
<file path=[Content_Types].xml><?xml version="1.0" encoding="utf-8"?>
<Types xmlns="http://schemas.openxmlformats.org/package/2006/content-types">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69"/>
  </p:handoutMasterIdLst>
  <p:sldIdLst>
    <p:sldId id="256" r:id="rId3"/>
    <p:sldId id="343" r:id="rId4"/>
    <p:sldId id="257" r:id="rId5"/>
    <p:sldId id="258" r:id="rId6"/>
    <p:sldId id="280"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81" r:id="rId27"/>
    <p:sldId id="282" r:id="rId28"/>
    <p:sldId id="283" r:id="rId29"/>
    <p:sldId id="284" r:id="rId30"/>
    <p:sldId id="285" r:id="rId31"/>
    <p:sldId id="286" r:id="rId32"/>
    <p:sldId id="287" r:id="rId33"/>
    <p:sldId id="288" r:id="rId34"/>
    <p:sldId id="289" r:id="rId35"/>
    <p:sldId id="296" r:id="rId36"/>
    <p:sldId id="291" r:id="rId37"/>
    <p:sldId id="290" r:id="rId38"/>
    <p:sldId id="292" r:id="rId39"/>
    <p:sldId id="293" r:id="rId40"/>
    <p:sldId id="294" r:id="rId41"/>
    <p:sldId id="307" r:id="rId42"/>
    <p:sldId id="308" r:id="rId43"/>
    <p:sldId id="297" r:id="rId44"/>
    <p:sldId id="298" r:id="rId45"/>
    <p:sldId id="299" r:id="rId46"/>
    <p:sldId id="301" r:id="rId47"/>
    <p:sldId id="302" r:id="rId48"/>
    <p:sldId id="300" r:id="rId49"/>
    <p:sldId id="303" r:id="rId50"/>
    <p:sldId id="305" r:id="rId51"/>
    <p:sldId id="304" r:id="rId52"/>
    <p:sldId id="306" r:id="rId53"/>
    <p:sldId id="309" r:id="rId54"/>
    <p:sldId id="310" r:id="rId55"/>
    <p:sldId id="311" r:id="rId56"/>
    <p:sldId id="312" r:id="rId57"/>
    <p:sldId id="313" r:id="rId58"/>
    <p:sldId id="314" r:id="rId59"/>
    <p:sldId id="315" r:id="rId60"/>
    <p:sldId id="316" r:id="rId61"/>
    <p:sldId id="317" r:id="rId62"/>
    <p:sldId id="318" r:id="rId63"/>
    <p:sldId id="319" r:id="rId64"/>
    <p:sldId id="321" r:id="rId65"/>
    <p:sldId id="320" r:id="rId66"/>
    <p:sldId id="322" r:id="rId67"/>
    <p:sldId id="323" r:id="rId68"/>
  </p:sldIdLst>
  <p:sldSz cx="9144000" cy="6858000" type="screen4x3"/>
  <p:notesSz cx="6858000" cy="9144000"/>
  <p:custDataLst>
    <p:tags r:id="rId74"/>
  </p:custDataLst>
  <p:defaultTextStyle>
    <a:defPPr>
      <a:defRPr lang="ru-RU"/>
    </a:defPPr>
    <a:lvl1pPr marL="0" lvl="0" indent="0" algn="l" defTabSz="914400" rtl="0" eaLnBrk="1" fontAlgn="base" latinLnBrk="0" hangingPunct="1">
      <a:lnSpc>
        <a:spcPct val="100000"/>
      </a:lnSpc>
      <a:spcBef>
        <a:spcPct val="0"/>
      </a:spcBef>
      <a:spcAft>
        <a:spcPct val="0"/>
      </a:spcAft>
      <a:buSzPct val="100000"/>
      <a:buNone/>
      <a:defRPr b="0" i="0" u="none" kern="1200">
        <a:solidFill>
          <a:schemeClr val="tx1"/>
        </a:solidFill>
        <a:latin typeface="Verdan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SzPct val="100000"/>
      <a:buFontTx/>
      <a:buNone/>
      <a:defRPr sz="1800" b="0" i="0" u="none" kern="1200">
        <a:solidFill>
          <a:schemeClr val="tx1"/>
        </a:solidFill>
        <a:latin typeface="Arial" panose="020B0604020202020204"/>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ClrTx/>
      <a:buSzPct val="100000"/>
      <a:buFontTx/>
      <a:buNone/>
      <a:defRPr sz="1800" b="0" i="0" u="none" kern="1200">
        <a:solidFill>
          <a:schemeClr val="tx1"/>
        </a:solidFill>
        <a:latin typeface="Arial" panose="020B0604020202020204"/>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1" d="100"/>
          <a:sy n="71"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4" Type="http://schemas.openxmlformats.org/officeDocument/2006/relationships/tags" Target="tags/tag27.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5.xml"/><Relationship Id="rId69" Type="http://schemas.openxmlformats.org/officeDocument/2006/relationships/handoutMaster" Target="handoutMasters/handoutMaster1.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页眉占位符 5121"/>
          <p:cNvSpPr/>
          <p:nvPr>
            <p:ph type="hdr" sz="quarter"/>
          </p:nvPr>
        </p:nvSpPr>
        <p:spPr>
          <a:xfrm>
            <a:off x="0" y="0"/>
            <a:ext cx="2971800" cy="457200"/>
          </a:xfrm>
          <a:prstGeom prst="rect">
            <a:avLst/>
          </a:prstGeom>
          <a:noFill/>
          <a:ln w="9525">
            <a:noFill/>
          </a:ln>
        </p:spPr>
        <p:txBody>
          <a:bodyPr/>
          <a:p>
            <a:pPr lvl="0"/>
            <a:r>
              <a:rPr lang="en-US" altLang="zh-CN" sz="1200"/>
              <a:t>*</a:t>
            </a:r>
            <a:endParaRPr lang="en-US" altLang="zh-CN" sz="1200"/>
          </a:p>
        </p:txBody>
      </p:sp>
      <p:sp>
        <p:nvSpPr>
          <p:cNvPr id="5123" name="日期占位符 5122"/>
          <p:cNvSpPr/>
          <p:nvPr>
            <p:ph type="dt" sz="quarter" idx="1"/>
          </p:nvPr>
        </p:nvSpPr>
        <p:spPr>
          <a:xfrm>
            <a:off x="3884613" y="0"/>
            <a:ext cx="2971800" cy="457200"/>
          </a:xfrm>
          <a:prstGeom prst="rect">
            <a:avLst/>
          </a:prstGeom>
          <a:noFill/>
          <a:ln w="9525">
            <a:noFill/>
          </a:ln>
        </p:spPr>
        <p:txBody>
          <a:bodyPr/>
          <a:p>
            <a:pPr lvl="0" algn="r"/>
            <a:endParaRPr lang="ru-RU" sz="1200"/>
          </a:p>
        </p:txBody>
      </p:sp>
      <p:sp>
        <p:nvSpPr>
          <p:cNvPr id="5124" name="页脚占位符 5123"/>
          <p:cNvSpPr/>
          <p:nvPr>
            <p:ph type="ftr" sz="quarter" idx="2"/>
          </p:nvPr>
        </p:nvSpPr>
        <p:spPr>
          <a:xfrm>
            <a:off x="0" y="8685213"/>
            <a:ext cx="2971800" cy="457200"/>
          </a:xfrm>
          <a:prstGeom prst="rect">
            <a:avLst/>
          </a:prstGeom>
          <a:noFill/>
          <a:ln w="9525">
            <a:noFill/>
          </a:ln>
        </p:spPr>
        <p:txBody>
          <a:bodyPr anchor="b" anchorCtr="0"/>
          <a:p>
            <a:pPr lvl="0"/>
            <a:endParaRPr lang="ru-RU" sz="1200"/>
          </a:p>
        </p:txBody>
      </p:sp>
      <p:sp>
        <p:nvSpPr>
          <p:cNvPr id="5125" name="灯片编号占位符 5124"/>
          <p:cNvSpPr/>
          <p:nvPr>
            <p:ph type="sldNum" sz="quarter" idx="3"/>
          </p:nvPr>
        </p:nvSpPr>
        <p:spPr>
          <a:xfrm>
            <a:off x="3884613" y="8685213"/>
            <a:ext cx="2971800" cy="457200"/>
          </a:xfrm>
          <a:prstGeom prst="rect">
            <a:avLst/>
          </a:prstGeom>
          <a:noFill/>
          <a:ln w="9525">
            <a:noFill/>
          </a:ln>
        </p:spPr>
        <p:txBody>
          <a:bodyPr anchor="b" anchorCtr="0"/>
          <a:p>
            <a:pPr lvl="0" algn="r"/>
            <a:fld id="{9A0DB2DC-4C9A-4742-B13C-FB6460FD3503}" type="slidenum">
              <a:rPr lang="ru-RU" sz="1200"/>
            </a:fld>
            <a:endParaRPr lang="ru-RU" sz="120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s>
            <a:gs pos="100000">
              <a:srgbClr val="002851"/>
            </a:gs>
          </a:gsLst>
          <a:lin ang="5400000"/>
          <a:tileRect/>
        </a:gradFill>
        <a:effectLst/>
      </p:bgPr>
    </p:bg>
    <p:spTree>
      <p:nvGrpSpPr>
        <p:cNvPr id="1" name=""/>
        <p:cNvGrpSpPr/>
        <p:nvPr/>
      </p:nvGrpSpPr>
      <p:grpSpPr/>
      <p:grpSp>
        <p:nvGrpSpPr>
          <p:cNvPr id="2050" name="组合 2049"/>
          <p:cNvGrpSpPr/>
          <p:nvPr userDrawn="1"/>
        </p:nvGrpSpPr>
        <p:grpSpPr>
          <a:xfrm>
            <a:off x="0" y="0"/>
            <a:ext cx="9148763" cy="6851650"/>
            <a:chOff x="1" y="0"/>
            <a:chExt cx="5763" cy="4316"/>
          </a:xfrm>
        </p:grpSpPr>
        <p:sp>
          <p:nvSpPr>
            <p:cNvPr id="2051" name="矩形 2050"/>
            <p:cNvSpPr/>
            <p:nvPr/>
          </p:nvSpPr>
          <p:spPr>
            <a:xfrm>
              <a:off x="5045" y="2626"/>
              <a:ext cx="719" cy="1690"/>
            </a:xfrm>
            <a:gradFill rotWithShape="0">
              <a:gsLst>
                <a:gs pos="0">
                  <a:srgbClr val="003B76"/>
                </a:gs>
                <a:gs pos="100000">
                  <a:srgbClr val="002348"/>
                </a:gs>
              </a:gsLst>
              <a:lin ang="5400000"/>
              <a:tileRect/>
            </a:gradFill>
            <a:ln w="9525">
              <a:noFill/>
            </a:ln>
          </p:spPr>
          <p:txBody>
            <a:bodyPr/>
            <a:p>
              <a:endParaRPr lang="zh-CN" altLang="en-US"/>
            </a:p>
          </p:txBody>
        </p:sp>
        <p:sp>
          <p:nvSpPr>
            <p:cNvPr id="2052" name="矩形 2051"/>
            <p:cNvSpPr/>
            <p:nvPr/>
          </p:nvSpPr>
          <p:spPr>
            <a:xfrm>
              <a:off x="5386" y="3794"/>
              <a:ext cx="378" cy="522"/>
            </a:xfrm>
            <a:gradFill rotWithShape="0">
              <a:gsLst>
                <a:gs pos="0">
                  <a:srgbClr val="003B76"/>
                </a:gs>
                <a:gs pos="100000">
                  <a:srgbClr val="002348"/>
                </a:gs>
              </a:gsLst>
              <a:lin ang="5400000"/>
              <a:tileRect/>
            </a:gradFill>
            <a:ln w="9525">
              <a:noFill/>
            </a:ln>
          </p:spPr>
          <p:txBody>
            <a:bodyPr/>
            <a:p>
              <a:endParaRPr lang="zh-CN" altLang="en-US"/>
            </a:p>
          </p:txBody>
        </p:sp>
        <p:sp>
          <p:nvSpPr>
            <p:cNvPr id="2053" name="矩形 2052"/>
            <p:cNvSpPr/>
            <p:nvPr/>
          </p:nvSpPr>
          <p:spPr>
            <a:xfrm>
              <a:off x="5680" y="4214"/>
              <a:ext cx="84" cy="102"/>
            </a:xfrm>
            <a:gradFill rotWithShape="0">
              <a:gsLst>
                <a:gs pos="0">
                  <a:srgbClr val="003B76"/>
                </a:gs>
                <a:gs pos="100000">
                  <a:srgbClr val="002348"/>
                </a:gs>
              </a:gsLst>
              <a:lin ang="5400000"/>
              <a:tileRect/>
            </a:gradFill>
            <a:ln w="9525">
              <a:noFill/>
            </a:ln>
          </p:spPr>
          <p:txBody>
            <a:bodyPr/>
            <a:p>
              <a:endParaRPr lang="zh-CN" altLang="en-US"/>
            </a:p>
          </p:txBody>
        </p:sp>
        <p:grpSp>
          <p:nvGrpSpPr>
            <p:cNvPr id="2054" name="组合 2053"/>
            <p:cNvGrpSpPr/>
            <p:nvPr/>
          </p:nvGrpSpPr>
          <p:grpSpPr>
            <a:xfrm>
              <a:off x="288" y="0"/>
              <a:ext cx="5098" cy="4316"/>
              <a:chOff x="288" y="0"/>
              <a:chExt cx="5098" cy="4316"/>
            </a:xfrm>
          </p:grpSpPr>
          <p:sp>
            <p:nvSpPr>
              <p:cNvPr id="2055" name="矩形 2054"/>
              <p:cNvSpPr/>
              <p:nvPr/>
            </p:nvSpPr>
            <p:spPr>
              <a:xfrm>
                <a:off x="2789" y="0"/>
                <a:ext cx="72" cy="4316"/>
              </a:xfrm>
              <a:gradFill rotWithShape="0">
                <a:gsLst>
                  <a:gs pos="0">
                    <a:srgbClr val="0066CC"/>
                  </a:gs>
                  <a:gs pos="100000">
                    <a:srgbClr val="004489"/>
                  </a:gs>
                </a:gsLst>
                <a:lin ang="5400000"/>
                <a:tileRect/>
              </a:gradFill>
              <a:ln w="9525">
                <a:noFill/>
              </a:ln>
            </p:spPr>
            <p:txBody>
              <a:bodyPr/>
              <a:p>
                <a:endParaRPr lang="zh-CN" altLang="en-US"/>
              </a:p>
            </p:txBody>
          </p:sp>
          <p:sp>
            <p:nvSpPr>
              <p:cNvPr id="2056" name="矩形 2055"/>
              <p:cNvSpPr/>
              <p:nvPr/>
            </p:nvSpPr>
            <p:spPr>
              <a:xfrm>
                <a:off x="3089" y="0"/>
                <a:ext cx="174" cy="4316"/>
              </a:xfrm>
              <a:gradFill rotWithShape="0">
                <a:gsLst>
                  <a:gs pos="0">
                    <a:srgbClr val="0066CC"/>
                  </a:gs>
                  <a:gs pos="100000">
                    <a:srgbClr val="004489"/>
                  </a:gs>
                </a:gsLst>
                <a:lin ang="5400000"/>
                <a:tileRect/>
              </a:gradFill>
              <a:ln w="9525">
                <a:noFill/>
              </a:ln>
            </p:spPr>
            <p:txBody>
              <a:bodyPr/>
              <a:p>
                <a:endParaRPr lang="zh-CN" altLang="en-US"/>
              </a:p>
            </p:txBody>
          </p:sp>
          <p:sp>
            <p:nvSpPr>
              <p:cNvPr id="2057" name="矩形 2056"/>
              <p:cNvSpPr/>
              <p:nvPr/>
            </p:nvSpPr>
            <p:spPr>
              <a:xfrm>
                <a:off x="3358" y="0"/>
                <a:ext cx="337" cy="4316"/>
              </a:xfrm>
              <a:gradFill rotWithShape="0">
                <a:gsLst>
                  <a:gs pos="0">
                    <a:srgbClr val="0066CC"/>
                  </a:gs>
                  <a:gs pos="100000">
                    <a:srgbClr val="004489"/>
                  </a:gs>
                </a:gsLst>
                <a:lin ang="5400000"/>
                <a:tileRect/>
              </a:gradFill>
              <a:ln w="9525">
                <a:noFill/>
              </a:ln>
            </p:spPr>
            <p:txBody>
              <a:bodyPr/>
              <a:p>
                <a:endParaRPr lang="zh-CN" altLang="en-US"/>
              </a:p>
            </p:txBody>
          </p:sp>
          <p:sp>
            <p:nvSpPr>
              <p:cNvPr id="2058" name="矩形 2057"/>
              <p:cNvSpPr/>
              <p:nvPr/>
            </p:nvSpPr>
            <p:spPr>
              <a:xfrm>
                <a:off x="3676" y="0"/>
                <a:ext cx="427" cy="4316"/>
              </a:xfrm>
              <a:gradFill rotWithShape="0">
                <a:gsLst>
                  <a:gs pos="0">
                    <a:srgbClr val="0066CC"/>
                  </a:gs>
                  <a:gs pos="100000">
                    <a:srgbClr val="004489"/>
                  </a:gs>
                </a:gsLst>
                <a:lin ang="5400000"/>
                <a:tileRect/>
              </a:gradFill>
              <a:ln w="9525">
                <a:noFill/>
              </a:ln>
            </p:spPr>
            <p:txBody>
              <a:bodyPr/>
              <a:p>
                <a:endParaRPr lang="zh-CN" altLang="en-US"/>
              </a:p>
            </p:txBody>
          </p:sp>
          <p:sp>
            <p:nvSpPr>
              <p:cNvPr id="2059" name="矩形 2058"/>
              <p:cNvSpPr/>
              <p:nvPr/>
            </p:nvSpPr>
            <p:spPr>
              <a:xfrm>
                <a:off x="3946" y="0"/>
                <a:ext cx="558" cy="4316"/>
              </a:xfrm>
              <a:gradFill rotWithShape="0">
                <a:gsLst>
                  <a:gs pos="0">
                    <a:srgbClr val="0066CC"/>
                  </a:gs>
                  <a:gs pos="100000">
                    <a:srgbClr val="004489"/>
                  </a:gs>
                </a:gsLst>
                <a:lin ang="5400000"/>
                <a:tileRect/>
              </a:gradFill>
              <a:ln w="9525">
                <a:noFill/>
              </a:ln>
            </p:spPr>
            <p:txBody>
              <a:bodyPr/>
              <a:p>
                <a:endParaRPr lang="zh-CN" altLang="en-US"/>
              </a:p>
            </p:txBody>
          </p:sp>
          <p:sp>
            <p:nvSpPr>
              <p:cNvPr id="2060" name="矩形 2059"/>
              <p:cNvSpPr/>
              <p:nvPr/>
            </p:nvSpPr>
            <p:spPr>
              <a:xfrm>
                <a:off x="4246" y="0"/>
                <a:ext cx="690" cy="4316"/>
              </a:xfrm>
              <a:gradFill rotWithShape="0">
                <a:gsLst>
                  <a:gs pos="0">
                    <a:srgbClr val="0066CC"/>
                  </a:gs>
                  <a:gs pos="100000">
                    <a:srgbClr val="004489"/>
                  </a:gs>
                </a:gsLst>
                <a:lin ang="5400000"/>
                <a:tileRect/>
              </a:gradFill>
              <a:ln w="9525">
                <a:noFill/>
              </a:ln>
            </p:spPr>
            <p:txBody>
              <a:bodyPr/>
              <a:p>
                <a:endParaRPr lang="zh-CN" altLang="en-US"/>
              </a:p>
            </p:txBody>
          </p:sp>
          <p:sp>
            <p:nvSpPr>
              <p:cNvPr id="2061" name="矩形 2060"/>
              <p:cNvSpPr/>
              <p:nvPr/>
            </p:nvSpPr>
            <p:spPr>
              <a:xfrm>
                <a:off x="4522" y="0"/>
                <a:ext cx="864" cy="4316"/>
              </a:xfrm>
              <a:gradFill rotWithShape="0">
                <a:gsLst>
                  <a:gs pos="0">
                    <a:srgbClr val="0066CC"/>
                  </a:gs>
                  <a:gs pos="100000">
                    <a:srgbClr val="004489"/>
                  </a:gs>
                </a:gsLst>
                <a:lin ang="5400000"/>
                <a:tileRect/>
              </a:gradFill>
              <a:ln w="9525">
                <a:noFill/>
              </a:ln>
            </p:spPr>
            <p:txBody>
              <a:bodyPr/>
              <a:p>
                <a:endParaRPr lang="zh-CN" altLang="en-US"/>
              </a:p>
            </p:txBody>
          </p:sp>
          <p:sp>
            <p:nvSpPr>
              <p:cNvPr id="2062" name="矩形 2061"/>
              <p:cNvSpPr/>
              <p:nvPr/>
            </p:nvSpPr>
            <p:spPr>
              <a:xfrm>
                <a:off x="2399" y="0"/>
                <a:ext cx="150" cy="4316"/>
              </a:xfrm>
              <a:gradFill rotWithShape="0">
                <a:gsLst>
                  <a:gs pos="0">
                    <a:srgbClr val="0066CC"/>
                  </a:gs>
                  <a:gs pos="100000">
                    <a:srgbClr val="004489"/>
                  </a:gs>
                </a:gsLst>
                <a:lin ang="5400000"/>
                <a:tileRect/>
              </a:gradFill>
              <a:ln w="9525">
                <a:noFill/>
              </a:ln>
            </p:spPr>
            <p:txBody>
              <a:bodyPr/>
              <a:p>
                <a:endParaRPr lang="zh-CN" altLang="en-US"/>
              </a:p>
            </p:txBody>
          </p:sp>
          <p:sp>
            <p:nvSpPr>
              <p:cNvPr id="2063" name="矩形 2062"/>
              <p:cNvSpPr/>
              <p:nvPr/>
            </p:nvSpPr>
            <p:spPr>
              <a:xfrm>
                <a:off x="1967" y="0"/>
                <a:ext cx="300" cy="4316"/>
              </a:xfrm>
              <a:gradFill rotWithShape="0">
                <a:gsLst>
                  <a:gs pos="0">
                    <a:srgbClr val="0066CC"/>
                  </a:gs>
                  <a:gs pos="100000">
                    <a:srgbClr val="004489"/>
                  </a:gs>
                </a:gsLst>
                <a:lin ang="5400000"/>
                <a:tileRect/>
              </a:gradFill>
              <a:ln w="9525">
                <a:noFill/>
              </a:ln>
            </p:spPr>
            <p:txBody>
              <a:bodyPr/>
              <a:p>
                <a:endParaRPr lang="zh-CN" altLang="en-US"/>
              </a:p>
            </p:txBody>
          </p:sp>
          <p:sp>
            <p:nvSpPr>
              <p:cNvPr id="2064" name="矩形 2063"/>
              <p:cNvSpPr/>
              <p:nvPr/>
            </p:nvSpPr>
            <p:spPr>
              <a:xfrm>
                <a:off x="1566" y="0"/>
                <a:ext cx="425" cy="4316"/>
              </a:xfrm>
              <a:gradFill rotWithShape="0">
                <a:gsLst>
                  <a:gs pos="0">
                    <a:srgbClr val="0066CC"/>
                  </a:gs>
                  <a:gs pos="100000">
                    <a:srgbClr val="004489"/>
                  </a:gs>
                </a:gsLst>
                <a:lin ang="5400000"/>
                <a:tileRect/>
              </a:gradFill>
              <a:ln w="9525">
                <a:noFill/>
              </a:ln>
            </p:spPr>
            <p:txBody>
              <a:bodyPr/>
              <a:p>
                <a:endParaRPr lang="zh-CN" altLang="en-US"/>
              </a:p>
            </p:txBody>
          </p:sp>
          <p:sp>
            <p:nvSpPr>
              <p:cNvPr id="2065" name="矩形 2064"/>
              <p:cNvSpPr/>
              <p:nvPr/>
            </p:nvSpPr>
            <p:spPr>
              <a:xfrm>
                <a:off x="1128" y="0"/>
                <a:ext cx="575" cy="4316"/>
              </a:xfrm>
              <a:gradFill rotWithShape="0">
                <a:gsLst>
                  <a:gs pos="0">
                    <a:srgbClr val="0066CC"/>
                  </a:gs>
                  <a:gs pos="100000">
                    <a:srgbClr val="004489"/>
                  </a:gs>
                </a:gsLst>
                <a:lin ang="5400000"/>
                <a:tileRect/>
              </a:gradFill>
              <a:ln w="9525">
                <a:noFill/>
              </a:ln>
            </p:spPr>
            <p:txBody>
              <a:bodyPr/>
              <a:p>
                <a:endParaRPr lang="zh-CN" altLang="en-US"/>
              </a:p>
            </p:txBody>
          </p:sp>
          <p:sp>
            <p:nvSpPr>
              <p:cNvPr id="2066" name="矩形 2065"/>
              <p:cNvSpPr/>
              <p:nvPr/>
            </p:nvSpPr>
            <p:spPr>
              <a:xfrm>
                <a:off x="702" y="0"/>
                <a:ext cx="737" cy="4316"/>
              </a:xfrm>
              <a:gradFill rotWithShape="0">
                <a:gsLst>
                  <a:gs pos="0">
                    <a:srgbClr val="0066CC"/>
                  </a:gs>
                  <a:gs pos="100000">
                    <a:srgbClr val="004489"/>
                  </a:gs>
                </a:gsLst>
                <a:lin ang="5400000"/>
                <a:tileRect/>
              </a:gradFill>
              <a:ln w="9525">
                <a:noFill/>
              </a:ln>
            </p:spPr>
            <p:txBody>
              <a:bodyPr/>
              <a:p>
                <a:endParaRPr lang="zh-CN" altLang="en-US"/>
              </a:p>
            </p:txBody>
          </p:sp>
          <p:sp>
            <p:nvSpPr>
              <p:cNvPr id="2067" name="矩形 2066"/>
              <p:cNvSpPr/>
              <p:nvPr/>
            </p:nvSpPr>
            <p:spPr>
              <a:xfrm>
                <a:off x="288" y="0"/>
                <a:ext cx="840" cy="4316"/>
              </a:xfrm>
              <a:gradFill rotWithShape="0">
                <a:gsLst>
                  <a:gs pos="0">
                    <a:srgbClr val="0066CC"/>
                  </a:gs>
                  <a:gs pos="100000">
                    <a:srgbClr val="004489"/>
                  </a:gs>
                </a:gsLst>
                <a:lin ang="5400000"/>
                <a:tileRect/>
              </a:gradFill>
              <a:ln w="9525">
                <a:noFill/>
              </a:ln>
            </p:spPr>
            <p:txBody>
              <a:bodyPr/>
              <a:p>
                <a:endParaRPr lang="zh-CN" altLang="en-US"/>
              </a:p>
            </p:txBody>
          </p:sp>
        </p:grpSp>
        <p:sp>
          <p:nvSpPr>
            <p:cNvPr id="2068" name="矩形 2067"/>
            <p:cNvSpPr/>
            <p:nvPr/>
          </p:nvSpPr>
          <p:spPr>
            <a:xfrm>
              <a:off x="6" y="2901"/>
              <a:ext cx="606" cy="1415"/>
            </a:xfrm>
            <a:gradFill rotWithShape="0">
              <a:gsLst>
                <a:gs pos="0">
                  <a:srgbClr val="003B76"/>
                </a:gs>
                <a:gs pos="100000">
                  <a:srgbClr val="002348"/>
                </a:gs>
              </a:gsLst>
              <a:lin ang="5400000"/>
              <a:tileRect/>
            </a:gradFill>
            <a:ln w="9525">
              <a:noFill/>
            </a:ln>
          </p:spPr>
          <p:txBody>
            <a:bodyPr/>
            <a:p>
              <a:endParaRPr lang="zh-CN" altLang="en-US"/>
            </a:p>
          </p:txBody>
        </p:sp>
        <p:sp>
          <p:nvSpPr>
            <p:cNvPr id="2069" name="矩形 2068"/>
            <p:cNvSpPr/>
            <p:nvPr/>
          </p:nvSpPr>
          <p:spPr>
            <a:xfrm>
              <a:off x="6" y="3890"/>
              <a:ext cx="228" cy="426"/>
            </a:xfrm>
            <a:gradFill rotWithShape="0">
              <a:gsLst>
                <a:gs pos="0">
                  <a:srgbClr val="003B76"/>
                </a:gs>
                <a:gs pos="100000">
                  <a:srgbClr val="002348"/>
                </a:gs>
              </a:gsLst>
              <a:lin ang="5400000"/>
              <a:tileRect/>
            </a:gradFill>
            <a:ln w="9525">
              <a:noFill/>
            </a:ln>
          </p:spPr>
          <p:txBody>
            <a:bodyPr/>
            <a:p>
              <a:endParaRPr lang="zh-CN" altLang="en-US"/>
            </a:p>
          </p:txBody>
        </p:sp>
        <p:sp>
          <p:nvSpPr>
            <p:cNvPr id="2070" name="矩形 2069"/>
            <p:cNvSpPr/>
            <p:nvPr/>
          </p:nvSpPr>
          <p:spPr>
            <a:xfrm>
              <a:off x="4776" y="0"/>
              <a:ext cx="984" cy="1786"/>
            </a:xfrm>
            <a:gradFill rotWithShape="0">
              <a:gsLst>
                <a:gs pos="0">
                  <a:srgbClr val="0066CC"/>
                </a:gs>
                <a:gs pos="100000">
                  <a:srgbClr val="0060C0"/>
                </a:gs>
              </a:gsLst>
              <a:lin ang="5400000"/>
              <a:tileRect/>
            </a:gradFill>
            <a:ln w="9525">
              <a:noFill/>
            </a:ln>
          </p:spPr>
          <p:txBody>
            <a:bodyPr/>
            <a:p>
              <a:endParaRPr lang="zh-CN" altLang="en-US"/>
            </a:p>
          </p:txBody>
        </p:sp>
        <p:sp>
          <p:nvSpPr>
            <p:cNvPr id="2071" name="矩形 2070"/>
            <p:cNvSpPr/>
            <p:nvPr/>
          </p:nvSpPr>
          <p:spPr>
            <a:xfrm>
              <a:off x="5041" y="0"/>
              <a:ext cx="719" cy="845"/>
            </a:xfrm>
            <a:solidFill>
              <a:srgbClr val="0066CC"/>
            </a:solidFill>
            <a:ln w="9525">
              <a:noFill/>
            </a:ln>
          </p:spPr>
          <p:txBody>
            <a:bodyPr/>
            <a:p>
              <a:endParaRPr lang="zh-CN" altLang="en-US"/>
            </a:p>
          </p:txBody>
        </p:sp>
        <p:sp>
          <p:nvSpPr>
            <p:cNvPr id="2072" name="矩形 2071"/>
            <p:cNvSpPr/>
            <p:nvPr/>
          </p:nvSpPr>
          <p:spPr>
            <a:xfrm>
              <a:off x="5352" y="0"/>
              <a:ext cx="408" cy="414"/>
            </a:xfrm>
            <a:solidFill>
              <a:srgbClr val="0066CC"/>
            </a:solidFill>
            <a:ln w="9525">
              <a:noFill/>
            </a:ln>
          </p:spPr>
          <p:txBody>
            <a:bodyPr/>
            <a:p>
              <a:endParaRPr lang="zh-CN" altLang="en-US"/>
            </a:p>
          </p:txBody>
        </p:sp>
        <p:sp>
          <p:nvSpPr>
            <p:cNvPr id="2073" name="矩形 2072"/>
            <p:cNvSpPr/>
            <p:nvPr/>
          </p:nvSpPr>
          <p:spPr>
            <a:xfrm>
              <a:off x="6" y="0"/>
              <a:ext cx="858" cy="1409"/>
            </a:xfrm>
            <a:gradFill rotWithShape="0">
              <a:gsLst>
                <a:gs pos="0">
                  <a:srgbClr val="0066CC"/>
                </a:gs>
                <a:gs pos="100000">
                  <a:srgbClr val="0060C0"/>
                </a:gs>
              </a:gsLst>
              <a:lin ang="5400000"/>
              <a:tileRect/>
            </a:gradFill>
            <a:ln w="9525">
              <a:noFill/>
            </a:ln>
          </p:spPr>
          <p:txBody>
            <a:bodyPr/>
            <a:p>
              <a:endParaRPr lang="zh-CN" altLang="en-US"/>
            </a:p>
          </p:txBody>
        </p:sp>
        <p:sp>
          <p:nvSpPr>
            <p:cNvPr id="2074" name="矩形 2073"/>
            <p:cNvSpPr/>
            <p:nvPr/>
          </p:nvSpPr>
          <p:spPr>
            <a:xfrm>
              <a:off x="6" y="0"/>
              <a:ext cx="588" cy="599"/>
            </a:xfrm>
            <a:solidFill>
              <a:srgbClr val="0066CC"/>
            </a:solidFill>
            <a:ln w="9525">
              <a:noFill/>
            </a:ln>
          </p:spPr>
          <p:txBody>
            <a:bodyPr/>
            <a:p>
              <a:endParaRPr lang="zh-CN" altLang="en-US"/>
            </a:p>
          </p:txBody>
        </p:sp>
        <p:sp>
          <p:nvSpPr>
            <p:cNvPr id="2075" name="矩形 2074"/>
            <p:cNvSpPr/>
            <p:nvPr/>
          </p:nvSpPr>
          <p:spPr>
            <a:xfrm>
              <a:off x="6" y="0"/>
              <a:ext cx="270" cy="252"/>
            </a:xfrm>
            <a:solidFill>
              <a:srgbClr val="0066CC"/>
            </a:solidFill>
            <a:ln w="9525">
              <a:noFill/>
            </a:ln>
          </p:spPr>
          <p:txBody>
            <a:bodyPr/>
            <a:p>
              <a:endParaRPr lang="zh-CN" altLang="en-US"/>
            </a:p>
          </p:txBody>
        </p:sp>
        <p:cxnSp>
          <p:nvCxnSpPr>
            <p:cNvPr id="2076" name="直接连接符 2075"/>
            <p:cNvCxnSpPr/>
            <p:nvPr/>
          </p:nvCxnSpPr>
          <p:spPr>
            <a:xfrm>
              <a:off x="1" y="2749"/>
              <a:ext cx="5758" cy="0"/>
            </a:xfrm>
            <a:prstGeom prst="line">
              <a:avLst/>
            </a:prstGeom>
            <a:ln w="15875" cap="flat" cmpd="sng">
              <a:solidFill>
                <a:srgbClr val="0066CC"/>
              </a:solidFill>
              <a:prstDash val="solid"/>
              <a:headEnd type="none" w="med" len="med"/>
              <a:tailEnd type="none" w="med" len="med"/>
            </a:ln>
          </p:spPr>
        </p:cxnSp>
        <p:cxnSp>
          <p:nvCxnSpPr>
            <p:cNvPr id="2077" name="直接连接符 2076"/>
            <p:cNvCxnSpPr/>
            <p:nvPr/>
          </p:nvCxnSpPr>
          <p:spPr>
            <a:xfrm>
              <a:off x="1" y="2356"/>
              <a:ext cx="5758" cy="0"/>
            </a:xfrm>
            <a:prstGeom prst="line">
              <a:avLst/>
            </a:prstGeom>
            <a:ln w="15875" cap="flat" cmpd="sng">
              <a:solidFill>
                <a:srgbClr val="0066CC"/>
              </a:solidFill>
              <a:prstDash val="solid"/>
              <a:headEnd type="none" w="med" len="med"/>
              <a:tailEnd type="none" w="med" len="med"/>
            </a:ln>
          </p:spPr>
        </p:cxnSp>
        <p:cxnSp>
          <p:nvCxnSpPr>
            <p:cNvPr id="2078" name="直接连接符 2077"/>
            <p:cNvCxnSpPr/>
            <p:nvPr/>
          </p:nvCxnSpPr>
          <p:spPr>
            <a:xfrm>
              <a:off x="1" y="3142"/>
              <a:ext cx="5758" cy="0"/>
            </a:xfrm>
            <a:prstGeom prst="line">
              <a:avLst/>
            </a:prstGeom>
            <a:ln w="15875" cap="flat" cmpd="sng">
              <a:solidFill>
                <a:srgbClr val="003B76"/>
              </a:solidFill>
              <a:prstDash val="solid"/>
              <a:headEnd type="none" w="med" len="med"/>
              <a:tailEnd type="none" w="med" len="med"/>
            </a:ln>
          </p:spPr>
        </p:cxnSp>
        <p:grpSp>
          <p:nvGrpSpPr>
            <p:cNvPr id="2079" name="组合 2078"/>
            <p:cNvGrpSpPr/>
            <p:nvPr/>
          </p:nvGrpSpPr>
          <p:grpSpPr>
            <a:xfrm>
              <a:off x="1" y="392"/>
              <a:ext cx="5758" cy="1571"/>
              <a:chOff x="1" y="392"/>
              <a:chExt cx="5758" cy="1571"/>
            </a:xfrm>
          </p:grpSpPr>
          <p:cxnSp>
            <p:nvCxnSpPr>
              <p:cNvPr id="2080" name="直接连接符 2079"/>
              <p:cNvCxnSpPr/>
              <p:nvPr/>
            </p:nvCxnSpPr>
            <p:spPr>
              <a:xfrm>
                <a:off x="1" y="784"/>
                <a:ext cx="5758" cy="0"/>
              </a:xfrm>
              <a:prstGeom prst="line">
                <a:avLst/>
              </a:prstGeom>
              <a:ln w="15875" cap="flat" cmpd="sng">
                <a:solidFill>
                  <a:srgbClr val="0066CC"/>
                </a:solidFill>
                <a:prstDash val="solid"/>
                <a:headEnd type="none" w="med" len="med"/>
                <a:tailEnd type="none" w="med" len="med"/>
              </a:ln>
            </p:spPr>
          </p:cxnSp>
          <p:cxnSp>
            <p:nvCxnSpPr>
              <p:cNvPr id="2081" name="直接连接符 2080"/>
              <p:cNvCxnSpPr/>
              <p:nvPr/>
            </p:nvCxnSpPr>
            <p:spPr>
              <a:xfrm>
                <a:off x="1" y="1963"/>
                <a:ext cx="5758" cy="0"/>
              </a:xfrm>
              <a:prstGeom prst="line">
                <a:avLst/>
              </a:prstGeom>
              <a:ln w="15875" cap="flat" cmpd="sng">
                <a:solidFill>
                  <a:srgbClr val="0066CC"/>
                </a:solidFill>
                <a:prstDash val="solid"/>
                <a:headEnd type="none" w="med" len="med"/>
                <a:tailEnd type="none" w="med" len="med"/>
              </a:ln>
            </p:spPr>
          </p:cxnSp>
          <p:cxnSp>
            <p:nvCxnSpPr>
              <p:cNvPr id="2082" name="直接连接符 2081"/>
              <p:cNvCxnSpPr/>
              <p:nvPr/>
            </p:nvCxnSpPr>
            <p:spPr>
              <a:xfrm>
                <a:off x="1" y="1570"/>
                <a:ext cx="5758" cy="0"/>
              </a:xfrm>
              <a:prstGeom prst="line">
                <a:avLst/>
              </a:prstGeom>
              <a:ln w="15875" cap="flat" cmpd="sng">
                <a:solidFill>
                  <a:srgbClr val="0066CC"/>
                </a:solidFill>
                <a:prstDash val="solid"/>
                <a:headEnd type="none" w="med" len="med"/>
                <a:tailEnd type="none" w="med" len="med"/>
              </a:ln>
            </p:spPr>
          </p:cxnSp>
          <p:cxnSp>
            <p:nvCxnSpPr>
              <p:cNvPr id="2083" name="直接连接符 2082"/>
              <p:cNvCxnSpPr/>
              <p:nvPr/>
            </p:nvCxnSpPr>
            <p:spPr>
              <a:xfrm>
                <a:off x="1" y="1177"/>
                <a:ext cx="5758" cy="0"/>
              </a:xfrm>
              <a:prstGeom prst="line">
                <a:avLst/>
              </a:prstGeom>
              <a:ln w="15875" cap="flat" cmpd="sng">
                <a:solidFill>
                  <a:srgbClr val="0066CC"/>
                </a:solidFill>
                <a:prstDash val="solid"/>
                <a:headEnd type="none" w="med" len="med"/>
                <a:tailEnd type="none" w="med" len="med"/>
              </a:ln>
            </p:spPr>
          </p:cxnSp>
          <p:cxnSp>
            <p:nvCxnSpPr>
              <p:cNvPr id="2084" name="直接连接符 2083"/>
              <p:cNvCxnSpPr/>
              <p:nvPr/>
            </p:nvCxnSpPr>
            <p:spPr>
              <a:xfrm>
                <a:off x="1" y="392"/>
                <a:ext cx="5758" cy="0"/>
              </a:xfrm>
              <a:prstGeom prst="line">
                <a:avLst/>
              </a:prstGeom>
              <a:ln w="15875" cap="flat" cmpd="sng">
                <a:solidFill>
                  <a:srgbClr val="0066CC"/>
                </a:solidFill>
                <a:prstDash val="solid"/>
                <a:headEnd type="none" w="med" len="med"/>
                <a:tailEnd type="none" w="med" len="med"/>
              </a:ln>
            </p:spPr>
          </p:cxnSp>
        </p:grpSp>
        <p:cxnSp>
          <p:nvCxnSpPr>
            <p:cNvPr id="2085" name="直接连接符 2084"/>
            <p:cNvCxnSpPr/>
            <p:nvPr/>
          </p:nvCxnSpPr>
          <p:spPr>
            <a:xfrm>
              <a:off x="1" y="3928"/>
              <a:ext cx="5758" cy="0"/>
            </a:xfrm>
            <a:prstGeom prst="line">
              <a:avLst/>
            </a:prstGeom>
            <a:ln w="15875" cap="flat" cmpd="sng">
              <a:solidFill>
                <a:srgbClr val="003B76"/>
              </a:solidFill>
              <a:prstDash val="solid"/>
              <a:headEnd type="none" w="med" len="med"/>
              <a:tailEnd type="none" w="med" len="med"/>
            </a:ln>
          </p:spPr>
        </p:cxnSp>
        <p:cxnSp>
          <p:nvCxnSpPr>
            <p:cNvPr id="2086" name="直接连接符 2085"/>
            <p:cNvCxnSpPr/>
            <p:nvPr/>
          </p:nvCxnSpPr>
          <p:spPr>
            <a:xfrm>
              <a:off x="1" y="3535"/>
              <a:ext cx="5758" cy="0"/>
            </a:xfrm>
            <a:prstGeom prst="line">
              <a:avLst/>
            </a:prstGeom>
            <a:ln w="15875" cap="flat" cmpd="sng">
              <a:solidFill>
                <a:srgbClr val="003B76"/>
              </a:solidFill>
              <a:prstDash val="solid"/>
              <a:headEnd type="none" w="med" len="med"/>
              <a:tailEnd type="none" w="med" len="med"/>
            </a:ln>
          </p:spPr>
        </p:cxnSp>
      </p:grpSp>
      <p:sp>
        <p:nvSpPr>
          <p:cNvPr id="2087" name="标题 2086"/>
          <p:cNvSpPr/>
          <p:nvPr>
            <p:ph type="ctrTitle" sz="quarter"/>
          </p:nvPr>
        </p:nvSpPr>
        <p:spPr>
          <a:xfrm>
            <a:off x="685800" y="1692275"/>
            <a:ext cx="7772400" cy="1736725"/>
          </a:xfrm>
          <a:prstGeom prst="rect">
            <a:avLst/>
          </a:prstGeom>
          <a:noFill/>
          <a:ln w="9525">
            <a:noFill/>
          </a:ln>
        </p:spPr>
        <p:txBody>
          <a:bodyPr anchor="b" anchorCtr="1"/>
          <a:lstStyle>
            <a:lvl1pPr marL="0" lvl="0" indent="0" algn="ctr" defTabSz="914400" rtl="0" eaLnBrk="1" fontAlgn="base" latinLnBrk="0" hangingPunct="1">
              <a:lnSpc>
                <a:spcPct val="100000"/>
              </a:lnSpc>
              <a:spcBef>
                <a:spcPct val="0"/>
              </a:spcBef>
              <a:spcAft>
                <a:spcPct val="0"/>
              </a:spcAft>
              <a:buClrTx/>
              <a:buSzPct val="100000"/>
              <a:buFontTx/>
              <a:buNone/>
              <a:defRPr sz="5400" b="0" i="0" u="none">
                <a:solidFill>
                  <a:schemeClr val="tx2"/>
                </a:solidFill>
                <a:effectLst>
                  <a:outerShdw blurRad="38100" dist="38100" dir="2700000">
                    <a:srgbClr val="000000"/>
                  </a:outerShdw>
                </a:effectLst>
                <a:latin typeface="Arial" panose="020B0604020202020204"/>
                <a:ea typeface="宋体" panose="02010600030101010101" pitchFamily="2" charset="-122"/>
              </a:defRPr>
            </a:lvl1pPr>
          </a:lstStyle>
          <a:p>
            <a:pPr lvl="0"/>
            <a:r>
              <a:rPr lang="zh-CN" altLang="en-US"/>
              <a:t>单击此处编辑母版标题样式</a:t>
            </a:r>
            <a:endParaRPr lang="zh-CN" altLang="en-US"/>
          </a:p>
        </p:txBody>
      </p:sp>
      <p:sp>
        <p:nvSpPr>
          <p:cNvPr id="2088" name="副标题 2087"/>
          <p:cNvSpPr/>
          <p:nvPr>
            <p:ph type="subTitle" sz="quarter" idx="1"/>
          </p:nvPr>
        </p:nvSpPr>
        <p:spPr>
          <a:xfrm>
            <a:off x="1371600" y="3886200"/>
            <a:ext cx="6400800" cy="1752600"/>
          </a:xfrm>
          <a:prstGeom prst="rect">
            <a:avLst/>
          </a:prstGeom>
          <a:noFill/>
          <a:ln w="9525">
            <a:noFill/>
          </a:ln>
        </p:spPr>
        <p:txBody>
          <a:bodyPr anchor="t" anchorCtr="0"/>
          <a:lstStyle>
            <a:lvl1pPr marL="0" lvl="0" indent="0" algn="ctr"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None/>
              <a:defRPr sz="3200" b="0" i="0" u="none">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defRPr>
            </a:lvl1pPr>
            <a:lvl2pPr marL="457200" lvl="1" indent="0" algn="ctr" defTabSz="914400" rtl="0" eaLnBrk="1" fontAlgn="base" latinLnBrk="0" hangingPunct="1">
              <a:lnSpc>
                <a:spcPct val="100000"/>
              </a:lnSpc>
              <a:spcBef>
                <a:spcPct val="20000"/>
              </a:spcBef>
              <a:spcAft>
                <a:spcPct val="0"/>
              </a:spcAft>
              <a:buClr>
                <a:schemeClr val="tx1"/>
              </a:buClr>
              <a:buSzPct val="100000"/>
              <a:buFontTx/>
              <a:buNone/>
              <a:defRPr sz="2800" b="0" i="0" u="none">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defRPr>
            </a:lvl2pPr>
            <a:lvl3pPr marL="914400" lvl="2" indent="0" algn="ctr"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None/>
              <a:defRPr sz="2400" b="0" i="0" u="none">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defRPr>
            </a:lvl3pPr>
            <a:lvl4pPr marL="1371600" lvl="3" indent="0" algn="ctr" defTabSz="914400" rtl="0" eaLnBrk="1" fontAlgn="base" latinLnBrk="0" hangingPunct="1">
              <a:lnSpc>
                <a:spcPct val="100000"/>
              </a:lnSpc>
              <a:spcBef>
                <a:spcPct val="20000"/>
              </a:spcBef>
              <a:spcAft>
                <a:spcPct val="0"/>
              </a:spcAft>
              <a:buClr>
                <a:schemeClr val="tx2"/>
              </a:buClr>
              <a:buSzPct val="100000"/>
              <a:buFontTx/>
              <a:buNone/>
              <a:defRPr sz="2000" b="0" i="0" u="none">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defRPr>
            </a:lvl4pPr>
            <a:lvl5pPr marL="1828800" lvl="4"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defRPr sz="2000" b="0" i="0" u="none">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defRPr>
            </a:lvl5pPr>
          </a:lstStyle>
          <a:p>
            <a:pPr lvl="0"/>
            <a:r>
              <a:rPr lang="zh-CN" altLang="en-US"/>
              <a:t>单击此处编辑母版副标题样式</a:t>
            </a:r>
            <a:endParaRPr lang="zh-CN" altLang="en-US"/>
          </a:p>
        </p:txBody>
      </p:sp>
      <p:sp>
        <p:nvSpPr>
          <p:cNvPr id="2089" name="日期占位符 2088"/>
          <p:cNvSpPr/>
          <p:nvPr>
            <p:ph type="dt" sz="quarter" idx="2"/>
          </p:nvPr>
        </p:nvSpPr>
        <p:spPr>
          <a:xfrm>
            <a:off x="457200" y="6243638"/>
            <a:ext cx="2133600" cy="457200"/>
          </a:xfrm>
          <a:prstGeom prst="rect">
            <a:avLst/>
          </a:prstGeom>
          <a:noFill/>
          <a:ln w="9525">
            <a:noFill/>
          </a:ln>
        </p:spPr>
        <p:txBody>
          <a:bodyPr anchor="t" anchorCtr="0"/>
          <a:lstStyle>
            <a:lvl1pPr>
              <a:defRPr sz="1000">
                <a:latin typeface="Verdana" panose="020B0604030504040204" pitchFamily="34" charset="0"/>
              </a:defRPr>
            </a:lvl1pPr>
          </a:lstStyle>
          <a:p>
            <a:endParaRPr>
              <a:effectLst>
                <a:outerShdw blurRad="38100" dist="38100" dir="2700000">
                  <a:srgbClr val="000000"/>
                </a:outerShdw>
              </a:effectLst>
            </a:endParaRPr>
          </a:p>
        </p:txBody>
      </p:sp>
      <p:sp>
        <p:nvSpPr>
          <p:cNvPr id="2090" name="页脚占位符 2089"/>
          <p:cNvSpPr/>
          <p:nvPr>
            <p:ph type="ftr" sz="quarter" idx="3"/>
          </p:nvPr>
        </p:nvSpPr>
        <p:spPr>
          <a:xfrm>
            <a:off x="3124200" y="6248400"/>
            <a:ext cx="2895600" cy="457200"/>
          </a:xfrm>
          <a:prstGeom prst="rect">
            <a:avLst/>
          </a:prstGeom>
          <a:noFill/>
          <a:ln w="9525">
            <a:noFill/>
          </a:ln>
        </p:spPr>
        <p:txBody>
          <a:bodyPr anchor="t" anchorCtr="0"/>
          <a:lstStyle>
            <a:lvl1pPr algn="ctr">
              <a:defRPr sz="1000">
                <a:latin typeface="Verdana" panose="020B0604030504040204" pitchFamily="34" charset="0"/>
              </a:defRPr>
            </a:lvl1pPr>
          </a:lstStyle>
          <a:p>
            <a:r>
              <a:rPr lang="zh-CN" altLang="en-US">
                <a:effectLst>
                  <a:outerShdw blurRad="38100" dist="38100" dir="2700000">
                    <a:srgbClr val="000000"/>
                  </a:outerShdw>
                </a:effectLst>
              </a:rPr>
              <a:t>精选</a:t>
            </a:r>
            <a:r>
              <a:rPr lang="en-US" altLang="zh-CN">
                <a:effectLst>
                  <a:outerShdw blurRad="38100" dist="38100" dir="2700000">
                    <a:srgbClr val="000000"/>
                  </a:outerShdw>
                </a:effectLst>
                <a:latin typeface="Verdana" panose="020B0604030504040204" pitchFamily="34" charset="0"/>
              </a:rPr>
              <a:t>ppt</a:t>
            </a:r>
            <a:endParaRPr lang="en-US" altLang="zh-CN">
              <a:effectLst>
                <a:outerShdw blurRad="38100" dist="38100" dir="2700000">
                  <a:srgbClr val="000000"/>
                </a:outerShdw>
              </a:effectLst>
              <a:latin typeface="Verdana" panose="020B0604030504040204" pitchFamily="34" charset="0"/>
            </a:endParaRPr>
          </a:p>
        </p:txBody>
      </p:sp>
      <p:sp>
        <p:nvSpPr>
          <p:cNvPr id="2091" name="灯片编号占位符 2090"/>
          <p:cNvSpPr/>
          <p:nvPr>
            <p:ph type="sldNum" sz="quarter" idx="4"/>
          </p:nvPr>
        </p:nvSpPr>
        <p:spPr>
          <a:xfrm>
            <a:off x="6553200" y="6243638"/>
            <a:ext cx="2133600" cy="457200"/>
          </a:xfrm>
          <a:prstGeom prst="rect">
            <a:avLst/>
          </a:prstGeom>
          <a:noFill/>
          <a:ln w="9525">
            <a:noFill/>
          </a:ln>
        </p:spPr>
        <p:txBody>
          <a:bodyPr anchor="t" anchorCtr="0"/>
          <a:lstStyle>
            <a:lvl1pPr algn="r">
              <a:defRPr sz="1000">
                <a:latin typeface="Verdana" panose="020B0604030504040204" pitchFamily="34" charset="0"/>
              </a:defRPr>
            </a:lvl1pPr>
          </a:lstStyle>
          <a:p>
            <a:fld id="{9A0DB2DC-4C9A-4742-B13C-FB6460FD3503}" type="slidenum">
              <a:rPr lang="ru-RU">
                <a:effectLst>
                  <a:outerShdw blurRad="38100" dist="38100" dir="2700000">
                    <a:srgbClr val="000000"/>
                  </a:outerShdw>
                </a:effectLst>
              </a:rPr>
            </a:fld>
            <a:endParaRPr lang="ru-RU">
              <a:effectLst>
                <a:outerShdw blurRad="38100" dist="38100" dir="2700000">
                  <a:srgbClr val="000000"/>
                </a:outerShdw>
              </a:effectLst>
              <a:latin typeface="Verdana" panose="020B0604030504040204" pitchFamily="34" charset="0"/>
            </a:endParaRPr>
          </a:p>
        </p:txBody>
      </p:sp>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52930" cy="585311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307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tags" Target="../tags/tag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1"/>
            </a:gs>
          </a:gsLst>
          <a:lin ang="5400000"/>
          <a:tileRect/>
        </a:gradFill>
        <a:effectLst/>
      </p:bgPr>
    </p:bg>
    <p:spTree>
      <p:nvGrpSpPr>
        <p:cNvPr id="1" name=""/>
        <p:cNvGrpSpPr/>
        <p:nvPr/>
      </p:nvGrpSpPr>
      <p:grpSpPr/>
      <p:grpSp>
        <p:nvGrpSpPr>
          <p:cNvPr id="1026" name="组合 1025"/>
          <p:cNvGrpSpPr/>
          <p:nvPr userDrawn="1"/>
        </p:nvGrpSpPr>
        <p:grpSpPr>
          <a:xfrm>
            <a:off x="1588" y="0"/>
            <a:ext cx="9148762" cy="6851650"/>
            <a:chOff x="1" y="0"/>
            <a:chExt cx="5763" cy="4316"/>
          </a:xfrm>
        </p:grpSpPr>
        <p:sp>
          <p:nvSpPr>
            <p:cNvPr id="1027" name="矩形 1026"/>
            <p:cNvSpPr/>
            <p:nvPr/>
          </p:nvSpPr>
          <p:spPr>
            <a:xfrm>
              <a:off x="5045" y="2626"/>
              <a:ext cx="719" cy="1690"/>
            </a:xfrm>
            <a:gradFill rotWithShape="0">
              <a:gsLst>
                <a:gs pos="0">
                  <a:srgbClr val="003B76"/>
                </a:gs>
                <a:gs pos="100000">
                  <a:srgbClr val="002348"/>
                </a:gs>
              </a:gsLst>
              <a:lin ang="5400000"/>
              <a:tileRect/>
            </a:gradFill>
            <a:ln w="9525">
              <a:noFill/>
            </a:ln>
          </p:spPr>
          <p:txBody>
            <a:bodyPr/>
            <a:p>
              <a:endParaRPr lang="zh-CN" altLang="en-US"/>
            </a:p>
          </p:txBody>
        </p:sp>
        <p:sp>
          <p:nvSpPr>
            <p:cNvPr id="1028" name="矩形 1027"/>
            <p:cNvSpPr/>
            <p:nvPr/>
          </p:nvSpPr>
          <p:spPr>
            <a:xfrm>
              <a:off x="5386" y="3794"/>
              <a:ext cx="378" cy="522"/>
            </a:xfrm>
            <a:gradFill rotWithShape="0">
              <a:gsLst>
                <a:gs pos="0">
                  <a:srgbClr val="003B76"/>
                </a:gs>
                <a:gs pos="100000">
                  <a:srgbClr val="002348"/>
                </a:gs>
              </a:gsLst>
              <a:lin ang="5400000"/>
              <a:tileRect/>
            </a:gradFill>
            <a:ln w="9525">
              <a:noFill/>
            </a:ln>
          </p:spPr>
          <p:txBody>
            <a:bodyPr/>
            <a:p>
              <a:endParaRPr lang="zh-CN" altLang="en-US"/>
            </a:p>
          </p:txBody>
        </p:sp>
        <p:sp>
          <p:nvSpPr>
            <p:cNvPr id="1029" name="矩形 1028"/>
            <p:cNvSpPr/>
            <p:nvPr/>
          </p:nvSpPr>
          <p:spPr>
            <a:xfrm>
              <a:off x="5680" y="4214"/>
              <a:ext cx="84" cy="102"/>
            </a:xfrm>
            <a:gradFill rotWithShape="0">
              <a:gsLst>
                <a:gs pos="0">
                  <a:srgbClr val="003B76"/>
                </a:gs>
                <a:gs pos="100000">
                  <a:srgbClr val="002348"/>
                </a:gs>
              </a:gsLst>
              <a:lin ang="5400000"/>
              <a:tileRect/>
            </a:gradFill>
            <a:ln w="9525">
              <a:noFill/>
            </a:ln>
          </p:spPr>
          <p:txBody>
            <a:bodyPr/>
            <a:p>
              <a:endParaRPr lang="zh-CN" altLang="en-US"/>
            </a:p>
          </p:txBody>
        </p:sp>
        <p:grpSp>
          <p:nvGrpSpPr>
            <p:cNvPr id="1030" name="组合 1029"/>
            <p:cNvGrpSpPr/>
            <p:nvPr/>
          </p:nvGrpSpPr>
          <p:grpSpPr>
            <a:xfrm>
              <a:off x="288" y="0"/>
              <a:ext cx="5098" cy="4316"/>
              <a:chOff x="288" y="0"/>
              <a:chExt cx="5098" cy="4316"/>
            </a:xfrm>
          </p:grpSpPr>
          <p:sp>
            <p:nvSpPr>
              <p:cNvPr id="1031" name="矩形 1030"/>
              <p:cNvSpPr/>
              <p:nvPr/>
            </p:nvSpPr>
            <p:spPr>
              <a:xfrm>
                <a:off x="2789" y="0"/>
                <a:ext cx="72" cy="4316"/>
              </a:xfrm>
              <a:gradFill rotWithShape="0">
                <a:gsLst>
                  <a:gs pos="0">
                    <a:srgbClr val="0066CC"/>
                  </a:gs>
                  <a:gs pos="100000">
                    <a:srgbClr val="004489"/>
                  </a:gs>
                </a:gsLst>
                <a:lin ang="5400000"/>
                <a:tileRect/>
              </a:gradFill>
              <a:ln w="9525">
                <a:noFill/>
              </a:ln>
            </p:spPr>
            <p:txBody>
              <a:bodyPr/>
              <a:p>
                <a:endParaRPr lang="zh-CN" altLang="en-US"/>
              </a:p>
            </p:txBody>
          </p:sp>
          <p:sp>
            <p:nvSpPr>
              <p:cNvPr id="1032" name="矩形 1031"/>
              <p:cNvSpPr/>
              <p:nvPr/>
            </p:nvSpPr>
            <p:spPr>
              <a:xfrm>
                <a:off x="3089" y="0"/>
                <a:ext cx="174" cy="4316"/>
              </a:xfrm>
              <a:gradFill rotWithShape="0">
                <a:gsLst>
                  <a:gs pos="0">
                    <a:srgbClr val="0066CC"/>
                  </a:gs>
                  <a:gs pos="100000">
                    <a:srgbClr val="004489"/>
                  </a:gs>
                </a:gsLst>
                <a:lin ang="5400000"/>
                <a:tileRect/>
              </a:gradFill>
              <a:ln w="9525">
                <a:noFill/>
              </a:ln>
            </p:spPr>
            <p:txBody>
              <a:bodyPr/>
              <a:p>
                <a:endParaRPr lang="zh-CN" altLang="en-US"/>
              </a:p>
            </p:txBody>
          </p:sp>
          <p:sp>
            <p:nvSpPr>
              <p:cNvPr id="1033" name="矩形 1032"/>
              <p:cNvSpPr/>
              <p:nvPr/>
            </p:nvSpPr>
            <p:spPr>
              <a:xfrm>
                <a:off x="3358" y="0"/>
                <a:ext cx="337" cy="4316"/>
              </a:xfrm>
              <a:gradFill rotWithShape="0">
                <a:gsLst>
                  <a:gs pos="0">
                    <a:srgbClr val="0066CC"/>
                  </a:gs>
                  <a:gs pos="100000">
                    <a:srgbClr val="004489"/>
                  </a:gs>
                </a:gsLst>
                <a:lin ang="5400000"/>
                <a:tileRect/>
              </a:gradFill>
              <a:ln w="9525">
                <a:noFill/>
              </a:ln>
            </p:spPr>
            <p:txBody>
              <a:bodyPr/>
              <a:p>
                <a:endParaRPr lang="zh-CN" altLang="en-US"/>
              </a:p>
            </p:txBody>
          </p:sp>
          <p:sp>
            <p:nvSpPr>
              <p:cNvPr id="1034" name="矩形 1033"/>
              <p:cNvSpPr/>
              <p:nvPr/>
            </p:nvSpPr>
            <p:spPr>
              <a:xfrm>
                <a:off x="3676" y="0"/>
                <a:ext cx="427" cy="4316"/>
              </a:xfrm>
              <a:gradFill rotWithShape="0">
                <a:gsLst>
                  <a:gs pos="0">
                    <a:srgbClr val="0066CC"/>
                  </a:gs>
                  <a:gs pos="100000">
                    <a:srgbClr val="004489"/>
                  </a:gs>
                </a:gsLst>
                <a:lin ang="5400000"/>
                <a:tileRect/>
              </a:gradFill>
              <a:ln w="9525">
                <a:noFill/>
              </a:ln>
            </p:spPr>
            <p:txBody>
              <a:bodyPr/>
              <a:p>
                <a:endParaRPr lang="zh-CN" altLang="en-US"/>
              </a:p>
            </p:txBody>
          </p:sp>
          <p:sp>
            <p:nvSpPr>
              <p:cNvPr id="1035" name="矩形 1034"/>
              <p:cNvSpPr/>
              <p:nvPr/>
            </p:nvSpPr>
            <p:spPr>
              <a:xfrm>
                <a:off x="3946" y="0"/>
                <a:ext cx="558" cy="4316"/>
              </a:xfrm>
              <a:gradFill rotWithShape="0">
                <a:gsLst>
                  <a:gs pos="0">
                    <a:srgbClr val="0066CC"/>
                  </a:gs>
                  <a:gs pos="100000">
                    <a:srgbClr val="004489"/>
                  </a:gs>
                </a:gsLst>
                <a:lin ang="5400000"/>
                <a:tileRect/>
              </a:gradFill>
              <a:ln w="9525">
                <a:noFill/>
              </a:ln>
            </p:spPr>
            <p:txBody>
              <a:bodyPr/>
              <a:p>
                <a:endParaRPr lang="zh-CN" altLang="en-US"/>
              </a:p>
            </p:txBody>
          </p:sp>
          <p:sp>
            <p:nvSpPr>
              <p:cNvPr id="1036" name="矩形 1035"/>
              <p:cNvSpPr/>
              <p:nvPr/>
            </p:nvSpPr>
            <p:spPr>
              <a:xfrm>
                <a:off x="4246" y="0"/>
                <a:ext cx="690" cy="4316"/>
              </a:xfrm>
              <a:gradFill rotWithShape="0">
                <a:gsLst>
                  <a:gs pos="0">
                    <a:srgbClr val="0066CC"/>
                  </a:gs>
                  <a:gs pos="100000">
                    <a:srgbClr val="004489"/>
                  </a:gs>
                </a:gsLst>
                <a:lin ang="5400000"/>
                <a:tileRect/>
              </a:gradFill>
              <a:ln w="9525">
                <a:noFill/>
              </a:ln>
            </p:spPr>
            <p:txBody>
              <a:bodyPr/>
              <a:p>
                <a:endParaRPr lang="zh-CN" altLang="en-US"/>
              </a:p>
            </p:txBody>
          </p:sp>
          <p:sp>
            <p:nvSpPr>
              <p:cNvPr id="1037" name="矩形 1036"/>
              <p:cNvSpPr/>
              <p:nvPr/>
            </p:nvSpPr>
            <p:spPr>
              <a:xfrm>
                <a:off x="4522" y="0"/>
                <a:ext cx="864" cy="4316"/>
              </a:xfrm>
              <a:gradFill rotWithShape="0">
                <a:gsLst>
                  <a:gs pos="0">
                    <a:srgbClr val="0066CC"/>
                  </a:gs>
                  <a:gs pos="100000">
                    <a:srgbClr val="004489"/>
                  </a:gs>
                </a:gsLst>
                <a:lin ang="5400000"/>
                <a:tileRect/>
              </a:gradFill>
              <a:ln w="9525">
                <a:noFill/>
              </a:ln>
            </p:spPr>
            <p:txBody>
              <a:bodyPr/>
              <a:p>
                <a:endParaRPr lang="zh-CN" altLang="en-US"/>
              </a:p>
            </p:txBody>
          </p:sp>
          <p:sp>
            <p:nvSpPr>
              <p:cNvPr id="1038" name="矩形 1037"/>
              <p:cNvSpPr/>
              <p:nvPr/>
            </p:nvSpPr>
            <p:spPr>
              <a:xfrm>
                <a:off x="2399" y="0"/>
                <a:ext cx="150" cy="4316"/>
              </a:xfrm>
              <a:gradFill rotWithShape="0">
                <a:gsLst>
                  <a:gs pos="0">
                    <a:srgbClr val="0066CC"/>
                  </a:gs>
                  <a:gs pos="100000">
                    <a:srgbClr val="004489"/>
                  </a:gs>
                </a:gsLst>
                <a:lin ang="5400000"/>
                <a:tileRect/>
              </a:gradFill>
              <a:ln w="9525">
                <a:noFill/>
              </a:ln>
            </p:spPr>
            <p:txBody>
              <a:bodyPr/>
              <a:p>
                <a:endParaRPr lang="zh-CN" altLang="en-US"/>
              </a:p>
            </p:txBody>
          </p:sp>
          <p:sp>
            <p:nvSpPr>
              <p:cNvPr id="1039" name="矩形 1038"/>
              <p:cNvSpPr/>
              <p:nvPr/>
            </p:nvSpPr>
            <p:spPr>
              <a:xfrm>
                <a:off x="1967" y="0"/>
                <a:ext cx="300" cy="4316"/>
              </a:xfrm>
              <a:gradFill rotWithShape="0">
                <a:gsLst>
                  <a:gs pos="0">
                    <a:srgbClr val="0066CC"/>
                  </a:gs>
                  <a:gs pos="100000">
                    <a:srgbClr val="004489"/>
                  </a:gs>
                </a:gsLst>
                <a:lin ang="5400000"/>
                <a:tileRect/>
              </a:gradFill>
              <a:ln w="9525">
                <a:noFill/>
              </a:ln>
            </p:spPr>
            <p:txBody>
              <a:bodyPr/>
              <a:p>
                <a:endParaRPr lang="zh-CN" altLang="en-US"/>
              </a:p>
            </p:txBody>
          </p:sp>
          <p:sp>
            <p:nvSpPr>
              <p:cNvPr id="1040" name="矩形 1039"/>
              <p:cNvSpPr/>
              <p:nvPr/>
            </p:nvSpPr>
            <p:spPr>
              <a:xfrm>
                <a:off x="1566" y="0"/>
                <a:ext cx="425" cy="4316"/>
              </a:xfrm>
              <a:gradFill rotWithShape="0">
                <a:gsLst>
                  <a:gs pos="0">
                    <a:srgbClr val="0066CC"/>
                  </a:gs>
                  <a:gs pos="100000">
                    <a:srgbClr val="004489"/>
                  </a:gs>
                </a:gsLst>
                <a:lin ang="5400000"/>
                <a:tileRect/>
              </a:gradFill>
              <a:ln w="9525">
                <a:noFill/>
              </a:ln>
            </p:spPr>
            <p:txBody>
              <a:bodyPr/>
              <a:p>
                <a:endParaRPr lang="zh-CN" altLang="en-US"/>
              </a:p>
            </p:txBody>
          </p:sp>
          <p:sp>
            <p:nvSpPr>
              <p:cNvPr id="1041" name="矩形 1040"/>
              <p:cNvSpPr/>
              <p:nvPr/>
            </p:nvSpPr>
            <p:spPr>
              <a:xfrm>
                <a:off x="1128" y="0"/>
                <a:ext cx="575" cy="4316"/>
              </a:xfrm>
              <a:gradFill rotWithShape="0">
                <a:gsLst>
                  <a:gs pos="0">
                    <a:srgbClr val="0066CC"/>
                  </a:gs>
                  <a:gs pos="100000">
                    <a:srgbClr val="004489"/>
                  </a:gs>
                </a:gsLst>
                <a:lin ang="5400000"/>
                <a:tileRect/>
              </a:gradFill>
              <a:ln w="9525">
                <a:noFill/>
              </a:ln>
            </p:spPr>
            <p:txBody>
              <a:bodyPr/>
              <a:p>
                <a:endParaRPr lang="zh-CN" altLang="en-US"/>
              </a:p>
            </p:txBody>
          </p:sp>
          <p:sp>
            <p:nvSpPr>
              <p:cNvPr id="1042" name="矩形 1041"/>
              <p:cNvSpPr/>
              <p:nvPr/>
            </p:nvSpPr>
            <p:spPr>
              <a:xfrm>
                <a:off x="702" y="0"/>
                <a:ext cx="737" cy="4316"/>
              </a:xfrm>
              <a:gradFill rotWithShape="0">
                <a:gsLst>
                  <a:gs pos="0">
                    <a:srgbClr val="0066CC"/>
                  </a:gs>
                  <a:gs pos="100000">
                    <a:srgbClr val="004489"/>
                  </a:gs>
                </a:gsLst>
                <a:lin ang="5400000"/>
                <a:tileRect/>
              </a:gradFill>
              <a:ln w="9525">
                <a:noFill/>
              </a:ln>
            </p:spPr>
            <p:txBody>
              <a:bodyPr/>
              <a:p>
                <a:endParaRPr lang="zh-CN" altLang="en-US"/>
              </a:p>
            </p:txBody>
          </p:sp>
          <p:sp>
            <p:nvSpPr>
              <p:cNvPr id="1043" name="矩形 1042"/>
              <p:cNvSpPr/>
              <p:nvPr/>
            </p:nvSpPr>
            <p:spPr>
              <a:xfrm>
                <a:off x="288" y="0"/>
                <a:ext cx="840" cy="4316"/>
              </a:xfrm>
              <a:gradFill rotWithShape="0">
                <a:gsLst>
                  <a:gs pos="0">
                    <a:srgbClr val="0066CC"/>
                  </a:gs>
                  <a:gs pos="100000">
                    <a:srgbClr val="004489"/>
                  </a:gs>
                </a:gsLst>
                <a:lin ang="5400000"/>
                <a:tileRect/>
              </a:gradFill>
              <a:ln w="9525">
                <a:noFill/>
              </a:ln>
            </p:spPr>
            <p:txBody>
              <a:bodyPr/>
              <a:p>
                <a:endParaRPr lang="zh-CN" altLang="en-US"/>
              </a:p>
            </p:txBody>
          </p:sp>
        </p:grpSp>
        <p:sp>
          <p:nvSpPr>
            <p:cNvPr id="1044" name="矩形 1043"/>
            <p:cNvSpPr/>
            <p:nvPr/>
          </p:nvSpPr>
          <p:spPr>
            <a:xfrm>
              <a:off x="6" y="2901"/>
              <a:ext cx="606" cy="1415"/>
            </a:xfrm>
            <a:gradFill rotWithShape="0">
              <a:gsLst>
                <a:gs pos="0">
                  <a:srgbClr val="003B76"/>
                </a:gs>
                <a:gs pos="100000">
                  <a:srgbClr val="002348"/>
                </a:gs>
              </a:gsLst>
              <a:lin ang="5400000"/>
              <a:tileRect/>
            </a:gradFill>
            <a:ln w="9525">
              <a:noFill/>
            </a:ln>
          </p:spPr>
          <p:txBody>
            <a:bodyPr/>
            <a:p>
              <a:endParaRPr lang="zh-CN" altLang="en-US"/>
            </a:p>
          </p:txBody>
        </p:sp>
        <p:sp>
          <p:nvSpPr>
            <p:cNvPr id="1045" name="矩形 1044"/>
            <p:cNvSpPr/>
            <p:nvPr/>
          </p:nvSpPr>
          <p:spPr>
            <a:xfrm>
              <a:off x="6" y="3890"/>
              <a:ext cx="228" cy="426"/>
            </a:xfrm>
            <a:gradFill rotWithShape="0">
              <a:gsLst>
                <a:gs pos="0">
                  <a:srgbClr val="003B76"/>
                </a:gs>
                <a:gs pos="100000">
                  <a:srgbClr val="002348"/>
                </a:gs>
              </a:gsLst>
              <a:lin ang="5400000"/>
              <a:tileRect/>
            </a:gradFill>
            <a:ln w="9525">
              <a:noFill/>
            </a:ln>
          </p:spPr>
          <p:txBody>
            <a:bodyPr/>
            <a:p>
              <a:endParaRPr lang="zh-CN" altLang="en-US"/>
            </a:p>
          </p:txBody>
        </p:sp>
        <p:sp>
          <p:nvSpPr>
            <p:cNvPr id="1046" name="矩形 1045"/>
            <p:cNvSpPr/>
            <p:nvPr/>
          </p:nvSpPr>
          <p:spPr>
            <a:xfrm>
              <a:off x="4776" y="0"/>
              <a:ext cx="984" cy="1786"/>
            </a:xfrm>
            <a:gradFill rotWithShape="0">
              <a:gsLst>
                <a:gs pos="0">
                  <a:srgbClr val="0066CC"/>
                </a:gs>
                <a:gs pos="100000">
                  <a:srgbClr val="0060C0"/>
                </a:gs>
              </a:gsLst>
              <a:lin ang="5400000"/>
              <a:tileRect/>
            </a:gradFill>
            <a:ln w="9525">
              <a:noFill/>
            </a:ln>
          </p:spPr>
          <p:txBody>
            <a:bodyPr/>
            <a:p>
              <a:endParaRPr lang="zh-CN" altLang="en-US"/>
            </a:p>
          </p:txBody>
        </p:sp>
        <p:sp>
          <p:nvSpPr>
            <p:cNvPr id="1047" name="矩形 1046"/>
            <p:cNvSpPr/>
            <p:nvPr/>
          </p:nvSpPr>
          <p:spPr>
            <a:xfrm>
              <a:off x="5041" y="0"/>
              <a:ext cx="719" cy="845"/>
            </a:xfrm>
            <a:solidFill>
              <a:srgbClr val="0066CC"/>
            </a:solidFill>
            <a:ln w="9525">
              <a:noFill/>
            </a:ln>
          </p:spPr>
          <p:txBody>
            <a:bodyPr/>
            <a:p>
              <a:endParaRPr lang="zh-CN" altLang="en-US"/>
            </a:p>
          </p:txBody>
        </p:sp>
        <p:sp>
          <p:nvSpPr>
            <p:cNvPr id="1048" name="矩形 1047"/>
            <p:cNvSpPr/>
            <p:nvPr/>
          </p:nvSpPr>
          <p:spPr>
            <a:xfrm>
              <a:off x="5352" y="0"/>
              <a:ext cx="408" cy="414"/>
            </a:xfrm>
            <a:solidFill>
              <a:srgbClr val="0066CC"/>
            </a:solidFill>
            <a:ln w="9525">
              <a:noFill/>
            </a:ln>
          </p:spPr>
          <p:txBody>
            <a:bodyPr/>
            <a:p>
              <a:endParaRPr lang="zh-CN" altLang="en-US"/>
            </a:p>
          </p:txBody>
        </p:sp>
        <p:sp>
          <p:nvSpPr>
            <p:cNvPr id="1049" name="矩形 1048"/>
            <p:cNvSpPr/>
            <p:nvPr/>
          </p:nvSpPr>
          <p:spPr>
            <a:xfrm>
              <a:off x="6" y="0"/>
              <a:ext cx="858" cy="1409"/>
            </a:xfrm>
            <a:gradFill rotWithShape="0">
              <a:gsLst>
                <a:gs pos="0">
                  <a:srgbClr val="0066CC"/>
                </a:gs>
                <a:gs pos="100000">
                  <a:srgbClr val="0060C0"/>
                </a:gs>
              </a:gsLst>
              <a:lin ang="5400000"/>
              <a:tileRect/>
            </a:gradFill>
            <a:ln w="9525">
              <a:noFill/>
            </a:ln>
          </p:spPr>
          <p:txBody>
            <a:bodyPr/>
            <a:p>
              <a:endParaRPr lang="zh-CN" altLang="en-US"/>
            </a:p>
          </p:txBody>
        </p:sp>
        <p:sp>
          <p:nvSpPr>
            <p:cNvPr id="1050" name="矩形 1049"/>
            <p:cNvSpPr/>
            <p:nvPr/>
          </p:nvSpPr>
          <p:spPr>
            <a:xfrm>
              <a:off x="6" y="0"/>
              <a:ext cx="588" cy="599"/>
            </a:xfrm>
            <a:solidFill>
              <a:srgbClr val="0066CC"/>
            </a:solidFill>
            <a:ln w="9525">
              <a:noFill/>
            </a:ln>
          </p:spPr>
          <p:txBody>
            <a:bodyPr/>
            <a:p>
              <a:endParaRPr lang="zh-CN" altLang="en-US"/>
            </a:p>
          </p:txBody>
        </p:sp>
        <p:sp>
          <p:nvSpPr>
            <p:cNvPr id="1051" name="矩形 1050"/>
            <p:cNvSpPr/>
            <p:nvPr/>
          </p:nvSpPr>
          <p:spPr>
            <a:xfrm>
              <a:off x="6" y="0"/>
              <a:ext cx="270" cy="252"/>
            </a:xfrm>
            <a:solidFill>
              <a:srgbClr val="0066CC"/>
            </a:solidFill>
            <a:ln w="9525">
              <a:noFill/>
            </a:ln>
          </p:spPr>
          <p:txBody>
            <a:bodyPr/>
            <a:p>
              <a:endParaRPr lang="zh-CN" altLang="en-US"/>
            </a:p>
          </p:txBody>
        </p:sp>
        <p:cxnSp>
          <p:nvCxnSpPr>
            <p:cNvPr id="1052" name="直接连接符 1051"/>
            <p:cNvCxnSpPr/>
            <p:nvPr/>
          </p:nvCxnSpPr>
          <p:spPr>
            <a:xfrm>
              <a:off x="1" y="2749"/>
              <a:ext cx="5758" cy="0"/>
            </a:xfrm>
            <a:prstGeom prst="line">
              <a:avLst/>
            </a:prstGeom>
            <a:ln w="15875" cap="flat" cmpd="sng">
              <a:solidFill>
                <a:srgbClr val="0066CC"/>
              </a:solidFill>
              <a:prstDash val="solid"/>
              <a:headEnd type="none" w="med" len="med"/>
              <a:tailEnd type="none" w="med" len="med"/>
            </a:ln>
          </p:spPr>
        </p:cxnSp>
        <p:cxnSp>
          <p:nvCxnSpPr>
            <p:cNvPr id="1053" name="直接连接符 1052"/>
            <p:cNvCxnSpPr/>
            <p:nvPr/>
          </p:nvCxnSpPr>
          <p:spPr>
            <a:xfrm>
              <a:off x="1" y="2356"/>
              <a:ext cx="5758" cy="0"/>
            </a:xfrm>
            <a:prstGeom prst="line">
              <a:avLst/>
            </a:prstGeom>
            <a:ln w="15875" cap="flat" cmpd="sng">
              <a:solidFill>
                <a:srgbClr val="0066CC"/>
              </a:solidFill>
              <a:prstDash val="solid"/>
              <a:headEnd type="none" w="med" len="med"/>
              <a:tailEnd type="none" w="med" len="med"/>
            </a:ln>
          </p:spPr>
        </p:cxnSp>
        <p:cxnSp>
          <p:nvCxnSpPr>
            <p:cNvPr id="1054" name="直接连接符 1053"/>
            <p:cNvCxnSpPr/>
            <p:nvPr/>
          </p:nvCxnSpPr>
          <p:spPr>
            <a:xfrm>
              <a:off x="1" y="3142"/>
              <a:ext cx="5758" cy="0"/>
            </a:xfrm>
            <a:prstGeom prst="line">
              <a:avLst/>
            </a:prstGeom>
            <a:ln w="15875" cap="flat" cmpd="sng">
              <a:solidFill>
                <a:srgbClr val="003B76"/>
              </a:solidFill>
              <a:prstDash val="solid"/>
              <a:headEnd type="none" w="med" len="med"/>
              <a:tailEnd type="none" w="med" len="med"/>
            </a:ln>
          </p:spPr>
        </p:cxnSp>
        <p:grpSp>
          <p:nvGrpSpPr>
            <p:cNvPr id="1055" name="组合 1054"/>
            <p:cNvGrpSpPr/>
            <p:nvPr/>
          </p:nvGrpSpPr>
          <p:grpSpPr>
            <a:xfrm>
              <a:off x="1" y="392"/>
              <a:ext cx="5758" cy="1571"/>
              <a:chOff x="1" y="392"/>
              <a:chExt cx="5758" cy="1571"/>
            </a:xfrm>
          </p:grpSpPr>
          <p:cxnSp>
            <p:nvCxnSpPr>
              <p:cNvPr id="1056" name="直接连接符 1055"/>
              <p:cNvCxnSpPr/>
              <p:nvPr/>
            </p:nvCxnSpPr>
            <p:spPr>
              <a:xfrm>
                <a:off x="1" y="784"/>
                <a:ext cx="5758" cy="0"/>
              </a:xfrm>
              <a:prstGeom prst="line">
                <a:avLst/>
              </a:prstGeom>
              <a:ln w="15875" cap="flat" cmpd="sng">
                <a:solidFill>
                  <a:srgbClr val="0066CC"/>
                </a:solidFill>
                <a:prstDash val="solid"/>
                <a:headEnd type="none" w="med" len="med"/>
                <a:tailEnd type="none" w="med" len="med"/>
              </a:ln>
            </p:spPr>
          </p:cxnSp>
          <p:cxnSp>
            <p:nvCxnSpPr>
              <p:cNvPr id="1057" name="直接连接符 1056"/>
              <p:cNvCxnSpPr/>
              <p:nvPr/>
            </p:nvCxnSpPr>
            <p:spPr>
              <a:xfrm>
                <a:off x="1" y="1963"/>
                <a:ext cx="5758" cy="0"/>
              </a:xfrm>
              <a:prstGeom prst="line">
                <a:avLst/>
              </a:prstGeom>
              <a:ln w="15875" cap="flat" cmpd="sng">
                <a:solidFill>
                  <a:srgbClr val="0066CC"/>
                </a:solidFill>
                <a:prstDash val="solid"/>
                <a:headEnd type="none" w="med" len="med"/>
                <a:tailEnd type="none" w="med" len="med"/>
              </a:ln>
            </p:spPr>
          </p:cxnSp>
          <p:cxnSp>
            <p:nvCxnSpPr>
              <p:cNvPr id="1058" name="直接连接符 1057"/>
              <p:cNvCxnSpPr/>
              <p:nvPr/>
            </p:nvCxnSpPr>
            <p:spPr>
              <a:xfrm>
                <a:off x="1" y="1570"/>
                <a:ext cx="5758" cy="0"/>
              </a:xfrm>
              <a:prstGeom prst="line">
                <a:avLst/>
              </a:prstGeom>
              <a:ln w="15875" cap="flat" cmpd="sng">
                <a:solidFill>
                  <a:srgbClr val="0066CC"/>
                </a:solidFill>
                <a:prstDash val="solid"/>
                <a:headEnd type="none" w="med" len="med"/>
                <a:tailEnd type="none" w="med" len="med"/>
              </a:ln>
            </p:spPr>
          </p:cxnSp>
          <p:cxnSp>
            <p:nvCxnSpPr>
              <p:cNvPr id="1059" name="直接连接符 1058"/>
              <p:cNvCxnSpPr/>
              <p:nvPr/>
            </p:nvCxnSpPr>
            <p:spPr>
              <a:xfrm>
                <a:off x="1" y="1177"/>
                <a:ext cx="5758" cy="0"/>
              </a:xfrm>
              <a:prstGeom prst="line">
                <a:avLst/>
              </a:prstGeom>
              <a:ln w="15875" cap="flat" cmpd="sng">
                <a:solidFill>
                  <a:srgbClr val="0066CC"/>
                </a:solidFill>
                <a:prstDash val="solid"/>
                <a:headEnd type="none" w="med" len="med"/>
                <a:tailEnd type="none" w="med" len="med"/>
              </a:ln>
            </p:spPr>
          </p:cxnSp>
          <p:cxnSp>
            <p:nvCxnSpPr>
              <p:cNvPr id="1060" name="直接连接符 1059"/>
              <p:cNvCxnSpPr/>
              <p:nvPr/>
            </p:nvCxnSpPr>
            <p:spPr>
              <a:xfrm>
                <a:off x="1" y="392"/>
                <a:ext cx="5758" cy="0"/>
              </a:xfrm>
              <a:prstGeom prst="line">
                <a:avLst/>
              </a:prstGeom>
              <a:ln w="15875" cap="flat" cmpd="sng">
                <a:solidFill>
                  <a:srgbClr val="0066CC"/>
                </a:solidFill>
                <a:prstDash val="solid"/>
                <a:headEnd type="none" w="med" len="med"/>
                <a:tailEnd type="none" w="med" len="med"/>
              </a:ln>
            </p:spPr>
          </p:cxnSp>
        </p:grpSp>
        <p:cxnSp>
          <p:nvCxnSpPr>
            <p:cNvPr id="1061" name="直接连接符 1060"/>
            <p:cNvCxnSpPr/>
            <p:nvPr/>
          </p:nvCxnSpPr>
          <p:spPr>
            <a:xfrm>
              <a:off x="1" y="3928"/>
              <a:ext cx="5758" cy="0"/>
            </a:xfrm>
            <a:prstGeom prst="line">
              <a:avLst/>
            </a:prstGeom>
            <a:ln w="15875" cap="flat" cmpd="sng">
              <a:solidFill>
                <a:srgbClr val="003B76"/>
              </a:solidFill>
              <a:prstDash val="solid"/>
              <a:headEnd type="none" w="med" len="med"/>
              <a:tailEnd type="none" w="med" len="med"/>
            </a:ln>
          </p:spPr>
        </p:cxnSp>
        <p:cxnSp>
          <p:nvCxnSpPr>
            <p:cNvPr id="1062" name="直接连接符 1061"/>
            <p:cNvCxnSpPr/>
            <p:nvPr/>
          </p:nvCxnSpPr>
          <p:spPr>
            <a:xfrm>
              <a:off x="1" y="3535"/>
              <a:ext cx="5758" cy="0"/>
            </a:xfrm>
            <a:prstGeom prst="line">
              <a:avLst/>
            </a:prstGeom>
            <a:ln w="15875" cap="flat" cmpd="sng">
              <a:solidFill>
                <a:srgbClr val="003B76"/>
              </a:solidFill>
              <a:prstDash val="solid"/>
              <a:headEnd type="none" w="med" len="med"/>
              <a:tailEnd type="none" w="med" len="med"/>
            </a:ln>
          </p:spPr>
        </p:cxnSp>
      </p:grpSp>
      <p:sp>
        <p:nvSpPr>
          <p:cNvPr id="1063" name="标题 1062"/>
          <p:cNvSpPr/>
          <p:nvPr>
            <p:ph type="title"/>
          </p:nvPr>
        </p:nvSpPr>
        <p:spPr>
          <a:xfrm>
            <a:off x="457200" y="277813"/>
            <a:ext cx="8229600" cy="1139825"/>
          </a:xfrm>
          <a:prstGeom prst="rect">
            <a:avLst/>
          </a:prstGeom>
          <a:noFill/>
          <a:ln w="9525">
            <a:noFill/>
          </a:ln>
        </p:spPr>
        <p:txBody>
          <a:bodyPr anchor="ctr" anchorCtr="1"/>
          <a:p>
            <a:pPr lvl="0"/>
            <a:r>
              <a:rPr lang="zh-CN" altLang="en-US"/>
              <a:t>单击此处编辑母版标题样式</a:t>
            </a:r>
            <a:endParaRPr lang="zh-CN" altLang="en-US"/>
          </a:p>
        </p:txBody>
      </p:sp>
      <p:sp>
        <p:nvSpPr>
          <p:cNvPr id="1064" name="日期占位符 1063"/>
          <p:cNvSpPr/>
          <p:nvPr>
            <p:ph type="dt" sz="half" idx="1"/>
          </p:nvPr>
        </p:nvSpPr>
        <p:spPr>
          <a:xfrm>
            <a:off x="457200" y="6243638"/>
            <a:ext cx="2133600" cy="457200"/>
          </a:xfrm>
          <a:prstGeom prst="rect">
            <a:avLst/>
          </a:prstGeom>
          <a:noFill/>
          <a:ln w="9525">
            <a:noFill/>
          </a:ln>
        </p:spPr>
        <p:txBody>
          <a:bodyPr/>
          <a:lstStyle>
            <a:lvl1pPr marL="0" indent="0" algn="l" fontAlgn="base">
              <a:buFont typeface="Verdana" panose="020B0604030504040204" pitchFamily="34" charset="0"/>
              <a:defRPr sz="1000">
                <a:solidFill>
                  <a:schemeClr val="tx1"/>
                </a:solidFill>
                <a:latin typeface="Verdana" panose="020B0604030504040204" pitchFamily="34" charset="0"/>
              </a:defRPr>
            </a:lvl1pPr>
          </a:lstStyle>
          <a:p>
            <a:pPr lvl="0" defTabSz="914400" rtl="0" eaLnBrk="1" latinLnBrk="0" hangingPunct="1">
              <a:lnSpc>
                <a:spcPct val="100000"/>
              </a:lnSpc>
              <a:spcBef>
                <a:spcPct val="0"/>
              </a:spcBef>
              <a:spcAft>
                <a:spcPct val="0"/>
              </a:spcAft>
              <a:buClrTx/>
              <a:buSzPct val="100000"/>
            </a:pPr>
            <a:endParaRPr>
              <a:effectLst>
                <a:outerShdw blurRad="38100" dist="38100" dir="2700000">
                  <a:srgbClr val="000000"/>
                </a:outerShdw>
              </a:effectLst>
            </a:endParaRPr>
          </a:p>
        </p:txBody>
      </p:sp>
      <p:sp>
        <p:nvSpPr>
          <p:cNvPr id="1065" name="页脚占位符 1064"/>
          <p:cNvSpPr/>
          <p:nvPr>
            <p:ph type="ftr" sz="quarter" idx="2"/>
          </p:nvPr>
        </p:nvSpPr>
        <p:spPr>
          <a:xfrm>
            <a:off x="3124200" y="6248400"/>
            <a:ext cx="2895600" cy="457200"/>
          </a:xfrm>
          <a:prstGeom prst="rect">
            <a:avLst/>
          </a:prstGeom>
          <a:noFill/>
          <a:ln w="9525">
            <a:noFill/>
          </a:ln>
        </p:spPr>
        <p:txBody>
          <a:bodyPr/>
          <a:lstStyle>
            <a:lvl1pPr marL="0" indent="0" algn="ctr" fontAlgn="base">
              <a:buFont typeface="Verdana" panose="020B0604030504040204" pitchFamily="34" charset="0"/>
              <a:defRPr sz="1000">
                <a:solidFill>
                  <a:schemeClr val="tx1"/>
                </a:solidFill>
                <a:latin typeface="Verdana" panose="020B0604030504040204" pitchFamily="34" charset="0"/>
              </a:defRPr>
            </a:lvl1pPr>
          </a:lstStyle>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1066" name="灯片编号占位符 1065"/>
          <p:cNvSpPr/>
          <p:nvPr>
            <p:ph type="sldNum" sz="quarter" idx="3"/>
          </p:nvPr>
        </p:nvSpPr>
        <p:spPr>
          <a:xfrm>
            <a:off x="6553200" y="6243638"/>
            <a:ext cx="2133600" cy="457200"/>
          </a:xfrm>
          <a:prstGeom prst="rect">
            <a:avLst/>
          </a:prstGeom>
          <a:noFill/>
          <a:ln w="9525">
            <a:noFill/>
          </a:ln>
        </p:spPr>
        <p:txBody>
          <a:bodyPr/>
          <a:lstStyle>
            <a:lvl1pPr marL="0" indent="0" algn="r" fontAlgn="base">
              <a:buFont typeface="Verdana" panose="020B0604030504040204" pitchFamily="34" charset="0"/>
              <a:defRPr sz="1000">
                <a:solidFill>
                  <a:schemeClr val="tx1"/>
                </a:solidFill>
                <a:latin typeface="Verdana" panose="020B0604030504040204" pitchFamily="34" charset="0"/>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1067" name="文本占位符 1066"/>
          <p:cNvSpPr/>
          <p:nvPr>
            <p:ph type="body" idx="4"/>
          </p:nvPr>
        </p:nvSpPr>
        <p:spPr>
          <a:xfrm>
            <a:off x="457200" y="1600200"/>
            <a:ext cx="8229600" cy="453072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pic>
        <p:nvPicPr>
          <p:cNvPr id="8" name="图片 7"/>
          <p:cNvPicPr>
            <a:picLocks noChangeAspect="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230301" y="26082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marL="0" lvl="0" indent="0" algn="ctr" defTabSz="914400" rtl="0" eaLnBrk="1" fontAlgn="base" latinLnBrk="0" hangingPunct="1">
        <a:lnSpc>
          <a:spcPct val="100000"/>
        </a:lnSpc>
        <a:spcBef>
          <a:spcPct val="0"/>
        </a:spcBef>
        <a:spcAft>
          <a:spcPct val="0"/>
        </a:spcAft>
        <a:buSzPct val="100000"/>
        <a:buNone/>
        <a:defRPr sz="4400" b="0" i="0" u="none" kern="120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buChar char="n"/>
        <a:defRPr sz="3200" b="0" i="0" u="none" kern="1200">
          <a:solidFill>
            <a:schemeClr val="tx1"/>
          </a:solidFill>
          <a:effectLst>
            <a:outerShdw blurRad="38100" dist="38100" dir="2700000">
              <a:srgbClr val="000000"/>
            </a:outerShdw>
          </a:effectLst>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Pct val="100000"/>
        <a:buFontTx/>
        <a:buChar char="•"/>
        <a:defRPr sz="28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2pPr>
      <a:lvl3pPr marL="1143000" lvl="2" indent="-22860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buChar char="n"/>
        <a:defRPr sz="24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3pPr>
      <a:lvl4pPr marL="1600200" lvl="3" indent="-228600" algn="l" defTabSz="914400" rtl="0" eaLnBrk="1" fontAlgn="base" latinLnBrk="0" hangingPunct="1">
        <a:lnSpc>
          <a:spcPct val="100000"/>
        </a:lnSpc>
        <a:spcBef>
          <a:spcPct val="20000"/>
        </a:spcBef>
        <a:spcAft>
          <a:spcPct val="0"/>
        </a:spcAft>
        <a:buClr>
          <a:schemeClr val="tx2"/>
        </a:buClr>
        <a:buSzPct val="100000"/>
        <a:buFontTx/>
        <a:buChar char="•"/>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4pPr>
      <a:lvl5pPr marL="2057400" lvl="4"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5pPr>
      <a:lvl6pPr marL="2514600" lvl="5"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6pPr>
      <a:lvl7pPr marL="2971800" lvl="6"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7pPr>
      <a:lvl8pPr marL="3429000" lvl="7"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8pPr>
      <a:lvl9pPr marL="3886200" lvl="8" indent="-2286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2000" b="0" i="0" u="none" kern="1200">
          <a:solidFill>
            <a:schemeClr val="tx1"/>
          </a:solidFill>
          <a:effectLst>
            <a:outerShdw blurRad="38100" dist="38100" dir="2700000">
              <a:srgbClr val="000000"/>
            </a:outerShdw>
          </a:effectLst>
          <a:latin typeface="Verdana" panose="020B0604030504040204" pitchFamily="34" charset="0"/>
          <a:ea typeface="宋体" panose="02010600030101010101" pitchFamily="2" charset="-122"/>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Verdana" panose="020B0604030504040204" pitchFamily="34" charset="0"/>
        <a:buNone/>
        <a:defRPr sz="1800" b="0" i="0" u="none" kern="120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Verdana" panose="020B0604030504040204" pitchFamily="34" charset="0"/>
        <a:buNone/>
        <a:defRPr sz="1800" b="0" i="0" u="none" kern="120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Verdana" panose="020B0604030504040204" pitchFamily="34" charset="0"/>
        <a:buNone/>
        <a:defRPr sz="1800" b="0" i="0" u="none" kern="120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Verdana" panose="020B0604030504040204" pitchFamily="34" charset="0"/>
        <a:buNone/>
        <a:defRPr sz="1800" b="0" i="0" u="none" kern="120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Verdana" panose="020B0604030504040204" pitchFamily="34" charset="0"/>
        <a:buNone/>
        <a:defRPr sz="1800" b="0" i="0" u="none" kern="120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ClrTx/>
        <a:buSzPct val="100000"/>
        <a:buFont typeface="Verdana" panose="020B0604030504040204" pitchFamily="34" charset="0"/>
        <a:buNone/>
        <a:defRPr sz="1800" b="0" i="0" u="none" kern="120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ClrTx/>
        <a:buSzPct val="100000"/>
        <a:buFont typeface="Verdana" panose="020B0604030504040204" pitchFamily="34" charset="0"/>
        <a:buNone/>
        <a:defRPr sz="1800" b="0" i="0" u="none" kern="120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ClrTx/>
        <a:buSzPct val="100000"/>
        <a:buFont typeface="Verdana" panose="020B0604030504040204" pitchFamily="34" charset="0"/>
        <a:buNone/>
        <a:defRPr sz="1800" b="0" i="0" u="none" kern="120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ClrTx/>
        <a:buSzPct val="100000"/>
        <a:buFont typeface="Verdana" panose="020B0604030504040204" pitchFamily="34" charset="0"/>
        <a:buNone/>
        <a:defRPr sz="1800" b="0" i="0" u="none"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16.xml"/><Relationship Id="rId6" Type="http://schemas.openxmlformats.org/officeDocument/2006/relationships/image" Target="../media/image5.png"/><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image" Target="../media/image27.jpeg"/><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image" Target="../media/image26.jpeg"/><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4" Type="http://schemas.openxmlformats.org/officeDocument/2006/relationships/slideLayout" Target="../slideLayouts/slideLayout7.xml"/><Relationship Id="rId13" Type="http://schemas.openxmlformats.org/officeDocument/2006/relationships/tags" Target="../tags/tag26.xml"/><Relationship Id="rId12" Type="http://schemas.openxmlformats.org/officeDocument/2006/relationships/tags" Target="../tags/tag25.xml"/><Relationship Id="rId11" Type="http://schemas.openxmlformats.org/officeDocument/2006/relationships/hyperlink" Target="http://www.bofety.com/" TargetMode="External"/><Relationship Id="rId10" Type="http://schemas.openxmlformats.org/officeDocument/2006/relationships/tags" Target="../tags/tag24.xml"/><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3"/>
          </p:nvPr>
        </p:nvSpPr>
        <p:spPr/>
        <p:txBody>
          <a:bodyPr/>
          <a:p>
            <a:r>
              <a:rPr lang="zh-CN" altLang="en-US">
                <a:effectLst>
                  <a:outerShdw blurRad="38100" dist="38100" dir="2700000">
                    <a:srgbClr val="000000"/>
                  </a:outerShdw>
                </a:effectLst>
              </a:rPr>
              <a:t>精选</a:t>
            </a:r>
            <a:r>
              <a:rPr lang="en-US" altLang="zh-CN">
                <a:effectLst>
                  <a:outerShdw blurRad="38100" dist="38100" dir="2700000">
                    <a:srgbClr val="000000"/>
                  </a:outerShdw>
                </a:effectLst>
                <a:latin typeface="Verdana" panose="020B0604030504040204" pitchFamily="34" charset="0"/>
              </a:rPr>
              <a:t>ppt</a:t>
            </a:r>
            <a:endParaRPr lang="en-US" altLang="zh-CN">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4"/>
          </p:nvPr>
        </p:nvSpPr>
        <p:spPr/>
        <p:txBody>
          <a:bodyPr/>
          <a:p>
            <a:fld id="{9A0DB2DC-4C9A-4742-B13C-FB6460FD3503}" type="slidenum">
              <a:rPr lang="ru-RU">
                <a:effectLst>
                  <a:outerShdw blurRad="38100" dist="38100" dir="2700000">
                    <a:srgbClr val="000000"/>
                  </a:outerShdw>
                </a:effectLst>
              </a:rPr>
            </a:fld>
            <a:endParaRPr lang="ru-RU">
              <a:effectLst>
                <a:outerShdw blurRad="38100" dist="38100" dir="2700000">
                  <a:srgbClr val="000000"/>
                </a:outerShdw>
              </a:effectLst>
              <a:latin typeface="Verdana" panose="020B0604030504040204" pitchFamily="34" charset="0"/>
            </a:endParaRPr>
          </a:p>
        </p:txBody>
      </p:sp>
      <p:sp>
        <p:nvSpPr>
          <p:cNvPr id="2094" name="标题 2093"/>
          <p:cNvSpPr/>
          <p:nvPr>
            <p:ph type="ctrTitle"/>
          </p:nvPr>
        </p:nvSpPr>
        <p:spPr>
          <a:ln/>
        </p:spPr>
        <p:txBody>
          <a:bodyPr anchor="b" anchorCtr="1"/>
          <a:p>
            <a:pPr defTabSz="914400">
              <a:buSzPct val="100000"/>
              <a:buFontTx/>
              <a:buNone/>
            </a:pPr>
            <a:r>
              <a:rPr lang="zh-CN" altLang="en-US" kern="1200">
                <a:latin typeface="Arial" panose="020B0604020202020204"/>
                <a:ea typeface="华文宋体"/>
              </a:rPr>
              <a:t>激光的安全和防护</a:t>
            </a:r>
            <a:endParaRPr lang="zh-CN" altLang="en-US" kern="1200">
              <a:latin typeface="Arial" panose="020B0604020202020204"/>
              <a:ea typeface="华文宋体"/>
            </a:endParaRPr>
          </a:p>
        </p:txBody>
      </p:sp>
      <p:sp>
        <p:nvSpPr>
          <p:cNvPr id="4" name="文本框 3" descr="7b0a2020202022776f7264617274223a20227b5c2269645c223a32353030343531362c5c227469645c223a31333439377d220a7d0a"/>
          <p:cNvSpPr txBox="1"/>
          <p:nvPr>
            <p:custDataLst>
              <p:tags r:id="rId1"/>
            </p:custDataLst>
          </p:nvPr>
        </p:nvSpPr>
        <p:spPr>
          <a:xfrm>
            <a:off x="6084094" y="3789421"/>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bg2"/>
                </a:solidFill>
                <a:effectLst/>
                <a:latin typeface="微软雅黑" panose="020B0503020204020204" charset="-122"/>
                <a:ea typeface="微软雅黑" panose="020B0503020204020204" charset="-122"/>
              </a:rPr>
              <a:t>博富特咨询</a:t>
            </a:r>
            <a:r>
              <a:rPr lang="en-US" altLang="zh-CN" sz="1800" b="1" dirty="0">
                <a:solidFill>
                  <a:schemeClr val="bg2"/>
                </a:solidFill>
                <a:effectLst/>
                <a:latin typeface="微软雅黑" panose="020B0503020204020204" charset="-122"/>
                <a:ea typeface="微软雅黑" panose="020B0503020204020204" charset="-122"/>
              </a:rPr>
              <a:t> </a:t>
            </a:r>
            <a:endParaRPr lang="en-US" altLang="zh-CN" sz="1800" b="1" dirty="0">
              <a:solidFill>
                <a:schemeClr val="bg2"/>
              </a:solidFill>
              <a:effectLst/>
              <a:latin typeface="微软雅黑" panose="020B0503020204020204" charset="-122"/>
              <a:ea typeface="微软雅黑" panose="020B0503020204020204" charset="-122"/>
            </a:endParaRPr>
          </a:p>
        </p:txBody>
      </p:sp>
      <p:sp>
        <p:nvSpPr>
          <p:cNvPr id="8" name="椭圆 7"/>
          <p:cNvSpPr/>
          <p:nvPr>
            <p:custDataLst>
              <p:tags r:id="rId2"/>
            </p:custDataLst>
          </p:nvPr>
        </p:nvSpPr>
        <p:spPr>
          <a:xfrm>
            <a:off x="5746594" y="4725369"/>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全面</a:t>
            </a:r>
            <a:endParaRPr lang="zh-CN" altLang="en-US" sz="1600" b="1">
              <a:solidFill>
                <a:schemeClr val="dk1">
                  <a:lumMod val="85000"/>
                  <a:lumOff val="15000"/>
                </a:schemeClr>
              </a:solidFill>
            </a:endParaRPr>
          </a:p>
        </p:txBody>
      </p:sp>
      <p:sp>
        <p:nvSpPr>
          <p:cNvPr id="9" name="椭圆 8"/>
          <p:cNvSpPr/>
          <p:nvPr>
            <p:custDataLst>
              <p:tags r:id="rId3"/>
            </p:custDataLst>
          </p:nvPr>
        </p:nvSpPr>
        <p:spPr>
          <a:xfrm>
            <a:off x="6678930" y="4725829"/>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专业</a:t>
            </a:r>
            <a:endParaRPr lang="zh-CN" altLang="en-US" sz="1600" b="1">
              <a:solidFill>
                <a:schemeClr val="dk1">
                  <a:lumMod val="85000"/>
                  <a:lumOff val="15000"/>
                </a:schemeClr>
              </a:solidFill>
            </a:endParaRPr>
          </a:p>
        </p:txBody>
      </p:sp>
      <p:sp>
        <p:nvSpPr>
          <p:cNvPr id="10" name="椭圆 9"/>
          <p:cNvSpPr/>
          <p:nvPr>
            <p:custDataLst>
              <p:tags r:id="rId4"/>
            </p:custDataLst>
          </p:nvPr>
        </p:nvSpPr>
        <p:spPr>
          <a:xfrm>
            <a:off x="7611266" y="4725369"/>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600" b="1">
                <a:solidFill>
                  <a:schemeClr val="dk1">
                    <a:lumMod val="85000"/>
                    <a:lumOff val="15000"/>
                  </a:schemeClr>
                </a:solidFill>
              </a:rPr>
              <a:t>实用</a:t>
            </a:r>
            <a:endParaRPr lang="zh-CN" altLang="en-US" sz="1600" b="1">
              <a:solidFill>
                <a:schemeClr val="dk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30" name="标题 212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激光产品的分类</a:t>
            </a:r>
            <a:endParaRPr lang="zh-CN" altLang="en-US" sz="2400" b="1" i="1">
              <a:solidFill>
                <a:schemeClr val="folHlink"/>
              </a:solidFill>
              <a:ea typeface="华文宋体"/>
            </a:endParaRPr>
          </a:p>
        </p:txBody>
      </p:sp>
      <p:sp>
        <p:nvSpPr>
          <p:cNvPr id="2131" name="文本占位符 2130"/>
          <p:cNvSpPr/>
          <p:nvPr>
            <p:ph type="body" idx="4294967295"/>
          </p:nvPr>
        </p:nvSpPr>
        <p:spPr>
          <a:xfrm>
            <a:off x="457200" y="692150"/>
            <a:ext cx="8229600" cy="3600450"/>
          </a:xfrm>
          <a:ln/>
        </p:spPr>
        <p:txBody>
          <a:bodyPr/>
          <a:p>
            <a:pPr>
              <a:buClr>
                <a:schemeClr val="hlink"/>
              </a:buClr>
            </a:pPr>
            <a:r>
              <a:rPr lang="zh-CN" altLang="en-US">
                <a:solidFill>
                  <a:srgbClr val="FF9933"/>
                </a:solidFill>
                <a:ea typeface="华文宋体"/>
              </a:rPr>
              <a:t>激光产品的分类 </a:t>
            </a:r>
            <a:r>
              <a:rPr lang="en-US" altLang="zh-CN">
                <a:solidFill>
                  <a:srgbClr val="FF9933"/>
                </a:solidFill>
                <a:ea typeface="华文宋体"/>
              </a:rPr>
              <a:t>(GB 7247.1-2001)</a:t>
            </a:r>
            <a:endParaRPr lang="en-US" altLang="zh-CN">
              <a:solidFill>
                <a:srgbClr val="FF9933"/>
              </a:solidFill>
              <a:ea typeface="华文宋体"/>
            </a:endParaRPr>
          </a:p>
          <a:p>
            <a:pPr>
              <a:buClr>
                <a:schemeClr val="hlink"/>
              </a:buClr>
            </a:pPr>
            <a:r>
              <a:rPr lang="en-US" altLang="zh-CN" sz="2800" i="1" u="sng">
                <a:ea typeface="华文宋体"/>
              </a:rPr>
              <a:t>4</a:t>
            </a:r>
            <a:r>
              <a:rPr lang="zh-CN" altLang="en-US" sz="2800" i="1" u="sng">
                <a:ea typeface="华文宋体"/>
              </a:rPr>
              <a:t>类激光</a:t>
            </a:r>
            <a:r>
              <a:rPr lang="zh-CN" altLang="en-US" sz="2800">
                <a:ea typeface="华文宋体"/>
              </a:rPr>
              <a:t>：激光输出功率在</a:t>
            </a:r>
            <a:r>
              <a:rPr lang="en-US" altLang="zh-CN" sz="2800">
                <a:ea typeface="华文宋体"/>
              </a:rPr>
              <a:t>0.5W</a:t>
            </a:r>
            <a:r>
              <a:rPr lang="zh-CN" altLang="en-US" sz="2800">
                <a:ea typeface="华文宋体"/>
              </a:rPr>
              <a:t>以上，即使通过漫反射也有可能引起危害，会灼伤皮肤，引燃可燃物。用户操作这类激光源时应特别小心。这类激光源应配备明显的警告标记。</a:t>
            </a:r>
            <a:endParaRPr lang="zh-CN" altLang="en-US" sz="2800">
              <a:ea typeface="华文宋体"/>
            </a:endParaRPr>
          </a:p>
          <a:p>
            <a:pPr>
              <a:buClr>
                <a:schemeClr val="hlink"/>
              </a:buClr>
            </a:pPr>
            <a:r>
              <a:rPr lang="zh-CN" altLang="en-US" sz="2800">
                <a:ea typeface="华文宋体"/>
              </a:rPr>
              <a:t>例如</a:t>
            </a:r>
            <a:r>
              <a:rPr lang="en-US" altLang="zh-CN" sz="2800">
                <a:ea typeface="华文宋体"/>
              </a:rPr>
              <a:t>:</a:t>
            </a:r>
            <a:r>
              <a:rPr lang="zh-CN" altLang="en-US" sz="2800">
                <a:ea typeface="华文宋体"/>
              </a:rPr>
              <a:t>大功率激光表演机、激光工业加工机等</a:t>
            </a:r>
            <a:r>
              <a:rPr lang="zh-CN" altLang="en-US">
                <a:ea typeface="华文宋体"/>
              </a:rPr>
              <a:t> </a:t>
            </a:r>
            <a:r>
              <a:rPr lang="zh-CN" altLang="en-US" sz="2800">
                <a:ea typeface="华文宋体"/>
              </a:rPr>
              <a:t>。</a:t>
            </a: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a:ea typeface="华文宋体"/>
            </a:endParaRPr>
          </a:p>
        </p:txBody>
      </p:sp>
      <p:pic>
        <p:nvPicPr>
          <p:cNvPr id="2132" name="图片 2131"/>
          <p:cNvPicPr>
            <a:picLocks noChangeAspect="1"/>
          </p:cNvPicPr>
          <p:nvPr/>
        </p:nvPicPr>
        <p:blipFill>
          <a:blip r:embed="rId1"/>
          <a:stretch>
            <a:fillRect/>
          </a:stretch>
        </p:blipFill>
        <p:spPr>
          <a:xfrm>
            <a:off x="5580063" y="3789363"/>
            <a:ext cx="3311525" cy="2903537"/>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35" name="标题 2134"/>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36" name="文本占位符 2135"/>
          <p:cNvSpPr/>
          <p:nvPr>
            <p:ph type="body" idx="4294967295"/>
          </p:nvPr>
        </p:nvSpPr>
        <p:spPr>
          <a:xfrm>
            <a:off x="457200" y="692150"/>
            <a:ext cx="8229600" cy="3600450"/>
          </a:xfrm>
          <a:ln/>
        </p:spPr>
        <p:txBody>
          <a:bodyPr/>
          <a:p>
            <a:pPr>
              <a:buClr>
                <a:schemeClr val="hlink"/>
              </a:buClr>
            </a:pPr>
            <a:r>
              <a:rPr lang="zh-CN" altLang="en-US" sz="2800">
                <a:ea typeface="华文宋体"/>
              </a:rPr>
              <a:t>激光辐射</a:t>
            </a:r>
            <a:r>
              <a:rPr lang="en-US" altLang="zh-CN" sz="2800">
                <a:ea typeface="华文宋体"/>
              </a:rPr>
              <a:t>(Laser radiation)</a:t>
            </a:r>
            <a:r>
              <a:rPr lang="zh-CN" altLang="en-US" sz="2800">
                <a:ea typeface="华文宋体"/>
              </a:rPr>
              <a:t>：由激光产品的受控受激发射而产生的波长为</a:t>
            </a:r>
            <a:r>
              <a:rPr lang="en-US" altLang="zh-CN" sz="2800">
                <a:ea typeface="华文宋体"/>
              </a:rPr>
              <a:t>180nm-1mm</a:t>
            </a:r>
            <a:r>
              <a:rPr lang="zh-CN" altLang="en-US" sz="2800">
                <a:ea typeface="华文宋体"/>
              </a:rPr>
              <a:t>的所有电磁辐射。</a:t>
            </a:r>
            <a:endParaRPr lang="zh-CN" altLang="en-US" sz="2800">
              <a:ea typeface="华文宋体"/>
            </a:endParaRPr>
          </a:p>
          <a:p>
            <a:pPr>
              <a:buClr>
                <a:schemeClr val="hlink"/>
              </a:buClr>
            </a:pPr>
            <a:r>
              <a:rPr lang="zh-CN" altLang="en-US" sz="2800">
                <a:ea typeface="华文宋体"/>
              </a:rPr>
              <a:t>最大允许照射量</a:t>
            </a:r>
            <a:r>
              <a:rPr lang="en-US" altLang="zh-CN" sz="2800">
                <a:ea typeface="华文宋体"/>
              </a:rPr>
              <a:t>(MPE):</a:t>
            </a:r>
            <a:r>
              <a:rPr lang="zh-CN" altLang="en-US" sz="2800">
                <a:ea typeface="华文宋体"/>
              </a:rPr>
              <a:t>正常情况下人体受到激光照射不会产生不良后果的激光辐射水平。</a:t>
            </a:r>
            <a:endParaRPr lang="zh-CN" altLang="en-US" sz="2800">
              <a:ea typeface="华文宋体"/>
            </a:endParaRPr>
          </a:p>
          <a:p>
            <a:pPr>
              <a:buClr>
                <a:schemeClr val="hlink"/>
              </a:buClr>
              <a:buNone/>
            </a:pPr>
            <a:r>
              <a:rPr lang="zh-CN" altLang="en-US" sz="2800">
                <a:ea typeface="华文宋体"/>
              </a:rPr>
              <a:t>          </a:t>
            </a:r>
            <a:r>
              <a:rPr lang="en-US" altLang="zh-CN" sz="2400">
                <a:ea typeface="华文宋体"/>
              </a:rPr>
              <a:t>a)</a:t>
            </a:r>
            <a:r>
              <a:rPr lang="zh-CN" altLang="en-US" sz="2400">
                <a:ea typeface="华文宋体"/>
              </a:rPr>
              <a:t>激光输出功率或能量</a:t>
            </a:r>
            <a:r>
              <a:rPr lang="en-US" altLang="zh-CN" sz="2400">
                <a:ea typeface="华文宋体"/>
              </a:rPr>
              <a:t>;</a:t>
            </a:r>
            <a:endParaRPr lang="en-US" altLang="zh-CN" sz="2400">
              <a:ea typeface="华文宋体"/>
            </a:endParaRPr>
          </a:p>
          <a:p>
            <a:pPr>
              <a:buClr>
                <a:schemeClr val="hlink"/>
              </a:buClr>
              <a:buNone/>
            </a:pPr>
            <a:r>
              <a:rPr lang="en-US" altLang="zh-CN" sz="2400">
                <a:ea typeface="华文宋体"/>
              </a:rPr>
              <a:t>            b)</a:t>
            </a:r>
            <a:r>
              <a:rPr lang="zh-CN" altLang="en-US" sz="2400">
                <a:ea typeface="华文宋体"/>
              </a:rPr>
              <a:t>激光辐射波长</a:t>
            </a:r>
            <a:r>
              <a:rPr lang="en-US" altLang="zh-CN" sz="2400">
                <a:ea typeface="华文宋体"/>
              </a:rPr>
              <a:t>;</a:t>
            </a:r>
            <a:endParaRPr lang="en-US" altLang="zh-CN" sz="2400">
              <a:ea typeface="华文宋体"/>
            </a:endParaRPr>
          </a:p>
          <a:p>
            <a:pPr>
              <a:buClr>
                <a:schemeClr val="hlink"/>
              </a:buClr>
              <a:buNone/>
            </a:pPr>
            <a:r>
              <a:rPr lang="en-US" altLang="zh-CN" sz="2400">
                <a:ea typeface="华文宋体"/>
              </a:rPr>
              <a:t>            c)</a:t>
            </a:r>
            <a:r>
              <a:rPr lang="zh-CN" altLang="en-US" sz="2400">
                <a:ea typeface="华文宋体"/>
              </a:rPr>
              <a:t>激光辐射时间</a:t>
            </a:r>
            <a:r>
              <a:rPr lang="en-US" altLang="zh-CN" sz="2400">
                <a:ea typeface="华文宋体"/>
              </a:rPr>
              <a:t>;</a:t>
            </a:r>
            <a:endParaRPr lang="en-US" altLang="zh-CN" sz="2400">
              <a:ea typeface="华文宋体"/>
            </a:endParaRPr>
          </a:p>
          <a:p>
            <a:pPr>
              <a:buClr>
                <a:schemeClr val="hlink"/>
              </a:buClr>
              <a:buNone/>
            </a:pPr>
            <a:r>
              <a:rPr lang="en-US" altLang="zh-CN" sz="2400">
                <a:ea typeface="华文宋体"/>
              </a:rPr>
              <a:t>            d)</a:t>
            </a:r>
            <a:r>
              <a:rPr lang="zh-CN" altLang="en-US" sz="2400">
                <a:ea typeface="华文宋体"/>
              </a:rPr>
              <a:t>激光光束尺寸等。</a:t>
            </a:r>
            <a:endParaRPr lang="zh-CN" altLang="en-US" sz="2400">
              <a:ea typeface="华文宋体"/>
            </a:endParaRPr>
          </a:p>
          <a:p>
            <a:pPr>
              <a:buClr>
                <a:schemeClr val="hlink"/>
              </a:buClr>
            </a:pPr>
            <a:r>
              <a:rPr lang="zh-CN" altLang="en-US" sz="2800">
                <a:ea typeface="华文宋体"/>
              </a:rPr>
              <a:t>眼标称危害距离（</a:t>
            </a:r>
            <a:r>
              <a:rPr lang="en-US" altLang="zh-CN" sz="2800">
                <a:ea typeface="华文宋体"/>
              </a:rPr>
              <a:t>NOHD</a:t>
            </a:r>
            <a:r>
              <a:rPr lang="zh-CN" altLang="en-US" sz="2800">
                <a:ea typeface="华文宋体"/>
              </a:rPr>
              <a:t>）：光束辐照量等于相应角膜的最大允许照射量的距离。</a:t>
            </a:r>
            <a:endParaRPr lang="zh-CN" altLang="en-US" sz="2800">
              <a:ea typeface="华文宋体"/>
            </a:endParaRPr>
          </a:p>
          <a:p>
            <a:pPr>
              <a:buClr>
                <a:schemeClr val="hlink"/>
              </a:buClr>
              <a:buNone/>
            </a:pPr>
            <a:endParaRPr lang="zh-CN" altLang="en-US">
              <a:ea typeface="华文宋体"/>
            </a:endParaRPr>
          </a:p>
          <a:p>
            <a:pPr>
              <a:buClr>
                <a:schemeClr val="hlink"/>
              </a:buClr>
            </a:pPr>
            <a:endParaRPr lang="zh-CN" altLang="en-US">
              <a:ea typeface="华文宋体"/>
            </a:endParaRPr>
          </a:p>
          <a:p>
            <a:pPr>
              <a:buClr>
                <a:schemeClr val="hlink"/>
              </a:buClr>
            </a:pPr>
            <a:endParaRPr lang="zh-CN" altLang="en-US">
              <a:ea typeface="华文宋体"/>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39" name="标题 2138"/>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40" name="文本占位符 2139"/>
          <p:cNvSpPr/>
          <p:nvPr>
            <p:ph type="body" idx="4294967295"/>
          </p:nvPr>
        </p:nvSpPr>
        <p:spPr>
          <a:xfrm>
            <a:off x="457200" y="692150"/>
            <a:ext cx="8229600" cy="3600450"/>
          </a:xfrm>
          <a:ln/>
        </p:spPr>
        <p:txBody>
          <a:bodyPr/>
          <a:p>
            <a:pPr>
              <a:buClr>
                <a:schemeClr val="hlink"/>
              </a:buClr>
            </a:pPr>
            <a:r>
              <a:rPr lang="zh-CN" altLang="en-US" sz="2800">
                <a:ea typeface="华文宋体"/>
              </a:rPr>
              <a:t>强烈的激光辐射：干扰人体的生物钟，产生头痛、乏力、记忆力衰退、激动、心悸、心率失常、血压失常等症状。</a:t>
            </a:r>
            <a:endParaRPr lang="zh-CN" altLang="en-US" sz="2800">
              <a:ea typeface="华文宋体"/>
            </a:endParaRPr>
          </a:p>
          <a:p>
            <a:pPr>
              <a:buClr>
                <a:schemeClr val="hlink"/>
              </a:buClr>
            </a:pPr>
            <a:r>
              <a:rPr lang="zh-CN" altLang="en-US" sz="2800">
                <a:ea typeface="华文宋体"/>
              </a:rPr>
              <a:t>对脑和神经系统的影响：松果体素减少、节律紊乱。</a:t>
            </a:r>
            <a:endParaRPr lang="zh-CN" altLang="en-US" sz="2800">
              <a:ea typeface="华文宋体"/>
            </a:endParaRPr>
          </a:p>
          <a:p>
            <a:pPr>
              <a:buClr>
                <a:schemeClr val="hlink"/>
              </a:buClr>
            </a:pPr>
            <a:r>
              <a:rPr lang="zh-CN" altLang="en-US" sz="2800">
                <a:ea typeface="华文宋体"/>
              </a:rPr>
              <a:t>损伤细胞膜，影响儿童发育，影响生殖系统。</a:t>
            </a:r>
            <a:endParaRPr lang="zh-CN" altLang="en-US" sz="2800">
              <a:ea typeface="华文宋体"/>
            </a:endParaRPr>
          </a:p>
          <a:p>
            <a:pPr>
              <a:buClr>
                <a:schemeClr val="hlink"/>
              </a:buClr>
            </a:pPr>
            <a:r>
              <a:rPr lang="zh-CN" altLang="en-US" sz="2800">
                <a:ea typeface="华文宋体"/>
              </a:rPr>
              <a:t>直接激光辐射：对视力造成永久性伤害甚至失明。</a:t>
            </a:r>
            <a:endParaRPr lang="zh-CN" altLang="en-US" sz="2800">
              <a:ea typeface="华文宋体"/>
            </a:endParaRPr>
          </a:p>
          <a:p>
            <a:pPr>
              <a:buClr>
                <a:schemeClr val="hlink"/>
              </a:buClr>
            </a:pPr>
            <a:r>
              <a:rPr lang="zh-CN" altLang="en-US" sz="2800">
                <a:ea typeface="华文宋体"/>
              </a:rPr>
              <a:t>直接的激光辐射：灼伤人的皮肤（特别是紫外到蓝光波段）。</a:t>
            </a: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sz="2800">
              <a:ea typeface="华文宋体"/>
            </a:endParaRPr>
          </a:p>
          <a:p>
            <a:pPr>
              <a:buClr>
                <a:schemeClr val="hlink"/>
              </a:buClr>
              <a:buNone/>
            </a:pPr>
            <a:endParaRPr lang="zh-CN" altLang="en-US">
              <a:ea typeface="华文宋体"/>
            </a:endParaRPr>
          </a:p>
          <a:p>
            <a:pPr>
              <a:buClr>
                <a:schemeClr val="hlink"/>
              </a:buClr>
            </a:pPr>
            <a:endParaRPr lang="zh-CN" altLang="en-US">
              <a:ea typeface="华文宋体"/>
            </a:endParaRPr>
          </a:p>
          <a:p>
            <a:pPr>
              <a:buClr>
                <a:schemeClr val="hlink"/>
              </a:buClr>
            </a:pPr>
            <a:endParaRPr lang="zh-CN" altLang="en-US">
              <a:ea typeface="华文宋体"/>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43" name="标题 2142"/>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44" name="文本占位符 2143"/>
          <p:cNvSpPr/>
          <p:nvPr>
            <p:ph type="body" idx="4294967295"/>
          </p:nvPr>
        </p:nvSpPr>
        <p:spPr>
          <a:xfrm>
            <a:off x="457200" y="692150"/>
            <a:ext cx="8229600" cy="3600450"/>
          </a:xfrm>
          <a:ln/>
        </p:spPr>
        <p:txBody>
          <a:bodyPr/>
          <a:p>
            <a:pPr>
              <a:buClr>
                <a:schemeClr val="hlink"/>
              </a:buClr>
              <a:buNone/>
            </a:pPr>
            <a:r>
              <a:rPr lang="zh-CN" altLang="en-US" b="1">
                <a:ea typeface="华文宋体"/>
              </a:rPr>
              <a:t>激光辐射对生物组织的基本影响</a:t>
            </a:r>
            <a:r>
              <a:rPr lang="zh-CN" altLang="en-US">
                <a:ea typeface="华文宋体"/>
              </a:rPr>
              <a:t> </a:t>
            </a:r>
            <a:endParaRPr lang="zh-CN" altLang="en-US">
              <a:ea typeface="华文宋体"/>
            </a:endParaRPr>
          </a:p>
          <a:p>
            <a:pPr>
              <a:buClr>
                <a:schemeClr val="hlink"/>
              </a:buClr>
            </a:pPr>
            <a:r>
              <a:rPr lang="zh-CN" altLang="en-US">
                <a:ea typeface="华文宋体"/>
              </a:rPr>
              <a:t>眼睛</a:t>
            </a:r>
            <a:endParaRPr lang="zh-CN" altLang="en-US">
              <a:ea typeface="华文宋体"/>
            </a:endParaRPr>
          </a:p>
          <a:p>
            <a:pPr>
              <a:buClr>
                <a:schemeClr val="hlink"/>
              </a:buClr>
              <a:buNone/>
            </a:pPr>
            <a:r>
              <a:rPr lang="zh-CN" altLang="en-US" sz="2400">
                <a:ea typeface="华文宋体"/>
              </a:rPr>
              <a:t>      紫外辐射</a:t>
            </a:r>
            <a:r>
              <a:rPr lang="en-US" altLang="zh-CN" sz="2400">
                <a:ea typeface="华文宋体"/>
              </a:rPr>
              <a:t>C</a:t>
            </a:r>
            <a:r>
              <a:rPr lang="zh-CN" altLang="en-US" sz="2400">
                <a:ea typeface="华文宋体"/>
              </a:rPr>
              <a:t>（</a:t>
            </a:r>
            <a:r>
              <a:rPr lang="en-US" altLang="zh-CN" sz="2400">
                <a:ea typeface="华文宋体"/>
              </a:rPr>
              <a:t>180nm-280nm</a:t>
            </a:r>
            <a:r>
              <a:rPr lang="zh-CN" altLang="en-US" sz="2400">
                <a:ea typeface="华文宋体"/>
              </a:rPr>
              <a:t>）：光致角膜炎</a:t>
            </a:r>
            <a:r>
              <a:rPr lang="en-US" altLang="zh-CN" sz="2400">
                <a:ea typeface="华文宋体"/>
              </a:rPr>
              <a:t>  </a:t>
            </a:r>
            <a:endParaRPr lang="en-US" altLang="zh-CN" sz="2400">
              <a:ea typeface="华文宋体"/>
            </a:endParaRPr>
          </a:p>
          <a:p>
            <a:pPr>
              <a:buClr>
                <a:schemeClr val="hlink"/>
              </a:buClr>
              <a:buNone/>
            </a:pPr>
            <a:r>
              <a:rPr lang="en-US" altLang="zh-CN" sz="2400">
                <a:ea typeface="华文宋体"/>
              </a:rPr>
              <a:t>      </a:t>
            </a:r>
            <a:r>
              <a:rPr lang="zh-CN" altLang="en-US" sz="2400">
                <a:ea typeface="华文宋体"/>
              </a:rPr>
              <a:t>紫外辐射</a:t>
            </a:r>
            <a:r>
              <a:rPr lang="en-US" altLang="zh-CN" sz="2400">
                <a:ea typeface="华文宋体"/>
              </a:rPr>
              <a:t>B</a:t>
            </a:r>
            <a:r>
              <a:rPr lang="zh-CN" altLang="en-US" sz="2400">
                <a:ea typeface="华文宋体"/>
              </a:rPr>
              <a:t>（</a:t>
            </a:r>
            <a:r>
              <a:rPr lang="en-US" altLang="zh-CN" sz="2400">
                <a:ea typeface="华文宋体"/>
              </a:rPr>
              <a:t>280nm-315nm</a:t>
            </a:r>
            <a:r>
              <a:rPr lang="zh-CN" altLang="en-US" sz="2400">
                <a:ea typeface="华文宋体"/>
              </a:rPr>
              <a:t>）：光致角膜炎</a:t>
            </a:r>
            <a:endParaRPr lang="zh-CN" altLang="en-US" sz="2400">
              <a:ea typeface="华文宋体"/>
            </a:endParaRPr>
          </a:p>
          <a:p>
            <a:pPr>
              <a:buClr>
                <a:schemeClr val="hlink"/>
              </a:buClr>
              <a:buNone/>
            </a:pPr>
            <a:r>
              <a:rPr lang="zh-CN" altLang="en-US" sz="2400">
                <a:ea typeface="华文宋体"/>
              </a:rPr>
              <a:t>      紫外辐射</a:t>
            </a:r>
            <a:r>
              <a:rPr lang="en-US" altLang="zh-CN" sz="2400">
                <a:ea typeface="华文宋体"/>
              </a:rPr>
              <a:t>A</a:t>
            </a:r>
            <a:r>
              <a:rPr lang="zh-CN" altLang="en-US" sz="2400">
                <a:ea typeface="华文宋体"/>
              </a:rPr>
              <a:t>（</a:t>
            </a:r>
            <a:r>
              <a:rPr lang="en-US" altLang="zh-CN" sz="2400">
                <a:ea typeface="华文宋体"/>
              </a:rPr>
              <a:t>315nm-400nm</a:t>
            </a:r>
            <a:r>
              <a:rPr lang="zh-CN" altLang="en-US" sz="2400">
                <a:ea typeface="华文宋体"/>
              </a:rPr>
              <a:t>）：光化学反应</a:t>
            </a:r>
            <a:r>
              <a:rPr lang="en-US" altLang="zh-CN" sz="2400">
                <a:ea typeface="华文宋体"/>
              </a:rPr>
              <a:t> </a:t>
            </a:r>
            <a:endParaRPr lang="en-US" altLang="zh-CN" sz="2400">
              <a:ea typeface="华文宋体"/>
            </a:endParaRPr>
          </a:p>
          <a:p>
            <a:pPr>
              <a:buClr>
                <a:schemeClr val="hlink"/>
              </a:buClr>
              <a:buNone/>
            </a:pPr>
            <a:r>
              <a:rPr lang="en-US" altLang="zh-CN" sz="2400">
                <a:ea typeface="华文宋体"/>
              </a:rPr>
              <a:t>      </a:t>
            </a:r>
            <a:r>
              <a:rPr lang="zh-CN" altLang="en-US" sz="2400">
                <a:ea typeface="华文宋体"/>
              </a:rPr>
              <a:t>可见光（</a:t>
            </a:r>
            <a:r>
              <a:rPr lang="en-US" altLang="zh-CN" sz="2400">
                <a:ea typeface="华文宋体"/>
              </a:rPr>
              <a:t>400nm-700nm</a:t>
            </a:r>
            <a:r>
              <a:rPr lang="zh-CN" altLang="en-US" sz="2400">
                <a:ea typeface="华文宋体"/>
              </a:rPr>
              <a:t>）：光化学和热效应所致的视网膜损伤</a:t>
            </a:r>
            <a:r>
              <a:rPr lang="en-US" altLang="zh-CN" sz="2400">
                <a:ea typeface="华文宋体"/>
              </a:rPr>
              <a:t>  </a:t>
            </a:r>
            <a:endParaRPr lang="en-US" altLang="zh-CN" sz="2400">
              <a:ea typeface="华文宋体"/>
            </a:endParaRPr>
          </a:p>
          <a:p>
            <a:pPr>
              <a:buClr>
                <a:schemeClr val="hlink"/>
              </a:buClr>
              <a:buNone/>
            </a:pPr>
            <a:r>
              <a:rPr lang="en-US" altLang="zh-CN" sz="2400">
                <a:ea typeface="华文宋体"/>
              </a:rPr>
              <a:t>      </a:t>
            </a:r>
            <a:r>
              <a:rPr lang="zh-CN" altLang="en-US" sz="2400">
                <a:ea typeface="华文宋体"/>
              </a:rPr>
              <a:t>红外辐射</a:t>
            </a:r>
            <a:r>
              <a:rPr lang="en-US" altLang="zh-CN" sz="2400">
                <a:ea typeface="华文宋体"/>
              </a:rPr>
              <a:t>A</a:t>
            </a:r>
            <a:r>
              <a:rPr lang="zh-CN" altLang="en-US" sz="2400">
                <a:ea typeface="华文宋体"/>
              </a:rPr>
              <a:t>（</a:t>
            </a:r>
            <a:r>
              <a:rPr lang="en-US" altLang="zh-CN" sz="2400">
                <a:ea typeface="华文宋体"/>
              </a:rPr>
              <a:t>700nm-1400nm</a:t>
            </a:r>
            <a:r>
              <a:rPr lang="zh-CN" altLang="en-US" sz="2400">
                <a:ea typeface="华文宋体"/>
              </a:rPr>
              <a:t>）：白内障、视网膜灼伤</a:t>
            </a:r>
            <a:r>
              <a:rPr lang="en-US" altLang="zh-CN" sz="2400">
                <a:ea typeface="华文宋体"/>
              </a:rPr>
              <a:t> </a:t>
            </a:r>
            <a:endParaRPr lang="en-US" altLang="zh-CN" sz="2400">
              <a:ea typeface="华文宋体"/>
            </a:endParaRPr>
          </a:p>
          <a:p>
            <a:pPr>
              <a:buClr>
                <a:schemeClr val="hlink"/>
              </a:buClr>
              <a:buNone/>
            </a:pPr>
            <a:r>
              <a:rPr lang="en-US" altLang="zh-CN" sz="2400">
                <a:ea typeface="华文宋体"/>
              </a:rPr>
              <a:t>      </a:t>
            </a:r>
            <a:r>
              <a:rPr lang="zh-CN" altLang="en-US" sz="2400">
                <a:ea typeface="华文宋体"/>
              </a:rPr>
              <a:t>红外辐射</a:t>
            </a:r>
            <a:r>
              <a:rPr lang="en-US" altLang="zh-CN" sz="2400">
                <a:ea typeface="华文宋体"/>
              </a:rPr>
              <a:t>B</a:t>
            </a:r>
            <a:r>
              <a:rPr lang="zh-CN" altLang="en-US" sz="2400">
                <a:ea typeface="华文宋体"/>
              </a:rPr>
              <a:t>（</a:t>
            </a:r>
            <a:r>
              <a:rPr lang="en-US" altLang="zh-CN" sz="2400">
                <a:ea typeface="华文宋体"/>
              </a:rPr>
              <a:t>1400nm-3000nm</a:t>
            </a:r>
            <a:r>
              <a:rPr lang="zh-CN" altLang="en-US" sz="2400">
                <a:ea typeface="华文宋体"/>
              </a:rPr>
              <a:t>）：白内障、水分蒸发、角膜灼伤</a:t>
            </a:r>
            <a:r>
              <a:rPr lang="en-US" altLang="zh-CN" sz="2400">
                <a:ea typeface="华文宋体"/>
              </a:rPr>
              <a:t> </a:t>
            </a:r>
            <a:endParaRPr lang="en-US" altLang="zh-CN" sz="2400">
              <a:ea typeface="华文宋体"/>
            </a:endParaRPr>
          </a:p>
          <a:p>
            <a:pPr>
              <a:buClr>
                <a:schemeClr val="hlink"/>
              </a:buClr>
              <a:buNone/>
            </a:pPr>
            <a:r>
              <a:rPr lang="en-US" altLang="zh-CN" sz="2400">
                <a:ea typeface="华文宋体"/>
              </a:rPr>
              <a:t>     </a:t>
            </a:r>
            <a:r>
              <a:rPr lang="zh-CN" altLang="en-US" sz="2400">
                <a:ea typeface="华文宋体"/>
              </a:rPr>
              <a:t>红外辐射</a:t>
            </a:r>
            <a:r>
              <a:rPr lang="en-US" altLang="zh-CN" sz="2400">
                <a:ea typeface="华文宋体"/>
              </a:rPr>
              <a:t>C</a:t>
            </a:r>
            <a:r>
              <a:rPr lang="zh-CN" altLang="en-US" sz="2400">
                <a:ea typeface="华文宋体"/>
              </a:rPr>
              <a:t>（</a:t>
            </a:r>
            <a:r>
              <a:rPr lang="en-US" altLang="zh-CN" sz="2400">
                <a:ea typeface="华文宋体"/>
              </a:rPr>
              <a:t>3000nm-1mm</a:t>
            </a:r>
            <a:r>
              <a:rPr lang="zh-CN" altLang="en-US" sz="2400">
                <a:ea typeface="华文宋体"/>
              </a:rPr>
              <a:t>）：仅为角膜灼伤</a:t>
            </a:r>
            <a:r>
              <a:rPr lang="en-US" altLang="zh-CN" sz="2400">
                <a:ea typeface="华文宋体"/>
              </a:rPr>
              <a:t> </a:t>
            </a:r>
            <a:endParaRPr lang="en-US" altLang="zh-CN" sz="2400">
              <a:ea typeface="华文宋体"/>
            </a:endParaRPr>
          </a:p>
          <a:p>
            <a:pPr>
              <a:buClr>
                <a:schemeClr val="hlink"/>
              </a:buClr>
              <a:buNone/>
            </a:pPr>
            <a:endParaRPr lang="en-US" altLang="zh-CN" sz="2000">
              <a:ea typeface="华文宋体"/>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47" name="标题 2146"/>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48" name="文本占位符 2147"/>
          <p:cNvSpPr/>
          <p:nvPr>
            <p:ph type="body" idx="4294967295"/>
          </p:nvPr>
        </p:nvSpPr>
        <p:spPr>
          <a:xfrm>
            <a:off x="457200" y="692150"/>
            <a:ext cx="8507413" cy="3600450"/>
          </a:xfrm>
          <a:ln/>
        </p:spPr>
        <p:txBody>
          <a:bodyPr/>
          <a:p>
            <a:pPr>
              <a:buClr>
                <a:schemeClr val="hlink"/>
              </a:buClr>
              <a:buNone/>
            </a:pPr>
            <a:r>
              <a:rPr lang="zh-CN" altLang="en-US" b="1">
                <a:ea typeface="华文宋体"/>
              </a:rPr>
              <a:t>激光辐射对生物组织的基本影响</a:t>
            </a:r>
            <a:r>
              <a:rPr lang="zh-CN" altLang="en-US">
                <a:ea typeface="华文宋体"/>
              </a:rPr>
              <a:t> </a:t>
            </a:r>
            <a:endParaRPr lang="zh-CN" altLang="en-US">
              <a:ea typeface="华文宋体"/>
            </a:endParaRPr>
          </a:p>
          <a:p>
            <a:pPr>
              <a:buClr>
                <a:schemeClr val="hlink"/>
              </a:buClr>
            </a:pPr>
            <a:r>
              <a:rPr lang="zh-CN" altLang="en-US">
                <a:ea typeface="华文宋体"/>
              </a:rPr>
              <a:t>皮肤</a:t>
            </a:r>
            <a:endParaRPr lang="zh-CN" altLang="en-US">
              <a:ea typeface="华文宋体"/>
            </a:endParaRPr>
          </a:p>
          <a:p>
            <a:pPr>
              <a:buClr>
                <a:schemeClr val="hlink"/>
              </a:buClr>
              <a:buNone/>
            </a:pPr>
            <a:r>
              <a:rPr lang="zh-CN" altLang="en-US" sz="2400">
                <a:ea typeface="华文宋体"/>
              </a:rPr>
              <a:t>        紫外辐射</a:t>
            </a:r>
            <a:r>
              <a:rPr lang="en-US" altLang="zh-CN" sz="2400">
                <a:ea typeface="华文宋体"/>
              </a:rPr>
              <a:t>C</a:t>
            </a:r>
            <a:r>
              <a:rPr lang="zh-CN" altLang="en-US" sz="2400">
                <a:ea typeface="华文宋体"/>
              </a:rPr>
              <a:t>（</a:t>
            </a:r>
            <a:r>
              <a:rPr lang="en-US" altLang="zh-CN" sz="2400">
                <a:ea typeface="华文宋体"/>
              </a:rPr>
              <a:t>180nm-280nm</a:t>
            </a:r>
            <a:r>
              <a:rPr lang="zh-CN" altLang="en-US" sz="2400">
                <a:ea typeface="华文宋体"/>
              </a:rPr>
              <a:t>）：红斑（阳光灼伤）、加速皮肤的老化、色素沉着</a:t>
            </a:r>
            <a:endParaRPr lang="zh-CN" altLang="en-US" sz="2400">
              <a:ea typeface="华文宋体"/>
            </a:endParaRPr>
          </a:p>
          <a:p>
            <a:pPr>
              <a:buClr>
                <a:schemeClr val="hlink"/>
              </a:buClr>
              <a:buNone/>
            </a:pPr>
            <a:r>
              <a:rPr lang="zh-CN" altLang="en-US" sz="2400">
                <a:ea typeface="华文宋体"/>
              </a:rPr>
              <a:t>       紫外辐射</a:t>
            </a:r>
            <a:r>
              <a:rPr lang="en-US" altLang="zh-CN" sz="2400">
                <a:ea typeface="华文宋体"/>
              </a:rPr>
              <a:t>B</a:t>
            </a:r>
            <a:r>
              <a:rPr lang="zh-CN" altLang="en-US" sz="2400">
                <a:ea typeface="华文宋体"/>
              </a:rPr>
              <a:t>（</a:t>
            </a:r>
            <a:r>
              <a:rPr lang="en-US" altLang="zh-CN" sz="2400">
                <a:ea typeface="华文宋体"/>
              </a:rPr>
              <a:t>280nm-315nm</a:t>
            </a:r>
            <a:r>
              <a:rPr lang="zh-CN" altLang="en-US" sz="2400">
                <a:ea typeface="华文宋体"/>
              </a:rPr>
              <a:t>）：色素沉着、暗色、光敏感作用、皮肤灼伤</a:t>
            </a:r>
            <a:endParaRPr lang="zh-CN" altLang="en-US" sz="2400">
              <a:ea typeface="华文宋体"/>
            </a:endParaRPr>
          </a:p>
          <a:p>
            <a:pPr>
              <a:buClr>
                <a:schemeClr val="hlink"/>
              </a:buClr>
              <a:buNone/>
            </a:pPr>
            <a:r>
              <a:rPr lang="zh-CN" altLang="en-US" sz="2400">
                <a:ea typeface="华文宋体"/>
              </a:rPr>
              <a:t>      紫外辐射</a:t>
            </a:r>
            <a:r>
              <a:rPr lang="en-US" altLang="zh-CN" sz="2400">
                <a:ea typeface="华文宋体"/>
              </a:rPr>
              <a:t>A</a:t>
            </a:r>
            <a:r>
              <a:rPr lang="zh-CN" altLang="en-US" sz="2400">
                <a:ea typeface="华文宋体"/>
              </a:rPr>
              <a:t>（</a:t>
            </a:r>
            <a:r>
              <a:rPr lang="en-US" altLang="zh-CN" sz="2400">
                <a:ea typeface="华文宋体"/>
              </a:rPr>
              <a:t>315nm-400nm</a:t>
            </a:r>
            <a:r>
              <a:rPr lang="zh-CN" altLang="en-US" sz="2400">
                <a:ea typeface="华文宋体"/>
              </a:rPr>
              <a:t>）：暗色、光敏感作用、皮肤灼伤</a:t>
            </a:r>
            <a:endParaRPr lang="zh-CN" altLang="en-US" sz="2400">
              <a:ea typeface="华文宋体"/>
            </a:endParaRPr>
          </a:p>
          <a:p>
            <a:pPr>
              <a:buClr>
                <a:schemeClr val="hlink"/>
              </a:buClr>
              <a:buNone/>
            </a:pPr>
            <a:r>
              <a:rPr lang="zh-CN" altLang="en-US" sz="2400">
                <a:ea typeface="华文宋体"/>
              </a:rPr>
              <a:t>      可见光（</a:t>
            </a:r>
            <a:r>
              <a:rPr lang="en-US" altLang="zh-CN" sz="2400">
                <a:ea typeface="华文宋体"/>
              </a:rPr>
              <a:t>400nm-700nm</a:t>
            </a:r>
            <a:r>
              <a:rPr lang="zh-CN" altLang="en-US" sz="2400">
                <a:ea typeface="华文宋体"/>
              </a:rPr>
              <a:t>）：暗色、光敏感作用、皮肤灼伤</a:t>
            </a:r>
            <a:endParaRPr lang="zh-CN" altLang="en-US" sz="2400">
              <a:ea typeface="华文宋体"/>
            </a:endParaRPr>
          </a:p>
          <a:p>
            <a:pPr>
              <a:buClr>
                <a:schemeClr val="hlink"/>
              </a:buClr>
              <a:buNone/>
            </a:pPr>
            <a:r>
              <a:rPr lang="zh-CN" altLang="en-US" sz="2400">
                <a:ea typeface="华文宋体"/>
              </a:rPr>
              <a:t>     红外辐射</a:t>
            </a:r>
            <a:r>
              <a:rPr lang="en-US" altLang="zh-CN" sz="2400">
                <a:ea typeface="华文宋体"/>
              </a:rPr>
              <a:t>A</a:t>
            </a:r>
            <a:r>
              <a:rPr lang="zh-CN" altLang="en-US" sz="2400">
                <a:ea typeface="华文宋体"/>
              </a:rPr>
              <a:t>（</a:t>
            </a:r>
            <a:r>
              <a:rPr lang="en-US" altLang="zh-CN" sz="2400">
                <a:ea typeface="华文宋体"/>
              </a:rPr>
              <a:t>700nm-1400nm</a:t>
            </a:r>
            <a:r>
              <a:rPr lang="zh-CN" altLang="en-US" sz="2400">
                <a:ea typeface="华文宋体"/>
              </a:rPr>
              <a:t>）：皮肤灼伤</a:t>
            </a:r>
            <a:endParaRPr lang="zh-CN" altLang="en-US" sz="2400">
              <a:ea typeface="华文宋体"/>
            </a:endParaRPr>
          </a:p>
          <a:p>
            <a:pPr>
              <a:buClr>
                <a:schemeClr val="hlink"/>
              </a:buClr>
              <a:buNone/>
            </a:pPr>
            <a:r>
              <a:rPr lang="zh-CN" altLang="en-US" sz="2400">
                <a:ea typeface="华文宋体"/>
              </a:rPr>
              <a:t>     红外辐射</a:t>
            </a:r>
            <a:r>
              <a:rPr lang="en-US" altLang="zh-CN" sz="2400">
                <a:ea typeface="华文宋体"/>
              </a:rPr>
              <a:t>B</a:t>
            </a:r>
            <a:r>
              <a:rPr lang="zh-CN" altLang="en-US" sz="2400">
                <a:ea typeface="华文宋体"/>
              </a:rPr>
              <a:t>（</a:t>
            </a:r>
            <a:r>
              <a:rPr lang="en-US" altLang="zh-CN" sz="2400">
                <a:ea typeface="华文宋体"/>
              </a:rPr>
              <a:t>1400nm-3000nm</a:t>
            </a:r>
            <a:r>
              <a:rPr lang="zh-CN" altLang="en-US" sz="2400">
                <a:ea typeface="华文宋体"/>
              </a:rPr>
              <a:t>）：皮肤灼伤</a:t>
            </a:r>
            <a:endParaRPr lang="zh-CN" altLang="en-US" sz="2400">
              <a:ea typeface="华文宋体"/>
            </a:endParaRPr>
          </a:p>
          <a:p>
            <a:pPr>
              <a:buClr>
                <a:schemeClr val="hlink"/>
              </a:buClr>
              <a:buNone/>
            </a:pPr>
            <a:r>
              <a:rPr lang="zh-CN" altLang="en-US" sz="2400">
                <a:ea typeface="华文宋体"/>
              </a:rPr>
              <a:t>     红外辐射</a:t>
            </a:r>
            <a:r>
              <a:rPr lang="en-US" altLang="zh-CN" sz="2400">
                <a:ea typeface="华文宋体"/>
              </a:rPr>
              <a:t>C</a:t>
            </a:r>
            <a:r>
              <a:rPr lang="zh-CN" altLang="en-US" sz="2400">
                <a:ea typeface="华文宋体"/>
              </a:rPr>
              <a:t>（</a:t>
            </a:r>
            <a:r>
              <a:rPr lang="en-US" altLang="zh-CN" sz="2400">
                <a:ea typeface="华文宋体"/>
              </a:rPr>
              <a:t>3000nm-1mm</a:t>
            </a:r>
            <a:r>
              <a:rPr lang="zh-CN" altLang="en-US" sz="2400">
                <a:ea typeface="华文宋体"/>
              </a:rPr>
              <a:t>）：皮肤灼伤</a:t>
            </a:r>
            <a:endParaRPr lang="zh-CN" altLang="en-US" sz="2400">
              <a:ea typeface="华文宋体"/>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51" name="标题 2150"/>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52" name="文本占位符 2151"/>
          <p:cNvSpPr/>
          <p:nvPr>
            <p:ph type="body" idx="4294967295"/>
          </p:nvPr>
        </p:nvSpPr>
        <p:spPr>
          <a:xfrm>
            <a:off x="457200" y="692150"/>
            <a:ext cx="8507413" cy="3600450"/>
          </a:xfrm>
          <a:ln/>
        </p:spPr>
        <p:txBody>
          <a:bodyPr/>
          <a:p>
            <a:pPr>
              <a:buClr>
                <a:schemeClr val="hlink"/>
              </a:buClr>
              <a:buNone/>
            </a:pPr>
            <a:r>
              <a:rPr lang="zh-CN" altLang="en-US" b="1" i="1">
                <a:solidFill>
                  <a:srgbClr val="FF9933"/>
                </a:solidFill>
                <a:ea typeface="华文宋体"/>
              </a:rPr>
              <a:t>激光辐射对眼睛的危害</a:t>
            </a:r>
            <a:r>
              <a:rPr lang="zh-CN" altLang="en-US">
                <a:ea typeface="华文宋体"/>
              </a:rPr>
              <a:t> </a:t>
            </a:r>
            <a:endParaRPr lang="zh-CN" altLang="en-US">
              <a:ea typeface="华文宋体"/>
            </a:endParaRPr>
          </a:p>
          <a:p>
            <a:pPr>
              <a:buClr>
                <a:schemeClr val="hlink"/>
              </a:buClr>
              <a:buNone/>
            </a:pPr>
            <a:r>
              <a:rPr lang="zh-CN" altLang="en-US" sz="2000">
                <a:ea typeface="华文宋体"/>
              </a:rPr>
              <a:t>         </a:t>
            </a:r>
            <a:r>
              <a:rPr lang="zh-CN" altLang="en-US" sz="2400">
                <a:ea typeface="华文宋体"/>
              </a:rPr>
              <a:t>激光对视觉的伤害是激光产品最大的潜在危害</a:t>
            </a:r>
            <a:endParaRPr lang="zh-CN" altLang="en-US" sz="2400">
              <a:ea typeface="华文宋体"/>
            </a:endParaRPr>
          </a:p>
        </p:txBody>
      </p:sp>
      <p:pic>
        <p:nvPicPr>
          <p:cNvPr id="2153" name="图片 2152"/>
          <p:cNvPicPr>
            <a:picLocks noChangeAspect="1"/>
          </p:cNvPicPr>
          <p:nvPr/>
        </p:nvPicPr>
        <p:blipFill>
          <a:blip r:embed="rId1"/>
          <a:stretch>
            <a:fillRect/>
          </a:stretch>
        </p:blipFill>
        <p:spPr>
          <a:xfrm>
            <a:off x="2268538" y="2060575"/>
            <a:ext cx="4384675" cy="430847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56" name="标题 215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57" name="文本占位符 2156"/>
          <p:cNvSpPr/>
          <p:nvPr>
            <p:ph type="body" idx="4294967295"/>
          </p:nvPr>
        </p:nvSpPr>
        <p:spPr>
          <a:xfrm>
            <a:off x="457200" y="692150"/>
            <a:ext cx="8507413" cy="5113338"/>
          </a:xfrm>
          <a:ln/>
        </p:spPr>
        <p:txBody>
          <a:bodyPr/>
          <a:p>
            <a:pPr>
              <a:lnSpc>
                <a:spcPct val="90000"/>
              </a:lnSpc>
              <a:buClr>
                <a:schemeClr val="hlink"/>
              </a:buClr>
              <a:buNone/>
            </a:pPr>
            <a:r>
              <a:rPr lang="zh-CN" altLang="en-US" b="1" i="1">
                <a:solidFill>
                  <a:srgbClr val="FF9933"/>
                </a:solidFill>
                <a:ea typeface="华文宋体"/>
              </a:rPr>
              <a:t>激光辐射对眼睛的危害</a:t>
            </a:r>
            <a:endParaRPr lang="zh-CN" altLang="en-US" b="1" i="1">
              <a:solidFill>
                <a:srgbClr val="FF9933"/>
              </a:solidFill>
              <a:ea typeface="华文宋体"/>
            </a:endParaRPr>
          </a:p>
          <a:p>
            <a:pPr>
              <a:lnSpc>
                <a:spcPct val="90000"/>
              </a:lnSpc>
              <a:buClr>
                <a:schemeClr val="hlink"/>
              </a:buClr>
            </a:pPr>
            <a:r>
              <a:rPr lang="zh-CN" altLang="en-US" sz="2800">
                <a:ea typeface="华文宋体"/>
              </a:rPr>
              <a:t>不同激光波长对眼睛的伤害</a:t>
            </a:r>
            <a:endParaRPr lang="zh-CN" altLang="en-US" sz="2800">
              <a:ea typeface="华文宋体"/>
            </a:endParaRPr>
          </a:p>
          <a:p>
            <a:pPr>
              <a:lnSpc>
                <a:spcPct val="90000"/>
              </a:lnSpc>
              <a:buClr>
                <a:schemeClr val="hlink"/>
              </a:buClr>
              <a:buNone/>
            </a:pPr>
            <a:r>
              <a:rPr lang="zh-CN" altLang="en-US" sz="2800">
                <a:ea typeface="华文宋体"/>
              </a:rPr>
              <a:t>   </a:t>
            </a:r>
            <a:r>
              <a:rPr lang="en-US" altLang="zh-CN" sz="2800">
                <a:ea typeface="华文宋体"/>
              </a:rPr>
              <a:t>a)</a:t>
            </a:r>
            <a:r>
              <a:rPr lang="zh-CN" altLang="en-US" sz="2800">
                <a:ea typeface="华文宋体"/>
              </a:rPr>
              <a:t>可见光激光</a:t>
            </a:r>
            <a:r>
              <a:rPr lang="en-US" altLang="zh-CN" sz="2800">
                <a:ea typeface="华文宋体"/>
              </a:rPr>
              <a:t>:</a:t>
            </a:r>
            <a:r>
              <a:rPr lang="zh-CN" altLang="en-US" sz="2800">
                <a:ea typeface="华文宋体"/>
              </a:rPr>
              <a:t>眼屈光介质</a:t>
            </a:r>
            <a:r>
              <a:rPr lang="en-US" altLang="zh-CN" sz="2800">
                <a:ea typeface="华文宋体"/>
              </a:rPr>
              <a:t>(</a:t>
            </a:r>
            <a:r>
              <a:rPr lang="zh-CN" altLang="en-US" sz="2800">
                <a:ea typeface="华文宋体"/>
              </a:rPr>
              <a:t>角膜、房水、晶状体）对可见光谱（</a:t>
            </a:r>
            <a:r>
              <a:rPr lang="en-US" altLang="zh-CN" sz="2800">
                <a:ea typeface="华文宋体"/>
              </a:rPr>
              <a:t>400nm-700nm)</a:t>
            </a:r>
            <a:r>
              <a:rPr lang="zh-CN" altLang="en-US" sz="2800">
                <a:ea typeface="华文宋体"/>
              </a:rPr>
              <a:t>的激光透过率很高，吸收率低。造成眼底视网膜和脉络膜损伤。</a:t>
            </a:r>
            <a:endParaRPr lang="zh-CN" altLang="en-US" sz="2800">
              <a:ea typeface="华文宋体"/>
            </a:endParaRPr>
          </a:p>
          <a:p>
            <a:pPr>
              <a:lnSpc>
                <a:spcPct val="90000"/>
              </a:lnSpc>
              <a:buClr>
                <a:schemeClr val="hlink"/>
              </a:buClr>
              <a:buNone/>
            </a:pPr>
            <a:r>
              <a:rPr lang="zh-CN" altLang="en-US" sz="2800">
                <a:ea typeface="华文宋体"/>
              </a:rPr>
              <a:t>   </a:t>
            </a:r>
            <a:r>
              <a:rPr lang="en-US" altLang="zh-CN" sz="2800">
                <a:ea typeface="华文宋体"/>
              </a:rPr>
              <a:t>b)</a:t>
            </a:r>
            <a:r>
              <a:rPr lang="zh-CN" altLang="en-US" sz="2800">
                <a:ea typeface="华文宋体"/>
              </a:rPr>
              <a:t>近红外、远红外激光：</a:t>
            </a:r>
            <a:r>
              <a:rPr lang="en-US" altLang="zh-CN" sz="2800">
                <a:ea typeface="华文宋体"/>
              </a:rPr>
              <a:t>1064nm</a:t>
            </a:r>
            <a:r>
              <a:rPr lang="zh-CN" altLang="en-US" sz="2800">
                <a:ea typeface="华文宋体"/>
              </a:rPr>
              <a:t>激光（</a:t>
            </a:r>
            <a:r>
              <a:rPr lang="en-US" altLang="zh-CN" sz="2800">
                <a:ea typeface="华文宋体"/>
              </a:rPr>
              <a:t>YAG</a:t>
            </a:r>
            <a:r>
              <a:rPr lang="zh-CN" altLang="en-US" sz="2800">
                <a:ea typeface="华文宋体"/>
              </a:rPr>
              <a:t>、</a:t>
            </a:r>
            <a:r>
              <a:rPr lang="en-US" altLang="zh-CN" sz="2800">
                <a:ea typeface="华文宋体"/>
              </a:rPr>
              <a:t>Nd</a:t>
            </a:r>
            <a:r>
              <a:rPr lang="zh-CN" altLang="en-US" sz="2800">
                <a:ea typeface="华文宋体"/>
              </a:rPr>
              <a:t>玻璃）能量一半损伤屈光介质 ，一半损伤视网膜。</a:t>
            </a:r>
            <a:r>
              <a:rPr lang="en-US" altLang="zh-CN" sz="2800">
                <a:ea typeface="华文宋体"/>
              </a:rPr>
              <a:t>10600nm</a:t>
            </a:r>
            <a:r>
              <a:rPr lang="zh-CN" altLang="en-US" sz="2800">
                <a:ea typeface="华文宋体"/>
              </a:rPr>
              <a:t>辐射（</a:t>
            </a:r>
            <a:r>
              <a:rPr lang="en-US" altLang="zh-CN" sz="2800">
                <a:ea typeface="华文宋体"/>
              </a:rPr>
              <a:t>C0</a:t>
            </a:r>
            <a:r>
              <a:rPr lang="en-US" altLang="zh-CN" sz="2000">
                <a:ea typeface="华文宋体"/>
              </a:rPr>
              <a:t>2</a:t>
            </a:r>
            <a:r>
              <a:rPr lang="zh-CN" altLang="en-US" sz="2800">
                <a:ea typeface="华文宋体"/>
              </a:rPr>
              <a:t>激光）可完全被角膜吸收。</a:t>
            </a:r>
            <a:endParaRPr lang="zh-CN" altLang="en-US" sz="2800">
              <a:ea typeface="华文宋体"/>
            </a:endParaRPr>
          </a:p>
          <a:p>
            <a:pPr>
              <a:lnSpc>
                <a:spcPct val="90000"/>
              </a:lnSpc>
              <a:buClr>
                <a:schemeClr val="hlink"/>
              </a:buClr>
              <a:buNone/>
            </a:pPr>
            <a:r>
              <a:rPr lang="zh-CN" altLang="en-US" sz="2800">
                <a:ea typeface="华文宋体"/>
              </a:rPr>
              <a:t>   </a:t>
            </a:r>
            <a:r>
              <a:rPr lang="en-US" altLang="zh-CN" sz="2800">
                <a:ea typeface="华文宋体"/>
              </a:rPr>
              <a:t>c)</a:t>
            </a:r>
            <a:r>
              <a:rPr lang="zh-CN" altLang="en-US" sz="2800">
                <a:ea typeface="华文宋体"/>
              </a:rPr>
              <a:t>紫外激光：眼屈光介质透过率随波长变短迅速下降，被角膜吸收，引起角膜炎和结膜炎。</a:t>
            </a:r>
            <a:endParaRPr lang="zh-CN" altLang="en-US" sz="2800">
              <a:ea typeface="华文宋体"/>
            </a:endParaRPr>
          </a:p>
          <a:p>
            <a:pPr>
              <a:lnSpc>
                <a:spcPct val="90000"/>
              </a:lnSpc>
              <a:buClr>
                <a:schemeClr val="hlink"/>
              </a:buClr>
              <a:buNone/>
            </a:pPr>
            <a:r>
              <a:rPr lang="zh-CN" altLang="en-US" sz="1600">
                <a:ea typeface="华文宋体"/>
              </a:rPr>
              <a:t>         </a:t>
            </a:r>
            <a:endParaRPr lang="zh-CN" altLang="en-US" sz="1800">
              <a:ea typeface="华文宋体"/>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60" name="标题 215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61" name="文本占位符 2160"/>
          <p:cNvSpPr/>
          <p:nvPr>
            <p:ph type="body" idx="4294967295"/>
          </p:nvPr>
        </p:nvSpPr>
        <p:spPr>
          <a:xfrm>
            <a:off x="457200" y="692150"/>
            <a:ext cx="8507413" cy="5976938"/>
          </a:xfrm>
          <a:ln/>
        </p:spPr>
        <p:txBody>
          <a:bodyPr/>
          <a:p>
            <a:pPr>
              <a:lnSpc>
                <a:spcPct val="80000"/>
              </a:lnSpc>
              <a:buClr>
                <a:schemeClr val="hlink"/>
              </a:buClr>
              <a:buNone/>
            </a:pPr>
            <a:r>
              <a:rPr lang="zh-CN" altLang="en-US" b="1" i="1">
                <a:solidFill>
                  <a:srgbClr val="FF9933"/>
                </a:solidFill>
                <a:ea typeface="华文宋体"/>
              </a:rPr>
              <a:t>激光辐射对眼睛的危害</a:t>
            </a:r>
            <a:endParaRPr lang="zh-CN" altLang="en-US" b="1" i="1">
              <a:solidFill>
                <a:srgbClr val="FF9933"/>
              </a:solidFill>
              <a:ea typeface="华文宋体"/>
            </a:endParaRPr>
          </a:p>
          <a:p>
            <a:pPr>
              <a:lnSpc>
                <a:spcPct val="80000"/>
              </a:lnSpc>
              <a:buClr>
                <a:schemeClr val="hlink"/>
              </a:buClr>
            </a:pPr>
            <a:r>
              <a:rPr lang="zh-CN" altLang="en-US" sz="2800">
                <a:ea typeface="华文宋体"/>
              </a:rPr>
              <a:t>瞳孔大小及损害程度：　</a:t>
            </a:r>
            <a:endParaRPr lang="zh-CN" altLang="en-US" sz="2800">
              <a:ea typeface="华文宋体"/>
            </a:endParaRPr>
          </a:p>
          <a:p>
            <a:pPr>
              <a:lnSpc>
                <a:spcPct val="80000"/>
              </a:lnSpc>
              <a:buClr>
                <a:schemeClr val="hlink"/>
              </a:buClr>
              <a:buNone/>
            </a:pPr>
            <a:r>
              <a:rPr lang="zh-CN" altLang="en-US" sz="2800">
                <a:ea typeface="华文宋体"/>
              </a:rPr>
              <a:t>     </a:t>
            </a:r>
            <a:r>
              <a:rPr lang="en-US" altLang="zh-CN" sz="2800">
                <a:ea typeface="华文宋体"/>
              </a:rPr>
              <a:t>a)</a:t>
            </a:r>
            <a:r>
              <a:rPr lang="zh-CN" altLang="en-US" sz="2800">
                <a:ea typeface="华文宋体"/>
              </a:rPr>
              <a:t>缩小的瞳孔可以减少进入眼底的激光量。</a:t>
            </a:r>
            <a:endParaRPr lang="zh-CN" altLang="en-US" sz="2800">
              <a:ea typeface="华文宋体"/>
            </a:endParaRPr>
          </a:p>
          <a:p>
            <a:pPr>
              <a:lnSpc>
                <a:spcPct val="80000"/>
              </a:lnSpc>
              <a:buClr>
                <a:schemeClr val="hlink"/>
              </a:buClr>
              <a:buNone/>
            </a:pPr>
            <a:r>
              <a:rPr lang="zh-CN" altLang="en-US" sz="2800">
                <a:ea typeface="华文宋体"/>
              </a:rPr>
              <a:t>     </a:t>
            </a:r>
            <a:r>
              <a:rPr lang="en-US" altLang="zh-CN" sz="2800">
                <a:ea typeface="华文宋体"/>
              </a:rPr>
              <a:t>b)</a:t>
            </a:r>
            <a:r>
              <a:rPr lang="zh-CN" altLang="en-US" sz="2800">
                <a:ea typeface="华文宋体"/>
              </a:rPr>
              <a:t>瞳孔越大进入眼内的激光量越大，眼底损伤程度越重，越不可逆转。</a:t>
            </a:r>
            <a:endParaRPr lang="zh-CN" altLang="en-US" sz="2800">
              <a:ea typeface="华文宋体"/>
            </a:endParaRPr>
          </a:p>
          <a:p>
            <a:pPr>
              <a:lnSpc>
                <a:spcPct val="80000"/>
              </a:lnSpc>
              <a:buClr>
                <a:schemeClr val="hlink"/>
              </a:buClr>
              <a:buNone/>
            </a:pPr>
            <a:r>
              <a:rPr lang="zh-CN" altLang="en-US" sz="2800">
                <a:ea typeface="华文宋体"/>
              </a:rPr>
              <a:t>     </a:t>
            </a:r>
            <a:r>
              <a:rPr lang="en-US" altLang="zh-CN" sz="2800">
                <a:ea typeface="华文宋体"/>
              </a:rPr>
              <a:t>c)</a:t>
            </a:r>
            <a:r>
              <a:rPr lang="zh-CN" altLang="en-US" sz="2800">
                <a:ea typeface="华文宋体"/>
              </a:rPr>
              <a:t>在光线较暗的室内，瞳孔散开就大，在这样的环境中调试，使用激光器者，必须慎重保护眼睛。因此时眼睛的瞳孔处于最大状态，进光量虽少，也最容易伤害眼睛视网膜。缩小的瞳孔，除能减少进光量而外，瞳孔外的激光量可被虹膜吸收、而将热量由虹膜的微血管扩散转移。</a:t>
            </a:r>
            <a:endParaRPr lang="zh-CN" altLang="en-US" sz="2800">
              <a:ea typeface="华文宋体"/>
            </a:endParaRPr>
          </a:p>
          <a:p>
            <a:pPr>
              <a:lnSpc>
                <a:spcPct val="80000"/>
              </a:lnSpc>
              <a:buClr>
                <a:schemeClr val="hlink"/>
              </a:buClr>
              <a:buNone/>
            </a:pPr>
            <a:r>
              <a:rPr lang="zh-CN" altLang="en-US" sz="2800">
                <a:ea typeface="华文宋体"/>
              </a:rPr>
              <a:t>    </a:t>
            </a:r>
            <a:r>
              <a:rPr lang="en-US" altLang="zh-CN" sz="2800">
                <a:ea typeface="华文宋体"/>
              </a:rPr>
              <a:t>d)</a:t>
            </a:r>
            <a:r>
              <a:rPr lang="zh-CN" altLang="en-US" sz="2800">
                <a:ea typeface="华文宋体"/>
              </a:rPr>
              <a:t>一般人的眼睛在暗的环境时，瞳孔直径为</a:t>
            </a:r>
            <a:r>
              <a:rPr lang="en-US" altLang="zh-CN" sz="2800">
                <a:ea typeface="华文宋体"/>
              </a:rPr>
              <a:t>7</a:t>
            </a:r>
            <a:r>
              <a:rPr lang="zh-CN" altLang="en-US" sz="2800">
                <a:ea typeface="华文宋体"/>
              </a:rPr>
              <a:t>～</a:t>
            </a:r>
            <a:r>
              <a:rPr lang="en-US" altLang="zh-CN" sz="2800">
                <a:ea typeface="华文宋体"/>
              </a:rPr>
              <a:t>8mm</a:t>
            </a:r>
            <a:r>
              <a:rPr lang="zh-CN" altLang="en-US" sz="2800">
                <a:ea typeface="华文宋体"/>
              </a:rPr>
              <a:t>，在可见的强光下可以缩小到只有</a:t>
            </a:r>
            <a:r>
              <a:rPr lang="en-US" altLang="zh-CN" sz="2800">
                <a:ea typeface="华文宋体"/>
              </a:rPr>
              <a:t>1.5mm</a:t>
            </a:r>
            <a:r>
              <a:rPr lang="zh-CN" altLang="en-US" sz="2800">
                <a:ea typeface="华文宋体"/>
              </a:rPr>
              <a:t>，通常在白天瞳孔直径约</a:t>
            </a:r>
            <a:r>
              <a:rPr lang="en-US" altLang="zh-CN" sz="2800">
                <a:ea typeface="华文宋体"/>
              </a:rPr>
              <a:t>2</a:t>
            </a:r>
            <a:r>
              <a:rPr lang="zh-CN" altLang="en-US" sz="2800">
                <a:ea typeface="华文宋体"/>
              </a:rPr>
              <a:t>～</a:t>
            </a:r>
            <a:r>
              <a:rPr lang="en-US" altLang="zh-CN" sz="2800">
                <a:ea typeface="华文宋体"/>
              </a:rPr>
              <a:t>3mm</a:t>
            </a:r>
            <a:r>
              <a:rPr lang="zh-CN" altLang="en-US" sz="2800">
                <a:ea typeface="华文宋体"/>
              </a:rPr>
              <a:t>。因而，最大瞳孔与最小瞳孔之间的透光面积相差</a:t>
            </a:r>
            <a:r>
              <a:rPr lang="en-US" altLang="zh-CN" sz="2800">
                <a:ea typeface="华文宋体"/>
              </a:rPr>
              <a:t>20</a:t>
            </a:r>
            <a:r>
              <a:rPr lang="zh-CN" altLang="en-US" sz="2800">
                <a:ea typeface="华文宋体"/>
              </a:rPr>
              <a:t>倍以上。</a:t>
            </a:r>
            <a:endParaRPr lang="zh-CN" altLang="en-US" sz="2800">
              <a:ea typeface="华文宋体"/>
            </a:endParaRPr>
          </a:p>
          <a:p>
            <a:pPr>
              <a:lnSpc>
                <a:spcPct val="80000"/>
              </a:lnSpc>
              <a:buClr>
                <a:schemeClr val="hlink"/>
              </a:buClr>
              <a:buNone/>
            </a:pPr>
            <a:r>
              <a:rPr lang="zh-CN" altLang="en-US" sz="1600">
                <a:ea typeface="华文宋体"/>
              </a:rPr>
              <a:t>         </a:t>
            </a:r>
            <a:endParaRPr lang="zh-CN" altLang="en-US" sz="1600">
              <a:ea typeface="华文宋体"/>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64" name="标题 216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65" name="文本占位符 2164"/>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激光辐射对眼睛的危害</a:t>
            </a:r>
            <a:endParaRPr lang="zh-CN" altLang="en-US" sz="4000" b="1" i="1">
              <a:solidFill>
                <a:srgbClr val="FF9933"/>
              </a:solidFill>
              <a:ea typeface="华文宋体"/>
            </a:endParaRPr>
          </a:p>
          <a:p>
            <a:pPr>
              <a:buClr>
                <a:schemeClr val="hlink"/>
              </a:buClr>
            </a:pPr>
            <a:r>
              <a:rPr lang="zh-CN" altLang="en-US">
                <a:ea typeface="华文宋体"/>
              </a:rPr>
              <a:t>激光入射角与眼伤害关系：激光不与视轴同步，偏离角度越大，视网膜的损伤越轻，虹膜可挡住偏离的激光而不会进入眼底。由于黄斑部位中央凹在视觉功能中起的作用极重要，而且这部位又最容易受损伤，所以直视激光束的危险程度要比偏离视轴一个角度射入眼睛的危险程度大很多，必须绝对避免。</a:t>
            </a:r>
            <a:endParaRPr lang="zh-CN" altLang="en-US" sz="3600">
              <a:ea typeface="华文宋体"/>
            </a:endParaRPr>
          </a:p>
          <a:p>
            <a:pPr>
              <a:buClr>
                <a:schemeClr val="hlink"/>
              </a:buClr>
              <a:buNone/>
            </a:pPr>
            <a:r>
              <a:rPr lang="zh-CN" altLang="en-US" sz="2000">
                <a:ea typeface="华文宋体"/>
              </a:rPr>
              <a:t>         </a:t>
            </a:r>
            <a:endParaRPr lang="zh-CN" altLang="en-US" sz="2000">
              <a:ea typeface="华文宋体"/>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68" name="标题 216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69" name="文本占位符 2168"/>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激光辐射对眼睛的危害</a:t>
            </a:r>
            <a:endParaRPr lang="zh-CN" altLang="en-US" sz="4000" b="1" i="1">
              <a:solidFill>
                <a:srgbClr val="FF9933"/>
              </a:solidFill>
              <a:ea typeface="华文宋体"/>
            </a:endParaRPr>
          </a:p>
          <a:p>
            <a:pPr>
              <a:buClr>
                <a:schemeClr val="hlink"/>
              </a:buClr>
              <a:buNone/>
            </a:pPr>
            <a:endParaRPr lang="zh-CN" altLang="en-US" sz="4000" b="1" i="1">
              <a:solidFill>
                <a:srgbClr val="FF9933"/>
              </a:solidFill>
              <a:ea typeface="华文宋体"/>
            </a:endParaRPr>
          </a:p>
          <a:p>
            <a:pPr>
              <a:buClr>
                <a:schemeClr val="hlink"/>
              </a:buClr>
            </a:pPr>
            <a:r>
              <a:rPr lang="zh-CN" altLang="en-US">
                <a:ea typeface="华文宋体"/>
              </a:rPr>
              <a:t>眼底色素含量多少与受到激光伤害程度有特定关系：色素组织极容易吸收激光能量，故色素含量多少直接影响到激光对视网膜的损伤程度。机体肤色深浅与眼底色素呈正相关联系，皮肤色重者，其眼底所含的色素数量也多；皮肤色白者，眼底含色素数量相对较少。</a:t>
            </a:r>
            <a:endParaRPr lang="zh-CN" altLang="en-US">
              <a:ea typeface="华文宋体"/>
            </a:endParaRPr>
          </a:p>
          <a:p>
            <a:pPr>
              <a:buClr>
                <a:schemeClr val="hlink"/>
              </a:buClr>
              <a:buNone/>
            </a:pPr>
            <a:r>
              <a:rPr lang="zh-CN" altLang="en-US" sz="2000">
                <a:ea typeface="华文宋体"/>
              </a:rPr>
              <a:t>         </a:t>
            </a:r>
            <a:endParaRPr lang="zh-CN" altLang="en-US" sz="2000">
              <a:ea typeface="华文宋体"/>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35" y="1714500"/>
            <a:ext cx="5944870"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332581"/>
            <a:ext cx="898096" cy="453553"/>
          </a:xfrm>
          <a:prstGeom prst="rect">
            <a:avLst/>
          </a:prstGeom>
        </p:spPr>
      </p:pic>
      <p:pic>
        <p:nvPicPr>
          <p:cNvPr id="7" name="图片 6"/>
          <p:cNvPicPr>
            <a:picLocks noChangeAspect="1"/>
          </p:cNvPicPr>
          <p:nvPr>
            <p:custDataLst>
              <p:tags r:id="rId5"/>
            </p:custDataLst>
          </p:nvPr>
        </p:nvPicPr>
        <p:blipFill>
          <a:blip r:embed="rId6"/>
          <a:stretch>
            <a:fillRect/>
          </a:stretch>
        </p:blipFill>
        <p:spPr>
          <a:xfrm>
            <a:off x="179070" y="188595"/>
            <a:ext cx="1438275" cy="570865"/>
          </a:xfrm>
          <a:prstGeom prst="rect">
            <a:avLst/>
          </a:prstGeom>
        </p:spPr>
      </p:pic>
    </p:spTree>
    <p:custDataLst>
      <p:tags r:id="rId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72" name="标题 217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73" name="文本占位符 2172"/>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激光辐射对皮肤的危害</a:t>
            </a:r>
            <a:endParaRPr lang="zh-CN" altLang="en-US" sz="4000" b="1" i="1">
              <a:solidFill>
                <a:srgbClr val="FF9933"/>
              </a:solidFill>
              <a:ea typeface="华文宋体"/>
            </a:endParaRPr>
          </a:p>
          <a:p>
            <a:pPr>
              <a:buClr>
                <a:schemeClr val="hlink"/>
              </a:buClr>
              <a:buNone/>
            </a:pPr>
            <a:endParaRPr lang="zh-CN" altLang="en-US" sz="4000" b="1" i="1">
              <a:solidFill>
                <a:srgbClr val="FF9933"/>
              </a:solidFill>
              <a:ea typeface="华文宋体"/>
            </a:endParaRPr>
          </a:p>
          <a:p>
            <a:pPr>
              <a:buClr>
                <a:schemeClr val="hlink"/>
              </a:buClr>
            </a:pPr>
            <a:r>
              <a:rPr lang="zh-CN" altLang="en-US">
                <a:ea typeface="华文宋体"/>
              </a:rPr>
              <a:t>与激光对眼睛的损伤相比激光对皮肤的损伤要轻得多。激光对皮肤的损伤程度与激光的</a:t>
            </a:r>
            <a:r>
              <a:rPr lang="zh-CN" altLang="en-US" i="1" u="sng">
                <a:ea typeface="华文宋体"/>
              </a:rPr>
              <a:t>照射剂量、激光的波长、肤色深浅</a:t>
            </a:r>
            <a:r>
              <a:rPr lang="zh-CN" altLang="en-US">
                <a:ea typeface="华文宋体"/>
              </a:rPr>
              <a:t>、组织水分以及皮肤的角质层厚薄诸因素有关，以前三个因素为主要。</a:t>
            </a:r>
            <a:r>
              <a:rPr lang="zh-CN" altLang="en-US" sz="2000">
                <a:ea typeface="华文宋体"/>
              </a:rPr>
              <a:t>         </a:t>
            </a:r>
            <a:endParaRPr lang="zh-CN" altLang="en-US" sz="2000">
              <a:ea typeface="华文宋体"/>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76" name="标题 217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77" name="文本占位符 2176"/>
          <p:cNvSpPr/>
          <p:nvPr>
            <p:ph type="body" idx="4294967295"/>
          </p:nvPr>
        </p:nvSpPr>
        <p:spPr>
          <a:xfrm>
            <a:off x="457200" y="692150"/>
            <a:ext cx="8507413" cy="5976938"/>
          </a:xfrm>
          <a:ln/>
        </p:spPr>
        <p:txBody>
          <a:bodyPr/>
          <a:p>
            <a:pPr>
              <a:buClr>
                <a:schemeClr val="hlink"/>
              </a:buClr>
              <a:buNone/>
            </a:pPr>
            <a:r>
              <a:rPr lang="zh-CN" altLang="en-US" sz="3600" b="1" i="1">
                <a:solidFill>
                  <a:srgbClr val="FF9933"/>
                </a:solidFill>
                <a:ea typeface="华文宋体"/>
              </a:rPr>
              <a:t>激光辐射对皮肤的危害</a:t>
            </a:r>
            <a:endParaRPr lang="zh-CN" altLang="en-US" sz="3600" b="1" i="1">
              <a:solidFill>
                <a:srgbClr val="FF9933"/>
              </a:solidFill>
              <a:ea typeface="华文宋体"/>
            </a:endParaRPr>
          </a:p>
          <a:p>
            <a:pPr>
              <a:buClr>
                <a:schemeClr val="hlink"/>
              </a:buClr>
            </a:pPr>
            <a:r>
              <a:rPr lang="zh-CN" altLang="en-US" sz="2800">
                <a:ea typeface="华文宋体"/>
              </a:rPr>
              <a:t>激光剂量与皮肤损害程度的关系：</a:t>
            </a:r>
            <a:endParaRPr lang="zh-CN" altLang="en-US" sz="2800">
              <a:ea typeface="华文宋体"/>
            </a:endParaRPr>
          </a:p>
          <a:p>
            <a:pPr>
              <a:buClr>
                <a:schemeClr val="hlink"/>
              </a:buClr>
              <a:buNone/>
            </a:pPr>
            <a:r>
              <a:rPr lang="zh-CN" altLang="en-US" sz="2800">
                <a:ea typeface="华文宋体"/>
              </a:rPr>
              <a:t>    </a:t>
            </a:r>
            <a:r>
              <a:rPr lang="en-US" altLang="zh-CN" sz="2800">
                <a:ea typeface="华文宋体"/>
              </a:rPr>
              <a:t>a)</a:t>
            </a:r>
            <a:r>
              <a:rPr lang="zh-CN" altLang="en-US" sz="2800">
                <a:ea typeface="华文宋体"/>
              </a:rPr>
              <a:t>激光损伤皮肤的机理主要是激光的</a:t>
            </a:r>
            <a:r>
              <a:rPr lang="zh-CN" altLang="en-US" sz="2800" i="1" u="sng">
                <a:ea typeface="华文宋体"/>
              </a:rPr>
              <a:t>热作用</a:t>
            </a:r>
            <a:r>
              <a:rPr lang="zh-CN" altLang="en-US" sz="2800">
                <a:ea typeface="华文宋体"/>
              </a:rPr>
              <a:t>。</a:t>
            </a:r>
            <a:endParaRPr lang="zh-CN" altLang="en-US" sz="2800">
              <a:ea typeface="华文宋体"/>
            </a:endParaRPr>
          </a:p>
          <a:p>
            <a:pPr>
              <a:buClr>
                <a:schemeClr val="hlink"/>
              </a:buClr>
              <a:buNone/>
            </a:pPr>
            <a:r>
              <a:rPr lang="zh-CN" altLang="en-US" sz="2800">
                <a:ea typeface="华文宋体"/>
              </a:rPr>
              <a:t>    </a:t>
            </a:r>
            <a:r>
              <a:rPr lang="en-US" altLang="zh-CN" sz="2800">
                <a:ea typeface="华文宋体"/>
              </a:rPr>
              <a:t>b)</a:t>
            </a:r>
            <a:r>
              <a:rPr lang="zh-CN" altLang="en-US" sz="2800">
                <a:ea typeface="华文宋体"/>
              </a:rPr>
              <a:t>照射皮肤时使用的激光功率密度（或能量密度）越大，则皮肤受到的损伤越大，二者呈正相关比例。       </a:t>
            </a:r>
            <a:r>
              <a:rPr lang="en-US" altLang="zh-CN" sz="2800">
                <a:ea typeface="华文宋体"/>
              </a:rPr>
              <a:t>c)</a:t>
            </a:r>
            <a:r>
              <a:rPr lang="zh-CN" altLang="en-US" sz="2800">
                <a:ea typeface="华文宋体"/>
              </a:rPr>
              <a:t>皮肤吸收超过安全阈值的激光能量后，受照部位的皮肤将随剂量的增大而依次出现热致红斑、水泡、凝固及热致炭化、沸腾，燃烧及热致汽化。</a:t>
            </a:r>
            <a:endParaRPr lang="zh-CN" altLang="en-US" sz="2800">
              <a:ea typeface="华文宋体"/>
            </a:endParaRPr>
          </a:p>
          <a:p>
            <a:pPr>
              <a:buClr>
                <a:schemeClr val="hlink"/>
              </a:buClr>
              <a:buNone/>
            </a:pPr>
            <a:r>
              <a:rPr lang="zh-CN" altLang="en-US" sz="2800">
                <a:ea typeface="华文宋体"/>
              </a:rPr>
              <a:t>   </a:t>
            </a:r>
            <a:r>
              <a:rPr lang="en-US" altLang="zh-CN" sz="2800">
                <a:ea typeface="华文宋体"/>
              </a:rPr>
              <a:t>d) </a:t>
            </a:r>
            <a:r>
              <a:rPr lang="zh-CN" altLang="en-US" sz="2800">
                <a:ea typeface="华文宋体"/>
              </a:rPr>
              <a:t>皮肤对</a:t>
            </a:r>
            <a:r>
              <a:rPr lang="en-US" altLang="zh-CN" sz="2800">
                <a:ea typeface="华文宋体"/>
              </a:rPr>
              <a:t>10.6μm</a:t>
            </a:r>
            <a:r>
              <a:rPr lang="zh-CN" altLang="en-US" sz="2800">
                <a:ea typeface="华文宋体"/>
              </a:rPr>
              <a:t>波长红外激光吸收率很高，透过率很低，皮肤对</a:t>
            </a:r>
            <a:r>
              <a:rPr lang="en-US" altLang="zh-CN" sz="2800">
                <a:ea typeface="华文宋体"/>
              </a:rPr>
              <a:t>CO</a:t>
            </a:r>
            <a:r>
              <a:rPr lang="en-US" altLang="zh-CN" sz="1800">
                <a:ea typeface="华文宋体"/>
              </a:rPr>
              <a:t>2</a:t>
            </a:r>
            <a:r>
              <a:rPr lang="zh-CN" altLang="en-US" sz="2800">
                <a:ea typeface="华文宋体"/>
              </a:rPr>
              <a:t>激光产生强烈吸收，使皮肤的局部温度快速升高，极容易造成损害。</a:t>
            </a:r>
            <a:endParaRPr lang="zh-CN" altLang="en-US" sz="2800">
              <a:ea typeface="华文宋体"/>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80" name="标题 217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81" name="文本占位符 2180"/>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激光辐射对皮肤的危害</a:t>
            </a:r>
            <a:endParaRPr lang="zh-CN" altLang="en-US" sz="4000" b="1" i="1">
              <a:solidFill>
                <a:srgbClr val="FF9933"/>
              </a:solidFill>
              <a:ea typeface="华文宋体"/>
            </a:endParaRPr>
          </a:p>
          <a:p>
            <a:pPr>
              <a:buClr>
                <a:schemeClr val="hlink"/>
              </a:buClr>
            </a:pPr>
            <a:r>
              <a:rPr lang="zh-CN" altLang="en-US">
                <a:ea typeface="华文宋体"/>
              </a:rPr>
              <a:t>激光波长与皮肤损害程度的关系：</a:t>
            </a:r>
            <a:endParaRPr lang="zh-CN" altLang="en-US">
              <a:ea typeface="华文宋体"/>
            </a:endParaRPr>
          </a:p>
          <a:p>
            <a:pPr>
              <a:buClr>
                <a:schemeClr val="hlink"/>
              </a:buClr>
              <a:buNone/>
            </a:pPr>
            <a:r>
              <a:rPr lang="zh-CN" altLang="en-US">
                <a:ea typeface="华文宋体"/>
              </a:rPr>
              <a:t>    </a:t>
            </a:r>
            <a:r>
              <a:rPr lang="en-US" altLang="zh-CN" sz="2800">
                <a:ea typeface="华文宋体"/>
              </a:rPr>
              <a:t>a) </a:t>
            </a:r>
            <a:r>
              <a:rPr lang="zh-CN" altLang="en-US" sz="2800">
                <a:ea typeface="华文宋体"/>
              </a:rPr>
              <a:t>红外激光对皮肤主要作用是</a:t>
            </a:r>
            <a:r>
              <a:rPr lang="zh-CN" altLang="en-US" sz="2800" i="1" u="sng">
                <a:ea typeface="华文宋体"/>
              </a:rPr>
              <a:t>热烧伤</a:t>
            </a:r>
            <a:r>
              <a:rPr lang="zh-CN" altLang="en-US" sz="2800">
                <a:ea typeface="华文宋体"/>
              </a:rPr>
              <a:t>，此类激光照射皮肤，功率比较小时致毛细血管扩张，皮肤发红发热。随着激光功率密度增大，热损伤程度也随着增大。</a:t>
            </a:r>
            <a:endParaRPr lang="zh-CN" altLang="en-US" sz="2800">
              <a:ea typeface="华文宋体"/>
            </a:endParaRPr>
          </a:p>
          <a:p>
            <a:pPr>
              <a:buClr>
                <a:schemeClr val="hlink"/>
              </a:buClr>
              <a:buNone/>
            </a:pPr>
            <a:r>
              <a:rPr lang="zh-CN" altLang="en-US" sz="2800">
                <a:ea typeface="华文宋体"/>
              </a:rPr>
              <a:t>    </a:t>
            </a:r>
            <a:r>
              <a:rPr lang="en-US" altLang="zh-CN" sz="2800">
                <a:ea typeface="华文宋体"/>
              </a:rPr>
              <a:t>b)</a:t>
            </a:r>
            <a:r>
              <a:rPr lang="zh-CN" altLang="en-US" sz="2800">
                <a:ea typeface="华文宋体"/>
              </a:rPr>
              <a:t>紫外激光对皮肤的作用主要是</a:t>
            </a:r>
            <a:r>
              <a:rPr lang="zh-CN" altLang="en-US" sz="2800" i="1" u="sng">
                <a:ea typeface="华文宋体"/>
              </a:rPr>
              <a:t>光作用</a:t>
            </a:r>
            <a:r>
              <a:rPr lang="zh-CN" altLang="en-US" sz="2800">
                <a:ea typeface="华文宋体"/>
              </a:rPr>
              <a:t>，在紫外激光照射皮肤时可以引起皮肤红斑、老化，过量时严重的致癌变。对皮肤危害性最大的紫外光波在</a:t>
            </a:r>
            <a:r>
              <a:rPr lang="en-US" altLang="zh-CN" sz="2800">
                <a:ea typeface="华文宋体"/>
              </a:rPr>
              <a:t>270</a:t>
            </a:r>
            <a:r>
              <a:rPr lang="zh-CN" altLang="en-US" sz="2800">
                <a:ea typeface="华文宋体"/>
              </a:rPr>
              <a:t>～</a:t>
            </a:r>
            <a:r>
              <a:rPr lang="en-US" altLang="zh-CN" sz="2800">
                <a:ea typeface="华文宋体"/>
              </a:rPr>
              <a:t>290nm</a:t>
            </a:r>
            <a:r>
              <a:rPr lang="zh-CN" altLang="en-US" sz="2800">
                <a:ea typeface="华文宋体"/>
              </a:rPr>
              <a:t>，波长比</a:t>
            </a:r>
            <a:r>
              <a:rPr lang="en-US" altLang="zh-CN" sz="2800">
                <a:ea typeface="华文宋体"/>
              </a:rPr>
              <a:t>270</a:t>
            </a:r>
            <a:r>
              <a:rPr lang="zh-CN" altLang="en-US" sz="2800">
                <a:ea typeface="华文宋体"/>
              </a:rPr>
              <a:t>～</a:t>
            </a:r>
            <a:r>
              <a:rPr lang="en-US" altLang="zh-CN" sz="2800">
                <a:ea typeface="华文宋体"/>
              </a:rPr>
              <a:t>290nm</a:t>
            </a:r>
            <a:r>
              <a:rPr lang="zh-CN" altLang="en-US" sz="2800">
                <a:ea typeface="华文宋体"/>
              </a:rPr>
              <a:t>大的或小的其危害程度都相对地减少。</a:t>
            </a:r>
            <a:endParaRPr lang="zh-CN" altLang="en-US" sz="2800">
              <a:ea typeface="华文宋体"/>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84" name="标题 218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85" name="文本占位符 2184"/>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激光辐射对皮肤的危害</a:t>
            </a:r>
            <a:endParaRPr lang="zh-CN" altLang="en-US" sz="4000" b="1" i="1">
              <a:solidFill>
                <a:srgbClr val="FF9933"/>
              </a:solidFill>
              <a:ea typeface="华文宋体"/>
            </a:endParaRPr>
          </a:p>
          <a:p>
            <a:pPr>
              <a:buClr>
                <a:schemeClr val="hlink"/>
              </a:buClr>
            </a:pPr>
            <a:r>
              <a:rPr lang="zh-CN" altLang="en-US">
                <a:ea typeface="华文宋体"/>
              </a:rPr>
              <a:t>皮肤的颜色越深，意味着皮肤里细胞含有的黑色素颗粒越多，色素颗粒可以将各种不同波长的激光能量转变成热能，在吸收激光能量后，局部形成一个热源，并很快向四周扩散热能，从而引起细胞及组织破坏和死亡。皮肤内含的黑色素颗粒越多，形成的热源也将越多，光能转变成热能效率越高，造成蛋白质凝固变性率越大，细胞死亡率越大。肤色越浅的人，受到的损伤越轻。</a:t>
            </a:r>
            <a:endParaRPr lang="zh-CN" altLang="en-US">
              <a:ea typeface="华文宋体"/>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88" name="标题 218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激光辐射的危害</a:t>
            </a:r>
            <a:endParaRPr lang="zh-CN" altLang="en-US" sz="2400" b="1" i="1">
              <a:solidFill>
                <a:schemeClr val="folHlink"/>
              </a:solidFill>
              <a:ea typeface="华文宋体"/>
            </a:endParaRPr>
          </a:p>
        </p:txBody>
      </p:sp>
      <p:sp>
        <p:nvSpPr>
          <p:cNvPr id="2189" name="文本占位符 2188"/>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使用激光产品的其它伴随危害</a:t>
            </a:r>
            <a:endParaRPr lang="zh-CN" altLang="en-US" sz="4000" b="1" i="1">
              <a:solidFill>
                <a:srgbClr val="FF9933"/>
              </a:solidFill>
              <a:ea typeface="华文宋体"/>
            </a:endParaRPr>
          </a:p>
          <a:p>
            <a:pPr>
              <a:buClr>
                <a:schemeClr val="hlink"/>
              </a:buClr>
            </a:pPr>
            <a:r>
              <a:rPr lang="zh-CN" altLang="en-US">
                <a:ea typeface="华文宋体"/>
              </a:rPr>
              <a:t>大气污染：激光加工产生的靶材气化物和反应产物（佩带口罩）。</a:t>
            </a:r>
            <a:endParaRPr lang="zh-CN" altLang="en-US">
              <a:ea typeface="华文宋体"/>
            </a:endParaRPr>
          </a:p>
          <a:p>
            <a:pPr>
              <a:buClr>
                <a:schemeClr val="hlink"/>
              </a:buClr>
            </a:pPr>
            <a:r>
              <a:rPr lang="zh-CN" altLang="en-US">
                <a:ea typeface="华文宋体"/>
              </a:rPr>
              <a:t>伴随辐射危害：由闪光灯等泵浦源引起的紫外、可见及红外辐射。</a:t>
            </a:r>
            <a:endParaRPr lang="zh-CN" altLang="en-US">
              <a:ea typeface="华文宋体"/>
            </a:endParaRPr>
          </a:p>
          <a:p>
            <a:pPr>
              <a:buClr>
                <a:schemeClr val="hlink"/>
              </a:buClr>
            </a:pPr>
            <a:r>
              <a:rPr lang="zh-CN" altLang="en-US">
                <a:ea typeface="华文宋体"/>
              </a:rPr>
              <a:t>电气危害：激光器电源，有的可达几万伏。</a:t>
            </a:r>
            <a:endParaRPr lang="zh-CN" altLang="en-US">
              <a:ea typeface="华文宋体"/>
            </a:endParaRPr>
          </a:p>
          <a:p>
            <a:pPr>
              <a:buClr>
                <a:schemeClr val="hlink"/>
              </a:buClr>
            </a:pPr>
            <a:r>
              <a:rPr lang="zh-CN" altLang="en-US">
                <a:ea typeface="华文宋体"/>
              </a:rPr>
              <a:t>低温制冷剂：低温液体引起皮肤灼伤；</a:t>
            </a:r>
            <a:endParaRPr lang="zh-CN" altLang="en-US">
              <a:ea typeface="华文宋体"/>
            </a:endParaRPr>
          </a:p>
          <a:p>
            <a:pPr>
              <a:buClr>
                <a:schemeClr val="hlink"/>
              </a:buClr>
            </a:pPr>
            <a:r>
              <a:rPr lang="zh-CN" altLang="en-US">
                <a:ea typeface="华文宋体"/>
              </a:rPr>
              <a:t>材料加工：废气、飞溅物。</a:t>
            </a:r>
            <a:endParaRPr lang="zh-CN" altLang="en-US">
              <a:ea typeface="华文宋体"/>
            </a:endParaRPr>
          </a:p>
          <a:p>
            <a:pPr>
              <a:buClr>
                <a:schemeClr val="hlink"/>
              </a:buClr>
            </a:pPr>
            <a:r>
              <a:rPr lang="zh-CN" altLang="en-US">
                <a:ea typeface="华文宋体"/>
              </a:rPr>
              <a:t>其他危害：高功率激光系统的电容器组、光泵系统爆炸危险。</a:t>
            </a:r>
            <a:endParaRPr lang="zh-CN" altLang="en-US">
              <a:ea typeface="华文宋体"/>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92" name="标题 219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193" name="文本占位符 2192"/>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工程技术要求</a:t>
            </a:r>
            <a:endParaRPr lang="zh-CN" altLang="en-US" sz="4000" b="1" i="1">
              <a:solidFill>
                <a:srgbClr val="FF9933"/>
              </a:solidFill>
              <a:ea typeface="华文宋体"/>
            </a:endParaRPr>
          </a:p>
          <a:p>
            <a:pPr>
              <a:buClr>
                <a:schemeClr val="hlink"/>
              </a:buClr>
            </a:pPr>
            <a:r>
              <a:rPr lang="zh-CN" altLang="en-US" sz="2800" i="1" u="sng">
                <a:ea typeface="华文宋体"/>
              </a:rPr>
              <a:t>防护罩</a:t>
            </a:r>
            <a:r>
              <a:rPr lang="zh-CN" altLang="en-US" sz="2800">
                <a:ea typeface="华文宋体"/>
              </a:rPr>
              <a:t>：每个激光产品必须装有防护罩以防止人员接触超过</a:t>
            </a:r>
            <a:r>
              <a:rPr lang="en-US" altLang="zh-CN" sz="2800">
                <a:ea typeface="华文宋体"/>
              </a:rPr>
              <a:t>1</a:t>
            </a:r>
            <a:r>
              <a:rPr lang="zh-CN" altLang="en-US" sz="2800">
                <a:ea typeface="华文宋体"/>
              </a:rPr>
              <a:t>类的激光辐射。</a:t>
            </a:r>
            <a:endParaRPr lang="zh-CN" altLang="en-US" sz="2800">
              <a:ea typeface="华文宋体"/>
            </a:endParaRPr>
          </a:p>
          <a:p>
            <a:pPr>
              <a:buClr>
                <a:schemeClr val="hlink"/>
              </a:buClr>
            </a:pPr>
            <a:r>
              <a:rPr lang="zh-CN" altLang="en-US" sz="2800" i="1" u="sng">
                <a:ea typeface="华文宋体"/>
              </a:rPr>
              <a:t>挡板和安全联锁</a:t>
            </a:r>
            <a:r>
              <a:rPr lang="zh-CN" altLang="en-US" sz="2800">
                <a:ea typeface="华文宋体"/>
              </a:rPr>
              <a:t>：可接触的发射水平不低于给定类别的可达发射极限</a:t>
            </a:r>
            <a:r>
              <a:rPr lang="en-US" altLang="zh-CN" sz="2800">
                <a:ea typeface="华文宋体"/>
              </a:rPr>
              <a:t>AEL</a:t>
            </a:r>
            <a:r>
              <a:rPr lang="zh-CN" altLang="en-US" sz="2800">
                <a:ea typeface="华文宋体"/>
              </a:rPr>
              <a:t>值，激光产品需要安全联锁，安全联锁的设计必须能防止挡板移开</a:t>
            </a:r>
            <a:r>
              <a:rPr lang="en-US" altLang="zh-CN" sz="2800">
                <a:ea typeface="华文宋体"/>
              </a:rPr>
              <a:t>.</a:t>
            </a:r>
            <a:endParaRPr lang="en-US" altLang="zh-CN" sz="2800">
              <a:ea typeface="华文宋体"/>
            </a:endParaRPr>
          </a:p>
          <a:p>
            <a:pPr>
              <a:buClr>
                <a:schemeClr val="hlink"/>
              </a:buClr>
            </a:pPr>
            <a:r>
              <a:rPr lang="zh-CN" altLang="en-US" sz="2800" i="1" u="sng">
                <a:ea typeface="华文宋体"/>
              </a:rPr>
              <a:t>钥匙控制器</a:t>
            </a:r>
            <a:r>
              <a:rPr lang="zh-CN" altLang="en-US" sz="2800">
                <a:ea typeface="华文宋体"/>
              </a:rPr>
              <a:t>：属于</a:t>
            </a:r>
            <a:r>
              <a:rPr lang="en-US" altLang="zh-CN" sz="2800">
                <a:ea typeface="华文宋体"/>
              </a:rPr>
              <a:t>3B</a:t>
            </a:r>
            <a:r>
              <a:rPr lang="zh-CN" altLang="en-US" sz="2800">
                <a:ea typeface="华文宋体"/>
              </a:rPr>
              <a:t>类和</a:t>
            </a:r>
            <a:r>
              <a:rPr lang="en-US" altLang="zh-CN" sz="2800">
                <a:ea typeface="华文宋体"/>
              </a:rPr>
              <a:t>4</a:t>
            </a:r>
            <a:r>
              <a:rPr lang="zh-CN" altLang="en-US" sz="2800">
                <a:ea typeface="华文宋体"/>
              </a:rPr>
              <a:t>类的任何激光系统必须安装钥匙控制器，钥匙控制器是指用钥匙操作的总开关。钥匙必须是可取下的</a:t>
            </a:r>
            <a:r>
              <a:rPr lang="en-US" altLang="zh-CN" sz="2800">
                <a:ea typeface="华文宋体"/>
              </a:rPr>
              <a:t>,</a:t>
            </a:r>
            <a:r>
              <a:rPr lang="zh-CN" altLang="en-US" sz="2800">
                <a:ea typeface="华文宋体"/>
              </a:rPr>
              <a:t>并要有专人保管</a:t>
            </a:r>
            <a:r>
              <a:rPr lang="en-US" altLang="zh-CN" sz="2800">
                <a:ea typeface="华文宋体"/>
              </a:rPr>
              <a:t>,</a:t>
            </a:r>
            <a:r>
              <a:rPr lang="zh-CN" altLang="en-US" sz="2800">
                <a:ea typeface="华文宋体"/>
              </a:rPr>
              <a:t>钥匙也可以是磁卡、密码系统。</a:t>
            </a:r>
            <a:endParaRPr lang="zh-CN" altLang="en-US" sz="2800">
              <a:ea typeface="华文宋体"/>
            </a:endParaRPr>
          </a:p>
          <a:p>
            <a:pPr>
              <a:buClr>
                <a:schemeClr val="hlink"/>
              </a:buClr>
            </a:pPr>
            <a:r>
              <a:rPr lang="zh-CN" altLang="en-US" sz="2800">
                <a:ea typeface="华文宋体"/>
              </a:rPr>
              <a:t>对于</a:t>
            </a:r>
            <a:r>
              <a:rPr lang="en-US" altLang="zh-CN" sz="2800">
                <a:ea typeface="华文宋体"/>
              </a:rPr>
              <a:t>4</a:t>
            </a:r>
            <a:r>
              <a:rPr lang="zh-CN" altLang="en-US" sz="2800">
                <a:ea typeface="华文宋体"/>
              </a:rPr>
              <a:t>类激光产品宜采用</a:t>
            </a:r>
            <a:r>
              <a:rPr lang="zh-CN" altLang="en-US" sz="2800" i="1" u="sng">
                <a:ea typeface="华文宋体"/>
              </a:rPr>
              <a:t>遥控操作</a:t>
            </a:r>
            <a:r>
              <a:rPr lang="zh-CN" altLang="en-US" sz="2800">
                <a:ea typeface="华文宋体"/>
              </a:rPr>
              <a:t>，避免工作人员直接进入激光辐射区域。</a:t>
            </a:r>
            <a:endParaRPr lang="zh-CN" altLang="en-US" sz="2800">
              <a:ea typeface="华文宋体"/>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96" name="标题 219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197" name="文本占位符 2196"/>
          <p:cNvSpPr/>
          <p:nvPr>
            <p:ph type="body" idx="4294967295"/>
          </p:nvPr>
        </p:nvSpPr>
        <p:spPr>
          <a:xfrm>
            <a:off x="457200" y="692150"/>
            <a:ext cx="8507413" cy="5976938"/>
          </a:xfrm>
          <a:ln/>
        </p:spPr>
        <p:txBody>
          <a:bodyPr/>
          <a:p>
            <a:pPr>
              <a:buClr>
                <a:schemeClr val="hlink"/>
              </a:buClr>
              <a:buNone/>
            </a:pPr>
            <a:r>
              <a:rPr lang="zh-CN" altLang="en-US" sz="4000" b="1" i="1">
                <a:solidFill>
                  <a:srgbClr val="FF9933"/>
                </a:solidFill>
                <a:ea typeface="华文宋体"/>
              </a:rPr>
              <a:t>工程技术要求</a:t>
            </a:r>
            <a:endParaRPr lang="zh-CN" altLang="en-US" sz="4000" b="1" i="1">
              <a:solidFill>
                <a:srgbClr val="FF9933"/>
              </a:solidFill>
              <a:ea typeface="华文宋体"/>
            </a:endParaRPr>
          </a:p>
          <a:p>
            <a:pPr>
              <a:buClr>
                <a:schemeClr val="hlink"/>
              </a:buClr>
              <a:buNone/>
            </a:pPr>
            <a:endParaRPr lang="zh-CN" altLang="en-US" sz="4000" b="1" i="1">
              <a:solidFill>
                <a:srgbClr val="FF9933"/>
              </a:solidFill>
              <a:ea typeface="华文宋体"/>
            </a:endParaRPr>
          </a:p>
          <a:p>
            <a:pPr>
              <a:buClr>
                <a:schemeClr val="hlink"/>
              </a:buClr>
            </a:pPr>
            <a:r>
              <a:rPr lang="zh-CN" altLang="en-US" sz="2800" i="1" u="sng">
                <a:ea typeface="华文宋体"/>
              </a:rPr>
              <a:t>激光辐射发射警告</a:t>
            </a:r>
            <a:r>
              <a:rPr lang="zh-CN" altLang="en-US" sz="2800">
                <a:ea typeface="华文宋体"/>
              </a:rPr>
              <a:t>：辐射发射警告应是可闻的或可视的报警。</a:t>
            </a:r>
            <a:endParaRPr lang="zh-CN" altLang="en-US" sz="2800">
              <a:ea typeface="华文宋体"/>
            </a:endParaRPr>
          </a:p>
          <a:p>
            <a:pPr>
              <a:buClr>
                <a:schemeClr val="hlink"/>
              </a:buClr>
            </a:pPr>
            <a:r>
              <a:rPr lang="zh-CN" altLang="en-US" sz="2800" i="1" u="sng">
                <a:ea typeface="华文宋体"/>
              </a:rPr>
              <a:t>光束终止器或衰减器</a:t>
            </a:r>
            <a:r>
              <a:rPr lang="zh-CN" altLang="en-US" sz="2800">
                <a:ea typeface="华文宋体"/>
              </a:rPr>
              <a:t>：光束终止器或衰减器应能防止人员接触超过标准的激光辐射。</a:t>
            </a:r>
            <a:endParaRPr lang="zh-CN" altLang="en-US" sz="2800">
              <a:ea typeface="华文宋体"/>
            </a:endParaRPr>
          </a:p>
          <a:p>
            <a:pPr>
              <a:buClr>
                <a:schemeClr val="hlink"/>
              </a:buClr>
            </a:pPr>
            <a:r>
              <a:rPr lang="zh-CN" altLang="en-US" sz="2800" i="1" u="sng">
                <a:ea typeface="华文宋体"/>
              </a:rPr>
              <a:t>控制装置</a:t>
            </a:r>
            <a:r>
              <a:rPr lang="zh-CN" altLang="en-US" sz="2800">
                <a:ea typeface="华文宋体"/>
              </a:rPr>
              <a:t>：每一激光产品必须装有控制装置，确保在调整和使用时，不会受到标准规定的激光辐射。</a:t>
            </a:r>
            <a:endParaRPr lang="zh-CN" altLang="en-US" sz="2800">
              <a:ea typeface="华文宋体"/>
            </a:endParaRPr>
          </a:p>
          <a:p>
            <a:pPr>
              <a:buClr>
                <a:schemeClr val="hlink"/>
              </a:buClr>
            </a:pPr>
            <a:r>
              <a:rPr lang="zh-CN" altLang="en-US" sz="2800" i="1" u="sng">
                <a:ea typeface="华文宋体"/>
              </a:rPr>
              <a:t>伴随辐射要求</a:t>
            </a:r>
            <a:r>
              <a:rPr lang="zh-CN" altLang="en-US" sz="2800">
                <a:ea typeface="华文宋体"/>
              </a:rPr>
              <a:t>：激光产品的防护罩正常情况下应能防护伴随辐射（例如：紫外、可见、红外）的危害。</a:t>
            </a:r>
            <a:endParaRPr lang="zh-CN" altLang="en-US" sz="2800">
              <a:ea typeface="华文宋体"/>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00" name="标题 219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01" name="文本占位符 2200"/>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sz="4000" b="1" i="1">
              <a:solidFill>
                <a:srgbClr val="FF9933"/>
              </a:solidFill>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lgn="just">
              <a:buClr>
                <a:schemeClr val="hlink"/>
              </a:buClr>
            </a:pPr>
            <a:r>
              <a:rPr lang="zh-CN" altLang="en-US" sz="2800">
                <a:ea typeface="华文宋体"/>
              </a:rPr>
              <a:t>用户通常可采用制造厂商提供的激光产品类别对激光设备进行分类，从而避免所有的测量。</a:t>
            </a:r>
            <a:endParaRPr lang="zh-CN" altLang="en-US" sz="2800">
              <a:ea typeface="华文宋体"/>
            </a:endParaRPr>
          </a:p>
          <a:p>
            <a:pPr marL="609600" indent="-609600" algn="just">
              <a:buClr>
                <a:schemeClr val="hlink"/>
              </a:buClr>
            </a:pPr>
            <a:r>
              <a:rPr lang="zh-CN" altLang="en-US" sz="2800">
                <a:ea typeface="华文宋体"/>
              </a:rPr>
              <a:t>若有大于</a:t>
            </a:r>
            <a:r>
              <a:rPr lang="en-US" altLang="zh-CN" sz="2800">
                <a:ea typeface="华文宋体"/>
              </a:rPr>
              <a:t>3A</a:t>
            </a:r>
            <a:r>
              <a:rPr lang="zh-CN" altLang="en-US" sz="2800">
                <a:ea typeface="华文宋体"/>
              </a:rPr>
              <a:t>类的激光设备，宜指定一名激光安全员。</a:t>
            </a:r>
            <a:endParaRPr lang="zh-CN" altLang="en-US" sz="2800">
              <a:ea typeface="华文宋体"/>
            </a:endParaRPr>
          </a:p>
          <a:p>
            <a:pPr marL="609600" indent="-609600" algn="just">
              <a:buClr>
                <a:schemeClr val="hlink"/>
              </a:buClr>
            </a:pPr>
            <a:r>
              <a:rPr lang="zh-CN" altLang="en-US" sz="2800">
                <a:ea typeface="华文宋体"/>
              </a:rPr>
              <a:t>对于</a:t>
            </a:r>
            <a:r>
              <a:rPr lang="en-US" altLang="zh-CN" sz="2800">
                <a:ea typeface="华文宋体"/>
              </a:rPr>
              <a:t>3B</a:t>
            </a:r>
            <a:r>
              <a:rPr lang="zh-CN" altLang="en-US" sz="2800">
                <a:ea typeface="华文宋体"/>
              </a:rPr>
              <a:t>类或</a:t>
            </a:r>
            <a:r>
              <a:rPr lang="en-US" altLang="zh-CN" sz="2800">
                <a:ea typeface="华文宋体"/>
              </a:rPr>
              <a:t>4</a:t>
            </a:r>
            <a:r>
              <a:rPr lang="zh-CN" altLang="en-US" sz="2800">
                <a:ea typeface="华文宋体"/>
              </a:rPr>
              <a:t>类激光器应使用可靠的防护围封，防护围封可移动部位或检修接头处应贴有警告标记。</a:t>
            </a:r>
            <a:endParaRPr lang="zh-CN" altLang="en-US" sz="2800">
              <a:ea typeface="华文宋体"/>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04" name="标题 220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05" name="文本占位符 2204"/>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sz="4000" b="1" i="1">
              <a:solidFill>
                <a:srgbClr val="FF9933"/>
              </a:solidFill>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lgn="just">
              <a:buClr>
                <a:schemeClr val="hlink"/>
              </a:buClr>
            </a:pPr>
            <a:r>
              <a:rPr lang="zh-CN" altLang="en-US">
                <a:ea typeface="华文宋体"/>
              </a:rPr>
              <a:t>人员培训：对操作激光器的工作人员进行教育和培训。</a:t>
            </a:r>
            <a:endParaRPr lang="zh-CN" altLang="en-US">
              <a:ea typeface="华文宋体"/>
            </a:endParaRPr>
          </a:p>
          <a:p>
            <a:pPr marL="609600" indent="-609600" algn="just">
              <a:buClr>
                <a:schemeClr val="hlink"/>
              </a:buClr>
              <a:buNone/>
            </a:pPr>
            <a:r>
              <a:rPr lang="zh-CN" altLang="en-US" sz="2800">
                <a:ea typeface="华文宋体"/>
              </a:rPr>
              <a:t>        </a:t>
            </a:r>
            <a:r>
              <a:rPr lang="en-US" altLang="zh-CN" sz="2800">
                <a:ea typeface="华文宋体"/>
              </a:rPr>
              <a:t>a)</a:t>
            </a:r>
            <a:r>
              <a:rPr lang="zh-CN" altLang="en-US" sz="2800">
                <a:ea typeface="华文宋体"/>
              </a:rPr>
              <a:t>熟悉激光系统整个工作过程</a:t>
            </a:r>
            <a:endParaRPr lang="zh-CN" altLang="en-US" sz="2800">
              <a:ea typeface="华文宋体"/>
            </a:endParaRPr>
          </a:p>
          <a:p>
            <a:pPr marL="609600" indent="-609600" algn="just">
              <a:buClr>
                <a:schemeClr val="hlink"/>
              </a:buClr>
              <a:buNone/>
            </a:pPr>
            <a:r>
              <a:rPr lang="zh-CN" altLang="en-US" sz="2800">
                <a:ea typeface="华文宋体"/>
              </a:rPr>
              <a:t>        </a:t>
            </a:r>
            <a:r>
              <a:rPr lang="en-US" altLang="zh-CN" sz="2800">
                <a:ea typeface="华文宋体"/>
              </a:rPr>
              <a:t>b)</a:t>
            </a:r>
            <a:r>
              <a:rPr lang="zh-CN" altLang="en-US" sz="2800">
                <a:ea typeface="华文宋体"/>
              </a:rPr>
              <a:t>做好个人防护</a:t>
            </a:r>
            <a:endParaRPr lang="zh-CN" altLang="en-US" sz="2800">
              <a:ea typeface="华文宋体"/>
            </a:endParaRPr>
          </a:p>
          <a:p>
            <a:pPr marL="609600" indent="-609600" algn="just">
              <a:buClr>
                <a:schemeClr val="hlink"/>
              </a:buClr>
              <a:buNone/>
            </a:pPr>
            <a:r>
              <a:rPr lang="zh-CN" altLang="en-US" sz="2800">
                <a:ea typeface="华文宋体"/>
              </a:rPr>
              <a:t>        </a:t>
            </a:r>
            <a:r>
              <a:rPr lang="en-US" altLang="zh-CN" sz="2800">
                <a:ea typeface="华文宋体"/>
              </a:rPr>
              <a:t>c)</a:t>
            </a:r>
            <a:r>
              <a:rPr lang="zh-CN" altLang="en-US" sz="2800">
                <a:ea typeface="华文宋体"/>
              </a:rPr>
              <a:t>正确执行危害控制程序</a:t>
            </a:r>
            <a:endParaRPr lang="zh-CN" altLang="en-US" sz="2800">
              <a:ea typeface="华文宋体"/>
            </a:endParaRPr>
          </a:p>
          <a:p>
            <a:pPr marL="609600" indent="-609600" algn="just">
              <a:buClr>
                <a:schemeClr val="hlink"/>
              </a:buClr>
              <a:buNone/>
            </a:pPr>
            <a:r>
              <a:rPr lang="zh-CN" altLang="en-US" sz="2800">
                <a:ea typeface="华文宋体"/>
              </a:rPr>
              <a:t>        </a:t>
            </a:r>
            <a:r>
              <a:rPr lang="en-US" altLang="zh-CN" sz="2800">
                <a:ea typeface="华文宋体"/>
              </a:rPr>
              <a:t>d)</a:t>
            </a:r>
            <a:r>
              <a:rPr lang="zh-CN" altLang="en-US" sz="2800">
                <a:ea typeface="华文宋体"/>
              </a:rPr>
              <a:t>正确使用警告标记</a:t>
            </a:r>
            <a:endParaRPr lang="zh-CN" altLang="en-US" sz="2800">
              <a:ea typeface="华文宋体"/>
            </a:endParaRPr>
          </a:p>
          <a:p>
            <a:pPr marL="609600" indent="-609600" algn="just">
              <a:buClr>
                <a:schemeClr val="hlink"/>
              </a:buClr>
              <a:buNone/>
            </a:pPr>
            <a:r>
              <a:rPr lang="zh-CN" altLang="en-US" sz="2800">
                <a:ea typeface="华文宋体"/>
              </a:rPr>
              <a:t>        </a:t>
            </a:r>
            <a:r>
              <a:rPr lang="en-US" altLang="zh-CN" sz="2800">
                <a:ea typeface="华文宋体"/>
              </a:rPr>
              <a:t>e)</a:t>
            </a:r>
            <a:r>
              <a:rPr lang="zh-CN" altLang="en-US" sz="2800">
                <a:ea typeface="华文宋体"/>
              </a:rPr>
              <a:t>建立事故报告程序</a:t>
            </a:r>
            <a:endParaRPr lang="zh-CN" altLang="en-US" sz="2800">
              <a:ea typeface="华文宋体"/>
            </a:endParaRPr>
          </a:p>
          <a:p>
            <a:pPr marL="609600" indent="-609600" algn="just">
              <a:buClr>
                <a:schemeClr val="hlink"/>
              </a:buClr>
              <a:buNone/>
            </a:pPr>
            <a:r>
              <a:rPr lang="zh-CN" altLang="en-US" sz="2800">
                <a:ea typeface="华文宋体"/>
              </a:rPr>
              <a:t>        </a:t>
            </a:r>
            <a:r>
              <a:rPr lang="en-US" altLang="zh-CN" sz="2800">
                <a:ea typeface="华文宋体"/>
              </a:rPr>
              <a:t>f)</a:t>
            </a:r>
            <a:r>
              <a:rPr lang="zh-CN" altLang="en-US" sz="2800">
                <a:ea typeface="华文宋体"/>
              </a:rPr>
              <a:t>了解激光对眼和皮肤的生物效应</a:t>
            </a:r>
            <a:endParaRPr lang="zh-CN" altLang="en-US" sz="2800">
              <a:ea typeface="华文宋体"/>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08" name="标题 220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09" name="文本占位符 2208"/>
          <p:cNvSpPr/>
          <p:nvPr>
            <p:ph type="body" idx="4294967295"/>
          </p:nvPr>
        </p:nvSpPr>
        <p:spPr>
          <a:xfrm>
            <a:off x="457200" y="692150"/>
            <a:ext cx="8507413" cy="5976938"/>
          </a:xfrm>
          <a:ln/>
        </p:spPr>
        <p:txBody>
          <a:bodyPr/>
          <a:p>
            <a:pPr marL="609600" indent="-609600">
              <a:buClr>
                <a:schemeClr val="hlink"/>
              </a:buClr>
              <a:buNone/>
            </a:pPr>
            <a:r>
              <a:rPr lang="zh-CN" altLang="en-US" sz="2800" b="1" i="1">
                <a:solidFill>
                  <a:srgbClr val="FF9933"/>
                </a:solidFill>
                <a:ea typeface="华文宋体"/>
              </a:rPr>
              <a:t>用户安全防护措施</a:t>
            </a:r>
            <a:r>
              <a:rPr lang="zh-CN" altLang="en-US" sz="2800">
                <a:ea typeface="华文宋体"/>
              </a:rPr>
              <a:t> </a:t>
            </a:r>
            <a:endParaRPr lang="zh-CN" altLang="en-US" sz="3600" b="1" i="1">
              <a:solidFill>
                <a:srgbClr val="FF9933"/>
              </a:solidFill>
              <a:ea typeface="华文宋体"/>
            </a:endParaRPr>
          </a:p>
          <a:p>
            <a:pPr marL="609600" indent="-609600">
              <a:buClr>
                <a:schemeClr val="hlink"/>
              </a:buClr>
            </a:pPr>
            <a:r>
              <a:rPr lang="zh-CN" altLang="en-US" sz="2800">
                <a:ea typeface="华文宋体"/>
              </a:rPr>
              <a:t>工程技术管理　　</a:t>
            </a:r>
            <a:endParaRPr lang="zh-CN" altLang="en-US" sz="2800">
              <a:ea typeface="华文宋体"/>
            </a:endParaRPr>
          </a:p>
          <a:p>
            <a:pPr marL="609600" indent="-609600">
              <a:buClr>
                <a:schemeClr val="hlink"/>
              </a:buClr>
              <a:buNone/>
            </a:pPr>
            <a:r>
              <a:rPr lang="zh-CN" altLang="en-US" sz="2800">
                <a:ea typeface="华文宋体"/>
              </a:rPr>
              <a:t>     </a:t>
            </a:r>
            <a:r>
              <a:rPr lang="en-US" altLang="zh-CN" sz="2400">
                <a:ea typeface="华文宋体"/>
              </a:rPr>
              <a:t>a)</a:t>
            </a:r>
            <a:r>
              <a:rPr lang="zh-CN" altLang="en-US" sz="2400">
                <a:ea typeface="华文宋体"/>
              </a:rPr>
              <a:t>管理使用激光器必须由专业（职）人员来进行，未经培训教育人员不得擅自开启使用激光器。</a:t>
            </a:r>
            <a:endParaRPr lang="zh-CN" altLang="en-US" sz="2400">
              <a:ea typeface="华文宋体"/>
            </a:endParaRPr>
          </a:p>
          <a:p>
            <a:pPr marL="609600" indent="-609600">
              <a:buClr>
                <a:schemeClr val="hlink"/>
              </a:buClr>
              <a:buNone/>
            </a:pPr>
            <a:r>
              <a:rPr lang="zh-CN" altLang="en-US" sz="2400">
                <a:ea typeface="华文宋体"/>
              </a:rPr>
              <a:t>     </a:t>
            </a:r>
            <a:r>
              <a:rPr lang="en-US" altLang="zh-CN" sz="2400">
                <a:ea typeface="华文宋体"/>
              </a:rPr>
              <a:t>b)</a:t>
            </a:r>
            <a:r>
              <a:rPr lang="zh-CN" altLang="en-US" sz="2400">
                <a:ea typeface="华文宋体"/>
              </a:rPr>
              <a:t>在激光设备的触发系统上装设联锁钥匙开关，确保只有用钥匙打开联锁开关以后才能触发启动，拔出钥匙就不能启动。</a:t>
            </a:r>
            <a:endParaRPr lang="zh-CN" altLang="en-US" sz="2400">
              <a:ea typeface="华文宋体"/>
            </a:endParaRPr>
          </a:p>
          <a:p>
            <a:pPr marL="609600" indent="-609600">
              <a:buClr>
                <a:schemeClr val="hlink"/>
              </a:buClr>
              <a:buNone/>
            </a:pPr>
            <a:r>
              <a:rPr lang="zh-CN" altLang="en-US" sz="2400">
                <a:ea typeface="华文宋体"/>
              </a:rPr>
              <a:t>     </a:t>
            </a:r>
            <a:r>
              <a:rPr lang="en-US" altLang="zh-CN" sz="2400">
                <a:ea typeface="华文宋体"/>
              </a:rPr>
              <a:t>c)</a:t>
            </a:r>
            <a:r>
              <a:rPr lang="zh-CN" altLang="en-US" sz="2400">
                <a:ea typeface="华文宋体"/>
              </a:rPr>
              <a:t>对于安放激光器的房间要有明亮的光线，人在明亮光线的环境中，眼睛的瞳孔缩小，以防在激光光束射入眼睛时可减少透射到视网膜上的进光量。</a:t>
            </a:r>
            <a:endParaRPr lang="zh-CN" altLang="en-US" sz="2400">
              <a:ea typeface="华文宋体"/>
            </a:endParaRPr>
          </a:p>
          <a:p>
            <a:pPr marL="609600" indent="-609600">
              <a:buClr>
                <a:schemeClr val="hlink"/>
              </a:buClr>
              <a:buNone/>
            </a:pPr>
            <a:r>
              <a:rPr lang="zh-CN" altLang="en-US" sz="2400">
                <a:ea typeface="华文宋体"/>
              </a:rPr>
              <a:t>     </a:t>
            </a:r>
            <a:r>
              <a:rPr lang="en-US" altLang="zh-CN" sz="2400">
                <a:ea typeface="华文宋体"/>
              </a:rPr>
              <a:t>d)</a:t>
            </a:r>
            <a:r>
              <a:rPr lang="zh-CN" altLang="en-US" sz="2400">
                <a:ea typeface="华文宋体"/>
              </a:rPr>
              <a:t>对于安放激光器的高度，激光束路径应避开正常人站立或坐着时的眼睛的水平位置，眼睛的视轴不能与出光口平行。</a:t>
            </a:r>
            <a:endParaRPr lang="zh-CN" altLang="en-US" sz="2400">
              <a:ea typeface="华文宋体"/>
            </a:endParaRPr>
          </a:p>
          <a:p>
            <a:pPr marL="609600" indent="-609600">
              <a:buClr>
                <a:schemeClr val="hlink"/>
              </a:buClr>
              <a:buNone/>
            </a:pPr>
            <a:r>
              <a:rPr lang="zh-CN" altLang="en-US" sz="2400">
                <a:ea typeface="华文宋体"/>
              </a:rPr>
              <a:t>     </a:t>
            </a:r>
            <a:endParaRPr lang="zh-CN" altLang="en-US" sz="2400">
              <a:ea typeface="华文宋体"/>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098" name="标题 2097"/>
          <p:cNvSpPr/>
          <p:nvPr>
            <p:ph type="title" idx="4294967295"/>
          </p:nvPr>
        </p:nvSpPr>
        <p:spPr>
          <a:ln/>
        </p:spPr>
        <p:txBody>
          <a:bodyPr anchor="ctr" anchorCtr="1"/>
          <a:p>
            <a:endParaRPr>
              <a:ea typeface="华文宋体"/>
            </a:endParaRPr>
          </a:p>
        </p:txBody>
      </p:sp>
      <p:sp>
        <p:nvSpPr>
          <p:cNvPr id="2099" name="文本占位符 2098"/>
          <p:cNvSpPr/>
          <p:nvPr>
            <p:ph type="body" idx="4294967295"/>
          </p:nvPr>
        </p:nvSpPr>
        <p:spPr>
          <a:xfrm>
            <a:off x="457200" y="765175"/>
            <a:ext cx="8229600" cy="5365750"/>
          </a:xfrm>
          <a:ln/>
        </p:spPr>
        <p:txBody>
          <a:bodyPr/>
          <a:p>
            <a:pPr>
              <a:lnSpc>
                <a:spcPct val="90000"/>
              </a:lnSpc>
              <a:buClr>
                <a:schemeClr val="hlink"/>
              </a:buClr>
            </a:pPr>
            <a:r>
              <a:rPr lang="zh-CN" altLang="en-US" sz="2800">
                <a:ea typeface="华文宋体"/>
              </a:rPr>
              <a:t>前言</a:t>
            </a:r>
            <a:endParaRPr lang="zh-CN" altLang="en-US" sz="2800">
              <a:ea typeface="华文宋体"/>
            </a:endParaRPr>
          </a:p>
          <a:p>
            <a:pPr>
              <a:lnSpc>
                <a:spcPct val="90000"/>
              </a:lnSpc>
              <a:buClr>
                <a:schemeClr val="hlink"/>
              </a:buClr>
            </a:pPr>
            <a:endParaRPr lang="zh-CN" altLang="en-US" sz="2800">
              <a:ea typeface="华文宋体"/>
            </a:endParaRPr>
          </a:p>
          <a:p>
            <a:pPr>
              <a:lnSpc>
                <a:spcPct val="90000"/>
              </a:lnSpc>
              <a:buClr>
                <a:schemeClr val="hlink"/>
              </a:buClr>
            </a:pPr>
            <a:r>
              <a:rPr lang="zh-CN" altLang="en-US" sz="2800">
                <a:ea typeface="华文宋体"/>
              </a:rPr>
              <a:t>激光产品的分类</a:t>
            </a:r>
            <a:endParaRPr lang="zh-CN" altLang="en-US" sz="2800">
              <a:ea typeface="华文宋体"/>
            </a:endParaRPr>
          </a:p>
          <a:p>
            <a:pPr>
              <a:lnSpc>
                <a:spcPct val="90000"/>
              </a:lnSpc>
              <a:buClr>
                <a:schemeClr val="hlink"/>
              </a:buClr>
            </a:pPr>
            <a:endParaRPr lang="zh-CN" altLang="en-US" sz="2800">
              <a:ea typeface="华文宋体"/>
            </a:endParaRPr>
          </a:p>
          <a:p>
            <a:pPr>
              <a:lnSpc>
                <a:spcPct val="90000"/>
              </a:lnSpc>
              <a:buClr>
                <a:schemeClr val="hlink"/>
              </a:buClr>
            </a:pPr>
            <a:r>
              <a:rPr lang="zh-CN" altLang="en-US" sz="2800">
                <a:ea typeface="华文宋体"/>
              </a:rPr>
              <a:t>激光辐射的危害</a:t>
            </a:r>
            <a:endParaRPr lang="zh-CN" altLang="en-US" sz="2800">
              <a:ea typeface="华文宋体"/>
            </a:endParaRPr>
          </a:p>
          <a:p>
            <a:pPr>
              <a:lnSpc>
                <a:spcPct val="90000"/>
              </a:lnSpc>
              <a:buClr>
                <a:schemeClr val="hlink"/>
              </a:buClr>
            </a:pPr>
            <a:endParaRPr lang="zh-CN" altLang="en-US" sz="2800">
              <a:ea typeface="华文宋体"/>
            </a:endParaRPr>
          </a:p>
          <a:p>
            <a:pPr>
              <a:lnSpc>
                <a:spcPct val="90000"/>
              </a:lnSpc>
              <a:buClr>
                <a:schemeClr val="hlink"/>
              </a:buClr>
            </a:pPr>
            <a:r>
              <a:rPr lang="zh-CN" altLang="en-US" sz="2800">
                <a:ea typeface="华文宋体"/>
              </a:rPr>
              <a:t>激光安全防护措施</a:t>
            </a:r>
            <a:endParaRPr lang="zh-CN" altLang="en-US" sz="2800">
              <a:ea typeface="华文宋体"/>
            </a:endParaRPr>
          </a:p>
          <a:p>
            <a:pPr>
              <a:lnSpc>
                <a:spcPct val="90000"/>
              </a:lnSpc>
              <a:buClr>
                <a:schemeClr val="hlink"/>
              </a:buClr>
            </a:pPr>
            <a:endParaRPr lang="zh-CN" altLang="en-US" sz="2800">
              <a:ea typeface="华文宋体"/>
            </a:endParaRPr>
          </a:p>
          <a:p>
            <a:pPr>
              <a:lnSpc>
                <a:spcPct val="90000"/>
              </a:lnSpc>
              <a:buClr>
                <a:schemeClr val="hlink"/>
              </a:buClr>
            </a:pPr>
            <a:r>
              <a:rPr lang="zh-CN" altLang="en-US" sz="2800">
                <a:ea typeface="华文宋体"/>
              </a:rPr>
              <a:t>符合国家标准的各类适用的标签和警示标记</a:t>
            </a:r>
            <a:endParaRPr lang="zh-CN" altLang="en-US" sz="2800">
              <a:ea typeface="华文宋体"/>
            </a:endParaRPr>
          </a:p>
          <a:p>
            <a:pPr>
              <a:lnSpc>
                <a:spcPct val="90000"/>
              </a:lnSpc>
              <a:buClr>
                <a:schemeClr val="hlink"/>
              </a:buClr>
            </a:pPr>
            <a:endParaRPr lang="zh-CN" altLang="en-US" sz="2800">
              <a:ea typeface="华文宋体"/>
            </a:endParaRPr>
          </a:p>
          <a:p>
            <a:pPr>
              <a:lnSpc>
                <a:spcPct val="90000"/>
              </a:lnSpc>
              <a:buClr>
                <a:schemeClr val="hlink"/>
              </a:buClr>
            </a:pPr>
            <a:r>
              <a:rPr lang="zh-CN" altLang="en-US" sz="2800">
                <a:ea typeface="华文宋体"/>
              </a:rPr>
              <a:t>个人安全防护用具的选择及使用</a:t>
            </a:r>
            <a:endParaRPr lang="zh-CN" altLang="en-US" sz="2800">
              <a:ea typeface="华文宋体"/>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12" name="标题 221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13" name="文本占位符 2212"/>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sz="4000" b="1" i="1">
              <a:solidFill>
                <a:srgbClr val="FF9933"/>
              </a:solidFill>
              <a:ea typeface="华文宋体"/>
            </a:endParaRPr>
          </a:p>
          <a:p>
            <a:pPr marL="609600" indent="-609600">
              <a:buClr>
                <a:schemeClr val="hlink"/>
              </a:buClr>
            </a:pPr>
            <a:r>
              <a:rPr lang="zh-CN" altLang="en-US">
                <a:ea typeface="华文宋体"/>
              </a:rPr>
              <a:t>激光器应严格控制　　</a:t>
            </a:r>
            <a:endParaRPr lang="zh-CN" altLang="en-US">
              <a:ea typeface="华文宋体"/>
            </a:endParaRPr>
          </a:p>
          <a:p>
            <a:pPr marL="609600" indent="-609600">
              <a:buClr>
                <a:schemeClr val="hlink"/>
              </a:buClr>
              <a:buNone/>
            </a:pPr>
            <a:r>
              <a:rPr lang="zh-CN" altLang="en-US" sz="2800">
                <a:ea typeface="华文宋体"/>
              </a:rPr>
              <a:t>     </a:t>
            </a:r>
            <a:r>
              <a:rPr lang="en-US" altLang="zh-CN" sz="2800">
                <a:ea typeface="华文宋体"/>
              </a:rPr>
              <a:t>a)</a:t>
            </a:r>
            <a:r>
              <a:rPr lang="zh-CN" altLang="en-US" sz="2800">
                <a:ea typeface="华文宋体"/>
              </a:rPr>
              <a:t>在存放使用的激光器房间内不准把激光束对准人体，尤其是眼睛。因为激光对眼睛的损伤要恢复极其困难，均为永久性损害</a:t>
            </a:r>
            <a:r>
              <a:rPr lang="en-US" altLang="zh-CN" sz="2800">
                <a:ea typeface="华文宋体"/>
              </a:rPr>
              <a:t>.</a:t>
            </a:r>
            <a:endParaRPr lang="en-US" altLang="zh-CN" sz="2800">
              <a:ea typeface="华文宋体"/>
            </a:endParaRPr>
          </a:p>
          <a:p>
            <a:pPr marL="609600" indent="-609600">
              <a:buClr>
                <a:schemeClr val="hlink"/>
              </a:buClr>
              <a:buNone/>
            </a:pPr>
            <a:r>
              <a:rPr lang="en-US" altLang="zh-CN" sz="2800">
                <a:ea typeface="华文宋体"/>
              </a:rPr>
              <a:t>     b)</a:t>
            </a:r>
            <a:r>
              <a:rPr lang="zh-CN" altLang="en-US" sz="2800">
                <a:ea typeface="华文宋体"/>
              </a:rPr>
              <a:t>在开动激光器之前，必须告诫现场中人员可能出现的危害，并戴上安全防护眼镜。</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a:t>
            </a:r>
            <a:r>
              <a:rPr lang="zh-CN" altLang="en-US" sz="2800">
                <a:ea typeface="华文宋体"/>
              </a:rPr>
              <a:t>在有强激光器的工作区内外明显的位置上及激光实验室的房门上张贴出危险标记。</a:t>
            </a:r>
            <a:endParaRPr lang="zh-CN" altLang="en-US" sz="2800">
              <a:ea typeface="华文宋体"/>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16" name="标题 221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17" name="文本占位符 2216"/>
          <p:cNvSpPr/>
          <p:nvPr>
            <p:ph type="body" idx="4294967295"/>
          </p:nvPr>
        </p:nvSpPr>
        <p:spPr>
          <a:xfrm>
            <a:off x="457200" y="692150"/>
            <a:ext cx="8507413" cy="5976938"/>
          </a:xfrm>
          <a:ln/>
        </p:spPr>
        <p:txBody>
          <a:bodyPr/>
          <a:p>
            <a:pPr marL="609600" indent="-609600">
              <a:lnSpc>
                <a:spcPct val="90000"/>
              </a:lnSpc>
              <a:buClr>
                <a:schemeClr val="hlink"/>
              </a:buClr>
              <a:buNone/>
            </a:pPr>
            <a:r>
              <a:rPr lang="zh-CN" altLang="en-US" sz="2800" b="1" i="1">
                <a:solidFill>
                  <a:srgbClr val="FF9933"/>
                </a:solidFill>
                <a:ea typeface="华文宋体"/>
              </a:rPr>
              <a:t>用户安全防护措施</a:t>
            </a:r>
            <a:r>
              <a:rPr lang="zh-CN" altLang="en-US" sz="2800">
                <a:ea typeface="华文宋体"/>
              </a:rPr>
              <a:t> </a:t>
            </a:r>
            <a:endParaRPr lang="zh-CN" altLang="en-US" sz="3600" b="1" i="1">
              <a:solidFill>
                <a:srgbClr val="FF9933"/>
              </a:solidFill>
              <a:ea typeface="华文宋体"/>
            </a:endParaRPr>
          </a:p>
          <a:p>
            <a:pPr marL="609600" indent="-609600">
              <a:lnSpc>
                <a:spcPct val="90000"/>
              </a:lnSpc>
              <a:buClr>
                <a:schemeClr val="hlink"/>
              </a:buClr>
            </a:pPr>
            <a:r>
              <a:rPr lang="zh-CN" altLang="en-US" sz="2800">
                <a:ea typeface="华文宋体"/>
              </a:rPr>
              <a:t>激光受控区　　</a:t>
            </a:r>
            <a:endParaRPr lang="zh-CN" altLang="en-US" sz="2800">
              <a:ea typeface="华文宋体"/>
            </a:endParaRPr>
          </a:p>
          <a:p>
            <a:pPr marL="609600" indent="-609600">
              <a:lnSpc>
                <a:spcPct val="90000"/>
              </a:lnSpc>
              <a:buClr>
                <a:schemeClr val="hlink"/>
              </a:buClr>
              <a:buNone/>
            </a:pPr>
            <a:r>
              <a:rPr lang="zh-CN" altLang="en-US" sz="2400">
                <a:ea typeface="华文宋体"/>
              </a:rPr>
              <a:t>     </a:t>
            </a:r>
            <a:r>
              <a:rPr lang="en-US" altLang="zh-CN" sz="2800">
                <a:ea typeface="华文宋体"/>
              </a:rPr>
              <a:t>a) </a:t>
            </a:r>
            <a:r>
              <a:rPr lang="zh-CN" altLang="en-US" sz="2800">
                <a:ea typeface="华文宋体"/>
              </a:rPr>
              <a:t>必须只能在一定的区域内使用激光设备。</a:t>
            </a:r>
            <a:endParaRPr lang="zh-CN" altLang="en-US" sz="2800">
              <a:ea typeface="华文宋体"/>
            </a:endParaRPr>
          </a:p>
          <a:p>
            <a:pPr marL="609600" indent="-609600">
              <a:lnSpc>
                <a:spcPct val="90000"/>
              </a:lnSpc>
              <a:buClr>
                <a:schemeClr val="hlink"/>
              </a:buClr>
              <a:buNone/>
            </a:pPr>
            <a:r>
              <a:rPr lang="zh-CN" altLang="en-US" sz="2800">
                <a:ea typeface="华文宋体"/>
              </a:rPr>
              <a:t>     </a:t>
            </a:r>
            <a:r>
              <a:rPr lang="en-US" altLang="zh-CN" sz="2800">
                <a:ea typeface="华文宋体"/>
              </a:rPr>
              <a:t>b)</a:t>
            </a:r>
            <a:r>
              <a:rPr lang="zh-CN" altLang="en-US" sz="2800">
                <a:ea typeface="华文宋体"/>
              </a:rPr>
              <a:t>按一般要求设立门卫及安全的弹簧锁、联锁等，以确保外人与未受保护人员不得进入受控区，即使门意外被打开时，激光器的激励也能立即停止。</a:t>
            </a:r>
            <a:endParaRPr lang="zh-CN" altLang="en-US" sz="2800">
              <a:ea typeface="华文宋体"/>
            </a:endParaRPr>
          </a:p>
          <a:p>
            <a:pPr marL="609600" indent="-609600">
              <a:lnSpc>
                <a:spcPct val="90000"/>
              </a:lnSpc>
              <a:buClr>
                <a:schemeClr val="hlink"/>
              </a:buClr>
              <a:buNone/>
            </a:pPr>
            <a:r>
              <a:rPr lang="zh-CN" altLang="en-US" sz="2800">
                <a:ea typeface="华文宋体"/>
              </a:rPr>
              <a:t>     </a:t>
            </a:r>
            <a:r>
              <a:rPr lang="en-US" altLang="zh-CN" sz="2800">
                <a:ea typeface="华文宋体"/>
              </a:rPr>
              <a:t>c)</a:t>
            </a:r>
            <a:r>
              <a:rPr lang="zh-CN" altLang="en-US" sz="2800">
                <a:ea typeface="华文宋体"/>
              </a:rPr>
              <a:t>房间不应透光，以阻止有害激光束泄漏出去。同时设立紧急开关，使得处于危险情况下时能将激光器停止发射。</a:t>
            </a:r>
            <a:endParaRPr lang="zh-CN" altLang="en-US" sz="2800">
              <a:ea typeface="华文宋体"/>
            </a:endParaRPr>
          </a:p>
          <a:p>
            <a:pPr marL="609600" indent="-609600">
              <a:lnSpc>
                <a:spcPct val="90000"/>
              </a:lnSpc>
              <a:buClr>
                <a:schemeClr val="hlink"/>
              </a:buClr>
              <a:buNone/>
            </a:pPr>
            <a:r>
              <a:rPr lang="zh-CN" altLang="en-US" sz="2800">
                <a:ea typeface="华文宋体"/>
              </a:rPr>
              <a:t>     </a:t>
            </a:r>
            <a:r>
              <a:rPr lang="en-US" altLang="zh-CN" sz="2800">
                <a:ea typeface="华文宋体"/>
              </a:rPr>
              <a:t>d)</a:t>
            </a:r>
            <a:r>
              <a:rPr lang="zh-CN" altLang="en-US" sz="2800">
                <a:ea typeface="华文宋体"/>
              </a:rPr>
              <a:t>在激光系统周围不要放置有镜面反射作用的物品。</a:t>
            </a:r>
            <a:endParaRPr lang="zh-CN" altLang="en-US" sz="2800">
              <a:ea typeface="华文宋体"/>
            </a:endParaRPr>
          </a:p>
          <a:p>
            <a:pPr marL="609600" indent="-609600">
              <a:lnSpc>
                <a:spcPct val="90000"/>
              </a:lnSpc>
              <a:buClr>
                <a:schemeClr val="hlink"/>
              </a:buClr>
              <a:buNone/>
            </a:pPr>
            <a:r>
              <a:rPr lang="zh-CN" altLang="en-US" sz="2800">
                <a:ea typeface="华文宋体"/>
              </a:rPr>
              <a:t>     </a:t>
            </a:r>
            <a:r>
              <a:rPr lang="en-US" altLang="zh-CN" sz="2800">
                <a:ea typeface="华文宋体"/>
              </a:rPr>
              <a:t>e)</a:t>
            </a:r>
            <a:r>
              <a:rPr lang="zh-CN" altLang="en-US" sz="2800">
                <a:ea typeface="华文宋体"/>
              </a:rPr>
              <a:t>严格禁止与工作无关的人员进入激光控制区 。</a:t>
            </a:r>
            <a:endParaRPr lang="zh-CN" altLang="en-US" sz="2400">
              <a:ea typeface="华文宋体"/>
            </a:endParaRPr>
          </a:p>
          <a:p>
            <a:pPr marL="609600" indent="-609600">
              <a:lnSpc>
                <a:spcPct val="90000"/>
              </a:lnSpc>
              <a:buClr>
                <a:schemeClr val="hlink"/>
              </a:buClr>
              <a:buNone/>
            </a:pPr>
            <a:endParaRPr lang="zh-CN" altLang="en-US" sz="2400">
              <a:ea typeface="华文宋体"/>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20" name="标题 221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21" name="文本占位符 2220"/>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sz="4000" b="1" i="1">
              <a:solidFill>
                <a:srgbClr val="FF9933"/>
              </a:solidFill>
              <a:ea typeface="华文宋体"/>
            </a:endParaRPr>
          </a:p>
          <a:p>
            <a:pPr marL="609600" indent="-609600">
              <a:buClr>
                <a:schemeClr val="hlink"/>
              </a:buClr>
            </a:pPr>
            <a:r>
              <a:rPr lang="zh-CN" altLang="en-US">
                <a:ea typeface="华文宋体"/>
              </a:rPr>
              <a:t>调试激光器　　</a:t>
            </a:r>
            <a:endParaRPr lang="zh-CN" altLang="en-US">
              <a:ea typeface="华文宋体"/>
            </a:endParaRPr>
          </a:p>
          <a:p>
            <a:pPr marL="609600" indent="-609600">
              <a:buClr>
                <a:schemeClr val="hlink"/>
              </a:buClr>
              <a:buNone/>
            </a:pPr>
            <a:r>
              <a:rPr lang="zh-CN" altLang="en-US">
                <a:ea typeface="华文宋体"/>
              </a:rPr>
              <a:t>         </a:t>
            </a:r>
            <a:r>
              <a:rPr lang="en-US" altLang="zh-CN" sz="2800">
                <a:ea typeface="华文宋体"/>
              </a:rPr>
              <a:t>a) </a:t>
            </a:r>
            <a:r>
              <a:rPr lang="zh-CN" altLang="en-US" sz="2800">
                <a:ea typeface="华文宋体"/>
              </a:rPr>
              <a:t>调试激光器的光学系统时采取严格的防护措施，保证人的眼睛不受到原激光束及镜式反射束的照射。即视轴不与原光束及镜反光束同轴。</a:t>
            </a:r>
            <a:endParaRPr lang="zh-CN" altLang="en-US" sz="2800">
              <a:ea typeface="华文宋体"/>
            </a:endParaRPr>
          </a:p>
          <a:p>
            <a:pPr marL="609600" indent="-609600">
              <a:buClr>
                <a:schemeClr val="hlink"/>
              </a:buClr>
              <a:buNone/>
            </a:pPr>
            <a:r>
              <a:rPr lang="zh-CN" altLang="en-US">
                <a:ea typeface="华文宋体"/>
              </a:rPr>
              <a:t>         </a:t>
            </a:r>
            <a:r>
              <a:rPr lang="en-US" altLang="zh-CN">
                <a:ea typeface="华文宋体"/>
              </a:rPr>
              <a:t>b)</a:t>
            </a:r>
            <a:r>
              <a:rPr lang="zh-CN" altLang="en-US" sz="2800">
                <a:ea typeface="华文宋体"/>
              </a:rPr>
              <a:t>调试激光器使用的反射镜、透镜及分束器等光学元件尽可能安装牢固。</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a:t>
            </a:r>
            <a:r>
              <a:rPr lang="zh-CN" altLang="en-US" sz="2800">
                <a:ea typeface="华文宋体"/>
              </a:rPr>
              <a:t>对于</a:t>
            </a:r>
            <a:r>
              <a:rPr lang="en-US" altLang="zh-CN" sz="2800">
                <a:ea typeface="华文宋体"/>
              </a:rPr>
              <a:t>3B</a:t>
            </a:r>
            <a:r>
              <a:rPr lang="zh-CN" altLang="en-US" sz="2800">
                <a:ea typeface="华文宋体"/>
              </a:rPr>
              <a:t>类激光器要尽可能使激光束末端终止于漫反射材料，使反射危害最小。</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d)</a:t>
            </a:r>
            <a:r>
              <a:rPr lang="zh-CN" altLang="en-US" sz="2800">
                <a:ea typeface="华文宋体"/>
              </a:rPr>
              <a:t>对于</a:t>
            </a:r>
            <a:r>
              <a:rPr lang="en-US" altLang="zh-CN" sz="2800">
                <a:ea typeface="华文宋体"/>
              </a:rPr>
              <a:t>4</a:t>
            </a:r>
            <a:r>
              <a:rPr lang="zh-CN" altLang="en-US" sz="2800">
                <a:ea typeface="华文宋体"/>
              </a:rPr>
              <a:t>类激光器一定要提供合适的光束终止器，最好是充分冷却的金属或石墨靶标。</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24" name="标题 222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25" name="文本占位符 2224"/>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用光学仪器观察激光束</a:t>
            </a:r>
            <a:endParaRPr lang="zh-CN" altLang="en-US">
              <a:ea typeface="华文宋体"/>
            </a:endParaRPr>
          </a:p>
          <a:p>
            <a:pPr marL="609600" indent="-609600">
              <a:buClr>
                <a:schemeClr val="hlink"/>
              </a:buClr>
              <a:buNone/>
            </a:pPr>
            <a:r>
              <a:rPr lang="zh-CN" altLang="en-US">
                <a:ea typeface="华文宋体"/>
              </a:rPr>
              <a:t>         </a:t>
            </a:r>
            <a:r>
              <a:rPr lang="en-US" altLang="zh-CN" sz="2800">
                <a:ea typeface="华文宋体"/>
              </a:rPr>
              <a:t>a)</a:t>
            </a:r>
            <a:r>
              <a:rPr lang="zh-CN" altLang="en-US" sz="2800">
                <a:ea typeface="华文宋体"/>
              </a:rPr>
              <a:t>使用的如为双筒镜、显微镜、望远镜之类光学仪器观察激光束，激光对眼睛损伤的可能性大大增加。</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非用此类光学仪器时必须经过严格的安全计算，添加滤光器和适当的联锁类防护设备，以保证人眼所受到的照射量低于激光的安全标准值。 </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28" name="标题 222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29" name="文本占位符 2228"/>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室外及施工中的激光设施的安全要求</a:t>
            </a:r>
            <a:endParaRPr lang="zh-CN" altLang="en-US">
              <a:ea typeface="华文宋体"/>
            </a:endParaRPr>
          </a:p>
          <a:p>
            <a:pPr marL="609600" indent="-609600">
              <a:buClr>
                <a:schemeClr val="hlink"/>
              </a:buClr>
              <a:buNone/>
            </a:pPr>
            <a:r>
              <a:rPr lang="zh-CN" altLang="en-US">
                <a:ea typeface="华文宋体"/>
              </a:rPr>
              <a:t>         </a:t>
            </a:r>
            <a:r>
              <a:rPr lang="en-US" altLang="zh-CN" sz="2800">
                <a:ea typeface="华文宋体"/>
              </a:rPr>
              <a:t>a)</a:t>
            </a:r>
            <a:r>
              <a:rPr lang="zh-CN" altLang="en-US" sz="2800">
                <a:ea typeface="华文宋体"/>
              </a:rPr>
              <a:t>在激光作业场所贴有醒目的警告安全标记。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在激光的末端要有光路终止器。</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 </a:t>
            </a:r>
            <a:r>
              <a:rPr lang="zh-CN" altLang="en-US" sz="2800">
                <a:ea typeface="华文宋体"/>
              </a:rPr>
              <a:t>激光光路宜设置在高于或低于人眼的位置。</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d)</a:t>
            </a:r>
            <a:r>
              <a:rPr lang="zh-CN" altLang="en-US" sz="2800">
                <a:ea typeface="华文宋体"/>
              </a:rPr>
              <a:t>激光操作人员一定要经过培训。</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e)</a:t>
            </a:r>
            <a:r>
              <a:rPr lang="zh-CN" altLang="en-US" sz="2800">
                <a:ea typeface="华文宋体"/>
              </a:rPr>
              <a:t>光路内宜清除可能产生意外反射的所有表面。</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f)</a:t>
            </a:r>
            <a:r>
              <a:rPr lang="zh-CN" altLang="en-US" sz="2800">
                <a:ea typeface="华文宋体"/>
              </a:rPr>
              <a:t>禁止在眼标称危害距离内追踪交通车辆和飞机。</a:t>
            </a:r>
            <a:endParaRPr lang="zh-CN" altLang="en-US" sz="2800">
              <a:ea typeface="华文宋体"/>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32" name="标题 223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33" name="文本占位符 2232"/>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正确使用各类警示、安全标记</a:t>
            </a:r>
            <a:endParaRPr lang="zh-CN" altLang="en-US">
              <a:ea typeface="华文宋体"/>
            </a:endParaRPr>
          </a:p>
          <a:p>
            <a:pPr marL="609600" indent="-609600">
              <a:buClr>
                <a:schemeClr val="hlink"/>
              </a:buClr>
              <a:buNone/>
            </a:pPr>
            <a:r>
              <a:rPr lang="zh-CN" altLang="en-US">
                <a:ea typeface="华文宋体"/>
              </a:rPr>
              <a:t>         </a:t>
            </a:r>
            <a:r>
              <a:rPr lang="en-US" altLang="zh-CN">
                <a:ea typeface="华文宋体"/>
              </a:rPr>
              <a:t>a)</a:t>
            </a:r>
            <a:r>
              <a:rPr lang="zh-CN" altLang="en-US">
                <a:ea typeface="华文宋体"/>
              </a:rPr>
              <a:t>在激光设备外壳和操作面板的显眼位置张贴警告标记，根据激光器的具体危害程度的大小采用符合标准的标记，以醒目为好。 </a:t>
            </a:r>
            <a:endParaRPr lang="zh-CN" altLang="en-US">
              <a:ea typeface="华文宋体"/>
            </a:endParaRPr>
          </a:p>
          <a:p>
            <a:pPr marL="609600" indent="-609600">
              <a:buClr>
                <a:schemeClr val="hlink"/>
              </a:buClr>
              <a:buNone/>
            </a:pPr>
            <a:r>
              <a:rPr lang="zh-CN" altLang="en-US">
                <a:ea typeface="华文宋体"/>
              </a:rPr>
              <a:t>          </a:t>
            </a:r>
            <a:r>
              <a:rPr lang="en-US" altLang="zh-CN">
                <a:ea typeface="华文宋体"/>
              </a:rPr>
              <a:t>b)3B</a:t>
            </a:r>
            <a:r>
              <a:rPr lang="zh-CN" altLang="en-US">
                <a:ea typeface="华文宋体"/>
              </a:rPr>
              <a:t>类和</a:t>
            </a:r>
            <a:r>
              <a:rPr lang="en-US" altLang="zh-CN">
                <a:ea typeface="华文宋体"/>
              </a:rPr>
              <a:t>4</a:t>
            </a:r>
            <a:r>
              <a:rPr lang="zh-CN" altLang="en-US">
                <a:ea typeface="华文宋体"/>
              </a:rPr>
              <a:t>类激光产品工作区或其防护围封的入口处，宜加贴相应的警告标志。 </a:t>
            </a:r>
            <a:endParaRPr lang="zh-CN" altLang="en-US">
              <a:ea typeface="华文宋体"/>
            </a:endParaRPr>
          </a:p>
          <a:p>
            <a:pPr marL="609600" indent="-609600">
              <a:buClr>
                <a:schemeClr val="hlink"/>
              </a:buClr>
              <a:buNone/>
            </a:pPr>
            <a:endParaRPr lang="zh-CN" altLang="en-US">
              <a:ea typeface="华文宋体"/>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36" name="标题 223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37" name="文本占位符 2236"/>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眼睛的保护　　</a:t>
            </a:r>
            <a:endParaRPr lang="zh-CN" altLang="en-US">
              <a:ea typeface="华文宋体"/>
            </a:endParaRPr>
          </a:p>
          <a:p>
            <a:pPr marL="609600" indent="-609600">
              <a:buClr>
                <a:schemeClr val="hlink"/>
              </a:buClr>
              <a:buNone/>
            </a:pPr>
            <a:r>
              <a:rPr lang="zh-CN" altLang="en-US">
                <a:ea typeface="华文宋体"/>
              </a:rPr>
              <a:t>         </a:t>
            </a:r>
            <a:r>
              <a:rPr lang="en-US" altLang="zh-CN">
                <a:ea typeface="华文宋体"/>
              </a:rPr>
              <a:t>a) </a:t>
            </a:r>
            <a:r>
              <a:rPr lang="zh-CN" altLang="en-US" sz="2800">
                <a:ea typeface="华文宋体"/>
              </a:rPr>
              <a:t>在采取以上措施以后，人眼还可能受到超安全标准值的激光照射时，必须根据此类激光器的波长，选用光密度合适的防护眼镜加强保护眼睛。</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不能完全依赖防护镜，即使佩带防护镜也不能直视激光束。</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40" name="标题 223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41" name="文本占位符 2240"/>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皮肤的保护　　</a:t>
            </a:r>
            <a:endParaRPr lang="zh-CN" altLang="en-US">
              <a:ea typeface="华文宋体"/>
            </a:endParaRPr>
          </a:p>
          <a:p>
            <a:pPr marL="609600" indent="-609600">
              <a:buClr>
                <a:schemeClr val="hlink"/>
              </a:buClr>
              <a:buNone/>
            </a:pPr>
            <a:r>
              <a:rPr lang="zh-CN" altLang="en-US">
                <a:ea typeface="华文宋体"/>
              </a:rPr>
              <a:t>         </a:t>
            </a:r>
            <a:r>
              <a:rPr lang="en-US" altLang="zh-CN">
                <a:ea typeface="华文宋体"/>
              </a:rPr>
              <a:t>a) </a:t>
            </a:r>
            <a:r>
              <a:rPr lang="zh-CN" altLang="en-US" sz="2800">
                <a:ea typeface="华文宋体"/>
              </a:rPr>
              <a:t>穿长袖的，由防燃材料制成的工作服。</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激光受控区域，安装由防燃材料制成并且表面涂敷黑色或蓝色硅材料的幕帘和隔光板吸收紫外辐射并阻挡红外线。</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44" name="标题 224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激光安全防护措施</a:t>
            </a:r>
            <a:endParaRPr lang="zh-CN" altLang="en-US" sz="2400" b="1" i="1">
              <a:solidFill>
                <a:schemeClr val="folHlink"/>
              </a:solidFill>
              <a:ea typeface="华文宋体"/>
            </a:endParaRPr>
          </a:p>
        </p:txBody>
      </p:sp>
      <p:sp>
        <p:nvSpPr>
          <p:cNvPr id="2245" name="文本占位符 2244"/>
          <p:cNvSpPr/>
          <p:nvPr>
            <p:ph type="body" idx="4294967295"/>
          </p:nvPr>
        </p:nvSpPr>
        <p:spPr>
          <a:xfrm>
            <a:off x="457200" y="692150"/>
            <a:ext cx="8507413" cy="5976938"/>
          </a:xfrm>
          <a:ln/>
        </p:spPr>
        <p:txBody>
          <a:bodyPr/>
          <a:p>
            <a:pPr marL="609600" indent="-609600">
              <a:buClr>
                <a:schemeClr val="hlink"/>
              </a:buClr>
              <a:buNone/>
            </a:pPr>
            <a:r>
              <a:rPr lang="zh-CN" altLang="en-US" b="1" i="1">
                <a:solidFill>
                  <a:srgbClr val="FF9933"/>
                </a:solidFill>
                <a:ea typeface="华文宋体"/>
              </a:rPr>
              <a:t>用户安全防护措施</a:t>
            </a:r>
            <a:r>
              <a:rPr lang="zh-CN" altLang="en-US">
                <a:ea typeface="华文宋体"/>
              </a:rPr>
              <a:t> </a:t>
            </a:r>
            <a:endParaRPr lang="zh-CN" altLang="en-US">
              <a:ea typeface="华文宋体"/>
            </a:endParaRPr>
          </a:p>
          <a:p>
            <a:pPr marL="609600" indent="-609600">
              <a:buClr>
                <a:schemeClr val="hlink"/>
              </a:buClr>
              <a:buNone/>
            </a:pPr>
            <a:endParaRPr lang="zh-CN" altLang="en-US" sz="4000" b="1" i="1">
              <a:solidFill>
                <a:srgbClr val="FF9933"/>
              </a:solidFill>
              <a:ea typeface="华文宋体"/>
            </a:endParaRPr>
          </a:p>
          <a:p>
            <a:pPr marL="609600" indent="-609600">
              <a:buClr>
                <a:schemeClr val="hlink"/>
              </a:buClr>
            </a:pPr>
            <a:r>
              <a:rPr lang="zh-CN" altLang="en-US">
                <a:ea typeface="华文宋体"/>
              </a:rPr>
              <a:t>医学监督　　</a:t>
            </a:r>
            <a:endParaRPr lang="zh-CN" altLang="en-US">
              <a:ea typeface="华文宋体"/>
            </a:endParaRPr>
          </a:p>
          <a:p>
            <a:pPr marL="609600" indent="-609600">
              <a:buClr>
                <a:schemeClr val="hlink"/>
              </a:buClr>
              <a:buNone/>
            </a:pPr>
            <a:r>
              <a:rPr lang="zh-CN" altLang="en-US">
                <a:ea typeface="华文宋体"/>
              </a:rPr>
              <a:t>         </a:t>
            </a:r>
            <a:r>
              <a:rPr lang="en-US" altLang="zh-CN">
                <a:ea typeface="华文宋体"/>
              </a:rPr>
              <a:t>a) </a:t>
            </a:r>
            <a:r>
              <a:rPr lang="zh-CN" altLang="en-US" sz="2800">
                <a:ea typeface="华文宋体"/>
              </a:rPr>
              <a:t>对于使用</a:t>
            </a:r>
            <a:r>
              <a:rPr lang="en-US" altLang="zh-CN" sz="2800">
                <a:ea typeface="华文宋体"/>
              </a:rPr>
              <a:t>3B</a:t>
            </a:r>
            <a:r>
              <a:rPr lang="zh-CN" altLang="en-US" sz="2800">
                <a:ea typeface="华文宋体"/>
              </a:rPr>
              <a:t>类和</a:t>
            </a:r>
            <a:r>
              <a:rPr lang="en-US" altLang="zh-CN" sz="2800">
                <a:ea typeface="华文宋体"/>
              </a:rPr>
              <a:t>4</a:t>
            </a:r>
            <a:r>
              <a:rPr lang="zh-CN" altLang="en-US" sz="2800">
                <a:ea typeface="华文宋体"/>
              </a:rPr>
              <a:t>类激光产品的工作人员应由有资质的医学人员进行医学检查。</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对于使用</a:t>
            </a:r>
            <a:r>
              <a:rPr lang="en-US" altLang="zh-CN" sz="2800">
                <a:ea typeface="华文宋体"/>
              </a:rPr>
              <a:t>3B</a:t>
            </a:r>
            <a:r>
              <a:rPr lang="zh-CN" altLang="en-US" sz="2800">
                <a:ea typeface="华文宋体"/>
              </a:rPr>
              <a:t>类和</a:t>
            </a:r>
            <a:r>
              <a:rPr lang="en-US" altLang="zh-CN" sz="2800">
                <a:ea typeface="华文宋体"/>
              </a:rPr>
              <a:t>4</a:t>
            </a:r>
            <a:r>
              <a:rPr lang="zh-CN" altLang="en-US" sz="2800">
                <a:ea typeface="华文宋体"/>
              </a:rPr>
              <a:t>类激光产品的工作人员在从事该工作前、工作期间、离开工作后要进行医学检查，并保存原始纪录 。</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a:t>
            </a:r>
            <a:r>
              <a:rPr lang="zh-CN" altLang="en-US" sz="2800">
                <a:ea typeface="华文宋体"/>
              </a:rPr>
              <a:t>对于接触激光辐射较多的工作人员，多吃油菜、卷心菜、萝卜等具有抗辐射作用的食品。</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48" name="标题 224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49" name="文本占位符 2248"/>
          <p:cNvSpPr/>
          <p:nvPr>
            <p:ph type="body" idx="4294967295"/>
          </p:nvPr>
        </p:nvSpPr>
        <p:spPr>
          <a:xfrm>
            <a:off x="457200" y="692150"/>
            <a:ext cx="8507413" cy="5976938"/>
          </a:xfrm>
          <a:ln/>
        </p:spPr>
        <p:txBody>
          <a:bodyPr/>
          <a:p>
            <a:pPr marL="609600" indent="-609600">
              <a:lnSpc>
                <a:spcPct val="90000"/>
              </a:lnSpc>
              <a:buClr>
                <a:schemeClr val="hlink"/>
              </a:buClr>
              <a:buNone/>
            </a:pPr>
            <a:r>
              <a:rPr lang="zh-CN" altLang="en-US" b="1" i="1">
                <a:solidFill>
                  <a:srgbClr val="FF9933"/>
                </a:solidFill>
                <a:ea typeface="华文宋体"/>
              </a:rPr>
              <a:t>激光安全标记的定义</a:t>
            </a:r>
            <a:r>
              <a:rPr lang="zh-CN" altLang="en-US">
                <a:ea typeface="华文宋体"/>
              </a:rPr>
              <a:t> </a:t>
            </a:r>
            <a:endParaRPr lang="zh-CN" altLang="en-US">
              <a:ea typeface="华文宋体"/>
            </a:endParaRPr>
          </a:p>
          <a:p>
            <a:pPr marL="609600" indent="-609600">
              <a:lnSpc>
                <a:spcPct val="90000"/>
              </a:lnSpc>
              <a:buClr>
                <a:schemeClr val="hlink"/>
              </a:buClr>
            </a:pPr>
            <a:r>
              <a:rPr lang="zh-CN" altLang="en-US" sz="2800">
                <a:ea typeface="华文宋体"/>
              </a:rPr>
              <a:t>安全标记（</a:t>
            </a:r>
            <a:r>
              <a:rPr lang="en-US" altLang="zh-CN" sz="2800">
                <a:ea typeface="华文宋体"/>
              </a:rPr>
              <a:t>safety signs)</a:t>
            </a:r>
            <a:endParaRPr lang="en-US" altLang="zh-CN" sz="2800">
              <a:ea typeface="华文宋体"/>
            </a:endParaRPr>
          </a:p>
          <a:p>
            <a:pPr marL="609600" indent="-609600">
              <a:lnSpc>
                <a:spcPct val="90000"/>
              </a:lnSpc>
              <a:buClr>
                <a:schemeClr val="hlink"/>
              </a:buClr>
              <a:buNone/>
            </a:pPr>
            <a:r>
              <a:rPr lang="en-US" altLang="zh-CN" sz="2800">
                <a:ea typeface="华文宋体"/>
              </a:rPr>
              <a:t>         </a:t>
            </a:r>
            <a:r>
              <a:rPr lang="zh-CN" altLang="en-US" sz="2800">
                <a:ea typeface="华文宋体"/>
              </a:rPr>
              <a:t>用以表达特定安全信息的标记，由图形符号、安全色、几何形状（边框）或文字构成。</a:t>
            </a:r>
            <a:endParaRPr lang="zh-CN" altLang="en-US" sz="2800">
              <a:ea typeface="华文宋体"/>
            </a:endParaRPr>
          </a:p>
          <a:p>
            <a:pPr marL="609600" indent="-609600">
              <a:lnSpc>
                <a:spcPct val="90000"/>
              </a:lnSpc>
              <a:buClr>
                <a:schemeClr val="hlink"/>
              </a:buClr>
            </a:pPr>
            <a:endParaRPr lang="zh-CN" altLang="en-US">
              <a:ea typeface="华文宋体"/>
            </a:endParaRPr>
          </a:p>
          <a:p>
            <a:pPr marL="609600" indent="-609600">
              <a:lnSpc>
                <a:spcPct val="90000"/>
              </a:lnSpc>
              <a:buClr>
                <a:schemeClr val="hlink"/>
              </a:buClr>
            </a:pPr>
            <a:r>
              <a:rPr lang="zh-CN" altLang="en-US" sz="2800">
                <a:ea typeface="华文宋体"/>
              </a:rPr>
              <a:t>警告标记（</a:t>
            </a:r>
            <a:r>
              <a:rPr lang="en-US" altLang="zh-CN" sz="2800">
                <a:ea typeface="华文宋体"/>
              </a:rPr>
              <a:t>warning signs)</a:t>
            </a:r>
            <a:endParaRPr lang="en-US" altLang="zh-CN" sz="2800">
              <a:ea typeface="华文宋体"/>
            </a:endParaRPr>
          </a:p>
          <a:p>
            <a:pPr marL="609600" indent="-609600">
              <a:lnSpc>
                <a:spcPct val="90000"/>
              </a:lnSpc>
              <a:buClr>
                <a:schemeClr val="hlink"/>
              </a:buClr>
              <a:buNone/>
            </a:pPr>
            <a:r>
              <a:rPr lang="en-US" altLang="zh-CN" sz="2800">
                <a:ea typeface="华文宋体"/>
              </a:rPr>
              <a:t>          </a:t>
            </a:r>
            <a:r>
              <a:rPr lang="zh-CN" altLang="en-US" sz="2800">
                <a:ea typeface="华文宋体"/>
              </a:rPr>
              <a:t>提醒人们对周围环境引起注意，以避免可能发生危险的图形。</a:t>
            </a:r>
            <a:endParaRPr lang="zh-CN" altLang="en-US" sz="2800">
              <a:ea typeface="华文宋体"/>
            </a:endParaRPr>
          </a:p>
          <a:p>
            <a:pPr marL="609600" indent="-609600">
              <a:lnSpc>
                <a:spcPct val="90000"/>
              </a:lnSpc>
              <a:buClr>
                <a:schemeClr val="hlink"/>
              </a:buClr>
              <a:buNone/>
            </a:pPr>
            <a:endParaRPr lang="zh-CN" altLang="en-US" sz="2800">
              <a:ea typeface="华文宋体"/>
            </a:endParaRPr>
          </a:p>
          <a:p>
            <a:pPr marL="609600" indent="-609600">
              <a:lnSpc>
                <a:spcPct val="90000"/>
              </a:lnSpc>
              <a:buClr>
                <a:schemeClr val="hlink"/>
              </a:buClr>
            </a:pPr>
            <a:r>
              <a:rPr lang="zh-CN" altLang="en-US" sz="2800">
                <a:ea typeface="华文宋体"/>
              </a:rPr>
              <a:t>说明标记（</a:t>
            </a:r>
            <a:r>
              <a:rPr lang="en-US" altLang="zh-CN" sz="2800">
                <a:ea typeface="华文宋体"/>
              </a:rPr>
              <a:t>explanatory signs)</a:t>
            </a:r>
            <a:endParaRPr lang="en-US" altLang="zh-CN" sz="2800">
              <a:ea typeface="华文宋体"/>
            </a:endParaRPr>
          </a:p>
          <a:p>
            <a:pPr marL="609600" indent="-609600">
              <a:lnSpc>
                <a:spcPct val="90000"/>
              </a:lnSpc>
              <a:buClr>
                <a:schemeClr val="hlink"/>
              </a:buClr>
              <a:buNone/>
            </a:pPr>
            <a:r>
              <a:rPr lang="en-US" altLang="zh-CN" sz="2800">
                <a:ea typeface="华文宋体"/>
              </a:rPr>
              <a:t>          </a:t>
            </a:r>
            <a:r>
              <a:rPr lang="zh-CN" altLang="en-US" sz="2800">
                <a:ea typeface="华文宋体"/>
              </a:rPr>
              <a:t>提供特定提示信息（标明安全分类或防护措施等），由几何图形边框和文字构成。</a:t>
            </a:r>
            <a:endParaRPr lang="zh-CN" altLang="en-US" sz="2800">
              <a:ea typeface="华文宋体"/>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02" name="标题 210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前言</a:t>
            </a:r>
            <a:endParaRPr lang="zh-CN" altLang="en-US" sz="2400" b="1" i="1">
              <a:solidFill>
                <a:schemeClr val="folHlink"/>
              </a:solidFill>
              <a:ea typeface="华文宋体"/>
            </a:endParaRPr>
          </a:p>
        </p:txBody>
      </p:sp>
      <p:sp>
        <p:nvSpPr>
          <p:cNvPr id="2103" name="文本占位符 2102"/>
          <p:cNvSpPr/>
          <p:nvPr>
            <p:ph type="body" idx="4294967295"/>
          </p:nvPr>
        </p:nvSpPr>
        <p:spPr>
          <a:xfrm>
            <a:off x="457200" y="692150"/>
            <a:ext cx="8229600" cy="5438775"/>
          </a:xfrm>
          <a:ln/>
        </p:spPr>
        <p:txBody>
          <a:bodyPr/>
          <a:p>
            <a:pPr>
              <a:buClr>
                <a:schemeClr val="hlink"/>
              </a:buClr>
            </a:pPr>
            <a:r>
              <a:rPr lang="zh-CN" altLang="en-US">
                <a:ea typeface="华文宋体"/>
              </a:rPr>
              <a:t>产生激光的介质主要有四种类型，固体（晶体、玻璃等）、气体（原子气体、离子气体、分子气体）、液体（有机或无机液体）和半导体。这些激光介质发射出的激光覆盖了电磁波的大部分范围，可以从远紫外（</a:t>
            </a:r>
            <a:r>
              <a:rPr lang="en-US" altLang="zh-CN">
                <a:ea typeface="华文宋体"/>
              </a:rPr>
              <a:t>100nm</a:t>
            </a:r>
            <a:r>
              <a:rPr lang="zh-CN" altLang="en-US">
                <a:ea typeface="华文宋体"/>
              </a:rPr>
              <a:t>）波段到远红外（</a:t>
            </a:r>
            <a:r>
              <a:rPr lang="en-US" altLang="zh-CN">
                <a:ea typeface="华文宋体"/>
              </a:rPr>
              <a:t>10mm</a:t>
            </a:r>
            <a:r>
              <a:rPr lang="zh-CN" altLang="en-US">
                <a:ea typeface="华文宋体"/>
              </a:rPr>
              <a:t>）波段。 </a:t>
            </a:r>
            <a:endParaRPr lang="zh-CN" altLang="en-US">
              <a:ea typeface="华文宋体"/>
            </a:endParaRPr>
          </a:p>
          <a:p>
            <a:pPr>
              <a:buClr>
                <a:schemeClr val="hlink"/>
              </a:buClr>
            </a:pPr>
            <a:r>
              <a:rPr lang="zh-CN" altLang="en-US">
                <a:ea typeface="华文宋体"/>
              </a:rPr>
              <a:t>激光与普通光相比具有几个重要的特性</a:t>
            </a:r>
            <a:r>
              <a:rPr lang="en-US" altLang="zh-CN">
                <a:ea typeface="华文宋体"/>
              </a:rPr>
              <a:t>:</a:t>
            </a:r>
            <a:r>
              <a:rPr lang="zh-CN" altLang="en-US">
                <a:ea typeface="华文宋体"/>
              </a:rPr>
              <a:t>单色性、相干性、亮度特性及定向性等。</a:t>
            </a:r>
            <a:endParaRPr lang="zh-CN" altLang="en-US">
              <a:ea typeface="华文宋体"/>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52" name="标题 225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53" name="文本占位符 2252"/>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激光安全标记的颜色和字体</a:t>
            </a:r>
            <a:r>
              <a:rPr lang="zh-CN" altLang="en-US" sz="3600">
                <a:ea typeface="华文宋体"/>
              </a:rPr>
              <a:t> </a:t>
            </a:r>
            <a:endParaRPr lang="zh-CN" altLang="en-US" sz="3600">
              <a:ea typeface="华文宋体"/>
            </a:endParaRPr>
          </a:p>
          <a:p>
            <a:pPr marL="609600" indent="-609600">
              <a:buClr>
                <a:schemeClr val="hlink"/>
              </a:buClr>
            </a:pPr>
            <a:r>
              <a:rPr lang="zh-CN" altLang="en-US" i="1" u="sng">
                <a:ea typeface="华文宋体"/>
              </a:rPr>
              <a:t>颜色</a:t>
            </a:r>
            <a:endParaRPr lang="zh-CN" altLang="en-US" i="1" u="sng">
              <a:ea typeface="华文宋体"/>
            </a:endParaRPr>
          </a:p>
          <a:p>
            <a:pPr marL="609600" indent="-609600">
              <a:buClr>
                <a:schemeClr val="hlink"/>
              </a:buClr>
              <a:buNone/>
            </a:pPr>
            <a:r>
              <a:rPr lang="zh-CN" altLang="en-US">
                <a:ea typeface="华文宋体"/>
              </a:rPr>
              <a:t>          衬底为黄色，边框、符号和文字为黑色。</a:t>
            </a:r>
            <a:endParaRPr lang="zh-CN" altLang="en-US">
              <a:ea typeface="华文宋体"/>
            </a:endParaRPr>
          </a:p>
          <a:p>
            <a:pPr marL="609600" indent="-609600">
              <a:buClr>
                <a:schemeClr val="hlink"/>
              </a:buClr>
              <a:buNone/>
            </a:pPr>
            <a:endParaRPr lang="zh-CN" altLang="en-US">
              <a:ea typeface="华文宋体"/>
            </a:endParaRPr>
          </a:p>
          <a:p>
            <a:pPr marL="609600" indent="-609600">
              <a:buClr>
                <a:schemeClr val="hlink"/>
              </a:buClr>
            </a:pPr>
            <a:r>
              <a:rPr lang="zh-CN" altLang="en-US" i="1" u="sng">
                <a:ea typeface="华文宋体"/>
              </a:rPr>
              <a:t>字体</a:t>
            </a:r>
            <a:endParaRPr lang="zh-CN" altLang="en-US" i="1" u="sng">
              <a:ea typeface="华文宋体"/>
            </a:endParaRPr>
          </a:p>
          <a:p>
            <a:pPr marL="609600" indent="-609600">
              <a:buClr>
                <a:schemeClr val="hlink"/>
              </a:buClr>
              <a:buNone/>
            </a:pPr>
            <a:r>
              <a:rPr lang="zh-CN" altLang="en-US">
                <a:ea typeface="华文宋体"/>
              </a:rPr>
              <a:t>         字体为黑色，在规定的区域内应尽可能选用大的字号，最小字号的大小必须能复印清楚。</a:t>
            </a:r>
            <a:endParaRPr lang="zh-CN" altLang="en-US">
              <a:ea typeface="华文宋体"/>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56" name="标题 225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57" name="文本占位符 2256"/>
          <p:cNvSpPr/>
          <p:nvPr>
            <p:ph type="body" idx="4294967295"/>
          </p:nvPr>
        </p:nvSpPr>
        <p:spPr>
          <a:xfrm>
            <a:off x="457200" y="692150"/>
            <a:ext cx="8507413" cy="5976938"/>
          </a:xfrm>
          <a:ln/>
        </p:spPr>
        <p:txBody>
          <a:bodyPr/>
          <a:p>
            <a:pPr marL="609600" indent="-609600">
              <a:buClr>
                <a:schemeClr val="hlink"/>
              </a:buClr>
              <a:buNone/>
            </a:pPr>
            <a:endParaRPr lang="en-US" altLang="zh-CN" sz="3600" b="1" i="1">
              <a:solidFill>
                <a:srgbClr val="FF9933"/>
              </a:solidFill>
              <a:ea typeface="华文宋体"/>
            </a:endParaRPr>
          </a:p>
          <a:p>
            <a:pPr marL="609600" indent="-609600">
              <a:buClr>
                <a:schemeClr val="hlink"/>
              </a:buClr>
              <a:buNone/>
            </a:pPr>
            <a:r>
              <a:rPr lang="zh-CN" altLang="en-US" sz="3600" b="1" i="1">
                <a:solidFill>
                  <a:srgbClr val="FF9933"/>
                </a:solidFill>
                <a:ea typeface="华文宋体"/>
              </a:rPr>
              <a:t>激光安全标记的制作材料</a:t>
            </a:r>
            <a:r>
              <a:rPr lang="zh-CN" altLang="en-US" sz="3600">
                <a:ea typeface="华文宋体"/>
              </a:rPr>
              <a:t> </a:t>
            </a:r>
            <a:endParaRPr lang="zh-CN" altLang="en-US" sz="3600">
              <a:ea typeface="华文宋体"/>
            </a:endParaRPr>
          </a:p>
          <a:p>
            <a:pPr marL="609600" indent="-609600">
              <a:buClr>
                <a:schemeClr val="hlink"/>
              </a:buClr>
              <a:buNone/>
            </a:pPr>
            <a:endParaRPr lang="zh-CN" altLang="en-US" sz="3600">
              <a:ea typeface="华文宋体"/>
            </a:endParaRPr>
          </a:p>
          <a:p>
            <a:pPr marL="609600" indent="-609600">
              <a:buClr>
                <a:schemeClr val="hlink"/>
              </a:buClr>
            </a:pPr>
            <a:r>
              <a:rPr lang="zh-CN" altLang="en-US">
                <a:ea typeface="华文宋体"/>
              </a:rPr>
              <a:t>满足不同自然环境的要求。</a:t>
            </a:r>
            <a:endParaRPr lang="zh-CN" altLang="en-US">
              <a:ea typeface="华文宋体"/>
            </a:endParaRPr>
          </a:p>
          <a:p>
            <a:pPr marL="609600" indent="-609600">
              <a:buClr>
                <a:schemeClr val="hlink"/>
              </a:buClr>
            </a:pPr>
            <a:r>
              <a:rPr lang="zh-CN" altLang="en-US">
                <a:ea typeface="华文宋体"/>
              </a:rPr>
              <a:t>耐用、防水、放燃。</a:t>
            </a:r>
            <a:endParaRPr lang="zh-CN" altLang="en-US">
              <a:ea typeface="华文宋体"/>
            </a:endParaRPr>
          </a:p>
          <a:p>
            <a:pPr marL="609600" indent="-609600">
              <a:buClr>
                <a:schemeClr val="hlink"/>
              </a:buClr>
            </a:pPr>
            <a:r>
              <a:rPr lang="zh-CN" altLang="en-US">
                <a:ea typeface="华文宋体"/>
              </a:rPr>
              <a:t>光照后不易退色</a:t>
            </a:r>
            <a:endParaRPr lang="zh-CN" altLang="en-US">
              <a:ea typeface="华文宋体"/>
            </a:endParaRPr>
          </a:p>
          <a:p>
            <a:pPr marL="609600" indent="-609600">
              <a:buClr>
                <a:schemeClr val="hlink"/>
              </a:buClr>
              <a:buNone/>
            </a:pPr>
            <a:endParaRPr lang="zh-CN" altLang="en-US" sz="2800">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60" name="标题 225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61" name="文本占位符 2260"/>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激光辐射警告标记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激光辐射警告标记图形为正三角形外框，中间为一同心圆，该同心圆向外呈太阳辐射状的一条长线，若干中线和短线组成。</a:t>
            </a:r>
            <a:endParaRPr lang="zh-CN" altLang="en-US" sz="2800">
              <a:ea typeface="华文宋体"/>
            </a:endParaRPr>
          </a:p>
        </p:txBody>
      </p:sp>
      <p:pic>
        <p:nvPicPr>
          <p:cNvPr id="2262" name="图片 2261"/>
          <p:cNvPicPr>
            <a:picLocks noChangeAspect="1"/>
          </p:cNvPicPr>
          <p:nvPr/>
        </p:nvPicPr>
        <p:blipFill>
          <a:blip r:embed="rId1"/>
          <a:stretch>
            <a:fillRect/>
          </a:stretch>
        </p:blipFill>
        <p:spPr>
          <a:xfrm>
            <a:off x="2987675" y="3141663"/>
            <a:ext cx="3330575" cy="2951162"/>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65" name="标题 2264"/>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66" name="文本占位符 2265"/>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激光说明标记为黄底、黑框的长方形，黑框内有说明文字。</a:t>
            </a:r>
            <a:endParaRPr lang="zh-CN" altLang="en-US" sz="2800">
              <a:ea typeface="华文宋体"/>
            </a:endParaRPr>
          </a:p>
        </p:txBody>
      </p:sp>
      <p:pic>
        <p:nvPicPr>
          <p:cNvPr id="2267" name="图片 2266"/>
          <p:cNvPicPr>
            <a:picLocks noChangeAspect="1"/>
          </p:cNvPicPr>
          <p:nvPr/>
        </p:nvPicPr>
        <p:blipFill>
          <a:blip r:embed="rId1"/>
          <a:stretch>
            <a:fillRect/>
          </a:stretch>
        </p:blipFill>
        <p:spPr>
          <a:xfrm>
            <a:off x="2339975" y="3141663"/>
            <a:ext cx="4968875" cy="2497137"/>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70" name="标题 226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71" name="文本占位符 2270"/>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激光辐射窗口标记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激光辐射标记为黄底、黑框的长方形，黑框内有“激光窗口”文字。每台</a:t>
            </a:r>
            <a:r>
              <a:rPr lang="en-US" altLang="zh-CN" sz="2800">
                <a:ea typeface="华文宋体"/>
              </a:rPr>
              <a:t>3B</a:t>
            </a:r>
            <a:r>
              <a:rPr lang="zh-CN" altLang="en-US" sz="2800">
                <a:ea typeface="华文宋体"/>
              </a:rPr>
              <a:t>类和</a:t>
            </a:r>
            <a:r>
              <a:rPr lang="en-US" altLang="zh-CN" sz="2800">
                <a:ea typeface="华文宋体"/>
              </a:rPr>
              <a:t>4</a:t>
            </a:r>
            <a:r>
              <a:rPr lang="zh-CN" altLang="en-US" sz="2800">
                <a:ea typeface="华文宋体"/>
              </a:rPr>
              <a:t>类激光产品应在有激光辐射的窗口附近贴有以下标记。</a:t>
            </a:r>
            <a:endParaRPr lang="zh-CN" altLang="en-US" sz="2800">
              <a:ea typeface="华文宋体"/>
            </a:endParaRPr>
          </a:p>
        </p:txBody>
      </p:sp>
      <p:pic>
        <p:nvPicPr>
          <p:cNvPr id="2272" name="图片 2271"/>
          <p:cNvPicPr>
            <a:picLocks noChangeAspect="1"/>
          </p:cNvPicPr>
          <p:nvPr/>
        </p:nvPicPr>
        <p:blipFill>
          <a:blip r:embed="rId1"/>
          <a:stretch>
            <a:fillRect/>
          </a:stretch>
        </p:blipFill>
        <p:spPr>
          <a:xfrm>
            <a:off x="1116013" y="2781300"/>
            <a:ext cx="2663825" cy="1179513"/>
          </a:xfrm>
          <a:prstGeom prst="rect">
            <a:avLst/>
          </a:prstGeom>
          <a:noFill/>
          <a:ln w="9525">
            <a:noFill/>
          </a:ln>
        </p:spPr>
      </p:pic>
      <p:pic>
        <p:nvPicPr>
          <p:cNvPr id="2273" name="图片 2272"/>
          <p:cNvPicPr>
            <a:picLocks noChangeAspect="1"/>
          </p:cNvPicPr>
          <p:nvPr/>
        </p:nvPicPr>
        <p:blipFill>
          <a:blip r:embed="rId2"/>
          <a:stretch>
            <a:fillRect/>
          </a:stretch>
        </p:blipFill>
        <p:spPr>
          <a:xfrm>
            <a:off x="1403350" y="4076700"/>
            <a:ext cx="2106613" cy="2636838"/>
          </a:xfrm>
          <a:prstGeom prst="rect">
            <a:avLst/>
          </a:prstGeom>
          <a:noFill/>
          <a:ln w="9525">
            <a:noFill/>
          </a:ln>
        </p:spPr>
      </p:pic>
      <p:pic>
        <p:nvPicPr>
          <p:cNvPr id="2274" name="图片 2273"/>
          <p:cNvPicPr>
            <a:picLocks noChangeAspect="1"/>
          </p:cNvPicPr>
          <p:nvPr/>
        </p:nvPicPr>
        <p:blipFill>
          <a:blip r:embed="rId3"/>
          <a:stretch>
            <a:fillRect/>
          </a:stretch>
        </p:blipFill>
        <p:spPr>
          <a:xfrm>
            <a:off x="4572000" y="2997200"/>
            <a:ext cx="2814638" cy="3598863"/>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77" name="标题 2276"/>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78" name="文本占位符 2277"/>
          <p:cNvSpPr/>
          <p:nvPr>
            <p:ph type="body" idx="4294967295"/>
          </p:nvPr>
        </p:nvSpPr>
        <p:spPr>
          <a:xfrm>
            <a:off x="457200" y="692150"/>
            <a:ext cx="8507413" cy="5976938"/>
          </a:xfrm>
          <a:ln/>
        </p:spPr>
        <p:txBody>
          <a:bodyPr/>
          <a:p>
            <a:pPr marL="609600" indent="-609600">
              <a:buClr>
                <a:schemeClr val="hlink"/>
              </a:buClr>
              <a:buNone/>
            </a:pPr>
            <a:r>
              <a:rPr lang="en-US" altLang="zh-CN" sz="3600" b="1" i="1">
                <a:solidFill>
                  <a:srgbClr val="FF9933"/>
                </a:solidFill>
                <a:ea typeface="华文宋体"/>
              </a:rPr>
              <a:t>1</a:t>
            </a:r>
            <a:r>
              <a:rPr lang="zh-CN" altLang="en-US" sz="3600" b="1" i="1">
                <a:solidFill>
                  <a:srgbClr val="FF9933"/>
                </a:solidFill>
                <a:ea typeface="华文宋体"/>
              </a:rPr>
              <a:t>类激光产品说明标记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a:t>
            </a:r>
            <a:endParaRPr lang="zh-CN" altLang="en-US" sz="2800">
              <a:ea typeface="华文宋体"/>
            </a:endParaRPr>
          </a:p>
        </p:txBody>
      </p:sp>
      <p:pic>
        <p:nvPicPr>
          <p:cNvPr id="2279" name="图片 2278"/>
          <p:cNvPicPr>
            <a:picLocks noChangeAspect="1"/>
          </p:cNvPicPr>
          <p:nvPr/>
        </p:nvPicPr>
        <p:blipFill>
          <a:blip r:embed="rId1"/>
          <a:stretch>
            <a:fillRect/>
          </a:stretch>
        </p:blipFill>
        <p:spPr>
          <a:xfrm>
            <a:off x="2268538" y="2492375"/>
            <a:ext cx="4541837" cy="2024063"/>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82" name="标题 228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83" name="文本占位符 2282"/>
          <p:cNvSpPr/>
          <p:nvPr>
            <p:ph type="body" idx="4294967295"/>
          </p:nvPr>
        </p:nvSpPr>
        <p:spPr>
          <a:xfrm>
            <a:off x="457200" y="692150"/>
            <a:ext cx="8507413" cy="5976938"/>
          </a:xfrm>
          <a:ln/>
        </p:spPr>
        <p:txBody>
          <a:bodyPr/>
          <a:p>
            <a:pPr marL="609600" indent="-609600">
              <a:buClr>
                <a:schemeClr val="hlink"/>
              </a:buClr>
              <a:buNone/>
            </a:pPr>
            <a:r>
              <a:rPr lang="en-US" altLang="zh-CN" sz="3600" b="1" i="1">
                <a:solidFill>
                  <a:srgbClr val="FF9933"/>
                </a:solidFill>
                <a:ea typeface="华文宋体"/>
              </a:rPr>
              <a:t>2</a:t>
            </a:r>
            <a:r>
              <a:rPr lang="zh-CN" altLang="en-US" sz="3600" b="1" i="1">
                <a:solidFill>
                  <a:srgbClr val="FF9933"/>
                </a:solidFill>
                <a:ea typeface="华文宋体"/>
              </a:rPr>
              <a:t>类激光产品说明标记</a:t>
            </a:r>
            <a:r>
              <a:rPr lang="zh-CN" altLang="en-US" sz="2800">
                <a:ea typeface="华文宋体"/>
              </a:rPr>
              <a:t>          </a:t>
            </a:r>
            <a:endParaRPr lang="zh-CN" altLang="en-US" sz="2800">
              <a:ea typeface="华文宋体"/>
            </a:endParaRPr>
          </a:p>
        </p:txBody>
      </p:sp>
      <p:pic>
        <p:nvPicPr>
          <p:cNvPr id="2284" name="图片 2283"/>
          <p:cNvPicPr>
            <a:picLocks noChangeAspect="1"/>
          </p:cNvPicPr>
          <p:nvPr/>
        </p:nvPicPr>
        <p:blipFill>
          <a:blip r:embed="rId1"/>
          <a:stretch>
            <a:fillRect/>
          </a:stretch>
        </p:blipFill>
        <p:spPr>
          <a:xfrm>
            <a:off x="2268538" y="4437063"/>
            <a:ext cx="4679950" cy="2076450"/>
          </a:xfrm>
          <a:prstGeom prst="rect">
            <a:avLst/>
          </a:prstGeom>
          <a:noFill/>
          <a:ln w="9525">
            <a:noFill/>
          </a:ln>
        </p:spPr>
      </p:pic>
      <p:pic>
        <p:nvPicPr>
          <p:cNvPr id="2285" name="图片 2284"/>
          <p:cNvPicPr>
            <a:picLocks noChangeAspect="1"/>
          </p:cNvPicPr>
          <p:nvPr/>
        </p:nvPicPr>
        <p:blipFill>
          <a:blip r:embed="rId2"/>
          <a:stretch>
            <a:fillRect/>
          </a:stretch>
        </p:blipFill>
        <p:spPr>
          <a:xfrm>
            <a:off x="2987675" y="1484313"/>
            <a:ext cx="3330575" cy="2951162"/>
          </a:xfrm>
          <a:prstGeom prst="rect">
            <a:avLst/>
          </a:prstGeom>
          <a:noFill/>
          <a:ln w="9525">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88" name="标题 228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89" name="文本占位符 2288"/>
          <p:cNvSpPr/>
          <p:nvPr>
            <p:ph type="body" idx="4294967295"/>
          </p:nvPr>
        </p:nvSpPr>
        <p:spPr>
          <a:xfrm>
            <a:off x="457200" y="692150"/>
            <a:ext cx="8507413" cy="5976938"/>
          </a:xfrm>
          <a:ln/>
        </p:spPr>
        <p:txBody>
          <a:bodyPr/>
          <a:p>
            <a:pPr marL="609600" indent="-609600">
              <a:buClr>
                <a:schemeClr val="hlink"/>
              </a:buClr>
              <a:buNone/>
            </a:pPr>
            <a:r>
              <a:rPr lang="en-US" altLang="zh-CN" sz="3600" b="1" i="1">
                <a:solidFill>
                  <a:srgbClr val="FF9933"/>
                </a:solidFill>
                <a:ea typeface="华文宋体"/>
              </a:rPr>
              <a:t>3A</a:t>
            </a:r>
            <a:r>
              <a:rPr lang="zh-CN" altLang="en-US" sz="3600" b="1" i="1">
                <a:solidFill>
                  <a:srgbClr val="FF9933"/>
                </a:solidFill>
                <a:ea typeface="华文宋体"/>
              </a:rPr>
              <a:t>类激光产品说明标记</a:t>
            </a:r>
            <a:r>
              <a:rPr lang="zh-CN" altLang="en-US" sz="3600">
                <a:ea typeface="华文宋体"/>
              </a:rPr>
              <a:t> </a:t>
            </a:r>
            <a:r>
              <a:rPr lang="zh-CN" altLang="en-US" sz="2800">
                <a:ea typeface="华文宋体"/>
              </a:rPr>
              <a:t>          </a:t>
            </a:r>
            <a:endParaRPr lang="zh-CN" altLang="en-US" sz="2800">
              <a:ea typeface="华文宋体"/>
            </a:endParaRPr>
          </a:p>
        </p:txBody>
      </p:sp>
      <p:pic>
        <p:nvPicPr>
          <p:cNvPr id="2290" name="图片 2289"/>
          <p:cNvPicPr>
            <a:picLocks noChangeAspect="1"/>
          </p:cNvPicPr>
          <p:nvPr/>
        </p:nvPicPr>
        <p:blipFill>
          <a:blip r:embed="rId1"/>
          <a:stretch>
            <a:fillRect/>
          </a:stretch>
        </p:blipFill>
        <p:spPr>
          <a:xfrm>
            <a:off x="2700338" y="1628775"/>
            <a:ext cx="3429000" cy="4341813"/>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93" name="标题 2292"/>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94" name="文本占位符 2293"/>
          <p:cNvSpPr/>
          <p:nvPr>
            <p:ph type="body" idx="4294967295"/>
          </p:nvPr>
        </p:nvSpPr>
        <p:spPr>
          <a:xfrm>
            <a:off x="457200" y="692150"/>
            <a:ext cx="8507413" cy="5976938"/>
          </a:xfrm>
          <a:ln/>
        </p:spPr>
        <p:txBody>
          <a:bodyPr/>
          <a:p>
            <a:pPr marL="609600" indent="-609600">
              <a:buClr>
                <a:schemeClr val="hlink"/>
              </a:buClr>
              <a:buNone/>
            </a:pPr>
            <a:r>
              <a:rPr lang="en-US" altLang="zh-CN" sz="3600" b="1" i="1">
                <a:solidFill>
                  <a:srgbClr val="FF9933"/>
                </a:solidFill>
                <a:ea typeface="华文宋体"/>
              </a:rPr>
              <a:t>3B</a:t>
            </a:r>
            <a:r>
              <a:rPr lang="zh-CN" altLang="en-US" sz="3600" b="1" i="1">
                <a:solidFill>
                  <a:srgbClr val="FF9933"/>
                </a:solidFill>
                <a:ea typeface="华文宋体"/>
              </a:rPr>
              <a:t>类激光产品说明标记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a:t>
            </a:r>
            <a:endParaRPr lang="zh-CN" altLang="en-US" sz="2800">
              <a:ea typeface="华文宋体"/>
            </a:endParaRPr>
          </a:p>
        </p:txBody>
      </p:sp>
      <p:pic>
        <p:nvPicPr>
          <p:cNvPr id="2295" name="图片 2294"/>
          <p:cNvPicPr>
            <a:picLocks noChangeAspect="1"/>
          </p:cNvPicPr>
          <p:nvPr/>
        </p:nvPicPr>
        <p:blipFill>
          <a:blip r:embed="rId1"/>
          <a:stretch>
            <a:fillRect/>
          </a:stretch>
        </p:blipFill>
        <p:spPr>
          <a:xfrm>
            <a:off x="2916238" y="1916113"/>
            <a:ext cx="3089275" cy="3976687"/>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298" name="标题 229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299" name="文本占位符 2298"/>
          <p:cNvSpPr/>
          <p:nvPr>
            <p:ph type="body" idx="4294967295"/>
          </p:nvPr>
        </p:nvSpPr>
        <p:spPr>
          <a:xfrm>
            <a:off x="457200" y="692150"/>
            <a:ext cx="8507413" cy="5976938"/>
          </a:xfrm>
          <a:ln/>
        </p:spPr>
        <p:txBody>
          <a:bodyPr/>
          <a:p>
            <a:pPr marL="609600" indent="-609600">
              <a:buClr>
                <a:schemeClr val="hlink"/>
              </a:buClr>
              <a:buNone/>
            </a:pPr>
            <a:r>
              <a:rPr lang="en-US" altLang="zh-CN" sz="3600" b="1" i="1">
                <a:solidFill>
                  <a:srgbClr val="FF9933"/>
                </a:solidFill>
                <a:ea typeface="华文宋体"/>
              </a:rPr>
              <a:t>4</a:t>
            </a:r>
            <a:r>
              <a:rPr lang="zh-CN" altLang="en-US" sz="3600" b="1" i="1">
                <a:solidFill>
                  <a:srgbClr val="FF9933"/>
                </a:solidFill>
                <a:ea typeface="华文宋体"/>
              </a:rPr>
              <a:t>类激光产品说明标记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a:t>
            </a:r>
            <a:endParaRPr lang="zh-CN" altLang="en-US" sz="2800">
              <a:ea typeface="华文宋体"/>
            </a:endParaRPr>
          </a:p>
        </p:txBody>
      </p:sp>
      <p:pic>
        <p:nvPicPr>
          <p:cNvPr id="2300" name="图片 2299"/>
          <p:cNvPicPr>
            <a:picLocks noChangeAspect="1"/>
          </p:cNvPicPr>
          <p:nvPr/>
        </p:nvPicPr>
        <p:blipFill>
          <a:blip r:embed="rId1"/>
          <a:stretch>
            <a:fillRect/>
          </a:stretch>
        </p:blipFill>
        <p:spPr>
          <a:xfrm>
            <a:off x="3059113" y="2060575"/>
            <a:ext cx="3073400" cy="387667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06" name="标题 210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前言</a:t>
            </a:r>
            <a:endParaRPr lang="zh-CN" altLang="en-US" sz="2400" b="1" i="1">
              <a:solidFill>
                <a:schemeClr val="folHlink"/>
              </a:solidFill>
              <a:ea typeface="华文宋体"/>
            </a:endParaRPr>
          </a:p>
        </p:txBody>
      </p:sp>
      <p:sp>
        <p:nvSpPr>
          <p:cNvPr id="2107" name="文本占位符 2106"/>
          <p:cNvSpPr/>
          <p:nvPr>
            <p:ph type="body" idx="4294967295"/>
          </p:nvPr>
        </p:nvSpPr>
        <p:spPr>
          <a:xfrm>
            <a:off x="457200" y="692150"/>
            <a:ext cx="8229600" cy="5438775"/>
          </a:xfrm>
          <a:ln/>
        </p:spPr>
        <p:txBody>
          <a:bodyPr/>
          <a:p>
            <a:pPr>
              <a:buClr>
                <a:schemeClr val="hlink"/>
              </a:buClr>
            </a:pPr>
            <a:r>
              <a:rPr lang="zh-CN" altLang="en-US">
                <a:ea typeface="华文宋体"/>
              </a:rPr>
              <a:t>国际电工委员会（</a:t>
            </a:r>
            <a:r>
              <a:rPr lang="en-US" altLang="zh-CN">
                <a:ea typeface="华文宋体"/>
              </a:rPr>
              <a:t>IEC</a:t>
            </a:r>
            <a:r>
              <a:rPr lang="zh-CN" altLang="en-US">
                <a:ea typeface="华文宋体"/>
              </a:rPr>
              <a:t>）：制定和管理国际激光安全标准，</a:t>
            </a:r>
            <a:r>
              <a:rPr lang="en-US" altLang="zh-CN">
                <a:ea typeface="华文宋体"/>
              </a:rPr>
              <a:t>IEC 60825-2007</a:t>
            </a:r>
            <a:endParaRPr lang="en-US" altLang="zh-CN">
              <a:ea typeface="华文宋体"/>
            </a:endParaRPr>
          </a:p>
          <a:p>
            <a:pPr>
              <a:buClr>
                <a:schemeClr val="hlink"/>
              </a:buClr>
            </a:pPr>
            <a:r>
              <a:rPr lang="zh-CN" altLang="en-US">
                <a:ea typeface="华文宋体"/>
              </a:rPr>
              <a:t>美国：美国国家标准协会（</a:t>
            </a:r>
            <a:r>
              <a:rPr lang="en-US" altLang="zh-CN">
                <a:ea typeface="华文宋体"/>
              </a:rPr>
              <a:t>ANSI</a:t>
            </a:r>
            <a:r>
              <a:rPr lang="zh-CN" altLang="en-US">
                <a:ea typeface="华文宋体"/>
              </a:rPr>
              <a:t>）激光安全委员会制定</a:t>
            </a:r>
            <a:r>
              <a:rPr lang="en-US" altLang="zh-CN">
                <a:ea typeface="华文宋体"/>
              </a:rPr>
              <a:t>Z136-2000</a:t>
            </a:r>
            <a:r>
              <a:rPr lang="zh-CN" altLang="en-US">
                <a:ea typeface="华文宋体"/>
              </a:rPr>
              <a:t>标准</a:t>
            </a:r>
            <a:endParaRPr lang="zh-CN" altLang="en-US">
              <a:ea typeface="华文宋体"/>
            </a:endParaRPr>
          </a:p>
          <a:p>
            <a:pPr>
              <a:buClr>
                <a:schemeClr val="hlink"/>
              </a:buClr>
            </a:pPr>
            <a:r>
              <a:rPr lang="zh-CN" altLang="en-US">
                <a:ea typeface="华文宋体"/>
              </a:rPr>
              <a:t>中国：</a:t>
            </a:r>
            <a:endParaRPr lang="zh-CN" altLang="en-US">
              <a:ea typeface="华文宋体"/>
            </a:endParaRPr>
          </a:p>
          <a:p>
            <a:pPr>
              <a:buClr>
                <a:schemeClr val="hlink"/>
              </a:buClr>
              <a:buNone/>
            </a:pPr>
            <a:r>
              <a:rPr lang="zh-CN" altLang="en-US">
                <a:ea typeface="华文宋体"/>
              </a:rPr>
              <a:t> </a:t>
            </a:r>
            <a:r>
              <a:rPr lang="en-US" altLang="zh-CN" sz="2800">
                <a:ea typeface="华文宋体"/>
              </a:rPr>
              <a:t>a)</a:t>
            </a:r>
            <a:r>
              <a:rPr lang="zh-CN" altLang="en-US" sz="2800">
                <a:ea typeface="华文宋体"/>
              </a:rPr>
              <a:t>激光产品的辐射安全：</a:t>
            </a:r>
            <a:r>
              <a:rPr lang="en-US" altLang="zh-CN" sz="2800">
                <a:ea typeface="华文宋体"/>
              </a:rPr>
              <a:t>GB7247.1-2001</a:t>
            </a:r>
            <a:endParaRPr lang="en-US" altLang="zh-CN" sz="2800">
              <a:ea typeface="华文宋体"/>
            </a:endParaRPr>
          </a:p>
          <a:p>
            <a:pPr>
              <a:buClr>
                <a:schemeClr val="hlink"/>
              </a:buClr>
              <a:buNone/>
            </a:pPr>
            <a:r>
              <a:rPr lang="en-US" altLang="zh-CN" sz="2800">
                <a:ea typeface="华文宋体"/>
              </a:rPr>
              <a:t> b)</a:t>
            </a:r>
            <a:r>
              <a:rPr lang="zh-CN" altLang="en-US" sz="2800">
                <a:ea typeface="华文宋体"/>
              </a:rPr>
              <a:t>激光防护设备的安全标准： </a:t>
            </a:r>
            <a:r>
              <a:rPr lang="en-US" altLang="zh-CN" sz="2800">
                <a:ea typeface="华文宋体"/>
              </a:rPr>
              <a:t>GB18151-2000</a:t>
            </a:r>
            <a:endParaRPr lang="en-US" altLang="zh-CN" sz="2800">
              <a:ea typeface="华文宋体"/>
            </a:endParaRPr>
          </a:p>
          <a:p>
            <a:pPr>
              <a:buClr>
                <a:schemeClr val="hlink"/>
              </a:buClr>
              <a:buNone/>
            </a:pPr>
            <a:r>
              <a:rPr lang="en-US" altLang="zh-CN" sz="2800">
                <a:ea typeface="华文宋体"/>
              </a:rPr>
              <a:t> c)</a:t>
            </a:r>
            <a:r>
              <a:rPr lang="zh-CN" altLang="en-US" sz="2800">
                <a:ea typeface="华文宋体"/>
              </a:rPr>
              <a:t>激光安全标志标准： </a:t>
            </a:r>
            <a:r>
              <a:rPr lang="en-US" altLang="zh-CN" sz="2800">
                <a:ea typeface="华文宋体"/>
              </a:rPr>
              <a:t>GB18217-2000</a:t>
            </a:r>
            <a:endParaRPr lang="en-US" altLang="zh-CN" sz="2800">
              <a:ea typeface="华文宋体"/>
            </a:endParaRPr>
          </a:p>
          <a:p>
            <a:pPr>
              <a:buClr>
                <a:schemeClr val="hlink"/>
              </a:buClr>
              <a:buNone/>
            </a:pPr>
            <a:r>
              <a:rPr lang="en-US" altLang="zh-CN" sz="2800">
                <a:ea typeface="华文宋体"/>
              </a:rPr>
              <a:t> d)</a:t>
            </a:r>
            <a:r>
              <a:rPr lang="zh-CN" altLang="en-US" sz="2800">
                <a:ea typeface="华文宋体"/>
              </a:rPr>
              <a:t>激光作业场的安全标准： </a:t>
            </a:r>
            <a:r>
              <a:rPr lang="en-US" altLang="zh-CN" sz="2800">
                <a:ea typeface="华文宋体"/>
              </a:rPr>
              <a:t>GB10435-1989</a:t>
            </a:r>
            <a:endParaRPr lang="en-US" altLang="zh-CN" sz="2800">
              <a:ea typeface="华文宋体"/>
            </a:endParaRPr>
          </a:p>
          <a:p>
            <a:pPr>
              <a:buClr>
                <a:schemeClr val="hlink"/>
              </a:buClr>
              <a:buNone/>
            </a:pPr>
            <a:r>
              <a:rPr lang="en-US" altLang="zh-CN" sz="2800">
                <a:ea typeface="华文宋体"/>
              </a:rPr>
              <a:t> e)</a:t>
            </a:r>
            <a:r>
              <a:rPr lang="zh-CN" altLang="en-US" sz="2800">
                <a:ea typeface="华文宋体"/>
              </a:rPr>
              <a:t>军用激光安全标准共</a:t>
            </a:r>
            <a:r>
              <a:rPr lang="en-US" altLang="zh-CN" sz="2800">
                <a:ea typeface="华文宋体"/>
              </a:rPr>
              <a:t>45</a:t>
            </a:r>
            <a:r>
              <a:rPr lang="zh-CN" altLang="en-US" sz="2800">
                <a:ea typeface="华文宋体"/>
              </a:rPr>
              <a:t>项</a:t>
            </a:r>
            <a:endParaRPr lang="zh-CN" altLang="en-US" sz="2800">
              <a:ea typeface="华文宋体"/>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03" name="标题 2302"/>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04" name="文本占位符 2303"/>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辐射输出和标准说明标记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除</a:t>
            </a:r>
            <a:r>
              <a:rPr lang="en-US" altLang="zh-CN" sz="2800">
                <a:ea typeface="华文宋体"/>
              </a:rPr>
              <a:t>1</a:t>
            </a:r>
            <a:r>
              <a:rPr lang="zh-CN" altLang="en-US" sz="2800">
                <a:ea typeface="华文宋体"/>
              </a:rPr>
              <a:t>类激光产品外</a:t>
            </a:r>
            <a:r>
              <a:rPr lang="en-US" altLang="zh-CN" sz="2800">
                <a:ea typeface="华文宋体"/>
              </a:rPr>
              <a:t>,</a:t>
            </a:r>
            <a:r>
              <a:rPr lang="zh-CN" altLang="en-US" sz="2800">
                <a:ea typeface="华文宋体"/>
              </a:rPr>
              <a:t>需注明</a:t>
            </a:r>
            <a:r>
              <a:rPr lang="en-US" altLang="zh-CN" sz="2800">
                <a:ea typeface="华文宋体"/>
              </a:rPr>
              <a:t>:</a:t>
            </a:r>
            <a:endParaRPr lang="en-US" altLang="zh-CN" sz="2800">
              <a:ea typeface="华文宋体"/>
            </a:endParaRPr>
          </a:p>
          <a:p>
            <a:pPr marL="609600" indent="-609600">
              <a:buClr>
                <a:schemeClr val="hlink"/>
              </a:buClr>
            </a:pPr>
            <a:r>
              <a:rPr lang="zh-CN" altLang="en-US" sz="2800">
                <a:ea typeface="华文宋体"/>
              </a:rPr>
              <a:t>激光辐射最大输出</a:t>
            </a:r>
            <a:endParaRPr lang="zh-CN" altLang="en-US" sz="2800">
              <a:ea typeface="华文宋体"/>
            </a:endParaRPr>
          </a:p>
          <a:p>
            <a:pPr marL="609600" indent="-609600">
              <a:buClr>
                <a:schemeClr val="hlink"/>
              </a:buClr>
            </a:pPr>
            <a:r>
              <a:rPr lang="zh-CN" altLang="en-US" sz="2800">
                <a:ea typeface="华文宋体"/>
              </a:rPr>
              <a:t>脉宽</a:t>
            </a:r>
            <a:endParaRPr lang="zh-CN" altLang="en-US" sz="2800">
              <a:ea typeface="华文宋体"/>
            </a:endParaRPr>
          </a:p>
          <a:p>
            <a:pPr marL="609600" indent="-609600">
              <a:buClr>
                <a:schemeClr val="hlink"/>
              </a:buClr>
            </a:pPr>
            <a:r>
              <a:rPr lang="zh-CN" altLang="en-US" sz="2800">
                <a:ea typeface="华文宋体"/>
              </a:rPr>
              <a:t>激光发射波长</a:t>
            </a:r>
            <a:endParaRPr lang="zh-CN" altLang="en-US" sz="2800">
              <a:ea typeface="华文宋体"/>
            </a:endParaRPr>
          </a:p>
          <a:p>
            <a:pPr marL="609600" indent="-609600">
              <a:buClr>
                <a:schemeClr val="hlink"/>
              </a:buClr>
            </a:pPr>
            <a:r>
              <a:rPr lang="zh-CN" altLang="en-US" sz="2800">
                <a:ea typeface="华文宋体"/>
              </a:rPr>
              <a:t>激光产品分类所依据的标准及出版日期</a:t>
            </a:r>
            <a:endParaRPr lang="zh-CN" altLang="en-US" sz="2800">
              <a:ea typeface="华文宋体"/>
            </a:endParaRPr>
          </a:p>
          <a:p>
            <a:pPr marL="609600" indent="-609600">
              <a:buClr>
                <a:schemeClr val="hlink"/>
              </a:buClr>
              <a:buNone/>
            </a:pPr>
            <a:endParaRPr lang="zh-CN" altLang="en-US" sz="2800">
              <a:ea typeface="华文宋体"/>
            </a:endParaRPr>
          </a:p>
        </p:txBody>
      </p:sp>
      <p:pic>
        <p:nvPicPr>
          <p:cNvPr id="2305" name="图片 2304"/>
          <p:cNvPicPr>
            <a:picLocks noChangeAspect="1"/>
          </p:cNvPicPr>
          <p:nvPr/>
        </p:nvPicPr>
        <p:blipFill>
          <a:blip r:embed="rId1"/>
          <a:stretch>
            <a:fillRect/>
          </a:stretch>
        </p:blipFill>
        <p:spPr>
          <a:xfrm>
            <a:off x="2051050" y="4149725"/>
            <a:ext cx="4968875" cy="2497138"/>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08" name="标题 230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09" name="文本占位符 2308"/>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挡板标记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如激光产品的每个接头、防护罩上的挡板或防护围栏的通道挡板一旦移开或拆除，会使工作人员接触激光辐射，则这些地方应具有标记：</a:t>
            </a:r>
            <a:endParaRPr lang="zh-CN" altLang="en-US" sz="2800">
              <a:ea typeface="华文宋体"/>
            </a:endParaRPr>
          </a:p>
          <a:p>
            <a:pPr marL="609600" indent="-609600">
              <a:buClr>
                <a:schemeClr val="hlink"/>
              </a:buClr>
              <a:buNone/>
            </a:pPr>
            <a:endParaRPr lang="zh-CN" altLang="en-US" sz="2800">
              <a:ea typeface="华文宋体"/>
            </a:endParaRPr>
          </a:p>
        </p:txBody>
      </p:sp>
      <p:pic>
        <p:nvPicPr>
          <p:cNvPr id="2310" name="图片 2309"/>
          <p:cNvPicPr>
            <a:picLocks noChangeAspect="1"/>
          </p:cNvPicPr>
          <p:nvPr/>
        </p:nvPicPr>
        <p:blipFill>
          <a:blip r:embed="rId1"/>
          <a:stretch>
            <a:fillRect/>
          </a:stretch>
        </p:blipFill>
        <p:spPr>
          <a:xfrm>
            <a:off x="2484438" y="3213100"/>
            <a:ext cx="4560887" cy="2054225"/>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13" name="标题 2312"/>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14" name="文本占位符 2313"/>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安全联锁板标记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a:t>
            </a:r>
            <a:endParaRPr lang="zh-CN" altLang="en-US" sz="2800">
              <a:ea typeface="华文宋体"/>
            </a:endParaRPr>
          </a:p>
          <a:p>
            <a:pPr marL="609600" indent="-609600">
              <a:buClr>
                <a:schemeClr val="hlink"/>
              </a:buClr>
              <a:buNone/>
            </a:pPr>
            <a:r>
              <a:rPr lang="zh-CN" altLang="en-US" sz="2800">
                <a:ea typeface="华文宋体"/>
              </a:rPr>
              <a:t>       在激光产品每一安全连锁处应具有明显标记：</a:t>
            </a:r>
            <a:endParaRPr lang="zh-CN" altLang="en-US" sz="2800">
              <a:ea typeface="华文宋体"/>
            </a:endParaRPr>
          </a:p>
          <a:p>
            <a:pPr marL="609600" indent="-609600">
              <a:buClr>
                <a:schemeClr val="hlink"/>
              </a:buClr>
              <a:buNone/>
            </a:pPr>
            <a:endParaRPr lang="zh-CN" altLang="en-US" sz="2800">
              <a:ea typeface="华文宋体"/>
            </a:endParaRPr>
          </a:p>
        </p:txBody>
      </p:sp>
      <p:pic>
        <p:nvPicPr>
          <p:cNvPr id="2315" name="图片 2314"/>
          <p:cNvPicPr>
            <a:picLocks noChangeAspect="1"/>
          </p:cNvPicPr>
          <p:nvPr/>
        </p:nvPicPr>
        <p:blipFill>
          <a:blip r:embed="rId1"/>
          <a:stretch>
            <a:fillRect/>
          </a:stretch>
        </p:blipFill>
        <p:spPr>
          <a:xfrm>
            <a:off x="2195513" y="3141663"/>
            <a:ext cx="4743450" cy="212090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18" name="标题 231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19" name="文本占位符 2318"/>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激光辐射场所安全说明标记</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        </a:t>
            </a:r>
            <a:endParaRPr lang="zh-CN" altLang="en-US" sz="2800">
              <a:ea typeface="华文宋体"/>
            </a:endParaRPr>
          </a:p>
          <a:p>
            <a:pPr marL="609600" indent="-609600">
              <a:buClr>
                <a:schemeClr val="hlink"/>
              </a:buClr>
              <a:buNone/>
            </a:pPr>
            <a:r>
              <a:rPr lang="zh-CN" altLang="en-US" sz="2800">
                <a:ea typeface="华文宋体"/>
              </a:rPr>
              <a:t>       说明文字一般为：</a:t>
            </a:r>
            <a:endParaRPr lang="zh-CN" altLang="en-US" sz="2800">
              <a:ea typeface="华文宋体"/>
            </a:endParaRPr>
          </a:p>
          <a:p>
            <a:pPr marL="609600" indent="-609600">
              <a:buClr>
                <a:schemeClr val="hlink"/>
              </a:buClr>
            </a:pPr>
            <a:r>
              <a:rPr lang="zh-CN" altLang="en-US" sz="2800">
                <a:ea typeface="华文宋体"/>
              </a:rPr>
              <a:t>                      激光辐射</a:t>
            </a:r>
            <a:endParaRPr lang="zh-CN" altLang="en-US" sz="2800">
              <a:ea typeface="华文宋体"/>
            </a:endParaRPr>
          </a:p>
          <a:p>
            <a:pPr marL="609600" indent="-609600">
              <a:buClr>
                <a:schemeClr val="hlink"/>
              </a:buClr>
              <a:buNone/>
            </a:pPr>
            <a:r>
              <a:rPr lang="zh-CN" altLang="en-US" sz="2800">
                <a:ea typeface="华文宋体"/>
              </a:rPr>
              <a:t>                      避免激光束照射</a:t>
            </a:r>
            <a:endParaRPr lang="zh-CN" altLang="en-US" sz="2800">
              <a:ea typeface="华文宋体"/>
            </a:endParaRPr>
          </a:p>
          <a:p>
            <a:pPr marL="609600" indent="-609600">
              <a:buClr>
                <a:schemeClr val="hlink"/>
              </a:buClr>
            </a:pPr>
            <a:r>
              <a:rPr lang="zh-CN" altLang="en-US" sz="2800">
                <a:ea typeface="华文宋体"/>
              </a:rPr>
              <a:t>                      激光工作</a:t>
            </a:r>
            <a:endParaRPr lang="zh-CN" altLang="en-US" sz="2800">
              <a:ea typeface="华文宋体"/>
            </a:endParaRPr>
          </a:p>
          <a:p>
            <a:pPr marL="609600" indent="-609600">
              <a:buClr>
                <a:schemeClr val="hlink"/>
              </a:buClr>
              <a:buNone/>
            </a:pPr>
            <a:r>
              <a:rPr lang="zh-CN" altLang="en-US" sz="2800">
                <a:ea typeface="华文宋体"/>
              </a:rPr>
              <a:t>                  进入时请带好防护眼镜</a:t>
            </a:r>
            <a:endParaRPr lang="zh-CN" altLang="en-US" sz="2800">
              <a:ea typeface="华文宋体"/>
            </a:endParaRPr>
          </a:p>
          <a:p>
            <a:pPr marL="609600" indent="-609600">
              <a:buClr>
                <a:schemeClr val="hlink"/>
              </a:buClr>
            </a:pPr>
            <a:r>
              <a:rPr lang="zh-CN" altLang="en-US" sz="2800">
                <a:ea typeface="华文宋体"/>
              </a:rPr>
              <a:t>                      激光辐射</a:t>
            </a:r>
            <a:endParaRPr lang="zh-CN" altLang="en-US" sz="2800">
              <a:ea typeface="华文宋体"/>
            </a:endParaRPr>
          </a:p>
          <a:p>
            <a:pPr marL="609600" indent="-609600">
              <a:buClr>
                <a:schemeClr val="hlink"/>
              </a:buClr>
              <a:buNone/>
            </a:pPr>
            <a:r>
              <a:rPr lang="zh-CN" altLang="en-US" sz="2800">
                <a:ea typeface="华文宋体"/>
              </a:rPr>
              <a:t>        避免眼或皮肤受到直射或散射激光的照射</a:t>
            </a:r>
            <a:endParaRPr lang="zh-CN" altLang="en-US" sz="2800">
              <a:ea typeface="华文宋体"/>
            </a:endParaRPr>
          </a:p>
          <a:p>
            <a:pPr marL="609600" indent="-609600">
              <a:buClr>
                <a:schemeClr val="hlink"/>
              </a:buClr>
            </a:pPr>
            <a:r>
              <a:rPr lang="zh-CN" altLang="en-US" sz="2800">
                <a:ea typeface="华文宋体"/>
              </a:rPr>
              <a:t>                      激光工作</a:t>
            </a:r>
            <a:endParaRPr lang="zh-CN" altLang="en-US" sz="2800">
              <a:ea typeface="华文宋体"/>
            </a:endParaRPr>
          </a:p>
          <a:p>
            <a:pPr marL="609600" indent="-609600">
              <a:buClr>
                <a:schemeClr val="hlink"/>
              </a:buClr>
              <a:buNone/>
            </a:pPr>
            <a:r>
              <a:rPr lang="zh-CN" altLang="en-US" sz="2800">
                <a:ea typeface="华文宋体"/>
              </a:rPr>
              <a:t>                     未经允许不得入内</a:t>
            </a:r>
            <a:endParaRPr lang="zh-CN" altLang="en-US" sz="2800">
              <a:ea typeface="华文宋体"/>
            </a:endParaRPr>
          </a:p>
          <a:p>
            <a:pPr marL="609600" indent="-609600">
              <a:buClr>
                <a:schemeClr val="hlink"/>
              </a:buClr>
            </a:pP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22" name="标题 2321"/>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23" name="文本占位符 2322"/>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激光安全标记的使用</a:t>
            </a:r>
            <a:r>
              <a:rPr lang="zh-CN" altLang="en-US" sz="3600">
                <a:ea typeface="华文宋体"/>
              </a:rPr>
              <a:t> </a:t>
            </a:r>
            <a:endParaRPr lang="zh-CN" altLang="en-US" sz="3600">
              <a:ea typeface="华文宋体"/>
            </a:endParaRPr>
          </a:p>
          <a:p>
            <a:pPr marL="609600" indent="-609600">
              <a:buClr>
                <a:schemeClr val="hlink"/>
              </a:buClr>
            </a:pPr>
            <a:r>
              <a:rPr lang="zh-CN" altLang="en-US" sz="2800">
                <a:ea typeface="华文宋体"/>
              </a:rPr>
              <a:t>激光产品安全标记的使用</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a) </a:t>
            </a:r>
            <a:r>
              <a:rPr lang="zh-CN" altLang="en-US" sz="2800">
                <a:ea typeface="华文宋体"/>
              </a:rPr>
              <a:t>所有激光产品都必须贴有激光安全标记。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a:t>
            </a:r>
            <a:r>
              <a:rPr lang="zh-CN" altLang="en-US" sz="2800">
                <a:ea typeface="华文宋体"/>
              </a:rPr>
              <a:t>每台设备必须同时具有激光警告、激光辐射分类说明、辐射窗口等安全标记。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a:t>
            </a:r>
            <a:r>
              <a:rPr lang="zh-CN" altLang="en-US" sz="2800">
                <a:ea typeface="华文宋体"/>
              </a:rPr>
              <a:t>激光安全标记的粘贴位置必须位于人眼看得到并不受激光伤害的地方。</a:t>
            </a:r>
            <a:endParaRPr lang="zh-CN" altLang="en-US" sz="2800">
              <a:ea typeface="华文宋体"/>
            </a:endParaRPr>
          </a:p>
          <a:p>
            <a:pPr marL="609600" indent="-609600">
              <a:buClr>
                <a:schemeClr val="hlink"/>
              </a:buClr>
              <a:buNone/>
            </a:pPr>
            <a:r>
              <a:rPr lang="zh-CN" altLang="en-US" sz="2800">
                <a:ea typeface="华文宋体"/>
              </a:rPr>
              <a:t>        </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26" name="标题 2325"/>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27" name="文本占位符 2326"/>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激光安全标记的使用</a:t>
            </a:r>
            <a:r>
              <a:rPr lang="zh-CN" altLang="en-US" sz="3600">
                <a:ea typeface="华文宋体"/>
              </a:rPr>
              <a:t> </a:t>
            </a:r>
            <a:endParaRPr lang="zh-CN" altLang="en-US" sz="3600">
              <a:ea typeface="华文宋体"/>
            </a:endParaRPr>
          </a:p>
          <a:p>
            <a:pPr marL="609600" indent="-609600">
              <a:buClr>
                <a:schemeClr val="hlink"/>
              </a:buClr>
            </a:pPr>
            <a:r>
              <a:rPr lang="zh-CN" altLang="en-US" sz="2800">
                <a:ea typeface="华文宋体"/>
              </a:rPr>
              <a:t>激光作业场所安全标记的使用</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a)</a:t>
            </a:r>
            <a:r>
              <a:rPr lang="zh-CN" altLang="en-US" sz="2800">
                <a:ea typeface="华文宋体"/>
              </a:rPr>
              <a:t>所有</a:t>
            </a:r>
            <a:r>
              <a:rPr lang="en-US" altLang="zh-CN" sz="2800">
                <a:ea typeface="华文宋体"/>
              </a:rPr>
              <a:t>3B</a:t>
            </a:r>
            <a:r>
              <a:rPr lang="zh-CN" altLang="en-US" sz="2800">
                <a:ea typeface="华文宋体"/>
              </a:rPr>
              <a:t>类和</a:t>
            </a:r>
            <a:r>
              <a:rPr lang="en-US" altLang="zh-CN" sz="2800">
                <a:ea typeface="华文宋体"/>
              </a:rPr>
              <a:t>4</a:t>
            </a:r>
            <a:r>
              <a:rPr lang="zh-CN" altLang="en-US" sz="2800">
                <a:ea typeface="华文宋体"/>
              </a:rPr>
              <a:t>类激光产品工作的场所都必须贴有激光安全标记，可单独使用激光警告标记，也可同时使用激光警告和辐射场所安全分类说明标记。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b)3A</a:t>
            </a:r>
            <a:r>
              <a:rPr lang="zh-CN" altLang="en-US" sz="2800">
                <a:ea typeface="华文宋体"/>
              </a:rPr>
              <a:t>类激光产品作为测量、准直、调平使用时的工作场所应设有激光警告等安全标记。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c)</a:t>
            </a:r>
            <a:r>
              <a:rPr lang="zh-CN" altLang="en-US" sz="2800">
                <a:ea typeface="华文宋体"/>
              </a:rPr>
              <a:t>激光安全标记的粘贴位置必须是激光防护区域的明显位置，有必要的话 ，应设置多个标记。</a:t>
            </a:r>
            <a:endParaRPr lang="zh-CN" altLang="en-US" sz="2800">
              <a:ea typeface="华文宋体"/>
            </a:endParaRPr>
          </a:p>
          <a:p>
            <a:pPr marL="609600" indent="-609600">
              <a:buClr>
                <a:schemeClr val="hlink"/>
              </a:buClr>
              <a:buNone/>
            </a:pPr>
            <a:r>
              <a:rPr lang="zh-CN" altLang="en-US" sz="2800">
                <a:ea typeface="华文宋体"/>
              </a:rPr>
              <a:t>     </a:t>
            </a:r>
            <a:r>
              <a:rPr lang="en-US" altLang="zh-CN" sz="2800">
                <a:ea typeface="华文宋体"/>
              </a:rPr>
              <a:t>d)</a:t>
            </a:r>
            <a:r>
              <a:rPr lang="zh-CN" altLang="en-US" sz="2800">
                <a:ea typeface="华文宋体"/>
              </a:rPr>
              <a:t>永久性的激光防护区域应在出入口处设置激光安全标记。       </a:t>
            </a:r>
            <a:endParaRPr lang="zh-CN" altLang="en-US" sz="2800">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30" name="标题 232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激光安全、警示标记</a:t>
            </a:r>
            <a:endParaRPr lang="zh-CN" altLang="en-US" sz="2400" b="1" i="1">
              <a:solidFill>
                <a:schemeClr val="folHlink"/>
              </a:solidFill>
              <a:ea typeface="华文宋体"/>
            </a:endParaRPr>
          </a:p>
        </p:txBody>
      </p:sp>
      <p:sp>
        <p:nvSpPr>
          <p:cNvPr id="2331" name="文本占位符 2330"/>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激光安全标记的检查与维护</a:t>
            </a:r>
            <a:r>
              <a:rPr lang="zh-CN" altLang="en-US" sz="3600">
                <a:ea typeface="华文宋体"/>
              </a:rPr>
              <a:t> </a:t>
            </a:r>
            <a:endParaRPr lang="zh-CN" altLang="en-US" sz="3600">
              <a:ea typeface="华文宋体"/>
            </a:endParaRPr>
          </a:p>
          <a:p>
            <a:pPr marL="609600" indent="-609600">
              <a:buClr>
                <a:schemeClr val="hlink"/>
              </a:buClr>
              <a:buNone/>
            </a:pPr>
            <a:endParaRPr lang="zh-CN" altLang="en-US" sz="3600">
              <a:ea typeface="华文宋体"/>
            </a:endParaRPr>
          </a:p>
          <a:p>
            <a:pPr marL="609600" indent="-609600">
              <a:buClr>
                <a:schemeClr val="hlink"/>
              </a:buClr>
            </a:pPr>
            <a:r>
              <a:rPr lang="zh-CN" altLang="en-US">
                <a:ea typeface="华文宋体"/>
              </a:rPr>
              <a:t>激光安全标记至少每半年检查一次，如发现有退色、破损、变形等现象应及时修整或更换。</a:t>
            </a:r>
            <a:endParaRPr lang="zh-CN" altLang="en-US">
              <a:ea typeface="华文宋体"/>
            </a:endParaRPr>
          </a:p>
          <a:p>
            <a:pPr marL="609600" indent="-609600">
              <a:buClr>
                <a:schemeClr val="hlink"/>
              </a:buClr>
              <a:buNone/>
            </a:pPr>
            <a:endParaRPr lang="zh-CN" altLang="en-US">
              <a:ea typeface="华文宋体"/>
            </a:endParaRPr>
          </a:p>
          <a:p>
            <a:pPr marL="609600" indent="-609600">
              <a:buClr>
                <a:schemeClr val="hlink"/>
              </a:buClr>
            </a:pPr>
            <a:r>
              <a:rPr lang="zh-CN" altLang="en-US">
                <a:ea typeface="华文宋体"/>
              </a:rPr>
              <a:t>在修整或更换激光安全标记时应有临时的标记替换，以避免意外的激光伤害。</a:t>
            </a:r>
            <a:endParaRPr lang="zh-CN" altLang="en-US">
              <a:ea typeface="华文宋体"/>
            </a:endParaRPr>
          </a:p>
          <a:p>
            <a:pPr marL="609600" indent="-609600">
              <a:buClr>
                <a:schemeClr val="hlink"/>
              </a:buClr>
              <a:buNone/>
            </a:pPr>
            <a:endParaRPr lang="zh-CN" altLang="en-US" sz="2800">
              <a:ea typeface="华文宋体"/>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34" name="标题 2333"/>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35" name="文本占位符 2334"/>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激光防护眼镜的选择</a:t>
            </a:r>
            <a:r>
              <a:rPr lang="zh-CN" altLang="en-US" sz="3600">
                <a:ea typeface="华文宋体"/>
              </a:rPr>
              <a:t> </a:t>
            </a:r>
            <a:endParaRPr lang="zh-CN" altLang="en-US" sz="3600">
              <a:ea typeface="华文宋体"/>
            </a:endParaRPr>
          </a:p>
          <a:p>
            <a:pPr marL="609600" indent="-609600">
              <a:buClr>
                <a:schemeClr val="hlink"/>
              </a:buClr>
              <a:buNone/>
            </a:pPr>
            <a:r>
              <a:rPr lang="zh-CN" altLang="en-US" sz="2800">
                <a:ea typeface="华文宋体"/>
              </a:rPr>
              <a:t>考虑以下几方面因素</a:t>
            </a:r>
            <a:r>
              <a:rPr lang="zh-CN" altLang="en-US">
                <a:ea typeface="华文宋体"/>
              </a:rPr>
              <a:t>：</a:t>
            </a:r>
            <a:endParaRPr lang="zh-CN" altLang="en-US">
              <a:ea typeface="华文宋体"/>
            </a:endParaRPr>
          </a:p>
          <a:p>
            <a:pPr marL="609600" indent="-609600">
              <a:buClr>
                <a:schemeClr val="hlink"/>
              </a:buClr>
            </a:pPr>
            <a:r>
              <a:rPr lang="zh-CN" altLang="en-US" sz="2800">
                <a:ea typeface="华文宋体"/>
              </a:rPr>
              <a:t>工作激光波长</a:t>
            </a:r>
            <a:endParaRPr lang="zh-CN" altLang="en-US" sz="2800">
              <a:ea typeface="华文宋体"/>
            </a:endParaRPr>
          </a:p>
          <a:p>
            <a:pPr marL="609600" indent="-609600">
              <a:buClr>
                <a:schemeClr val="hlink"/>
              </a:buClr>
            </a:pPr>
            <a:r>
              <a:rPr lang="zh-CN" altLang="en-US" sz="2800">
                <a:ea typeface="华文宋体"/>
              </a:rPr>
              <a:t>激光的辐照度</a:t>
            </a:r>
            <a:endParaRPr lang="zh-CN" altLang="en-US" sz="2800">
              <a:ea typeface="华文宋体"/>
            </a:endParaRPr>
          </a:p>
          <a:p>
            <a:pPr marL="609600" indent="-609600">
              <a:buClr>
                <a:schemeClr val="hlink"/>
              </a:buClr>
            </a:pPr>
            <a:r>
              <a:rPr lang="zh-CN" altLang="en-US" sz="2800">
                <a:ea typeface="华文宋体"/>
              </a:rPr>
              <a:t>防护镜对激光输出波长的光密度</a:t>
            </a:r>
            <a:endParaRPr lang="zh-CN" altLang="en-US" sz="2800">
              <a:ea typeface="华文宋体"/>
            </a:endParaRPr>
          </a:p>
          <a:p>
            <a:pPr marL="609600" indent="-609600">
              <a:buClr>
                <a:schemeClr val="hlink"/>
              </a:buClr>
            </a:pPr>
            <a:r>
              <a:rPr lang="zh-CN" altLang="en-US" sz="2800">
                <a:ea typeface="华文宋体"/>
              </a:rPr>
              <a:t>可见光透射的要求</a:t>
            </a:r>
            <a:endParaRPr lang="zh-CN" altLang="en-US" sz="2800">
              <a:ea typeface="华文宋体"/>
            </a:endParaRPr>
          </a:p>
          <a:p>
            <a:pPr marL="609600" indent="-609600">
              <a:buClr>
                <a:schemeClr val="hlink"/>
              </a:buClr>
            </a:pPr>
            <a:r>
              <a:rPr lang="zh-CN" altLang="en-US" sz="2800">
                <a:ea typeface="华文宋体"/>
              </a:rPr>
              <a:t>防护镜的质量及损坏阈值</a:t>
            </a:r>
            <a:endParaRPr lang="zh-CN" altLang="en-US" sz="2800">
              <a:ea typeface="华文宋体"/>
            </a:endParaRPr>
          </a:p>
          <a:p>
            <a:pPr marL="609600" indent="-609600">
              <a:buClr>
                <a:schemeClr val="hlink"/>
              </a:buClr>
            </a:pPr>
            <a:r>
              <a:rPr lang="zh-CN" altLang="en-US" sz="2800">
                <a:ea typeface="华文宋体"/>
              </a:rPr>
              <a:t>舒适性、通风良好</a:t>
            </a:r>
            <a:endParaRPr lang="zh-CN" altLang="en-US" sz="2800">
              <a:ea typeface="华文宋体"/>
            </a:endParaRPr>
          </a:p>
          <a:p>
            <a:pPr marL="609600" indent="-609600">
              <a:buClr>
                <a:schemeClr val="hlink"/>
              </a:buClr>
            </a:pPr>
            <a:r>
              <a:rPr lang="zh-CN" altLang="en-US" sz="2800">
                <a:ea typeface="华文宋体"/>
              </a:rPr>
              <a:t>防护镜材料吸收介质特性的退化或改变，材料强度（抗冲击性能）</a:t>
            </a:r>
            <a:endParaRPr lang="zh-CN" altLang="en-US" sz="2800">
              <a:ea typeface="华文宋体"/>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38" name="标题 2337"/>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39" name="文本占位符 2338"/>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激光防护眼镜的要求</a:t>
            </a:r>
            <a:r>
              <a:rPr lang="zh-CN" altLang="en-US" sz="3600">
                <a:ea typeface="华文宋体"/>
              </a:rPr>
              <a:t> </a:t>
            </a:r>
            <a:endParaRPr lang="zh-CN" altLang="en-US" sz="3600">
              <a:ea typeface="华文宋体"/>
            </a:endParaRPr>
          </a:p>
          <a:p>
            <a:pPr marL="609600" indent="-609600">
              <a:buClr>
                <a:schemeClr val="hlink"/>
              </a:buClr>
            </a:pPr>
            <a:r>
              <a:rPr lang="zh-CN" altLang="en-US" sz="2800">
                <a:ea typeface="华文宋体"/>
              </a:rPr>
              <a:t>激光防护眼镜应有明显的标记，正确选择适用于特定激光的防护眼镜。</a:t>
            </a:r>
            <a:endParaRPr lang="zh-CN" altLang="en-US" sz="2800">
              <a:ea typeface="华文宋体"/>
            </a:endParaRPr>
          </a:p>
          <a:p>
            <a:pPr marL="609600" indent="-609600">
              <a:buClr>
                <a:schemeClr val="hlink"/>
              </a:buClr>
            </a:pPr>
            <a:r>
              <a:rPr lang="zh-CN" altLang="en-US" sz="2800">
                <a:ea typeface="华文宋体"/>
              </a:rPr>
              <a:t>佩带舒适，提供视野尽可能宽广。</a:t>
            </a:r>
            <a:endParaRPr lang="zh-CN" altLang="en-US" sz="2800">
              <a:ea typeface="华文宋体"/>
            </a:endParaRPr>
          </a:p>
          <a:p>
            <a:pPr marL="609600" indent="-609600">
              <a:buClr>
                <a:schemeClr val="hlink"/>
              </a:buClr>
            </a:pPr>
            <a:r>
              <a:rPr lang="zh-CN" altLang="en-US" sz="2800">
                <a:ea typeface="华文宋体"/>
              </a:rPr>
              <a:t>有一定的密封性，又要有良好的透气性，避免蒙雾。</a:t>
            </a:r>
            <a:endParaRPr lang="zh-CN" altLang="en-US" sz="2800">
              <a:ea typeface="华文宋体"/>
            </a:endParaRPr>
          </a:p>
          <a:p>
            <a:pPr marL="609600" indent="-609600">
              <a:buClr>
                <a:schemeClr val="hlink"/>
              </a:buClr>
            </a:pPr>
            <a:r>
              <a:rPr lang="zh-CN" altLang="en-US" sz="2800">
                <a:ea typeface="华文宋体"/>
              </a:rPr>
              <a:t>有适当的可见光透射。</a:t>
            </a:r>
            <a:endParaRPr lang="zh-CN" altLang="en-US" sz="2800">
              <a:ea typeface="华文宋体"/>
            </a:endParaRPr>
          </a:p>
          <a:p>
            <a:pPr marL="609600" indent="-609600">
              <a:buClr>
                <a:schemeClr val="hlink"/>
              </a:buClr>
            </a:pPr>
            <a:r>
              <a:rPr lang="zh-CN" altLang="en-US" sz="2800">
                <a:ea typeface="华文宋体"/>
              </a:rPr>
              <a:t>避免使用能产生有害镜反射的平面反射镜片。</a:t>
            </a:r>
            <a:endParaRPr lang="zh-CN" altLang="en-US" sz="2800">
              <a:ea typeface="华文宋体"/>
            </a:endParaRPr>
          </a:p>
          <a:p>
            <a:pPr marL="609600" indent="-609600">
              <a:buClr>
                <a:schemeClr val="hlink"/>
              </a:buClr>
            </a:pPr>
            <a:r>
              <a:rPr lang="zh-CN" altLang="en-US" sz="2800">
                <a:ea typeface="华文宋体"/>
              </a:rPr>
              <a:t>框架及侧面部分要有一定的防护能力。</a:t>
            </a:r>
            <a:endParaRPr lang="zh-CN" altLang="en-US" sz="2800">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42" name="标题 2341"/>
          <p:cNvSpPr/>
          <p:nvPr>
            <p:ph type="title" idx="4294967295"/>
          </p:nvPr>
        </p:nvSpPr>
        <p:spPr>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43" name="文本占位符 2342"/>
          <p:cNvSpPr/>
          <p:nvPr>
            <p:ph type="body" sz="half" idx="4294967295"/>
          </p:nvPr>
        </p:nvSpPr>
        <p:spPr>
          <a:xfrm>
            <a:off x="457200" y="1600200"/>
            <a:ext cx="7931150" cy="4530725"/>
          </a:xfrm>
          <a:ln/>
        </p:spPr>
        <p:txBody>
          <a:bodyPr/>
          <a:lstStyle>
            <a:lvl1pPr marL="609600" lvl="0" indent="-609600" algn="l" defTabSz="914400" rtl="0" eaLnBrk="1" fontAlgn="base" latinLnBrk="0" hangingPunct="1">
              <a:lnSpc>
                <a:spcPct val="100000"/>
              </a:lnSpc>
              <a:spcBef>
                <a:spcPct val="20000"/>
              </a:spcBef>
              <a:spcAft>
                <a:spcPct val="0"/>
              </a:spcAft>
              <a:buClr>
                <a:schemeClr val="hlink"/>
              </a:buClr>
              <a:buSzPct val="60000"/>
              <a:buFont typeface="Wingdings" panose="05000000000000000000" pitchFamily="2" charset="2"/>
              <a:defRPr sz="2800" b="0" i="0" u="none">
                <a:solidFill>
                  <a:schemeClr val="tx1"/>
                </a:solidFill>
                <a:latin typeface="Verdana" panose="020B0604030504040204" pitchFamily="34" charset="0"/>
                <a:ea typeface="宋体" panose="02010600030101010101" pitchFamily="2" charset="-122"/>
              </a:defRPr>
            </a:lvl1pPr>
            <a:lvl2pPr marL="990600" lvl="1" indent="-533400" algn="l" defTabSz="914400" rtl="0" eaLnBrk="1" fontAlgn="base" latinLnBrk="0" hangingPunct="1">
              <a:lnSpc>
                <a:spcPct val="100000"/>
              </a:lnSpc>
              <a:spcBef>
                <a:spcPct val="20000"/>
              </a:spcBef>
              <a:spcAft>
                <a:spcPct val="0"/>
              </a:spcAft>
              <a:buClr>
                <a:schemeClr val="tx1"/>
              </a:buClr>
              <a:buSzPct val="100000"/>
              <a:buFontTx/>
              <a:defRPr sz="2400" b="0" i="0" u="none">
                <a:solidFill>
                  <a:schemeClr val="tx1"/>
                </a:solidFill>
                <a:latin typeface="Verdana" panose="020B0604030504040204" pitchFamily="34" charset="0"/>
                <a:ea typeface="宋体" panose="02010600030101010101" pitchFamily="2" charset="-122"/>
              </a:defRPr>
            </a:lvl2pPr>
            <a:lvl3pPr marL="1371600" lvl="2" indent="-457200" algn="l" defTabSz="914400" rtl="0" eaLnBrk="1" fontAlgn="base" latinLnBrk="0" hangingPunct="1">
              <a:lnSpc>
                <a:spcPct val="100000"/>
              </a:lnSpc>
              <a:spcBef>
                <a:spcPct val="20000"/>
              </a:spcBef>
              <a:spcAft>
                <a:spcPct val="0"/>
              </a:spcAft>
              <a:buClr>
                <a:schemeClr val="accent2"/>
              </a:buClr>
              <a:buSzPct val="60000"/>
              <a:buFont typeface="Wingdings" panose="05000000000000000000" pitchFamily="2" charset="2"/>
              <a:defRPr sz="2000" b="0" i="0" u="none">
                <a:solidFill>
                  <a:schemeClr val="tx1"/>
                </a:solidFill>
                <a:latin typeface="Verdana" panose="020B0604030504040204" pitchFamily="34" charset="0"/>
                <a:ea typeface="宋体" panose="02010600030101010101" pitchFamily="2" charset="-122"/>
              </a:defRPr>
            </a:lvl3pPr>
            <a:lvl4pPr marL="1752600" lvl="3" indent="-381000" algn="l" defTabSz="914400" rtl="0" eaLnBrk="1" fontAlgn="base" latinLnBrk="0" hangingPunct="1">
              <a:lnSpc>
                <a:spcPct val="100000"/>
              </a:lnSpc>
              <a:spcBef>
                <a:spcPct val="20000"/>
              </a:spcBef>
              <a:spcAft>
                <a:spcPct val="0"/>
              </a:spcAft>
              <a:buClr>
                <a:schemeClr val="tx2"/>
              </a:buClr>
              <a:buSzPct val="100000"/>
              <a:buFontTx/>
              <a:defRPr sz="1800" b="0" i="0" u="none">
                <a:solidFill>
                  <a:schemeClr val="tx1"/>
                </a:solidFill>
                <a:latin typeface="Verdana" panose="020B0604030504040204" pitchFamily="34" charset="0"/>
                <a:ea typeface="宋体" panose="02010600030101010101" pitchFamily="2" charset="-122"/>
              </a:defRPr>
            </a:lvl4pPr>
            <a:lvl5pPr marL="2209800" lvl="4" indent="-3810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defRPr sz="1800" b="0" i="0" u="none">
                <a:solidFill>
                  <a:schemeClr val="tx1"/>
                </a:solidFill>
                <a:latin typeface="Verdana" panose="020B0604030504040204" pitchFamily="34" charset="0"/>
                <a:ea typeface="宋体" panose="02010600030101010101" pitchFamily="2" charset="-122"/>
              </a:defRPr>
            </a:lvl5pPr>
          </a:lstStyle>
          <a:p>
            <a:pPr lvl="0">
              <a:buClr>
                <a:schemeClr val="hlink"/>
              </a:buClr>
              <a:buNone/>
            </a:pPr>
            <a:r>
              <a:rPr lang="zh-CN" altLang="en-US" sz="3200" b="1" i="1">
                <a:solidFill>
                  <a:srgbClr val="FF9933"/>
                </a:solidFill>
                <a:ea typeface="华文宋体"/>
              </a:rPr>
              <a:t>激光防护眼镜的光学密度要求</a:t>
            </a:r>
            <a:endParaRPr lang="zh-CN" altLang="en-US" sz="3200" b="1" i="1">
              <a:solidFill>
                <a:srgbClr val="FF9933"/>
              </a:solidFill>
              <a:ea typeface="华文宋体"/>
            </a:endParaRPr>
          </a:p>
          <a:p>
            <a:pPr lvl="0">
              <a:buClr>
                <a:schemeClr val="hlink"/>
              </a:buClr>
            </a:pPr>
            <a:r>
              <a:rPr lang="zh-CN" altLang="en-US">
                <a:ea typeface="华文宋体"/>
              </a:rPr>
              <a:t>   激光防护眼镜光学密度</a:t>
            </a:r>
            <a:r>
              <a:rPr lang="en-US" altLang="zh-CN" b="1" i="1">
                <a:ea typeface="华文宋体"/>
              </a:rPr>
              <a:t>Dλ</a:t>
            </a:r>
            <a:r>
              <a:rPr lang="zh-CN" altLang="en-US">
                <a:ea typeface="华文宋体"/>
              </a:rPr>
              <a:t>对激光波长的依赖性很高。</a:t>
            </a:r>
            <a:endParaRPr lang="zh-CN" altLang="en-US">
              <a:ea typeface="华文宋体"/>
            </a:endParaRPr>
          </a:p>
          <a:p>
            <a:pPr lvl="0">
              <a:buClr>
                <a:schemeClr val="hlink"/>
              </a:buClr>
            </a:pPr>
            <a:r>
              <a:rPr lang="en-US" altLang="zh-CN" b="1" i="1">
                <a:ea typeface="华文宋体"/>
              </a:rPr>
              <a:t>Dλ</a:t>
            </a:r>
            <a:r>
              <a:rPr lang="zh-CN" altLang="en-US">
                <a:ea typeface="华文宋体"/>
              </a:rPr>
              <a:t>的计算公式：</a:t>
            </a:r>
            <a:endParaRPr lang="zh-CN" altLang="en-US">
              <a:ea typeface="华文宋体"/>
            </a:endParaRPr>
          </a:p>
          <a:p>
            <a:pPr lvl="0">
              <a:buClr>
                <a:schemeClr val="hlink"/>
              </a:buClr>
              <a:buNone/>
            </a:pPr>
            <a:endParaRPr lang="zh-CN" altLang="en-US">
              <a:ea typeface="华文宋体"/>
            </a:endParaRPr>
          </a:p>
          <a:p>
            <a:pPr lvl="0">
              <a:buClr>
                <a:schemeClr val="hlink"/>
              </a:buClr>
              <a:buNone/>
            </a:pPr>
            <a:endParaRPr lang="zh-CN" altLang="en-US" sz="2400" b="1" i="1">
              <a:ea typeface="华文宋体"/>
            </a:endParaRPr>
          </a:p>
          <a:p>
            <a:pPr lvl="0">
              <a:buClr>
                <a:schemeClr val="hlink"/>
              </a:buClr>
              <a:buNone/>
            </a:pPr>
            <a:endParaRPr lang="zh-CN" altLang="en-US" sz="2400" b="1" i="1">
              <a:ea typeface="华文宋体"/>
            </a:endParaRPr>
          </a:p>
          <a:p>
            <a:pPr lvl="0">
              <a:buClr>
                <a:schemeClr val="hlink"/>
              </a:buClr>
              <a:buNone/>
            </a:pPr>
            <a:r>
              <a:rPr lang="zh-CN" altLang="en-US" sz="2000">
                <a:ea typeface="华文宋体"/>
              </a:rPr>
              <a:t>   </a:t>
            </a:r>
            <a:r>
              <a:rPr lang="en-US" altLang="zh-CN" sz="2000">
                <a:ea typeface="华文宋体"/>
              </a:rPr>
              <a:t>MPE:</a:t>
            </a:r>
            <a:r>
              <a:rPr lang="zh-CN" altLang="en-US" sz="2000">
                <a:ea typeface="华文宋体"/>
              </a:rPr>
              <a:t>最大允许照射量</a:t>
            </a:r>
            <a:endParaRPr lang="zh-CN" altLang="en-US" sz="2000">
              <a:ea typeface="华文宋体"/>
            </a:endParaRPr>
          </a:p>
          <a:p>
            <a:pPr lvl="0">
              <a:buClr>
                <a:schemeClr val="hlink"/>
              </a:buClr>
              <a:buNone/>
            </a:pPr>
            <a:r>
              <a:rPr lang="zh-CN" altLang="en-US" sz="2000">
                <a:ea typeface="华文宋体"/>
              </a:rPr>
              <a:t>     </a:t>
            </a:r>
            <a:r>
              <a:rPr lang="en-US" altLang="zh-CN" sz="2000">
                <a:ea typeface="华文宋体"/>
              </a:rPr>
              <a:t>H</a:t>
            </a:r>
            <a:r>
              <a:rPr lang="en-US" altLang="zh-CN" sz="1000">
                <a:ea typeface="华文宋体"/>
              </a:rPr>
              <a:t>0</a:t>
            </a:r>
            <a:r>
              <a:rPr lang="zh-CN" altLang="en-US" sz="2000">
                <a:ea typeface="华文宋体"/>
              </a:rPr>
              <a:t>：眼睛预计可能受到的辐照量</a:t>
            </a:r>
            <a:endParaRPr lang="zh-CN" altLang="en-US" sz="2000">
              <a:ea typeface="华文宋体"/>
            </a:endParaRPr>
          </a:p>
          <a:p>
            <a:pPr lvl="0">
              <a:buClr>
                <a:schemeClr val="hlink"/>
              </a:buClr>
              <a:buNone/>
            </a:pPr>
            <a:endParaRPr lang="zh-CN" altLang="en-US" sz="2400" b="1" i="1">
              <a:ea typeface="华文宋体"/>
            </a:endParaRPr>
          </a:p>
          <a:p>
            <a:pPr lvl="0">
              <a:buClr>
                <a:schemeClr val="hlink"/>
              </a:buClr>
              <a:buNone/>
            </a:pPr>
            <a:endParaRPr lang="zh-CN" altLang="en-US" sz="2400" b="1" i="1">
              <a:ea typeface="华文宋体"/>
            </a:endParaRPr>
          </a:p>
          <a:p>
            <a:pPr lvl="0">
              <a:buClr>
                <a:schemeClr val="hlink"/>
              </a:buClr>
              <a:buNone/>
            </a:pPr>
            <a:endParaRPr lang="zh-CN" altLang="en-US" sz="2400" b="1" i="1">
              <a:ea typeface="华文宋体"/>
            </a:endParaRPr>
          </a:p>
          <a:p>
            <a:pPr lvl="0">
              <a:buClr>
                <a:schemeClr val="hlink"/>
              </a:buClr>
              <a:buNone/>
            </a:pPr>
            <a:endParaRPr lang="zh-CN" altLang="en-US" sz="1000" b="1" i="1">
              <a:ea typeface="华文宋体"/>
            </a:endParaRPr>
          </a:p>
        </p:txBody>
      </p:sp>
      <p:sp>
        <p:nvSpPr>
          <p:cNvPr id="2344" name="矩形 2343"/>
          <p:cNvSpPr/>
          <p:nvPr/>
        </p:nvSpPr>
        <p:spPr>
          <a:xfrm>
            <a:off x="0" y="0"/>
            <a:ext cx="9144000" cy="0"/>
          </a:xfrm>
          <a:prstGeom prst="rect">
            <a:avLst/>
          </a:prstGeom>
          <a:noFill/>
          <a:ln w="9525">
            <a:noFill/>
          </a:ln>
        </p:spPr>
        <p:txBody>
          <a:bodyPr/>
          <a:p>
            <a:endParaRPr lang="zh-CN" altLang="en-US"/>
          </a:p>
        </p:txBody>
      </p:sp>
      <p:sp>
        <p:nvSpPr>
          <p:cNvPr id="2345" name="矩形 2344"/>
          <p:cNvSpPr/>
          <p:nvPr/>
        </p:nvSpPr>
        <p:spPr>
          <a:xfrm>
            <a:off x="0" y="0"/>
            <a:ext cx="9144000" cy="0"/>
          </a:xfrm>
          <a:prstGeom prst="rect">
            <a:avLst/>
          </a:prstGeom>
          <a:noFill/>
          <a:ln w="9525">
            <a:noFill/>
          </a:ln>
        </p:spPr>
        <p:txBody>
          <a:bodyPr/>
          <a:p>
            <a:endParaRPr lang="zh-CN" altLang="en-US"/>
          </a:p>
        </p:txBody>
      </p:sp>
      <p:sp>
        <p:nvSpPr>
          <p:cNvPr id="2346" name="矩形 2345"/>
          <p:cNvSpPr/>
          <p:nvPr/>
        </p:nvSpPr>
        <p:spPr>
          <a:xfrm>
            <a:off x="0" y="0"/>
            <a:ext cx="9144000" cy="0"/>
          </a:xfrm>
          <a:prstGeom prst="rect">
            <a:avLst/>
          </a:prstGeom>
          <a:noFill/>
          <a:ln w="9525">
            <a:noFill/>
          </a:ln>
        </p:spPr>
        <p:txBody>
          <a:bodyPr/>
          <a:p>
            <a:endParaRPr lang="zh-CN" altLang="en-US"/>
          </a:p>
        </p:txBody>
      </p:sp>
      <p:pic>
        <p:nvPicPr>
          <p:cNvPr id="2347" name="图片 2346"/>
          <p:cNvPicPr>
            <a:picLocks noChangeAspect="1"/>
          </p:cNvPicPr>
          <p:nvPr/>
        </p:nvPicPr>
        <p:blipFill>
          <a:blip r:embed="rId1"/>
          <a:stretch>
            <a:fillRect/>
          </a:stretch>
        </p:blipFill>
        <p:spPr>
          <a:xfrm>
            <a:off x="3708400" y="3068638"/>
            <a:ext cx="2706688" cy="1490662"/>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10" name="标题 210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激光产品的分类</a:t>
            </a:r>
            <a:endParaRPr lang="zh-CN" altLang="en-US" sz="2400" b="1" i="1">
              <a:solidFill>
                <a:schemeClr val="folHlink"/>
              </a:solidFill>
              <a:ea typeface="华文宋体"/>
            </a:endParaRPr>
          </a:p>
        </p:txBody>
      </p:sp>
      <p:sp>
        <p:nvSpPr>
          <p:cNvPr id="2111" name="文本占位符 2110"/>
          <p:cNvSpPr/>
          <p:nvPr>
            <p:ph type="body" idx="4294967295"/>
          </p:nvPr>
        </p:nvSpPr>
        <p:spPr>
          <a:xfrm>
            <a:off x="457200" y="692150"/>
            <a:ext cx="8229600" cy="2592388"/>
          </a:xfrm>
          <a:ln/>
        </p:spPr>
        <p:txBody>
          <a:bodyPr/>
          <a:p>
            <a:pPr>
              <a:lnSpc>
                <a:spcPct val="90000"/>
              </a:lnSpc>
              <a:buClr>
                <a:schemeClr val="hlink"/>
              </a:buClr>
            </a:pPr>
            <a:r>
              <a:rPr lang="zh-CN" altLang="en-US" sz="4000">
                <a:solidFill>
                  <a:srgbClr val="FF9933"/>
                </a:solidFill>
                <a:ea typeface="华文宋体"/>
              </a:rPr>
              <a:t>激光产品的分类</a:t>
            </a:r>
            <a:r>
              <a:rPr lang="zh-CN" altLang="en-US">
                <a:solidFill>
                  <a:srgbClr val="FF9933"/>
                </a:solidFill>
                <a:ea typeface="华文宋体"/>
              </a:rPr>
              <a:t> </a:t>
            </a:r>
            <a:r>
              <a:rPr lang="en-US" altLang="zh-CN">
                <a:solidFill>
                  <a:srgbClr val="FF9933"/>
                </a:solidFill>
                <a:ea typeface="华文宋体"/>
              </a:rPr>
              <a:t>(GB 7247.1-2001)</a:t>
            </a:r>
            <a:endParaRPr lang="en-US" altLang="zh-CN">
              <a:solidFill>
                <a:srgbClr val="FF9933"/>
              </a:solidFill>
              <a:ea typeface="华文宋体"/>
            </a:endParaRPr>
          </a:p>
          <a:p>
            <a:pPr>
              <a:lnSpc>
                <a:spcPct val="90000"/>
              </a:lnSpc>
              <a:buClr>
                <a:schemeClr val="hlink"/>
              </a:buClr>
            </a:pPr>
            <a:r>
              <a:rPr lang="en-US" altLang="zh-CN" i="1" u="sng">
                <a:ea typeface="华文宋体"/>
              </a:rPr>
              <a:t>1</a:t>
            </a:r>
            <a:r>
              <a:rPr lang="zh-CN" altLang="en-US" i="1" u="sng">
                <a:ea typeface="华文宋体"/>
              </a:rPr>
              <a:t>类激光</a:t>
            </a:r>
            <a:r>
              <a:rPr lang="en-US" altLang="zh-CN">
                <a:ea typeface="华文宋体"/>
              </a:rPr>
              <a:t>:</a:t>
            </a:r>
            <a:r>
              <a:rPr lang="zh-CN" altLang="en-US">
                <a:ea typeface="华文宋体"/>
              </a:rPr>
              <a:t>其连续波功率很小，只达微瓦或亚微瓦级，正常运行条件下不会产生危害，一般不必采取防范措施。</a:t>
            </a:r>
            <a:endParaRPr lang="zh-CN" altLang="en-US">
              <a:ea typeface="华文宋体"/>
            </a:endParaRPr>
          </a:p>
          <a:p>
            <a:pPr>
              <a:lnSpc>
                <a:spcPct val="90000"/>
              </a:lnSpc>
              <a:buClr>
                <a:schemeClr val="hlink"/>
              </a:buClr>
            </a:pPr>
            <a:r>
              <a:rPr lang="zh-CN" altLang="en-US">
                <a:ea typeface="华文宋体"/>
              </a:rPr>
              <a:t>例如</a:t>
            </a:r>
            <a:r>
              <a:rPr lang="en-US" altLang="zh-CN">
                <a:ea typeface="华文宋体"/>
              </a:rPr>
              <a:t>:</a:t>
            </a:r>
            <a:r>
              <a:rPr lang="zh-CN" altLang="en-US">
                <a:ea typeface="华文宋体"/>
              </a:rPr>
              <a:t>激光打印机等。</a:t>
            </a:r>
            <a:endParaRPr lang="zh-CN" altLang="en-US">
              <a:ea typeface="华文宋体"/>
            </a:endParaRPr>
          </a:p>
          <a:p>
            <a:pPr>
              <a:lnSpc>
                <a:spcPct val="90000"/>
              </a:lnSpc>
              <a:buClr>
                <a:schemeClr val="hlink"/>
              </a:buClr>
            </a:pPr>
            <a:endParaRPr lang="zh-CN" altLang="en-US">
              <a:ea typeface="华文宋体"/>
            </a:endParaRPr>
          </a:p>
          <a:p>
            <a:pPr>
              <a:lnSpc>
                <a:spcPct val="90000"/>
              </a:lnSpc>
              <a:buClr>
                <a:schemeClr val="hlink"/>
              </a:buClr>
            </a:pPr>
            <a:endParaRPr lang="zh-CN" altLang="en-US">
              <a:ea typeface="华文宋体"/>
            </a:endParaRPr>
          </a:p>
          <a:p>
            <a:pPr>
              <a:lnSpc>
                <a:spcPct val="90000"/>
              </a:lnSpc>
              <a:buClr>
                <a:schemeClr val="hlink"/>
              </a:buClr>
            </a:pPr>
            <a:endParaRPr lang="zh-CN" altLang="en-US">
              <a:ea typeface="华文宋体"/>
            </a:endParaRPr>
          </a:p>
        </p:txBody>
      </p:sp>
      <p:pic>
        <p:nvPicPr>
          <p:cNvPr id="2112" name="图片 2111"/>
          <p:cNvPicPr>
            <a:picLocks noChangeAspect="1"/>
          </p:cNvPicPr>
          <p:nvPr/>
        </p:nvPicPr>
        <p:blipFill>
          <a:blip r:embed="rId1"/>
          <a:stretch>
            <a:fillRect/>
          </a:stretch>
        </p:blipFill>
        <p:spPr>
          <a:xfrm>
            <a:off x="4932363" y="3500438"/>
            <a:ext cx="3960812" cy="2970212"/>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50" name="标题 234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51" name="文本占位符 2350"/>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激光防护眼镜的分类</a:t>
            </a:r>
            <a:r>
              <a:rPr lang="zh-CN" altLang="en-US" sz="3600">
                <a:ea typeface="华文宋体"/>
              </a:rPr>
              <a:t> </a:t>
            </a:r>
            <a:endParaRPr lang="zh-CN" altLang="en-US" sz="3600">
              <a:ea typeface="华文宋体"/>
            </a:endParaRPr>
          </a:p>
          <a:p>
            <a:pPr marL="609600" indent="-609600">
              <a:buClr>
                <a:schemeClr val="hlink"/>
              </a:buClr>
            </a:pPr>
            <a:r>
              <a:rPr lang="zh-CN" altLang="en-US">
                <a:ea typeface="华文宋体"/>
              </a:rPr>
              <a:t>吸收型激光防护眼镜：在聚碳酸脂塑料或玻璃中加入染料，有选择吸收特定波长的激光。</a:t>
            </a:r>
            <a:endParaRPr lang="zh-CN" altLang="en-US">
              <a:ea typeface="华文宋体"/>
            </a:endParaRPr>
          </a:p>
          <a:p>
            <a:pPr marL="609600" indent="-609600">
              <a:buClr>
                <a:schemeClr val="hlink"/>
              </a:buClr>
            </a:pPr>
            <a:r>
              <a:rPr lang="zh-CN" altLang="en-US">
                <a:ea typeface="华文宋体"/>
              </a:rPr>
              <a:t>缺点：对可见光透过率较低，会产生吸收饱和现象，降低防护效果。</a:t>
            </a: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endParaRPr lang="zh-CN" altLang="en-US" sz="2800">
              <a:ea typeface="华文宋体"/>
            </a:endParaRPr>
          </a:p>
        </p:txBody>
      </p:sp>
      <p:pic>
        <p:nvPicPr>
          <p:cNvPr id="2352" name="图片 2351"/>
          <p:cNvPicPr>
            <a:picLocks noChangeAspect="1"/>
          </p:cNvPicPr>
          <p:nvPr/>
        </p:nvPicPr>
        <p:blipFill>
          <a:blip r:embed="rId1"/>
          <a:stretch>
            <a:fillRect/>
          </a:stretch>
        </p:blipFill>
        <p:spPr>
          <a:xfrm>
            <a:off x="6156325" y="3860800"/>
            <a:ext cx="2768600" cy="2768600"/>
          </a:xfrm>
          <a:prstGeom prst="rect">
            <a:avLst/>
          </a:prstGeom>
          <a:noFill/>
          <a:ln w="9525">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55" name="标题 2354"/>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56" name="文本占位符 2355"/>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激光防护眼镜的分类</a:t>
            </a:r>
            <a:r>
              <a:rPr lang="zh-CN" altLang="en-US" sz="3600">
                <a:ea typeface="华文宋体"/>
              </a:rPr>
              <a:t> </a:t>
            </a:r>
            <a:endParaRPr lang="zh-CN" altLang="en-US" sz="3600">
              <a:ea typeface="华文宋体"/>
            </a:endParaRPr>
          </a:p>
          <a:p>
            <a:pPr marL="609600" indent="-609600">
              <a:buClr>
                <a:schemeClr val="hlink"/>
              </a:buClr>
            </a:pPr>
            <a:r>
              <a:rPr lang="zh-CN" altLang="en-US">
                <a:ea typeface="华文宋体"/>
              </a:rPr>
              <a:t>反射型激光防护眼镜：在玻璃基底上蒸镀多层介质膜，有选择地反射特定波长的激光。比吸收型防护镜能承受更强的激光。</a:t>
            </a:r>
            <a:endParaRPr lang="zh-CN" altLang="en-US">
              <a:ea typeface="华文宋体"/>
            </a:endParaRPr>
          </a:p>
          <a:p>
            <a:pPr marL="609600" indent="-609600">
              <a:buClr>
                <a:schemeClr val="hlink"/>
              </a:buClr>
            </a:pPr>
            <a:r>
              <a:rPr lang="zh-CN" altLang="en-US">
                <a:ea typeface="华文宋体"/>
              </a:rPr>
              <a:t>缺点：反射光强很高，可能伤害他人的眼睛。</a:t>
            </a: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endParaRPr lang="zh-CN" altLang="en-US" sz="2800">
              <a:ea typeface="华文宋体"/>
            </a:endParaRPr>
          </a:p>
        </p:txBody>
      </p:sp>
      <p:pic>
        <p:nvPicPr>
          <p:cNvPr id="2357" name="图片 2356"/>
          <p:cNvPicPr>
            <a:picLocks noChangeAspect="1"/>
          </p:cNvPicPr>
          <p:nvPr/>
        </p:nvPicPr>
        <p:blipFill>
          <a:blip r:embed="rId1"/>
          <a:stretch>
            <a:fillRect/>
          </a:stretch>
        </p:blipFill>
        <p:spPr>
          <a:xfrm>
            <a:off x="6156325" y="3860800"/>
            <a:ext cx="2768600" cy="2768600"/>
          </a:xfrm>
          <a:prstGeom prst="rect">
            <a:avLst/>
          </a:prstGeom>
          <a:noFill/>
          <a:ln w="9525">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60" name="标题 2359"/>
          <p:cNvSpPr/>
          <p:nvPr>
            <p:ph type="title" idx="4294967295"/>
          </p:nvPr>
        </p:nvSpPr>
        <p:spPr>
          <a:xfrm>
            <a:off x="914400" y="0"/>
            <a:ext cx="8229600" cy="487363"/>
          </a:xfrm>
          <a:ln/>
        </p:spPr>
        <p:txBody>
          <a:bodyPr anchor="ctr" anchorCtr="1"/>
          <a:p>
            <a:r>
              <a:rPr lang="en-US" altLang="zh-CN" sz="28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61" name="文本占位符 2360"/>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激光防护服的选择</a:t>
            </a:r>
            <a:r>
              <a:rPr lang="zh-CN" altLang="en-US" sz="3600">
                <a:ea typeface="华文宋体"/>
              </a:rPr>
              <a:t> </a:t>
            </a:r>
            <a:endParaRPr lang="zh-CN" altLang="en-US" sz="3600">
              <a:ea typeface="华文宋体"/>
            </a:endParaRPr>
          </a:p>
          <a:p>
            <a:pPr marL="609600" indent="-609600">
              <a:buClr>
                <a:schemeClr val="hlink"/>
              </a:buClr>
            </a:pPr>
            <a:r>
              <a:rPr lang="zh-CN" altLang="en-US">
                <a:ea typeface="华文宋体"/>
              </a:rPr>
              <a:t>尽可能为受到超过皮肤</a:t>
            </a:r>
            <a:r>
              <a:rPr lang="en-US" altLang="zh-CN">
                <a:ea typeface="华文宋体"/>
              </a:rPr>
              <a:t>MPE</a:t>
            </a:r>
            <a:r>
              <a:rPr lang="zh-CN" altLang="en-US">
                <a:ea typeface="华文宋体"/>
              </a:rPr>
              <a:t>值的辐射照射的工作人员提供适宜的防护衣。</a:t>
            </a:r>
            <a:endParaRPr lang="zh-CN" altLang="en-US">
              <a:ea typeface="华文宋体"/>
            </a:endParaRPr>
          </a:p>
          <a:p>
            <a:pPr marL="609600" indent="-609600">
              <a:buClr>
                <a:schemeClr val="hlink"/>
              </a:buClr>
              <a:buNone/>
            </a:pPr>
            <a:endParaRPr lang="zh-CN" altLang="en-US">
              <a:ea typeface="华文宋体"/>
            </a:endParaRPr>
          </a:p>
          <a:p>
            <a:pPr marL="609600" indent="-609600">
              <a:buClr>
                <a:schemeClr val="hlink"/>
              </a:buClr>
            </a:pPr>
            <a:r>
              <a:rPr lang="zh-CN" altLang="en-US">
                <a:ea typeface="华文宋体"/>
              </a:rPr>
              <a:t>防护服宜用合适的耐火、耐热材料制成。</a:t>
            </a: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r>
              <a:rPr lang="zh-CN" altLang="en-US">
                <a:ea typeface="华文宋体"/>
              </a:rPr>
              <a:t>防护服尽量不要暴露皮肤。</a:t>
            </a: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64" name="标题 2363"/>
          <p:cNvSpPr/>
          <p:nvPr>
            <p:ph type="title" idx="4294967295"/>
          </p:nvPr>
        </p:nvSpPr>
        <p:spPr>
          <a:xfrm>
            <a:off x="914400" y="0"/>
            <a:ext cx="8229600" cy="487363"/>
          </a:xfrm>
          <a:ln/>
        </p:spPr>
        <p:txBody>
          <a:bodyPr anchor="ctr" anchorCtr="1"/>
          <a:p>
            <a:r>
              <a:rPr lang="en-US" altLang="zh-CN" sz="28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65" name="文本占位符 2364"/>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激光安全防护器材的最新进展</a:t>
            </a:r>
            <a:r>
              <a:rPr lang="zh-CN" altLang="en-US" sz="3600">
                <a:ea typeface="华文宋体"/>
              </a:rPr>
              <a:t> </a:t>
            </a:r>
            <a:endParaRPr lang="zh-CN" altLang="en-US" sz="3600">
              <a:ea typeface="华文宋体"/>
            </a:endParaRPr>
          </a:p>
          <a:p>
            <a:pPr marL="609600" indent="-609600">
              <a:buClr>
                <a:schemeClr val="hlink"/>
              </a:buClr>
              <a:buNone/>
            </a:pPr>
            <a:endParaRPr lang="zh-CN" altLang="en-US" sz="3600">
              <a:ea typeface="华文宋体"/>
            </a:endParaRPr>
          </a:p>
          <a:p>
            <a:pPr marL="609600" indent="-609600">
              <a:buClr>
                <a:schemeClr val="hlink"/>
              </a:buClr>
            </a:pPr>
            <a:r>
              <a:rPr lang="zh-CN" altLang="en-US">
                <a:ea typeface="华文宋体"/>
              </a:rPr>
              <a:t>由单一波长向全波段防护方向发展</a:t>
            </a:r>
            <a:endParaRPr lang="zh-CN" altLang="en-US">
              <a:ea typeface="华文宋体"/>
            </a:endParaRPr>
          </a:p>
          <a:p>
            <a:pPr marL="609600" indent="-609600">
              <a:buClr>
                <a:schemeClr val="hlink"/>
              </a:buClr>
              <a:buNone/>
            </a:pPr>
            <a:r>
              <a:rPr lang="zh-CN" altLang="en-US">
                <a:ea typeface="华文宋体"/>
              </a:rPr>
              <a:t>          目前的激光防护镜，大多只能在特定波长上起到防护作用。利用非线性光学原理及非线性光学材料，制成的防护眼镜能对付任何波长的高功率激光。</a:t>
            </a:r>
            <a:endParaRPr lang="zh-CN" altLang="en-US">
              <a:ea typeface="华文宋体"/>
            </a:endParaRPr>
          </a:p>
          <a:p>
            <a:pPr marL="609600" indent="-609600">
              <a:buClr>
                <a:schemeClr val="hlink"/>
              </a:buClr>
              <a:buNone/>
            </a:pP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68" name="标题 2367"/>
          <p:cNvSpPr/>
          <p:nvPr>
            <p:ph type="title" idx="4294967295"/>
          </p:nvPr>
        </p:nvSpPr>
        <p:spPr>
          <a:xfrm>
            <a:off x="914400" y="0"/>
            <a:ext cx="8229600" cy="487363"/>
          </a:xfrm>
          <a:ln/>
        </p:spPr>
        <p:txBody>
          <a:bodyPr anchor="ctr" anchorCtr="1"/>
          <a:p>
            <a:r>
              <a:rPr lang="en-US" altLang="zh-CN" sz="28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69" name="文本占位符 2368"/>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激光安全防护器材的最新进展</a:t>
            </a:r>
            <a:r>
              <a:rPr lang="zh-CN" altLang="en-US" sz="3600">
                <a:ea typeface="华文宋体"/>
              </a:rPr>
              <a:t> </a:t>
            </a:r>
            <a:endParaRPr lang="zh-CN" altLang="en-US" sz="3600">
              <a:ea typeface="华文宋体"/>
            </a:endParaRPr>
          </a:p>
          <a:p>
            <a:pPr marL="609600" indent="-609600">
              <a:buClr>
                <a:schemeClr val="hlink"/>
              </a:buClr>
              <a:buNone/>
            </a:pPr>
            <a:endParaRPr lang="zh-CN" altLang="en-US" sz="3600">
              <a:ea typeface="华文宋体"/>
            </a:endParaRPr>
          </a:p>
          <a:p>
            <a:pPr marL="609600" indent="-609600">
              <a:buClr>
                <a:schemeClr val="hlink"/>
              </a:buClr>
            </a:pPr>
            <a:r>
              <a:rPr lang="zh-CN" altLang="en-US">
                <a:ea typeface="华文宋体"/>
              </a:rPr>
              <a:t>向良好的可见光透过率、大的防护角及高光学密度方向发展</a:t>
            </a:r>
            <a:endParaRPr lang="zh-CN" altLang="en-US">
              <a:ea typeface="华文宋体"/>
            </a:endParaRPr>
          </a:p>
          <a:p>
            <a:pPr marL="609600" indent="-609600">
              <a:buClr>
                <a:schemeClr val="hlink"/>
              </a:buClr>
              <a:buNone/>
            </a:pPr>
            <a:r>
              <a:rPr lang="zh-CN" altLang="en-US">
                <a:ea typeface="华文宋体"/>
              </a:rPr>
              <a:t>          吸收型激光防护镜的可见光总透过率较低，反射型激光防护镜广角性差。因此在保证高光密度下得到高的可见光透过率及提高防护角度也是今后研究发展的方向。</a:t>
            </a:r>
            <a:endParaRPr lang="zh-CN" altLang="en-US">
              <a:ea typeface="华文宋体"/>
            </a:endParaRPr>
          </a:p>
          <a:p>
            <a:pPr marL="609600" indent="-609600">
              <a:buClr>
                <a:schemeClr val="hlink"/>
              </a:buClr>
              <a:buNone/>
            </a:pPr>
            <a:endParaRPr lang="zh-CN" altLang="en-US">
              <a:ea typeface="华文宋体"/>
            </a:endParaRPr>
          </a:p>
          <a:p>
            <a:pPr marL="609600" indent="-609600">
              <a:buClr>
                <a:schemeClr val="hlink"/>
              </a:buClr>
            </a:pPr>
            <a:endParaRPr lang="zh-CN" altLang="en-US">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372" name="标题 2371"/>
          <p:cNvSpPr/>
          <p:nvPr>
            <p:ph type="title" idx="4294967295"/>
          </p:nvPr>
        </p:nvSpPr>
        <p:spPr>
          <a:xfrm>
            <a:off x="914400" y="0"/>
            <a:ext cx="8229600" cy="487363"/>
          </a:xfrm>
          <a:ln/>
        </p:spPr>
        <p:txBody>
          <a:bodyPr anchor="ctr" anchorCtr="1"/>
          <a:p>
            <a:r>
              <a:rPr lang="en-US" altLang="zh-CN" sz="2800" b="1" i="1">
                <a:solidFill>
                  <a:schemeClr val="folHlink"/>
                </a:solidFill>
                <a:ea typeface="华文宋体"/>
              </a:rPr>
              <a:t>                      ------------</a:t>
            </a:r>
            <a:r>
              <a:rPr lang="zh-CN" altLang="en-US" sz="2400" b="1" i="1">
                <a:solidFill>
                  <a:schemeClr val="folHlink"/>
                </a:solidFill>
                <a:ea typeface="华文宋体"/>
              </a:rPr>
              <a:t>个人安全防护用具的选择及使用</a:t>
            </a:r>
            <a:endParaRPr lang="zh-CN" altLang="en-US" sz="2400" b="1" i="1">
              <a:solidFill>
                <a:schemeClr val="folHlink"/>
              </a:solidFill>
              <a:ea typeface="华文宋体"/>
            </a:endParaRPr>
          </a:p>
        </p:txBody>
      </p:sp>
      <p:sp>
        <p:nvSpPr>
          <p:cNvPr id="2373" name="文本占位符 2372"/>
          <p:cNvSpPr/>
          <p:nvPr>
            <p:ph type="body" idx="4294967295"/>
          </p:nvPr>
        </p:nvSpPr>
        <p:spPr>
          <a:xfrm>
            <a:off x="457200" y="692150"/>
            <a:ext cx="8507413" cy="5976938"/>
          </a:xfrm>
          <a:ln/>
        </p:spPr>
        <p:txBody>
          <a:bodyPr/>
          <a:p>
            <a:pPr marL="609600" indent="-609600">
              <a:buClr>
                <a:schemeClr val="hlink"/>
              </a:buClr>
              <a:buNone/>
            </a:pPr>
            <a:r>
              <a:rPr lang="zh-CN" altLang="en-US" sz="3600" b="1" i="1">
                <a:solidFill>
                  <a:srgbClr val="FF9933"/>
                </a:solidFill>
                <a:ea typeface="华文宋体"/>
              </a:rPr>
              <a:t>激光安全防护器材的最新进展</a:t>
            </a:r>
            <a:r>
              <a:rPr lang="zh-CN" altLang="en-US" sz="3600">
                <a:ea typeface="华文宋体"/>
              </a:rPr>
              <a:t> </a:t>
            </a:r>
            <a:endParaRPr lang="zh-CN" altLang="en-US" sz="3600">
              <a:ea typeface="华文宋体"/>
            </a:endParaRPr>
          </a:p>
          <a:p>
            <a:pPr marL="609600" indent="-609600">
              <a:buClr>
                <a:schemeClr val="hlink"/>
              </a:buClr>
              <a:buNone/>
            </a:pPr>
            <a:endParaRPr lang="zh-CN" altLang="en-US" sz="3600">
              <a:ea typeface="华文宋体"/>
            </a:endParaRPr>
          </a:p>
          <a:p>
            <a:pPr marL="609600" indent="-609600">
              <a:buClr>
                <a:schemeClr val="hlink"/>
              </a:buClr>
            </a:pPr>
            <a:r>
              <a:rPr lang="zh-CN" altLang="en-US">
                <a:ea typeface="华文宋体"/>
              </a:rPr>
              <a:t>不断采用新技术、新材料</a:t>
            </a:r>
            <a:endParaRPr lang="zh-CN" altLang="en-US">
              <a:ea typeface="华文宋体"/>
            </a:endParaRPr>
          </a:p>
          <a:p>
            <a:pPr marL="609600" indent="-609600">
              <a:buClr>
                <a:schemeClr val="hlink"/>
              </a:buClr>
              <a:buNone/>
            </a:pPr>
            <a:r>
              <a:rPr lang="zh-CN" altLang="en-US">
                <a:ea typeface="华文宋体"/>
              </a:rPr>
              <a:t>          随着材料技术、制造技术及光电子技术的发展，新材料、新技术、新工艺不断应用到激光防护镜的制造中。</a:t>
            </a:r>
            <a:endParaRPr lang="zh-CN" altLang="en-US">
              <a:ea typeface="华文宋体"/>
            </a:endParaRPr>
          </a:p>
          <a:p>
            <a:pPr marL="609600" indent="-609600">
              <a:buClr>
                <a:schemeClr val="hlink"/>
              </a:buClr>
              <a:buNone/>
            </a:pPr>
            <a:r>
              <a:rPr lang="zh-CN" altLang="en-US">
                <a:ea typeface="华文宋体"/>
              </a:rPr>
              <a:t>          西屋（</a:t>
            </a:r>
            <a:r>
              <a:rPr lang="en-US" altLang="zh-CN">
                <a:ea typeface="华文宋体"/>
              </a:rPr>
              <a:t>Westinghouse)</a:t>
            </a:r>
            <a:r>
              <a:rPr lang="zh-CN" altLang="en-US">
                <a:ea typeface="华文宋体"/>
              </a:rPr>
              <a:t>科技中心在基片上镀覆对强光不透明的</a:t>
            </a:r>
            <a:r>
              <a:rPr lang="en-US" altLang="zh-CN">
                <a:ea typeface="华文宋体"/>
              </a:rPr>
              <a:t>VO2</a:t>
            </a:r>
            <a:r>
              <a:rPr lang="zh-CN" altLang="en-US">
                <a:ea typeface="华文宋体"/>
              </a:rPr>
              <a:t>膜层，制得了宽光谱强激光的激光防护镜。</a:t>
            </a:r>
            <a:endParaRPr lang="zh-CN" altLang="en-US">
              <a:ea typeface="华文宋体"/>
            </a:endParaRPr>
          </a:p>
          <a:p>
            <a:pPr marL="609600" indent="-609600">
              <a:buClr>
                <a:schemeClr val="hlink"/>
              </a:buClr>
            </a:pPr>
            <a:endParaRPr lang="zh-CN" altLang="en-US" sz="2800">
              <a:ea typeface="华文宋体"/>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12" name="椭圆 11"/>
          <p:cNvSpPr/>
          <p:nvPr userDrawn="1">
            <p:custDataLst>
              <p:tags r:id="rId1"/>
            </p:custDataLst>
          </p:nvPr>
        </p:nvSpPr>
        <p:spPr>
          <a:xfrm>
            <a:off x="755650" y="908685"/>
            <a:ext cx="4736465" cy="4941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14" name="标题 5"/>
          <p:cNvSpPr>
            <a:spLocks noGrp="1"/>
          </p:cNvSpPr>
          <p:nvPr>
            <p:custDataLst>
              <p:tags r:id="rId2"/>
            </p:custDataLst>
          </p:nvPr>
        </p:nvSpPr>
        <p:spPr>
          <a:xfrm>
            <a:off x="1150234" y="1970806"/>
            <a:ext cx="3963299" cy="884705"/>
          </a:xfrm>
          <a:prstGeom prst="rect">
            <a:avLst/>
          </a:prstGeom>
          <a:noFill/>
          <a:ln w="9525">
            <a:noFill/>
          </a:ln>
        </p:spPr>
        <p:txBody>
          <a:bodyPr vert="horz" lIns="90000" tIns="46800" rIns="90000" bIns="0" rtlCol="0" anchor="b" anchorCtr="0">
            <a:noAutofit/>
          </a:bodyPr>
          <a:lstStyle>
            <a:lvl1pPr marL="0" marR="0" lvl="0" indent="0" algn="ctr" defTabSz="914400" rtl="0" eaLnBrk="1" fontAlgn="auto" latinLnBrk="0" hangingPunct="1">
              <a:lnSpc>
                <a:spcPct val="100000"/>
              </a:lnSpc>
              <a:spcBef>
                <a:spcPct val="0"/>
              </a:spcBef>
              <a:spcAft>
                <a:spcPct val="0"/>
              </a:spcAft>
              <a:buSzPct val="100000"/>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5" name="矩形 14"/>
          <p:cNvSpPr/>
          <p:nvPr>
            <p:custDataLst>
              <p:tags r:id="rId3"/>
            </p:custDataLst>
          </p:nvPr>
        </p:nvSpPr>
        <p:spPr>
          <a:xfrm>
            <a:off x="5680710" y="3968750"/>
            <a:ext cx="314833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16" name="图片 15" descr="公众号二维码"/>
          <p:cNvPicPr>
            <a:picLocks noChangeAspect="1"/>
          </p:cNvPicPr>
          <p:nvPr>
            <p:custDataLst>
              <p:tags r:id="rId4"/>
            </p:custDataLst>
          </p:nvPr>
        </p:nvPicPr>
        <p:blipFill>
          <a:blip r:embed="rId5"/>
          <a:stretch>
            <a:fillRect/>
          </a:stretch>
        </p:blipFill>
        <p:spPr>
          <a:xfrm>
            <a:off x="6961346" y="4017161"/>
            <a:ext cx="891000" cy="891000"/>
          </a:xfrm>
          <a:prstGeom prst="rect">
            <a:avLst/>
          </a:prstGeom>
        </p:spPr>
      </p:pic>
      <p:sp>
        <p:nvSpPr>
          <p:cNvPr id="17" name="文本框 16"/>
          <p:cNvSpPr txBox="1"/>
          <p:nvPr>
            <p:custDataLst>
              <p:tags r:id="rId6"/>
            </p:custDataLst>
          </p:nvPr>
        </p:nvSpPr>
        <p:spPr>
          <a:xfrm>
            <a:off x="5868035" y="4231005"/>
            <a:ext cx="98996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tx1"/>
                </a:solidFill>
                <a:latin typeface="宋体" panose="02010600030101010101" pitchFamily="2" charset="-122"/>
                <a:ea typeface="宋体" panose="02010600030101010101" pitchFamily="2" charset="-122"/>
              </a:rPr>
              <a:t>扫码关注我们</a:t>
            </a:r>
            <a:endParaRPr lang="zh-CN" altLang="en-US" sz="105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tx1"/>
                </a:solidFill>
                <a:latin typeface="微软雅黑" panose="020B0503020204020204" charset="-122"/>
                <a:ea typeface="微软雅黑" panose="020B0503020204020204" charset="-122"/>
              </a:rPr>
              <a:t>获取第一手安全资讯</a:t>
            </a:r>
            <a:endParaRPr lang="zh-CN" altLang="en-US" sz="1050" b="1" dirty="0">
              <a:solidFill>
                <a:schemeClr val="tx1"/>
              </a:solidFill>
              <a:latin typeface="微软雅黑" panose="020B0503020204020204" charset="-122"/>
              <a:ea typeface="微软雅黑" panose="020B0503020204020204" charset="-122"/>
            </a:endParaRPr>
          </a:p>
        </p:txBody>
      </p:sp>
      <p:pic>
        <p:nvPicPr>
          <p:cNvPr id="18" name="图片 17"/>
          <p:cNvPicPr>
            <a:picLocks noChangeAspect="1"/>
          </p:cNvPicPr>
          <p:nvPr>
            <p:custDataLst>
              <p:tags r:id="rId7"/>
            </p:custDataLst>
          </p:nvPr>
        </p:nvPicPr>
        <p:blipFill rotWithShape="1">
          <a:blip r:embed="rId8"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19" name="文本框 18"/>
          <p:cNvSpPr txBox="1"/>
          <p:nvPr>
            <p:custDataLst>
              <p:tags r:id="rId9"/>
            </p:custDataLst>
          </p:nvPr>
        </p:nvSpPr>
        <p:spPr>
          <a:xfrm>
            <a:off x="1636746" y="4076882"/>
            <a:ext cx="3015037" cy="101854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20" name="文本框 19"/>
          <p:cNvSpPr txBox="1"/>
          <p:nvPr>
            <p:custDataLst>
              <p:tags r:id="rId10"/>
            </p:custDataLst>
          </p:nvPr>
        </p:nvSpPr>
        <p:spPr>
          <a:xfrm>
            <a:off x="1952308"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11"/>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21" name="文本框 20"/>
          <p:cNvSpPr txBox="1"/>
          <p:nvPr>
            <p:custDataLst>
              <p:tags r:id="rId12"/>
            </p:custDataLst>
          </p:nvPr>
        </p:nvSpPr>
        <p:spPr>
          <a:xfrm>
            <a:off x="6943725" y="4907915"/>
            <a:ext cx="81470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22" name="文本框 21"/>
          <p:cNvSpPr txBox="1"/>
          <p:nvPr>
            <p:custDataLst>
              <p:tags r:id="rId13"/>
            </p:custDataLst>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15" name="标题 2114"/>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激光产品的分类</a:t>
            </a:r>
            <a:endParaRPr lang="zh-CN" altLang="en-US" sz="2400" b="1" i="1">
              <a:solidFill>
                <a:schemeClr val="folHlink"/>
              </a:solidFill>
              <a:ea typeface="华文宋体"/>
            </a:endParaRPr>
          </a:p>
        </p:txBody>
      </p:sp>
      <p:sp>
        <p:nvSpPr>
          <p:cNvPr id="2116" name="文本占位符 2115"/>
          <p:cNvSpPr/>
          <p:nvPr>
            <p:ph type="body" idx="4294967295"/>
          </p:nvPr>
        </p:nvSpPr>
        <p:spPr>
          <a:xfrm>
            <a:off x="457200" y="692150"/>
            <a:ext cx="8229600" cy="3600450"/>
          </a:xfrm>
          <a:ln/>
        </p:spPr>
        <p:txBody>
          <a:bodyPr/>
          <a:p>
            <a:pPr>
              <a:lnSpc>
                <a:spcPct val="90000"/>
              </a:lnSpc>
              <a:buClr>
                <a:schemeClr val="hlink"/>
              </a:buClr>
            </a:pPr>
            <a:r>
              <a:rPr lang="zh-CN" altLang="en-US" sz="3600">
                <a:solidFill>
                  <a:srgbClr val="FF9933"/>
                </a:solidFill>
                <a:ea typeface="华文宋体"/>
              </a:rPr>
              <a:t>激光产品的分类 </a:t>
            </a:r>
            <a:r>
              <a:rPr lang="en-US" altLang="zh-CN" sz="3600">
                <a:solidFill>
                  <a:srgbClr val="FF9933"/>
                </a:solidFill>
                <a:ea typeface="华文宋体"/>
              </a:rPr>
              <a:t>(GB 7247.1-2001)</a:t>
            </a:r>
            <a:endParaRPr lang="en-US" altLang="zh-CN" sz="3600">
              <a:solidFill>
                <a:srgbClr val="FF9933"/>
              </a:solidFill>
              <a:ea typeface="华文宋体"/>
            </a:endParaRPr>
          </a:p>
          <a:p>
            <a:pPr>
              <a:lnSpc>
                <a:spcPct val="90000"/>
              </a:lnSpc>
              <a:buClr>
                <a:schemeClr val="hlink"/>
              </a:buClr>
            </a:pPr>
            <a:r>
              <a:rPr lang="en-US" altLang="zh-CN" sz="2800" i="1" u="sng">
                <a:ea typeface="华文宋体"/>
              </a:rPr>
              <a:t>2</a:t>
            </a:r>
            <a:r>
              <a:rPr lang="zh-CN" altLang="en-US" sz="2800" i="1" u="sng">
                <a:ea typeface="华文宋体"/>
              </a:rPr>
              <a:t>类激光</a:t>
            </a:r>
            <a:r>
              <a:rPr lang="zh-CN" altLang="en-US" sz="2800">
                <a:ea typeface="华文宋体"/>
              </a:rPr>
              <a:t>：功率为（</a:t>
            </a:r>
            <a:r>
              <a:rPr lang="en-US" altLang="zh-CN" sz="2800">
                <a:ea typeface="华文宋体"/>
              </a:rPr>
              <a:t>0.1-1</a:t>
            </a:r>
            <a:r>
              <a:rPr lang="zh-CN" altLang="en-US" sz="2800">
                <a:ea typeface="华文宋体"/>
              </a:rPr>
              <a:t>）</a:t>
            </a:r>
            <a:r>
              <a:rPr lang="en-US" altLang="zh-CN" sz="2800">
                <a:ea typeface="华文宋体"/>
              </a:rPr>
              <a:t>mW</a:t>
            </a:r>
            <a:r>
              <a:rPr lang="zh-CN" altLang="en-US" sz="2800">
                <a:ea typeface="华文宋体"/>
              </a:rPr>
              <a:t>，仍属小功率范围，可以用肉眼观察。其输出剂量不超过</a:t>
            </a:r>
            <a:r>
              <a:rPr lang="en-US" altLang="zh-CN" sz="2800">
                <a:ea typeface="华文宋体"/>
              </a:rPr>
              <a:t>1</a:t>
            </a:r>
            <a:r>
              <a:rPr lang="zh-CN" altLang="en-US" sz="2800">
                <a:ea typeface="华文宋体"/>
              </a:rPr>
              <a:t>类激光源的最大允许辐射剂量，虽不是绝对安全的，但眼睛对这类激光源看久了会自动生厌（眨眼）而自我保护。</a:t>
            </a:r>
            <a:endParaRPr lang="zh-CN" altLang="en-US" sz="2800">
              <a:ea typeface="华文宋体"/>
            </a:endParaRPr>
          </a:p>
          <a:p>
            <a:pPr>
              <a:lnSpc>
                <a:spcPct val="90000"/>
              </a:lnSpc>
              <a:buClr>
                <a:schemeClr val="hlink"/>
              </a:buClr>
            </a:pPr>
            <a:r>
              <a:rPr lang="zh-CN" altLang="en-US" sz="2800">
                <a:ea typeface="华文宋体"/>
              </a:rPr>
              <a:t>例如</a:t>
            </a:r>
            <a:r>
              <a:rPr lang="en-US" altLang="zh-CN" sz="2800">
                <a:ea typeface="华文宋体"/>
              </a:rPr>
              <a:t>:</a:t>
            </a:r>
            <a:r>
              <a:rPr lang="zh-CN" altLang="en-US" sz="2800">
                <a:ea typeface="华文宋体"/>
              </a:rPr>
              <a:t>游 戏 用 激 光 枪 、 激 光 棒 及 条 码 扫 描 器等</a:t>
            </a:r>
            <a:r>
              <a:rPr lang="zh-CN" altLang="en-US" sz="2400">
                <a:ea typeface="华文宋体"/>
              </a:rPr>
              <a:t> </a:t>
            </a:r>
            <a:r>
              <a:rPr lang="zh-CN" altLang="en-US" sz="2800">
                <a:ea typeface="华文宋体"/>
              </a:rPr>
              <a:t>。</a:t>
            </a:r>
            <a:endParaRPr lang="zh-CN" altLang="en-US" sz="2800">
              <a:ea typeface="华文宋体"/>
            </a:endParaRPr>
          </a:p>
          <a:p>
            <a:pPr>
              <a:lnSpc>
                <a:spcPct val="90000"/>
              </a:lnSpc>
              <a:buClr>
                <a:schemeClr val="hlink"/>
              </a:buClr>
            </a:pPr>
            <a:endParaRPr lang="zh-CN" altLang="en-US" sz="2400">
              <a:ea typeface="华文宋体"/>
            </a:endParaRPr>
          </a:p>
          <a:p>
            <a:pPr>
              <a:lnSpc>
                <a:spcPct val="90000"/>
              </a:lnSpc>
              <a:buClr>
                <a:schemeClr val="hlink"/>
              </a:buClr>
            </a:pPr>
            <a:endParaRPr lang="zh-CN" altLang="en-US" sz="2400">
              <a:ea typeface="华文宋体"/>
            </a:endParaRPr>
          </a:p>
          <a:p>
            <a:pPr>
              <a:lnSpc>
                <a:spcPct val="90000"/>
              </a:lnSpc>
              <a:buClr>
                <a:schemeClr val="hlink"/>
              </a:buClr>
            </a:pPr>
            <a:endParaRPr lang="zh-CN" altLang="en-US" sz="2400">
              <a:ea typeface="华文宋体"/>
            </a:endParaRPr>
          </a:p>
        </p:txBody>
      </p:sp>
      <p:pic>
        <p:nvPicPr>
          <p:cNvPr id="2117" name="图片 2116"/>
          <p:cNvPicPr>
            <a:picLocks noChangeAspect="1"/>
          </p:cNvPicPr>
          <p:nvPr/>
        </p:nvPicPr>
        <p:blipFill>
          <a:blip r:embed="rId1"/>
          <a:stretch>
            <a:fillRect/>
          </a:stretch>
        </p:blipFill>
        <p:spPr>
          <a:xfrm>
            <a:off x="4643438" y="4005263"/>
            <a:ext cx="4105275" cy="24638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20" name="标题 2119"/>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激光产品的分类</a:t>
            </a:r>
            <a:endParaRPr lang="zh-CN" altLang="en-US" sz="2400" b="1" i="1">
              <a:solidFill>
                <a:schemeClr val="folHlink"/>
              </a:solidFill>
              <a:ea typeface="华文宋体"/>
            </a:endParaRPr>
          </a:p>
        </p:txBody>
      </p:sp>
      <p:sp>
        <p:nvSpPr>
          <p:cNvPr id="2121" name="文本占位符 2120"/>
          <p:cNvSpPr/>
          <p:nvPr>
            <p:ph type="body" idx="4294967295"/>
          </p:nvPr>
        </p:nvSpPr>
        <p:spPr>
          <a:xfrm>
            <a:off x="457200" y="692150"/>
            <a:ext cx="8229600" cy="3600450"/>
          </a:xfrm>
          <a:ln/>
        </p:spPr>
        <p:txBody>
          <a:bodyPr/>
          <a:p>
            <a:pPr>
              <a:buClr>
                <a:schemeClr val="hlink"/>
              </a:buClr>
            </a:pPr>
            <a:r>
              <a:rPr lang="zh-CN" altLang="en-US">
                <a:solidFill>
                  <a:srgbClr val="FF9933"/>
                </a:solidFill>
                <a:ea typeface="华文宋体"/>
              </a:rPr>
              <a:t>激光产品的分类 </a:t>
            </a:r>
            <a:r>
              <a:rPr lang="en-US" altLang="zh-CN">
                <a:solidFill>
                  <a:srgbClr val="FF9933"/>
                </a:solidFill>
                <a:ea typeface="华文宋体"/>
              </a:rPr>
              <a:t>(GB 7247.1-2001)</a:t>
            </a:r>
            <a:endParaRPr lang="en-US" altLang="zh-CN">
              <a:solidFill>
                <a:srgbClr val="FF9933"/>
              </a:solidFill>
              <a:ea typeface="华文宋体"/>
            </a:endParaRPr>
          </a:p>
          <a:p>
            <a:pPr>
              <a:buClr>
                <a:schemeClr val="hlink"/>
              </a:buClr>
            </a:pPr>
            <a:r>
              <a:rPr lang="en-US" altLang="zh-CN" sz="2800" i="1" u="sng">
                <a:ea typeface="华文宋体"/>
              </a:rPr>
              <a:t>3A</a:t>
            </a:r>
            <a:r>
              <a:rPr lang="zh-CN" altLang="en-US" sz="2800" i="1" u="sng">
                <a:ea typeface="华文宋体"/>
              </a:rPr>
              <a:t>类激光</a:t>
            </a:r>
            <a:r>
              <a:rPr lang="zh-CN" altLang="en-US" sz="2800">
                <a:ea typeface="华文宋体"/>
              </a:rPr>
              <a:t>：其连续波输出功率达（</a:t>
            </a:r>
            <a:r>
              <a:rPr lang="en-US" altLang="zh-CN" sz="2800">
                <a:ea typeface="华文宋体"/>
              </a:rPr>
              <a:t>1-5</a:t>
            </a:r>
            <a:r>
              <a:rPr lang="zh-CN" altLang="en-US" sz="2800">
                <a:ea typeface="华文宋体"/>
              </a:rPr>
              <a:t>）</a:t>
            </a:r>
            <a:r>
              <a:rPr lang="en-US" altLang="zh-CN" sz="2800">
                <a:ea typeface="华文宋体"/>
              </a:rPr>
              <a:t>mW</a:t>
            </a:r>
            <a:r>
              <a:rPr lang="zh-CN" altLang="en-US" sz="2800">
                <a:ea typeface="华文宋体"/>
              </a:rPr>
              <a:t>，通常应加防护措施，其工作区及激光源本身均应挂相应的警告标记，另外，利用光学仪器直视这类激光源会对眼睛带来危害，也应加强防护。</a:t>
            </a:r>
            <a:endParaRPr lang="zh-CN" altLang="en-US" sz="2800">
              <a:ea typeface="华文宋体"/>
            </a:endParaRPr>
          </a:p>
          <a:p>
            <a:pPr>
              <a:buClr>
                <a:schemeClr val="hlink"/>
              </a:buClr>
            </a:pPr>
            <a:r>
              <a:rPr lang="zh-CN" altLang="en-US" sz="2800">
                <a:ea typeface="华文宋体"/>
              </a:rPr>
              <a:t>例如</a:t>
            </a:r>
            <a:r>
              <a:rPr lang="en-US" altLang="zh-CN" sz="2800">
                <a:ea typeface="华文宋体"/>
              </a:rPr>
              <a:t>:</a:t>
            </a:r>
            <a:r>
              <a:rPr lang="zh-CN" altLang="en-US" sz="2800">
                <a:ea typeface="华文宋体"/>
              </a:rPr>
              <a:t>激 光 棒 及 直 线 校 准 仪 器 。</a:t>
            </a: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a:ea typeface="华文宋体"/>
            </a:endParaRPr>
          </a:p>
        </p:txBody>
      </p:sp>
      <p:pic>
        <p:nvPicPr>
          <p:cNvPr id="2122" name="图片 2121"/>
          <p:cNvPicPr>
            <a:picLocks noChangeAspect="1"/>
          </p:cNvPicPr>
          <p:nvPr/>
        </p:nvPicPr>
        <p:blipFill>
          <a:blip r:embed="rId1"/>
          <a:stretch>
            <a:fillRect/>
          </a:stretch>
        </p:blipFill>
        <p:spPr>
          <a:xfrm>
            <a:off x="5580063" y="3644900"/>
            <a:ext cx="3236912" cy="292258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页脚占位符 1"/>
          <p:cNvSpPr/>
          <p:nvPr>
            <p:ph type="ftr" sz="quarter" idx="11"/>
          </p:nvPr>
        </p:nvSpPr>
        <p:spPr/>
        <p:txBody>
          <a:bodyPr/>
          <a:p>
            <a:pPr lvl="0" defTabSz="914400" rtl="0" eaLnBrk="1" latinLnBrk="0" hangingPunct="1">
              <a:lnSpc>
                <a:spcPct val="100000"/>
              </a:lnSpc>
              <a:spcBef>
                <a:spcPct val="0"/>
              </a:spcBef>
              <a:spcAft>
                <a:spcPct val="0"/>
              </a:spcAft>
              <a:buClrTx/>
              <a:buSzPct val="100000"/>
            </a:pPr>
            <a:r>
              <a:rPr lang="zh-CN" altLang="en-US">
                <a:effectLst>
                  <a:outerShdw blurRad="38100" dist="38100" dir="2700000">
                    <a:srgbClr val="000000"/>
                  </a:outerShdw>
                </a:effectLst>
              </a:rPr>
              <a:t>精选</a:t>
            </a:r>
            <a:r>
              <a:rPr lang="en-US" altLang="zh-CN" sz="1000" u="none">
                <a:solidFill>
                  <a:schemeClr val="tx1"/>
                </a:solidFill>
                <a:effectLst>
                  <a:outerShdw blurRad="38100" dist="38100" dir="2700000">
                    <a:srgbClr val="000000"/>
                  </a:outerShdw>
                </a:effectLst>
                <a:latin typeface="Verdana" panose="020B0604030504040204" pitchFamily="34" charset="0"/>
              </a:rPr>
              <a:t>ppt</a:t>
            </a:r>
            <a:endParaRPr lang="en-US" altLang="zh-CN" sz="1000" u="none">
              <a:solidFill>
                <a:schemeClr val="tx1"/>
              </a:solidFill>
              <a:effectLst>
                <a:outerShdw blurRad="38100" dist="38100" dir="2700000">
                  <a:srgbClr val="000000"/>
                </a:outerShdw>
              </a:effectLst>
              <a:latin typeface="Verdana" panose="020B0604030504040204" pitchFamily="34" charset="0"/>
            </a:endParaRPr>
          </a:p>
        </p:txBody>
      </p:sp>
      <p:sp>
        <p:nvSpPr>
          <p:cNvPr id="3" name="灯片编号占位符 2"/>
          <p:cNvSpPr/>
          <p:nvPr>
            <p:ph type="sldNum" sz="quarter" idx="12"/>
          </p:nvPr>
        </p:nvSpPr>
        <p:spPr/>
        <p:txBody>
          <a:bodyPr/>
          <a:p>
            <a:pPr lvl="0" defTabSz="914400" rtl="0" eaLnBrk="1" latinLnBrk="0" hangingPunct="1">
              <a:lnSpc>
                <a:spcPct val="100000"/>
              </a:lnSpc>
              <a:spcBef>
                <a:spcPct val="0"/>
              </a:spcBef>
              <a:spcAft>
                <a:spcPct val="0"/>
              </a:spcAft>
              <a:buClrTx/>
              <a:buSzPct val="100000"/>
            </a:pPr>
            <a:fld id="{9A0DB2DC-4C9A-4742-B13C-FB6460FD3503}" type="slidenum">
              <a:rPr lang="ru-RU">
                <a:effectLst>
                  <a:outerShdw blurRad="38100" dist="38100" dir="2700000">
                    <a:srgbClr val="000000"/>
                  </a:outerShdw>
                </a:effectLst>
              </a:rPr>
            </a:fld>
            <a:endParaRPr lang="ru-RU" sz="1000" u="none">
              <a:solidFill>
                <a:schemeClr val="tx1"/>
              </a:solidFill>
              <a:effectLst>
                <a:outerShdw blurRad="38100" dist="38100" dir="2700000">
                  <a:srgbClr val="000000"/>
                </a:outerShdw>
              </a:effectLst>
              <a:latin typeface="Verdana" panose="020B0604030504040204" pitchFamily="34" charset="0"/>
            </a:endParaRPr>
          </a:p>
        </p:txBody>
      </p:sp>
      <p:sp>
        <p:nvSpPr>
          <p:cNvPr id="2125" name="标题 2124"/>
          <p:cNvSpPr/>
          <p:nvPr>
            <p:ph type="title" idx="4294967295"/>
          </p:nvPr>
        </p:nvSpPr>
        <p:spPr>
          <a:xfrm>
            <a:off x="914400" y="0"/>
            <a:ext cx="8229600" cy="487363"/>
          </a:xfrm>
          <a:ln/>
        </p:spPr>
        <p:txBody>
          <a:bodyPr anchor="ctr" anchorCtr="1"/>
          <a:p>
            <a:r>
              <a:rPr lang="en-US" altLang="zh-CN" sz="2400" b="1" i="1">
                <a:solidFill>
                  <a:schemeClr val="folHlink"/>
                </a:solidFill>
                <a:ea typeface="华文宋体"/>
              </a:rPr>
              <a:t>                                                   ------------</a:t>
            </a:r>
            <a:r>
              <a:rPr lang="zh-CN" altLang="en-US" sz="2400" b="1" i="1">
                <a:solidFill>
                  <a:schemeClr val="folHlink"/>
                </a:solidFill>
                <a:ea typeface="华文宋体"/>
              </a:rPr>
              <a:t>激光产品的分类</a:t>
            </a:r>
            <a:endParaRPr lang="zh-CN" altLang="en-US" sz="2400" b="1" i="1">
              <a:solidFill>
                <a:schemeClr val="folHlink"/>
              </a:solidFill>
              <a:ea typeface="华文宋体"/>
            </a:endParaRPr>
          </a:p>
        </p:txBody>
      </p:sp>
      <p:sp>
        <p:nvSpPr>
          <p:cNvPr id="2126" name="文本占位符 2125"/>
          <p:cNvSpPr/>
          <p:nvPr>
            <p:ph type="body" idx="4294967295"/>
          </p:nvPr>
        </p:nvSpPr>
        <p:spPr>
          <a:xfrm>
            <a:off x="457200" y="692150"/>
            <a:ext cx="8229600" cy="3600450"/>
          </a:xfrm>
          <a:ln/>
        </p:spPr>
        <p:txBody>
          <a:bodyPr/>
          <a:p>
            <a:pPr>
              <a:buClr>
                <a:schemeClr val="hlink"/>
              </a:buClr>
            </a:pPr>
            <a:r>
              <a:rPr lang="zh-CN" altLang="en-US">
                <a:solidFill>
                  <a:srgbClr val="FF9933"/>
                </a:solidFill>
                <a:ea typeface="华文宋体"/>
              </a:rPr>
              <a:t>激光产品的分类 </a:t>
            </a:r>
            <a:r>
              <a:rPr lang="en-US" altLang="zh-CN">
                <a:solidFill>
                  <a:srgbClr val="FF9933"/>
                </a:solidFill>
                <a:ea typeface="华文宋体"/>
              </a:rPr>
              <a:t>(GB 7247.1-2001)</a:t>
            </a:r>
            <a:endParaRPr lang="en-US" altLang="zh-CN">
              <a:solidFill>
                <a:srgbClr val="FF9933"/>
              </a:solidFill>
              <a:ea typeface="华文宋体"/>
            </a:endParaRPr>
          </a:p>
          <a:p>
            <a:pPr>
              <a:buClr>
                <a:schemeClr val="hlink"/>
              </a:buClr>
            </a:pPr>
            <a:r>
              <a:rPr lang="en-US" altLang="zh-CN" sz="2800" i="1" u="sng">
                <a:ea typeface="华文宋体"/>
              </a:rPr>
              <a:t>3B</a:t>
            </a:r>
            <a:r>
              <a:rPr lang="zh-CN" altLang="en-US" sz="2800" i="1" u="sng">
                <a:ea typeface="华文宋体"/>
              </a:rPr>
              <a:t>类激光</a:t>
            </a:r>
            <a:r>
              <a:rPr lang="zh-CN" altLang="en-US" sz="2800">
                <a:ea typeface="华文宋体"/>
              </a:rPr>
              <a:t>：其输出功率为（</a:t>
            </a:r>
            <a:r>
              <a:rPr lang="en-US" altLang="zh-CN" sz="2800">
                <a:ea typeface="华文宋体"/>
              </a:rPr>
              <a:t>5-500</a:t>
            </a:r>
            <a:r>
              <a:rPr lang="zh-CN" altLang="en-US" sz="2800">
                <a:ea typeface="华文宋体"/>
              </a:rPr>
              <a:t>）</a:t>
            </a:r>
            <a:r>
              <a:rPr lang="en-US" altLang="zh-CN" sz="2800">
                <a:ea typeface="华文宋体"/>
              </a:rPr>
              <a:t>mW</a:t>
            </a:r>
            <a:r>
              <a:rPr lang="zh-CN" altLang="en-US" sz="2800">
                <a:ea typeface="华文宋体"/>
              </a:rPr>
              <a:t>，直接靠近这类激光源会对身体有危害；通过漫反射器观看这类激光源，距离在</a:t>
            </a:r>
            <a:r>
              <a:rPr lang="en-US" altLang="zh-CN" sz="2800">
                <a:ea typeface="华文宋体"/>
              </a:rPr>
              <a:t>150mm</a:t>
            </a:r>
            <a:r>
              <a:rPr lang="zh-CN" altLang="en-US" sz="2800">
                <a:ea typeface="华文宋体"/>
              </a:rPr>
              <a:t>以上。观看时间短于</a:t>
            </a:r>
            <a:r>
              <a:rPr lang="en-US" altLang="zh-CN" sz="2800">
                <a:ea typeface="华文宋体"/>
              </a:rPr>
              <a:t>10s</a:t>
            </a:r>
            <a:r>
              <a:rPr lang="zh-CN" altLang="en-US" sz="2800">
                <a:ea typeface="华文宋体"/>
              </a:rPr>
              <a:t>则是安全的。此类激光源应设警告标记。</a:t>
            </a:r>
            <a:endParaRPr lang="zh-CN" altLang="en-US" sz="2800">
              <a:ea typeface="华文宋体"/>
            </a:endParaRPr>
          </a:p>
          <a:p>
            <a:pPr>
              <a:buClr>
                <a:schemeClr val="hlink"/>
              </a:buClr>
            </a:pPr>
            <a:r>
              <a:rPr lang="zh-CN" altLang="en-US" sz="2800">
                <a:ea typeface="华文宋体"/>
              </a:rPr>
              <a:t>例如</a:t>
            </a:r>
            <a:r>
              <a:rPr lang="en-US" altLang="zh-CN" sz="2800">
                <a:ea typeface="华文宋体"/>
              </a:rPr>
              <a:t>:</a:t>
            </a:r>
            <a:r>
              <a:rPr lang="zh-CN" altLang="en-US" sz="2800">
                <a:ea typeface="华文宋体"/>
              </a:rPr>
              <a:t>用 于 物 理 治 疗 的 激 光 治疗仪等</a:t>
            </a:r>
            <a:r>
              <a:rPr lang="zh-CN" altLang="en-US">
                <a:ea typeface="华文宋体"/>
              </a:rPr>
              <a:t> </a:t>
            </a:r>
            <a:r>
              <a:rPr lang="zh-CN" altLang="en-US" sz="2800">
                <a:ea typeface="华文宋体"/>
              </a:rPr>
              <a:t>。</a:t>
            </a: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sz="2800">
              <a:ea typeface="华文宋体"/>
            </a:endParaRPr>
          </a:p>
          <a:p>
            <a:pPr>
              <a:buClr>
                <a:schemeClr val="hlink"/>
              </a:buClr>
            </a:pPr>
            <a:endParaRPr lang="zh-CN" altLang="en-US">
              <a:ea typeface="华文宋体"/>
            </a:endParaRPr>
          </a:p>
        </p:txBody>
      </p:sp>
      <p:pic>
        <p:nvPicPr>
          <p:cNvPr id="2127" name="图片 2126"/>
          <p:cNvPicPr>
            <a:picLocks noChangeAspect="1"/>
          </p:cNvPicPr>
          <p:nvPr/>
        </p:nvPicPr>
        <p:blipFill>
          <a:blip r:embed="rId1"/>
          <a:stretch>
            <a:fillRect/>
          </a:stretch>
        </p:blipFill>
        <p:spPr>
          <a:xfrm>
            <a:off x="6227763" y="4225925"/>
            <a:ext cx="2916237" cy="263207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1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2.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
</p:tagLst>
</file>

<file path=ppt/tags/tag18.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
  <p:tag name="KSO_WM_UNIT_PRESET_TEXT" val="感谢观看"/>
</p:tagLst>
</file>

<file path=ppt/tags/tag1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EXT_FILL_FORE_SCHEMECOLOR_INDEX_BRIGHTNESS" val="-0.25"/>
  <p:tag name="KSO_WM_UNIT_TEXT_FILL_FORE_SCHEMECOLOR_INDEX" val="9"/>
  <p:tag name="KSO_WM_UNIT_TEXT_FILL_TYPE" val="1"/>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 overriden">
  <a:themeElements>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fontScheme name="">
      <a:majorFont>
        <a:latin typeface="Arial"/>
        <a:ea typeface="宋体"/>
        <a:cs typeface=""/>
      </a:majorFont>
      <a:minorFont>
        <a:latin typeface="Verdan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CC"/>
        </a:dk2>
        <a:lt2>
          <a:srgbClr val="622100"/>
        </a:lt2>
        <a:accent1>
          <a:srgbClr val="E42B00"/>
        </a:accent1>
        <a:accent2>
          <a:srgbClr val="996600"/>
        </a:accent2>
        <a:accent3>
          <a:srgbClr val="9BBB59"/>
        </a:accent3>
        <a:accent4>
          <a:srgbClr val="8064A2"/>
        </a:accent4>
        <a:accent5>
          <a:srgbClr val="4BACC6"/>
        </a:accent5>
        <a:accent6>
          <a:srgbClr val="F79646"/>
        </a:accent6>
        <a:hlink>
          <a:srgbClr val="FADF6C"/>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8F6969"/>
        </a:lt1>
        <a:dk2>
          <a:srgbClr val="FFFFCC"/>
        </a:dk2>
        <a:lt2>
          <a:srgbClr val="5F4545"/>
        </a:lt2>
        <a:accent1>
          <a:srgbClr val="CC6600"/>
        </a:accent1>
        <a:accent2>
          <a:srgbClr val="924C0C"/>
        </a:accent2>
        <a:accent3>
          <a:srgbClr val="9BBB59"/>
        </a:accent3>
        <a:accent4>
          <a:srgbClr val="8064A2"/>
        </a:accent4>
        <a:accent5>
          <a:srgbClr val="4BACC6"/>
        </a:accent5>
        <a:accent6>
          <a:srgbClr val="F79646"/>
        </a:accent6>
        <a:hlink>
          <a:srgbClr val="CFD375"/>
        </a:hlink>
        <a:folHlink>
          <a:srgbClr val="98BB91"/>
        </a:folHlink>
      </a:clrScheme>
      <a:clrMap bg1="lt1" tx1="dk1" bg2="lt2" tx2="dk2" accent1="accent1" accent2="accent2" accent3="accent3" accent4="accent4" accent5="accent5" accent6="accent6" hlink="hlink" folHlink="folHlink"/>
    </a:extraClrScheme>
    <a:extraClrScheme>
      <a:clrScheme name="">
        <a:dk1>
          <a:srgbClr val="FFFFFF"/>
        </a:dk1>
        <a:lt1>
          <a:srgbClr val="0066CC"/>
        </a:lt1>
        <a:dk2>
          <a:srgbClr val="CCECFF"/>
        </a:dk2>
        <a:lt2>
          <a:srgbClr val="003B76"/>
        </a:lt2>
        <a:accent1>
          <a:srgbClr val="33CCCC"/>
        </a:accent1>
        <a:accent2>
          <a:srgbClr val="66CCFF"/>
        </a:accent2>
        <a:accent3>
          <a:srgbClr val="9BBB59"/>
        </a:accent3>
        <a:accent4>
          <a:srgbClr val="8064A2"/>
        </a:accent4>
        <a:accent5>
          <a:srgbClr val="4BACC6"/>
        </a:accent5>
        <a:accent6>
          <a:srgbClr val="F79646"/>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CC"/>
        </a:dk2>
        <a:lt2>
          <a:srgbClr val="005856"/>
        </a:lt2>
        <a:accent1>
          <a:srgbClr val="0099CC"/>
        </a:accent1>
        <a:accent2>
          <a:srgbClr val="00CCFF"/>
        </a:accent2>
        <a:accent3>
          <a:srgbClr val="9BBB59"/>
        </a:accent3>
        <a:accent4>
          <a:srgbClr val="8064A2"/>
        </a:accent4>
        <a:accent5>
          <a:srgbClr val="4BACC6"/>
        </a:accent5>
        <a:accent6>
          <a:srgbClr val="F79646"/>
        </a:accent6>
        <a:hlink>
          <a:srgbClr val="1ACE9F"/>
        </a:hlink>
        <a:folHlink>
          <a:srgbClr val="948CCE"/>
        </a:folHlink>
      </a:clrScheme>
      <a:clrMap bg1="lt1" tx1="dk1" bg2="lt2" tx2="dk2" accent1="accent1" accent2="accent2" accent3="accent3" accent4="accent4" accent5="accent5" accent6="accent6" hlink="hlink" folHlink="folHlink"/>
    </a:extraClrScheme>
    <a:extraClrScheme>
      <a:clrScheme name="">
        <a:dk1>
          <a:srgbClr val="FFFFFF"/>
        </a:dk1>
        <a:lt1>
          <a:srgbClr val="5F8656"/>
        </a:lt1>
        <a:dk2>
          <a:srgbClr val="D6D8C0"/>
        </a:dk2>
        <a:lt2>
          <a:srgbClr val="3C5436"/>
        </a:lt2>
        <a:accent1>
          <a:srgbClr val="61733D"/>
        </a:accent1>
        <a:accent2>
          <a:srgbClr val="324A39"/>
        </a:accent2>
        <a:accent3>
          <a:srgbClr val="9BBB59"/>
        </a:accent3>
        <a:accent4>
          <a:srgbClr val="8064A2"/>
        </a:accent4>
        <a:accent5>
          <a:srgbClr val="4BACC6"/>
        </a:accent5>
        <a:accent6>
          <a:srgbClr val="F79646"/>
        </a:accent6>
        <a:hlink>
          <a:srgbClr val="73D588"/>
        </a:hlink>
        <a:folHlink>
          <a:srgbClr val="6F99B9"/>
        </a:folHlink>
      </a:clrScheme>
      <a:clrMap bg1="lt1" tx1="dk1" bg2="lt2" tx2="dk2" accent1="accent1" accent2="accent2" accent3="accent3" accent4="accent4" accent5="accent5" accent6="accent6" hlink="hlink" folHlink="folHlink"/>
    </a:extraClrScheme>
    <a:extraClrScheme>
      <a:clrScheme name="">
        <a:dk1>
          <a:srgbClr val="FFFFFF"/>
        </a:dk1>
        <a:lt1>
          <a:srgbClr val="9ABE9D"/>
        </a:lt1>
        <a:dk2>
          <a:srgbClr val="336600"/>
        </a:dk2>
        <a:lt2>
          <a:srgbClr val="5B7B65"/>
        </a:lt2>
        <a:accent1>
          <a:srgbClr val="00CC66"/>
        </a:accent1>
        <a:accent2>
          <a:srgbClr val="4E7050"/>
        </a:accent2>
        <a:accent3>
          <a:srgbClr val="9BBB59"/>
        </a:accent3>
        <a:accent4>
          <a:srgbClr val="8064A2"/>
        </a:accent4>
        <a:accent5>
          <a:srgbClr val="4BACC6"/>
        </a:accent5>
        <a:accent6>
          <a:srgbClr val="F79646"/>
        </a:accent6>
        <a:hlink>
          <a:srgbClr val="FFFFCC"/>
        </a:hlink>
        <a:folHlink>
          <a:srgbClr val="9CE8A3"/>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6D5C6"/>
        </a:dk2>
        <a:lt2>
          <a:srgbClr val="4C4E44"/>
        </a:lt2>
        <a:accent1>
          <a:srgbClr val="898D79"/>
        </a:accent1>
        <a:accent2>
          <a:srgbClr val="4D4F45"/>
        </a:accent2>
        <a:accent3>
          <a:srgbClr val="9BBB59"/>
        </a:accent3>
        <a:accent4>
          <a:srgbClr val="8064A2"/>
        </a:accent4>
        <a:accent5>
          <a:srgbClr val="4BACC6"/>
        </a:accent5>
        <a:accent6>
          <a:srgbClr val="F79646"/>
        </a:accent6>
        <a:hlink>
          <a:srgbClr val="58BE67"/>
        </a:hlink>
        <a:folHlink>
          <a:srgbClr val="C0C640"/>
        </a:folHlink>
      </a:clrScheme>
      <a:clrMap bg1="lt1" tx1="dk1" bg2="lt2" tx2="dk2" accent1="accent1" accent2="accent2" accent3="accent3" accent4="accent4" accent5="accent5" accent6="accent6" hlink="hlink" folHlink="folHlink"/>
    </a:extraClrScheme>
    <a:extraClrScheme>
      <a:clrScheme name="">
        <a:dk1>
          <a:srgbClr val="000000"/>
        </a:dk1>
        <a:lt1>
          <a:srgbClr val="FFFFDD"/>
        </a:lt1>
        <a:dk2>
          <a:srgbClr val="000000"/>
        </a:dk2>
        <a:lt2>
          <a:srgbClr val="98977A"/>
        </a:lt2>
        <a:accent1>
          <a:srgbClr val="BDCDA7"/>
        </a:accent1>
        <a:accent2>
          <a:srgbClr val="A0D060"/>
        </a:accent2>
        <a:accent3>
          <a:srgbClr val="9BBB59"/>
        </a:accent3>
        <a:accent4>
          <a:srgbClr val="8064A2"/>
        </a:accent4>
        <a:accent5>
          <a:srgbClr val="4BACC6"/>
        </a:accent5>
        <a:accent6>
          <a:srgbClr val="F7964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Arial">
      <a:majorFont>
        <a:latin typeface="Arial"/>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prstClr val="black">
                <a:alpha val="38000"/>
              </a:prstClr>
            </a:outerShdw>
          </a:effectLst>
        </a:effectStyle>
        <a:effectStyle>
          <a:effectLst>
            <a:outerShdw blurRad="40000" dist="23000" dir="5400000" rotWithShape="0">
              <a:prstClr val="black">
                <a:alpha val="35000"/>
              </a:prstClr>
            </a:outerShdw>
          </a:effectLst>
        </a:effectStyle>
        <a:effectStyle>
          <a:effectLst>
            <a:outerShdw blurRad="40000" dist="23000" dir="5400000" rotWithShape="0">
              <a:prstClr val="black">
                <a:alpha val="35000"/>
              </a:prst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Globe</Template>
  <TotalTime>0</TotalTime>
  <Words>13406</Words>
  <Application>WPS 演示</Application>
  <PresentationFormat>Экран</PresentationFormat>
  <Paragraphs>857</Paragraphs>
  <Slides>66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66</vt:i4>
      </vt:variant>
    </vt:vector>
  </HeadingPairs>
  <TitlesOfParts>
    <vt:vector size="84" baseType="lpstr">
      <vt:lpstr>Arial</vt:lpstr>
      <vt:lpstr>宋体</vt:lpstr>
      <vt:lpstr>Wingdings</vt:lpstr>
      <vt:lpstr>Verdana</vt:lpstr>
      <vt:lpstr>Arial</vt:lpstr>
      <vt:lpstr>等线 Light</vt:lpstr>
      <vt:lpstr>等线</vt:lpstr>
      <vt:lpstr>华文宋体</vt:lpstr>
      <vt:lpstr>Garamond</vt:lpstr>
      <vt:lpstr>Segoe Print</vt:lpstr>
      <vt:lpstr>方正舒体</vt:lpstr>
      <vt:lpstr>微软雅黑</vt:lpstr>
      <vt:lpstr>Arial Unicode MS</vt:lpstr>
      <vt:lpstr>Calibri</vt:lpstr>
      <vt:lpstr>楷体</vt:lpstr>
      <vt:lpstr>汉仪旗黑-85S</vt:lpstr>
      <vt:lpstr>黑体</vt:lpstr>
      <vt:lpstr> overriden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激光的安全和防护</dc:title>
  <dc:creator>微软用户</dc:creator>
  <cp:lastModifiedBy>little fairy</cp:lastModifiedBy>
  <cp:revision>300</cp:revision>
  <dcterms:created xsi:type="dcterms:W3CDTF">2008-09-12T06:49:29Z</dcterms:created>
  <dcterms:modified xsi:type="dcterms:W3CDTF">2023-12-26T05:35:35Z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000800ee04000000000001024120</vt:lpwstr>
  </property>
  <property fmtid="{D5CDD505-2E9C-101B-9397-08002B2CF9AE}" pid="3" name="Version">
    <vt:i4>8</vt:i4>
  </property>
  <property fmtid="{D5CDD505-2E9C-101B-9397-08002B2CF9AE}" pid="4" name="ICV">
    <vt:lpwstr>A23BC4EF7815401B9F90287451869422_13</vt:lpwstr>
  </property>
  <property fmtid="{D5CDD505-2E9C-101B-9397-08002B2CF9AE}" pid="5" name="KSOProductBuildVer">
    <vt:lpwstr>2052-12.1.0.16120</vt:lpwstr>
  </property>
</Properties>
</file>