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JPG" ContentType="image/.jp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49"/>
  </p:handoutMasterIdLst>
  <p:sldIdLst>
    <p:sldId id="256" r:id="rId4"/>
    <p:sldId id="33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4" r:id="rId25"/>
    <p:sldId id="276" r:id="rId26"/>
    <p:sldId id="277" r:id="rId27"/>
    <p:sldId id="278" r:id="rId28"/>
    <p:sldId id="279" r:id="rId29"/>
    <p:sldId id="280" r:id="rId30"/>
    <p:sldId id="281" r:id="rId31"/>
    <p:sldId id="313" r:id="rId32"/>
    <p:sldId id="314" r:id="rId33"/>
    <p:sldId id="315" r:id="rId34"/>
    <p:sldId id="283" r:id="rId35"/>
    <p:sldId id="295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1" r:id="rId44"/>
    <p:sldId id="308" r:id="rId45"/>
    <p:sldId id="309" r:id="rId46"/>
    <p:sldId id="310" r:id="rId47"/>
    <p:sldId id="331" r:id="rId48"/>
  </p:sldIdLst>
  <p:sldSz cx="9144000" cy="6858000" type="screen4x3"/>
  <p:notesSz cx="6858000" cy="9144000"/>
  <p:custDataLst>
    <p:tags r:id="rId5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方正姚体" panose="02010601030101010101" charset="-122"/>
        <a:cs typeface="方正姚体" panose="0201060103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CE0"/>
    <a:srgbClr val="7DCAFF"/>
    <a:srgbClr val="D5EE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2" autoAdjust="0"/>
    <p:restoredTop sz="94618" autoAdjust="0"/>
  </p:normalViewPr>
  <p:slideViewPr>
    <p:cSldViewPr showGuides="1">
      <p:cViewPr varScale="1">
        <p:scale>
          <a:sx n="59" d="100"/>
          <a:sy n="59" d="100"/>
        </p:scale>
        <p:origin x="1092" y="52"/>
      </p:cViewPr>
      <p:guideLst>
        <p:guide orient="horz" pos="21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4" Type="http://schemas.openxmlformats.org/officeDocument/2006/relationships/tags" Target="tags/tag80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63CE2-C292-47D1-BC45-07C51AACA25F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/>
      <dgm:spPr/>
    </dgm:pt>
    <dgm:pt modelId="{953D8AC9-E4B8-4ACA-A4FC-981422A56CAD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消防隐患</a:t>
          </a:r>
        </a:p>
      </dgm:t>
    </dgm:pt>
    <dgm:pt modelId="{BEC87CDB-AC3C-44B3-81A8-6F7A73215672}" cxnId="{3606F5EC-1E85-4A33-8665-0FC4B88D7BA0}" type="parTrans">
      <dgm:prSet/>
      <dgm:spPr/>
    </dgm:pt>
    <dgm:pt modelId="{45CF8952-50C7-45EA-9D00-CA556123D6A3}" cxnId="{3606F5EC-1E85-4A33-8665-0FC4B88D7BA0}" type="sibTrans">
      <dgm:prSet/>
      <dgm:spPr/>
    </dgm:pt>
    <dgm:pt modelId="{282FCC41-F043-4454-869C-CFE4B9E2E43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认为不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会出事</a:t>
          </a:r>
        </a:p>
      </dgm:t>
    </dgm:pt>
    <dgm:pt modelId="{AAB753BA-85E2-4817-A236-CAA170DCCB9F}" cxnId="{CD3D4D67-9B62-45B5-816C-93AFA0F90C82}" type="parTrans">
      <dgm:prSet/>
      <dgm:spPr/>
    </dgm:pt>
    <dgm:pt modelId="{E39D1FF2-5B25-49B6-B343-B7B273D3BAA5}" cxnId="{CD3D4D67-9B62-45B5-816C-93AFA0F90C82}" type="sibTrans">
      <dgm:prSet/>
      <dgm:spPr/>
    </dgm:pt>
    <dgm:pt modelId="{AED075C0-42FA-4946-A779-A463FB4D82D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未发生</a:t>
          </a:r>
        </a:p>
      </dgm:t>
    </dgm:pt>
    <dgm:pt modelId="{571FB2B8-B2C5-4552-B25D-044678834E35}" cxnId="{DCA1C998-75E0-4558-B2C2-FE4C68758947}" type="parTrans">
      <dgm:prSet/>
      <dgm:spPr/>
    </dgm:pt>
    <dgm:pt modelId="{6A6E9EDF-6D7E-43F8-A30A-CF7996C7786E}" cxnId="{DCA1C998-75E0-4558-B2C2-FE4C68758947}" type="sibTrans">
      <dgm:prSet/>
      <dgm:spPr/>
    </dgm:pt>
    <dgm:pt modelId="{1258919E-EB44-41DC-A4BF-0560CA9FC2B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侥幸心理</a:t>
          </a:r>
        </a:p>
      </dgm:t>
    </dgm:pt>
    <dgm:pt modelId="{DA55FBF6-26F8-41ED-B7BA-D95A4CD5C625}" cxnId="{2C774146-3DEC-4493-B73C-D90EAD7700E8}" type="parTrans">
      <dgm:prSet/>
      <dgm:spPr/>
    </dgm:pt>
    <dgm:pt modelId="{2E2AE942-FD63-4907-98CB-A15E5FE297B8}" cxnId="{2C774146-3DEC-4493-B73C-D90EAD7700E8}" type="sibTrans">
      <dgm:prSet/>
      <dgm:spPr/>
    </dgm:pt>
    <dgm:pt modelId="{625301C4-6D96-4B5A-8EA9-19A04707CEC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TW" altLang="en-US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員工安全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</a:rPr>
            <a:t>行为不当</a:t>
          </a:r>
        </a:p>
      </dgm:t>
    </dgm:pt>
    <dgm:pt modelId="{C427D60B-F662-44D5-93F4-7CE0C012B819}" cxnId="{FFC4297F-BD70-4443-A89F-E87397F575F5}" type="parTrans">
      <dgm:prSet/>
      <dgm:spPr/>
    </dgm:pt>
    <dgm:pt modelId="{CDD60861-33C7-49F0-AC0D-FD22F9F263FB}" cxnId="{FFC4297F-BD70-4443-A89F-E87397F575F5}" type="sibTrans">
      <dgm:prSet/>
      <dgm:spPr/>
    </dgm:pt>
    <dgm:pt modelId="{9D7BA283-E5D5-4D19-A83A-AA515E9B8B0C}" type="pres">
      <dgm:prSet presAssocID="{BA263CE2-C292-47D1-BC45-07C51AACA25F}" presName="cycle" presStyleCnt="0">
        <dgm:presLayoutVars>
          <dgm:dir/>
          <dgm:resizeHandles val="exact"/>
        </dgm:presLayoutVars>
      </dgm:prSet>
      <dgm:spPr/>
    </dgm:pt>
    <dgm:pt modelId="{02C79200-D581-40D4-A447-4C390525024C}" type="pres">
      <dgm:prSet presAssocID="{953D8AC9-E4B8-4ACA-A4FC-981422A56CAD}" presName="dummy" presStyleCnt="0"/>
      <dgm:spPr/>
    </dgm:pt>
    <dgm:pt modelId="{FB65B4F9-02A7-4DF8-8279-BFBE331979B4}" type="pres">
      <dgm:prSet presAssocID="{953D8AC9-E4B8-4ACA-A4FC-981422A56CAD}" presName="node" presStyleLbl="revTx" presStyleIdx="0" presStyleCnt="5">
        <dgm:presLayoutVars>
          <dgm:bulletEnabled val="1"/>
        </dgm:presLayoutVars>
      </dgm:prSet>
      <dgm:spPr/>
    </dgm:pt>
    <dgm:pt modelId="{575E02E5-0AB8-477D-8911-29E247666BD4}" type="pres">
      <dgm:prSet presAssocID="{45CF8952-50C7-45EA-9D00-CA556123D6A3}" presName="sibTrans" presStyleLbl="node1" presStyleIdx="0" presStyleCnt="5"/>
      <dgm:spPr/>
    </dgm:pt>
    <dgm:pt modelId="{C4C26213-49DA-482C-A5FF-D8C60FC7B80A}" type="pres">
      <dgm:prSet presAssocID="{282FCC41-F043-4454-869C-CFE4B9E2E43B}" presName="dummy" presStyleCnt="0"/>
      <dgm:spPr/>
    </dgm:pt>
    <dgm:pt modelId="{C380A292-49B4-4246-9F9A-44CB178C81BD}" type="pres">
      <dgm:prSet presAssocID="{282FCC41-F043-4454-869C-CFE4B9E2E43B}" presName="node" presStyleLbl="revTx" presStyleIdx="1" presStyleCnt="5">
        <dgm:presLayoutVars>
          <dgm:bulletEnabled val="1"/>
        </dgm:presLayoutVars>
      </dgm:prSet>
      <dgm:spPr/>
    </dgm:pt>
    <dgm:pt modelId="{249EF051-AB94-428D-B818-E02B1ECF1442}" type="pres">
      <dgm:prSet presAssocID="{E39D1FF2-5B25-49B6-B343-B7B273D3BAA5}" presName="sibTrans" presStyleLbl="node1" presStyleIdx="1" presStyleCnt="5"/>
      <dgm:spPr/>
    </dgm:pt>
    <dgm:pt modelId="{E5C9AFA3-DDC8-4CDB-96BA-19B36F3B55CD}" type="pres">
      <dgm:prSet presAssocID="{AED075C0-42FA-4946-A779-A463FB4D82DF}" presName="dummy" presStyleCnt="0"/>
      <dgm:spPr/>
    </dgm:pt>
    <dgm:pt modelId="{602FA33B-A338-472F-9337-604F1A04068F}" type="pres">
      <dgm:prSet presAssocID="{AED075C0-42FA-4946-A779-A463FB4D82DF}" presName="node" presStyleLbl="revTx" presStyleIdx="2" presStyleCnt="5">
        <dgm:presLayoutVars>
          <dgm:bulletEnabled val="1"/>
        </dgm:presLayoutVars>
      </dgm:prSet>
      <dgm:spPr/>
    </dgm:pt>
    <dgm:pt modelId="{F86C8401-915D-40B8-9E4A-7EF606303796}" type="pres">
      <dgm:prSet presAssocID="{6A6E9EDF-6D7E-43F8-A30A-CF7996C7786E}" presName="sibTrans" presStyleLbl="node1" presStyleIdx="2" presStyleCnt="5"/>
      <dgm:spPr/>
    </dgm:pt>
    <dgm:pt modelId="{6EEAC3F9-6CD0-472B-9CB0-D0D4AC97B3D4}" type="pres">
      <dgm:prSet presAssocID="{1258919E-EB44-41DC-A4BF-0560CA9FC2BB}" presName="dummy" presStyleCnt="0"/>
      <dgm:spPr/>
    </dgm:pt>
    <dgm:pt modelId="{AB36A342-9D10-42DD-8095-93126125EAA7}" type="pres">
      <dgm:prSet presAssocID="{1258919E-EB44-41DC-A4BF-0560CA9FC2BB}" presName="node" presStyleLbl="revTx" presStyleIdx="3" presStyleCnt="5">
        <dgm:presLayoutVars>
          <dgm:bulletEnabled val="1"/>
        </dgm:presLayoutVars>
      </dgm:prSet>
      <dgm:spPr/>
    </dgm:pt>
    <dgm:pt modelId="{E3FE3D0B-FB1B-4D1A-A804-1CB6E0E7EBC1}" type="pres">
      <dgm:prSet presAssocID="{2E2AE942-FD63-4907-98CB-A15E5FE297B8}" presName="sibTrans" presStyleLbl="node1" presStyleIdx="3" presStyleCnt="5"/>
      <dgm:spPr/>
    </dgm:pt>
    <dgm:pt modelId="{488AF668-F300-497D-A313-0E065BD823E9}" type="pres">
      <dgm:prSet presAssocID="{625301C4-6D96-4B5A-8EA9-19A04707CECB}" presName="dummy" presStyleCnt="0"/>
      <dgm:spPr/>
    </dgm:pt>
    <dgm:pt modelId="{AC667AC2-B3D5-41FC-8971-AEA24FBEEB75}" type="pres">
      <dgm:prSet presAssocID="{625301C4-6D96-4B5A-8EA9-19A04707CECB}" presName="node" presStyleLbl="revTx" presStyleIdx="4" presStyleCnt="5">
        <dgm:presLayoutVars>
          <dgm:bulletEnabled val="1"/>
        </dgm:presLayoutVars>
      </dgm:prSet>
      <dgm:spPr/>
    </dgm:pt>
    <dgm:pt modelId="{F89E5CCC-045C-41C3-9431-4DE3E321E636}" type="pres">
      <dgm:prSet presAssocID="{CDD60861-33C7-49F0-AC0D-FD22F9F263FB}" presName="sibTrans" presStyleLbl="node1" presStyleIdx="4" presStyleCnt="5"/>
      <dgm:spPr/>
    </dgm:pt>
  </dgm:ptLst>
  <dgm:cxnLst>
    <dgm:cxn modelId="{A1DD943F-286D-4ADF-BC93-6984D11734B8}" type="presOf" srcId="{953D8AC9-E4B8-4ACA-A4FC-981422A56CAD}" destId="{FB65B4F9-02A7-4DF8-8279-BFBE331979B4}" srcOrd="0" destOrd="0" presId="urn:microsoft.com/office/officeart/2005/8/layout/cycle1"/>
    <dgm:cxn modelId="{2C774146-3DEC-4493-B73C-D90EAD7700E8}" srcId="{BA263CE2-C292-47D1-BC45-07C51AACA25F}" destId="{1258919E-EB44-41DC-A4BF-0560CA9FC2BB}" srcOrd="3" destOrd="0" parTransId="{DA55FBF6-26F8-41ED-B7BA-D95A4CD5C625}" sibTransId="{2E2AE942-FD63-4907-98CB-A15E5FE297B8}"/>
    <dgm:cxn modelId="{CD3D4D67-9B62-45B5-816C-93AFA0F90C82}" srcId="{BA263CE2-C292-47D1-BC45-07C51AACA25F}" destId="{282FCC41-F043-4454-869C-CFE4B9E2E43B}" srcOrd="1" destOrd="0" parTransId="{AAB753BA-85E2-4817-A236-CAA170DCCB9F}" sibTransId="{E39D1FF2-5B25-49B6-B343-B7B273D3BAA5}"/>
    <dgm:cxn modelId="{FFBA5750-342E-4B5C-8575-02193DB08F4A}" type="presOf" srcId="{1258919E-EB44-41DC-A4BF-0560CA9FC2BB}" destId="{AB36A342-9D10-42DD-8095-93126125EAA7}" srcOrd="0" destOrd="0" presId="urn:microsoft.com/office/officeart/2005/8/layout/cycle1"/>
    <dgm:cxn modelId="{D58E4353-BBAC-4A77-925F-AD160611B388}" type="presOf" srcId="{45CF8952-50C7-45EA-9D00-CA556123D6A3}" destId="{575E02E5-0AB8-477D-8911-29E247666BD4}" srcOrd="0" destOrd="0" presId="urn:microsoft.com/office/officeart/2005/8/layout/cycle1"/>
    <dgm:cxn modelId="{9C515B77-5EC2-40D7-9E21-4BC13A2C393B}" type="presOf" srcId="{E39D1FF2-5B25-49B6-B343-B7B273D3BAA5}" destId="{249EF051-AB94-428D-B818-E02B1ECF1442}" srcOrd="0" destOrd="0" presId="urn:microsoft.com/office/officeart/2005/8/layout/cycle1"/>
    <dgm:cxn modelId="{237A027E-FBF4-4ABD-AD62-0773C802C008}" type="presOf" srcId="{625301C4-6D96-4B5A-8EA9-19A04707CECB}" destId="{AC667AC2-B3D5-41FC-8971-AEA24FBEEB75}" srcOrd="0" destOrd="0" presId="urn:microsoft.com/office/officeart/2005/8/layout/cycle1"/>
    <dgm:cxn modelId="{FFC4297F-BD70-4443-A89F-E87397F575F5}" srcId="{BA263CE2-C292-47D1-BC45-07C51AACA25F}" destId="{625301C4-6D96-4B5A-8EA9-19A04707CECB}" srcOrd="4" destOrd="0" parTransId="{C427D60B-F662-44D5-93F4-7CE0C012B819}" sibTransId="{CDD60861-33C7-49F0-AC0D-FD22F9F263FB}"/>
    <dgm:cxn modelId="{19D2C28F-A076-44E2-B45C-818CD164F8F2}" type="presOf" srcId="{282FCC41-F043-4454-869C-CFE4B9E2E43B}" destId="{C380A292-49B4-4246-9F9A-44CB178C81BD}" srcOrd="0" destOrd="0" presId="urn:microsoft.com/office/officeart/2005/8/layout/cycle1"/>
    <dgm:cxn modelId="{DCA1C998-75E0-4558-B2C2-FE4C68758947}" srcId="{BA263CE2-C292-47D1-BC45-07C51AACA25F}" destId="{AED075C0-42FA-4946-A779-A463FB4D82DF}" srcOrd="2" destOrd="0" parTransId="{571FB2B8-B2C5-4552-B25D-044678834E35}" sibTransId="{6A6E9EDF-6D7E-43F8-A30A-CF7996C7786E}"/>
    <dgm:cxn modelId="{C169929E-BE61-42B6-8BDF-4AC50A82FFD3}" type="presOf" srcId="{2E2AE942-FD63-4907-98CB-A15E5FE297B8}" destId="{E3FE3D0B-FB1B-4D1A-A804-1CB6E0E7EBC1}" srcOrd="0" destOrd="0" presId="urn:microsoft.com/office/officeart/2005/8/layout/cycle1"/>
    <dgm:cxn modelId="{FB83D6A4-2757-4945-BCDA-2A53E0295271}" type="presOf" srcId="{BA263CE2-C292-47D1-BC45-07C51AACA25F}" destId="{9D7BA283-E5D5-4D19-A83A-AA515E9B8B0C}" srcOrd="0" destOrd="0" presId="urn:microsoft.com/office/officeart/2005/8/layout/cycle1"/>
    <dgm:cxn modelId="{3DB8CEDF-2208-4164-A360-F054E053C207}" type="presOf" srcId="{6A6E9EDF-6D7E-43F8-A30A-CF7996C7786E}" destId="{F86C8401-915D-40B8-9E4A-7EF606303796}" srcOrd="0" destOrd="0" presId="urn:microsoft.com/office/officeart/2005/8/layout/cycle1"/>
    <dgm:cxn modelId="{3606F5EC-1E85-4A33-8665-0FC4B88D7BA0}" srcId="{BA263CE2-C292-47D1-BC45-07C51AACA25F}" destId="{953D8AC9-E4B8-4ACA-A4FC-981422A56CAD}" srcOrd="0" destOrd="0" parTransId="{BEC87CDB-AC3C-44B3-81A8-6F7A73215672}" sibTransId="{45CF8952-50C7-45EA-9D00-CA556123D6A3}"/>
    <dgm:cxn modelId="{C0D651EE-7137-44DD-9F9D-D73D3469328A}" type="presOf" srcId="{CDD60861-33C7-49F0-AC0D-FD22F9F263FB}" destId="{F89E5CCC-045C-41C3-9431-4DE3E321E636}" srcOrd="0" destOrd="0" presId="urn:microsoft.com/office/officeart/2005/8/layout/cycle1"/>
    <dgm:cxn modelId="{F0F103FD-9FEC-4A18-81F4-FC01969624AE}" type="presOf" srcId="{AED075C0-42FA-4946-A779-A463FB4D82DF}" destId="{602FA33B-A338-472F-9337-604F1A04068F}" srcOrd="0" destOrd="0" presId="urn:microsoft.com/office/officeart/2005/8/layout/cycle1"/>
    <dgm:cxn modelId="{796072AF-9305-489E-B68F-218722C952CE}" type="presParOf" srcId="{9D7BA283-E5D5-4D19-A83A-AA515E9B8B0C}" destId="{02C79200-D581-40D4-A447-4C390525024C}" srcOrd="0" destOrd="0" presId="urn:microsoft.com/office/officeart/2005/8/layout/cycle1"/>
    <dgm:cxn modelId="{910E4849-1E81-4354-B49C-F26373D6273F}" type="presParOf" srcId="{9D7BA283-E5D5-4D19-A83A-AA515E9B8B0C}" destId="{FB65B4F9-02A7-4DF8-8279-BFBE331979B4}" srcOrd="1" destOrd="0" presId="urn:microsoft.com/office/officeart/2005/8/layout/cycle1"/>
    <dgm:cxn modelId="{F4747932-F3F7-484F-A998-2B9451BD0E36}" type="presParOf" srcId="{9D7BA283-E5D5-4D19-A83A-AA515E9B8B0C}" destId="{575E02E5-0AB8-477D-8911-29E247666BD4}" srcOrd="2" destOrd="0" presId="urn:microsoft.com/office/officeart/2005/8/layout/cycle1"/>
    <dgm:cxn modelId="{D44EF5A4-99B3-4BDA-A0F6-AF16DEBB8960}" type="presParOf" srcId="{9D7BA283-E5D5-4D19-A83A-AA515E9B8B0C}" destId="{C4C26213-49DA-482C-A5FF-D8C60FC7B80A}" srcOrd="3" destOrd="0" presId="urn:microsoft.com/office/officeart/2005/8/layout/cycle1"/>
    <dgm:cxn modelId="{A4B09DCC-C396-4E42-81F1-894135CFB5B2}" type="presParOf" srcId="{9D7BA283-E5D5-4D19-A83A-AA515E9B8B0C}" destId="{C380A292-49B4-4246-9F9A-44CB178C81BD}" srcOrd="4" destOrd="0" presId="urn:microsoft.com/office/officeart/2005/8/layout/cycle1"/>
    <dgm:cxn modelId="{2C133FAD-D358-4D5D-9BDA-C49C4620EC90}" type="presParOf" srcId="{9D7BA283-E5D5-4D19-A83A-AA515E9B8B0C}" destId="{249EF051-AB94-428D-B818-E02B1ECF1442}" srcOrd="5" destOrd="0" presId="urn:microsoft.com/office/officeart/2005/8/layout/cycle1"/>
    <dgm:cxn modelId="{D655EBDA-54A4-4E83-AE1A-1D3DDD36743B}" type="presParOf" srcId="{9D7BA283-E5D5-4D19-A83A-AA515E9B8B0C}" destId="{E5C9AFA3-DDC8-4CDB-96BA-19B36F3B55CD}" srcOrd="6" destOrd="0" presId="urn:microsoft.com/office/officeart/2005/8/layout/cycle1"/>
    <dgm:cxn modelId="{A154B04A-D9A5-4B47-833F-B47DFBE25326}" type="presParOf" srcId="{9D7BA283-E5D5-4D19-A83A-AA515E9B8B0C}" destId="{602FA33B-A338-472F-9337-604F1A04068F}" srcOrd="7" destOrd="0" presId="urn:microsoft.com/office/officeart/2005/8/layout/cycle1"/>
    <dgm:cxn modelId="{26788894-6CA2-41CB-8152-9364584469D3}" type="presParOf" srcId="{9D7BA283-E5D5-4D19-A83A-AA515E9B8B0C}" destId="{F86C8401-915D-40B8-9E4A-7EF606303796}" srcOrd="8" destOrd="0" presId="urn:microsoft.com/office/officeart/2005/8/layout/cycle1"/>
    <dgm:cxn modelId="{209114B7-1012-4D0F-AE8D-1F081BC5C58D}" type="presParOf" srcId="{9D7BA283-E5D5-4D19-A83A-AA515E9B8B0C}" destId="{6EEAC3F9-6CD0-472B-9CB0-D0D4AC97B3D4}" srcOrd="9" destOrd="0" presId="urn:microsoft.com/office/officeart/2005/8/layout/cycle1"/>
    <dgm:cxn modelId="{F3C6F272-C110-4A8B-BBA0-AA3DDFA37CE8}" type="presParOf" srcId="{9D7BA283-E5D5-4D19-A83A-AA515E9B8B0C}" destId="{AB36A342-9D10-42DD-8095-93126125EAA7}" srcOrd="10" destOrd="0" presId="urn:microsoft.com/office/officeart/2005/8/layout/cycle1"/>
    <dgm:cxn modelId="{2E053837-FD2C-446F-A729-F2A0CBA1D5A7}" type="presParOf" srcId="{9D7BA283-E5D5-4D19-A83A-AA515E9B8B0C}" destId="{E3FE3D0B-FB1B-4D1A-A804-1CB6E0E7EBC1}" srcOrd="11" destOrd="0" presId="urn:microsoft.com/office/officeart/2005/8/layout/cycle1"/>
    <dgm:cxn modelId="{0BA0E66F-F37F-4129-8B42-0AF19CFDEBF8}" type="presParOf" srcId="{9D7BA283-E5D5-4D19-A83A-AA515E9B8B0C}" destId="{488AF668-F300-497D-A313-0E065BD823E9}" srcOrd="12" destOrd="0" presId="urn:microsoft.com/office/officeart/2005/8/layout/cycle1"/>
    <dgm:cxn modelId="{3FC6DC42-7B2C-4142-AE1D-E1CB003553EE}" type="presParOf" srcId="{9D7BA283-E5D5-4D19-A83A-AA515E9B8B0C}" destId="{AC667AC2-B3D5-41FC-8971-AEA24FBEEB75}" srcOrd="13" destOrd="0" presId="urn:microsoft.com/office/officeart/2005/8/layout/cycle1"/>
    <dgm:cxn modelId="{2F40AF41-825F-4DA8-98DF-221AA4745D54}" type="presParOf" srcId="{9D7BA283-E5D5-4D19-A83A-AA515E9B8B0C}" destId="{F89E5CCC-045C-41C3-9431-4DE3E321E63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5B4F9-02A7-4DF8-8279-BFBE331979B4}">
      <dsp:nvSpPr>
        <dsp:cNvPr id="0" name=""/>
        <dsp:cNvSpPr/>
      </dsp:nvSpPr>
      <dsp:spPr bwMode="white">
        <a:xfrm>
          <a:off x="2549808" y="26501"/>
          <a:ext cx="890908" cy="89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消防隐患</a:t>
          </a:r>
        </a:p>
      </dsp:txBody>
      <dsp:txXfrm>
        <a:off x="2549808" y="26501"/>
        <a:ext cx="890908" cy="890908"/>
      </dsp:txXfrm>
    </dsp:sp>
    <dsp:sp modelId="{575E02E5-0AB8-477D-8911-29E247666BD4}">
      <dsp:nvSpPr>
        <dsp:cNvPr id="0" name=""/>
        <dsp:cNvSpPr/>
      </dsp:nvSpPr>
      <dsp:spPr>
        <a:xfrm>
          <a:off x="453717" y="685"/>
          <a:ext cx="3340715" cy="3340715"/>
        </a:xfrm>
        <a:prstGeom prst="circularArrow">
          <a:avLst>
            <a:gd name="adj1" fmla="val 5200"/>
            <a:gd name="adj2" fmla="val 335923"/>
            <a:gd name="adj3" fmla="val 21293201"/>
            <a:gd name="adj4" fmla="val 19766275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0A292-49B4-4246-9F9A-44CB178C81BD}">
      <dsp:nvSpPr>
        <dsp:cNvPr id="0" name=""/>
        <dsp:cNvSpPr/>
      </dsp:nvSpPr>
      <dsp:spPr bwMode="white">
        <a:xfrm>
          <a:off x="3088232" y="1683599"/>
          <a:ext cx="890908" cy="89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认为不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会出事</a:t>
          </a:r>
        </a:p>
      </dsp:txBody>
      <dsp:txXfrm>
        <a:off x="3088232" y="1683599"/>
        <a:ext cx="890908" cy="890908"/>
      </dsp:txXfrm>
    </dsp:sp>
    <dsp:sp modelId="{249EF051-AB94-428D-B818-E02B1ECF1442}">
      <dsp:nvSpPr>
        <dsp:cNvPr id="0" name=""/>
        <dsp:cNvSpPr/>
      </dsp:nvSpPr>
      <dsp:spPr>
        <a:xfrm>
          <a:off x="453717" y="685"/>
          <a:ext cx="3340715" cy="3340715"/>
        </a:xfrm>
        <a:prstGeom prst="circularArrow">
          <a:avLst>
            <a:gd name="adj1" fmla="val 5200"/>
            <a:gd name="adj2" fmla="val 335923"/>
            <a:gd name="adj3" fmla="val 4014655"/>
            <a:gd name="adj4" fmla="val 225347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FA33B-A338-472F-9337-604F1A04068F}">
      <dsp:nvSpPr>
        <dsp:cNvPr id="0" name=""/>
        <dsp:cNvSpPr/>
      </dsp:nvSpPr>
      <dsp:spPr bwMode="white">
        <a:xfrm>
          <a:off x="1678620" y="2707742"/>
          <a:ext cx="890908" cy="89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未发生</a:t>
          </a:r>
        </a:p>
      </dsp:txBody>
      <dsp:txXfrm>
        <a:off x="1678620" y="2707742"/>
        <a:ext cx="890908" cy="890908"/>
      </dsp:txXfrm>
    </dsp:sp>
    <dsp:sp modelId="{F86C8401-915D-40B8-9E4A-7EF606303796}">
      <dsp:nvSpPr>
        <dsp:cNvPr id="0" name=""/>
        <dsp:cNvSpPr/>
      </dsp:nvSpPr>
      <dsp:spPr>
        <a:xfrm>
          <a:off x="453717" y="685"/>
          <a:ext cx="3340715" cy="3340715"/>
        </a:xfrm>
        <a:prstGeom prst="circularArrow">
          <a:avLst>
            <a:gd name="adj1" fmla="val 5200"/>
            <a:gd name="adj2" fmla="val 335923"/>
            <a:gd name="adj3" fmla="val 8210605"/>
            <a:gd name="adj4" fmla="val 6449422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6A342-9D10-42DD-8095-93126125EAA7}">
      <dsp:nvSpPr>
        <dsp:cNvPr id="0" name=""/>
        <dsp:cNvSpPr/>
      </dsp:nvSpPr>
      <dsp:spPr bwMode="white">
        <a:xfrm>
          <a:off x="269009" y="1683599"/>
          <a:ext cx="890908" cy="89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侥幸心理</a:t>
          </a:r>
        </a:p>
      </dsp:txBody>
      <dsp:txXfrm>
        <a:off x="269009" y="1683599"/>
        <a:ext cx="890908" cy="890908"/>
      </dsp:txXfrm>
    </dsp:sp>
    <dsp:sp modelId="{E3FE3D0B-FB1B-4D1A-A804-1CB6E0E7EBC1}">
      <dsp:nvSpPr>
        <dsp:cNvPr id="0" name=""/>
        <dsp:cNvSpPr/>
      </dsp:nvSpPr>
      <dsp:spPr>
        <a:xfrm>
          <a:off x="453717" y="685"/>
          <a:ext cx="3340715" cy="3340715"/>
        </a:xfrm>
        <a:prstGeom prst="circularArrow">
          <a:avLst>
            <a:gd name="adj1" fmla="val 5200"/>
            <a:gd name="adj2" fmla="val 335923"/>
            <a:gd name="adj3" fmla="val 12297802"/>
            <a:gd name="adj4" fmla="val 1077087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67AC2-B3D5-41FC-8971-AEA24FBEEB75}">
      <dsp:nvSpPr>
        <dsp:cNvPr id="0" name=""/>
        <dsp:cNvSpPr/>
      </dsp:nvSpPr>
      <dsp:spPr bwMode="white">
        <a:xfrm>
          <a:off x="807432" y="26501"/>
          <a:ext cx="890908" cy="890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TW" altLang="en-US" sz="1600" b="1" i="0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員工安全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1" lang="zh-CN" altLang="en-US" sz="1600" b="1" i="0" u="none" strike="noStrike" kern="1200" cap="none" normalizeH="0" baseline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ea typeface="PMingLiU" pitchFamily="18" charset="-120"/>
            </a:rPr>
            <a:t>行为不当</a:t>
          </a:r>
        </a:p>
      </dsp:txBody>
      <dsp:txXfrm>
        <a:off x="807432" y="26501"/>
        <a:ext cx="890908" cy="890908"/>
      </dsp:txXfrm>
    </dsp:sp>
    <dsp:sp modelId="{F89E5CCC-045C-41C3-9431-4DE3E321E636}">
      <dsp:nvSpPr>
        <dsp:cNvPr id="0" name=""/>
        <dsp:cNvSpPr/>
      </dsp:nvSpPr>
      <dsp:spPr>
        <a:xfrm>
          <a:off x="453717" y="685"/>
          <a:ext cx="3340715" cy="3340715"/>
        </a:xfrm>
        <a:prstGeom prst="circularArrow">
          <a:avLst>
            <a:gd name="adj1" fmla="val 5200"/>
            <a:gd name="adj2" fmla="val 335923"/>
            <a:gd name="adj3" fmla="val 16865644"/>
            <a:gd name="adj4" fmla="val 15198433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B47A6-20E5-49B2-850C-424D11BA57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0F2C-E109-452D-9AF2-A5EC88E51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C494-8F10-4867-AF55-725368C02618}" type="datetimeFigureOut">
              <a:rPr lang="zh-CN" altLang="en-US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4403-22E1-4084-B20F-6BFFCA5BC8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4180-7EC8-440D-BB61-2A17C50E68B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B089-EF4C-429D-879E-98B00DCDFB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5688330"/>
            <a:ext cx="5297903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9" Type="http://schemas.openxmlformats.org/officeDocument/2006/relationships/theme" Target="../theme/theme2.xml"/><Relationship Id="rId18" Type="http://schemas.openxmlformats.org/officeDocument/2006/relationships/tags" Target="../tags/tag67.xml"/><Relationship Id="rId17" Type="http://schemas.openxmlformats.org/officeDocument/2006/relationships/image" Target="../media/image2.png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885BA1-AE3C-4C8C-BCD8-B0CB8164036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0845E6-A983-4B5D-9C51-2BD6989EBE18}" type="slidenum">
              <a:rPr lang="zh-CN" altLang="en-US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方正姚体" panose="02010601030101010101" charset="-122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charset="-122"/>
          <a:cs typeface="方正姚体" panose="02010601030101010101" charset="-122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charset="-122"/>
          <a:cs typeface="方正姚体" panose="02010601030101010101" charset="-122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charset="-122"/>
          <a:cs typeface="方正姚体" panose="02010601030101010101" charset="-122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charset="-122"/>
          <a:cs typeface="方正姚体" panose="02010601030101010101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方正姚体" panose="02010601030101010101" charset="-122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方正姚体" panose="02010601030101010101" charset="-122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方正姚体" panose="02010601030101010101" charset="-122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方正姚体" panose="02010601030101010101" charset="-122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方正姚体" panose="02010601030101010101" charset="-122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hyperlink" Target="../MSDS/CH-300&#20013;&#25991;&#29256;.PDF" TargetMode="External"/><Relationship Id="rId4" Type="http://schemas.openxmlformats.org/officeDocument/2006/relationships/hyperlink" Target="../MSDS/Eastman%20TS-1000_CN.pdf" TargetMode="Externa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hyperlink" Target="../MSDS/&#37051;&#33519;&#20108;&#30002;&#37240;&#20108;&#20057;&#37231;.docx" TargetMode="Externa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7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hyperlink" Target="file:///G:\&#35611;&#32681;\Administrator\Local%20Settings\Temp\c.lotus.notes.data\yjcl.3.htm" TargetMode="External"/><Relationship Id="rId8" Type="http://schemas.openxmlformats.org/officeDocument/2006/relationships/image" Target="../media/image45.jpeg"/><Relationship Id="rId7" Type="http://schemas.openxmlformats.org/officeDocument/2006/relationships/hyperlink" Target="http://www.hxpaq.com.cn/yjcl.3.htm" TargetMode="External"/><Relationship Id="rId6" Type="http://schemas.openxmlformats.org/officeDocument/2006/relationships/hyperlink" Target="file:///G:\&#35611;&#32681;\Administrator\Local%20Settings\Temp\c.lotus.notes.data\yjcl.2.htm" TargetMode="External"/><Relationship Id="rId5" Type="http://schemas.openxmlformats.org/officeDocument/2006/relationships/image" Target="../media/image44.jpeg"/><Relationship Id="rId4" Type="http://schemas.openxmlformats.org/officeDocument/2006/relationships/hyperlink" Target="file:///G:\&#35611;&#32681;\Administrator\Local%20Settings\Temp\c.lotus.notes.data\yjcl.1.htm" TargetMode="External"/><Relationship Id="rId3" Type="http://schemas.openxmlformats.org/officeDocument/2006/relationships/image" Target="../media/image43.jpeg"/><Relationship Id="rId2" Type="http://schemas.openxmlformats.org/officeDocument/2006/relationships/hyperlink" Target="file:///G:\&#35611;&#32681;\Administrator\Local%20Settings\Temp\c.lotus.notes.data\yjcl.5.htm" TargetMode="External"/><Relationship Id="rId13" Type="http://schemas.openxmlformats.org/officeDocument/2006/relationships/notesSlide" Target="../notesSlides/notesSlide34.xml"/><Relationship Id="rId12" Type="http://schemas.openxmlformats.org/officeDocument/2006/relationships/slideLayout" Target="../slideLayouts/slideLayout2.xml"/><Relationship Id="rId11" Type="http://schemas.openxmlformats.org/officeDocument/2006/relationships/hyperlink" Target="file:///G:\&#35611;&#32681;\Administrator\Local%20Settings\Temp\c.lotus.notes.data\yjcl.4.htm" TargetMode="External"/><Relationship Id="rId10" Type="http://schemas.openxmlformats.org/officeDocument/2006/relationships/image" Target="../media/image46.jpeg"/><Relationship Id="rId1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hyperlink" Target="file:///G:\&#35611;&#32681;\&#21270;&#23416;&#21697;\Local%20Settings\Temp\c.lotus.notes.data\yjcl.2.htm" TargetMode="External"/><Relationship Id="rId1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image" Target="../media/image52.GIF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78.xml"/><Relationship Id="rId5" Type="http://schemas.openxmlformats.org/officeDocument/2006/relationships/image" Target="../media/image59.jpeg"/><Relationship Id="rId4" Type="http://schemas.openxmlformats.org/officeDocument/2006/relationships/tags" Target="../tags/tag77.xml"/><Relationship Id="rId3" Type="http://schemas.openxmlformats.org/officeDocument/2006/relationships/image" Target="../media/image58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hyperlink" Target="../MSDS/MSDS&#26080;&#27700;&#20057;&#37255;.docx" TargetMode="Externa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5"/>
          <p:cNvSpPr txBox="1">
            <a:spLocks noChangeArrowheads="1"/>
          </p:cNvSpPr>
          <p:nvPr/>
        </p:nvSpPr>
        <p:spPr bwMode="auto">
          <a:xfrm>
            <a:off x="-635" y="2305050"/>
            <a:ext cx="9145270" cy="144000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危险品运输安全培训</a:t>
            </a:r>
            <a:endParaRPr lang="zh-CN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e7eb9d30-1c4d-496a-b0e2-a28513e318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3844290"/>
            <a:ext cx="3204210" cy="2782570"/>
            <a:chOff x="3523798" y="1404113"/>
            <a:chExt cx="5131704" cy="4456175"/>
          </a:xfrm>
        </p:grpSpPr>
        <p:sp>
          <p:nvSpPr>
            <p:cNvPr id="5" name="îṥľiḓe"/>
            <p:cNvSpPr/>
            <p:nvPr/>
          </p:nvSpPr>
          <p:spPr bwMode="auto">
            <a:xfrm>
              <a:off x="7825782" y="2979094"/>
              <a:ext cx="615317" cy="440780"/>
            </a:xfrm>
            <a:custGeom>
              <a:avLst/>
              <a:gdLst>
                <a:gd name="T0" fmla="*/ 348 w 353"/>
                <a:gd name="T1" fmla="*/ 209 h 246"/>
                <a:gd name="T2" fmla="*/ 0 w 353"/>
                <a:gd name="T3" fmla="*/ 246 h 246"/>
                <a:gd name="T4" fmla="*/ 140 w 353"/>
                <a:gd name="T5" fmla="*/ 33 h 246"/>
                <a:gd name="T6" fmla="*/ 353 w 353"/>
                <a:gd name="T7" fmla="*/ 0 h 246"/>
                <a:gd name="T8" fmla="*/ 348 w 353"/>
                <a:gd name="T9" fmla="*/ 20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46">
                  <a:moveTo>
                    <a:pt x="348" y="209"/>
                  </a:moveTo>
                  <a:lnTo>
                    <a:pt x="0" y="246"/>
                  </a:lnTo>
                  <a:lnTo>
                    <a:pt x="140" y="33"/>
                  </a:lnTo>
                  <a:lnTo>
                    <a:pt x="353" y="0"/>
                  </a:lnTo>
                  <a:lnTo>
                    <a:pt x="348" y="209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ṩļíḋè"/>
            <p:cNvSpPr/>
            <p:nvPr/>
          </p:nvSpPr>
          <p:spPr bwMode="auto">
            <a:xfrm>
              <a:off x="4088563" y="3480795"/>
              <a:ext cx="1094671" cy="1526603"/>
            </a:xfrm>
            <a:custGeom>
              <a:avLst/>
              <a:gdLst>
                <a:gd name="T0" fmla="*/ 231 w 265"/>
                <a:gd name="T1" fmla="*/ 0 h 360"/>
                <a:gd name="T2" fmla="*/ 99 w 265"/>
                <a:gd name="T3" fmla="*/ 33 h 360"/>
                <a:gd name="T4" fmla="*/ 0 w 265"/>
                <a:gd name="T5" fmla="*/ 349 h 360"/>
                <a:gd name="T6" fmla="*/ 209 w 265"/>
                <a:gd name="T7" fmla="*/ 353 h 360"/>
                <a:gd name="T8" fmla="*/ 231 w 26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60">
                  <a:moveTo>
                    <a:pt x="231" y="0"/>
                  </a:moveTo>
                  <a:cubicBezTo>
                    <a:pt x="231" y="0"/>
                    <a:pt x="130" y="36"/>
                    <a:pt x="99" y="33"/>
                  </a:cubicBezTo>
                  <a:cubicBezTo>
                    <a:pt x="68" y="31"/>
                    <a:pt x="0" y="349"/>
                    <a:pt x="0" y="349"/>
                  </a:cubicBezTo>
                  <a:cubicBezTo>
                    <a:pt x="0" y="349"/>
                    <a:pt x="185" y="347"/>
                    <a:pt x="209" y="353"/>
                  </a:cubicBezTo>
                  <a:cubicBezTo>
                    <a:pt x="233" y="360"/>
                    <a:pt x="265" y="21"/>
                    <a:pt x="231" y="0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iṧľíḍe"/>
            <p:cNvSpPr/>
            <p:nvPr/>
          </p:nvSpPr>
          <p:spPr bwMode="auto">
            <a:xfrm>
              <a:off x="4754430" y="2860836"/>
              <a:ext cx="2649521" cy="2555088"/>
            </a:xfrm>
            <a:custGeom>
              <a:avLst/>
              <a:gdLst>
                <a:gd name="T0" fmla="*/ 42 w 642"/>
                <a:gd name="T1" fmla="*/ 494 h 602"/>
                <a:gd name="T2" fmla="*/ 18 w 642"/>
                <a:gd name="T3" fmla="*/ 247 h 602"/>
                <a:gd name="T4" fmla="*/ 251 w 642"/>
                <a:gd name="T5" fmla="*/ 20 h 602"/>
                <a:gd name="T6" fmla="*/ 589 w 642"/>
                <a:gd name="T7" fmla="*/ 4 h 602"/>
                <a:gd name="T8" fmla="*/ 570 w 642"/>
                <a:gd name="T9" fmla="*/ 463 h 602"/>
                <a:gd name="T10" fmla="*/ 42 w 642"/>
                <a:gd name="T11" fmla="*/ 49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602">
                  <a:moveTo>
                    <a:pt x="42" y="494"/>
                  </a:moveTo>
                  <a:cubicBezTo>
                    <a:pt x="0" y="477"/>
                    <a:pt x="18" y="247"/>
                    <a:pt x="18" y="247"/>
                  </a:cubicBezTo>
                  <a:cubicBezTo>
                    <a:pt x="26" y="199"/>
                    <a:pt x="112" y="51"/>
                    <a:pt x="251" y="20"/>
                  </a:cubicBezTo>
                  <a:cubicBezTo>
                    <a:pt x="262" y="18"/>
                    <a:pt x="536" y="7"/>
                    <a:pt x="589" y="4"/>
                  </a:cubicBezTo>
                  <a:cubicBezTo>
                    <a:pt x="642" y="0"/>
                    <a:pt x="570" y="463"/>
                    <a:pt x="570" y="463"/>
                  </a:cubicBezTo>
                  <a:cubicBezTo>
                    <a:pt x="570" y="463"/>
                    <a:pt x="306" y="602"/>
                    <a:pt x="42" y="494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iṡľïḋé"/>
            <p:cNvSpPr/>
            <p:nvPr/>
          </p:nvSpPr>
          <p:spPr bwMode="auto">
            <a:xfrm>
              <a:off x="4939199" y="4367729"/>
              <a:ext cx="491556" cy="347607"/>
            </a:xfrm>
            <a:custGeom>
              <a:avLst/>
              <a:gdLst>
                <a:gd name="T0" fmla="*/ 119 w 119"/>
                <a:gd name="T1" fmla="*/ 8 h 82"/>
                <a:gd name="T2" fmla="*/ 22 w 119"/>
                <a:gd name="T3" fmla="*/ 22 h 82"/>
                <a:gd name="T4" fmla="*/ 119 w 119"/>
                <a:gd name="T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2">
                  <a:moveTo>
                    <a:pt x="119" y="8"/>
                  </a:moveTo>
                  <a:cubicBezTo>
                    <a:pt x="119" y="8"/>
                    <a:pt x="44" y="43"/>
                    <a:pt x="22" y="22"/>
                  </a:cubicBezTo>
                  <a:cubicBezTo>
                    <a:pt x="0" y="0"/>
                    <a:pt x="56" y="82"/>
                    <a:pt x="119" y="8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işḷïḑè"/>
            <p:cNvSpPr/>
            <p:nvPr/>
          </p:nvSpPr>
          <p:spPr bwMode="auto">
            <a:xfrm>
              <a:off x="5042043" y="1404113"/>
              <a:ext cx="2081269" cy="2257652"/>
            </a:xfrm>
            <a:custGeom>
              <a:avLst/>
              <a:gdLst>
                <a:gd name="T0" fmla="*/ 435 w 504"/>
                <a:gd name="T1" fmla="*/ 2 h 532"/>
                <a:gd name="T2" fmla="*/ 431 w 504"/>
                <a:gd name="T3" fmla="*/ 0 h 532"/>
                <a:gd name="T4" fmla="*/ 388 w 504"/>
                <a:gd name="T5" fmla="*/ 69 h 532"/>
                <a:gd name="T6" fmla="*/ 297 w 504"/>
                <a:gd name="T7" fmla="*/ 120 h 532"/>
                <a:gd name="T8" fmla="*/ 132 w 504"/>
                <a:gd name="T9" fmla="*/ 251 h 532"/>
                <a:gd name="T10" fmla="*/ 0 w 504"/>
                <a:gd name="T11" fmla="*/ 489 h 532"/>
                <a:gd name="T12" fmla="*/ 68 w 504"/>
                <a:gd name="T13" fmla="*/ 532 h 532"/>
                <a:gd name="T14" fmla="*/ 234 w 504"/>
                <a:gd name="T15" fmla="*/ 417 h 532"/>
                <a:gd name="T16" fmla="*/ 275 w 504"/>
                <a:gd name="T17" fmla="*/ 281 h 532"/>
                <a:gd name="T18" fmla="*/ 360 w 504"/>
                <a:gd name="T19" fmla="*/ 192 h 532"/>
                <a:gd name="T20" fmla="*/ 465 w 504"/>
                <a:gd name="T21" fmla="*/ 106 h 532"/>
                <a:gd name="T22" fmla="*/ 435 w 504"/>
                <a:gd name="T23" fmla="*/ 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32">
                  <a:moveTo>
                    <a:pt x="435" y="2"/>
                  </a:moveTo>
                  <a:cubicBezTo>
                    <a:pt x="433" y="1"/>
                    <a:pt x="431" y="0"/>
                    <a:pt x="431" y="0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7" y="120"/>
                    <a:pt x="151" y="224"/>
                    <a:pt x="132" y="251"/>
                  </a:cubicBezTo>
                  <a:cubicBezTo>
                    <a:pt x="113" y="277"/>
                    <a:pt x="0" y="489"/>
                    <a:pt x="0" y="489"/>
                  </a:cubicBezTo>
                  <a:cubicBezTo>
                    <a:pt x="68" y="532"/>
                    <a:pt x="68" y="532"/>
                    <a:pt x="68" y="532"/>
                  </a:cubicBezTo>
                  <a:cubicBezTo>
                    <a:pt x="68" y="532"/>
                    <a:pt x="228" y="445"/>
                    <a:pt x="234" y="417"/>
                  </a:cubicBezTo>
                  <a:cubicBezTo>
                    <a:pt x="240" y="390"/>
                    <a:pt x="260" y="293"/>
                    <a:pt x="275" y="281"/>
                  </a:cubicBezTo>
                  <a:cubicBezTo>
                    <a:pt x="289" y="269"/>
                    <a:pt x="340" y="195"/>
                    <a:pt x="360" y="192"/>
                  </a:cubicBezTo>
                  <a:cubicBezTo>
                    <a:pt x="381" y="189"/>
                    <a:pt x="420" y="177"/>
                    <a:pt x="465" y="106"/>
                  </a:cubicBezTo>
                  <a:cubicBezTo>
                    <a:pt x="504" y="43"/>
                    <a:pt x="450" y="10"/>
                    <a:pt x="435" y="2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şľïḋe"/>
            <p:cNvSpPr/>
            <p:nvPr/>
          </p:nvSpPr>
          <p:spPr bwMode="auto">
            <a:xfrm>
              <a:off x="4703880" y="2439766"/>
              <a:ext cx="1378797" cy="2003218"/>
            </a:xfrm>
            <a:custGeom>
              <a:avLst/>
              <a:gdLst>
                <a:gd name="T0" fmla="*/ 330 w 334"/>
                <a:gd name="T1" fmla="*/ 145 h 472"/>
                <a:gd name="T2" fmla="*/ 150 w 334"/>
                <a:gd name="T3" fmla="*/ 444 h 472"/>
                <a:gd name="T4" fmla="*/ 330 w 334"/>
                <a:gd name="T5" fmla="*/ 14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472">
                  <a:moveTo>
                    <a:pt x="330" y="145"/>
                  </a:moveTo>
                  <a:cubicBezTo>
                    <a:pt x="334" y="150"/>
                    <a:pt x="299" y="416"/>
                    <a:pt x="150" y="444"/>
                  </a:cubicBezTo>
                  <a:cubicBezTo>
                    <a:pt x="0" y="472"/>
                    <a:pt x="230" y="0"/>
                    <a:pt x="330" y="145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iśľîḓè"/>
            <p:cNvSpPr/>
            <p:nvPr/>
          </p:nvSpPr>
          <p:spPr bwMode="auto">
            <a:xfrm>
              <a:off x="6645700" y="1459659"/>
              <a:ext cx="202200" cy="288478"/>
            </a:xfrm>
            <a:custGeom>
              <a:avLst/>
              <a:gdLst>
                <a:gd name="T0" fmla="*/ 38 w 49"/>
                <a:gd name="T1" fmla="*/ 0 h 68"/>
                <a:gd name="T2" fmla="*/ 47 w 49"/>
                <a:gd name="T3" fmla="*/ 12 h 68"/>
                <a:gd name="T4" fmla="*/ 12 w 49"/>
                <a:gd name="T5" fmla="*/ 68 h 68"/>
                <a:gd name="T6" fmla="*/ 0 w 49"/>
                <a:gd name="T7" fmla="*/ 60 h 68"/>
                <a:gd name="T8" fmla="*/ 38 w 4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38" y="0"/>
                  </a:moveTo>
                  <a:cubicBezTo>
                    <a:pt x="38" y="0"/>
                    <a:pt x="49" y="1"/>
                    <a:pt x="47" y="12"/>
                  </a:cubicBezTo>
                  <a:cubicBezTo>
                    <a:pt x="45" y="23"/>
                    <a:pt x="12" y="68"/>
                    <a:pt x="12" y="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Sļïḍe"/>
            <p:cNvSpPr/>
            <p:nvPr/>
          </p:nvSpPr>
          <p:spPr bwMode="auto">
            <a:xfrm>
              <a:off x="6401665" y="2049156"/>
              <a:ext cx="127247" cy="170220"/>
            </a:xfrm>
            <a:custGeom>
              <a:avLst/>
              <a:gdLst>
                <a:gd name="T0" fmla="*/ 9 w 31"/>
                <a:gd name="T1" fmla="*/ 0 h 40"/>
                <a:gd name="T2" fmla="*/ 31 w 31"/>
                <a:gd name="T3" fmla="*/ 40 h 40"/>
                <a:gd name="T4" fmla="*/ 9 w 3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0" y="16"/>
                    <a:pt x="9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$ļiḓe"/>
            <p:cNvSpPr/>
            <p:nvPr/>
          </p:nvSpPr>
          <p:spPr bwMode="auto">
            <a:xfrm>
              <a:off x="5964145" y="2461267"/>
              <a:ext cx="172568" cy="148719"/>
            </a:xfrm>
            <a:custGeom>
              <a:avLst/>
              <a:gdLst>
                <a:gd name="T0" fmla="*/ 0 w 42"/>
                <a:gd name="T1" fmla="*/ 0 h 35"/>
                <a:gd name="T2" fmla="*/ 42 w 42"/>
                <a:gd name="T3" fmla="*/ 35 h 35"/>
                <a:gd name="T4" fmla="*/ 0 w 4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11" y="1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işlîdê"/>
            <p:cNvSpPr/>
            <p:nvPr/>
          </p:nvSpPr>
          <p:spPr bwMode="auto">
            <a:xfrm>
              <a:off x="4911309" y="4167049"/>
              <a:ext cx="660638" cy="195305"/>
            </a:xfrm>
            <a:custGeom>
              <a:avLst/>
              <a:gdLst>
                <a:gd name="T0" fmla="*/ 0 w 160"/>
                <a:gd name="T1" fmla="*/ 2 h 46"/>
                <a:gd name="T2" fmla="*/ 154 w 160"/>
                <a:gd name="T3" fmla="*/ 11 h 46"/>
                <a:gd name="T4" fmla="*/ 0 w 160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6">
                  <a:moveTo>
                    <a:pt x="0" y="2"/>
                  </a:moveTo>
                  <a:cubicBezTo>
                    <a:pt x="0" y="2"/>
                    <a:pt x="148" y="22"/>
                    <a:pt x="154" y="11"/>
                  </a:cubicBezTo>
                  <a:cubicBezTo>
                    <a:pt x="160" y="0"/>
                    <a:pt x="92" y="46"/>
                    <a:pt x="0" y="2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ṧḻidè"/>
            <p:cNvSpPr/>
            <p:nvPr/>
          </p:nvSpPr>
          <p:spPr bwMode="auto">
            <a:xfrm>
              <a:off x="6302308" y="1884312"/>
              <a:ext cx="45321" cy="59130"/>
            </a:xfrm>
            <a:custGeom>
              <a:avLst/>
              <a:gdLst>
                <a:gd name="T0" fmla="*/ 9 w 26"/>
                <a:gd name="T1" fmla="*/ 0 h 33"/>
                <a:gd name="T2" fmla="*/ 26 w 26"/>
                <a:gd name="T3" fmla="*/ 33 h 33"/>
                <a:gd name="T4" fmla="*/ 0 w 26"/>
                <a:gd name="T5" fmla="*/ 5 h 33"/>
                <a:gd name="T6" fmla="*/ 9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26" y="33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ïsļíde"/>
            <p:cNvSpPr/>
            <p:nvPr/>
          </p:nvSpPr>
          <p:spPr bwMode="auto">
            <a:xfrm>
              <a:off x="6232584" y="1912981"/>
              <a:ext cx="106330" cy="48379"/>
            </a:xfrm>
            <a:custGeom>
              <a:avLst/>
              <a:gdLst>
                <a:gd name="T0" fmla="*/ 21 w 61"/>
                <a:gd name="T1" fmla="*/ 0 h 27"/>
                <a:gd name="T2" fmla="*/ 61 w 61"/>
                <a:gd name="T3" fmla="*/ 27 h 27"/>
                <a:gd name="T4" fmla="*/ 0 w 61"/>
                <a:gd name="T5" fmla="*/ 15 h 27"/>
                <a:gd name="T6" fmla="*/ 21 w 6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7">
                  <a:moveTo>
                    <a:pt x="21" y="0"/>
                  </a:moveTo>
                  <a:lnTo>
                    <a:pt x="61" y="2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ṡḷiḍe"/>
            <p:cNvSpPr/>
            <p:nvPr/>
          </p:nvSpPr>
          <p:spPr bwMode="auto">
            <a:xfrm>
              <a:off x="5624240" y="2868004"/>
              <a:ext cx="298072" cy="170220"/>
            </a:xfrm>
            <a:custGeom>
              <a:avLst/>
              <a:gdLst>
                <a:gd name="T0" fmla="*/ 0 w 72"/>
                <a:gd name="T1" fmla="*/ 14 h 40"/>
                <a:gd name="T2" fmla="*/ 68 w 72"/>
                <a:gd name="T3" fmla="*/ 10 h 40"/>
                <a:gd name="T4" fmla="*/ 0 w 72"/>
                <a:gd name="T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40">
                  <a:moveTo>
                    <a:pt x="0" y="14"/>
                  </a:moveTo>
                  <a:cubicBezTo>
                    <a:pt x="0" y="14"/>
                    <a:pt x="64" y="20"/>
                    <a:pt x="68" y="10"/>
                  </a:cubicBezTo>
                  <a:cubicBezTo>
                    <a:pt x="72" y="0"/>
                    <a:pt x="57" y="40"/>
                    <a:pt x="0" y="1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$ľíḋè"/>
            <p:cNvSpPr/>
            <p:nvPr/>
          </p:nvSpPr>
          <p:spPr bwMode="auto">
            <a:xfrm>
              <a:off x="4742229" y="4052374"/>
              <a:ext cx="102844" cy="740009"/>
            </a:xfrm>
            <a:custGeom>
              <a:avLst/>
              <a:gdLst>
                <a:gd name="T0" fmla="*/ 14 w 25"/>
                <a:gd name="T1" fmla="*/ 0 h 174"/>
                <a:gd name="T2" fmla="*/ 22 w 25"/>
                <a:gd name="T3" fmla="*/ 160 h 174"/>
                <a:gd name="T4" fmla="*/ 14 w 25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4">
                  <a:moveTo>
                    <a:pt x="14" y="0"/>
                  </a:moveTo>
                  <a:cubicBezTo>
                    <a:pt x="14" y="0"/>
                    <a:pt x="20" y="145"/>
                    <a:pt x="22" y="160"/>
                  </a:cubicBezTo>
                  <a:cubicBezTo>
                    <a:pt x="25" y="174"/>
                    <a:pt x="0" y="54"/>
                    <a:pt x="14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şlíďè"/>
            <p:cNvSpPr/>
            <p:nvPr/>
          </p:nvSpPr>
          <p:spPr bwMode="auto">
            <a:xfrm>
              <a:off x="3865446" y="3539923"/>
              <a:ext cx="817517" cy="1876002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ṥlíḋê"/>
            <p:cNvSpPr/>
            <p:nvPr/>
          </p:nvSpPr>
          <p:spPr bwMode="auto">
            <a:xfrm>
              <a:off x="5068189" y="1671090"/>
              <a:ext cx="3587312" cy="4189198"/>
            </a:xfrm>
            <a:custGeom>
              <a:avLst/>
              <a:gdLst>
                <a:gd name="T0" fmla="*/ 604 w 869"/>
                <a:gd name="T1" fmla="*/ 939 h 987"/>
                <a:gd name="T2" fmla="*/ 672 w 869"/>
                <a:gd name="T3" fmla="*/ 396 h 987"/>
                <a:gd name="T4" fmla="*/ 798 w 869"/>
                <a:gd name="T5" fmla="*/ 199 h 987"/>
                <a:gd name="T6" fmla="*/ 802 w 869"/>
                <a:gd name="T7" fmla="*/ 202 h 987"/>
                <a:gd name="T8" fmla="*/ 830 w 869"/>
                <a:gd name="T9" fmla="*/ 205 h 987"/>
                <a:gd name="T10" fmla="*/ 865 w 869"/>
                <a:gd name="T11" fmla="*/ 152 h 987"/>
                <a:gd name="T12" fmla="*/ 850 w 869"/>
                <a:gd name="T13" fmla="*/ 127 h 987"/>
                <a:gd name="T14" fmla="*/ 666 w 869"/>
                <a:gd name="T15" fmla="*/ 9 h 987"/>
                <a:gd name="T16" fmla="*/ 638 w 869"/>
                <a:gd name="T17" fmla="*/ 6 h 987"/>
                <a:gd name="T18" fmla="*/ 603 w 869"/>
                <a:gd name="T19" fmla="*/ 59 h 987"/>
                <a:gd name="T20" fmla="*/ 619 w 869"/>
                <a:gd name="T21" fmla="*/ 84 h 987"/>
                <a:gd name="T22" fmla="*/ 626 w 869"/>
                <a:gd name="T23" fmla="*/ 88 h 987"/>
                <a:gd name="T24" fmla="*/ 503 w 869"/>
                <a:gd name="T25" fmla="*/ 279 h 987"/>
                <a:gd name="T26" fmla="*/ 30 w 869"/>
                <a:gd name="T27" fmla="*/ 570 h 987"/>
                <a:gd name="T28" fmla="*/ 13 w 869"/>
                <a:gd name="T29" fmla="*/ 585 h 987"/>
                <a:gd name="T30" fmla="*/ 26 w 869"/>
                <a:gd name="T31" fmla="*/ 645 h 987"/>
                <a:gd name="T32" fmla="*/ 538 w 869"/>
                <a:gd name="T33" fmla="*/ 974 h 987"/>
                <a:gd name="T34" fmla="*/ 598 w 869"/>
                <a:gd name="T35" fmla="*/ 960 h 987"/>
                <a:gd name="T36" fmla="*/ 604 w 869"/>
                <a:gd name="T37" fmla="*/ 93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9" h="987">
                  <a:moveTo>
                    <a:pt x="604" y="939"/>
                  </a:moveTo>
                  <a:cubicBezTo>
                    <a:pt x="672" y="396"/>
                    <a:pt x="672" y="396"/>
                    <a:pt x="672" y="396"/>
                  </a:cubicBezTo>
                  <a:cubicBezTo>
                    <a:pt x="798" y="199"/>
                    <a:pt x="798" y="199"/>
                    <a:pt x="798" y="199"/>
                  </a:cubicBezTo>
                  <a:cubicBezTo>
                    <a:pt x="802" y="202"/>
                    <a:pt x="802" y="202"/>
                    <a:pt x="802" y="202"/>
                  </a:cubicBezTo>
                  <a:cubicBezTo>
                    <a:pt x="814" y="209"/>
                    <a:pt x="827" y="211"/>
                    <a:pt x="830" y="205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9" y="146"/>
                    <a:pt x="862" y="135"/>
                    <a:pt x="850" y="127"/>
                  </a:cubicBezTo>
                  <a:cubicBezTo>
                    <a:pt x="666" y="9"/>
                    <a:pt x="666" y="9"/>
                    <a:pt x="666" y="9"/>
                  </a:cubicBezTo>
                  <a:cubicBezTo>
                    <a:pt x="654" y="2"/>
                    <a:pt x="642" y="0"/>
                    <a:pt x="638" y="6"/>
                  </a:cubicBezTo>
                  <a:cubicBezTo>
                    <a:pt x="603" y="59"/>
                    <a:pt x="603" y="59"/>
                    <a:pt x="603" y="59"/>
                  </a:cubicBezTo>
                  <a:cubicBezTo>
                    <a:pt x="600" y="65"/>
                    <a:pt x="607" y="76"/>
                    <a:pt x="619" y="84"/>
                  </a:cubicBezTo>
                  <a:cubicBezTo>
                    <a:pt x="626" y="88"/>
                    <a:pt x="626" y="88"/>
                    <a:pt x="626" y="8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24" y="573"/>
                    <a:pt x="18" y="578"/>
                    <a:pt x="13" y="585"/>
                  </a:cubicBezTo>
                  <a:cubicBezTo>
                    <a:pt x="0" y="605"/>
                    <a:pt x="6" y="632"/>
                    <a:pt x="26" y="645"/>
                  </a:cubicBezTo>
                  <a:cubicBezTo>
                    <a:pt x="538" y="974"/>
                    <a:pt x="538" y="974"/>
                    <a:pt x="538" y="974"/>
                  </a:cubicBezTo>
                  <a:cubicBezTo>
                    <a:pt x="558" y="987"/>
                    <a:pt x="585" y="981"/>
                    <a:pt x="598" y="960"/>
                  </a:cubicBezTo>
                  <a:cubicBezTo>
                    <a:pt x="602" y="954"/>
                    <a:pt x="604" y="946"/>
                    <a:pt x="604" y="939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Sḻídè"/>
            <p:cNvSpPr/>
            <p:nvPr/>
          </p:nvSpPr>
          <p:spPr bwMode="auto">
            <a:xfrm>
              <a:off x="6317996" y="1973901"/>
              <a:ext cx="2337506" cy="3886387"/>
            </a:xfrm>
            <a:custGeom>
              <a:avLst/>
              <a:gdLst>
                <a:gd name="T0" fmla="*/ 301 w 566"/>
                <a:gd name="T1" fmla="*/ 868 h 916"/>
                <a:gd name="T2" fmla="*/ 369 w 566"/>
                <a:gd name="T3" fmla="*/ 325 h 916"/>
                <a:gd name="T4" fmla="*/ 495 w 566"/>
                <a:gd name="T5" fmla="*/ 128 h 916"/>
                <a:gd name="T6" fmla="*/ 499 w 566"/>
                <a:gd name="T7" fmla="*/ 131 h 916"/>
                <a:gd name="T8" fmla="*/ 527 w 566"/>
                <a:gd name="T9" fmla="*/ 134 h 916"/>
                <a:gd name="T10" fmla="*/ 562 w 566"/>
                <a:gd name="T11" fmla="*/ 81 h 916"/>
                <a:gd name="T12" fmla="*/ 547 w 566"/>
                <a:gd name="T13" fmla="*/ 56 h 916"/>
                <a:gd name="T14" fmla="*/ 460 w 566"/>
                <a:gd name="T15" fmla="*/ 0 h 916"/>
                <a:gd name="T16" fmla="*/ 417 w 566"/>
                <a:gd name="T17" fmla="*/ 67 h 916"/>
                <a:gd name="T18" fmla="*/ 395 w 566"/>
                <a:gd name="T19" fmla="*/ 54 h 916"/>
                <a:gd name="T20" fmla="*/ 264 w 566"/>
                <a:gd name="T21" fmla="*/ 259 h 916"/>
                <a:gd name="T22" fmla="*/ 92 w 566"/>
                <a:gd name="T23" fmla="*/ 590 h 916"/>
                <a:gd name="T24" fmla="*/ 0 w 566"/>
                <a:gd name="T25" fmla="*/ 752 h 916"/>
                <a:gd name="T26" fmla="*/ 235 w 566"/>
                <a:gd name="T27" fmla="*/ 903 h 916"/>
                <a:gd name="T28" fmla="*/ 295 w 566"/>
                <a:gd name="T29" fmla="*/ 889 h 916"/>
                <a:gd name="T30" fmla="*/ 301 w 566"/>
                <a:gd name="T31" fmla="*/ 8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916">
                  <a:moveTo>
                    <a:pt x="301" y="868"/>
                  </a:moveTo>
                  <a:cubicBezTo>
                    <a:pt x="369" y="325"/>
                    <a:pt x="369" y="325"/>
                    <a:pt x="369" y="325"/>
                  </a:cubicBezTo>
                  <a:cubicBezTo>
                    <a:pt x="495" y="128"/>
                    <a:pt x="495" y="128"/>
                    <a:pt x="495" y="128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511" y="138"/>
                    <a:pt x="524" y="140"/>
                    <a:pt x="527" y="13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66" y="75"/>
                    <a:pt x="559" y="64"/>
                    <a:pt x="547" y="56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92" y="590"/>
                    <a:pt x="92" y="590"/>
                    <a:pt x="92" y="590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235" y="903"/>
                    <a:pt x="235" y="903"/>
                    <a:pt x="235" y="903"/>
                  </a:cubicBezTo>
                  <a:cubicBezTo>
                    <a:pt x="255" y="916"/>
                    <a:pt x="282" y="910"/>
                    <a:pt x="295" y="889"/>
                  </a:cubicBezTo>
                  <a:cubicBezTo>
                    <a:pt x="299" y="883"/>
                    <a:pt x="301" y="875"/>
                    <a:pt x="301" y="868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ṡlíḍè"/>
            <p:cNvSpPr/>
            <p:nvPr/>
          </p:nvSpPr>
          <p:spPr bwMode="auto">
            <a:xfrm>
              <a:off x="6966432" y="2076034"/>
              <a:ext cx="1689070" cy="3784254"/>
            </a:xfrm>
            <a:custGeom>
              <a:avLst/>
              <a:gdLst>
                <a:gd name="T0" fmla="*/ 144 w 409"/>
                <a:gd name="T1" fmla="*/ 844 h 892"/>
                <a:gd name="T2" fmla="*/ 212 w 409"/>
                <a:gd name="T3" fmla="*/ 301 h 892"/>
                <a:gd name="T4" fmla="*/ 338 w 409"/>
                <a:gd name="T5" fmla="*/ 104 h 892"/>
                <a:gd name="T6" fmla="*/ 342 w 409"/>
                <a:gd name="T7" fmla="*/ 107 h 892"/>
                <a:gd name="T8" fmla="*/ 370 w 409"/>
                <a:gd name="T9" fmla="*/ 110 h 892"/>
                <a:gd name="T10" fmla="*/ 405 w 409"/>
                <a:gd name="T11" fmla="*/ 57 h 892"/>
                <a:gd name="T12" fmla="*/ 390 w 409"/>
                <a:gd name="T13" fmla="*/ 32 h 892"/>
                <a:gd name="T14" fmla="*/ 339 w 409"/>
                <a:gd name="T15" fmla="*/ 0 h 892"/>
                <a:gd name="T16" fmla="*/ 293 w 409"/>
                <a:gd name="T17" fmla="*/ 73 h 892"/>
                <a:gd name="T18" fmla="*/ 272 w 409"/>
                <a:gd name="T19" fmla="*/ 59 h 892"/>
                <a:gd name="T20" fmla="*/ 144 w 409"/>
                <a:gd name="T21" fmla="*/ 258 h 892"/>
                <a:gd name="T22" fmla="*/ 91 w 409"/>
                <a:gd name="T23" fmla="*/ 484 h 892"/>
                <a:gd name="T24" fmla="*/ 0 w 409"/>
                <a:gd name="T25" fmla="*/ 829 h 892"/>
                <a:gd name="T26" fmla="*/ 78 w 409"/>
                <a:gd name="T27" fmla="*/ 879 h 892"/>
                <a:gd name="T28" fmla="*/ 138 w 409"/>
                <a:gd name="T29" fmla="*/ 865 h 892"/>
                <a:gd name="T30" fmla="*/ 144 w 409"/>
                <a:gd name="T31" fmla="*/ 84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892">
                  <a:moveTo>
                    <a:pt x="144" y="844"/>
                  </a:moveTo>
                  <a:cubicBezTo>
                    <a:pt x="212" y="301"/>
                    <a:pt x="212" y="301"/>
                    <a:pt x="212" y="301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54" y="114"/>
                    <a:pt x="367" y="116"/>
                    <a:pt x="370" y="11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9" y="51"/>
                    <a:pt x="402" y="40"/>
                    <a:pt x="390" y="3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91" y="484"/>
                    <a:pt x="91" y="484"/>
                    <a:pt x="91" y="484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78" y="879"/>
                    <a:pt x="78" y="879"/>
                    <a:pt x="78" y="879"/>
                  </a:cubicBezTo>
                  <a:cubicBezTo>
                    <a:pt x="98" y="892"/>
                    <a:pt x="125" y="886"/>
                    <a:pt x="138" y="865"/>
                  </a:cubicBezTo>
                  <a:cubicBezTo>
                    <a:pt x="142" y="859"/>
                    <a:pt x="144" y="851"/>
                    <a:pt x="144" y="844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ísľiḑê"/>
            <p:cNvSpPr/>
            <p:nvPr/>
          </p:nvSpPr>
          <p:spPr bwMode="auto">
            <a:xfrm>
              <a:off x="5204151" y="3586510"/>
              <a:ext cx="2440348" cy="2155520"/>
            </a:xfrm>
            <a:custGeom>
              <a:avLst/>
              <a:gdLst>
                <a:gd name="T0" fmla="*/ 591 w 591"/>
                <a:gd name="T1" fmla="*/ 95 h 508"/>
                <a:gd name="T2" fmla="*/ 229 w 591"/>
                <a:gd name="T3" fmla="*/ 0 h 508"/>
                <a:gd name="T4" fmla="*/ 28 w 591"/>
                <a:gd name="T5" fmla="*/ 124 h 508"/>
                <a:gd name="T6" fmla="*/ 12 w 591"/>
                <a:gd name="T7" fmla="*/ 138 h 508"/>
                <a:gd name="T8" fmla="*/ 24 w 591"/>
                <a:gd name="T9" fmla="*/ 194 h 508"/>
                <a:gd name="T10" fmla="*/ 494 w 591"/>
                <a:gd name="T11" fmla="*/ 496 h 508"/>
                <a:gd name="T12" fmla="*/ 550 w 591"/>
                <a:gd name="T13" fmla="*/ 484 h 508"/>
                <a:gd name="T14" fmla="*/ 556 w 591"/>
                <a:gd name="T15" fmla="*/ 464 h 508"/>
                <a:gd name="T16" fmla="*/ 591 w 591"/>
                <a:gd name="T17" fmla="*/ 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508">
                  <a:moveTo>
                    <a:pt x="591" y="95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8"/>
                    <a:pt x="16" y="132"/>
                    <a:pt x="12" y="138"/>
                  </a:cubicBezTo>
                  <a:cubicBezTo>
                    <a:pt x="0" y="157"/>
                    <a:pt x="5" y="182"/>
                    <a:pt x="24" y="194"/>
                  </a:cubicBezTo>
                  <a:cubicBezTo>
                    <a:pt x="494" y="496"/>
                    <a:pt x="494" y="496"/>
                    <a:pt x="494" y="496"/>
                  </a:cubicBezTo>
                  <a:cubicBezTo>
                    <a:pt x="513" y="508"/>
                    <a:pt x="538" y="502"/>
                    <a:pt x="550" y="484"/>
                  </a:cubicBezTo>
                  <a:cubicBezTo>
                    <a:pt x="554" y="478"/>
                    <a:pt x="556" y="471"/>
                    <a:pt x="556" y="464"/>
                  </a:cubicBezTo>
                  <a:lnTo>
                    <a:pt x="591" y="95"/>
                  </a:lnTo>
                  <a:close/>
                </a:path>
              </a:pathLst>
            </a:custGeom>
            <a:solidFill>
              <a:srgbClr val="880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şļíḍe"/>
            <p:cNvSpPr/>
            <p:nvPr/>
          </p:nvSpPr>
          <p:spPr bwMode="auto">
            <a:xfrm>
              <a:off x="6525425" y="4240512"/>
              <a:ext cx="1094671" cy="1501518"/>
            </a:xfrm>
            <a:custGeom>
              <a:avLst/>
              <a:gdLst>
                <a:gd name="T0" fmla="*/ 236 w 265"/>
                <a:gd name="T1" fmla="*/ 310 h 354"/>
                <a:gd name="T2" fmla="*/ 265 w 265"/>
                <a:gd name="T3" fmla="*/ 75 h 354"/>
                <a:gd name="T4" fmla="*/ 148 w 265"/>
                <a:gd name="T5" fmla="*/ 0 h 354"/>
                <a:gd name="T6" fmla="*/ 0 w 265"/>
                <a:gd name="T7" fmla="*/ 230 h 354"/>
                <a:gd name="T8" fmla="*/ 174 w 265"/>
                <a:gd name="T9" fmla="*/ 342 h 354"/>
                <a:gd name="T10" fmla="*/ 230 w 265"/>
                <a:gd name="T11" fmla="*/ 330 h 354"/>
                <a:gd name="T12" fmla="*/ 236 w 265"/>
                <a:gd name="T13" fmla="*/ 3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54">
                  <a:moveTo>
                    <a:pt x="236" y="310"/>
                  </a:moveTo>
                  <a:cubicBezTo>
                    <a:pt x="265" y="75"/>
                    <a:pt x="265" y="75"/>
                    <a:pt x="265" y="7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4" y="342"/>
                    <a:pt x="174" y="342"/>
                    <a:pt x="174" y="342"/>
                  </a:cubicBezTo>
                  <a:cubicBezTo>
                    <a:pt x="193" y="354"/>
                    <a:pt x="218" y="348"/>
                    <a:pt x="230" y="330"/>
                  </a:cubicBezTo>
                  <a:cubicBezTo>
                    <a:pt x="234" y="324"/>
                    <a:pt x="236" y="317"/>
                    <a:pt x="236" y="310"/>
                  </a:cubicBezTo>
                  <a:close/>
                </a:path>
              </a:pathLst>
            </a:custGeom>
            <a:solidFill>
              <a:srgbClr val="880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ṡliḑè"/>
            <p:cNvSpPr/>
            <p:nvPr/>
          </p:nvSpPr>
          <p:spPr bwMode="auto">
            <a:xfrm>
              <a:off x="7247071" y="2061699"/>
              <a:ext cx="624032" cy="908437"/>
            </a:xfrm>
            <a:custGeom>
              <a:avLst/>
              <a:gdLst>
                <a:gd name="T0" fmla="*/ 57 w 358"/>
                <a:gd name="T1" fmla="*/ 507 h 507"/>
                <a:gd name="T2" fmla="*/ 0 w 358"/>
                <a:gd name="T3" fmla="*/ 469 h 507"/>
                <a:gd name="T4" fmla="*/ 301 w 358"/>
                <a:gd name="T5" fmla="*/ 0 h 507"/>
                <a:gd name="T6" fmla="*/ 358 w 358"/>
                <a:gd name="T7" fmla="*/ 38 h 507"/>
                <a:gd name="T8" fmla="*/ 57 w 358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07">
                  <a:moveTo>
                    <a:pt x="57" y="507"/>
                  </a:moveTo>
                  <a:lnTo>
                    <a:pt x="0" y="469"/>
                  </a:lnTo>
                  <a:lnTo>
                    <a:pt x="301" y="0"/>
                  </a:lnTo>
                  <a:lnTo>
                    <a:pt x="358" y="38"/>
                  </a:lnTo>
                  <a:lnTo>
                    <a:pt x="5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ṡlïḍè"/>
            <p:cNvSpPr/>
            <p:nvPr/>
          </p:nvSpPr>
          <p:spPr bwMode="auto">
            <a:xfrm>
              <a:off x="7644499" y="1993612"/>
              <a:ext cx="624032" cy="433612"/>
            </a:xfrm>
            <a:custGeom>
              <a:avLst/>
              <a:gdLst>
                <a:gd name="T0" fmla="*/ 343 w 358"/>
                <a:gd name="T1" fmla="*/ 242 h 242"/>
                <a:gd name="T2" fmla="*/ 0 w 358"/>
                <a:gd name="T3" fmla="*/ 22 h 242"/>
                <a:gd name="T4" fmla="*/ 12 w 358"/>
                <a:gd name="T5" fmla="*/ 0 h 242"/>
                <a:gd name="T6" fmla="*/ 358 w 358"/>
                <a:gd name="T7" fmla="*/ 221 h 242"/>
                <a:gd name="T8" fmla="*/ 343 w 358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42">
                  <a:moveTo>
                    <a:pt x="343" y="242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58" y="221"/>
                  </a:lnTo>
                  <a:lnTo>
                    <a:pt x="343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ṧliḓê"/>
            <p:cNvSpPr/>
            <p:nvPr/>
          </p:nvSpPr>
          <p:spPr bwMode="auto">
            <a:xfrm>
              <a:off x="6115796" y="3056141"/>
              <a:ext cx="1136505" cy="1048196"/>
            </a:xfrm>
            <a:custGeom>
              <a:avLst/>
              <a:gdLst>
                <a:gd name="T0" fmla="*/ 595 w 652"/>
                <a:gd name="T1" fmla="*/ 0 h 585"/>
                <a:gd name="T2" fmla="*/ 0 w 652"/>
                <a:gd name="T3" fmla="*/ 443 h 585"/>
                <a:gd name="T4" fmla="*/ 218 w 652"/>
                <a:gd name="T5" fmla="*/ 585 h 585"/>
                <a:gd name="T6" fmla="*/ 652 w 652"/>
                <a:gd name="T7" fmla="*/ 35 h 585"/>
                <a:gd name="T8" fmla="*/ 595 w 652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85">
                  <a:moveTo>
                    <a:pt x="595" y="0"/>
                  </a:moveTo>
                  <a:lnTo>
                    <a:pt x="0" y="443"/>
                  </a:lnTo>
                  <a:lnTo>
                    <a:pt x="218" y="585"/>
                  </a:lnTo>
                  <a:lnTo>
                    <a:pt x="652" y="3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$ļïdé"/>
            <p:cNvSpPr/>
            <p:nvPr/>
          </p:nvSpPr>
          <p:spPr bwMode="auto">
            <a:xfrm>
              <a:off x="6351115" y="3837360"/>
              <a:ext cx="1082469" cy="1680696"/>
            </a:xfrm>
            <a:custGeom>
              <a:avLst/>
              <a:gdLst>
                <a:gd name="T0" fmla="*/ 384 w 621"/>
                <a:gd name="T1" fmla="*/ 0 h 938"/>
                <a:gd name="T2" fmla="*/ 0 w 621"/>
                <a:gd name="T3" fmla="*/ 705 h 938"/>
                <a:gd name="T4" fmla="*/ 363 w 621"/>
                <a:gd name="T5" fmla="*/ 938 h 938"/>
                <a:gd name="T6" fmla="*/ 621 w 621"/>
                <a:gd name="T7" fmla="*/ 66 h 938"/>
                <a:gd name="T8" fmla="*/ 384 w 621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938">
                  <a:moveTo>
                    <a:pt x="384" y="0"/>
                  </a:moveTo>
                  <a:lnTo>
                    <a:pt x="0" y="705"/>
                  </a:lnTo>
                  <a:lnTo>
                    <a:pt x="363" y="938"/>
                  </a:lnTo>
                  <a:lnTo>
                    <a:pt x="621" y="6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880E4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ŝḻíde"/>
            <p:cNvSpPr/>
            <p:nvPr/>
          </p:nvSpPr>
          <p:spPr bwMode="auto">
            <a:xfrm>
              <a:off x="6277904" y="4821052"/>
              <a:ext cx="449721" cy="335065"/>
            </a:xfrm>
            <a:custGeom>
              <a:avLst/>
              <a:gdLst>
                <a:gd name="T0" fmla="*/ 237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2 h 187"/>
                <a:gd name="T8" fmla="*/ 237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7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Sļïḋé"/>
            <p:cNvSpPr/>
            <p:nvPr/>
          </p:nvSpPr>
          <p:spPr bwMode="auto">
            <a:xfrm>
              <a:off x="6359831" y="4684876"/>
              <a:ext cx="331190" cy="250850"/>
            </a:xfrm>
            <a:custGeom>
              <a:avLst/>
              <a:gdLst>
                <a:gd name="T0" fmla="*/ 166 w 190"/>
                <a:gd name="T1" fmla="*/ 140 h 140"/>
                <a:gd name="T2" fmla="*/ 0 w 190"/>
                <a:gd name="T3" fmla="*/ 33 h 140"/>
                <a:gd name="T4" fmla="*/ 21 w 190"/>
                <a:gd name="T5" fmla="*/ 0 h 140"/>
                <a:gd name="T6" fmla="*/ 190 w 190"/>
                <a:gd name="T7" fmla="*/ 107 h 140"/>
                <a:gd name="T8" fmla="*/ 166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90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ṥḻîḑe"/>
            <p:cNvSpPr/>
            <p:nvPr/>
          </p:nvSpPr>
          <p:spPr bwMode="auto">
            <a:xfrm>
              <a:off x="6446986" y="4550491"/>
              <a:ext cx="325961" cy="249059"/>
            </a:xfrm>
            <a:custGeom>
              <a:avLst/>
              <a:gdLst>
                <a:gd name="T0" fmla="*/ 166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6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6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6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ṩļiḓê"/>
            <p:cNvSpPr/>
            <p:nvPr/>
          </p:nvSpPr>
          <p:spPr bwMode="auto">
            <a:xfrm>
              <a:off x="6534141" y="4414315"/>
              <a:ext cx="325961" cy="249059"/>
            </a:xfrm>
            <a:custGeom>
              <a:avLst/>
              <a:gdLst>
                <a:gd name="T0" fmla="*/ 165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5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5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5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$1ïḋè"/>
            <p:cNvSpPr/>
            <p:nvPr/>
          </p:nvSpPr>
          <p:spPr bwMode="auto">
            <a:xfrm>
              <a:off x="6616067" y="4278139"/>
              <a:ext cx="449721" cy="331481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sľîḋê"/>
            <p:cNvSpPr/>
            <p:nvPr/>
          </p:nvSpPr>
          <p:spPr bwMode="auto">
            <a:xfrm>
              <a:off x="6616067" y="4278139"/>
              <a:ext cx="449721" cy="331481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ṩliḑè"/>
            <p:cNvSpPr/>
            <p:nvPr/>
          </p:nvSpPr>
          <p:spPr bwMode="auto">
            <a:xfrm>
              <a:off x="6703222" y="4141964"/>
              <a:ext cx="325961" cy="2508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3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ïṩļîḋè"/>
            <p:cNvSpPr/>
            <p:nvPr/>
          </p:nvSpPr>
          <p:spPr bwMode="auto">
            <a:xfrm>
              <a:off x="6785149" y="4005788"/>
              <a:ext cx="331190" cy="250850"/>
            </a:xfrm>
            <a:custGeom>
              <a:avLst/>
              <a:gdLst>
                <a:gd name="T0" fmla="*/ 168 w 190"/>
                <a:gd name="T1" fmla="*/ 140 h 140"/>
                <a:gd name="T2" fmla="*/ 0 w 190"/>
                <a:gd name="T3" fmla="*/ 33 h 140"/>
                <a:gd name="T4" fmla="*/ 24 w 190"/>
                <a:gd name="T5" fmla="*/ 0 h 140"/>
                <a:gd name="T6" fmla="*/ 190 w 190"/>
                <a:gd name="T7" fmla="*/ 107 h 140"/>
                <a:gd name="T8" fmla="*/ 168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8" y="140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190" y="107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ṥļîďé"/>
            <p:cNvSpPr/>
            <p:nvPr/>
          </p:nvSpPr>
          <p:spPr bwMode="auto">
            <a:xfrm>
              <a:off x="6872304" y="3869612"/>
              <a:ext cx="325961" cy="2508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4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iṧḻiḓê"/>
            <p:cNvSpPr/>
            <p:nvPr/>
          </p:nvSpPr>
          <p:spPr bwMode="auto">
            <a:xfrm>
              <a:off x="6959459" y="3729853"/>
              <a:ext cx="449721" cy="335065"/>
            </a:xfrm>
            <a:custGeom>
              <a:avLst/>
              <a:gdLst>
                <a:gd name="T0" fmla="*/ 234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4 h 187"/>
                <a:gd name="T8" fmla="*/ 234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4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4"/>
                  </a:lnTo>
                  <a:lnTo>
                    <a:pt x="234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ṡḷíḋe"/>
            <p:cNvSpPr/>
            <p:nvPr/>
          </p:nvSpPr>
          <p:spPr bwMode="auto">
            <a:xfrm>
              <a:off x="8341742" y="1735594"/>
              <a:ext cx="181283" cy="186346"/>
            </a:xfrm>
            <a:custGeom>
              <a:avLst/>
              <a:gdLst>
                <a:gd name="T0" fmla="*/ 38 w 44"/>
                <a:gd name="T1" fmla="*/ 32 h 44"/>
                <a:gd name="T2" fmla="*/ 12 w 44"/>
                <a:gd name="T3" fmla="*/ 38 h 44"/>
                <a:gd name="T4" fmla="*/ 6 w 44"/>
                <a:gd name="T5" fmla="*/ 12 h 44"/>
                <a:gd name="T6" fmla="*/ 32 w 44"/>
                <a:gd name="T7" fmla="*/ 6 h 44"/>
                <a:gd name="T8" fmla="*/ 38 w 44"/>
                <a:gd name="T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8" y="32"/>
                  </a:moveTo>
                  <a:cubicBezTo>
                    <a:pt x="32" y="41"/>
                    <a:pt x="21" y="44"/>
                    <a:pt x="12" y="38"/>
                  </a:cubicBezTo>
                  <a:cubicBezTo>
                    <a:pt x="3" y="32"/>
                    <a:pt x="0" y="21"/>
                    <a:pt x="6" y="12"/>
                  </a:cubicBezTo>
                  <a:cubicBezTo>
                    <a:pt x="12" y="3"/>
                    <a:pt x="23" y="0"/>
                    <a:pt x="32" y="6"/>
                  </a:cubicBezTo>
                  <a:cubicBezTo>
                    <a:pt x="41" y="12"/>
                    <a:pt x="44" y="24"/>
                    <a:pt x="38" y="32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ṩlide"/>
            <p:cNvSpPr/>
            <p:nvPr/>
          </p:nvSpPr>
          <p:spPr bwMode="auto">
            <a:xfrm>
              <a:off x="8268531" y="1509829"/>
              <a:ext cx="156880" cy="161261"/>
            </a:xfrm>
            <a:custGeom>
              <a:avLst/>
              <a:gdLst>
                <a:gd name="T0" fmla="*/ 33 w 38"/>
                <a:gd name="T1" fmla="*/ 28 h 38"/>
                <a:gd name="T2" fmla="*/ 10 w 38"/>
                <a:gd name="T3" fmla="*/ 33 h 38"/>
                <a:gd name="T4" fmla="*/ 5 w 38"/>
                <a:gd name="T5" fmla="*/ 10 h 38"/>
                <a:gd name="T6" fmla="*/ 28 w 38"/>
                <a:gd name="T7" fmla="*/ 5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28" y="36"/>
                    <a:pt x="18" y="38"/>
                    <a:pt x="10" y="33"/>
                  </a:cubicBezTo>
                  <a:cubicBezTo>
                    <a:pt x="2" y="28"/>
                    <a:pt x="0" y="18"/>
                    <a:pt x="5" y="10"/>
                  </a:cubicBezTo>
                  <a:cubicBezTo>
                    <a:pt x="10" y="3"/>
                    <a:pt x="20" y="0"/>
                    <a:pt x="28" y="5"/>
                  </a:cubicBezTo>
                  <a:cubicBezTo>
                    <a:pt x="36" y="10"/>
                    <a:pt x="38" y="20"/>
                    <a:pt x="33" y="2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Sḻiḋè"/>
            <p:cNvSpPr/>
            <p:nvPr/>
          </p:nvSpPr>
          <p:spPr bwMode="auto">
            <a:xfrm>
              <a:off x="7979176" y="1651380"/>
              <a:ext cx="99358" cy="100340"/>
            </a:xfrm>
            <a:custGeom>
              <a:avLst/>
              <a:gdLst>
                <a:gd name="T0" fmla="*/ 21 w 24"/>
                <a:gd name="T1" fmla="*/ 18 h 24"/>
                <a:gd name="T2" fmla="*/ 6 w 24"/>
                <a:gd name="T3" fmla="*/ 21 h 24"/>
                <a:gd name="T4" fmla="*/ 3 w 24"/>
                <a:gd name="T5" fmla="*/ 6 h 24"/>
                <a:gd name="T6" fmla="*/ 17 w 24"/>
                <a:gd name="T7" fmla="*/ 3 h 24"/>
                <a:gd name="T8" fmla="*/ 21 w 24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8"/>
                  </a:moveTo>
                  <a:cubicBezTo>
                    <a:pt x="17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ubicBezTo>
                    <a:pt x="22" y="6"/>
                    <a:pt x="24" y="13"/>
                    <a:pt x="21" y="1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s1ïďê"/>
            <p:cNvSpPr/>
            <p:nvPr/>
          </p:nvSpPr>
          <p:spPr bwMode="auto">
            <a:xfrm>
              <a:off x="7400465" y="4231553"/>
              <a:ext cx="144678" cy="143343"/>
            </a:xfrm>
            <a:custGeom>
              <a:avLst/>
              <a:gdLst>
                <a:gd name="T0" fmla="*/ 30 w 35"/>
                <a:gd name="T1" fmla="*/ 25 h 34"/>
                <a:gd name="T2" fmla="*/ 9 w 35"/>
                <a:gd name="T3" fmla="*/ 30 h 34"/>
                <a:gd name="T4" fmla="*/ 5 w 35"/>
                <a:gd name="T5" fmla="*/ 9 h 34"/>
                <a:gd name="T6" fmla="*/ 26 w 35"/>
                <a:gd name="T7" fmla="*/ 4 h 34"/>
                <a:gd name="T8" fmla="*/ 30 w 35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0" y="25"/>
                  </a:moveTo>
                  <a:cubicBezTo>
                    <a:pt x="26" y="32"/>
                    <a:pt x="16" y="34"/>
                    <a:pt x="9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ubicBezTo>
                    <a:pt x="33" y="9"/>
                    <a:pt x="35" y="18"/>
                    <a:pt x="30" y="25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îSlïḍé"/>
            <p:cNvSpPr/>
            <p:nvPr/>
          </p:nvSpPr>
          <p:spPr bwMode="auto">
            <a:xfrm>
              <a:off x="7231384" y="3552466"/>
              <a:ext cx="139448" cy="143343"/>
            </a:xfrm>
            <a:custGeom>
              <a:avLst/>
              <a:gdLst>
                <a:gd name="T0" fmla="*/ 30 w 34"/>
                <a:gd name="T1" fmla="*/ 25 h 34"/>
                <a:gd name="T2" fmla="*/ 9 w 34"/>
                <a:gd name="T3" fmla="*/ 29 h 34"/>
                <a:gd name="T4" fmla="*/ 5 w 34"/>
                <a:gd name="T5" fmla="*/ 9 h 34"/>
                <a:gd name="T6" fmla="*/ 25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9" y="29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8" y="0"/>
                    <a:pt x="25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ïṩḷíďe"/>
            <p:cNvSpPr/>
            <p:nvPr/>
          </p:nvSpPr>
          <p:spPr bwMode="auto">
            <a:xfrm>
              <a:off x="7569546" y="3229945"/>
              <a:ext cx="99358" cy="102132"/>
            </a:xfrm>
            <a:custGeom>
              <a:avLst/>
              <a:gdLst>
                <a:gd name="T0" fmla="*/ 21 w 24"/>
                <a:gd name="T1" fmla="*/ 17 h 24"/>
                <a:gd name="T2" fmla="*/ 7 w 24"/>
                <a:gd name="T3" fmla="*/ 21 h 24"/>
                <a:gd name="T4" fmla="*/ 3 w 24"/>
                <a:gd name="T5" fmla="*/ 6 h 24"/>
                <a:gd name="T6" fmla="*/ 18 w 24"/>
                <a:gd name="T7" fmla="*/ 3 h 24"/>
                <a:gd name="T8" fmla="*/ 21 w 24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1"/>
                    <a:pt x="3" y="6"/>
                  </a:cubicBezTo>
                  <a:cubicBezTo>
                    <a:pt x="6" y="2"/>
                    <a:pt x="13" y="0"/>
                    <a:pt x="18" y="3"/>
                  </a:cubicBezTo>
                  <a:cubicBezTo>
                    <a:pt x="22" y="6"/>
                    <a:pt x="24" y="13"/>
                    <a:pt x="21" y="17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îṩlîḋé"/>
            <p:cNvSpPr/>
            <p:nvPr/>
          </p:nvSpPr>
          <p:spPr bwMode="auto">
            <a:xfrm>
              <a:off x="6900194" y="3611595"/>
              <a:ext cx="92385" cy="93173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6" y="21"/>
                    <a:pt x="10" y="22"/>
                    <a:pt x="6" y="19"/>
                  </a:cubicBez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šľîḓê"/>
            <p:cNvSpPr/>
            <p:nvPr/>
          </p:nvSpPr>
          <p:spPr bwMode="auto">
            <a:xfrm>
              <a:off x="6959459" y="4392814"/>
              <a:ext cx="772196" cy="458697"/>
            </a:xfrm>
            <a:custGeom>
              <a:avLst/>
              <a:gdLst>
                <a:gd name="T0" fmla="*/ 186 w 187"/>
                <a:gd name="T1" fmla="*/ 38 h 108"/>
                <a:gd name="T2" fmla="*/ 154 w 187"/>
                <a:gd name="T3" fmla="*/ 99 h 108"/>
                <a:gd name="T4" fmla="*/ 33 w 187"/>
                <a:gd name="T5" fmla="*/ 82 h 108"/>
                <a:gd name="T6" fmla="*/ 26 w 187"/>
                <a:gd name="T7" fmla="*/ 35 h 108"/>
                <a:gd name="T8" fmla="*/ 186 w 187"/>
                <a:gd name="T9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08">
                  <a:moveTo>
                    <a:pt x="186" y="38"/>
                  </a:moveTo>
                  <a:cubicBezTo>
                    <a:pt x="186" y="38"/>
                    <a:pt x="180" y="80"/>
                    <a:pt x="154" y="99"/>
                  </a:cubicBezTo>
                  <a:cubicBezTo>
                    <a:pt x="142" y="108"/>
                    <a:pt x="65" y="96"/>
                    <a:pt x="33" y="82"/>
                  </a:cubicBezTo>
                  <a:cubicBezTo>
                    <a:pt x="0" y="68"/>
                    <a:pt x="5" y="63"/>
                    <a:pt x="26" y="35"/>
                  </a:cubicBezTo>
                  <a:cubicBezTo>
                    <a:pt x="46" y="6"/>
                    <a:pt x="187" y="0"/>
                    <a:pt x="186" y="3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îšļîḓé"/>
            <p:cNvSpPr/>
            <p:nvPr/>
          </p:nvSpPr>
          <p:spPr bwMode="auto">
            <a:xfrm>
              <a:off x="7016981" y="3853486"/>
              <a:ext cx="956966" cy="483783"/>
            </a:xfrm>
            <a:custGeom>
              <a:avLst/>
              <a:gdLst>
                <a:gd name="T0" fmla="*/ 200 w 232"/>
                <a:gd name="T1" fmla="*/ 23 h 114"/>
                <a:gd name="T2" fmla="*/ 223 w 232"/>
                <a:gd name="T3" fmla="*/ 66 h 114"/>
                <a:gd name="T4" fmla="*/ 161 w 232"/>
                <a:gd name="T5" fmla="*/ 113 h 114"/>
                <a:gd name="T6" fmla="*/ 16 w 232"/>
                <a:gd name="T7" fmla="*/ 79 h 114"/>
                <a:gd name="T8" fmla="*/ 39 w 232"/>
                <a:gd name="T9" fmla="*/ 13 h 114"/>
                <a:gd name="T10" fmla="*/ 200 w 232"/>
                <a:gd name="T1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14">
                  <a:moveTo>
                    <a:pt x="200" y="23"/>
                  </a:moveTo>
                  <a:cubicBezTo>
                    <a:pt x="200" y="23"/>
                    <a:pt x="232" y="34"/>
                    <a:pt x="223" y="66"/>
                  </a:cubicBezTo>
                  <a:cubicBezTo>
                    <a:pt x="211" y="112"/>
                    <a:pt x="188" y="110"/>
                    <a:pt x="161" y="113"/>
                  </a:cubicBezTo>
                  <a:cubicBezTo>
                    <a:pt x="153" y="114"/>
                    <a:pt x="33" y="87"/>
                    <a:pt x="16" y="79"/>
                  </a:cubicBezTo>
                  <a:cubicBezTo>
                    <a:pt x="0" y="72"/>
                    <a:pt x="1" y="26"/>
                    <a:pt x="39" y="13"/>
                  </a:cubicBezTo>
                  <a:cubicBezTo>
                    <a:pt x="78" y="0"/>
                    <a:pt x="200" y="23"/>
                    <a:pt x="200" y="2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ïśľiḓè"/>
            <p:cNvSpPr/>
            <p:nvPr/>
          </p:nvSpPr>
          <p:spPr bwMode="auto">
            <a:xfrm>
              <a:off x="7388263" y="3385829"/>
              <a:ext cx="866324" cy="489158"/>
            </a:xfrm>
            <a:custGeom>
              <a:avLst/>
              <a:gdLst>
                <a:gd name="T0" fmla="*/ 151 w 210"/>
                <a:gd name="T1" fmla="*/ 8 h 115"/>
                <a:gd name="T2" fmla="*/ 209 w 210"/>
                <a:gd name="T3" fmla="*/ 22 h 115"/>
                <a:gd name="T4" fmla="*/ 190 w 210"/>
                <a:gd name="T5" fmla="*/ 89 h 115"/>
                <a:gd name="T6" fmla="*/ 54 w 210"/>
                <a:gd name="T7" fmla="*/ 104 h 115"/>
                <a:gd name="T8" fmla="*/ 29 w 210"/>
                <a:gd name="T9" fmla="*/ 44 h 115"/>
                <a:gd name="T10" fmla="*/ 151 w 210"/>
                <a:gd name="T11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15">
                  <a:moveTo>
                    <a:pt x="151" y="8"/>
                  </a:moveTo>
                  <a:cubicBezTo>
                    <a:pt x="151" y="8"/>
                    <a:pt x="210" y="6"/>
                    <a:pt x="209" y="22"/>
                  </a:cubicBezTo>
                  <a:cubicBezTo>
                    <a:pt x="209" y="39"/>
                    <a:pt x="198" y="76"/>
                    <a:pt x="190" y="89"/>
                  </a:cubicBezTo>
                  <a:cubicBezTo>
                    <a:pt x="175" y="115"/>
                    <a:pt x="72" y="106"/>
                    <a:pt x="54" y="104"/>
                  </a:cubicBezTo>
                  <a:cubicBezTo>
                    <a:pt x="36" y="102"/>
                    <a:pt x="0" y="89"/>
                    <a:pt x="29" y="44"/>
                  </a:cubicBezTo>
                  <a:cubicBezTo>
                    <a:pt x="58" y="0"/>
                    <a:pt x="151" y="8"/>
                    <a:pt x="151" y="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ṩ1îḋé"/>
            <p:cNvSpPr/>
            <p:nvPr/>
          </p:nvSpPr>
          <p:spPr bwMode="auto">
            <a:xfrm>
              <a:off x="8007065" y="2945050"/>
              <a:ext cx="524675" cy="480199"/>
            </a:xfrm>
            <a:custGeom>
              <a:avLst/>
              <a:gdLst>
                <a:gd name="T0" fmla="*/ 52 w 127"/>
                <a:gd name="T1" fmla="*/ 18 h 113"/>
                <a:gd name="T2" fmla="*/ 38 w 127"/>
                <a:gd name="T3" fmla="*/ 84 h 113"/>
                <a:gd name="T4" fmla="*/ 103 w 127"/>
                <a:gd name="T5" fmla="*/ 96 h 113"/>
                <a:gd name="T6" fmla="*/ 120 w 127"/>
                <a:gd name="T7" fmla="*/ 21 h 113"/>
                <a:gd name="T8" fmla="*/ 52 w 127"/>
                <a:gd name="T9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3">
                  <a:moveTo>
                    <a:pt x="52" y="18"/>
                  </a:moveTo>
                  <a:cubicBezTo>
                    <a:pt x="52" y="18"/>
                    <a:pt x="0" y="56"/>
                    <a:pt x="38" y="84"/>
                  </a:cubicBezTo>
                  <a:cubicBezTo>
                    <a:pt x="77" y="113"/>
                    <a:pt x="90" y="101"/>
                    <a:pt x="103" y="96"/>
                  </a:cubicBezTo>
                  <a:cubicBezTo>
                    <a:pt x="122" y="91"/>
                    <a:pt x="127" y="35"/>
                    <a:pt x="120" y="21"/>
                  </a:cubicBezTo>
                  <a:cubicBezTo>
                    <a:pt x="110" y="1"/>
                    <a:pt x="78" y="0"/>
                    <a:pt x="52" y="1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$1îḑé"/>
            <p:cNvSpPr/>
            <p:nvPr/>
          </p:nvSpPr>
          <p:spPr bwMode="auto">
            <a:xfrm>
              <a:off x="8308623" y="3059724"/>
              <a:ext cx="322475" cy="318938"/>
            </a:xfrm>
            <a:custGeom>
              <a:avLst/>
              <a:gdLst>
                <a:gd name="T0" fmla="*/ 10 w 78"/>
                <a:gd name="T1" fmla="*/ 0 h 75"/>
                <a:gd name="T2" fmla="*/ 22 w 78"/>
                <a:gd name="T3" fmla="*/ 33 h 75"/>
                <a:gd name="T4" fmla="*/ 6 w 78"/>
                <a:gd name="T5" fmla="*/ 67 h 75"/>
                <a:gd name="T6" fmla="*/ 10 w 7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5">
                  <a:moveTo>
                    <a:pt x="10" y="0"/>
                  </a:moveTo>
                  <a:cubicBezTo>
                    <a:pt x="10" y="0"/>
                    <a:pt x="21" y="21"/>
                    <a:pt x="22" y="33"/>
                  </a:cubicBezTo>
                  <a:cubicBezTo>
                    <a:pt x="22" y="45"/>
                    <a:pt x="12" y="59"/>
                    <a:pt x="6" y="67"/>
                  </a:cubicBezTo>
                  <a:cubicBezTo>
                    <a:pt x="0" y="75"/>
                    <a:pt x="78" y="40"/>
                    <a:pt x="10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ŝḷíḓe"/>
            <p:cNvSpPr/>
            <p:nvPr/>
          </p:nvSpPr>
          <p:spPr bwMode="auto">
            <a:xfrm>
              <a:off x="7566060" y="3530965"/>
              <a:ext cx="383483" cy="301020"/>
            </a:xfrm>
            <a:custGeom>
              <a:avLst/>
              <a:gdLst>
                <a:gd name="T0" fmla="*/ 19 w 93"/>
                <a:gd name="T1" fmla="*/ 9 h 71"/>
                <a:gd name="T2" fmla="*/ 11 w 93"/>
                <a:gd name="T3" fmla="*/ 59 h 71"/>
                <a:gd name="T4" fmla="*/ 72 w 93"/>
                <a:gd name="T5" fmla="*/ 57 h 71"/>
                <a:gd name="T6" fmla="*/ 81 w 93"/>
                <a:gd name="T7" fmla="*/ 9 h 71"/>
                <a:gd name="T8" fmla="*/ 19 w 93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">
                  <a:moveTo>
                    <a:pt x="19" y="9"/>
                  </a:moveTo>
                  <a:cubicBezTo>
                    <a:pt x="19" y="9"/>
                    <a:pt x="0" y="47"/>
                    <a:pt x="11" y="59"/>
                  </a:cubicBezTo>
                  <a:cubicBezTo>
                    <a:pt x="23" y="71"/>
                    <a:pt x="72" y="57"/>
                    <a:pt x="72" y="57"/>
                  </a:cubicBezTo>
                  <a:cubicBezTo>
                    <a:pt x="72" y="57"/>
                    <a:pt x="93" y="17"/>
                    <a:pt x="81" y="9"/>
                  </a:cubicBezTo>
                  <a:cubicBezTo>
                    <a:pt x="68" y="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slídé"/>
            <p:cNvSpPr/>
            <p:nvPr/>
          </p:nvSpPr>
          <p:spPr bwMode="auto">
            <a:xfrm>
              <a:off x="7132026" y="3971744"/>
              <a:ext cx="379997" cy="238308"/>
            </a:xfrm>
            <a:custGeom>
              <a:avLst/>
              <a:gdLst>
                <a:gd name="T0" fmla="*/ 22 w 92"/>
                <a:gd name="T1" fmla="*/ 0 h 56"/>
                <a:gd name="T2" fmla="*/ 7 w 92"/>
                <a:gd name="T3" fmla="*/ 45 h 56"/>
                <a:gd name="T4" fmla="*/ 75 w 92"/>
                <a:gd name="T5" fmla="*/ 56 h 56"/>
                <a:gd name="T6" fmla="*/ 87 w 92"/>
                <a:gd name="T7" fmla="*/ 13 h 56"/>
                <a:gd name="T8" fmla="*/ 22 w 9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6">
                  <a:moveTo>
                    <a:pt x="22" y="0"/>
                  </a:moveTo>
                  <a:cubicBezTo>
                    <a:pt x="22" y="0"/>
                    <a:pt x="0" y="26"/>
                    <a:pt x="7" y="45"/>
                  </a:cubicBezTo>
                  <a:cubicBezTo>
                    <a:pt x="10" y="53"/>
                    <a:pt x="75" y="56"/>
                    <a:pt x="75" y="56"/>
                  </a:cubicBezTo>
                  <a:cubicBezTo>
                    <a:pt x="75" y="56"/>
                    <a:pt x="92" y="21"/>
                    <a:pt x="87" y="13"/>
                  </a:cubicBezTo>
                  <a:cubicBezTo>
                    <a:pt x="83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ïsļiḑé"/>
            <p:cNvSpPr/>
            <p:nvPr/>
          </p:nvSpPr>
          <p:spPr bwMode="auto">
            <a:xfrm>
              <a:off x="7098908" y="4557658"/>
              <a:ext cx="437520" cy="173804"/>
            </a:xfrm>
            <a:custGeom>
              <a:avLst/>
              <a:gdLst>
                <a:gd name="T0" fmla="*/ 17 w 106"/>
                <a:gd name="T1" fmla="*/ 0 h 41"/>
                <a:gd name="T2" fmla="*/ 10 w 106"/>
                <a:gd name="T3" fmla="*/ 35 h 41"/>
                <a:gd name="T4" fmla="*/ 70 w 106"/>
                <a:gd name="T5" fmla="*/ 36 h 41"/>
                <a:gd name="T6" fmla="*/ 17 w 10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1">
                  <a:moveTo>
                    <a:pt x="17" y="0"/>
                  </a:moveTo>
                  <a:cubicBezTo>
                    <a:pt x="17" y="0"/>
                    <a:pt x="0" y="29"/>
                    <a:pt x="10" y="35"/>
                  </a:cubicBezTo>
                  <a:cubicBezTo>
                    <a:pt x="20" y="41"/>
                    <a:pt x="70" y="36"/>
                    <a:pt x="70" y="36"/>
                  </a:cubicBezTo>
                  <a:cubicBezTo>
                    <a:pt x="70" y="36"/>
                    <a:pt x="106" y="3"/>
                    <a:pt x="17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ṣḷïḓê"/>
            <p:cNvSpPr/>
            <p:nvPr/>
          </p:nvSpPr>
          <p:spPr bwMode="auto">
            <a:xfrm>
              <a:off x="7825782" y="3561425"/>
              <a:ext cx="202200" cy="232932"/>
            </a:xfrm>
            <a:custGeom>
              <a:avLst/>
              <a:gdLst>
                <a:gd name="T0" fmla="*/ 15 w 49"/>
                <a:gd name="T1" fmla="*/ 0 h 55"/>
                <a:gd name="T2" fmla="*/ 14 w 49"/>
                <a:gd name="T3" fmla="*/ 42 h 55"/>
                <a:gd name="T4" fmla="*/ 15 w 4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55">
                  <a:moveTo>
                    <a:pt x="15" y="0"/>
                  </a:moveTo>
                  <a:cubicBezTo>
                    <a:pt x="15" y="0"/>
                    <a:pt x="28" y="28"/>
                    <a:pt x="14" y="42"/>
                  </a:cubicBezTo>
                  <a:cubicBezTo>
                    <a:pt x="0" y="55"/>
                    <a:pt x="49" y="30"/>
                    <a:pt x="15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ṩḷîdé"/>
            <p:cNvSpPr/>
            <p:nvPr/>
          </p:nvSpPr>
          <p:spPr bwMode="auto">
            <a:xfrm>
              <a:off x="7379547" y="4027289"/>
              <a:ext cx="228347" cy="213223"/>
            </a:xfrm>
            <a:custGeom>
              <a:avLst/>
              <a:gdLst>
                <a:gd name="T0" fmla="*/ 27 w 55"/>
                <a:gd name="T1" fmla="*/ 0 h 50"/>
                <a:gd name="T2" fmla="*/ 15 w 55"/>
                <a:gd name="T3" fmla="*/ 43 h 50"/>
                <a:gd name="T4" fmla="*/ 27 w 5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0">
                  <a:moveTo>
                    <a:pt x="27" y="0"/>
                  </a:moveTo>
                  <a:cubicBezTo>
                    <a:pt x="27" y="0"/>
                    <a:pt x="29" y="44"/>
                    <a:pt x="15" y="43"/>
                  </a:cubicBezTo>
                  <a:cubicBezTo>
                    <a:pt x="0" y="42"/>
                    <a:pt x="55" y="50"/>
                    <a:pt x="27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Sľïḓe"/>
            <p:cNvSpPr/>
            <p:nvPr/>
          </p:nvSpPr>
          <p:spPr bwMode="auto">
            <a:xfrm>
              <a:off x="7367346" y="4588119"/>
              <a:ext cx="99358" cy="123634"/>
            </a:xfrm>
            <a:custGeom>
              <a:avLst/>
              <a:gdLst>
                <a:gd name="T0" fmla="*/ 0 w 24"/>
                <a:gd name="T1" fmla="*/ 0 h 29"/>
                <a:gd name="T2" fmla="*/ 7 w 24"/>
                <a:gd name="T3" fmla="*/ 27 h 29"/>
                <a:gd name="T4" fmla="*/ 0 w 24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0" y="0"/>
                    <a:pt x="9" y="25"/>
                    <a:pt x="7" y="27"/>
                  </a:cubicBezTo>
                  <a:cubicBezTo>
                    <a:pt x="5" y="29"/>
                    <a:pt x="24" y="11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ṥļíḑé"/>
            <p:cNvSpPr/>
            <p:nvPr/>
          </p:nvSpPr>
          <p:spPr bwMode="auto">
            <a:xfrm>
              <a:off x="3523798" y="3524746"/>
              <a:ext cx="817517" cy="1876002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6012180" y="414387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>
            <p:custDataLst>
              <p:tags r:id="rId4"/>
            </p:custDataLst>
          </p:nvPr>
        </p:nvSpPr>
        <p:spPr>
          <a:xfrm>
            <a:off x="5562180" y="539180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椭圆 57"/>
          <p:cNvSpPr/>
          <p:nvPr>
            <p:custDataLst>
              <p:tags r:id="rId5"/>
            </p:custDataLst>
          </p:nvPr>
        </p:nvSpPr>
        <p:spPr>
          <a:xfrm>
            <a:off x="6805295" y="539242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椭圆 58"/>
          <p:cNvSpPr/>
          <p:nvPr>
            <p:custDataLst>
              <p:tags r:id="rId6"/>
            </p:custDataLst>
          </p:nvPr>
        </p:nvSpPr>
        <p:spPr>
          <a:xfrm>
            <a:off x="8048410" y="539180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650" y="1557338"/>
            <a:ext cx="7559675" cy="4532312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）自燃物品：指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自燃点低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，在空气中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易于发生氧化反应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，放出热量，而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自行燃烧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的物品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7630" indent="-87630" fontAlgn="auto">
              <a:defRPr/>
            </a:pPr>
            <a:endParaRPr lang="zh-TW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）自燃点：可燃物质不需火源的直接作用就能发生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自行燃烧的最低温度称为自燃点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，自燃点越低，危险性越大。</a:t>
            </a:r>
            <a:endParaRPr lang="zh-CN" altLang="en-US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自燃物品﹕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黃磷﹐烷基鋁</a:t>
            </a:r>
            <a:endParaRPr lang="zh-CN" altLang="en-US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二級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自燃物品﹕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油布﹐油浸金属屑等。</a:t>
            </a:r>
            <a:endParaRPr lang="zh-TW" altLang="en-US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Picture 4" descr="Image1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88213" y="4824413"/>
            <a:ext cx="1460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684213" y="692150"/>
            <a:ext cx="280828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、自燃物品：</a:t>
            </a:r>
            <a:endParaRPr lang="zh-CN" altLang="en-US" sz="2200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 txBox="1">
            <a:spLocks noChangeArrowheads="1"/>
          </p:cNvSpPr>
          <p:nvPr/>
        </p:nvSpPr>
        <p:spPr bwMode="auto">
          <a:xfrm>
            <a:off x="684213" y="1628775"/>
            <a:ext cx="7921625" cy="389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氧化剂：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处于高氧化</a:t>
            </a:r>
            <a:r>
              <a:rPr lang="zh-CN" altLang="zh-TW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狀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态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，具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有强氧化性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易分解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放出氧气和热量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的物质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氯酸钾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US" altLang="zh-CN" sz="2200" b="1" i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有机过氧化物：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分子组成中含有过氧基的有机物，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本身易燃易爆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极易分解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，对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热、震动或摩擦极为敏感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</a:t>
            </a:r>
            <a:r>
              <a:rPr lang="zh-CN" altLang="zh-TW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氧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乙酸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0" name="Picture 4" descr="Image1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2275" y="4797425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Image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724400"/>
            <a:ext cx="18002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835150" y="549275"/>
            <a:ext cx="59055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第五类  氧化剂和有机过氧化物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Image1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59113" y="4724400"/>
            <a:ext cx="17732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Image1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724400"/>
            <a:ext cx="17732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042988" y="549275"/>
            <a:ext cx="797877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第六类  有毒品（毒害品和感染性物品）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746125" y="1570038"/>
            <a:ext cx="7848600" cy="309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  <a:b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指进入肌体后，累积达一定的量，能与体液和组织发生</a:t>
            </a:r>
            <a:r>
              <a:rPr kumimoji="1"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生物化学作用或生物物理学作用，扰乱或破坏肌体的正常生理功能，引起暂时性或持久性的病理状态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，甚至</a:t>
            </a:r>
            <a:r>
              <a:rPr kumimoji="1"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危及生命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的物品。</a:t>
            </a:r>
            <a:endParaRPr kumimoji="1"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1" lang="en-US" altLang="zh-TW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 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按照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化学品安全标签编写规定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分三类：</a:t>
            </a:r>
            <a:b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）剧毒品      （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）有毒品        （</a:t>
            </a:r>
            <a:r>
              <a:rPr kumimoji="1"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）有害品</a:t>
            </a:r>
            <a:endParaRPr kumimoji="1" lang="zh-CN" altLang="zh-TW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57" name="Picture 4" descr="Image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24400"/>
            <a:ext cx="16462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右箭头 1">
            <a:hlinkClick r:id="rId4" action="ppaction://hlinkfile"/>
          </p:cNvPr>
          <p:cNvSpPr/>
          <p:nvPr/>
        </p:nvSpPr>
        <p:spPr>
          <a:xfrm>
            <a:off x="8027988" y="5732463"/>
            <a:ext cx="720725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等腰三角形 4">
            <a:hlinkClick r:id="rId5" action="ppaction://hlinkfile"/>
          </p:cNvPr>
          <p:cNvSpPr/>
          <p:nvPr/>
        </p:nvSpPr>
        <p:spPr>
          <a:xfrm>
            <a:off x="8101013" y="6308725"/>
            <a:ext cx="358775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 txBox="1">
            <a:spLocks noChangeArrowheads="1"/>
          </p:cNvSpPr>
          <p:nvPr/>
        </p:nvSpPr>
        <p:spPr bwMode="auto">
          <a:xfrm>
            <a:off x="468313" y="1916113"/>
            <a:ext cx="8424862" cy="3670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2667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指放射性比活度大于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7.4×10</a:t>
            </a:r>
            <a:r>
              <a:rPr lang="en-US" altLang="zh-CN" sz="2200" b="1" baseline="30000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Bq/kg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的物品</a:t>
            </a:r>
            <a:r>
              <a:rPr lang="zh-CN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Bq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貝可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等于放射性物資在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秒鐘內有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個原子核發生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衰变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   如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金屬釷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金屬鈾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六氟化鈾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endParaRPr lang="zh-TW" altLang="zh-CN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8" name="Picture 4" descr="Image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4292600"/>
            <a:ext cx="1911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Imag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292600"/>
            <a:ext cx="1911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Image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2538" y="4292600"/>
            <a:ext cx="1911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矩形 6"/>
          <p:cNvSpPr>
            <a:spLocks noChangeArrowheads="1"/>
          </p:cNvSpPr>
          <p:nvPr/>
        </p:nvSpPr>
        <p:spPr bwMode="auto">
          <a:xfrm>
            <a:off x="2863850" y="620713"/>
            <a:ext cx="34163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第七类  放射性物品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 txBox="1">
            <a:spLocks noChangeArrowheads="1"/>
          </p:cNvSpPr>
          <p:nvPr/>
        </p:nvSpPr>
        <p:spPr bwMode="auto">
          <a:xfrm>
            <a:off x="466725" y="1773238"/>
            <a:ext cx="7920038" cy="2736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指能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灼伤人体组织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并对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金属等物品造成损坏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的固体或液体。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20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20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酸性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腐蚀品：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硝酸﹐硫酸﹐盐酸等</a:t>
            </a:r>
            <a:endParaRPr lang="zh-CN" altLang="en-US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20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碱性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腐蚀品：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氢氧化钠﹐氨水等</a:t>
            </a:r>
            <a:endParaRPr lang="en-US" altLang="zh-CN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20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腐蚀品：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氯化铜、氯化锌等</a:t>
            </a:r>
            <a:endParaRPr lang="zh-CN" altLang="en-US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2" name="Picture 4" descr="Image2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32138" y="4724400"/>
            <a:ext cx="21939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3348038" y="765175"/>
            <a:ext cx="2698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第八类  腐蚀品</a:t>
            </a:r>
            <a:endParaRPr lang="zh-CN" altLang="en-US" sz="2800" b="1">
              <a:latin typeface="Trebuchet MS" panose="020B0603020202020204" pitchFamily="34" charset="0"/>
            </a:endParaRPr>
          </a:p>
        </p:txBody>
      </p:sp>
      <p:sp>
        <p:nvSpPr>
          <p:cNvPr id="2" name="右箭头 1">
            <a:hlinkClick r:id="rId2" action="ppaction://hlinkfile"/>
          </p:cNvPr>
          <p:cNvSpPr/>
          <p:nvPr/>
        </p:nvSpPr>
        <p:spPr>
          <a:xfrm>
            <a:off x="7740650" y="6021388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 txBox="1">
            <a:spLocks noChangeArrowheads="1"/>
          </p:cNvSpPr>
          <p:nvPr/>
        </p:nvSpPr>
        <p:spPr bwMode="auto">
          <a:xfrm>
            <a:off x="828675" y="2058988"/>
            <a:ext cx="6480175" cy="1298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64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、磁性物品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6405" lvl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、另行规定的物品： 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固体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</a:t>
            </a:r>
            <a:r>
              <a:rPr lang="en-US" altLang="zh-CN" sz="2400" b="1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TW" sz="2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66700" indent="-889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US" altLang="zh-CN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626" name="Picture 4" descr="Image2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00" y="3716338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3492500" y="620713"/>
            <a:ext cx="2338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第九类  杂类</a:t>
            </a:r>
            <a:endParaRPr lang="zh-CN" altLang="en-US" sz="2800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 txBox="1">
            <a:spLocks noChangeArrowheads="1"/>
          </p:cNvSpPr>
          <p:nvPr/>
        </p:nvSpPr>
        <p:spPr bwMode="auto">
          <a:xfrm>
            <a:off x="250825" y="2420938"/>
            <a:ext cx="3814763" cy="3449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标志组成：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由表示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危险特性的图案、文字说明、底色和危险品类别</a:t>
            </a:r>
            <a:r>
              <a:rPr lang="zh-CN" altLang="en-US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四个部分组成菱形标志</a:t>
            </a:r>
            <a:r>
              <a:rPr lang="en-US" altLang="zh-CN" sz="2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sz="2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55600" lvl="1"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zh-CN" altLang="en-US" sz="2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7650" name="Group 16"/>
          <p:cNvGrpSpPr/>
          <p:nvPr/>
        </p:nvGrpSpPr>
        <p:grpSpPr bwMode="auto">
          <a:xfrm>
            <a:off x="4579938" y="2349500"/>
            <a:ext cx="4176712" cy="2514600"/>
            <a:chOff x="2880" y="1570"/>
            <a:chExt cx="2631" cy="1584"/>
          </a:xfrm>
        </p:grpSpPr>
        <p:pic>
          <p:nvPicPr>
            <p:cNvPr id="27652" name="Picture 4" descr="Image4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880" y="1570"/>
              <a:ext cx="1621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53" name="Group 5"/>
            <p:cNvGrpSpPr/>
            <p:nvPr/>
          </p:nvGrpSpPr>
          <p:grpSpPr bwMode="auto">
            <a:xfrm>
              <a:off x="3648" y="1842"/>
              <a:ext cx="1863" cy="1248"/>
              <a:chOff x="3408" y="336"/>
              <a:chExt cx="1680" cy="1248"/>
            </a:xfrm>
          </p:grpSpPr>
          <p:sp>
            <p:nvSpPr>
              <p:cNvPr id="27654" name="Line 6"/>
              <p:cNvSpPr>
                <a:spLocks noChangeShapeType="1"/>
              </p:cNvSpPr>
              <p:nvPr/>
            </p:nvSpPr>
            <p:spPr bwMode="auto">
              <a:xfrm>
                <a:off x="3504" y="4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>
                <a:off x="3648" y="81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>
                <a:off x="3408" y="1392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7658" name="Rectangle 10"/>
              <p:cNvSpPr>
                <a:spLocks noChangeArrowheads="1"/>
              </p:cNvSpPr>
              <p:nvPr/>
            </p:nvSpPr>
            <p:spPr bwMode="auto">
              <a:xfrm>
                <a:off x="4512" y="336"/>
                <a:ext cx="576" cy="24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000" b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图案</a:t>
                </a:r>
                <a:endParaRPr lang="zh-CN" altLang="en-US" sz="2000" b="1">
                  <a:solidFill>
                    <a:srgbClr val="FF33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7659" name="Rectangle 11"/>
              <p:cNvSpPr>
                <a:spLocks noChangeArrowheads="1"/>
              </p:cNvSpPr>
              <p:nvPr/>
            </p:nvSpPr>
            <p:spPr bwMode="auto">
              <a:xfrm>
                <a:off x="4512" y="720"/>
                <a:ext cx="576" cy="24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000" b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文字</a:t>
                </a:r>
                <a:endParaRPr lang="zh-CN" altLang="en-US" sz="2000" b="1">
                  <a:solidFill>
                    <a:srgbClr val="FF33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4512" y="1056"/>
                <a:ext cx="576" cy="24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000" b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底色</a:t>
                </a:r>
                <a:endParaRPr lang="zh-CN" altLang="en-US" sz="2000" b="1">
                  <a:solidFill>
                    <a:srgbClr val="FF33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7661" name="Rectangle 13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576" cy="24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000" b="1">
                    <a:solidFill>
                      <a:srgbClr val="FF3300"/>
                    </a:solidFill>
                    <a:latin typeface="Tahoma" panose="020B0604030504040204" pitchFamily="34" charset="0"/>
                  </a:rPr>
                  <a:t>类别</a:t>
                </a:r>
                <a:endParaRPr lang="zh-CN" altLang="en-US" sz="2000" b="1">
                  <a:solidFill>
                    <a:srgbClr val="FF330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7651" name="矩形 14"/>
          <p:cNvSpPr>
            <a:spLocks noChangeArrowheads="1"/>
          </p:cNvSpPr>
          <p:nvPr/>
        </p:nvSpPr>
        <p:spPr bwMode="auto">
          <a:xfrm>
            <a:off x="250825" y="692150"/>
            <a:ext cx="2149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危化品标志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 txBox="1">
            <a:spLocks noChangeArrowheads="1"/>
          </p:cNvSpPr>
          <p:nvPr/>
        </p:nvSpPr>
        <p:spPr bwMode="auto">
          <a:xfrm>
            <a:off x="969963" y="2419350"/>
            <a:ext cx="3889375" cy="367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化学品及企业标识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成分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组成信息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危险性概述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急救措施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消防措施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泄漏应急处理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操作处置与储存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接触控制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个体防护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4" name="Rectangle 4"/>
          <p:cNvSpPr txBox="1">
            <a:spLocks noChangeArrowheads="1"/>
          </p:cNvSpPr>
          <p:nvPr/>
        </p:nvSpPr>
        <p:spPr bwMode="auto">
          <a:xfrm>
            <a:off x="5003800" y="2420938"/>
            <a:ext cx="3455988" cy="367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理化特性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稳定性和反应性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毒理学资料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生态学资料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废弃处理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运输信息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法规信息</a:t>
            </a:r>
            <a:endParaRPr lang="zh-CN" altLang="zh-TW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63855" indent="-363855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其他信息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971550" y="1773238"/>
            <a:ext cx="74168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国际上称作化学品安全信息卡，简称</a:t>
            </a:r>
            <a:r>
              <a:rPr lang="en-US" altLang="zh-CN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MSDS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，共分十六部分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6" name="矩形 5"/>
          <p:cNvSpPr>
            <a:spLocks noChangeArrowheads="1"/>
          </p:cNvSpPr>
          <p:nvPr/>
        </p:nvSpPr>
        <p:spPr bwMode="auto">
          <a:xfrm>
            <a:off x="250825" y="476250"/>
            <a:ext cx="3756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</a:t>
            </a:r>
            <a:r>
              <a:rPr lang="zh-TW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技术说明书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/>
          <p:cNvGrpSpPr/>
          <p:nvPr/>
        </p:nvGrpSpPr>
        <p:grpSpPr bwMode="auto">
          <a:xfrm>
            <a:off x="3005138" y="2708275"/>
            <a:ext cx="476250" cy="2376488"/>
            <a:chOff x="1791" y="1706"/>
            <a:chExt cx="300" cy="1497"/>
          </a:xfrm>
        </p:grpSpPr>
        <p:sp>
          <p:nvSpPr>
            <p:cNvPr id="29705" name="Line 4"/>
            <p:cNvSpPr>
              <a:spLocks noChangeShapeType="1"/>
            </p:cNvSpPr>
            <p:nvPr/>
          </p:nvSpPr>
          <p:spPr bwMode="auto">
            <a:xfrm>
              <a:off x="1791" y="3203"/>
              <a:ext cx="3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6" name="Line 5"/>
            <p:cNvSpPr>
              <a:spLocks noChangeShapeType="1"/>
            </p:cNvSpPr>
            <p:nvPr/>
          </p:nvSpPr>
          <p:spPr bwMode="auto">
            <a:xfrm>
              <a:off x="1791" y="1706"/>
              <a:ext cx="3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07" name="Line 6"/>
            <p:cNvSpPr>
              <a:spLocks noChangeShapeType="1"/>
            </p:cNvSpPr>
            <p:nvPr/>
          </p:nvSpPr>
          <p:spPr bwMode="auto">
            <a:xfrm>
              <a:off x="1791" y="2432"/>
              <a:ext cx="30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tailEnd type="triangle" w="med" len="med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9698" name="AutoShape 8"/>
          <p:cNvSpPr>
            <a:spLocks noChangeArrowheads="1"/>
          </p:cNvSpPr>
          <p:nvPr/>
        </p:nvSpPr>
        <p:spPr bwMode="auto">
          <a:xfrm>
            <a:off x="3913188" y="4581525"/>
            <a:ext cx="3671887" cy="9715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fontAlgn="t">
              <a:buClr>
                <a:schemeClr val="tx1"/>
              </a:buClr>
              <a:buSzPct val="75000"/>
            </a:pPr>
            <a:r>
              <a:rPr lang="zh-CN" altLang="en-US" b="1">
                <a:ea typeface="PMingLiU" panose="02020500000000000000" pitchFamily="18" charset="-120"/>
              </a:rPr>
              <a:t>三、火灾与爆炸危害</a:t>
            </a:r>
            <a:endParaRPr lang="zh-TW" altLang="zh-CN" b="1">
              <a:ea typeface="PMingLiU" panose="02020500000000000000" pitchFamily="18" charset="-120"/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3913188" y="3394075"/>
            <a:ext cx="3671887" cy="9715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eaLnBrk="0" hangingPunct="0"/>
            <a:r>
              <a:rPr lang="zh-CN" altLang="en-US" b="1">
                <a:ea typeface="PMingLiU" panose="02020500000000000000" pitchFamily="18" charset="-120"/>
              </a:rPr>
              <a:t>二、对环境</a:t>
            </a:r>
            <a:r>
              <a:rPr lang="zh-CN" altLang="en-US" b="1">
                <a:latin typeface="Tahoma" panose="020B0604030504040204" pitchFamily="34" charset="0"/>
                <a:ea typeface="PMingLiU" panose="02020500000000000000" pitchFamily="18" charset="-120"/>
              </a:rPr>
              <a:t>的危害</a:t>
            </a:r>
            <a:endParaRPr lang="zh-TW" altLang="en-US" b="1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3913188" y="2241550"/>
            <a:ext cx="3671887" cy="97155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r>
              <a:rPr lang="zh-CN" altLang="en-US" b="1">
                <a:ea typeface="PMingLiU" panose="02020500000000000000" pitchFamily="18" charset="-120"/>
              </a:rPr>
              <a:t>一、</a:t>
            </a:r>
            <a:r>
              <a:rPr lang="zh-CN" altLang="en-US" b="1">
                <a:latin typeface="Tahoma" panose="020B0604030504040204" pitchFamily="34" charset="0"/>
                <a:ea typeface="PMingLiU" panose="02020500000000000000" pitchFamily="18" charset="-120"/>
              </a:rPr>
              <a:t>对人体的危害</a:t>
            </a:r>
            <a:endParaRPr lang="zh-CN" altLang="en-US" b="1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grpSp>
        <p:nvGrpSpPr>
          <p:cNvPr id="29701" name="Group 11"/>
          <p:cNvGrpSpPr/>
          <p:nvPr/>
        </p:nvGrpSpPr>
        <p:grpSpPr bwMode="auto">
          <a:xfrm>
            <a:off x="1619250" y="2133600"/>
            <a:ext cx="1141413" cy="3463925"/>
            <a:chOff x="884" y="1434"/>
            <a:chExt cx="719" cy="2182"/>
          </a:xfrm>
        </p:grpSpPr>
        <p:sp>
          <p:nvSpPr>
            <p:cNvPr id="29703" name="AutoShape 12"/>
            <p:cNvSpPr>
              <a:spLocks noChangeArrowheads="1"/>
            </p:cNvSpPr>
            <p:nvPr/>
          </p:nvSpPr>
          <p:spPr bwMode="auto">
            <a:xfrm>
              <a:off x="884" y="1525"/>
              <a:ext cx="719" cy="2091"/>
            </a:xfrm>
            <a:prstGeom prst="verticalScroll">
              <a:avLst>
                <a:gd name="adj" fmla="val 125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</a:ln>
          </p:spPr>
          <p:txBody>
            <a:bodyPr vert="eaVert" wrap="none" anchor="ctr"/>
            <a:lstStyle/>
            <a:p>
              <a:pPr algn="dist" eaLnBrk="0" hangingPunct="0"/>
              <a:endParaRPr lang="zh-CN" altLang="en-US" b="1">
                <a:latin typeface="Trebuchet MS" panose="020B0603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9704" name="Rectangle 13"/>
            <p:cNvSpPr>
              <a:spLocks noChangeArrowheads="1"/>
            </p:cNvSpPr>
            <p:nvPr/>
          </p:nvSpPr>
          <p:spPr bwMode="auto">
            <a:xfrm>
              <a:off x="1066" y="1434"/>
              <a:ext cx="318" cy="21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anchor="b"/>
            <a:lstStyle/>
            <a:p>
              <a:pPr algn="ctr">
                <a:lnSpc>
                  <a:spcPct val="85000"/>
                </a:lnSpc>
              </a:pPr>
              <a:r>
                <a:rPr lang="zh-CN" altLang="en-US" sz="2800" b="1">
                  <a:latin typeface="MingLiU" panose="02020509000000000000" pitchFamily="49" charset="-120"/>
                  <a:ea typeface="楷体_GB2312" pitchFamily="49" charset="-122"/>
                </a:rPr>
                <a:t>危化品的危害</a:t>
              </a:r>
              <a:endParaRPr lang="zh-TW" altLang="en-US" sz="2800" b="1">
                <a:latin typeface="MingLiU" panose="02020509000000000000" pitchFamily="49" charset="-120"/>
                <a:ea typeface="楷体_GB2312" pitchFamily="49" charset="-122"/>
              </a:endParaRPr>
            </a:p>
          </p:txBody>
        </p:sp>
      </p:grpSp>
      <p:sp>
        <p:nvSpPr>
          <p:cNvPr id="29702" name="矩形 12"/>
          <p:cNvSpPr>
            <a:spLocks noChangeArrowheads="1"/>
          </p:cNvSpPr>
          <p:nvPr/>
        </p:nvSpPr>
        <p:spPr bwMode="auto">
          <a:xfrm>
            <a:off x="2771775" y="476250"/>
            <a:ext cx="4133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第二部分、危化品的危害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4"/>
          <p:cNvSpPr txBox="1">
            <a:spLocks noChangeArrowheads="1"/>
          </p:cNvSpPr>
          <p:nvPr/>
        </p:nvSpPr>
        <p:spPr bwMode="auto">
          <a:xfrm>
            <a:off x="323850" y="692150"/>
            <a:ext cx="76200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一、有毒化学物质对人体的危害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0722" name="Group 18"/>
          <p:cNvGrpSpPr/>
          <p:nvPr/>
        </p:nvGrpSpPr>
        <p:grpSpPr bwMode="auto">
          <a:xfrm>
            <a:off x="1114425" y="2349500"/>
            <a:ext cx="6913563" cy="4175125"/>
            <a:chOff x="521" y="1362"/>
            <a:chExt cx="4446" cy="2748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2109" y="2205"/>
              <a:ext cx="1361" cy="908"/>
            </a:xfrm>
            <a:prstGeom prst="ellipse">
              <a:avLst/>
            </a:prstGeom>
            <a:solidFill>
              <a:srgbClr val="FFFF00"/>
            </a:solidFill>
            <a:ln w="9525" cap="sq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5" name="AutoShape 6"/>
            <p:cNvSpPr>
              <a:spLocks noChangeArrowheads="1"/>
            </p:cNvSpPr>
            <p:nvPr/>
          </p:nvSpPr>
          <p:spPr bwMode="auto">
            <a:xfrm>
              <a:off x="3787" y="1932"/>
              <a:ext cx="1180" cy="636"/>
            </a:xfrm>
            <a:prstGeom prst="wedgeEllipseCallout">
              <a:avLst>
                <a:gd name="adj1" fmla="val -79917"/>
                <a:gd name="adj2" fmla="val 33019"/>
              </a:avLst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刺激性气体</a:t>
              </a:r>
              <a:endParaRPr lang="zh-CN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rgbClr val="00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00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氯气、铵气</a:t>
              </a:r>
              <a:r>
                <a:rPr lang="en-US" altLang="zh-CN" sz="1400" b="1">
                  <a:solidFill>
                    <a:srgbClr val="00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CN" sz="1400" b="1"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6" name="AutoShape 7"/>
            <p:cNvSpPr>
              <a:spLocks noChangeArrowheads="1"/>
            </p:cNvSpPr>
            <p:nvPr/>
          </p:nvSpPr>
          <p:spPr bwMode="auto">
            <a:xfrm>
              <a:off x="930" y="1660"/>
              <a:ext cx="1217" cy="590"/>
            </a:xfrm>
            <a:prstGeom prst="wedgeEllipseCallout">
              <a:avLst>
                <a:gd name="adj1" fmla="val 52463"/>
                <a:gd name="adj2" fmla="val 79324"/>
              </a:avLst>
            </a:prstGeom>
            <a:solidFill>
              <a:srgbClr val="0000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TW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金屬和  </a:t>
              </a:r>
              <a:endPara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类</a:t>
              </a:r>
              <a:r>
                <a:rPr lang="zh-TW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金屬</a:t>
              </a:r>
              <a:endPara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铅、汞</a:t>
              </a:r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TW" sz="14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7" name="AutoShape 8"/>
            <p:cNvSpPr>
              <a:spLocks noChangeArrowheads="1"/>
            </p:cNvSpPr>
            <p:nvPr/>
          </p:nvSpPr>
          <p:spPr bwMode="auto">
            <a:xfrm>
              <a:off x="521" y="2885"/>
              <a:ext cx="1089" cy="589"/>
            </a:xfrm>
            <a:prstGeom prst="wedgeEllipseCallout">
              <a:avLst>
                <a:gd name="adj1" fmla="val 97657"/>
                <a:gd name="adj2" fmla="val -65792"/>
              </a:avLst>
            </a:prstGeom>
            <a:solidFill>
              <a:srgbClr val="00CC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农药</a:t>
              </a:r>
              <a:endPara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8" name="AutoShape 9"/>
            <p:cNvSpPr>
              <a:spLocks noChangeArrowheads="1"/>
            </p:cNvSpPr>
            <p:nvPr/>
          </p:nvSpPr>
          <p:spPr bwMode="auto">
            <a:xfrm>
              <a:off x="3533" y="3203"/>
              <a:ext cx="1161" cy="635"/>
            </a:xfrm>
            <a:prstGeom prst="wedgeEllipseCallout">
              <a:avLst>
                <a:gd name="adj1" fmla="val -67829"/>
                <a:gd name="adj2" fmla="val -91259"/>
              </a:avLst>
            </a:prstGeom>
            <a:solidFill>
              <a:srgbClr val="60F65C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TW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窒息</a:t>
              </a:r>
              <a:endPara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TW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性氣體</a:t>
              </a:r>
              <a:endPara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氮气、甲烷</a:t>
              </a:r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TW" sz="14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29" name="AutoShape 10"/>
            <p:cNvSpPr>
              <a:spLocks noChangeArrowheads="1"/>
            </p:cNvSpPr>
            <p:nvPr/>
          </p:nvSpPr>
          <p:spPr bwMode="auto">
            <a:xfrm>
              <a:off x="2426" y="1362"/>
              <a:ext cx="998" cy="480"/>
            </a:xfrm>
            <a:prstGeom prst="wedgeRoundRectCallout">
              <a:avLst>
                <a:gd name="adj1" fmla="val 102"/>
                <a:gd name="adj2" fmla="val 127708"/>
                <a:gd name="adj3" fmla="val 16667"/>
              </a:avLst>
            </a:prstGeom>
            <a:solidFill>
              <a:schemeClr val="accent1"/>
            </a:solidFill>
            <a:ln w="9525" cap="sq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000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有机化合物</a:t>
              </a:r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苯、甲苯</a:t>
              </a:r>
              <a:r>
                <a:rPr lang="en-US" altLang="zh-CN" sz="14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TW" sz="14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30" name="AutoShape 11"/>
            <p:cNvSpPr>
              <a:spLocks noChangeArrowheads="1"/>
            </p:cNvSpPr>
            <p:nvPr/>
          </p:nvSpPr>
          <p:spPr bwMode="auto">
            <a:xfrm>
              <a:off x="2018" y="3565"/>
              <a:ext cx="1114" cy="545"/>
            </a:xfrm>
            <a:prstGeom prst="wedgeRoundRectCallout">
              <a:avLst>
                <a:gd name="adj1" fmla="val -361"/>
                <a:gd name="adj2" fmla="val -139356"/>
                <a:gd name="adj3" fmla="val 16667"/>
              </a:avLst>
            </a:prstGeom>
            <a:solidFill>
              <a:srgbClr val="80008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TW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高分子化合物</a:t>
              </a:r>
              <a:endPara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31" name="WordArt 15"/>
            <p:cNvSpPr>
              <a:spLocks noChangeArrowheads="1" noChangeShapeType="1" noTextEdit="1"/>
            </p:cNvSpPr>
            <p:nvPr/>
          </p:nvSpPr>
          <p:spPr bwMode="auto">
            <a:xfrm rot="-11978">
              <a:off x="2562" y="2547"/>
              <a:ext cx="499" cy="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57"/>
                </a:avLst>
              </a:prstTxWarp>
            </a:bodyPr>
            <a:lstStyle/>
            <a:p>
              <a:pPr algn="ctr"/>
              <a:r>
                <a:rPr lang="zh-CN" altLang="en-US" sz="3600" b="1" kern="10" spc="720">
                  <a:ln w="19050" cap="sq">
                    <a:solidFill>
                      <a:schemeClr val="folHlink"/>
                    </a:solidFill>
                    <a:round/>
                  </a:ln>
                  <a:latin typeface="宋体" panose="02010600030101010101" pitchFamily="2" charset="-122"/>
                  <a:ea typeface="宋体" panose="02010600030101010101" pitchFamily="2" charset="-122"/>
                </a:rPr>
                <a:t>毒物</a:t>
              </a:r>
              <a:endParaRPr lang="zh-CN" altLang="en-US" sz="3600" b="1" kern="10" spc="720">
                <a:ln w="19050" cap="sq">
                  <a:solidFill>
                    <a:schemeClr val="folHlink"/>
                  </a:solidFill>
                  <a:round/>
                </a:ln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723" name="Rectangle 16"/>
          <p:cNvSpPr>
            <a:spLocks noChangeArrowheads="1"/>
          </p:cNvSpPr>
          <p:nvPr/>
        </p:nvSpPr>
        <p:spPr bwMode="auto">
          <a:xfrm>
            <a:off x="971550" y="1484313"/>
            <a:ext cx="15811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毒物的分类</a:t>
            </a:r>
            <a:endParaRPr lang="zh-CN" altLang="en-US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467360" y="55102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750" y="1412875"/>
            <a:ext cx="5393690" cy="2200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ChangeArrowheads="1"/>
          </p:cNvSpPr>
          <p:nvPr/>
        </p:nvSpPr>
        <p:spPr bwMode="auto">
          <a:xfrm>
            <a:off x="1042988" y="5084763"/>
            <a:ext cx="7345362" cy="1008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tabLst>
                <a:tab pos="4216400" algn="l"/>
              </a:tabLst>
            </a:pP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毒物在体内的过程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19150" lvl="1" indent="-636905" defTabSz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  <a:tabLst>
                <a:tab pos="42164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分布</a:t>
            </a:r>
            <a:r>
              <a:rPr lang="zh-CN" altLang="en-US" sz="24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</a:t>
            </a:r>
            <a:r>
              <a:rPr lang="zh-CN" altLang="en-US" sz="24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转化</a:t>
            </a:r>
            <a:r>
              <a:rPr lang="zh-CN" altLang="en-US" sz="24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排出</a:t>
            </a:r>
            <a:r>
              <a:rPr lang="zh-CN" altLang="en-US" sz="24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→积累</a:t>
            </a:r>
            <a:endParaRPr lang="zh-CN" altLang="en-US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46" name="Picture 7" descr="PE01838_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19475" y="1700213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8"/>
          <p:cNvSpPr>
            <a:spLocks noChangeArrowheads="1" noChangeShapeType="1" noTextEdit="1"/>
          </p:cNvSpPr>
          <p:nvPr/>
        </p:nvSpPr>
        <p:spPr bwMode="auto">
          <a:xfrm>
            <a:off x="1619250" y="2160588"/>
            <a:ext cx="1144588" cy="476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2800" b="1" kern="10">
                <a:ln w="9525" cap="sq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呼吸道</a:t>
            </a:r>
            <a:endParaRPr lang="zh-CN" altLang="en-US" sz="2800" b="1" kern="10">
              <a:ln w="9525" cap="sq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8" name="WordArt 9"/>
          <p:cNvSpPr>
            <a:spLocks noChangeArrowheads="1" noChangeShapeType="1" noTextEdit="1"/>
          </p:cNvSpPr>
          <p:nvPr/>
        </p:nvSpPr>
        <p:spPr bwMode="auto">
          <a:xfrm>
            <a:off x="1762125" y="3937000"/>
            <a:ext cx="8429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97"/>
              </a:avLst>
            </a:prstTxWarp>
          </a:bodyPr>
          <a:lstStyle/>
          <a:p>
            <a:pPr algn="ctr"/>
            <a:r>
              <a:rPr lang="zh-CN" altLang="en-US" sz="2800" b="1" kern="10">
                <a:ln w="19050" cap="sq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皮肤</a:t>
            </a:r>
            <a:endParaRPr lang="zh-CN" altLang="en-US" sz="2800" b="1" kern="10">
              <a:ln w="19050" cap="sq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9" name="WordArt 10" descr="紙袋"/>
          <p:cNvSpPr>
            <a:spLocks noChangeArrowheads="1" noChangeShapeType="1" noTextEdit="1"/>
          </p:cNvSpPr>
          <p:nvPr/>
        </p:nvSpPr>
        <p:spPr bwMode="auto">
          <a:xfrm rot="236475">
            <a:off x="6186488" y="2255838"/>
            <a:ext cx="1265237" cy="668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2917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2800" b="1" kern="1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消化道</a:t>
            </a:r>
            <a:endParaRPr lang="zh-CN" altLang="en-US" sz="2800" b="1" kern="10">
              <a:ln w="9525"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0" name="AutoShape 11"/>
          <p:cNvSpPr>
            <a:spLocks noChangeArrowheads="1"/>
          </p:cNvSpPr>
          <p:nvPr/>
        </p:nvSpPr>
        <p:spPr bwMode="auto">
          <a:xfrm>
            <a:off x="2843213" y="2351088"/>
            <a:ext cx="647700" cy="141287"/>
          </a:xfrm>
          <a:prstGeom prst="rightArrow">
            <a:avLst>
              <a:gd name="adj1" fmla="val 50000"/>
              <a:gd name="adj2" fmla="val 114607"/>
            </a:avLst>
          </a:prstGeom>
          <a:gradFill rotWithShape="0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0" scaled="1"/>
          </a:gradFill>
          <a:ln w="9525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1" name="AutoShape 12"/>
          <p:cNvSpPr>
            <a:spLocks noChangeArrowheads="1"/>
          </p:cNvSpPr>
          <p:nvPr/>
        </p:nvSpPr>
        <p:spPr bwMode="auto">
          <a:xfrm>
            <a:off x="5075238" y="2424113"/>
            <a:ext cx="576262" cy="141287"/>
          </a:xfrm>
          <a:prstGeom prst="leftArrow">
            <a:avLst>
              <a:gd name="adj1" fmla="val 50000"/>
              <a:gd name="adj2" fmla="val 101967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>
            <a:off x="2903538" y="4149725"/>
            <a:ext cx="587375" cy="142875"/>
          </a:xfrm>
          <a:prstGeom prst="rightArrow">
            <a:avLst>
              <a:gd name="adj1" fmla="val 50000"/>
              <a:gd name="adj2" fmla="val 102778"/>
            </a:avLst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0" scaled="1"/>
          </a:gradFill>
          <a:ln w="9525" cap="sq">
            <a:solidFill>
              <a:schemeClr val="accent2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1042988" y="1052513"/>
            <a:ext cx="26273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毒物进入人体的途径</a:t>
            </a:r>
            <a:endParaRPr lang="zh-CN" altLang="en-US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54" name="Picture 15" descr="BD0666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91038"/>
            <a:ext cx="18002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/>
          <p:cNvGrpSpPr/>
          <p:nvPr/>
        </p:nvGrpSpPr>
        <p:grpSpPr bwMode="auto">
          <a:xfrm>
            <a:off x="1763713" y="2133600"/>
            <a:ext cx="5640387" cy="3557588"/>
            <a:chOff x="1240" y="1480"/>
            <a:chExt cx="3553" cy="2241"/>
          </a:xfrm>
        </p:grpSpPr>
        <p:sp>
          <p:nvSpPr>
            <p:cNvPr id="32771" name="Rectangle 4"/>
            <p:cNvSpPr>
              <a:spLocks noChangeArrowheads="1"/>
            </p:cNvSpPr>
            <p:nvPr/>
          </p:nvSpPr>
          <p:spPr bwMode="auto">
            <a:xfrm>
              <a:off x="3833" y="1480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化学灼伤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1240" y="1480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职业肿瘤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3833" y="2731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眼部</a:t>
              </a:r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损害</a:t>
              </a:r>
              <a:endParaRPr lang="zh-TW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1240" y="2731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呼吸系統</a:t>
              </a:r>
              <a:endParaRPr lang="zh-TW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2555" y="3385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血液系統</a:t>
              </a:r>
              <a:endParaRPr lang="zh-TW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2555" y="1480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神经系统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7" name="Rectangle 10"/>
            <p:cNvSpPr>
              <a:spLocks noChangeArrowheads="1"/>
            </p:cNvSpPr>
            <p:nvPr/>
          </p:nvSpPr>
          <p:spPr bwMode="auto">
            <a:xfrm>
              <a:off x="3833" y="3366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骨骼损害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8" name="Rectangle 11"/>
            <p:cNvSpPr>
              <a:spLocks noChangeArrowheads="1"/>
            </p:cNvSpPr>
            <p:nvPr/>
          </p:nvSpPr>
          <p:spPr bwMode="auto">
            <a:xfrm>
              <a:off x="1240" y="3366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循环系统</a:t>
              </a:r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79" name="Rectangle 12"/>
            <p:cNvSpPr>
              <a:spLocks noChangeArrowheads="1"/>
            </p:cNvSpPr>
            <p:nvPr/>
          </p:nvSpPr>
          <p:spPr bwMode="auto">
            <a:xfrm>
              <a:off x="3833" y="2096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泌尿系統</a:t>
              </a:r>
              <a:endParaRPr lang="zh-TW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780" name="Rectangle 13"/>
            <p:cNvSpPr>
              <a:spLocks noChangeArrowheads="1"/>
            </p:cNvSpPr>
            <p:nvPr/>
          </p:nvSpPr>
          <p:spPr bwMode="auto">
            <a:xfrm>
              <a:off x="1240" y="2096"/>
              <a:ext cx="960" cy="336"/>
            </a:xfrm>
            <a:prstGeom prst="rect">
              <a:avLst/>
            </a:prstGeom>
            <a:solidFill>
              <a:srgbClr val="FFFF99"/>
            </a:solidFill>
            <a:ln w="12700" cap="sq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latin typeface="宋体" panose="02010600030101010101" pitchFamily="2" charset="-122"/>
                  <a:ea typeface="宋体" panose="02010600030101010101" pitchFamily="2" charset="-122"/>
                </a:rPr>
                <a:t>消化系統</a:t>
              </a:r>
              <a:endParaRPr lang="zh-TW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32781" name="Group 14"/>
            <p:cNvGrpSpPr/>
            <p:nvPr/>
          </p:nvGrpSpPr>
          <p:grpSpPr bwMode="auto">
            <a:xfrm>
              <a:off x="2381" y="2114"/>
              <a:ext cx="1270" cy="953"/>
              <a:chOff x="2381" y="2114"/>
              <a:chExt cx="1270" cy="953"/>
            </a:xfrm>
          </p:grpSpPr>
          <p:sp>
            <p:nvSpPr>
              <p:cNvPr id="32782" name="Oval 15"/>
              <p:cNvSpPr>
                <a:spLocks noChangeArrowheads="1"/>
              </p:cNvSpPr>
              <p:nvPr/>
            </p:nvSpPr>
            <p:spPr bwMode="auto">
              <a:xfrm>
                <a:off x="2595" y="2299"/>
                <a:ext cx="864" cy="576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alpha val="39998"/>
                    </a:srgbClr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b="1">
                    <a:solidFill>
                      <a:srgbClr val="FFFF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有毒品</a:t>
                </a:r>
                <a:endParaRPr lang="zh-TW" altLang="en-US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783" name="AutoShape 16"/>
              <p:cNvSpPr>
                <a:spLocks noChangeArrowheads="1"/>
              </p:cNvSpPr>
              <p:nvPr/>
            </p:nvSpPr>
            <p:spPr bwMode="auto">
              <a:xfrm>
                <a:off x="3459" y="2491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784" name="AutoShape 17"/>
              <p:cNvSpPr>
                <a:spLocks noChangeArrowheads="1"/>
              </p:cNvSpPr>
              <p:nvPr/>
            </p:nvSpPr>
            <p:spPr bwMode="auto">
              <a:xfrm>
                <a:off x="2963" y="2114"/>
                <a:ext cx="144" cy="185"/>
              </a:xfrm>
              <a:prstGeom prst="upArrow">
                <a:avLst>
                  <a:gd name="adj1" fmla="val 50000"/>
                  <a:gd name="adj2" fmla="val 32118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785" name="AutoShape 18"/>
              <p:cNvSpPr>
                <a:spLocks noChangeArrowheads="1"/>
              </p:cNvSpPr>
              <p:nvPr/>
            </p:nvSpPr>
            <p:spPr bwMode="auto">
              <a:xfrm>
                <a:off x="2963" y="2875"/>
                <a:ext cx="144" cy="192"/>
              </a:xfrm>
              <a:prstGeom prst="down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786" name="AutoShape 19"/>
              <p:cNvSpPr>
                <a:spLocks noChangeArrowheads="1"/>
              </p:cNvSpPr>
              <p:nvPr/>
            </p:nvSpPr>
            <p:spPr bwMode="auto">
              <a:xfrm flipH="1">
                <a:off x="2381" y="2501"/>
                <a:ext cx="216" cy="158"/>
              </a:xfrm>
              <a:prstGeom prst="rightArrow">
                <a:avLst>
                  <a:gd name="adj1" fmla="val 50000"/>
                  <a:gd name="adj2" fmla="val 34177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770" name="矩形 19"/>
          <p:cNvSpPr>
            <a:spLocks noChangeArrowheads="1"/>
          </p:cNvSpPr>
          <p:nvPr/>
        </p:nvSpPr>
        <p:spPr bwMode="auto">
          <a:xfrm>
            <a:off x="1258888" y="836613"/>
            <a:ext cx="2378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毒物对人体的危害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581650" y="1774825"/>
            <a:ext cx="2303463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63500" dir="13012194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sz="22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加强通风</a:t>
            </a:r>
            <a:endParaRPr lang="zh-CN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81650" y="2782888"/>
            <a:ext cx="2303463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63500" dir="13012194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减少接触时间</a:t>
            </a:r>
            <a:endParaRPr lang="zh-CN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81650" y="4727575"/>
            <a:ext cx="2303463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63500" dir="13012194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健康监护</a:t>
            </a:r>
            <a:endParaRPr lang="zh-CN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189038" y="4725988"/>
            <a:ext cx="2303462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53882" dir="13500000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密闭毒源</a:t>
            </a:r>
            <a:endParaRPr lang="zh-CN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7" name="AutoShape 14"/>
          <p:cNvSpPr>
            <a:spLocks noChangeArrowheads="1"/>
          </p:cNvSpPr>
          <p:nvPr/>
        </p:nvSpPr>
        <p:spPr bwMode="auto">
          <a:xfrm>
            <a:off x="4140200" y="2781300"/>
            <a:ext cx="792163" cy="720725"/>
          </a:xfrm>
          <a:prstGeom prst="flowChartDecision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</a:t>
            </a:r>
            <a:endParaRPr lang="zh-CN" altLang="en-US" sz="2800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8" name="AutoShape 15"/>
          <p:cNvSpPr>
            <a:spLocks noChangeArrowheads="1"/>
          </p:cNvSpPr>
          <p:nvPr/>
        </p:nvSpPr>
        <p:spPr bwMode="auto">
          <a:xfrm>
            <a:off x="4140200" y="3717925"/>
            <a:ext cx="792163" cy="720725"/>
          </a:xfrm>
          <a:prstGeom prst="flowChartDecision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</a:t>
            </a:r>
            <a:endParaRPr lang="zh-CN" altLang="en-US" sz="2800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581650" y="3790950"/>
            <a:ext cx="2303463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63500" dir="13012194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sz="22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个人防護</a:t>
            </a:r>
            <a:endParaRPr lang="zh-TW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0" name="AutoShape 19"/>
          <p:cNvSpPr>
            <a:spLocks noChangeArrowheads="1"/>
          </p:cNvSpPr>
          <p:nvPr/>
        </p:nvSpPr>
        <p:spPr bwMode="auto">
          <a:xfrm>
            <a:off x="4140200" y="1844675"/>
            <a:ext cx="792163" cy="720725"/>
          </a:xfrm>
          <a:prstGeom prst="flowChartDecision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</a:t>
            </a:r>
            <a:endParaRPr lang="zh-CN" altLang="en-US" sz="2800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1" name="AutoShape 20"/>
          <p:cNvSpPr>
            <a:spLocks noChangeArrowheads="1"/>
          </p:cNvSpPr>
          <p:nvPr/>
        </p:nvSpPr>
        <p:spPr bwMode="auto">
          <a:xfrm>
            <a:off x="4140200" y="4652963"/>
            <a:ext cx="792163" cy="720725"/>
          </a:xfrm>
          <a:prstGeom prst="flowChartDecision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</a:t>
            </a:r>
            <a:endParaRPr lang="zh-CN" altLang="en-US" sz="2800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802" name="Picture 27" descr="Whkz0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450" y="5670550"/>
            <a:ext cx="703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8" descr="Whkz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5743575"/>
            <a:ext cx="703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9" descr="Whkz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5732463"/>
            <a:ext cx="703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30" descr="Whkz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0400" y="5743575"/>
            <a:ext cx="703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31" descr="Whkz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3288" y="5732463"/>
            <a:ext cx="7032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Rectangle 2"/>
          <p:cNvSpPr txBox="1">
            <a:spLocks noChangeArrowheads="1"/>
          </p:cNvSpPr>
          <p:nvPr/>
        </p:nvSpPr>
        <p:spPr bwMode="auto">
          <a:xfrm>
            <a:off x="1187450" y="620713"/>
            <a:ext cx="6477000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85000"/>
              </a:lnSpc>
            </a:pPr>
            <a:r>
              <a:rPr kumimoji="1" lang="zh-TW" altLang="en-US" sz="3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</a:t>
            </a:r>
            <a:r>
              <a:rPr kumimoji="1" lang="zh-CN" altLang="en-US" sz="3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预防有机溶剂</a:t>
            </a:r>
            <a:r>
              <a:rPr kumimoji="1" lang="zh-TW" altLang="en-US" sz="3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中毒</a:t>
            </a:r>
            <a:endParaRPr kumimoji="1" lang="zh-TW" altLang="en-US" sz="3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187450" y="3789363"/>
            <a:ext cx="2303463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53882" dir="13500000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b="1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隔离操作</a:t>
            </a:r>
            <a:endParaRPr lang="zh-CN" altLang="en-US" b="1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185863" y="1774825"/>
            <a:ext cx="2303462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53882" dir="13500000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替 代</a:t>
            </a:r>
            <a:endParaRPr lang="zh-CN" altLang="en-US" b="1" dirty="0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185863" y="2781300"/>
            <a:ext cx="2303462" cy="574675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</a:ln>
          <a:effectLst>
            <a:outerShdw dist="53882" dir="13500000" algn="ctr" rotWithShape="0">
              <a:srgbClr val="339966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机械化</a:t>
            </a:r>
            <a:endParaRPr lang="zh-CN" altLang="en-US" b="1" dirty="0">
              <a:solidFill>
                <a:srgbClr val="CC0066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 txBox="1">
            <a:spLocks noChangeArrowheads="1"/>
          </p:cNvSpPr>
          <p:nvPr/>
        </p:nvSpPr>
        <p:spPr bwMode="auto">
          <a:xfrm>
            <a:off x="1046163" y="1196975"/>
            <a:ext cx="809783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45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、有害化学品进入生态环境的途径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18" name="Oval 8"/>
          <p:cNvSpPr>
            <a:spLocks noChangeArrowheads="1"/>
          </p:cNvSpPr>
          <p:nvPr/>
        </p:nvSpPr>
        <p:spPr bwMode="auto">
          <a:xfrm>
            <a:off x="947738" y="2667000"/>
            <a:ext cx="1371600" cy="914400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有毒品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3560763" y="3027363"/>
            <a:ext cx="1566862" cy="431800"/>
          </a:xfrm>
          <a:prstGeom prst="rect">
            <a:avLst/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泄     漏</a:t>
            </a:r>
            <a:endParaRPr lang="zh-TW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0" name="Rectangle 12"/>
          <p:cNvSpPr>
            <a:spLocks noChangeArrowheads="1"/>
          </p:cNvSpPr>
          <p:nvPr/>
        </p:nvSpPr>
        <p:spPr bwMode="auto">
          <a:xfrm>
            <a:off x="3560763" y="2205038"/>
            <a:ext cx="1566862" cy="431800"/>
          </a:xfrm>
          <a:prstGeom prst="rect">
            <a:avLst/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废物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排放</a:t>
            </a:r>
            <a:endParaRPr lang="zh-TW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3543300" y="3890963"/>
            <a:ext cx="1582738" cy="431800"/>
          </a:xfrm>
          <a:prstGeom prst="rect">
            <a:avLst/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使用中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</a:t>
            </a:r>
            <a:endParaRPr lang="zh-TW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4822" name="Group 22"/>
          <p:cNvGrpSpPr/>
          <p:nvPr/>
        </p:nvGrpSpPr>
        <p:grpSpPr bwMode="auto">
          <a:xfrm>
            <a:off x="6667500" y="2593975"/>
            <a:ext cx="1670050" cy="1225550"/>
            <a:chOff x="4168" y="1570"/>
            <a:chExt cx="1052" cy="772"/>
          </a:xfrm>
        </p:grpSpPr>
        <p:pic>
          <p:nvPicPr>
            <p:cNvPr id="34831" name="Picture 3" descr="MP00640_"/>
            <p:cNvPicPr>
              <a:picLocks noChangeAspect="1" noChangeArrowheads="1"/>
            </p:cNvPicPr>
            <p:nvPr/>
          </p:nvPicPr>
          <p:blipFill>
            <a:blip r:embed="rId1"/>
            <a:srcRect l="12633" b="14948"/>
            <a:stretch>
              <a:fillRect/>
            </a:stretch>
          </p:blipFill>
          <p:spPr bwMode="auto">
            <a:xfrm>
              <a:off x="4168" y="1570"/>
              <a:ext cx="1025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2" name="Rectangle 21"/>
            <p:cNvSpPr>
              <a:spLocks noChangeArrowheads="1"/>
            </p:cNvSpPr>
            <p:nvPr/>
          </p:nvSpPr>
          <p:spPr bwMode="auto">
            <a:xfrm>
              <a:off x="4195" y="1788"/>
              <a:ext cx="1025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生态环境</a:t>
              </a:r>
              <a:endParaRPr lang="zh-TW" altLang="en-US" sz="2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4823" name="AutoShape 28"/>
          <p:cNvSpPr>
            <a:spLocks noChangeArrowheads="1"/>
          </p:cNvSpPr>
          <p:nvPr/>
        </p:nvSpPr>
        <p:spPr bwMode="auto">
          <a:xfrm rot="-1169168">
            <a:off x="2413000" y="2549525"/>
            <a:ext cx="1009650" cy="255588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3029 h 21600"/>
              <a:gd name="T4" fmla="*/ 1654499395 w 21600"/>
              <a:gd name="T5" fmla="*/ 35786058 h 21600"/>
              <a:gd name="T6" fmla="*/ 2147483647 w 21600"/>
              <a:gd name="T7" fmla="*/ 178930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AutoShape 29"/>
          <p:cNvSpPr>
            <a:spLocks noChangeArrowheads="1"/>
          </p:cNvSpPr>
          <p:nvPr/>
        </p:nvSpPr>
        <p:spPr bwMode="auto">
          <a:xfrm rot="1386225">
            <a:off x="2389188" y="3562350"/>
            <a:ext cx="1009650" cy="255588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3029 h 21600"/>
              <a:gd name="T4" fmla="*/ 1654499395 w 21600"/>
              <a:gd name="T5" fmla="*/ 35786058 h 21600"/>
              <a:gd name="T6" fmla="*/ 2147483647 w 21600"/>
              <a:gd name="T7" fmla="*/ 178930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5" name="AutoShape 30"/>
          <p:cNvSpPr>
            <a:spLocks noChangeArrowheads="1"/>
          </p:cNvSpPr>
          <p:nvPr/>
        </p:nvSpPr>
        <p:spPr bwMode="auto">
          <a:xfrm>
            <a:off x="2460625" y="3059113"/>
            <a:ext cx="1009650" cy="255587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2888 h 21600"/>
              <a:gd name="T4" fmla="*/ 1654499395 w 21600"/>
              <a:gd name="T5" fmla="*/ 35785634 h 21600"/>
              <a:gd name="T6" fmla="*/ 2147483647 w 21600"/>
              <a:gd name="T7" fmla="*/ 1789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6" name="AutoShape 31"/>
          <p:cNvSpPr>
            <a:spLocks noChangeArrowheads="1"/>
          </p:cNvSpPr>
          <p:nvPr/>
        </p:nvSpPr>
        <p:spPr bwMode="auto">
          <a:xfrm rot="-1169168">
            <a:off x="5484813" y="3746500"/>
            <a:ext cx="1009650" cy="255588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3029 h 21600"/>
              <a:gd name="T4" fmla="*/ 1654499395 w 21600"/>
              <a:gd name="T5" fmla="*/ 35786058 h 21600"/>
              <a:gd name="T6" fmla="*/ 2147483647 w 21600"/>
              <a:gd name="T7" fmla="*/ 178930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7" name="AutoShape 33"/>
          <p:cNvSpPr>
            <a:spLocks noChangeArrowheads="1"/>
          </p:cNvSpPr>
          <p:nvPr/>
        </p:nvSpPr>
        <p:spPr bwMode="auto">
          <a:xfrm>
            <a:off x="5413375" y="3130550"/>
            <a:ext cx="1009650" cy="255588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3029 h 21600"/>
              <a:gd name="T4" fmla="*/ 1654499395 w 21600"/>
              <a:gd name="T5" fmla="*/ 35786058 h 21600"/>
              <a:gd name="T6" fmla="*/ 2147483647 w 21600"/>
              <a:gd name="T7" fmla="*/ 178930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8" name="AutoShape 34"/>
          <p:cNvSpPr>
            <a:spLocks noChangeArrowheads="1"/>
          </p:cNvSpPr>
          <p:nvPr/>
        </p:nvSpPr>
        <p:spPr bwMode="auto">
          <a:xfrm rot="1386225">
            <a:off x="5484813" y="2482850"/>
            <a:ext cx="1009650" cy="255588"/>
          </a:xfrm>
          <a:custGeom>
            <a:avLst/>
            <a:gdLst>
              <a:gd name="T0" fmla="*/ 1654499395 w 21600"/>
              <a:gd name="T1" fmla="*/ 0 h 21600"/>
              <a:gd name="T2" fmla="*/ 0 w 21600"/>
              <a:gd name="T3" fmla="*/ 17893029 h 21600"/>
              <a:gd name="T4" fmla="*/ 1654499395 w 21600"/>
              <a:gd name="T5" fmla="*/ 35786058 h 21600"/>
              <a:gd name="T6" fmla="*/ 2147483647 w 21600"/>
              <a:gd name="T7" fmla="*/ 178930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9" name="Rectangle 36"/>
          <p:cNvSpPr>
            <a:spLocks noChangeArrowheads="1"/>
          </p:cNvSpPr>
          <p:nvPr/>
        </p:nvSpPr>
        <p:spPr bwMode="auto">
          <a:xfrm>
            <a:off x="1476375" y="5084763"/>
            <a:ext cx="6985000" cy="114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废弃毒物应经有资质的部门处理；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严防跑、冒、滴、露；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废水和废气经净化处理后，方可排放。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30" name="矩形 19"/>
          <p:cNvSpPr>
            <a:spLocks noChangeArrowheads="1"/>
          </p:cNvSpPr>
          <p:nvPr/>
        </p:nvSpPr>
        <p:spPr bwMode="auto">
          <a:xfrm>
            <a:off x="611188" y="333375"/>
            <a:ext cx="3057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二、对环境的危害</a:t>
            </a:r>
            <a:endParaRPr lang="zh-CN" altLang="en-US" sz="2800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Rot="1" noChangeArrowheads="1"/>
          </p:cNvSpPr>
          <p:nvPr/>
        </p:nvSpPr>
        <p:spPr bwMode="auto">
          <a:xfrm>
            <a:off x="900113" y="1846263"/>
            <a:ext cx="7416800" cy="93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162050" indent="-1162050"/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TW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是指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可燃物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与氧化剂</a:t>
            </a:r>
            <a:r>
              <a:rPr lang="zh-TW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作用</a:t>
            </a:r>
            <a:r>
              <a:rPr lang="zh-CN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</a:t>
            </a:r>
            <a:r>
              <a:rPr lang="zh-TW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放热反应</a:t>
            </a:r>
            <a:r>
              <a:rPr lang="en-US" altLang="zh-TW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通常伴有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火焰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发光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）冒烟</a:t>
            </a:r>
            <a:r>
              <a:rPr lang="zh-TW" altLang="en-US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現象。</a:t>
            </a:r>
            <a:endParaRPr lang="zh-CN" altLang="en-US" b="1">
              <a:solidFill>
                <a:srgbClr val="00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5842" name="Group 3"/>
          <p:cNvGrpSpPr/>
          <p:nvPr/>
        </p:nvGrpSpPr>
        <p:grpSpPr bwMode="auto">
          <a:xfrm>
            <a:off x="900113" y="3213100"/>
            <a:ext cx="7629525" cy="2890838"/>
            <a:chOff x="569" y="2069"/>
            <a:chExt cx="4806" cy="1821"/>
          </a:xfrm>
        </p:grpSpPr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1316" y="2522"/>
              <a:ext cx="1065" cy="941"/>
            </a:xfrm>
            <a:prstGeom prst="flowChartExtract">
              <a:avLst/>
            </a:prstGeom>
            <a:solidFill>
              <a:srgbClr val="FFFF00">
                <a:alpha val="58823"/>
              </a:srgb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b="1"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燃烧</a:t>
              </a:r>
              <a:endPara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456" y="2069"/>
              <a:ext cx="2686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TW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可燃物（</a:t>
              </a:r>
              <a:r>
                <a:rPr lang="zh-CN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纸</a:t>
              </a:r>
              <a:r>
                <a:rPr lang="zh-TW" altLang="zh-CN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皮</a:t>
              </a:r>
              <a:r>
                <a:rPr lang="zh-TW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zh-CN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天那水</a:t>
              </a:r>
              <a:r>
                <a:rPr lang="zh-TW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zh-CN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酒精</a:t>
              </a:r>
              <a:r>
                <a:rPr lang="zh-TW" altLang="en-US" sz="20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等）</a:t>
              </a:r>
              <a:endParaRPr lang="zh-TW" altLang="zh-CN" sz="20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endParaRPr lang="en-US" altLang="zh-TW" sz="16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569" y="3367"/>
              <a:ext cx="836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助燃物</a:t>
              </a:r>
              <a:r>
                <a:rPr kumimoji="1"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 </a:t>
              </a:r>
              <a:r>
                <a:rPr kumimoji="1" lang="en-US" altLang="zh-TW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氧气</a:t>
              </a:r>
              <a:r>
                <a:rPr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等</a:t>
              </a:r>
              <a:r>
                <a:rPr lang="en-US" altLang="zh-TW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TW" sz="24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427" y="3393"/>
              <a:ext cx="2240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着火源</a:t>
              </a:r>
              <a:r>
                <a:rPr kumimoji="1" lang="en-US" altLang="zh-TW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明火、</a:t>
              </a:r>
              <a:r>
                <a:rPr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热辐射</a:t>
              </a:r>
              <a:r>
                <a:rPr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等</a:t>
              </a:r>
              <a:r>
                <a:rPr lang="en-US" altLang="zh-TW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en-US" altLang="zh-TW" sz="24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2154" y="3053"/>
              <a:ext cx="2132" cy="1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894" y="2737"/>
              <a:ext cx="1870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失控（</a:t>
              </a:r>
              <a:r>
                <a:rPr kumimoji="1"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时间</a:t>
              </a:r>
              <a:r>
                <a:rPr kumimoji="1"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或</a:t>
              </a:r>
              <a:r>
                <a:rPr kumimoji="1" lang="zh-CN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空间</a:t>
              </a:r>
              <a:r>
                <a:rPr lang="zh-TW" altLang="en-US" sz="2400" b="1">
                  <a:solidFill>
                    <a:srgbClr val="00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  <a:endParaRPr lang="zh-TW" altLang="en-US" sz="2400" b="1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4377" y="2795"/>
              <a:ext cx="998" cy="499"/>
            </a:xfrm>
            <a:prstGeom prst="cloudCallout">
              <a:avLst>
                <a:gd name="adj1" fmla="val -43685"/>
                <a:gd name="adj2" fmla="val 15981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4584" y="2907"/>
              <a:ext cx="506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rgbClr val="66FF33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火灾</a:t>
              </a:r>
              <a:endParaRPr kumimoji="1" lang="zh-CN" altLang="en-US" sz="2400" b="1">
                <a:solidFill>
                  <a:srgbClr val="66FF33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5843" name="Rectangle 12" descr="水滴"/>
          <p:cNvSpPr>
            <a:spLocks noChangeArrowheads="1"/>
          </p:cNvSpPr>
          <p:nvPr/>
        </p:nvSpPr>
        <p:spPr bwMode="auto">
          <a:xfrm>
            <a:off x="323850" y="692150"/>
            <a:ext cx="60483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三、火灾与爆炸危害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1366838" y="2852738"/>
            <a:ext cx="7777162" cy="3313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类火灾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指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固体可燃物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           如木材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布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纸皮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橡胶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各种塑胶燃烧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而形成的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火灾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﹔ 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</a:t>
            </a:r>
            <a:r>
              <a:rPr lang="zh-TW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指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液体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可燃物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           如油漆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天那水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酒精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汽油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而形成的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火灾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类火灾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指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气体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可燃物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           如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瓦斯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、天然气、氢气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甲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烷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或爆炸而形成的火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灾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﹔ 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类火灾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指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金属可燃物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           如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镁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铝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钛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钠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而形成的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火灾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﹔ 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电气火灾</a:t>
            </a:r>
            <a:r>
              <a:rPr lang="zh-TW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指帶電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物体燃烧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的火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灾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6" name="Rectangle 3" descr="水滴"/>
          <p:cNvSpPr>
            <a:spLocks noChangeArrowheads="1"/>
          </p:cNvSpPr>
          <p:nvPr/>
        </p:nvSpPr>
        <p:spPr bwMode="auto">
          <a:xfrm>
            <a:off x="1331913" y="1341438"/>
            <a:ext cx="5762625" cy="4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t">
              <a:lnSpc>
                <a:spcPct val="120000"/>
              </a:lnSpc>
              <a:buClr>
                <a:schemeClr val="tx1"/>
              </a:buClr>
              <a:buSzPct val="75000"/>
            </a:pP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在時間或空間上失去控制的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所造成的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灾害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65238" y="2060575"/>
            <a:ext cx="784860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火灾分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類</a:t>
            </a: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8" name="矩形 6"/>
          <p:cNvSpPr>
            <a:spLocks noChangeArrowheads="1"/>
          </p:cNvSpPr>
          <p:nvPr/>
        </p:nvSpPr>
        <p:spPr bwMode="auto">
          <a:xfrm>
            <a:off x="971550" y="765175"/>
            <a:ext cx="8842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</a:t>
            </a:r>
            <a:endParaRPr lang="zh-CN" altLang="en-US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ChangeArrowheads="1"/>
          </p:cNvSpPr>
          <p:nvPr/>
        </p:nvSpPr>
        <p:spPr bwMode="auto">
          <a:xfrm>
            <a:off x="1187450" y="1268413"/>
            <a:ext cx="1814513" cy="42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</a:t>
            </a:r>
            <a:r>
              <a:rPr lang="zh-CN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性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890" name="Picture 7" descr="燈塔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59563" y="2282825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8"/>
          <p:cNvSpPr txBox="1">
            <a:spLocks noChangeArrowheads="1"/>
          </p:cNvSpPr>
          <p:nvPr/>
        </p:nvSpPr>
        <p:spPr bwMode="auto">
          <a:xfrm>
            <a:off x="1331913" y="1844675"/>
            <a:ext cx="4968875" cy="158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能发生剧烈的化学反应</a:t>
            </a:r>
            <a:endParaRPr lang="zh-CN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瞬时产生大量的气体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造成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高压</a:t>
            </a:r>
            <a:endParaRPr lang="zh-TW" altLang="zh-CN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产生</a:t>
            </a:r>
            <a:r>
              <a:rPr lang="zh-CN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大量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的热量</a:t>
            </a:r>
            <a:endParaRPr lang="zh-CN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冲击波</a:t>
            </a:r>
            <a:r>
              <a:rPr lang="zh-CN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很</a:t>
            </a:r>
            <a:r>
              <a:rPr lang="zh-CN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的破坏作用</a:t>
            </a:r>
            <a:endParaRPr lang="zh-CN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1187450" y="3789363"/>
            <a:ext cx="18145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爆炸类型</a:t>
            </a: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endParaRPr lang="en-US" altLang="zh-CN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1331913" y="4292600"/>
            <a:ext cx="6985000" cy="158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化学爆炸：物质在短時間內急速进行放热化学反应引起的爆炸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物理爆炸：爆炸系统的物理状态参数发生突变的过程</a:t>
            </a:r>
            <a:endParaRPr lang="zh-TW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核爆炸    ：分为核裂变爆炸和核聚变爆炸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4" name="矩形 7"/>
          <p:cNvSpPr>
            <a:spLocks noChangeArrowheads="1"/>
          </p:cNvSpPr>
          <p:nvPr/>
        </p:nvSpPr>
        <p:spPr bwMode="auto">
          <a:xfrm>
            <a:off x="1187450" y="476250"/>
            <a:ext cx="1223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TW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</a:t>
            </a:r>
            <a:r>
              <a:rPr lang="en-US" altLang="zh-TW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endParaRPr lang="zh-CN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 txBox="1">
            <a:spLocks noChangeArrowheads="1"/>
          </p:cNvSpPr>
          <p:nvPr/>
        </p:nvSpPr>
        <p:spPr bwMode="auto">
          <a:xfrm>
            <a:off x="1370013" y="3644900"/>
            <a:ext cx="5289550" cy="1944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Aft>
                <a:spcPts val="300"/>
              </a:spcAft>
              <a:buSzPct val="130000"/>
            </a:pPr>
            <a:r>
              <a:rPr lang="en-US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(2).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爆炸的主要破坏形式</a:t>
            </a:r>
            <a:endParaRPr lang="zh-CN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300"/>
              </a:spcAft>
              <a:buSzPct val="130000"/>
            </a:pPr>
            <a:r>
              <a:rPr lang="en-US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a. 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直接破坏作用          </a:t>
            </a:r>
            <a:endParaRPr lang="zh-CN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49375" lvl="1" indent="-1170305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 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冲击波破坏作用          </a:t>
            </a:r>
            <a:endParaRPr lang="zh-CN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49375" lvl="1" indent="-1170305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 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造成火灾</a:t>
            </a:r>
            <a:endParaRPr lang="zh-TW" altLang="en-US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938213" y="1628775"/>
            <a:ext cx="5327650" cy="1366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buSzPct val="55000"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(1).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火灾的主要破坏形式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buSzPct val="55000"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    a.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烧毁物品                  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buSzPct val="55000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b.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降低建筑物强度       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buSzPct val="55000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c.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造成人员伤亡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6375" y="5805488"/>
            <a:ext cx="5065713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燃烧和爆炸虽然是两类事故，但往往连续发生。</a:t>
            </a:r>
            <a:endParaRPr lang="zh-CN" alt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8916" name="Picture 7"/>
          <p:cNvPicPr preferRelativeResize="0">
            <a:picLocks noChangeArrowheads="1"/>
          </p:cNvPicPr>
          <p:nvPr/>
        </p:nvPicPr>
        <p:blipFill>
          <a:blip r:embed="rId1">
            <a:lum bright="-16000"/>
          </a:blip>
          <a:srcRect/>
          <a:stretch>
            <a:fillRect/>
          </a:stretch>
        </p:blipFill>
        <p:spPr bwMode="auto">
          <a:xfrm>
            <a:off x="6084888" y="3789363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/>
          <p:cNvPicPr preferRelativeResize="0">
            <a:picLocks noChangeArrowheads="1"/>
          </p:cNvPicPr>
          <p:nvPr/>
        </p:nvPicPr>
        <p:blipFill>
          <a:blip r:embed="rId2">
            <a:lum bright="-4000"/>
          </a:blip>
          <a:srcRect/>
          <a:stretch>
            <a:fillRect/>
          </a:stretch>
        </p:blipFill>
        <p:spPr bwMode="auto">
          <a:xfrm>
            <a:off x="6084888" y="1773238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矩形 7"/>
          <p:cNvSpPr>
            <a:spLocks noChangeArrowheads="1"/>
          </p:cNvSpPr>
          <p:nvPr/>
        </p:nvSpPr>
        <p:spPr bwMode="auto">
          <a:xfrm>
            <a:off x="971550" y="404813"/>
            <a:ext cx="284003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、火灾与爆炸的破坏形式</a:t>
            </a:r>
            <a:endParaRPr lang="zh-CN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29527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驾驶员的职责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250825" y="1428750"/>
            <a:ext cx="8642350" cy="5045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406400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、认真学习国家法律和道路交通安全法规，并严格遵照执行，积极参加安全教育，做到文明、安全驾驶。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、持证上岗，驾驶证、从业资格证等相关证件随身携带，禁止无证上岗作业。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、爱惜车辆，每天出车前，回场后必须对车辆车况、安全防护设施进行检查</a:t>
            </a:r>
            <a:r>
              <a:rPr lang="en-US" altLang="zh-CN"/>
              <a:t>,</a:t>
            </a:r>
            <a:r>
              <a:rPr lang="zh-CN" altLang="en-US"/>
              <a:t>发现问题后，及时处理或报告，杜绝病车上路。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、定期做好车辆年审、检测和二级维护，确保车辆始终处于良好的技术状态。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、严格按公安机关规定路线行驶，不得将车辆驶入公安机关规定禁止通行的区域，不得驾驶危货车辆从事私事，更不得驾驶危货车辆人口稠密区域，晚上必须将车辆停放在指定地点。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、危货车辆不得搭乘除押运员以外的任何人，不得中途停放，因特殊情况需要临时停放时，人员不得离开车辆。</a:t>
            </a:r>
            <a:endParaRPr lang="zh-CN" altLang="en-US"/>
          </a:p>
          <a:p>
            <a:pPr indent="406400">
              <a:lnSpc>
                <a:spcPct val="150000"/>
              </a:lnSpc>
            </a:pPr>
            <a:r>
              <a:rPr lang="en-US" altLang="zh-CN"/>
              <a:t>7</a:t>
            </a:r>
            <a:r>
              <a:rPr lang="zh-CN" altLang="en-US"/>
              <a:t>、车辆发生意外要及时报告公司和公安机关，积极做好事故处理，减少危害后果。</a:t>
            </a:r>
            <a:endParaRPr lang="zh-CN" altLang="en-US"/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2316904" y="476250"/>
            <a:ext cx="45127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第三部分、危化品运输安全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29527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押运员的职责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125538"/>
            <a:ext cx="9177338" cy="4760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55600"/>
            <a:r>
              <a:rPr lang="en-US" altLang="zh-CN"/>
              <a:t>1</a:t>
            </a:r>
            <a:r>
              <a:rPr lang="zh-CN" altLang="en-US"/>
              <a:t>、认真学习国家法律和道路交通安全法规，并严格遵照执行，积极参加交通部门组织的安全教育学习，不断提高自身素质。</a:t>
            </a:r>
            <a:endParaRPr lang="zh-CN" altLang="en-US"/>
          </a:p>
          <a:p>
            <a:pPr indent="355600"/>
            <a:r>
              <a:rPr lang="en-US" altLang="zh-CN"/>
              <a:t>2</a:t>
            </a:r>
            <a:r>
              <a:rPr lang="zh-CN" altLang="en-US"/>
              <a:t>、持证上岗，从业资格证等相关证件随身携带，禁止无证上岗作业。</a:t>
            </a:r>
            <a:endParaRPr lang="zh-CN" altLang="en-US"/>
          </a:p>
          <a:p>
            <a:pPr indent="355600"/>
            <a:r>
              <a:rPr lang="en-US" altLang="zh-CN"/>
              <a:t>3</a:t>
            </a:r>
            <a:r>
              <a:rPr lang="zh-CN" altLang="en-US"/>
              <a:t>、督促车辆驾驶员定期做好车辆年审、检测和二级维护，确保车辆始终处于良好的技术状态。</a:t>
            </a:r>
            <a:endParaRPr lang="zh-CN" altLang="en-US"/>
          </a:p>
          <a:p>
            <a:pPr indent="355600"/>
            <a:r>
              <a:rPr lang="en-US" altLang="zh-CN"/>
              <a:t>4</a:t>
            </a:r>
            <a:r>
              <a:rPr lang="zh-CN" altLang="en-US"/>
              <a:t>、每天出车前，回场后必须督促车辆驾驶员对车辆车况、安全防护设施进行检查，及时维护和更换，杜绝病车上路。</a:t>
            </a:r>
            <a:endParaRPr lang="zh-CN" altLang="en-US"/>
          </a:p>
          <a:p>
            <a:pPr indent="355600"/>
            <a:r>
              <a:rPr lang="en-US" altLang="zh-CN"/>
              <a:t>5</a:t>
            </a:r>
            <a:r>
              <a:rPr lang="zh-CN" altLang="en-US"/>
              <a:t>、车辆装货前对车厢进行检查，排除异物。</a:t>
            </a:r>
            <a:endParaRPr lang="zh-CN" altLang="en-US"/>
          </a:p>
          <a:p>
            <a:pPr indent="355600"/>
            <a:r>
              <a:rPr lang="en-US" altLang="zh-CN"/>
              <a:t>6</a:t>
            </a:r>
            <a:r>
              <a:rPr lang="zh-CN" altLang="en-US"/>
              <a:t>、装货时必须对危险货物容器、包装等部件、捆扎进行安全检查，对不符合安全要求及规定的要及时处理，确认后安全后方可运输。</a:t>
            </a:r>
            <a:endParaRPr lang="zh-CN" altLang="en-US"/>
          </a:p>
          <a:p>
            <a:pPr indent="355600"/>
            <a:r>
              <a:rPr lang="en-US" altLang="zh-CN"/>
              <a:t>7</a:t>
            </a:r>
            <a:r>
              <a:rPr lang="zh-CN" altLang="en-US"/>
              <a:t>、应当对货物运输道路进行全程监管。</a:t>
            </a:r>
            <a:endParaRPr lang="zh-CN" altLang="en-US"/>
          </a:p>
          <a:p>
            <a:pPr indent="355600"/>
            <a:r>
              <a:rPr lang="en-US" altLang="zh-CN"/>
              <a:t>8</a:t>
            </a:r>
            <a:r>
              <a:rPr lang="zh-CN" altLang="en-US"/>
              <a:t>、督促车辆驾驶员严格按公安机关规定路线行驶，不得将车辆驶入公安机关规定禁止通行的区域，不得驾驶危货车辆从事私事，更不得驾驶危货车辆人口稠密区域，晚上必须将车辆停放在指定地点。</a:t>
            </a:r>
            <a:endParaRPr lang="zh-CN" altLang="en-US"/>
          </a:p>
          <a:p>
            <a:pPr indent="355600"/>
            <a:r>
              <a:rPr lang="en-US" altLang="zh-CN"/>
              <a:t>9</a:t>
            </a:r>
            <a:r>
              <a:rPr lang="zh-CN" altLang="en-US"/>
              <a:t>、督促车辆驾驶员不得搭乘无关人员，不得中途停放，因特殊情况需要临时停放时，人员不得离开车辆。</a:t>
            </a:r>
            <a:endParaRPr lang="zh-CN" altLang="en-US"/>
          </a:p>
          <a:p>
            <a:pPr indent="355600"/>
            <a:r>
              <a:rPr lang="en-US" altLang="zh-CN"/>
              <a:t>10</a:t>
            </a:r>
            <a:r>
              <a:rPr lang="zh-CN" altLang="en-US"/>
              <a:t>、车辆发生意外要及时报告公司和公安机关，积极做好事故处理，减少危害后果。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2555875" y="765175"/>
            <a:ext cx="32004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目   录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763713" y="1484313"/>
            <a:ext cx="6465887" cy="403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457200" indent="-457200"/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第一部分</a:t>
            </a:r>
            <a:r>
              <a:rPr lang="zh-TW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危化品概述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第二部分</a:t>
            </a:r>
            <a:r>
              <a:rPr lang="zh-CN" altLang="zh-TW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危化品的危害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第三部分  运输安全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第四部分  危化品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TW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防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  <a:r>
              <a:rPr lang="zh-TW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endParaRPr lang="zh-TW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五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部分  危化品</a:t>
            </a:r>
            <a:r>
              <a:rPr lang="zh-TW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事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故</a:t>
            </a:r>
            <a:r>
              <a:rPr lang="zh-TW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应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急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处理</a:t>
            </a:r>
            <a:endParaRPr lang="zh-TW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/>
            <a:endParaRPr lang="en-US" altLang="zh-TW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339" name="Group 5"/>
          <p:cNvGrpSpPr/>
          <p:nvPr/>
        </p:nvGrpSpPr>
        <p:grpSpPr bwMode="auto">
          <a:xfrm>
            <a:off x="7380288" y="4940300"/>
            <a:ext cx="1295400" cy="1225550"/>
            <a:chOff x="2472" y="2659"/>
            <a:chExt cx="681" cy="545"/>
          </a:xfrm>
        </p:grpSpPr>
        <p:grpSp>
          <p:nvGrpSpPr>
            <p:cNvPr id="14340" name="Group 6"/>
            <p:cNvGrpSpPr/>
            <p:nvPr/>
          </p:nvGrpSpPr>
          <p:grpSpPr bwMode="auto">
            <a:xfrm>
              <a:off x="2472" y="2840"/>
              <a:ext cx="681" cy="364"/>
              <a:chOff x="768" y="1956"/>
              <a:chExt cx="1709" cy="1658"/>
            </a:xfrm>
          </p:grpSpPr>
          <p:grpSp>
            <p:nvGrpSpPr>
              <p:cNvPr id="14342" name="Group 7"/>
              <p:cNvGrpSpPr/>
              <p:nvPr/>
            </p:nvGrpSpPr>
            <p:grpSpPr bwMode="auto">
              <a:xfrm>
                <a:off x="768" y="2146"/>
                <a:ext cx="1091" cy="1256"/>
                <a:chOff x="768" y="2146"/>
                <a:chExt cx="1091" cy="1256"/>
              </a:xfrm>
            </p:grpSpPr>
            <p:sp>
              <p:nvSpPr>
                <p:cNvPr id="14349" name="Freeform 8"/>
                <p:cNvSpPr/>
                <p:nvPr/>
              </p:nvSpPr>
              <p:spPr bwMode="auto">
                <a:xfrm>
                  <a:off x="768" y="2146"/>
                  <a:ext cx="1091" cy="1256"/>
                </a:xfrm>
                <a:custGeom>
                  <a:avLst/>
                  <a:gdLst>
                    <a:gd name="T0" fmla="*/ 323 w 1091"/>
                    <a:gd name="T1" fmla="*/ 0 h 1256"/>
                    <a:gd name="T2" fmla="*/ 766 w 1091"/>
                    <a:gd name="T3" fmla="*/ 0 h 1256"/>
                    <a:gd name="T4" fmla="*/ 766 w 1091"/>
                    <a:gd name="T5" fmla="*/ 74 h 1256"/>
                    <a:gd name="T6" fmla="*/ 716 w 1091"/>
                    <a:gd name="T7" fmla="*/ 74 h 1256"/>
                    <a:gd name="T8" fmla="*/ 716 w 1091"/>
                    <a:gd name="T9" fmla="*/ 338 h 1256"/>
                    <a:gd name="T10" fmla="*/ 1086 w 1091"/>
                    <a:gd name="T11" fmla="*/ 1196 h 1256"/>
                    <a:gd name="T12" fmla="*/ 1089 w 1091"/>
                    <a:gd name="T13" fmla="*/ 1202 h 1256"/>
                    <a:gd name="T14" fmla="*/ 1090 w 1091"/>
                    <a:gd name="T15" fmla="*/ 1207 h 1256"/>
                    <a:gd name="T16" fmla="*/ 1090 w 1091"/>
                    <a:gd name="T17" fmla="*/ 1212 h 1256"/>
                    <a:gd name="T18" fmla="*/ 1090 w 1091"/>
                    <a:gd name="T19" fmla="*/ 1219 h 1256"/>
                    <a:gd name="T20" fmla="*/ 1088 w 1091"/>
                    <a:gd name="T21" fmla="*/ 1226 h 1256"/>
                    <a:gd name="T22" fmla="*/ 1086 w 1091"/>
                    <a:gd name="T23" fmla="*/ 1230 h 1256"/>
                    <a:gd name="T24" fmla="*/ 1083 w 1091"/>
                    <a:gd name="T25" fmla="*/ 1235 h 1256"/>
                    <a:gd name="T26" fmla="*/ 1079 w 1091"/>
                    <a:gd name="T27" fmla="*/ 1240 h 1256"/>
                    <a:gd name="T28" fmla="*/ 1075 w 1091"/>
                    <a:gd name="T29" fmla="*/ 1245 h 1256"/>
                    <a:gd name="T30" fmla="*/ 1070 w 1091"/>
                    <a:gd name="T31" fmla="*/ 1248 h 1256"/>
                    <a:gd name="T32" fmla="*/ 1065 w 1091"/>
                    <a:gd name="T33" fmla="*/ 1251 h 1256"/>
                    <a:gd name="T34" fmla="*/ 1060 w 1091"/>
                    <a:gd name="T35" fmla="*/ 1253 h 1256"/>
                    <a:gd name="T36" fmla="*/ 1054 w 1091"/>
                    <a:gd name="T37" fmla="*/ 1254 h 1256"/>
                    <a:gd name="T38" fmla="*/ 1048 w 1091"/>
                    <a:gd name="T39" fmla="*/ 1254 h 1256"/>
                    <a:gd name="T40" fmla="*/ 44 w 1091"/>
                    <a:gd name="T41" fmla="*/ 1254 h 1256"/>
                    <a:gd name="T42" fmla="*/ 39 w 1091"/>
                    <a:gd name="T43" fmla="*/ 1255 h 1256"/>
                    <a:gd name="T44" fmla="*/ 33 w 1091"/>
                    <a:gd name="T45" fmla="*/ 1253 h 1256"/>
                    <a:gd name="T46" fmla="*/ 28 w 1091"/>
                    <a:gd name="T47" fmla="*/ 1252 h 1256"/>
                    <a:gd name="T48" fmla="*/ 21 w 1091"/>
                    <a:gd name="T49" fmla="*/ 1250 h 1256"/>
                    <a:gd name="T50" fmla="*/ 14 w 1091"/>
                    <a:gd name="T51" fmla="*/ 1243 h 1256"/>
                    <a:gd name="T52" fmla="*/ 9 w 1091"/>
                    <a:gd name="T53" fmla="*/ 1239 h 1256"/>
                    <a:gd name="T54" fmla="*/ 4 w 1091"/>
                    <a:gd name="T55" fmla="*/ 1232 h 1256"/>
                    <a:gd name="T56" fmla="*/ 1 w 1091"/>
                    <a:gd name="T57" fmla="*/ 1226 h 1256"/>
                    <a:gd name="T58" fmla="*/ 0 w 1091"/>
                    <a:gd name="T59" fmla="*/ 1217 h 1256"/>
                    <a:gd name="T60" fmla="*/ 0 w 1091"/>
                    <a:gd name="T61" fmla="*/ 1210 h 1256"/>
                    <a:gd name="T62" fmla="*/ 1 w 1091"/>
                    <a:gd name="T63" fmla="*/ 1202 h 1256"/>
                    <a:gd name="T64" fmla="*/ 4 w 1091"/>
                    <a:gd name="T65" fmla="*/ 1194 h 1256"/>
                    <a:gd name="T66" fmla="*/ 6 w 1091"/>
                    <a:gd name="T67" fmla="*/ 1188 h 1256"/>
                    <a:gd name="T68" fmla="*/ 12 w 1091"/>
                    <a:gd name="T69" fmla="*/ 1177 h 1256"/>
                    <a:gd name="T70" fmla="*/ 373 w 1091"/>
                    <a:gd name="T71" fmla="*/ 338 h 1256"/>
                    <a:gd name="T72" fmla="*/ 373 w 1091"/>
                    <a:gd name="T73" fmla="*/ 74 h 1256"/>
                    <a:gd name="T74" fmla="*/ 323 w 1091"/>
                    <a:gd name="T75" fmla="*/ 74 h 1256"/>
                    <a:gd name="T76" fmla="*/ 323 w 1091"/>
                    <a:gd name="T77" fmla="*/ 0 h 12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91"/>
                    <a:gd name="T118" fmla="*/ 0 h 1256"/>
                    <a:gd name="T119" fmla="*/ 1091 w 1091"/>
                    <a:gd name="T120" fmla="*/ 1256 h 12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91" h="1256">
                      <a:moveTo>
                        <a:pt x="323" y="0"/>
                      </a:moveTo>
                      <a:lnTo>
                        <a:pt x="766" y="0"/>
                      </a:lnTo>
                      <a:lnTo>
                        <a:pt x="766" y="74"/>
                      </a:lnTo>
                      <a:lnTo>
                        <a:pt x="716" y="74"/>
                      </a:lnTo>
                      <a:lnTo>
                        <a:pt x="716" y="338"/>
                      </a:lnTo>
                      <a:lnTo>
                        <a:pt x="1086" y="1196"/>
                      </a:lnTo>
                      <a:lnTo>
                        <a:pt x="1089" y="1202"/>
                      </a:lnTo>
                      <a:lnTo>
                        <a:pt x="1090" y="1207"/>
                      </a:lnTo>
                      <a:lnTo>
                        <a:pt x="1090" y="1212"/>
                      </a:lnTo>
                      <a:lnTo>
                        <a:pt x="1090" y="1219"/>
                      </a:lnTo>
                      <a:lnTo>
                        <a:pt x="1088" y="1226"/>
                      </a:lnTo>
                      <a:lnTo>
                        <a:pt x="1086" y="1230"/>
                      </a:lnTo>
                      <a:lnTo>
                        <a:pt x="1083" y="1235"/>
                      </a:lnTo>
                      <a:lnTo>
                        <a:pt x="1079" y="1240"/>
                      </a:lnTo>
                      <a:lnTo>
                        <a:pt x="1075" y="1245"/>
                      </a:lnTo>
                      <a:lnTo>
                        <a:pt x="1070" y="1248"/>
                      </a:lnTo>
                      <a:lnTo>
                        <a:pt x="1065" y="1251"/>
                      </a:lnTo>
                      <a:lnTo>
                        <a:pt x="1060" y="1253"/>
                      </a:lnTo>
                      <a:lnTo>
                        <a:pt x="1054" y="1254"/>
                      </a:lnTo>
                      <a:lnTo>
                        <a:pt x="1048" y="1254"/>
                      </a:lnTo>
                      <a:lnTo>
                        <a:pt x="44" y="1254"/>
                      </a:lnTo>
                      <a:lnTo>
                        <a:pt x="39" y="1255"/>
                      </a:lnTo>
                      <a:lnTo>
                        <a:pt x="33" y="1253"/>
                      </a:lnTo>
                      <a:lnTo>
                        <a:pt x="28" y="1252"/>
                      </a:lnTo>
                      <a:lnTo>
                        <a:pt x="21" y="1250"/>
                      </a:lnTo>
                      <a:lnTo>
                        <a:pt x="14" y="1243"/>
                      </a:lnTo>
                      <a:lnTo>
                        <a:pt x="9" y="1239"/>
                      </a:lnTo>
                      <a:lnTo>
                        <a:pt x="4" y="1232"/>
                      </a:lnTo>
                      <a:lnTo>
                        <a:pt x="1" y="1226"/>
                      </a:lnTo>
                      <a:lnTo>
                        <a:pt x="0" y="1217"/>
                      </a:lnTo>
                      <a:lnTo>
                        <a:pt x="0" y="1210"/>
                      </a:lnTo>
                      <a:lnTo>
                        <a:pt x="1" y="1202"/>
                      </a:lnTo>
                      <a:lnTo>
                        <a:pt x="4" y="1194"/>
                      </a:lnTo>
                      <a:lnTo>
                        <a:pt x="6" y="1188"/>
                      </a:lnTo>
                      <a:lnTo>
                        <a:pt x="12" y="1177"/>
                      </a:lnTo>
                      <a:lnTo>
                        <a:pt x="373" y="338"/>
                      </a:lnTo>
                      <a:lnTo>
                        <a:pt x="373" y="74"/>
                      </a:lnTo>
                      <a:lnTo>
                        <a:pt x="323" y="74"/>
                      </a:lnTo>
                      <a:lnTo>
                        <a:pt x="323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0" name="Freeform 9"/>
                <p:cNvSpPr/>
                <p:nvPr/>
              </p:nvSpPr>
              <p:spPr bwMode="auto">
                <a:xfrm>
                  <a:off x="768" y="2484"/>
                  <a:ext cx="1091" cy="918"/>
                </a:xfrm>
                <a:custGeom>
                  <a:avLst/>
                  <a:gdLst>
                    <a:gd name="T0" fmla="*/ 716 w 1091"/>
                    <a:gd name="T1" fmla="*/ 0 h 918"/>
                    <a:gd name="T2" fmla="*/ 1086 w 1091"/>
                    <a:gd name="T3" fmla="*/ 858 h 918"/>
                    <a:gd name="T4" fmla="*/ 1089 w 1091"/>
                    <a:gd name="T5" fmla="*/ 864 h 918"/>
                    <a:gd name="T6" fmla="*/ 1090 w 1091"/>
                    <a:gd name="T7" fmla="*/ 869 h 918"/>
                    <a:gd name="T8" fmla="*/ 1090 w 1091"/>
                    <a:gd name="T9" fmla="*/ 874 h 918"/>
                    <a:gd name="T10" fmla="*/ 1090 w 1091"/>
                    <a:gd name="T11" fmla="*/ 881 h 918"/>
                    <a:gd name="T12" fmla="*/ 1088 w 1091"/>
                    <a:gd name="T13" fmla="*/ 888 h 918"/>
                    <a:gd name="T14" fmla="*/ 1086 w 1091"/>
                    <a:gd name="T15" fmla="*/ 892 h 918"/>
                    <a:gd name="T16" fmla="*/ 1083 w 1091"/>
                    <a:gd name="T17" fmla="*/ 897 h 918"/>
                    <a:gd name="T18" fmla="*/ 1079 w 1091"/>
                    <a:gd name="T19" fmla="*/ 902 h 918"/>
                    <a:gd name="T20" fmla="*/ 1075 w 1091"/>
                    <a:gd name="T21" fmla="*/ 907 h 918"/>
                    <a:gd name="T22" fmla="*/ 1070 w 1091"/>
                    <a:gd name="T23" fmla="*/ 910 h 918"/>
                    <a:gd name="T24" fmla="*/ 1065 w 1091"/>
                    <a:gd name="T25" fmla="*/ 913 h 918"/>
                    <a:gd name="T26" fmla="*/ 1060 w 1091"/>
                    <a:gd name="T27" fmla="*/ 915 h 918"/>
                    <a:gd name="T28" fmla="*/ 1054 w 1091"/>
                    <a:gd name="T29" fmla="*/ 916 h 918"/>
                    <a:gd name="T30" fmla="*/ 1048 w 1091"/>
                    <a:gd name="T31" fmla="*/ 916 h 918"/>
                    <a:gd name="T32" fmla="*/ 44 w 1091"/>
                    <a:gd name="T33" fmla="*/ 916 h 918"/>
                    <a:gd name="T34" fmla="*/ 39 w 1091"/>
                    <a:gd name="T35" fmla="*/ 917 h 918"/>
                    <a:gd name="T36" fmla="*/ 33 w 1091"/>
                    <a:gd name="T37" fmla="*/ 915 h 918"/>
                    <a:gd name="T38" fmla="*/ 28 w 1091"/>
                    <a:gd name="T39" fmla="*/ 914 h 918"/>
                    <a:gd name="T40" fmla="*/ 21 w 1091"/>
                    <a:gd name="T41" fmla="*/ 912 h 918"/>
                    <a:gd name="T42" fmla="*/ 14 w 1091"/>
                    <a:gd name="T43" fmla="*/ 905 h 918"/>
                    <a:gd name="T44" fmla="*/ 9 w 1091"/>
                    <a:gd name="T45" fmla="*/ 901 h 918"/>
                    <a:gd name="T46" fmla="*/ 4 w 1091"/>
                    <a:gd name="T47" fmla="*/ 894 h 918"/>
                    <a:gd name="T48" fmla="*/ 1 w 1091"/>
                    <a:gd name="T49" fmla="*/ 888 h 918"/>
                    <a:gd name="T50" fmla="*/ 0 w 1091"/>
                    <a:gd name="T51" fmla="*/ 879 h 918"/>
                    <a:gd name="T52" fmla="*/ 0 w 1091"/>
                    <a:gd name="T53" fmla="*/ 872 h 918"/>
                    <a:gd name="T54" fmla="*/ 1 w 1091"/>
                    <a:gd name="T55" fmla="*/ 864 h 918"/>
                    <a:gd name="T56" fmla="*/ 4 w 1091"/>
                    <a:gd name="T57" fmla="*/ 856 h 918"/>
                    <a:gd name="T58" fmla="*/ 6 w 1091"/>
                    <a:gd name="T59" fmla="*/ 850 h 918"/>
                    <a:gd name="T60" fmla="*/ 12 w 1091"/>
                    <a:gd name="T61" fmla="*/ 839 h 918"/>
                    <a:gd name="T62" fmla="*/ 373 w 1091"/>
                    <a:gd name="T63" fmla="*/ 0 h 918"/>
                    <a:gd name="T64" fmla="*/ 716 w 1091"/>
                    <a:gd name="T65" fmla="*/ 0 h 9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91"/>
                    <a:gd name="T100" fmla="*/ 0 h 918"/>
                    <a:gd name="T101" fmla="*/ 1091 w 1091"/>
                    <a:gd name="T102" fmla="*/ 918 h 9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91" h="918">
                      <a:moveTo>
                        <a:pt x="716" y="0"/>
                      </a:moveTo>
                      <a:lnTo>
                        <a:pt x="1086" y="858"/>
                      </a:lnTo>
                      <a:lnTo>
                        <a:pt x="1089" y="864"/>
                      </a:lnTo>
                      <a:lnTo>
                        <a:pt x="1090" y="869"/>
                      </a:lnTo>
                      <a:lnTo>
                        <a:pt x="1090" y="874"/>
                      </a:lnTo>
                      <a:lnTo>
                        <a:pt x="1090" y="881"/>
                      </a:lnTo>
                      <a:lnTo>
                        <a:pt x="1088" y="888"/>
                      </a:lnTo>
                      <a:lnTo>
                        <a:pt x="1086" y="892"/>
                      </a:lnTo>
                      <a:lnTo>
                        <a:pt x="1083" y="897"/>
                      </a:lnTo>
                      <a:lnTo>
                        <a:pt x="1079" y="902"/>
                      </a:lnTo>
                      <a:lnTo>
                        <a:pt x="1075" y="907"/>
                      </a:lnTo>
                      <a:lnTo>
                        <a:pt x="1070" y="910"/>
                      </a:lnTo>
                      <a:lnTo>
                        <a:pt x="1065" y="913"/>
                      </a:lnTo>
                      <a:lnTo>
                        <a:pt x="1060" y="915"/>
                      </a:lnTo>
                      <a:lnTo>
                        <a:pt x="1054" y="916"/>
                      </a:lnTo>
                      <a:lnTo>
                        <a:pt x="1048" y="916"/>
                      </a:lnTo>
                      <a:lnTo>
                        <a:pt x="44" y="916"/>
                      </a:lnTo>
                      <a:lnTo>
                        <a:pt x="39" y="917"/>
                      </a:lnTo>
                      <a:lnTo>
                        <a:pt x="33" y="915"/>
                      </a:lnTo>
                      <a:lnTo>
                        <a:pt x="28" y="914"/>
                      </a:lnTo>
                      <a:lnTo>
                        <a:pt x="21" y="912"/>
                      </a:lnTo>
                      <a:lnTo>
                        <a:pt x="14" y="905"/>
                      </a:lnTo>
                      <a:lnTo>
                        <a:pt x="9" y="901"/>
                      </a:lnTo>
                      <a:lnTo>
                        <a:pt x="4" y="894"/>
                      </a:lnTo>
                      <a:lnTo>
                        <a:pt x="1" y="888"/>
                      </a:lnTo>
                      <a:lnTo>
                        <a:pt x="0" y="879"/>
                      </a:lnTo>
                      <a:lnTo>
                        <a:pt x="0" y="872"/>
                      </a:lnTo>
                      <a:lnTo>
                        <a:pt x="1" y="864"/>
                      </a:lnTo>
                      <a:lnTo>
                        <a:pt x="4" y="856"/>
                      </a:lnTo>
                      <a:lnTo>
                        <a:pt x="6" y="850"/>
                      </a:lnTo>
                      <a:lnTo>
                        <a:pt x="12" y="839"/>
                      </a:lnTo>
                      <a:lnTo>
                        <a:pt x="373" y="0"/>
                      </a:lnTo>
                      <a:lnTo>
                        <a:pt x="716" y="0"/>
                      </a:lnTo>
                    </a:path>
                  </a:pathLst>
                </a:custGeom>
                <a:solidFill>
                  <a:srgbClr val="00DFFF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43" name="Group 10"/>
              <p:cNvGrpSpPr/>
              <p:nvPr/>
            </p:nvGrpSpPr>
            <p:grpSpPr bwMode="auto">
              <a:xfrm>
                <a:off x="1985" y="1956"/>
                <a:ext cx="492" cy="1548"/>
                <a:chOff x="1985" y="1956"/>
                <a:chExt cx="492" cy="1548"/>
              </a:xfrm>
            </p:grpSpPr>
            <p:sp>
              <p:nvSpPr>
                <p:cNvPr id="14347" name="Freeform 11"/>
                <p:cNvSpPr/>
                <p:nvPr/>
              </p:nvSpPr>
              <p:spPr bwMode="auto">
                <a:xfrm>
                  <a:off x="1985" y="1956"/>
                  <a:ext cx="492" cy="1548"/>
                </a:xfrm>
                <a:custGeom>
                  <a:avLst/>
                  <a:gdLst>
                    <a:gd name="T0" fmla="*/ 0 w 492"/>
                    <a:gd name="T1" fmla="*/ 0 h 1548"/>
                    <a:gd name="T2" fmla="*/ 491 w 492"/>
                    <a:gd name="T3" fmla="*/ 0 h 1548"/>
                    <a:gd name="T4" fmla="*/ 491 w 492"/>
                    <a:gd name="T5" fmla="*/ 49 h 1548"/>
                    <a:gd name="T6" fmla="*/ 442 w 492"/>
                    <a:gd name="T7" fmla="*/ 49 h 1548"/>
                    <a:gd name="T8" fmla="*/ 442 w 492"/>
                    <a:gd name="T9" fmla="*/ 269 h 1548"/>
                    <a:gd name="T10" fmla="*/ 442 w 492"/>
                    <a:gd name="T11" fmla="*/ 1352 h 1548"/>
                    <a:gd name="T12" fmla="*/ 441 w 492"/>
                    <a:gd name="T13" fmla="*/ 1379 h 1548"/>
                    <a:gd name="T14" fmla="*/ 438 w 492"/>
                    <a:gd name="T15" fmla="*/ 1399 h 1548"/>
                    <a:gd name="T16" fmla="*/ 435 w 492"/>
                    <a:gd name="T17" fmla="*/ 1411 h 1548"/>
                    <a:gd name="T18" fmla="*/ 430 w 492"/>
                    <a:gd name="T19" fmla="*/ 1425 h 1548"/>
                    <a:gd name="T20" fmla="*/ 423 w 492"/>
                    <a:gd name="T21" fmla="*/ 1440 h 1548"/>
                    <a:gd name="T22" fmla="*/ 412 w 492"/>
                    <a:gd name="T23" fmla="*/ 1455 h 1548"/>
                    <a:gd name="T24" fmla="*/ 402 w 492"/>
                    <a:gd name="T25" fmla="*/ 1471 h 1548"/>
                    <a:gd name="T26" fmla="*/ 391 w 492"/>
                    <a:gd name="T27" fmla="*/ 1485 h 1548"/>
                    <a:gd name="T28" fmla="*/ 377 w 492"/>
                    <a:gd name="T29" fmla="*/ 1498 h 1548"/>
                    <a:gd name="T30" fmla="*/ 365 w 492"/>
                    <a:gd name="T31" fmla="*/ 1509 h 1548"/>
                    <a:gd name="T32" fmla="*/ 355 w 492"/>
                    <a:gd name="T33" fmla="*/ 1515 h 1548"/>
                    <a:gd name="T34" fmla="*/ 344 w 492"/>
                    <a:gd name="T35" fmla="*/ 1522 h 1548"/>
                    <a:gd name="T36" fmla="*/ 330 w 492"/>
                    <a:gd name="T37" fmla="*/ 1528 h 1548"/>
                    <a:gd name="T38" fmla="*/ 313 w 492"/>
                    <a:gd name="T39" fmla="*/ 1535 h 1548"/>
                    <a:gd name="T40" fmla="*/ 299 w 492"/>
                    <a:gd name="T41" fmla="*/ 1540 h 1548"/>
                    <a:gd name="T42" fmla="*/ 286 w 492"/>
                    <a:gd name="T43" fmla="*/ 1543 h 1548"/>
                    <a:gd name="T44" fmla="*/ 273 w 492"/>
                    <a:gd name="T45" fmla="*/ 1545 h 1548"/>
                    <a:gd name="T46" fmla="*/ 257 w 492"/>
                    <a:gd name="T47" fmla="*/ 1546 h 1548"/>
                    <a:gd name="T48" fmla="*/ 245 w 492"/>
                    <a:gd name="T49" fmla="*/ 1547 h 1548"/>
                    <a:gd name="T50" fmla="*/ 231 w 492"/>
                    <a:gd name="T51" fmla="*/ 1546 h 1548"/>
                    <a:gd name="T52" fmla="*/ 214 w 492"/>
                    <a:gd name="T53" fmla="*/ 1543 h 1548"/>
                    <a:gd name="T54" fmla="*/ 200 w 492"/>
                    <a:gd name="T55" fmla="*/ 1541 h 1548"/>
                    <a:gd name="T56" fmla="*/ 187 w 492"/>
                    <a:gd name="T57" fmla="*/ 1538 h 1548"/>
                    <a:gd name="T58" fmla="*/ 174 w 492"/>
                    <a:gd name="T59" fmla="*/ 1533 h 1548"/>
                    <a:gd name="T60" fmla="*/ 160 w 492"/>
                    <a:gd name="T61" fmla="*/ 1525 h 1548"/>
                    <a:gd name="T62" fmla="*/ 145 w 492"/>
                    <a:gd name="T63" fmla="*/ 1519 h 1548"/>
                    <a:gd name="T64" fmla="*/ 132 w 492"/>
                    <a:gd name="T65" fmla="*/ 1511 h 1548"/>
                    <a:gd name="T66" fmla="*/ 122 w 492"/>
                    <a:gd name="T67" fmla="*/ 1503 h 1548"/>
                    <a:gd name="T68" fmla="*/ 112 w 492"/>
                    <a:gd name="T69" fmla="*/ 1495 h 1548"/>
                    <a:gd name="T70" fmla="*/ 102 w 492"/>
                    <a:gd name="T71" fmla="*/ 1486 h 1548"/>
                    <a:gd name="T72" fmla="*/ 90 w 492"/>
                    <a:gd name="T73" fmla="*/ 1474 h 1548"/>
                    <a:gd name="T74" fmla="*/ 80 w 492"/>
                    <a:gd name="T75" fmla="*/ 1462 h 1548"/>
                    <a:gd name="T76" fmla="*/ 72 w 492"/>
                    <a:gd name="T77" fmla="*/ 1450 h 1548"/>
                    <a:gd name="T78" fmla="*/ 65 w 492"/>
                    <a:gd name="T79" fmla="*/ 1437 h 1548"/>
                    <a:gd name="T80" fmla="*/ 59 w 492"/>
                    <a:gd name="T81" fmla="*/ 1423 h 1548"/>
                    <a:gd name="T82" fmla="*/ 54 w 492"/>
                    <a:gd name="T83" fmla="*/ 1409 h 1548"/>
                    <a:gd name="T84" fmla="*/ 51 w 492"/>
                    <a:gd name="T85" fmla="*/ 1397 h 1548"/>
                    <a:gd name="T86" fmla="*/ 49 w 492"/>
                    <a:gd name="T87" fmla="*/ 1383 h 1548"/>
                    <a:gd name="T88" fmla="*/ 49 w 492"/>
                    <a:gd name="T89" fmla="*/ 1367 h 1548"/>
                    <a:gd name="T90" fmla="*/ 49 w 492"/>
                    <a:gd name="T91" fmla="*/ 1352 h 1548"/>
                    <a:gd name="T92" fmla="*/ 49 w 492"/>
                    <a:gd name="T93" fmla="*/ 269 h 1548"/>
                    <a:gd name="T94" fmla="*/ 49 w 492"/>
                    <a:gd name="T95" fmla="*/ 49 h 1548"/>
                    <a:gd name="T96" fmla="*/ 0 w 492"/>
                    <a:gd name="T97" fmla="*/ 49 h 1548"/>
                    <a:gd name="T98" fmla="*/ 0 w 492"/>
                    <a:gd name="T99" fmla="*/ 0 h 15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2"/>
                    <a:gd name="T151" fmla="*/ 0 h 1548"/>
                    <a:gd name="T152" fmla="*/ 492 w 492"/>
                    <a:gd name="T153" fmla="*/ 1548 h 154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2" h="1548">
                      <a:moveTo>
                        <a:pt x="0" y="0"/>
                      </a:moveTo>
                      <a:lnTo>
                        <a:pt x="491" y="0"/>
                      </a:lnTo>
                      <a:lnTo>
                        <a:pt x="491" y="49"/>
                      </a:lnTo>
                      <a:lnTo>
                        <a:pt x="442" y="49"/>
                      </a:lnTo>
                      <a:lnTo>
                        <a:pt x="442" y="269"/>
                      </a:lnTo>
                      <a:lnTo>
                        <a:pt x="442" y="1352"/>
                      </a:lnTo>
                      <a:lnTo>
                        <a:pt x="441" y="1379"/>
                      </a:lnTo>
                      <a:lnTo>
                        <a:pt x="438" y="1399"/>
                      </a:lnTo>
                      <a:lnTo>
                        <a:pt x="435" y="1411"/>
                      </a:lnTo>
                      <a:lnTo>
                        <a:pt x="430" y="1425"/>
                      </a:lnTo>
                      <a:lnTo>
                        <a:pt x="423" y="1440"/>
                      </a:lnTo>
                      <a:lnTo>
                        <a:pt x="412" y="1455"/>
                      </a:lnTo>
                      <a:lnTo>
                        <a:pt x="402" y="1471"/>
                      </a:lnTo>
                      <a:lnTo>
                        <a:pt x="391" y="1485"/>
                      </a:lnTo>
                      <a:lnTo>
                        <a:pt x="377" y="1498"/>
                      </a:lnTo>
                      <a:lnTo>
                        <a:pt x="365" y="1509"/>
                      </a:lnTo>
                      <a:lnTo>
                        <a:pt x="355" y="1515"/>
                      </a:lnTo>
                      <a:lnTo>
                        <a:pt x="344" y="1522"/>
                      </a:lnTo>
                      <a:lnTo>
                        <a:pt x="330" y="1528"/>
                      </a:lnTo>
                      <a:lnTo>
                        <a:pt x="313" y="1535"/>
                      </a:lnTo>
                      <a:lnTo>
                        <a:pt x="299" y="1540"/>
                      </a:lnTo>
                      <a:lnTo>
                        <a:pt x="286" y="1543"/>
                      </a:lnTo>
                      <a:lnTo>
                        <a:pt x="273" y="1545"/>
                      </a:lnTo>
                      <a:lnTo>
                        <a:pt x="257" y="1546"/>
                      </a:lnTo>
                      <a:lnTo>
                        <a:pt x="245" y="1547"/>
                      </a:lnTo>
                      <a:lnTo>
                        <a:pt x="231" y="1546"/>
                      </a:lnTo>
                      <a:lnTo>
                        <a:pt x="214" y="1543"/>
                      </a:lnTo>
                      <a:lnTo>
                        <a:pt x="200" y="1541"/>
                      </a:lnTo>
                      <a:lnTo>
                        <a:pt x="187" y="1538"/>
                      </a:lnTo>
                      <a:lnTo>
                        <a:pt x="174" y="1533"/>
                      </a:lnTo>
                      <a:lnTo>
                        <a:pt x="160" y="1525"/>
                      </a:lnTo>
                      <a:lnTo>
                        <a:pt x="145" y="1519"/>
                      </a:lnTo>
                      <a:lnTo>
                        <a:pt x="132" y="1511"/>
                      </a:lnTo>
                      <a:lnTo>
                        <a:pt x="122" y="1503"/>
                      </a:lnTo>
                      <a:lnTo>
                        <a:pt x="112" y="1495"/>
                      </a:lnTo>
                      <a:lnTo>
                        <a:pt x="102" y="1486"/>
                      </a:lnTo>
                      <a:lnTo>
                        <a:pt x="90" y="1474"/>
                      </a:lnTo>
                      <a:lnTo>
                        <a:pt x="80" y="1462"/>
                      </a:lnTo>
                      <a:lnTo>
                        <a:pt x="72" y="1450"/>
                      </a:lnTo>
                      <a:lnTo>
                        <a:pt x="65" y="1437"/>
                      </a:lnTo>
                      <a:lnTo>
                        <a:pt x="59" y="1423"/>
                      </a:lnTo>
                      <a:lnTo>
                        <a:pt x="54" y="1409"/>
                      </a:lnTo>
                      <a:lnTo>
                        <a:pt x="51" y="1397"/>
                      </a:lnTo>
                      <a:lnTo>
                        <a:pt x="49" y="1383"/>
                      </a:lnTo>
                      <a:lnTo>
                        <a:pt x="49" y="1367"/>
                      </a:lnTo>
                      <a:lnTo>
                        <a:pt x="49" y="1352"/>
                      </a:lnTo>
                      <a:lnTo>
                        <a:pt x="49" y="269"/>
                      </a:lnTo>
                      <a:lnTo>
                        <a:pt x="49" y="49"/>
                      </a:lnTo>
                      <a:lnTo>
                        <a:pt x="0" y="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8" name="Freeform 12"/>
                <p:cNvSpPr/>
                <p:nvPr/>
              </p:nvSpPr>
              <p:spPr bwMode="auto">
                <a:xfrm>
                  <a:off x="2033" y="2225"/>
                  <a:ext cx="395" cy="1279"/>
                </a:xfrm>
                <a:custGeom>
                  <a:avLst/>
                  <a:gdLst>
                    <a:gd name="T0" fmla="*/ 394 w 395"/>
                    <a:gd name="T1" fmla="*/ 0 h 1279"/>
                    <a:gd name="T2" fmla="*/ 394 w 395"/>
                    <a:gd name="T3" fmla="*/ 1083 h 1279"/>
                    <a:gd name="T4" fmla="*/ 393 w 395"/>
                    <a:gd name="T5" fmla="*/ 1110 h 1279"/>
                    <a:gd name="T6" fmla="*/ 390 w 395"/>
                    <a:gd name="T7" fmla="*/ 1129 h 1279"/>
                    <a:gd name="T8" fmla="*/ 387 w 395"/>
                    <a:gd name="T9" fmla="*/ 1142 h 1279"/>
                    <a:gd name="T10" fmla="*/ 382 w 395"/>
                    <a:gd name="T11" fmla="*/ 1156 h 1279"/>
                    <a:gd name="T12" fmla="*/ 374 w 395"/>
                    <a:gd name="T13" fmla="*/ 1171 h 1279"/>
                    <a:gd name="T14" fmla="*/ 364 w 395"/>
                    <a:gd name="T15" fmla="*/ 1186 h 1279"/>
                    <a:gd name="T16" fmla="*/ 354 w 395"/>
                    <a:gd name="T17" fmla="*/ 1202 h 1279"/>
                    <a:gd name="T18" fmla="*/ 342 w 395"/>
                    <a:gd name="T19" fmla="*/ 1216 h 1279"/>
                    <a:gd name="T20" fmla="*/ 329 w 395"/>
                    <a:gd name="T21" fmla="*/ 1229 h 1279"/>
                    <a:gd name="T22" fmla="*/ 317 w 395"/>
                    <a:gd name="T23" fmla="*/ 1240 h 1279"/>
                    <a:gd name="T24" fmla="*/ 307 w 395"/>
                    <a:gd name="T25" fmla="*/ 1246 h 1279"/>
                    <a:gd name="T26" fmla="*/ 296 w 395"/>
                    <a:gd name="T27" fmla="*/ 1253 h 1279"/>
                    <a:gd name="T28" fmla="*/ 282 w 395"/>
                    <a:gd name="T29" fmla="*/ 1259 h 1279"/>
                    <a:gd name="T30" fmla="*/ 265 w 395"/>
                    <a:gd name="T31" fmla="*/ 1266 h 1279"/>
                    <a:gd name="T32" fmla="*/ 251 w 395"/>
                    <a:gd name="T33" fmla="*/ 1271 h 1279"/>
                    <a:gd name="T34" fmla="*/ 237 w 395"/>
                    <a:gd name="T35" fmla="*/ 1274 h 1279"/>
                    <a:gd name="T36" fmla="*/ 224 w 395"/>
                    <a:gd name="T37" fmla="*/ 1276 h 1279"/>
                    <a:gd name="T38" fmla="*/ 209 w 395"/>
                    <a:gd name="T39" fmla="*/ 1277 h 1279"/>
                    <a:gd name="T40" fmla="*/ 197 w 395"/>
                    <a:gd name="T41" fmla="*/ 1278 h 1279"/>
                    <a:gd name="T42" fmla="*/ 182 w 395"/>
                    <a:gd name="T43" fmla="*/ 1277 h 1279"/>
                    <a:gd name="T44" fmla="*/ 165 w 395"/>
                    <a:gd name="T45" fmla="*/ 1274 h 1279"/>
                    <a:gd name="T46" fmla="*/ 151 w 395"/>
                    <a:gd name="T47" fmla="*/ 1272 h 1279"/>
                    <a:gd name="T48" fmla="*/ 139 w 395"/>
                    <a:gd name="T49" fmla="*/ 1269 h 1279"/>
                    <a:gd name="T50" fmla="*/ 125 w 395"/>
                    <a:gd name="T51" fmla="*/ 1264 h 1279"/>
                    <a:gd name="T52" fmla="*/ 111 w 395"/>
                    <a:gd name="T53" fmla="*/ 1256 h 1279"/>
                    <a:gd name="T54" fmla="*/ 96 w 395"/>
                    <a:gd name="T55" fmla="*/ 1250 h 1279"/>
                    <a:gd name="T56" fmla="*/ 84 w 395"/>
                    <a:gd name="T57" fmla="*/ 1242 h 1279"/>
                    <a:gd name="T58" fmla="*/ 73 w 395"/>
                    <a:gd name="T59" fmla="*/ 1234 h 1279"/>
                    <a:gd name="T60" fmla="*/ 63 w 395"/>
                    <a:gd name="T61" fmla="*/ 1226 h 1279"/>
                    <a:gd name="T62" fmla="*/ 53 w 395"/>
                    <a:gd name="T63" fmla="*/ 1217 h 1279"/>
                    <a:gd name="T64" fmla="*/ 41 w 395"/>
                    <a:gd name="T65" fmla="*/ 1205 h 1279"/>
                    <a:gd name="T66" fmla="*/ 31 w 395"/>
                    <a:gd name="T67" fmla="*/ 1193 h 1279"/>
                    <a:gd name="T68" fmla="*/ 23 w 395"/>
                    <a:gd name="T69" fmla="*/ 1181 h 1279"/>
                    <a:gd name="T70" fmla="*/ 16 w 395"/>
                    <a:gd name="T71" fmla="*/ 1168 h 1279"/>
                    <a:gd name="T72" fmla="*/ 10 w 395"/>
                    <a:gd name="T73" fmla="*/ 1154 h 1279"/>
                    <a:gd name="T74" fmla="*/ 5 w 395"/>
                    <a:gd name="T75" fmla="*/ 1140 h 1279"/>
                    <a:gd name="T76" fmla="*/ 3 w 395"/>
                    <a:gd name="T77" fmla="*/ 1128 h 1279"/>
                    <a:gd name="T78" fmla="*/ 0 w 395"/>
                    <a:gd name="T79" fmla="*/ 1113 h 1279"/>
                    <a:gd name="T80" fmla="*/ 0 w 395"/>
                    <a:gd name="T81" fmla="*/ 1098 h 1279"/>
                    <a:gd name="T82" fmla="*/ 0 w 395"/>
                    <a:gd name="T83" fmla="*/ 1083 h 1279"/>
                    <a:gd name="T84" fmla="*/ 0 w 395"/>
                    <a:gd name="T85" fmla="*/ 0 h 1279"/>
                    <a:gd name="T86" fmla="*/ 394 w 395"/>
                    <a:gd name="T87" fmla="*/ 0 h 12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5"/>
                    <a:gd name="T133" fmla="*/ 0 h 1279"/>
                    <a:gd name="T134" fmla="*/ 395 w 395"/>
                    <a:gd name="T135" fmla="*/ 1279 h 12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5" h="1279">
                      <a:moveTo>
                        <a:pt x="394" y="0"/>
                      </a:moveTo>
                      <a:lnTo>
                        <a:pt x="394" y="1083"/>
                      </a:lnTo>
                      <a:lnTo>
                        <a:pt x="393" y="1110"/>
                      </a:lnTo>
                      <a:lnTo>
                        <a:pt x="390" y="1129"/>
                      </a:lnTo>
                      <a:lnTo>
                        <a:pt x="387" y="1142"/>
                      </a:lnTo>
                      <a:lnTo>
                        <a:pt x="382" y="1156"/>
                      </a:lnTo>
                      <a:lnTo>
                        <a:pt x="374" y="1171"/>
                      </a:lnTo>
                      <a:lnTo>
                        <a:pt x="364" y="1186"/>
                      </a:lnTo>
                      <a:lnTo>
                        <a:pt x="354" y="1202"/>
                      </a:lnTo>
                      <a:lnTo>
                        <a:pt x="342" y="1216"/>
                      </a:lnTo>
                      <a:lnTo>
                        <a:pt x="329" y="1229"/>
                      </a:lnTo>
                      <a:lnTo>
                        <a:pt x="317" y="1240"/>
                      </a:lnTo>
                      <a:lnTo>
                        <a:pt x="307" y="1246"/>
                      </a:lnTo>
                      <a:lnTo>
                        <a:pt x="296" y="1253"/>
                      </a:lnTo>
                      <a:lnTo>
                        <a:pt x="282" y="1259"/>
                      </a:lnTo>
                      <a:lnTo>
                        <a:pt x="265" y="1266"/>
                      </a:lnTo>
                      <a:lnTo>
                        <a:pt x="251" y="1271"/>
                      </a:lnTo>
                      <a:lnTo>
                        <a:pt x="237" y="1274"/>
                      </a:lnTo>
                      <a:lnTo>
                        <a:pt x="224" y="1276"/>
                      </a:lnTo>
                      <a:lnTo>
                        <a:pt x="209" y="1277"/>
                      </a:lnTo>
                      <a:lnTo>
                        <a:pt x="197" y="1278"/>
                      </a:lnTo>
                      <a:lnTo>
                        <a:pt x="182" y="1277"/>
                      </a:lnTo>
                      <a:lnTo>
                        <a:pt x="165" y="1274"/>
                      </a:lnTo>
                      <a:lnTo>
                        <a:pt x="151" y="1272"/>
                      </a:lnTo>
                      <a:lnTo>
                        <a:pt x="139" y="1269"/>
                      </a:lnTo>
                      <a:lnTo>
                        <a:pt x="125" y="1264"/>
                      </a:lnTo>
                      <a:lnTo>
                        <a:pt x="111" y="1256"/>
                      </a:lnTo>
                      <a:lnTo>
                        <a:pt x="96" y="1250"/>
                      </a:lnTo>
                      <a:lnTo>
                        <a:pt x="84" y="1242"/>
                      </a:lnTo>
                      <a:lnTo>
                        <a:pt x="73" y="1234"/>
                      </a:lnTo>
                      <a:lnTo>
                        <a:pt x="63" y="1226"/>
                      </a:lnTo>
                      <a:lnTo>
                        <a:pt x="53" y="1217"/>
                      </a:lnTo>
                      <a:lnTo>
                        <a:pt x="41" y="1205"/>
                      </a:lnTo>
                      <a:lnTo>
                        <a:pt x="31" y="1193"/>
                      </a:lnTo>
                      <a:lnTo>
                        <a:pt x="23" y="1181"/>
                      </a:lnTo>
                      <a:lnTo>
                        <a:pt x="16" y="1168"/>
                      </a:lnTo>
                      <a:lnTo>
                        <a:pt x="10" y="1154"/>
                      </a:lnTo>
                      <a:lnTo>
                        <a:pt x="5" y="1140"/>
                      </a:lnTo>
                      <a:lnTo>
                        <a:pt x="3" y="1128"/>
                      </a:lnTo>
                      <a:lnTo>
                        <a:pt x="0" y="1113"/>
                      </a:lnTo>
                      <a:lnTo>
                        <a:pt x="0" y="1098"/>
                      </a:lnTo>
                      <a:lnTo>
                        <a:pt x="0" y="1083"/>
                      </a:lnTo>
                      <a:lnTo>
                        <a:pt x="0" y="0"/>
                      </a:lnTo>
                      <a:lnTo>
                        <a:pt x="394" y="0"/>
                      </a:lnTo>
                    </a:path>
                  </a:pathLst>
                </a:custGeom>
                <a:solidFill>
                  <a:srgbClr val="FF9F7F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344" name="Group 13"/>
              <p:cNvGrpSpPr/>
              <p:nvPr/>
            </p:nvGrpSpPr>
            <p:grpSpPr bwMode="auto">
              <a:xfrm>
                <a:off x="1690" y="2066"/>
                <a:ext cx="492" cy="1548"/>
                <a:chOff x="1690" y="2066"/>
                <a:chExt cx="492" cy="1548"/>
              </a:xfrm>
            </p:grpSpPr>
            <p:sp>
              <p:nvSpPr>
                <p:cNvPr id="14345" name="Freeform 14"/>
                <p:cNvSpPr/>
                <p:nvPr/>
              </p:nvSpPr>
              <p:spPr bwMode="auto">
                <a:xfrm>
                  <a:off x="1690" y="2066"/>
                  <a:ext cx="492" cy="1548"/>
                </a:xfrm>
                <a:custGeom>
                  <a:avLst/>
                  <a:gdLst>
                    <a:gd name="T0" fmla="*/ 0 w 492"/>
                    <a:gd name="T1" fmla="*/ 0 h 1548"/>
                    <a:gd name="T2" fmla="*/ 491 w 492"/>
                    <a:gd name="T3" fmla="*/ 0 h 1548"/>
                    <a:gd name="T4" fmla="*/ 491 w 492"/>
                    <a:gd name="T5" fmla="*/ 49 h 1548"/>
                    <a:gd name="T6" fmla="*/ 441 w 492"/>
                    <a:gd name="T7" fmla="*/ 49 h 1548"/>
                    <a:gd name="T8" fmla="*/ 441 w 492"/>
                    <a:gd name="T9" fmla="*/ 270 h 1548"/>
                    <a:gd name="T10" fmla="*/ 441 w 492"/>
                    <a:gd name="T11" fmla="*/ 1353 h 1548"/>
                    <a:gd name="T12" fmla="*/ 441 w 492"/>
                    <a:gd name="T13" fmla="*/ 1380 h 1548"/>
                    <a:gd name="T14" fmla="*/ 438 w 492"/>
                    <a:gd name="T15" fmla="*/ 1399 h 1548"/>
                    <a:gd name="T16" fmla="*/ 435 w 492"/>
                    <a:gd name="T17" fmla="*/ 1412 h 1548"/>
                    <a:gd name="T18" fmla="*/ 430 w 492"/>
                    <a:gd name="T19" fmla="*/ 1425 h 1548"/>
                    <a:gd name="T20" fmla="*/ 422 w 492"/>
                    <a:gd name="T21" fmla="*/ 1440 h 1548"/>
                    <a:gd name="T22" fmla="*/ 412 w 492"/>
                    <a:gd name="T23" fmla="*/ 1456 h 1548"/>
                    <a:gd name="T24" fmla="*/ 402 w 492"/>
                    <a:gd name="T25" fmla="*/ 1471 h 1548"/>
                    <a:gd name="T26" fmla="*/ 391 w 492"/>
                    <a:gd name="T27" fmla="*/ 1486 h 1548"/>
                    <a:gd name="T28" fmla="*/ 377 w 492"/>
                    <a:gd name="T29" fmla="*/ 1498 h 1548"/>
                    <a:gd name="T30" fmla="*/ 365 w 492"/>
                    <a:gd name="T31" fmla="*/ 1509 h 1548"/>
                    <a:gd name="T32" fmla="*/ 355 w 492"/>
                    <a:gd name="T33" fmla="*/ 1515 h 1548"/>
                    <a:gd name="T34" fmla="*/ 344 w 492"/>
                    <a:gd name="T35" fmla="*/ 1522 h 1548"/>
                    <a:gd name="T36" fmla="*/ 330 w 492"/>
                    <a:gd name="T37" fmla="*/ 1529 h 1548"/>
                    <a:gd name="T38" fmla="*/ 314 w 492"/>
                    <a:gd name="T39" fmla="*/ 1535 h 1548"/>
                    <a:gd name="T40" fmla="*/ 300 w 492"/>
                    <a:gd name="T41" fmla="*/ 1541 h 1548"/>
                    <a:gd name="T42" fmla="*/ 285 w 492"/>
                    <a:gd name="T43" fmla="*/ 1544 h 1548"/>
                    <a:gd name="T44" fmla="*/ 273 w 492"/>
                    <a:gd name="T45" fmla="*/ 1545 h 1548"/>
                    <a:gd name="T46" fmla="*/ 258 w 492"/>
                    <a:gd name="T47" fmla="*/ 1547 h 1548"/>
                    <a:gd name="T48" fmla="*/ 246 w 492"/>
                    <a:gd name="T49" fmla="*/ 1547 h 1548"/>
                    <a:gd name="T50" fmla="*/ 231 w 492"/>
                    <a:gd name="T51" fmla="*/ 1547 h 1548"/>
                    <a:gd name="T52" fmla="*/ 214 w 492"/>
                    <a:gd name="T53" fmla="*/ 1544 h 1548"/>
                    <a:gd name="T54" fmla="*/ 201 w 492"/>
                    <a:gd name="T55" fmla="*/ 1542 h 1548"/>
                    <a:gd name="T56" fmla="*/ 188 w 492"/>
                    <a:gd name="T57" fmla="*/ 1538 h 1548"/>
                    <a:gd name="T58" fmla="*/ 174 w 492"/>
                    <a:gd name="T59" fmla="*/ 1534 h 1548"/>
                    <a:gd name="T60" fmla="*/ 160 w 492"/>
                    <a:gd name="T61" fmla="*/ 1526 h 1548"/>
                    <a:gd name="T62" fmla="*/ 144 w 492"/>
                    <a:gd name="T63" fmla="*/ 1518 h 1548"/>
                    <a:gd name="T64" fmla="*/ 132 w 492"/>
                    <a:gd name="T65" fmla="*/ 1511 h 1548"/>
                    <a:gd name="T66" fmla="*/ 123 w 492"/>
                    <a:gd name="T67" fmla="*/ 1503 h 1548"/>
                    <a:gd name="T68" fmla="*/ 112 w 492"/>
                    <a:gd name="T69" fmla="*/ 1495 h 1548"/>
                    <a:gd name="T70" fmla="*/ 101 w 492"/>
                    <a:gd name="T71" fmla="*/ 1486 h 1548"/>
                    <a:gd name="T72" fmla="*/ 91 w 492"/>
                    <a:gd name="T73" fmla="*/ 1474 h 1548"/>
                    <a:gd name="T74" fmla="*/ 80 w 492"/>
                    <a:gd name="T75" fmla="*/ 1462 h 1548"/>
                    <a:gd name="T76" fmla="*/ 73 w 492"/>
                    <a:gd name="T77" fmla="*/ 1451 h 1548"/>
                    <a:gd name="T78" fmla="*/ 65 w 492"/>
                    <a:gd name="T79" fmla="*/ 1437 h 1548"/>
                    <a:gd name="T80" fmla="*/ 59 w 492"/>
                    <a:gd name="T81" fmla="*/ 1423 h 1548"/>
                    <a:gd name="T82" fmla="*/ 54 w 492"/>
                    <a:gd name="T83" fmla="*/ 1410 h 1548"/>
                    <a:gd name="T84" fmla="*/ 51 w 492"/>
                    <a:gd name="T85" fmla="*/ 1398 h 1548"/>
                    <a:gd name="T86" fmla="*/ 49 w 492"/>
                    <a:gd name="T87" fmla="*/ 1383 h 1548"/>
                    <a:gd name="T88" fmla="*/ 49 w 492"/>
                    <a:gd name="T89" fmla="*/ 1368 h 1548"/>
                    <a:gd name="T90" fmla="*/ 49 w 492"/>
                    <a:gd name="T91" fmla="*/ 1353 h 1548"/>
                    <a:gd name="T92" fmla="*/ 49 w 492"/>
                    <a:gd name="T93" fmla="*/ 270 h 1548"/>
                    <a:gd name="T94" fmla="*/ 49 w 492"/>
                    <a:gd name="T95" fmla="*/ 49 h 1548"/>
                    <a:gd name="T96" fmla="*/ 0 w 492"/>
                    <a:gd name="T97" fmla="*/ 49 h 1548"/>
                    <a:gd name="T98" fmla="*/ 0 w 492"/>
                    <a:gd name="T99" fmla="*/ 0 h 15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92"/>
                    <a:gd name="T151" fmla="*/ 0 h 1548"/>
                    <a:gd name="T152" fmla="*/ 492 w 492"/>
                    <a:gd name="T153" fmla="*/ 1548 h 154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92" h="1548">
                      <a:moveTo>
                        <a:pt x="0" y="0"/>
                      </a:moveTo>
                      <a:lnTo>
                        <a:pt x="491" y="0"/>
                      </a:lnTo>
                      <a:lnTo>
                        <a:pt x="491" y="49"/>
                      </a:lnTo>
                      <a:lnTo>
                        <a:pt x="441" y="49"/>
                      </a:lnTo>
                      <a:lnTo>
                        <a:pt x="441" y="270"/>
                      </a:lnTo>
                      <a:lnTo>
                        <a:pt x="441" y="1353"/>
                      </a:lnTo>
                      <a:lnTo>
                        <a:pt x="441" y="1380"/>
                      </a:lnTo>
                      <a:lnTo>
                        <a:pt x="438" y="1399"/>
                      </a:lnTo>
                      <a:lnTo>
                        <a:pt x="435" y="1412"/>
                      </a:lnTo>
                      <a:lnTo>
                        <a:pt x="430" y="1425"/>
                      </a:lnTo>
                      <a:lnTo>
                        <a:pt x="422" y="1440"/>
                      </a:lnTo>
                      <a:lnTo>
                        <a:pt x="412" y="1456"/>
                      </a:lnTo>
                      <a:lnTo>
                        <a:pt x="402" y="1471"/>
                      </a:lnTo>
                      <a:lnTo>
                        <a:pt x="391" y="1486"/>
                      </a:lnTo>
                      <a:lnTo>
                        <a:pt x="377" y="1498"/>
                      </a:lnTo>
                      <a:lnTo>
                        <a:pt x="365" y="1509"/>
                      </a:lnTo>
                      <a:lnTo>
                        <a:pt x="355" y="1515"/>
                      </a:lnTo>
                      <a:lnTo>
                        <a:pt x="344" y="1522"/>
                      </a:lnTo>
                      <a:lnTo>
                        <a:pt x="330" y="1529"/>
                      </a:lnTo>
                      <a:lnTo>
                        <a:pt x="314" y="1535"/>
                      </a:lnTo>
                      <a:lnTo>
                        <a:pt x="300" y="1541"/>
                      </a:lnTo>
                      <a:lnTo>
                        <a:pt x="285" y="1544"/>
                      </a:lnTo>
                      <a:lnTo>
                        <a:pt x="273" y="1545"/>
                      </a:lnTo>
                      <a:lnTo>
                        <a:pt x="258" y="1547"/>
                      </a:lnTo>
                      <a:lnTo>
                        <a:pt x="246" y="1547"/>
                      </a:lnTo>
                      <a:lnTo>
                        <a:pt x="231" y="1547"/>
                      </a:lnTo>
                      <a:lnTo>
                        <a:pt x="214" y="1544"/>
                      </a:lnTo>
                      <a:lnTo>
                        <a:pt x="201" y="1542"/>
                      </a:lnTo>
                      <a:lnTo>
                        <a:pt x="188" y="1538"/>
                      </a:lnTo>
                      <a:lnTo>
                        <a:pt x="174" y="1534"/>
                      </a:lnTo>
                      <a:lnTo>
                        <a:pt x="160" y="1526"/>
                      </a:lnTo>
                      <a:lnTo>
                        <a:pt x="144" y="1518"/>
                      </a:lnTo>
                      <a:lnTo>
                        <a:pt x="132" y="1511"/>
                      </a:lnTo>
                      <a:lnTo>
                        <a:pt x="123" y="1503"/>
                      </a:lnTo>
                      <a:lnTo>
                        <a:pt x="112" y="1495"/>
                      </a:lnTo>
                      <a:lnTo>
                        <a:pt x="101" y="1486"/>
                      </a:lnTo>
                      <a:lnTo>
                        <a:pt x="91" y="1474"/>
                      </a:lnTo>
                      <a:lnTo>
                        <a:pt x="80" y="1462"/>
                      </a:lnTo>
                      <a:lnTo>
                        <a:pt x="73" y="1451"/>
                      </a:lnTo>
                      <a:lnTo>
                        <a:pt x="65" y="1437"/>
                      </a:lnTo>
                      <a:lnTo>
                        <a:pt x="59" y="1423"/>
                      </a:lnTo>
                      <a:lnTo>
                        <a:pt x="54" y="1410"/>
                      </a:lnTo>
                      <a:lnTo>
                        <a:pt x="51" y="1398"/>
                      </a:lnTo>
                      <a:lnTo>
                        <a:pt x="49" y="1383"/>
                      </a:lnTo>
                      <a:lnTo>
                        <a:pt x="49" y="1368"/>
                      </a:lnTo>
                      <a:lnTo>
                        <a:pt x="49" y="1353"/>
                      </a:lnTo>
                      <a:lnTo>
                        <a:pt x="49" y="270"/>
                      </a:lnTo>
                      <a:lnTo>
                        <a:pt x="49" y="49"/>
                      </a:lnTo>
                      <a:lnTo>
                        <a:pt x="0" y="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6" name="Freeform 15"/>
                <p:cNvSpPr/>
                <p:nvPr/>
              </p:nvSpPr>
              <p:spPr bwMode="auto">
                <a:xfrm>
                  <a:off x="1738" y="2336"/>
                  <a:ext cx="394" cy="1278"/>
                </a:xfrm>
                <a:custGeom>
                  <a:avLst/>
                  <a:gdLst>
                    <a:gd name="T0" fmla="*/ 393 w 394"/>
                    <a:gd name="T1" fmla="*/ 0 h 1278"/>
                    <a:gd name="T2" fmla="*/ 393 w 394"/>
                    <a:gd name="T3" fmla="*/ 1083 h 1278"/>
                    <a:gd name="T4" fmla="*/ 393 w 394"/>
                    <a:gd name="T5" fmla="*/ 1110 h 1278"/>
                    <a:gd name="T6" fmla="*/ 389 w 394"/>
                    <a:gd name="T7" fmla="*/ 1128 h 1278"/>
                    <a:gd name="T8" fmla="*/ 387 w 394"/>
                    <a:gd name="T9" fmla="*/ 1142 h 1278"/>
                    <a:gd name="T10" fmla="*/ 381 w 394"/>
                    <a:gd name="T11" fmla="*/ 1155 h 1278"/>
                    <a:gd name="T12" fmla="*/ 373 w 394"/>
                    <a:gd name="T13" fmla="*/ 1170 h 1278"/>
                    <a:gd name="T14" fmla="*/ 364 w 394"/>
                    <a:gd name="T15" fmla="*/ 1186 h 1278"/>
                    <a:gd name="T16" fmla="*/ 354 w 394"/>
                    <a:gd name="T17" fmla="*/ 1201 h 1278"/>
                    <a:gd name="T18" fmla="*/ 342 w 394"/>
                    <a:gd name="T19" fmla="*/ 1216 h 1278"/>
                    <a:gd name="T20" fmla="*/ 329 w 394"/>
                    <a:gd name="T21" fmla="*/ 1228 h 1278"/>
                    <a:gd name="T22" fmla="*/ 317 w 394"/>
                    <a:gd name="T23" fmla="*/ 1239 h 1278"/>
                    <a:gd name="T24" fmla="*/ 307 w 394"/>
                    <a:gd name="T25" fmla="*/ 1245 h 1278"/>
                    <a:gd name="T26" fmla="*/ 295 w 394"/>
                    <a:gd name="T27" fmla="*/ 1252 h 1278"/>
                    <a:gd name="T28" fmla="*/ 282 w 394"/>
                    <a:gd name="T29" fmla="*/ 1259 h 1278"/>
                    <a:gd name="T30" fmla="*/ 266 w 394"/>
                    <a:gd name="T31" fmla="*/ 1265 h 1278"/>
                    <a:gd name="T32" fmla="*/ 252 w 394"/>
                    <a:gd name="T33" fmla="*/ 1271 h 1278"/>
                    <a:gd name="T34" fmla="*/ 237 w 394"/>
                    <a:gd name="T35" fmla="*/ 1274 h 1278"/>
                    <a:gd name="T36" fmla="*/ 224 w 394"/>
                    <a:gd name="T37" fmla="*/ 1275 h 1278"/>
                    <a:gd name="T38" fmla="*/ 210 w 394"/>
                    <a:gd name="T39" fmla="*/ 1277 h 1278"/>
                    <a:gd name="T40" fmla="*/ 197 w 394"/>
                    <a:gd name="T41" fmla="*/ 1277 h 1278"/>
                    <a:gd name="T42" fmla="*/ 182 w 394"/>
                    <a:gd name="T43" fmla="*/ 1277 h 1278"/>
                    <a:gd name="T44" fmla="*/ 165 w 394"/>
                    <a:gd name="T45" fmla="*/ 1274 h 1278"/>
                    <a:gd name="T46" fmla="*/ 152 w 394"/>
                    <a:gd name="T47" fmla="*/ 1272 h 1278"/>
                    <a:gd name="T48" fmla="*/ 140 w 394"/>
                    <a:gd name="T49" fmla="*/ 1268 h 1278"/>
                    <a:gd name="T50" fmla="*/ 125 w 394"/>
                    <a:gd name="T51" fmla="*/ 1264 h 1278"/>
                    <a:gd name="T52" fmla="*/ 111 w 394"/>
                    <a:gd name="T53" fmla="*/ 1256 h 1278"/>
                    <a:gd name="T54" fmla="*/ 95 w 394"/>
                    <a:gd name="T55" fmla="*/ 1248 h 1278"/>
                    <a:gd name="T56" fmla="*/ 84 w 394"/>
                    <a:gd name="T57" fmla="*/ 1241 h 1278"/>
                    <a:gd name="T58" fmla="*/ 74 w 394"/>
                    <a:gd name="T59" fmla="*/ 1233 h 1278"/>
                    <a:gd name="T60" fmla="*/ 63 w 394"/>
                    <a:gd name="T61" fmla="*/ 1225 h 1278"/>
                    <a:gd name="T62" fmla="*/ 52 w 394"/>
                    <a:gd name="T63" fmla="*/ 1216 h 1278"/>
                    <a:gd name="T64" fmla="*/ 42 w 394"/>
                    <a:gd name="T65" fmla="*/ 1204 h 1278"/>
                    <a:gd name="T66" fmla="*/ 31 w 394"/>
                    <a:gd name="T67" fmla="*/ 1192 h 1278"/>
                    <a:gd name="T68" fmla="*/ 24 w 394"/>
                    <a:gd name="T69" fmla="*/ 1181 h 1278"/>
                    <a:gd name="T70" fmla="*/ 16 w 394"/>
                    <a:gd name="T71" fmla="*/ 1167 h 1278"/>
                    <a:gd name="T72" fmla="*/ 10 w 394"/>
                    <a:gd name="T73" fmla="*/ 1153 h 1278"/>
                    <a:gd name="T74" fmla="*/ 5 w 394"/>
                    <a:gd name="T75" fmla="*/ 1140 h 1278"/>
                    <a:gd name="T76" fmla="*/ 3 w 394"/>
                    <a:gd name="T77" fmla="*/ 1128 h 1278"/>
                    <a:gd name="T78" fmla="*/ 0 w 394"/>
                    <a:gd name="T79" fmla="*/ 1113 h 1278"/>
                    <a:gd name="T80" fmla="*/ 0 w 394"/>
                    <a:gd name="T81" fmla="*/ 1098 h 1278"/>
                    <a:gd name="T82" fmla="*/ 0 w 394"/>
                    <a:gd name="T83" fmla="*/ 1083 h 1278"/>
                    <a:gd name="T84" fmla="*/ 0 w 394"/>
                    <a:gd name="T85" fmla="*/ 0 h 1278"/>
                    <a:gd name="T86" fmla="*/ 393 w 394"/>
                    <a:gd name="T87" fmla="*/ 0 h 12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4"/>
                    <a:gd name="T133" fmla="*/ 0 h 1278"/>
                    <a:gd name="T134" fmla="*/ 394 w 394"/>
                    <a:gd name="T135" fmla="*/ 1278 h 12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4" h="1278">
                      <a:moveTo>
                        <a:pt x="393" y="0"/>
                      </a:moveTo>
                      <a:lnTo>
                        <a:pt x="393" y="1083"/>
                      </a:lnTo>
                      <a:lnTo>
                        <a:pt x="393" y="1110"/>
                      </a:lnTo>
                      <a:lnTo>
                        <a:pt x="389" y="1128"/>
                      </a:lnTo>
                      <a:lnTo>
                        <a:pt x="387" y="1142"/>
                      </a:lnTo>
                      <a:lnTo>
                        <a:pt x="381" y="1155"/>
                      </a:lnTo>
                      <a:lnTo>
                        <a:pt x="373" y="1170"/>
                      </a:lnTo>
                      <a:lnTo>
                        <a:pt x="364" y="1186"/>
                      </a:lnTo>
                      <a:lnTo>
                        <a:pt x="354" y="1201"/>
                      </a:lnTo>
                      <a:lnTo>
                        <a:pt x="342" y="1216"/>
                      </a:lnTo>
                      <a:lnTo>
                        <a:pt x="329" y="1228"/>
                      </a:lnTo>
                      <a:lnTo>
                        <a:pt x="317" y="1239"/>
                      </a:lnTo>
                      <a:lnTo>
                        <a:pt x="307" y="1245"/>
                      </a:lnTo>
                      <a:lnTo>
                        <a:pt x="295" y="1252"/>
                      </a:lnTo>
                      <a:lnTo>
                        <a:pt x="282" y="1259"/>
                      </a:lnTo>
                      <a:lnTo>
                        <a:pt x="266" y="1265"/>
                      </a:lnTo>
                      <a:lnTo>
                        <a:pt x="252" y="1271"/>
                      </a:lnTo>
                      <a:lnTo>
                        <a:pt x="237" y="1274"/>
                      </a:lnTo>
                      <a:lnTo>
                        <a:pt x="224" y="1275"/>
                      </a:lnTo>
                      <a:lnTo>
                        <a:pt x="210" y="1277"/>
                      </a:lnTo>
                      <a:lnTo>
                        <a:pt x="197" y="1277"/>
                      </a:lnTo>
                      <a:lnTo>
                        <a:pt x="182" y="1277"/>
                      </a:lnTo>
                      <a:lnTo>
                        <a:pt x="165" y="1274"/>
                      </a:lnTo>
                      <a:lnTo>
                        <a:pt x="152" y="1272"/>
                      </a:lnTo>
                      <a:lnTo>
                        <a:pt x="140" y="1268"/>
                      </a:lnTo>
                      <a:lnTo>
                        <a:pt x="125" y="1264"/>
                      </a:lnTo>
                      <a:lnTo>
                        <a:pt x="111" y="1256"/>
                      </a:lnTo>
                      <a:lnTo>
                        <a:pt x="95" y="1248"/>
                      </a:lnTo>
                      <a:lnTo>
                        <a:pt x="84" y="1241"/>
                      </a:lnTo>
                      <a:lnTo>
                        <a:pt x="74" y="1233"/>
                      </a:lnTo>
                      <a:lnTo>
                        <a:pt x="63" y="1225"/>
                      </a:lnTo>
                      <a:lnTo>
                        <a:pt x="52" y="1216"/>
                      </a:lnTo>
                      <a:lnTo>
                        <a:pt x="42" y="1204"/>
                      </a:lnTo>
                      <a:lnTo>
                        <a:pt x="31" y="1192"/>
                      </a:lnTo>
                      <a:lnTo>
                        <a:pt x="24" y="1181"/>
                      </a:lnTo>
                      <a:lnTo>
                        <a:pt x="16" y="1167"/>
                      </a:lnTo>
                      <a:lnTo>
                        <a:pt x="10" y="1153"/>
                      </a:lnTo>
                      <a:lnTo>
                        <a:pt x="5" y="1140"/>
                      </a:lnTo>
                      <a:lnTo>
                        <a:pt x="3" y="1128"/>
                      </a:lnTo>
                      <a:lnTo>
                        <a:pt x="0" y="1113"/>
                      </a:lnTo>
                      <a:lnTo>
                        <a:pt x="0" y="1098"/>
                      </a:lnTo>
                      <a:lnTo>
                        <a:pt x="0" y="1083"/>
                      </a:lnTo>
                      <a:lnTo>
                        <a:pt x="0" y="0"/>
                      </a:lnTo>
                      <a:lnTo>
                        <a:pt x="393" y="0"/>
                      </a:lnTo>
                    </a:path>
                  </a:pathLst>
                </a:custGeom>
                <a:solidFill>
                  <a:srgbClr val="DF9FFF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341" name="Line 16"/>
            <p:cNvSpPr>
              <a:spLocks noChangeShapeType="1"/>
            </p:cNvSpPr>
            <p:nvPr/>
          </p:nvSpPr>
          <p:spPr bwMode="auto">
            <a:xfrm>
              <a:off x="2608" y="265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29527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装卸人员的职责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5235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406400">
              <a:lnSpc>
                <a:spcPct val="125000"/>
              </a:lnSpc>
            </a:pPr>
            <a:r>
              <a:rPr lang="zh-CN" altLang="en-US"/>
              <a:t>一、装卸民爆物品要专人监督，严禁无关人员或车辆进入库区。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二、暴雨、雷电恶劣气候，不得进行民爆物品的装卸作业。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三、装卸作业的场所严禁明火，现场不得有带电的设备。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四、作业时，车辆必须熄火、制动，不得添加燃料，装卸时应使用不发生火花的工具。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五、  同车装运两种以上不同品种的产品时，必须符合货物运输管理的有关安全规范。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六、  货物入库时，应按照生产日期、生产批号的顺序，整齐摞放，不同品种必须分开摞放。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七、老、弱、病、残、儿童不准装卸民爆物品，作业前须对装卸人员进行安全教育、规定注意事项。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八、装卸人员在作业时不应穿戴化纤制品的衣物和穿带钉子鞋、高跟鞋，不准携带烟火和通信工具。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九、装卸时，必须稳拿轻放，严禁野蛮作业，不准拖拉、翻滚、投掷、脚踩包装箱（袋）或站在包装箱上作业。装运和堆放要安全牢固、整齐。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十、包装破损、数量不清的民爆物品不准发运和入库。</a:t>
            </a:r>
            <a:endParaRPr lang="zh-CN" altLang="en-US"/>
          </a:p>
          <a:p>
            <a:pPr indent="406400">
              <a:lnSpc>
                <a:spcPct val="125000"/>
              </a:lnSpc>
            </a:pPr>
            <a:r>
              <a:rPr lang="zh-CN" altLang="en-US"/>
              <a:t>十一、装卸作业结束后，场所必须清理干净。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Diagram 2"/>
          <p:cNvGrpSpPr/>
          <p:nvPr/>
        </p:nvGrpSpPr>
        <p:grpSpPr bwMode="auto">
          <a:xfrm>
            <a:off x="2484438" y="1773238"/>
            <a:ext cx="4248150" cy="3600450"/>
            <a:chOff x="1565" y="1117"/>
            <a:chExt cx="2676" cy="2268"/>
          </a:xfrm>
        </p:grpSpPr>
        <p:graphicFrame>
          <p:nvGraphicFramePr>
            <p:cNvPr id="10" name="图示 9"/>
            <p:cNvGraphicFramePr/>
            <p:nvPr/>
          </p:nvGraphicFramePr>
          <p:xfrm>
            <a:off x="1565" y="1117"/>
            <a:ext cx="2676" cy="22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41989" name="Picture 14" descr="dan12old"/>
            <p:cNvSpPr>
              <a:spLocks noChangeAspect="1" noChangeArrowheads="1"/>
            </p:cNvSpPr>
            <p:nvPr/>
          </p:nvSpPr>
          <p:spPr bwMode="auto">
            <a:xfrm>
              <a:off x="2484" y="1893"/>
              <a:ext cx="792" cy="53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  <p:sp>
          <p:nvSpPr>
            <p:cNvPr id="41990" name="AutoShape 15"/>
            <p:cNvSpPr>
              <a:spLocks noChangeArrowheads="1"/>
            </p:cNvSpPr>
            <p:nvPr/>
          </p:nvSpPr>
          <p:spPr bwMode="auto">
            <a:xfrm>
              <a:off x="2433" y="1918"/>
              <a:ext cx="1055" cy="711"/>
            </a:xfrm>
            <a:custGeom>
              <a:avLst/>
              <a:gdLst>
                <a:gd name="T0" fmla="*/ 26 w 21600"/>
                <a:gd name="T1" fmla="*/ 0 h 21600"/>
                <a:gd name="T2" fmla="*/ 8 w 21600"/>
                <a:gd name="T3" fmla="*/ 3 h 21600"/>
                <a:gd name="T4" fmla="*/ 0 w 21600"/>
                <a:gd name="T5" fmla="*/ 12 h 21600"/>
                <a:gd name="T6" fmla="*/ 8 w 21600"/>
                <a:gd name="T7" fmla="*/ 20 h 21600"/>
                <a:gd name="T8" fmla="*/ 26 w 21600"/>
                <a:gd name="T9" fmla="*/ 23 h 21600"/>
                <a:gd name="T10" fmla="*/ 44 w 21600"/>
                <a:gd name="T11" fmla="*/ 20 h 21600"/>
                <a:gd name="T12" fmla="*/ 52 w 21600"/>
                <a:gd name="T13" fmla="*/ 12 h 21600"/>
                <a:gd name="T14" fmla="*/ 44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59 h 21600"/>
                <a:gd name="T26" fmla="*/ 18447 w 21600"/>
                <a:gd name="T27" fmla="*/ 18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10" y="10800"/>
                  </a:moveTo>
                  <a:cubicBezTo>
                    <a:pt x="3510" y="14826"/>
                    <a:pt x="6774" y="18090"/>
                    <a:pt x="10800" y="18090"/>
                  </a:cubicBezTo>
                  <a:cubicBezTo>
                    <a:pt x="14826" y="18090"/>
                    <a:pt x="18090" y="14826"/>
                    <a:pt x="18090" y="10800"/>
                  </a:cubicBezTo>
                  <a:cubicBezTo>
                    <a:pt x="18090" y="6774"/>
                    <a:pt x="14826" y="3510"/>
                    <a:pt x="10800" y="3510"/>
                  </a:cubicBezTo>
                  <a:cubicBezTo>
                    <a:pt x="6774" y="3510"/>
                    <a:pt x="3510" y="6774"/>
                    <a:pt x="351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562" y="1888"/>
              <a:ext cx="491" cy="454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PMingLiU" panose="02020500000000000000" pitchFamily="18" charset="-120"/>
                </a:rPr>
                <a:t>火灾</a:t>
              </a:r>
              <a:endParaRPr kumimoji="1"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41986" name="Rectangle 17"/>
          <p:cNvSpPr>
            <a:spLocks noChangeArrowheads="1"/>
          </p:cNvSpPr>
          <p:nvPr/>
        </p:nvSpPr>
        <p:spPr bwMode="auto">
          <a:xfrm>
            <a:off x="827088" y="5661025"/>
            <a:ext cx="7127875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zh-TW" altLang="en-US" sz="2200" b="1">
                <a:latin typeface="Trebuchet MS" panose="020B0603020202020204" pitchFamily="34" charset="0"/>
                <a:ea typeface="華康儷粗黑"/>
                <a:cs typeface="華康儷粗黑"/>
              </a:rPr>
              <a:t>海因里希法則</a:t>
            </a:r>
            <a:r>
              <a:rPr lang="zh-TW" altLang="en-US" sz="2000" b="1">
                <a:latin typeface="Trebuchet MS" panose="020B0603020202020204" pitchFamily="34" charset="0"/>
                <a:ea typeface="華康儷粗黑"/>
                <a:cs typeface="華康儷粗黑"/>
              </a:rPr>
              <a:t>    </a:t>
            </a:r>
            <a:r>
              <a:rPr lang="zh-TW" altLang="en-US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無事故</a:t>
            </a:r>
            <a:r>
              <a:rPr lang="en-US" altLang="zh-TW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﹕</a:t>
            </a:r>
            <a:r>
              <a:rPr lang="zh-TW" altLang="en-US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一般事故</a:t>
            </a:r>
            <a:r>
              <a:rPr lang="en-US" altLang="zh-TW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﹕</a:t>
            </a:r>
            <a:r>
              <a:rPr lang="zh-TW" altLang="en-US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重大事故</a:t>
            </a:r>
            <a:r>
              <a:rPr lang="en-US" altLang="zh-TW" sz="2000" b="1">
                <a:solidFill>
                  <a:srgbClr val="FF0000"/>
                </a:solidFill>
                <a:latin typeface="Trebuchet MS" panose="020B0603020202020204" pitchFamily="34" charset="0"/>
                <a:ea typeface="華康儷粗黑"/>
                <a:cs typeface="華康儷粗黑"/>
              </a:rPr>
              <a:t>=300﹕29﹕1</a:t>
            </a:r>
            <a:endParaRPr lang="en-US" altLang="zh-TW" sz="2000" b="1">
              <a:solidFill>
                <a:srgbClr val="FF0000"/>
              </a:solidFill>
              <a:latin typeface="Trebuchet MS" panose="020B0603020202020204" pitchFamily="34" charset="0"/>
              <a:ea typeface="華康儷粗黑"/>
              <a:cs typeface="華康儷粗黑"/>
            </a:endParaRPr>
          </a:p>
        </p:txBody>
      </p:sp>
      <p:sp>
        <p:nvSpPr>
          <p:cNvPr id="41987" name="矩形 4"/>
          <p:cNvSpPr>
            <a:spLocks noChangeArrowheads="1"/>
          </p:cNvSpPr>
          <p:nvPr/>
        </p:nvSpPr>
        <p:spPr bwMode="auto">
          <a:xfrm>
            <a:off x="2146300" y="549275"/>
            <a:ext cx="4851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第四部分  危化品的防火管理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 txBox="1">
            <a:spLocks noChangeArrowheads="1"/>
          </p:cNvSpPr>
          <p:nvPr/>
        </p:nvSpPr>
        <p:spPr bwMode="auto">
          <a:xfrm>
            <a:off x="1187450" y="1484313"/>
            <a:ext cx="5973763" cy="4106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建立安全管理组织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健全与落实安全管理规章制度</a:t>
            </a:r>
            <a:endParaRPr lang="zh-CN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制定与落实安全责任制</a:t>
            </a:r>
            <a:endParaRPr lang="zh-TW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制定防火检查制度</a:t>
            </a:r>
            <a:endParaRPr lang="zh-TW" altLang="zh-CN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落实危化品安全教育培训</a:t>
            </a:r>
            <a:endParaRPr lang="zh-TW" altLang="zh-CN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制定事故应急预案，定期组织演习</a:t>
            </a:r>
            <a:endParaRPr lang="zh-TW" altLang="zh-CN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9580" indent="-44958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组织危化品安全宣传活动</a:t>
            </a:r>
            <a:endParaRPr lang="zh-TW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684213" y="692150"/>
            <a:ext cx="357028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TW" sz="2200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危化</a:t>
            </a:r>
            <a:r>
              <a:rPr lang="zh-TW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品管理的基本方法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916113"/>
            <a:ext cx="7777163" cy="4033837"/>
          </a:xfrm>
          <a:prstGeom prst="rect">
            <a:avLst/>
          </a:prstGeom>
        </p:spPr>
        <p:txBody>
          <a:bodyPr/>
          <a:lstStyle/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危险化学品废弃溶剂及空桶必须统一管理存放，及时处理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TW" altLang="en-US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废弃溶剂及空桶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不得堆放在危化品存储区</a:t>
            </a:r>
            <a:endParaRPr lang="zh-CN" altLang="en-US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不得任意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丢弃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倒掉危化品废弃物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en-US" altLang="zh-TW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废弃溶剂及空桶暂放场所设置应合理，现场须有通风排气系统</a:t>
            </a:r>
            <a:endParaRPr lang="zh-TW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电气设备需防爆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en-US" altLang="zh-CN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废弃溶剂及空桶暂放场所，禁止吸烟和明火作业</a:t>
            </a:r>
            <a:endParaRPr lang="zh-CN" altLang="en-US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panose="05000000000000000000" pitchFamily="2" charset="2"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废弃溶剂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及空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桶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暂放区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需配备相应消防器材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TW" altLang="en-US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5725" indent="367030" defTabSz="0">
              <a:lnSpc>
                <a:spcPct val="140000"/>
              </a:lnSpc>
              <a:spcBef>
                <a:spcPct val="50000"/>
              </a:spcBef>
              <a:spcAft>
                <a:spcPts val="300"/>
              </a:spcAft>
              <a:buSzPct val="130000"/>
              <a:buFontTx/>
              <a:buBlip>
                <a:blip r:embed="rId1"/>
              </a:buBlip>
              <a:tabLst>
                <a:tab pos="2959100" algn="l"/>
              </a:tabLst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危化品废弃物不得和一般拉价运出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endParaRPr lang="en-US" altLang="zh-TW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11188" y="1196975"/>
            <a:ext cx="4464050" cy="57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基本要求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5" name="矩形 4"/>
          <p:cNvSpPr>
            <a:spLocks noChangeArrowheads="1"/>
          </p:cNvSpPr>
          <p:nvPr/>
        </p:nvSpPr>
        <p:spPr bwMode="auto">
          <a:xfrm>
            <a:off x="539750" y="620713"/>
            <a:ext cx="3556000" cy="427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二、危化品废弃物安全管理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 txBox="1">
            <a:spLocks noChangeArrowheads="1"/>
          </p:cNvSpPr>
          <p:nvPr/>
        </p:nvSpPr>
        <p:spPr bwMode="auto">
          <a:xfrm>
            <a:off x="900113" y="2276475"/>
            <a:ext cx="7416800" cy="3741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US" altLang="zh-CN" sz="14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危险源：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及时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控制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危险源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防止事故的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继续扩大</a:t>
            </a:r>
            <a:endParaRPr lang="en-US" altLang="zh-CN" sz="1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US" altLang="zh-CN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抢救受害人员：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及时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有序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有效地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实施现场救援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安    </a:t>
            </a:r>
            <a:endParaRPr lang="en-US" altLang="zh-TW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传送伤员，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降低伤亡人数</a:t>
            </a:r>
            <a:endParaRPr lang="en-US" altLang="zh-CN" sz="1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组织员工撤离</a:t>
            </a:r>
            <a:r>
              <a:rPr lang="en-US" altLang="zh-CN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知道员工防护</a:t>
            </a:r>
            <a:endParaRPr lang="zh-CN" altLang="en-US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539750" y="1700213"/>
            <a:ext cx="43688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一．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危化品重大事故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应急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救援的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基本任务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059" name="矩形 1"/>
          <p:cNvSpPr>
            <a:spLocks noChangeArrowheads="1"/>
          </p:cNvSpPr>
          <p:nvPr/>
        </p:nvSpPr>
        <p:spPr bwMode="auto">
          <a:xfrm>
            <a:off x="1966913" y="549275"/>
            <a:ext cx="5210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第五部分　</a:t>
            </a:r>
            <a:r>
              <a:rPr lang="zh-TW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危化品事故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应急处理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 txBox="1">
            <a:spLocks noChangeArrowheads="1"/>
          </p:cNvSpPr>
          <p:nvPr/>
        </p:nvSpPr>
        <p:spPr bwMode="auto">
          <a:xfrm>
            <a:off x="827088" y="1628775"/>
            <a:ext cx="6553200" cy="331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、报警的内容： 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--------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事发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时间、地点及单位；</a:t>
            </a:r>
            <a:endParaRPr lang="zh-TW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--------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化学品名称和泄漏量；</a:t>
            </a:r>
            <a:endParaRPr lang="zh-TW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--------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事故性质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（外溢、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爆炸、火灾）；</a:t>
            </a:r>
            <a:endParaRPr lang="zh-TW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--------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危险程度及有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人员伤亡；</a:t>
            </a:r>
            <a:endParaRPr lang="zh-TW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--------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报警人姓名及联系电话。</a:t>
            </a:r>
            <a:endParaRPr lang="zh-TW" altLang="en-US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6082" name="Group 16"/>
          <p:cNvGrpSpPr/>
          <p:nvPr/>
        </p:nvGrpSpPr>
        <p:grpSpPr bwMode="auto">
          <a:xfrm>
            <a:off x="6875463" y="5157788"/>
            <a:ext cx="1079500" cy="719137"/>
            <a:chOff x="0" y="0"/>
            <a:chExt cx="648" cy="504"/>
          </a:xfrm>
        </p:grpSpPr>
        <p:pic>
          <p:nvPicPr>
            <p:cNvPr id="46096" name="Picture 17" descr="hzpj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648" cy="50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6097" name="Rectangle 18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" y="7"/>
              <a:ext cx="626" cy="48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</p:grpSp>
      <p:sp>
        <p:nvSpPr>
          <p:cNvPr id="46083" name="矩形 18"/>
          <p:cNvSpPr>
            <a:spLocks noChangeArrowheads="1"/>
          </p:cNvSpPr>
          <p:nvPr/>
        </p:nvSpPr>
        <p:spPr bwMode="auto">
          <a:xfrm>
            <a:off x="827088" y="692150"/>
            <a:ext cx="14541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事故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报警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6084" name="Group 4"/>
          <p:cNvGrpSpPr/>
          <p:nvPr/>
        </p:nvGrpSpPr>
        <p:grpSpPr bwMode="auto">
          <a:xfrm>
            <a:off x="898525" y="5086350"/>
            <a:ext cx="1079500" cy="719138"/>
            <a:chOff x="0" y="0"/>
            <a:chExt cx="648" cy="497"/>
          </a:xfrm>
        </p:grpSpPr>
        <p:pic>
          <p:nvPicPr>
            <p:cNvPr id="46094" name="Picture 5" descr="bj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8" cy="4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6095" name="Rectangle 6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7" y="0"/>
              <a:ext cx="633" cy="48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46085" name="Group 7"/>
          <p:cNvGrpSpPr/>
          <p:nvPr/>
        </p:nvGrpSpPr>
        <p:grpSpPr bwMode="auto">
          <a:xfrm>
            <a:off x="2338388" y="5086350"/>
            <a:ext cx="1079500" cy="790575"/>
            <a:chOff x="0" y="0"/>
            <a:chExt cx="648" cy="497"/>
          </a:xfrm>
        </p:grpSpPr>
        <p:pic>
          <p:nvPicPr>
            <p:cNvPr id="46092" name="Picture 8" descr="jjs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648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Rectangle 9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7" y="14"/>
              <a:ext cx="633" cy="4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46086" name="Group 10"/>
          <p:cNvGrpSpPr/>
          <p:nvPr/>
        </p:nvGrpSpPr>
        <p:grpSpPr bwMode="auto">
          <a:xfrm>
            <a:off x="3851275" y="5159375"/>
            <a:ext cx="1079500" cy="719138"/>
            <a:chOff x="0" y="0"/>
            <a:chExt cx="648" cy="497"/>
          </a:xfrm>
        </p:grpSpPr>
        <p:pic>
          <p:nvPicPr>
            <p:cNvPr id="46090" name="Picture 11" descr="xchjjj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648" cy="49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6091" name="Rectangle 12">
              <a:hlinkClick r:id="rId9" action="ppaction://hlinkfile"/>
            </p:cNvPr>
            <p:cNvSpPr>
              <a:spLocks noChangeArrowheads="1"/>
            </p:cNvSpPr>
            <p:nvPr/>
          </p:nvSpPr>
          <p:spPr bwMode="auto">
            <a:xfrm>
              <a:off x="0" y="21"/>
              <a:ext cx="640" cy="46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</p:grpSp>
      <p:grpSp>
        <p:nvGrpSpPr>
          <p:cNvPr id="46087" name="Group 13"/>
          <p:cNvGrpSpPr/>
          <p:nvPr/>
        </p:nvGrpSpPr>
        <p:grpSpPr bwMode="auto">
          <a:xfrm>
            <a:off x="5362575" y="5157788"/>
            <a:ext cx="1079500" cy="719137"/>
            <a:chOff x="0" y="0"/>
            <a:chExt cx="684" cy="482"/>
          </a:xfrm>
        </p:grpSpPr>
        <p:pic>
          <p:nvPicPr>
            <p:cNvPr id="46088" name="Picture 14" descr="xxl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684" cy="48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6089" name="Rectangle 15">
              <a:hlinkClick r:id="rId11" action="ppaction://hlinkfile"/>
            </p:cNvPr>
            <p:cNvSpPr>
              <a:spLocks noChangeArrowheads="1"/>
            </p:cNvSpPr>
            <p:nvPr/>
          </p:nvSpPr>
          <p:spPr bwMode="auto">
            <a:xfrm>
              <a:off x="7" y="0"/>
              <a:ext cx="662" cy="48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</a:ln>
          </p:spPr>
          <p:txBody>
            <a:bodyPr wrap="none"/>
            <a:lstStyle/>
            <a:p>
              <a:endParaRPr lang="zh-CN" altLang="en-US"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 txBox="1">
            <a:spLocks noChangeArrowheads="1"/>
          </p:cNvSpPr>
          <p:nvPr/>
        </p:nvSpPr>
        <p:spPr bwMode="auto">
          <a:xfrm>
            <a:off x="755650" y="1844675"/>
            <a:ext cx="7777163" cy="1512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应根据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危化品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泄漏扩散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情況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火焰辐射情况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所涉及到的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范围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警戒区</a:t>
            </a:r>
            <a:r>
              <a:rPr lang="en-US" altLang="zh-TW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並在通往事故</a:t>
            </a:r>
            <a:r>
              <a:rPr lang="zh-CN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现场</a:t>
            </a:r>
            <a:r>
              <a:rPr lang="zh-TW" altLang="en-US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干道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实施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交通管制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zh-TW" altLang="zh-CN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900113" y="981075"/>
            <a:ext cx="1717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警戒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900113" y="3429000"/>
            <a:ext cx="7343775" cy="174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44500" indent="-444500">
              <a:lnSpc>
                <a:spcPct val="120000"/>
              </a:lnSpc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建立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警戒区的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事项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endParaRPr lang="en-US" altLang="zh-TW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0" indent="-44450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警戒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区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边界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应拉境界带或设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警示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标志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並有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专人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警戒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0" indent="-44450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除消防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应急处理人员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以及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必须坚守岗位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的人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员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外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其他人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员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禁止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进入警戒区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44500" indent="-444500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泄漏溢出的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化学品为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易燃品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时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区域内应严禁火种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198563"/>
            <a:ext cx="8208963" cy="518318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）人员疏散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迅速将警戒区及污染区内与事故应急处理无关的人员撤离</a:t>
            </a: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以減少不必要的的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人员伤亡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TW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endParaRPr lang="zh-CN" altLang="en-US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）物资疏散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疏散影响应急处理</a:t>
            </a:r>
            <a:r>
              <a:rPr lang="en-US" altLang="zh-CN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可能扩大火势和有爆炸危险的物质</a:t>
            </a:r>
            <a:r>
              <a:rPr lang="en-US" altLang="zh-TW" sz="1800" dirty="0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</a:rPr>
              <a:t>及性质重要和价格昂贵的物资</a:t>
            </a:r>
            <a:r>
              <a:rPr lang="en-US" altLang="zh-CN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endParaRPr lang="zh-TW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endParaRPr lang="zh-TW" altLang="zh-CN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buFont typeface="Georgia" panose="02040502050405020303" pitchFamily="18" charset="0"/>
              <a:buNone/>
              <a:defRPr/>
            </a:pP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紧急疏散注意事项</a:t>
            </a:r>
            <a:r>
              <a:rPr lang="en-US" altLang="zh-TW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endParaRPr lang="en-US" altLang="zh-TW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如事故物质有毒时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要佩戴个人防护用品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并采取相应防护措施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应将人员向侧上风转移</a:t>
            </a: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明确专人引导和护送疏散人员到安全区</a:t>
            </a:r>
            <a:r>
              <a:rPr lang="en-US" altLang="zh-CN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zh-CN" altLang="zh-TW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TW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不要在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低洼处滞留</a:t>
            </a:r>
            <a:r>
              <a:rPr lang="en-US" altLang="zh-TW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TW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defRPr/>
            </a:pPr>
            <a:r>
              <a:rPr lang="en-US" altLang="zh-TW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TW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要查清是否有人留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在着火区或污染区</a:t>
            </a:r>
            <a:r>
              <a:rPr lang="en-US" altLang="zh-TW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8130" name="Group 4"/>
          <p:cNvGrpSpPr/>
          <p:nvPr/>
        </p:nvGrpSpPr>
        <p:grpSpPr bwMode="auto">
          <a:xfrm>
            <a:off x="7524750" y="5518150"/>
            <a:ext cx="1223963" cy="647700"/>
            <a:chOff x="0" y="0"/>
            <a:chExt cx="648" cy="497"/>
          </a:xfrm>
        </p:grpSpPr>
        <p:pic>
          <p:nvPicPr>
            <p:cNvPr id="48132" name="Picture 5" descr="jjss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648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3" name="Rectangle 6">
              <a:hlinkClick r:id="rId2" action="ppaction://hlinkfile"/>
            </p:cNvPr>
            <p:cNvSpPr>
              <a:spLocks noChangeArrowheads="1"/>
            </p:cNvSpPr>
            <p:nvPr/>
          </p:nvSpPr>
          <p:spPr bwMode="auto">
            <a:xfrm>
              <a:off x="7" y="14"/>
              <a:ext cx="633" cy="4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8131" name="矩形 6"/>
          <p:cNvSpPr>
            <a:spLocks noChangeArrowheads="1"/>
          </p:cNvSpPr>
          <p:nvPr/>
        </p:nvSpPr>
        <p:spPr bwMode="auto">
          <a:xfrm>
            <a:off x="900113" y="620713"/>
            <a:ext cx="110807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疏</a:t>
            </a:r>
            <a:r>
              <a:rPr lang="zh-TW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散</a:t>
            </a:r>
            <a:endParaRPr lang="zh-CN" altLang="en-US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684213" y="2133600"/>
            <a:ext cx="8135937" cy="381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应清楚洗眼器</a:t>
            </a:r>
            <a:r>
              <a: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水龙头等应急材器的位置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化学药品溅洒眼睛里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沖洗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时间不应少于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TW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一旦有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化学药品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溅洒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到身上或衣服上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立刻到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洗眼器下沖洗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干净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把被污染的衣物彻底清洗干净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如果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化学药品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流到鞋子里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，应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把鞋子及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袜子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全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部脫掉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彻底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沖洗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少量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溅洒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机台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或地面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化学品应用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抹布吸附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擦拭</a:t>
            </a: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TW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SzPct val="85000"/>
              <a:buFontTx/>
              <a:buBlip>
                <a:blip r:embed="rId1"/>
              </a:buBlip>
            </a:pP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有意外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之可能的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近处放置灭火器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防止火种或火源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干砂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抹布吸附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立即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清理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废弃物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213" y="1484313"/>
            <a:ext cx="4860925" cy="66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L="363855" indent="-363855">
              <a:buFont typeface="Wingdings" panose="05000000000000000000" pitchFamily="2" charset="2"/>
              <a:buChar char="Ø"/>
            </a:pP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溅 洒</a:t>
            </a:r>
            <a:endParaRPr lang="zh-CN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476250"/>
            <a:ext cx="5400675" cy="66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、现场急救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56" name="Picture 5" descr="DSC0261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484313"/>
            <a:ext cx="1512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611188" y="1196975"/>
            <a:ext cx="8064500" cy="392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气体中毒</a:t>
            </a:r>
            <a:endParaRPr kumimoji="1"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迅速将伤员撤离，搬至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空气新鲜、流通的地方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松开领口、衣服和腰带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，以利呼吸畅通，使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毒物尽快排出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，有条件时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可接氧气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。同时要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保暖、静卧、密切观察伤者病情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的变化。</a:t>
            </a:r>
            <a:endParaRPr lang="zh-CN" altLang="en-US" sz="2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75000"/>
            </a:pPr>
            <a:endParaRPr kumimoji="1" lang="zh-CN" altLang="en-US" sz="2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kumimoji="1"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毒物灼伤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75000"/>
            </a:pP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应迅速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除去伤者被污染的衣服、鞋袜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，立即用大量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清水冲洗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（时间不少于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15分钟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），也可用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“中和剂”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弱酸，弱碱性溶液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）清洗。对一些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能和水发生反应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的物质，应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先用棉花、布和纸吸除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后，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再用水冲洗，以免加重损伤。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178" name="Picture 4" descr="00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450" y="5229225"/>
            <a:ext cx="18351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AMBULN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300663"/>
            <a:ext cx="19431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MVC-02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5300663"/>
            <a:ext cx="15128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1403350" y="1628775"/>
            <a:ext cx="7993063" cy="417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危险化学品</a:t>
            </a:r>
            <a:endParaRPr lang="zh-CN" altLang="en-US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有易燃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毒害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腐蝕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放射性等性質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运输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裝卸和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储存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保管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过程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容易造成人身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伤亡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财产损失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而需要特別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防护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化学物质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TW" altLang="zh-CN" sz="2200" b="1">
              <a:solidFill>
                <a:srgbClr val="CC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一般化学品</a:t>
            </a:r>
            <a:endParaRPr lang="zh-CN" altLang="en-US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指除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危险化学品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之外的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品。</a:t>
            </a:r>
            <a:endParaRPr lang="zh-TW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en-US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﹗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       </a:t>
            </a:r>
            <a:r>
              <a:rPr lang="zh-TW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危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险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</a:t>
            </a:r>
            <a:r>
              <a:rPr lang="zh-TW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</a:t>
            </a:r>
            <a:endParaRPr lang="zh-TW" altLang="en-US" sz="22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23850" y="692150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zh-CN" altLang="zh-TW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363" name="Group 4"/>
          <p:cNvGrpSpPr/>
          <p:nvPr/>
        </p:nvGrpSpPr>
        <p:grpSpPr bwMode="auto">
          <a:xfrm>
            <a:off x="6372225" y="4005263"/>
            <a:ext cx="2232025" cy="1728787"/>
            <a:chOff x="1338" y="2478"/>
            <a:chExt cx="1996" cy="1542"/>
          </a:xfrm>
        </p:grpSpPr>
        <p:sp>
          <p:nvSpPr>
            <p:cNvPr id="15364" name="Rectangle 5"/>
            <p:cNvSpPr>
              <a:spLocks noChangeArrowheads="1"/>
            </p:cNvSpPr>
            <p:nvPr/>
          </p:nvSpPr>
          <p:spPr bwMode="auto">
            <a:xfrm>
              <a:off x="1338" y="2750"/>
              <a:ext cx="384" cy="81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化</a:t>
              </a:r>
              <a:endParaRPr lang="zh-TW" altLang="en-US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学</a:t>
              </a:r>
              <a:endParaRPr lang="zh-CN" altLang="en-US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品</a:t>
              </a:r>
              <a:endParaRPr lang="zh-TW" altLang="en-US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365" name="AutoShape 6"/>
            <p:cNvSpPr/>
            <p:nvPr/>
          </p:nvSpPr>
          <p:spPr bwMode="auto">
            <a:xfrm>
              <a:off x="1824" y="2659"/>
              <a:ext cx="288" cy="1152"/>
            </a:xfrm>
            <a:prstGeom prst="leftBrace">
              <a:avLst>
                <a:gd name="adj1" fmla="val 55204"/>
                <a:gd name="adj2" fmla="val 50000"/>
              </a:avLst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2160" y="2478"/>
              <a:ext cx="1152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一般化</a:t>
              </a:r>
              <a:r>
                <a:rPr lang="zh-CN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学</a:t>
              </a:r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品</a:t>
              </a:r>
              <a:endParaRPr lang="zh-TW" altLang="en-US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2182" y="3636"/>
              <a:ext cx="1152" cy="3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危</a:t>
              </a:r>
              <a:r>
                <a:rPr lang="zh-CN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险</a:t>
              </a:r>
              <a:r>
                <a:rPr lang="zh-TW" altLang="en-US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化學品</a:t>
              </a:r>
              <a:endParaRPr lang="zh-TW" altLang="en-US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827088" y="1214438"/>
            <a:ext cx="7924800" cy="4427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口服非腐蚀性毒物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      若伤者神志清醒，能配合时，可先设法引吐，即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用手指、鸡毛或筷子等刺激咽喉壁或舌根引起呕吐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，然后给患者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饮温水300-500毫升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反复进行引吐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，直到吐出物已是清水为止。</a:t>
            </a:r>
            <a:endParaRPr lang="zh-TW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当人员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发生冻伤时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应迅速复温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40-42℃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温水浸泡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使其溫度提高至接近正常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不要將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伤处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皮肤擦伤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以防感染。</a:t>
            </a:r>
            <a:endParaRPr lang="zh-TW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当人员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发生烧伤时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应迅速将伤者衣服脱去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流动清水清洗降温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清洗布覆盖创伤面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避免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上面污染</a:t>
            </a:r>
            <a:r>
              <a:rPr lang="en-US" altLang="zh-TW" sz="20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不要把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水泡弄破</a:t>
            </a:r>
            <a:r>
              <a:rPr lang="zh-TW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TW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00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5375" y="4652963"/>
            <a:ext cx="1439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3" descr="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691063"/>
            <a:ext cx="14398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682625" y="1711325"/>
            <a:ext cx="6481763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伤者较为严重时，应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拨打急救电话</a:t>
            </a: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120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971550" y="2347913"/>
            <a:ext cx="7345363" cy="2160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zh-CN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TW" altLang="zh-CN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医生到来之前</a:t>
            </a: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不能停止对伤者的救护</a:t>
            </a:r>
            <a:r>
              <a:rPr lang="en-US" altLang="zh-CN" sz="2200" b="1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r>
              <a:rPr lang="zh-CN" altLang="en-US" sz="2200" b="1">
                <a:latin typeface="宋体" panose="02010600030101010101" pitchFamily="2" charset="-122"/>
                <a:ea typeface="宋体" panose="02010600030101010101" pitchFamily="2" charset="-122"/>
              </a:rPr>
              <a:t>严重中毒昏迷不醒时，对心跳、呼吸停止者，要进行人工呼吸和胸外心脏挤压。</a:t>
            </a:r>
            <a:endParaRPr lang="zh-TW" altLang="en-US" sz="2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2229" name="Picture 7" descr="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4652963"/>
            <a:ext cx="1439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628775"/>
            <a:ext cx="8097838" cy="331311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buFont typeface="Georgia" panose="02040502050405020303" pitchFamily="18" charset="0"/>
              <a:buNone/>
              <a:defRPr/>
            </a:pP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扑救危化品火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灾不可盲目行动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应针对</a:t>
            </a: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每一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类危险化学品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选择正确的灭火器和灭火方法</a:t>
            </a: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TW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533400" fontAlgn="auto">
              <a:lnSpc>
                <a:spcPct val="130000"/>
              </a:lnSpc>
              <a:defRPr/>
            </a:pPr>
            <a:endParaRPr lang="zh-TW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lnSpc>
                <a:spcPct val="130000"/>
              </a:lnSpc>
              <a:buFont typeface="Georgia" panose="02040502050405020303" pitchFamily="18" charset="0"/>
              <a:buNone/>
              <a:defRPr/>
            </a:pP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扑救危化品火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灾应</a:t>
            </a: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由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经过培训的人员进行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且</a:t>
            </a:r>
            <a:r>
              <a:rPr lang="zh-CN" altLang="en-US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必须佩戴相应的防护用品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其他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人员不可盲目行动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待专业消防人员到达后</a:t>
            </a:r>
            <a:r>
              <a:rPr lang="en-US" altLang="zh-TW" b="1" dirty="0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配合扑救。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8" name="Picture 8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>
            <a:off x="6227763" y="47974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DSC00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813300"/>
            <a:ext cx="15224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矩形 6"/>
          <p:cNvSpPr>
            <a:spLocks noChangeArrowheads="1"/>
          </p:cNvSpPr>
          <p:nvPr/>
        </p:nvSpPr>
        <p:spPr bwMode="auto">
          <a:xfrm>
            <a:off x="827088" y="836613"/>
            <a:ext cx="13398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TW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火灾控制</a:t>
            </a:r>
            <a:endParaRPr lang="zh-CN" altLang="en-US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5" name="图片 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87900"/>
            <a:ext cx="1511300" cy="135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684213" y="749300"/>
            <a:ext cx="76962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</a:t>
            </a:r>
            <a:r>
              <a: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灾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扑救注意事項</a:t>
            </a:r>
            <a:endParaRPr lang="zh-TW" altLang="en-US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684213" y="1557338"/>
            <a:ext cx="8064500" cy="441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扑救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气体火灾：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切忌盲目扑救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在沒有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采取堵漏措施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的情況下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必須保持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稳定燃烧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否則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大量可燃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气体泄漏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出來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与空气混合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遇火源即发生爆炸</a:t>
            </a:r>
            <a:endParaRPr lang="zh-CN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爆炸物品火灾：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得用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沙土覆盖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一面增强爆炸威力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扑救爆炸物品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堆垛火灾时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水流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应采取吊射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避免堆垛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倒塌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引起再次爆炸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zh-TW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遇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湿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易燃物品火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灾：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禁止用水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泡沫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酸碱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湿性灭火剂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扑救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氧化剂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有机过氧化物：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氧化剂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和有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机过氧化物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灭火比较复杂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应具体情况具体分析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e.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扑救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毒害物品和腐蚀品火灾：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应尽量使用低压水流或雾状水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避免腐蚀品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毒害品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溅出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酸类或碱类腐蚀品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最好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调制相应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的中和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剂稀释中和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﹒</a:t>
            </a:r>
            <a:endParaRPr lang="zh-TW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f.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易燃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固体</a:t>
            </a:r>
            <a:r>
              <a:rPr lang="en-US" altLang="zh-TW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自燃物品</a:t>
            </a:r>
            <a:r>
              <a:rPr lang="zh-TW" altLang="zh-CN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灾：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一般可用水和泡沫扑救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只要控制住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燃烧范围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逐步灭火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即可。但也有少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数物品化学性质特殊</a:t>
            </a:r>
            <a:r>
              <a:rPr lang="en-US" altLang="zh-TW" b="1"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扑救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过程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TW" altLang="zh-CN" b="1">
                <a:latin typeface="宋体" panose="02010600030101010101" pitchFamily="2" charset="-122"/>
                <a:ea typeface="宋体" panose="02010600030101010101" pitchFamily="2" charset="-122"/>
              </a:rPr>
              <a:t>須</a:t>
            </a:r>
            <a:r>
              <a:rPr lang="zh-TW" altLang="en-US" b="1">
                <a:latin typeface="宋体" panose="02010600030101010101" pitchFamily="2" charset="-122"/>
                <a:ea typeface="宋体" panose="02010600030101010101" pitchFamily="2" charset="-122"/>
              </a:rPr>
              <a:t>注意。</a:t>
            </a:r>
            <a:endParaRPr lang="zh-TW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TW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5"/>
          <p:cNvGrpSpPr/>
          <p:nvPr/>
        </p:nvGrpSpPr>
        <p:grpSpPr bwMode="auto">
          <a:xfrm>
            <a:off x="1403350" y="1628775"/>
            <a:ext cx="6842125" cy="4681538"/>
            <a:chOff x="657" y="1071"/>
            <a:chExt cx="4310" cy="2949"/>
          </a:xfrm>
        </p:grpSpPr>
        <p:sp>
          <p:nvSpPr>
            <p:cNvPr id="16387" name="Rectangle 2"/>
            <p:cNvSpPr>
              <a:spLocks noChangeArrowheads="1"/>
            </p:cNvSpPr>
            <p:nvPr/>
          </p:nvSpPr>
          <p:spPr bwMode="auto">
            <a:xfrm>
              <a:off x="2200" y="1978"/>
              <a:ext cx="2767" cy="273"/>
            </a:xfrm>
            <a:prstGeom prst="rect">
              <a:avLst/>
            </a:prstGeom>
            <a:solidFill>
              <a:srgbClr val="FF99CC"/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易燃固体、自燃物品和遇湿易燃物品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88" name="Rectangle 3"/>
            <p:cNvSpPr>
              <a:spLocks noChangeArrowheads="1"/>
            </p:cNvSpPr>
            <p:nvPr/>
          </p:nvSpPr>
          <p:spPr bwMode="auto">
            <a:xfrm>
              <a:off x="2200" y="1071"/>
              <a:ext cx="907" cy="227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爆炸品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>
              <a:off x="1649" y="1207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2200" y="2659"/>
              <a:ext cx="2404" cy="272"/>
            </a:xfrm>
            <a:prstGeom prst="rect">
              <a:avLst/>
            </a:prstGeom>
            <a:solidFill>
              <a:srgbClr val="FF99CC"/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有毒品（毒害品和感染性物品）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657" y="1162"/>
              <a:ext cx="672" cy="2767"/>
            </a:xfrm>
            <a:prstGeom prst="verticalScroll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3200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危</a:t>
              </a:r>
              <a:endParaRPr lang="zh-CN" altLang="en-US" sz="3200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200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险</a:t>
              </a:r>
              <a:endParaRPr lang="zh-CN" altLang="en-US" sz="3200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200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化</a:t>
              </a:r>
              <a:endParaRPr lang="zh-CN" altLang="en-US" sz="3200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200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学</a:t>
              </a:r>
              <a:endParaRPr lang="zh-CN" altLang="en-US" sz="3200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200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品</a:t>
              </a:r>
              <a:endParaRPr lang="zh-TW" altLang="en-US" sz="3200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2200" y="1389"/>
              <a:ext cx="1723" cy="227"/>
            </a:xfrm>
            <a:prstGeom prst="rect">
              <a:avLst/>
            </a:prstGeom>
            <a:solidFill>
              <a:srgbClr val="FF99CC"/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fontAlgn="ctr"/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压缩气体和液化气体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655" y="1162"/>
              <a:ext cx="0" cy="2722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247" y="2614"/>
              <a:ext cx="41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00" y="3385"/>
              <a:ext cx="861" cy="272"/>
            </a:xfrm>
            <a:prstGeom prst="rect">
              <a:avLst/>
            </a:prstGeom>
            <a:solidFill>
              <a:srgbClr val="FF99CC"/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fontAlgn="ctr"/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8.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腐蚀品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200" y="3748"/>
              <a:ext cx="725" cy="272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9. </a:t>
              </a:r>
              <a:r>
                <a:rPr lang="zh-TW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杂类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200" y="2297"/>
              <a:ext cx="1859" cy="271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氧化剂和有机过氧化物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200" y="3022"/>
              <a:ext cx="1088" cy="272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放射性物品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2200" y="1706"/>
              <a:ext cx="1088" cy="227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r>
                <a:rPr lang="en-US" altLang="zh-CN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 </a:t>
              </a:r>
              <a:r>
                <a:rPr lang="zh-CN" altLang="en-US" b="1">
                  <a:solidFill>
                    <a:srgbClr val="33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易燃液体</a:t>
              </a:r>
              <a:endParaRPr lang="zh-CN" altLang="en-US" b="1">
                <a:solidFill>
                  <a:srgbClr val="33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1649" y="1480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655" y="1797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1655" y="2115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655" y="2432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655" y="2750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1655" y="3113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1655" y="3521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1655" y="3838"/>
              <a:ext cx="46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6" name="Rectangle 24"/>
          <p:cNvSpPr>
            <a:spLocks noChangeArrowheads="1"/>
          </p:cNvSpPr>
          <p:nvPr/>
        </p:nvSpPr>
        <p:spPr bwMode="auto">
          <a:xfrm>
            <a:off x="323850" y="836613"/>
            <a:ext cx="7488238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危险品分类</a:t>
            </a:r>
            <a:r>
              <a:rPr lang="zh-CN" altLang="zh-TW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GB6944)</a:t>
            </a:r>
            <a:endParaRPr lang="en-US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 txBox="1">
            <a:spLocks noChangeArrowheads="1"/>
          </p:cNvSpPr>
          <p:nvPr/>
        </p:nvSpPr>
        <p:spPr bwMode="auto">
          <a:xfrm>
            <a:off x="611188" y="1196975"/>
            <a:ext cx="7921625" cy="403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1﹑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炸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品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指在外界作用下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受热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撞击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)﹐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发生剧烈化学反应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瞬時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产生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大量的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</a:t>
            </a:r>
            <a:r>
              <a:rPr lang="zh-TW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热量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周围压力急剧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上升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而发生爆炸</a:t>
            </a:r>
            <a:r>
              <a:rPr lang="en-US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对周围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造成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破坏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的物品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火药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altLang="zh-TW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TNT/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硝酸盐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zh-TW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GB" altLang="zh-CN" sz="1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GB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GB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</a:t>
            </a:r>
            <a:r>
              <a:rPr lang="zh-CN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爆炸极限</a:t>
            </a:r>
            <a:r>
              <a:rPr lang="en-GB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TW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可燃</a:t>
            </a:r>
            <a:r>
              <a:rPr lang="zh-CN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</a:t>
            </a:r>
            <a:r>
              <a:rPr lang="zh-TW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﹑蒸汽或</a:t>
            </a:r>
            <a:r>
              <a:rPr lang="zh-CN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粉尘与空气</a:t>
            </a:r>
            <a:r>
              <a:rPr lang="zh-TW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均勻</a:t>
            </a:r>
            <a:r>
              <a:rPr lang="zh-TW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混</a:t>
            </a:r>
            <a:r>
              <a:rPr lang="zh-TW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形成的</a:t>
            </a:r>
            <a:r>
              <a:rPr lang="zh-TW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的混合物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TW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浓度范围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內</a:t>
            </a:r>
            <a:r>
              <a:rPr lang="zh-TW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遇火源</a:t>
            </a:r>
            <a:r>
              <a:rPr lang="zh-TW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即能</a:t>
            </a:r>
            <a:r>
              <a:rPr lang="zh-CN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</a:t>
            </a:r>
            <a:r>
              <a:rPr lang="zh-TW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</a:t>
            </a:r>
            <a:r>
              <a:rPr lang="zh-TW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TW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最低</a:t>
            </a:r>
            <a:r>
              <a:rPr lang="zh-CN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浓度为</a:t>
            </a:r>
            <a:r>
              <a:rPr lang="zh-TW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爆炸下限﹐</a:t>
            </a:r>
            <a:r>
              <a:rPr lang="zh-TW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最高</a:t>
            </a:r>
            <a:r>
              <a:rPr lang="zh-CN" altLang="en-GB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浓度</a:t>
            </a:r>
            <a:r>
              <a:rPr lang="zh-TW" altLang="en-GB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為爆炸上限﹐</a:t>
            </a:r>
            <a:r>
              <a:rPr lang="zh-CN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汽油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1.0%—6.0%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TW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氢气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4.0%—75%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TW" sz="20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zh-TW" sz="20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zh-TW" sz="2000" b="1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爆炸极限数值越宽，爆炸下限越低，爆炸危险性越大</a:t>
            </a:r>
            <a:endParaRPr lang="zh-TW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0" name="Picture 4" descr="120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8400" y="5157788"/>
            <a:ext cx="1657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1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5157788"/>
            <a:ext cx="15843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1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172075"/>
            <a:ext cx="15843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916238" y="404813"/>
            <a:ext cx="3527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第一类 爆炸品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 txBox="1">
            <a:spLocks noChangeArrowheads="1"/>
          </p:cNvSpPr>
          <p:nvPr/>
        </p:nvSpPr>
        <p:spPr bwMode="auto">
          <a:xfrm>
            <a:off x="755650" y="1700213"/>
            <a:ext cx="7920038" cy="302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﹕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指压缩、液化或加压溶解的气体；</a:t>
            </a:r>
            <a:endParaRPr lang="zh-CN" altLang="en-US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分类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en-US" altLang="zh-CN" sz="2000" b="1">
              <a:solidFill>
                <a:srgbClr val="40404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易燃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气体：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000" b="1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﹐CO﹐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液化石油气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不燃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气体（无毒、不燃气体，含助燃气体）：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</a:t>
            </a:r>
            <a:r>
              <a:rPr lang="en-US" altLang="zh-CN" sz="2000" b="1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sz="2000" b="1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 baseline="-250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有毒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气体：</a:t>
            </a:r>
            <a:r>
              <a:rPr lang="zh-CN" altLang="en-US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煤氣﹐氯甲烷﹐ </a:t>
            </a:r>
            <a:r>
              <a:rPr lang="en-US" altLang="zh-CN" sz="20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CL</a:t>
            </a:r>
            <a:r>
              <a:rPr lang="en-US" altLang="zh-CN" sz="2000" b="1" baseline="-25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sz="20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000" b="1" baseline="-250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zh-CN" altLang="en-US" sz="2000" b="1" baseline="-2500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434" name="Picture 4" descr="Image10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8888" y="4868863"/>
            <a:ext cx="15843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Image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4797425"/>
            <a:ext cx="16192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age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941888"/>
            <a:ext cx="165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339975" y="404813"/>
            <a:ext cx="49688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第二类 压缩气体和液化气体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 txBox="1">
            <a:spLocks noChangeArrowheads="1"/>
          </p:cNvSpPr>
          <p:nvPr/>
        </p:nvSpPr>
        <p:spPr bwMode="auto">
          <a:xfrm>
            <a:off x="619125" y="1628775"/>
            <a:ext cx="7905750" cy="460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易燃液体：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闪点小于或等于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61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度的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易燃液体、液体混合物或含有固体物质的液体，但不包括由于其危险特性已列入其他类别的液体</a:t>
            </a: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天那水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油漆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丁酮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酒精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煤油</a:t>
            </a:r>
            <a:r>
              <a:rPr lang="en-US" altLang="zh-TW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TW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異丙醇</a:t>
            </a:r>
            <a:endParaRPr lang="en-US" altLang="zh-CN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zh-CN" altLang="en-US" sz="22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闪燃：可燃液体受热蒸发時，其液面上的可燃蒸氣與空氣混合后，遇火源而发生一閃即灭的燃烧現象称为闪燃</a:t>
            </a:r>
            <a:r>
              <a:rPr lang="en-US" altLang="zh-TW" sz="2200" b="1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能产生闪燃的最低温度叫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闪点</a:t>
            </a:r>
            <a:r>
              <a:rPr lang="en-US" altLang="zh-CN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闪点愈低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该化学品愈易引起燃烧与爆炸</a:t>
            </a:r>
            <a:endParaRPr lang="zh-CN" altLang="zh-TW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8" name="Picture 4" descr="Image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80063" y="5373688"/>
            <a:ext cx="12604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916238" y="404813"/>
            <a:ext cx="3527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第三类 易燃液体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右箭头 1">
            <a:hlinkClick r:id="rId2" action="ppaction://hlinkfile"/>
          </p:cNvPr>
          <p:cNvSpPr/>
          <p:nvPr/>
        </p:nvSpPr>
        <p:spPr>
          <a:xfrm>
            <a:off x="8027988" y="58054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611188" y="1341438"/>
            <a:ext cx="7921625" cy="338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、易燃固体：指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燃点低，对热、撞击、摩擦敏感，易被外部火源点燃，燃烧迅速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，并可能散发出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有毒烟雾或有毒气体的固体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，但不包括已列入爆炸品的物质</a:t>
            </a:r>
            <a:r>
              <a:rPr lang="zh-CN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硫磺</a:t>
            </a:r>
            <a:r>
              <a:rPr lang="en-US" altLang="zh-TW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zh-TW" altLang="zh-CN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</a:pP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zh-CN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、遇湿易燃物品：指</a:t>
            </a:r>
            <a:r>
              <a:rPr lang="zh-CN" altLang="en-US" sz="22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遇水或受潮时，发生剧烈化学反应，放出大量的易燃气体和热量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的物品。有些不需明火，即能燃烧或爆炸</a:t>
            </a:r>
            <a:r>
              <a:rPr lang="zh-CN" altLang="zh-TW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200" b="1">
                <a:solidFill>
                  <a:srgbClr val="40404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钠</a:t>
            </a:r>
            <a:r>
              <a:rPr lang="en-US" altLang="zh-TW" sz="2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﹔</a:t>
            </a:r>
            <a:endParaRPr lang="en-US" altLang="zh-CN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2" name="Picture 4" descr="Image11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95513" y="5157788"/>
            <a:ext cx="15478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Image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5157788"/>
            <a:ext cx="15128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187450" y="333375"/>
            <a:ext cx="7777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第四类 易燃固体、遇湿易燃物品和自燃物品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8.xml><?xml version="1.0" encoding="utf-8"?>
<p:tagLst xmlns:p="http://schemas.openxmlformats.org/presentationml/2006/main">
  <p:tag name="ISLIDE.VECTOR" val="e7eb9d30-1c4d-496a-b0e2-a28513e3187b"/>
</p:tagLst>
</file>

<file path=ppt/tags/tag6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7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PP_MARK_KEY" val="1caa4d96-797f-432b-9764-d6e28fb0680e"/>
  <p:tag name="COMMONDATA" val="eyJoZGlkIjoiZDYyZWEzMGEyOTgzNjMyODIwYmE0OTZmMjRkNDUyMDEifQ=="/>
  <p:tag name="commondata" val="eyJoZGlkIjoiM2Q4Y2M0MTAxMGRmZTZkMWUzZjg0NGZmZDVmMDc3Nj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免费资料关注公众号:安全生产管理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6425</Words>
  <Application>WPS 演示</Application>
  <PresentationFormat>全屏显示(4:3)</PresentationFormat>
  <Paragraphs>519</Paragraphs>
  <Slides>44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7" baseType="lpstr">
      <vt:lpstr>Arial</vt:lpstr>
      <vt:lpstr>宋体</vt:lpstr>
      <vt:lpstr>Wingdings</vt:lpstr>
      <vt:lpstr>方正姚体</vt:lpstr>
      <vt:lpstr>Georgia</vt:lpstr>
      <vt:lpstr>Trebuchet MS</vt:lpstr>
      <vt:lpstr>微软雅黑</vt:lpstr>
      <vt:lpstr>Wingdings</vt:lpstr>
      <vt:lpstr>Arial Unicode MS</vt:lpstr>
      <vt:lpstr>等线</vt:lpstr>
      <vt:lpstr>Tahoma</vt:lpstr>
      <vt:lpstr>PMingLiU</vt:lpstr>
      <vt:lpstr>MingLiU</vt:lpstr>
      <vt:lpstr>楷体_GB2312</vt:lpstr>
      <vt:lpstr>新宋体</vt:lpstr>
      <vt:lpstr>Times New Roman</vt:lpstr>
      <vt:lpstr>華康儷粗黑</vt:lpstr>
      <vt:lpstr>Microsoft JhengHei</vt:lpstr>
      <vt:lpstr>楷体</vt:lpstr>
      <vt:lpstr>汉仪旗黑-85S</vt:lpstr>
      <vt:lpstr>黑体</vt:lpstr>
      <vt:lpstr>免费资料关注公众号:安全生产管理</vt:lpstr>
      <vt:lpstr>免费资料关注公众号: 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海量安全资料加入知识星球:安全精品资料库</dc:description>
  <dc:subject>海量安全资料加入知识星球:安全精品资料库</dc:subject>
  <cp:category>免费安全资料加微anquan2024</cp:category>
  <cp:lastModifiedBy>玲俐</cp:lastModifiedBy>
  <cp:revision>4</cp:revision>
  <dcterms:created xsi:type="dcterms:W3CDTF">2021-04-07T16:27:00Z</dcterms:created>
  <dcterms:modified xsi:type="dcterms:W3CDTF">2024-08-23T07:12:45Z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19BFA027D6074749BAA23C2F02FD4ED2_13</vt:lpwstr>
  </property>
</Properties>
</file>