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王保镇" initials="王保镇" lastIdx="1" clrIdx="0"/>
  <p:cmAuthor id="2" name="作者" initials="A" lastIdx="0" clrIdx="1"/>
  <p:cmAuthor id="3" name="Lenovo User" initials="L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5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10500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500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7115595" y="3161395"/>
            <a:ext cx="4359911" cy="117221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33.jpeg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ry.semc.com.cn:4343/SH" TargetMode="Externa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0.jpeg"/><Relationship Id="rId7" Type="http://schemas.openxmlformats.org/officeDocument/2006/relationships/image" Target="../media/image59.png"/><Relationship Id="rId6" Type="http://schemas.openxmlformats.org/officeDocument/2006/relationships/image" Target="../media/image6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70.jpeg"/><Relationship Id="rId7" Type="http://schemas.openxmlformats.org/officeDocument/2006/relationships/image" Target="../media/image69.jpeg"/><Relationship Id="rId6" Type="http://schemas.openxmlformats.org/officeDocument/2006/relationships/tags" Target="../tags/tag15.xml"/><Relationship Id="rId5" Type="http://schemas.openxmlformats.org/officeDocument/2006/relationships/image" Target="../media/image68.png"/><Relationship Id="rId4" Type="http://schemas.openxmlformats.org/officeDocument/2006/relationships/tags" Target="../tags/tag14.xml"/><Relationship Id="rId3" Type="http://schemas.openxmlformats.org/officeDocument/2006/relationships/hyperlink" Target="http://www.bofety.com/" TargetMode="External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274694" y="2631092"/>
            <a:ext cx="7642859" cy="2483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900" b="1" kern="0" spc="100" dirty="0">
                <a:solidFill>
                  <a:srgbClr val="1958A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污染源自动监测安装运维</a:t>
            </a:r>
            <a:r>
              <a:rPr sz="3900" b="1" kern="0" spc="90" dirty="0">
                <a:solidFill>
                  <a:srgbClr val="1958A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监管要求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01010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2024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28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10815740" y="534291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9573895" y="534289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 descr="7b0a2020202022776f7264617274223a20227b5c2269645c223a32353030343531362c5c227469645c223a31333439377d220a7d0a"/>
          <p:cNvSpPr txBox="1"/>
          <p:nvPr>
            <p:custDataLst>
              <p:tags r:id="rId4"/>
            </p:custDataLst>
          </p:nvPr>
        </p:nvSpPr>
        <p:spPr>
          <a:xfrm>
            <a:off x="8781415" y="44429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8331415" y="534227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/>
          <p:nvPr/>
        </p:nvSpPr>
        <p:spPr>
          <a:xfrm>
            <a:off x="694115" y="500188"/>
            <a:ext cx="10839450" cy="3232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0000"/>
              </a:lnSpc>
              <a:tabLst>
                <a:tab pos="10826115" algn="l"/>
              </a:tabLst>
            </a:pPr>
            <a:r>
              <a:rPr sz="2700" b="1" u="sng" kern="0" spc="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2. </a:t>
            </a:r>
            <a:r>
              <a:rPr sz="2700" b="1" u="sng" kern="0" spc="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哪些单位应纳入自动监控（测</a:t>
            </a:r>
            <a:r>
              <a:rPr sz="2700" b="1" u="sng" kern="0" spc="-6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u="sng" kern="0" spc="-6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ts val="2590"/>
              </a:lnSpc>
              <a:spcBef>
                <a:spcPts val="605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5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《排污许可管理条例》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第二十条   实行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排污许可重点管理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6380" algn="l" rtl="0" eaLnBrk="0">
              <a:lnSpc>
                <a:spcPct val="79000"/>
              </a:lnSpc>
              <a:spcBef>
                <a:spcPts val="3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的排污单位 ，应当依法安装、使用、维护污染物排放</a:t>
            </a: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7490" algn="l" rtl="0" eaLnBrk="0">
              <a:lnSpc>
                <a:spcPct val="98000"/>
              </a:lnSpc>
              <a:spcBef>
                <a:spcPts val="5"/>
              </a:spcBef>
            </a:pP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监测设备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，并与生态环境主管部门的监控设备联网。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ts val="2590"/>
              </a:lnSpc>
              <a:spcBef>
                <a:spcPts val="61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5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《环境监管重点单位名录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管理办法》第十二条</a:t>
            </a:r>
            <a:r>
              <a:rPr sz="2000" kern="0" spc="5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排污许可分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7490" algn="l" rtl="0" eaLnBrk="0">
              <a:lnSpc>
                <a:spcPct val="79000"/>
              </a:lnSpc>
              <a:spcBef>
                <a:spcPts val="3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类管理名录规定的实施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排污许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可重点管理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的企业事业单位 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3045" algn="l" rtl="0" eaLnBrk="0">
              <a:lnSpc>
                <a:spcPct val="98000"/>
              </a:lnSpc>
              <a:spcBef>
                <a:spcPts val="10"/>
              </a:spcBef>
            </a:pP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应当列为重点排污单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55407" y="1260348"/>
            <a:ext cx="4378452" cy="4337303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11350852" y="6284741"/>
            <a:ext cx="90805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35023" y="1507235"/>
            <a:ext cx="9515856" cy="4724400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698729" y="500188"/>
            <a:ext cx="10835005" cy="530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0000"/>
              </a:lnSpc>
              <a:tabLst>
                <a:tab pos="10821035" algn="l"/>
              </a:tabLst>
            </a:pPr>
            <a:r>
              <a:rPr sz="2700" b="1" u="sng" kern="0" spc="9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3. </a:t>
            </a:r>
            <a:r>
              <a:rPr sz="2700" b="1" u="sng" kern="0" spc="9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涉及污染源自</a:t>
            </a:r>
            <a:r>
              <a:rPr sz="2700" b="1" u="sng" kern="0" spc="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动监控（测）的违法行为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11288833" y="6284741"/>
            <a:ext cx="1524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1708" y="1242059"/>
            <a:ext cx="5541263" cy="435102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0359" y="1242059"/>
            <a:ext cx="4384548" cy="486765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698729" y="500188"/>
            <a:ext cx="10835005" cy="530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0000"/>
              </a:lnSpc>
              <a:tabLst>
                <a:tab pos="10821035" algn="l"/>
              </a:tabLst>
            </a:pPr>
            <a:r>
              <a:rPr sz="2700" b="1" u="sng" kern="0" spc="9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3. </a:t>
            </a:r>
            <a:r>
              <a:rPr sz="2700" b="1" u="sng" kern="0" spc="9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涉及污染源自</a:t>
            </a:r>
            <a:r>
              <a:rPr sz="2700" b="1" u="sng" kern="0" spc="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动监控（测）的违法行为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textbox 72"/>
          <p:cNvSpPr/>
          <p:nvPr/>
        </p:nvSpPr>
        <p:spPr>
          <a:xfrm>
            <a:off x="3044951" y="6160008"/>
            <a:ext cx="6096000" cy="367665"/>
          </a:xfrm>
          <a:prstGeom prst="rect">
            <a:avLst/>
          </a:prstGeom>
          <a:solidFill>
            <a:srgbClr val="46E6D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55800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虚假标记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逃避监管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11288833" y="6284741"/>
            <a:ext cx="1524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657225" y="500188"/>
            <a:ext cx="10963909" cy="5650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2000"/>
              </a:lnSpc>
              <a:tabLst>
                <a:tab pos="212725" algn="l"/>
                <a:tab pos="10862310" algn="l"/>
              </a:tabLst>
            </a:pPr>
            <a:r>
              <a:rPr sz="27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b="1" u="sng" kern="0" spc="4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《污染物排放自动监测设备标记规则》</a:t>
            </a: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中相关定义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4320" indent="-220345" algn="l" rtl="0" eaLnBrk="0">
              <a:lnSpc>
                <a:spcPct val="111000"/>
              </a:lnSpc>
              <a:spcBef>
                <a:spcPts val="610"/>
              </a:spcBef>
            </a:pPr>
            <a:r>
              <a:rPr sz="2000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，指由排污单位的污染物排放</a:t>
            </a:r>
            <a:r>
              <a:rPr sz="20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自动监测设备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和生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态环境主管部门的</a:t>
            </a: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监控设备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 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用于监控监测污染物排放状况的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信息系统。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1145" indent="-217170" algn="l" rtl="0" eaLnBrk="0">
              <a:lnSpc>
                <a:spcPct val="122000"/>
              </a:lnSpc>
              <a:spcBef>
                <a:spcPts val="605"/>
              </a:spcBef>
            </a:pP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自动监测设备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，指安装在排污单位</a:t>
            </a: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污染源现场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，用于</a:t>
            </a:r>
            <a:r>
              <a:rPr sz="20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直接或间接监控监测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污染物排放状况的仪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器设备 ，包括用于连续监控监测污染物排放的仪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器、流量（速）计、采样装置、数据采集传输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仪、水质参数、烟气参数的监测设备 ，以及在主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要生产工序、治理工艺或排放口等关键位置安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装的工况参数、用水用电用能、视频探头监控等间接反映水或大气污染物排放状况的仪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表和传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感器设备。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1145" indent="-217170" algn="l" rtl="0" eaLnBrk="0">
              <a:lnSpc>
                <a:spcPct val="120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生态环境主管部门的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监控设备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指通过通信传输网络获取排污单位现场端污染物排放自动监测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对排污单位实施自动监控的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息管理平台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包括供生态环境主管部门使用的“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管理端”和供排污单位使用的“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自动监控系统企业服务端”等软件 ，以及支撑软件运行的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机机房硬件设备等。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11288833" y="6284741"/>
            <a:ext cx="1524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/>
        </p:nvSpPr>
        <p:spPr>
          <a:xfrm>
            <a:off x="774903" y="2568549"/>
            <a:ext cx="8267700" cy="1855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</a:pPr>
            <a:r>
              <a:rPr sz="23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3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690"/>
              </a:spcBef>
            </a:pPr>
            <a:r>
              <a:rPr sz="2300" kern="0" spc="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2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固定污染源自动监控系统</a:t>
            </a:r>
            <a:r>
              <a:rPr sz="23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建设、</a:t>
            </a:r>
            <a:r>
              <a:rPr sz="2300" kern="0" spc="-5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联网、</a:t>
            </a:r>
            <a:r>
              <a:rPr sz="2300" kern="0" spc="-5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运维和管理有关规定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1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固定污染源自动监控设施运维记录电子化工作有关要求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textbox 82"/>
          <p:cNvSpPr/>
          <p:nvPr/>
        </p:nvSpPr>
        <p:spPr>
          <a:xfrm>
            <a:off x="756119" y="529064"/>
            <a:ext cx="1440180" cy="412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主要内容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86" name="textbox 86"/>
          <p:cNvSpPr/>
          <p:nvPr/>
        </p:nvSpPr>
        <p:spPr>
          <a:xfrm>
            <a:off x="11288833" y="6284741"/>
            <a:ext cx="1524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90" name="rect 90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textbox 92"/>
          <p:cNvSpPr/>
          <p:nvPr/>
        </p:nvSpPr>
        <p:spPr>
          <a:xfrm>
            <a:off x="5677217" y="2908807"/>
            <a:ext cx="6527800" cy="2683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5700" kern="0" spc="40" dirty="0">
                <a:solidFill>
                  <a:srgbClr val="008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5700" kern="0" spc="920" dirty="0">
                <a:solidFill>
                  <a:srgbClr val="008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500" b="1" kern="0" spc="4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文件依据</a:t>
            </a:r>
            <a:r>
              <a:rPr sz="3500" kern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sz="3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1665" algn="l" rtl="0" eaLnBrk="0">
              <a:lnSpc>
                <a:spcPct val="85000"/>
              </a:lnSpc>
            </a:pPr>
            <a:r>
              <a:rPr sz="5700" kern="0" spc="40" dirty="0">
                <a:solidFill>
                  <a:srgbClr val="008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5700" kern="0" spc="920" dirty="0">
                <a:solidFill>
                  <a:srgbClr val="008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500" b="1" kern="0" spc="4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文件内容</a:t>
            </a:r>
            <a:endParaRPr sz="3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95703" y="2921507"/>
            <a:ext cx="3585972" cy="1726692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051" y="2921507"/>
            <a:ext cx="5551931" cy="1726692"/>
          </a:xfrm>
          <a:prstGeom prst="rect">
            <a:avLst/>
          </a:prstGeom>
        </p:spPr>
      </p:pic>
      <p:sp>
        <p:nvSpPr>
          <p:cNvPr id="98" name="textbox 98"/>
          <p:cNvSpPr/>
          <p:nvPr/>
        </p:nvSpPr>
        <p:spPr>
          <a:xfrm>
            <a:off x="426478" y="232777"/>
            <a:ext cx="11771630" cy="638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7860" algn="l" rtl="0" eaLnBrk="0">
              <a:lnSpc>
                <a:spcPts val="3685"/>
              </a:lnSpc>
              <a:tabLst>
                <a:tab pos="904875" algn="l"/>
              </a:tabLst>
            </a:pPr>
            <a:r>
              <a:rPr sz="27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《上海市固定污染源自</a:t>
            </a:r>
            <a:r>
              <a:rPr sz="27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动监控系统建设、</a:t>
            </a:r>
            <a:r>
              <a:rPr sz="2700" b="1" kern="0" spc="-6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联网、</a:t>
            </a:r>
            <a:r>
              <a:rPr sz="2700" b="1" kern="0" spc="-6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运维和管理有关规定》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5270918" y="2102383"/>
            <a:ext cx="2560954" cy="721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5475"/>
              </a:lnSpc>
            </a:pPr>
            <a:r>
              <a:rPr sz="4300" kern="0" spc="40" dirty="0">
                <a:solidFill>
                  <a:srgbClr val="008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4300" kern="0" spc="440" dirty="0">
                <a:solidFill>
                  <a:srgbClr val="008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500" b="1" kern="0" spc="4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文件背景</a:t>
            </a:r>
            <a:endParaRPr sz="3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106" name="rect 10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55204" y="1238884"/>
            <a:ext cx="6586017" cy="3947287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8008909" y="1183031"/>
            <a:ext cx="3824604" cy="3060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管理工作要求不断</a:t>
            </a:r>
            <a:r>
              <a:rPr sz="18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indent="10795" algn="l" rtl="0" eaLnBrk="0">
              <a:lnSpc>
                <a:spcPct val="101000"/>
              </a:lnSpc>
            </a:pP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气、水污染源自动监测系列技术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规范进行了更新，生态环境部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出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台了《固定污染源排污许可分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类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管理名录（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年版）》，并发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布多个与之配套的排污许可证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请与核发技术规范、排污单位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行监测技术指南等技术性文件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要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求。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708863" y="1970215"/>
            <a:ext cx="3544570" cy="3065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5000"/>
              </a:lnSpc>
            </a:pPr>
            <a:r>
              <a:rPr sz="18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 </a:t>
            </a:r>
            <a:r>
              <a:rPr sz="18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法律法规持续更新或出台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129540" algn="l" rtl="0" eaLnBrk="0">
              <a:lnSpc>
                <a:spcPct val="101000"/>
              </a:lnSpc>
              <a:spcBef>
                <a:spcPts val="1465"/>
              </a:spcBef>
            </a:pPr>
            <a:r>
              <a:rPr sz="21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《中华人民共和国水污染防</a:t>
            </a:r>
            <a:r>
              <a:rPr sz="21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治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法》《中华人民共和国大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气污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染防治法》和《上海市环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境保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护条例》先后被修订，《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排污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许可管理条例》也予以颁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布实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施，《规定》于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2017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月起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实施，有效期至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2022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月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</a:t>
            </a:r>
            <a:endParaRPr sz="2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73660" algn="l" rtl="0" eaLnBrk="0">
              <a:lnSpc>
                <a:spcPts val="2500"/>
              </a:lnSpc>
              <a:spcBef>
                <a:spcPts val="115"/>
              </a:spcBef>
            </a:pPr>
            <a:r>
              <a:rPr sz="2000" kern="0" spc="-1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日。</a:t>
            </a:r>
            <a:endParaRPr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6753829" y="5206285"/>
            <a:ext cx="5114290" cy="1190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ts val="2815"/>
              </a:lnSpc>
            </a:pPr>
            <a:r>
              <a:rPr sz="2100" b="1" kern="0" spc="30" dirty="0">
                <a:solidFill>
                  <a:srgbClr val="008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开展《规定》的修订工作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97000"/>
              </a:lnSpc>
              <a:spcBef>
                <a:spcPts val="0"/>
              </a:spcBef>
            </a:pPr>
            <a:r>
              <a:rPr sz="2100" kern="0" spc="0" dirty="0">
                <a:solidFill>
                  <a:srgbClr val="008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深化污染源自动监控应用 ，完善“互联网+</a:t>
            </a:r>
            <a:r>
              <a:rPr sz="2100" kern="0" spc="60" dirty="0">
                <a:solidFill>
                  <a:srgbClr val="008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30" dirty="0">
                <a:solidFill>
                  <a:srgbClr val="008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非现场监管+精准执法”体系构建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1214092" y="313457"/>
            <a:ext cx="1645285" cy="467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文件背景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122" name="rect 122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textbox 124"/>
          <p:cNvSpPr/>
          <p:nvPr/>
        </p:nvSpPr>
        <p:spPr>
          <a:xfrm>
            <a:off x="720585" y="1712696"/>
            <a:ext cx="10955655" cy="4085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6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《中华人民共和国环境保护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155"/>
              </a:spcBef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《排污许可管理条例》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155"/>
              </a:spcBef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中办、</a:t>
            </a:r>
            <a:r>
              <a:rPr sz="2300" b="1" kern="0" spc="-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国办《关于构建现代环境治理体系的指导意</a:t>
            </a:r>
            <a:r>
              <a:rPr sz="23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8620" indent="-376555" algn="l" rtl="0" eaLnBrk="0">
              <a:lnSpc>
                <a:spcPct val="112000"/>
              </a:lnSpc>
              <a:spcBef>
                <a:spcPts val="1180"/>
              </a:spcBef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生态环境部执法局《关于优化生态环境保护</a:t>
            </a: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执法方式提高执法效能的指导意见》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（环执法〔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2021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〕</a:t>
            </a:r>
            <a:r>
              <a:rPr sz="23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995"/>
              </a:spcBef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《中华人民共和国大气污染防治法》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155"/>
              </a:spcBef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《中华人民共和国水污染防治法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6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《上海市环境保护条例》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3285" y="5431764"/>
            <a:ext cx="216408" cy="337718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3285" y="4883124"/>
            <a:ext cx="216408" cy="337718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3285" y="4334484"/>
            <a:ext cx="216408" cy="337718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3285" y="3420084"/>
            <a:ext cx="216408" cy="337718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3285" y="2871444"/>
            <a:ext cx="216408" cy="33771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3285" y="2322804"/>
            <a:ext cx="216408" cy="337718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3285" y="1774164"/>
            <a:ext cx="216408" cy="337718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1212463" y="312236"/>
            <a:ext cx="1647189" cy="468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编制依据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2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146" name="rect 14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7151382" y="3000235"/>
            <a:ext cx="3431198" cy="604215"/>
            <a:chOff x="0" y="0"/>
            <a:chExt cx="3431198" cy="604215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431198" cy="604215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-12700" y="-12700"/>
              <a:ext cx="3456940" cy="6591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79095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300" kern="0" spc="7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6</a:t>
              </a:r>
              <a:r>
                <a:rPr sz="2300" kern="0" spc="7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23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相关法律责任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7129297" y="1900821"/>
            <a:ext cx="3431185" cy="603300"/>
            <a:chOff x="0" y="0"/>
            <a:chExt cx="3431185" cy="603300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431185" cy="603300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3456940" cy="6604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0132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2300" kern="0" spc="6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5</a:t>
              </a:r>
              <a:r>
                <a:rPr sz="2300" kern="0" spc="3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2300" b="1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运行维护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2161908" y="4140517"/>
            <a:ext cx="3431197" cy="602361"/>
            <a:chOff x="0" y="0"/>
            <a:chExt cx="3431197" cy="602361"/>
          </a:xfrm>
        </p:grpSpPr>
        <p:pic>
          <p:nvPicPr>
            <p:cNvPr id="156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431197" cy="602361"/>
            </a:xfrm>
            <a:prstGeom prst="rect">
              <a:avLst/>
            </a:prstGeom>
          </p:spPr>
        </p:pic>
        <p:sp>
          <p:nvSpPr>
            <p:cNvPr id="158" name="textbox 158"/>
            <p:cNvSpPr/>
            <p:nvPr/>
          </p:nvSpPr>
          <p:spPr>
            <a:xfrm>
              <a:off x="-12700" y="-12700"/>
              <a:ext cx="3456940" cy="6584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79730" algn="l" rtl="0" eaLnBrk="0">
                <a:lnSpc>
                  <a:spcPct val="100000"/>
                </a:lnSpc>
                <a:spcBef>
                  <a:spcPts val="0"/>
                </a:spcBef>
              </a:pPr>
              <a:r>
                <a:rPr sz="2300" kern="0" spc="6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</a:t>
              </a:r>
              <a:r>
                <a:rPr sz="2300" kern="0" spc="12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2300" b="1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建设安装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2161908" y="1900821"/>
            <a:ext cx="3431197" cy="601776"/>
            <a:chOff x="0" y="0"/>
            <a:chExt cx="3431197" cy="601776"/>
          </a:xfrm>
        </p:grpSpPr>
        <p:pic>
          <p:nvPicPr>
            <p:cNvPr id="160" name="picture 1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431197" cy="601776"/>
            </a:xfrm>
            <a:prstGeom prst="rect">
              <a:avLst/>
            </a:prstGeom>
          </p:spPr>
        </p:pic>
        <p:sp>
          <p:nvSpPr>
            <p:cNvPr id="162" name="textbox 162"/>
            <p:cNvSpPr/>
            <p:nvPr/>
          </p:nvSpPr>
          <p:spPr>
            <a:xfrm>
              <a:off x="-12700" y="-12700"/>
              <a:ext cx="3456940" cy="6559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94385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23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实施范围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7151382" y="4135475"/>
            <a:ext cx="3431198" cy="589019"/>
            <a:chOff x="0" y="0"/>
            <a:chExt cx="3431198" cy="589019"/>
          </a:xfrm>
        </p:grpSpPr>
        <p:pic>
          <p:nvPicPr>
            <p:cNvPr id="164" name="picture 1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431198" cy="589019"/>
            </a:xfrm>
            <a:prstGeom prst="rect">
              <a:avLst/>
            </a:prstGeom>
          </p:spPr>
        </p:pic>
        <p:sp>
          <p:nvSpPr>
            <p:cNvPr id="166" name="textbox 166"/>
            <p:cNvSpPr/>
            <p:nvPr/>
          </p:nvSpPr>
          <p:spPr>
            <a:xfrm>
              <a:off x="-12700" y="-12700"/>
              <a:ext cx="3456940" cy="6445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7909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300" kern="0" spc="4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7</a:t>
              </a:r>
              <a:r>
                <a:rPr sz="2300" kern="0" spc="48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23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其他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68" name="picture 1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66670" y="5231460"/>
            <a:ext cx="3421837" cy="534289"/>
          </a:xfrm>
          <a:prstGeom prst="rect">
            <a:avLst/>
          </a:prstGeom>
        </p:spPr>
      </p:pic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2161908" y="5226697"/>
          <a:ext cx="3430904" cy="543560"/>
        </p:xfrm>
        <a:graphic>
          <a:graphicData uri="http://schemas.openxmlformats.org/drawingml/2006/table">
            <a:tbl>
              <a:tblPr/>
              <a:tblGrid>
                <a:gridCol w="3430904"/>
              </a:tblGrid>
              <a:tr h="5372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9410" algn="l" rtl="0" eaLnBrk="0">
                        <a:lnSpc>
                          <a:spcPct val="95000"/>
                        </a:lnSpc>
                      </a:pPr>
                      <a:r>
                        <a:rPr sz="2300" kern="0" spc="50" dirty="0">
                          <a:solidFill>
                            <a:srgbClr val="008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2300" kern="0" spc="50" dirty="0">
                          <a:solidFill>
                            <a:srgbClr val="008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23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联网备案</a:t>
                      </a:r>
                      <a:endParaRPr sz="2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2" name="picture 1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167193" y="5240375"/>
            <a:ext cx="3421672" cy="532612"/>
          </a:xfrm>
          <a:prstGeom prst="rect">
            <a:avLst/>
          </a:prstGeom>
        </p:spPr>
      </p:pic>
      <p:graphicFrame>
        <p:nvGraphicFramePr>
          <p:cNvPr id="174" name="table 174"/>
          <p:cNvGraphicFramePr>
            <a:graphicFrameLocks noGrp="1"/>
          </p:cNvGraphicFramePr>
          <p:nvPr/>
        </p:nvGraphicFramePr>
        <p:xfrm>
          <a:off x="7162431" y="5235612"/>
          <a:ext cx="3430905" cy="541655"/>
        </p:xfrm>
        <a:graphic>
          <a:graphicData uri="http://schemas.openxmlformats.org/drawingml/2006/table">
            <a:tbl>
              <a:tblPr/>
              <a:tblGrid>
                <a:gridCol w="3430905"/>
              </a:tblGrid>
              <a:tr h="535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5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kern="0" spc="60" dirty="0">
                          <a:solidFill>
                            <a:srgbClr val="008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2300" kern="0" spc="310" dirty="0">
                          <a:solidFill>
                            <a:srgbClr val="008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3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实施日期</a:t>
                      </a:r>
                      <a:endParaRPr sz="2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group 12"/>
          <p:cNvGrpSpPr/>
          <p:nvPr/>
        </p:nvGrpSpPr>
        <p:grpSpPr>
          <a:xfrm rot="21600000">
            <a:off x="2190864" y="3012617"/>
            <a:ext cx="3402228" cy="542125"/>
            <a:chOff x="0" y="0"/>
            <a:chExt cx="3402228" cy="542125"/>
          </a:xfrm>
        </p:grpSpPr>
        <p:pic>
          <p:nvPicPr>
            <p:cNvPr id="176" name="picture 1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3402228" cy="542125"/>
            </a:xfrm>
            <a:prstGeom prst="rect">
              <a:avLst/>
            </a:prstGeom>
          </p:spPr>
        </p:pic>
        <p:sp>
          <p:nvSpPr>
            <p:cNvPr id="178" name="textbox 178"/>
            <p:cNvSpPr/>
            <p:nvPr/>
          </p:nvSpPr>
          <p:spPr>
            <a:xfrm>
              <a:off x="-12700" y="-12700"/>
              <a:ext cx="3427729" cy="5981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54330" algn="l" rtl="0" eaLnBrk="0">
                <a:lnSpc>
                  <a:spcPts val="2795"/>
                </a:lnSpc>
                <a:spcBef>
                  <a:spcPts val="0"/>
                </a:spcBef>
              </a:pPr>
              <a:r>
                <a:rPr sz="2300" kern="0" spc="5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r>
                <a:rPr sz="2300" kern="0" spc="50" dirty="0">
                  <a:solidFill>
                    <a:srgbClr val="008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2300" b="1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总体要求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0" name="textbox 180"/>
          <p:cNvSpPr/>
          <p:nvPr/>
        </p:nvSpPr>
        <p:spPr>
          <a:xfrm>
            <a:off x="1216127" y="310608"/>
            <a:ext cx="1643379" cy="469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主要内容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186" name="rect 18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textbox 188"/>
          <p:cNvSpPr/>
          <p:nvPr/>
        </p:nvSpPr>
        <p:spPr>
          <a:xfrm>
            <a:off x="502427" y="1588562"/>
            <a:ext cx="10689590" cy="4648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ts val="2565"/>
              </a:lnSpc>
            </a:pPr>
            <a:r>
              <a:rPr sz="2100" kern="0" spc="4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1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明确污染源自动监</a:t>
            </a:r>
            <a:r>
              <a:rPr sz="2100" b="1" kern="0" spc="3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控系统的类型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2540" algn="l" rtl="0" eaLnBrk="0">
              <a:lnSpc>
                <a:spcPct val="146000"/>
              </a:lnSpc>
              <a:spcBef>
                <a:spcPts val="325"/>
              </a:spcBef>
            </a:pP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污染源自动监控系统，包括用于监测污染物排放的自动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监测设备和工况参数、用水用电用能、视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频探头监控等间接反映水或大气污染物排放状况的自动监控设备。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9685" algn="l" rtl="0" eaLnBrk="0">
              <a:lnSpc>
                <a:spcPts val="2570"/>
              </a:lnSpc>
              <a:spcBef>
                <a:spcPts val="1205"/>
              </a:spcBef>
            </a:pPr>
            <a:r>
              <a:rPr sz="2100" kern="0" spc="3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100" b="1" kern="0" spc="3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合并实施范围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0810" algn="l" rtl="0" eaLnBrk="0">
              <a:lnSpc>
                <a:spcPct val="99000"/>
              </a:lnSpc>
              <a:spcBef>
                <a:spcPts val="1125"/>
              </a:spcBef>
            </a:pP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（1）纳入水、气重点排污单位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名录的排污单位；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30810" algn="l" rtl="0" eaLnBrk="0">
              <a:lnSpc>
                <a:spcPct val="99000"/>
              </a:lnSpc>
              <a:spcBef>
                <a:spcPts val="1225"/>
              </a:spcBef>
            </a:pP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（2）</a:t>
            </a:r>
            <a:r>
              <a:rPr sz="1800" kern="0" spc="-4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国家和本市规定应当安装自动监测设备的排污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单位。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19380" indent="-5715" algn="l" rtl="0" eaLnBrk="0">
              <a:lnSpc>
                <a:spcPct val="148000"/>
              </a:lnSpc>
              <a:spcBef>
                <a:spcPts val="130"/>
              </a:spcBef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在重点排污单位不再分级设置、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排污许可管理对象与重点排污单位名录进行相互引用的前提下</a:t>
            </a:r>
            <a:r>
              <a:rPr sz="1500" kern="0" spc="-23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sz="1500" kern="0" spc="-38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将原有的三条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要求整合</a:t>
            </a:r>
            <a:r>
              <a:rPr sz="1500" kern="0" spc="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为两条</a:t>
            </a:r>
            <a:r>
              <a:rPr sz="1500" kern="0" spc="-24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sz="1500" kern="0" spc="-35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其中第二条作为托底条款包含了所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有其它情况。</a:t>
            </a:r>
            <a:endParaRPr sz="15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ts val="2585"/>
              </a:lnSpc>
              <a:spcBef>
                <a:spcPts val="630"/>
              </a:spcBef>
            </a:pPr>
            <a:r>
              <a:rPr sz="2100" kern="0" spc="4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1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补充不具备安装条</a:t>
            </a:r>
            <a:r>
              <a:rPr sz="2100" b="1" kern="0" spc="3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件情况的处理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-2540" algn="l" rtl="0" eaLnBrk="0">
              <a:lnSpc>
                <a:spcPct val="146000"/>
              </a:lnSpc>
              <a:spcBef>
                <a:spcPts val="310"/>
              </a:spcBef>
            </a:pP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按照本市固定污染源监管职责分工，经生态环境部门开展现场核实，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排污单位现场运行条件确不具备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安装使用技术条件的，应当针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对相应生产设施、污染治理设施安装自动监控设备。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0" name="textbox 190"/>
          <p:cNvSpPr/>
          <p:nvPr/>
        </p:nvSpPr>
        <p:spPr>
          <a:xfrm>
            <a:off x="1175772" y="303298"/>
            <a:ext cx="1374139" cy="394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实施范围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562215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196" name="rect 19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" name="textbox 198"/>
          <p:cNvSpPr/>
          <p:nvPr/>
        </p:nvSpPr>
        <p:spPr>
          <a:xfrm>
            <a:off x="607307" y="1341856"/>
            <a:ext cx="10877550" cy="4190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ts val="2895"/>
              </a:lnSpc>
            </a:pPr>
            <a:r>
              <a:rPr sz="2300" kern="0" spc="8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数据处理“两个完善”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0180" algn="l" rtl="0" eaLnBrk="0">
              <a:lnSpc>
                <a:spcPts val="2830"/>
              </a:lnSpc>
              <a:spcBef>
                <a:spcPts val="630"/>
              </a:spcBef>
            </a:pP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100" kern="0" spc="-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5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完善数据采集要求</a:t>
            </a:r>
            <a:endParaRPr sz="21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2700" indent="15875" algn="l" rtl="0" eaLnBrk="0">
              <a:lnSpc>
                <a:spcPct val="126000"/>
              </a:lnSpc>
              <a:spcBef>
                <a:spcPts val="450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明确现场端采集的所有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数据均由真实测量得出，现场端的自动监测监控设备不得用数据模拟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软件、模拟信号发生器等手段篡改或伪造数据。</a:t>
            </a:r>
            <a:r>
              <a:rPr sz="2100" kern="0" spc="-6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同时，</a:t>
            </a:r>
            <a:r>
              <a:rPr sz="2100" kern="0" spc="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新建自动监测监控设备数据不允许经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4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工控机处理后再发送至数据采集仪，须直接</a:t>
            </a:r>
            <a:r>
              <a:rPr sz="2100" kern="0" spc="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通过数据采集传输仪传输至管理部门监控平台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70180" algn="l" rtl="0" eaLnBrk="0">
              <a:lnSpc>
                <a:spcPts val="2830"/>
              </a:lnSpc>
              <a:spcBef>
                <a:spcPts val="535"/>
              </a:spcBef>
            </a:pP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100" kern="0" spc="-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5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完善数据传输要求</a:t>
            </a:r>
            <a:endParaRPr sz="21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79375" algn="l" rtl="0" eaLnBrk="0">
              <a:lnSpc>
                <a:spcPct val="97000"/>
              </a:lnSpc>
              <a:spcBef>
                <a:spcPts val="840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增加了《关于加强生活垃圾焚烧发电厂自动监控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和监管执法工作的通知》（环办执法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70180" algn="l" rtl="0" eaLnBrk="0">
              <a:lnSpc>
                <a:spcPct val="97000"/>
              </a:lnSpc>
              <a:spcBef>
                <a:spcPts val="900"/>
              </a:spcBef>
            </a:pP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〔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〕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64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号）和《火电、水泥和造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纸行业排污单位自动监测数据标记规则（试行）》（执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98000"/>
              </a:lnSpc>
            </a:pP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法函〔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2020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〕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21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号）的</a:t>
            </a:r>
            <a:r>
              <a:rPr sz="2100" kern="0" spc="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数据传输及标记要求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1212335" y="368703"/>
            <a:ext cx="1377950" cy="394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总体要求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06" name="rect 20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" name="textbox 208"/>
          <p:cNvSpPr/>
          <p:nvPr/>
        </p:nvSpPr>
        <p:spPr>
          <a:xfrm>
            <a:off x="605409" y="1341856"/>
            <a:ext cx="10879455" cy="4672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2895"/>
              </a:lnSpc>
            </a:pPr>
            <a:r>
              <a:rPr sz="2300" kern="0" spc="8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安装进度“两个延伸”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2085" algn="l" rtl="0" eaLnBrk="0">
              <a:lnSpc>
                <a:spcPts val="2830"/>
              </a:lnSpc>
              <a:spcBef>
                <a:spcPts val="630"/>
              </a:spcBef>
            </a:pPr>
            <a:r>
              <a:rPr sz="21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100" kern="0" spc="-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）新改扩建项目建设</a:t>
            </a:r>
            <a:endParaRPr sz="21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28575" indent="-16510" algn="l" rtl="0" eaLnBrk="0">
              <a:lnSpc>
                <a:spcPct val="194000"/>
              </a:lnSpc>
              <a:spcBef>
                <a:spcPts val="470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新改扩建项目应在项目投入调试前按规定完成自动监测的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建设、联网，并在项目投入调试后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个月之内完成备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案。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2085" algn="l" rtl="0" eaLnBrk="0">
              <a:lnSpc>
                <a:spcPts val="2830"/>
              </a:lnSpc>
              <a:spcBef>
                <a:spcPts val="640"/>
              </a:spcBef>
            </a:pPr>
            <a:r>
              <a:rPr sz="2100" kern="0" spc="-18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-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100" kern="0" spc="-2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18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36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-18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已有设备改造</a:t>
            </a:r>
            <a:endParaRPr sz="21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8415" indent="-3175" algn="l" rtl="0" eaLnBrk="0">
              <a:lnSpc>
                <a:spcPct val="194000"/>
              </a:lnSpc>
              <a:spcBef>
                <a:spcPts val="435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对现有自动监测监控设备进行排查，按照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“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先老后新、利旧节约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”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原则，分步更新改造，确保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污水处理厂在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2022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年底、其余排污单位在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2023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年底前全面完成。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10" name="textbox 210"/>
          <p:cNvSpPr/>
          <p:nvPr/>
        </p:nvSpPr>
        <p:spPr>
          <a:xfrm>
            <a:off x="1212335" y="368703"/>
            <a:ext cx="1377950" cy="394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总体要求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16" name="rect 21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8" name="textbox 218"/>
          <p:cNvSpPr/>
          <p:nvPr/>
        </p:nvSpPr>
        <p:spPr>
          <a:xfrm>
            <a:off x="606223" y="1293088"/>
            <a:ext cx="10878184" cy="4713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7995" indent="-447675" algn="l" rtl="0" eaLnBrk="0">
              <a:lnSpc>
                <a:spcPct val="128000"/>
              </a:lnSpc>
            </a:pPr>
            <a:r>
              <a:rPr sz="2300" kern="0" spc="10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10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整合《上海市固定污染源挥发性</a:t>
            </a:r>
            <a:r>
              <a:rPr sz="2300" b="1" kern="0" spc="9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有机物在线监测体系建设方案》（沪环保总</a:t>
            </a:r>
            <a:r>
              <a:rPr sz="2300" b="1" kern="0" spc="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〔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〕</a:t>
            </a:r>
            <a:r>
              <a:rPr sz="2300" b="1" kern="0" spc="-4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231 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号）要求 ，安装类别由“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9+2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”调整为“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4+4+1</a:t>
            </a:r>
            <a:r>
              <a:rPr sz="2300" b="1" kern="0" spc="4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0815" algn="l" rtl="0" eaLnBrk="0">
              <a:lnSpc>
                <a:spcPts val="2830"/>
              </a:lnSpc>
              <a:spcBef>
                <a:spcPts val="605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）废水类别</a:t>
            </a: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5875" algn="l" rtl="0" eaLnBrk="0">
              <a:lnSpc>
                <a:spcPct val="97000"/>
              </a:lnSpc>
              <a:spcBef>
                <a:spcPts val="860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涉及一类污染物重金属排放的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排污单位、污水处理厂、医疗机构、其他排污单位。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70815" algn="l" rtl="0" eaLnBrk="0">
              <a:lnSpc>
                <a:spcPts val="2830"/>
              </a:lnSpc>
              <a:spcBef>
                <a:spcPts val="535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）废气类别</a:t>
            </a: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9050" indent="-6350" algn="l" rtl="0" eaLnBrk="0">
              <a:lnSpc>
                <a:spcPct val="123000"/>
              </a:lnSpc>
              <a:spcBef>
                <a:spcPts val="430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锅炉或燃气轮机、工业炉窑等废气排放装置、废气涉镉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等重金属排放的排污单位、固体废物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焚烧排污单位、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VOCs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废气有组织排放的排污单位。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70815" algn="l" rtl="0" eaLnBrk="0">
              <a:lnSpc>
                <a:spcPts val="2830"/>
              </a:lnSpc>
              <a:spcBef>
                <a:spcPts val="545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）托底类别</a:t>
            </a: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9685" indent="-5080" algn="l" rtl="0" eaLnBrk="0">
              <a:lnSpc>
                <a:spcPct val="123000"/>
              </a:lnSpc>
              <a:spcBef>
                <a:spcPts val="440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其他法律、法规、标准、排污许可证申请与核发技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术规范、排污单位自行监测技术指南和相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关管理要求有明确规定的，排污单位还应从其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规定。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1192355" y="370061"/>
            <a:ext cx="1377314" cy="393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建设安装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26" name="rect 22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textbox 228"/>
          <p:cNvSpPr/>
          <p:nvPr/>
        </p:nvSpPr>
        <p:spPr>
          <a:xfrm>
            <a:off x="599444" y="1341856"/>
            <a:ext cx="10878184" cy="4679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ts val="2895"/>
              </a:lnSpc>
            </a:pPr>
            <a:r>
              <a:rPr sz="2300" kern="0" spc="8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废水自动监测的调整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indent="151765" algn="l" rtl="0" eaLnBrk="0">
              <a:lnSpc>
                <a:spcPct val="157000"/>
              </a:lnSpc>
              <a:spcBef>
                <a:spcPts val="640"/>
              </a:spcBef>
            </a:pP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100" kern="0" spc="-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48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-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删除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日直排工业废水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30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立方米及以上的排污单位相关安装要求（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日直排工业废水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30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立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方米及以上的排污单位均已列入水重点排污单位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名录）。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" indent="146685" algn="l" rtl="0" eaLnBrk="0">
              <a:lnSpc>
                <a:spcPct val="157000"/>
              </a:lnSpc>
              <a:spcBef>
                <a:spcPts val="640"/>
              </a:spcBef>
            </a:pP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1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37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明确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涉及一类污染物重金属排放的排污单位，废水排放应当在</a:t>
            </a:r>
            <a:r>
              <a:rPr sz="21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车间处理设施排放口和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4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总排放口</a:t>
            </a: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安装</a:t>
            </a:r>
            <a:r>
              <a:rPr sz="2100" kern="0" spc="4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水质自动采样器</a:t>
            </a: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；废水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自动监测设备中的自动水质采样单元应满足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HJ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353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和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HJ</a:t>
            </a:r>
            <a:endParaRPr sz="2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7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635"/>
              </a:spcBef>
            </a:pP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354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技术规范。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0" algn="l" rtl="0" eaLnBrk="0">
              <a:lnSpc>
                <a:spcPts val="2830"/>
              </a:lnSpc>
              <a:spcBef>
                <a:spcPts val="5"/>
              </a:spcBef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2100" kern="0" spc="-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50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增加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对医疗机构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污水流量和总余氯的监测要求（增补总余氯自动监测仪技术要求）。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0" name="textbox 230"/>
          <p:cNvSpPr/>
          <p:nvPr/>
        </p:nvSpPr>
        <p:spPr>
          <a:xfrm>
            <a:off x="1172035" y="406231"/>
            <a:ext cx="1377314" cy="393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建设安装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36" name="rect 23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8" name="textbox 238"/>
          <p:cNvSpPr/>
          <p:nvPr/>
        </p:nvSpPr>
        <p:spPr>
          <a:xfrm>
            <a:off x="590767" y="1341856"/>
            <a:ext cx="10894059" cy="51930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ts val="2895"/>
              </a:lnSpc>
            </a:pPr>
            <a:r>
              <a:rPr sz="2300" kern="0" spc="8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废气自动监测的调整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6690" algn="l" rtl="0" eaLnBrk="0">
              <a:lnSpc>
                <a:spcPts val="2830"/>
              </a:lnSpc>
              <a:spcBef>
                <a:spcPts val="630"/>
              </a:spcBef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100" kern="0" spc="-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50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增加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增加废气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涉重金属排放的排污单位废气排口颗粒物自动监测设备的安装要求。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1115" indent="154940" algn="l" rtl="0" eaLnBrk="0">
              <a:lnSpc>
                <a:spcPct val="132000"/>
              </a:lnSpc>
              <a:spcBef>
                <a:spcPts val="1035"/>
              </a:spcBef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100" kern="0" spc="-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46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完善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垃圾焚烧排污单位的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安装项目，明确了生活垃圾焚烧炉及其余焚烧炉炉膛温度的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安装要求。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2700" indent="173990" algn="l" rtl="0" eaLnBrk="0">
              <a:lnSpc>
                <a:spcPct val="139000"/>
              </a:lnSpc>
              <a:spcBef>
                <a:spcPts val="1020"/>
              </a:spcBef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2100" kern="0" spc="-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sz="2100" kern="0" spc="-5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调整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VOCs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的安装范围。纳入排污许可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证管理且</a:t>
            </a:r>
            <a:r>
              <a:rPr sz="21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排气筒管径</a:t>
            </a:r>
            <a:r>
              <a:rPr sz="2100" kern="0" spc="-1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21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米以上的主要排口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应安装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VOCs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自动监测设备；针对部分大风量、低排放的实验室排</a:t>
            </a:r>
            <a:r>
              <a:rPr sz="2100" kern="0" spc="-5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口（排污单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位厂区内</a:t>
            </a:r>
            <a:r>
              <a:rPr sz="2100" kern="0" spc="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自建自给的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质检、检测实验室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）明确豁免安装。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" indent="133985" algn="l" rtl="0" eaLnBrk="0">
              <a:lnSpc>
                <a:spcPct val="135000"/>
              </a:lnSpc>
            </a:pP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</a:t>
            </a:r>
            <a:r>
              <a:rPr sz="2100" kern="0" spc="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细化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VOCs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的安装要求。燃烧方式治理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VOCs</a:t>
            </a:r>
            <a:r>
              <a:rPr sz="21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的，需在现有监测项目的基础上加装氮氧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化物在线监测设备。排放口执行的排放标准中明确要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求按基准氧含量浓度评价的，还应监测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-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含氧量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1212675" y="370061"/>
            <a:ext cx="1377314" cy="393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建设安装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2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46" name="rect 24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" name="textbox 248"/>
          <p:cNvSpPr/>
          <p:nvPr/>
        </p:nvSpPr>
        <p:spPr>
          <a:xfrm>
            <a:off x="715302" y="2012898"/>
            <a:ext cx="10461625" cy="3136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75"/>
              </a:lnSpc>
            </a:pPr>
            <a:r>
              <a:rPr sz="2300" kern="0" spc="7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明确数据采集传输仪更换时 ，需要重新组织联网验收。</a:t>
            </a:r>
            <a:r>
              <a:rPr sz="2300" b="1" kern="0" spc="-5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300" b="1" kern="0" spc="6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据采集传输仪是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4955" algn="l" rtl="0" eaLnBrk="0">
              <a:lnSpc>
                <a:spcPct val="94000"/>
              </a:lnSpc>
              <a:spcBef>
                <a:spcPts val="1565"/>
              </a:spcBef>
            </a:pPr>
            <a:r>
              <a:rPr sz="2300" b="1" kern="0" spc="6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数据存储及上传的重要部件 ，</a:t>
            </a:r>
            <a:r>
              <a:rPr sz="2300" b="1" kern="0" spc="5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明确数据采集传输仪为设备的一部分 ，强调其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7495" algn="l" rtl="0" eaLnBrk="0">
              <a:lnSpc>
                <a:spcPct val="94000"/>
              </a:lnSpc>
              <a:spcBef>
                <a:spcPts val="1725"/>
              </a:spcBef>
            </a:pPr>
            <a:r>
              <a:rPr sz="2300" b="1" kern="0" spc="6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重要性。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1480" indent="553720" algn="l" rtl="0" eaLnBrk="0">
              <a:lnSpc>
                <a:spcPct val="126000"/>
              </a:lnSpc>
              <a:spcBef>
                <a:spcPts val="5"/>
              </a:spcBef>
            </a:pP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系统各单元内主要、核心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部件更换、移位的，需要对更换、移位后主要、核心部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件进行重新调试、验收和备案；对设备的参数或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量程进行调整时，需要对调整的参数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或量程出具相应的调试报告，</a:t>
            </a:r>
            <a:r>
              <a:rPr sz="2100" kern="0" spc="-5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21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同时提交给有管辖权的生态环境部门进行备案。</a:t>
            </a:r>
            <a:endParaRPr sz="2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50" name="textbox 250"/>
          <p:cNvSpPr/>
          <p:nvPr/>
        </p:nvSpPr>
        <p:spPr>
          <a:xfrm>
            <a:off x="1171695" y="404872"/>
            <a:ext cx="1377950" cy="394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联网备案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56" name="rect 25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textbox 258"/>
          <p:cNvSpPr/>
          <p:nvPr/>
        </p:nvSpPr>
        <p:spPr>
          <a:xfrm>
            <a:off x="501944" y="1403451"/>
            <a:ext cx="11358880" cy="5244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ts val="2890"/>
              </a:lnSpc>
            </a:pPr>
            <a:r>
              <a:rPr sz="2300" kern="0" spc="8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更新了现行的技术规范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1445" algn="l" rtl="0" eaLnBrk="0">
              <a:lnSpc>
                <a:spcPct val="98000"/>
              </a:lnSpc>
              <a:spcBef>
                <a:spcPts val="1130"/>
              </a:spcBef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）新增废水自动监测设备应具备自动标样核查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和校准功能。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9845" indent="101600" algn="l" rtl="0" eaLnBrk="0">
              <a:lnSpc>
                <a:spcPct val="127000"/>
              </a:lnSpc>
              <a:spcBef>
                <a:spcPts val="1265"/>
              </a:spcBef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）新增发生故障时排污单位向有管辖权的生态环境部门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上报故障报告的时限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——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必须在故障发生后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小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时向管理部门报告，报告以文本文档格式通过电子邮件或系统平台等方式报送。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6035" indent="105410" algn="l" rtl="0" eaLnBrk="0">
              <a:lnSpc>
                <a:spcPct val="128000"/>
              </a:lnSpc>
              <a:spcBef>
                <a:spcPts val="1210"/>
              </a:spcBef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）新增废水、废气自动监测设备发生故障和进行检修时需按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HJ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355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9.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检修和故障处理</a:t>
            </a:r>
            <a:r>
              <a:rPr sz="1800" kern="0" spc="-5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HJ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75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sz="1800" kern="0" spc="-6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11.5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常见故障分析及排除</a:t>
            </a:r>
            <a:r>
              <a:rPr sz="1800" kern="0" spc="-6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”的相关要求处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理。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2225" algn="l" rtl="0" eaLnBrk="0">
              <a:lnSpc>
                <a:spcPts val="2885"/>
              </a:lnSpc>
              <a:spcBef>
                <a:spcPts val="900"/>
              </a:spcBef>
            </a:pPr>
            <a:r>
              <a:rPr sz="2300" kern="0" spc="9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9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调整了监测数据报送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300" b="1" kern="0" spc="-5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处理方式和频次要求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540" algn="l" rtl="0" eaLnBrk="0">
              <a:lnSpc>
                <a:spcPct val="146000"/>
              </a:lnSpc>
              <a:spcBef>
                <a:spcPts val="325"/>
              </a:spcBef>
            </a:pP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废气自动监测系统停运期间，废气污染源手工监测数据报送时间由原来的每天不少于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次改为每天不少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于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次，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若不进行手工监测，可按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HJ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75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技术规范要求进行数据补遗</a:t>
            </a:r>
            <a:r>
              <a:rPr sz="1800" kern="0" spc="-4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2225" algn="l" rtl="0" eaLnBrk="0">
              <a:lnSpc>
                <a:spcPts val="3165"/>
              </a:lnSpc>
              <a:spcBef>
                <a:spcPts val="1130"/>
              </a:spcBef>
            </a:pPr>
            <a:r>
              <a:rPr sz="2300" kern="0" spc="9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9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衔接了《上海市环境保护条例修正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案（草案）》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indent="-6985" algn="l" rtl="0" eaLnBrk="0">
              <a:lnSpc>
                <a:spcPct val="146000"/>
              </a:lnSpc>
              <a:spcBef>
                <a:spcPts val="450"/>
              </a:spcBef>
            </a:pP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删除“</a:t>
            </a:r>
            <a:r>
              <a:rPr sz="1800" kern="0" spc="-5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固定污染源自动监测设备需拆除、闲置的，排污单位应当事先向有管辖权的环境保护部门报告，经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意后方可实施。</a:t>
            </a:r>
            <a:r>
              <a:rPr sz="1800" kern="0" spc="-6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1211995" y="369382"/>
            <a:ext cx="1378585" cy="394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运行维护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66" name="rect 26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" name="textbox 268"/>
          <p:cNvSpPr/>
          <p:nvPr/>
        </p:nvSpPr>
        <p:spPr>
          <a:xfrm>
            <a:off x="715505" y="2218105"/>
            <a:ext cx="10363200" cy="1904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0375" indent="-447675" algn="l" rtl="0" eaLnBrk="0">
              <a:lnSpc>
                <a:spcPct val="165000"/>
              </a:lnSpc>
            </a:pPr>
            <a:r>
              <a:rPr sz="2300" kern="0" spc="10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10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参照《关于做好重点单位自动监</a:t>
            </a:r>
            <a:r>
              <a:rPr sz="2300" b="1" kern="0" spc="9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控安装联网相关工作的通知》（环办执法函</a:t>
            </a:r>
            <a:r>
              <a:rPr sz="2300" b="1" kern="0" spc="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〔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2021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〕</a:t>
            </a:r>
            <a:r>
              <a:rPr sz="2300" b="1" kern="0" spc="-52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484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2300" b="1" kern="0" spc="-21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300" b="1" kern="0" spc="2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21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7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将第四条中“数据采集率”调整为“数据传输率”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5"/>
              </a:spcBef>
            </a:pPr>
            <a:r>
              <a:rPr sz="2300" kern="0" spc="90" dirty="0">
                <a:solidFill>
                  <a:srgbClr val="3177A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300" b="1" kern="0" spc="9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对引用法律法规的表述进行了增补调</a:t>
            </a:r>
            <a:r>
              <a:rPr sz="2300" b="1" kern="0" spc="8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1211656" y="369382"/>
            <a:ext cx="2056764" cy="394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6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相关法律责任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2856" cy="6858000"/>
          </a:xfrm>
          <a:prstGeom prst="rect">
            <a:avLst/>
          </a:prstGeom>
        </p:spPr>
      </p:pic>
      <p:sp>
        <p:nvSpPr>
          <p:cNvPr id="276" name="rect 276"/>
          <p:cNvSpPr/>
          <p:nvPr/>
        </p:nvSpPr>
        <p:spPr>
          <a:xfrm>
            <a:off x="0" y="913781"/>
            <a:ext cx="12192000" cy="5944218"/>
          </a:xfrm>
          <a:prstGeom prst="rect">
            <a:avLst/>
          </a:prstGeom>
          <a:solidFill>
            <a:srgbClr val="FAFAFA">
              <a:alpha val="8039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" name="textbox 278"/>
          <p:cNvSpPr/>
          <p:nvPr/>
        </p:nvSpPr>
        <p:spPr>
          <a:xfrm>
            <a:off x="779528" y="1510450"/>
            <a:ext cx="5808979" cy="4495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69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第七条   污染源自动监控设施建成后 ，组织建设的单位应当及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0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。经验收合格后 ，污染源自动监控设施方可投入使用。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73050" algn="l" rtl="0" eaLnBrk="0">
              <a:lnSpc>
                <a:spcPct val="192000"/>
              </a:lnSpc>
              <a:spcBef>
                <a:spcPts val="40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4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排污单位或者其他污染源自动监控设施所有权单位 ，应当在污染源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自动监控设施验收后五个工作日内 ，将污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染源自动监控设施有关情况交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有管辖权的监督检查机构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登记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备案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73050" algn="l" rtl="0" eaLnBrk="0">
              <a:lnSpc>
                <a:spcPct val="195000"/>
              </a:lnSpc>
              <a:spcBef>
                <a:spcPts val="33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4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污染源自动监控设施的主要设备或者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核心部件更换、采样位置或者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主要设备安装位置等发生重大变化的 ，应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当重新组织验收。排污单位或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者其他污染源自动监控设施所有权单位应当在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重新验收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合格后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个工作 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日内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，向有管辖权的监督检查机构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变更登记备案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925" indent="-276860" algn="l" rtl="0" eaLnBrk="0">
              <a:lnSpc>
                <a:spcPct val="184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4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有管辖权的监督检查机构应当对污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染源自动监控设施登记事项及时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予以登记 ，作为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现场监督检查的依据</a:t>
            </a:r>
            <a:r>
              <a:rPr sz="1400" b="1" kern="0" spc="-30" dirty="0">
                <a:solidFill>
                  <a:srgbClr val="317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93052" y="1286256"/>
            <a:ext cx="4805171" cy="4660391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9178" y="247725"/>
            <a:ext cx="645274" cy="6100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/>
          <p:nvPr/>
        </p:nvSpPr>
        <p:spPr>
          <a:xfrm>
            <a:off x="774903" y="2568549"/>
            <a:ext cx="8267700" cy="1855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</a:pPr>
            <a:r>
              <a:rPr sz="2300" kern="0" spc="4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34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690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2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固定污染源自动监控系统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建设、</a:t>
            </a:r>
            <a:r>
              <a:rPr sz="2300" kern="0" spc="-5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联网、</a:t>
            </a:r>
            <a:r>
              <a:rPr sz="2300" kern="0" spc="-5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运维和管理有关规定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1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固定污染源自动监控设施运维记录电子化工作有关要求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756119" y="529064"/>
            <a:ext cx="1440180" cy="412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主要内容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11349209" y="6284741"/>
            <a:ext cx="92075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286"/>
          <p:cNvSpPr/>
          <p:nvPr/>
        </p:nvSpPr>
        <p:spPr>
          <a:xfrm>
            <a:off x="774903" y="2568549"/>
            <a:ext cx="8267700" cy="1855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</a:pPr>
            <a:r>
              <a:rPr sz="23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3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690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2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固定污染源自动监控系统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建设、</a:t>
            </a:r>
            <a:r>
              <a:rPr sz="2300" kern="0" spc="-5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联网、</a:t>
            </a:r>
            <a:r>
              <a:rPr sz="2300" kern="0" spc="-5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运维和管理有关规定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14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固定污染源自动监控设施运维记录电子化工作有关要求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756119" y="529064"/>
            <a:ext cx="1440180" cy="412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主要内容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11278724" y="6284741"/>
            <a:ext cx="16256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29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 294"/>
          <p:cNvSpPr/>
          <p:nvPr/>
        </p:nvSpPr>
        <p:spPr>
          <a:xfrm>
            <a:off x="8072627" y="2843783"/>
            <a:ext cx="3325369" cy="2305811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4384548" y="2843783"/>
            <a:ext cx="3324554" cy="2305811"/>
            <a:chOff x="0" y="0"/>
            <a:chExt cx="3324554" cy="2305811"/>
          </a:xfrm>
        </p:grpSpPr>
        <p:sp>
          <p:nvSpPr>
            <p:cNvPr id="296" name="rect 296"/>
            <p:cNvSpPr/>
            <p:nvPr/>
          </p:nvSpPr>
          <p:spPr>
            <a:xfrm>
              <a:off x="0" y="0"/>
              <a:ext cx="3324554" cy="2305811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8" name="path 298"/>
            <p:cNvSpPr/>
            <p:nvPr/>
          </p:nvSpPr>
          <p:spPr>
            <a:xfrm>
              <a:off x="2676144" y="139713"/>
              <a:ext cx="504697" cy="560361"/>
            </a:xfrm>
            <a:custGeom>
              <a:avLst/>
              <a:gdLst/>
              <a:ahLst/>
              <a:cxnLst/>
              <a:rect l="0" t="0" r="0" b="0"/>
              <a:pathLst>
                <a:path w="794" h="882">
                  <a:moveTo>
                    <a:pt x="0" y="442"/>
                  </a:moveTo>
                  <a:cubicBezTo>
                    <a:pt x="0" y="197"/>
                    <a:pt x="178" y="0"/>
                    <a:pt x="397" y="0"/>
                  </a:cubicBezTo>
                  <a:cubicBezTo>
                    <a:pt x="617" y="0"/>
                    <a:pt x="794" y="197"/>
                    <a:pt x="794" y="441"/>
                  </a:cubicBezTo>
                  <a:cubicBezTo>
                    <a:pt x="794" y="684"/>
                    <a:pt x="617" y="882"/>
                    <a:pt x="397" y="882"/>
                  </a:cubicBezTo>
                  <a:cubicBezTo>
                    <a:pt x="178" y="882"/>
                    <a:pt x="0" y="684"/>
                    <a:pt x="0" y="442"/>
                  </a:cubicBezTo>
                </a:path>
              </a:pathLst>
            </a:custGeom>
            <a:solidFill>
              <a:srgbClr val="0F7A7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textbox 300"/>
            <p:cNvSpPr/>
            <p:nvPr/>
          </p:nvSpPr>
          <p:spPr>
            <a:xfrm>
              <a:off x="206793" y="321601"/>
              <a:ext cx="2861945" cy="15989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84000"/>
                </a:lnSpc>
              </a:pP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02</a:t>
              </a:r>
              <a:endParaRPr sz="1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6000"/>
                </a:lnSpc>
                <a:spcBef>
                  <a:spcPts val="835"/>
                </a:spcBef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工作主要内容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7800" algn="l" rtl="0" eaLnBrk="0">
                <a:lnSpc>
                  <a:spcPts val="1815"/>
                </a:lnSpc>
                <a:spcBef>
                  <a:spcPts val="390"/>
                </a:spcBef>
              </a:pPr>
              <a:r>
                <a:rPr sz="13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sz="1300" kern="0" spc="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300" kern="0" spc="-10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1 </a:t>
              </a:r>
              <a:r>
                <a:rPr sz="13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）排污单位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7800" algn="l" rtl="0" eaLnBrk="0">
                <a:lnSpc>
                  <a:spcPts val="1815"/>
                </a:lnSpc>
                <a:spcBef>
                  <a:spcPts val="365"/>
                </a:spcBef>
              </a:pPr>
              <a:r>
                <a:rPr sz="1300" kern="0" spc="-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</a:t>
              </a:r>
              <a:r>
                <a:rPr sz="1300" kern="0" spc="-8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 </a:t>
              </a:r>
              <a:r>
                <a:rPr sz="1300" kern="0" spc="-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）运维机构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7800" algn="l" rtl="0" eaLnBrk="0">
                <a:lnSpc>
                  <a:spcPts val="1815"/>
                </a:lnSpc>
                <a:spcBef>
                  <a:spcPts val="365"/>
                </a:spcBef>
              </a:pPr>
              <a:r>
                <a:rPr sz="1300" kern="0" spc="-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</a:t>
              </a:r>
              <a:r>
                <a:rPr sz="1300" kern="0" spc="-8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 </a:t>
              </a:r>
              <a:r>
                <a:rPr sz="1300" kern="0" spc="-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）管理部门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670559" y="2843783"/>
            <a:ext cx="3323996" cy="2305811"/>
            <a:chOff x="0" y="0"/>
            <a:chExt cx="3323996" cy="2305811"/>
          </a:xfrm>
        </p:grpSpPr>
        <p:sp>
          <p:nvSpPr>
            <p:cNvPr id="302" name="rect 302"/>
            <p:cNvSpPr/>
            <p:nvPr/>
          </p:nvSpPr>
          <p:spPr>
            <a:xfrm>
              <a:off x="0" y="0"/>
              <a:ext cx="3323996" cy="2305811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4" name="path 304"/>
            <p:cNvSpPr/>
            <p:nvPr/>
          </p:nvSpPr>
          <p:spPr>
            <a:xfrm>
              <a:off x="2676143" y="139713"/>
              <a:ext cx="504139" cy="560361"/>
            </a:xfrm>
            <a:custGeom>
              <a:avLst/>
              <a:gdLst/>
              <a:ahLst/>
              <a:cxnLst/>
              <a:rect l="0" t="0" r="0" b="0"/>
              <a:pathLst>
                <a:path w="793" h="882">
                  <a:moveTo>
                    <a:pt x="0" y="442"/>
                  </a:moveTo>
                  <a:cubicBezTo>
                    <a:pt x="0" y="197"/>
                    <a:pt x="177" y="0"/>
                    <a:pt x="397" y="0"/>
                  </a:cubicBezTo>
                  <a:cubicBezTo>
                    <a:pt x="616" y="0"/>
                    <a:pt x="793" y="197"/>
                    <a:pt x="793" y="441"/>
                  </a:cubicBezTo>
                  <a:cubicBezTo>
                    <a:pt x="793" y="684"/>
                    <a:pt x="616" y="882"/>
                    <a:pt x="397" y="882"/>
                  </a:cubicBezTo>
                  <a:cubicBezTo>
                    <a:pt x="177" y="882"/>
                    <a:pt x="0" y="684"/>
                    <a:pt x="0" y="442"/>
                  </a:cubicBezTo>
                </a:path>
              </a:pathLst>
            </a:custGeom>
            <a:solidFill>
              <a:srgbClr val="138D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6" name="textbox 306"/>
            <p:cNvSpPr/>
            <p:nvPr/>
          </p:nvSpPr>
          <p:spPr>
            <a:xfrm>
              <a:off x="139561" y="321601"/>
              <a:ext cx="2928620" cy="1616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84000"/>
                </a:lnSpc>
              </a:pP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01</a:t>
              </a:r>
              <a:endParaRPr sz="1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8740" algn="l" rtl="0" eaLnBrk="0">
                <a:lnSpc>
                  <a:spcPct val="95000"/>
                </a:lnSpc>
                <a:spcBef>
                  <a:spcPts val="855"/>
                </a:spcBef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工作背景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1600" algn="l" rtl="0" eaLnBrk="0">
                <a:lnSpc>
                  <a:spcPts val="1815"/>
                </a:lnSpc>
                <a:spcBef>
                  <a:spcPts val="430"/>
                </a:spcBef>
              </a:pP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sz="14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1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）落实部里帮扶指导整改</a:t>
              </a:r>
              <a:r>
                <a:rPr sz="14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要求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01600" algn="l" rtl="0" eaLnBrk="0">
                <a:lnSpc>
                  <a:spcPts val="1815"/>
                </a:lnSpc>
                <a:spcBef>
                  <a:spcPts val="365"/>
                </a:spcBef>
              </a:pP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）规范自动监控设</a:t>
              </a:r>
              <a:r>
                <a:rPr sz="14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施运维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01600" algn="l" rtl="0" eaLnBrk="0">
                <a:lnSpc>
                  <a:spcPts val="1815"/>
                </a:lnSpc>
                <a:spcBef>
                  <a:spcPts val="365"/>
                </a:spcBef>
              </a:pP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）提高自动监控数</a:t>
              </a:r>
              <a:r>
                <a:rPr sz="14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据质量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4570031" y="1164069"/>
            <a:ext cx="2953512" cy="1301966"/>
            <a:chOff x="0" y="0"/>
            <a:chExt cx="2953512" cy="1301966"/>
          </a:xfrm>
        </p:grpSpPr>
        <p:pic>
          <p:nvPicPr>
            <p:cNvPr id="308" name="picture 3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953512" cy="1301966"/>
            </a:xfrm>
            <a:prstGeom prst="rect">
              <a:avLst/>
            </a:prstGeom>
          </p:spPr>
        </p:pic>
        <p:sp>
          <p:nvSpPr>
            <p:cNvPr id="310" name="textbox 310"/>
            <p:cNvSpPr/>
            <p:nvPr/>
          </p:nvSpPr>
          <p:spPr>
            <a:xfrm>
              <a:off x="-12700" y="-12700"/>
              <a:ext cx="2979420" cy="13855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68070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4400" b="1" kern="0" spc="-2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2" name="textbox 312"/>
          <p:cNvSpPr/>
          <p:nvPr/>
        </p:nvSpPr>
        <p:spPr>
          <a:xfrm>
            <a:off x="8247495" y="3988056"/>
            <a:ext cx="2987675" cy="532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815"/>
              </a:lnSpc>
            </a:pP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 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）构建运维机构信用评价指标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1600" algn="l" rtl="0" eaLnBrk="0">
              <a:lnSpc>
                <a:spcPts val="1815"/>
              </a:lnSpc>
              <a:spcBef>
                <a:spcPts val="365"/>
              </a:spcBef>
            </a:pP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）开展运维机构信</a:t>
            </a: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用评价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8306346" y="3492017"/>
            <a:ext cx="1619885" cy="272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下一步工作安排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10775874" y="2983496"/>
            <a:ext cx="504062" cy="560361"/>
            <a:chOff x="0" y="0"/>
            <a:chExt cx="504062" cy="560361"/>
          </a:xfrm>
        </p:grpSpPr>
        <p:sp>
          <p:nvSpPr>
            <p:cNvPr id="316" name="path 316"/>
            <p:cNvSpPr/>
            <p:nvPr/>
          </p:nvSpPr>
          <p:spPr>
            <a:xfrm>
              <a:off x="0" y="0"/>
              <a:ext cx="504062" cy="560361"/>
            </a:xfrm>
            <a:custGeom>
              <a:avLst/>
              <a:gdLst/>
              <a:ahLst/>
              <a:cxnLst/>
              <a:rect l="0" t="0" r="0" b="0"/>
              <a:pathLst>
                <a:path w="793" h="882">
                  <a:moveTo>
                    <a:pt x="0" y="442"/>
                  </a:moveTo>
                  <a:cubicBezTo>
                    <a:pt x="0" y="197"/>
                    <a:pt x="177" y="0"/>
                    <a:pt x="396" y="0"/>
                  </a:cubicBezTo>
                  <a:cubicBezTo>
                    <a:pt x="616" y="0"/>
                    <a:pt x="793" y="197"/>
                    <a:pt x="793" y="441"/>
                  </a:cubicBezTo>
                  <a:cubicBezTo>
                    <a:pt x="793" y="684"/>
                    <a:pt x="616" y="882"/>
                    <a:pt x="396" y="882"/>
                  </a:cubicBezTo>
                  <a:cubicBezTo>
                    <a:pt x="177" y="882"/>
                    <a:pt x="0" y="684"/>
                    <a:pt x="0" y="442"/>
                  </a:cubicBezTo>
                </a:path>
              </a:pathLst>
            </a:custGeom>
            <a:solidFill>
              <a:srgbClr val="CDDC6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8" name="textbox 318"/>
            <p:cNvSpPr/>
            <p:nvPr/>
          </p:nvSpPr>
          <p:spPr>
            <a:xfrm>
              <a:off x="-12700" y="-12700"/>
              <a:ext cx="529590" cy="6350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6685" algn="l" rtl="0" eaLnBrk="0">
                <a:lnSpc>
                  <a:spcPct val="84000"/>
                </a:lnSpc>
              </a:pP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03</a:t>
              </a:r>
              <a:endParaRPr sz="1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320" name="picture 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322" name="textbox 322"/>
          <p:cNvSpPr/>
          <p:nvPr/>
        </p:nvSpPr>
        <p:spPr>
          <a:xfrm>
            <a:off x="11280367" y="6284741"/>
            <a:ext cx="161289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26" name="textbox 326"/>
          <p:cNvSpPr/>
          <p:nvPr/>
        </p:nvSpPr>
        <p:spPr>
          <a:xfrm>
            <a:off x="6044955" y="2952245"/>
            <a:ext cx="2044700" cy="574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3900" b="1" kern="0" spc="70" dirty="0">
                <a:solidFill>
                  <a:srgbClr val="7582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工作背景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8" name="path 328"/>
          <p:cNvSpPr/>
          <p:nvPr/>
        </p:nvSpPr>
        <p:spPr>
          <a:xfrm>
            <a:off x="3013176" y="2716707"/>
            <a:ext cx="497624" cy="1205153"/>
          </a:xfrm>
          <a:custGeom>
            <a:avLst/>
            <a:gdLst/>
            <a:ahLst/>
            <a:cxnLst/>
            <a:rect l="0" t="0" r="0" b="0"/>
            <a:pathLst>
              <a:path w="783" h="1897">
                <a:moveTo>
                  <a:pt x="0" y="949"/>
                </a:moveTo>
                <a:lnTo>
                  <a:pt x="0" y="869"/>
                </a:lnTo>
                <a:lnTo>
                  <a:pt x="2" y="792"/>
                </a:lnTo>
                <a:lnTo>
                  <a:pt x="6" y="720"/>
                </a:lnTo>
                <a:lnTo>
                  <a:pt x="10" y="652"/>
                </a:lnTo>
                <a:lnTo>
                  <a:pt x="13" y="619"/>
                </a:lnTo>
                <a:lnTo>
                  <a:pt x="17" y="587"/>
                </a:lnTo>
                <a:lnTo>
                  <a:pt x="20" y="557"/>
                </a:lnTo>
                <a:lnTo>
                  <a:pt x="24" y="527"/>
                </a:lnTo>
                <a:lnTo>
                  <a:pt x="28" y="498"/>
                </a:lnTo>
                <a:lnTo>
                  <a:pt x="33" y="471"/>
                </a:lnTo>
                <a:lnTo>
                  <a:pt x="38" y="444"/>
                </a:lnTo>
                <a:lnTo>
                  <a:pt x="43" y="419"/>
                </a:lnTo>
                <a:lnTo>
                  <a:pt x="55" y="370"/>
                </a:lnTo>
                <a:lnTo>
                  <a:pt x="68" y="324"/>
                </a:lnTo>
                <a:lnTo>
                  <a:pt x="75" y="302"/>
                </a:lnTo>
                <a:lnTo>
                  <a:pt x="82" y="281"/>
                </a:lnTo>
                <a:lnTo>
                  <a:pt x="90" y="260"/>
                </a:lnTo>
                <a:lnTo>
                  <a:pt x="98" y="241"/>
                </a:lnTo>
                <a:lnTo>
                  <a:pt x="106" y="222"/>
                </a:lnTo>
                <a:lnTo>
                  <a:pt x="115" y="203"/>
                </a:lnTo>
                <a:lnTo>
                  <a:pt x="124" y="186"/>
                </a:lnTo>
                <a:lnTo>
                  <a:pt x="133" y="169"/>
                </a:lnTo>
                <a:lnTo>
                  <a:pt x="143" y="153"/>
                </a:lnTo>
                <a:lnTo>
                  <a:pt x="153" y="137"/>
                </a:lnTo>
                <a:lnTo>
                  <a:pt x="163" y="123"/>
                </a:lnTo>
                <a:lnTo>
                  <a:pt x="174" y="109"/>
                </a:lnTo>
                <a:lnTo>
                  <a:pt x="185" y="95"/>
                </a:lnTo>
                <a:lnTo>
                  <a:pt x="196" y="83"/>
                </a:lnTo>
                <a:lnTo>
                  <a:pt x="208" y="71"/>
                </a:lnTo>
                <a:lnTo>
                  <a:pt x="220" y="61"/>
                </a:lnTo>
                <a:lnTo>
                  <a:pt x="232" y="51"/>
                </a:lnTo>
                <a:lnTo>
                  <a:pt x="245" y="42"/>
                </a:lnTo>
                <a:lnTo>
                  <a:pt x="258" y="34"/>
                </a:lnTo>
                <a:lnTo>
                  <a:pt x="271" y="27"/>
                </a:lnTo>
                <a:lnTo>
                  <a:pt x="285" y="20"/>
                </a:lnTo>
                <a:lnTo>
                  <a:pt x="299" y="15"/>
                </a:lnTo>
                <a:lnTo>
                  <a:pt x="314" y="10"/>
                </a:lnTo>
                <a:lnTo>
                  <a:pt x="329" y="6"/>
                </a:lnTo>
                <a:lnTo>
                  <a:pt x="344" y="3"/>
                </a:lnTo>
                <a:lnTo>
                  <a:pt x="359" y="1"/>
                </a:lnTo>
                <a:lnTo>
                  <a:pt x="375" y="0"/>
                </a:lnTo>
                <a:lnTo>
                  <a:pt x="391" y="0"/>
                </a:lnTo>
                <a:lnTo>
                  <a:pt x="415" y="0"/>
                </a:lnTo>
                <a:lnTo>
                  <a:pt x="438" y="3"/>
                </a:lnTo>
                <a:lnTo>
                  <a:pt x="461" y="8"/>
                </a:lnTo>
                <a:lnTo>
                  <a:pt x="482" y="15"/>
                </a:lnTo>
                <a:lnTo>
                  <a:pt x="503" y="23"/>
                </a:lnTo>
                <a:lnTo>
                  <a:pt x="523" y="33"/>
                </a:lnTo>
                <a:lnTo>
                  <a:pt x="542" y="46"/>
                </a:lnTo>
                <a:lnTo>
                  <a:pt x="561" y="60"/>
                </a:lnTo>
                <a:lnTo>
                  <a:pt x="579" y="76"/>
                </a:lnTo>
                <a:lnTo>
                  <a:pt x="596" y="93"/>
                </a:lnTo>
                <a:lnTo>
                  <a:pt x="612" y="112"/>
                </a:lnTo>
                <a:lnTo>
                  <a:pt x="628" y="133"/>
                </a:lnTo>
                <a:lnTo>
                  <a:pt x="642" y="156"/>
                </a:lnTo>
                <a:lnTo>
                  <a:pt x="656" y="180"/>
                </a:lnTo>
                <a:lnTo>
                  <a:pt x="669" y="206"/>
                </a:lnTo>
                <a:lnTo>
                  <a:pt x="682" y="233"/>
                </a:lnTo>
                <a:lnTo>
                  <a:pt x="693" y="263"/>
                </a:lnTo>
                <a:lnTo>
                  <a:pt x="704" y="293"/>
                </a:lnTo>
                <a:lnTo>
                  <a:pt x="714" y="325"/>
                </a:lnTo>
                <a:lnTo>
                  <a:pt x="724" y="359"/>
                </a:lnTo>
                <a:lnTo>
                  <a:pt x="733" y="395"/>
                </a:lnTo>
                <a:lnTo>
                  <a:pt x="741" y="431"/>
                </a:lnTo>
                <a:lnTo>
                  <a:pt x="749" y="470"/>
                </a:lnTo>
                <a:lnTo>
                  <a:pt x="756" y="510"/>
                </a:lnTo>
                <a:lnTo>
                  <a:pt x="762" y="552"/>
                </a:lnTo>
                <a:lnTo>
                  <a:pt x="768" y="598"/>
                </a:lnTo>
                <a:lnTo>
                  <a:pt x="773" y="648"/>
                </a:lnTo>
                <a:lnTo>
                  <a:pt x="776" y="701"/>
                </a:lnTo>
                <a:lnTo>
                  <a:pt x="779" y="758"/>
                </a:lnTo>
                <a:lnTo>
                  <a:pt x="781" y="818"/>
                </a:lnTo>
                <a:lnTo>
                  <a:pt x="783" y="882"/>
                </a:lnTo>
                <a:lnTo>
                  <a:pt x="783" y="949"/>
                </a:lnTo>
                <a:lnTo>
                  <a:pt x="782" y="1029"/>
                </a:lnTo>
                <a:lnTo>
                  <a:pt x="780" y="1105"/>
                </a:lnTo>
                <a:lnTo>
                  <a:pt x="777" y="1177"/>
                </a:lnTo>
                <a:lnTo>
                  <a:pt x="772" y="1245"/>
                </a:lnTo>
                <a:lnTo>
                  <a:pt x="769" y="1277"/>
                </a:lnTo>
                <a:lnTo>
                  <a:pt x="766" y="1309"/>
                </a:lnTo>
                <a:lnTo>
                  <a:pt x="763" y="1339"/>
                </a:lnTo>
                <a:lnTo>
                  <a:pt x="759" y="1369"/>
                </a:lnTo>
                <a:lnTo>
                  <a:pt x="754" y="1397"/>
                </a:lnTo>
                <a:lnTo>
                  <a:pt x="750" y="1425"/>
                </a:lnTo>
                <a:lnTo>
                  <a:pt x="745" y="1452"/>
                </a:lnTo>
                <a:lnTo>
                  <a:pt x="740" y="1477"/>
                </a:lnTo>
                <a:lnTo>
                  <a:pt x="728" y="1526"/>
                </a:lnTo>
                <a:lnTo>
                  <a:pt x="715" y="1572"/>
                </a:lnTo>
                <a:lnTo>
                  <a:pt x="708" y="1594"/>
                </a:lnTo>
                <a:lnTo>
                  <a:pt x="701" y="1615"/>
                </a:lnTo>
                <a:lnTo>
                  <a:pt x="693" y="1636"/>
                </a:lnTo>
                <a:lnTo>
                  <a:pt x="686" y="1655"/>
                </a:lnTo>
                <a:lnTo>
                  <a:pt x="677" y="1674"/>
                </a:lnTo>
                <a:lnTo>
                  <a:pt x="669" y="1693"/>
                </a:lnTo>
                <a:lnTo>
                  <a:pt x="660" y="1710"/>
                </a:lnTo>
                <a:lnTo>
                  <a:pt x="650" y="1727"/>
                </a:lnTo>
                <a:lnTo>
                  <a:pt x="641" y="1743"/>
                </a:lnTo>
                <a:lnTo>
                  <a:pt x="631" y="1759"/>
                </a:lnTo>
                <a:lnTo>
                  <a:pt x="620" y="1774"/>
                </a:lnTo>
                <a:lnTo>
                  <a:pt x="610" y="1788"/>
                </a:lnTo>
                <a:lnTo>
                  <a:pt x="599" y="1801"/>
                </a:lnTo>
                <a:lnTo>
                  <a:pt x="587" y="1813"/>
                </a:lnTo>
                <a:lnTo>
                  <a:pt x="576" y="1825"/>
                </a:lnTo>
                <a:lnTo>
                  <a:pt x="564" y="1836"/>
                </a:lnTo>
                <a:lnTo>
                  <a:pt x="551" y="1846"/>
                </a:lnTo>
                <a:lnTo>
                  <a:pt x="539" y="1855"/>
                </a:lnTo>
                <a:lnTo>
                  <a:pt x="525" y="1863"/>
                </a:lnTo>
                <a:lnTo>
                  <a:pt x="512" y="1870"/>
                </a:lnTo>
                <a:lnTo>
                  <a:pt x="498" y="1876"/>
                </a:lnTo>
                <a:lnTo>
                  <a:pt x="484" y="1882"/>
                </a:lnTo>
                <a:lnTo>
                  <a:pt x="469" y="1887"/>
                </a:lnTo>
                <a:lnTo>
                  <a:pt x="455" y="1891"/>
                </a:lnTo>
                <a:lnTo>
                  <a:pt x="439" y="1894"/>
                </a:lnTo>
                <a:lnTo>
                  <a:pt x="424" y="1896"/>
                </a:lnTo>
                <a:lnTo>
                  <a:pt x="408" y="1897"/>
                </a:lnTo>
                <a:lnTo>
                  <a:pt x="391" y="1897"/>
                </a:lnTo>
                <a:lnTo>
                  <a:pt x="370" y="1897"/>
                </a:lnTo>
                <a:lnTo>
                  <a:pt x="349" y="1894"/>
                </a:lnTo>
                <a:lnTo>
                  <a:pt x="329" y="1891"/>
                </a:lnTo>
                <a:lnTo>
                  <a:pt x="309" y="1885"/>
                </a:lnTo>
                <a:lnTo>
                  <a:pt x="290" y="1879"/>
                </a:lnTo>
                <a:lnTo>
                  <a:pt x="272" y="1870"/>
                </a:lnTo>
                <a:lnTo>
                  <a:pt x="254" y="1860"/>
                </a:lnTo>
                <a:lnTo>
                  <a:pt x="236" y="1849"/>
                </a:lnTo>
                <a:lnTo>
                  <a:pt x="219" y="1836"/>
                </a:lnTo>
                <a:lnTo>
                  <a:pt x="203" y="1822"/>
                </a:lnTo>
                <a:lnTo>
                  <a:pt x="188" y="1806"/>
                </a:lnTo>
                <a:lnTo>
                  <a:pt x="173" y="1789"/>
                </a:lnTo>
                <a:lnTo>
                  <a:pt x="158" y="1770"/>
                </a:lnTo>
                <a:lnTo>
                  <a:pt x="144" y="1750"/>
                </a:lnTo>
                <a:lnTo>
                  <a:pt x="131" y="1728"/>
                </a:lnTo>
                <a:lnTo>
                  <a:pt x="118" y="1705"/>
                </a:lnTo>
                <a:lnTo>
                  <a:pt x="104" y="1675"/>
                </a:lnTo>
                <a:lnTo>
                  <a:pt x="91" y="1642"/>
                </a:lnTo>
                <a:lnTo>
                  <a:pt x="78" y="1607"/>
                </a:lnTo>
                <a:lnTo>
                  <a:pt x="66" y="1570"/>
                </a:lnTo>
                <a:lnTo>
                  <a:pt x="56" y="1531"/>
                </a:lnTo>
                <a:lnTo>
                  <a:pt x="46" y="1490"/>
                </a:lnTo>
                <a:lnTo>
                  <a:pt x="37" y="1446"/>
                </a:lnTo>
                <a:lnTo>
                  <a:pt x="29" y="1400"/>
                </a:lnTo>
                <a:lnTo>
                  <a:pt x="22" y="1351"/>
                </a:lnTo>
                <a:lnTo>
                  <a:pt x="16" y="1301"/>
                </a:lnTo>
                <a:lnTo>
                  <a:pt x="11" y="1248"/>
                </a:lnTo>
                <a:lnTo>
                  <a:pt x="7" y="1193"/>
                </a:lnTo>
                <a:lnTo>
                  <a:pt x="4" y="1135"/>
                </a:lnTo>
                <a:lnTo>
                  <a:pt x="1" y="1075"/>
                </a:lnTo>
                <a:lnTo>
                  <a:pt x="0" y="1013"/>
                </a:lnTo>
                <a:lnTo>
                  <a:pt x="0" y="949"/>
                </a:lnTo>
                <a:close/>
                <a:moveTo>
                  <a:pt x="151" y="949"/>
                </a:moveTo>
                <a:lnTo>
                  <a:pt x="151" y="1005"/>
                </a:lnTo>
                <a:lnTo>
                  <a:pt x="152" y="1059"/>
                </a:lnTo>
                <a:lnTo>
                  <a:pt x="154" y="1110"/>
                </a:lnTo>
                <a:lnTo>
                  <a:pt x="156" y="1159"/>
                </a:lnTo>
                <a:lnTo>
                  <a:pt x="158" y="1205"/>
                </a:lnTo>
                <a:lnTo>
                  <a:pt x="161" y="1249"/>
                </a:lnTo>
                <a:lnTo>
                  <a:pt x="164" y="1291"/>
                </a:lnTo>
                <a:lnTo>
                  <a:pt x="169" y="1330"/>
                </a:lnTo>
                <a:lnTo>
                  <a:pt x="173" y="1367"/>
                </a:lnTo>
                <a:lnTo>
                  <a:pt x="178" y="1402"/>
                </a:lnTo>
                <a:lnTo>
                  <a:pt x="184" y="1434"/>
                </a:lnTo>
                <a:lnTo>
                  <a:pt x="190" y="1463"/>
                </a:lnTo>
                <a:lnTo>
                  <a:pt x="197" y="1491"/>
                </a:lnTo>
                <a:lnTo>
                  <a:pt x="204" y="1516"/>
                </a:lnTo>
                <a:lnTo>
                  <a:pt x="212" y="1538"/>
                </a:lnTo>
                <a:lnTo>
                  <a:pt x="220" y="1558"/>
                </a:lnTo>
                <a:lnTo>
                  <a:pt x="229" y="1577"/>
                </a:lnTo>
                <a:lnTo>
                  <a:pt x="238" y="1594"/>
                </a:lnTo>
                <a:lnTo>
                  <a:pt x="248" y="1610"/>
                </a:lnTo>
                <a:lnTo>
                  <a:pt x="257" y="1625"/>
                </a:lnTo>
                <a:lnTo>
                  <a:pt x="267" y="1638"/>
                </a:lnTo>
                <a:lnTo>
                  <a:pt x="277" y="1651"/>
                </a:lnTo>
                <a:lnTo>
                  <a:pt x="287" y="1662"/>
                </a:lnTo>
                <a:lnTo>
                  <a:pt x="298" y="1672"/>
                </a:lnTo>
                <a:lnTo>
                  <a:pt x="309" y="1681"/>
                </a:lnTo>
                <a:lnTo>
                  <a:pt x="320" y="1688"/>
                </a:lnTo>
                <a:lnTo>
                  <a:pt x="331" y="1695"/>
                </a:lnTo>
                <a:lnTo>
                  <a:pt x="343" y="1700"/>
                </a:lnTo>
                <a:lnTo>
                  <a:pt x="354" y="1704"/>
                </a:lnTo>
                <a:lnTo>
                  <a:pt x="366" y="1707"/>
                </a:lnTo>
                <a:lnTo>
                  <a:pt x="379" y="1709"/>
                </a:lnTo>
                <a:lnTo>
                  <a:pt x="391" y="1710"/>
                </a:lnTo>
                <a:lnTo>
                  <a:pt x="404" y="1709"/>
                </a:lnTo>
                <a:lnTo>
                  <a:pt x="416" y="1707"/>
                </a:lnTo>
                <a:lnTo>
                  <a:pt x="428" y="1704"/>
                </a:lnTo>
                <a:lnTo>
                  <a:pt x="440" y="1700"/>
                </a:lnTo>
                <a:lnTo>
                  <a:pt x="452" y="1695"/>
                </a:lnTo>
                <a:lnTo>
                  <a:pt x="463" y="1688"/>
                </a:lnTo>
                <a:lnTo>
                  <a:pt x="474" y="1681"/>
                </a:lnTo>
                <a:lnTo>
                  <a:pt x="485" y="1672"/>
                </a:lnTo>
                <a:lnTo>
                  <a:pt x="495" y="1662"/>
                </a:lnTo>
                <a:lnTo>
                  <a:pt x="506" y="1650"/>
                </a:lnTo>
                <a:lnTo>
                  <a:pt x="516" y="1638"/>
                </a:lnTo>
                <a:lnTo>
                  <a:pt x="526" y="1624"/>
                </a:lnTo>
                <a:lnTo>
                  <a:pt x="535" y="1609"/>
                </a:lnTo>
                <a:lnTo>
                  <a:pt x="544" y="1593"/>
                </a:lnTo>
                <a:lnTo>
                  <a:pt x="553" y="1576"/>
                </a:lnTo>
                <a:lnTo>
                  <a:pt x="562" y="1558"/>
                </a:lnTo>
                <a:lnTo>
                  <a:pt x="571" y="1537"/>
                </a:lnTo>
                <a:lnTo>
                  <a:pt x="579" y="1515"/>
                </a:lnTo>
                <a:lnTo>
                  <a:pt x="586" y="1490"/>
                </a:lnTo>
                <a:lnTo>
                  <a:pt x="593" y="1463"/>
                </a:lnTo>
                <a:lnTo>
                  <a:pt x="599" y="1433"/>
                </a:lnTo>
                <a:lnTo>
                  <a:pt x="604" y="1401"/>
                </a:lnTo>
                <a:lnTo>
                  <a:pt x="610" y="1366"/>
                </a:lnTo>
                <a:lnTo>
                  <a:pt x="614" y="1329"/>
                </a:lnTo>
                <a:lnTo>
                  <a:pt x="618" y="1290"/>
                </a:lnTo>
                <a:lnTo>
                  <a:pt x="622" y="1249"/>
                </a:lnTo>
                <a:lnTo>
                  <a:pt x="625" y="1205"/>
                </a:lnTo>
                <a:lnTo>
                  <a:pt x="627" y="1158"/>
                </a:lnTo>
                <a:lnTo>
                  <a:pt x="629" y="1110"/>
                </a:lnTo>
                <a:lnTo>
                  <a:pt x="630" y="1058"/>
                </a:lnTo>
                <a:lnTo>
                  <a:pt x="631" y="1005"/>
                </a:lnTo>
                <a:lnTo>
                  <a:pt x="632" y="949"/>
                </a:lnTo>
                <a:lnTo>
                  <a:pt x="631" y="893"/>
                </a:lnTo>
                <a:lnTo>
                  <a:pt x="630" y="839"/>
                </a:lnTo>
                <a:lnTo>
                  <a:pt x="629" y="788"/>
                </a:lnTo>
                <a:lnTo>
                  <a:pt x="627" y="739"/>
                </a:lnTo>
                <a:lnTo>
                  <a:pt x="625" y="692"/>
                </a:lnTo>
                <a:lnTo>
                  <a:pt x="622" y="648"/>
                </a:lnTo>
                <a:lnTo>
                  <a:pt x="618" y="606"/>
                </a:lnTo>
                <a:lnTo>
                  <a:pt x="614" y="567"/>
                </a:lnTo>
                <a:lnTo>
                  <a:pt x="610" y="530"/>
                </a:lnTo>
                <a:lnTo>
                  <a:pt x="604" y="496"/>
                </a:lnTo>
                <a:lnTo>
                  <a:pt x="599" y="464"/>
                </a:lnTo>
                <a:lnTo>
                  <a:pt x="593" y="434"/>
                </a:lnTo>
                <a:lnTo>
                  <a:pt x="586" y="407"/>
                </a:lnTo>
                <a:lnTo>
                  <a:pt x="579" y="382"/>
                </a:lnTo>
                <a:lnTo>
                  <a:pt x="571" y="359"/>
                </a:lnTo>
                <a:lnTo>
                  <a:pt x="562" y="339"/>
                </a:lnTo>
                <a:lnTo>
                  <a:pt x="553" y="321"/>
                </a:lnTo>
                <a:lnTo>
                  <a:pt x="544" y="304"/>
                </a:lnTo>
                <a:lnTo>
                  <a:pt x="535" y="288"/>
                </a:lnTo>
                <a:lnTo>
                  <a:pt x="525" y="273"/>
                </a:lnTo>
                <a:lnTo>
                  <a:pt x="516" y="260"/>
                </a:lnTo>
                <a:lnTo>
                  <a:pt x="506" y="247"/>
                </a:lnTo>
                <a:lnTo>
                  <a:pt x="495" y="236"/>
                </a:lnTo>
                <a:lnTo>
                  <a:pt x="485" y="226"/>
                </a:lnTo>
                <a:lnTo>
                  <a:pt x="474" y="217"/>
                </a:lnTo>
                <a:lnTo>
                  <a:pt x="462" y="210"/>
                </a:lnTo>
                <a:lnTo>
                  <a:pt x="451" y="203"/>
                </a:lnTo>
                <a:lnTo>
                  <a:pt x="439" y="198"/>
                </a:lnTo>
                <a:lnTo>
                  <a:pt x="427" y="194"/>
                </a:lnTo>
                <a:lnTo>
                  <a:pt x="415" y="191"/>
                </a:lnTo>
                <a:lnTo>
                  <a:pt x="402" y="189"/>
                </a:lnTo>
                <a:lnTo>
                  <a:pt x="390" y="188"/>
                </a:lnTo>
                <a:lnTo>
                  <a:pt x="377" y="189"/>
                </a:lnTo>
                <a:lnTo>
                  <a:pt x="365" y="190"/>
                </a:lnTo>
                <a:lnTo>
                  <a:pt x="353" y="193"/>
                </a:lnTo>
                <a:lnTo>
                  <a:pt x="341" y="197"/>
                </a:lnTo>
                <a:lnTo>
                  <a:pt x="330" y="201"/>
                </a:lnTo>
                <a:lnTo>
                  <a:pt x="319" y="207"/>
                </a:lnTo>
                <a:lnTo>
                  <a:pt x="309" y="214"/>
                </a:lnTo>
                <a:lnTo>
                  <a:pt x="298" y="222"/>
                </a:lnTo>
                <a:lnTo>
                  <a:pt x="288" y="230"/>
                </a:lnTo>
                <a:lnTo>
                  <a:pt x="279" y="240"/>
                </a:lnTo>
                <a:lnTo>
                  <a:pt x="269" y="251"/>
                </a:lnTo>
                <a:lnTo>
                  <a:pt x="260" y="263"/>
                </a:lnTo>
                <a:lnTo>
                  <a:pt x="252" y="276"/>
                </a:lnTo>
                <a:lnTo>
                  <a:pt x="243" y="290"/>
                </a:lnTo>
                <a:lnTo>
                  <a:pt x="235" y="305"/>
                </a:lnTo>
                <a:lnTo>
                  <a:pt x="227" y="321"/>
                </a:lnTo>
                <a:lnTo>
                  <a:pt x="218" y="344"/>
                </a:lnTo>
                <a:lnTo>
                  <a:pt x="210" y="368"/>
                </a:lnTo>
                <a:lnTo>
                  <a:pt x="202" y="395"/>
                </a:lnTo>
                <a:lnTo>
                  <a:pt x="194" y="424"/>
                </a:lnTo>
                <a:lnTo>
                  <a:pt x="187" y="456"/>
                </a:lnTo>
                <a:lnTo>
                  <a:pt x="181" y="489"/>
                </a:lnTo>
                <a:lnTo>
                  <a:pt x="175" y="525"/>
                </a:lnTo>
                <a:lnTo>
                  <a:pt x="170" y="563"/>
                </a:lnTo>
                <a:lnTo>
                  <a:pt x="166" y="604"/>
                </a:lnTo>
                <a:lnTo>
                  <a:pt x="162" y="646"/>
                </a:lnTo>
                <a:lnTo>
                  <a:pt x="159" y="691"/>
                </a:lnTo>
                <a:lnTo>
                  <a:pt x="156" y="738"/>
                </a:lnTo>
                <a:lnTo>
                  <a:pt x="154" y="788"/>
                </a:lnTo>
                <a:lnTo>
                  <a:pt x="152" y="839"/>
                </a:lnTo>
                <a:lnTo>
                  <a:pt x="152" y="893"/>
                </a:lnTo>
                <a:lnTo>
                  <a:pt x="151" y="949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" name="path 330"/>
          <p:cNvSpPr/>
          <p:nvPr/>
        </p:nvSpPr>
        <p:spPr>
          <a:xfrm>
            <a:off x="2613596" y="2701391"/>
            <a:ext cx="296164" cy="1220469"/>
          </a:xfrm>
          <a:custGeom>
            <a:avLst/>
            <a:gdLst/>
            <a:ahLst/>
            <a:cxnLst/>
            <a:rect l="0" t="0" r="0" b="0"/>
            <a:pathLst>
              <a:path w="466" h="1921">
                <a:moveTo>
                  <a:pt x="0" y="1921"/>
                </a:moveTo>
                <a:lnTo>
                  <a:pt x="348" y="0"/>
                </a:lnTo>
                <a:lnTo>
                  <a:pt x="466" y="0"/>
                </a:lnTo>
                <a:lnTo>
                  <a:pt x="118" y="1921"/>
                </a:lnTo>
                <a:lnTo>
                  <a:pt x="0" y="1921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2" name="path 332"/>
          <p:cNvSpPr/>
          <p:nvPr/>
        </p:nvSpPr>
        <p:spPr>
          <a:xfrm>
            <a:off x="3736492" y="2716707"/>
            <a:ext cx="281088" cy="1185049"/>
          </a:xfrm>
          <a:custGeom>
            <a:avLst/>
            <a:gdLst/>
            <a:ahLst/>
            <a:cxnLst/>
            <a:rect l="0" t="0" r="0" b="0"/>
            <a:pathLst>
              <a:path w="442" h="1866">
                <a:moveTo>
                  <a:pt x="442" y="1866"/>
                </a:moveTo>
                <a:lnTo>
                  <a:pt x="295" y="1866"/>
                </a:lnTo>
                <a:lnTo>
                  <a:pt x="295" y="412"/>
                </a:lnTo>
                <a:lnTo>
                  <a:pt x="281" y="431"/>
                </a:lnTo>
                <a:lnTo>
                  <a:pt x="266" y="451"/>
                </a:lnTo>
                <a:lnTo>
                  <a:pt x="250" y="470"/>
                </a:lnTo>
                <a:lnTo>
                  <a:pt x="233" y="490"/>
                </a:lnTo>
                <a:lnTo>
                  <a:pt x="215" y="510"/>
                </a:lnTo>
                <a:lnTo>
                  <a:pt x="196" y="529"/>
                </a:lnTo>
                <a:lnTo>
                  <a:pt x="176" y="549"/>
                </a:lnTo>
                <a:lnTo>
                  <a:pt x="155" y="569"/>
                </a:lnTo>
                <a:lnTo>
                  <a:pt x="113" y="606"/>
                </a:lnTo>
                <a:lnTo>
                  <a:pt x="73" y="638"/>
                </a:lnTo>
                <a:lnTo>
                  <a:pt x="35" y="665"/>
                </a:lnTo>
                <a:lnTo>
                  <a:pt x="17" y="676"/>
                </a:lnTo>
                <a:lnTo>
                  <a:pt x="0" y="687"/>
                </a:lnTo>
                <a:lnTo>
                  <a:pt x="0" y="466"/>
                </a:lnTo>
                <a:lnTo>
                  <a:pt x="30" y="443"/>
                </a:lnTo>
                <a:lnTo>
                  <a:pt x="59" y="419"/>
                </a:lnTo>
                <a:lnTo>
                  <a:pt x="88" y="393"/>
                </a:lnTo>
                <a:lnTo>
                  <a:pt x="115" y="367"/>
                </a:lnTo>
                <a:lnTo>
                  <a:pt x="142" y="339"/>
                </a:lnTo>
                <a:lnTo>
                  <a:pt x="168" y="310"/>
                </a:lnTo>
                <a:lnTo>
                  <a:pt x="192" y="279"/>
                </a:lnTo>
                <a:lnTo>
                  <a:pt x="216" y="248"/>
                </a:lnTo>
                <a:lnTo>
                  <a:pt x="238" y="216"/>
                </a:lnTo>
                <a:lnTo>
                  <a:pt x="259" y="184"/>
                </a:lnTo>
                <a:lnTo>
                  <a:pt x="278" y="153"/>
                </a:lnTo>
                <a:lnTo>
                  <a:pt x="295" y="122"/>
                </a:lnTo>
                <a:lnTo>
                  <a:pt x="311" y="91"/>
                </a:lnTo>
                <a:lnTo>
                  <a:pt x="324" y="60"/>
                </a:lnTo>
                <a:lnTo>
                  <a:pt x="337" y="30"/>
                </a:lnTo>
                <a:lnTo>
                  <a:pt x="347" y="0"/>
                </a:lnTo>
                <a:lnTo>
                  <a:pt x="442" y="0"/>
                </a:lnTo>
                <a:lnTo>
                  <a:pt x="442" y="1866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box 334"/>
          <p:cNvSpPr/>
          <p:nvPr/>
        </p:nvSpPr>
        <p:spPr>
          <a:xfrm>
            <a:off x="3958754" y="2568549"/>
            <a:ext cx="4000500" cy="1854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3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落实部里帮扶指导整改要求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  <a:spcBef>
                <a:spcPts val="695"/>
              </a:spcBef>
            </a:pP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3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规范自动监控设施运维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75"/>
              </a:lnSpc>
              <a:spcBef>
                <a:spcPts val="5"/>
              </a:spcBef>
            </a:pP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300" kern="0" spc="-13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提高自动监控数据质量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6" name="textbox 336"/>
          <p:cNvSpPr/>
          <p:nvPr/>
        </p:nvSpPr>
        <p:spPr>
          <a:xfrm>
            <a:off x="757539" y="531549"/>
            <a:ext cx="1438910" cy="409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工作背景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340" name="textbox 340"/>
          <p:cNvSpPr/>
          <p:nvPr/>
        </p:nvSpPr>
        <p:spPr>
          <a:xfrm>
            <a:off x="11280367" y="6284741"/>
            <a:ext cx="161289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ath 342"/>
          <p:cNvSpPr/>
          <p:nvPr/>
        </p:nvSpPr>
        <p:spPr>
          <a:xfrm>
            <a:off x="10560901" y="2441778"/>
            <a:ext cx="1163878" cy="1305077"/>
          </a:xfrm>
          <a:custGeom>
            <a:avLst/>
            <a:gdLst/>
            <a:ahLst/>
            <a:cxnLst/>
            <a:rect l="0" t="0" r="0" b="0"/>
            <a:pathLst>
              <a:path w="1832" h="2055">
                <a:moveTo>
                  <a:pt x="1832" y="0"/>
                </a:moveTo>
                <a:lnTo>
                  <a:pt x="0" y="0"/>
                </a:lnTo>
                <a:lnTo>
                  <a:pt x="1832" y="2055"/>
                </a:lnTo>
                <a:lnTo>
                  <a:pt x="1832" y="0"/>
                </a:lnTo>
              </a:path>
            </a:pathLst>
          </a:custGeom>
          <a:solidFill>
            <a:srgbClr val="D2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textbox 344"/>
          <p:cNvSpPr/>
          <p:nvPr/>
        </p:nvSpPr>
        <p:spPr>
          <a:xfrm>
            <a:off x="8203496" y="2618937"/>
            <a:ext cx="3437254" cy="3811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874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D2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r>
              <a:rPr sz="2000" b="1" kern="0" spc="-20" dirty="0">
                <a:solidFill>
                  <a:srgbClr val="D2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年部里帮扶 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065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b="1" kern="0" spc="-30" dirty="0">
                <a:solidFill>
                  <a:srgbClr val="D2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自动监控类问题突出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  <a:spcBef>
                <a:spcPts val="605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大气自动监控领域问题突出。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89275" algn="l" rtl="0" eaLnBrk="0">
              <a:lnSpc>
                <a:spcPct val="87000"/>
              </a:lnSpc>
              <a:spcBef>
                <a:spcPts val="0"/>
              </a:spcBef>
            </a:pP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33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46" name="textbox 346"/>
          <p:cNvSpPr/>
          <p:nvPr/>
        </p:nvSpPr>
        <p:spPr>
          <a:xfrm>
            <a:off x="669857" y="4054013"/>
            <a:ext cx="3437254" cy="2131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6530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南等地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2085" indent="-159385" algn="l" rtl="0" eaLnBrk="0">
              <a:lnSpc>
                <a:spcPct val="121000"/>
              </a:lnSpc>
              <a:spcBef>
                <a:spcPts val="139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伪造台账记录、干扰自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动监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测、检测报告造假等问题 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4625" indent="-161925" algn="l" rtl="0" eaLnBrk="0">
              <a:lnSpc>
                <a:spcPct val="120000"/>
              </a:lnSpc>
              <a:spcBef>
                <a:spcPts val="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要求切实推动整改到位 ，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实责任 ，提升发现问题能力。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" name="textbox 348"/>
          <p:cNvSpPr/>
          <p:nvPr/>
        </p:nvSpPr>
        <p:spPr>
          <a:xfrm>
            <a:off x="675510" y="1444331"/>
            <a:ext cx="9039859" cy="634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tabLst>
                <a:tab pos="15621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目前污染源自动监控类问题形势严峻 ，帮扶、</a:t>
            </a:r>
            <a:r>
              <a:rPr sz="1500" b="1" kern="0" spc="-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督查等问题突出 ，亟需加强监</a:t>
            </a:r>
            <a:r>
              <a:rPr sz="15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管力度 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5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最高检联合公安部、</a:t>
            </a:r>
            <a:r>
              <a:rPr sz="1500" b="1" kern="0" spc="-3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生态环境部挂牌督办11起重点排污单位自动监测数据弄虚作假污染环境案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8210" y="1822791"/>
            <a:ext cx="143821" cy="224441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8210" y="1457031"/>
            <a:ext cx="143821" cy="224441"/>
          </a:xfrm>
          <a:prstGeom prst="rect">
            <a:avLst/>
          </a:prstGeom>
        </p:spPr>
      </p:pic>
      <p:sp>
        <p:nvSpPr>
          <p:cNvPr id="354" name="path 354"/>
          <p:cNvSpPr/>
          <p:nvPr/>
        </p:nvSpPr>
        <p:spPr>
          <a:xfrm>
            <a:off x="2913748" y="2441778"/>
            <a:ext cx="1163878" cy="1305077"/>
          </a:xfrm>
          <a:custGeom>
            <a:avLst/>
            <a:gdLst/>
            <a:ahLst/>
            <a:cxnLst/>
            <a:rect l="0" t="0" r="0" b="0"/>
            <a:pathLst>
              <a:path w="1832" h="2055">
                <a:moveTo>
                  <a:pt x="1832" y="0"/>
                </a:moveTo>
                <a:lnTo>
                  <a:pt x="0" y="0"/>
                </a:lnTo>
                <a:lnTo>
                  <a:pt x="1832" y="2055"/>
                </a:lnTo>
                <a:lnTo>
                  <a:pt x="1832" y="0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" name="textbox 356"/>
          <p:cNvSpPr/>
          <p:nvPr/>
        </p:nvSpPr>
        <p:spPr>
          <a:xfrm>
            <a:off x="669857" y="2531230"/>
            <a:ext cx="3298190" cy="1367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0000"/>
              </a:lnSpc>
            </a:pPr>
            <a:r>
              <a:rPr sz="13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9860" algn="l" rtl="0" eaLnBrk="0">
              <a:lnSpc>
                <a:spcPct val="82000"/>
              </a:lnSpc>
              <a:spcBef>
                <a:spcPts val="15"/>
              </a:spcBef>
            </a:pPr>
            <a:r>
              <a:rPr sz="2000" b="1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部长“四不两直”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9225" algn="l" rtl="0" eaLnBrk="0">
              <a:lnSpc>
                <a:spcPts val="2595"/>
              </a:lnSpc>
            </a:pPr>
            <a:r>
              <a:rPr sz="2000" b="1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弄虚作假零容忍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黄部长涉及河南、宁夏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、湖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" name="textbox 358"/>
          <p:cNvSpPr/>
          <p:nvPr/>
        </p:nvSpPr>
        <p:spPr>
          <a:xfrm>
            <a:off x="4448742" y="4053503"/>
            <a:ext cx="3435350" cy="1217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涉及自动监测数据严重失真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2720" indent="635" algn="l" rtl="0" eaLnBrk="0">
              <a:lnSpc>
                <a:spcPct val="153000"/>
              </a:lnSpc>
              <a:spcBef>
                <a:spcPts val="4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未按规范运行、涉嫌弄虚作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假、绕开排口排放。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0" name="path 360"/>
          <p:cNvSpPr/>
          <p:nvPr/>
        </p:nvSpPr>
        <p:spPr>
          <a:xfrm>
            <a:off x="6737325" y="2441778"/>
            <a:ext cx="1163877" cy="1305077"/>
          </a:xfrm>
          <a:custGeom>
            <a:avLst/>
            <a:gdLst/>
            <a:ahLst/>
            <a:cxnLst/>
            <a:rect l="0" t="0" r="0" b="0"/>
            <a:pathLst>
              <a:path w="1832" h="2055">
                <a:moveTo>
                  <a:pt x="1832" y="0"/>
                </a:moveTo>
                <a:lnTo>
                  <a:pt x="0" y="0"/>
                </a:lnTo>
                <a:lnTo>
                  <a:pt x="1832" y="2055"/>
                </a:lnTo>
                <a:lnTo>
                  <a:pt x="1832" y="0"/>
                </a:lnTo>
              </a:path>
            </a:pathLst>
          </a:custGeom>
          <a:solidFill>
            <a:srgbClr val="138D8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2" name="textbox 362"/>
          <p:cNvSpPr/>
          <p:nvPr/>
        </p:nvSpPr>
        <p:spPr>
          <a:xfrm>
            <a:off x="4438378" y="2531230"/>
            <a:ext cx="3353434" cy="741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055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810" algn="l" rtl="0" eaLnBrk="0">
              <a:lnSpc>
                <a:spcPct val="95000"/>
              </a:lnSpc>
              <a:spcBef>
                <a:spcPts val="25"/>
              </a:spcBef>
            </a:pPr>
            <a:r>
              <a:rPr sz="2000" b="1" kern="0" spc="-10" dirty="0">
                <a:solidFill>
                  <a:srgbClr val="138D8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长江警示片披露问题</a:t>
            </a:r>
            <a:r>
              <a:rPr sz="2000" b="1" kern="0" spc="0" dirty="0">
                <a:solidFill>
                  <a:srgbClr val="138D8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2000" b="1" kern="0" spc="-10" dirty="0">
                <a:solidFill>
                  <a:srgbClr val="138D8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形势严峻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4" name="textbox 364"/>
          <p:cNvSpPr/>
          <p:nvPr/>
        </p:nvSpPr>
        <p:spPr>
          <a:xfrm>
            <a:off x="751859" y="530839"/>
            <a:ext cx="4288790" cy="410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落实部里帮扶指导整改要求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6" name="rect 366"/>
          <p:cNvSpPr/>
          <p:nvPr/>
        </p:nvSpPr>
        <p:spPr>
          <a:xfrm>
            <a:off x="579119" y="6618731"/>
            <a:ext cx="3499103" cy="169164"/>
          </a:xfrm>
          <a:prstGeom prst="rect">
            <a:avLst/>
          </a:pr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rect 368"/>
          <p:cNvSpPr/>
          <p:nvPr/>
        </p:nvSpPr>
        <p:spPr>
          <a:xfrm>
            <a:off x="4402835" y="6618731"/>
            <a:ext cx="3499103" cy="169164"/>
          </a:xfrm>
          <a:prstGeom prst="rect">
            <a:avLst/>
          </a:prstGeom>
          <a:solidFill>
            <a:srgbClr val="138D8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0" name="rect 370"/>
          <p:cNvSpPr/>
          <p:nvPr/>
        </p:nvSpPr>
        <p:spPr>
          <a:xfrm>
            <a:off x="8226552" y="6618731"/>
            <a:ext cx="3497580" cy="169164"/>
          </a:xfrm>
          <a:prstGeom prst="rect">
            <a:avLst/>
          </a:prstGeom>
          <a:solidFill>
            <a:srgbClr val="D2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2" name="picture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374" name="textbox 374"/>
          <p:cNvSpPr/>
          <p:nvPr/>
        </p:nvSpPr>
        <p:spPr>
          <a:xfrm>
            <a:off x="11497321" y="2531230"/>
            <a:ext cx="118110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0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376"/>
          <p:cNvSpPr/>
          <p:nvPr/>
        </p:nvSpPr>
        <p:spPr>
          <a:xfrm>
            <a:off x="471065" y="1432012"/>
            <a:ext cx="7427594" cy="3333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635"/>
              </a:lnSpc>
              <a:tabLst>
                <a:tab pos="209550" algn="l"/>
              </a:tabLst>
            </a:pP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100" b="1" kern="0" spc="3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全国多地已发布地方污染源自动监</a:t>
            </a:r>
            <a:r>
              <a:rPr sz="21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控管理办法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5455" algn="l" rtl="0" eaLnBrk="0">
              <a:lnSpc>
                <a:spcPts val="2165"/>
              </a:lnSpc>
              <a:spcBef>
                <a:spcPts val="1090"/>
              </a:spcBef>
            </a:pP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2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2021年3月 ，陕西省污染源自动监控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管理办法 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5455" algn="l" rtl="0" eaLnBrk="0">
              <a:lnSpc>
                <a:spcPts val="2325"/>
              </a:lnSpc>
              <a:spcBef>
                <a:spcPts val="825"/>
              </a:spcBef>
            </a:pP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24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2021年6月 ，安徽省污染源自动监控管理办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法（试行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325"/>
              </a:lnSpc>
              <a:spcBef>
                <a:spcPts val="915"/>
              </a:spcBef>
            </a:pP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2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2023年4月 ，嘉兴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市污染源自动监控管理办法实施细则（试行</a:t>
            </a:r>
            <a:r>
              <a:rPr sz="1700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5455" algn="l" rtl="0" eaLnBrk="0">
              <a:lnSpc>
                <a:spcPts val="2165"/>
              </a:lnSpc>
              <a:spcBef>
                <a:spcPts val="1165"/>
              </a:spcBef>
            </a:pP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2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2023年7月 ，福建省固定污染源自动监控管理办法 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5455" algn="l" rtl="0" eaLnBrk="0">
              <a:lnSpc>
                <a:spcPts val="2165"/>
              </a:lnSpc>
              <a:spcBef>
                <a:spcPts val="1075"/>
              </a:spcBef>
            </a:pP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24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2023年7月 ，河南省污染源自动监测设备运行维护管理办法。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35"/>
              </a:lnSpc>
              <a:spcBef>
                <a:spcPts val="1310"/>
              </a:spcBef>
              <a:tabLst>
                <a:tab pos="209550" algn="l"/>
              </a:tabLst>
            </a:pP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100" b="1" kern="0" spc="3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各省地方开展运维机</a:t>
            </a:r>
            <a:r>
              <a:rPr sz="21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构的评价工作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5455" algn="l" rtl="0" eaLnBrk="0">
              <a:lnSpc>
                <a:spcPts val="216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19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2021年至2023年 ，浙江省持续开展污染自动监控第三方运维机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3765" y="4005032"/>
            <a:ext cx="197923" cy="308871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3765" y="1444712"/>
            <a:ext cx="197923" cy="308871"/>
          </a:xfrm>
          <a:prstGeom prst="rect">
            <a:avLst/>
          </a:prstGeom>
        </p:spPr>
      </p:pic>
      <p:sp>
        <p:nvSpPr>
          <p:cNvPr id="382" name="textbox 382"/>
          <p:cNvSpPr/>
          <p:nvPr/>
        </p:nvSpPr>
        <p:spPr>
          <a:xfrm>
            <a:off x="924052" y="4888280"/>
            <a:ext cx="6734175" cy="1527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9090" algn="l" rtl="0" eaLnBrk="0">
              <a:lnSpc>
                <a:spcPct val="95000"/>
              </a:lnSpc>
            </a:pP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构信用等级评估工作 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0"/>
              </a:lnSpc>
              <a:spcBef>
                <a:spcPts val="1205"/>
              </a:spcBef>
            </a:pP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19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 ，江苏张家港开展第三方运维机构信用等级评估工作。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9090" indent="-326390" algn="l" rtl="0" eaLnBrk="0">
              <a:lnSpc>
                <a:spcPct val="133000"/>
              </a:lnSpc>
              <a:spcBef>
                <a:spcPts val="5"/>
              </a:spcBef>
            </a:pP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2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2023年6月 ，甘肃省平凉市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公布污染源自动监测设施第三方运维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机构考核办法（试行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4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66304" y="275843"/>
            <a:ext cx="4367783" cy="2279904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74507" y="2630423"/>
            <a:ext cx="4151375" cy="20970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7862316" y="4800600"/>
            <a:ext cx="4291583" cy="1930907"/>
            <a:chOff x="0" y="0"/>
            <a:chExt cx="4291583" cy="1930907"/>
          </a:xfrm>
        </p:grpSpPr>
        <p:pic>
          <p:nvPicPr>
            <p:cNvPr id="390" name="picture 3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291583" cy="1930907"/>
            </a:xfrm>
            <a:prstGeom prst="rect">
              <a:avLst/>
            </a:prstGeom>
          </p:spPr>
        </p:pic>
        <p:sp>
          <p:nvSpPr>
            <p:cNvPr id="392" name="textbox 392"/>
            <p:cNvSpPr/>
            <p:nvPr/>
          </p:nvSpPr>
          <p:spPr>
            <a:xfrm>
              <a:off x="-12700" y="-12700"/>
              <a:ext cx="4317365" cy="19824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42970" algn="l" rtl="0" eaLnBrk="0">
                <a:lnSpc>
                  <a:spcPct val="87000"/>
                </a:lnSpc>
              </a:pPr>
              <a:r>
                <a:rPr sz="900" kern="0" spc="20" dirty="0">
                  <a:solidFill>
                    <a:srgbClr val="80808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34</a:t>
              </a: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394" name="textbox 394"/>
          <p:cNvSpPr/>
          <p:nvPr/>
        </p:nvSpPr>
        <p:spPr>
          <a:xfrm>
            <a:off x="753279" y="528709"/>
            <a:ext cx="3576320" cy="41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提高自动监控数据质量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98" name="textbox 398"/>
          <p:cNvSpPr/>
          <p:nvPr/>
        </p:nvSpPr>
        <p:spPr>
          <a:xfrm>
            <a:off x="6044955" y="2948694"/>
            <a:ext cx="3060700" cy="578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900" b="1" kern="0" spc="80" dirty="0">
                <a:solidFill>
                  <a:srgbClr val="7582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工作主要内容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0" name="path 400"/>
          <p:cNvSpPr/>
          <p:nvPr/>
        </p:nvSpPr>
        <p:spPr>
          <a:xfrm>
            <a:off x="2977057" y="2716707"/>
            <a:ext cx="452653" cy="1205153"/>
          </a:xfrm>
          <a:custGeom>
            <a:avLst/>
            <a:gdLst/>
            <a:ahLst/>
            <a:cxnLst/>
            <a:rect l="0" t="0" r="0" b="0"/>
            <a:pathLst>
              <a:path w="712" h="1897">
                <a:moveTo>
                  <a:pt x="0" y="949"/>
                </a:moveTo>
                <a:lnTo>
                  <a:pt x="0" y="869"/>
                </a:lnTo>
                <a:lnTo>
                  <a:pt x="2" y="792"/>
                </a:lnTo>
                <a:lnTo>
                  <a:pt x="5" y="720"/>
                </a:lnTo>
                <a:lnTo>
                  <a:pt x="9" y="652"/>
                </a:lnTo>
                <a:lnTo>
                  <a:pt x="15" y="587"/>
                </a:lnTo>
                <a:lnTo>
                  <a:pt x="22" y="527"/>
                </a:lnTo>
                <a:lnTo>
                  <a:pt x="30" y="471"/>
                </a:lnTo>
                <a:lnTo>
                  <a:pt x="35" y="444"/>
                </a:lnTo>
                <a:lnTo>
                  <a:pt x="39" y="419"/>
                </a:lnTo>
                <a:lnTo>
                  <a:pt x="50" y="370"/>
                </a:lnTo>
                <a:lnTo>
                  <a:pt x="62" y="324"/>
                </a:lnTo>
                <a:lnTo>
                  <a:pt x="75" y="281"/>
                </a:lnTo>
                <a:lnTo>
                  <a:pt x="89" y="241"/>
                </a:lnTo>
                <a:lnTo>
                  <a:pt x="104" y="203"/>
                </a:lnTo>
                <a:lnTo>
                  <a:pt x="121" y="169"/>
                </a:lnTo>
                <a:lnTo>
                  <a:pt x="139" y="137"/>
                </a:lnTo>
                <a:lnTo>
                  <a:pt x="158" y="109"/>
                </a:lnTo>
                <a:lnTo>
                  <a:pt x="168" y="95"/>
                </a:lnTo>
                <a:lnTo>
                  <a:pt x="178" y="83"/>
                </a:lnTo>
                <a:lnTo>
                  <a:pt x="189" y="71"/>
                </a:lnTo>
                <a:lnTo>
                  <a:pt x="200" y="61"/>
                </a:lnTo>
                <a:lnTo>
                  <a:pt x="211" y="51"/>
                </a:lnTo>
                <a:lnTo>
                  <a:pt x="223" y="42"/>
                </a:lnTo>
                <a:lnTo>
                  <a:pt x="235" y="34"/>
                </a:lnTo>
                <a:lnTo>
                  <a:pt x="247" y="27"/>
                </a:lnTo>
                <a:lnTo>
                  <a:pt x="259" y="20"/>
                </a:lnTo>
                <a:lnTo>
                  <a:pt x="272" y="15"/>
                </a:lnTo>
                <a:lnTo>
                  <a:pt x="285" y="10"/>
                </a:lnTo>
                <a:lnTo>
                  <a:pt x="299" y="6"/>
                </a:lnTo>
                <a:lnTo>
                  <a:pt x="313" y="3"/>
                </a:lnTo>
                <a:lnTo>
                  <a:pt x="327" y="1"/>
                </a:lnTo>
                <a:lnTo>
                  <a:pt x="341" y="0"/>
                </a:lnTo>
                <a:lnTo>
                  <a:pt x="356" y="0"/>
                </a:lnTo>
                <a:lnTo>
                  <a:pt x="378" y="0"/>
                </a:lnTo>
                <a:lnTo>
                  <a:pt x="399" y="3"/>
                </a:lnTo>
                <a:lnTo>
                  <a:pt x="419" y="8"/>
                </a:lnTo>
                <a:lnTo>
                  <a:pt x="438" y="15"/>
                </a:lnTo>
                <a:lnTo>
                  <a:pt x="457" y="23"/>
                </a:lnTo>
                <a:lnTo>
                  <a:pt x="476" y="33"/>
                </a:lnTo>
                <a:lnTo>
                  <a:pt x="493" y="46"/>
                </a:lnTo>
                <a:lnTo>
                  <a:pt x="510" y="60"/>
                </a:lnTo>
                <a:lnTo>
                  <a:pt x="527" y="76"/>
                </a:lnTo>
                <a:lnTo>
                  <a:pt x="542" y="93"/>
                </a:lnTo>
                <a:lnTo>
                  <a:pt x="557" y="112"/>
                </a:lnTo>
                <a:lnTo>
                  <a:pt x="571" y="133"/>
                </a:lnTo>
                <a:lnTo>
                  <a:pt x="584" y="156"/>
                </a:lnTo>
                <a:lnTo>
                  <a:pt x="597" y="180"/>
                </a:lnTo>
                <a:lnTo>
                  <a:pt x="609" y="206"/>
                </a:lnTo>
                <a:lnTo>
                  <a:pt x="620" y="233"/>
                </a:lnTo>
                <a:lnTo>
                  <a:pt x="630" y="263"/>
                </a:lnTo>
                <a:lnTo>
                  <a:pt x="640" y="293"/>
                </a:lnTo>
                <a:lnTo>
                  <a:pt x="650" y="325"/>
                </a:lnTo>
                <a:lnTo>
                  <a:pt x="658" y="359"/>
                </a:lnTo>
                <a:lnTo>
                  <a:pt x="667" y="395"/>
                </a:lnTo>
                <a:lnTo>
                  <a:pt x="674" y="431"/>
                </a:lnTo>
                <a:lnTo>
                  <a:pt x="681" y="470"/>
                </a:lnTo>
                <a:lnTo>
                  <a:pt x="688" y="510"/>
                </a:lnTo>
                <a:lnTo>
                  <a:pt x="694" y="552"/>
                </a:lnTo>
                <a:lnTo>
                  <a:pt x="698" y="598"/>
                </a:lnTo>
                <a:lnTo>
                  <a:pt x="703" y="648"/>
                </a:lnTo>
                <a:lnTo>
                  <a:pt x="706" y="701"/>
                </a:lnTo>
                <a:lnTo>
                  <a:pt x="709" y="758"/>
                </a:lnTo>
                <a:lnTo>
                  <a:pt x="711" y="818"/>
                </a:lnTo>
                <a:lnTo>
                  <a:pt x="712" y="882"/>
                </a:lnTo>
                <a:lnTo>
                  <a:pt x="712" y="949"/>
                </a:lnTo>
                <a:lnTo>
                  <a:pt x="712" y="1029"/>
                </a:lnTo>
                <a:lnTo>
                  <a:pt x="710" y="1105"/>
                </a:lnTo>
                <a:lnTo>
                  <a:pt x="707" y="1177"/>
                </a:lnTo>
                <a:lnTo>
                  <a:pt x="702" y="1245"/>
                </a:lnTo>
                <a:lnTo>
                  <a:pt x="697" y="1309"/>
                </a:lnTo>
                <a:lnTo>
                  <a:pt x="690" y="1369"/>
                </a:lnTo>
                <a:lnTo>
                  <a:pt x="682" y="1425"/>
                </a:lnTo>
                <a:lnTo>
                  <a:pt x="673" y="1477"/>
                </a:lnTo>
                <a:lnTo>
                  <a:pt x="662" y="1526"/>
                </a:lnTo>
                <a:lnTo>
                  <a:pt x="651" y="1572"/>
                </a:lnTo>
                <a:lnTo>
                  <a:pt x="638" y="1615"/>
                </a:lnTo>
                <a:lnTo>
                  <a:pt x="624" y="1655"/>
                </a:lnTo>
                <a:lnTo>
                  <a:pt x="608" y="1693"/>
                </a:lnTo>
                <a:lnTo>
                  <a:pt x="592" y="1727"/>
                </a:lnTo>
                <a:lnTo>
                  <a:pt x="574" y="1759"/>
                </a:lnTo>
                <a:lnTo>
                  <a:pt x="555" y="1788"/>
                </a:lnTo>
                <a:lnTo>
                  <a:pt x="545" y="1801"/>
                </a:lnTo>
                <a:lnTo>
                  <a:pt x="534" y="1813"/>
                </a:lnTo>
                <a:lnTo>
                  <a:pt x="524" y="1825"/>
                </a:lnTo>
                <a:lnTo>
                  <a:pt x="513" y="1836"/>
                </a:lnTo>
                <a:lnTo>
                  <a:pt x="501" y="1846"/>
                </a:lnTo>
                <a:lnTo>
                  <a:pt x="490" y="1855"/>
                </a:lnTo>
                <a:lnTo>
                  <a:pt x="478" y="1863"/>
                </a:lnTo>
                <a:lnTo>
                  <a:pt x="466" y="1870"/>
                </a:lnTo>
                <a:lnTo>
                  <a:pt x="453" y="1876"/>
                </a:lnTo>
                <a:lnTo>
                  <a:pt x="440" y="1882"/>
                </a:lnTo>
                <a:lnTo>
                  <a:pt x="427" y="1887"/>
                </a:lnTo>
                <a:lnTo>
                  <a:pt x="413" y="1891"/>
                </a:lnTo>
                <a:lnTo>
                  <a:pt x="400" y="1894"/>
                </a:lnTo>
                <a:lnTo>
                  <a:pt x="385" y="1896"/>
                </a:lnTo>
                <a:lnTo>
                  <a:pt x="371" y="1897"/>
                </a:lnTo>
                <a:lnTo>
                  <a:pt x="356" y="1897"/>
                </a:lnTo>
                <a:lnTo>
                  <a:pt x="336" y="1897"/>
                </a:lnTo>
                <a:lnTo>
                  <a:pt x="318" y="1894"/>
                </a:lnTo>
                <a:lnTo>
                  <a:pt x="299" y="1891"/>
                </a:lnTo>
                <a:lnTo>
                  <a:pt x="281" y="1885"/>
                </a:lnTo>
                <a:lnTo>
                  <a:pt x="264" y="1879"/>
                </a:lnTo>
                <a:lnTo>
                  <a:pt x="247" y="1870"/>
                </a:lnTo>
                <a:lnTo>
                  <a:pt x="231" y="1860"/>
                </a:lnTo>
                <a:lnTo>
                  <a:pt x="215" y="1849"/>
                </a:lnTo>
                <a:lnTo>
                  <a:pt x="200" y="1836"/>
                </a:lnTo>
                <a:lnTo>
                  <a:pt x="185" y="1822"/>
                </a:lnTo>
                <a:lnTo>
                  <a:pt x="171" y="1806"/>
                </a:lnTo>
                <a:lnTo>
                  <a:pt x="157" y="1789"/>
                </a:lnTo>
                <a:lnTo>
                  <a:pt x="144" y="1770"/>
                </a:lnTo>
                <a:lnTo>
                  <a:pt x="131" y="1750"/>
                </a:lnTo>
                <a:lnTo>
                  <a:pt x="119" y="1728"/>
                </a:lnTo>
                <a:lnTo>
                  <a:pt x="108" y="1705"/>
                </a:lnTo>
                <a:lnTo>
                  <a:pt x="95" y="1675"/>
                </a:lnTo>
                <a:lnTo>
                  <a:pt x="82" y="1642"/>
                </a:lnTo>
                <a:lnTo>
                  <a:pt x="71" y="1607"/>
                </a:lnTo>
                <a:lnTo>
                  <a:pt x="60" y="1570"/>
                </a:lnTo>
                <a:lnTo>
                  <a:pt x="51" y="1531"/>
                </a:lnTo>
                <a:lnTo>
                  <a:pt x="42" y="1490"/>
                </a:lnTo>
                <a:lnTo>
                  <a:pt x="34" y="1446"/>
                </a:lnTo>
                <a:lnTo>
                  <a:pt x="27" y="1400"/>
                </a:lnTo>
                <a:lnTo>
                  <a:pt x="20" y="1351"/>
                </a:lnTo>
                <a:lnTo>
                  <a:pt x="15" y="1301"/>
                </a:lnTo>
                <a:lnTo>
                  <a:pt x="10" y="1248"/>
                </a:lnTo>
                <a:lnTo>
                  <a:pt x="6" y="1193"/>
                </a:lnTo>
                <a:lnTo>
                  <a:pt x="3" y="1135"/>
                </a:lnTo>
                <a:lnTo>
                  <a:pt x="1" y="1075"/>
                </a:lnTo>
                <a:lnTo>
                  <a:pt x="0" y="1013"/>
                </a:lnTo>
                <a:lnTo>
                  <a:pt x="0" y="949"/>
                </a:lnTo>
                <a:close/>
                <a:moveTo>
                  <a:pt x="138" y="949"/>
                </a:moveTo>
                <a:lnTo>
                  <a:pt x="138" y="1005"/>
                </a:lnTo>
                <a:lnTo>
                  <a:pt x="138" y="1059"/>
                </a:lnTo>
                <a:lnTo>
                  <a:pt x="140" y="1110"/>
                </a:lnTo>
                <a:lnTo>
                  <a:pt x="141" y="1159"/>
                </a:lnTo>
                <a:lnTo>
                  <a:pt x="144" y="1205"/>
                </a:lnTo>
                <a:lnTo>
                  <a:pt x="146" y="1249"/>
                </a:lnTo>
                <a:lnTo>
                  <a:pt x="150" y="1291"/>
                </a:lnTo>
                <a:lnTo>
                  <a:pt x="153" y="1330"/>
                </a:lnTo>
                <a:lnTo>
                  <a:pt x="157" y="1367"/>
                </a:lnTo>
                <a:lnTo>
                  <a:pt x="162" y="1402"/>
                </a:lnTo>
                <a:lnTo>
                  <a:pt x="167" y="1434"/>
                </a:lnTo>
                <a:lnTo>
                  <a:pt x="173" y="1463"/>
                </a:lnTo>
                <a:lnTo>
                  <a:pt x="179" y="1491"/>
                </a:lnTo>
                <a:lnTo>
                  <a:pt x="186" y="1516"/>
                </a:lnTo>
                <a:lnTo>
                  <a:pt x="193" y="1538"/>
                </a:lnTo>
                <a:lnTo>
                  <a:pt x="201" y="1558"/>
                </a:lnTo>
                <a:lnTo>
                  <a:pt x="208" y="1577"/>
                </a:lnTo>
                <a:lnTo>
                  <a:pt x="217" y="1594"/>
                </a:lnTo>
                <a:lnTo>
                  <a:pt x="225" y="1610"/>
                </a:lnTo>
                <a:lnTo>
                  <a:pt x="234" y="1625"/>
                </a:lnTo>
                <a:lnTo>
                  <a:pt x="243" y="1638"/>
                </a:lnTo>
                <a:lnTo>
                  <a:pt x="252" y="1651"/>
                </a:lnTo>
                <a:lnTo>
                  <a:pt x="261" y="1662"/>
                </a:lnTo>
                <a:lnTo>
                  <a:pt x="271" y="1672"/>
                </a:lnTo>
                <a:lnTo>
                  <a:pt x="281" y="1681"/>
                </a:lnTo>
                <a:lnTo>
                  <a:pt x="291" y="1688"/>
                </a:lnTo>
                <a:lnTo>
                  <a:pt x="301" y="1695"/>
                </a:lnTo>
                <a:lnTo>
                  <a:pt x="312" y="1700"/>
                </a:lnTo>
                <a:lnTo>
                  <a:pt x="322" y="1704"/>
                </a:lnTo>
                <a:lnTo>
                  <a:pt x="333" y="1707"/>
                </a:lnTo>
                <a:lnTo>
                  <a:pt x="345" y="1709"/>
                </a:lnTo>
                <a:lnTo>
                  <a:pt x="356" y="1710"/>
                </a:lnTo>
                <a:lnTo>
                  <a:pt x="367" y="1709"/>
                </a:lnTo>
                <a:lnTo>
                  <a:pt x="379" y="1707"/>
                </a:lnTo>
                <a:lnTo>
                  <a:pt x="390" y="1704"/>
                </a:lnTo>
                <a:lnTo>
                  <a:pt x="400" y="1700"/>
                </a:lnTo>
                <a:lnTo>
                  <a:pt x="411" y="1695"/>
                </a:lnTo>
                <a:lnTo>
                  <a:pt x="421" y="1688"/>
                </a:lnTo>
                <a:lnTo>
                  <a:pt x="431" y="1681"/>
                </a:lnTo>
                <a:lnTo>
                  <a:pt x="441" y="1672"/>
                </a:lnTo>
                <a:lnTo>
                  <a:pt x="451" y="1662"/>
                </a:lnTo>
                <a:lnTo>
                  <a:pt x="460" y="1650"/>
                </a:lnTo>
                <a:lnTo>
                  <a:pt x="469" y="1638"/>
                </a:lnTo>
                <a:lnTo>
                  <a:pt x="478" y="1624"/>
                </a:lnTo>
                <a:lnTo>
                  <a:pt x="487" y="1609"/>
                </a:lnTo>
                <a:lnTo>
                  <a:pt x="495" y="1593"/>
                </a:lnTo>
                <a:lnTo>
                  <a:pt x="503" y="1576"/>
                </a:lnTo>
                <a:lnTo>
                  <a:pt x="511" y="1558"/>
                </a:lnTo>
                <a:lnTo>
                  <a:pt x="519" y="1537"/>
                </a:lnTo>
                <a:lnTo>
                  <a:pt x="526" y="1515"/>
                </a:lnTo>
                <a:lnTo>
                  <a:pt x="533" y="1490"/>
                </a:lnTo>
                <a:lnTo>
                  <a:pt x="539" y="1463"/>
                </a:lnTo>
                <a:lnTo>
                  <a:pt x="545" y="1433"/>
                </a:lnTo>
                <a:lnTo>
                  <a:pt x="550" y="1401"/>
                </a:lnTo>
                <a:lnTo>
                  <a:pt x="554" y="1366"/>
                </a:lnTo>
                <a:lnTo>
                  <a:pt x="559" y="1329"/>
                </a:lnTo>
                <a:lnTo>
                  <a:pt x="562" y="1290"/>
                </a:lnTo>
                <a:lnTo>
                  <a:pt x="566" y="1249"/>
                </a:lnTo>
                <a:lnTo>
                  <a:pt x="568" y="1205"/>
                </a:lnTo>
                <a:lnTo>
                  <a:pt x="570" y="1158"/>
                </a:lnTo>
                <a:lnTo>
                  <a:pt x="572" y="1110"/>
                </a:lnTo>
                <a:lnTo>
                  <a:pt x="573" y="1058"/>
                </a:lnTo>
                <a:lnTo>
                  <a:pt x="574" y="1005"/>
                </a:lnTo>
                <a:lnTo>
                  <a:pt x="574" y="949"/>
                </a:lnTo>
                <a:lnTo>
                  <a:pt x="574" y="893"/>
                </a:lnTo>
                <a:lnTo>
                  <a:pt x="573" y="839"/>
                </a:lnTo>
                <a:lnTo>
                  <a:pt x="572" y="788"/>
                </a:lnTo>
                <a:lnTo>
                  <a:pt x="570" y="739"/>
                </a:lnTo>
                <a:lnTo>
                  <a:pt x="568" y="692"/>
                </a:lnTo>
                <a:lnTo>
                  <a:pt x="566" y="648"/>
                </a:lnTo>
                <a:lnTo>
                  <a:pt x="562" y="606"/>
                </a:lnTo>
                <a:lnTo>
                  <a:pt x="559" y="567"/>
                </a:lnTo>
                <a:lnTo>
                  <a:pt x="554" y="530"/>
                </a:lnTo>
                <a:lnTo>
                  <a:pt x="550" y="496"/>
                </a:lnTo>
                <a:lnTo>
                  <a:pt x="545" y="464"/>
                </a:lnTo>
                <a:lnTo>
                  <a:pt x="539" y="434"/>
                </a:lnTo>
                <a:lnTo>
                  <a:pt x="533" y="407"/>
                </a:lnTo>
                <a:lnTo>
                  <a:pt x="526" y="382"/>
                </a:lnTo>
                <a:lnTo>
                  <a:pt x="519" y="359"/>
                </a:lnTo>
                <a:lnTo>
                  <a:pt x="511" y="339"/>
                </a:lnTo>
                <a:lnTo>
                  <a:pt x="503" y="321"/>
                </a:lnTo>
                <a:lnTo>
                  <a:pt x="495" y="304"/>
                </a:lnTo>
                <a:lnTo>
                  <a:pt x="487" y="288"/>
                </a:lnTo>
                <a:lnTo>
                  <a:pt x="478" y="273"/>
                </a:lnTo>
                <a:lnTo>
                  <a:pt x="469" y="260"/>
                </a:lnTo>
                <a:lnTo>
                  <a:pt x="460" y="247"/>
                </a:lnTo>
                <a:lnTo>
                  <a:pt x="450" y="236"/>
                </a:lnTo>
                <a:lnTo>
                  <a:pt x="441" y="226"/>
                </a:lnTo>
                <a:lnTo>
                  <a:pt x="431" y="217"/>
                </a:lnTo>
                <a:lnTo>
                  <a:pt x="421" y="210"/>
                </a:lnTo>
                <a:lnTo>
                  <a:pt x="410" y="203"/>
                </a:lnTo>
                <a:lnTo>
                  <a:pt x="399" y="198"/>
                </a:lnTo>
                <a:lnTo>
                  <a:pt x="389" y="194"/>
                </a:lnTo>
                <a:lnTo>
                  <a:pt x="377" y="191"/>
                </a:lnTo>
                <a:lnTo>
                  <a:pt x="366" y="189"/>
                </a:lnTo>
                <a:lnTo>
                  <a:pt x="354" y="188"/>
                </a:lnTo>
                <a:lnTo>
                  <a:pt x="343" y="189"/>
                </a:lnTo>
                <a:lnTo>
                  <a:pt x="332" y="190"/>
                </a:lnTo>
                <a:lnTo>
                  <a:pt x="321" y="193"/>
                </a:lnTo>
                <a:lnTo>
                  <a:pt x="311" y="197"/>
                </a:lnTo>
                <a:lnTo>
                  <a:pt x="300" y="201"/>
                </a:lnTo>
                <a:lnTo>
                  <a:pt x="290" y="207"/>
                </a:lnTo>
                <a:lnTo>
                  <a:pt x="281" y="214"/>
                </a:lnTo>
                <a:lnTo>
                  <a:pt x="271" y="222"/>
                </a:lnTo>
                <a:lnTo>
                  <a:pt x="262" y="230"/>
                </a:lnTo>
                <a:lnTo>
                  <a:pt x="253" y="240"/>
                </a:lnTo>
                <a:lnTo>
                  <a:pt x="245" y="251"/>
                </a:lnTo>
                <a:lnTo>
                  <a:pt x="237" y="263"/>
                </a:lnTo>
                <a:lnTo>
                  <a:pt x="229" y="276"/>
                </a:lnTo>
                <a:lnTo>
                  <a:pt x="221" y="290"/>
                </a:lnTo>
                <a:lnTo>
                  <a:pt x="214" y="305"/>
                </a:lnTo>
                <a:lnTo>
                  <a:pt x="207" y="321"/>
                </a:lnTo>
                <a:lnTo>
                  <a:pt x="198" y="344"/>
                </a:lnTo>
                <a:lnTo>
                  <a:pt x="191" y="368"/>
                </a:lnTo>
                <a:lnTo>
                  <a:pt x="183" y="395"/>
                </a:lnTo>
                <a:lnTo>
                  <a:pt x="177" y="424"/>
                </a:lnTo>
                <a:lnTo>
                  <a:pt x="170" y="456"/>
                </a:lnTo>
                <a:lnTo>
                  <a:pt x="165" y="489"/>
                </a:lnTo>
                <a:lnTo>
                  <a:pt x="159" y="525"/>
                </a:lnTo>
                <a:lnTo>
                  <a:pt x="155" y="563"/>
                </a:lnTo>
                <a:lnTo>
                  <a:pt x="151" y="604"/>
                </a:lnTo>
                <a:lnTo>
                  <a:pt x="147" y="646"/>
                </a:lnTo>
                <a:lnTo>
                  <a:pt x="144" y="691"/>
                </a:lnTo>
                <a:lnTo>
                  <a:pt x="142" y="738"/>
                </a:lnTo>
                <a:lnTo>
                  <a:pt x="140" y="788"/>
                </a:lnTo>
                <a:lnTo>
                  <a:pt x="139" y="839"/>
                </a:lnTo>
                <a:lnTo>
                  <a:pt x="138" y="893"/>
                </a:lnTo>
                <a:lnTo>
                  <a:pt x="138" y="949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" name="path 402"/>
          <p:cNvSpPr/>
          <p:nvPr/>
        </p:nvSpPr>
        <p:spPr>
          <a:xfrm>
            <a:off x="3558730" y="2716707"/>
            <a:ext cx="458850" cy="1185049"/>
          </a:xfrm>
          <a:custGeom>
            <a:avLst/>
            <a:gdLst/>
            <a:ahLst/>
            <a:cxnLst/>
            <a:rect l="0" t="0" r="0" b="0"/>
            <a:pathLst>
              <a:path w="722" h="1866">
                <a:moveTo>
                  <a:pt x="722" y="1646"/>
                </a:moveTo>
                <a:lnTo>
                  <a:pt x="722" y="1866"/>
                </a:lnTo>
                <a:lnTo>
                  <a:pt x="0" y="1866"/>
                </a:lnTo>
                <a:lnTo>
                  <a:pt x="0" y="1845"/>
                </a:lnTo>
                <a:lnTo>
                  <a:pt x="0" y="1825"/>
                </a:lnTo>
                <a:lnTo>
                  <a:pt x="1" y="1805"/>
                </a:lnTo>
                <a:lnTo>
                  <a:pt x="3" y="1785"/>
                </a:lnTo>
                <a:lnTo>
                  <a:pt x="5" y="1765"/>
                </a:lnTo>
                <a:lnTo>
                  <a:pt x="8" y="1746"/>
                </a:lnTo>
                <a:lnTo>
                  <a:pt x="11" y="1726"/>
                </a:lnTo>
                <a:lnTo>
                  <a:pt x="15" y="1707"/>
                </a:lnTo>
                <a:lnTo>
                  <a:pt x="23" y="1676"/>
                </a:lnTo>
                <a:lnTo>
                  <a:pt x="31" y="1645"/>
                </a:lnTo>
                <a:lnTo>
                  <a:pt x="41" y="1614"/>
                </a:lnTo>
                <a:lnTo>
                  <a:pt x="51" y="1583"/>
                </a:lnTo>
                <a:lnTo>
                  <a:pt x="63" y="1552"/>
                </a:lnTo>
                <a:lnTo>
                  <a:pt x="75" y="1521"/>
                </a:lnTo>
                <a:lnTo>
                  <a:pt x="89" y="1490"/>
                </a:lnTo>
                <a:lnTo>
                  <a:pt x="104" y="1460"/>
                </a:lnTo>
                <a:lnTo>
                  <a:pt x="120" y="1429"/>
                </a:lnTo>
                <a:lnTo>
                  <a:pt x="137" y="1397"/>
                </a:lnTo>
                <a:lnTo>
                  <a:pt x="157" y="1363"/>
                </a:lnTo>
                <a:lnTo>
                  <a:pt x="178" y="1329"/>
                </a:lnTo>
                <a:lnTo>
                  <a:pt x="201" y="1293"/>
                </a:lnTo>
                <a:lnTo>
                  <a:pt x="225" y="1256"/>
                </a:lnTo>
                <a:lnTo>
                  <a:pt x="251" y="1218"/>
                </a:lnTo>
                <a:lnTo>
                  <a:pt x="279" y="1178"/>
                </a:lnTo>
                <a:lnTo>
                  <a:pt x="322" y="1118"/>
                </a:lnTo>
                <a:lnTo>
                  <a:pt x="361" y="1061"/>
                </a:lnTo>
                <a:lnTo>
                  <a:pt x="397" y="1007"/>
                </a:lnTo>
                <a:lnTo>
                  <a:pt x="428" y="956"/>
                </a:lnTo>
                <a:lnTo>
                  <a:pt x="457" y="908"/>
                </a:lnTo>
                <a:lnTo>
                  <a:pt x="481" y="864"/>
                </a:lnTo>
                <a:lnTo>
                  <a:pt x="503" y="823"/>
                </a:lnTo>
                <a:lnTo>
                  <a:pt x="520" y="785"/>
                </a:lnTo>
                <a:lnTo>
                  <a:pt x="535" y="749"/>
                </a:lnTo>
                <a:lnTo>
                  <a:pt x="547" y="713"/>
                </a:lnTo>
                <a:lnTo>
                  <a:pt x="558" y="678"/>
                </a:lnTo>
                <a:lnTo>
                  <a:pt x="567" y="644"/>
                </a:lnTo>
                <a:lnTo>
                  <a:pt x="574" y="610"/>
                </a:lnTo>
                <a:lnTo>
                  <a:pt x="577" y="593"/>
                </a:lnTo>
                <a:lnTo>
                  <a:pt x="579" y="576"/>
                </a:lnTo>
                <a:lnTo>
                  <a:pt x="580" y="559"/>
                </a:lnTo>
                <a:lnTo>
                  <a:pt x="582" y="543"/>
                </a:lnTo>
                <a:lnTo>
                  <a:pt x="582" y="527"/>
                </a:lnTo>
                <a:lnTo>
                  <a:pt x="583" y="510"/>
                </a:lnTo>
                <a:lnTo>
                  <a:pt x="582" y="494"/>
                </a:lnTo>
                <a:lnTo>
                  <a:pt x="582" y="477"/>
                </a:lnTo>
                <a:lnTo>
                  <a:pt x="581" y="461"/>
                </a:lnTo>
                <a:lnTo>
                  <a:pt x="579" y="445"/>
                </a:lnTo>
                <a:lnTo>
                  <a:pt x="577" y="430"/>
                </a:lnTo>
                <a:lnTo>
                  <a:pt x="575" y="415"/>
                </a:lnTo>
                <a:lnTo>
                  <a:pt x="572" y="400"/>
                </a:lnTo>
                <a:lnTo>
                  <a:pt x="568" y="385"/>
                </a:lnTo>
                <a:lnTo>
                  <a:pt x="560" y="357"/>
                </a:lnTo>
                <a:lnTo>
                  <a:pt x="551" y="331"/>
                </a:lnTo>
                <a:lnTo>
                  <a:pt x="539" y="306"/>
                </a:lnTo>
                <a:lnTo>
                  <a:pt x="526" y="282"/>
                </a:lnTo>
                <a:lnTo>
                  <a:pt x="511" y="260"/>
                </a:lnTo>
                <a:lnTo>
                  <a:pt x="495" y="241"/>
                </a:lnTo>
                <a:lnTo>
                  <a:pt x="478" y="225"/>
                </a:lnTo>
                <a:lnTo>
                  <a:pt x="469" y="218"/>
                </a:lnTo>
                <a:lnTo>
                  <a:pt x="460" y="212"/>
                </a:lnTo>
                <a:lnTo>
                  <a:pt x="450" y="206"/>
                </a:lnTo>
                <a:lnTo>
                  <a:pt x="441" y="201"/>
                </a:lnTo>
                <a:lnTo>
                  <a:pt x="431" y="197"/>
                </a:lnTo>
                <a:lnTo>
                  <a:pt x="421" y="194"/>
                </a:lnTo>
                <a:lnTo>
                  <a:pt x="410" y="192"/>
                </a:lnTo>
                <a:lnTo>
                  <a:pt x="399" y="190"/>
                </a:lnTo>
                <a:lnTo>
                  <a:pt x="388" y="189"/>
                </a:lnTo>
                <a:lnTo>
                  <a:pt x="377" y="188"/>
                </a:lnTo>
                <a:lnTo>
                  <a:pt x="365" y="189"/>
                </a:lnTo>
                <a:lnTo>
                  <a:pt x="353" y="190"/>
                </a:lnTo>
                <a:lnTo>
                  <a:pt x="342" y="192"/>
                </a:lnTo>
                <a:lnTo>
                  <a:pt x="331" y="195"/>
                </a:lnTo>
                <a:lnTo>
                  <a:pt x="320" y="198"/>
                </a:lnTo>
                <a:lnTo>
                  <a:pt x="310" y="202"/>
                </a:lnTo>
                <a:lnTo>
                  <a:pt x="299" y="207"/>
                </a:lnTo>
                <a:lnTo>
                  <a:pt x="290" y="213"/>
                </a:lnTo>
                <a:lnTo>
                  <a:pt x="280" y="220"/>
                </a:lnTo>
                <a:lnTo>
                  <a:pt x="271" y="227"/>
                </a:lnTo>
                <a:lnTo>
                  <a:pt x="262" y="235"/>
                </a:lnTo>
                <a:lnTo>
                  <a:pt x="253" y="244"/>
                </a:lnTo>
                <a:lnTo>
                  <a:pt x="245" y="254"/>
                </a:lnTo>
                <a:lnTo>
                  <a:pt x="237" y="264"/>
                </a:lnTo>
                <a:lnTo>
                  <a:pt x="229" y="275"/>
                </a:lnTo>
                <a:lnTo>
                  <a:pt x="222" y="287"/>
                </a:lnTo>
                <a:lnTo>
                  <a:pt x="215" y="300"/>
                </a:lnTo>
                <a:lnTo>
                  <a:pt x="208" y="313"/>
                </a:lnTo>
                <a:lnTo>
                  <a:pt x="202" y="327"/>
                </a:lnTo>
                <a:lnTo>
                  <a:pt x="196" y="341"/>
                </a:lnTo>
                <a:lnTo>
                  <a:pt x="191" y="356"/>
                </a:lnTo>
                <a:lnTo>
                  <a:pt x="186" y="372"/>
                </a:lnTo>
                <a:lnTo>
                  <a:pt x="182" y="388"/>
                </a:lnTo>
                <a:lnTo>
                  <a:pt x="178" y="405"/>
                </a:lnTo>
                <a:lnTo>
                  <a:pt x="175" y="423"/>
                </a:lnTo>
                <a:lnTo>
                  <a:pt x="171" y="441"/>
                </a:lnTo>
                <a:lnTo>
                  <a:pt x="169" y="459"/>
                </a:lnTo>
                <a:lnTo>
                  <a:pt x="167" y="478"/>
                </a:lnTo>
                <a:lnTo>
                  <a:pt x="165" y="498"/>
                </a:lnTo>
                <a:lnTo>
                  <a:pt x="164" y="519"/>
                </a:lnTo>
                <a:lnTo>
                  <a:pt x="163" y="540"/>
                </a:lnTo>
                <a:lnTo>
                  <a:pt x="163" y="561"/>
                </a:lnTo>
                <a:lnTo>
                  <a:pt x="25" y="537"/>
                </a:lnTo>
                <a:lnTo>
                  <a:pt x="27" y="505"/>
                </a:lnTo>
                <a:lnTo>
                  <a:pt x="30" y="473"/>
                </a:lnTo>
                <a:lnTo>
                  <a:pt x="33" y="443"/>
                </a:lnTo>
                <a:lnTo>
                  <a:pt x="37" y="414"/>
                </a:lnTo>
                <a:lnTo>
                  <a:pt x="41" y="385"/>
                </a:lnTo>
                <a:lnTo>
                  <a:pt x="47" y="358"/>
                </a:lnTo>
                <a:lnTo>
                  <a:pt x="52" y="331"/>
                </a:lnTo>
                <a:lnTo>
                  <a:pt x="59" y="306"/>
                </a:lnTo>
                <a:lnTo>
                  <a:pt x="66" y="281"/>
                </a:lnTo>
                <a:lnTo>
                  <a:pt x="73" y="258"/>
                </a:lnTo>
                <a:lnTo>
                  <a:pt x="81" y="235"/>
                </a:lnTo>
                <a:lnTo>
                  <a:pt x="90" y="214"/>
                </a:lnTo>
                <a:lnTo>
                  <a:pt x="100" y="193"/>
                </a:lnTo>
                <a:lnTo>
                  <a:pt x="110" y="173"/>
                </a:lnTo>
                <a:lnTo>
                  <a:pt x="120" y="155"/>
                </a:lnTo>
                <a:lnTo>
                  <a:pt x="132" y="137"/>
                </a:lnTo>
                <a:lnTo>
                  <a:pt x="143" y="120"/>
                </a:lnTo>
                <a:lnTo>
                  <a:pt x="156" y="105"/>
                </a:lnTo>
                <a:lnTo>
                  <a:pt x="168" y="90"/>
                </a:lnTo>
                <a:lnTo>
                  <a:pt x="182" y="77"/>
                </a:lnTo>
                <a:lnTo>
                  <a:pt x="196" y="65"/>
                </a:lnTo>
                <a:lnTo>
                  <a:pt x="210" y="53"/>
                </a:lnTo>
                <a:lnTo>
                  <a:pt x="225" y="43"/>
                </a:lnTo>
                <a:lnTo>
                  <a:pt x="240" y="34"/>
                </a:lnTo>
                <a:lnTo>
                  <a:pt x="256" y="26"/>
                </a:lnTo>
                <a:lnTo>
                  <a:pt x="272" y="19"/>
                </a:lnTo>
                <a:lnTo>
                  <a:pt x="289" y="13"/>
                </a:lnTo>
                <a:lnTo>
                  <a:pt x="306" y="8"/>
                </a:lnTo>
                <a:lnTo>
                  <a:pt x="324" y="4"/>
                </a:lnTo>
                <a:lnTo>
                  <a:pt x="342" y="2"/>
                </a:lnTo>
                <a:lnTo>
                  <a:pt x="361" y="0"/>
                </a:lnTo>
                <a:lnTo>
                  <a:pt x="380" y="0"/>
                </a:lnTo>
                <a:lnTo>
                  <a:pt x="399" y="0"/>
                </a:lnTo>
                <a:lnTo>
                  <a:pt x="418" y="2"/>
                </a:lnTo>
                <a:lnTo>
                  <a:pt x="437" y="5"/>
                </a:lnTo>
                <a:lnTo>
                  <a:pt x="454" y="9"/>
                </a:lnTo>
                <a:lnTo>
                  <a:pt x="472" y="14"/>
                </a:lnTo>
                <a:lnTo>
                  <a:pt x="489" y="20"/>
                </a:lnTo>
                <a:lnTo>
                  <a:pt x="505" y="28"/>
                </a:lnTo>
                <a:lnTo>
                  <a:pt x="521" y="37"/>
                </a:lnTo>
                <a:lnTo>
                  <a:pt x="536" y="46"/>
                </a:lnTo>
                <a:lnTo>
                  <a:pt x="551" y="57"/>
                </a:lnTo>
                <a:lnTo>
                  <a:pt x="565" y="70"/>
                </a:lnTo>
                <a:lnTo>
                  <a:pt x="579" y="83"/>
                </a:lnTo>
                <a:lnTo>
                  <a:pt x="592" y="97"/>
                </a:lnTo>
                <a:lnTo>
                  <a:pt x="605" y="113"/>
                </a:lnTo>
                <a:lnTo>
                  <a:pt x="617" y="130"/>
                </a:lnTo>
                <a:lnTo>
                  <a:pt x="629" y="148"/>
                </a:lnTo>
                <a:lnTo>
                  <a:pt x="640" y="167"/>
                </a:lnTo>
                <a:lnTo>
                  <a:pt x="650" y="186"/>
                </a:lnTo>
                <a:lnTo>
                  <a:pt x="660" y="206"/>
                </a:lnTo>
                <a:lnTo>
                  <a:pt x="669" y="226"/>
                </a:lnTo>
                <a:lnTo>
                  <a:pt x="677" y="247"/>
                </a:lnTo>
                <a:lnTo>
                  <a:pt x="685" y="269"/>
                </a:lnTo>
                <a:lnTo>
                  <a:pt x="692" y="291"/>
                </a:lnTo>
                <a:lnTo>
                  <a:pt x="698" y="314"/>
                </a:lnTo>
                <a:lnTo>
                  <a:pt x="703" y="337"/>
                </a:lnTo>
                <a:lnTo>
                  <a:pt x="708" y="361"/>
                </a:lnTo>
                <a:lnTo>
                  <a:pt x="712" y="385"/>
                </a:lnTo>
                <a:lnTo>
                  <a:pt x="715" y="410"/>
                </a:lnTo>
                <a:lnTo>
                  <a:pt x="717" y="436"/>
                </a:lnTo>
                <a:lnTo>
                  <a:pt x="719" y="462"/>
                </a:lnTo>
                <a:lnTo>
                  <a:pt x="720" y="488"/>
                </a:lnTo>
                <a:lnTo>
                  <a:pt x="721" y="516"/>
                </a:lnTo>
                <a:lnTo>
                  <a:pt x="720" y="543"/>
                </a:lnTo>
                <a:lnTo>
                  <a:pt x="719" y="571"/>
                </a:lnTo>
                <a:lnTo>
                  <a:pt x="717" y="599"/>
                </a:lnTo>
                <a:lnTo>
                  <a:pt x="714" y="626"/>
                </a:lnTo>
                <a:lnTo>
                  <a:pt x="710" y="654"/>
                </a:lnTo>
                <a:lnTo>
                  <a:pt x="705" y="681"/>
                </a:lnTo>
                <a:lnTo>
                  <a:pt x="700" y="708"/>
                </a:lnTo>
                <a:lnTo>
                  <a:pt x="694" y="735"/>
                </a:lnTo>
                <a:lnTo>
                  <a:pt x="686" y="762"/>
                </a:lnTo>
                <a:lnTo>
                  <a:pt x="678" y="789"/>
                </a:lnTo>
                <a:lnTo>
                  <a:pt x="669" y="817"/>
                </a:lnTo>
                <a:lnTo>
                  <a:pt x="658" y="845"/>
                </a:lnTo>
                <a:lnTo>
                  <a:pt x="646" y="874"/>
                </a:lnTo>
                <a:lnTo>
                  <a:pt x="634" y="903"/>
                </a:lnTo>
                <a:lnTo>
                  <a:pt x="620" y="932"/>
                </a:lnTo>
                <a:lnTo>
                  <a:pt x="605" y="962"/>
                </a:lnTo>
                <a:lnTo>
                  <a:pt x="588" y="993"/>
                </a:lnTo>
                <a:lnTo>
                  <a:pt x="568" y="1027"/>
                </a:lnTo>
                <a:lnTo>
                  <a:pt x="546" y="1064"/>
                </a:lnTo>
                <a:lnTo>
                  <a:pt x="522" y="1103"/>
                </a:lnTo>
                <a:lnTo>
                  <a:pt x="465" y="1190"/>
                </a:lnTo>
                <a:lnTo>
                  <a:pt x="398" y="1289"/>
                </a:lnTo>
                <a:lnTo>
                  <a:pt x="343" y="1368"/>
                </a:lnTo>
                <a:lnTo>
                  <a:pt x="299" y="1434"/>
                </a:lnTo>
                <a:lnTo>
                  <a:pt x="265" y="1485"/>
                </a:lnTo>
                <a:lnTo>
                  <a:pt x="243" y="1523"/>
                </a:lnTo>
                <a:lnTo>
                  <a:pt x="226" y="1554"/>
                </a:lnTo>
                <a:lnTo>
                  <a:pt x="211" y="1584"/>
                </a:lnTo>
                <a:lnTo>
                  <a:pt x="198" y="1615"/>
                </a:lnTo>
                <a:lnTo>
                  <a:pt x="186" y="1646"/>
                </a:lnTo>
                <a:lnTo>
                  <a:pt x="722" y="1646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" name="path 404"/>
          <p:cNvSpPr/>
          <p:nvPr/>
        </p:nvSpPr>
        <p:spPr>
          <a:xfrm>
            <a:off x="2613596" y="2701391"/>
            <a:ext cx="269392" cy="1220469"/>
          </a:xfrm>
          <a:custGeom>
            <a:avLst/>
            <a:gdLst/>
            <a:ahLst/>
            <a:cxnLst/>
            <a:rect l="0" t="0" r="0" b="0"/>
            <a:pathLst>
              <a:path w="424" h="1921">
                <a:moveTo>
                  <a:pt x="0" y="1921"/>
                </a:moveTo>
                <a:lnTo>
                  <a:pt x="316" y="0"/>
                </a:lnTo>
                <a:lnTo>
                  <a:pt x="424" y="0"/>
                </a:lnTo>
                <a:lnTo>
                  <a:pt x="108" y="1921"/>
                </a:lnTo>
                <a:lnTo>
                  <a:pt x="0" y="1921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 rot="21600000">
            <a:off x="4358640" y="1350479"/>
            <a:ext cx="3512819" cy="5427319"/>
            <a:chOff x="0" y="0"/>
            <a:chExt cx="3512819" cy="5427319"/>
          </a:xfrm>
        </p:grpSpPr>
        <p:sp>
          <p:nvSpPr>
            <p:cNvPr id="406" name="rect 406"/>
            <p:cNvSpPr/>
            <p:nvPr/>
          </p:nvSpPr>
          <p:spPr>
            <a:xfrm>
              <a:off x="0" y="7403"/>
              <a:ext cx="3512819" cy="4551362"/>
            </a:xfrm>
            <a:prstGeom prst="rect">
              <a:avLst/>
            </a:prstGeom>
            <a:solidFill>
              <a:srgbClr val="138D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26"/>
            <p:cNvGrpSpPr/>
            <p:nvPr/>
          </p:nvGrpSpPr>
          <p:grpSpPr>
            <a:xfrm rot="21600000">
              <a:off x="941831" y="3690213"/>
              <a:ext cx="1579727" cy="1737105"/>
              <a:chOff x="0" y="0"/>
              <a:chExt cx="1579727" cy="1737105"/>
            </a:xfrm>
          </p:grpSpPr>
          <p:sp>
            <p:nvSpPr>
              <p:cNvPr id="408" name="path 408"/>
              <p:cNvSpPr/>
              <p:nvPr/>
            </p:nvSpPr>
            <p:spPr>
              <a:xfrm>
                <a:off x="0" y="0"/>
                <a:ext cx="1579727" cy="1737105"/>
              </a:xfrm>
              <a:custGeom>
                <a:avLst/>
                <a:gdLst/>
                <a:ahLst/>
                <a:cxnLst/>
                <a:rect l="0" t="0" r="0" b="0"/>
                <a:pathLst>
                  <a:path w="2487" h="2735">
                    <a:moveTo>
                      <a:pt x="0" y="1366"/>
                    </a:moveTo>
                    <a:cubicBezTo>
                      <a:pt x="0" y="612"/>
                      <a:pt x="557" y="0"/>
                      <a:pt x="1244" y="0"/>
                    </a:cubicBezTo>
                    <a:cubicBezTo>
                      <a:pt x="1930" y="0"/>
                      <a:pt x="2487" y="612"/>
                      <a:pt x="2487" y="1367"/>
                    </a:cubicBezTo>
                    <a:cubicBezTo>
                      <a:pt x="2487" y="2123"/>
                      <a:pt x="1930" y="2735"/>
                      <a:pt x="1244" y="2735"/>
                    </a:cubicBezTo>
                    <a:cubicBezTo>
                      <a:pt x="557" y="2735"/>
                      <a:pt x="0" y="2123"/>
                      <a:pt x="0" y="1366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path 410"/>
              <p:cNvSpPr/>
              <p:nvPr/>
            </p:nvSpPr>
            <p:spPr>
              <a:xfrm>
                <a:off x="182460" y="200443"/>
                <a:ext cx="1215009" cy="1336230"/>
              </a:xfrm>
              <a:custGeom>
                <a:avLst/>
                <a:gdLst/>
                <a:ahLst/>
                <a:cxnLst/>
                <a:rect l="0" t="0" r="0" b="0"/>
                <a:pathLst>
                  <a:path w="1913" h="2104">
                    <a:moveTo>
                      <a:pt x="0" y="1051"/>
                    </a:moveTo>
                    <a:cubicBezTo>
                      <a:pt x="0" y="471"/>
                      <a:pt x="428" y="0"/>
                      <a:pt x="956" y="0"/>
                    </a:cubicBezTo>
                    <a:cubicBezTo>
                      <a:pt x="1485" y="0"/>
                      <a:pt x="1913" y="471"/>
                      <a:pt x="1913" y="1052"/>
                    </a:cubicBezTo>
                    <a:cubicBezTo>
                      <a:pt x="1913" y="1633"/>
                      <a:pt x="1485" y="2104"/>
                      <a:pt x="956" y="2104"/>
                    </a:cubicBezTo>
                    <a:cubicBezTo>
                      <a:pt x="428" y="2104"/>
                      <a:pt x="0" y="1633"/>
                      <a:pt x="0" y="1051"/>
                    </a:cubicBezTo>
                  </a:path>
                </a:pathLst>
              </a:custGeom>
              <a:solidFill>
                <a:srgbClr val="138D8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2" name="textbox 412"/>
            <p:cNvSpPr/>
            <p:nvPr/>
          </p:nvSpPr>
          <p:spPr>
            <a:xfrm>
              <a:off x="123573" y="1267098"/>
              <a:ext cx="3218179" cy="35147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49275" algn="l" rtl="0" eaLnBrk="0">
                <a:lnSpc>
                  <a:spcPct val="91000"/>
                </a:lnSpc>
              </a:pPr>
              <a:r>
                <a:rPr sz="1400" b="1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加强对委托运维机构</a:t>
              </a:r>
              <a:r>
                <a:rPr sz="1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695"/>
                </a:lnSpc>
                <a:spcBef>
                  <a:spcPts val="1090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督促运维机构填报电子化运维记录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695"/>
                </a:lnSpc>
                <a:spcBef>
                  <a:spcPts val="990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微信公众号完成运维活动内容的确认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37210" indent="-271145" algn="l" rtl="0" eaLnBrk="0">
                <a:lnSpc>
                  <a:spcPct val="127000"/>
                </a:lnSpc>
                <a:spcBef>
                  <a:spcPts val="1000"/>
                </a:spcBef>
                <a:tabLst>
                  <a:tab pos="393065" algn="l"/>
                </a:tabLst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400" b="1" kern="0" spc="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公众号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：上海市环境监测社会化服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务监管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6700" algn="l" rtl="0" eaLnBrk="0">
                <a:lnSpc>
                  <a:spcPts val="1705"/>
                </a:lnSpc>
                <a:spcBef>
                  <a:spcPts val="1090"/>
                </a:spcBef>
                <a:tabLst>
                  <a:tab pos="393065" algn="l"/>
                </a:tabLst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400" b="1" kern="0" spc="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b="1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时间</a:t>
              </a:r>
              <a:r>
                <a:rPr sz="14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sz="1400" kern="0" spc="-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当天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indent="-273050" algn="l" rtl="0" eaLnBrk="0">
                <a:lnSpc>
                  <a:spcPct val="127000"/>
                </a:lnSpc>
                <a:spcBef>
                  <a:spcPts val="995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自行运维的排污单位应进行电子化记</a:t>
              </a:r>
              <a:r>
                <a:rPr sz="14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录填报。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24940" algn="l" rtl="0" eaLnBrk="0">
                <a:lnSpc>
                  <a:spcPct val="83000"/>
                </a:lnSpc>
                <a:spcBef>
                  <a:spcPts val="0"/>
                </a:spcBef>
              </a:pPr>
              <a:r>
                <a:rPr sz="2700" b="1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02</a:t>
              </a:r>
              <a:endParaRPr sz="2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pic>
          <p:nvPicPr>
            <p:cNvPr id="414" name="picture 4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390273" y="2976030"/>
              <a:ext cx="126688" cy="197705"/>
            </a:xfrm>
            <a:prstGeom prst="rect">
              <a:avLst/>
            </a:prstGeom>
          </p:spPr>
        </p:pic>
        <p:pic>
          <p:nvPicPr>
            <p:cNvPr id="416" name="picture 4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90273" y="2294040"/>
              <a:ext cx="126688" cy="197705"/>
            </a:xfrm>
            <a:prstGeom prst="rect">
              <a:avLst/>
            </a:prstGeom>
          </p:spPr>
        </p:pic>
        <p:sp>
          <p:nvSpPr>
            <p:cNvPr id="418" name="path 418"/>
            <p:cNvSpPr/>
            <p:nvPr/>
          </p:nvSpPr>
          <p:spPr>
            <a:xfrm>
              <a:off x="1311973" y="0"/>
              <a:ext cx="888835" cy="976705"/>
            </a:xfrm>
            <a:custGeom>
              <a:avLst/>
              <a:gdLst/>
              <a:ahLst/>
              <a:cxnLst/>
              <a:rect l="0" t="0" r="0" b="0"/>
              <a:pathLst>
                <a:path w="1399" h="1538">
                  <a:moveTo>
                    <a:pt x="687" y="1538"/>
                  </a:moveTo>
                  <a:cubicBezTo>
                    <a:pt x="305" y="1538"/>
                    <a:pt x="0" y="1174"/>
                    <a:pt x="0" y="755"/>
                  </a:cubicBezTo>
                  <a:cubicBezTo>
                    <a:pt x="0" y="335"/>
                    <a:pt x="305" y="0"/>
                    <a:pt x="687" y="0"/>
                  </a:cubicBezTo>
                  <a:cubicBezTo>
                    <a:pt x="1068" y="0"/>
                    <a:pt x="1399" y="335"/>
                    <a:pt x="1399" y="755"/>
                  </a:cubicBezTo>
                  <a:cubicBezTo>
                    <a:pt x="1399" y="1174"/>
                    <a:pt x="1068" y="1538"/>
                    <a:pt x="687" y="1538"/>
                  </a:cubicBezTo>
                  <a:moveTo>
                    <a:pt x="687" y="223"/>
                  </a:moveTo>
                  <a:cubicBezTo>
                    <a:pt x="407" y="223"/>
                    <a:pt x="203" y="475"/>
                    <a:pt x="203" y="755"/>
                  </a:cubicBezTo>
                  <a:cubicBezTo>
                    <a:pt x="203" y="1062"/>
                    <a:pt x="407" y="1314"/>
                    <a:pt x="687" y="1314"/>
                  </a:cubicBezTo>
                  <a:cubicBezTo>
                    <a:pt x="967" y="1314"/>
                    <a:pt x="1196" y="1062"/>
                    <a:pt x="1196" y="755"/>
                  </a:cubicBezTo>
                  <a:cubicBezTo>
                    <a:pt x="1196" y="475"/>
                    <a:pt x="967" y="223"/>
                    <a:pt x="687" y="223"/>
                  </a:cubicBezTo>
                  <a:moveTo>
                    <a:pt x="814" y="866"/>
                  </a:moveTo>
                  <a:cubicBezTo>
                    <a:pt x="814" y="866"/>
                    <a:pt x="788" y="894"/>
                    <a:pt x="788" y="894"/>
                  </a:cubicBezTo>
                  <a:cubicBezTo>
                    <a:pt x="483" y="894"/>
                    <a:pt x="483" y="894"/>
                    <a:pt x="483" y="894"/>
                  </a:cubicBezTo>
                  <a:cubicBezTo>
                    <a:pt x="483" y="894"/>
                    <a:pt x="458" y="866"/>
                    <a:pt x="458" y="866"/>
                  </a:cubicBezTo>
                  <a:cubicBezTo>
                    <a:pt x="458" y="783"/>
                    <a:pt x="458" y="783"/>
                    <a:pt x="458" y="783"/>
                  </a:cubicBezTo>
                  <a:cubicBezTo>
                    <a:pt x="458" y="783"/>
                    <a:pt x="483" y="755"/>
                    <a:pt x="483" y="755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687" y="419"/>
                    <a:pt x="687" y="419"/>
                    <a:pt x="687" y="419"/>
                  </a:cubicBezTo>
                  <a:cubicBezTo>
                    <a:pt x="687" y="391"/>
                    <a:pt x="712" y="391"/>
                    <a:pt x="712" y="391"/>
                  </a:cubicBezTo>
                  <a:cubicBezTo>
                    <a:pt x="788" y="391"/>
                    <a:pt x="788" y="391"/>
                    <a:pt x="788" y="391"/>
                  </a:cubicBezTo>
                  <a:cubicBezTo>
                    <a:pt x="788" y="391"/>
                    <a:pt x="814" y="391"/>
                    <a:pt x="814" y="419"/>
                  </a:cubicBezTo>
                  <a:lnTo>
                    <a:pt x="814" y="86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659892" y="1357883"/>
            <a:ext cx="3512820" cy="5419915"/>
            <a:chOff x="0" y="0"/>
            <a:chExt cx="3512820" cy="5419915"/>
          </a:xfrm>
        </p:grpSpPr>
        <p:sp>
          <p:nvSpPr>
            <p:cNvPr id="420" name="rect 420"/>
            <p:cNvSpPr/>
            <p:nvPr/>
          </p:nvSpPr>
          <p:spPr>
            <a:xfrm>
              <a:off x="0" y="0"/>
              <a:ext cx="3512820" cy="4551362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30" name="group 30"/>
            <p:cNvGrpSpPr/>
            <p:nvPr/>
          </p:nvGrpSpPr>
          <p:grpSpPr>
            <a:xfrm rot="21600000">
              <a:off x="966215" y="3682809"/>
              <a:ext cx="1580146" cy="1737105"/>
              <a:chOff x="0" y="0"/>
              <a:chExt cx="1580146" cy="1737105"/>
            </a:xfrm>
          </p:grpSpPr>
          <p:sp>
            <p:nvSpPr>
              <p:cNvPr id="422" name="path 422"/>
              <p:cNvSpPr/>
              <p:nvPr/>
            </p:nvSpPr>
            <p:spPr>
              <a:xfrm>
                <a:off x="0" y="0"/>
                <a:ext cx="1580146" cy="1737105"/>
              </a:xfrm>
              <a:custGeom>
                <a:avLst/>
                <a:gdLst/>
                <a:ahLst/>
                <a:cxnLst/>
                <a:rect l="0" t="0" r="0" b="0"/>
                <a:pathLst>
                  <a:path w="2488" h="2735">
                    <a:moveTo>
                      <a:pt x="0" y="1366"/>
                    </a:moveTo>
                    <a:cubicBezTo>
                      <a:pt x="1" y="612"/>
                      <a:pt x="557" y="0"/>
                      <a:pt x="1244" y="0"/>
                    </a:cubicBezTo>
                    <a:cubicBezTo>
                      <a:pt x="1931" y="0"/>
                      <a:pt x="2488" y="612"/>
                      <a:pt x="2488" y="1367"/>
                    </a:cubicBezTo>
                    <a:cubicBezTo>
                      <a:pt x="2488" y="2123"/>
                      <a:pt x="1931" y="2735"/>
                      <a:pt x="1244" y="2735"/>
                    </a:cubicBezTo>
                    <a:cubicBezTo>
                      <a:pt x="557" y="2735"/>
                      <a:pt x="1" y="2123"/>
                      <a:pt x="0" y="1366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path 424"/>
              <p:cNvSpPr/>
              <p:nvPr/>
            </p:nvSpPr>
            <p:spPr>
              <a:xfrm>
                <a:off x="182879" y="200443"/>
                <a:ext cx="1215009" cy="1336230"/>
              </a:xfrm>
              <a:custGeom>
                <a:avLst/>
                <a:gdLst/>
                <a:ahLst/>
                <a:cxnLst/>
                <a:rect l="0" t="0" r="0" b="0"/>
                <a:pathLst>
                  <a:path w="1913" h="2104">
                    <a:moveTo>
                      <a:pt x="0" y="1051"/>
                    </a:moveTo>
                    <a:cubicBezTo>
                      <a:pt x="0" y="471"/>
                      <a:pt x="428" y="0"/>
                      <a:pt x="956" y="0"/>
                    </a:cubicBezTo>
                    <a:cubicBezTo>
                      <a:pt x="1485" y="0"/>
                      <a:pt x="1913" y="471"/>
                      <a:pt x="1913" y="1052"/>
                    </a:cubicBezTo>
                    <a:cubicBezTo>
                      <a:pt x="1913" y="1633"/>
                      <a:pt x="1485" y="2104"/>
                      <a:pt x="956" y="2104"/>
                    </a:cubicBezTo>
                    <a:cubicBezTo>
                      <a:pt x="428" y="2104"/>
                      <a:pt x="0" y="1633"/>
                      <a:pt x="0" y="1051"/>
                    </a:cubicBezTo>
                  </a:path>
                </a:pathLst>
              </a:custGeom>
              <a:solidFill>
                <a:srgbClr val="A6A6A6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6" name="textbox 426"/>
            <p:cNvSpPr/>
            <p:nvPr/>
          </p:nvSpPr>
          <p:spPr>
            <a:xfrm>
              <a:off x="264835" y="1063551"/>
              <a:ext cx="3136264" cy="37109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5260" algn="l" rtl="0" eaLnBrk="0">
                <a:lnSpc>
                  <a:spcPct val="92000"/>
                </a:lnSpc>
              </a:pPr>
              <a:r>
                <a:rPr sz="1400" b="1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补充填报各排口的自动监控设施</a:t>
              </a:r>
              <a:r>
                <a:rPr sz="1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3000"/>
                </a:lnSpc>
                <a:spcBef>
                  <a:spcPts val="1255"/>
                </a:spcBef>
              </a:pP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400" kern="0" spc="-1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4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：污染源监管系统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855"/>
                </a:lnSpc>
              </a:pPr>
              <a:r>
                <a:rPr sz="1400" kern="0" spc="-6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400" b="1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网址</a:t>
              </a:r>
              <a:r>
                <a:rPr sz="1400" b="1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6385" indent="11430" algn="l" rtl="0" eaLnBrk="0">
                <a:lnSpc>
                  <a:spcPct val="151000"/>
                </a:lnSpc>
                <a:spcBef>
                  <a:spcPts val="680"/>
                </a:spcBef>
              </a:pPr>
              <a:r>
                <a:rPr sz="1400" u="sng" kern="0" spc="-10" dirty="0">
                  <a:solidFill>
                    <a:srgbClr val="4276AA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hlinkClick r:id="rId3">
                    <a:extLst>
                      <a:ext uri="{DAF060AB-1E55-43B9-8AAB-6FB025537F2F}">
                        <wpsdc:hlinkClr xmlns:wpsdc="http://www.wps.cn/officeDocument/2017/drawingmlCustomData" val="4276AA"/>
                        <wpsdc:folHlinkClr xmlns:wpsdc="http://www.wps.cn/officeDocument/2017/drawingmlCustomData" val="4276AA"/>
                        <wpsdc:hlinkUnderline xmlns:wpsdc="http://www.wps.cn/officeDocument/2017/drawingmlCustomData" val="0"/>
                      </a:ext>
                    </a:extLst>
                  </a:hlinkClick>
                </a:rPr>
                <a:t>https://wry.semc.com.cn:4343/SH</a:t>
              </a:r>
              <a:r>
                <a:rPr sz="1400" kern="0" spc="70" dirty="0">
                  <a:solidFill>
                    <a:srgbClr val="4276AA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u="sng" kern="0" spc="0" dirty="0">
                  <a:solidFill>
                    <a:srgbClr val="4276AA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ZXEnv30Amcs/</a:t>
              </a:r>
              <a:r>
                <a:rPr sz="1400" u="sng" kern="0" spc="-10" dirty="0">
                  <a:solidFill>
                    <a:srgbClr val="4276AA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#/login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695"/>
                </a:lnSpc>
                <a:spcBef>
                  <a:spcPts val="1255"/>
                </a:spcBef>
              </a:pP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时间 ：</a:t>
              </a:r>
              <a:r>
                <a:rPr sz="1400" kern="0" spc="-5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10月31日前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完成</a:t>
              </a:r>
              <a:r>
                <a:rPr sz="14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；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indent="-273050" algn="l" rtl="0" eaLnBrk="0">
                <a:lnSpc>
                  <a:spcPct val="132000"/>
                </a:lnSpc>
                <a:spcBef>
                  <a:spcPts val="1175"/>
                </a:spcBef>
              </a:pPr>
              <a:r>
                <a:rPr sz="1400" kern="0" spc="-4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自动监控设施情况发生变化 ，应在</a:t>
              </a:r>
              <a:r>
                <a:rPr sz="1400" kern="0" spc="-4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sz="14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个工作日内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完成信息更新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08735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2700" b="1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01</a:t>
              </a:r>
              <a:endParaRPr sz="2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428" name="path 428"/>
            <p:cNvSpPr/>
            <p:nvPr/>
          </p:nvSpPr>
          <p:spPr>
            <a:xfrm>
              <a:off x="1323111" y="105536"/>
              <a:ext cx="975283" cy="692594"/>
            </a:xfrm>
            <a:custGeom>
              <a:avLst/>
              <a:gdLst/>
              <a:ahLst/>
              <a:cxnLst/>
              <a:rect l="0" t="0" r="0" b="0"/>
              <a:pathLst>
                <a:path w="1535" h="1090">
                  <a:moveTo>
                    <a:pt x="1535" y="619"/>
                  </a:moveTo>
                  <a:cubicBezTo>
                    <a:pt x="1377" y="892"/>
                    <a:pt x="1084" y="1090"/>
                    <a:pt x="767" y="1090"/>
                  </a:cubicBezTo>
                  <a:cubicBezTo>
                    <a:pt x="474" y="1090"/>
                    <a:pt x="180" y="892"/>
                    <a:pt x="22" y="619"/>
                  </a:cubicBezTo>
                  <a:cubicBezTo>
                    <a:pt x="22" y="594"/>
                    <a:pt x="0" y="570"/>
                    <a:pt x="0" y="545"/>
                  </a:cubicBezTo>
                  <a:cubicBezTo>
                    <a:pt x="0" y="520"/>
                    <a:pt x="22" y="495"/>
                    <a:pt x="22" y="495"/>
                  </a:cubicBezTo>
                  <a:cubicBezTo>
                    <a:pt x="180" y="198"/>
                    <a:pt x="474" y="0"/>
                    <a:pt x="767" y="0"/>
                  </a:cubicBezTo>
                  <a:cubicBezTo>
                    <a:pt x="1084" y="0"/>
                    <a:pt x="1377" y="198"/>
                    <a:pt x="1535" y="495"/>
                  </a:cubicBezTo>
                  <a:cubicBezTo>
                    <a:pt x="1535" y="495"/>
                    <a:pt x="1535" y="520"/>
                    <a:pt x="1535" y="545"/>
                  </a:cubicBezTo>
                  <a:cubicBezTo>
                    <a:pt x="1535" y="570"/>
                    <a:pt x="1535" y="594"/>
                    <a:pt x="1535" y="619"/>
                  </a:cubicBezTo>
                  <a:moveTo>
                    <a:pt x="1106" y="223"/>
                  </a:moveTo>
                  <a:cubicBezTo>
                    <a:pt x="1151" y="272"/>
                    <a:pt x="1151" y="347"/>
                    <a:pt x="1151" y="421"/>
                  </a:cubicBezTo>
                  <a:cubicBezTo>
                    <a:pt x="1151" y="669"/>
                    <a:pt x="993" y="842"/>
                    <a:pt x="767" y="842"/>
                  </a:cubicBezTo>
                  <a:cubicBezTo>
                    <a:pt x="564" y="842"/>
                    <a:pt x="383" y="669"/>
                    <a:pt x="383" y="421"/>
                  </a:cubicBezTo>
                  <a:cubicBezTo>
                    <a:pt x="383" y="347"/>
                    <a:pt x="406" y="272"/>
                    <a:pt x="451" y="223"/>
                  </a:cubicBezTo>
                  <a:cubicBezTo>
                    <a:pt x="316" y="297"/>
                    <a:pt x="203" y="421"/>
                    <a:pt x="112" y="545"/>
                  </a:cubicBezTo>
                  <a:cubicBezTo>
                    <a:pt x="271" y="793"/>
                    <a:pt x="496" y="966"/>
                    <a:pt x="767" y="966"/>
                  </a:cubicBezTo>
                  <a:cubicBezTo>
                    <a:pt x="1061" y="966"/>
                    <a:pt x="1287" y="793"/>
                    <a:pt x="1445" y="545"/>
                  </a:cubicBezTo>
                  <a:cubicBezTo>
                    <a:pt x="1355" y="421"/>
                    <a:pt x="1242" y="297"/>
                    <a:pt x="1106" y="223"/>
                  </a:cubicBezTo>
                  <a:moveTo>
                    <a:pt x="767" y="148"/>
                  </a:moveTo>
                  <a:cubicBezTo>
                    <a:pt x="632" y="148"/>
                    <a:pt x="519" y="272"/>
                    <a:pt x="519" y="421"/>
                  </a:cubicBezTo>
                  <a:cubicBezTo>
                    <a:pt x="519" y="446"/>
                    <a:pt x="542" y="470"/>
                    <a:pt x="564" y="470"/>
                  </a:cubicBezTo>
                  <a:cubicBezTo>
                    <a:pt x="587" y="470"/>
                    <a:pt x="609" y="446"/>
                    <a:pt x="609" y="421"/>
                  </a:cubicBezTo>
                  <a:cubicBezTo>
                    <a:pt x="609" y="322"/>
                    <a:pt x="677" y="223"/>
                    <a:pt x="767" y="223"/>
                  </a:cubicBezTo>
                  <a:cubicBezTo>
                    <a:pt x="790" y="223"/>
                    <a:pt x="813" y="223"/>
                    <a:pt x="813" y="198"/>
                  </a:cubicBezTo>
                  <a:cubicBezTo>
                    <a:pt x="813" y="173"/>
                    <a:pt x="790" y="148"/>
                    <a:pt x="767" y="148"/>
                  </a:cubicBezTo>
                </a:path>
              </a:pathLst>
            </a:custGeom>
            <a:solidFill>
              <a:srgbClr val="80808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8141207" y="1358277"/>
            <a:ext cx="3512819" cy="5419521"/>
            <a:chOff x="0" y="0"/>
            <a:chExt cx="3512819" cy="5419521"/>
          </a:xfrm>
        </p:grpSpPr>
        <p:sp>
          <p:nvSpPr>
            <p:cNvPr id="430" name="rect 430"/>
            <p:cNvSpPr/>
            <p:nvPr/>
          </p:nvSpPr>
          <p:spPr>
            <a:xfrm>
              <a:off x="0" y="8750"/>
              <a:ext cx="3512819" cy="455218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34" name="group 34"/>
            <p:cNvGrpSpPr/>
            <p:nvPr/>
          </p:nvGrpSpPr>
          <p:grpSpPr>
            <a:xfrm rot="21600000">
              <a:off x="833425" y="3682415"/>
              <a:ext cx="1579499" cy="1737105"/>
              <a:chOff x="0" y="0"/>
              <a:chExt cx="1579499" cy="1737105"/>
            </a:xfrm>
          </p:grpSpPr>
          <p:sp>
            <p:nvSpPr>
              <p:cNvPr id="432" name="path 432"/>
              <p:cNvSpPr/>
              <p:nvPr/>
            </p:nvSpPr>
            <p:spPr>
              <a:xfrm>
                <a:off x="0" y="0"/>
                <a:ext cx="1579499" cy="1737105"/>
              </a:xfrm>
              <a:custGeom>
                <a:avLst/>
                <a:gdLst/>
                <a:ahLst/>
                <a:cxnLst/>
                <a:rect l="0" t="0" r="0" b="0"/>
                <a:pathLst>
                  <a:path w="2487" h="2735">
                    <a:moveTo>
                      <a:pt x="0" y="1366"/>
                    </a:moveTo>
                    <a:cubicBezTo>
                      <a:pt x="0" y="612"/>
                      <a:pt x="556" y="0"/>
                      <a:pt x="1243" y="0"/>
                    </a:cubicBezTo>
                    <a:cubicBezTo>
                      <a:pt x="1930" y="0"/>
                      <a:pt x="2487" y="612"/>
                      <a:pt x="2487" y="1367"/>
                    </a:cubicBezTo>
                    <a:cubicBezTo>
                      <a:pt x="2487" y="2123"/>
                      <a:pt x="1930" y="2735"/>
                      <a:pt x="1243" y="2735"/>
                    </a:cubicBezTo>
                    <a:cubicBezTo>
                      <a:pt x="556" y="2735"/>
                      <a:pt x="0" y="2123"/>
                      <a:pt x="0" y="1366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" name="path 434"/>
              <p:cNvSpPr/>
              <p:nvPr/>
            </p:nvSpPr>
            <p:spPr>
              <a:xfrm>
                <a:off x="181559" y="200443"/>
                <a:ext cx="1215694" cy="1336230"/>
              </a:xfrm>
              <a:custGeom>
                <a:avLst/>
                <a:gdLst/>
                <a:ahLst/>
                <a:cxnLst/>
                <a:rect l="0" t="0" r="0" b="0"/>
                <a:pathLst>
                  <a:path w="1914" h="2104">
                    <a:moveTo>
                      <a:pt x="0" y="1051"/>
                    </a:moveTo>
                    <a:cubicBezTo>
                      <a:pt x="1" y="471"/>
                      <a:pt x="429" y="0"/>
                      <a:pt x="957" y="0"/>
                    </a:cubicBezTo>
                    <a:cubicBezTo>
                      <a:pt x="1486" y="0"/>
                      <a:pt x="1914" y="471"/>
                      <a:pt x="1914" y="1052"/>
                    </a:cubicBezTo>
                    <a:cubicBezTo>
                      <a:pt x="1914" y="1633"/>
                      <a:pt x="1486" y="2104"/>
                      <a:pt x="957" y="2104"/>
                    </a:cubicBezTo>
                    <a:cubicBezTo>
                      <a:pt x="429" y="2104"/>
                      <a:pt x="1" y="1633"/>
                      <a:pt x="0" y="1051"/>
                    </a:cubicBezTo>
                  </a:path>
                </a:pathLst>
              </a:custGeom>
              <a:solidFill>
                <a:srgbClr val="A6A6A6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6" name="textbox 436"/>
            <p:cNvSpPr/>
            <p:nvPr/>
          </p:nvSpPr>
          <p:spPr>
            <a:xfrm>
              <a:off x="241175" y="1254399"/>
              <a:ext cx="3059429" cy="38176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0645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如实标记异常情况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695"/>
                </a:lnSpc>
                <a:spcBef>
                  <a:spcPts val="430"/>
                </a:spcBef>
              </a:pP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400" kern="0" spc="-1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4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：污染源监管系统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690"/>
                </a:lnSpc>
                <a:spcBef>
                  <a:spcPts val="1160"/>
                </a:spcBef>
              </a:pP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异常情况</a:t>
              </a:r>
              <a:r>
                <a:rPr sz="1400" b="1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：设备、</a:t>
              </a:r>
              <a:r>
                <a:rPr sz="1400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数据等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690"/>
                </a:lnSpc>
                <a:spcBef>
                  <a:spcPts val="1165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及时提交数据异常原因分析报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告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98880" algn="l" rtl="0" eaLnBrk="0">
                <a:lnSpc>
                  <a:spcPct val="83000"/>
                </a:lnSpc>
                <a:spcBef>
                  <a:spcPts val="820"/>
                </a:spcBef>
              </a:pPr>
              <a:r>
                <a:rPr sz="2700" b="1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03</a:t>
              </a:r>
              <a:endParaRPr sz="2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900" kern="0" spc="20" dirty="0">
                  <a:solidFill>
                    <a:srgbClr val="80808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36</a:t>
              </a: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438" name="path 438"/>
            <p:cNvSpPr/>
            <p:nvPr/>
          </p:nvSpPr>
          <p:spPr>
            <a:xfrm>
              <a:off x="1227950" y="0"/>
              <a:ext cx="851115" cy="935266"/>
            </a:xfrm>
            <a:custGeom>
              <a:avLst/>
              <a:gdLst/>
              <a:ahLst/>
              <a:cxnLst/>
              <a:rect l="0" t="0" r="0" b="0"/>
              <a:pathLst>
                <a:path w="1340" h="1472">
                  <a:moveTo>
                    <a:pt x="1340" y="966"/>
                  </a:moveTo>
                  <a:cubicBezTo>
                    <a:pt x="1340" y="989"/>
                    <a:pt x="1319" y="1012"/>
                    <a:pt x="1319" y="1012"/>
                  </a:cubicBezTo>
                  <a:cubicBezTo>
                    <a:pt x="691" y="1472"/>
                    <a:pt x="691" y="1472"/>
                    <a:pt x="691" y="1472"/>
                  </a:cubicBezTo>
                  <a:cubicBezTo>
                    <a:pt x="691" y="1472"/>
                    <a:pt x="670" y="1472"/>
                    <a:pt x="670" y="1472"/>
                  </a:cubicBezTo>
                  <a:cubicBezTo>
                    <a:pt x="649" y="1472"/>
                    <a:pt x="649" y="1472"/>
                    <a:pt x="628" y="1472"/>
                  </a:cubicBezTo>
                  <a:cubicBezTo>
                    <a:pt x="20" y="1012"/>
                    <a:pt x="20" y="1012"/>
                    <a:pt x="20" y="1012"/>
                  </a:cubicBezTo>
                  <a:cubicBezTo>
                    <a:pt x="0" y="1012"/>
                    <a:pt x="0" y="989"/>
                    <a:pt x="0" y="966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06"/>
                    <a:pt x="0" y="483"/>
                    <a:pt x="20" y="460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49" y="23"/>
                    <a:pt x="649" y="0"/>
                    <a:pt x="670" y="0"/>
                  </a:cubicBezTo>
                  <a:cubicBezTo>
                    <a:pt x="670" y="0"/>
                    <a:pt x="691" y="23"/>
                    <a:pt x="691" y="23"/>
                  </a:cubicBezTo>
                  <a:cubicBezTo>
                    <a:pt x="1319" y="460"/>
                    <a:pt x="1319" y="460"/>
                    <a:pt x="1319" y="460"/>
                  </a:cubicBezTo>
                  <a:cubicBezTo>
                    <a:pt x="1319" y="483"/>
                    <a:pt x="1340" y="506"/>
                    <a:pt x="1340" y="529"/>
                  </a:cubicBezTo>
                  <a:lnTo>
                    <a:pt x="1340" y="966"/>
                  </a:lnTo>
                  <a:close/>
                  <a:moveTo>
                    <a:pt x="251" y="736"/>
                  </a:moveTo>
                  <a:cubicBezTo>
                    <a:pt x="104" y="644"/>
                    <a:pt x="104" y="644"/>
                    <a:pt x="104" y="644"/>
                  </a:cubicBezTo>
                  <a:cubicBezTo>
                    <a:pt x="104" y="851"/>
                    <a:pt x="104" y="851"/>
                    <a:pt x="104" y="851"/>
                  </a:cubicBezTo>
                  <a:lnTo>
                    <a:pt x="251" y="736"/>
                  </a:lnTo>
                  <a:close/>
                  <a:moveTo>
                    <a:pt x="607" y="483"/>
                  </a:moveTo>
                  <a:cubicBezTo>
                    <a:pt x="607" y="184"/>
                    <a:pt x="607" y="184"/>
                    <a:pt x="607" y="184"/>
                  </a:cubicBezTo>
                  <a:cubicBezTo>
                    <a:pt x="146" y="529"/>
                    <a:pt x="146" y="529"/>
                    <a:pt x="146" y="529"/>
                  </a:cubicBezTo>
                  <a:cubicBezTo>
                    <a:pt x="356" y="667"/>
                    <a:pt x="356" y="667"/>
                    <a:pt x="356" y="667"/>
                  </a:cubicBezTo>
                  <a:lnTo>
                    <a:pt x="607" y="483"/>
                  </a:lnTo>
                  <a:close/>
                  <a:moveTo>
                    <a:pt x="607" y="1288"/>
                  </a:moveTo>
                  <a:cubicBezTo>
                    <a:pt x="607" y="1012"/>
                    <a:pt x="607" y="1012"/>
                    <a:pt x="607" y="1012"/>
                  </a:cubicBezTo>
                  <a:cubicBezTo>
                    <a:pt x="356" y="828"/>
                    <a:pt x="356" y="828"/>
                    <a:pt x="356" y="828"/>
                  </a:cubicBezTo>
                  <a:cubicBezTo>
                    <a:pt x="146" y="966"/>
                    <a:pt x="146" y="966"/>
                    <a:pt x="146" y="966"/>
                  </a:cubicBezTo>
                  <a:lnTo>
                    <a:pt x="607" y="1288"/>
                  </a:lnTo>
                  <a:close/>
                  <a:moveTo>
                    <a:pt x="858" y="736"/>
                  </a:moveTo>
                  <a:cubicBezTo>
                    <a:pt x="670" y="598"/>
                    <a:pt x="670" y="598"/>
                    <a:pt x="670" y="598"/>
                  </a:cubicBezTo>
                  <a:cubicBezTo>
                    <a:pt x="460" y="736"/>
                    <a:pt x="460" y="736"/>
                    <a:pt x="460" y="736"/>
                  </a:cubicBezTo>
                  <a:cubicBezTo>
                    <a:pt x="670" y="897"/>
                    <a:pt x="670" y="897"/>
                    <a:pt x="670" y="897"/>
                  </a:cubicBezTo>
                  <a:lnTo>
                    <a:pt x="858" y="736"/>
                  </a:lnTo>
                  <a:close/>
                  <a:moveTo>
                    <a:pt x="1172" y="529"/>
                  </a:moveTo>
                  <a:cubicBezTo>
                    <a:pt x="732" y="184"/>
                    <a:pt x="732" y="184"/>
                    <a:pt x="732" y="184"/>
                  </a:cubicBezTo>
                  <a:cubicBezTo>
                    <a:pt x="732" y="483"/>
                    <a:pt x="732" y="483"/>
                    <a:pt x="732" y="483"/>
                  </a:cubicBezTo>
                  <a:cubicBezTo>
                    <a:pt x="963" y="667"/>
                    <a:pt x="963" y="667"/>
                    <a:pt x="963" y="667"/>
                  </a:cubicBezTo>
                  <a:lnTo>
                    <a:pt x="1172" y="529"/>
                  </a:lnTo>
                  <a:close/>
                  <a:moveTo>
                    <a:pt x="1172" y="966"/>
                  </a:moveTo>
                  <a:cubicBezTo>
                    <a:pt x="963" y="828"/>
                    <a:pt x="963" y="828"/>
                    <a:pt x="963" y="828"/>
                  </a:cubicBezTo>
                  <a:cubicBezTo>
                    <a:pt x="732" y="1012"/>
                    <a:pt x="732" y="1012"/>
                    <a:pt x="732" y="1012"/>
                  </a:cubicBezTo>
                  <a:cubicBezTo>
                    <a:pt x="732" y="1288"/>
                    <a:pt x="732" y="1288"/>
                    <a:pt x="732" y="1288"/>
                  </a:cubicBezTo>
                  <a:lnTo>
                    <a:pt x="1172" y="966"/>
                  </a:lnTo>
                  <a:close/>
                  <a:moveTo>
                    <a:pt x="1214" y="851"/>
                  </a:moveTo>
                  <a:cubicBezTo>
                    <a:pt x="1214" y="644"/>
                    <a:pt x="1214" y="644"/>
                    <a:pt x="1214" y="644"/>
                  </a:cubicBezTo>
                  <a:cubicBezTo>
                    <a:pt x="1068" y="736"/>
                    <a:pt x="1068" y="736"/>
                    <a:pt x="1068" y="736"/>
                  </a:cubicBezTo>
                  <a:lnTo>
                    <a:pt x="1214" y="851"/>
                  </a:lnTo>
                </a:path>
              </a:pathLst>
            </a:custGeom>
            <a:solidFill>
              <a:srgbClr val="80808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40" name="textbox 440"/>
          <p:cNvSpPr/>
          <p:nvPr/>
        </p:nvSpPr>
        <p:spPr>
          <a:xfrm>
            <a:off x="758959" y="528709"/>
            <a:ext cx="5704204" cy="41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2700" b="1" kern="0" spc="-7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排污单位确认运维记</a:t>
            </a: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录真实准确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444"/>
          <p:cNvGraphicFramePr>
            <a:graphicFrameLocks noGrp="1"/>
          </p:cNvGraphicFramePr>
          <p:nvPr/>
        </p:nvGraphicFramePr>
        <p:xfrm>
          <a:off x="566419" y="1017270"/>
          <a:ext cx="11059794" cy="1764030"/>
        </p:xfrm>
        <a:graphic>
          <a:graphicData uri="http://schemas.openxmlformats.org/drawingml/2006/table">
            <a:tbl>
              <a:tblPr/>
              <a:tblGrid>
                <a:gridCol w="11059794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915" algn="l" rtl="0" eaLnBrk="0">
                        <a:lnSpc>
                          <a:spcPts val="2325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《上海市环境保护条例》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9AB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AB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AB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FF0"/>
                    </a:solidFill>
                  </a:tcPr>
                </a:tc>
              </a:tr>
              <a:tr h="13925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indent="-190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第八十二条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违反本条例第五十条第一款规定 ，未按照规定建立、保存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环境管理台账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者台账记载内容</a:t>
                      </a:r>
                      <a:r>
                        <a:rPr sz="14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不完整、弄虚作假的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，由市或者区生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态环境部门责令改正 ，处二万元以上二十万元以下的罚款 ；拒不改正的 ，责令停产整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治。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8000"/>
                        </a:lnSpc>
                        <a:spcBef>
                          <a:spcPts val="135"/>
                        </a:spcBef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第九十八条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环境影响评价机构、环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境监测机构、环境安全评价机构以及从事环境监测设备和防治污染设施维护、运营等第三方机构 ，未按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照法律、法规和相关技术规范的要求提供有关环境服务活动 ，或者在有关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环境服务活动中弄</a:t>
                      </a:r>
                      <a:r>
                        <a:rPr sz="14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虚作假的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，由生态环境部门和其他负有环境保护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监督管理职责的部门责令停业整顿 ，处十万元以上五十万元以下的罚款 ，并对其主要负责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人处一万元以上十万元以下的罚款。对造成的环境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污染和生态破坏负有责任的 ，除依照有关法律、法规规定予以处罚外 ，还应当与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造成环境污染和生态破坏的其他责任者承担连带责任。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6" name="table 446"/>
          <p:cNvGraphicFramePr>
            <a:graphicFrameLocks noGrp="1"/>
          </p:cNvGraphicFramePr>
          <p:nvPr/>
        </p:nvGraphicFramePr>
        <p:xfrm>
          <a:off x="4650740" y="2853944"/>
          <a:ext cx="2862580" cy="3938904"/>
        </p:xfrm>
        <a:graphic>
          <a:graphicData uri="http://schemas.openxmlformats.org/drawingml/2006/table">
            <a:tbl>
              <a:tblPr/>
              <a:tblGrid>
                <a:gridCol w="2862580"/>
              </a:tblGrid>
              <a:tr h="3932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8" name="table 448"/>
          <p:cNvGraphicFramePr>
            <a:graphicFrameLocks noGrp="1"/>
          </p:cNvGraphicFramePr>
          <p:nvPr/>
        </p:nvGraphicFramePr>
        <p:xfrm>
          <a:off x="7608823" y="2853944"/>
          <a:ext cx="2861309" cy="3938904"/>
        </p:xfrm>
        <a:graphic>
          <a:graphicData uri="http://schemas.openxmlformats.org/drawingml/2006/table">
            <a:tbl>
              <a:tblPr/>
              <a:tblGrid>
                <a:gridCol w="2861309"/>
              </a:tblGrid>
              <a:tr h="3932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0" name="table 450"/>
          <p:cNvGraphicFramePr>
            <a:graphicFrameLocks noGrp="1"/>
          </p:cNvGraphicFramePr>
          <p:nvPr/>
        </p:nvGraphicFramePr>
        <p:xfrm>
          <a:off x="1683511" y="2853944"/>
          <a:ext cx="2861309" cy="3938904"/>
        </p:xfrm>
        <a:graphic>
          <a:graphicData uri="http://schemas.openxmlformats.org/drawingml/2006/table">
            <a:tbl>
              <a:tblPr/>
              <a:tblGrid>
                <a:gridCol w="2861309"/>
              </a:tblGrid>
              <a:tr h="3932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6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2" name="picture 4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63440" y="2866644"/>
            <a:ext cx="2837688" cy="3913632"/>
          </a:xfrm>
          <a:prstGeom prst="rect">
            <a:avLst/>
          </a:prstGeom>
        </p:spPr>
      </p:pic>
      <p:pic>
        <p:nvPicPr>
          <p:cNvPr id="454" name="picture 4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96211" y="2866644"/>
            <a:ext cx="2836164" cy="3913632"/>
          </a:xfrm>
          <a:prstGeom prst="rect">
            <a:avLst/>
          </a:prstGeom>
        </p:spPr>
      </p:pic>
      <p:pic>
        <p:nvPicPr>
          <p:cNvPr id="456" name="picture 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21523" y="2866644"/>
            <a:ext cx="2836164" cy="3913632"/>
          </a:xfrm>
          <a:prstGeom prst="rect">
            <a:avLst/>
          </a:prstGeom>
        </p:spPr>
      </p:pic>
      <p:sp>
        <p:nvSpPr>
          <p:cNvPr id="458" name="textbox 458"/>
          <p:cNvSpPr/>
          <p:nvPr/>
        </p:nvSpPr>
        <p:spPr>
          <a:xfrm>
            <a:off x="758959" y="528709"/>
            <a:ext cx="5704204" cy="41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2700" b="1" kern="0" spc="-7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排污单位确认运维记</a:t>
            </a: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录真实准确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" name="textbox 460"/>
          <p:cNvSpPr/>
          <p:nvPr/>
        </p:nvSpPr>
        <p:spPr>
          <a:xfrm>
            <a:off x="11280367" y="6284741"/>
            <a:ext cx="161289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37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ect 462"/>
          <p:cNvSpPr/>
          <p:nvPr/>
        </p:nvSpPr>
        <p:spPr>
          <a:xfrm>
            <a:off x="902208" y="1333500"/>
            <a:ext cx="10346436" cy="86867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4" name="textbox 464"/>
          <p:cNvSpPr/>
          <p:nvPr/>
        </p:nvSpPr>
        <p:spPr>
          <a:xfrm>
            <a:off x="6104077" y="2873514"/>
            <a:ext cx="4185284" cy="2052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全面实现运维记录台账的电子化管理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2700" algn="l" rtl="0" eaLnBrk="0">
              <a:lnSpc>
                <a:spcPts val="2210"/>
              </a:lnSpc>
              <a:spcBef>
                <a:spcPts val="101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5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2023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700" kern="0" spc="4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700" kern="0" spc="4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月底前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2700" algn="l" rtl="0" eaLnBrk="0">
              <a:lnSpc>
                <a:spcPts val="2210"/>
              </a:lnSpc>
              <a:spcBef>
                <a:spcPts val="81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每次开展现场运维活动时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2595" algn="l" rtl="0" eaLnBrk="0">
              <a:lnSpc>
                <a:spcPts val="1740"/>
              </a:lnSpc>
              <a:spcBef>
                <a:spcPts val="635"/>
              </a:spcBef>
              <a:tabLst>
                <a:tab pos="5683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5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签到：机构监管系统移动端；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42595" algn="l" rtl="0" eaLnBrk="0">
              <a:lnSpc>
                <a:spcPts val="1740"/>
              </a:lnSpc>
              <a:spcBef>
                <a:spcPts val="610"/>
              </a:spcBef>
              <a:tabLst>
                <a:tab pos="5683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5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填报服务的电子记录表；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1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上传比对报告信息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46903" y="4311448"/>
            <a:ext cx="126689" cy="197705"/>
          </a:xfrm>
          <a:prstGeom prst="rect">
            <a:avLst/>
          </a:prstGeom>
        </p:spPr>
      </p:pic>
      <p:pic>
        <p:nvPicPr>
          <p:cNvPr id="468" name="picture 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46903" y="4012998"/>
            <a:ext cx="126689" cy="197705"/>
          </a:xfrm>
          <a:prstGeom prst="rect">
            <a:avLst/>
          </a:prstGeom>
        </p:spPr>
      </p:pic>
      <p:sp>
        <p:nvSpPr>
          <p:cNvPr id="470" name="textbox 470"/>
          <p:cNvSpPr/>
          <p:nvPr/>
        </p:nvSpPr>
        <p:spPr>
          <a:xfrm>
            <a:off x="1364919" y="2951060"/>
            <a:ext cx="3947795" cy="1926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6410" algn="l" rtl="0" eaLnBrk="0">
              <a:lnSpc>
                <a:spcPct val="98000"/>
              </a:lnSpc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做好自身备案信息的维护工作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12700" algn="l" rtl="0" eaLnBrk="0">
              <a:lnSpc>
                <a:spcPts val="2215"/>
              </a:lnSpc>
              <a:spcBef>
                <a:spcPts val="117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系统：机构监管系统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 rtl="0" eaLnBrk="0">
              <a:lnSpc>
                <a:spcPct val="118000"/>
              </a:lnSpc>
              <a:spcBef>
                <a:spcPts val="825"/>
              </a:spcBef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4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网址：</a:t>
            </a:r>
            <a:r>
              <a:rPr sz="1700" u="sng" kern="0" spc="-10" dirty="0">
                <a:solidFill>
                  <a:srgbClr val="4276AA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https://www.shemss.cn:10006/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0" indent="-318135" algn="l" rtl="0" eaLnBrk="0">
              <a:lnSpc>
                <a:spcPct val="131000"/>
              </a:lnSpc>
              <a:spcBef>
                <a:spcPts val="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相关状况发生变化时，应在</a:t>
            </a:r>
            <a:r>
              <a:rPr sz="1700" kern="0" spc="8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700" kern="0" spc="8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个工作</a:t>
            </a:r>
            <a:r>
              <a:rPr sz="17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日内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完成备案信息更新。</a:t>
            </a:r>
            <a:endParaRPr sz="17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72" name="textbox 472"/>
          <p:cNvSpPr/>
          <p:nvPr/>
        </p:nvSpPr>
        <p:spPr>
          <a:xfrm>
            <a:off x="6534203" y="4980737"/>
            <a:ext cx="4260215" cy="840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0195" indent="-278130" algn="l" rtl="0" eaLnBrk="0">
              <a:lnSpc>
                <a:spcPct val="119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6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活动内容：实际水样比对、烟气定期校验、废气正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确度核查等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25"/>
              </a:lnSpc>
              <a:spcBef>
                <a:spcPts val="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6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sz="1400" kern="0" spc="-3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比对报告出具后的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个工作日内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74" name="picture 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46903" y="5589702"/>
            <a:ext cx="126689" cy="197705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46903" y="4993437"/>
            <a:ext cx="126689" cy="197705"/>
          </a:xfrm>
          <a:prstGeom prst="rect">
            <a:avLst/>
          </a:prstGeom>
        </p:spPr>
      </p:pic>
      <p:sp>
        <p:nvSpPr>
          <p:cNvPr id="478" name="textbox 478"/>
          <p:cNvSpPr/>
          <p:nvPr/>
        </p:nvSpPr>
        <p:spPr>
          <a:xfrm>
            <a:off x="759668" y="530484"/>
            <a:ext cx="4992370" cy="410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sz="2700" b="1" kern="0" spc="-6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运维机构规范提供技术服务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2811094" y="1885835"/>
            <a:ext cx="556907" cy="581647"/>
            <a:chOff x="0" y="0"/>
            <a:chExt cx="556907" cy="581647"/>
          </a:xfrm>
        </p:grpSpPr>
        <p:pic>
          <p:nvPicPr>
            <p:cNvPr id="480" name="picture 4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56907" cy="581647"/>
            </a:xfrm>
            <a:prstGeom prst="rect">
              <a:avLst/>
            </a:prstGeom>
          </p:spPr>
        </p:pic>
        <p:sp>
          <p:nvSpPr>
            <p:cNvPr id="482" name="textbox 482"/>
            <p:cNvSpPr/>
            <p:nvPr/>
          </p:nvSpPr>
          <p:spPr>
            <a:xfrm>
              <a:off x="-12700" y="-12700"/>
              <a:ext cx="582930" cy="6591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7650" algn="l" rtl="0" eaLnBrk="0">
                <a:lnSpc>
                  <a:spcPct val="81000"/>
                </a:lnSpc>
              </a:pPr>
              <a:r>
                <a:rPr sz="1700" i="1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1</a:t>
              </a:r>
              <a:endParaRPr sz="17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7749488" y="1885835"/>
            <a:ext cx="556894" cy="581647"/>
            <a:chOff x="0" y="0"/>
            <a:chExt cx="556894" cy="581647"/>
          </a:xfrm>
        </p:grpSpPr>
        <p:pic>
          <p:nvPicPr>
            <p:cNvPr id="484" name="picture 4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556894" cy="581647"/>
            </a:xfrm>
            <a:prstGeom prst="rect">
              <a:avLst/>
            </a:prstGeom>
          </p:spPr>
        </p:pic>
        <p:sp>
          <p:nvSpPr>
            <p:cNvPr id="486" name="textbox 486"/>
            <p:cNvSpPr/>
            <p:nvPr/>
          </p:nvSpPr>
          <p:spPr>
            <a:xfrm>
              <a:off x="-12700" y="-12700"/>
              <a:ext cx="582294" cy="6591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7490" algn="l" rtl="0" eaLnBrk="0">
                <a:lnSpc>
                  <a:spcPct val="81000"/>
                </a:lnSpc>
              </a:pPr>
              <a:r>
                <a:rPr sz="1700" i="1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2</a:t>
              </a:r>
              <a:endParaRPr sz="17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pic>
        <p:nvPicPr>
          <p:cNvPr id="488" name="picture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pic>
        <p:nvPicPr>
          <p:cNvPr id="490" name="picture 4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581560" y="2435085"/>
            <a:ext cx="7620" cy="2392629"/>
          </a:xfrm>
          <a:prstGeom prst="rect">
            <a:avLst/>
          </a:prstGeom>
        </p:spPr>
      </p:pic>
      <p:sp>
        <p:nvSpPr>
          <p:cNvPr id="492" name="textbox 492"/>
          <p:cNvSpPr/>
          <p:nvPr/>
        </p:nvSpPr>
        <p:spPr>
          <a:xfrm>
            <a:off x="11294211" y="6288396"/>
            <a:ext cx="14732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38</a:t>
            </a:r>
            <a:endParaRPr sz="9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07008" y="1176528"/>
            <a:ext cx="9720071" cy="5430011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713283" y="574020"/>
            <a:ext cx="10820400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tabLst>
                <a:tab pos="10807065" algn="l"/>
              </a:tabLst>
            </a:pP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2700" b="1" u="sng" kern="0" spc="3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自动监控系统概述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11350852" y="6284741"/>
            <a:ext cx="90805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15384" y="1763280"/>
            <a:ext cx="2753245" cy="738568"/>
          </a:xfrm>
          <a:prstGeom prst="rect">
            <a:avLst/>
          </a:prstGeom>
        </p:spPr>
      </p:pic>
      <p:pic>
        <p:nvPicPr>
          <p:cNvPr id="496" name="picture 4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15371" y="4167428"/>
            <a:ext cx="4009453" cy="313753"/>
          </a:xfrm>
          <a:prstGeom prst="rect">
            <a:avLst/>
          </a:prstGeom>
        </p:spPr>
      </p:pic>
      <p:pic>
        <p:nvPicPr>
          <p:cNvPr id="498" name="picture 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81507" y="1824723"/>
            <a:ext cx="1042963" cy="1043558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12563" y="1694688"/>
            <a:ext cx="2804160" cy="2965703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87923" y="4966716"/>
            <a:ext cx="2275332" cy="1775460"/>
          </a:xfrm>
          <a:prstGeom prst="rect">
            <a:avLst/>
          </a:prstGeom>
        </p:spPr>
      </p:pic>
      <p:sp>
        <p:nvSpPr>
          <p:cNvPr id="504" name="textbox 504"/>
          <p:cNvSpPr/>
          <p:nvPr/>
        </p:nvSpPr>
        <p:spPr>
          <a:xfrm>
            <a:off x="842949" y="2586558"/>
            <a:ext cx="3479165" cy="1143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5910" algn="l" rtl="0" eaLnBrk="0">
              <a:lnSpc>
                <a:spcPts val="2240"/>
              </a:lnSpc>
            </a:pPr>
            <a:r>
              <a:rPr sz="1700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（人员、</a:t>
            </a:r>
            <a:r>
              <a:rPr sz="1700" kern="0" spc="-2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车辆、</a:t>
            </a:r>
            <a:r>
              <a:rPr sz="1700" kern="0" spc="-3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设备、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6525" algn="l" rtl="0" eaLnBrk="0">
              <a:lnSpc>
                <a:spcPts val="2240"/>
              </a:lnSpc>
            </a:pP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备品备件、</a:t>
            </a:r>
            <a:r>
              <a:rPr sz="1700" kern="0" spc="-3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资质能力、</a:t>
            </a:r>
            <a:r>
              <a:rPr sz="1700" kern="0" spc="-3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 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0000"/>
              </a:lnSpc>
              <a:spcBef>
                <a:spcPts val="160"/>
              </a:spcBef>
            </a:pP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在线系统信息联动管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0510" algn="l" rtl="0" eaLnBrk="0">
              <a:lnSpc>
                <a:spcPts val="2325"/>
              </a:lnSpc>
            </a:pPr>
            <a:r>
              <a:rPr sz="17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 排污企业、</a:t>
            </a:r>
            <a:r>
              <a:rPr sz="1700" kern="0" spc="-3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排口、</a:t>
            </a:r>
            <a:r>
              <a:rPr sz="1700" kern="0" spc="-3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在线设备）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6" name="textbox 506"/>
          <p:cNvSpPr/>
          <p:nvPr/>
        </p:nvSpPr>
        <p:spPr>
          <a:xfrm>
            <a:off x="858596" y="4259173"/>
            <a:ext cx="2570479" cy="1557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640" algn="l" rtl="0" eaLnBrk="0">
              <a:lnSpc>
                <a:spcPct val="95000"/>
              </a:lnSpc>
            </a:pPr>
            <a:r>
              <a:rPr sz="1700" b="1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</a:t>
            </a:r>
            <a:r>
              <a:rPr sz="1700" b="1" kern="0" spc="-3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信息公开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815" algn="l" rtl="0" eaLnBrk="0">
              <a:lnSpc>
                <a:spcPct val="96000"/>
              </a:lnSpc>
              <a:spcBef>
                <a:spcPts val="1520"/>
              </a:spcBef>
            </a:pP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一网通办备案公开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815" algn="l" rtl="0" eaLnBrk="0">
              <a:lnSpc>
                <a:spcPct val="89000"/>
              </a:lnSpc>
              <a:spcBef>
                <a:spcPts val="220"/>
              </a:spcBef>
            </a:pPr>
            <a:r>
              <a:rPr sz="1700" kern="0" spc="6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微信公众号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" indent="88900" algn="l" rtl="0" eaLnBrk="0">
              <a:lnSpc>
                <a:spcPct val="112000"/>
              </a:lnSpc>
              <a:spcBef>
                <a:spcPts val="30"/>
              </a:spcBef>
            </a:pPr>
            <a:r>
              <a:rPr sz="1700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（运维签到、</a:t>
            </a:r>
            <a:r>
              <a:rPr sz="1700" kern="0" spc="-3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</a:t>
            </a:r>
            <a:r>
              <a:rPr sz="1700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表单</a:t>
            </a:r>
            <a:r>
              <a:rPr sz="1700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填写、</a:t>
            </a:r>
            <a:r>
              <a:rPr sz="1700" kern="0" spc="-3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排污单位确认）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8" name="textbox 508"/>
          <p:cNvSpPr/>
          <p:nvPr/>
        </p:nvSpPr>
        <p:spPr>
          <a:xfrm>
            <a:off x="8408123" y="4258894"/>
            <a:ext cx="2390775" cy="1539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700" b="1" kern="0" spc="60" dirty="0">
                <a:solidFill>
                  <a:srgbClr val="11970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700" b="1" kern="0" spc="-340" dirty="0">
                <a:solidFill>
                  <a:srgbClr val="11970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11970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信用评价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4005" indent="-276225" algn="l" rtl="0" eaLnBrk="0">
              <a:lnSpc>
                <a:spcPct val="103000"/>
              </a:lnSpc>
              <a:spcBef>
                <a:spcPts val="150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系统对运维频次、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对校验频次等指标自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动打分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96000"/>
              </a:lnSpc>
              <a:spcBef>
                <a:spcPts val="200"/>
              </a:spcBef>
            </a:pP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评价结果应用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0" name="textbox 510"/>
          <p:cNvSpPr/>
          <p:nvPr/>
        </p:nvSpPr>
        <p:spPr>
          <a:xfrm>
            <a:off x="8413800" y="2156917"/>
            <a:ext cx="2994025" cy="1096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700" kern="0" spc="6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8925" indent="-276860" algn="l" rtl="0" eaLnBrk="0">
              <a:lnSpc>
                <a:spcPct val="112000"/>
              </a:lnSpc>
              <a:spcBef>
                <a:spcPts val="30"/>
              </a:spcBef>
            </a:pPr>
            <a:r>
              <a:rPr sz="1700" kern="0" spc="6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运维任务填报（运维计划、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运维方案、</a:t>
            </a:r>
            <a:r>
              <a:rPr sz="1700" kern="0" spc="-33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运维报告）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45"/>
              </a:spcBef>
            </a:pP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任务实施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过程跟踪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2" name="picture 5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8891523" y="532053"/>
            <a:ext cx="3243098" cy="934719"/>
            <a:chOff x="0" y="0"/>
            <a:chExt cx="3243098" cy="934719"/>
          </a:xfrm>
        </p:grpSpPr>
        <p:pic>
          <p:nvPicPr>
            <p:cNvPr id="514" name="picture 5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3243098" cy="934719"/>
            </a:xfrm>
            <a:prstGeom prst="rect">
              <a:avLst/>
            </a:prstGeom>
          </p:spPr>
        </p:pic>
        <p:sp>
          <p:nvSpPr>
            <p:cNvPr id="516" name="textbox 516"/>
            <p:cNvSpPr/>
            <p:nvPr/>
          </p:nvSpPr>
          <p:spPr>
            <a:xfrm>
              <a:off x="-12700" y="-12700"/>
              <a:ext cx="3268979" cy="9817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493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事前:</a:t>
              </a:r>
              <a:r>
                <a:rPr sz="1700" kern="0" spc="8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备案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公开、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14935" algn="l" rtl="0" eaLnBrk="0">
                <a:lnSpc>
                  <a:spcPct val="101000"/>
                </a:lnSpc>
                <a:spcBef>
                  <a:spcPts val="200"/>
                </a:spcBef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事中:运维</a:t>
              </a:r>
              <a:r>
                <a:rPr sz="1700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记录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填报与过程跟踪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事后:运维信用</a:t>
              </a:r>
              <a:r>
                <a:rPr sz="1700" kern="0" spc="8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评价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18" name="picture 5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101083" y="4765547"/>
            <a:ext cx="1230286" cy="2074164"/>
          </a:xfrm>
          <a:prstGeom prst="rect">
            <a:avLst/>
          </a:prstGeom>
        </p:spPr>
      </p:pic>
      <p:sp>
        <p:nvSpPr>
          <p:cNvPr id="520" name="textbox 520"/>
          <p:cNvSpPr/>
          <p:nvPr/>
        </p:nvSpPr>
        <p:spPr>
          <a:xfrm>
            <a:off x="842949" y="1681429"/>
            <a:ext cx="2813685" cy="946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895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E46C0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1700" b="1" kern="0" spc="-360" dirty="0">
                <a:solidFill>
                  <a:srgbClr val="E46C0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E46C0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污染源运维机构备案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1180"/>
              </a:spcBef>
            </a:pP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企业一证通自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主备案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200"/>
              </a:spcBef>
            </a:pP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机构信息动态审核和管理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2" name="textbox 522"/>
          <p:cNvSpPr/>
          <p:nvPr/>
        </p:nvSpPr>
        <p:spPr>
          <a:xfrm>
            <a:off x="757763" y="459364"/>
            <a:ext cx="4992370" cy="410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sz="2700" b="1" kern="0" spc="-6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运维机构规范提供技术服务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4" name="textbox 524"/>
          <p:cNvSpPr/>
          <p:nvPr/>
        </p:nvSpPr>
        <p:spPr>
          <a:xfrm>
            <a:off x="7848884" y="6278621"/>
            <a:ext cx="3592829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一网通办          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500" kern="0" spc="-10" baseline="560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39</a:t>
            </a:r>
            <a:endParaRPr sz="1500" baseline="56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26" name="textbox 526"/>
          <p:cNvSpPr/>
          <p:nvPr/>
        </p:nvSpPr>
        <p:spPr>
          <a:xfrm>
            <a:off x="8408733" y="1663407"/>
            <a:ext cx="2412364" cy="32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70" dirty="0">
                <a:solidFill>
                  <a:srgbClr val="BE12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sz="1700" b="1" kern="0" spc="-310" dirty="0">
                <a:solidFill>
                  <a:srgbClr val="BE12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BE12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任务管理/过程监管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8" name="textbox 528"/>
          <p:cNvSpPr/>
          <p:nvPr/>
        </p:nvSpPr>
        <p:spPr>
          <a:xfrm>
            <a:off x="4569773" y="1368215"/>
            <a:ext cx="2562860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机构端、监管端双门户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0" name="textbox 530"/>
          <p:cNvSpPr/>
          <p:nvPr/>
        </p:nvSpPr>
        <p:spPr>
          <a:xfrm>
            <a:off x="10866119" y="4660391"/>
            <a:ext cx="1326514" cy="368934"/>
          </a:xfrm>
          <a:prstGeom prst="rect">
            <a:avLst/>
          </a:prstGeom>
          <a:solidFill>
            <a:srgbClr val="9ABFF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885" algn="l" rtl="0" eaLnBrk="0">
              <a:lnSpc>
                <a:spcPct val="96000"/>
              </a:lnSpc>
              <a:spcBef>
                <a:spcPts val="5"/>
              </a:spcBef>
            </a:pP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非现场监管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" name="textbox 532"/>
          <p:cNvSpPr/>
          <p:nvPr/>
        </p:nvSpPr>
        <p:spPr>
          <a:xfrm>
            <a:off x="10866119" y="1648967"/>
            <a:ext cx="1326514" cy="367665"/>
          </a:xfrm>
          <a:prstGeom prst="rect">
            <a:avLst/>
          </a:prstGeom>
          <a:solidFill>
            <a:srgbClr val="9ABFF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全流程管理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4" name="textbox 534"/>
          <p:cNvSpPr/>
          <p:nvPr/>
        </p:nvSpPr>
        <p:spPr>
          <a:xfrm>
            <a:off x="10878311" y="5468111"/>
            <a:ext cx="1097914" cy="367665"/>
          </a:xfrm>
          <a:prstGeom prst="rect">
            <a:avLst/>
          </a:prstGeom>
          <a:solidFill>
            <a:srgbClr val="9ABFF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5410" algn="l" rtl="0" eaLnBrk="0">
              <a:lnSpc>
                <a:spcPct val="9500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闭环管理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6" name="textbox 536"/>
          <p:cNvSpPr/>
          <p:nvPr/>
        </p:nvSpPr>
        <p:spPr>
          <a:xfrm>
            <a:off x="2727594" y="6333357"/>
            <a:ext cx="1295400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微信公众号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8" name="path 538"/>
          <p:cNvSpPr/>
          <p:nvPr/>
        </p:nvSpPr>
        <p:spPr>
          <a:xfrm>
            <a:off x="7886700" y="1548383"/>
            <a:ext cx="45719" cy="539496"/>
          </a:xfrm>
          <a:custGeom>
            <a:avLst/>
            <a:gdLst/>
            <a:ahLst/>
            <a:cxnLst/>
            <a:rect l="0" t="0" r="0" b="0"/>
            <a:pathLst>
              <a:path w="71" h="849">
                <a:moveTo>
                  <a:pt x="71" y="0"/>
                </a:moveTo>
                <a:lnTo>
                  <a:pt x="0" y="0"/>
                </a:lnTo>
                <a:lnTo>
                  <a:pt x="0" y="849"/>
                </a:lnTo>
                <a:lnTo>
                  <a:pt x="71" y="849"/>
                </a:lnTo>
                <a:lnTo>
                  <a:pt x="71" y="0"/>
                </a:lnTo>
              </a:path>
            </a:pathLst>
          </a:custGeom>
          <a:solidFill>
            <a:srgbClr val="BE12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0" name="path 540"/>
          <p:cNvSpPr/>
          <p:nvPr/>
        </p:nvSpPr>
        <p:spPr>
          <a:xfrm>
            <a:off x="3919728" y="4098035"/>
            <a:ext cx="25908" cy="541020"/>
          </a:xfrm>
          <a:custGeom>
            <a:avLst/>
            <a:gdLst/>
            <a:ahLst/>
            <a:cxnLst/>
            <a:rect l="0" t="0" r="0" b="0"/>
            <a:pathLst>
              <a:path w="40" h="852">
                <a:moveTo>
                  <a:pt x="0" y="0"/>
                </a:moveTo>
                <a:lnTo>
                  <a:pt x="40" y="0"/>
                </a:lnTo>
                <a:lnTo>
                  <a:pt x="40" y="852"/>
                </a:lnTo>
                <a:lnTo>
                  <a:pt x="0" y="852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" name="path 542"/>
          <p:cNvSpPr/>
          <p:nvPr/>
        </p:nvSpPr>
        <p:spPr>
          <a:xfrm>
            <a:off x="7903464" y="4098035"/>
            <a:ext cx="25907" cy="539496"/>
          </a:xfrm>
          <a:custGeom>
            <a:avLst/>
            <a:gdLst/>
            <a:ahLst/>
            <a:cxnLst/>
            <a:rect l="0" t="0" r="0" b="0"/>
            <a:pathLst>
              <a:path w="40" h="849">
                <a:moveTo>
                  <a:pt x="0" y="0"/>
                </a:moveTo>
                <a:lnTo>
                  <a:pt x="40" y="0"/>
                </a:lnTo>
                <a:lnTo>
                  <a:pt x="40" y="849"/>
                </a:lnTo>
                <a:lnTo>
                  <a:pt x="0" y="849"/>
                </a:lnTo>
                <a:lnTo>
                  <a:pt x="0" y="0"/>
                </a:lnTo>
                <a:close/>
              </a:path>
            </a:pathLst>
          </a:custGeom>
          <a:solidFill>
            <a:srgbClr val="11970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4" name="path 544"/>
          <p:cNvSpPr/>
          <p:nvPr/>
        </p:nvSpPr>
        <p:spPr>
          <a:xfrm>
            <a:off x="3918203" y="1548383"/>
            <a:ext cx="24384" cy="539496"/>
          </a:xfrm>
          <a:custGeom>
            <a:avLst/>
            <a:gdLst/>
            <a:ahLst/>
            <a:cxnLst/>
            <a:rect l="0" t="0" r="0" b="0"/>
            <a:pathLst>
              <a:path w="38" h="849">
                <a:moveTo>
                  <a:pt x="0" y="0"/>
                </a:moveTo>
                <a:lnTo>
                  <a:pt x="38" y="0"/>
                </a:lnTo>
                <a:lnTo>
                  <a:pt x="38" y="849"/>
                </a:lnTo>
                <a:lnTo>
                  <a:pt x="0" y="849"/>
                </a:lnTo>
                <a:lnTo>
                  <a:pt x="0" y="0"/>
                </a:lnTo>
                <a:close/>
              </a:path>
            </a:pathLst>
          </a:custGeom>
          <a:solidFill>
            <a:srgbClr val="E46C0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box 546"/>
          <p:cNvSpPr/>
          <p:nvPr/>
        </p:nvSpPr>
        <p:spPr>
          <a:xfrm>
            <a:off x="4492066" y="1174991"/>
            <a:ext cx="5976620" cy="55010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01.做好帮扶指导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ts val="1955"/>
              </a:lnSpc>
              <a:spcBef>
                <a:spcPts val="53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督促如实填报、确认电子化运维记录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0955" algn="l" rtl="0" eaLnBrk="0">
              <a:lnSpc>
                <a:spcPts val="1965"/>
              </a:lnSpc>
              <a:spcBef>
                <a:spcPts val="54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依法依规处理以下问题：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575310" algn="l" rtl="0" eaLnBrk="0">
              <a:lnSpc>
                <a:spcPts val="1735"/>
              </a:lnSpc>
              <a:spcBef>
                <a:spcPts val="455"/>
              </a:spcBef>
              <a:tabLst>
                <a:tab pos="7016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对于未如实报送备案登记信息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575310" algn="l" rtl="0" eaLnBrk="0">
              <a:lnSpc>
                <a:spcPts val="1730"/>
              </a:lnSpc>
              <a:spcBef>
                <a:spcPts val="445"/>
              </a:spcBef>
              <a:tabLst>
                <a:tab pos="7016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未按要求建立环境管理台账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575310" algn="l" rtl="0" eaLnBrk="0">
              <a:lnSpc>
                <a:spcPts val="1735"/>
              </a:lnSpc>
              <a:spcBef>
                <a:spcPts val="450"/>
              </a:spcBef>
              <a:tabLst>
                <a:tab pos="7016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运维过程不规范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20"/>
              </a:spcBef>
            </a:pPr>
            <a:r>
              <a:rPr sz="17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02.强化运维活动的非现场检查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ts val="1965"/>
              </a:lnSpc>
              <a:spcBef>
                <a:spcPts val="53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4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依托：污染源监管系统和机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构监管系统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0955" algn="l" rtl="0" eaLnBrk="0">
              <a:lnSpc>
                <a:spcPts val="1945"/>
              </a:lnSpc>
              <a:spcBef>
                <a:spcPts val="53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结合：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自动监控数据日常审核等工作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97180" indent="-276225" algn="l" rtl="0" eaLnBrk="0">
              <a:lnSpc>
                <a:spcPct val="120000"/>
              </a:lnSpc>
              <a:spcBef>
                <a:spcPts val="565"/>
              </a:spcBef>
            </a:pP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4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梳理：运维记录不规范、运维频次不合规、运维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内容不到位等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行为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5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6000"/>
              </a:lnSpc>
              <a:spcBef>
                <a:spcPts val="515"/>
              </a:spcBef>
            </a:pPr>
            <a:r>
              <a:rPr sz="1700" b="1" kern="0" spc="8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03.</a:t>
            </a:r>
            <a:r>
              <a:rPr sz="17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有针对性的开展现场检查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ts val="1955"/>
              </a:lnSpc>
              <a:spcBef>
                <a:spcPts val="53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4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及时核实、处理异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常情况警告信息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0955" algn="l" rtl="0" eaLnBrk="0">
              <a:lnSpc>
                <a:spcPts val="1945"/>
              </a:lnSpc>
              <a:spcBef>
                <a:spcPts val="540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重点检查对象：</a:t>
            </a:r>
            <a:endParaRPr sz="15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909955" indent="-277495" algn="l" rtl="0" eaLnBrk="0">
              <a:lnSpc>
                <a:spcPct val="114000"/>
              </a:lnSpc>
              <a:spcBef>
                <a:spcPts val="475"/>
              </a:spcBef>
              <a:tabLst>
                <a:tab pos="7588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5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排污单位：浓度长期无明显波动、数据长期处于低位、相关参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发生突变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2460" algn="l" rtl="0" eaLnBrk="0">
              <a:lnSpc>
                <a:spcPts val="1735"/>
              </a:lnSpc>
              <a:spcBef>
                <a:spcPts val="5"/>
              </a:spcBef>
              <a:tabLst>
                <a:tab pos="7588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	</a:t>
            </a:r>
            <a:r>
              <a:rPr sz="1400" kern="0" spc="5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运维机构：未按标准规范运维的</a:t>
            </a:r>
            <a:endParaRPr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548" name="picture 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25113" y="6442432"/>
            <a:ext cx="126688" cy="197705"/>
          </a:xfrm>
          <a:prstGeom prst="rect">
            <a:avLst/>
          </a:prstGeom>
        </p:spPr>
      </p:pic>
      <p:pic>
        <p:nvPicPr>
          <p:cNvPr id="550" name="picture 5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25113" y="5888711"/>
            <a:ext cx="126688" cy="197705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67963" y="2680767"/>
            <a:ext cx="126688" cy="197706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67963" y="2403907"/>
            <a:ext cx="126688" cy="197706"/>
          </a:xfrm>
          <a:prstGeom prst="rect">
            <a:avLst/>
          </a:prstGeom>
        </p:spPr>
      </p:pic>
      <p:pic>
        <p:nvPicPr>
          <p:cNvPr id="556" name="picture 5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67963" y="2127048"/>
            <a:ext cx="126688" cy="197706"/>
          </a:xfrm>
          <a:prstGeom prst="rect">
            <a:avLst/>
          </a:prstGeom>
        </p:spPr>
      </p:pic>
      <p:sp>
        <p:nvSpPr>
          <p:cNvPr id="558" name="rect 558"/>
          <p:cNvSpPr/>
          <p:nvPr/>
        </p:nvSpPr>
        <p:spPr>
          <a:xfrm>
            <a:off x="875157" y="1974151"/>
            <a:ext cx="267957" cy="3548100"/>
          </a:xfrm>
          <a:prstGeom prst="rect">
            <a:avLst/>
          </a:prstGeom>
          <a:solidFill>
            <a:srgbClr val="0E6A6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" name="path 560"/>
          <p:cNvSpPr/>
          <p:nvPr/>
        </p:nvSpPr>
        <p:spPr>
          <a:xfrm>
            <a:off x="875144" y="2088794"/>
            <a:ext cx="470369" cy="3332670"/>
          </a:xfrm>
          <a:custGeom>
            <a:avLst/>
            <a:gdLst/>
            <a:ahLst/>
            <a:cxnLst/>
            <a:rect l="0" t="0" r="0" b="0"/>
            <a:pathLst>
              <a:path w="740" h="5248">
                <a:moveTo>
                  <a:pt x="740" y="803"/>
                </a:moveTo>
                <a:cubicBezTo>
                  <a:pt x="740" y="4453"/>
                  <a:pt x="740" y="4453"/>
                  <a:pt x="740" y="4453"/>
                </a:cubicBezTo>
                <a:cubicBezTo>
                  <a:pt x="740" y="4923"/>
                  <a:pt x="89" y="4778"/>
                  <a:pt x="0" y="5248"/>
                </a:cubicBezTo>
                <a:cubicBezTo>
                  <a:pt x="0" y="0"/>
                  <a:pt x="0" y="0"/>
                  <a:pt x="0" y="0"/>
                </a:cubicBezTo>
                <a:cubicBezTo>
                  <a:pt x="89" y="470"/>
                  <a:pt x="740" y="324"/>
                  <a:pt x="740" y="803"/>
                </a:cubicBezTo>
              </a:path>
            </a:pathLst>
          </a:custGeom>
          <a:solidFill>
            <a:srgbClr val="138D8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2" name="picture 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04184" y="3427158"/>
            <a:ext cx="853592" cy="780339"/>
          </a:xfrm>
          <a:prstGeom prst="rect">
            <a:avLst/>
          </a:prstGeom>
        </p:spPr>
      </p:pic>
      <p:pic>
        <p:nvPicPr>
          <p:cNvPr id="564" name="picture 5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25905" y="1814233"/>
            <a:ext cx="2731871" cy="4113174"/>
          </a:xfrm>
          <a:prstGeom prst="rect">
            <a:avLst/>
          </a:prstGeom>
        </p:spPr>
      </p:pic>
      <p:sp>
        <p:nvSpPr>
          <p:cNvPr id="566" name="textbox 566"/>
          <p:cNvSpPr/>
          <p:nvPr/>
        </p:nvSpPr>
        <p:spPr>
          <a:xfrm>
            <a:off x="769607" y="575194"/>
            <a:ext cx="5007609" cy="430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三、管理部门持续强化监督管理</a:t>
            </a:r>
            <a:endParaRPr sz="27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3233318" y="1437132"/>
            <a:ext cx="834529" cy="762000"/>
            <a:chOff x="0" y="0"/>
            <a:chExt cx="834529" cy="762000"/>
          </a:xfrm>
        </p:grpSpPr>
        <p:sp>
          <p:nvSpPr>
            <p:cNvPr id="568" name="path 568"/>
            <p:cNvSpPr/>
            <p:nvPr/>
          </p:nvSpPr>
          <p:spPr>
            <a:xfrm>
              <a:off x="0" y="0"/>
              <a:ext cx="834529" cy="762000"/>
            </a:xfrm>
            <a:custGeom>
              <a:avLst/>
              <a:gdLst/>
              <a:ahLst/>
              <a:cxnLst/>
              <a:rect l="0" t="0" r="0" b="0"/>
              <a:pathLst>
                <a:path w="1314" h="1200">
                  <a:moveTo>
                    <a:pt x="0" y="180"/>
                  </a:moveTo>
                  <a:moveTo>
                    <a:pt x="0" y="180"/>
                  </a:moveTo>
                  <a:cubicBezTo>
                    <a:pt x="0" y="80"/>
                    <a:pt x="80" y="0"/>
                    <a:pt x="180" y="0"/>
                  </a:cubicBezTo>
                  <a:lnTo>
                    <a:pt x="1133" y="0"/>
                  </a:lnTo>
                  <a:cubicBezTo>
                    <a:pt x="1233" y="0"/>
                    <a:pt x="1314" y="80"/>
                    <a:pt x="1313" y="180"/>
                  </a:cubicBezTo>
                  <a:lnTo>
                    <a:pt x="1313" y="1020"/>
                  </a:lnTo>
                  <a:cubicBezTo>
                    <a:pt x="1314" y="1118"/>
                    <a:pt x="1233" y="1199"/>
                    <a:pt x="1133" y="1200"/>
                  </a:cubicBezTo>
                  <a:lnTo>
                    <a:pt x="180" y="1200"/>
                  </a:lnTo>
                  <a:cubicBezTo>
                    <a:pt x="80" y="1199"/>
                    <a:pt x="0" y="1118"/>
                    <a:pt x="0" y="1020"/>
                  </a:cubicBezTo>
                  <a:lnTo>
                    <a:pt x="0" y="180"/>
                  </a:lnTo>
                </a:path>
              </a:pathLst>
            </a:custGeom>
            <a:solidFill>
              <a:srgbClr val="80808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0" name="path 570"/>
            <p:cNvSpPr/>
            <p:nvPr/>
          </p:nvSpPr>
          <p:spPr>
            <a:xfrm>
              <a:off x="118821" y="220865"/>
              <a:ext cx="557682" cy="413384"/>
            </a:xfrm>
            <a:custGeom>
              <a:avLst/>
              <a:gdLst/>
              <a:ahLst/>
              <a:cxnLst/>
              <a:rect l="0" t="0" r="0" b="0"/>
              <a:pathLst>
                <a:path w="878" h="650">
                  <a:moveTo>
                    <a:pt x="82" y="0"/>
                  </a:moveTo>
                  <a:cubicBezTo>
                    <a:pt x="37" y="0"/>
                    <a:pt x="0" y="33"/>
                    <a:pt x="0" y="75"/>
                  </a:cubicBezTo>
                  <a:lnTo>
                    <a:pt x="0" y="350"/>
                  </a:lnTo>
                  <a:cubicBezTo>
                    <a:pt x="0" y="392"/>
                    <a:pt x="37" y="425"/>
                    <a:pt x="82" y="425"/>
                  </a:cubicBezTo>
                  <a:lnTo>
                    <a:pt x="82" y="500"/>
                  </a:lnTo>
                  <a:cubicBezTo>
                    <a:pt x="82" y="542"/>
                    <a:pt x="119" y="575"/>
                    <a:pt x="164" y="575"/>
                  </a:cubicBezTo>
                  <a:lnTo>
                    <a:pt x="196" y="575"/>
                  </a:lnTo>
                  <a:cubicBezTo>
                    <a:pt x="208" y="619"/>
                    <a:pt x="250" y="650"/>
                    <a:pt x="301" y="650"/>
                  </a:cubicBezTo>
                  <a:cubicBezTo>
                    <a:pt x="352" y="650"/>
                    <a:pt x="395" y="619"/>
                    <a:pt x="407" y="575"/>
                  </a:cubicBezTo>
                  <a:lnTo>
                    <a:pt x="552" y="575"/>
                  </a:lnTo>
                  <a:cubicBezTo>
                    <a:pt x="565" y="619"/>
                    <a:pt x="607" y="650"/>
                    <a:pt x="658" y="650"/>
                  </a:cubicBezTo>
                  <a:cubicBezTo>
                    <a:pt x="709" y="650"/>
                    <a:pt x="752" y="619"/>
                    <a:pt x="764" y="575"/>
                  </a:cubicBezTo>
                  <a:lnTo>
                    <a:pt x="795" y="575"/>
                  </a:lnTo>
                  <a:cubicBezTo>
                    <a:pt x="841" y="575"/>
                    <a:pt x="878" y="542"/>
                    <a:pt x="878" y="500"/>
                  </a:cubicBezTo>
                  <a:lnTo>
                    <a:pt x="878" y="350"/>
                  </a:lnTo>
                  <a:cubicBezTo>
                    <a:pt x="878" y="335"/>
                    <a:pt x="873" y="321"/>
                    <a:pt x="864" y="308"/>
                  </a:cubicBezTo>
                  <a:lnTo>
                    <a:pt x="754" y="158"/>
                  </a:lnTo>
                  <a:cubicBezTo>
                    <a:pt x="739" y="137"/>
                    <a:pt x="713" y="125"/>
                    <a:pt x="686" y="125"/>
                  </a:cubicBezTo>
                  <a:lnTo>
                    <a:pt x="576" y="125"/>
                  </a:lnTo>
                  <a:lnTo>
                    <a:pt x="576" y="75"/>
                  </a:lnTo>
                  <a:cubicBezTo>
                    <a:pt x="576" y="33"/>
                    <a:pt x="539" y="0"/>
                    <a:pt x="493" y="0"/>
                  </a:cubicBez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493" y="50"/>
                  </a:lnTo>
                  <a:cubicBezTo>
                    <a:pt x="509" y="50"/>
                    <a:pt x="521" y="61"/>
                    <a:pt x="521" y="75"/>
                  </a:cubicBezTo>
                  <a:lnTo>
                    <a:pt x="521" y="350"/>
                  </a:lnTo>
                  <a:cubicBezTo>
                    <a:pt x="521" y="364"/>
                    <a:pt x="509" y="375"/>
                    <a:pt x="493" y="375"/>
                  </a:cubicBezTo>
                  <a:cubicBezTo>
                    <a:pt x="493" y="375"/>
                    <a:pt x="82" y="375"/>
                    <a:pt x="82" y="375"/>
                  </a:cubicBezTo>
                  <a:cubicBezTo>
                    <a:pt x="67" y="375"/>
                    <a:pt x="54" y="364"/>
                    <a:pt x="54" y="350"/>
                  </a:cubicBezTo>
                  <a:lnTo>
                    <a:pt x="54" y="75"/>
                  </a:lnTo>
                  <a:cubicBezTo>
                    <a:pt x="54" y="61"/>
                    <a:pt x="67" y="50"/>
                    <a:pt x="82" y="50"/>
                  </a:cubicBezTo>
                  <a:moveTo>
                    <a:pt x="576" y="175"/>
                  </a:moveTo>
                  <a:lnTo>
                    <a:pt x="686" y="175"/>
                  </a:lnTo>
                  <a:cubicBezTo>
                    <a:pt x="695" y="175"/>
                    <a:pt x="703" y="179"/>
                    <a:pt x="709" y="186"/>
                  </a:cubicBezTo>
                  <a:lnTo>
                    <a:pt x="818" y="336"/>
                  </a:lnTo>
                  <a:cubicBezTo>
                    <a:pt x="821" y="340"/>
                    <a:pt x="823" y="345"/>
                    <a:pt x="823" y="350"/>
                  </a:cubicBezTo>
                  <a:cubicBezTo>
                    <a:pt x="823" y="350"/>
                    <a:pt x="823" y="500"/>
                    <a:pt x="823" y="500"/>
                  </a:cubicBezTo>
                  <a:cubicBezTo>
                    <a:pt x="823" y="514"/>
                    <a:pt x="810" y="525"/>
                    <a:pt x="795" y="525"/>
                  </a:cubicBezTo>
                  <a:lnTo>
                    <a:pt x="764" y="525"/>
                  </a:lnTo>
                  <a:cubicBezTo>
                    <a:pt x="752" y="482"/>
                    <a:pt x="709" y="450"/>
                    <a:pt x="658" y="450"/>
                  </a:cubicBezTo>
                  <a:cubicBezTo>
                    <a:pt x="607" y="450"/>
                    <a:pt x="565" y="482"/>
                    <a:pt x="552" y="525"/>
                  </a:cubicBezTo>
                  <a:lnTo>
                    <a:pt x="407" y="525"/>
                  </a:lnTo>
                  <a:cubicBezTo>
                    <a:pt x="395" y="482"/>
                    <a:pt x="352" y="450"/>
                    <a:pt x="301" y="450"/>
                  </a:cubicBezTo>
                  <a:cubicBezTo>
                    <a:pt x="250" y="450"/>
                    <a:pt x="208" y="482"/>
                    <a:pt x="196" y="525"/>
                  </a:cubicBezTo>
                  <a:lnTo>
                    <a:pt x="164" y="525"/>
                  </a:lnTo>
                  <a:cubicBezTo>
                    <a:pt x="149" y="525"/>
                    <a:pt x="137" y="514"/>
                    <a:pt x="137" y="500"/>
                  </a:cubicBezTo>
                  <a:lnTo>
                    <a:pt x="137" y="425"/>
                  </a:lnTo>
                  <a:lnTo>
                    <a:pt x="493" y="425"/>
                  </a:lnTo>
                  <a:cubicBezTo>
                    <a:pt x="539" y="425"/>
                    <a:pt x="576" y="392"/>
                    <a:pt x="576" y="350"/>
                  </a:cubicBezTo>
                  <a:lnTo>
                    <a:pt x="576" y="175"/>
                  </a:lnTo>
                  <a:close/>
                  <a:moveTo>
                    <a:pt x="632" y="194"/>
                  </a:moveTo>
                  <a:cubicBezTo>
                    <a:pt x="617" y="194"/>
                    <a:pt x="605" y="205"/>
                    <a:pt x="605" y="219"/>
                  </a:cubicBezTo>
                  <a:lnTo>
                    <a:pt x="605" y="369"/>
                  </a:lnTo>
                  <a:cubicBezTo>
                    <a:pt x="605" y="383"/>
                    <a:pt x="617" y="394"/>
                    <a:pt x="632" y="394"/>
                  </a:cubicBezTo>
                  <a:lnTo>
                    <a:pt x="742" y="394"/>
                  </a:lnTo>
                  <a:cubicBezTo>
                    <a:pt x="757" y="394"/>
                    <a:pt x="769" y="383"/>
                    <a:pt x="769" y="369"/>
                  </a:cubicBezTo>
                  <a:lnTo>
                    <a:pt x="769" y="332"/>
                  </a:lnTo>
                  <a:cubicBezTo>
                    <a:pt x="769" y="327"/>
                    <a:pt x="767" y="322"/>
                    <a:pt x="765" y="318"/>
                  </a:cubicBezTo>
                  <a:cubicBezTo>
                    <a:pt x="765" y="318"/>
                    <a:pt x="682" y="205"/>
                    <a:pt x="682" y="205"/>
                  </a:cubicBezTo>
                  <a:cubicBezTo>
                    <a:pt x="677" y="198"/>
                    <a:pt x="669" y="194"/>
                    <a:pt x="660" y="194"/>
                  </a:cubicBezTo>
                  <a:lnTo>
                    <a:pt x="632" y="194"/>
                  </a:lnTo>
                  <a:close/>
                  <a:moveTo>
                    <a:pt x="632" y="219"/>
                  </a:moveTo>
                  <a:lnTo>
                    <a:pt x="660" y="219"/>
                  </a:lnTo>
                  <a:lnTo>
                    <a:pt x="742" y="332"/>
                  </a:lnTo>
                  <a:cubicBezTo>
                    <a:pt x="742" y="332"/>
                    <a:pt x="742" y="369"/>
                    <a:pt x="742" y="369"/>
                  </a:cubicBezTo>
                  <a:lnTo>
                    <a:pt x="632" y="369"/>
                  </a:lnTo>
                  <a:lnTo>
                    <a:pt x="632" y="219"/>
                  </a:lnTo>
                  <a:close/>
                  <a:moveTo>
                    <a:pt x="301" y="500"/>
                  </a:moveTo>
                  <a:cubicBezTo>
                    <a:pt x="332" y="500"/>
                    <a:pt x="356" y="523"/>
                    <a:pt x="356" y="550"/>
                  </a:cubicBezTo>
                  <a:cubicBezTo>
                    <a:pt x="356" y="578"/>
                    <a:pt x="332" y="600"/>
                    <a:pt x="301" y="600"/>
                  </a:cubicBezTo>
                  <a:cubicBezTo>
                    <a:pt x="271" y="600"/>
                    <a:pt x="246" y="578"/>
                    <a:pt x="246" y="550"/>
                  </a:cubicBezTo>
                  <a:cubicBezTo>
                    <a:pt x="246" y="523"/>
                    <a:pt x="271" y="500"/>
                    <a:pt x="301" y="500"/>
                  </a:cubicBezTo>
                  <a:moveTo>
                    <a:pt x="658" y="500"/>
                  </a:moveTo>
                  <a:cubicBezTo>
                    <a:pt x="688" y="500"/>
                    <a:pt x="713" y="523"/>
                    <a:pt x="713" y="550"/>
                  </a:cubicBezTo>
                  <a:cubicBezTo>
                    <a:pt x="713" y="578"/>
                    <a:pt x="688" y="600"/>
                    <a:pt x="658" y="600"/>
                  </a:cubicBezTo>
                  <a:cubicBezTo>
                    <a:pt x="628" y="600"/>
                    <a:pt x="603" y="578"/>
                    <a:pt x="603" y="550"/>
                  </a:cubicBezTo>
                  <a:cubicBezTo>
                    <a:pt x="603" y="523"/>
                    <a:pt x="628" y="500"/>
                    <a:pt x="658" y="50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72" name="textbox 572"/>
          <p:cNvSpPr/>
          <p:nvPr/>
        </p:nvSpPr>
        <p:spPr>
          <a:xfrm>
            <a:off x="959904" y="3213836"/>
            <a:ext cx="277495" cy="1070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 理 部</a:t>
            </a:r>
            <a:r>
              <a:rPr sz="17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74" name="picture 5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576" name="textbox 576"/>
          <p:cNvSpPr/>
          <p:nvPr/>
        </p:nvSpPr>
        <p:spPr>
          <a:xfrm>
            <a:off x="11276702" y="6284741"/>
            <a:ext cx="1651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box 578"/>
          <p:cNvSpPr/>
          <p:nvPr/>
        </p:nvSpPr>
        <p:spPr>
          <a:xfrm>
            <a:off x="6451844" y="1376982"/>
            <a:ext cx="5198109" cy="4454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2000"/>
              </a:lnSpc>
            </a:pPr>
            <a:r>
              <a:rPr sz="21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非现场监管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-635" algn="l" rtl="0" eaLnBrk="0">
              <a:lnSpc>
                <a:spcPct val="141000"/>
              </a:lnSpc>
              <a:spcBef>
                <a:spcPts val="520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通过信息化手段解决运维活动量大面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广、监管人力不足等问题 ，自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筛查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运维活动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做没做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，辅助人工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好不好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990"/>
              </a:spcBef>
            </a:pP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做没做 ：自动对照规范要求 ，检查运维频次、比对校验频</a:t>
            </a:r>
            <a:r>
              <a:rPr sz="14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92000"/>
              </a:lnSpc>
              <a:spcBef>
                <a:spcPts val="975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好不好 ：针对故障解决时间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、是否设置数据保持等做出初步判断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880" algn="l" rtl="0" eaLnBrk="0">
              <a:lnSpc>
                <a:spcPct val="92000"/>
              </a:lnSpc>
              <a:spcBef>
                <a:spcPts val="1215"/>
              </a:spcBef>
            </a:pPr>
            <a:r>
              <a:rPr sz="21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全流程管理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" algn="l" rtl="0" eaLnBrk="0">
              <a:lnSpc>
                <a:spcPct val="137000"/>
              </a:lnSpc>
              <a:spcBef>
                <a:spcPts val="775"/>
              </a:spcBef>
            </a:pP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大流程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：机构备案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签订合同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定运维计划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开展运维活动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果评估（信用评价）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" indent="-3175" algn="l" rtl="0" eaLnBrk="0">
              <a:lnSpc>
                <a:spcPct val="140000"/>
              </a:lnSpc>
              <a:spcBef>
                <a:spcPts val="220"/>
              </a:spcBef>
            </a:pP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小流程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：运维人员进场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签到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开展运维并记录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排污单位确认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→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运维审核人员离场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310" algn="l" rtl="0" eaLnBrk="0">
              <a:lnSpc>
                <a:spcPct val="92000"/>
              </a:lnSpc>
              <a:spcBef>
                <a:spcPts val="1210"/>
              </a:spcBef>
            </a:pPr>
            <a:r>
              <a:rPr sz="21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闭环管理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610" algn="l" rtl="0" eaLnBrk="0">
              <a:lnSpc>
                <a:spcPct val="83000"/>
              </a:lnSpc>
              <a:spcBef>
                <a:spcPts val="980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提升发现问题的能力 ，严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厉打击弄虚作假 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610" algn="l" rtl="0" eaLnBrk="0">
              <a:lnSpc>
                <a:spcPts val="2520"/>
              </a:lnSpc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优化排污单位的采购活动 ，净化运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维市场。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80" name="picture 5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6125" y="1886483"/>
            <a:ext cx="4998313" cy="3469081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5164835" y="1412773"/>
            <a:ext cx="960247" cy="960107"/>
            <a:chOff x="0" y="0"/>
            <a:chExt cx="960247" cy="960107"/>
          </a:xfrm>
        </p:grpSpPr>
        <p:sp>
          <p:nvSpPr>
            <p:cNvPr id="582" name="path 582"/>
            <p:cNvSpPr/>
            <p:nvPr/>
          </p:nvSpPr>
          <p:spPr>
            <a:xfrm>
              <a:off x="0" y="0"/>
              <a:ext cx="960247" cy="960107"/>
            </a:xfrm>
            <a:custGeom>
              <a:avLst/>
              <a:gdLst/>
              <a:ahLst/>
              <a:cxnLst/>
              <a:rect l="0" t="0" r="0" b="0"/>
              <a:pathLst>
                <a:path w="1512" h="1511">
                  <a:moveTo>
                    <a:pt x="0" y="755"/>
                  </a:moveTo>
                  <a:cubicBezTo>
                    <a:pt x="0" y="338"/>
                    <a:pt x="338" y="0"/>
                    <a:pt x="756" y="0"/>
                  </a:cubicBezTo>
                  <a:cubicBezTo>
                    <a:pt x="1173" y="0"/>
                    <a:pt x="1512" y="338"/>
                    <a:pt x="1512" y="755"/>
                  </a:cubicBezTo>
                  <a:cubicBezTo>
                    <a:pt x="1512" y="1173"/>
                    <a:pt x="1173" y="1511"/>
                    <a:pt x="756" y="1511"/>
                  </a:cubicBezTo>
                  <a:cubicBezTo>
                    <a:pt x="338" y="1511"/>
                    <a:pt x="0" y="1173"/>
                    <a:pt x="0" y="755"/>
                  </a:cubicBezTo>
                </a:path>
              </a:pathLst>
            </a:custGeom>
            <a:solidFill>
              <a:srgbClr val="005DA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4" name="textbox 584"/>
            <p:cNvSpPr/>
            <p:nvPr/>
          </p:nvSpPr>
          <p:spPr>
            <a:xfrm>
              <a:off x="-12700" y="-12700"/>
              <a:ext cx="986155" cy="11214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6685" algn="l" rtl="0" eaLnBrk="0">
                <a:lnSpc>
                  <a:spcPct val="87000"/>
                </a:lnSpc>
              </a:pPr>
              <a:r>
                <a:rPr sz="47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sz="4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5164835" y="4869154"/>
            <a:ext cx="960247" cy="960107"/>
            <a:chOff x="0" y="0"/>
            <a:chExt cx="960247" cy="960107"/>
          </a:xfrm>
        </p:grpSpPr>
        <p:sp>
          <p:nvSpPr>
            <p:cNvPr id="586" name="path 586"/>
            <p:cNvSpPr/>
            <p:nvPr/>
          </p:nvSpPr>
          <p:spPr>
            <a:xfrm>
              <a:off x="0" y="0"/>
              <a:ext cx="960247" cy="960107"/>
            </a:xfrm>
            <a:custGeom>
              <a:avLst/>
              <a:gdLst/>
              <a:ahLst/>
              <a:cxnLst/>
              <a:rect l="0" t="0" r="0" b="0"/>
              <a:pathLst>
                <a:path w="1512" h="1511">
                  <a:moveTo>
                    <a:pt x="0" y="756"/>
                  </a:moveTo>
                  <a:cubicBezTo>
                    <a:pt x="0" y="338"/>
                    <a:pt x="338" y="0"/>
                    <a:pt x="756" y="0"/>
                  </a:cubicBezTo>
                  <a:cubicBezTo>
                    <a:pt x="1173" y="0"/>
                    <a:pt x="1512" y="338"/>
                    <a:pt x="1512" y="756"/>
                  </a:cubicBezTo>
                  <a:cubicBezTo>
                    <a:pt x="1512" y="1173"/>
                    <a:pt x="1173" y="1511"/>
                    <a:pt x="756" y="1511"/>
                  </a:cubicBezTo>
                  <a:cubicBezTo>
                    <a:pt x="338" y="1511"/>
                    <a:pt x="0" y="1173"/>
                    <a:pt x="0" y="756"/>
                  </a:cubicBezTo>
                </a:path>
              </a:pathLst>
            </a:custGeom>
            <a:solidFill>
              <a:srgbClr val="005DA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8" name="textbox 588"/>
            <p:cNvSpPr/>
            <p:nvPr/>
          </p:nvSpPr>
          <p:spPr>
            <a:xfrm>
              <a:off x="-12700" y="-12700"/>
              <a:ext cx="986155" cy="11214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0810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47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sz="4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5181168" y="3194723"/>
            <a:ext cx="960107" cy="960107"/>
            <a:chOff x="0" y="0"/>
            <a:chExt cx="960107" cy="960107"/>
          </a:xfrm>
        </p:grpSpPr>
        <p:sp>
          <p:nvSpPr>
            <p:cNvPr id="590" name="path 590"/>
            <p:cNvSpPr/>
            <p:nvPr/>
          </p:nvSpPr>
          <p:spPr>
            <a:xfrm>
              <a:off x="0" y="0"/>
              <a:ext cx="960107" cy="960107"/>
            </a:xfrm>
            <a:custGeom>
              <a:avLst/>
              <a:gdLst/>
              <a:ahLst/>
              <a:cxnLst/>
              <a:rect l="0" t="0" r="0" b="0"/>
              <a:pathLst>
                <a:path w="1511" h="1511">
                  <a:moveTo>
                    <a:pt x="0" y="755"/>
                  </a:moveTo>
                  <a:cubicBezTo>
                    <a:pt x="0" y="338"/>
                    <a:pt x="338" y="0"/>
                    <a:pt x="755" y="0"/>
                  </a:cubicBezTo>
                  <a:cubicBezTo>
                    <a:pt x="1173" y="0"/>
                    <a:pt x="1511" y="338"/>
                    <a:pt x="1511" y="755"/>
                  </a:cubicBezTo>
                  <a:cubicBezTo>
                    <a:pt x="1511" y="1173"/>
                    <a:pt x="1173" y="1511"/>
                    <a:pt x="755" y="1511"/>
                  </a:cubicBezTo>
                  <a:cubicBezTo>
                    <a:pt x="338" y="1511"/>
                    <a:pt x="0" y="1173"/>
                    <a:pt x="0" y="755"/>
                  </a:cubicBezTo>
                </a:path>
              </a:pathLst>
            </a:custGeom>
            <a:solidFill>
              <a:srgbClr val="005DA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2" name="textbox 592"/>
            <p:cNvSpPr/>
            <p:nvPr/>
          </p:nvSpPr>
          <p:spPr>
            <a:xfrm>
              <a:off x="-12700" y="-12700"/>
              <a:ext cx="985519" cy="11214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1920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47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sz="4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94" name="textbox 594"/>
          <p:cNvSpPr/>
          <p:nvPr/>
        </p:nvSpPr>
        <p:spPr>
          <a:xfrm>
            <a:off x="751019" y="472699"/>
            <a:ext cx="2510154" cy="410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信息化手段支撑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6" name="textbox 596"/>
          <p:cNvSpPr/>
          <p:nvPr/>
        </p:nvSpPr>
        <p:spPr>
          <a:xfrm>
            <a:off x="1588537" y="3399864"/>
            <a:ext cx="1577339" cy="450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0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主要目标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600" name="textbox 600"/>
          <p:cNvSpPr/>
          <p:nvPr/>
        </p:nvSpPr>
        <p:spPr>
          <a:xfrm>
            <a:off x="11276702" y="6284741"/>
            <a:ext cx="1651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41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picture 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04" name="textbox 604"/>
          <p:cNvSpPr/>
          <p:nvPr/>
        </p:nvSpPr>
        <p:spPr>
          <a:xfrm>
            <a:off x="6042143" y="2769116"/>
            <a:ext cx="2860039" cy="467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7582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下一步工作安排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6" name="path 606"/>
          <p:cNvSpPr/>
          <p:nvPr/>
        </p:nvSpPr>
        <p:spPr>
          <a:xfrm>
            <a:off x="3565106" y="2716695"/>
            <a:ext cx="452145" cy="1205166"/>
          </a:xfrm>
          <a:custGeom>
            <a:avLst/>
            <a:gdLst/>
            <a:ahLst/>
            <a:cxnLst/>
            <a:rect l="0" t="0" r="0" b="0"/>
            <a:pathLst>
              <a:path w="712" h="1897">
                <a:moveTo>
                  <a:pt x="0" y="1374"/>
                </a:moveTo>
                <a:lnTo>
                  <a:pt x="133" y="1344"/>
                </a:lnTo>
                <a:lnTo>
                  <a:pt x="139" y="1390"/>
                </a:lnTo>
                <a:lnTo>
                  <a:pt x="146" y="1434"/>
                </a:lnTo>
                <a:lnTo>
                  <a:pt x="155" y="1474"/>
                </a:lnTo>
                <a:lnTo>
                  <a:pt x="164" y="1510"/>
                </a:lnTo>
                <a:lnTo>
                  <a:pt x="174" y="1544"/>
                </a:lnTo>
                <a:lnTo>
                  <a:pt x="186" y="1573"/>
                </a:lnTo>
                <a:lnTo>
                  <a:pt x="198" y="1600"/>
                </a:lnTo>
                <a:lnTo>
                  <a:pt x="211" y="1623"/>
                </a:lnTo>
                <a:lnTo>
                  <a:pt x="225" y="1643"/>
                </a:lnTo>
                <a:lnTo>
                  <a:pt x="240" y="1660"/>
                </a:lnTo>
                <a:lnTo>
                  <a:pt x="256" y="1675"/>
                </a:lnTo>
                <a:lnTo>
                  <a:pt x="273" y="1687"/>
                </a:lnTo>
                <a:lnTo>
                  <a:pt x="290" y="1697"/>
                </a:lnTo>
                <a:lnTo>
                  <a:pt x="308" y="1703"/>
                </a:lnTo>
                <a:lnTo>
                  <a:pt x="326" y="1707"/>
                </a:lnTo>
                <a:lnTo>
                  <a:pt x="336" y="1708"/>
                </a:lnTo>
                <a:lnTo>
                  <a:pt x="346" y="1709"/>
                </a:lnTo>
                <a:lnTo>
                  <a:pt x="357" y="1708"/>
                </a:lnTo>
                <a:lnTo>
                  <a:pt x="369" y="1707"/>
                </a:lnTo>
                <a:lnTo>
                  <a:pt x="380" y="1705"/>
                </a:lnTo>
                <a:lnTo>
                  <a:pt x="391" y="1702"/>
                </a:lnTo>
                <a:lnTo>
                  <a:pt x="402" y="1698"/>
                </a:lnTo>
                <a:lnTo>
                  <a:pt x="412" y="1693"/>
                </a:lnTo>
                <a:lnTo>
                  <a:pt x="423" y="1687"/>
                </a:lnTo>
                <a:lnTo>
                  <a:pt x="433" y="1681"/>
                </a:lnTo>
                <a:lnTo>
                  <a:pt x="443" y="1673"/>
                </a:lnTo>
                <a:lnTo>
                  <a:pt x="452" y="1665"/>
                </a:lnTo>
                <a:lnTo>
                  <a:pt x="462" y="1656"/>
                </a:lnTo>
                <a:lnTo>
                  <a:pt x="471" y="1646"/>
                </a:lnTo>
                <a:lnTo>
                  <a:pt x="480" y="1635"/>
                </a:lnTo>
                <a:lnTo>
                  <a:pt x="488" y="1623"/>
                </a:lnTo>
                <a:lnTo>
                  <a:pt x="497" y="1611"/>
                </a:lnTo>
                <a:lnTo>
                  <a:pt x="505" y="1597"/>
                </a:lnTo>
                <a:lnTo>
                  <a:pt x="513" y="1583"/>
                </a:lnTo>
                <a:lnTo>
                  <a:pt x="520" y="1568"/>
                </a:lnTo>
                <a:lnTo>
                  <a:pt x="527" y="1553"/>
                </a:lnTo>
                <a:lnTo>
                  <a:pt x="533" y="1538"/>
                </a:lnTo>
                <a:lnTo>
                  <a:pt x="539" y="1522"/>
                </a:lnTo>
                <a:lnTo>
                  <a:pt x="544" y="1506"/>
                </a:lnTo>
                <a:lnTo>
                  <a:pt x="549" y="1489"/>
                </a:lnTo>
                <a:lnTo>
                  <a:pt x="554" y="1472"/>
                </a:lnTo>
                <a:lnTo>
                  <a:pt x="557" y="1455"/>
                </a:lnTo>
                <a:lnTo>
                  <a:pt x="561" y="1437"/>
                </a:lnTo>
                <a:lnTo>
                  <a:pt x="563" y="1419"/>
                </a:lnTo>
                <a:lnTo>
                  <a:pt x="566" y="1400"/>
                </a:lnTo>
                <a:lnTo>
                  <a:pt x="568" y="1381"/>
                </a:lnTo>
                <a:lnTo>
                  <a:pt x="569" y="1361"/>
                </a:lnTo>
                <a:lnTo>
                  <a:pt x="570" y="1341"/>
                </a:lnTo>
                <a:lnTo>
                  <a:pt x="570" y="1321"/>
                </a:lnTo>
                <a:lnTo>
                  <a:pt x="570" y="1302"/>
                </a:lnTo>
                <a:lnTo>
                  <a:pt x="569" y="1283"/>
                </a:lnTo>
                <a:lnTo>
                  <a:pt x="568" y="1264"/>
                </a:lnTo>
                <a:lnTo>
                  <a:pt x="566" y="1246"/>
                </a:lnTo>
                <a:lnTo>
                  <a:pt x="564" y="1228"/>
                </a:lnTo>
                <a:lnTo>
                  <a:pt x="561" y="1211"/>
                </a:lnTo>
                <a:lnTo>
                  <a:pt x="558" y="1194"/>
                </a:lnTo>
                <a:lnTo>
                  <a:pt x="555" y="1178"/>
                </a:lnTo>
                <a:lnTo>
                  <a:pt x="551" y="1162"/>
                </a:lnTo>
                <a:lnTo>
                  <a:pt x="546" y="1146"/>
                </a:lnTo>
                <a:lnTo>
                  <a:pt x="541" y="1131"/>
                </a:lnTo>
                <a:lnTo>
                  <a:pt x="536" y="1116"/>
                </a:lnTo>
                <a:lnTo>
                  <a:pt x="530" y="1102"/>
                </a:lnTo>
                <a:lnTo>
                  <a:pt x="524" y="1088"/>
                </a:lnTo>
                <a:lnTo>
                  <a:pt x="510" y="1062"/>
                </a:lnTo>
                <a:lnTo>
                  <a:pt x="494" y="1038"/>
                </a:lnTo>
                <a:lnTo>
                  <a:pt x="486" y="1027"/>
                </a:lnTo>
                <a:lnTo>
                  <a:pt x="478" y="1017"/>
                </a:lnTo>
                <a:lnTo>
                  <a:pt x="469" y="1008"/>
                </a:lnTo>
                <a:lnTo>
                  <a:pt x="460" y="1000"/>
                </a:lnTo>
                <a:lnTo>
                  <a:pt x="451" y="992"/>
                </a:lnTo>
                <a:lnTo>
                  <a:pt x="441" y="985"/>
                </a:lnTo>
                <a:lnTo>
                  <a:pt x="432" y="979"/>
                </a:lnTo>
                <a:lnTo>
                  <a:pt x="422" y="974"/>
                </a:lnTo>
                <a:lnTo>
                  <a:pt x="412" y="970"/>
                </a:lnTo>
                <a:lnTo>
                  <a:pt x="401" y="966"/>
                </a:lnTo>
                <a:lnTo>
                  <a:pt x="391" y="963"/>
                </a:lnTo>
                <a:lnTo>
                  <a:pt x="380" y="961"/>
                </a:lnTo>
                <a:lnTo>
                  <a:pt x="368" y="960"/>
                </a:lnTo>
                <a:lnTo>
                  <a:pt x="357" y="960"/>
                </a:lnTo>
                <a:lnTo>
                  <a:pt x="347" y="960"/>
                </a:lnTo>
                <a:lnTo>
                  <a:pt x="337" y="961"/>
                </a:lnTo>
                <a:lnTo>
                  <a:pt x="314" y="966"/>
                </a:lnTo>
                <a:lnTo>
                  <a:pt x="290" y="974"/>
                </a:lnTo>
                <a:lnTo>
                  <a:pt x="263" y="985"/>
                </a:lnTo>
                <a:lnTo>
                  <a:pt x="278" y="785"/>
                </a:lnTo>
                <a:lnTo>
                  <a:pt x="290" y="787"/>
                </a:lnTo>
                <a:lnTo>
                  <a:pt x="299" y="787"/>
                </a:lnTo>
                <a:lnTo>
                  <a:pt x="320" y="786"/>
                </a:lnTo>
                <a:lnTo>
                  <a:pt x="341" y="783"/>
                </a:lnTo>
                <a:lnTo>
                  <a:pt x="361" y="777"/>
                </a:lnTo>
                <a:lnTo>
                  <a:pt x="380" y="768"/>
                </a:lnTo>
                <a:lnTo>
                  <a:pt x="399" y="758"/>
                </a:lnTo>
                <a:lnTo>
                  <a:pt x="417" y="745"/>
                </a:lnTo>
                <a:lnTo>
                  <a:pt x="435" y="729"/>
                </a:lnTo>
                <a:lnTo>
                  <a:pt x="453" y="711"/>
                </a:lnTo>
                <a:lnTo>
                  <a:pt x="461" y="702"/>
                </a:lnTo>
                <a:lnTo>
                  <a:pt x="469" y="691"/>
                </a:lnTo>
                <a:lnTo>
                  <a:pt x="476" y="680"/>
                </a:lnTo>
                <a:lnTo>
                  <a:pt x="482" y="668"/>
                </a:lnTo>
                <a:lnTo>
                  <a:pt x="489" y="656"/>
                </a:lnTo>
                <a:lnTo>
                  <a:pt x="494" y="643"/>
                </a:lnTo>
                <a:lnTo>
                  <a:pt x="499" y="629"/>
                </a:lnTo>
                <a:lnTo>
                  <a:pt x="504" y="615"/>
                </a:lnTo>
                <a:lnTo>
                  <a:pt x="508" y="600"/>
                </a:lnTo>
                <a:lnTo>
                  <a:pt x="511" y="584"/>
                </a:lnTo>
                <a:lnTo>
                  <a:pt x="514" y="568"/>
                </a:lnTo>
                <a:lnTo>
                  <a:pt x="517" y="551"/>
                </a:lnTo>
                <a:lnTo>
                  <a:pt x="518" y="534"/>
                </a:lnTo>
                <a:lnTo>
                  <a:pt x="520" y="515"/>
                </a:lnTo>
                <a:lnTo>
                  <a:pt x="521" y="497"/>
                </a:lnTo>
                <a:lnTo>
                  <a:pt x="521" y="477"/>
                </a:lnTo>
                <a:lnTo>
                  <a:pt x="521" y="462"/>
                </a:lnTo>
                <a:lnTo>
                  <a:pt x="520" y="446"/>
                </a:lnTo>
                <a:lnTo>
                  <a:pt x="518" y="417"/>
                </a:lnTo>
                <a:lnTo>
                  <a:pt x="514" y="389"/>
                </a:lnTo>
                <a:lnTo>
                  <a:pt x="508" y="362"/>
                </a:lnTo>
                <a:lnTo>
                  <a:pt x="501" y="337"/>
                </a:lnTo>
                <a:lnTo>
                  <a:pt x="493" y="313"/>
                </a:lnTo>
                <a:lnTo>
                  <a:pt x="483" y="291"/>
                </a:lnTo>
                <a:lnTo>
                  <a:pt x="471" y="269"/>
                </a:lnTo>
                <a:lnTo>
                  <a:pt x="458" y="250"/>
                </a:lnTo>
                <a:lnTo>
                  <a:pt x="445" y="233"/>
                </a:lnTo>
                <a:lnTo>
                  <a:pt x="430" y="219"/>
                </a:lnTo>
                <a:lnTo>
                  <a:pt x="414" y="208"/>
                </a:lnTo>
                <a:lnTo>
                  <a:pt x="398" y="199"/>
                </a:lnTo>
                <a:lnTo>
                  <a:pt x="380" y="192"/>
                </a:lnTo>
                <a:lnTo>
                  <a:pt x="362" y="188"/>
                </a:lnTo>
                <a:lnTo>
                  <a:pt x="343" y="187"/>
                </a:lnTo>
                <a:lnTo>
                  <a:pt x="333" y="187"/>
                </a:lnTo>
                <a:lnTo>
                  <a:pt x="324" y="188"/>
                </a:lnTo>
                <a:lnTo>
                  <a:pt x="306" y="192"/>
                </a:lnTo>
                <a:lnTo>
                  <a:pt x="288" y="199"/>
                </a:lnTo>
                <a:lnTo>
                  <a:pt x="271" y="208"/>
                </a:lnTo>
                <a:lnTo>
                  <a:pt x="256" y="220"/>
                </a:lnTo>
                <a:lnTo>
                  <a:pt x="241" y="234"/>
                </a:lnTo>
                <a:lnTo>
                  <a:pt x="226" y="251"/>
                </a:lnTo>
                <a:lnTo>
                  <a:pt x="213" y="271"/>
                </a:lnTo>
                <a:lnTo>
                  <a:pt x="201" y="293"/>
                </a:lnTo>
                <a:lnTo>
                  <a:pt x="189" y="318"/>
                </a:lnTo>
                <a:lnTo>
                  <a:pt x="179" y="345"/>
                </a:lnTo>
                <a:lnTo>
                  <a:pt x="170" y="375"/>
                </a:lnTo>
                <a:lnTo>
                  <a:pt x="163" y="408"/>
                </a:lnTo>
                <a:lnTo>
                  <a:pt x="156" y="443"/>
                </a:lnTo>
                <a:lnTo>
                  <a:pt x="151" y="481"/>
                </a:lnTo>
                <a:lnTo>
                  <a:pt x="146" y="521"/>
                </a:lnTo>
                <a:lnTo>
                  <a:pt x="13" y="481"/>
                </a:lnTo>
                <a:lnTo>
                  <a:pt x="16" y="453"/>
                </a:lnTo>
                <a:lnTo>
                  <a:pt x="20" y="425"/>
                </a:lnTo>
                <a:lnTo>
                  <a:pt x="24" y="399"/>
                </a:lnTo>
                <a:lnTo>
                  <a:pt x="29" y="373"/>
                </a:lnTo>
                <a:lnTo>
                  <a:pt x="34" y="348"/>
                </a:lnTo>
                <a:lnTo>
                  <a:pt x="40" y="323"/>
                </a:lnTo>
                <a:lnTo>
                  <a:pt x="46" y="300"/>
                </a:lnTo>
                <a:lnTo>
                  <a:pt x="53" y="277"/>
                </a:lnTo>
                <a:lnTo>
                  <a:pt x="60" y="256"/>
                </a:lnTo>
                <a:lnTo>
                  <a:pt x="68" y="235"/>
                </a:lnTo>
                <a:lnTo>
                  <a:pt x="76" y="214"/>
                </a:lnTo>
                <a:lnTo>
                  <a:pt x="85" y="195"/>
                </a:lnTo>
                <a:lnTo>
                  <a:pt x="94" y="176"/>
                </a:lnTo>
                <a:lnTo>
                  <a:pt x="103" y="159"/>
                </a:lnTo>
                <a:lnTo>
                  <a:pt x="113" y="142"/>
                </a:lnTo>
                <a:lnTo>
                  <a:pt x="124" y="126"/>
                </a:lnTo>
                <a:lnTo>
                  <a:pt x="135" y="110"/>
                </a:lnTo>
                <a:lnTo>
                  <a:pt x="146" y="96"/>
                </a:lnTo>
                <a:lnTo>
                  <a:pt x="158" y="83"/>
                </a:lnTo>
                <a:lnTo>
                  <a:pt x="170" y="70"/>
                </a:lnTo>
                <a:lnTo>
                  <a:pt x="182" y="59"/>
                </a:lnTo>
                <a:lnTo>
                  <a:pt x="195" y="49"/>
                </a:lnTo>
                <a:lnTo>
                  <a:pt x="208" y="39"/>
                </a:lnTo>
                <a:lnTo>
                  <a:pt x="221" y="31"/>
                </a:lnTo>
                <a:lnTo>
                  <a:pt x="235" y="24"/>
                </a:lnTo>
                <a:lnTo>
                  <a:pt x="249" y="17"/>
                </a:lnTo>
                <a:lnTo>
                  <a:pt x="263" y="12"/>
                </a:lnTo>
                <a:lnTo>
                  <a:pt x="278" y="7"/>
                </a:lnTo>
                <a:lnTo>
                  <a:pt x="293" y="4"/>
                </a:lnTo>
                <a:lnTo>
                  <a:pt x="308" y="1"/>
                </a:lnTo>
                <a:lnTo>
                  <a:pt x="324" y="0"/>
                </a:lnTo>
                <a:lnTo>
                  <a:pt x="340" y="0"/>
                </a:lnTo>
                <a:lnTo>
                  <a:pt x="362" y="1"/>
                </a:lnTo>
                <a:lnTo>
                  <a:pt x="383" y="4"/>
                </a:lnTo>
                <a:lnTo>
                  <a:pt x="405" y="9"/>
                </a:lnTo>
                <a:lnTo>
                  <a:pt x="425" y="16"/>
                </a:lnTo>
                <a:lnTo>
                  <a:pt x="446" y="25"/>
                </a:lnTo>
                <a:lnTo>
                  <a:pt x="465" y="36"/>
                </a:lnTo>
                <a:lnTo>
                  <a:pt x="485" y="49"/>
                </a:lnTo>
                <a:lnTo>
                  <a:pt x="504" y="65"/>
                </a:lnTo>
                <a:lnTo>
                  <a:pt x="522" y="82"/>
                </a:lnTo>
                <a:lnTo>
                  <a:pt x="539" y="100"/>
                </a:lnTo>
                <a:lnTo>
                  <a:pt x="555" y="120"/>
                </a:lnTo>
                <a:lnTo>
                  <a:pt x="570" y="142"/>
                </a:lnTo>
                <a:lnTo>
                  <a:pt x="584" y="165"/>
                </a:lnTo>
                <a:lnTo>
                  <a:pt x="596" y="189"/>
                </a:lnTo>
                <a:lnTo>
                  <a:pt x="608" y="215"/>
                </a:lnTo>
                <a:lnTo>
                  <a:pt x="618" y="243"/>
                </a:lnTo>
                <a:lnTo>
                  <a:pt x="628" y="271"/>
                </a:lnTo>
                <a:lnTo>
                  <a:pt x="636" y="300"/>
                </a:lnTo>
                <a:lnTo>
                  <a:pt x="643" y="329"/>
                </a:lnTo>
                <a:lnTo>
                  <a:pt x="648" y="359"/>
                </a:lnTo>
                <a:lnTo>
                  <a:pt x="653" y="389"/>
                </a:lnTo>
                <a:lnTo>
                  <a:pt x="656" y="420"/>
                </a:lnTo>
                <a:lnTo>
                  <a:pt x="657" y="451"/>
                </a:lnTo>
                <a:lnTo>
                  <a:pt x="658" y="482"/>
                </a:lnTo>
                <a:lnTo>
                  <a:pt x="658" y="512"/>
                </a:lnTo>
                <a:lnTo>
                  <a:pt x="656" y="541"/>
                </a:lnTo>
                <a:lnTo>
                  <a:pt x="653" y="569"/>
                </a:lnTo>
                <a:lnTo>
                  <a:pt x="649" y="597"/>
                </a:lnTo>
                <a:lnTo>
                  <a:pt x="643" y="624"/>
                </a:lnTo>
                <a:lnTo>
                  <a:pt x="637" y="651"/>
                </a:lnTo>
                <a:lnTo>
                  <a:pt x="629" y="676"/>
                </a:lnTo>
                <a:lnTo>
                  <a:pt x="620" y="701"/>
                </a:lnTo>
                <a:lnTo>
                  <a:pt x="610" y="725"/>
                </a:lnTo>
                <a:lnTo>
                  <a:pt x="599" y="748"/>
                </a:lnTo>
                <a:lnTo>
                  <a:pt x="587" y="770"/>
                </a:lnTo>
                <a:lnTo>
                  <a:pt x="573" y="790"/>
                </a:lnTo>
                <a:lnTo>
                  <a:pt x="559" y="809"/>
                </a:lnTo>
                <a:lnTo>
                  <a:pt x="543" y="827"/>
                </a:lnTo>
                <a:lnTo>
                  <a:pt x="526" y="843"/>
                </a:lnTo>
                <a:lnTo>
                  <a:pt x="508" y="858"/>
                </a:lnTo>
                <a:lnTo>
                  <a:pt x="532" y="869"/>
                </a:lnTo>
                <a:lnTo>
                  <a:pt x="554" y="883"/>
                </a:lnTo>
                <a:lnTo>
                  <a:pt x="575" y="898"/>
                </a:lnTo>
                <a:lnTo>
                  <a:pt x="594" y="917"/>
                </a:lnTo>
                <a:lnTo>
                  <a:pt x="612" y="938"/>
                </a:lnTo>
                <a:lnTo>
                  <a:pt x="629" y="961"/>
                </a:lnTo>
                <a:lnTo>
                  <a:pt x="644" y="988"/>
                </a:lnTo>
                <a:lnTo>
                  <a:pt x="658" y="1016"/>
                </a:lnTo>
                <a:lnTo>
                  <a:pt x="671" y="1047"/>
                </a:lnTo>
                <a:lnTo>
                  <a:pt x="681" y="1080"/>
                </a:lnTo>
                <a:lnTo>
                  <a:pt x="691" y="1114"/>
                </a:lnTo>
                <a:lnTo>
                  <a:pt x="695" y="1132"/>
                </a:lnTo>
                <a:lnTo>
                  <a:pt x="698" y="1151"/>
                </a:lnTo>
                <a:lnTo>
                  <a:pt x="701" y="1170"/>
                </a:lnTo>
                <a:lnTo>
                  <a:pt x="704" y="1189"/>
                </a:lnTo>
                <a:lnTo>
                  <a:pt x="706" y="1209"/>
                </a:lnTo>
                <a:lnTo>
                  <a:pt x="708" y="1230"/>
                </a:lnTo>
                <a:lnTo>
                  <a:pt x="710" y="1250"/>
                </a:lnTo>
                <a:lnTo>
                  <a:pt x="711" y="1272"/>
                </a:lnTo>
                <a:lnTo>
                  <a:pt x="711" y="1294"/>
                </a:lnTo>
                <a:lnTo>
                  <a:pt x="712" y="1316"/>
                </a:lnTo>
                <a:lnTo>
                  <a:pt x="711" y="1346"/>
                </a:lnTo>
                <a:lnTo>
                  <a:pt x="710" y="1376"/>
                </a:lnTo>
                <a:lnTo>
                  <a:pt x="708" y="1404"/>
                </a:lnTo>
                <a:lnTo>
                  <a:pt x="705" y="1433"/>
                </a:lnTo>
                <a:lnTo>
                  <a:pt x="701" y="1461"/>
                </a:lnTo>
                <a:lnTo>
                  <a:pt x="697" y="1488"/>
                </a:lnTo>
                <a:lnTo>
                  <a:pt x="692" y="1515"/>
                </a:lnTo>
                <a:lnTo>
                  <a:pt x="686" y="1541"/>
                </a:lnTo>
                <a:lnTo>
                  <a:pt x="679" y="1566"/>
                </a:lnTo>
                <a:lnTo>
                  <a:pt x="671" y="1591"/>
                </a:lnTo>
                <a:lnTo>
                  <a:pt x="662" y="1615"/>
                </a:lnTo>
                <a:lnTo>
                  <a:pt x="653" y="1639"/>
                </a:lnTo>
                <a:lnTo>
                  <a:pt x="643" y="1662"/>
                </a:lnTo>
                <a:lnTo>
                  <a:pt x="632" y="1685"/>
                </a:lnTo>
                <a:lnTo>
                  <a:pt x="620" y="1707"/>
                </a:lnTo>
                <a:lnTo>
                  <a:pt x="608" y="1728"/>
                </a:lnTo>
                <a:lnTo>
                  <a:pt x="594" y="1749"/>
                </a:lnTo>
                <a:lnTo>
                  <a:pt x="581" y="1768"/>
                </a:lnTo>
                <a:lnTo>
                  <a:pt x="567" y="1786"/>
                </a:lnTo>
                <a:lnTo>
                  <a:pt x="552" y="1802"/>
                </a:lnTo>
                <a:lnTo>
                  <a:pt x="537" y="1817"/>
                </a:lnTo>
                <a:lnTo>
                  <a:pt x="522" y="1831"/>
                </a:lnTo>
                <a:lnTo>
                  <a:pt x="506" y="1844"/>
                </a:lnTo>
                <a:lnTo>
                  <a:pt x="490" y="1855"/>
                </a:lnTo>
                <a:lnTo>
                  <a:pt x="473" y="1865"/>
                </a:lnTo>
                <a:lnTo>
                  <a:pt x="456" y="1874"/>
                </a:lnTo>
                <a:lnTo>
                  <a:pt x="439" y="1881"/>
                </a:lnTo>
                <a:lnTo>
                  <a:pt x="421" y="1887"/>
                </a:lnTo>
                <a:lnTo>
                  <a:pt x="403" y="1891"/>
                </a:lnTo>
                <a:lnTo>
                  <a:pt x="384" y="1895"/>
                </a:lnTo>
                <a:lnTo>
                  <a:pt x="365" y="1897"/>
                </a:lnTo>
                <a:lnTo>
                  <a:pt x="345" y="1897"/>
                </a:lnTo>
                <a:lnTo>
                  <a:pt x="327" y="1897"/>
                </a:lnTo>
                <a:lnTo>
                  <a:pt x="310" y="1895"/>
                </a:lnTo>
                <a:lnTo>
                  <a:pt x="293" y="1892"/>
                </a:lnTo>
                <a:lnTo>
                  <a:pt x="277" y="1888"/>
                </a:lnTo>
                <a:lnTo>
                  <a:pt x="260" y="1883"/>
                </a:lnTo>
                <a:lnTo>
                  <a:pt x="245" y="1877"/>
                </a:lnTo>
                <a:lnTo>
                  <a:pt x="229" y="1870"/>
                </a:lnTo>
                <a:lnTo>
                  <a:pt x="214" y="1861"/>
                </a:lnTo>
                <a:lnTo>
                  <a:pt x="199" y="1851"/>
                </a:lnTo>
                <a:lnTo>
                  <a:pt x="185" y="1840"/>
                </a:lnTo>
                <a:lnTo>
                  <a:pt x="171" y="1829"/>
                </a:lnTo>
                <a:lnTo>
                  <a:pt x="158" y="1815"/>
                </a:lnTo>
                <a:lnTo>
                  <a:pt x="145" y="1801"/>
                </a:lnTo>
                <a:lnTo>
                  <a:pt x="132" y="1786"/>
                </a:lnTo>
                <a:lnTo>
                  <a:pt x="119" y="1769"/>
                </a:lnTo>
                <a:lnTo>
                  <a:pt x="107" y="1752"/>
                </a:lnTo>
                <a:lnTo>
                  <a:pt x="96" y="1733"/>
                </a:lnTo>
                <a:lnTo>
                  <a:pt x="85" y="1714"/>
                </a:lnTo>
                <a:lnTo>
                  <a:pt x="75" y="1694"/>
                </a:lnTo>
                <a:lnTo>
                  <a:pt x="65" y="1673"/>
                </a:lnTo>
                <a:lnTo>
                  <a:pt x="56" y="1652"/>
                </a:lnTo>
                <a:lnTo>
                  <a:pt x="48" y="1630"/>
                </a:lnTo>
                <a:lnTo>
                  <a:pt x="40" y="1608"/>
                </a:lnTo>
                <a:lnTo>
                  <a:pt x="33" y="1584"/>
                </a:lnTo>
                <a:lnTo>
                  <a:pt x="27" y="1560"/>
                </a:lnTo>
                <a:lnTo>
                  <a:pt x="21" y="1536"/>
                </a:lnTo>
                <a:lnTo>
                  <a:pt x="16" y="1511"/>
                </a:lnTo>
                <a:lnTo>
                  <a:pt x="11" y="1485"/>
                </a:lnTo>
                <a:lnTo>
                  <a:pt x="7" y="1458"/>
                </a:lnTo>
                <a:lnTo>
                  <a:pt x="4" y="1431"/>
                </a:lnTo>
                <a:lnTo>
                  <a:pt x="1" y="1403"/>
                </a:lnTo>
                <a:lnTo>
                  <a:pt x="0" y="1374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" name="path 608"/>
          <p:cNvSpPr/>
          <p:nvPr/>
        </p:nvSpPr>
        <p:spPr>
          <a:xfrm>
            <a:off x="2975140" y="2716695"/>
            <a:ext cx="450253" cy="1204316"/>
          </a:xfrm>
          <a:custGeom>
            <a:avLst/>
            <a:gdLst/>
            <a:ahLst/>
            <a:cxnLst/>
            <a:rect l="0" t="0" r="0" b="0"/>
            <a:pathLst>
              <a:path w="709" h="1896">
                <a:moveTo>
                  <a:pt x="0" y="948"/>
                </a:moveTo>
                <a:lnTo>
                  <a:pt x="0" y="868"/>
                </a:lnTo>
                <a:lnTo>
                  <a:pt x="2" y="792"/>
                </a:lnTo>
                <a:lnTo>
                  <a:pt x="5" y="719"/>
                </a:lnTo>
                <a:lnTo>
                  <a:pt x="9" y="651"/>
                </a:lnTo>
                <a:lnTo>
                  <a:pt x="15" y="587"/>
                </a:lnTo>
                <a:lnTo>
                  <a:pt x="22" y="527"/>
                </a:lnTo>
                <a:lnTo>
                  <a:pt x="30" y="470"/>
                </a:lnTo>
                <a:lnTo>
                  <a:pt x="39" y="418"/>
                </a:lnTo>
                <a:lnTo>
                  <a:pt x="50" y="369"/>
                </a:lnTo>
                <a:lnTo>
                  <a:pt x="61" y="324"/>
                </a:lnTo>
                <a:lnTo>
                  <a:pt x="74" y="281"/>
                </a:lnTo>
                <a:lnTo>
                  <a:pt x="89" y="240"/>
                </a:lnTo>
                <a:lnTo>
                  <a:pt x="104" y="203"/>
                </a:lnTo>
                <a:lnTo>
                  <a:pt x="120" y="169"/>
                </a:lnTo>
                <a:lnTo>
                  <a:pt x="138" y="137"/>
                </a:lnTo>
                <a:lnTo>
                  <a:pt x="157" y="108"/>
                </a:lnTo>
                <a:lnTo>
                  <a:pt x="167" y="95"/>
                </a:lnTo>
                <a:lnTo>
                  <a:pt x="177" y="83"/>
                </a:lnTo>
                <a:lnTo>
                  <a:pt x="188" y="71"/>
                </a:lnTo>
                <a:lnTo>
                  <a:pt x="199" y="61"/>
                </a:lnTo>
                <a:lnTo>
                  <a:pt x="210" y="51"/>
                </a:lnTo>
                <a:lnTo>
                  <a:pt x="222" y="42"/>
                </a:lnTo>
                <a:lnTo>
                  <a:pt x="233" y="34"/>
                </a:lnTo>
                <a:lnTo>
                  <a:pt x="246" y="27"/>
                </a:lnTo>
                <a:lnTo>
                  <a:pt x="258" y="20"/>
                </a:lnTo>
                <a:lnTo>
                  <a:pt x="271" y="15"/>
                </a:lnTo>
                <a:lnTo>
                  <a:pt x="284" y="10"/>
                </a:lnTo>
                <a:lnTo>
                  <a:pt x="297" y="6"/>
                </a:lnTo>
                <a:lnTo>
                  <a:pt x="311" y="3"/>
                </a:lnTo>
                <a:lnTo>
                  <a:pt x="325" y="1"/>
                </a:lnTo>
                <a:lnTo>
                  <a:pt x="339" y="0"/>
                </a:lnTo>
                <a:lnTo>
                  <a:pt x="354" y="0"/>
                </a:lnTo>
                <a:lnTo>
                  <a:pt x="376" y="0"/>
                </a:lnTo>
                <a:lnTo>
                  <a:pt x="396" y="3"/>
                </a:lnTo>
                <a:lnTo>
                  <a:pt x="417" y="8"/>
                </a:lnTo>
                <a:lnTo>
                  <a:pt x="436" y="15"/>
                </a:lnTo>
                <a:lnTo>
                  <a:pt x="455" y="23"/>
                </a:lnTo>
                <a:lnTo>
                  <a:pt x="473" y="33"/>
                </a:lnTo>
                <a:lnTo>
                  <a:pt x="491" y="46"/>
                </a:lnTo>
                <a:lnTo>
                  <a:pt x="508" y="60"/>
                </a:lnTo>
                <a:lnTo>
                  <a:pt x="524" y="76"/>
                </a:lnTo>
                <a:lnTo>
                  <a:pt x="539" y="93"/>
                </a:lnTo>
                <a:lnTo>
                  <a:pt x="554" y="112"/>
                </a:lnTo>
                <a:lnTo>
                  <a:pt x="568" y="133"/>
                </a:lnTo>
                <a:lnTo>
                  <a:pt x="581" y="156"/>
                </a:lnTo>
                <a:lnTo>
                  <a:pt x="594" y="180"/>
                </a:lnTo>
                <a:lnTo>
                  <a:pt x="606" y="206"/>
                </a:lnTo>
                <a:lnTo>
                  <a:pt x="617" y="233"/>
                </a:lnTo>
                <a:lnTo>
                  <a:pt x="627" y="262"/>
                </a:lnTo>
                <a:lnTo>
                  <a:pt x="637" y="293"/>
                </a:lnTo>
                <a:lnTo>
                  <a:pt x="646" y="325"/>
                </a:lnTo>
                <a:lnTo>
                  <a:pt x="655" y="359"/>
                </a:lnTo>
                <a:lnTo>
                  <a:pt x="663" y="394"/>
                </a:lnTo>
                <a:lnTo>
                  <a:pt x="671" y="431"/>
                </a:lnTo>
                <a:lnTo>
                  <a:pt x="678" y="469"/>
                </a:lnTo>
                <a:lnTo>
                  <a:pt x="684" y="509"/>
                </a:lnTo>
                <a:lnTo>
                  <a:pt x="690" y="552"/>
                </a:lnTo>
                <a:lnTo>
                  <a:pt x="695" y="598"/>
                </a:lnTo>
                <a:lnTo>
                  <a:pt x="699" y="647"/>
                </a:lnTo>
                <a:lnTo>
                  <a:pt x="702" y="701"/>
                </a:lnTo>
                <a:lnTo>
                  <a:pt x="705" y="757"/>
                </a:lnTo>
                <a:lnTo>
                  <a:pt x="707" y="817"/>
                </a:lnTo>
                <a:lnTo>
                  <a:pt x="708" y="881"/>
                </a:lnTo>
                <a:lnTo>
                  <a:pt x="709" y="948"/>
                </a:lnTo>
                <a:lnTo>
                  <a:pt x="708" y="1028"/>
                </a:lnTo>
                <a:lnTo>
                  <a:pt x="706" y="1104"/>
                </a:lnTo>
                <a:lnTo>
                  <a:pt x="703" y="1176"/>
                </a:lnTo>
                <a:lnTo>
                  <a:pt x="699" y="1244"/>
                </a:lnTo>
                <a:lnTo>
                  <a:pt x="693" y="1308"/>
                </a:lnTo>
                <a:lnTo>
                  <a:pt x="686" y="1368"/>
                </a:lnTo>
                <a:lnTo>
                  <a:pt x="678" y="1424"/>
                </a:lnTo>
                <a:lnTo>
                  <a:pt x="669" y="1476"/>
                </a:lnTo>
                <a:lnTo>
                  <a:pt x="659" y="1525"/>
                </a:lnTo>
                <a:lnTo>
                  <a:pt x="647" y="1571"/>
                </a:lnTo>
                <a:lnTo>
                  <a:pt x="634" y="1614"/>
                </a:lnTo>
                <a:lnTo>
                  <a:pt x="620" y="1654"/>
                </a:lnTo>
                <a:lnTo>
                  <a:pt x="605" y="1691"/>
                </a:lnTo>
                <a:lnTo>
                  <a:pt x="588" y="1726"/>
                </a:lnTo>
                <a:lnTo>
                  <a:pt x="571" y="1758"/>
                </a:lnTo>
                <a:lnTo>
                  <a:pt x="552" y="1786"/>
                </a:lnTo>
                <a:lnTo>
                  <a:pt x="542" y="1800"/>
                </a:lnTo>
                <a:lnTo>
                  <a:pt x="532" y="1812"/>
                </a:lnTo>
                <a:lnTo>
                  <a:pt x="521" y="1824"/>
                </a:lnTo>
                <a:lnTo>
                  <a:pt x="510" y="1834"/>
                </a:lnTo>
                <a:lnTo>
                  <a:pt x="499" y="1844"/>
                </a:lnTo>
                <a:lnTo>
                  <a:pt x="487" y="1853"/>
                </a:lnTo>
                <a:lnTo>
                  <a:pt x="475" y="1861"/>
                </a:lnTo>
                <a:lnTo>
                  <a:pt x="463" y="1869"/>
                </a:lnTo>
                <a:lnTo>
                  <a:pt x="451" y="1875"/>
                </a:lnTo>
                <a:lnTo>
                  <a:pt x="438" y="1881"/>
                </a:lnTo>
                <a:lnTo>
                  <a:pt x="425" y="1885"/>
                </a:lnTo>
                <a:lnTo>
                  <a:pt x="411" y="1889"/>
                </a:lnTo>
                <a:lnTo>
                  <a:pt x="397" y="1892"/>
                </a:lnTo>
                <a:lnTo>
                  <a:pt x="383" y="1894"/>
                </a:lnTo>
                <a:lnTo>
                  <a:pt x="369" y="1896"/>
                </a:lnTo>
                <a:lnTo>
                  <a:pt x="354" y="1896"/>
                </a:lnTo>
                <a:lnTo>
                  <a:pt x="335" y="1895"/>
                </a:lnTo>
                <a:lnTo>
                  <a:pt x="316" y="1893"/>
                </a:lnTo>
                <a:lnTo>
                  <a:pt x="297" y="1889"/>
                </a:lnTo>
                <a:lnTo>
                  <a:pt x="280" y="1884"/>
                </a:lnTo>
                <a:lnTo>
                  <a:pt x="262" y="1877"/>
                </a:lnTo>
                <a:lnTo>
                  <a:pt x="246" y="1869"/>
                </a:lnTo>
                <a:lnTo>
                  <a:pt x="229" y="1859"/>
                </a:lnTo>
                <a:lnTo>
                  <a:pt x="214" y="1848"/>
                </a:lnTo>
                <a:lnTo>
                  <a:pt x="199" y="1835"/>
                </a:lnTo>
                <a:lnTo>
                  <a:pt x="184" y="1821"/>
                </a:lnTo>
                <a:lnTo>
                  <a:pt x="170" y="1805"/>
                </a:lnTo>
                <a:lnTo>
                  <a:pt x="156" y="1788"/>
                </a:lnTo>
                <a:lnTo>
                  <a:pt x="143" y="1769"/>
                </a:lnTo>
                <a:lnTo>
                  <a:pt x="131" y="1749"/>
                </a:lnTo>
                <a:lnTo>
                  <a:pt x="119" y="1727"/>
                </a:lnTo>
                <a:lnTo>
                  <a:pt x="107" y="1703"/>
                </a:lnTo>
                <a:lnTo>
                  <a:pt x="94" y="1673"/>
                </a:lnTo>
                <a:lnTo>
                  <a:pt x="82" y="1641"/>
                </a:lnTo>
                <a:lnTo>
                  <a:pt x="71" y="1606"/>
                </a:lnTo>
                <a:lnTo>
                  <a:pt x="60" y="1569"/>
                </a:lnTo>
                <a:lnTo>
                  <a:pt x="50" y="1530"/>
                </a:lnTo>
                <a:lnTo>
                  <a:pt x="42" y="1489"/>
                </a:lnTo>
                <a:lnTo>
                  <a:pt x="34" y="1445"/>
                </a:lnTo>
                <a:lnTo>
                  <a:pt x="26" y="1399"/>
                </a:lnTo>
                <a:lnTo>
                  <a:pt x="20" y="1350"/>
                </a:lnTo>
                <a:lnTo>
                  <a:pt x="15" y="1300"/>
                </a:lnTo>
                <a:lnTo>
                  <a:pt x="10" y="1247"/>
                </a:lnTo>
                <a:lnTo>
                  <a:pt x="6" y="1192"/>
                </a:lnTo>
                <a:lnTo>
                  <a:pt x="3" y="1134"/>
                </a:lnTo>
                <a:lnTo>
                  <a:pt x="1" y="1075"/>
                </a:lnTo>
                <a:lnTo>
                  <a:pt x="0" y="1013"/>
                </a:lnTo>
                <a:lnTo>
                  <a:pt x="0" y="948"/>
                </a:lnTo>
                <a:close/>
                <a:moveTo>
                  <a:pt x="137" y="948"/>
                </a:moveTo>
                <a:lnTo>
                  <a:pt x="137" y="1004"/>
                </a:lnTo>
                <a:lnTo>
                  <a:pt x="138" y="1058"/>
                </a:lnTo>
                <a:lnTo>
                  <a:pt x="139" y="1109"/>
                </a:lnTo>
                <a:lnTo>
                  <a:pt x="141" y="1158"/>
                </a:lnTo>
                <a:lnTo>
                  <a:pt x="143" y="1204"/>
                </a:lnTo>
                <a:lnTo>
                  <a:pt x="146" y="1248"/>
                </a:lnTo>
                <a:lnTo>
                  <a:pt x="149" y="1290"/>
                </a:lnTo>
                <a:lnTo>
                  <a:pt x="152" y="1329"/>
                </a:lnTo>
                <a:lnTo>
                  <a:pt x="157" y="1366"/>
                </a:lnTo>
                <a:lnTo>
                  <a:pt x="161" y="1401"/>
                </a:lnTo>
                <a:lnTo>
                  <a:pt x="166" y="1433"/>
                </a:lnTo>
                <a:lnTo>
                  <a:pt x="172" y="1462"/>
                </a:lnTo>
                <a:lnTo>
                  <a:pt x="178" y="1490"/>
                </a:lnTo>
                <a:lnTo>
                  <a:pt x="185" y="1515"/>
                </a:lnTo>
                <a:lnTo>
                  <a:pt x="192" y="1537"/>
                </a:lnTo>
                <a:lnTo>
                  <a:pt x="199" y="1557"/>
                </a:lnTo>
                <a:lnTo>
                  <a:pt x="207" y="1575"/>
                </a:lnTo>
                <a:lnTo>
                  <a:pt x="216" y="1593"/>
                </a:lnTo>
                <a:lnTo>
                  <a:pt x="224" y="1609"/>
                </a:lnTo>
                <a:lnTo>
                  <a:pt x="233" y="1623"/>
                </a:lnTo>
                <a:lnTo>
                  <a:pt x="241" y="1637"/>
                </a:lnTo>
                <a:lnTo>
                  <a:pt x="251" y="1649"/>
                </a:lnTo>
                <a:lnTo>
                  <a:pt x="260" y="1661"/>
                </a:lnTo>
                <a:lnTo>
                  <a:pt x="269" y="1671"/>
                </a:lnTo>
                <a:lnTo>
                  <a:pt x="279" y="1680"/>
                </a:lnTo>
                <a:lnTo>
                  <a:pt x="289" y="1687"/>
                </a:lnTo>
                <a:lnTo>
                  <a:pt x="299" y="1694"/>
                </a:lnTo>
                <a:lnTo>
                  <a:pt x="310" y="1699"/>
                </a:lnTo>
                <a:lnTo>
                  <a:pt x="321" y="1703"/>
                </a:lnTo>
                <a:lnTo>
                  <a:pt x="332" y="1706"/>
                </a:lnTo>
                <a:lnTo>
                  <a:pt x="343" y="1708"/>
                </a:lnTo>
                <a:lnTo>
                  <a:pt x="354" y="1709"/>
                </a:lnTo>
                <a:lnTo>
                  <a:pt x="365" y="1708"/>
                </a:lnTo>
                <a:lnTo>
                  <a:pt x="377" y="1706"/>
                </a:lnTo>
                <a:lnTo>
                  <a:pt x="388" y="1703"/>
                </a:lnTo>
                <a:lnTo>
                  <a:pt x="398" y="1699"/>
                </a:lnTo>
                <a:lnTo>
                  <a:pt x="409" y="1694"/>
                </a:lnTo>
                <a:lnTo>
                  <a:pt x="419" y="1687"/>
                </a:lnTo>
                <a:lnTo>
                  <a:pt x="429" y="1679"/>
                </a:lnTo>
                <a:lnTo>
                  <a:pt x="439" y="1671"/>
                </a:lnTo>
                <a:lnTo>
                  <a:pt x="448" y="1660"/>
                </a:lnTo>
                <a:lnTo>
                  <a:pt x="458" y="1649"/>
                </a:lnTo>
                <a:lnTo>
                  <a:pt x="467" y="1637"/>
                </a:lnTo>
                <a:lnTo>
                  <a:pt x="476" y="1623"/>
                </a:lnTo>
                <a:lnTo>
                  <a:pt x="484" y="1608"/>
                </a:lnTo>
                <a:lnTo>
                  <a:pt x="493" y="1592"/>
                </a:lnTo>
                <a:lnTo>
                  <a:pt x="501" y="1575"/>
                </a:lnTo>
                <a:lnTo>
                  <a:pt x="509" y="1557"/>
                </a:lnTo>
                <a:lnTo>
                  <a:pt x="516" y="1536"/>
                </a:lnTo>
                <a:lnTo>
                  <a:pt x="523" y="1514"/>
                </a:lnTo>
                <a:lnTo>
                  <a:pt x="530" y="1489"/>
                </a:lnTo>
                <a:lnTo>
                  <a:pt x="536" y="1462"/>
                </a:lnTo>
                <a:lnTo>
                  <a:pt x="542" y="1432"/>
                </a:lnTo>
                <a:lnTo>
                  <a:pt x="547" y="1400"/>
                </a:lnTo>
                <a:lnTo>
                  <a:pt x="552" y="1365"/>
                </a:lnTo>
                <a:lnTo>
                  <a:pt x="556" y="1328"/>
                </a:lnTo>
                <a:lnTo>
                  <a:pt x="559" y="1289"/>
                </a:lnTo>
                <a:lnTo>
                  <a:pt x="563" y="1248"/>
                </a:lnTo>
                <a:lnTo>
                  <a:pt x="565" y="1204"/>
                </a:lnTo>
                <a:lnTo>
                  <a:pt x="567" y="1157"/>
                </a:lnTo>
                <a:lnTo>
                  <a:pt x="569" y="1109"/>
                </a:lnTo>
                <a:lnTo>
                  <a:pt x="570" y="1058"/>
                </a:lnTo>
                <a:lnTo>
                  <a:pt x="571" y="1004"/>
                </a:lnTo>
                <a:lnTo>
                  <a:pt x="571" y="948"/>
                </a:lnTo>
                <a:lnTo>
                  <a:pt x="571" y="892"/>
                </a:lnTo>
                <a:lnTo>
                  <a:pt x="570" y="839"/>
                </a:lnTo>
                <a:lnTo>
                  <a:pt x="569" y="787"/>
                </a:lnTo>
                <a:lnTo>
                  <a:pt x="567" y="738"/>
                </a:lnTo>
                <a:lnTo>
                  <a:pt x="565" y="692"/>
                </a:lnTo>
                <a:lnTo>
                  <a:pt x="563" y="648"/>
                </a:lnTo>
                <a:lnTo>
                  <a:pt x="559" y="606"/>
                </a:lnTo>
                <a:lnTo>
                  <a:pt x="556" y="567"/>
                </a:lnTo>
                <a:lnTo>
                  <a:pt x="552" y="530"/>
                </a:lnTo>
                <a:lnTo>
                  <a:pt x="547" y="495"/>
                </a:lnTo>
                <a:lnTo>
                  <a:pt x="542" y="463"/>
                </a:lnTo>
                <a:lnTo>
                  <a:pt x="536" y="434"/>
                </a:lnTo>
                <a:lnTo>
                  <a:pt x="530" y="406"/>
                </a:lnTo>
                <a:lnTo>
                  <a:pt x="523" y="382"/>
                </a:lnTo>
                <a:lnTo>
                  <a:pt x="516" y="359"/>
                </a:lnTo>
                <a:lnTo>
                  <a:pt x="509" y="339"/>
                </a:lnTo>
                <a:lnTo>
                  <a:pt x="501" y="321"/>
                </a:lnTo>
                <a:lnTo>
                  <a:pt x="493" y="304"/>
                </a:lnTo>
                <a:lnTo>
                  <a:pt x="484" y="288"/>
                </a:lnTo>
                <a:lnTo>
                  <a:pt x="475" y="273"/>
                </a:lnTo>
                <a:lnTo>
                  <a:pt x="467" y="260"/>
                </a:lnTo>
                <a:lnTo>
                  <a:pt x="457" y="247"/>
                </a:lnTo>
                <a:lnTo>
                  <a:pt x="448" y="236"/>
                </a:lnTo>
                <a:lnTo>
                  <a:pt x="438" y="226"/>
                </a:lnTo>
                <a:lnTo>
                  <a:pt x="428" y="217"/>
                </a:lnTo>
                <a:lnTo>
                  <a:pt x="418" y="209"/>
                </a:lnTo>
                <a:lnTo>
                  <a:pt x="408" y="203"/>
                </a:lnTo>
                <a:lnTo>
                  <a:pt x="397" y="198"/>
                </a:lnTo>
                <a:lnTo>
                  <a:pt x="387" y="194"/>
                </a:lnTo>
                <a:lnTo>
                  <a:pt x="375" y="191"/>
                </a:lnTo>
                <a:lnTo>
                  <a:pt x="364" y="189"/>
                </a:lnTo>
                <a:lnTo>
                  <a:pt x="353" y="188"/>
                </a:lnTo>
                <a:lnTo>
                  <a:pt x="341" y="189"/>
                </a:lnTo>
                <a:lnTo>
                  <a:pt x="330" y="190"/>
                </a:lnTo>
                <a:lnTo>
                  <a:pt x="319" y="193"/>
                </a:lnTo>
                <a:lnTo>
                  <a:pt x="309" y="197"/>
                </a:lnTo>
                <a:lnTo>
                  <a:pt x="299" y="201"/>
                </a:lnTo>
                <a:lnTo>
                  <a:pt x="289" y="207"/>
                </a:lnTo>
                <a:lnTo>
                  <a:pt x="279" y="214"/>
                </a:lnTo>
                <a:lnTo>
                  <a:pt x="270" y="222"/>
                </a:lnTo>
                <a:lnTo>
                  <a:pt x="261" y="230"/>
                </a:lnTo>
                <a:lnTo>
                  <a:pt x="252" y="240"/>
                </a:lnTo>
                <a:lnTo>
                  <a:pt x="244" y="251"/>
                </a:lnTo>
                <a:lnTo>
                  <a:pt x="235" y="263"/>
                </a:lnTo>
                <a:lnTo>
                  <a:pt x="228" y="276"/>
                </a:lnTo>
                <a:lnTo>
                  <a:pt x="220" y="290"/>
                </a:lnTo>
                <a:lnTo>
                  <a:pt x="213" y="305"/>
                </a:lnTo>
                <a:lnTo>
                  <a:pt x="206" y="321"/>
                </a:lnTo>
                <a:lnTo>
                  <a:pt x="197" y="344"/>
                </a:lnTo>
                <a:lnTo>
                  <a:pt x="190" y="368"/>
                </a:lnTo>
                <a:lnTo>
                  <a:pt x="182" y="395"/>
                </a:lnTo>
                <a:lnTo>
                  <a:pt x="176" y="424"/>
                </a:lnTo>
                <a:lnTo>
                  <a:pt x="169" y="455"/>
                </a:lnTo>
                <a:lnTo>
                  <a:pt x="164" y="489"/>
                </a:lnTo>
                <a:lnTo>
                  <a:pt x="159" y="525"/>
                </a:lnTo>
                <a:lnTo>
                  <a:pt x="154" y="563"/>
                </a:lnTo>
                <a:lnTo>
                  <a:pt x="150" y="603"/>
                </a:lnTo>
                <a:lnTo>
                  <a:pt x="146" y="646"/>
                </a:lnTo>
                <a:lnTo>
                  <a:pt x="143" y="691"/>
                </a:lnTo>
                <a:lnTo>
                  <a:pt x="141" y="738"/>
                </a:lnTo>
                <a:lnTo>
                  <a:pt x="139" y="787"/>
                </a:lnTo>
                <a:lnTo>
                  <a:pt x="138" y="839"/>
                </a:lnTo>
                <a:lnTo>
                  <a:pt x="137" y="892"/>
                </a:lnTo>
                <a:lnTo>
                  <a:pt x="137" y="948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0" name="path 610"/>
          <p:cNvSpPr/>
          <p:nvPr/>
        </p:nvSpPr>
        <p:spPr>
          <a:xfrm>
            <a:off x="2613596" y="2701391"/>
            <a:ext cx="267970" cy="1219619"/>
          </a:xfrm>
          <a:custGeom>
            <a:avLst/>
            <a:gdLst/>
            <a:ahLst/>
            <a:cxnLst/>
            <a:rect l="0" t="0" r="0" b="0"/>
            <a:pathLst>
              <a:path w="422" h="1920">
                <a:moveTo>
                  <a:pt x="0" y="1920"/>
                </a:moveTo>
                <a:lnTo>
                  <a:pt x="315" y="0"/>
                </a:lnTo>
                <a:lnTo>
                  <a:pt x="422" y="0"/>
                </a:lnTo>
                <a:lnTo>
                  <a:pt x="107" y="1920"/>
                </a:lnTo>
                <a:lnTo>
                  <a:pt x="0" y="1920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 rot="21600000">
            <a:off x="1169555" y="2438590"/>
            <a:ext cx="4112983" cy="2915970"/>
            <a:chOff x="0" y="0"/>
            <a:chExt cx="4112983" cy="2915970"/>
          </a:xfrm>
        </p:grpSpPr>
        <p:pic>
          <p:nvPicPr>
            <p:cNvPr id="612" name="picture 6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112983" cy="2915970"/>
            </a:xfrm>
            <a:prstGeom prst="rect">
              <a:avLst/>
            </a:prstGeom>
          </p:spPr>
        </p:pic>
        <p:sp>
          <p:nvSpPr>
            <p:cNvPr id="614" name="textbox 614"/>
            <p:cNvSpPr/>
            <p:nvPr/>
          </p:nvSpPr>
          <p:spPr>
            <a:xfrm>
              <a:off x="-12700" y="-12700"/>
              <a:ext cx="4138929" cy="29660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2565" algn="l" rtl="0" eaLnBrk="0">
                <a:lnSpc>
                  <a:spcPct val="97000"/>
                </a:lnSpc>
                <a:spcBef>
                  <a:spcPts val="0"/>
                </a:spcBef>
              </a:pPr>
              <a:r>
                <a:rPr sz="2300" b="1" kern="0" spc="5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1</a:t>
              </a:r>
              <a:r>
                <a:rPr sz="2300" b="1" kern="0" spc="-28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2300" b="1" kern="0" spc="50" dirty="0">
                  <a:solidFill>
                    <a:srgbClr val="FF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、构建固定源运维类服务机</a:t>
              </a:r>
              <a:endParaRPr sz="23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 marL="734695" algn="l" rtl="0" eaLnBrk="0">
                <a:lnSpc>
                  <a:spcPct val="97000"/>
                </a:lnSpc>
                <a:spcBef>
                  <a:spcPts val="1595"/>
                </a:spcBef>
              </a:pPr>
              <a:r>
                <a:rPr sz="2300" b="1" kern="0" spc="80" dirty="0">
                  <a:solidFill>
                    <a:srgbClr val="FF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构信用评价指标体系</a:t>
              </a:r>
              <a:endParaRPr sz="23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 algn="l" rtl="0" eaLnBrk="0">
                <a:lnSpc>
                  <a:spcPct val="112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4185" indent="-276225" algn="l" rtl="0" eaLnBrk="0">
                <a:lnSpc>
                  <a:spcPct val="147000"/>
                </a:lnSpc>
                <a:spcBef>
                  <a:spcPts val="0"/>
                </a:spcBef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19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电子化运维记录将作为运维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机构信用评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价的重要数据来源；</a:t>
              </a:r>
              <a:endParaRPr sz="15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6091237" y="2438590"/>
            <a:ext cx="4112971" cy="2915970"/>
            <a:chOff x="0" y="0"/>
            <a:chExt cx="4112971" cy="2915970"/>
          </a:xfrm>
        </p:grpSpPr>
        <p:pic>
          <p:nvPicPr>
            <p:cNvPr id="616" name="picture 6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112971" cy="2915970"/>
            </a:xfrm>
            <a:prstGeom prst="rect">
              <a:avLst/>
            </a:prstGeom>
          </p:spPr>
        </p:pic>
        <p:sp>
          <p:nvSpPr>
            <p:cNvPr id="618" name="textbox 618"/>
            <p:cNvSpPr/>
            <p:nvPr/>
          </p:nvSpPr>
          <p:spPr>
            <a:xfrm>
              <a:off x="-12700" y="-12700"/>
              <a:ext cx="4138929" cy="29673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2300" b="1" kern="0" spc="-12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r>
                <a:rPr sz="2300" b="1" kern="0" spc="-29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2300" b="1" kern="0" spc="-120" dirty="0">
                  <a:solidFill>
                    <a:srgbClr val="FF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、对运维机构进行信用评价，</a:t>
              </a:r>
              <a:endParaRPr sz="23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 marL="191770" algn="l" rtl="0" eaLnBrk="0">
                <a:lnSpc>
                  <a:spcPct val="96000"/>
                </a:lnSpc>
                <a:spcBef>
                  <a:spcPts val="1610"/>
                </a:spcBef>
              </a:pPr>
              <a:r>
                <a:rPr sz="2300" b="1" kern="0" spc="80" dirty="0">
                  <a:solidFill>
                    <a:srgbClr val="FF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并适时通报或发布评价结果</a:t>
              </a:r>
              <a:endParaRPr sz="23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 algn="l" rtl="0" eaLnBrk="0">
                <a:lnSpc>
                  <a:spcPct val="118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4185" indent="-276225" algn="l" rtl="0" eaLnBrk="0">
                <a:lnSpc>
                  <a:spcPct val="147000"/>
                </a:lnSpc>
                <a:spcBef>
                  <a:spcPts val="5"/>
                </a:spcBef>
              </a:pP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36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方式：</a:t>
              </a:r>
              <a:r>
                <a:rPr sz="1500" kern="0" spc="-4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 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通过综合运用系统核查和现</a:t>
              </a:r>
              <a:r>
                <a:rPr sz="1500" kern="0" spc="1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场检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查等方式</a:t>
              </a:r>
              <a:endParaRPr sz="15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sp>
        <p:nvSpPr>
          <p:cNvPr id="620" name="textbox 620"/>
          <p:cNvSpPr/>
          <p:nvPr/>
        </p:nvSpPr>
        <p:spPr>
          <a:xfrm>
            <a:off x="758249" y="531194"/>
            <a:ext cx="2504439" cy="409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下一步工作安排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2" name="path 622"/>
          <p:cNvSpPr/>
          <p:nvPr/>
        </p:nvSpPr>
        <p:spPr>
          <a:xfrm>
            <a:off x="7890942" y="1699895"/>
            <a:ext cx="575715" cy="609688"/>
          </a:xfrm>
          <a:custGeom>
            <a:avLst/>
            <a:gdLst/>
            <a:ahLst/>
            <a:cxnLst/>
            <a:rect l="0" t="0" r="0" b="0"/>
            <a:pathLst>
              <a:path w="906" h="960">
                <a:moveTo>
                  <a:pt x="689" y="253"/>
                </a:moveTo>
                <a:lnTo>
                  <a:pt x="759" y="253"/>
                </a:lnTo>
                <a:cubicBezTo>
                  <a:pt x="759" y="253"/>
                  <a:pt x="759" y="253"/>
                  <a:pt x="759" y="253"/>
                </a:cubicBezTo>
                <a:lnTo>
                  <a:pt x="759" y="253"/>
                </a:lnTo>
                <a:cubicBezTo>
                  <a:pt x="758" y="255"/>
                  <a:pt x="757" y="257"/>
                  <a:pt x="757" y="257"/>
                </a:cubicBezTo>
                <a:cubicBezTo>
                  <a:pt x="751" y="270"/>
                  <a:pt x="745" y="283"/>
                  <a:pt x="743" y="296"/>
                </a:cubicBezTo>
                <a:lnTo>
                  <a:pt x="751" y="383"/>
                </a:lnTo>
                <a:lnTo>
                  <a:pt x="782" y="383"/>
                </a:lnTo>
                <a:lnTo>
                  <a:pt x="808" y="253"/>
                </a:lnTo>
                <a:lnTo>
                  <a:pt x="834" y="253"/>
                </a:lnTo>
                <a:cubicBezTo>
                  <a:pt x="874" y="253"/>
                  <a:pt x="906" y="285"/>
                  <a:pt x="906" y="325"/>
                </a:cubicBezTo>
                <a:lnTo>
                  <a:pt x="906" y="534"/>
                </a:lnTo>
                <a:cubicBezTo>
                  <a:pt x="906" y="573"/>
                  <a:pt x="874" y="605"/>
                  <a:pt x="834" y="605"/>
                </a:cubicBezTo>
                <a:lnTo>
                  <a:pt x="825" y="605"/>
                </a:lnTo>
                <a:lnTo>
                  <a:pt x="825" y="909"/>
                </a:lnTo>
                <a:cubicBezTo>
                  <a:pt x="825" y="937"/>
                  <a:pt x="802" y="960"/>
                  <a:pt x="774" y="960"/>
                </a:cubicBezTo>
                <a:cubicBezTo>
                  <a:pt x="748" y="960"/>
                  <a:pt x="727" y="940"/>
                  <a:pt x="724" y="915"/>
                </a:cubicBezTo>
                <a:cubicBezTo>
                  <a:pt x="721" y="940"/>
                  <a:pt x="700" y="960"/>
                  <a:pt x="674" y="960"/>
                </a:cubicBezTo>
                <a:cubicBezTo>
                  <a:pt x="646" y="960"/>
                  <a:pt x="623" y="937"/>
                  <a:pt x="623" y="909"/>
                </a:cubicBezTo>
                <a:lnTo>
                  <a:pt x="623" y="621"/>
                </a:lnTo>
                <a:cubicBezTo>
                  <a:pt x="651" y="602"/>
                  <a:pt x="669" y="570"/>
                  <a:pt x="669" y="534"/>
                </a:cubicBezTo>
                <a:lnTo>
                  <a:pt x="669" y="383"/>
                </a:lnTo>
                <a:lnTo>
                  <a:pt x="697" y="383"/>
                </a:lnTo>
                <a:lnTo>
                  <a:pt x="705" y="295"/>
                </a:lnTo>
                <a:cubicBezTo>
                  <a:pt x="705" y="294"/>
                  <a:pt x="705" y="292"/>
                  <a:pt x="704" y="291"/>
                </a:cubicBezTo>
                <a:cubicBezTo>
                  <a:pt x="701" y="279"/>
                  <a:pt x="696" y="268"/>
                  <a:pt x="691" y="257"/>
                </a:cubicBezTo>
                <a:cubicBezTo>
                  <a:pt x="691" y="257"/>
                  <a:pt x="690" y="255"/>
                  <a:pt x="689" y="253"/>
                </a:cubicBezTo>
                <a:lnTo>
                  <a:pt x="689" y="253"/>
                </a:lnTo>
                <a:cubicBezTo>
                  <a:pt x="689" y="253"/>
                  <a:pt x="689" y="253"/>
                  <a:pt x="689" y="253"/>
                </a:cubicBezTo>
                <a:moveTo>
                  <a:pt x="418" y="253"/>
                </a:moveTo>
                <a:lnTo>
                  <a:pt x="488" y="253"/>
                </a:lnTo>
                <a:cubicBezTo>
                  <a:pt x="487" y="253"/>
                  <a:pt x="487" y="253"/>
                  <a:pt x="487" y="253"/>
                </a:cubicBezTo>
                <a:lnTo>
                  <a:pt x="488" y="253"/>
                </a:lnTo>
                <a:cubicBezTo>
                  <a:pt x="487" y="255"/>
                  <a:pt x="486" y="257"/>
                  <a:pt x="486" y="257"/>
                </a:cubicBezTo>
                <a:cubicBezTo>
                  <a:pt x="480" y="270"/>
                  <a:pt x="474" y="283"/>
                  <a:pt x="472" y="296"/>
                </a:cubicBezTo>
                <a:lnTo>
                  <a:pt x="480" y="383"/>
                </a:lnTo>
                <a:lnTo>
                  <a:pt x="511" y="383"/>
                </a:lnTo>
                <a:lnTo>
                  <a:pt x="537" y="253"/>
                </a:lnTo>
                <a:lnTo>
                  <a:pt x="563" y="253"/>
                </a:lnTo>
                <a:cubicBezTo>
                  <a:pt x="603" y="253"/>
                  <a:pt x="635" y="285"/>
                  <a:pt x="635" y="325"/>
                </a:cubicBezTo>
                <a:lnTo>
                  <a:pt x="635" y="534"/>
                </a:lnTo>
                <a:cubicBezTo>
                  <a:pt x="635" y="573"/>
                  <a:pt x="603" y="605"/>
                  <a:pt x="563" y="605"/>
                </a:cubicBezTo>
                <a:lnTo>
                  <a:pt x="554" y="605"/>
                </a:lnTo>
                <a:lnTo>
                  <a:pt x="554" y="909"/>
                </a:lnTo>
                <a:cubicBezTo>
                  <a:pt x="554" y="937"/>
                  <a:pt x="531" y="960"/>
                  <a:pt x="503" y="960"/>
                </a:cubicBezTo>
                <a:cubicBezTo>
                  <a:pt x="477" y="960"/>
                  <a:pt x="456" y="940"/>
                  <a:pt x="453" y="915"/>
                </a:cubicBezTo>
                <a:cubicBezTo>
                  <a:pt x="450" y="940"/>
                  <a:pt x="429" y="960"/>
                  <a:pt x="403" y="960"/>
                </a:cubicBezTo>
                <a:cubicBezTo>
                  <a:pt x="375" y="960"/>
                  <a:pt x="352" y="937"/>
                  <a:pt x="352" y="909"/>
                </a:cubicBezTo>
                <a:lnTo>
                  <a:pt x="352" y="605"/>
                </a:lnTo>
                <a:lnTo>
                  <a:pt x="343" y="605"/>
                </a:lnTo>
                <a:cubicBezTo>
                  <a:pt x="303" y="605"/>
                  <a:pt x="271" y="573"/>
                  <a:pt x="271" y="534"/>
                </a:cubicBezTo>
                <a:lnTo>
                  <a:pt x="271" y="325"/>
                </a:lnTo>
                <a:cubicBezTo>
                  <a:pt x="271" y="285"/>
                  <a:pt x="303" y="253"/>
                  <a:pt x="343" y="253"/>
                </a:cubicBezTo>
                <a:lnTo>
                  <a:pt x="369" y="253"/>
                </a:lnTo>
                <a:lnTo>
                  <a:pt x="395" y="383"/>
                </a:lnTo>
                <a:lnTo>
                  <a:pt x="426" y="383"/>
                </a:lnTo>
                <a:lnTo>
                  <a:pt x="434" y="295"/>
                </a:lnTo>
                <a:cubicBezTo>
                  <a:pt x="434" y="294"/>
                  <a:pt x="433" y="292"/>
                  <a:pt x="433" y="291"/>
                </a:cubicBezTo>
                <a:cubicBezTo>
                  <a:pt x="430" y="279"/>
                  <a:pt x="425" y="268"/>
                  <a:pt x="420" y="257"/>
                </a:cubicBezTo>
                <a:cubicBezTo>
                  <a:pt x="420" y="257"/>
                  <a:pt x="419" y="255"/>
                  <a:pt x="418" y="253"/>
                </a:cubicBezTo>
                <a:lnTo>
                  <a:pt x="418" y="253"/>
                </a:lnTo>
                <a:cubicBezTo>
                  <a:pt x="418" y="253"/>
                  <a:pt x="418" y="253"/>
                  <a:pt x="418" y="253"/>
                </a:cubicBezTo>
                <a:moveTo>
                  <a:pt x="147" y="253"/>
                </a:moveTo>
                <a:lnTo>
                  <a:pt x="216" y="253"/>
                </a:lnTo>
                <a:cubicBezTo>
                  <a:pt x="216" y="253"/>
                  <a:pt x="216" y="253"/>
                  <a:pt x="216" y="253"/>
                </a:cubicBezTo>
                <a:lnTo>
                  <a:pt x="216" y="253"/>
                </a:lnTo>
                <a:cubicBezTo>
                  <a:pt x="216" y="255"/>
                  <a:pt x="215" y="257"/>
                  <a:pt x="215" y="257"/>
                </a:cubicBezTo>
                <a:cubicBezTo>
                  <a:pt x="209" y="270"/>
                  <a:pt x="203" y="283"/>
                  <a:pt x="200" y="296"/>
                </a:cubicBezTo>
                <a:lnTo>
                  <a:pt x="208" y="383"/>
                </a:lnTo>
                <a:lnTo>
                  <a:pt x="237" y="383"/>
                </a:lnTo>
                <a:lnTo>
                  <a:pt x="237" y="534"/>
                </a:lnTo>
                <a:cubicBezTo>
                  <a:pt x="237" y="570"/>
                  <a:pt x="255" y="602"/>
                  <a:pt x="282" y="621"/>
                </a:cubicBezTo>
                <a:lnTo>
                  <a:pt x="282" y="909"/>
                </a:lnTo>
                <a:cubicBezTo>
                  <a:pt x="282" y="937"/>
                  <a:pt x="260" y="960"/>
                  <a:pt x="232" y="960"/>
                </a:cubicBezTo>
                <a:cubicBezTo>
                  <a:pt x="206" y="960"/>
                  <a:pt x="184" y="940"/>
                  <a:pt x="182" y="915"/>
                </a:cubicBezTo>
                <a:cubicBezTo>
                  <a:pt x="179" y="940"/>
                  <a:pt x="157" y="960"/>
                  <a:pt x="131" y="960"/>
                </a:cubicBezTo>
                <a:cubicBezTo>
                  <a:pt x="103" y="960"/>
                  <a:pt x="80" y="937"/>
                  <a:pt x="80" y="909"/>
                </a:cubicBezTo>
                <a:lnTo>
                  <a:pt x="80" y="605"/>
                </a:lnTo>
                <a:lnTo>
                  <a:pt x="71" y="605"/>
                </a:lnTo>
                <a:cubicBezTo>
                  <a:pt x="32" y="605"/>
                  <a:pt x="0" y="573"/>
                  <a:pt x="0" y="534"/>
                </a:cubicBezTo>
                <a:lnTo>
                  <a:pt x="0" y="325"/>
                </a:lnTo>
                <a:cubicBezTo>
                  <a:pt x="0" y="285"/>
                  <a:pt x="32" y="253"/>
                  <a:pt x="71" y="253"/>
                </a:cubicBezTo>
                <a:lnTo>
                  <a:pt x="98" y="253"/>
                </a:lnTo>
                <a:lnTo>
                  <a:pt x="124" y="383"/>
                </a:lnTo>
                <a:lnTo>
                  <a:pt x="155" y="383"/>
                </a:lnTo>
                <a:lnTo>
                  <a:pt x="163" y="295"/>
                </a:lnTo>
                <a:cubicBezTo>
                  <a:pt x="162" y="294"/>
                  <a:pt x="162" y="292"/>
                  <a:pt x="162" y="291"/>
                </a:cubicBezTo>
                <a:cubicBezTo>
                  <a:pt x="159" y="279"/>
                  <a:pt x="154" y="268"/>
                  <a:pt x="149" y="257"/>
                </a:cubicBezTo>
                <a:cubicBezTo>
                  <a:pt x="149" y="257"/>
                  <a:pt x="147" y="255"/>
                  <a:pt x="147" y="253"/>
                </a:cubicBezTo>
                <a:lnTo>
                  <a:pt x="147" y="253"/>
                </a:lnTo>
                <a:cubicBezTo>
                  <a:pt x="147" y="253"/>
                  <a:pt x="147" y="253"/>
                  <a:pt x="147" y="253"/>
                </a:cubicBezTo>
                <a:moveTo>
                  <a:pt x="724" y="1"/>
                </a:moveTo>
                <a:lnTo>
                  <a:pt x="725" y="1"/>
                </a:lnTo>
                <a:cubicBezTo>
                  <a:pt x="772" y="1"/>
                  <a:pt x="813" y="33"/>
                  <a:pt x="825" y="78"/>
                </a:cubicBezTo>
                <a:cubicBezTo>
                  <a:pt x="827" y="87"/>
                  <a:pt x="829" y="96"/>
                  <a:pt x="829" y="105"/>
                </a:cubicBezTo>
                <a:cubicBezTo>
                  <a:pt x="829" y="162"/>
                  <a:pt x="782" y="209"/>
                  <a:pt x="725" y="209"/>
                </a:cubicBezTo>
                <a:lnTo>
                  <a:pt x="724" y="209"/>
                </a:lnTo>
                <a:cubicBezTo>
                  <a:pt x="676" y="209"/>
                  <a:pt x="635" y="177"/>
                  <a:pt x="623" y="131"/>
                </a:cubicBezTo>
                <a:cubicBezTo>
                  <a:pt x="621" y="122"/>
                  <a:pt x="620" y="113"/>
                  <a:pt x="620" y="104"/>
                </a:cubicBezTo>
                <a:cubicBezTo>
                  <a:pt x="620" y="47"/>
                  <a:pt x="666" y="1"/>
                  <a:pt x="724" y="1"/>
                </a:cubicBezTo>
                <a:moveTo>
                  <a:pt x="452" y="1"/>
                </a:moveTo>
                <a:lnTo>
                  <a:pt x="453" y="1"/>
                </a:lnTo>
                <a:cubicBezTo>
                  <a:pt x="501" y="1"/>
                  <a:pt x="542" y="33"/>
                  <a:pt x="554" y="78"/>
                </a:cubicBezTo>
                <a:cubicBezTo>
                  <a:pt x="556" y="87"/>
                  <a:pt x="557" y="96"/>
                  <a:pt x="557" y="105"/>
                </a:cubicBezTo>
                <a:cubicBezTo>
                  <a:pt x="557" y="162"/>
                  <a:pt x="511" y="209"/>
                  <a:pt x="453" y="209"/>
                </a:cubicBezTo>
                <a:lnTo>
                  <a:pt x="452" y="209"/>
                </a:lnTo>
                <a:cubicBezTo>
                  <a:pt x="405" y="209"/>
                  <a:pt x="364" y="177"/>
                  <a:pt x="352" y="131"/>
                </a:cubicBezTo>
                <a:cubicBezTo>
                  <a:pt x="349" y="122"/>
                  <a:pt x="348" y="113"/>
                  <a:pt x="348" y="104"/>
                </a:cubicBezTo>
                <a:cubicBezTo>
                  <a:pt x="348" y="47"/>
                  <a:pt x="395" y="1"/>
                  <a:pt x="452" y="1"/>
                </a:cubicBezTo>
                <a:moveTo>
                  <a:pt x="181" y="1"/>
                </a:moveTo>
                <a:lnTo>
                  <a:pt x="182" y="1"/>
                </a:lnTo>
                <a:cubicBezTo>
                  <a:pt x="229" y="1"/>
                  <a:pt x="271" y="33"/>
                  <a:pt x="283" y="78"/>
                </a:cubicBezTo>
                <a:cubicBezTo>
                  <a:pt x="285" y="87"/>
                  <a:pt x="286" y="96"/>
                  <a:pt x="286" y="105"/>
                </a:cubicBezTo>
                <a:cubicBezTo>
                  <a:pt x="286" y="162"/>
                  <a:pt x="239" y="209"/>
                  <a:pt x="182" y="209"/>
                </a:cubicBezTo>
                <a:lnTo>
                  <a:pt x="181" y="209"/>
                </a:lnTo>
                <a:cubicBezTo>
                  <a:pt x="134" y="209"/>
                  <a:pt x="92" y="177"/>
                  <a:pt x="80" y="131"/>
                </a:cubicBezTo>
                <a:cubicBezTo>
                  <a:pt x="78" y="122"/>
                  <a:pt x="77" y="113"/>
                  <a:pt x="77" y="104"/>
                </a:cubicBezTo>
                <a:cubicBezTo>
                  <a:pt x="77" y="47"/>
                  <a:pt x="124" y="1"/>
                  <a:pt x="181" y="1"/>
                </a:cubicBezTo>
                <a:moveTo>
                  <a:pt x="724" y="0"/>
                </a:moveTo>
                <a:cubicBezTo>
                  <a:pt x="666" y="0"/>
                  <a:pt x="619" y="47"/>
                  <a:pt x="619" y="105"/>
                </a:cubicBezTo>
                <a:cubicBezTo>
                  <a:pt x="619" y="114"/>
                  <a:pt x="620" y="123"/>
                  <a:pt x="622" y="131"/>
                </a:cubicBezTo>
                <a:cubicBezTo>
                  <a:pt x="634" y="176"/>
                  <a:pt x="675" y="209"/>
                  <a:pt x="724" y="209"/>
                </a:cubicBezTo>
                <a:lnTo>
                  <a:pt x="724" y="209"/>
                </a:lnTo>
                <a:lnTo>
                  <a:pt x="725" y="209"/>
                </a:lnTo>
                <a:cubicBezTo>
                  <a:pt x="782" y="209"/>
                  <a:pt x="829" y="163"/>
                  <a:pt x="829" y="105"/>
                </a:cubicBezTo>
                <a:cubicBezTo>
                  <a:pt x="829" y="96"/>
                  <a:pt x="828" y="87"/>
                  <a:pt x="826" y="78"/>
                </a:cubicBezTo>
                <a:cubicBezTo>
                  <a:pt x="814" y="33"/>
                  <a:pt x="773" y="0"/>
                  <a:pt x="725" y="0"/>
                </a:cubicBezTo>
                <a:lnTo>
                  <a:pt x="724" y="0"/>
                </a:lnTo>
                <a:lnTo>
                  <a:pt x="724" y="0"/>
                </a:lnTo>
                <a:close/>
                <a:moveTo>
                  <a:pt x="181" y="0"/>
                </a:moveTo>
                <a:cubicBezTo>
                  <a:pt x="123" y="0"/>
                  <a:pt x="76" y="47"/>
                  <a:pt x="76" y="105"/>
                </a:cubicBezTo>
                <a:cubicBezTo>
                  <a:pt x="76" y="114"/>
                  <a:pt x="78" y="123"/>
                  <a:pt x="80" y="131"/>
                </a:cubicBezTo>
                <a:cubicBezTo>
                  <a:pt x="91" y="176"/>
                  <a:pt x="132" y="209"/>
                  <a:pt x="181" y="209"/>
                </a:cubicBezTo>
                <a:lnTo>
                  <a:pt x="182" y="209"/>
                </a:lnTo>
                <a:lnTo>
                  <a:pt x="182" y="209"/>
                </a:lnTo>
                <a:cubicBezTo>
                  <a:pt x="240" y="209"/>
                  <a:pt x="287" y="163"/>
                  <a:pt x="287" y="105"/>
                </a:cubicBezTo>
                <a:cubicBezTo>
                  <a:pt x="287" y="96"/>
                  <a:pt x="285" y="87"/>
                  <a:pt x="283" y="78"/>
                </a:cubicBezTo>
                <a:cubicBezTo>
                  <a:pt x="272" y="33"/>
                  <a:pt x="231" y="0"/>
                  <a:pt x="182" y="0"/>
                </a:cubicBezTo>
                <a:lnTo>
                  <a:pt x="182" y="0"/>
                </a:lnTo>
                <a:lnTo>
                  <a:pt x="181" y="0"/>
                </a:lnTo>
                <a:close/>
                <a:moveTo>
                  <a:pt x="452" y="0"/>
                </a:moveTo>
                <a:cubicBezTo>
                  <a:pt x="394" y="0"/>
                  <a:pt x="348" y="47"/>
                  <a:pt x="348" y="104"/>
                </a:cubicBezTo>
                <a:cubicBezTo>
                  <a:pt x="348" y="114"/>
                  <a:pt x="349" y="122"/>
                  <a:pt x="351" y="131"/>
                </a:cubicBezTo>
                <a:cubicBezTo>
                  <a:pt x="363" y="176"/>
                  <a:pt x="404" y="209"/>
                  <a:pt x="452" y="209"/>
                </a:cubicBezTo>
                <a:lnTo>
                  <a:pt x="453" y="209"/>
                </a:lnTo>
                <a:lnTo>
                  <a:pt x="453" y="209"/>
                </a:lnTo>
                <a:cubicBezTo>
                  <a:pt x="511" y="209"/>
                  <a:pt x="558" y="163"/>
                  <a:pt x="558" y="105"/>
                </a:cubicBezTo>
                <a:cubicBezTo>
                  <a:pt x="558" y="96"/>
                  <a:pt x="557" y="87"/>
                  <a:pt x="554" y="78"/>
                </a:cubicBezTo>
                <a:cubicBezTo>
                  <a:pt x="543" y="33"/>
                  <a:pt x="502" y="0"/>
                  <a:pt x="453" y="0"/>
                </a:cubicBezTo>
                <a:lnTo>
                  <a:pt x="453" y="0"/>
                </a:lnTo>
                <a:lnTo>
                  <a:pt x="452" y="0"/>
                </a:lnTo>
                <a:close/>
                <a:moveTo>
                  <a:pt x="724" y="0"/>
                </a:moveTo>
                <a:lnTo>
                  <a:pt x="725" y="0"/>
                </a:lnTo>
                <a:cubicBezTo>
                  <a:pt x="773" y="0"/>
                  <a:pt x="814" y="32"/>
                  <a:pt x="826" y="78"/>
                </a:cubicBezTo>
                <a:cubicBezTo>
                  <a:pt x="829" y="87"/>
                  <a:pt x="830" y="96"/>
                  <a:pt x="830" y="105"/>
                </a:cubicBezTo>
                <a:cubicBezTo>
                  <a:pt x="830" y="163"/>
                  <a:pt x="783" y="210"/>
                  <a:pt x="725" y="210"/>
                </a:cubicBezTo>
                <a:lnTo>
                  <a:pt x="724" y="210"/>
                </a:lnTo>
                <a:cubicBezTo>
                  <a:pt x="676" y="210"/>
                  <a:pt x="634" y="177"/>
                  <a:pt x="622" y="131"/>
                </a:cubicBezTo>
                <a:cubicBezTo>
                  <a:pt x="620" y="122"/>
                  <a:pt x="618" y="113"/>
                  <a:pt x="618" y="104"/>
                </a:cubicBezTo>
                <a:cubicBezTo>
                  <a:pt x="618" y="47"/>
                  <a:pt x="666" y="0"/>
                  <a:pt x="724" y="0"/>
                </a:cubicBezTo>
                <a:moveTo>
                  <a:pt x="452" y="0"/>
                </a:moveTo>
                <a:lnTo>
                  <a:pt x="453" y="0"/>
                </a:lnTo>
                <a:cubicBezTo>
                  <a:pt x="501" y="0"/>
                  <a:pt x="543" y="32"/>
                  <a:pt x="555" y="78"/>
                </a:cubicBezTo>
                <a:cubicBezTo>
                  <a:pt x="557" y="87"/>
                  <a:pt x="559" y="96"/>
                  <a:pt x="559" y="105"/>
                </a:cubicBezTo>
                <a:cubicBezTo>
                  <a:pt x="559" y="163"/>
                  <a:pt x="511" y="210"/>
                  <a:pt x="453" y="210"/>
                </a:cubicBezTo>
                <a:lnTo>
                  <a:pt x="452" y="210"/>
                </a:lnTo>
                <a:cubicBezTo>
                  <a:pt x="404" y="210"/>
                  <a:pt x="362" y="177"/>
                  <a:pt x="350" y="131"/>
                </a:cubicBezTo>
                <a:cubicBezTo>
                  <a:pt x="348" y="122"/>
                  <a:pt x="347" y="113"/>
                  <a:pt x="347" y="104"/>
                </a:cubicBezTo>
                <a:cubicBezTo>
                  <a:pt x="347" y="47"/>
                  <a:pt x="394" y="0"/>
                  <a:pt x="452" y="0"/>
                </a:cubicBezTo>
                <a:moveTo>
                  <a:pt x="181" y="0"/>
                </a:moveTo>
                <a:lnTo>
                  <a:pt x="182" y="0"/>
                </a:lnTo>
                <a:cubicBezTo>
                  <a:pt x="230" y="0"/>
                  <a:pt x="272" y="32"/>
                  <a:pt x="284" y="78"/>
                </a:cubicBezTo>
                <a:cubicBezTo>
                  <a:pt x="286" y="87"/>
                  <a:pt x="287" y="96"/>
                  <a:pt x="287" y="105"/>
                </a:cubicBezTo>
                <a:cubicBezTo>
                  <a:pt x="287" y="163"/>
                  <a:pt x="240" y="210"/>
                  <a:pt x="182" y="210"/>
                </a:cubicBezTo>
                <a:lnTo>
                  <a:pt x="181" y="210"/>
                </a:lnTo>
                <a:cubicBezTo>
                  <a:pt x="133" y="210"/>
                  <a:pt x="91" y="177"/>
                  <a:pt x="79" y="131"/>
                </a:cubicBezTo>
                <a:cubicBezTo>
                  <a:pt x="77" y="122"/>
                  <a:pt x="76" y="113"/>
                  <a:pt x="76" y="104"/>
                </a:cubicBezTo>
                <a:cubicBezTo>
                  <a:pt x="76" y="47"/>
                  <a:pt x="123" y="0"/>
                  <a:pt x="181" y="0"/>
                </a:cubicBezTo>
              </a:path>
            </a:pathLst>
          </a:custGeom>
          <a:solidFill>
            <a:srgbClr val="138D8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4" name="path 624"/>
          <p:cNvSpPr/>
          <p:nvPr/>
        </p:nvSpPr>
        <p:spPr>
          <a:xfrm>
            <a:off x="2900210" y="1706867"/>
            <a:ext cx="575716" cy="609676"/>
          </a:xfrm>
          <a:custGeom>
            <a:avLst/>
            <a:gdLst/>
            <a:ahLst/>
            <a:cxnLst/>
            <a:rect l="0" t="0" r="0" b="0"/>
            <a:pathLst>
              <a:path w="906" h="960">
                <a:moveTo>
                  <a:pt x="689" y="253"/>
                </a:moveTo>
                <a:lnTo>
                  <a:pt x="759" y="253"/>
                </a:lnTo>
                <a:cubicBezTo>
                  <a:pt x="759" y="253"/>
                  <a:pt x="759" y="253"/>
                  <a:pt x="759" y="254"/>
                </a:cubicBezTo>
                <a:lnTo>
                  <a:pt x="759" y="254"/>
                </a:lnTo>
                <a:cubicBezTo>
                  <a:pt x="758" y="255"/>
                  <a:pt x="757" y="257"/>
                  <a:pt x="757" y="257"/>
                </a:cubicBezTo>
                <a:cubicBezTo>
                  <a:pt x="751" y="270"/>
                  <a:pt x="745" y="283"/>
                  <a:pt x="743" y="296"/>
                </a:cubicBezTo>
                <a:lnTo>
                  <a:pt x="751" y="383"/>
                </a:lnTo>
                <a:lnTo>
                  <a:pt x="782" y="383"/>
                </a:lnTo>
                <a:lnTo>
                  <a:pt x="808" y="253"/>
                </a:lnTo>
                <a:lnTo>
                  <a:pt x="834" y="253"/>
                </a:lnTo>
                <a:cubicBezTo>
                  <a:pt x="874" y="253"/>
                  <a:pt x="906" y="285"/>
                  <a:pt x="906" y="325"/>
                </a:cubicBezTo>
                <a:lnTo>
                  <a:pt x="906" y="534"/>
                </a:lnTo>
                <a:cubicBezTo>
                  <a:pt x="906" y="573"/>
                  <a:pt x="874" y="605"/>
                  <a:pt x="834" y="605"/>
                </a:cubicBezTo>
                <a:lnTo>
                  <a:pt x="825" y="605"/>
                </a:lnTo>
                <a:lnTo>
                  <a:pt x="825" y="909"/>
                </a:lnTo>
                <a:cubicBezTo>
                  <a:pt x="825" y="937"/>
                  <a:pt x="802" y="960"/>
                  <a:pt x="774" y="960"/>
                </a:cubicBezTo>
                <a:cubicBezTo>
                  <a:pt x="748" y="960"/>
                  <a:pt x="727" y="940"/>
                  <a:pt x="724" y="915"/>
                </a:cubicBezTo>
                <a:cubicBezTo>
                  <a:pt x="721" y="940"/>
                  <a:pt x="700" y="960"/>
                  <a:pt x="674" y="960"/>
                </a:cubicBezTo>
                <a:cubicBezTo>
                  <a:pt x="646" y="960"/>
                  <a:pt x="623" y="937"/>
                  <a:pt x="623" y="909"/>
                </a:cubicBezTo>
                <a:lnTo>
                  <a:pt x="623" y="621"/>
                </a:lnTo>
                <a:cubicBezTo>
                  <a:pt x="651" y="602"/>
                  <a:pt x="669" y="570"/>
                  <a:pt x="669" y="534"/>
                </a:cubicBezTo>
                <a:lnTo>
                  <a:pt x="669" y="383"/>
                </a:lnTo>
                <a:lnTo>
                  <a:pt x="697" y="383"/>
                </a:lnTo>
                <a:lnTo>
                  <a:pt x="705" y="295"/>
                </a:lnTo>
                <a:cubicBezTo>
                  <a:pt x="705" y="294"/>
                  <a:pt x="705" y="292"/>
                  <a:pt x="704" y="291"/>
                </a:cubicBezTo>
                <a:cubicBezTo>
                  <a:pt x="701" y="279"/>
                  <a:pt x="696" y="268"/>
                  <a:pt x="691" y="257"/>
                </a:cubicBezTo>
                <a:cubicBezTo>
                  <a:pt x="691" y="257"/>
                  <a:pt x="690" y="255"/>
                  <a:pt x="689" y="254"/>
                </a:cubicBezTo>
                <a:lnTo>
                  <a:pt x="689" y="254"/>
                </a:lnTo>
                <a:cubicBezTo>
                  <a:pt x="689" y="253"/>
                  <a:pt x="689" y="253"/>
                  <a:pt x="689" y="253"/>
                </a:cubicBezTo>
                <a:moveTo>
                  <a:pt x="418" y="253"/>
                </a:moveTo>
                <a:lnTo>
                  <a:pt x="488" y="253"/>
                </a:lnTo>
                <a:cubicBezTo>
                  <a:pt x="487" y="253"/>
                  <a:pt x="487" y="253"/>
                  <a:pt x="487" y="254"/>
                </a:cubicBezTo>
                <a:lnTo>
                  <a:pt x="488" y="254"/>
                </a:lnTo>
                <a:cubicBezTo>
                  <a:pt x="487" y="255"/>
                  <a:pt x="486" y="257"/>
                  <a:pt x="486" y="257"/>
                </a:cubicBezTo>
                <a:cubicBezTo>
                  <a:pt x="480" y="270"/>
                  <a:pt x="474" y="283"/>
                  <a:pt x="472" y="296"/>
                </a:cubicBezTo>
                <a:lnTo>
                  <a:pt x="480" y="383"/>
                </a:lnTo>
                <a:lnTo>
                  <a:pt x="511" y="383"/>
                </a:lnTo>
                <a:lnTo>
                  <a:pt x="537" y="253"/>
                </a:lnTo>
                <a:lnTo>
                  <a:pt x="563" y="253"/>
                </a:lnTo>
                <a:cubicBezTo>
                  <a:pt x="602" y="253"/>
                  <a:pt x="635" y="285"/>
                  <a:pt x="635" y="325"/>
                </a:cubicBezTo>
                <a:lnTo>
                  <a:pt x="635" y="534"/>
                </a:lnTo>
                <a:cubicBezTo>
                  <a:pt x="635" y="573"/>
                  <a:pt x="603" y="605"/>
                  <a:pt x="563" y="605"/>
                </a:cubicBezTo>
                <a:lnTo>
                  <a:pt x="554" y="605"/>
                </a:lnTo>
                <a:lnTo>
                  <a:pt x="554" y="909"/>
                </a:lnTo>
                <a:cubicBezTo>
                  <a:pt x="554" y="937"/>
                  <a:pt x="531" y="960"/>
                  <a:pt x="503" y="960"/>
                </a:cubicBezTo>
                <a:cubicBezTo>
                  <a:pt x="477" y="960"/>
                  <a:pt x="456" y="940"/>
                  <a:pt x="453" y="915"/>
                </a:cubicBezTo>
                <a:cubicBezTo>
                  <a:pt x="450" y="940"/>
                  <a:pt x="429" y="960"/>
                  <a:pt x="403" y="960"/>
                </a:cubicBezTo>
                <a:cubicBezTo>
                  <a:pt x="375" y="960"/>
                  <a:pt x="352" y="937"/>
                  <a:pt x="352" y="909"/>
                </a:cubicBezTo>
                <a:lnTo>
                  <a:pt x="352" y="605"/>
                </a:lnTo>
                <a:lnTo>
                  <a:pt x="343" y="605"/>
                </a:lnTo>
                <a:cubicBezTo>
                  <a:pt x="303" y="605"/>
                  <a:pt x="271" y="573"/>
                  <a:pt x="271" y="534"/>
                </a:cubicBezTo>
                <a:lnTo>
                  <a:pt x="271" y="325"/>
                </a:lnTo>
                <a:cubicBezTo>
                  <a:pt x="271" y="285"/>
                  <a:pt x="303" y="253"/>
                  <a:pt x="343" y="253"/>
                </a:cubicBezTo>
                <a:lnTo>
                  <a:pt x="369" y="253"/>
                </a:lnTo>
                <a:lnTo>
                  <a:pt x="395" y="383"/>
                </a:lnTo>
                <a:lnTo>
                  <a:pt x="426" y="383"/>
                </a:lnTo>
                <a:lnTo>
                  <a:pt x="434" y="295"/>
                </a:lnTo>
                <a:cubicBezTo>
                  <a:pt x="434" y="294"/>
                  <a:pt x="433" y="292"/>
                  <a:pt x="433" y="291"/>
                </a:cubicBezTo>
                <a:cubicBezTo>
                  <a:pt x="430" y="279"/>
                  <a:pt x="425" y="268"/>
                  <a:pt x="420" y="257"/>
                </a:cubicBezTo>
                <a:cubicBezTo>
                  <a:pt x="420" y="257"/>
                  <a:pt x="419" y="255"/>
                  <a:pt x="418" y="254"/>
                </a:cubicBezTo>
                <a:lnTo>
                  <a:pt x="418" y="254"/>
                </a:lnTo>
                <a:cubicBezTo>
                  <a:pt x="418" y="253"/>
                  <a:pt x="418" y="253"/>
                  <a:pt x="418" y="253"/>
                </a:cubicBezTo>
                <a:moveTo>
                  <a:pt x="147" y="253"/>
                </a:moveTo>
                <a:lnTo>
                  <a:pt x="216" y="253"/>
                </a:lnTo>
                <a:cubicBezTo>
                  <a:pt x="216" y="253"/>
                  <a:pt x="216" y="253"/>
                  <a:pt x="216" y="254"/>
                </a:cubicBezTo>
                <a:lnTo>
                  <a:pt x="216" y="254"/>
                </a:lnTo>
                <a:cubicBezTo>
                  <a:pt x="216" y="255"/>
                  <a:pt x="215" y="257"/>
                  <a:pt x="215" y="257"/>
                </a:cubicBezTo>
                <a:cubicBezTo>
                  <a:pt x="209" y="270"/>
                  <a:pt x="203" y="283"/>
                  <a:pt x="200" y="296"/>
                </a:cubicBezTo>
                <a:lnTo>
                  <a:pt x="208" y="383"/>
                </a:lnTo>
                <a:lnTo>
                  <a:pt x="237" y="383"/>
                </a:lnTo>
                <a:lnTo>
                  <a:pt x="237" y="534"/>
                </a:lnTo>
                <a:cubicBezTo>
                  <a:pt x="237" y="570"/>
                  <a:pt x="255" y="602"/>
                  <a:pt x="282" y="621"/>
                </a:cubicBezTo>
                <a:lnTo>
                  <a:pt x="282" y="909"/>
                </a:lnTo>
                <a:cubicBezTo>
                  <a:pt x="282" y="937"/>
                  <a:pt x="260" y="960"/>
                  <a:pt x="232" y="960"/>
                </a:cubicBezTo>
                <a:cubicBezTo>
                  <a:pt x="206" y="960"/>
                  <a:pt x="184" y="940"/>
                  <a:pt x="181" y="915"/>
                </a:cubicBezTo>
                <a:cubicBezTo>
                  <a:pt x="179" y="940"/>
                  <a:pt x="157" y="960"/>
                  <a:pt x="131" y="960"/>
                </a:cubicBezTo>
                <a:cubicBezTo>
                  <a:pt x="103" y="960"/>
                  <a:pt x="80" y="937"/>
                  <a:pt x="80" y="909"/>
                </a:cubicBezTo>
                <a:lnTo>
                  <a:pt x="80" y="605"/>
                </a:lnTo>
                <a:lnTo>
                  <a:pt x="71" y="605"/>
                </a:lnTo>
                <a:cubicBezTo>
                  <a:pt x="32" y="605"/>
                  <a:pt x="0" y="573"/>
                  <a:pt x="0" y="534"/>
                </a:cubicBezTo>
                <a:lnTo>
                  <a:pt x="0" y="325"/>
                </a:lnTo>
                <a:cubicBezTo>
                  <a:pt x="0" y="285"/>
                  <a:pt x="32" y="253"/>
                  <a:pt x="71" y="253"/>
                </a:cubicBezTo>
                <a:lnTo>
                  <a:pt x="98" y="253"/>
                </a:lnTo>
                <a:lnTo>
                  <a:pt x="124" y="383"/>
                </a:lnTo>
                <a:lnTo>
                  <a:pt x="155" y="383"/>
                </a:lnTo>
                <a:lnTo>
                  <a:pt x="163" y="295"/>
                </a:lnTo>
                <a:cubicBezTo>
                  <a:pt x="162" y="294"/>
                  <a:pt x="162" y="292"/>
                  <a:pt x="162" y="291"/>
                </a:cubicBezTo>
                <a:cubicBezTo>
                  <a:pt x="159" y="279"/>
                  <a:pt x="154" y="268"/>
                  <a:pt x="149" y="257"/>
                </a:cubicBezTo>
                <a:cubicBezTo>
                  <a:pt x="149" y="257"/>
                  <a:pt x="147" y="255"/>
                  <a:pt x="147" y="254"/>
                </a:cubicBezTo>
                <a:lnTo>
                  <a:pt x="147" y="254"/>
                </a:lnTo>
                <a:cubicBezTo>
                  <a:pt x="147" y="253"/>
                  <a:pt x="147" y="253"/>
                  <a:pt x="147" y="253"/>
                </a:cubicBezTo>
                <a:moveTo>
                  <a:pt x="724" y="1"/>
                </a:moveTo>
                <a:lnTo>
                  <a:pt x="725" y="1"/>
                </a:lnTo>
                <a:cubicBezTo>
                  <a:pt x="772" y="1"/>
                  <a:pt x="813" y="33"/>
                  <a:pt x="825" y="79"/>
                </a:cubicBezTo>
                <a:cubicBezTo>
                  <a:pt x="827" y="87"/>
                  <a:pt x="829" y="96"/>
                  <a:pt x="829" y="105"/>
                </a:cubicBezTo>
                <a:cubicBezTo>
                  <a:pt x="829" y="162"/>
                  <a:pt x="782" y="209"/>
                  <a:pt x="725" y="209"/>
                </a:cubicBezTo>
                <a:lnTo>
                  <a:pt x="724" y="209"/>
                </a:lnTo>
                <a:cubicBezTo>
                  <a:pt x="676" y="209"/>
                  <a:pt x="635" y="177"/>
                  <a:pt x="623" y="131"/>
                </a:cubicBezTo>
                <a:cubicBezTo>
                  <a:pt x="621" y="122"/>
                  <a:pt x="620" y="113"/>
                  <a:pt x="620" y="104"/>
                </a:cubicBezTo>
                <a:cubicBezTo>
                  <a:pt x="620" y="47"/>
                  <a:pt x="666" y="1"/>
                  <a:pt x="724" y="1"/>
                </a:cubicBezTo>
                <a:moveTo>
                  <a:pt x="452" y="1"/>
                </a:moveTo>
                <a:lnTo>
                  <a:pt x="453" y="1"/>
                </a:lnTo>
                <a:cubicBezTo>
                  <a:pt x="501" y="1"/>
                  <a:pt x="542" y="33"/>
                  <a:pt x="554" y="79"/>
                </a:cubicBezTo>
                <a:cubicBezTo>
                  <a:pt x="556" y="87"/>
                  <a:pt x="557" y="96"/>
                  <a:pt x="557" y="105"/>
                </a:cubicBezTo>
                <a:cubicBezTo>
                  <a:pt x="557" y="162"/>
                  <a:pt x="511" y="209"/>
                  <a:pt x="453" y="209"/>
                </a:cubicBezTo>
                <a:lnTo>
                  <a:pt x="452" y="209"/>
                </a:lnTo>
                <a:cubicBezTo>
                  <a:pt x="405" y="209"/>
                  <a:pt x="363" y="177"/>
                  <a:pt x="352" y="131"/>
                </a:cubicBezTo>
                <a:cubicBezTo>
                  <a:pt x="349" y="122"/>
                  <a:pt x="348" y="113"/>
                  <a:pt x="348" y="104"/>
                </a:cubicBezTo>
                <a:cubicBezTo>
                  <a:pt x="348" y="47"/>
                  <a:pt x="395" y="1"/>
                  <a:pt x="452" y="1"/>
                </a:cubicBezTo>
                <a:moveTo>
                  <a:pt x="181" y="1"/>
                </a:moveTo>
                <a:lnTo>
                  <a:pt x="182" y="1"/>
                </a:lnTo>
                <a:cubicBezTo>
                  <a:pt x="229" y="1"/>
                  <a:pt x="271" y="33"/>
                  <a:pt x="283" y="79"/>
                </a:cubicBezTo>
                <a:cubicBezTo>
                  <a:pt x="285" y="87"/>
                  <a:pt x="286" y="96"/>
                  <a:pt x="286" y="105"/>
                </a:cubicBezTo>
                <a:cubicBezTo>
                  <a:pt x="286" y="162"/>
                  <a:pt x="239" y="209"/>
                  <a:pt x="182" y="209"/>
                </a:cubicBezTo>
                <a:lnTo>
                  <a:pt x="181" y="209"/>
                </a:lnTo>
                <a:cubicBezTo>
                  <a:pt x="134" y="209"/>
                  <a:pt x="92" y="177"/>
                  <a:pt x="80" y="131"/>
                </a:cubicBezTo>
                <a:cubicBezTo>
                  <a:pt x="78" y="122"/>
                  <a:pt x="77" y="113"/>
                  <a:pt x="77" y="104"/>
                </a:cubicBezTo>
                <a:cubicBezTo>
                  <a:pt x="77" y="47"/>
                  <a:pt x="124" y="1"/>
                  <a:pt x="181" y="1"/>
                </a:cubicBezTo>
                <a:moveTo>
                  <a:pt x="724" y="0"/>
                </a:moveTo>
                <a:cubicBezTo>
                  <a:pt x="666" y="0"/>
                  <a:pt x="619" y="47"/>
                  <a:pt x="619" y="105"/>
                </a:cubicBezTo>
                <a:cubicBezTo>
                  <a:pt x="619" y="114"/>
                  <a:pt x="620" y="123"/>
                  <a:pt x="622" y="131"/>
                </a:cubicBezTo>
                <a:cubicBezTo>
                  <a:pt x="634" y="176"/>
                  <a:pt x="675" y="209"/>
                  <a:pt x="724" y="209"/>
                </a:cubicBezTo>
                <a:lnTo>
                  <a:pt x="724" y="209"/>
                </a:lnTo>
                <a:lnTo>
                  <a:pt x="725" y="209"/>
                </a:lnTo>
                <a:cubicBezTo>
                  <a:pt x="782" y="209"/>
                  <a:pt x="829" y="163"/>
                  <a:pt x="829" y="105"/>
                </a:cubicBezTo>
                <a:cubicBezTo>
                  <a:pt x="829" y="96"/>
                  <a:pt x="828" y="87"/>
                  <a:pt x="826" y="78"/>
                </a:cubicBezTo>
                <a:cubicBezTo>
                  <a:pt x="814" y="33"/>
                  <a:pt x="773" y="0"/>
                  <a:pt x="725" y="0"/>
                </a:cubicBezTo>
                <a:lnTo>
                  <a:pt x="724" y="0"/>
                </a:lnTo>
                <a:lnTo>
                  <a:pt x="724" y="0"/>
                </a:lnTo>
                <a:close/>
                <a:moveTo>
                  <a:pt x="181" y="0"/>
                </a:moveTo>
                <a:cubicBezTo>
                  <a:pt x="123" y="0"/>
                  <a:pt x="76" y="47"/>
                  <a:pt x="76" y="105"/>
                </a:cubicBezTo>
                <a:cubicBezTo>
                  <a:pt x="76" y="114"/>
                  <a:pt x="78" y="123"/>
                  <a:pt x="80" y="131"/>
                </a:cubicBezTo>
                <a:cubicBezTo>
                  <a:pt x="91" y="176"/>
                  <a:pt x="132" y="209"/>
                  <a:pt x="181" y="209"/>
                </a:cubicBezTo>
                <a:lnTo>
                  <a:pt x="182" y="209"/>
                </a:lnTo>
                <a:lnTo>
                  <a:pt x="182" y="209"/>
                </a:lnTo>
                <a:cubicBezTo>
                  <a:pt x="240" y="209"/>
                  <a:pt x="287" y="163"/>
                  <a:pt x="287" y="105"/>
                </a:cubicBezTo>
                <a:cubicBezTo>
                  <a:pt x="287" y="96"/>
                  <a:pt x="285" y="87"/>
                  <a:pt x="283" y="78"/>
                </a:cubicBezTo>
                <a:cubicBezTo>
                  <a:pt x="272" y="33"/>
                  <a:pt x="231" y="0"/>
                  <a:pt x="182" y="0"/>
                </a:cubicBezTo>
                <a:lnTo>
                  <a:pt x="182" y="0"/>
                </a:lnTo>
                <a:lnTo>
                  <a:pt x="181" y="0"/>
                </a:lnTo>
                <a:close/>
                <a:moveTo>
                  <a:pt x="452" y="0"/>
                </a:moveTo>
                <a:cubicBezTo>
                  <a:pt x="394" y="0"/>
                  <a:pt x="348" y="47"/>
                  <a:pt x="348" y="104"/>
                </a:cubicBezTo>
                <a:cubicBezTo>
                  <a:pt x="348" y="114"/>
                  <a:pt x="349" y="122"/>
                  <a:pt x="351" y="131"/>
                </a:cubicBezTo>
                <a:cubicBezTo>
                  <a:pt x="363" y="176"/>
                  <a:pt x="404" y="209"/>
                  <a:pt x="452" y="209"/>
                </a:cubicBezTo>
                <a:lnTo>
                  <a:pt x="453" y="209"/>
                </a:lnTo>
                <a:lnTo>
                  <a:pt x="453" y="209"/>
                </a:lnTo>
                <a:cubicBezTo>
                  <a:pt x="511" y="209"/>
                  <a:pt x="558" y="163"/>
                  <a:pt x="558" y="105"/>
                </a:cubicBezTo>
                <a:cubicBezTo>
                  <a:pt x="558" y="96"/>
                  <a:pt x="557" y="87"/>
                  <a:pt x="554" y="78"/>
                </a:cubicBezTo>
                <a:cubicBezTo>
                  <a:pt x="543" y="33"/>
                  <a:pt x="502" y="0"/>
                  <a:pt x="453" y="0"/>
                </a:cubicBezTo>
                <a:lnTo>
                  <a:pt x="453" y="0"/>
                </a:lnTo>
                <a:lnTo>
                  <a:pt x="452" y="0"/>
                </a:lnTo>
                <a:close/>
                <a:moveTo>
                  <a:pt x="724" y="0"/>
                </a:moveTo>
                <a:lnTo>
                  <a:pt x="725" y="0"/>
                </a:lnTo>
                <a:cubicBezTo>
                  <a:pt x="772" y="0"/>
                  <a:pt x="814" y="32"/>
                  <a:pt x="826" y="78"/>
                </a:cubicBezTo>
                <a:cubicBezTo>
                  <a:pt x="829" y="87"/>
                  <a:pt x="830" y="96"/>
                  <a:pt x="830" y="105"/>
                </a:cubicBezTo>
                <a:cubicBezTo>
                  <a:pt x="830" y="163"/>
                  <a:pt x="783" y="210"/>
                  <a:pt x="725" y="210"/>
                </a:cubicBezTo>
                <a:lnTo>
                  <a:pt x="724" y="210"/>
                </a:lnTo>
                <a:cubicBezTo>
                  <a:pt x="676" y="210"/>
                  <a:pt x="634" y="177"/>
                  <a:pt x="622" y="131"/>
                </a:cubicBezTo>
                <a:cubicBezTo>
                  <a:pt x="620" y="122"/>
                  <a:pt x="618" y="113"/>
                  <a:pt x="618" y="104"/>
                </a:cubicBezTo>
                <a:cubicBezTo>
                  <a:pt x="618" y="47"/>
                  <a:pt x="666" y="0"/>
                  <a:pt x="724" y="0"/>
                </a:cubicBezTo>
                <a:moveTo>
                  <a:pt x="452" y="0"/>
                </a:moveTo>
                <a:lnTo>
                  <a:pt x="453" y="0"/>
                </a:lnTo>
                <a:cubicBezTo>
                  <a:pt x="501" y="0"/>
                  <a:pt x="543" y="32"/>
                  <a:pt x="555" y="78"/>
                </a:cubicBezTo>
                <a:cubicBezTo>
                  <a:pt x="557" y="87"/>
                  <a:pt x="559" y="96"/>
                  <a:pt x="559" y="105"/>
                </a:cubicBezTo>
                <a:cubicBezTo>
                  <a:pt x="559" y="163"/>
                  <a:pt x="511" y="210"/>
                  <a:pt x="453" y="210"/>
                </a:cubicBezTo>
                <a:lnTo>
                  <a:pt x="452" y="210"/>
                </a:lnTo>
                <a:cubicBezTo>
                  <a:pt x="404" y="210"/>
                  <a:pt x="362" y="177"/>
                  <a:pt x="350" y="131"/>
                </a:cubicBezTo>
                <a:cubicBezTo>
                  <a:pt x="348" y="122"/>
                  <a:pt x="347" y="113"/>
                  <a:pt x="347" y="104"/>
                </a:cubicBezTo>
                <a:cubicBezTo>
                  <a:pt x="347" y="47"/>
                  <a:pt x="394" y="0"/>
                  <a:pt x="452" y="0"/>
                </a:cubicBezTo>
                <a:moveTo>
                  <a:pt x="181" y="0"/>
                </a:moveTo>
                <a:lnTo>
                  <a:pt x="182" y="0"/>
                </a:lnTo>
                <a:cubicBezTo>
                  <a:pt x="230" y="0"/>
                  <a:pt x="272" y="32"/>
                  <a:pt x="284" y="78"/>
                </a:cubicBezTo>
                <a:cubicBezTo>
                  <a:pt x="286" y="87"/>
                  <a:pt x="287" y="96"/>
                  <a:pt x="287" y="105"/>
                </a:cubicBezTo>
                <a:cubicBezTo>
                  <a:pt x="287" y="163"/>
                  <a:pt x="240" y="210"/>
                  <a:pt x="182" y="210"/>
                </a:cubicBezTo>
                <a:lnTo>
                  <a:pt x="181" y="210"/>
                </a:lnTo>
                <a:cubicBezTo>
                  <a:pt x="133" y="210"/>
                  <a:pt x="91" y="177"/>
                  <a:pt x="79" y="131"/>
                </a:cubicBezTo>
                <a:cubicBezTo>
                  <a:pt x="77" y="122"/>
                  <a:pt x="76" y="113"/>
                  <a:pt x="76" y="104"/>
                </a:cubicBezTo>
                <a:cubicBezTo>
                  <a:pt x="76" y="47"/>
                  <a:pt x="123" y="0"/>
                  <a:pt x="181" y="0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26" name="picture 6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628" name="textbox 628"/>
          <p:cNvSpPr/>
          <p:nvPr/>
        </p:nvSpPr>
        <p:spPr>
          <a:xfrm>
            <a:off x="11276702" y="6284741"/>
            <a:ext cx="16510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43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971" y="1485393"/>
            <a:ext cx="5282627" cy="1179211"/>
          </a:xfrm>
        </p:spPr>
        <p:txBody>
          <a:bodyPr>
            <a:noAutofit/>
          </a:bodyPr>
          <a:lstStyle/>
          <a:p>
            <a:r>
              <a:rPr sz="6595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595" spc="18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478181" y="4378249"/>
            <a:ext cx="4018700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bg1"/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6044" y="2997097"/>
            <a:ext cx="3145369" cy="1048033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http://www.bofety.com/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  <a:hlinkClick r:id="rId3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808133" y="3236807"/>
            <a:ext cx="5945293" cy="1583267"/>
            <a:chOff x="7200" y="3704"/>
            <a:chExt cx="7022" cy="18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00" y="3704"/>
              <a:ext cx="7022" cy="1870"/>
              <a:chOff x="7200" y="3704"/>
              <a:chExt cx="7022" cy="1870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7200" y="3704"/>
                <a:ext cx="7022" cy="18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416" y="5171"/>
                <a:ext cx="1253" cy="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100" dirty="0"/>
                  <a:t>知识星球</a:t>
                </a:r>
                <a:endParaRPr lang="zh-CN" altLang="en-US" sz="1100" dirty="0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/>
              <a:srcRect l="26645" t="36379" r="25571" b="22874"/>
              <a:stretch>
                <a:fillRect/>
              </a:stretch>
            </p:blipFill>
            <p:spPr>
              <a:xfrm>
                <a:off x="12416" y="3953"/>
                <a:ext cx="1165" cy="1117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7319" y="3953"/>
              <a:ext cx="4846" cy="1552"/>
              <a:chOff x="7314" y="3986"/>
              <a:chExt cx="4846" cy="1552"/>
            </a:xfrm>
          </p:grpSpPr>
          <p:sp>
            <p:nvSpPr>
              <p:cNvPr id="2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314" y="4107"/>
                <a:ext cx="2179" cy="1026"/>
              </a:xfrm>
              <a:prstGeom prst="rect">
                <a:avLst/>
              </a:prstGeom>
              <a:solidFill>
                <a:schemeClr val="lt2"/>
              </a:solidFill>
            </p:spPr>
            <p:txBody>
              <a:bodyPr wrap="square" rtlCol="0">
                <a:noAutofit/>
              </a:bodyPr>
              <a:lstStyle/>
              <a:p>
                <a:pPr algn="ctr" latinLnBrk="0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zh-CN" altLang="en-US" sz="1400" dirty="0">
                    <a:solidFill>
                      <a:schemeClr val="accent5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扫码关注我们</a:t>
                </a:r>
                <a:endParaRPr lang="zh-CN" altLang="en-US" sz="1400" dirty="0">
                  <a:solidFill>
                    <a:schemeClr val="accent5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 latinLnBrk="0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zh-CN" altLang="en-US" sz="14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获取第一手安全资讯</a:t>
                </a:r>
                <a:endPara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0262" y="5230"/>
                <a:ext cx="1253" cy="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00" dirty="0"/>
                  <a:t>微信公众号</a:t>
                </a:r>
                <a:endParaRPr lang="zh-CN" altLang="en-US" sz="1100" dirty="0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9582" y="3986"/>
                <a:ext cx="2578" cy="1185"/>
                <a:chOff x="10543" y="5166"/>
                <a:chExt cx="2578" cy="1185"/>
              </a:xfrm>
            </p:grpSpPr>
            <p:pic>
              <p:nvPicPr>
                <p:cNvPr id="5" name="图片 4" descr="公众号二维码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43" y="5166"/>
                  <a:ext cx="1147" cy="1147"/>
                </a:xfrm>
                <a:prstGeom prst="rect">
                  <a:avLst/>
                </a:prstGeom>
              </p:spPr>
            </p:pic>
            <p:pic>
              <p:nvPicPr>
                <p:cNvPr id="10" name="图片 9" descr="qrcode_for_gh_5172f4bf3a19_25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36" y="5166"/>
                  <a:ext cx="1185" cy="1185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5463" y="1374648"/>
            <a:ext cx="9720071" cy="5399532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713283" y="574020"/>
            <a:ext cx="10820400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tabLst>
                <a:tab pos="10807065" algn="l"/>
              </a:tabLst>
            </a:pP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2700" b="1" u="sng" kern="0" spc="3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自动监控系统概述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11347187" y="6285120"/>
            <a:ext cx="94614" cy="144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5463" y="1217675"/>
            <a:ext cx="9720071" cy="5399532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713283" y="574020"/>
            <a:ext cx="10820400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tabLst>
                <a:tab pos="10807065" algn="l"/>
              </a:tabLst>
            </a:pP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2700" b="1" u="sng" kern="0" spc="3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自动监控系统概述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box 30"/>
          <p:cNvSpPr/>
          <p:nvPr/>
        </p:nvSpPr>
        <p:spPr>
          <a:xfrm>
            <a:off x="11350852" y="6286383"/>
            <a:ext cx="90805" cy="143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5463" y="1246632"/>
            <a:ext cx="9720071" cy="5399532"/>
          </a:xfrm>
          <a:prstGeom prst="rect">
            <a:avLst/>
          </a:prstGeom>
        </p:spPr>
      </p:pic>
      <p:sp>
        <p:nvSpPr>
          <p:cNvPr id="34" name="textbox 34"/>
          <p:cNvSpPr/>
          <p:nvPr/>
        </p:nvSpPr>
        <p:spPr>
          <a:xfrm>
            <a:off x="713283" y="574020"/>
            <a:ext cx="10820400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tabLst>
                <a:tab pos="10807065" algn="l"/>
              </a:tabLst>
            </a:pP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2700" b="1" u="sng" kern="0" spc="3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自动监控系统概述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/>
          <p:nvPr/>
        </p:nvSpPr>
        <p:spPr>
          <a:xfrm>
            <a:off x="11350346" y="6284741"/>
            <a:ext cx="91439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8363" y="1318259"/>
            <a:ext cx="9415271" cy="4759452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713283" y="574020"/>
            <a:ext cx="10820400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tabLst>
                <a:tab pos="10807065" algn="l"/>
              </a:tabLst>
            </a:pP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2700" b="1" u="sng" kern="0" spc="3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b="1" u="sng" kern="0" spc="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自动监控系统概述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627725" y="6348856"/>
            <a:ext cx="935355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监控平台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11351483" y="6286257"/>
            <a:ext cx="90169" cy="144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9996" y="1769364"/>
            <a:ext cx="10725911" cy="4200144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694115" y="500188"/>
            <a:ext cx="10839450" cy="530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0000"/>
              </a:lnSpc>
              <a:tabLst>
                <a:tab pos="10826115" algn="l"/>
              </a:tabLst>
            </a:pPr>
            <a:r>
              <a:rPr sz="2700" b="1" u="sng" kern="0" spc="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2. </a:t>
            </a:r>
            <a:r>
              <a:rPr sz="2700" b="1" u="sng" kern="0" spc="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哪些单位应纳入自动监控（测</a:t>
            </a:r>
            <a:r>
              <a:rPr sz="2700" b="1" u="sng" kern="0" spc="-6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u="sng" kern="0" spc="-6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sz="2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80808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textbox 50"/>
          <p:cNvSpPr/>
          <p:nvPr/>
        </p:nvSpPr>
        <p:spPr>
          <a:xfrm>
            <a:off x="3044951" y="6160008"/>
            <a:ext cx="6096000" cy="367665"/>
          </a:xfrm>
          <a:prstGeom prst="rect">
            <a:avLst/>
          </a:prstGeom>
          <a:solidFill>
            <a:srgbClr val="46E6D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367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重点排污单位对安装使用自动监测设备并联网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负法律责任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11350725" y="6284741"/>
            <a:ext cx="90805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7461</Words>
  <Application>WPS 演示</Application>
  <PresentationFormat/>
  <Paragraphs>633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Arial</vt:lpstr>
      <vt:lpstr>宋体</vt:lpstr>
      <vt:lpstr>Wingdings</vt:lpstr>
      <vt:lpstr>Arial</vt:lpstr>
      <vt:lpstr>微软雅黑</vt:lpstr>
      <vt:lpstr>Times New Roman</vt:lpstr>
      <vt:lpstr>Wingdings</vt:lpstr>
      <vt:lpstr>Arial Unicode MS</vt:lpstr>
      <vt:lpstr>Calibri</vt:lpstr>
      <vt:lpstr>仿宋</vt:lpstr>
      <vt:lpstr>华文中宋</vt:lpstr>
      <vt:lpstr>黑体</vt:lpstr>
      <vt:lpstr>楷体</vt:lpstr>
      <vt:lpstr>汉仪旗黑-85S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玲俐</cp:lastModifiedBy>
  <cp:revision>1</cp:revision>
  <dcterms:created xsi:type="dcterms:W3CDTF">2025-02-13T05:59:52Z</dcterms:created>
  <dcterms:modified xsi:type="dcterms:W3CDTF">2025-02-13T05:59:52Z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2025-02-13T13:21:04Z</vt:filetime>
  </property>
  <property fmtid="{D5CDD505-2E9C-101B-9397-08002B2CF9AE}" pid="4" name="ICV">
    <vt:lpwstr>8636B4A18705426992FD472A31CDEC65_12</vt:lpwstr>
  </property>
  <property fmtid="{D5CDD505-2E9C-101B-9397-08002B2CF9AE}" pid="5" name="KSOProductBuildVer">
    <vt:lpwstr>2052-12.1.0.19302</vt:lpwstr>
  </property>
</Properties>
</file>