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3" r:id="rId3"/>
    <p:sldMasterId id="2147483656" r:id="rId4"/>
  </p:sldMasterIdLst>
  <p:notesMasterIdLst>
    <p:notesMasterId r:id="rId6"/>
  </p:notesMasterIdLst>
  <p:handoutMasterIdLst>
    <p:handoutMasterId r:id="rId52"/>
  </p:handoutMasterIdLst>
  <p:sldIdLst>
    <p:sldId id="3086" r:id="rId5"/>
    <p:sldId id="3159" r:id="rId7"/>
    <p:sldId id="3108" r:id="rId8"/>
    <p:sldId id="3102" r:id="rId9"/>
    <p:sldId id="3114" r:id="rId10"/>
    <p:sldId id="3115" r:id="rId11"/>
    <p:sldId id="3119" r:id="rId12"/>
    <p:sldId id="3118" r:id="rId13"/>
    <p:sldId id="3116" r:id="rId14"/>
    <p:sldId id="3120" r:id="rId15"/>
    <p:sldId id="3121" r:id="rId16"/>
    <p:sldId id="3122" r:id="rId17"/>
    <p:sldId id="3124" r:id="rId18"/>
    <p:sldId id="3123" r:id="rId19"/>
    <p:sldId id="3125" r:id="rId20"/>
    <p:sldId id="3126" r:id="rId21"/>
    <p:sldId id="3127" r:id="rId22"/>
    <p:sldId id="3128" r:id="rId23"/>
    <p:sldId id="3129" r:id="rId24"/>
    <p:sldId id="3130" r:id="rId25"/>
    <p:sldId id="3131" r:id="rId26"/>
    <p:sldId id="3132" r:id="rId27"/>
    <p:sldId id="3133" r:id="rId28"/>
    <p:sldId id="3134" r:id="rId29"/>
    <p:sldId id="3111" r:id="rId30"/>
    <p:sldId id="3117" r:id="rId31"/>
    <p:sldId id="3135" r:id="rId32"/>
    <p:sldId id="3136" r:id="rId33"/>
    <p:sldId id="3137" r:id="rId34"/>
    <p:sldId id="3138" r:id="rId35"/>
    <p:sldId id="3139" r:id="rId36"/>
    <p:sldId id="3140" r:id="rId37"/>
    <p:sldId id="3142" r:id="rId38"/>
    <p:sldId id="3141" r:id="rId39"/>
    <p:sldId id="3112" r:id="rId40"/>
    <p:sldId id="3143" r:id="rId41"/>
    <p:sldId id="3144" r:id="rId42"/>
    <p:sldId id="3145" r:id="rId43"/>
    <p:sldId id="3113" r:id="rId44"/>
    <p:sldId id="3098" r:id="rId45"/>
    <p:sldId id="3146" r:id="rId46"/>
    <p:sldId id="3151" r:id="rId47"/>
    <p:sldId id="3148" r:id="rId48"/>
    <p:sldId id="3150" r:id="rId49"/>
    <p:sldId id="3149" r:id="rId50"/>
    <p:sldId id="3204" r:id="rId51"/>
  </p:sldIdLst>
  <p:sldSz cx="12858750" cy="7232650" type="screen4x3"/>
  <p:notesSz cx="6858000" cy="9144000"/>
  <p:custDataLst>
    <p:tags r:id="rId5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2" userDrawn="1">
          <p15:clr>
            <a:srgbClr val="A4A3A4"/>
          </p15:clr>
        </p15:guide>
        <p15:guide id="2" pos="7044" userDrawn="1">
          <p15:clr>
            <a:srgbClr val="A4A3A4"/>
          </p15:clr>
        </p15:guide>
        <p15:guide id="3" orient="horz" pos="4047" userDrawn="1">
          <p15:clr>
            <a:srgbClr val="A4A3A4"/>
          </p15:clr>
        </p15:guide>
        <p15:guide id="4" pos="2372" userDrawn="1">
          <p15:clr>
            <a:srgbClr val="A4A3A4"/>
          </p15:clr>
        </p15:guide>
        <p15:guide id="5" pos="1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4BC"/>
    <a:srgbClr val="F84E4B"/>
    <a:srgbClr val="90D0FD"/>
    <a:srgbClr val="00B369"/>
    <a:srgbClr val="1A8CE1"/>
    <a:srgbClr val="FFFFFF"/>
    <a:srgbClr val="A78357"/>
    <a:srgbClr val="28C7D4"/>
    <a:srgbClr val="F94D4D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2986" autoAdjust="0"/>
  </p:normalViewPr>
  <p:slideViewPr>
    <p:cSldViewPr showGuides="1">
      <p:cViewPr varScale="1">
        <p:scale>
          <a:sx n="98" d="100"/>
          <a:sy n="98" d="100"/>
        </p:scale>
        <p:origin x="942" y="78"/>
      </p:cViewPr>
      <p:guideLst>
        <p:guide orient="horz" pos="282"/>
        <p:guide pos="7044"/>
        <p:guide orient="horz" pos="4047"/>
        <p:guide pos="2372"/>
        <p:guide pos="104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492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7" Type="http://schemas.openxmlformats.org/officeDocument/2006/relationships/tags" Target="tags/tag75.xml"/><Relationship Id="rId56" Type="http://schemas.openxmlformats.org/officeDocument/2006/relationships/commentAuthors" Target="commentAuthors.xml"/><Relationship Id="rId55" Type="http://schemas.openxmlformats.org/officeDocument/2006/relationships/tableStyles" Target="tableStyles.xml"/><Relationship Id="rId54" Type="http://schemas.openxmlformats.org/officeDocument/2006/relationships/viewProps" Target="viewProps.xml"/><Relationship Id="rId53" Type="http://schemas.openxmlformats.org/officeDocument/2006/relationships/presProps" Target="presProps.xml"/><Relationship Id="rId52" Type="http://schemas.openxmlformats.org/officeDocument/2006/relationships/handoutMaster" Target="handoutMasters/handoutMaster1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" Type="http://schemas.openxmlformats.org/officeDocument/2006/relationships/slide" Target="slides/slide1.xml"/><Relationship Id="rId49" Type="http://schemas.openxmlformats.org/officeDocument/2006/relationships/slide" Target="slides/slide4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643766"/>
            <a:ext cx="12858750" cy="1"/>
          </a:xfrm>
          <a:prstGeom prst="line">
            <a:avLst/>
          </a:prstGeom>
          <a:ln w="571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 userDrawn="1"/>
        </p:nvGrpSpPr>
        <p:grpSpPr>
          <a:xfrm>
            <a:off x="516714" y="187358"/>
            <a:ext cx="303705" cy="303705"/>
            <a:chOff x="624979" y="908720"/>
            <a:chExt cx="288032" cy="2880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795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41672" y="1583210"/>
            <a:ext cx="5459906" cy="5007803"/>
          </a:xfrm>
        </p:spPr>
        <p:txBody>
          <a:bodyPr vert="horz" lIns="90000" tIns="46800" rIns="90000" bIns="46800" rtlCol="0">
            <a:normAutofit/>
          </a:bodyPr>
          <a:lstStyle>
            <a:lvl1pPr marL="241300" marR="0" lvl="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723265" marR="0" lvl="1" indent="-241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205230" marR="0" lvl="2" indent="-241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87830" marR="0" lvl="3" indent="-241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7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169795" marR="0" lvl="4" indent="-241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7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762234" y="1583210"/>
            <a:ext cx="5459906" cy="5007803"/>
          </a:xfrm>
        </p:spPr>
        <p:txBody>
          <a:bodyPr lIns="90000" tIns="46800" rIns="90000" bIns="46800">
            <a:normAutofit/>
          </a:bodyPr>
          <a:lstStyle>
            <a:lvl1pPr marL="241300" indent="-2413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85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23265" indent="-2413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85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205230" indent="-2413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85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87830" indent="-2413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75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75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795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41672" y="1507277"/>
            <a:ext cx="5634563" cy="402447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11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81965" indent="0">
              <a:buNone/>
              <a:defRPr sz="2110" b="1"/>
            </a:lvl2pPr>
            <a:lvl3pPr marL="964565" indent="0">
              <a:buNone/>
              <a:defRPr sz="1900" b="1"/>
            </a:lvl3pPr>
            <a:lvl4pPr marL="1446530" indent="0">
              <a:buNone/>
              <a:defRPr sz="1685" b="1"/>
            </a:lvl4pPr>
            <a:lvl5pPr marL="1928495" indent="0">
              <a:buNone/>
              <a:defRPr sz="1685" b="1"/>
            </a:lvl5pPr>
            <a:lvl6pPr marL="2411095" indent="0">
              <a:buNone/>
              <a:defRPr sz="1685" b="1"/>
            </a:lvl6pPr>
            <a:lvl7pPr marL="2893060" indent="0">
              <a:buNone/>
              <a:defRPr sz="1685" b="1"/>
            </a:lvl7pPr>
            <a:lvl8pPr marL="3375025" indent="0">
              <a:buNone/>
              <a:defRPr sz="1685" b="1"/>
            </a:lvl8pPr>
            <a:lvl9pPr marL="3857625" indent="0">
              <a:buNone/>
              <a:defRPr sz="168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672" y="1955283"/>
            <a:ext cx="5634563" cy="4635730"/>
          </a:xfrm>
        </p:spPr>
        <p:txBody>
          <a:bodyPr vert="horz" lIns="101600" tIns="0" rIns="82550" bIns="0" rtlCol="0">
            <a:normAutofit/>
          </a:bodyPr>
          <a:lstStyle>
            <a:lvl1pPr marL="241300" marR="0" lvl="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723265" marR="0" lvl="1" indent="-241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205230" marR="0" lvl="2" indent="-241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87830" marR="0" lvl="3" indent="-241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7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169795" marR="0" lvl="4" indent="-241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7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576768" y="1499398"/>
            <a:ext cx="5634563" cy="402447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11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81965" indent="0">
              <a:buNone/>
              <a:defRPr sz="2110" b="1"/>
            </a:lvl2pPr>
            <a:lvl3pPr marL="964565" indent="0">
              <a:buNone/>
              <a:defRPr sz="1900" b="1"/>
            </a:lvl3pPr>
            <a:lvl4pPr marL="1446530" indent="0">
              <a:buNone/>
              <a:defRPr sz="1685" b="1"/>
            </a:lvl4pPr>
            <a:lvl5pPr marL="1928495" indent="0">
              <a:buNone/>
              <a:defRPr sz="1685" b="1"/>
            </a:lvl5pPr>
            <a:lvl6pPr marL="2411095" indent="0">
              <a:buNone/>
              <a:defRPr sz="1685" b="1"/>
            </a:lvl6pPr>
            <a:lvl7pPr marL="2893060" indent="0">
              <a:buNone/>
              <a:defRPr sz="1685" b="1"/>
            </a:lvl7pPr>
            <a:lvl8pPr marL="3375025" indent="0">
              <a:buNone/>
              <a:defRPr sz="1685" b="1"/>
            </a:lvl8pPr>
            <a:lvl9pPr marL="3857625" indent="0">
              <a:buNone/>
              <a:defRPr sz="168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576768" y="1955283"/>
            <a:ext cx="5634563" cy="4635730"/>
          </a:xfrm>
        </p:spPr>
        <p:txBody>
          <a:bodyPr vert="horz" lIns="101600" tIns="0" rIns="82550" bIns="0" rtlCol="0">
            <a:normAutofit/>
          </a:bodyPr>
          <a:lstStyle>
            <a:lvl1pPr marL="241300" marR="0" lvl="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723265" marR="0" lvl="1" indent="-241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205230" marR="0" lvl="2" indent="-241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87830" marR="0" lvl="3" indent="-241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7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169795" marR="0" lvl="4" indent="-241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7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795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41672" y="1640160"/>
            <a:ext cx="5519261" cy="4859733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85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723265" marR="0" lvl="1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205230" marR="0" lvl="2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87830" marR="0" lvl="3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169795" marR="0" lvl="4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697689" y="1640160"/>
            <a:ext cx="5513063" cy="4859733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81965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41672" y="816283"/>
            <a:ext cx="11572876" cy="5782323"/>
          </a:xfrm>
        </p:spPr>
        <p:txBody>
          <a:bodyPr/>
          <a:lstStyle>
            <a:lvl1pPr marL="241300" indent="-2413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723265" indent="-2413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205230" indent="-2413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87830" indent="-2413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169795" indent="-2413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64359" y="2619700"/>
            <a:ext cx="10335094" cy="1074457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33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264359" y="3754903"/>
            <a:ext cx="10335094" cy="497363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53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858750" cy="7233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1005420" y="847993"/>
            <a:ext cx="5697703" cy="5697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430328" y="1898722"/>
            <a:ext cx="3773065" cy="3772858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29734" y="2808119"/>
            <a:ext cx="5573390" cy="1244048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595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08368" y="6696722"/>
            <a:ext cx="2847656" cy="334107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341094" y="6696722"/>
            <a:ext cx="4176563" cy="33410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9081492" y="6696722"/>
            <a:ext cx="2847656" cy="334107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129734" y="4166180"/>
            <a:ext cx="5573390" cy="86390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81965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3930"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393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3930"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264359" y="964353"/>
            <a:ext cx="10335094" cy="271082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33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264359" y="3754903"/>
            <a:ext cx="10335094" cy="1552837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53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81965" indent="0" algn="ctr">
              <a:buNone/>
              <a:defRPr sz="2110"/>
            </a:lvl2pPr>
            <a:lvl3pPr marL="964565" indent="0" algn="ctr">
              <a:buNone/>
              <a:defRPr sz="1900"/>
            </a:lvl3pPr>
            <a:lvl4pPr marL="1446530" indent="0" algn="ctr">
              <a:buNone/>
              <a:defRPr sz="1685"/>
            </a:lvl4pPr>
            <a:lvl5pPr marL="1928495" indent="0" algn="ctr">
              <a:buNone/>
              <a:defRPr sz="1685"/>
            </a:lvl5pPr>
            <a:lvl6pPr marL="2411095" indent="0" algn="ctr">
              <a:buNone/>
              <a:defRPr sz="1685"/>
            </a:lvl6pPr>
            <a:lvl7pPr marL="2893060" indent="0" algn="ctr">
              <a:buNone/>
              <a:defRPr sz="1685"/>
            </a:lvl7pPr>
            <a:lvl8pPr marL="3375025" indent="0" algn="ctr">
              <a:buNone/>
              <a:defRPr sz="1685"/>
            </a:lvl8pPr>
            <a:lvl9pPr marL="3857625" indent="0" algn="ctr">
              <a:buNone/>
              <a:defRPr sz="1685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1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700941" y="5999081"/>
            <a:ext cx="7450175" cy="5002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795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41672" y="1571820"/>
            <a:ext cx="11569078" cy="5019193"/>
          </a:xfrm>
        </p:spPr>
        <p:txBody>
          <a:bodyPr vert="horz" lIns="90000" tIns="46800" rIns="90000" bIns="46800" rtlCol="0">
            <a:normAutofit/>
          </a:bodyPr>
          <a:lstStyle>
            <a:lvl1pPr marL="241300" marR="0" lvl="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9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723265" marR="0" lvl="1" indent="-241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205230" marR="0" lvl="2" indent="-241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87830" marR="0" lvl="3" indent="-241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7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169795" marR="0" lvl="4" indent="-2413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7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411095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099672" y="4058637"/>
            <a:ext cx="8193656" cy="80869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64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2099672" y="4867327"/>
            <a:ext cx="8193656" cy="914997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9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81965" indent="0">
              <a:buNone/>
              <a:defRPr sz="2110">
                <a:solidFill>
                  <a:schemeClr val="tx1">
                    <a:tint val="75000"/>
                  </a:schemeClr>
                </a:solidFill>
              </a:defRPr>
            </a:lvl2pPr>
            <a:lvl3pPr marL="964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4653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4pPr>
            <a:lvl5pPr marL="192849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5pPr>
            <a:lvl6pPr marL="241109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6pPr>
            <a:lvl7pPr marL="289306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7pPr>
            <a:lvl8pPr marL="337502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8pPr>
            <a:lvl9pPr marL="385762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3.xml"/><Relationship Id="rId15" Type="http://schemas.openxmlformats.org/officeDocument/2006/relationships/tags" Target="../tags/tag61.xml"/><Relationship Id="rId14" Type="http://schemas.openxmlformats.org/officeDocument/2006/relationships/tags" Target="../tags/tag60.xml"/><Relationship Id="rId13" Type="http://schemas.openxmlformats.org/officeDocument/2006/relationships/tags" Target="../tags/tag59.xml"/><Relationship Id="rId12" Type="http://schemas.openxmlformats.org/officeDocument/2006/relationships/tags" Target="../tags/tag5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2938" y="289641"/>
            <a:ext cx="11572875" cy="1205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87620"/>
            <a:ext cx="11572875" cy="4773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938" y="6703596"/>
            <a:ext cx="3000375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3406" y="6703596"/>
            <a:ext cx="407193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5438" y="6703596"/>
            <a:ext cx="3000375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ctr" defTabSz="963930" rtl="0" eaLnBrk="1" latinLnBrk="0" hangingPunct="1"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315" indent="-361315" algn="l" defTabSz="963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1pPr>
      <a:lvl2pPr marL="783590" indent="-301625" algn="l" defTabSz="9639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55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3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39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1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3930" rtl="0" eaLnBrk="1" latinLnBrk="0" hangingPunct="1">
        <a:spcBef>
          <a:spcPct val="20000"/>
        </a:spcBef>
        <a:buFont typeface="Arial" panose="020B0604020202020204" pitchFamily="34" charset="0"/>
        <a:buChar char="»"/>
        <a:defRPr sz="211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3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3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3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3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41672" y="641637"/>
            <a:ext cx="11569078" cy="744147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641672" y="1571820"/>
            <a:ext cx="11569078" cy="5019193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45469" y="6659353"/>
            <a:ext cx="2847656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341094" y="6659353"/>
            <a:ext cx="4176563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5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9363094" y="6659353"/>
            <a:ext cx="2847656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5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txStyles>
    <p:titleStyle>
      <a:lvl1pPr algn="l" defTabSz="964565" rtl="0" eaLnBrk="1" fontAlgn="auto" latinLnBrk="0" hangingPunct="1">
        <a:lnSpc>
          <a:spcPct val="100000"/>
        </a:lnSpc>
        <a:spcBef>
          <a:spcPct val="0"/>
        </a:spcBef>
        <a:buNone/>
        <a:defRPr sz="3795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41300" indent="-241300" algn="l" defTabSz="9645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9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723265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97355" algn="l"/>
          <a:tab pos="1697355" algn="l"/>
          <a:tab pos="1697355" algn="l"/>
          <a:tab pos="1697355" algn="l"/>
        </a:tabLst>
        <a:defRPr sz="16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205230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87830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169795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76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7.xml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6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tags" Target="../tags/tag6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tags" Target="../tags/tag6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74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73.xml"/><Relationship Id="rId5" Type="http://schemas.openxmlformats.org/officeDocument/2006/relationships/image" Target="../media/image24.jpeg"/><Relationship Id="rId4" Type="http://schemas.openxmlformats.org/officeDocument/2006/relationships/tags" Target="../tags/tag72.xml"/><Relationship Id="rId3" Type="http://schemas.openxmlformats.org/officeDocument/2006/relationships/image" Target="../media/image23.jpeg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-2" y="0"/>
            <a:ext cx="12858752" cy="7217923"/>
          </a:xfrm>
          <a:prstGeom prst="rect">
            <a:avLst/>
          </a:prstGeom>
          <a:blipFill dpi="0" rotWithShape="1">
            <a:blip r:embed="rId1"/>
            <a:srcRect/>
            <a:stretch>
              <a:fillRect t="-9524" b="-9524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35" y="3093431"/>
            <a:ext cx="12858750" cy="24738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09695" y="1010717"/>
            <a:ext cx="1630722" cy="1630722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565279" y="6502097"/>
            <a:ext cx="1728192" cy="1728192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8867032" y="2024280"/>
            <a:ext cx="723176" cy="723176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891248" y="2123282"/>
            <a:ext cx="650219" cy="650219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644368" y="3629147"/>
            <a:ext cx="115700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厂内机动车辆</a:t>
            </a:r>
            <a:r>
              <a:rPr lang="zh-CN" altLang="en-US" sz="6000" b="1" smtClean="0">
                <a:solidFill>
                  <a:schemeClr val="bg1"/>
                </a:solidFill>
              </a:rPr>
              <a:t>防火</a:t>
            </a:r>
            <a:r>
              <a:rPr lang="zh-CN" altLang="en-US" sz="6000" b="1" smtClean="0">
                <a:solidFill>
                  <a:schemeClr val="bg1"/>
                </a:solidFill>
              </a:rPr>
              <a:t>防爆安全知识</a:t>
            </a:r>
            <a:endParaRPr lang="zh-CN" altLang="en-US" sz="6000" b="1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4822030" y="6856685"/>
            <a:ext cx="3214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logo</a:t>
            </a:r>
            <a:endParaRPr lang="zh-CN" altLang="en-US" sz="20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文本框 3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9525635" y="4983981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>
            <p:custDataLst>
              <p:tags r:id="rId3"/>
            </p:custDataLst>
          </p:nvPr>
        </p:nvSpPr>
        <p:spPr>
          <a:xfrm>
            <a:off x="9075635" y="6231912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</a:rPr>
              <a:t>全面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6" name="椭圆 5"/>
          <p:cNvSpPr/>
          <p:nvPr>
            <p:custDataLst>
              <p:tags r:id="rId4"/>
            </p:custDataLst>
          </p:nvPr>
        </p:nvSpPr>
        <p:spPr>
          <a:xfrm>
            <a:off x="10318750" y="6232525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专业</a:t>
            </a:r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11561865" y="6231912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</a:rPr>
              <a:t>实用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矩形 81"/>
          <p:cNvSpPr/>
          <p:nvPr/>
        </p:nvSpPr>
        <p:spPr>
          <a:xfrm>
            <a:off x="3937306" y="4567440"/>
            <a:ext cx="7788012" cy="1713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63997"/>
            <a:ext cx="2828975" cy="6568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rot="16200000">
            <a:off x="1154866" y="681411"/>
            <a:ext cx="509099" cy="2828975"/>
          </a:xfrm>
          <a:custGeom>
            <a:avLst/>
            <a:gdLst>
              <a:gd name="connsiteX0" fmla="*/ 509099 w 509099"/>
              <a:gd name="connsiteY0" fmla="*/ 0 h 2828975"/>
              <a:gd name="connsiteX1" fmla="*/ 509099 w 509099"/>
              <a:gd name="connsiteY1" fmla="*/ 2828975 h 2828975"/>
              <a:gd name="connsiteX2" fmla="*/ 502924 w 509099"/>
              <a:gd name="connsiteY2" fmla="*/ 2828975 h 2828975"/>
              <a:gd name="connsiteX3" fmla="*/ 252354 w 509099"/>
              <a:gd name="connsiteY3" fmla="*/ 2396958 h 2828975"/>
              <a:gd name="connsiteX4" fmla="*/ 1784 w 509099"/>
              <a:gd name="connsiteY4" fmla="*/ 2828975 h 2828975"/>
              <a:gd name="connsiteX5" fmla="*/ 0 w 509099"/>
              <a:gd name="connsiteY5" fmla="*/ 2828975 h 2828975"/>
              <a:gd name="connsiteX6" fmla="*/ 0 w 509099"/>
              <a:gd name="connsiteY6" fmla="*/ 0 h 2828975"/>
              <a:gd name="connsiteX7" fmla="*/ 509099 w 509099"/>
              <a:gd name="connsiteY7" fmla="*/ 0 h 28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99" h="2828975">
                <a:moveTo>
                  <a:pt x="509099" y="0"/>
                </a:moveTo>
                <a:lnTo>
                  <a:pt x="509099" y="2828975"/>
                </a:lnTo>
                <a:lnTo>
                  <a:pt x="502924" y="2828975"/>
                </a:lnTo>
                <a:lnTo>
                  <a:pt x="252354" y="2396958"/>
                </a:lnTo>
                <a:lnTo>
                  <a:pt x="1784" y="2828975"/>
                </a:lnTo>
                <a:lnTo>
                  <a:pt x="0" y="2828975"/>
                </a:lnTo>
                <a:lnTo>
                  <a:pt x="0" y="0"/>
                </a:lnTo>
                <a:lnTo>
                  <a:pt x="5090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4"/>
          <p:cNvSpPr txBox="1"/>
          <p:nvPr/>
        </p:nvSpPr>
        <p:spPr>
          <a:xfrm>
            <a:off x="317409" y="1888133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燃烧的条件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307975" y="3748292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火灾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317409" y="5556116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燃烧类型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4319036" y="2237287"/>
            <a:ext cx="37881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由此可见：可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燃物质和助燃物质及着火源构成了燃烧的三个要素，缺少其中任何一个要素，燃烧则不会发生。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4917207" y="4922924"/>
            <a:ext cx="61206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然而对于已经进行着的燃烧，只要消除其中任何一个要素，燃烧就会停止，这就是灭火的基本原理。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3937306" y="1932387"/>
            <a:ext cx="4551645" cy="20845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70681" y="1932387"/>
            <a:ext cx="2789104" cy="2084567"/>
          </a:xfrm>
          <a:prstGeom prst="rect">
            <a:avLst/>
          </a:prstGeom>
        </p:spPr>
      </p:pic>
      <p:sp>
        <p:nvSpPr>
          <p:cNvPr id="16" name="标题 4"/>
          <p:cNvSpPr txBox="1"/>
          <p:nvPr/>
        </p:nvSpPr>
        <p:spPr>
          <a:xfrm>
            <a:off x="886762" y="159941"/>
            <a:ext cx="2881491" cy="407900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1.1</a:t>
            </a:r>
            <a:r>
              <a:rPr lang="en-US" altLang="zh-CN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燃烧与火灾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矩形 81"/>
          <p:cNvSpPr/>
          <p:nvPr/>
        </p:nvSpPr>
        <p:spPr>
          <a:xfrm>
            <a:off x="3937306" y="4567440"/>
            <a:ext cx="7820662" cy="2073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63997"/>
            <a:ext cx="2828975" cy="6568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rot="16200000">
            <a:off x="1159938" y="2566341"/>
            <a:ext cx="509099" cy="2828975"/>
          </a:xfrm>
          <a:custGeom>
            <a:avLst/>
            <a:gdLst>
              <a:gd name="connsiteX0" fmla="*/ 509099 w 509099"/>
              <a:gd name="connsiteY0" fmla="*/ 0 h 2828975"/>
              <a:gd name="connsiteX1" fmla="*/ 509099 w 509099"/>
              <a:gd name="connsiteY1" fmla="*/ 2828975 h 2828975"/>
              <a:gd name="connsiteX2" fmla="*/ 502924 w 509099"/>
              <a:gd name="connsiteY2" fmla="*/ 2828975 h 2828975"/>
              <a:gd name="connsiteX3" fmla="*/ 252354 w 509099"/>
              <a:gd name="connsiteY3" fmla="*/ 2396958 h 2828975"/>
              <a:gd name="connsiteX4" fmla="*/ 1784 w 509099"/>
              <a:gd name="connsiteY4" fmla="*/ 2828975 h 2828975"/>
              <a:gd name="connsiteX5" fmla="*/ 0 w 509099"/>
              <a:gd name="connsiteY5" fmla="*/ 2828975 h 2828975"/>
              <a:gd name="connsiteX6" fmla="*/ 0 w 509099"/>
              <a:gd name="connsiteY6" fmla="*/ 0 h 2828975"/>
              <a:gd name="connsiteX7" fmla="*/ 509099 w 509099"/>
              <a:gd name="connsiteY7" fmla="*/ 0 h 28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99" h="2828975">
                <a:moveTo>
                  <a:pt x="509099" y="0"/>
                </a:moveTo>
                <a:lnTo>
                  <a:pt x="509099" y="2828975"/>
                </a:lnTo>
                <a:lnTo>
                  <a:pt x="502924" y="2828975"/>
                </a:lnTo>
                <a:lnTo>
                  <a:pt x="252354" y="2396958"/>
                </a:lnTo>
                <a:lnTo>
                  <a:pt x="1784" y="2828975"/>
                </a:lnTo>
                <a:lnTo>
                  <a:pt x="0" y="2828975"/>
                </a:lnTo>
                <a:lnTo>
                  <a:pt x="0" y="0"/>
                </a:lnTo>
                <a:lnTo>
                  <a:pt x="5090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4"/>
          <p:cNvSpPr txBox="1"/>
          <p:nvPr/>
        </p:nvSpPr>
        <p:spPr>
          <a:xfrm>
            <a:off x="317409" y="1888133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燃烧的条件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307975" y="3748292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火灾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317409" y="5556116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燃烧类型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8090988" y="2764817"/>
            <a:ext cx="3234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在生产过程中，凡是超出有效范围的燃烧称为火灾。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4314571" y="4805177"/>
            <a:ext cx="70113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例如在机动车辆维修中，利用电气焊修补油路管或油箱渗漏时，高温电弧或金属熔渣将周围的可燃物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汽油、柴油、油棉纱等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引燃，从而使车辆烧毁，导致人员烧伤等，这就是超出了电气焊作业的有效范围。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7869536" y="1942839"/>
            <a:ext cx="3888432" cy="25057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7306" y="1942840"/>
            <a:ext cx="3692074" cy="2505731"/>
          </a:xfrm>
          <a:prstGeom prst="rect">
            <a:avLst/>
          </a:prstGeom>
        </p:spPr>
      </p:pic>
      <p:sp>
        <p:nvSpPr>
          <p:cNvPr id="16" name="标题 4"/>
          <p:cNvSpPr txBox="1"/>
          <p:nvPr/>
        </p:nvSpPr>
        <p:spPr>
          <a:xfrm>
            <a:off x="886762" y="159941"/>
            <a:ext cx="2881491" cy="407900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1.1</a:t>
            </a:r>
            <a:r>
              <a:rPr lang="en-US" altLang="zh-CN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燃烧与火灾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3997"/>
            <a:ext cx="2828975" cy="6568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rot="16200000">
            <a:off x="1159938" y="4323552"/>
            <a:ext cx="509099" cy="2828975"/>
          </a:xfrm>
          <a:custGeom>
            <a:avLst/>
            <a:gdLst>
              <a:gd name="connsiteX0" fmla="*/ 509099 w 509099"/>
              <a:gd name="connsiteY0" fmla="*/ 0 h 2828975"/>
              <a:gd name="connsiteX1" fmla="*/ 509099 w 509099"/>
              <a:gd name="connsiteY1" fmla="*/ 2828975 h 2828975"/>
              <a:gd name="connsiteX2" fmla="*/ 502924 w 509099"/>
              <a:gd name="connsiteY2" fmla="*/ 2828975 h 2828975"/>
              <a:gd name="connsiteX3" fmla="*/ 252354 w 509099"/>
              <a:gd name="connsiteY3" fmla="*/ 2396958 h 2828975"/>
              <a:gd name="connsiteX4" fmla="*/ 1784 w 509099"/>
              <a:gd name="connsiteY4" fmla="*/ 2828975 h 2828975"/>
              <a:gd name="connsiteX5" fmla="*/ 0 w 509099"/>
              <a:gd name="connsiteY5" fmla="*/ 2828975 h 2828975"/>
              <a:gd name="connsiteX6" fmla="*/ 0 w 509099"/>
              <a:gd name="connsiteY6" fmla="*/ 0 h 2828975"/>
              <a:gd name="connsiteX7" fmla="*/ 509099 w 509099"/>
              <a:gd name="connsiteY7" fmla="*/ 0 h 28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99" h="2828975">
                <a:moveTo>
                  <a:pt x="509099" y="0"/>
                </a:moveTo>
                <a:lnTo>
                  <a:pt x="509099" y="2828975"/>
                </a:lnTo>
                <a:lnTo>
                  <a:pt x="502924" y="2828975"/>
                </a:lnTo>
                <a:lnTo>
                  <a:pt x="252354" y="2396958"/>
                </a:lnTo>
                <a:lnTo>
                  <a:pt x="1784" y="2828975"/>
                </a:lnTo>
                <a:lnTo>
                  <a:pt x="0" y="2828975"/>
                </a:lnTo>
                <a:lnTo>
                  <a:pt x="0" y="0"/>
                </a:lnTo>
                <a:lnTo>
                  <a:pt x="5090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4"/>
          <p:cNvSpPr txBox="1"/>
          <p:nvPr/>
        </p:nvSpPr>
        <p:spPr>
          <a:xfrm>
            <a:off x="317409" y="1888133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燃烧的条件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307975" y="3748292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火灾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317409" y="5556116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燃烧类型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62822" y="4816279"/>
            <a:ext cx="68195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除了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可燃性液体以外，某些能蒸发蒸气的固体，如石腊、樟脑、荼等，其表面上所产生的蒸气，当达到一定浓度与空气混合而成为可燃混合气，若与明火接触，也能出现闪燃现象。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六边形 1"/>
          <p:cNvSpPr>
            <a:spLocks noChangeAspect="1"/>
          </p:cNvSpPr>
          <p:nvPr/>
        </p:nvSpPr>
        <p:spPr>
          <a:xfrm rot="5400000">
            <a:off x="3026692" y="3221722"/>
            <a:ext cx="1587057" cy="136815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六边形 14"/>
          <p:cNvSpPr>
            <a:spLocks noChangeAspect="1"/>
          </p:cNvSpPr>
          <p:nvPr/>
        </p:nvSpPr>
        <p:spPr>
          <a:xfrm rot="5400000">
            <a:off x="3719723" y="1981553"/>
            <a:ext cx="1587057" cy="136815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15"/>
          <p:cNvSpPr>
            <a:spLocks noChangeAspect="1"/>
          </p:cNvSpPr>
          <p:nvPr/>
        </p:nvSpPr>
        <p:spPr>
          <a:xfrm rot="5400000">
            <a:off x="4399510" y="3228605"/>
            <a:ext cx="1587057" cy="136815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六边形 16"/>
          <p:cNvSpPr>
            <a:spLocks noChangeAspect="1"/>
          </p:cNvSpPr>
          <p:nvPr/>
        </p:nvSpPr>
        <p:spPr>
          <a:xfrm rot="5400000">
            <a:off x="3719723" y="4468774"/>
            <a:ext cx="1587057" cy="136815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188374" y="2246772"/>
            <a:ext cx="64342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各种液体表面都会产生一定量的蒸气，蒸气的浓度则取决于该液体的温度。液体温度越高，蒸发的蒸气亦越多。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962192" y="3323081"/>
            <a:ext cx="644764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在正常温度下，可燃液体表面或容器内的蒸气与空气混合后，形成可燃混合气体或可燃液体，遇到着火源而发生一闪即灭的瞬间火苗、闪光的燃烧现象，称为闪燃。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117007" y="3449664"/>
            <a:ext cx="12838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闪燃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闪点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144777" y="2368876"/>
            <a:ext cx="7369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838036" y="3597443"/>
            <a:ext cx="6495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二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211337" y="4883821"/>
            <a:ext cx="6038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标题 4"/>
          <p:cNvSpPr txBox="1"/>
          <p:nvPr/>
        </p:nvSpPr>
        <p:spPr>
          <a:xfrm>
            <a:off x="886762" y="159941"/>
            <a:ext cx="2881491" cy="407900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1.1</a:t>
            </a:r>
            <a:r>
              <a:rPr lang="en-US" altLang="zh-CN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燃烧与火灾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3997"/>
            <a:ext cx="2828975" cy="6568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rot="16200000">
            <a:off x="1159938" y="4323552"/>
            <a:ext cx="509099" cy="2828975"/>
          </a:xfrm>
          <a:custGeom>
            <a:avLst/>
            <a:gdLst>
              <a:gd name="connsiteX0" fmla="*/ 509099 w 509099"/>
              <a:gd name="connsiteY0" fmla="*/ 0 h 2828975"/>
              <a:gd name="connsiteX1" fmla="*/ 509099 w 509099"/>
              <a:gd name="connsiteY1" fmla="*/ 2828975 h 2828975"/>
              <a:gd name="connsiteX2" fmla="*/ 502924 w 509099"/>
              <a:gd name="connsiteY2" fmla="*/ 2828975 h 2828975"/>
              <a:gd name="connsiteX3" fmla="*/ 252354 w 509099"/>
              <a:gd name="connsiteY3" fmla="*/ 2396958 h 2828975"/>
              <a:gd name="connsiteX4" fmla="*/ 1784 w 509099"/>
              <a:gd name="connsiteY4" fmla="*/ 2828975 h 2828975"/>
              <a:gd name="connsiteX5" fmla="*/ 0 w 509099"/>
              <a:gd name="connsiteY5" fmla="*/ 2828975 h 2828975"/>
              <a:gd name="connsiteX6" fmla="*/ 0 w 509099"/>
              <a:gd name="connsiteY6" fmla="*/ 0 h 2828975"/>
              <a:gd name="connsiteX7" fmla="*/ 509099 w 509099"/>
              <a:gd name="connsiteY7" fmla="*/ 0 h 28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99" h="2828975">
                <a:moveTo>
                  <a:pt x="509099" y="0"/>
                </a:moveTo>
                <a:lnTo>
                  <a:pt x="509099" y="2828975"/>
                </a:lnTo>
                <a:lnTo>
                  <a:pt x="502924" y="2828975"/>
                </a:lnTo>
                <a:lnTo>
                  <a:pt x="252354" y="2396958"/>
                </a:lnTo>
                <a:lnTo>
                  <a:pt x="1784" y="2828975"/>
                </a:lnTo>
                <a:lnTo>
                  <a:pt x="0" y="2828975"/>
                </a:lnTo>
                <a:lnTo>
                  <a:pt x="0" y="0"/>
                </a:lnTo>
                <a:lnTo>
                  <a:pt x="5090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4"/>
          <p:cNvSpPr txBox="1"/>
          <p:nvPr/>
        </p:nvSpPr>
        <p:spPr>
          <a:xfrm>
            <a:off x="317409" y="1888133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燃烧的条件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307975" y="3748292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火灾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317409" y="5556116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燃烧类型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81103" y="1842309"/>
            <a:ext cx="756084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eaLnBrk="1" hangingPunct="1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引起闪燃的最低温度，称为闪点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闪点的概念主要适用于可燃性液体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在可燃性液体温度高于其闪点时，则随时都有被火点燃的危险。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当可燃性液体温度低于闪点时，蒸发速度较慢，所蒸发出来的蒸气仅能维持短时间的燃烧，不能提供足够的蒸气补充维持稳定的燃烧。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也就是说，在闪点的温度时，燃烧的仅仅是可燃性液体所蒸发的那些蒸气，并不是液体能够燃烧，即还没有达到使液体能燃烧的温度，所以可燃性液体会发生一闪即灭的闪燃现象。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不同的可燃性液体有不同的闪点，闪点越低，其火灾危险性则越大。而闪点又是评定可燃性液体火灾危险性的主要依据。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标题 4"/>
          <p:cNvSpPr txBox="1"/>
          <p:nvPr/>
        </p:nvSpPr>
        <p:spPr>
          <a:xfrm>
            <a:off x="886762" y="159941"/>
            <a:ext cx="2881491" cy="407900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1.1</a:t>
            </a:r>
            <a:r>
              <a:rPr lang="en-US" altLang="zh-CN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燃烧与火灾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3997"/>
            <a:ext cx="2828975" cy="6568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rot="16200000">
            <a:off x="1159938" y="4323552"/>
            <a:ext cx="509099" cy="2828975"/>
          </a:xfrm>
          <a:custGeom>
            <a:avLst/>
            <a:gdLst>
              <a:gd name="connsiteX0" fmla="*/ 509099 w 509099"/>
              <a:gd name="connsiteY0" fmla="*/ 0 h 2828975"/>
              <a:gd name="connsiteX1" fmla="*/ 509099 w 509099"/>
              <a:gd name="connsiteY1" fmla="*/ 2828975 h 2828975"/>
              <a:gd name="connsiteX2" fmla="*/ 502924 w 509099"/>
              <a:gd name="connsiteY2" fmla="*/ 2828975 h 2828975"/>
              <a:gd name="connsiteX3" fmla="*/ 252354 w 509099"/>
              <a:gd name="connsiteY3" fmla="*/ 2396958 h 2828975"/>
              <a:gd name="connsiteX4" fmla="*/ 1784 w 509099"/>
              <a:gd name="connsiteY4" fmla="*/ 2828975 h 2828975"/>
              <a:gd name="connsiteX5" fmla="*/ 0 w 509099"/>
              <a:gd name="connsiteY5" fmla="*/ 2828975 h 2828975"/>
              <a:gd name="connsiteX6" fmla="*/ 0 w 509099"/>
              <a:gd name="connsiteY6" fmla="*/ 0 h 2828975"/>
              <a:gd name="connsiteX7" fmla="*/ 509099 w 509099"/>
              <a:gd name="connsiteY7" fmla="*/ 0 h 28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99" h="2828975">
                <a:moveTo>
                  <a:pt x="509099" y="0"/>
                </a:moveTo>
                <a:lnTo>
                  <a:pt x="509099" y="2828975"/>
                </a:lnTo>
                <a:lnTo>
                  <a:pt x="502924" y="2828975"/>
                </a:lnTo>
                <a:lnTo>
                  <a:pt x="252354" y="2396958"/>
                </a:lnTo>
                <a:lnTo>
                  <a:pt x="1784" y="2828975"/>
                </a:lnTo>
                <a:lnTo>
                  <a:pt x="0" y="2828975"/>
                </a:lnTo>
                <a:lnTo>
                  <a:pt x="0" y="0"/>
                </a:lnTo>
                <a:lnTo>
                  <a:pt x="5090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4"/>
          <p:cNvSpPr txBox="1"/>
          <p:nvPr/>
        </p:nvSpPr>
        <p:spPr>
          <a:xfrm>
            <a:off x="317409" y="1888133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燃烧的条件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307975" y="3748292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火灾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317409" y="5556116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燃烧类型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549055" y="1444550"/>
            <a:ext cx="80648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常用的几种易燃油料的闪点值如表中所示：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405039" y="2349416"/>
          <a:ext cx="8686900" cy="3634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042"/>
                <a:gridCol w="1397262"/>
                <a:gridCol w="1052024"/>
                <a:gridCol w="1224643"/>
                <a:gridCol w="1395741"/>
                <a:gridCol w="1053545"/>
                <a:gridCol w="1224643"/>
              </a:tblGrid>
              <a:tr h="1211648">
                <a:tc>
                  <a:txBody>
                    <a:bodyPr/>
                    <a:lstStyle/>
                    <a:p>
                      <a:pPr algn="ctr"/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名称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汽油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纯酒精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柴油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煤油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机油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齿轮油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1211648">
                <a:tc>
                  <a:txBody>
                    <a:bodyPr/>
                    <a:lstStyle/>
                    <a:p>
                      <a:pPr algn="ctr"/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闪电（℃）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-58~10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b="0" i="0" kern="1200" dirty="0" smtClean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&gt;50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b="0" i="0" kern="1200" dirty="0" smtClean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28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~</a:t>
                      </a:r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45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b="0" i="0" kern="1200" dirty="0" smtClean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&gt;185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b="0" i="0" kern="1200" dirty="0" smtClean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&gt;180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1211648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闪点（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215</a:t>
                      </a:r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~283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285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b="0" i="0" kern="1200" dirty="0" smtClean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&gt;323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310~318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b="0" i="0" kern="1200" dirty="0" smtClean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&gt;458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b="0" i="0" kern="1200" dirty="0" smtClean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&gt;4553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标题 4"/>
          <p:cNvSpPr txBox="1"/>
          <p:nvPr/>
        </p:nvSpPr>
        <p:spPr>
          <a:xfrm>
            <a:off x="886762" y="159941"/>
            <a:ext cx="2881491" cy="407900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1.1</a:t>
            </a:r>
            <a:r>
              <a:rPr lang="en-US" altLang="zh-CN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燃烧与火灾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3997"/>
            <a:ext cx="2828975" cy="6568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rot="16200000">
            <a:off x="1159938" y="4323552"/>
            <a:ext cx="509099" cy="2828975"/>
          </a:xfrm>
          <a:custGeom>
            <a:avLst/>
            <a:gdLst>
              <a:gd name="connsiteX0" fmla="*/ 509099 w 509099"/>
              <a:gd name="connsiteY0" fmla="*/ 0 h 2828975"/>
              <a:gd name="connsiteX1" fmla="*/ 509099 w 509099"/>
              <a:gd name="connsiteY1" fmla="*/ 2828975 h 2828975"/>
              <a:gd name="connsiteX2" fmla="*/ 502924 w 509099"/>
              <a:gd name="connsiteY2" fmla="*/ 2828975 h 2828975"/>
              <a:gd name="connsiteX3" fmla="*/ 252354 w 509099"/>
              <a:gd name="connsiteY3" fmla="*/ 2396958 h 2828975"/>
              <a:gd name="connsiteX4" fmla="*/ 1784 w 509099"/>
              <a:gd name="connsiteY4" fmla="*/ 2828975 h 2828975"/>
              <a:gd name="connsiteX5" fmla="*/ 0 w 509099"/>
              <a:gd name="connsiteY5" fmla="*/ 2828975 h 2828975"/>
              <a:gd name="connsiteX6" fmla="*/ 0 w 509099"/>
              <a:gd name="connsiteY6" fmla="*/ 0 h 2828975"/>
              <a:gd name="connsiteX7" fmla="*/ 509099 w 509099"/>
              <a:gd name="connsiteY7" fmla="*/ 0 h 28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99" h="2828975">
                <a:moveTo>
                  <a:pt x="509099" y="0"/>
                </a:moveTo>
                <a:lnTo>
                  <a:pt x="509099" y="2828975"/>
                </a:lnTo>
                <a:lnTo>
                  <a:pt x="502924" y="2828975"/>
                </a:lnTo>
                <a:lnTo>
                  <a:pt x="252354" y="2396958"/>
                </a:lnTo>
                <a:lnTo>
                  <a:pt x="1784" y="2828975"/>
                </a:lnTo>
                <a:lnTo>
                  <a:pt x="0" y="2828975"/>
                </a:lnTo>
                <a:lnTo>
                  <a:pt x="0" y="0"/>
                </a:lnTo>
                <a:lnTo>
                  <a:pt x="5090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4"/>
          <p:cNvSpPr txBox="1"/>
          <p:nvPr/>
        </p:nvSpPr>
        <p:spPr>
          <a:xfrm>
            <a:off x="317409" y="1888133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燃烧的条件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307975" y="3748292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火灾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317409" y="5556116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燃烧类型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62822" y="5149192"/>
            <a:ext cx="6819588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控制可燃物质的温度在燃点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以下是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预防发生火灾的措施之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六边形 1"/>
          <p:cNvSpPr>
            <a:spLocks noChangeAspect="1"/>
          </p:cNvSpPr>
          <p:nvPr/>
        </p:nvSpPr>
        <p:spPr>
          <a:xfrm rot="5400000">
            <a:off x="3026692" y="3221722"/>
            <a:ext cx="1587057" cy="136815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六边形 14"/>
          <p:cNvSpPr>
            <a:spLocks noChangeAspect="1"/>
          </p:cNvSpPr>
          <p:nvPr/>
        </p:nvSpPr>
        <p:spPr>
          <a:xfrm rot="5400000">
            <a:off x="3727359" y="1974756"/>
            <a:ext cx="1587057" cy="136815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15"/>
          <p:cNvSpPr>
            <a:spLocks noChangeAspect="1"/>
          </p:cNvSpPr>
          <p:nvPr/>
        </p:nvSpPr>
        <p:spPr>
          <a:xfrm rot="5400000">
            <a:off x="4402630" y="3225746"/>
            <a:ext cx="1587057" cy="136815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六边形 16"/>
          <p:cNvSpPr>
            <a:spLocks noChangeAspect="1"/>
          </p:cNvSpPr>
          <p:nvPr/>
        </p:nvSpPr>
        <p:spPr>
          <a:xfrm rot="5400000">
            <a:off x="3718554" y="4472711"/>
            <a:ext cx="1587057" cy="136815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238947" y="1888133"/>
            <a:ext cx="63029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着火，就是可燃物质与火源接触而燃烧，并且在火源撤离后仍然能保持继续燃烧的现象。可燃性物质发生着火的最低温度，称为着火点或燃点。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962192" y="3323081"/>
            <a:ext cx="60455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可燃液体的闪点与燃点的区别：在燃点时燃烧的不仅是蒸气，而且是液体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即液体已达到燃烧温度，可提供保持稳定燃烧的蒸气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；移动火源后，在闪点时闪燃立即熄灭，而在燃点时则能连续燃烧。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117007" y="3492188"/>
            <a:ext cx="12838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着火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与燃点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82248" y="2445470"/>
            <a:ext cx="1283867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586254" y="3629527"/>
            <a:ext cx="1283867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二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878955" y="4894222"/>
            <a:ext cx="1283867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标题 4"/>
          <p:cNvSpPr txBox="1"/>
          <p:nvPr/>
        </p:nvSpPr>
        <p:spPr>
          <a:xfrm>
            <a:off x="886762" y="159941"/>
            <a:ext cx="2881491" cy="407900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1.1</a:t>
            </a:r>
            <a:r>
              <a:rPr lang="en-US" altLang="zh-CN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燃烧与火灾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3997"/>
            <a:ext cx="2828975" cy="6568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rot="16200000">
            <a:off x="1159938" y="4323552"/>
            <a:ext cx="509099" cy="2828975"/>
          </a:xfrm>
          <a:custGeom>
            <a:avLst/>
            <a:gdLst>
              <a:gd name="connsiteX0" fmla="*/ 509099 w 509099"/>
              <a:gd name="connsiteY0" fmla="*/ 0 h 2828975"/>
              <a:gd name="connsiteX1" fmla="*/ 509099 w 509099"/>
              <a:gd name="connsiteY1" fmla="*/ 2828975 h 2828975"/>
              <a:gd name="connsiteX2" fmla="*/ 502924 w 509099"/>
              <a:gd name="connsiteY2" fmla="*/ 2828975 h 2828975"/>
              <a:gd name="connsiteX3" fmla="*/ 252354 w 509099"/>
              <a:gd name="connsiteY3" fmla="*/ 2396958 h 2828975"/>
              <a:gd name="connsiteX4" fmla="*/ 1784 w 509099"/>
              <a:gd name="connsiteY4" fmla="*/ 2828975 h 2828975"/>
              <a:gd name="connsiteX5" fmla="*/ 0 w 509099"/>
              <a:gd name="connsiteY5" fmla="*/ 2828975 h 2828975"/>
              <a:gd name="connsiteX6" fmla="*/ 0 w 509099"/>
              <a:gd name="connsiteY6" fmla="*/ 0 h 2828975"/>
              <a:gd name="connsiteX7" fmla="*/ 509099 w 509099"/>
              <a:gd name="connsiteY7" fmla="*/ 0 h 28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99" h="2828975">
                <a:moveTo>
                  <a:pt x="509099" y="0"/>
                </a:moveTo>
                <a:lnTo>
                  <a:pt x="509099" y="2828975"/>
                </a:lnTo>
                <a:lnTo>
                  <a:pt x="502924" y="2828975"/>
                </a:lnTo>
                <a:lnTo>
                  <a:pt x="252354" y="2396958"/>
                </a:lnTo>
                <a:lnTo>
                  <a:pt x="1784" y="2828975"/>
                </a:lnTo>
                <a:lnTo>
                  <a:pt x="0" y="2828975"/>
                </a:lnTo>
                <a:lnTo>
                  <a:pt x="0" y="0"/>
                </a:lnTo>
                <a:lnTo>
                  <a:pt x="5090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4"/>
          <p:cNvSpPr txBox="1"/>
          <p:nvPr/>
        </p:nvSpPr>
        <p:spPr>
          <a:xfrm>
            <a:off x="317409" y="1888133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燃烧的条件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307975" y="3748292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火灾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317409" y="5556116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燃烧类型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85283" y="4787681"/>
            <a:ext cx="58750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可燃物质由于外界加热，温度升高，当达到其自燃点时，即出现着火燃烧的现象，称为受热自燃。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六边形 1"/>
          <p:cNvSpPr>
            <a:spLocks noChangeAspect="1"/>
          </p:cNvSpPr>
          <p:nvPr/>
        </p:nvSpPr>
        <p:spPr>
          <a:xfrm rot="5400000">
            <a:off x="3026692" y="3264246"/>
            <a:ext cx="1587057" cy="136815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六边形 14"/>
          <p:cNvSpPr>
            <a:spLocks noChangeAspect="1"/>
          </p:cNvSpPr>
          <p:nvPr/>
        </p:nvSpPr>
        <p:spPr>
          <a:xfrm rot="5400000">
            <a:off x="3736055" y="2066712"/>
            <a:ext cx="1587057" cy="136815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六边形 16"/>
          <p:cNvSpPr>
            <a:spLocks noChangeAspect="1"/>
          </p:cNvSpPr>
          <p:nvPr/>
        </p:nvSpPr>
        <p:spPr>
          <a:xfrm rot="5400000">
            <a:off x="3659931" y="4506754"/>
            <a:ext cx="1587057" cy="136815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213660" y="1860972"/>
            <a:ext cx="5798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可燃物质受热升温，无需明火作用而发生自行着火的现象，称为自燃。自燃点是指可燃物质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不论是固态、液态或气态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在没有外部火源的条件下，能自动引燃和继续燃烧的最低温度。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117007" y="3492188"/>
            <a:ext cx="12838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自然点与受热自然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20220" y="2514177"/>
            <a:ext cx="1283867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97049" y="4997610"/>
            <a:ext cx="1283867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二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标题 4"/>
          <p:cNvSpPr txBox="1"/>
          <p:nvPr/>
        </p:nvSpPr>
        <p:spPr>
          <a:xfrm>
            <a:off x="886762" y="159941"/>
            <a:ext cx="2881491" cy="407900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1.1</a:t>
            </a:r>
            <a:r>
              <a:rPr lang="en-US" altLang="zh-CN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燃烧与火灾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298614" y="4492480"/>
            <a:ext cx="8960235" cy="150010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166304" y="1811096"/>
            <a:ext cx="5092545" cy="2476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63997"/>
            <a:ext cx="2828975" cy="6568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rot="16200000">
            <a:off x="1159938" y="4323552"/>
            <a:ext cx="509099" cy="2828975"/>
          </a:xfrm>
          <a:custGeom>
            <a:avLst/>
            <a:gdLst>
              <a:gd name="connsiteX0" fmla="*/ 509099 w 509099"/>
              <a:gd name="connsiteY0" fmla="*/ 0 h 2828975"/>
              <a:gd name="connsiteX1" fmla="*/ 509099 w 509099"/>
              <a:gd name="connsiteY1" fmla="*/ 2828975 h 2828975"/>
              <a:gd name="connsiteX2" fmla="*/ 502924 w 509099"/>
              <a:gd name="connsiteY2" fmla="*/ 2828975 h 2828975"/>
              <a:gd name="connsiteX3" fmla="*/ 252354 w 509099"/>
              <a:gd name="connsiteY3" fmla="*/ 2396958 h 2828975"/>
              <a:gd name="connsiteX4" fmla="*/ 1784 w 509099"/>
              <a:gd name="connsiteY4" fmla="*/ 2828975 h 2828975"/>
              <a:gd name="connsiteX5" fmla="*/ 0 w 509099"/>
              <a:gd name="connsiteY5" fmla="*/ 2828975 h 2828975"/>
              <a:gd name="connsiteX6" fmla="*/ 0 w 509099"/>
              <a:gd name="connsiteY6" fmla="*/ 0 h 2828975"/>
              <a:gd name="connsiteX7" fmla="*/ 509099 w 509099"/>
              <a:gd name="connsiteY7" fmla="*/ 0 h 28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99" h="2828975">
                <a:moveTo>
                  <a:pt x="509099" y="0"/>
                </a:moveTo>
                <a:lnTo>
                  <a:pt x="509099" y="2828975"/>
                </a:lnTo>
                <a:lnTo>
                  <a:pt x="502924" y="2828975"/>
                </a:lnTo>
                <a:lnTo>
                  <a:pt x="252354" y="2396958"/>
                </a:lnTo>
                <a:lnTo>
                  <a:pt x="1784" y="2828975"/>
                </a:lnTo>
                <a:lnTo>
                  <a:pt x="0" y="2828975"/>
                </a:lnTo>
                <a:lnTo>
                  <a:pt x="0" y="0"/>
                </a:lnTo>
                <a:lnTo>
                  <a:pt x="5090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标题 4"/>
          <p:cNvSpPr txBox="1"/>
          <p:nvPr/>
        </p:nvSpPr>
        <p:spPr>
          <a:xfrm>
            <a:off x="886762" y="159941"/>
            <a:ext cx="2881491" cy="407900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1.1</a:t>
            </a:r>
            <a:r>
              <a:rPr lang="en-US" altLang="zh-CN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燃烧与火灾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标题 4"/>
          <p:cNvSpPr txBox="1"/>
          <p:nvPr/>
        </p:nvSpPr>
        <p:spPr>
          <a:xfrm>
            <a:off x="317409" y="1888133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燃烧的条件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307975" y="3748292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火灾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317409" y="5556116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燃烧类型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68254" y="4636496"/>
            <a:ext cx="770485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机动车辆驾驶和维修中，常用油料的自燃点分别是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25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汽油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698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803K(415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530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℃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、煤油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513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563K(240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290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℃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、柴油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583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653K(350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380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℃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8614" y="1811096"/>
            <a:ext cx="3867690" cy="247684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265891" y="1845866"/>
            <a:ext cx="4893370" cy="2365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物质的自燃点越低，发生火灾的危险性则越大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。物质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受热自燃也是发生火灾事故的重要原因之一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。在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火灾事故案例中分析可知，许多火灾事故是因可燃物质受热自燃所引起的。因此，掌握可燃物质的自燃点，对防火工作有着极其重要的作用。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00313" y="2817469"/>
            <a:ext cx="5289702" cy="2952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63997"/>
            <a:ext cx="2828975" cy="6568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rot="16200000">
            <a:off x="1159938" y="728196"/>
            <a:ext cx="509099" cy="2828975"/>
          </a:xfrm>
          <a:custGeom>
            <a:avLst/>
            <a:gdLst>
              <a:gd name="connsiteX0" fmla="*/ 509099 w 509099"/>
              <a:gd name="connsiteY0" fmla="*/ 0 h 2828975"/>
              <a:gd name="connsiteX1" fmla="*/ 509099 w 509099"/>
              <a:gd name="connsiteY1" fmla="*/ 2828975 h 2828975"/>
              <a:gd name="connsiteX2" fmla="*/ 502924 w 509099"/>
              <a:gd name="connsiteY2" fmla="*/ 2828975 h 2828975"/>
              <a:gd name="connsiteX3" fmla="*/ 252354 w 509099"/>
              <a:gd name="connsiteY3" fmla="*/ 2396958 h 2828975"/>
              <a:gd name="connsiteX4" fmla="*/ 1784 w 509099"/>
              <a:gd name="connsiteY4" fmla="*/ 2828975 h 2828975"/>
              <a:gd name="connsiteX5" fmla="*/ 0 w 509099"/>
              <a:gd name="connsiteY5" fmla="*/ 2828975 h 2828975"/>
              <a:gd name="connsiteX6" fmla="*/ 0 w 509099"/>
              <a:gd name="connsiteY6" fmla="*/ 0 h 2828975"/>
              <a:gd name="connsiteX7" fmla="*/ 509099 w 509099"/>
              <a:gd name="connsiteY7" fmla="*/ 0 h 28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99" h="2828975">
                <a:moveTo>
                  <a:pt x="509099" y="0"/>
                </a:moveTo>
                <a:lnTo>
                  <a:pt x="509099" y="2828975"/>
                </a:lnTo>
                <a:lnTo>
                  <a:pt x="502924" y="2828975"/>
                </a:lnTo>
                <a:lnTo>
                  <a:pt x="252354" y="2396958"/>
                </a:lnTo>
                <a:lnTo>
                  <a:pt x="1784" y="2828975"/>
                </a:lnTo>
                <a:lnTo>
                  <a:pt x="0" y="2828975"/>
                </a:lnTo>
                <a:lnTo>
                  <a:pt x="0" y="0"/>
                </a:lnTo>
                <a:lnTo>
                  <a:pt x="5090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4"/>
          <p:cNvSpPr txBox="1"/>
          <p:nvPr/>
        </p:nvSpPr>
        <p:spPr>
          <a:xfrm>
            <a:off x="317409" y="1888133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物理性爆炸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307975" y="3748292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化学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性爆炸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317409" y="5556116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爆炸的极限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004022" y="2906728"/>
            <a:ext cx="508228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物理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爆炸：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由于物理变化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温度、体积和压力等因素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引起的。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例如蒸汽锅炉的爆炸，其原因是过热的水迅速蒸发出大量的蒸汽，并且蒸汽压力超过锅炉强度的极限而引起的爆炸，其破坏程度取决于锅炉蒸汽压力。发生物理爆炸的前后，爆炸物质的性质及化学成分均不改变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333031" y="1748157"/>
            <a:ext cx="77048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爆炸，是物质在瞬间以机械功的形式释放出大量气体和能量的现象。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标题 4"/>
          <p:cNvSpPr txBox="1"/>
          <p:nvPr/>
        </p:nvSpPr>
        <p:spPr>
          <a:xfrm>
            <a:off x="886762" y="159941"/>
            <a:ext cx="2881491" cy="407900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 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爆炸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2066" y="2817469"/>
            <a:ext cx="3589640" cy="295276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4629175" y="5338899"/>
            <a:ext cx="6575123" cy="9490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4645239" y="3594139"/>
            <a:ext cx="6575123" cy="9490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4645239" y="1841831"/>
            <a:ext cx="6575123" cy="9490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63997"/>
            <a:ext cx="2828975" cy="6568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rot="16200000">
            <a:off x="1159938" y="2523351"/>
            <a:ext cx="509099" cy="2828975"/>
          </a:xfrm>
          <a:custGeom>
            <a:avLst/>
            <a:gdLst>
              <a:gd name="connsiteX0" fmla="*/ 509099 w 509099"/>
              <a:gd name="connsiteY0" fmla="*/ 0 h 2828975"/>
              <a:gd name="connsiteX1" fmla="*/ 509099 w 509099"/>
              <a:gd name="connsiteY1" fmla="*/ 2828975 h 2828975"/>
              <a:gd name="connsiteX2" fmla="*/ 502924 w 509099"/>
              <a:gd name="connsiteY2" fmla="*/ 2828975 h 2828975"/>
              <a:gd name="connsiteX3" fmla="*/ 252354 w 509099"/>
              <a:gd name="connsiteY3" fmla="*/ 2396958 h 2828975"/>
              <a:gd name="connsiteX4" fmla="*/ 1784 w 509099"/>
              <a:gd name="connsiteY4" fmla="*/ 2828975 h 2828975"/>
              <a:gd name="connsiteX5" fmla="*/ 0 w 509099"/>
              <a:gd name="connsiteY5" fmla="*/ 2828975 h 2828975"/>
              <a:gd name="connsiteX6" fmla="*/ 0 w 509099"/>
              <a:gd name="connsiteY6" fmla="*/ 0 h 2828975"/>
              <a:gd name="connsiteX7" fmla="*/ 509099 w 509099"/>
              <a:gd name="connsiteY7" fmla="*/ 0 h 28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99" h="2828975">
                <a:moveTo>
                  <a:pt x="509099" y="0"/>
                </a:moveTo>
                <a:lnTo>
                  <a:pt x="509099" y="2828975"/>
                </a:lnTo>
                <a:lnTo>
                  <a:pt x="502924" y="2828975"/>
                </a:lnTo>
                <a:lnTo>
                  <a:pt x="252354" y="2396958"/>
                </a:lnTo>
                <a:lnTo>
                  <a:pt x="1784" y="2828975"/>
                </a:lnTo>
                <a:lnTo>
                  <a:pt x="0" y="2828975"/>
                </a:lnTo>
                <a:lnTo>
                  <a:pt x="0" y="0"/>
                </a:lnTo>
                <a:lnTo>
                  <a:pt x="5090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4"/>
          <p:cNvSpPr txBox="1"/>
          <p:nvPr/>
        </p:nvSpPr>
        <p:spPr>
          <a:xfrm>
            <a:off x="317409" y="1888133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物理性爆炸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307975" y="3748292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化学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性爆炸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317409" y="5556116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爆炸的极限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17208" y="1888133"/>
            <a:ext cx="6120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化学性爆炸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是由于物质在极短时间内完成的化学反应，形成其它物质，同时放出大量热量和气体的现象。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标题 4"/>
          <p:cNvSpPr txBox="1"/>
          <p:nvPr/>
        </p:nvSpPr>
        <p:spPr>
          <a:xfrm>
            <a:off x="886762" y="159941"/>
            <a:ext cx="2881491" cy="407900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 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爆炸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55667" y="3616453"/>
            <a:ext cx="62646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在发生化学性爆炸时还会产生强大的冲击波，这种冲击波不仅能推倒建筑物，对在场人员还具有杀伤作用。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15382" y="5384059"/>
            <a:ext cx="63830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化学性爆炸的实质是高速燃烧。化学反应的高速度、同时产生大量气体和热量，是化学性爆炸的三个基本要素。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>
            <a:spLocks noChangeAspect="1"/>
          </p:cNvSpPr>
          <p:nvPr/>
        </p:nvSpPr>
        <p:spPr>
          <a:xfrm>
            <a:off x="3768253" y="1792811"/>
            <a:ext cx="1047129" cy="1047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>
            <a:spLocks noChangeAspect="1"/>
          </p:cNvSpPr>
          <p:nvPr/>
        </p:nvSpPr>
        <p:spPr>
          <a:xfrm>
            <a:off x="3768253" y="3541345"/>
            <a:ext cx="1047129" cy="1047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>
            <a:spLocks noChangeAspect="1"/>
          </p:cNvSpPr>
          <p:nvPr/>
        </p:nvSpPr>
        <p:spPr>
          <a:xfrm>
            <a:off x="3768253" y="5289879"/>
            <a:ext cx="1047129" cy="1047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882837" y="2095417"/>
            <a:ext cx="8179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82837" y="3826382"/>
            <a:ext cx="817959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50733" y="5531710"/>
            <a:ext cx="817959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1181" y="938905"/>
            <a:ext cx="7827335" cy="2749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60000"/>
              </a:lnSpc>
            </a:pPr>
            <a:r>
              <a:rPr 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6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822119" y="4580678"/>
            <a:ext cx="7240017" cy="15513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11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11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11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11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06036" y="4178864"/>
            <a:ext cx="3969252" cy="2645543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578745" y="1205442"/>
            <a:ext cx="3950500" cy="26332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380625" y="160004"/>
            <a:ext cx="7187781" cy="629508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955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955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722" y="198898"/>
            <a:ext cx="1262878" cy="637774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/>
          <p:cNvSpPr/>
          <p:nvPr/>
        </p:nvSpPr>
        <p:spPr>
          <a:xfrm>
            <a:off x="8229575" y="2616800"/>
            <a:ext cx="2592288" cy="3815240"/>
          </a:xfrm>
          <a:prstGeom prst="roundRect">
            <a:avLst>
              <a:gd name="adj" fmla="val 68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4701183" y="2609397"/>
            <a:ext cx="2592288" cy="3815240"/>
          </a:xfrm>
          <a:prstGeom prst="roundRect">
            <a:avLst>
              <a:gd name="adj" fmla="val 68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63997"/>
            <a:ext cx="2828975" cy="6568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rot="16200000">
            <a:off x="1159938" y="2523351"/>
            <a:ext cx="509099" cy="2828975"/>
          </a:xfrm>
          <a:custGeom>
            <a:avLst/>
            <a:gdLst>
              <a:gd name="connsiteX0" fmla="*/ 509099 w 509099"/>
              <a:gd name="connsiteY0" fmla="*/ 0 h 2828975"/>
              <a:gd name="connsiteX1" fmla="*/ 509099 w 509099"/>
              <a:gd name="connsiteY1" fmla="*/ 2828975 h 2828975"/>
              <a:gd name="connsiteX2" fmla="*/ 502924 w 509099"/>
              <a:gd name="connsiteY2" fmla="*/ 2828975 h 2828975"/>
              <a:gd name="connsiteX3" fmla="*/ 252354 w 509099"/>
              <a:gd name="connsiteY3" fmla="*/ 2396958 h 2828975"/>
              <a:gd name="connsiteX4" fmla="*/ 1784 w 509099"/>
              <a:gd name="connsiteY4" fmla="*/ 2828975 h 2828975"/>
              <a:gd name="connsiteX5" fmla="*/ 0 w 509099"/>
              <a:gd name="connsiteY5" fmla="*/ 2828975 h 2828975"/>
              <a:gd name="connsiteX6" fmla="*/ 0 w 509099"/>
              <a:gd name="connsiteY6" fmla="*/ 0 h 2828975"/>
              <a:gd name="connsiteX7" fmla="*/ 509099 w 509099"/>
              <a:gd name="connsiteY7" fmla="*/ 0 h 28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99" h="2828975">
                <a:moveTo>
                  <a:pt x="509099" y="0"/>
                </a:moveTo>
                <a:lnTo>
                  <a:pt x="509099" y="2828975"/>
                </a:lnTo>
                <a:lnTo>
                  <a:pt x="502924" y="2828975"/>
                </a:lnTo>
                <a:lnTo>
                  <a:pt x="252354" y="2396958"/>
                </a:lnTo>
                <a:lnTo>
                  <a:pt x="1784" y="2828975"/>
                </a:lnTo>
                <a:lnTo>
                  <a:pt x="0" y="2828975"/>
                </a:lnTo>
                <a:lnTo>
                  <a:pt x="0" y="0"/>
                </a:lnTo>
                <a:lnTo>
                  <a:pt x="5090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4"/>
          <p:cNvSpPr txBox="1"/>
          <p:nvPr/>
        </p:nvSpPr>
        <p:spPr>
          <a:xfrm>
            <a:off x="317409" y="1888133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物理性爆炸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307975" y="3748292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化学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性爆炸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317409" y="5556116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爆炸的极限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701183" y="1668842"/>
            <a:ext cx="56890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发生化学性爆炸的物质，按其特性可分为两类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标题 4"/>
          <p:cNvSpPr txBox="1"/>
          <p:nvPr/>
        </p:nvSpPr>
        <p:spPr>
          <a:xfrm>
            <a:off x="886762" y="159941"/>
            <a:ext cx="2881491" cy="407900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 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爆炸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512556" y="4578824"/>
            <a:ext cx="864096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炸药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661622" y="4268878"/>
            <a:ext cx="172819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可燃物质与空气形成的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爆炸性混合物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512556" y="3048013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103208" y="3087528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512556" y="3284196"/>
            <a:ext cx="864096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093670" y="3306376"/>
            <a:ext cx="864096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/>
          <p:cNvSpPr/>
          <p:nvPr/>
        </p:nvSpPr>
        <p:spPr>
          <a:xfrm>
            <a:off x="6357367" y="2609373"/>
            <a:ext cx="2592288" cy="3815240"/>
          </a:xfrm>
          <a:prstGeom prst="roundRect">
            <a:avLst>
              <a:gd name="adj" fmla="val 68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3477047" y="2601970"/>
            <a:ext cx="2592288" cy="3815240"/>
          </a:xfrm>
          <a:prstGeom prst="roundRect">
            <a:avLst>
              <a:gd name="adj" fmla="val 68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63997"/>
            <a:ext cx="2828975" cy="6568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rot="16200000">
            <a:off x="1159938" y="2523351"/>
            <a:ext cx="509099" cy="2828975"/>
          </a:xfrm>
          <a:custGeom>
            <a:avLst/>
            <a:gdLst>
              <a:gd name="connsiteX0" fmla="*/ 509099 w 509099"/>
              <a:gd name="connsiteY0" fmla="*/ 0 h 2828975"/>
              <a:gd name="connsiteX1" fmla="*/ 509099 w 509099"/>
              <a:gd name="connsiteY1" fmla="*/ 2828975 h 2828975"/>
              <a:gd name="connsiteX2" fmla="*/ 502924 w 509099"/>
              <a:gd name="connsiteY2" fmla="*/ 2828975 h 2828975"/>
              <a:gd name="connsiteX3" fmla="*/ 252354 w 509099"/>
              <a:gd name="connsiteY3" fmla="*/ 2396958 h 2828975"/>
              <a:gd name="connsiteX4" fmla="*/ 1784 w 509099"/>
              <a:gd name="connsiteY4" fmla="*/ 2828975 h 2828975"/>
              <a:gd name="connsiteX5" fmla="*/ 0 w 509099"/>
              <a:gd name="connsiteY5" fmla="*/ 2828975 h 2828975"/>
              <a:gd name="connsiteX6" fmla="*/ 0 w 509099"/>
              <a:gd name="connsiteY6" fmla="*/ 0 h 2828975"/>
              <a:gd name="connsiteX7" fmla="*/ 509099 w 509099"/>
              <a:gd name="connsiteY7" fmla="*/ 0 h 28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99" h="2828975">
                <a:moveTo>
                  <a:pt x="509099" y="0"/>
                </a:moveTo>
                <a:lnTo>
                  <a:pt x="509099" y="2828975"/>
                </a:lnTo>
                <a:lnTo>
                  <a:pt x="502924" y="2828975"/>
                </a:lnTo>
                <a:lnTo>
                  <a:pt x="252354" y="2396958"/>
                </a:lnTo>
                <a:lnTo>
                  <a:pt x="1784" y="2828975"/>
                </a:lnTo>
                <a:lnTo>
                  <a:pt x="0" y="2828975"/>
                </a:lnTo>
                <a:lnTo>
                  <a:pt x="0" y="0"/>
                </a:lnTo>
                <a:lnTo>
                  <a:pt x="5090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4"/>
          <p:cNvSpPr txBox="1"/>
          <p:nvPr/>
        </p:nvSpPr>
        <p:spPr>
          <a:xfrm>
            <a:off x="317409" y="1888133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物理性爆炸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307975" y="3748292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化学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性爆炸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317409" y="5556116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爆炸的极限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489579" y="1402811"/>
            <a:ext cx="82102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可燃性物质发生化学性爆炸必须同时具备三个基本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条件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控制三个条件的同时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存在，是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预防可燃物质发生化学性爆炸的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基本原理。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标题 4"/>
          <p:cNvSpPr txBox="1"/>
          <p:nvPr/>
        </p:nvSpPr>
        <p:spPr>
          <a:xfrm>
            <a:off x="886762" y="159941"/>
            <a:ext cx="2881491" cy="407900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 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爆炸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70765" y="4516993"/>
            <a:ext cx="1099405" cy="82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可燃物的存在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600984" y="4289923"/>
            <a:ext cx="21602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可燃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物与空气等氧化剂混合并达到爆炸极限，形成爆炸性混合物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288420" y="3040586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7231000" y="3080101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4288420" y="3276769"/>
            <a:ext cx="864096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221462" y="3298949"/>
            <a:ext cx="864096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9237687" y="2601970"/>
            <a:ext cx="2592288" cy="3815240"/>
          </a:xfrm>
          <a:prstGeom prst="roundRect">
            <a:avLst>
              <a:gd name="adj" fmla="val 68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9668419" y="4452088"/>
            <a:ext cx="180020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达到爆炸极限的混合物在火源作用下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0111320" y="3072698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0101782" y="3291546"/>
            <a:ext cx="864096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/>
          <p:cNvSpPr/>
          <p:nvPr/>
        </p:nvSpPr>
        <p:spPr>
          <a:xfrm>
            <a:off x="3590454" y="5648319"/>
            <a:ext cx="1069698" cy="1004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3590454" y="3706161"/>
            <a:ext cx="1069698" cy="1004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3549055" y="1576397"/>
            <a:ext cx="1069698" cy="1004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63997"/>
            <a:ext cx="2828975" cy="6568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rot="16200000">
            <a:off x="1159938" y="4389694"/>
            <a:ext cx="509099" cy="2828975"/>
          </a:xfrm>
          <a:custGeom>
            <a:avLst/>
            <a:gdLst>
              <a:gd name="connsiteX0" fmla="*/ 509099 w 509099"/>
              <a:gd name="connsiteY0" fmla="*/ 0 h 2828975"/>
              <a:gd name="connsiteX1" fmla="*/ 509099 w 509099"/>
              <a:gd name="connsiteY1" fmla="*/ 2828975 h 2828975"/>
              <a:gd name="connsiteX2" fmla="*/ 502924 w 509099"/>
              <a:gd name="connsiteY2" fmla="*/ 2828975 h 2828975"/>
              <a:gd name="connsiteX3" fmla="*/ 252354 w 509099"/>
              <a:gd name="connsiteY3" fmla="*/ 2396958 h 2828975"/>
              <a:gd name="connsiteX4" fmla="*/ 1784 w 509099"/>
              <a:gd name="connsiteY4" fmla="*/ 2828975 h 2828975"/>
              <a:gd name="connsiteX5" fmla="*/ 0 w 509099"/>
              <a:gd name="connsiteY5" fmla="*/ 2828975 h 2828975"/>
              <a:gd name="connsiteX6" fmla="*/ 0 w 509099"/>
              <a:gd name="connsiteY6" fmla="*/ 0 h 2828975"/>
              <a:gd name="connsiteX7" fmla="*/ 509099 w 509099"/>
              <a:gd name="connsiteY7" fmla="*/ 0 h 28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99" h="2828975">
                <a:moveTo>
                  <a:pt x="509099" y="0"/>
                </a:moveTo>
                <a:lnTo>
                  <a:pt x="509099" y="2828975"/>
                </a:lnTo>
                <a:lnTo>
                  <a:pt x="502924" y="2828975"/>
                </a:lnTo>
                <a:lnTo>
                  <a:pt x="252354" y="2396958"/>
                </a:lnTo>
                <a:lnTo>
                  <a:pt x="1784" y="2828975"/>
                </a:lnTo>
                <a:lnTo>
                  <a:pt x="0" y="2828975"/>
                </a:lnTo>
                <a:lnTo>
                  <a:pt x="0" y="0"/>
                </a:lnTo>
                <a:lnTo>
                  <a:pt x="5090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4"/>
          <p:cNvSpPr txBox="1"/>
          <p:nvPr/>
        </p:nvSpPr>
        <p:spPr>
          <a:xfrm>
            <a:off x="317409" y="1888133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物理性爆炸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307975" y="3748292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化学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性爆炸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317409" y="5556116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爆炸的极限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93091" y="1481664"/>
            <a:ext cx="7344816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可燃性物质与空气的混合物，免费获取更多安全精品资料，请关注微信公众号〔安全生产管理〕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在一定的浓度范围内才能发生爆炸。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标题 4"/>
          <p:cNvSpPr txBox="1"/>
          <p:nvPr/>
        </p:nvSpPr>
        <p:spPr>
          <a:xfrm>
            <a:off x="886762" y="159941"/>
            <a:ext cx="2881491" cy="407900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 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爆炸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992841" y="3848694"/>
            <a:ext cx="69531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可燃物质在混合物中发生爆炸的最低浓度，称为爆炸下限；反之，则为爆炸上限。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651856" y="1881296"/>
            <a:ext cx="864096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693255" y="3987356"/>
            <a:ext cx="864096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93187" y="5763252"/>
            <a:ext cx="7272537" cy="82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在低于下限和高于上限的浓度时，遇明火不会发生着火爆炸。爆炸下限和爆炸上限之间的范围，称为爆炸极限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又称爆炸范围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693255" y="5929514"/>
            <a:ext cx="864096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333031" y="1312069"/>
            <a:ext cx="9145016" cy="1584176"/>
          </a:xfrm>
          <a:prstGeom prst="roundRect">
            <a:avLst>
              <a:gd name="adj" fmla="val 102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3374430" y="3441833"/>
            <a:ext cx="9145016" cy="1584176"/>
          </a:xfrm>
          <a:prstGeom prst="roundRect">
            <a:avLst>
              <a:gd name="adj" fmla="val 102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3374430" y="5383991"/>
            <a:ext cx="9145016" cy="1584176"/>
          </a:xfrm>
          <a:prstGeom prst="roundRect">
            <a:avLst>
              <a:gd name="adj" fmla="val 102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3997"/>
            <a:ext cx="2828975" cy="6568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rot="16200000">
            <a:off x="1159938" y="4389694"/>
            <a:ext cx="509099" cy="2828975"/>
          </a:xfrm>
          <a:custGeom>
            <a:avLst/>
            <a:gdLst>
              <a:gd name="connsiteX0" fmla="*/ 509099 w 509099"/>
              <a:gd name="connsiteY0" fmla="*/ 0 h 2828975"/>
              <a:gd name="connsiteX1" fmla="*/ 509099 w 509099"/>
              <a:gd name="connsiteY1" fmla="*/ 2828975 h 2828975"/>
              <a:gd name="connsiteX2" fmla="*/ 502924 w 509099"/>
              <a:gd name="connsiteY2" fmla="*/ 2828975 h 2828975"/>
              <a:gd name="connsiteX3" fmla="*/ 252354 w 509099"/>
              <a:gd name="connsiteY3" fmla="*/ 2396958 h 2828975"/>
              <a:gd name="connsiteX4" fmla="*/ 1784 w 509099"/>
              <a:gd name="connsiteY4" fmla="*/ 2828975 h 2828975"/>
              <a:gd name="connsiteX5" fmla="*/ 0 w 509099"/>
              <a:gd name="connsiteY5" fmla="*/ 2828975 h 2828975"/>
              <a:gd name="connsiteX6" fmla="*/ 0 w 509099"/>
              <a:gd name="connsiteY6" fmla="*/ 0 h 2828975"/>
              <a:gd name="connsiteX7" fmla="*/ 509099 w 509099"/>
              <a:gd name="connsiteY7" fmla="*/ 0 h 28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99" h="2828975">
                <a:moveTo>
                  <a:pt x="509099" y="0"/>
                </a:moveTo>
                <a:lnTo>
                  <a:pt x="509099" y="2828975"/>
                </a:lnTo>
                <a:lnTo>
                  <a:pt x="502924" y="2828975"/>
                </a:lnTo>
                <a:lnTo>
                  <a:pt x="252354" y="2396958"/>
                </a:lnTo>
                <a:lnTo>
                  <a:pt x="1784" y="2828975"/>
                </a:lnTo>
                <a:lnTo>
                  <a:pt x="0" y="2828975"/>
                </a:lnTo>
                <a:lnTo>
                  <a:pt x="0" y="0"/>
                </a:lnTo>
                <a:lnTo>
                  <a:pt x="5090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4"/>
          <p:cNvSpPr txBox="1"/>
          <p:nvPr/>
        </p:nvSpPr>
        <p:spPr>
          <a:xfrm>
            <a:off x="317409" y="1888133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物理性爆炸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307975" y="3748292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化学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性爆炸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317409" y="5556116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爆炸的极限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" name="标题 4"/>
          <p:cNvSpPr txBox="1"/>
          <p:nvPr/>
        </p:nvSpPr>
        <p:spPr>
          <a:xfrm>
            <a:off x="886762" y="159941"/>
            <a:ext cx="2881491" cy="407900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 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爆炸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769648" y="1715632"/>
            <a:ext cx="75991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可燃气体或蒸气在空气或氧气混合物中的体积百分数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来表示，有时也用单位体积气体中可燃物的含量来表示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(g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／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m3)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爆炸性混合物的温度、压力、含氧量及火源能量等数量的增大，都会使爆炸极限范围扩大。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从爆炸极限的范围大小，可以评定可燃气体、蒸气的火危及爆炸危险性。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爆炸下限较低的可燃气体、蒸气，危险性较大；爆炸极限的范围越宽，即危险性越大。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常用几种油料的爆炸极限：汽油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％～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6.48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％、煤油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％～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％、柴油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 ～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032625" y="3199765"/>
            <a:ext cx="4025265" cy="43434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79512" y="5361111"/>
            <a:ext cx="7344021" cy="1871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63997"/>
            <a:ext cx="2828975" cy="6568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rot="16200000">
            <a:off x="1159938" y="4389694"/>
            <a:ext cx="509099" cy="2828975"/>
          </a:xfrm>
          <a:custGeom>
            <a:avLst/>
            <a:gdLst>
              <a:gd name="connsiteX0" fmla="*/ 509099 w 509099"/>
              <a:gd name="connsiteY0" fmla="*/ 0 h 2828975"/>
              <a:gd name="connsiteX1" fmla="*/ 509099 w 509099"/>
              <a:gd name="connsiteY1" fmla="*/ 2828975 h 2828975"/>
              <a:gd name="connsiteX2" fmla="*/ 502924 w 509099"/>
              <a:gd name="connsiteY2" fmla="*/ 2828975 h 2828975"/>
              <a:gd name="connsiteX3" fmla="*/ 252354 w 509099"/>
              <a:gd name="connsiteY3" fmla="*/ 2396958 h 2828975"/>
              <a:gd name="connsiteX4" fmla="*/ 1784 w 509099"/>
              <a:gd name="connsiteY4" fmla="*/ 2828975 h 2828975"/>
              <a:gd name="connsiteX5" fmla="*/ 0 w 509099"/>
              <a:gd name="connsiteY5" fmla="*/ 2828975 h 2828975"/>
              <a:gd name="connsiteX6" fmla="*/ 0 w 509099"/>
              <a:gd name="connsiteY6" fmla="*/ 0 h 2828975"/>
              <a:gd name="connsiteX7" fmla="*/ 509099 w 509099"/>
              <a:gd name="connsiteY7" fmla="*/ 0 h 28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99" h="2828975">
                <a:moveTo>
                  <a:pt x="509099" y="0"/>
                </a:moveTo>
                <a:lnTo>
                  <a:pt x="509099" y="2828975"/>
                </a:lnTo>
                <a:lnTo>
                  <a:pt x="502924" y="2828975"/>
                </a:lnTo>
                <a:lnTo>
                  <a:pt x="252354" y="2396958"/>
                </a:lnTo>
                <a:lnTo>
                  <a:pt x="1784" y="2828975"/>
                </a:lnTo>
                <a:lnTo>
                  <a:pt x="0" y="2828975"/>
                </a:lnTo>
                <a:lnTo>
                  <a:pt x="0" y="0"/>
                </a:lnTo>
                <a:lnTo>
                  <a:pt x="5090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4"/>
          <p:cNvSpPr txBox="1"/>
          <p:nvPr/>
        </p:nvSpPr>
        <p:spPr>
          <a:xfrm>
            <a:off x="317409" y="1888133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物理性爆炸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307975" y="3748292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化学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性爆炸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317409" y="5556116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爆炸的极限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" name="标题 4"/>
          <p:cNvSpPr txBox="1"/>
          <p:nvPr/>
        </p:nvSpPr>
        <p:spPr>
          <a:xfrm>
            <a:off x="886762" y="159941"/>
            <a:ext cx="2881491" cy="407900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 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爆炸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979510" y="1040679"/>
            <a:ext cx="73440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可燃性液体汽油的闪点低，在室温条件下能够蒸发出较多的可燃性蒸气；而闪点高的可燃性液体在加热升温超过闪点时，同样也能产生较多可燃性蒸气。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94738" y="5558216"/>
            <a:ext cx="6913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由于可燃性蒸气与空气混合后的浓度往往能够达到爆炸极限，所以机动车辆在使用过程中，要严格防止跑、冒、滴、漏的现象存在，同时必须采取有效的安全防护措施，严禁明火。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b="33999"/>
          <a:stretch>
            <a:fillRect/>
          </a:stretch>
        </p:blipFill>
        <p:spPr>
          <a:xfrm>
            <a:off x="3979512" y="2674267"/>
            <a:ext cx="7344021" cy="26868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b="14594"/>
          <a:stretch>
            <a:fillRect/>
          </a:stretch>
        </p:blipFill>
        <p:spPr>
          <a:xfrm>
            <a:off x="-28625" y="0"/>
            <a:ext cx="12887375" cy="723265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517868" y="2762437"/>
            <a:ext cx="5528082" cy="1707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企业内</a:t>
            </a: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机动车辆</a:t>
            </a:r>
            <a:endParaRPr lang="en-US" altLang="zh-CN" sz="4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25000"/>
              </a:lnSpc>
            </a:pP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防火技术要求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2036887" y="4164276"/>
            <a:ext cx="8895710" cy="17563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8050164" y="1577117"/>
            <a:ext cx="2882433" cy="24673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036887" y="1583319"/>
            <a:ext cx="2358479" cy="24673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标题 4"/>
          <p:cNvSpPr txBox="1"/>
          <p:nvPr/>
        </p:nvSpPr>
        <p:spPr>
          <a:xfrm>
            <a:off x="886763" y="139598"/>
            <a:ext cx="5110812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2.1 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机动车辆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发生火灾的原因</a:t>
            </a:r>
            <a:endParaRPr lang="en-GB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38023" y="1802808"/>
            <a:ext cx="195620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可燃物质和火源的存在是企业内机动车辆发生火灾的主要因素。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283190" y="1858693"/>
            <a:ext cx="23946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例如：车辆使用的燃油及部分防冻液，均属于易燃烧的液体物质。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572985" y="4303764"/>
            <a:ext cx="78235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由于车辆的燃油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汽车、柴油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、防冻液或电器设备的短路等原因导致的火灾，又会引起机动车辆本身的可燃物质，如轮胎、油漆、车厢及装载货物的燃烧，从而造成了车辆的火灾事故。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5366" y="1583319"/>
            <a:ext cx="3686689" cy="246731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4"/>
          <p:cNvSpPr txBox="1"/>
          <p:nvPr/>
        </p:nvSpPr>
        <p:spPr>
          <a:xfrm>
            <a:off x="886763" y="139598"/>
            <a:ext cx="5110812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2.1 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机动车辆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发生火灾的原因</a:t>
            </a:r>
            <a:endParaRPr lang="en-GB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388815" y="1816123"/>
          <a:ext cx="9937103" cy="4680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143"/>
                <a:gridCol w="2505320"/>
                <a:gridCol w="2505320"/>
                <a:gridCol w="2505320"/>
              </a:tblGrid>
              <a:tr h="52005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汽油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柴油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煤油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5200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易燃液体级别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一级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三级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二级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5200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闪点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-58</a:t>
                      </a:r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~10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60~110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28~45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5200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密度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0.67~0.71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0.8~0.87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0.83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5200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自燃点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50~150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280~365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150~300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5200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爆炸极限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415~530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350~380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240~290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5200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爆炸温度极限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1.0~6.48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1.5~3.5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1.4~7.5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5200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沸点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-36~7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27~86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5200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发热量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42700~46000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41450~46500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标题 4"/>
          <p:cNvSpPr txBox="1"/>
          <p:nvPr/>
        </p:nvSpPr>
        <p:spPr>
          <a:xfrm>
            <a:off x="1244799" y="1096045"/>
            <a:ext cx="5110812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常用各种易燃油料的易燃特性表</a:t>
            </a:r>
            <a:endParaRPr lang="en-GB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4"/>
          <p:cNvSpPr txBox="1"/>
          <p:nvPr/>
        </p:nvSpPr>
        <p:spPr>
          <a:xfrm>
            <a:off x="886763" y="139598"/>
            <a:ext cx="5830644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2.2 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车辆防火和防化学伤害安全技术要求</a:t>
            </a:r>
            <a:endParaRPr lang="en-GB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396927" y="1816125"/>
            <a:ext cx="0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16200000">
            <a:off x="2432930" y="1780121"/>
            <a:ext cx="0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>
            <a:spLocks noChangeAspect="1"/>
          </p:cNvSpPr>
          <p:nvPr/>
        </p:nvSpPr>
        <p:spPr>
          <a:xfrm>
            <a:off x="1496927" y="2572309"/>
            <a:ext cx="1800000" cy="180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1316927" y="2392309"/>
            <a:ext cx="2160000" cy="216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956927" y="2032309"/>
            <a:ext cx="2880000" cy="288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973023" y="2031992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631190" y="3256309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947540" y="4475194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4"/>
          <p:cNvSpPr txBox="1"/>
          <p:nvPr/>
        </p:nvSpPr>
        <p:spPr>
          <a:xfrm>
            <a:off x="2985764" y="2063939"/>
            <a:ext cx="406517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标题 4"/>
          <p:cNvSpPr txBox="1"/>
          <p:nvPr/>
        </p:nvSpPr>
        <p:spPr>
          <a:xfrm>
            <a:off x="3656673" y="3318270"/>
            <a:ext cx="406517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2960281" y="4534930"/>
            <a:ext cx="406517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标题 4"/>
          <p:cNvSpPr txBox="1"/>
          <p:nvPr/>
        </p:nvSpPr>
        <p:spPr>
          <a:xfrm>
            <a:off x="3405022" y="1964827"/>
            <a:ext cx="7920897" cy="447612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工作人员的工作服必须穿戴整齐，不准戴手套，周围禁止烟火。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305119" y="3218005"/>
            <a:ext cx="6588992" cy="82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车辆加注燃油时，必须将发动机熄火。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algn="just">
              <a:lnSpc>
                <a:spcPct val="125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631189" y="4493875"/>
            <a:ext cx="71190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加注燃油时，不准检修和调试发动机，不准在注油容器附近进行锤击和磨削作业。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3" name="标题 4"/>
          <p:cNvSpPr txBox="1"/>
          <p:nvPr/>
        </p:nvSpPr>
        <p:spPr>
          <a:xfrm>
            <a:off x="1651665" y="2717878"/>
            <a:ext cx="1463959" cy="1464659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车辆在加注燃油时防火安全要求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4"/>
          <p:cNvSpPr txBox="1"/>
          <p:nvPr/>
        </p:nvSpPr>
        <p:spPr>
          <a:xfrm>
            <a:off x="886763" y="139598"/>
            <a:ext cx="5830644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2.2 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车辆防火和防化学伤害安全技术要求</a:t>
            </a:r>
            <a:endParaRPr lang="en-GB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396927" y="1816125"/>
            <a:ext cx="0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16200000">
            <a:off x="2432930" y="1780121"/>
            <a:ext cx="0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>
            <a:spLocks noChangeAspect="1"/>
          </p:cNvSpPr>
          <p:nvPr/>
        </p:nvSpPr>
        <p:spPr>
          <a:xfrm>
            <a:off x="1496927" y="2572309"/>
            <a:ext cx="1800000" cy="180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1316927" y="2392309"/>
            <a:ext cx="2160000" cy="216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956927" y="2032309"/>
            <a:ext cx="2880000" cy="288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973023" y="2031992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631190" y="3256309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947540" y="4475194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4"/>
          <p:cNvSpPr txBox="1"/>
          <p:nvPr/>
        </p:nvSpPr>
        <p:spPr>
          <a:xfrm>
            <a:off x="2985764" y="2063939"/>
            <a:ext cx="406517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标题 4"/>
          <p:cNvSpPr txBox="1"/>
          <p:nvPr/>
        </p:nvSpPr>
        <p:spPr>
          <a:xfrm>
            <a:off x="3656673" y="3318270"/>
            <a:ext cx="406517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2960281" y="4534930"/>
            <a:ext cx="406517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标题 4"/>
          <p:cNvSpPr txBox="1"/>
          <p:nvPr/>
        </p:nvSpPr>
        <p:spPr>
          <a:xfrm>
            <a:off x="3405022" y="1964827"/>
            <a:ext cx="7920897" cy="447612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应用扳手旋拧油桶螺塞，不允许用铁器敲击和刮擦汽油容器。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305119" y="3218005"/>
            <a:ext cx="6588992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禁止在雷雨天气及高压电源线下加注燃油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631190" y="4493875"/>
            <a:ext cx="65426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严禁使用各种容器或其它自流方式向发动机上的化油器内加注燃油。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标题 4"/>
          <p:cNvSpPr txBox="1"/>
          <p:nvPr/>
        </p:nvSpPr>
        <p:spPr>
          <a:xfrm>
            <a:off x="1651665" y="2717878"/>
            <a:ext cx="1463959" cy="1464659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车辆在加注燃油时防火安全要求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7237" r="30260"/>
          <a:stretch>
            <a:fillRect/>
          </a:stretch>
        </p:blipFill>
        <p:spPr>
          <a:xfrm>
            <a:off x="-51345" y="-73054"/>
            <a:ext cx="6840760" cy="7305704"/>
          </a:xfrm>
          <a:prstGeom prst="rect">
            <a:avLst/>
          </a:prstGeom>
        </p:spPr>
      </p:pic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6873273" y="1497102"/>
            <a:ext cx="51240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企业内机动车辆防火防爆的基本概念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127" name="Group 5"/>
          <p:cNvGrpSpPr/>
          <p:nvPr/>
        </p:nvGrpSpPr>
        <p:grpSpPr bwMode="auto">
          <a:xfrm>
            <a:off x="5617668" y="1348930"/>
            <a:ext cx="817066" cy="817066"/>
            <a:chOff x="0" y="0"/>
            <a:chExt cx="366" cy="366"/>
          </a:xfrm>
        </p:grpSpPr>
        <p:sp>
          <p:nvSpPr>
            <p:cNvPr id="5153" name="Oval 6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67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54" name="Freeform 7"/>
            <p:cNvSpPr>
              <a:spLocks noEditPoints="1"/>
            </p:cNvSpPr>
            <p:nvPr/>
          </p:nvSpPr>
          <p:spPr bwMode="auto">
            <a:xfrm>
              <a:off x="108" y="100"/>
              <a:ext cx="148" cy="164"/>
            </a:xfrm>
            <a:custGeom>
              <a:avLst/>
              <a:gdLst>
                <a:gd name="T0" fmla="*/ 140 w 71"/>
                <a:gd name="T1" fmla="*/ 21 h 79"/>
                <a:gd name="T2" fmla="*/ 144 w 71"/>
                <a:gd name="T3" fmla="*/ 6 h 79"/>
                <a:gd name="T4" fmla="*/ 148 w 71"/>
                <a:gd name="T5" fmla="*/ 17 h 79"/>
                <a:gd name="T6" fmla="*/ 15 w 71"/>
                <a:gd name="T7" fmla="*/ 6 h 79"/>
                <a:gd name="T8" fmla="*/ 60 w 71"/>
                <a:gd name="T9" fmla="*/ 0 h 79"/>
                <a:gd name="T10" fmla="*/ 90 w 71"/>
                <a:gd name="T11" fmla="*/ 6 h 79"/>
                <a:gd name="T12" fmla="*/ 135 w 71"/>
                <a:gd name="T13" fmla="*/ 21 h 79"/>
                <a:gd name="T14" fmla="*/ 15 w 71"/>
                <a:gd name="T15" fmla="*/ 6 h 79"/>
                <a:gd name="T16" fmla="*/ 0 w 71"/>
                <a:gd name="T17" fmla="*/ 10 h 79"/>
                <a:gd name="T18" fmla="*/ 10 w 71"/>
                <a:gd name="T19" fmla="*/ 6 h 79"/>
                <a:gd name="T20" fmla="*/ 6 w 71"/>
                <a:gd name="T21" fmla="*/ 21 h 79"/>
                <a:gd name="T22" fmla="*/ 133 w 71"/>
                <a:gd name="T23" fmla="*/ 27 h 79"/>
                <a:gd name="T24" fmla="*/ 17 w 71"/>
                <a:gd name="T25" fmla="*/ 118 h 79"/>
                <a:gd name="T26" fmla="*/ 133 w 71"/>
                <a:gd name="T27" fmla="*/ 27 h 79"/>
                <a:gd name="T28" fmla="*/ 108 w 71"/>
                <a:gd name="T29" fmla="*/ 102 h 79"/>
                <a:gd name="T30" fmla="*/ 85 w 71"/>
                <a:gd name="T31" fmla="*/ 95 h 79"/>
                <a:gd name="T32" fmla="*/ 85 w 71"/>
                <a:gd name="T33" fmla="*/ 89 h 79"/>
                <a:gd name="T34" fmla="*/ 123 w 71"/>
                <a:gd name="T35" fmla="*/ 83 h 79"/>
                <a:gd name="T36" fmla="*/ 85 w 71"/>
                <a:gd name="T37" fmla="*/ 89 h 79"/>
                <a:gd name="T38" fmla="*/ 123 w 71"/>
                <a:gd name="T39" fmla="*/ 73 h 79"/>
                <a:gd name="T40" fmla="*/ 85 w 71"/>
                <a:gd name="T41" fmla="*/ 66 h 79"/>
                <a:gd name="T42" fmla="*/ 52 w 71"/>
                <a:gd name="T43" fmla="*/ 108 h 79"/>
                <a:gd name="T44" fmla="*/ 48 w 71"/>
                <a:gd name="T45" fmla="*/ 89 h 79"/>
                <a:gd name="T46" fmla="*/ 29 w 71"/>
                <a:gd name="T47" fmla="*/ 85 h 79"/>
                <a:gd name="T48" fmla="*/ 79 w 71"/>
                <a:gd name="T49" fmla="*/ 83 h 79"/>
                <a:gd name="T50" fmla="*/ 54 w 71"/>
                <a:gd name="T51" fmla="*/ 83 h 79"/>
                <a:gd name="T52" fmla="*/ 27 w 71"/>
                <a:gd name="T53" fmla="*/ 46 h 79"/>
                <a:gd name="T54" fmla="*/ 79 w 71"/>
                <a:gd name="T55" fmla="*/ 35 h 79"/>
                <a:gd name="T56" fmla="*/ 27 w 71"/>
                <a:gd name="T57" fmla="*/ 46 h 79"/>
                <a:gd name="T58" fmla="*/ 10 w 71"/>
                <a:gd name="T59" fmla="*/ 135 h 79"/>
                <a:gd name="T60" fmla="*/ 142 w 71"/>
                <a:gd name="T61" fmla="*/ 125 h 79"/>
                <a:gd name="T62" fmla="*/ 65 w 71"/>
                <a:gd name="T63" fmla="*/ 139 h 79"/>
                <a:gd name="T64" fmla="*/ 33 w 71"/>
                <a:gd name="T65" fmla="*/ 164 h 79"/>
                <a:gd name="T66" fmla="*/ 65 w 71"/>
                <a:gd name="T67" fmla="*/ 139 h 79"/>
                <a:gd name="T68" fmla="*/ 100 w 71"/>
                <a:gd name="T69" fmla="*/ 164 h 79"/>
                <a:gd name="T70" fmla="*/ 100 w 71"/>
                <a:gd name="T71" fmla="*/ 139 h 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1" h="79">
                  <a:moveTo>
                    <a:pt x="69" y="10"/>
                  </a:moveTo>
                  <a:cubicBezTo>
                    <a:pt x="67" y="10"/>
                    <a:pt x="67" y="10"/>
                    <a:pt x="67" y="10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lnTo>
                    <a:pt x="69" y="10"/>
                  </a:lnTo>
                  <a:close/>
                  <a:moveTo>
                    <a:pt x="7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  <a:moveTo>
                    <a:pt x="0" y="8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0" y="8"/>
                  </a:lnTo>
                  <a:close/>
                  <a:moveTo>
                    <a:pt x="64" y="13"/>
                  </a:moveTo>
                  <a:cubicBezTo>
                    <a:pt x="64" y="57"/>
                    <a:pt x="64" y="57"/>
                    <a:pt x="64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64" y="13"/>
                  </a:lnTo>
                  <a:close/>
                  <a:moveTo>
                    <a:pt x="41" y="49"/>
                  </a:moveTo>
                  <a:cubicBezTo>
                    <a:pt x="52" y="49"/>
                    <a:pt x="52" y="49"/>
                    <a:pt x="52" y="49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41" y="46"/>
                    <a:pt x="41" y="46"/>
                    <a:pt x="41" y="46"/>
                  </a:cubicBezTo>
                  <a:lnTo>
                    <a:pt x="41" y="49"/>
                  </a:lnTo>
                  <a:close/>
                  <a:moveTo>
                    <a:pt x="41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41" y="40"/>
                    <a:pt x="41" y="40"/>
                    <a:pt x="41" y="40"/>
                  </a:cubicBezTo>
                  <a:lnTo>
                    <a:pt x="41" y="43"/>
                  </a:lnTo>
                  <a:close/>
                  <a:moveTo>
                    <a:pt x="41" y="35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41" y="35"/>
                  </a:lnTo>
                  <a:close/>
                  <a:moveTo>
                    <a:pt x="25" y="52"/>
                  </a:moveTo>
                  <a:cubicBezTo>
                    <a:pt x="30" y="52"/>
                    <a:pt x="35" y="48"/>
                    <a:pt x="3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7" y="30"/>
                    <a:pt x="14" y="35"/>
                    <a:pt x="14" y="41"/>
                  </a:cubicBezTo>
                  <a:cubicBezTo>
                    <a:pt x="14" y="47"/>
                    <a:pt x="18" y="52"/>
                    <a:pt x="25" y="52"/>
                  </a:cubicBezTo>
                  <a:close/>
                  <a:moveTo>
                    <a:pt x="38" y="40"/>
                  </a:moveTo>
                  <a:cubicBezTo>
                    <a:pt x="38" y="40"/>
                    <a:pt x="38" y="27"/>
                    <a:pt x="26" y="27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38" y="40"/>
                  </a:lnTo>
                  <a:close/>
                  <a:moveTo>
                    <a:pt x="13" y="22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13" y="17"/>
                    <a:pt x="13" y="17"/>
                    <a:pt x="13" y="17"/>
                  </a:cubicBezTo>
                  <a:lnTo>
                    <a:pt x="13" y="22"/>
                  </a:lnTo>
                  <a:close/>
                  <a:moveTo>
                    <a:pt x="68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8" y="60"/>
                    <a:pt x="68" y="60"/>
                    <a:pt x="68" y="60"/>
                  </a:cubicBezTo>
                  <a:lnTo>
                    <a:pt x="68" y="65"/>
                  </a:lnTo>
                  <a:close/>
                  <a:moveTo>
                    <a:pt x="31" y="67"/>
                  </a:moveTo>
                  <a:cubicBezTo>
                    <a:pt x="23" y="79"/>
                    <a:pt x="23" y="79"/>
                    <a:pt x="23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23" y="67"/>
                    <a:pt x="23" y="67"/>
                    <a:pt x="23" y="67"/>
                  </a:cubicBezTo>
                  <a:lnTo>
                    <a:pt x="31" y="67"/>
                  </a:lnTo>
                  <a:close/>
                  <a:moveTo>
                    <a:pt x="55" y="79"/>
                  </a:moveTo>
                  <a:cubicBezTo>
                    <a:pt x="48" y="79"/>
                    <a:pt x="48" y="79"/>
                    <a:pt x="48" y="7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8" y="67"/>
                    <a:pt x="48" y="67"/>
                    <a:pt x="48" y="67"/>
                  </a:cubicBezTo>
                  <a:lnTo>
                    <a:pt x="55" y="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26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873273" y="2819728"/>
            <a:ext cx="4743354" cy="41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企业内机动车辆及防火技术要求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129" name="Group 9"/>
          <p:cNvGrpSpPr/>
          <p:nvPr/>
        </p:nvGrpSpPr>
        <p:grpSpPr bwMode="auto">
          <a:xfrm>
            <a:off x="5639992" y="2648200"/>
            <a:ext cx="817066" cy="817066"/>
            <a:chOff x="0" y="0"/>
            <a:chExt cx="366" cy="366"/>
          </a:xfrm>
        </p:grpSpPr>
        <p:sp>
          <p:nvSpPr>
            <p:cNvPr id="5151" name="Oval 10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67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52" name="Freeform 11"/>
            <p:cNvSpPr>
              <a:spLocks noEditPoints="1"/>
            </p:cNvSpPr>
            <p:nvPr/>
          </p:nvSpPr>
          <p:spPr bwMode="auto">
            <a:xfrm>
              <a:off x="108" y="100"/>
              <a:ext cx="152" cy="164"/>
            </a:xfrm>
            <a:custGeom>
              <a:avLst/>
              <a:gdLst>
                <a:gd name="T0" fmla="*/ 112 w 73"/>
                <a:gd name="T1" fmla="*/ 164 h 79"/>
                <a:gd name="T2" fmla="*/ 108 w 73"/>
                <a:gd name="T3" fmla="*/ 85 h 79"/>
                <a:gd name="T4" fmla="*/ 102 w 73"/>
                <a:gd name="T5" fmla="*/ 75 h 79"/>
                <a:gd name="T6" fmla="*/ 121 w 73"/>
                <a:gd name="T7" fmla="*/ 69 h 79"/>
                <a:gd name="T8" fmla="*/ 115 w 73"/>
                <a:gd name="T9" fmla="*/ 75 h 79"/>
                <a:gd name="T10" fmla="*/ 137 w 73"/>
                <a:gd name="T11" fmla="*/ 93 h 79"/>
                <a:gd name="T12" fmla="*/ 152 w 73"/>
                <a:gd name="T13" fmla="*/ 93 h 79"/>
                <a:gd name="T14" fmla="*/ 152 w 73"/>
                <a:gd name="T15" fmla="*/ 125 h 79"/>
                <a:gd name="T16" fmla="*/ 79 w 73"/>
                <a:gd name="T17" fmla="*/ 125 h 79"/>
                <a:gd name="T18" fmla="*/ 146 w 73"/>
                <a:gd name="T19" fmla="*/ 125 h 79"/>
                <a:gd name="T20" fmla="*/ 115 w 73"/>
                <a:gd name="T21" fmla="*/ 131 h 79"/>
                <a:gd name="T22" fmla="*/ 108 w 73"/>
                <a:gd name="T23" fmla="*/ 135 h 79"/>
                <a:gd name="T24" fmla="*/ 104 w 73"/>
                <a:gd name="T25" fmla="*/ 125 h 79"/>
                <a:gd name="T26" fmla="*/ 108 w 73"/>
                <a:gd name="T27" fmla="*/ 102 h 79"/>
                <a:gd name="T28" fmla="*/ 115 w 73"/>
                <a:gd name="T29" fmla="*/ 118 h 79"/>
                <a:gd name="T30" fmla="*/ 115 w 73"/>
                <a:gd name="T31" fmla="*/ 131 h 79"/>
                <a:gd name="T32" fmla="*/ 67 w 73"/>
                <a:gd name="T33" fmla="*/ 102 h 79"/>
                <a:gd name="T34" fmla="*/ 23 w 73"/>
                <a:gd name="T35" fmla="*/ 112 h 79"/>
                <a:gd name="T36" fmla="*/ 23 w 73"/>
                <a:gd name="T37" fmla="*/ 102 h 79"/>
                <a:gd name="T38" fmla="*/ 23 w 73"/>
                <a:gd name="T39" fmla="*/ 95 h 79"/>
                <a:gd name="T40" fmla="*/ 23 w 73"/>
                <a:gd name="T41" fmla="*/ 85 h 79"/>
                <a:gd name="T42" fmla="*/ 69 w 73"/>
                <a:gd name="T43" fmla="*/ 95 h 79"/>
                <a:gd name="T44" fmla="*/ 19 w 73"/>
                <a:gd name="T45" fmla="*/ 58 h 79"/>
                <a:gd name="T46" fmla="*/ 90 w 73"/>
                <a:gd name="T47" fmla="*/ 52 h 79"/>
                <a:gd name="T48" fmla="*/ 90 w 73"/>
                <a:gd name="T49" fmla="*/ 62 h 79"/>
                <a:gd name="T50" fmla="*/ 23 w 73"/>
                <a:gd name="T51" fmla="*/ 79 h 79"/>
                <a:gd name="T52" fmla="*/ 23 w 73"/>
                <a:gd name="T53" fmla="*/ 69 h 79"/>
                <a:gd name="T54" fmla="*/ 92 w 73"/>
                <a:gd name="T55" fmla="*/ 69 h 79"/>
                <a:gd name="T56" fmla="*/ 90 w 73"/>
                <a:gd name="T57" fmla="*/ 79 h 79"/>
                <a:gd name="T58" fmla="*/ 104 w 73"/>
                <a:gd name="T59" fmla="*/ 44 h 79"/>
                <a:gd name="T60" fmla="*/ 87 w 73"/>
                <a:gd name="T61" fmla="*/ 27 h 79"/>
                <a:gd name="T62" fmla="*/ 77 w 73"/>
                <a:gd name="T63" fmla="*/ 39 h 79"/>
                <a:gd name="T64" fmla="*/ 25 w 73"/>
                <a:gd name="T65" fmla="*/ 29 h 79"/>
                <a:gd name="T66" fmla="*/ 25 w 73"/>
                <a:gd name="T67" fmla="*/ 27 h 79"/>
                <a:gd name="T68" fmla="*/ 8 w 73"/>
                <a:gd name="T69" fmla="*/ 139 h 79"/>
                <a:gd name="T70" fmla="*/ 71 w 73"/>
                <a:gd name="T71" fmla="*/ 154 h 79"/>
                <a:gd name="T72" fmla="*/ 19 w 73"/>
                <a:gd name="T73" fmla="*/ 164 h 79"/>
                <a:gd name="T74" fmla="*/ 0 w 73"/>
                <a:gd name="T75" fmla="*/ 35 h 79"/>
                <a:gd name="T76" fmla="*/ 29 w 73"/>
                <a:gd name="T77" fmla="*/ 21 h 79"/>
                <a:gd name="T78" fmla="*/ 37 w 73"/>
                <a:gd name="T79" fmla="*/ 17 h 79"/>
                <a:gd name="T80" fmla="*/ 75 w 73"/>
                <a:gd name="T81" fmla="*/ 17 h 79"/>
                <a:gd name="T82" fmla="*/ 85 w 73"/>
                <a:gd name="T83" fmla="*/ 21 h 79"/>
                <a:gd name="T84" fmla="*/ 115 w 73"/>
                <a:gd name="T85" fmla="*/ 35 h 79"/>
                <a:gd name="T86" fmla="*/ 104 w 73"/>
                <a:gd name="T87" fmla="*/ 66 h 79"/>
                <a:gd name="T88" fmla="*/ 56 w 73"/>
                <a:gd name="T89" fmla="*/ 8 h 79"/>
                <a:gd name="T90" fmla="*/ 56 w 73"/>
                <a:gd name="T91" fmla="*/ 27 h 79"/>
                <a:gd name="T92" fmla="*/ 56 w 73"/>
                <a:gd name="T93" fmla="*/ 8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3" h="79">
                  <a:moveTo>
                    <a:pt x="73" y="60"/>
                  </a:moveTo>
                  <a:cubicBezTo>
                    <a:pt x="73" y="71"/>
                    <a:pt x="65" y="79"/>
                    <a:pt x="54" y="79"/>
                  </a:cubicBezTo>
                  <a:cubicBezTo>
                    <a:pt x="43" y="79"/>
                    <a:pt x="35" y="71"/>
                    <a:pt x="35" y="60"/>
                  </a:cubicBezTo>
                  <a:cubicBezTo>
                    <a:pt x="35" y="50"/>
                    <a:pt x="42" y="42"/>
                    <a:pt x="52" y="41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9" y="41"/>
                    <a:pt x="63" y="43"/>
                    <a:pt x="66" y="45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72" y="52"/>
                    <a:pt x="73" y="56"/>
                    <a:pt x="73" y="60"/>
                  </a:cubicBezTo>
                  <a:close/>
                  <a:moveTo>
                    <a:pt x="54" y="44"/>
                  </a:moveTo>
                  <a:cubicBezTo>
                    <a:pt x="45" y="44"/>
                    <a:pt x="38" y="51"/>
                    <a:pt x="38" y="60"/>
                  </a:cubicBezTo>
                  <a:cubicBezTo>
                    <a:pt x="38" y="69"/>
                    <a:pt x="45" y="76"/>
                    <a:pt x="54" y="76"/>
                  </a:cubicBezTo>
                  <a:cubicBezTo>
                    <a:pt x="63" y="76"/>
                    <a:pt x="70" y="69"/>
                    <a:pt x="70" y="60"/>
                  </a:cubicBezTo>
                  <a:cubicBezTo>
                    <a:pt x="70" y="51"/>
                    <a:pt x="63" y="44"/>
                    <a:pt x="54" y="44"/>
                  </a:cubicBezTo>
                  <a:close/>
                  <a:moveTo>
                    <a:pt x="55" y="63"/>
                  </a:moveTo>
                  <a:cubicBezTo>
                    <a:pt x="55" y="65"/>
                    <a:pt x="55" y="65"/>
                    <a:pt x="55" y="65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2"/>
                    <a:pt x="50" y="61"/>
                    <a:pt x="50" y="60"/>
                  </a:cubicBezTo>
                  <a:cubicBezTo>
                    <a:pt x="50" y="59"/>
                    <a:pt x="51" y="58"/>
                    <a:pt x="52" y="57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6" y="58"/>
                    <a:pt x="57" y="59"/>
                    <a:pt x="57" y="60"/>
                  </a:cubicBezTo>
                  <a:cubicBezTo>
                    <a:pt x="57" y="61"/>
                    <a:pt x="56" y="62"/>
                    <a:pt x="55" y="63"/>
                  </a:cubicBezTo>
                  <a:close/>
                  <a:moveTo>
                    <a:pt x="11" y="49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31" y="51"/>
                    <a:pt x="30" y="52"/>
                    <a:pt x="30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4"/>
                    <a:pt x="9" y="53"/>
                    <a:pt x="9" y="51"/>
                  </a:cubicBezTo>
                  <a:cubicBezTo>
                    <a:pt x="9" y="50"/>
                    <a:pt x="10" y="49"/>
                    <a:pt x="11" y="49"/>
                  </a:cubicBezTo>
                  <a:close/>
                  <a:moveTo>
                    <a:pt x="33" y="46"/>
                  </a:moveTo>
                  <a:cubicBezTo>
                    <a:pt x="11" y="46"/>
                    <a:pt x="11" y="46"/>
                    <a:pt x="11" y="46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2"/>
                    <a:pt x="10" y="41"/>
                    <a:pt x="11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3"/>
                    <a:pt x="35" y="44"/>
                    <a:pt x="33" y="46"/>
                  </a:cubicBezTo>
                  <a:close/>
                  <a:moveTo>
                    <a:pt x="11" y="30"/>
                  </a:moveTo>
                  <a:cubicBezTo>
                    <a:pt x="10" y="30"/>
                    <a:pt x="9" y="29"/>
                    <a:pt x="9" y="28"/>
                  </a:cubicBezTo>
                  <a:cubicBezTo>
                    <a:pt x="9" y="26"/>
                    <a:pt x="10" y="25"/>
                    <a:pt x="11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5" y="26"/>
                    <a:pt x="45" y="28"/>
                  </a:cubicBezTo>
                  <a:cubicBezTo>
                    <a:pt x="45" y="29"/>
                    <a:pt x="44" y="30"/>
                    <a:pt x="43" y="30"/>
                  </a:cubicBezTo>
                  <a:lnTo>
                    <a:pt x="11" y="30"/>
                  </a:lnTo>
                  <a:close/>
                  <a:moveTo>
                    <a:pt x="11" y="38"/>
                  </a:moveTo>
                  <a:cubicBezTo>
                    <a:pt x="10" y="38"/>
                    <a:pt x="9" y="37"/>
                    <a:pt x="9" y="36"/>
                  </a:cubicBezTo>
                  <a:cubicBezTo>
                    <a:pt x="9" y="34"/>
                    <a:pt x="10" y="33"/>
                    <a:pt x="11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8"/>
                    <a:pt x="43" y="38"/>
                    <a:pt x="43" y="38"/>
                  </a:cubicBezTo>
                  <a:lnTo>
                    <a:pt x="11" y="38"/>
                  </a:lnTo>
                  <a:close/>
                  <a:moveTo>
                    <a:pt x="50" y="21"/>
                  </a:moveTo>
                  <a:cubicBezTo>
                    <a:pt x="50" y="16"/>
                    <a:pt x="47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4"/>
                  </a:cubicBezTo>
                  <a:cubicBezTo>
                    <a:pt x="42" y="17"/>
                    <a:pt x="40" y="19"/>
                    <a:pt x="3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5" y="19"/>
                    <a:pt x="12" y="17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4" y="16"/>
                    <a:pt x="4" y="21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71"/>
                    <a:pt x="8" y="74"/>
                    <a:pt x="12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6" y="76"/>
                    <a:pt x="38" y="78"/>
                    <a:pt x="39" y="79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5" y="79"/>
                    <a:pt x="0" y="76"/>
                    <a:pt x="0" y="7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5" y="10"/>
                    <a:pt x="9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6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4"/>
                    <a:pt x="23" y="0"/>
                    <a:pt x="27" y="0"/>
                  </a:cubicBezTo>
                  <a:cubicBezTo>
                    <a:pt x="32" y="0"/>
                    <a:pt x="35" y="4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40" y="9"/>
                    <a:pt x="41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50" y="10"/>
                    <a:pt x="55" y="13"/>
                    <a:pt x="55" y="17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0" y="32"/>
                    <a:pt x="50" y="32"/>
                    <a:pt x="50" y="32"/>
                  </a:cubicBezTo>
                  <a:lnTo>
                    <a:pt x="50" y="21"/>
                  </a:lnTo>
                  <a:close/>
                  <a:moveTo>
                    <a:pt x="27" y="4"/>
                  </a:moveTo>
                  <a:cubicBezTo>
                    <a:pt x="25" y="4"/>
                    <a:pt x="23" y="6"/>
                    <a:pt x="23" y="9"/>
                  </a:cubicBezTo>
                  <a:cubicBezTo>
                    <a:pt x="23" y="11"/>
                    <a:pt x="25" y="13"/>
                    <a:pt x="27" y="13"/>
                  </a:cubicBezTo>
                  <a:cubicBezTo>
                    <a:pt x="30" y="13"/>
                    <a:pt x="32" y="11"/>
                    <a:pt x="32" y="9"/>
                  </a:cubicBezTo>
                  <a:cubicBezTo>
                    <a:pt x="32" y="6"/>
                    <a:pt x="30" y="4"/>
                    <a:pt x="27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26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6910354" y="4123979"/>
            <a:ext cx="477560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车库及作业场所防火安全技术要求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31" name="Group 13"/>
          <p:cNvGrpSpPr/>
          <p:nvPr/>
        </p:nvGrpSpPr>
        <p:grpSpPr bwMode="auto">
          <a:xfrm>
            <a:off x="5639992" y="3916215"/>
            <a:ext cx="817066" cy="817066"/>
            <a:chOff x="0" y="0"/>
            <a:chExt cx="366" cy="366"/>
          </a:xfrm>
        </p:grpSpPr>
        <p:sp>
          <p:nvSpPr>
            <p:cNvPr id="5149" name="Oval 14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67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50" name="Freeform 15"/>
            <p:cNvSpPr>
              <a:spLocks noEditPoints="1"/>
            </p:cNvSpPr>
            <p:nvPr/>
          </p:nvSpPr>
          <p:spPr bwMode="auto">
            <a:xfrm>
              <a:off x="102" y="102"/>
              <a:ext cx="162" cy="162"/>
            </a:xfrm>
            <a:custGeom>
              <a:avLst/>
              <a:gdLst>
                <a:gd name="T0" fmla="*/ 104 w 78"/>
                <a:gd name="T1" fmla="*/ 83 h 78"/>
                <a:gd name="T2" fmla="*/ 120 w 78"/>
                <a:gd name="T3" fmla="*/ 85 h 78"/>
                <a:gd name="T4" fmla="*/ 162 w 78"/>
                <a:gd name="T5" fmla="*/ 44 h 78"/>
                <a:gd name="T6" fmla="*/ 162 w 78"/>
                <a:gd name="T7" fmla="*/ 37 h 78"/>
                <a:gd name="T8" fmla="*/ 133 w 78"/>
                <a:gd name="T9" fmla="*/ 69 h 78"/>
                <a:gd name="T10" fmla="*/ 104 w 78"/>
                <a:gd name="T11" fmla="*/ 64 h 78"/>
                <a:gd name="T12" fmla="*/ 96 w 78"/>
                <a:gd name="T13" fmla="*/ 37 h 78"/>
                <a:gd name="T14" fmla="*/ 127 w 78"/>
                <a:gd name="T15" fmla="*/ 4 h 78"/>
                <a:gd name="T16" fmla="*/ 120 w 78"/>
                <a:gd name="T17" fmla="*/ 2 h 78"/>
                <a:gd name="T18" fmla="*/ 79 w 78"/>
                <a:gd name="T19" fmla="*/ 44 h 78"/>
                <a:gd name="T20" fmla="*/ 83 w 78"/>
                <a:gd name="T21" fmla="*/ 60 h 78"/>
                <a:gd name="T22" fmla="*/ 44 w 78"/>
                <a:gd name="T23" fmla="*/ 110 h 78"/>
                <a:gd name="T24" fmla="*/ 35 w 78"/>
                <a:gd name="T25" fmla="*/ 108 h 78"/>
                <a:gd name="T26" fmla="*/ 10 w 78"/>
                <a:gd name="T27" fmla="*/ 133 h 78"/>
                <a:gd name="T28" fmla="*/ 35 w 78"/>
                <a:gd name="T29" fmla="*/ 160 h 78"/>
                <a:gd name="T30" fmla="*/ 60 w 78"/>
                <a:gd name="T31" fmla="*/ 133 h 78"/>
                <a:gd name="T32" fmla="*/ 60 w 78"/>
                <a:gd name="T33" fmla="*/ 125 h 78"/>
                <a:gd name="T34" fmla="*/ 104 w 78"/>
                <a:gd name="T35" fmla="*/ 83 h 78"/>
                <a:gd name="T36" fmla="*/ 35 w 78"/>
                <a:gd name="T37" fmla="*/ 147 h 78"/>
                <a:gd name="T38" fmla="*/ 23 w 78"/>
                <a:gd name="T39" fmla="*/ 133 h 78"/>
                <a:gd name="T40" fmla="*/ 35 w 78"/>
                <a:gd name="T41" fmla="*/ 120 h 78"/>
                <a:gd name="T42" fmla="*/ 50 w 78"/>
                <a:gd name="T43" fmla="*/ 133 h 78"/>
                <a:gd name="T44" fmla="*/ 35 w 78"/>
                <a:gd name="T45" fmla="*/ 147 h 78"/>
                <a:gd name="T46" fmla="*/ 37 w 78"/>
                <a:gd name="T47" fmla="*/ 50 h 78"/>
                <a:gd name="T48" fmla="*/ 62 w 78"/>
                <a:gd name="T49" fmla="*/ 75 h 78"/>
                <a:gd name="T50" fmla="*/ 75 w 78"/>
                <a:gd name="T51" fmla="*/ 64 h 78"/>
                <a:gd name="T52" fmla="*/ 50 w 78"/>
                <a:gd name="T53" fmla="*/ 39 h 78"/>
                <a:gd name="T54" fmla="*/ 56 w 78"/>
                <a:gd name="T55" fmla="*/ 33 h 78"/>
                <a:gd name="T56" fmla="*/ 23 w 78"/>
                <a:gd name="T57" fmla="*/ 0 h 78"/>
                <a:gd name="T58" fmla="*/ 0 w 78"/>
                <a:gd name="T59" fmla="*/ 25 h 78"/>
                <a:gd name="T60" fmla="*/ 33 w 78"/>
                <a:gd name="T61" fmla="*/ 56 h 78"/>
                <a:gd name="T62" fmla="*/ 37 w 78"/>
                <a:gd name="T63" fmla="*/ 50 h 78"/>
                <a:gd name="T64" fmla="*/ 114 w 78"/>
                <a:gd name="T65" fmla="*/ 87 h 78"/>
                <a:gd name="T66" fmla="*/ 79 w 78"/>
                <a:gd name="T67" fmla="*/ 118 h 78"/>
                <a:gd name="T68" fmla="*/ 116 w 78"/>
                <a:gd name="T69" fmla="*/ 156 h 78"/>
                <a:gd name="T70" fmla="*/ 139 w 78"/>
                <a:gd name="T71" fmla="*/ 156 h 78"/>
                <a:gd name="T72" fmla="*/ 150 w 78"/>
                <a:gd name="T73" fmla="*/ 145 h 78"/>
                <a:gd name="T74" fmla="*/ 150 w 78"/>
                <a:gd name="T75" fmla="*/ 123 h 78"/>
                <a:gd name="T76" fmla="*/ 114 w 78"/>
                <a:gd name="T77" fmla="*/ 87 h 78"/>
                <a:gd name="T78" fmla="*/ 129 w 78"/>
                <a:gd name="T79" fmla="*/ 147 h 78"/>
                <a:gd name="T80" fmla="*/ 125 w 78"/>
                <a:gd name="T81" fmla="*/ 147 h 78"/>
                <a:gd name="T82" fmla="*/ 93 w 78"/>
                <a:gd name="T83" fmla="*/ 118 h 78"/>
                <a:gd name="T84" fmla="*/ 93 w 78"/>
                <a:gd name="T85" fmla="*/ 112 h 78"/>
                <a:gd name="T86" fmla="*/ 100 w 78"/>
                <a:gd name="T87" fmla="*/ 112 h 78"/>
                <a:gd name="T88" fmla="*/ 129 w 78"/>
                <a:gd name="T89" fmla="*/ 143 h 78"/>
                <a:gd name="T90" fmla="*/ 129 w 78"/>
                <a:gd name="T91" fmla="*/ 147 h 78"/>
                <a:gd name="T92" fmla="*/ 143 w 78"/>
                <a:gd name="T93" fmla="*/ 135 h 78"/>
                <a:gd name="T94" fmla="*/ 137 w 78"/>
                <a:gd name="T95" fmla="*/ 135 h 78"/>
                <a:gd name="T96" fmla="*/ 108 w 78"/>
                <a:gd name="T97" fmla="*/ 106 h 78"/>
                <a:gd name="T98" fmla="*/ 108 w 78"/>
                <a:gd name="T99" fmla="*/ 100 h 78"/>
                <a:gd name="T100" fmla="*/ 112 w 78"/>
                <a:gd name="T101" fmla="*/ 100 h 78"/>
                <a:gd name="T102" fmla="*/ 143 w 78"/>
                <a:gd name="T103" fmla="*/ 129 h 78"/>
                <a:gd name="T104" fmla="*/ 143 w 78"/>
                <a:gd name="T105" fmla="*/ 135 h 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8" h="78">
                  <a:moveTo>
                    <a:pt x="50" y="40"/>
                  </a:moveTo>
                  <a:cubicBezTo>
                    <a:pt x="53" y="41"/>
                    <a:pt x="55" y="41"/>
                    <a:pt x="58" y="41"/>
                  </a:cubicBezTo>
                  <a:cubicBezTo>
                    <a:pt x="69" y="41"/>
                    <a:pt x="78" y="32"/>
                    <a:pt x="78" y="21"/>
                  </a:cubicBezTo>
                  <a:cubicBezTo>
                    <a:pt x="78" y="20"/>
                    <a:pt x="78" y="19"/>
                    <a:pt x="78" y="18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59" y="1"/>
                    <a:pt x="58" y="1"/>
                  </a:cubicBezTo>
                  <a:cubicBezTo>
                    <a:pt x="47" y="1"/>
                    <a:pt x="38" y="10"/>
                    <a:pt x="38" y="21"/>
                  </a:cubicBezTo>
                  <a:cubicBezTo>
                    <a:pt x="38" y="24"/>
                    <a:pt x="39" y="27"/>
                    <a:pt x="40" y="29"/>
                  </a:cubicBezTo>
                  <a:cubicBezTo>
                    <a:pt x="34" y="40"/>
                    <a:pt x="24" y="49"/>
                    <a:pt x="21" y="53"/>
                  </a:cubicBezTo>
                  <a:cubicBezTo>
                    <a:pt x="20" y="52"/>
                    <a:pt x="18" y="52"/>
                    <a:pt x="17" y="52"/>
                  </a:cubicBezTo>
                  <a:cubicBezTo>
                    <a:pt x="10" y="52"/>
                    <a:pt x="5" y="58"/>
                    <a:pt x="5" y="64"/>
                  </a:cubicBezTo>
                  <a:cubicBezTo>
                    <a:pt x="5" y="71"/>
                    <a:pt x="10" y="77"/>
                    <a:pt x="17" y="77"/>
                  </a:cubicBezTo>
                  <a:cubicBezTo>
                    <a:pt x="24" y="77"/>
                    <a:pt x="29" y="71"/>
                    <a:pt x="29" y="64"/>
                  </a:cubicBezTo>
                  <a:cubicBezTo>
                    <a:pt x="29" y="63"/>
                    <a:pt x="29" y="61"/>
                    <a:pt x="29" y="60"/>
                  </a:cubicBezTo>
                  <a:cubicBezTo>
                    <a:pt x="31" y="56"/>
                    <a:pt x="39" y="47"/>
                    <a:pt x="50" y="40"/>
                  </a:cubicBezTo>
                  <a:close/>
                  <a:moveTo>
                    <a:pt x="17" y="71"/>
                  </a:moveTo>
                  <a:cubicBezTo>
                    <a:pt x="14" y="71"/>
                    <a:pt x="11" y="68"/>
                    <a:pt x="11" y="64"/>
                  </a:cubicBezTo>
                  <a:cubicBezTo>
                    <a:pt x="11" y="61"/>
                    <a:pt x="14" y="58"/>
                    <a:pt x="17" y="58"/>
                  </a:cubicBezTo>
                  <a:cubicBezTo>
                    <a:pt x="21" y="58"/>
                    <a:pt x="24" y="61"/>
                    <a:pt x="24" y="64"/>
                  </a:cubicBezTo>
                  <a:cubicBezTo>
                    <a:pt x="24" y="68"/>
                    <a:pt x="21" y="71"/>
                    <a:pt x="17" y="71"/>
                  </a:cubicBezTo>
                  <a:close/>
                  <a:moveTo>
                    <a:pt x="18" y="24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6" y="27"/>
                    <a:pt x="16" y="27"/>
                    <a:pt x="16" y="27"/>
                  </a:cubicBezTo>
                  <a:lnTo>
                    <a:pt x="18" y="24"/>
                  </a:lnTo>
                  <a:close/>
                  <a:moveTo>
                    <a:pt x="55" y="42"/>
                  </a:moveTo>
                  <a:cubicBezTo>
                    <a:pt x="55" y="42"/>
                    <a:pt x="45" y="45"/>
                    <a:pt x="38" y="57"/>
                  </a:cubicBezTo>
                  <a:cubicBezTo>
                    <a:pt x="38" y="56"/>
                    <a:pt x="56" y="75"/>
                    <a:pt x="56" y="75"/>
                  </a:cubicBezTo>
                  <a:cubicBezTo>
                    <a:pt x="59" y="78"/>
                    <a:pt x="64" y="78"/>
                    <a:pt x="67" y="75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5" y="67"/>
                    <a:pt x="75" y="62"/>
                    <a:pt x="72" y="59"/>
                  </a:cubicBezTo>
                  <a:lnTo>
                    <a:pt x="55" y="42"/>
                  </a:lnTo>
                  <a:close/>
                  <a:moveTo>
                    <a:pt x="62" y="71"/>
                  </a:moveTo>
                  <a:cubicBezTo>
                    <a:pt x="62" y="72"/>
                    <a:pt x="60" y="72"/>
                    <a:pt x="60" y="71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4" y="56"/>
                    <a:pt x="44" y="55"/>
                    <a:pt x="45" y="54"/>
                  </a:cubicBezTo>
                  <a:cubicBezTo>
                    <a:pt x="46" y="54"/>
                    <a:pt x="47" y="54"/>
                    <a:pt x="48" y="54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3" y="69"/>
                    <a:pt x="63" y="71"/>
                    <a:pt x="62" y="71"/>
                  </a:cubicBezTo>
                  <a:close/>
                  <a:moveTo>
                    <a:pt x="69" y="65"/>
                  </a:moveTo>
                  <a:cubicBezTo>
                    <a:pt x="68" y="66"/>
                    <a:pt x="67" y="66"/>
                    <a:pt x="66" y="65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1" y="50"/>
                    <a:pt x="51" y="49"/>
                    <a:pt x="52" y="48"/>
                  </a:cubicBezTo>
                  <a:cubicBezTo>
                    <a:pt x="52" y="47"/>
                    <a:pt x="54" y="47"/>
                    <a:pt x="54" y="48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63"/>
                    <a:pt x="69" y="64"/>
                    <a:pt x="69" y="6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26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32" name="Rectangle 16"/>
          <p:cNvSpPr>
            <a:spLocks noChangeArrowheads="1"/>
          </p:cNvSpPr>
          <p:nvPr/>
        </p:nvSpPr>
        <p:spPr bwMode="auto">
          <a:xfrm>
            <a:off x="6878599" y="5391251"/>
            <a:ext cx="4591336" cy="41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常用灭火器材的性能和使用方法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34" name="Group 18"/>
          <p:cNvGrpSpPr/>
          <p:nvPr/>
        </p:nvGrpSpPr>
        <p:grpSpPr bwMode="auto">
          <a:xfrm>
            <a:off x="5642224" y="5150745"/>
            <a:ext cx="812602" cy="817066"/>
            <a:chOff x="0" y="0"/>
            <a:chExt cx="364" cy="366"/>
          </a:xfrm>
        </p:grpSpPr>
        <p:sp>
          <p:nvSpPr>
            <p:cNvPr id="5147" name="Oval 19"/>
            <p:cNvSpPr>
              <a:spLocks noChangeArrowheads="1"/>
            </p:cNvSpPr>
            <p:nvPr/>
          </p:nvSpPr>
          <p:spPr bwMode="auto">
            <a:xfrm>
              <a:off x="0" y="0"/>
              <a:ext cx="364" cy="36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67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48" name="Freeform 20"/>
            <p:cNvSpPr>
              <a:spLocks noEditPoints="1"/>
            </p:cNvSpPr>
            <p:nvPr/>
          </p:nvSpPr>
          <p:spPr bwMode="auto">
            <a:xfrm>
              <a:off x="108" y="106"/>
              <a:ext cx="148" cy="154"/>
            </a:xfrm>
            <a:custGeom>
              <a:avLst/>
              <a:gdLst>
                <a:gd name="T0" fmla="*/ 135 w 71"/>
                <a:gd name="T1" fmla="*/ 12 h 74"/>
                <a:gd name="T2" fmla="*/ 135 w 71"/>
                <a:gd name="T3" fmla="*/ 10 h 74"/>
                <a:gd name="T4" fmla="*/ 106 w 71"/>
                <a:gd name="T5" fmla="*/ 0 h 74"/>
                <a:gd name="T6" fmla="*/ 79 w 71"/>
                <a:gd name="T7" fmla="*/ 10 h 74"/>
                <a:gd name="T8" fmla="*/ 67 w 71"/>
                <a:gd name="T9" fmla="*/ 23 h 74"/>
                <a:gd name="T10" fmla="*/ 67 w 71"/>
                <a:gd name="T11" fmla="*/ 40 h 74"/>
                <a:gd name="T12" fmla="*/ 85 w 71"/>
                <a:gd name="T13" fmla="*/ 40 h 74"/>
                <a:gd name="T14" fmla="*/ 96 w 71"/>
                <a:gd name="T15" fmla="*/ 27 h 74"/>
                <a:gd name="T16" fmla="*/ 106 w 71"/>
                <a:gd name="T17" fmla="*/ 23 h 74"/>
                <a:gd name="T18" fmla="*/ 117 w 71"/>
                <a:gd name="T19" fmla="*/ 27 h 74"/>
                <a:gd name="T20" fmla="*/ 119 w 71"/>
                <a:gd name="T21" fmla="*/ 29 h 74"/>
                <a:gd name="T22" fmla="*/ 123 w 71"/>
                <a:gd name="T23" fmla="*/ 40 h 74"/>
                <a:gd name="T24" fmla="*/ 119 w 71"/>
                <a:gd name="T25" fmla="*/ 50 h 74"/>
                <a:gd name="T26" fmla="*/ 92 w 71"/>
                <a:gd name="T27" fmla="*/ 79 h 74"/>
                <a:gd name="T28" fmla="*/ 79 w 71"/>
                <a:gd name="T29" fmla="*/ 83 h 74"/>
                <a:gd name="T30" fmla="*/ 69 w 71"/>
                <a:gd name="T31" fmla="*/ 79 h 74"/>
                <a:gd name="T32" fmla="*/ 69 w 71"/>
                <a:gd name="T33" fmla="*/ 77 h 74"/>
                <a:gd name="T34" fmla="*/ 52 w 71"/>
                <a:gd name="T35" fmla="*/ 94 h 74"/>
                <a:gd name="T36" fmla="*/ 52 w 71"/>
                <a:gd name="T37" fmla="*/ 96 h 74"/>
                <a:gd name="T38" fmla="*/ 79 w 71"/>
                <a:gd name="T39" fmla="*/ 106 h 74"/>
                <a:gd name="T40" fmla="*/ 79 w 71"/>
                <a:gd name="T41" fmla="*/ 106 h 74"/>
                <a:gd name="T42" fmla="*/ 108 w 71"/>
                <a:gd name="T43" fmla="*/ 96 h 74"/>
                <a:gd name="T44" fmla="*/ 135 w 71"/>
                <a:gd name="T45" fmla="*/ 67 h 74"/>
                <a:gd name="T46" fmla="*/ 148 w 71"/>
                <a:gd name="T47" fmla="*/ 40 h 74"/>
                <a:gd name="T48" fmla="*/ 135 w 71"/>
                <a:gd name="T49" fmla="*/ 12 h 74"/>
                <a:gd name="T50" fmla="*/ 65 w 71"/>
                <a:gd name="T51" fmla="*/ 114 h 74"/>
                <a:gd name="T52" fmla="*/ 52 w 71"/>
                <a:gd name="T53" fmla="*/ 127 h 74"/>
                <a:gd name="T54" fmla="*/ 42 w 71"/>
                <a:gd name="T55" fmla="*/ 131 h 74"/>
                <a:gd name="T56" fmla="*/ 31 w 71"/>
                <a:gd name="T57" fmla="*/ 127 h 74"/>
                <a:gd name="T58" fmla="*/ 29 w 71"/>
                <a:gd name="T59" fmla="*/ 125 h 74"/>
                <a:gd name="T60" fmla="*/ 25 w 71"/>
                <a:gd name="T61" fmla="*/ 114 h 74"/>
                <a:gd name="T62" fmla="*/ 29 w 71"/>
                <a:gd name="T63" fmla="*/ 104 h 74"/>
                <a:gd name="T64" fmla="*/ 56 w 71"/>
                <a:gd name="T65" fmla="*/ 75 h 74"/>
                <a:gd name="T66" fmla="*/ 69 w 71"/>
                <a:gd name="T67" fmla="*/ 71 h 74"/>
                <a:gd name="T68" fmla="*/ 79 w 71"/>
                <a:gd name="T69" fmla="*/ 75 h 74"/>
                <a:gd name="T70" fmla="*/ 79 w 71"/>
                <a:gd name="T71" fmla="*/ 77 h 74"/>
                <a:gd name="T72" fmla="*/ 79 w 71"/>
                <a:gd name="T73" fmla="*/ 77 h 74"/>
                <a:gd name="T74" fmla="*/ 96 w 71"/>
                <a:gd name="T75" fmla="*/ 60 h 74"/>
                <a:gd name="T76" fmla="*/ 96 w 71"/>
                <a:gd name="T77" fmla="*/ 58 h 74"/>
                <a:gd name="T78" fmla="*/ 94 w 71"/>
                <a:gd name="T79" fmla="*/ 56 h 74"/>
                <a:gd name="T80" fmla="*/ 90 w 71"/>
                <a:gd name="T81" fmla="*/ 54 h 74"/>
                <a:gd name="T82" fmla="*/ 69 w 71"/>
                <a:gd name="T83" fmla="*/ 48 h 74"/>
                <a:gd name="T84" fmla="*/ 40 w 71"/>
                <a:gd name="T85" fmla="*/ 58 h 74"/>
                <a:gd name="T86" fmla="*/ 13 w 71"/>
                <a:gd name="T87" fmla="*/ 87 h 74"/>
                <a:gd name="T88" fmla="*/ 0 w 71"/>
                <a:gd name="T89" fmla="*/ 114 h 74"/>
                <a:gd name="T90" fmla="*/ 13 w 71"/>
                <a:gd name="T91" fmla="*/ 142 h 74"/>
                <a:gd name="T92" fmla="*/ 13 w 71"/>
                <a:gd name="T93" fmla="*/ 144 h 74"/>
                <a:gd name="T94" fmla="*/ 42 w 71"/>
                <a:gd name="T95" fmla="*/ 154 h 74"/>
                <a:gd name="T96" fmla="*/ 42 w 71"/>
                <a:gd name="T97" fmla="*/ 154 h 74"/>
                <a:gd name="T98" fmla="*/ 69 w 71"/>
                <a:gd name="T99" fmla="*/ 144 h 74"/>
                <a:gd name="T100" fmla="*/ 81 w 71"/>
                <a:gd name="T101" fmla="*/ 131 h 74"/>
                <a:gd name="T102" fmla="*/ 81 w 71"/>
                <a:gd name="T103" fmla="*/ 114 h 74"/>
                <a:gd name="T104" fmla="*/ 65 w 71"/>
                <a:gd name="T105" fmla="*/ 114 h 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1" h="74">
                  <a:moveTo>
                    <a:pt x="65" y="6"/>
                  </a:moveTo>
                  <a:cubicBezTo>
                    <a:pt x="65" y="5"/>
                    <a:pt x="65" y="5"/>
                    <a:pt x="65" y="5"/>
                  </a:cubicBezTo>
                  <a:cubicBezTo>
                    <a:pt x="61" y="1"/>
                    <a:pt x="56" y="0"/>
                    <a:pt x="51" y="0"/>
                  </a:cubicBezTo>
                  <a:cubicBezTo>
                    <a:pt x="47" y="0"/>
                    <a:pt x="42" y="1"/>
                    <a:pt x="38" y="5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13"/>
                    <a:pt x="30" y="17"/>
                    <a:pt x="32" y="19"/>
                  </a:cubicBezTo>
                  <a:cubicBezTo>
                    <a:pt x="35" y="21"/>
                    <a:pt x="38" y="21"/>
                    <a:pt x="41" y="19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8" y="12"/>
                    <a:pt x="50" y="11"/>
                    <a:pt x="51" y="11"/>
                  </a:cubicBezTo>
                  <a:cubicBezTo>
                    <a:pt x="53" y="11"/>
                    <a:pt x="55" y="12"/>
                    <a:pt x="56" y="13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8" y="15"/>
                    <a:pt x="59" y="17"/>
                    <a:pt x="59" y="19"/>
                  </a:cubicBezTo>
                  <a:cubicBezTo>
                    <a:pt x="59" y="21"/>
                    <a:pt x="58" y="23"/>
                    <a:pt x="57" y="24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2" y="39"/>
                    <a:pt x="40" y="40"/>
                    <a:pt x="38" y="40"/>
                  </a:cubicBezTo>
                  <a:cubicBezTo>
                    <a:pt x="37" y="40"/>
                    <a:pt x="35" y="39"/>
                    <a:pt x="33" y="38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9" y="50"/>
                    <a:pt x="34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3" y="51"/>
                    <a:pt x="48" y="50"/>
                    <a:pt x="52" y="46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9" y="29"/>
                    <a:pt x="71" y="24"/>
                    <a:pt x="71" y="19"/>
                  </a:cubicBezTo>
                  <a:cubicBezTo>
                    <a:pt x="71" y="14"/>
                    <a:pt x="69" y="9"/>
                    <a:pt x="65" y="6"/>
                  </a:cubicBezTo>
                  <a:close/>
                  <a:moveTo>
                    <a:pt x="31" y="55"/>
                  </a:moveTo>
                  <a:cubicBezTo>
                    <a:pt x="25" y="61"/>
                    <a:pt x="25" y="61"/>
                    <a:pt x="25" y="61"/>
                  </a:cubicBezTo>
                  <a:cubicBezTo>
                    <a:pt x="23" y="62"/>
                    <a:pt x="21" y="63"/>
                    <a:pt x="20" y="63"/>
                  </a:cubicBezTo>
                  <a:cubicBezTo>
                    <a:pt x="18" y="63"/>
                    <a:pt x="16" y="62"/>
                    <a:pt x="15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59"/>
                    <a:pt x="12" y="57"/>
                    <a:pt x="12" y="55"/>
                  </a:cubicBezTo>
                  <a:cubicBezTo>
                    <a:pt x="12" y="53"/>
                    <a:pt x="13" y="51"/>
                    <a:pt x="14" y="50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5"/>
                    <a:pt x="31" y="34"/>
                    <a:pt x="33" y="34"/>
                  </a:cubicBezTo>
                  <a:cubicBezTo>
                    <a:pt x="34" y="34"/>
                    <a:pt x="36" y="35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4" y="27"/>
                    <a:pt x="44" y="26"/>
                    <a:pt x="43" y="26"/>
                  </a:cubicBezTo>
                  <a:cubicBezTo>
                    <a:pt x="40" y="24"/>
                    <a:pt x="36" y="23"/>
                    <a:pt x="33" y="23"/>
                  </a:cubicBezTo>
                  <a:cubicBezTo>
                    <a:pt x="28" y="23"/>
                    <a:pt x="23" y="24"/>
                    <a:pt x="19" y="28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2" y="45"/>
                    <a:pt x="0" y="50"/>
                    <a:pt x="0" y="55"/>
                  </a:cubicBezTo>
                  <a:cubicBezTo>
                    <a:pt x="0" y="60"/>
                    <a:pt x="2" y="65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10" y="73"/>
                    <a:pt x="15" y="74"/>
                    <a:pt x="20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4" y="74"/>
                    <a:pt x="29" y="73"/>
                    <a:pt x="33" y="6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1"/>
                    <a:pt x="41" y="57"/>
                    <a:pt x="39" y="55"/>
                  </a:cubicBezTo>
                  <a:cubicBezTo>
                    <a:pt x="37" y="53"/>
                    <a:pt x="33" y="53"/>
                    <a:pt x="31" y="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26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36" name="Text Box 24"/>
          <p:cNvSpPr txBox="1">
            <a:spLocks noChangeArrowheads="1"/>
          </p:cNvSpPr>
          <p:nvPr/>
        </p:nvSpPr>
        <p:spPr bwMode="auto">
          <a:xfrm>
            <a:off x="4334026" y="1259633"/>
            <a:ext cx="845103" cy="95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5625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zh-CN" sz="5625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37" name="Text Box 25"/>
          <p:cNvSpPr txBox="1">
            <a:spLocks noChangeArrowheads="1"/>
          </p:cNvSpPr>
          <p:nvPr/>
        </p:nvSpPr>
        <p:spPr bwMode="auto">
          <a:xfrm>
            <a:off x="4334026" y="2525417"/>
            <a:ext cx="933269" cy="95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5625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zh-CN" sz="5625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38" name="Text Box 26"/>
          <p:cNvSpPr txBox="1">
            <a:spLocks noChangeArrowheads="1"/>
          </p:cNvSpPr>
          <p:nvPr/>
        </p:nvSpPr>
        <p:spPr bwMode="auto">
          <a:xfrm>
            <a:off x="4334026" y="3813524"/>
            <a:ext cx="986167" cy="95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5625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zh-CN" sz="5625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39" name="Text Box 27"/>
          <p:cNvSpPr txBox="1">
            <a:spLocks noChangeArrowheads="1"/>
          </p:cNvSpPr>
          <p:nvPr/>
        </p:nvSpPr>
        <p:spPr bwMode="auto">
          <a:xfrm>
            <a:off x="4334026" y="5034659"/>
            <a:ext cx="931665" cy="95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5625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zh-CN" sz="5625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1" name="Line 29"/>
          <p:cNvSpPr>
            <a:spLocks noChangeShapeType="1"/>
          </p:cNvSpPr>
          <p:nvPr/>
        </p:nvSpPr>
        <p:spPr bwMode="auto">
          <a:xfrm>
            <a:off x="694407" y="3100710"/>
            <a:ext cx="3214688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67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2" name="Text Box 30"/>
          <p:cNvSpPr txBox="1">
            <a:spLocks noChangeArrowheads="1"/>
          </p:cNvSpPr>
          <p:nvPr/>
        </p:nvSpPr>
        <p:spPr bwMode="auto">
          <a:xfrm>
            <a:off x="786740" y="3354538"/>
            <a:ext cx="92333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zh-CN" sz="36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3" name="Text Box 31"/>
          <p:cNvSpPr txBox="1">
            <a:spLocks noChangeArrowheads="1"/>
          </p:cNvSpPr>
          <p:nvPr/>
        </p:nvSpPr>
        <p:spPr bwMode="auto">
          <a:xfrm>
            <a:off x="1851167" y="3477649"/>
            <a:ext cx="19749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zh-CN" sz="2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4" name="Line 32"/>
          <p:cNvSpPr>
            <a:spLocks noChangeShapeType="1"/>
          </p:cNvSpPr>
          <p:nvPr/>
        </p:nvSpPr>
        <p:spPr bwMode="auto">
          <a:xfrm>
            <a:off x="694407" y="4214690"/>
            <a:ext cx="3214688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67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弧形 3"/>
          <p:cNvSpPr>
            <a:spLocks noChangeAspect="1"/>
          </p:cNvSpPr>
          <p:nvPr/>
        </p:nvSpPr>
        <p:spPr>
          <a:xfrm>
            <a:off x="918449" y="2119593"/>
            <a:ext cx="2700000" cy="2700000"/>
          </a:xfrm>
          <a:prstGeom prst="arc">
            <a:avLst>
              <a:gd name="adj1" fmla="val 16200000"/>
              <a:gd name="adj2" fmla="val 56024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标题 4"/>
          <p:cNvSpPr txBox="1"/>
          <p:nvPr/>
        </p:nvSpPr>
        <p:spPr>
          <a:xfrm>
            <a:off x="886763" y="139598"/>
            <a:ext cx="5830644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2.2 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车辆防火和防化学伤害安全技术要求</a:t>
            </a:r>
            <a:endParaRPr lang="en-GB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1333338" y="2438679"/>
            <a:ext cx="1980000" cy="19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704189" y="2063649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4"/>
          <p:cNvSpPr txBox="1"/>
          <p:nvPr/>
        </p:nvSpPr>
        <p:spPr>
          <a:xfrm>
            <a:off x="2716930" y="2095596"/>
            <a:ext cx="406517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标题 4"/>
          <p:cNvSpPr txBox="1"/>
          <p:nvPr/>
        </p:nvSpPr>
        <p:spPr>
          <a:xfrm>
            <a:off x="3169369" y="1888406"/>
            <a:ext cx="7920897" cy="447612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搬运和安装蓄电池应平稳，以免电解液溅出。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27645" y="2741118"/>
            <a:ext cx="658899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严禁在气缸外随意试火和“吊火”。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74035" y="3824628"/>
            <a:ext cx="6542602" cy="43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严禁用高压线“燃缸”。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标题 4"/>
          <p:cNvSpPr txBox="1"/>
          <p:nvPr/>
        </p:nvSpPr>
        <p:spPr>
          <a:xfrm>
            <a:off x="1536154" y="2767266"/>
            <a:ext cx="1463959" cy="1464659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车辆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在检修时防火和防化学伤害安全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椭圆 4"/>
          <p:cNvSpPr>
            <a:spLocks noChangeAspect="1"/>
          </p:cNvSpPr>
          <p:nvPr/>
        </p:nvSpPr>
        <p:spPr>
          <a:xfrm flipV="1">
            <a:off x="2254842" y="2061790"/>
            <a:ext cx="115606" cy="115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 flipV="1">
            <a:off x="2139236" y="4760502"/>
            <a:ext cx="115606" cy="115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3287519" y="2767266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标题 4"/>
          <p:cNvSpPr txBox="1"/>
          <p:nvPr/>
        </p:nvSpPr>
        <p:spPr>
          <a:xfrm>
            <a:off x="3313002" y="2829227"/>
            <a:ext cx="406517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313002" y="3799234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标题 4"/>
          <p:cNvSpPr txBox="1"/>
          <p:nvPr/>
        </p:nvSpPr>
        <p:spPr>
          <a:xfrm>
            <a:off x="3338485" y="3861195"/>
            <a:ext cx="406517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2639140" y="4445412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标题 4"/>
          <p:cNvSpPr txBox="1"/>
          <p:nvPr/>
        </p:nvSpPr>
        <p:spPr>
          <a:xfrm>
            <a:off x="2651881" y="4505148"/>
            <a:ext cx="406517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169369" y="4565739"/>
            <a:ext cx="65426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禁止用划火法检查蓄电池电压的高低。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弧形 3"/>
          <p:cNvSpPr>
            <a:spLocks noChangeAspect="1"/>
          </p:cNvSpPr>
          <p:nvPr/>
        </p:nvSpPr>
        <p:spPr>
          <a:xfrm>
            <a:off x="918449" y="2119593"/>
            <a:ext cx="2700000" cy="2700000"/>
          </a:xfrm>
          <a:prstGeom prst="arc">
            <a:avLst>
              <a:gd name="adj1" fmla="val 16200000"/>
              <a:gd name="adj2" fmla="val 56024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标题 4"/>
          <p:cNvSpPr txBox="1"/>
          <p:nvPr/>
        </p:nvSpPr>
        <p:spPr>
          <a:xfrm>
            <a:off x="886763" y="139598"/>
            <a:ext cx="5830644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2.2 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车辆防火和防化学伤害安全技术要求</a:t>
            </a:r>
            <a:endParaRPr lang="en-GB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1333338" y="2438679"/>
            <a:ext cx="1980000" cy="19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704189" y="2063649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4"/>
          <p:cNvSpPr txBox="1"/>
          <p:nvPr/>
        </p:nvSpPr>
        <p:spPr>
          <a:xfrm>
            <a:off x="2716930" y="2095596"/>
            <a:ext cx="406517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标题 4"/>
          <p:cNvSpPr txBox="1"/>
          <p:nvPr/>
        </p:nvSpPr>
        <p:spPr>
          <a:xfrm>
            <a:off x="3169369" y="1888406"/>
            <a:ext cx="7920897" cy="447612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禁止用短路法进行划火，检查电路导线通断。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55739" y="2533301"/>
            <a:ext cx="6588992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不准用火柴、打火机等明火作照明，检查油箱油量及燃油渗漏的管路，在车辆周围应尽量少用或不用各种火源。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19519" y="3596939"/>
            <a:ext cx="71237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当发动机上的化油器发生回火时，应立即停车检查调整，故障未排除之前不得行驶。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3" name="标题 4"/>
          <p:cNvSpPr txBox="1"/>
          <p:nvPr/>
        </p:nvSpPr>
        <p:spPr>
          <a:xfrm>
            <a:off x="1536154" y="2767266"/>
            <a:ext cx="1463959" cy="1464659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车辆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在检修时防火和防化学伤害安全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椭圆 4"/>
          <p:cNvSpPr>
            <a:spLocks noChangeAspect="1"/>
          </p:cNvSpPr>
          <p:nvPr/>
        </p:nvSpPr>
        <p:spPr>
          <a:xfrm flipV="1">
            <a:off x="2254842" y="2061790"/>
            <a:ext cx="115606" cy="115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 flipV="1">
            <a:off x="2139236" y="4760502"/>
            <a:ext cx="115606" cy="115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3287519" y="2767266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标题 4"/>
          <p:cNvSpPr txBox="1"/>
          <p:nvPr/>
        </p:nvSpPr>
        <p:spPr>
          <a:xfrm>
            <a:off x="3313002" y="2829227"/>
            <a:ext cx="406517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313002" y="3799234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标题 4"/>
          <p:cNvSpPr txBox="1"/>
          <p:nvPr/>
        </p:nvSpPr>
        <p:spPr>
          <a:xfrm>
            <a:off x="3338485" y="3861195"/>
            <a:ext cx="406517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2639140" y="4445412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标题 4"/>
          <p:cNvSpPr txBox="1"/>
          <p:nvPr/>
        </p:nvSpPr>
        <p:spPr>
          <a:xfrm>
            <a:off x="2651881" y="4505148"/>
            <a:ext cx="406517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169369" y="4565739"/>
            <a:ext cx="8732614" cy="822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严禁使用汽油等易燃物品擦拭车辆、清洗零部件、烘烤车辆和烧热水。清洗后的废油不准随意乱倒，应倒入指定回收地点。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弧形 3"/>
          <p:cNvSpPr>
            <a:spLocks noChangeAspect="1"/>
          </p:cNvSpPr>
          <p:nvPr/>
        </p:nvSpPr>
        <p:spPr>
          <a:xfrm>
            <a:off x="918449" y="2119593"/>
            <a:ext cx="2700000" cy="2700000"/>
          </a:xfrm>
          <a:prstGeom prst="arc">
            <a:avLst>
              <a:gd name="adj1" fmla="val 16200000"/>
              <a:gd name="adj2" fmla="val 56024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标题 4"/>
          <p:cNvSpPr txBox="1"/>
          <p:nvPr/>
        </p:nvSpPr>
        <p:spPr>
          <a:xfrm>
            <a:off x="886763" y="139598"/>
            <a:ext cx="5830644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2.2 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车辆防火和防化学伤害安全技术要求</a:t>
            </a:r>
            <a:endParaRPr lang="en-GB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1333338" y="2438679"/>
            <a:ext cx="1980000" cy="19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704189" y="2063649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4"/>
          <p:cNvSpPr txBox="1"/>
          <p:nvPr/>
        </p:nvSpPr>
        <p:spPr>
          <a:xfrm>
            <a:off x="2716930" y="2095596"/>
            <a:ext cx="406517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标题 4"/>
          <p:cNvSpPr txBox="1"/>
          <p:nvPr/>
        </p:nvSpPr>
        <p:spPr>
          <a:xfrm>
            <a:off x="3169369" y="1888406"/>
            <a:ext cx="7920897" cy="447612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清洗发动机时，必须切断电瓶线路。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55739" y="2533301"/>
            <a:ext cx="8246244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发现油路管道或油箱渗漏，在紧急情况下可以用锡焊暂时补漏，一般情况下应把油箱或油管拆下，在排尽和挥发尽或清洗残余汽油后进行焊接。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18502" y="3829716"/>
            <a:ext cx="7123722" cy="43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严禁将各种盛装汽油的容器放入驾驶室内。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3" name="标题 4"/>
          <p:cNvSpPr txBox="1"/>
          <p:nvPr/>
        </p:nvSpPr>
        <p:spPr>
          <a:xfrm>
            <a:off x="1536154" y="2767266"/>
            <a:ext cx="1463959" cy="1464659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车辆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在检修时防火和防化学伤害安全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椭圆 4"/>
          <p:cNvSpPr>
            <a:spLocks noChangeAspect="1"/>
          </p:cNvSpPr>
          <p:nvPr/>
        </p:nvSpPr>
        <p:spPr>
          <a:xfrm flipV="1">
            <a:off x="2254842" y="2061790"/>
            <a:ext cx="115606" cy="115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 flipV="1">
            <a:off x="2139236" y="4760502"/>
            <a:ext cx="115606" cy="115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3287519" y="2767266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标题 4"/>
          <p:cNvSpPr txBox="1"/>
          <p:nvPr/>
        </p:nvSpPr>
        <p:spPr>
          <a:xfrm>
            <a:off x="3202929" y="2793969"/>
            <a:ext cx="592853" cy="366798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313002" y="3799234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2639140" y="4445412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3101458" y="4539544"/>
            <a:ext cx="8732614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坚持三级动火制度。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1" name="标题 4"/>
          <p:cNvSpPr txBox="1"/>
          <p:nvPr/>
        </p:nvSpPr>
        <p:spPr>
          <a:xfrm>
            <a:off x="3232575" y="3813597"/>
            <a:ext cx="592853" cy="366798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11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标题 4"/>
          <p:cNvSpPr txBox="1"/>
          <p:nvPr/>
        </p:nvSpPr>
        <p:spPr>
          <a:xfrm>
            <a:off x="2558713" y="4476792"/>
            <a:ext cx="592853" cy="366798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12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弧形 3"/>
          <p:cNvSpPr>
            <a:spLocks noChangeAspect="1"/>
          </p:cNvSpPr>
          <p:nvPr/>
        </p:nvSpPr>
        <p:spPr>
          <a:xfrm>
            <a:off x="918449" y="2119593"/>
            <a:ext cx="2700000" cy="2700000"/>
          </a:xfrm>
          <a:prstGeom prst="arc">
            <a:avLst>
              <a:gd name="adj1" fmla="val 16200000"/>
              <a:gd name="adj2" fmla="val 56024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标题 4"/>
          <p:cNvSpPr txBox="1"/>
          <p:nvPr/>
        </p:nvSpPr>
        <p:spPr>
          <a:xfrm>
            <a:off x="886763" y="139598"/>
            <a:ext cx="5830644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2.2 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车辆防火和防化学伤害安全技术要求</a:t>
            </a:r>
            <a:endParaRPr lang="en-GB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1333338" y="2438679"/>
            <a:ext cx="1980000" cy="19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704189" y="2063649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4"/>
          <p:cNvSpPr txBox="1"/>
          <p:nvPr/>
        </p:nvSpPr>
        <p:spPr>
          <a:xfrm>
            <a:off x="2643684" y="2095596"/>
            <a:ext cx="515645" cy="34308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13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标题 4"/>
          <p:cNvSpPr txBox="1"/>
          <p:nvPr/>
        </p:nvSpPr>
        <p:spPr>
          <a:xfrm>
            <a:off x="3169369" y="1888406"/>
            <a:ext cx="7920897" cy="447612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空气滤清器要紧固，防止脱落时机油洒在排气管处引起火灾。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55739" y="2533301"/>
            <a:ext cx="6734449" cy="822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车辆各种导线要保持横平竖直卡子化，不得随意拉线，以免绝缘破损引起着火。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668290" y="3573555"/>
            <a:ext cx="7123722" cy="822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车辆电器设备用线，要采用标准规格合格产品线，防止导线过细或其它质量问题，造成导线过热引起着火。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3" name="标题 4"/>
          <p:cNvSpPr txBox="1"/>
          <p:nvPr/>
        </p:nvSpPr>
        <p:spPr>
          <a:xfrm>
            <a:off x="1536154" y="2767266"/>
            <a:ext cx="1463959" cy="1464659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车辆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在检修时防火和防化学伤害安全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椭圆 4"/>
          <p:cNvSpPr>
            <a:spLocks noChangeAspect="1"/>
          </p:cNvSpPr>
          <p:nvPr/>
        </p:nvSpPr>
        <p:spPr>
          <a:xfrm flipV="1">
            <a:off x="2254842" y="2061790"/>
            <a:ext cx="115606" cy="115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 flipV="1">
            <a:off x="2139236" y="4760502"/>
            <a:ext cx="115606" cy="115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3287519" y="2767266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标题 4"/>
          <p:cNvSpPr txBox="1"/>
          <p:nvPr/>
        </p:nvSpPr>
        <p:spPr>
          <a:xfrm>
            <a:off x="3202929" y="2793969"/>
            <a:ext cx="592853" cy="366798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14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313002" y="3799234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2639140" y="4445412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3000113" y="4415409"/>
            <a:ext cx="728873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发生车辆事故时，在抢救被困在车内人员的同时，要及时采取有效措施切断电瓶电源，以免产生火花引起车辆着火。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1" name="标题 4"/>
          <p:cNvSpPr txBox="1"/>
          <p:nvPr/>
        </p:nvSpPr>
        <p:spPr>
          <a:xfrm>
            <a:off x="3232575" y="3813597"/>
            <a:ext cx="592853" cy="366798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15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标题 4"/>
          <p:cNvSpPr txBox="1"/>
          <p:nvPr/>
        </p:nvSpPr>
        <p:spPr>
          <a:xfrm>
            <a:off x="2558713" y="4476792"/>
            <a:ext cx="592853" cy="366798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16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4"/>
          <p:cNvSpPr txBox="1"/>
          <p:nvPr/>
        </p:nvSpPr>
        <p:spPr>
          <a:xfrm>
            <a:off x="886763" y="139598"/>
            <a:ext cx="5830644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2.2 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车辆防火和防化学伤害安全技术要求</a:t>
            </a:r>
            <a:endParaRPr lang="en-GB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1333338" y="2438679"/>
            <a:ext cx="2700000" cy="270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220135" y="243087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4"/>
          <p:cNvSpPr txBox="1"/>
          <p:nvPr/>
        </p:nvSpPr>
        <p:spPr>
          <a:xfrm>
            <a:off x="3193686" y="2475012"/>
            <a:ext cx="515645" cy="34308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endParaRPr lang="en-GB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标题 4"/>
          <p:cNvSpPr txBox="1"/>
          <p:nvPr/>
        </p:nvSpPr>
        <p:spPr>
          <a:xfrm>
            <a:off x="3762331" y="2375990"/>
            <a:ext cx="4196541" cy="44852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严禁用丝绸和毛毯等物过滤油料。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300041" y="3519558"/>
            <a:ext cx="6734449" cy="43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车辆行驶时和加注燃油时尽量减少油料冲击和摩擦。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66498" y="4626690"/>
            <a:ext cx="7123722" cy="443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往油罐汽车装油时，输油管应插入油面以下或按到油罐底部。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3" name="标题 4"/>
          <p:cNvSpPr txBox="1"/>
          <p:nvPr/>
        </p:nvSpPr>
        <p:spPr>
          <a:xfrm>
            <a:off x="1960465" y="3014859"/>
            <a:ext cx="1463959" cy="1464659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防静电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 flipV="1">
            <a:off x="2139236" y="4760502"/>
            <a:ext cx="115606" cy="115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3804154" y="3498060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313002" y="3799234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2639140" y="4445412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3281407" y="459834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标题 4"/>
          <p:cNvSpPr txBox="1"/>
          <p:nvPr/>
        </p:nvSpPr>
        <p:spPr>
          <a:xfrm>
            <a:off x="3762331" y="3540603"/>
            <a:ext cx="515645" cy="34308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endParaRPr lang="en-GB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标题 4"/>
          <p:cNvSpPr txBox="1"/>
          <p:nvPr/>
        </p:nvSpPr>
        <p:spPr>
          <a:xfrm>
            <a:off x="3239584" y="4637557"/>
            <a:ext cx="515645" cy="34308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endParaRPr lang="en-GB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b="14594"/>
          <a:stretch>
            <a:fillRect/>
          </a:stretch>
        </p:blipFill>
        <p:spPr>
          <a:xfrm>
            <a:off x="-28625" y="0"/>
            <a:ext cx="12887375" cy="723265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517868" y="2762437"/>
            <a:ext cx="5528082" cy="1707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车库及作业</a:t>
            </a: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场所</a:t>
            </a:r>
            <a:endParaRPr lang="en-US" altLang="zh-CN" sz="4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25000"/>
              </a:lnSpc>
            </a:pP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防火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安全技术要求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4"/>
          <p:cNvSpPr txBox="1"/>
          <p:nvPr/>
        </p:nvSpPr>
        <p:spPr>
          <a:xfrm>
            <a:off x="886763" y="139598"/>
            <a:ext cx="5830644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车库及作业场所的防火要求</a:t>
            </a:r>
            <a:endParaRPr lang="en-GB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80863" y="1412534"/>
            <a:ext cx="5472608" cy="576064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车库应有良好的通风设施。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158093" y="2913709"/>
            <a:ext cx="9073008" cy="792088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在车库及作业场所内严禁烟火。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798053" y="2733689"/>
            <a:ext cx="9433048" cy="1152128"/>
          </a:xfrm>
          <a:prstGeom prst="roundRect">
            <a:avLst>
              <a:gd name="adj" fmla="val 56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1438053" y="2913709"/>
            <a:ext cx="720000" cy="720000"/>
          </a:xfrm>
          <a:prstGeom prst="ellipse">
            <a:avLst/>
          </a:prstGeom>
          <a:ln>
            <a:noFill/>
          </a:ln>
          <a:effectLst>
            <a:outerShdw blurRad="50800" dist="114300" dir="894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438053" y="2969627"/>
            <a:ext cx="720000" cy="647254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180903" y="4471500"/>
            <a:ext cx="9073008" cy="792088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车库内禁止明火作业及明火照明，不得用明火炉直接取暖。必要时，可用暖气或火墙式火炉取暖。火墙式火炉取暖不得用于装载易燃易爆物品的车辆。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1820863" y="4291480"/>
            <a:ext cx="9433048" cy="1152128"/>
          </a:xfrm>
          <a:prstGeom prst="roundRect">
            <a:avLst>
              <a:gd name="adj" fmla="val 56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>
            <a:spLocks noChangeAspect="1"/>
          </p:cNvSpPr>
          <p:nvPr/>
        </p:nvSpPr>
        <p:spPr>
          <a:xfrm>
            <a:off x="1460863" y="4471500"/>
            <a:ext cx="720000" cy="720000"/>
          </a:xfrm>
          <a:prstGeom prst="ellipse">
            <a:avLst/>
          </a:prstGeom>
          <a:ln>
            <a:noFill/>
          </a:ln>
          <a:effectLst>
            <a:outerShdw blurRad="50800" dist="114300" dir="894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1460863" y="4527418"/>
            <a:ext cx="720000" cy="647254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160276" y="6028593"/>
            <a:ext cx="8660124" cy="792088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车辆进入易燃易爆场所作业时，车辆的排气管必须安装火星熄灭器，防止火星飞溅，造成火灾。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1800236" y="5848573"/>
            <a:ext cx="9433048" cy="1152128"/>
          </a:xfrm>
          <a:prstGeom prst="roundRect">
            <a:avLst>
              <a:gd name="adj" fmla="val 56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>
            <a:off x="1440236" y="6028593"/>
            <a:ext cx="720000" cy="720000"/>
          </a:xfrm>
          <a:prstGeom prst="ellipse">
            <a:avLst/>
          </a:prstGeom>
          <a:ln>
            <a:noFill/>
          </a:ln>
          <a:effectLst>
            <a:outerShdw blurRad="50800" dist="114300" dir="894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1440236" y="6084511"/>
            <a:ext cx="720000" cy="647254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98053" y="1176596"/>
            <a:ext cx="9433048" cy="1152128"/>
          </a:xfrm>
          <a:prstGeom prst="roundRect">
            <a:avLst>
              <a:gd name="adj" fmla="val 56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>
            <a:off x="1438053" y="1356616"/>
            <a:ext cx="720000" cy="720000"/>
          </a:xfrm>
          <a:prstGeom prst="ellipse">
            <a:avLst/>
          </a:prstGeom>
          <a:ln>
            <a:noFill/>
          </a:ln>
          <a:effectLst>
            <a:outerShdw blurRad="50800" dist="114300" dir="894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1438053" y="1412534"/>
            <a:ext cx="720000" cy="647254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5" name="图片 24" descr="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341495" y="6430010"/>
            <a:ext cx="4104640" cy="445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4"/>
          <p:cNvSpPr txBox="1"/>
          <p:nvPr/>
        </p:nvSpPr>
        <p:spPr>
          <a:xfrm>
            <a:off x="886763" y="139598"/>
            <a:ext cx="5830644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车库及作业场所的防火要求</a:t>
            </a:r>
            <a:endParaRPr lang="en-GB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96118" y="2049613"/>
            <a:ext cx="8209325" cy="91549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停放装运易燃易爆液体和液化石油气槽车的库房，其电器设备应符合防爆的要求。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158093" y="3606706"/>
            <a:ext cx="8232095" cy="792088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装载有漏油的桶装汽油、柴油或车辆油箱漏油时，车辆不准进入车库。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798053" y="3426686"/>
            <a:ext cx="9433048" cy="1152128"/>
          </a:xfrm>
          <a:prstGeom prst="roundRect">
            <a:avLst>
              <a:gd name="adj" fmla="val 56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1438053" y="3606706"/>
            <a:ext cx="720000" cy="720000"/>
          </a:xfrm>
          <a:prstGeom prst="ellipse">
            <a:avLst/>
          </a:prstGeom>
          <a:ln>
            <a:noFill/>
          </a:ln>
          <a:effectLst>
            <a:outerShdw blurRad="50800" dist="114300" dir="894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438053" y="3662624"/>
            <a:ext cx="720000" cy="647254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180903" y="5164497"/>
            <a:ext cx="9073008" cy="792088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车辆进入库房后，应检查未熄灭的火种和切断电瓶电源。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1820863" y="4984477"/>
            <a:ext cx="9433048" cy="1152128"/>
          </a:xfrm>
          <a:prstGeom prst="roundRect">
            <a:avLst>
              <a:gd name="adj" fmla="val 56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>
            <a:spLocks noChangeAspect="1"/>
          </p:cNvSpPr>
          <p:nvPr/>
        </p:nvSpPr>
        <p:spPr>
          <a:xfrm>
            <a:off x="1460863" y="5164497"/>
            <a:ext cx="720000" cy="720000"/>
          </a:xfrm>
          <a:prstGeom prst="ellipse">
            <a:avLst/>
          </a:prstGeom>
          <a:ln>
            <a:noFill/>
          </a:ln>
          <a:effectLst>
            <a:outerShdw blurRad="50800" dist="114300" dir="894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1460863" y="5220415"/>
            <a:ext cx="720000" cy="647254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98053" y="1869593"/>
            <a:ext cx="9433048" cy="1152128"/>
          </a:xfrm>
          <a:prstGeom prst="roundRect">
            <a:avLst>
              <a:gd name="adj" fmla="val 56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>
            <a:off x="1438053" y="2049613"/>
            <a:ext cx="720000" cy="720000"/>
          </a:xfrm>
          <a:prstGeom prst="ellipse">
            <a:avLst/>
          </a:prstGeom>
          <a:ln>
            <a:noFill/>
          </a:ln>
          <a:effectLst>
            <a:outerShdw blurRad="50800" dist="114300" dir="894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1438053" y="2105531"/>
            <a:ext cx="720000" cy="647254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4"/>
          <p:cNvSpPr txBox="1"/>
          <p:nvPr/>
        </p:nvSpPr>
        <p:spPr>
          <a:xfrm>
            <a:off x="886763" y="139598"/>
            <a:ext cx="5830644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车库及作业场所的防火要求</a:t>
            </a:r>
            <a:endParaRPr lang="en-GB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96118" y="2049613"/>
            <a:ext cx="8209325" cy="91549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车库内不准存放汽油、柴油等易燃物品，油棉纱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布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要集中存放在加盖的铁桶内，并及时处理。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158093" y="3606706"/>
            <a:ext cx="8232095" cy="792088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在车库及作业场所必须设有明显的安全标志及消防器材。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798053" y="3426686"/>
            <a:ext cx="9433048" cy="1152128"/>
          </a:xfrm>
          <a:prstGeom prst="roundRect">
            <a:avLst>
              <a:gd name="adj" fmla="val 56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1438053" y="3606706"/>
            <a:ext cx="720000" cy="720000"/>
          </a:xfrm>
          <a:prstGeom prst="ellipse">
            <a:avLst/>
          </a:prstGeom>
          <a:ln>
            <a:noFill/>
          </a:ln>
          <a:effectLst>
            <a:outerShdw blurRad="50800" dist="114300" dir="894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438053" y="3662624"/>
            <a:ext cx="720000" cy="647254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180903" y="5164497"/>
            <a:ext cx="9073008" cy="792088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坚持三级动火审批制度。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1820863" y="4984477"/>
            <a:ext cx="9433048" cy="1152128"/>
          </a:xfrm>
          <a:prstGeom prst="roundRect">
            <a:avLst>
              <a:gd name="adj" fmla="val 56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>
            <a:spLocks noChangeAspect="1"/>
          </p:cNvSpPr>
          <p:nvPr/>
        </p:nvSpPr>
        <p:spPr>
          <a:xfrm>
            <a:off x="1460863" y="5164497"/>
            <a:ext cx="720000" cy="720000"/>
          </a:xfrm>
          <a:prstGeom prst="ellipse">
            <a:avLst/>
          </a:prstGeom>
          <a:ln>
            <a:noFill/>
          </a:ln>
          <a:effectLst>
            <a:outerShdw blurRad="50800" dist="114300" dir="894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1460863" y="5220415"/>
            <a:ext cx="720000" cy="647254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98053" y="1869593"/>
            <a:ext cx="9433048" cy="1152128"/>
          </a:xfrm>
          <a:prstGeom prst="roundRect">
            <a:avLst>
              <a:gd name="adj" fmla="val 56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>
            <a:off x="1438053" y="2049613"/>
            <a:ext cx="720000" cy="720000"/>
          </a:xfrm>
          <a:prstGeom prst="ellipse">
            <a:avLst/>
          </a:prstGeom>
          <a:ln>
            <a:noFill/>
          </a:ln>
          <a:effectLst>
            <a:outerShdw blurRad="50800" dist="114300" dir="894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1438053" y="2105531"/>
            <a:ext cx="720000" cy="647254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b="14594"/>
          <a:stretch>
            <a:fillRect/>
          </a:stretch>
        </p:blipFill>
        <p:spPr>
          <a:xfrm>
            <a:off x="-28625" y="0"/>
            <a:ext cx="12887375" cy="723265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517868" y="2762437"/>
            <a:ext cx="5528082" cy="1707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常用灭火器材</a:t>
            </a: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endParaRPr lang="en-US" altLang="zh-CN" sz="4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25000"/>
              </a:lnSpc>
            </a:pP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和使用方法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b="14594"/>
          <a:stretch>
            <a:fillRect/>
          </a:stretch>
        </p:blipFill>
        <p:spPr>
          <a:xfrm>
            <a:off x="-28625" y="0"/>
            <a:ext cx="12887375" cy="723265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517868" y="2762437"/>
            <a:ext cx="5528082" cy="1707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企业内</a:t>
            </a: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机动车辆</a:t>
            </a:r>
            <a:endParaRPr lang="en-US" altLang="zh-CN" sz="4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25000"/>
              </a:lnSpc>
            </a:pP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防火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防爆的基本概念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圆角矩形 46"/>
          <p:cNvSpPr/>
          <p:nvPr/>
        </p:nvSpPr>
        <p:spPr>
          <a:xfrm>
            <a:off x="8085559" y="2724195"/>
            <a:ext cx="2713517" cy="3528392"/>
          </a:xfrm>
          <a:prstGeom prst="roundRect">
            <a:avLst>
              <a:gd name="adj" fmla="val 393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2488997" y="2724195"/>
            <a:ext cx="2713517" cy="3528392"/>
          </a:xfrm>
          <a:prstGeom prst="roundRect">
            <a:avLst>
              <a:gd name="adj" fmla="val 393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标题 4"/>
          <p:cNvSpPr txBox="1"/>
          <p:nvPr/>
        </p:nvSpPr>
        <p:spPr>
          <a:xfrm>
            <a:off x="886763" y="139598"/>
            <a:ext cx="5830644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4.1 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常用灭火器材的性能及使用方法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68935" y="1240061"/>
            <a:ext cx="8330141" cy="1080120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企业内的机动车辆、车库及作业场所，按规定应携带和配备必要的消防器材，常用的灭火器材有二氧化碳灭火器、干粉灭火器、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1211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灭火器</a:t>
            </a: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等。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 preferRelativeResize="0"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270" y="3071048"/>
            <a:ext cx="1826832" cy="18283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612" y="3077299"/>
            <a:ext cx="1828800" cy="1828800"/>
          </a:xfrm>
          <a:prstGeom prst="rect">
            <a:avLst/>
          </a:prstGeom>
        </p:spPr>
      </p:pic>
      <p:sp>
        <p:nvSpPr>
          <p:cNvPr id="60" name="文本框 59"/>
          <p:cNvSpPr txBox="1"/>
          <p:nvPr/>
        </p:nvSpPr>
        <p:spPr>
          <a:xfrm>
            <a:off x="2878298" y="5063202"/>
            <a:ext cx="2088130" cy="1080120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二氧化碳灭火器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8398252" y="5039283"/>
            <a:ext cx="2088130" cy="1080120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干粉灭火器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4"/>
          <p:cNvSpPr txBox="1"/>
          <p:nvPr/>
        </p:nvSpPr>
        <p:spPr>
          <a:xfrm>
            <a:off x="886763" y="139598"/>
            <a:ext cx="5830644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4.1 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常用灭火器材的性能及使用方法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72791" y="1528093"/>
          <a:ext cx="10801200" cy="3983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59"/>
                <a:gridCol w="1944216"/>
                <a:gridCol w="3096345"/>
                <a:gridCol w="2160240"/>
                <a:gridCol w="216024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灭火器种类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药剂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用途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使用方法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检查方法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1434281">
                <a:tc>
                  <a:txBody>
                    <a:bodyPr/>
                    <a:lstStyle/>
                    <a:p>
                      <a:pPr algn="ctr"/>
                      <a:endParaRPr lang="en-US" altLang="zh-CN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b="1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二氧化碳</a:t>
                      </a:r>
                      <a:endParaRPr lang="en-US" altLang="zh-CN" b="1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b="1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灭火器</a:t>
                      </a:r>
                      <a:endParaRPr lang="zh-CN" altLang="en-US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endParaRPr lang="en-US" altLang="zh-CN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压缩</a:t>
                      </a:r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和液态的二氧化碳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</a:pPr>
                      <a:endParaRPr lang="en-US" altLang="zh-CN" sz="18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</a:pP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扑灭电气，精密度仪器、</a:t>
                      </a:r>
                      <a:endParaRPr lang="en-US" altLang="zh-CN" sz="18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</a:pP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油类及酸类火灾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</a:pP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一只手将喇叭筒口对准火灾，另一只手打开开关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</a:pP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每月测量一次，当小于原质量的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9/10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时，应充气。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</a:tr>
              <a:tr h="1434281">
                <a:tc>
                  <a:txBody>
                    <a:bodyPr/>
                    <a:lstStyle/>
                    <a:p>
                      <a:pPr algn="ctr"/>
                      <a:endParaRPr lang="en-US" altLang="zh-CN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endParaRPr lang="en-US" altLang="zh-CN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b="1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干粉灭火器</a:t>
                      </a:r>
                      <a:endParaRPr lang="zh-CN" altLang="en-US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endParaRPr lang="en-US" altLang="zh-CN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钾盐或干粉并备有盛装压缩空气的钢瓶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</a:pPr>
                      <a:endParaRPr lang="en-US" altLang="zh-CN" sz="18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</a:pP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扑灭电气设备火灾，旋转电机火灾，还可以扑灭石油产品、液化有机溶剂、天然气和天然气设备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</a:pPr>
                      <a:endParaRPr lang="en-US" altLang="zh-CN" sz="18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</a:pP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提起圆环，干粉即可喷出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</a:pP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每年抽查一次，干粉是否受潮或结块。小钢瓶内的气体压力每半年检查一次，如果质量减少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1/10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时，应换气。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2036887" y="3235523"/>
            <a:ext cx="10153128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036887" y="4806528"/>
            <a:ext cx="10153128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533524" y="4806528"/>
            <a:ext cx="914400" cy="914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036887" y="1664518"/>
            <a:ext cx="10153128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标题 4"/>
          <p:cNvSpPr txBox="1"/>
          <p:nvPr/>
        </p:nvSpPr>
        <p:spPr>
          <a:xfrm>
            <a:off x="886763" y="139598"/>
            <a:ext cx="5830644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4.2  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灭火时注意事项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24732" y="1613916"/>
            <a:ext cx="9177437" cy="1080120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油类着火禁止用水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扑救，因为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油的密度小于水，燃烧的油类易漂浮水面蔓延，要用二氧化碳灭火器扑救。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68935" y="3152663"/>
            <a:ext cx="9504683" cy="1080120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电器设备、线路等着火时，禁止使用水扑救。因为水是导电体，则会造成触电事故，也会使电器短路烧毁，应使用二氧化碳灭火器或干粉灭火器，灭火时先切断电源。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524732" y="4889388"/>
            <a:ext cx="8496944" cy="764866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气体着火时，应先切断气源，用二氧化碳和干粉灭火器。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533525" y="1664518"/>
            <a:ext cx="914400" cy="914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533524" y="3235523"/>
            <a:ext cx="914400" cy="914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33524" y="1664518"/>
            <a:ext cx="914400" cy="914400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just">
              <a:lnSpc>
                <a:spcPct val="125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33524" y="1613916"/>
            <a:ext cx="914400" cy="96500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just">
              <a:lnSpc>
                <a:spcPct val="125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28006" y="3235523"/>
            <a:ext cx="1140929" cy="914400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just">
              <a:lnSpc>
                <a:spcPct val="125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88815" y="4806528"/>
            <a:ext cx="1152128" cy="914400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直接连接符 36"/>
          <p:cNvCxnSpPr/>
          <p:nvPr/>
        </p:nvCxnSpPr>
        <p:spPr>
          <a:xfrm>
            <a:off x="1202326" y="2391007"/>
            <a:ext cx="0" cy="2880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标题 4"/>
          <p:cNvSpPr txBox="1"/>
          <p:nvPr/>
        </p:nvSpPr>
        <p:spPr>
          <a:xfrm>
            <a:off x="886763" y="139598"/>
            <a:ext cx="5830644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4.3 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车辆着火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6029" y="2246697"/>
            <a:ext cx="10009112" cy="431999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驾驶员要保持冷静，立即停车，先迅速疏散车上人员。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标题 4"/>
          <p:cNvSpPr txBox="1"/>
          <p:nvPr/>
        </p:nvSpPr>
        <p:spPr>
          <a:xfrm>
            <a:off x="886763" y="1046579"/>
            <a:ext cx="2374260" cy="481514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车辆着火怎么办</a:t>
            </a:r>
            <a:endParaRPr lang="en-GB" altLang="zh-CN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986326" y="2315574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556029" y="3119771"/>
            <a:ext cx="10009112" cy="64807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切断油源，在关闭油箱开关、点火开头，再使用车上配备的灭火器材进行火灾扑救。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02326" y="4185308"/>
            <a:ext cx="10009112" cy="1735273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eaLnBrk="1" hangingPunct="1">
              <a:lnSpc>
                <a:spcPct val="125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574558" y="4203073"/>
            <a:ext cx="9484922" cy="441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发生火灾以后，不论火灾大小，都要及时向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119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报警。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574558" y="5052944"/>
            <a:ext cx="888726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在报警时要说明，车辆着火地点、火势大小、着火的原因、联系方式等内容，如果有人受伤应及时向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求救。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990600" y="3238036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990600" y="4157691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990600" y="5077347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986326" y="2315574"/>
            <a:ext cx="432000" cy="38973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90600" y="3256429"/>
            <a:ext cx="432000" cy="38973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94421" y="4194037"/>
            <a:ext cx="432000" cy="38973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94421" y="5107770"/>
            <a:ext cx="432000" cy="38973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直接连接符 36"/>
          <p:cNvCxnSpPr/>
          <p:nvPr/>
        </p:nvCxnSpPr>
        <p:spPr>
          <a:xfrm>
            <a:off x="1202326" y="2535023"/>
            <a:ext cx="0" cy="2880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标题 4"/>
          <p:cNvSpPr txBox="1"/>
          <p:nvPr/>
        </p:nvSpPr>
        <p:spPr>
          <a:xfrm>
            <a:off x="886763" y="139598"/>
            <a:ext cx="5830644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4.3 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车辆着火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6029" y="2493771"/>
            <a:ext cx="8834159" cy="620577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eaLnBrk="1" hangingPunct="1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坚持车辆“三检”制，加强对车辆维护和保养，及时排除电气设备和线路故障或接触不良，以及漏油、漏气等问题。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标题 4"/>
          <p:cNvSpPr txBox="1"/>
          <p:nvPr/>
        </p:nvSpPr>
        <p:spPr>
          <a:xfrm>
            <a:off x="886763" y="1046579"/>
            <a:ext cx="2374260" cy="481514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怎样预防车辆着火</a:t>
            </a:r>
            <a:endParaRPr lang="en-GB" altLang="zh-CN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986326" y="2459590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556029" y="3324022"/>
            <a:ext cx="10009112" cy="64807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车辆上严禁存放易燃易爆物品，例如打火机、香水、摩丝等物品。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02326" y="4329324"/>
            <a:ext cx="10009112" cy="1735273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eaLnBrk="1" hangingPunct="1">
              <a:lnSpc>
                <a:spcPct val="125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548284" y="4142348"/>
            <a:ext cx="9484922" cy="82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车辆必须要配备与车辆相符合的灭火器才，平时对灭火器进行定期检验，并熟练掌握所配灭火器的使用方法。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548284" y="5274533"/>
            <a:ext cx="9484922" cy="441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行车中要做好防范车辆着火心理应变准备和防范措施。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990600" y="3382052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990600" y="4301707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990600" y="5221363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986326" y="2459590"/>
            <a:ext cx="432000" cy="38973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90600" y="3400445"/>
            <a:ext cx="432000" cy="38973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94421" y="4338053"/>
            <a:ext cx="432000" cy="38973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94421" y="5251786"/>
            <a:ext cx="432000" cy="38973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202326" y="2113747"/>
            <a:ext cx="0" cy="4860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标题 4"/>
          <p:cNvSpPr txBox="1"/>
          <p:nvPr/>
        </p:nvSpPr>
        <p:spPr>
          <a:xfrm>
            <a:off x="886763" y="139598"/>
            <a:ext cx="5830644" cy="308077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4.3 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车辆着火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74558" y="1923426"/>
            <a:ext cx="10009112" cy="431999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eaLnBrk="1" hangingPunct="1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车辆电器件及线路的老化，使用者不注意检查和保养，容易造成打铁短路着火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标题 4"/>
          <p:cNvSpPr txBox="1"/>
          <p:nvPr/>
        </p:nvSpPr>
        <p:spPr>
          <a:xfrm>
            <a:off x="886763" y="1045763"/>
            <a:ext cx="2374260" cy="481514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车辆着火的原因</a:t>
            </a:r>
            <a:endParaRPr lang="en-GB" altLang="zh-CN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986326" y="1965693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556029" y="2769890"/>
            <a:ext cx="10009112" cy="64807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eaLnBrk="1" hangingPunct="1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在汽车上安装电器、改装线路，由于安装人员的失误，造成电线短路，引起火灾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02326" y="3835427"/>
            <a:ext cx="10009112" cy="1735273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eaLnBrk="1" hangingPunct="1">
              <a:lnSpc>
                <a:spcPct val="125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574558" y="3700727"/>
            <a:ext cx="9484922" cy="82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发动机燃油管路老化以及更换油管等零件不当，造成燃油渗漏。遇到电线短路、电器老化产生火化时，易引燃汽油，发生火灾。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574558" y="4755560"/>
            <a:ext cx="9484922" cy="441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车上存有易燃易爆物品着火，引发车辆着火。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464421" y="5645979"/>
            <a:ext cx="9484922" cy="441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保养车辆时，使用汽油擦洗机件或清洗发动机时，遇明火发生火灾。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574558" y="6566776"/>
            <a:ext cx="9484922" cy="441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车辆发生故障时，采取直流共油，发动机回火引发火灾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990600" y="2888155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990600" y="3807810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990600" y="4727466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>
            <a:spLocks noChangeAspect="1"/>
          </p:cNvSpPr>
          <p:nvPr/>
        </p:nvSpPr>
        <p:spPr>
          <a:xfrm>
            <a:off x="990600" y="5647121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>
            <a:spLocks noChangeAspect="1"/>
          </p:cNvSpPr>
          <p:nvPr/>
        </p:nvSpPr>
        <p:spPr>
          <a:xfrm>
            <a:off x="990600" y="6566776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986326" y="1965693"/>
            <a:ext cx="432000" cy="38973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90600" y="2906548"/>
            <a:ext cx="432000" cy="38973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94421" y="3844156"/>
            <a:ext cx="432000" cy="38973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94421" y="4757889"/>
            <a:ext cx="432000" cy="38973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86326" y="5696240"/>
            <a:ext cx="432000" cy="38973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86326" y="6625533"/>
            <a:ext cx="432000" cy="389732"/>
          </a:xfrm>
          <a:prstGeom prst="rect">
            <a:avLst/>
          </a:prstGeom>
        </p:spPr>
        <p:txBody>
          <a:bodyPr vert="horz" wrap="square" lIns="96416" tIns="48208" rIns="96416" bIns="48208" rtlCol="0" anchor="ctr"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13281" y="1565852"/>
            <a:ext cx="5573084" cy="1244048"/>
          </a:xfrm>
        </p:spPr>
        <p:txBody>
          <a:bodyPr>
            <a:noAutofit/>
          </a:bodyPr>
          <a:lstStyle/>
          <a:p>
            <a:r>
              <a:rPr sz="696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696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8414336" y="4375743"/>
            <a:ext cx="4000728" cy="167071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9209" y="4443381"/>
            <a:ext cx="1252900" cy="12529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530712" y="4744343"/>
            <a:ext cx="1326656" cy="91680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75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75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75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475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1137964" y="4500306"/>
            <a:ext cx="1167189" cy="1139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557652" y="4617768"/>
            <a:ext cx="4239663" cy="1049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85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85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85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75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75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75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75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75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41136" y="3160674"/>
            <a:ext cx="3318313" cy="1105658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85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85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85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85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75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85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85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85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85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922696" y="5696281"/>
            <a:ext cx="987243" cy="269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60" dirty="0"/>
              <a:t>微信公众号</a:t>
            </a:r>
            <a:endParaRPr lang="zh-CN" altLang="en-US" sz="1160" dirty="0"/>
          </a:p>
        </p:txBody>
      </p:sp>
      <p:sp>
        <p:nvSpPr>
          <p:cNvPr id="9" name="文本框 8"/>
          <p:cNvSpPr txBox="1"/>
          <p:nvPr/>
        </p:nvSpPr>
        <p:spPr>
          <a:xfrm>
            <a:off x="11168880" y="5694958"/>
            <a:ext cx="987243" cy="269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60" dirty="0"/>
              <a:t>抖音</a:t>
            </a:r>
            <a:endParaRPr lang="zh-CN" altLang="en-US" sz="1160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平行四边形 41"/>
          <p:cNvSpPr/>
          <p:nvPr/>
        </p:nvSpPr>
        <p:spPr>
          <a:xfrm>
            <a:off x="6825419" y="2008266"/>
            <a:ext cx="4896544" cy="3168501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平行四边形 2"/>
          <p:cNvSpPr/>
          <p:nvPr/>
        </p:nvSpPr>
        <p:spPr>
          <a:xfrm>
            <a:off x="1316807" y="2032149"/>
            <a:ext cx="4896544" cy="3168501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基本概念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12396" y="2433639"/>
            <a:ext cx="3305366" cy="2365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机动车辆在驾驶操作和维修过程中，由于操作人员违反安全操作规程、设备故障及缺乏相应的防火防爆知识等原因，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存在机动车辆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的燃料和电器设备着火的可能性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725519" y="2584548"/>
            <a:ext cx="30963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因此，要求企业内机动车辆驾驶员必须掌握防火防爆的基本知识，遵守防火规章制度，避免发生机动车辆的火灾爆炸事故。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314281" y="2432787"/>
            <a:ext cx="7083646" cy="2295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85159" y="2572741"/>
            <a:ext cx="640871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燃烧俗称着火，它是一种放热发光的激烈氧化反应。灼热的钢材虽然放热发光，但只有放热发光而没有氧化反应不能称为燃烧；放热或不发光的氧化反应，如金属的氧化生锈等，尽管在氧化反应时也是放热的，同时又很快散失掉，因而没有发光现象，也不能称其为燃烧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2787" y="2432787"/>
            <a:ext cx="3067478" cy="2295845"/>
          </a:xfrm>
          <a:prstGeom prst="rect">
            <a:avLst/>
          </a:prstGeom>
        </p:spPr>
      </p:pic>
      <p:sp>
        <p:nvSpPr>
          <p:cNvPr id="6" name="标题 4"/>
          <p:cNvSpPr txBox="1"/>
          <p:nvPr/>
        </p:nvSpPr>
        <p:spPr>
          <a:xfrm>
            <a:off x="886762" y="159941"/>
            <a:ext cx="2881491" cy="407900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1.1</a:t>
            </a:r>
            <a:r>
              <a:rPr lang="en-US" altLang="zh-CN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燃烧与火灾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3997"/>
            <a:ext cx="2828975" cy="6568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rot="16200000">
            <a:off x="1154866" y="681411"/>
            <a:ext cx="509099" cy="2828975"/>
          </a:xfrm>
          <a:custGeom>
            <a:avLst/>
            <a:gdLst>
              <a:gd name="connsiteX0" fmla="*/ 509099 w 509099"/>
              <a:gd name="connsiteY0" fmla="*/ 0 h 2828975"/>
              <a:gd name="connsiteX1" fmla="*/ 509099 w 509099"/>
              <a:gd name="connsiteY1" fmla="*/ 2828975 h 2828975"/>
              <a:gd name="connsiteX2" fmla="*/ 502924 w 509099"/>
              <a:gd name="connsiteY2" fmla="*/ 2828975 h 2828975"/>
              <a:gd name="connsiteX3" fmla="*/ 252354 w 509099"/>
              <a:gd name="connsiteY3" fmla="*/ 2396958 h 2828975"/>
              <a:gd name="connsiteX4" fmla="*/ 1784 w 509099"/>
              <a:gd name="connsiteY4" fmla="*/ 2828975 h 2828975"/>
              <a:gd name="connsiteX5" fmla="*/ 0 w 509099"/>
              <a:gd name="connsiteY5" fmla="*/ 2828975 h 2828975"/>
              <a:gd name="connsiteX6" fmla="*/ 0 w 509099"/>
              <a:gd name="connsiteY6" fmla="*/ 0 h 2828975"/>
              <a:gd name="connsiteX7" fmla="*/ 509099 w 509099"/>
              <a:gd name="connsiteY7" fmla="*/ 0 h 28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99" h="2828975">
                <a:moveTo>
                  <a:pt x="509099" y="0"/>
                </a:moveTo>
                <a:lnTo>
                  <a:pt x="509099" y="2828975"/>
                </a:lnTo>
                <a:lnTo>
                  <a:pt x="502924" y="2828975"/>
                </a:lnTo>
                <a:lnTo>
                  <a:pt x="252354" y="2396958"/>
                </a:lnTo>
                <a:lnTo>
                  <a:pt x="1784" y="2828975"/>
                </a:lnTo>
                <a:lnTo>
                  <a:pt x="0" y="2828975"/>
                </a:lnTo>
                <a:lnTo>
                  <a:pt x="0" y="0"/>
                </a:lnTo>
                <a:lnTo>
                  <a:pt x="5090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4"/>
          <p:cNvSpPr txBox="1"/>
          <p:nvPr/>
        </p:nvSpPr>
        <p:spPr>
          <a:xfrm>
            <a:off x="317409" y="1888133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燃烧的条件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307975" y="3748292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火灾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317409" y="5556116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燃烧类型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48" name="Group 3"/>
          <p:cNvGrpSpPr/>
          <p:nvPr/>
        </p:nvGrpSpPr>
        <p:grpSpPr>
          <a:xfrm>
            <a:off x="4566833" y="2135103"/>
            <a:ext cx="2439306" cy="4405374"/>
            <a:chOff x="4665731" y="1530069"/>
            <a:chExt cx="2860538" cy="5166121"/>
          </a:xfrm>
        </p:grpSpPr>
        <p:sp>
          <p:nvSpPr>
            <p:cNvPr id="49" name="Freeform 5"/>
            <p:cNvSpPr/>
            <p:nvPr/>
          </p:nvSpPr>
          <p:spPr bwMode="auto">
            <a:xfrm>
              <a:off x="4766273" y="3343781"/>
              <a:ext cx="1694440" cy="1760483"/>
            </a:xfrm>
            <a:custGeom>
              <a:avLst/>
              <a:gdLst>
                <a:gd name="T0" fmla="*/ 727 w 727"/>
                <a:gd name="T1" fmla="*/ 559 h 755"/>
                <a:gd name="T2" fmla="*/ 553 w 727"/>
                <a:gd name="T3" fmla="*/ 525 h 755"/>
                <a:gd name="T4" fmla="*/ 326 w 727"/>
                <a:gd name="T5" fmla="*/ 313 h 755"/>
                <a:gd name="T6" fmla="*/ 403 w 727"/>
                <a:gd name="T7" fmla="*/ 310 h 755"/>
                <a:gd name="T8" fmla="*/ 413 w 727"/>
                <a:gd name="T9" fmla="*/ 274 h 755"/>
                <a:gd name="T10" fmla="*/ 245 w 727"/>
                <a:gd name="T11" fmla="*/ 26 h 755"/>
                <a:gd name="T12" fmla="*/ 203 w 727"/>
                <a:gd name="T13" fmla="*/ 26 h 755"/>
                <a:gd name="T14" fmla="*/ 15 w 727"/>
                <a:gd name="T15" fmla="*/ 280 h 755"/>
                <a:gd name="T16" fmla="*/ 24 w 727"/>
                <a:gd name="T17" fmla="*/ 310 h 755"/>
                <a:gd name="T18" fmla="*/ 114 w 727"/>
                <a:gd name="T19" fmla="*/ 315 h 755"/>
                <a:gd name="T20" fmla="*/ 567 w 727"/>
                <a:gd name="T21" fmla="*/ 747 h 755"/>
                <a:gd name="T22" fmla="*/ 727 w 727"/>
                <a:gd name="T23" fmla="*/ 559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5">
                  <a:moveTo>
                    <a:pt x="727" y="559"/>
                  </a:moveTo>
                  <a:cubicBezTo>
                    <a:pt x="715" y="515"/>
                    <a:pt x="651" y="517"/>
                    <a:pt x="553" y="525"/>
                  </a:cubicBezTo>
                  <a:cubicBezTo>
                    <a:pt x="479" y="533"/>
                    <a:pt x="309" y="547"/>
                    <a:pt x="326" y="313"/>
                  </a:cubicBezTo>
                  <a:cubicBezTo>
                    <a:pt x="403" y="310"/>
                    <a:pt x="403" y="310"/>
                    <a:pt x="403" y="310"/>
                  </a:cubicBezTo>
                  <a:cubicBezTo>
                    <a:pt x="429" y="310"/>
                    <a:pt x="428" y="295"/>
                    <a:pt x="413" y="274"/>
                  </a:cubicBezTo>
                  <a:cubicBezTo>
                    <a:pt x="413" y="274"/>
                    <a:pt x="297" y="101"/>
                    <a:pt x="245" y="26"/>
                  </a:cubicBezTo>
                  <a:cubicBezTo>
                    <a:pt x="231" y="6"/>
                    <a:pt x="220" y="0"/>
                    <a:pt x="203" y="26"/>
                  </a:cubicBezTo>
                  <a:cubicBezTo>
                    <a:pt x="144" y="97"/>
                    <a:pt x="55" y="225"/>
                    <a:pt x="15" y="280"/>
                  </a:cubicBezTo>
                  <a:cubicBezTo>
                    <a:pt x="12" y="284"/>
                    <a:pt x="0" y="307"/>
                    <a:pt x="24" y="310"/>
                  </a:cubicBezTo>
                  <a:cubicBezTo>
                    <a:pt x="52" y="313"/>
                    <a:pt x="114" y="315"/>
                    <a:pt x="114" y="315"/>
                  </a:cubicBezTo>
                  <a:cubicBezTo>
                    <a:pt x="93" y="749"/>
                    <a:pt x="350" y="749"/>
                    <a:pt x="567" y="747"/>
                  </a:cubicBezTo>
                  <a:cubicBezTo>
                    <a:pt x="606" y="755"/>
                    <a:pt x="723" y="704"/>
                    <a:pt x="727" y="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6"/>
            <p:cNvSpPr/>
            <p:nvPr/>
          </p:nvSpPr>
          <p:spPr bwMode="auto">
            <a:xfrm>
              <a:off x="5831829" y="2495082"/>
              <a:ext cx="1694440" cy="1762454"/>
            </a:xfrm>
            <a:custGeom>
              <a:avLst/>
              <a:gdLst>
                <a:gd name="T0" fmla="*/ 0 w 727"/>
                <a:gd name="T1" fmla="*/ 559 h 756"/>
                <a:gd name="T2" fmla="*/ 173 w 727"/>
                <a:gd name="T3" fmla="*/ 526 h 756"/>
                <a:gd name="T4" fmla="*/ 401 w 727"/>
                <a:gd name="T5" fmla="*/ 314 h 756"/>
                <a:gd name="T6" fmla="*/ 324 w 727"/>
                <a:gd name="T7" fmla="*/ 311 h 756"/>
                <a:gd name="T8" fmla="*/ 314 w 727"/>
                <a:gd name="T9" fmla="*/ 275 h 756"/>
                <a:gd name="T10" fmla="*/ 482 w 727"/>
                <a:gd name="T11" fmla="*/ 27 h 756"/>
                <a:gd name="T12" fmla="*/ 524 w 727"/>
                <a:gd name="T13" fmla="*/ 27 h 756"/>
                <a:gd name="T14" fmla="*/ 712 w 727"/>
                <a:gd name="T15" fmla="*/ 280 h 756"/>
                <a:gd name="T16" fmla="*/ 703 w 727"/>
                <a:gd name="T17" fmla="*/ 311 h 756"/>
                <a:gd name="T18" fmla="*/ 613 w 727"/>
                <a:gd name="T19" fmla="*/ 316 h 756"/>
                <a:gd name="T20" fmla="*/ 160 w 727"/>
                <a:gd name="T21" fmla="*/ 748 h 756"/>
                <a:gd name="T22" fmla="*/ 0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0" y="559"/>
                  </a:moveTo>
                  <a:cubicBezTo>
                    <a:pt x="11" y="516"/>
                    <a:pt x="76" y="518"/>
                    <a:pt x="173" y="526"/>
                  </a:cubicBezTo>
                  <a:cubicBezTo>
                    <a:pt x="248" y="534"/>
                    <a:pt x="418" y="548"/>
                    <a:pt x="401" y="314"/>
                  </a:cubicBezTo>
                  <a:cubicBezTo>
                    <a:pt x="324" y="311"/>
                    <a:pt x="324" y="311"/>
                    <a:pt x="324" y="311"/>
                  </a:cubicBezTo>
                  <a:cubicBezTo>
                    <a:pt x="297" y="311"/>
                    <a:pt x="298" y="296"/>
                    <a:pt x="314" y="275"/>
                  </a:cubicBezTo>
                  <a:cubicBezTo>
                    <a:pt x="314" y="275"/>
                    <a:pt x="429" y="102"/>
                    <a:pt x="482" y="27"/>
                  </a:cubicBezTo>
                  <a:cubicBezTo>
                    <a:pt x="496" y="7"/>
                    <a:pt x="507" y="0"/>
                    <a:pt x="524" y="27"/>
                  </a:cubicBezTo>
                  <a:cubicBezTo>
                    <a:pt x="583" y="98"/>
                    <a:pt x="672" y="225"/>
                    <a:pt x="712" y="280"/>
                  </a:cubicBezTo>
                  <a:cubicBezTo>
                    <a:pt x="714" y="285"/>
                    <a:pt x="727" y="308"/>
                    <a:pt x="703" y="311"/>
                  </a:cubicBezTo>
                  <a:cubicBezTo>
                    <a:pt x="675" y="314"/>
                    <a:pt x="613" y="316"/>
                    <a:pt x="613" y="316"/>
                  </a:cubicBezTo>
                  <a:cubicBezTo>
                    <a:pt x="634" y="750"/>
                    <a:pt x="376" y="750"/>
                    <a:pt x="160" y="748"/>
                  </a:cubicBezTo>
                  <a:cubicBezTo>
                    <a:pt x="121" y="756"/>
                    <a:pt x="4" y="705"/>
                    <a:pt x="0" y="5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7"/>
            <p:cNvSpPr/>
            <p:nvPr/>
          </p:nvSpPr>
          <p:spPr bwMode="auto">
            <a:xfrm>
              <a:off x="4665731" y="1530069"/>
              <a:ext cx="1695426" cy="1762454"/>
            </a:xfrm>
            <a:custGeom>
              <a:avLst/>
              <a:gdLst>
                <a:gd name="T0" fmla="*/ 727 w 727"/>
                <a:gd name="T1" fmla="*/ 559 h 756"/>
                <a:gd name="T2" fmla="*/ 554 w 727"/>
                <a:gd name="T3" fmla="*/ 526 h 756"/>
                <a:gd name="T4" fmla="*/ 326 w 727"/>
                <a:gd name="T5" fmla="*/ 314 h 756"/>
                <a:gd name="T6" fmla="*/ 403 w 727"/>
                <a:gd name="T7" fmla="*/ 311 h 756"/>
                <a:gd name="T8" fmla="*/ 413 w 727"/>
                <a:gd name="T9" fmla="*/ 275 h 756"/>
                <a:gd name="T10" fmla="*/ 245 w 727"/>
                <a:gd name="T11" fmla="*/ 27 h 756"/>
                <a:gd name="T12" fmla="*/ 203 w 727"/>
                <a:gd name="T13" fmla="*/ 27 h 756"/>
                <a:gd name="T14" fmla="*/ 15 w 727"/>
                <a:gd name="T15" fmla="*/ 280 h 756"/>
                <a:gd name="T16" fmla="*/ 24 w 727"/>
                <a:gd name="T17" fmla="*/ 311 h 756"/>
                <a:gd name="T18" fmla="*/ 114 w 727"/>
                <a:gd name="T19" fmla="*/ 316 h 756"/>
                <a:gd name="T20" fmla="*/ 567 w 727"/>
                <a:gd name="T21" fmla="*/ 748 h 756"/>
                <a:gd name="T22" fmla="*/ 727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727" y="559"/>
                  </a:moveTo>
                  <a:cubicBezTo>
                    <a:pt x="716" y="516"/>
                    <a:pt x="651" y="518"/>
                    <a:pt x="554" y="526"/>
                  </a:cubicBezTo>
                  <a:cubicBezTo>
                    <a:pt x="479" y="534"/>
                    <a:pt x="309" y="548"/>
                    <a:pt x="326" y="314"/>
                  </a:cubicBezTo>
                  <a:cubicBezTo>
                    <a:pt x="403" y="311"/>
                    <a:pt x="403" y="311"/>
                    <a:pt x="403" y="311"/>
                  </a:cubicBezTo>
                  <a:cubicBezTo>
                    <a:pt x="430" y="311"/>
                    <a:pt x="429" y="296"/>
                    <a:pt x="413" y="275"/>
                  </a:cubicBezTo>
                  <a:cubicBezTo>
                    <a:pt x="413" y="275"/>
                    <a:pt x="298" y="102"/>
                    <a:pt x="245" y="27"/>
                  </a:cubicBezTo>
                  <a:cubicBezTo>
                    <a:pt x="231" y="7"/>
                    <a:pt x="220" y="0"/>
                    <a:pt x="203" y="27"/>
                  </a:cubicBezTo>
                  <a:cubicBezTo>
                    <a:pt x="144" y="98"/>
                    <a:pt x="55" y="226"/>
                    <a:pt x="15" y="280"/>
                  </a:cubicBezTo>
                  <a:cubicBezTo>
                    <a:pt x="13" y="285"/>
                    <a:pt x="0" y="308"/>
                    <a:pt x="24" y="311"/>
                  </a:cubicBezTo>
                  <a:cubicBezTo>
                    <a:pt x="52" y="314"/>
                    <a:pt x="114" y="316"/>
                    <a:pt x="114" y="316"/>
                  </a:cubicBezTo>
                  <a:cubicBezTo>
                    <a:pt x="93" y="750"/>
                    <a:pt x="351" y="750"/>
                    <a:pt x="567" y="748"/>
                  </a:cubicBezTo>
                  <a:cubicBezTo>
                    <a:pt x="606" y="756"/>
                    <a:pt x="723" y="705"/>
                    <a:pt x="727" y="55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8"/>
            <p:cNvSpPr/>
            <p:nvPr/>
          </p:nvSpPr>
          <p:spPr bwMode="auto">
            <a:xfrm>
              <a:off x="5927443" y="1632584"/>
              <a:ext cx="104486" cy="4464293"/>
            </a:xfrm>
            <a:custGeom>
              <a:avLst/>
              <a:gdLst>
                <a:gd name="T0" fmla="*/ 94 w 106"/>
                <a:gd name="T1" fmla="*/ 4529 h 4529"/>
                <a:gd name="T2" fmla="*/ 0 w 106"/>
                <a:gd name="T3" fmla="*/ 4484 h 4529"/>
                <a:gd name="T4" fmla="*/ 12 w 106"/>
                <a:gd name="T5" fmla="*/ 0 h 4529"/>
                <a:gd name="T6" fmla="*/ 106 w 106"/>
                <a:gd name="T7" fmla="*/ 0 h 4529"/>
                <a:gd name="T8" fmla="*/ 94 w 106"/>
                <a:gd name="T9" fmla="*/ 4529 h 4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529">
                  <a:moveTo>
                    <a:pt x="94" y="4529"/>
                  </a:moveTo>
                  <a:lnTo>
                    <a:pt x="0" y="4484"/>
                  </a:lnTo>
                  <a:lnTo>
                    <a:pt x="12" y="0"/>
                  </a:lnTo>
                  <a:lnTo>
                    <a:pt x="106" y="0"/>
                  </a:lnTo>
                  <a:lnTo>
                    <a:pt x="94" y="4529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9"/>
            <p:cNvSpPr/>
            <p:nvPr/>
          </p:nvSpPr>
          <p:spPr bwMode="auto">
            <a:xfrm>
              <a:off x="6181757" y="1632584"/>
              <a:ext cx="102514" cy="4467250"/>
            </a:xfrm>
            <a:custGeom>
              <a:avLst/>
              <a:gdLst>
                <a:gd name="T0" fmla="*/ 87 w 104"/>
                <a:gd name="T1" fmla="*/ 4498 h 4532"/>
                <a:gd name="T2" fmla="*/ 0 w 104"/>
                <a:gd name="T3" fmla="*/ 4532 h 4532"/>
                <a:gd name="T4" fmla="*/ 11 w 104"/>
                <a:gd name="T5" fmla="*/ 0 h 4532"/>
                <a:gd name="T6" fmla="*/ 104 w 104"/>
                <a:gd name="T7" fmla="*/ 3 h 4532"/>
                <a:gd name="T8" fmla="*/ 87 w 104"/>
                <a:gd name="T9" fmla="*/ 4498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32">
                  <a:moveTo>
                    <a:pt x="87" y="4498"/>
                  </a:moveTo>
                  <a:lnTo>
                    <a:pt x="0" y="4532"/>
                  </a:lnTo>
                  <a:lnTo>
                    <a:pt x="11" y="0"/>
                  </a:lnTo>
                  <a:lnTo>
                    <a:pt x="104" y="3"/>
                  </a:lnTo>
                  <a:lnTo>
                    <a:pt x="87" y="4498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10"/>
            <p:cNvSpPr/>
            <p:nvPr/>
          </p:nvSpPr>
          <p:spPr bwMode="auto">
            <a:xfrm>
              <a:off x="6016157" y="1632584"/>
              <a:ext cx="181371" cy="4467250"/>
            </a:xfrm>
            <a:custGeom>
              <a:avLst/>
              <a:gdLst>
                <a:gd name="T0" fmla="*/ 172 w 184"/>
                <a:gd name="T1" fmla="*/ 4532 h 4532"/>
                <a:gd name="T2" fmla="*/ 0 w 184"/>
                <a:gd name="T3" fmla="*/ 4529 h 4532"/>
                <a:gd name="T4" fmla="*/ 11 w 184"/>
                <a:gd name="T5" fmla="*/ 0 h 4532"/>
                <a:gd name="T6" fmla="*/ 184 w 184"/>
                <a:gd name="T7" fmla="*/ 0 h 4532"/>
                <a:gd name="T8" fmla="*/ 172 w 184"/>
                <a:gd name="T9" fmla="*/ 4532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532">
                  <a:moveTo>
                    <a:pt x="172" y="4532"/>
                  </a:moveTo>
                  <a:lnTo>
                    <a:pt x="0" y="4529"/>
                  </a:lnTo>
                  <a:lnTo>
                    <a:pt x="11" y="0"/>
                  </a:lnTo>
                  <a:lnTo>
                    <a:pt x="184" y="0"/>
                  </a:lnTo>
                  <a:lnTo>
                    <a:pt x="172" y="453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11"/>
            <p:cNvSpPr/>
            <p:nvPr/>
          </p:nvSpPr>
          <p:spPr bwMode="auto">
            <a:xfrm>
              <a:off x="5927443" y="5975634"/>
              <a:ext cx="344999" cy="720556"/>
            </a:xfrm>
            <a:custGeom>
              <a:avLst/>
              <a:gdLst>
                <a:gd name="T0" fmla="*/ 38 w 148"/>
                <a:gd name="T1" fmla="*/ 52 h 309"/>
                <a:gd name="T2" fmla="*/ 70 w 148"/>
                <a:gd name="T3" fmla="*/ 17 h 309"/>
                <a:gd name="T4" fmla="*/ 107 w 148"/>
                <a:gd name="T5" fmla="*/ 45 h 309"/>
                <a:gd name="T6" fmla="*/ 134 w 148"/>
                <a:gd name="T7" fmla="*/ 18 h 309"/>
                <a:gd name="T8" fmla="*/ 148 w 148"/>
                <a:gd name="T9" fmla="*/ 34 h 309"/>
                <a:gd name="T10" fmla="*/ 78 w 148"/>
                <a:gd name="T11" fmla="*/ 309 h 309"/>
                <a:gd name="T12" fmla="*/ 0 w 148"/>
                <a:gd name="T13" fmla="*/ 33 h 309"/>
                <a:gd name="T14" fmla="*/ 38 w 148"/>
                <a:gd name="T15" fmla="*/ 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309">
                  <a:moveTo>
                    <a:pt x="38" y="52"/>
                  </a:moveTo>
                  <a:cubicBezTo>
                    <a:pt x="38" y="52"/>
                    <a:pt x="57" y="13"/>
                    <a:pt x="70" y="17"/>
                  </a:cubicBezTo>
                  <a:cubicBezTo>
                    <a:pt x="84" y="21"/>
                    <a:pt x="103" y="15"/>
                    <a:pt x="107" y="45"/>
                  </a:cubicBezTo>
                  <a:cubicBezTo>
                    <a:pt x="111" y="42"/>
                    <a:pt x="122" y="19"/>
                    <a:pt x="134" y="18"/>
                  </a:cubicBezTo>
                  <a:cubicBezTo>
                    <a:pt x="145" y="18"/>
                    <a:pt x="148" y="34"/>
                    <a:pt x="148" y="34"/>
                  </a:cubicBezTo>
                  <a:cubicBezTo>
                    <a:pt x="78" y="309"/>
                    <a:pt x="78" y="309"/>
                    <a:pt x="78" y="30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24" y="0"/>
                    <a:pt x="38" y="52"/>
                  </a:cubicBezTo>
                  <a:close/>
                </a:path>
              </a:pathLst>
            </a:custGeom>
            <a:solidFill>
              <a:srgbClr val="F3E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Freeform 12"/>
            <p:cNvSpPr/>
            <p:nvPr/>
          </p:nvSpPr>
          <p:spPr bwMode="auto">
            <a:xfrm>
              <a:off x="6043757" y="6409348"/>
              <a:ext cx="126171" cy="286842"/>
            </a:xfrm>
            <a:custGeom>
              <a:avLst/>
              <a:gdLst>
                <a:gd name="T0" fmla="*/ 0 w 54"/>
                <a:gd name="T1" fmla="*/ 23 h 123"/>
                <a:gd name="T2" fmla="*/ 28 w 54"/>
                <a:gd name="T3" fmla="*/ 123 h 123"/>
                <a:gd name="T4" fmla="*/ 54 w 54"/>
                <a:gd name="T5" fmla="*/ 23 h 123"/>
                <a:gd name="T6" fmla="*/ 0 w 54"/>
                <a:gd name="T7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23">
                  <a:moveTo>
                    <a:pt x="0" y="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27" y="0"/>
                    <a:pt x="0" y="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13"/>
            <p:cNvSpPr>
              <a:spLocks noChangeArrowheads="1"/>
            </p:cNvSpPr>
            <p:nvPr/>
          </p:nvSpPr>
          <p:spPr bwMode="auto">
            <a:xfrm>
              <a:off x="5939271" y="1632584"/>
              <a:ext cx="348942" cy="3144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14"/>
            <p:cNvSpPr/>
            <p:nvPr/>
          </p:nvSpPr>
          <p:spPr bwMode="auto">
            <a:xfrm>
              <a:off x="5927443" y="2833182"/>
              <a:ext cx="437656" cy="3266652"/>
            </a:xfrm>
            <a:custGeom>
              <a:avLst/>
              <a:gdLst>
                <a:gd name="T0" fmla="*/ 38 w 188"/>
                <a:gd name="T1" fmla="*/ 1401 h 1401"/>
                <a:gd name="T2" fmla="*/ 40 w 188"/>
                <a:gd name="T3" fmla="*/ 246 h 1401"/>
                <a:gd name="T4" fmla="*/ 188 w 188"/>
                <a:gd name="T5" fmla="*/ 187 h 1401"/>
                <a:gd name="T6" fmla="*/ 186 w 188"/>
                <a:gd name="T7" fmla="*/ 0 h 1401"/>
                <a:gd name="T8" fmla="*/ 3 w 188"/>
                <a:gd name="T9" fmla="*/ 226 h 1401"/>
                <a:gd name="T10" fmla="*/ 0 w 188"/>
                <a:gd name="T11" fmla="*/ 1381 h 1401"/>
                <a:gd name="T12" fmla="*/ 38 w 188"/>
                <a:gd name="T13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401">
                  <a:moveTo>
                    <a:pt x="38" y="1401"/>
                  </a:moveTo>
                  <a:cubicBezTo>
                    <a:pt x="40" y="246"/>
                    <a:pt x="40" y="246"/>
                    <a:pt x="40" y="246"/>
                  </a:cubicBezTo>
                  <a:cubicBezTo>
                    <a:pt x="131" y="218"/>
                    <a:pt x="182" y="213"/>
                    <a:pt x="188" y="187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1" y="93"/>
                    <a:pt x="3" y="184"/>
                    <a:pt x="3" y="226"/>
                  </a:cubicBezTo>
                  <a:cubicBezTo>
                    <a:pt x="0" y="1381"/>
                    <a:pt x="0" y="1381"/>
                    <a:pt x="0" y="1381"/>
                  </a:cubicBezTo>
                  <a:cubicBezTo>
                    <a:pt x="14" y="1364"/>
                    <a:pt x="30" y="1368"/>
                    <a:pt x="38" y="1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15"/>
            <p:cNvSpPr/>
            <p:nvPr/>
          </p:nvSpPr>
          <p:spPr bwMode="auto">
            <a:xfrm>
              <a:off x="5826900" y="3798195"/>
              <a:ext cx="447513" cy="2294739"/>
            </a:xfrm>
            <a:custGeom>
              <a:avLst/>
              <a:gdLst>
                <a:gd name="T0" fmla="*/ 151 w 192"/>
                <a:gd name="T1" fmla="*/ 984 h 984"/>
                <a:gd name="T2" fmla="*/ 154 w 192"/>
                <a:gd name="T3" fmla="*/ 256 h 984"/>
                <a:gd name="T4" fmla="*/ 0 w 192"/>
                <a:gd name="T5" fmla="*/ 195 h 984"/>
                <a:gd name="T6" fmla="*/ 2 w 192"/>
                <a:gd name="T7" fmla="*/ 0 h 984"/>
                <a:gd name="T8" fmla="*/ 192 w 192"/>
                <a:gd name="T9" fmla="*/ 235 h 984"/>
                <a:gd name="T10" fmla="*/ 191 w 192"/>
                <a:gd name="T11" fmla="*/ 968 h 984"/>
                <a:gd name="T12" fmla="*/ 151 w 192"/>
                <a:gd name="T13" fmla="*/ 98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984">
                  <a:moveTo>
                    <a:pt x="151" y="984"/>
                  </a:moveTo>
                  <a:cubicBezTo>
                    <a:pt x="154" y="256"/>
                    <a:pt x="154" y="256"/>
                    <a:pt x="154" y="256"/>
                  </a:cubicBezTo>
                  <a:cubicBezTo>
                    <a:pt x="59" y="227"/>
                    <a:pt x="6" y="221"/>
                    <a:pt x="0" y="19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8" y="97"/>
                    <a:pt x="192" y="192"/>
                    <a:pt x="192" y="235"/>
                  </a:cubicBezTo>
                  <a:cubicBezTo>
                    <a:pt x="191" y="968"/>
                    <a:pt x="191" y="968"/>
                    <a:pt x="191" y="968"/>
                  </a:cubicBezTo>
                  <a:cubicBezTo>
                    <a:pt x="186" y="945"/>
                    <a:pt x="164" y="947"/>
                    <a:pt x="151" y="9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16"/>
            <p:cNvSpPr/>
            <p:nvPr/>
          </p:nvSpPr>
          <p:spPr bwMode="auto">
            <a:xfrm>
              <a:off x="6013200" y="4646893"/>
              <a:ext cx="452442" cy="1449983"/>
            </a:xfrm>
            <a:custGeom>
              <a:avLst/>
              <a:gdLst>
                <a:gd name="T0" fmla="*/ 71 w 194"/>
                <a:gd name="T1" fmla="*/ 620 h 622"/>
                <a:gd name="T2" fmla="*/ 74 w 194"/>
                <a:gd name="T3" fmla="*/ 246 h 622"/>
                <a:gd name="T4" fmla="*/ 194 w 194"/>
                <a:gd name="T5" fmla="*/ 194 h 622"/>
                <a:gd name="T6" fmla="*/ 192 w 194"/>
                <a:gd name="T7" fmla="*/ 0 h 622"/>
                <a:gd name="T8" fmla="*/ 0 w 194"/>
                <a:gd name="T9" fmla="*/ 234 h 622"/>
                <a:gd name="T10" fmla="*/ 1 w 194"/>
                <a:gd name="T11" fmla="*/ 622 h 622"/>
                <a:gd name="T12" fmla="*/ 71 w 194"/>
                <a:gd name="T13" fmla="*/ 62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622">
                  <a:moveTo>
                    <a:pt x="71" y="620"/>
                  </a:moveTo>
                  <a:cubicBezTo>
                    <a:pt x="74" y="246"/>
                    <a:pt x="74" y="246"/>
                    <a:pt x="74" y="246"/>
                  </a:cubicBezTo>
                  <a:cubicBezTo>
                    <a:pt x="169" y="217"/>
                    <a:pt x="188" y="221"/>
                    <a:pt x="194" y="194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76" y="96"/>
                    <a:pt x="0" y="191"/>
                    <a:pt x="0" y="234"/>
                  </a:cubicBezTo>
                  <a:cubicBezTo>
                    <a:pt x="1" y="622"/>
                    <a:pt x="1" y="622"/>
                    <a:pt x="1" y="622"/>
                  </a:cubicBezTo>
                  <a:cubicBezTo>
                    <a:pt x="21" y="582"/>
                    <a:pt x="59" y="583"/>
                    <a:pt x="71" y="6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56"/>
            <p:cNvSpPr/>
            <p:nvPr/>
          </p:nvSpPr>
          <p:spPr bwMode="auto">
            <a:xfrm>
              <a:off x="6071357" y="2754325"/>
              <a:ext cx="91671" cy="60128"/>
            </a:xfrm>
            <a:custGeom>
              <a:avLst/>
              <a:gdLst>
                <a:gd name="T0" fmla="*/ 10 w 39"/>
                <a:gd name="T1" fmla="*/ 6 h 26"/>
                <a:gd name="T2" fmla="*/ 3 w 39"/>
                <a:gd name="T3" fmla="*/ 14 h 26"/>
                <a:gd name="T4" fmla="*/ 9 w 39"/>
                <a:gd name="T5" fmla="*/ 21 h 26"/>
                <a:gd name="T6" fmla="*/ 27 w 39"/>
                <a:gd name="T7" fmla="*/ 0 h 26"/>
                <a:gd name="T8" fmla="*/ 39 w 39"/>
                <a:gd name="T9" fmla="*/ 13 h 26"/>
                <a:gd name="T10" fmla="*/ 29 w 39"/>
                <a:gd name="T11" fmla="*/ 26 h 26"/>
                <a:gd name="T12" fmla="*/ 27 w 39"/>
                <a:gd name="T13" fmla="*/ 23 h 26"/>
                <a:gd name="T14" fmla="*/ 35 w 39"/>
                <a:gd name="T15" fmla="*/ 13 h 26"/>
                <a:gd name="T16" fmla="*/ 28 w 39"/>
                <a:gd name="T17" fmla="*/ 4 h 26"/>
                <a:gd name="T18" fmla="*/ 10 w 39"/>
                <a:gd name="T19" fmla="*/ 26 h 26"/>
                <a:gd name="T20" fmla="*/ 0 w 39"/>
                <a:gd name="T21" fmla="*/ 14 h 26"/>
                <a:gd name="T22" fmla="*/ 9 w 39"/>
                <a:gd name="T23" fmla="*/ 2 h 26"/>
                <a:gd name="T24" fmla="*/ 10 w 39"/>
                <a:gd name="T2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6">
                  <a:moveTo>
                    <a:pt x="10" y="6"/>
                  </a:moveTo>
                  <a:cubicBezTo>
                    <a:pt x="6" y="7"/>
                    <a:pt x="3" y="10"/>
                    <a:pt x="3" y="14"/>
                  </a:cubicBezTo>
                  <a:cubicBezTo>
                    <a:pt x="3" y="19"/>
                    <a:pt x="5" y="21"/>
                    <a:pt x="9" y="21"/>
                  </a:cubicBezTo>
                  <a:cubicBezTo>
                    <a:pt x="17" y="22"/>
                    <a:pt x="15" y="0"/>
                    <a:pt x="27" y="0"/>
                  </a:cubicBezTo>
                  <a:cubicBezTo>
                    <a:pt x="33" y="0"/>
                    <a:pt x="39" y="3"/>
                    <a:pt x="39" y="13"/>
                  </a:cubicBezTo>
                  <a:cubicBezTo>
                    <a:pt x="39" y="21"/>
                    <a:pt x="33" y="24"/>
                    <a:pt x="29" y="26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1" y="21"/>
                    <a:pt x="35" y="18"/>
                    <a:pt x="35" y="13"/>
                  </a:cubicBezTo>
                  <a:cubicBezTo>
                    <a:pt x="35" y="7"/>
                    <a:pt x="32" y="4"/>
                    <a:pt x="28" y="4"/>
                  </a:cubicBezTo>
                  <a:cubicBezTo>
                    <a:pt x="19" y="4"/>
                    <a:pt x="21" y="26"/>
                    <a:pt x="10" y="26"/>
                  </a:cubicBezTo>
                  <a:cubicBezTo>
                    <a:pt x="4" y="26"/>
                    <a:pt x="0" y="21"/>
                    <a:pt x="0" y="14"/>
                  </a:cubicBezTo>
                  <a:cubicBezTo>
                    <a:pt x="0" y="8"/>
                    <a:pt x="3" y="4"/>
                    <a:pt x="9" y="2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57"/>
            <p:cNvSpPr>
              <a:spLocks noEditPoints="1"/>
            </p:cNvSpPr>
            <p:nvPr/>
          </p:nvSpPr>
          <p:spPr bwMode="auto">
            <a:xfrm>
              <a:off x="6071357" y="2674482"/>
              <a:ext cx="88714" cy="69986"/>
            </a:xfrm>
            <a:custGeom>
              <a:avLst/>
              <a:gdLst>
                <a:gd name="T0" fmla="*/ 90 w 90"/>
                <a:gd name="T1" fmla="*/ 71 h 71"/>
                <a:gd name="T2" fmla="*/ 0 w 90"/>
                <a:gd name="T3" fmla="*/ 43 h 71"/>
                <a:gd name="T4" fmla="*/ 0 w 90"/>
                <a:gd name="T5" fmla="*/ 29 h 71"/>
                <a:gd name="T6" fmla="*/ 90 w 90"/>
                <a:gd name="T7" fmla="*/ 0 h 71"/>
                <a:gd name="T8" fmla="*/ 90 w 90"/>
                <a:gd name="T9" fmla="*/ 12 h 71"/>
                <a:gd name="T10" fmla="*/ 62 w 90"/>
                <a:gd name="T11" fmla="*/ 19 h 71"/>
                <a:gd name="T12" fmla="*/ 62 w 90"/>
                <a:gd name="T13" fmla="*/ 52 h 71"/>
                <a:gd name="T14" fmla="*/ 90 w 90"/>
                <a:gd name="T15" fmla="*/ 59 h 71"/>
                <a:gd name="T16" fmla="*/ 90 w 90"/>
                <a:gd name="T17" fmla="*/ 71 h 71"/>
                <a:gd name="T18" fmla="*/ 55 w 90"/>
                <a:gd name="T19" fmla="*/ 50 h 71"/>
                <a:gd name="T20" fmla="*/ 55 w 90"/>
                <a:gd name="T21" fmla="*/ 22 h 71"/>
                <a:gd name="T22" fmla="*/ 7 w 90"/>
                <a:gd name="T23" fmla="*/ 36 h 71"/>
                <a:gd name="T24" fmla="*/ 7 w 90"/>
                <a:gd name="T25" fmla="*/ 36 h 71"/>
                <a:gd name="T26" fmla="*/ 55 w 90"/>
                <a:gd name="T27" fmla="*/ 5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1">
                  <a:moveTo>
                    <a:pt x="90" y="71"/>
                  </a:moveTo>
                  <a:lnTo>
                    <a:pt x="0" y="43"/>
                  </a:lnTo>
                  <a:lnTo>
                    <a:pt x="0" y="29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62" y="19"/>
                  </a:lnTo>
                  <a:lnTo>
                    <a:pt x="62" y="52"/>
                  </a:lnTo>
                  <a:lnTo>
                    <a:pt x="90" y="59"/>
                  </a:lnTo>
                  <a:lnTo>
                    <a:pt x="90" y="71"/>
                  </a:lnTo>
                  <a:close/>
                  <a:moveTo>
                    <a:pt x="55" y="50"/>
                  </a:moveTo>
                  <a:lnTo>
                    <a:pt x="55" y="22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5" y="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58"/>
            <p:cNvSpPr/>
            <p:nvPr/>
          </p:nvSpPr>
          <p:spPr bwMode="auto">
            <a:xfrm>
              <a:off x="6071357" y="2583796"/>
              <a:ext cx="88714" cy="74914"/>
            </a:xfrm>
            <a:custGeom>
              <a:avLst/>
              <a:gdLst>
                <a:gd name="T0" fmla="*/ 90 w 90"/>
                <a:gd name="T1" fmla="*/ 10 h 76"/>
                <a:gd name="T2" fmla="*/ 10 w 90"/>
                <a:gd name="T3" fmla="*/ 10 h 76"/>
                <a:gd name="T4" fmla="*/ 10 w 90"/>
                <a:gd name="T5" fmla="*/ 10 h 76"/>
                <a:gd name="T6" fmla="*/ 90 w 90"/>
                <a:gd name="T7" fmla="*/ 36 h 76"/>
                <a:gd name="T8" fmla="*/ 90 w 90"/>
                <a:gd name="T9" fmla="*/ 43 h 76"/>
                <a:gd name="T10" fmla="*/ 10 w 90"/>
                <a:gd name="T11" fmla="*/ 69 h 76"/>
                <a:gd name="T12" fmla="*/ 10 w 90"/>
                <a:gd name="T13" fmla="*/ 69 h 76"/>
                <a:gd name="T14" fmla="*/ 90 w 90"/>
                <a:gd name="T15" fmla="*/ 69 h 76"/>
                <a:gd name="T16" fmla="*/ 90 w 90"/>
                <a:gd name="T17" fmla="*/ 76 h 76"/>
                <a:gd name="T18" fmla="*/ 0 w 90"/>
                <a:gd name="T19" fmla="*/ 76 h 76"/>
                <a:gd name="T20" fmla="*/ 0 w 90"/>
                <a:gd name="T21" fmla="*/ 62 h 76"/>
                <a:gd name="T22" fmla="*/ 74 w 90"/>
                <a:gd name="T23" fmla="*/ 38 h 76"/>
                <a:gd name="T24" fmla="*/ 74 w 90"/>
                <a:gd name="T25" fmla="*/ 38 h 76"/>
                <a:gd name="T26" fmla="*/ 0 w 90"/>
                <a:gd name="T27" fmla="*/ 17 h 76"/>
                <a:gd name="T28" fmla="*/ 0 w 90"/>
                <a:gd name="T29" fmla="*/ 0 h 76"/>
                <a:gd name="T30" fmla="*/ 90 w 90"/>
                <a:gd name="T31" fmla="*/ 0 h 76"/>
                <a:gd name="T32" fmla="*/ 90 w 90"/>
                <a:gd name="T33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76">
                  <a:moveTo>
                    <a:pt x="9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90" y="36"/>
                  </a:lnTo>
                  <a:lnTo>
                    <a:pt x="90" y="43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90" y="69"/>
                  </a:lnTo>
                  <a:lnTo>
                    <a:pt x="90" y="76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59"/>
            <p:cNvSpPr>
              <a:spLocks noEditPoints="1"/>
            </p:cNvSpPr>
            <p:nvPr/>
          </p:nvSpPr>
          <p:spPr bwMode="auto">
            <a:xfrm>
              <a:off x="6071357" y="2501982"/>
              <a:ext cx="88714" cy="56186"/>
            </a:xfrm>
            <a:custGeom>
              <a:avLst/>
              <a:gdLst>
                <a:gd name="T0" fmla="*/ 38 w 38"/>
                <a:gd name="T1" fmla="*/ 24 h 24"/>
                <a:gd name="T2" fmla="*/ 0 w 38"/>
                <a:gd name="T3" fmla="*/ 24 h 24"/>
                <a:gd name="T4" fmla="*/ 0 w 38"/>
                <a:gd name="T5" fmla="*/ 11 h 24"/>
                <a:gd name="T6" fmla="*/ 11 w 38"/>
                <a:gd name="T7" fmla="*/ 0 h 24"/>
                <a:gd name="T8" fmla="*/ 21 w 38"/>
                <a:gd name="T9" fmla="*/ 13 h 24"/>
                <a:gd name="T10" fmla="*/ 21 w 38"/>
                <a:gd name="T11" fmla="*/ 20 h 24"/>
                <a:gd name="T12" fmla="*/ 38 w 38"/>
                <a:gd name="T13" fmla="*/ 20 h 24"/>
                <a:gd name="T14" fmla="*/ 38 w 38"/>
                <a:gd name="T15" fmla="*/ 24 h 24"/>
                <a:gd name="T16" fmla="*/ 18 w 38"/>
                <a:gd name="T17" fmla="*/ 20 h 24"/>
                <a:gd name="T18" fmla="*/ 18 w 38"/>
                <a:gd name="T19" fmla="*/ 13 h 24"/>
                <a:gd name="T20" fmla="*/ 11 w 38"/>
                <a:gd name="T21" fmla="*/ 4 h 24"/>
                <a:gd name="T22" fmla="*/ 4 w 38"/>
                <a:gd name="T23" fmla="*/ 12 h 24"/>
                <a:gd name="T24" fmla="*/ 4 w 38"/>
                <a:gd name="T25" fmla="*/ 20 h 24"/>
                <a:gd name="T26" fmla="*/ 18 w 38"/>
                <a:gd name="T2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4">
                  <a:moveTo>
                    <a:pt x="38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17" y="0"/>
                    <a:pt x="21" y="4"/>
                    <a:pt x="21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38" y="20"/>
                    <a:pt x="38" y="20"/>
                    <a:pt x="38" y="20"/>
                  </a:cubicBezTo>
                  <a:lnTo>
                    <a:pt x="38" y="24"/>
                  </a:lnTo>
                  <a:close/>
                  <a:moveTo>
                    <a:pt x="18" y="2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6"/>
                    <a:pt x="15" y="4"/>
                    <a:pt x="11" y="4"/>
                  </a:cubicBezTo>
                  <a:cubicBezTo>
                    <a:pt x="6" y="4"/>
                    <a:pt x="4" y="6"/>
                    <a:pt x="4" y="12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18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60"/>
            <p:cNvSpPr/>
            <p:nvPr/>
          </p:nvSpPr>
          <p:spPr bwMode="auto">
            <a:xfrm>
              <a:off x="6071357" y="2431997"/>
              <a:ext cx="88714" cy="51257"/>
            </a:xfrm>
            <a:custGeom>
              <a:avLst/>
              <a:gdLst>
                <a:gd name="T0" fmla="*/ 90 w 90"/>
                <a:gd name="T1" fmla="*/ 52 h 52"/>
                <a:gd name="T2" fmla="*/ 0 w 90"/>
                <a:gd name="T3" fmla="*/ 52 h 52"/>
                <a:gd name="T4" fmla="*/ 0 w 90"/>
                <a:gd name="T5" fmla="*/ 43 h 52"/>
                <a:gd name="T6" fmla="*/ 81 w 90"/>
                <a:gd name="T7" fmla="*/ 43 h 52"/>
                <a:gd name="T8" fmla="*/ 81 w 90"/>
                <a:gd name="T9" fmla="*/ 0 h 52"/>
                <a:gd name="T10" fmla="*/ 90 w 90"/>
                <a:gd name="T11" fmla="*/ 0 h 52"/>
                <a:gd name="T12" fmla="*/ 90 w 9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52">
                  <a:moveTo>
                    <a:pt x="90" y="52"/>
                  </a:moveTo>
                  <a:lnTo>
                    <a:pt x="0" y="52"/>
                  </a:lnTo>
                  <a:lnTo>
                    <a:pt x="0" y="43"/>
                  </a:lnTo>
                  <a:lnTo>
                    <a:pt x="81" y="43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1"/>
            <p:cNvSpPr/>
            <p:nvPr/>
          </p:nvSpPr>
          <p:spPr bwMode="auto">
            <a:xfrm>
              <a:off x="6071357" y="23600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62"/>
            <p:cNvSpPr/>
            <p:nvPr/>
          </p:nvSpPr>
          <p:spPr bwMode="auto">
            <a:xfrm>
              <a:off x="6071357" y="2252597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63"/>
            <p:cNvSpPr/>
            <p:nvPr/>
          </p:nvSpPr>
          <p:spPr bwMode="auto">
            <a:xfrm>
              <a:off x="6071357" y="21806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Freeform 64"/>
            <p:cNvSpPr/>
            <p:nvPr/>
          </p:nvSpPr>
          <p:spPr bwMode="auto">
            <a:xfrm>
              <a:off x="6071357" y="2108683"/>
              <a:ext cx="88714" cy="65057"/>
            </a:xfrm>
            <a:custGeom>
              <a:avLst/>
              <a:gdLst>
                <a:gd name="T0" fmla="*/ 90 w 90"/>
                <a:gd name="T1" fmla="*/ 54 h 66"/>
                <a:gd name="T2" fmla="*/ 90 w 90"/>
                <a:gd name="T3" fmla="*/ 66 h 66"/>
                <a:gd name="T4" fmla="*/ 43 w 90"/>
                <a:gd name="T5" fmla="*/ 40 h 66"/>
                <a:gd name="T6" fmla="*/ 0 w 90"/>
                <a:gd name="T7" fmla="*/ 64 h 66"/>
                <a:gd name="T8" fmla="*/ 0 w 90"/>
                <a:gd name="T9" fmla="*/ 52 h 66"/>
                <a:gd name="T10" fmla="*/ 33 w 90"/>
                <a:gd name="T11" fmla="*/ 33 h 66"/>
                <a:gd name="T12" fmla="*/ 0 w 90"/>
                <a:gd name="T13" fmla="*/ 14 h 66"/>
                <a:gd name="T14" fmla="*/ 0 w 90"/>
                <a:gd name="T15" fmla="*/ 4 h 66"/>
                <a:gd name="T16" fmla="*/ 43 w 90"/>
                <a:gd name="T17" fmla="*/ 28 h 66"/>
                <a:gd name="T18" fmla="*/ 90 w 90"/>
                <a:gd name="T19" fmla="*/ 0 h 66"/>
                <a:gd name="T20" fmla="*/ 90 w 90"/>
                <a:gd name="T21" fmla="*/ 11 h 66"/>
                <a:gd name="T22" fmla="*/ 52 w 90"/>
                <a:gd name="T23" fmla="*/ 33 h 66"/>
                <a:gd name="T24" fmla="*/ 90 w 90"/>
                <a:gd name="T25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66">
                  <a:moveTo>
                    <a:pt x="90" y="54"/>
                  </a:moveTo>
                  <a:lnTo>
                    <a:pt x="90" y="66"/>
                  </a:lnTo>
                  <a:lnTo>
                    <a:pt x="43" y="40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3" y="33"/>
                  </a:lnTo>
                  <a:lnTo>
                    <a:pt x="0" y="14"/>
                  </a:lnTo>
                  <a:lnTo>
                    <a:pt x="0" y="4"/>
                  </a:lnTo>
                  <a:lnTo>
                    <a:pt x="43" y="28"/>
                  </a:lnTo>
                  <a:lnTo>
                    <a:pt x="90" y="0"/>
                  </a:lnTo>
                  <a:lnTo>
                    <a:pt x="90" y="11"/>
                  </a:lnTo>
                  <a:lnTo>
                    <a:pt x="52" y="33"/>
                  </a:lnTo>
                  <a:lnTo>
                    <a:pt x="9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65"/>
            <p:cNvSpPr/>
            <p:nvPr/>
          </p:nvSpPr>
          <p:spPr bwMode="auto">
            <a:xfrm>
              <a:off x="6071357" y="2042640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Freeform 78"/>
            <p:cNvSpPr/>
            <p:nvPr/>
          </p:nvSpPr>
          <p:spPr bwMode="auto">
            <a:xfrm>
              <a:off x="5188158" y="3751866"/>
              <a:ext cx="196157" cy="428785"/>
            </a:xfrm>
            <a:custGeom>
              <a:avLst/>
              <a:gdLst>
                <a:gd name="T0" fmla="*/ 4 w 84"/>
                <a:gd name="T1" fmla="*/ 184 h 184"/>
                <a:gd name="T2" fmla="*/ 4 w 84"/>
                <a:gd name="T3" fmla="*/ 168 h 184"/>
                <a:gd name="T4" fmla="*/ 35 w 84"/>
                <a:gd name="T5" fmla="*/ 168 h 184"/>
                <a:gd name="T6" fmla="*/ 35 w 84"/>
                <a:gd name="T7" fmla="*/ 21 h 184"/>
                <a:gd name="T8" fmla="*/ 0 w 84"/>
                <a:gd name="T9" fmla="*/ 25 h 184"/>
                <a:gd name="T10" fmla="*/ 0 w 84"/>
                <a:gd name="T11" fmla="*/ 13 h 184"/>
                <a:gd name="T12" fmla="*/ 35 w 84"/>
                <a:gd name="T13" fmla="*/ 0 h 184"/>
                <a:gd name="T14" fmla="*/ 53 w 84"/>
                <a:gd name="T15" fmla="*/ 0 h 184"/>
                <a:gd name="T16" fmla="*/ 53 w 84"/>
                <a:gd name="T17" fmla="*/ 168 h 184"/>
                <a:gd name="T18" fmla="*/ 84 w 84"/>
                <a:gd name="T19" fmla="*/ 168 h 184"/>
                <a:gd name="T20" fmla="*/ 84 w 84"/>
                <a:gd name="T21" fmla="*/ 184 h 184"/>
                <a:gd name="T22" fmla="*/ 4 w 84"/>
                <a:gd name="T2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84">
                  <a:moveTo>
                    <a:pt x="4" y="184"/>
                  </a:moveTo>
                  <a:cubicBezTo>
                    <a:pt x="4" y="168"/>
                    <a:pt x="4" y="168"/>
                    <a:pt x="4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3" y="9"/>
                    <a:pt x="27" y="5"/>
                    <a:pt x="3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68"/>
                    <a:pt x="53" y="168"/>
                    <a:pt x="53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4" y="184"/>
                    <a:pt x="84" y="184"/>
                    <a:pt x="84" y="184"/>
                  </a:cubicBezTo>
                  <a:lnTo>
                    <a:pt x="4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Freeform 79"/>
            <p:cNvSpPr/>
            <p:nvPr/>
          </p:nvSpPr>
          <p:spPr bwMode="auto">
            <a:xfrm>
              <a:off x="6878655" y="2903167"/>
              <a:ext cx="273042" cy="426814"/>
            </a:xfrm>
            <a:custGeom>
              <a:avLst/>
              <a:gdLst>
                <a:gd name="T0" fmla="*/ 117 w 117"/>
                <a:gd name="T1" fmla="*/ 183 h 183"/>
                <a:gd name="T2" fmla="*/ 0 w 117"/>
                <a:gd name="T3" fmla="*/ 183 h 183"/>
                <a:gd name="T4" fmla="*/ 0 w 117"/>
                <a:gd name="T5" fmla="*/ 164 h 183"/>
                <a:gd name="T6" fmla="*/ 98 w 117"/>
                <a:gd name="T7" fmla="*/ 48 h 183"/>
                <a:gd name="T8" fmla="*/ 62 w 117"/>
                <a:gd name="T9" fmla="*/ 15 h 183"/>
                <a:gd name="T10" fmla="*/ 19 w 117"/>
                <a:gd name="T11" fmla="*/ 54 h 183"/>
                <a:gd name="T12" fmla="*/ 1 w 117"/>
                <a:gd name="T13" fmla="*/ 50 h 183"/>
                <a:gd name="T14" fmla="*/ 62 w 117"/>
                <a:gd name="T15" fmla="*/ 0 h 183"/>
                <a:gd name="T16" fmla="*/ 117 w 117"/>
                <a:gd name="T17" fmla="*/ 48 h 183"/>
                <a:gd name="T18" fmla="*/ 19 w 117"/>
                <a:gd name="T19" fmla="*/ 167 h 183"/>
                <a:gd name="T20" fmla="*/ 117 w 117"/>
                <a:gd name="T21" fmla="*/ 167 h 183"/>
                <a:gd name="T22" fmla="*/ 117 w 117"/>
                <a:gd name="T2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83">
                  <a:moveTo>
                    <a:pt x="117" y="183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1" y="100"/>
                    <a:pt x="98" y="97"/>
                    <a:pt x="98" y="48"/>
                  </a:cubicBezTo>
                  <a:cubicBezTo>
                    <a:pt x="98" y="27"/>
                    <a:pt x="85" y="15"/>
                    <a:pt x="62" y="15"/>
                  </a:cubicBezTo>
                  <a:cubicBezTo>
                    <a:pt x="36" y="15"/>
                    <a:pt x="22" y="36"/>
                    <a:pt x="19" y="54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7" y="25"/>
                    <a:pt x="22" y="0"/>
                    <a:pt x="62" y="0"/>
                  </a:cubicBezTo>
                  <a:cubicBezTo>
                    <a:pt x="92" y="0"/>
                    <a:pt x="117" y="17"/>
                    <a:pt x="117" y="48"/>
                  </a:cubicBezTo>
                  <a:cubicBezTo>
                    <a:pt x="117" y="103"/>
                    <a:pt x="38" y="118"/>
                    <a:pt x="19" y="167"/>
                  </a:cubicBezTo>
                  <a:cubicBezTo>
                    <a:pt x="117" y="167"/>
                    <a:pt x="117" y="167"/>
                    <a:pt x="117" y="167"/>
                  </a:cubicBezTo>
                  <a:lnTo>
                    <a:pt x="117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80"/>
            <p:cNvSpPr/>
            <p:nvPr/>
          </p:nvSpPr>
          <p:spPr bwMode="auto">
            <a:xfrm>
              <a:off x="5029459" y="1938155"/>
              <a:ext cx="291771" cy="433714"/>
            </a:xfrm>
            <a:custGeom>
              <a:avLst/>
              <a:gdLst>
                <a:gd name="T0" fmla="*/ 14 w 125"/>
                <a:gd name="T1" fmla="*/ 140 h 186"/>
                <a:gd name="T2" fmla="*/ 64 w 125"/>
                <a:gd name="T3" fmla="*/ 170 h 186"/>
                <a:gd name="T4" fmla="*/ 106 w 125"/>
                <a:gd name="T5" fmla="*/ 135 h 186"/>
                <a:gd name="T6" fmla="*/ 55 w 125"/>
                <a:gd name="T7" fmla="*/ 94 h 186"/>
                <a:gd name="T8" fmla="*/ 38 w 125"/>
                <a:gd name="T9" fmla="*/ 94 h 186"/>
                <a:gd name="T10" fmla="*/ 38 w 125"/>
                <a:gd name="T11" fmla="*/ 79 h 186"/>
                <a:gd name="T12" fmla="*/ 48 w 125"/>
                <a:gd name="T13" fmla="*/ 79 h 186"/>
                <a:gd name="T14" fmla="*/ 100 w 125"/>
                <a:gd name="T15" fmla="*/ 45 h 186"/>
                <a:gd name="T16" fmla="*/ 67 w 125"/>
                <a:gd name="T17" fmla="*/ 15 h 186"/>
                <a:gd name="T18" fmla="*/ 23 w 125"/>
                <a:gd name="T19" fmla="*/ 40 h 186"/>
                <a:gd name="T20" fmla="*/ 9 w 125"/>
                <a:gd name="T21" fmla="*/ 30 h 186"/>
                <a:gd name="T22" fmla="*/ 67 w 125"/>
                <a:gd name="T23" fmla="*/ 0 h 186"/>
                <a:gd name="T24" fmla="*/ 119 w 125"/>
                <a:gd name="T25" fmla="*/ 45 h 186"/>
                <a:gd name="T26" fmla="*/ 91 w 125"/>
                <a:gd name="T27" fmla="*/ 85 h 186"/>
                <a:gd name="T28" fmla="*/ 125 w 125"/>
                <a:gd name="T29" fmla="*/ 133 h 186"/>
                <a:gd name="T30" fmla="*/ 64 w 125"/>
                <a:gd name="T31" fmla="*/ 186 h 186"/>
                <a:gd name="T32" fmla="*/ 0 w 125"/>
                <a:gd name="T33" fmla="*/ 150 h 186"/>
                <a:gd name="T34" fmla="*/ 14 w 125"/>
                <a:gd name="T35" fmla="*/ 14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86">
                  <a:moveTo>
                    <a:pt x="14" y="140"/>
                  </a:moveTo>
                  <a:cubicBezTo>
                    <a:pt x="28" y="159"/>
                    <a:pt x="45" y="170"/>
                    <a:pt x="64" y="170"/>
                  </a:cubicBezTo>
                  <a:cubicBezTo>
                    <a:pt x="90" y="170"/>
                    <a:pt x="106" y="157"/>
                    <a:pt x="106" y="135"/>
                  </a:cubicBezTo>
                  <a:cubicBezTo>
                    <a:pt x="106" y="110"/>
                    <a:pt x="91" y="94"/>
                    <a:pt x="55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84" y="79"/>
                    <a:pt x="100" y="67"/>
                    <a:pt x="100" y="45"/>
                  </a:cubicBezTo>
                  <a:cubicBezTo>
                    <a:pt x="100" y="27"/>
                    <a:pt x="84" y="15"/>
                    <a:pt x="67" y="15"/>
                  </a:cubicBezTo>
                  <a:cubicBezTo>
                    <a:pt x="45" y="15"/>
                    <a:pt x="35" y="25"/>
                    <a:pt x="23" y="4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21" y="13"/>
                    <a:pt x="38" y="0"/>
                    <a:pt x="67" y="0"/>
                  </a:cubicBezTo>
                  <a:cubicBezTo>
                    <a:pt x="99" y="0"/>
                    <a:pt x="119" y="16"/>
                    <a:pt x="119" y="45"/>
                  </a:cubicBezTo>
                  <a:cubicBezTo>
                    <a:pt x="119" y="67"/>
                    <a:pt x="105" y="79"/>
                    <a:pt x="91" y="85"/>
                  </a:cubicBezTo>
                  <a:cubicBezTo>
                    <a:pt x="119" y="96"/>
                    <a:pt x="125" y="116"/>
                    <a:pt x="125" y="133"/>
                  </a:cubicBezTo>
                  <a:cubicBezTo>
                    <a:pt x="125" y="164"/>
                    <a:pt x="102" y="186"/>
                    <a:pt x="64" y="186"/>
                  </a:cubicBezTo>
                  <a:cubicBezTo>
                    <a:pt x="29" y="186"/>
                    <a:pt x="8" y="164"/>
                    <a:pt x="0" y="150"/>
                  </a:cubicBezTo>
                  <a:lnTo>
                    <a:pt x="14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3212777" y="4093946"/>
            <a:ext cx="1511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可燃物质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4209672" y="1733739"/>
            <a:ext cx="1511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着火源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7763234" y="3212056"/>
            <a:ext cx="36006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燃烧必须在可燃物质、助燃物质和着火源这三个基本条件的相互作用下才能发生，即燃烧的条件是可燃物质和助燃物质共同存在，构成一个燃烧系统，同时要有导致着火的火源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105178" y="2427251"/>
            <a:ext cx="1511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助燃剂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标题 4"/>
          <p:cNvSpPr txBox="1"/>
          <p:nvPr/>
        </p:nvSpPr>
        <p:spPr>
          <a:xfrm>
            <a:off x="886762" y="159941"/>
            <a:ext cx="2881491" cy="407900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1.1</a:t>
            </a:r>
            <a:r>
              <a:rPr lang="en-US" altLang="zh-CN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燃烧与火灾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58134" y="2968253"/>
            <a:ext cx="7560840" cy="3096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63997"/>
            <a:ext cx="2828975" cy="6568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rot="16200000">
            <a:off x="1154866" y="681411"/>
            <a:ext cx="509099" cy="2828975"/>
          </a:xfrm>
          <a:custGeom>
            <a:avLst/>
            <a:gdLst>
              <a:gd name="connsiteX0" fmla="*/ 509099 w 509099"/>
              <a:gd name="connsiteY0" fmla="*/ 0 h 2828975"/>
              <a:gd name="connsiteX1" fmla="*/ 509099 w 509099"/>
              <a:gd name="connsiteY1" fmla="*/ 2828975 h 2828975"/>
              <a:gd name="connsiteX2" fmla="*/ 502924 w 509099"/>
              <a:gd name="connsiteY2" fmla="*/ 2828975 h 2828975"/>
              <a:gd name="connsiteX3" fmla="*/ 252354 w 509099"/>
              <a:gd name="connsiteY3" fmla="*/ 2396958 h 2828975"/>
              <a:gd name="connsiteX4" fmla="*/ 1784 w 509099"/>
              <a:gd name="connsiteY4" fmla="*/ 2828975 h 2828975"/>
              <a:gd name="connsiteX5" fmla="*/ 0 w 509099"/>
              <a:gd name="connsiteY5" fmla="*/ 2828975 h 2828975"/>
              <a:gd name="connsiteX6" fmla="*/ 0 w 509099"/>
              <a:gd name="connsiteY6" fmla="*/ 0 h 2828975"/>
              <a:gd name="connsiteX7" fmla="*/ 509099 w 509099"/>
              <a:gd name="connsiteY7" fmla="*/ 0 h 28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99" h="2828975">
                <a:moveTo>
                  <a:pt x="509099" y="0"/>
                </a:moveTo>
                <a:lnTo>
                  <a:pt x="509099" y="2828975"/>
                </a:lnTo>
                <a:lnTo>
                  <a:pt x="502924" y="2828975"/>
                </a:lnTo>
                <a:lnTo>
                  <a:pt x="252354" y="2396958"/>
                </a:lnTo>
                <a:lnTo>
                  <a:pt x="1784" y="2828975"/>
                </a:lnTo>
                <a:lnTo>
                  <a:pt x="0" y="2828975"/>
                </a:lnTo>
                <a:lnTo>
                  <a:pt x="0" y="0"/>
                </a:lnTo>
                <a:lnTo>
                  <a:pt x="5090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4"/>
          <p:cNvSpPr txBox="1"/>
          <p:nvPr/>
        </p:nvSpPr>
        <p:spPr>
          <a:xfrm>
            <a:off x="317409" y="1888133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燃烧的条件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307975" y="3748292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火灾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317409" y="5556116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燃烧类型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358134" y="1860736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易燃油料进行燃烧的必备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条件：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是要有足够的温度和充分的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空气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134982" y="3584774"/>
            <a:ext cx="425577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特别是汽油在遇到火星或明火时，即会发生燃烧，即使是微小短暂的高温火源完全可能将微量汽油混合气点燃，因为这种火源虽然时间极短和范围极小，但是它具有很高的温度。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3014" y="3400301"/>
            <a:ext cx="2048161" cy="2333951"/>
          </a:xfrm>
          <a:prstGeom prst="rect">
            <a:avLst/>
          </a:prstGeom>
        </p:spPr>
      </p:pic>
      <p:sp>
        <p:nvSpPr>
          <p:cNvPr id="44" name="标题 4"/>
          <p:cNvSpPr txBox="1"/>
          <p:nvPr/>
        </p:nvSpPr>
        <p:spPr>
          <a:xfrm>
            <a:off x="886762" y="159941"/>
            <a:ext cx="2881491" cy="407900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1.1</a:t>
            </a:r>
            <a:r>
              <a:rPr lang="en-US" altLang="zh-CN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燃烧与火灾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矩形 81"/>
          <p:cNvSpPr/>
          <p:nvPr/>
        </p:nvSpPr>
        <p:spPr>
          <a:xfrm>
            <a:off x="3448769" y="4567440"/>
            <a:ext cx="8669238" cy="1713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63997"/>
            <a:ext cx="2828975" cy="6568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rot="16200000">
            <a:off x="1154866" y="681411"/>
            <a:ext cx="509099" cy="2828975"/>
          </a:xfrm>
          <a:custGeom>
            <a:avLst/>
            <a:gdLst>
              <a:gd name="connsiteX0" fmla="*/ 509099 w 509099"/>
              <a:gd name="connsiteY0" fmla="*/ 0 h 2828975"/>
              <a:gd name="connsiteX1" fmla="*/ 509099 w 509099"/>
              <a:gd name="connsiteY1" fmla="*/ 2828975 h 2828975"/>
              <a:gd name="connsiteX2" fmla="*/ 502924 w 509099"/>
              <a:gd name="connsiteY2" fmla="*/ 2828975 h 2828975"/>
              <a:gd name="connsiteX3" fmla="*/ 252354 w 509099"/>
              <a:gd name="connsiteY3" fmla="*/ 2396958 h 2828975"/>
              <a:gd name="connsiteX4" fmla="*/ 1784 w 509099"/>
              <a:gd name="connsiteY4" fmla="*/ 2828975 h 2828975"/>
              <a:gd name="connsiteX5" fmla="*/ 0 w 509099"/>
              <a:gd name="connsiteY5" fmla="*/ 2828975 h 2828975"/>
              <a:gd name="connsiteX6" fmla="*/ 0 w 509099"/>
              <a:gd name="connsiteY6" fmla="*/ 0 h 2828975"/>
              <a:gd name="connsiteX7" fmla="*/ 509099 w 509099"/>
              <a:gd name="connsiteY7" fmla="*/ 0 h 28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99" h="2828975">
                <a:moveTo>
                  <a:pt x="509099" y="0"/>
                </a:moveTo>
                <a:lnTo>
                  <a:pt x="509099" y="2828975"/>
                </a:lnTo>
                <a:lnTo>
                  <a:pt x="502924" y="2828975"/>
                </a:lnTo>
                <a:lnTo>
                  <a:pt x="252354" y="2396958"/>
                </a:lnTo>
                <a:lnTo>
                  <a:pt x="1784" y="2828975"/>
                </a:lnTo>
                <a:lnTo>
                  <a:pt x="0" y="2828975"/>
                </a:lnTo>
                <a:lnTo>
                  <a:pt x="0" y="0"/>
                </a:lnTo>
                <a:lnTo>
                  <a:pt x="5090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4"/>
          <p:cNvSpPr txBox="1"/>
          <p:nvPr/>
        </p:nvSpPr>
        <p:spPr>
          <a:xfrm>
            <a:off x="317409" y="1888133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燃烧的条件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307975" y="3748292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火灾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317409" y="5556116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燃烧类型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7470514" y="1963303"/>
            <a:ext cx="464749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此外，由于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金属碰撞的火星，汽油与容器摩擦产生的静电火花等，都可以引起易燃油料的燃烧。有些物质虽然没有产生火焰，但具有足够的温度，同样有点燃汽油、柴油等易燃油料的可能性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9" name="图片 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9763" y="1728933"/>
            <a:ext cx="3727014" cy="2484676"/>
          </a:xfrm>
          <a:prstGeom prst="rect">
            <a:avLst/>
          </a:prstGeom>
        </p:spPr>
      </p:pic>
      <p:sp>
        <p:nvSpPr>
          <p:cNvPr id="80" name="文本框 79"/>
          <p:cNvSpPr txBox="1"/>
          <p:nvPr/>
        </p:nvSpPr>
        <p:spPr>
          <a:xfrm>
            <a:off x="3841458" y="4800782"/>
            <a:ext cx="788385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甚至有些“暗火”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的温度虽然达不到点燃油料的温度，但它的热量却能加速易燃油料的扩散和蒸发，可大大提高易燃油料燃烧的可能性和危险性。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7365479" y="1728933"/>
            <a:ext cx="4752528" cy="248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标题 4"/>
          <p:cNvSpPr txBox="1"/>
          <p:nvPr/>
        </p:nvSpPr>
        <p:spPr>
          <a:xfrm>
            <a:off x="886762" y="159941"/>
            <a:ext cx="2881491" cy="407900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1.1</a:t>
            </a:r>
            <a:r>
              <a:rPr lang="en-US" altLang="zh-CN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燃烧与火灾</a:t>
            </a:r>
            <a:endParaRPr lang="en-GB" altLang="zh-CN" sz="2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2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63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64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6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6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UNIT_PLACING_PICTURE_USER_VIEWPORT" val="{&quot;height&quot;:507,&quot;width&quot;:4670}"/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71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2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73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74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75.xml><?xml version="1.0" encoding="utf-8"?>
<p:tagLst xmlns:p="http://schemas.openxmlformats.org/presentationml/2006/main">
  <p:tag name="KSO_WPP_MARK_KEY" val="b8e69145-6075-45f6-9f30-fc6337cbb614"/>
  <p:tag name="COMMONDATA" val="eyJoZGlkIjoiZDYyZWEzMGEyOTgzNjMyODIwYmE0OTZmMjRkNDUyMDE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免费资料关注公众号:博富特知识星球">
  <a:themeElements>
    <a:clrScheme name="自定义 33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54BC"/>
      </a:accent1>
      <a:accent2>
        <a:srgbClr val="90D0FD"/>
      </a:accent2>
      <a:accent3>
        <a:srgbClr val="0154BC"/>
      </a:accent3>
      <a:accent4>
        <a:srgbClr val="90D0FD"/>
      </a:accent4>
      <a:accent5>
        <a:srgbClr val="0154BC"/>
      </a:accent5>
      <a:accent6>
        <a:srgbClr val="90D0FD"/>
      </a:accent6>
      <a:hlink>
        <a:srgbClr val="0154BC"/>
      </a:hlink>
      <a:folHlink>
        <a:srgbClr val="90D0F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6416" tIns="48208" rIns="96416" bIns="48208" rtlCol="0" anchor="ctr">
        <a:noAutofit/>
      </a:bodyPr>
      <a:lstStyle>
        <a:defPPr algn="just">
          <a:lnSpc>
            <a:spcPct val="125000"/>
          </a:lnSpc>
          <a:defRPr sz="20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免费资料关注 公众号:博富特知识星球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免费资料关注公众号:博富特知识星球3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6516</Words>
  <Application>WPS 演示</Application>
  <PresentationFormat>自定义</PresentationFormat>
  <Paragraphs>792</Paragraphs>
  <Slides>46</Slides>
  <Notes>47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46</vt:i4>
      </vt:variant>
    </vt:vector>
  </HeadingPairs>
  <TitlesOfParts>
    <vt:vector size="62" baseType="lpstr">
      <vt:lpstr>Arial</vt:lpstr>
      <vt:lpstr>宋体</vt:lpstr>
      <vt:lpstr>Wingdings</vt:lpstr>
      <vt:lpstr>Calibri</vt:lpstr>
      <vt:lpstr>微软雅黑</vt:lpstr>
      <vt:lpstr>Wingdings</vt:lpstr>
      <vt:lpstr>Times New Roman</vt:lpstr>
      <vt:lpstr>楷体</vt:lpstr>
      <vt:lpstr>Impact</vt:lpstr>
      <vt:lpstr>Arial Unicode MS</vt:lpstr>
      <vt:lpstr>Calibri Light</vt:lpstr>
      <vt:lpstr>汉仪旗黑-85S</vt:lpstr>
      <vt:lpstr>黑体</vt:lpstr>
      <vt:lpstr>免费资料关注公众号:博富特知识星球</vt:lpstr>
      <vt:lpstr>免费资料关注 公众号:博富特知识星球1</vt:lpstr>
      <vt:lpstr>免费资料关注公众号:博富特知识星球3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微信公众号:安全生产管理</dc:title>
  <dc:creator>微信公众号:安全生产管理</dc:creator>
  <cp:keywords>微信公众号:安全生产管理</cp:keywords>
  <dc:description>海量安全资料加入知识星球:安全精品资料库</dc:description>
  <dc:subject>微信公众号:安全生产管理</dc:subject>
  <cp:category>微信公众号:安全生产管理</cp:category>
  <cp:lastModifiedBy>玲俐</cp:lastModifiedBy>
  <cp:revision>9</cp:revision>
  <dcterms:created xsi:type="dcterms:W3CDTF">2020-11-26T00:05:00Z</dcterms:created>
  <dcterms:modified xsi:type="dcterms:W3CDTF">2025-01-13T06:06:43Z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6E717DCF998B4FB694C8BAE1832B909A</vt:lpwstr>
  </property>
</Properties>
</file>