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3.xml" ContentType="application/vnd.openxmlformats-officedocument.presentationml.tags+xml"/>
  <Override PartName="/ppt/notesSlides/notesSlide19.xml" ContentType="application/vnd.openxmlformats-officedocument.presentationml.notesSlide+xml"/>
  <Override PartName="/ppt/tags/tag6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65.xml" ContentType="application/vnd.openxmlformats-officedocument.presentationml.tags+xml"/>
  <Override PartName="/ppt/notesSlides/notesSlide36.xml" ContentType="application/vnd.openxmlformats-officedocument.presentationml.notesSlide+xml"/>
  <Override PartName="/ppt/tags/tag6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67.xml" ContentType="application/vnd.openxmlformats-officedocument.presentationml.tags+xml"/>
  <Override PartName="/ppt/notesSlides/notesSlide48.xml" ContentType="application/vnd.openxmlformats-officedocument.presentationml.notesSlide+xml"/>
  <Override PartName="/ppt/tags/tag68.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69.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5" r:id="rId2"/>
  </p:sldMasterIdLst>
  <p:notesMasterIdLst>
    <p:notesMasterId r:id="rId64"/>
  </p:notesMasterIdLst>
  <p:handoutMasterIdLst>
    <p:handoutMasterId r:id="rId65"/>
  </p:handoutMasterIdLst>
  <p:sldIdLst>
    <p:sldId id="328" r:id="rId3"/>
    <p:sldId id="322" r:id="rId4"/>
    <p:sldId id="321" r:id="rId5"/>
    <p:sldId id="324"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29" r:id="rId22"/>
    <p:sldId id="348" r:id="rId23"/>
    <p:sldId id="347"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30" r:id="rId39"/>
    <p:sldId id="363" r:id="rId40"/>
    <p:sldId id="364" r:id="rId41"/>
    <p:sldId id="365" r:id="rId42"/>
    <p:sldId id="366" r:id="rId43"/>
    <p:sldId id="367" r:id="rId44"/>
    <p:sldId id="370" r:id="rId45"/>
    <p:sldId id="368" r:id="rId46"/>
    <p:sldId id="369" r:id="rId47"/>
    <p:sldId id="371" r:id="rId48"/>
    <p:sldId id="372" r:id="rId49"/>
    <p:sldId id="373" r:id="rId50"/>
    <p:sldId id="331" r:id="rId51"/>
    <p:sldId id="374" r:id="rId52"/>
    <p:sldId id="375" r:id="rId53"/>
    <p:sldId id="376" r:id="rId54"/>
    <p:sldId id="377" r:id="rId55"/>
    <p:sldId id="378" r:id="rId56"/>
    <p:sldId id="379" r:id="rId57"/>
    <p:sldId id="380" r:id="rId58"/>
    <p:sldId id="381" r:id="rId59"/>
    <p:sldId id="382" r:id="rId60"/>
    <p:sldId id="383" r:id="rId61"/>
    <p:sldId id="384" r:id="rId62"/>
    <p:sldId id="326" r:id="rId63"/>
  </p:sldIdLst>
  <p:sldSz cx="12192000" cy="6858000"/>
  <p:notesSz cx="6858000" cy="9144000"/>
  <p:custDataLst>
    <p:tags r:id="rId66"/>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4">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7A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p:restoredTop sz="94661" autoAdjust="0"/>
  </p:normalViewPr>
  <p:slideViewPr>
    <p:cSldViewPr snapToGrid="0" showGuides="1">
      <p:cViewPr varScale="1">
        <p:scale>
          <a:sx n="92" d="100"/>
          <a:sy n="92" d="100"/>
        </p:scale>
        <p:origin x="92" y="64"/>
      </p:cViewPr>
      <p:guideLst>
        <p:guide orient="horz" pos="2094"/>
        <p:guide pos="3840"/>
      </p:guideLst>
    </p:cSldViewPr>
  </p:slideViewPr>
  <p:notesTextViewPr>
    <p:cViewPr>
      <p:scale>
        <a:sx n="1" d="1"/>
        <a:sy n="1" d="1"/>
      </p:scale>
      <p:origin x="0" y="0"/>
    </p:cViewPr>
  </p:notesTextViewPr>
  <p:sorterViewPr>
    <p:cViewPr varScale="1">
      <p:scale>
        <a:sx n="1" d="1"/>
        <a:sy n="1" d="1"/>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2024/10/23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9CC0BA0A-78E1-4749-8DD1-EADD6AA86592}" type="datetimeFigureOut">
              <a:rPr lang="zh-CN" altLang="en-US" strike="noStrike" noProof="1" smtClean="0">
                <a:latin typeface="+mn-lt"/>
                <a:ea typeface="+mn-ea"/>
                <a:cs typeface="+mn-cs"/>
              </a:rPr>
              <a:t>2024/10/23</a:t>
            </a:fld>
            <a:endParaRPr lang="zh-CN" altLang="en-US" strike="noStrike" noProof="1"/>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3BD6188-5D87-4B4F-808E-86BD32DC1548}"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49</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2.xml"/><Relationship Id="rId4" Type="http://schemas.openxmlformats.org/officeDocument/2006/relationships/tags" Target="../tags/tag4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2.xml"/><Relationship Id="rId5" Type="http://schemas.openxmlformats.org/officeDocument/2006/relationships/tags" Target="../tags/tag22.xml"/><Relationship Id="rId4" Type="http://schemas.openxmlformats.org/officeDocument/2006/relationships/tags" Target="../tags/tag2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思源宋体 CN" panose="02020400000000000000"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思源宋体 CN" panose="02020400000000000000" pitchFamily="18"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思源宋体 CN" panose="02020400000000000000" pitchFamily="18"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思源宋体 CN" panose="02020400000000000000" pitchFamily="18"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思源宋体 CN" panose="02020400000000000000" pitchFamily="18"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2024/10/23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思源宋体 CN" panose="02020400000000000000" pitchFamily="18"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思源宋体 CN" panose="02020400000000000000"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思源宋体 CN" panose="02020400000000000000" pitchFamily="18"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2024/10/23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思源宋体 CN" panose="02020400000000000000" pitchFamily="18"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2024/10/23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2024/10/23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pic>
        <p:nvPicPr>
          <p:cNvPr id="10" name="图片 9"/>
          <p:cNvPicPr>
            <a:picLocks noChangeAspect="1"/>
          </p:cNvPicPr>
          <p:nvPr userDrawn="1"/>
        </p:nvPicPr>
        <p:blipFill>
          <a:blip r:embed="rId5"/>
          <a:stretch>
            <a:fillRect/>
          </a:stretch>
        </p:blipFill>
        <p:spPr>
          <a:xfrm>
            <a:off x="692785" y="0"/>
            <a:ext cx="10807065"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2024/10/23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stretch>
            <a:fillRect/>
          </a:stretch>
        </p:blipFill>
        <p:spPr>
          <a:xfrm>
            <a:off x="692785" y="0"/>
            <a:ext cx="10807065"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2024/10/23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2024/10/23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思源宋体 CN" panose="02020400000000000000" pitchFamily="18" charset="-122"/>
                <a:cs typeface="+mj-cs"/>
                <a:sym typeface="+mn-ea"/>
              </a:defRPr>
            </a:lvl1pPr>
          </a:lstStyle>
          <a:p>
            <a:pPr lvl="0"/>
            <a:r>
              <a:rPr dirty="0">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fontAlgn="auto"/>
            <a:fld id="{8A87C1DA-C199-41D4-85CA-A884118CAE53}" type="datetimeFigureOut">
              <a:rPr lang="zh-CN" altLang="en-US" strike="noStrike" noProof="1" smtClean="0">
                <a:latin typeface="+mn-lt"/>
                <a:ea typeface="+mn-ea"/>
                <a:cs typeface="+mn-cs"/>
              </a:rPr>
              <a:t>2024/10/23</a:t>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fontAlgn="auto"/>
            <a:fld id="{EDA793E7-F030-42E0-BD1A-CF83102B3713}"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圆角矩形 1"/>
          <p:cNvSpPr/>
          <p:nvPr userDrawn="1"/>
        </p:nvSpPr>
        <p:spPr>
          <a:xfrm>
            <a:off x="253450" y="937136"/>
            <a:ext cx="11716674" cy="5252143"/>
          </a:xfrm>
          <a:prstGeom prst="roundRect">
            <a:avLst>
              <a:gd name="adj" fmla="val 2842"/>
            </a:avLst>
          </a:prstGeom>
          <a:solidFill>
            <a:schemeClr val="bg1">
              <a:alpha val="80000"/>
            </a:schemeClr>
          </a:solidFill>
          <a:ln>
            <a:solidFill>
              <a:srgbClr val="C00000">
                <a:alpha val="3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9641180" y="0"/>
            <a:ext cx="2563519" cy="13208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433" y="255682"/>
            <a:ext cx="579030" cy="590905"/>
          </a:xfrm>
          <a:prstGeom prst="rect">
            <a:avLst/>
          </a:prstGeom>
        </p:spPr>
      </p:pic>
    </p:spTree>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2024/10/23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Tree>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2024/10/23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pic>
        <p:nvPicPr>
          <p:cNvPr id="4" name="图片 3" descr="15"/>
          <p:cNvPicPr>
            <a:picLocks noChangeAspect="1"/>
          </p:cNvPicPr>
          <p:nvPr userDrawn="1"/>
        </p:nvPicPr>
        <p:blipFill>
          <a:blip r:embed="rId7"/>
          <a:stretch>
            <a:fillRect/>
          </a:stretch>
        </p:blipFill>
        <p:spPr>
          <a:xfrm>
            <a:off x="2562225" y="5608955"/>
            <a:ext cx="7067550" cy="47434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思源宋体 CN" panose="02020400000000000000"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2024/10/23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思源宋体 CN" panose="02020400000000000000" pitchFamily="18"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2024/10/23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17" Type="http://schemas.openxmlformats.org/officeDocument/2006/relationships/tags" Target="../tags/tag6.xml"/><Relationship Id="rId2" Type="http://schemas.openxmlformats.org/officeDocument/2006/relationships/slideLayout" Target="../slideLayouts/slideLayout8.xml"/><Relationship Id="rId16" Type="http://schemas.openxmlformats.org/officeDocument/2006/relationships/tags" Target="../tags/tag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ags" Target="../tags/tag4.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fad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思源宋体 CN" panose="02020400000000000000" pitchFamily="18" charset="-122"/>
              </a:defRPr>
            </a:lvl1pPr>
          </a:lstStyle>
          <a:p>
            <a:fld id="{760FBDFE-C587-4B4C-A407-44438C67B59E}" type="datetimeFigureOut">
              <a:rPr lang="zh-CN" altLang="en-US" smtClean="0"/>
              <a:pPr/>
              <a:t>2024/10/23</a:t>
            </a:fld>
            <a:endParaRPr lang="zh-CN" altLang="en-US" dirty="0"/>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思源宋体 CN" panose="02020400000000000000" pitchFamily="18" charset="-122"/>
              </a:defRPr>
            </a:lvl1pPr>
          </a:lstStyle>
          <a:p>
            <a:fld id="{49AE70B2-8BF9-45C0-BB95-33D1B9D3A854}" type="slidenum">
              <a:rPr lang="zh-CN" altLang="en-US" smtClean="0"/>
              <a:pPr/>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思源宋体 CN" panose="02020400000000000000"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思源宋体 CN" panose="02020400000000000000" pitchFamily="18"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思源宋体 CN" panose="02020400000000000000" pitchFamily="18"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思源宋体 CN" panose="02020400000000000000" pitchFamily="18"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思源宋体 CN" panose="02020400000000000000" pitchFamily="18"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63.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18" Type="http://schemas.openxmlformats.org/officeDocument/2006/relationships/slide" Target="slide34.xml"/><Relationship Id="rId3" Type="http://schemas.openxmlformats.org/officeDocument/2006/relationships/notesSlide" Target="../notesSlides/notesSlide20.xml"/><Relationship Id="rId21" Type="http://schemas.openxmlformats.org/officeDocument/2006/relationships/slide" Target="slide20.xml"/><Relationship Id="rId7" Type="http://schemas.openxmlformats.org/officeDocument/2006/relationships/slide" Target="slide23.xml"/><Relationship Id="rId12" Type="http://schemas.openxmlformats.org/officeDocument/2006/relationships/slide" Target="slide28.xml"/><Relationship Id="rId17" Type="http://schemas.openxmlformats.org/officeDocument/2006/relationships/slide" Target="slide33.xml"/><Relationship Id="rId2" Type="http://schemas.openxmlformats.org/officeDocument/2006/relationships/slideLayout" Target="../slideLayouts/slideLayout3.xml"/><Relationship Id="rId16" Type="http://schemas.openxmlformats.org/officeDocument/2006/relationships/slide" Target="slide32.xml"/><Relationship Id="rId20" Type="http://schemas.openxmlformats.org/officeDocument/2006/relationships/slide" Target="slide36.xml"/><Relationship Id="rId1" Type="http://schemas.openxmlformats.org/officeDocument/2006/relationships/tags" Target="../tags/tag64.xml"/><Relationship Id="rId6" Type="http://schemas.openxmlformats.org/officeDocument/2006/relationships/slide" Target="slide22.xml"/><Relationship Id="rId11" Type="http://schemas.openxmlformats.org/officeDocument/2006/relationships/slide" Target="slide27.xml"/><Relationship Id="rId24" Type="http://schemas.openxmlformats.org/officeDocument/2006/relationships/slide" Target="slide61.xml"/><Relationship Id="rId5" Type="http://schemas.openxmlformats.org/officeDocument/2006/relationships/slide" Target="slide3.xml"/><Relationship Id="rId15" Type="http://schemas.openxmlformats.org/officeDocument/2006/relationships/slide" Target="slide31.xml"/><Relationship Id="rId23" Type="http://schemas.openxmlformats.org/officeDocument/2006/relationships/slide" Target="slide49.xml"/><Relationship Id="rId10" Type="http://schemas.openxmlformats.org/officeDocument/2006/relationships/slide" Target="slide26.xml"/><Relationship Id="rId19" Type="http://schemas.openxmlformats.org/officeDocument/2006/relationships/slide" Target="slide35.xml"/><Relationship Id="rId4" Type="http://schemas.openxmlformats.org/officeDocument/2006/relationships/image" Target="../media/image10.png"/><Relationship Id="rId9" Type="http://schemas.openxmlformats.org/officeDocument/2006/relationships/slide" Target="slide25.xml"/><Relationship Id="rId14" Type="http://schemas.openxmlformats.org/officeDocument/2006/relationships/slide" Target="slide30.xml"/><Relationship Id="rId22" Type="http://schemas.openxmlformats.org/officeDocument/2006/relationships/slide" Target="slide37.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65.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6.xml"/><Relationship Id="rId18" Type="http://schemas.openxmlformats.org/officeDocument/2006/relationships/slide" Target="slide49.xml"/><Relationship Id="rId3" Type="http://schemas.openxmlformats.org/officeDocument/2006/relationships/notesSlide" Target="../notesSlides/notesSlide37.xml"/><Relationship Id="rId7" Type="http://schemas.openxmlformats.org/officeDocument/2006/relationships/slide" Target="slide40.xml"/><Relationship Id="rId12" Type="http://schemas.openxmlformats.org/officeDocument/2006/relationships/slide" Target="slide45.xml"/><Relationship Id="rId17" Type="http://schemas.openxmlformats.org/officeDocument/2006/relationships/slide" Target="slide37.xml"/><Relationship Id="rId2" Type="http://schemas.openxmlformats.org/officeDocument/2006/relationships/slideLayout" Target="../slideLayouts/slideLayout3.xml"/><Relationship Id="rId16" Type="http://schemas.openxmlformats.org/officeDocument/2006/relationships/slide" Target="slide20.xml"/><Relationship Id="rId1" Type="http://schemas.openxmlformats.org/officeDocument/2006/relationships/tags" Target="../tags/tag66.xml"/><Relationship Id="rId6" Type="http://schemas.openxmlformats.org/officeDocument/2006/relationships/slide" Target="slide39.xml"/><Relationship Id="rId11" Type="http://schemas.openxmlformats.org/officeDocument/2006/relationships/slide" Target="slide44.xml"/><Relationship Id="rId5" Type="http://schemas.openxmlformats.org/officeDocument/2006/relationships/slide" Target="slide3.xml"/><Relationship Id="rId15" Type="http://schemas.openxmlformats.org/officeDocument/2006/relationships/slide" Target="slide48.xml"/><Relationship Id="rId10" Type="http://schemas.openxmlformats.org/officeDocument/2006/relationships/slide" Target="slide43.xml"/><Relationship Id="rId19" Type="http://schemas.openxmlformats.org/officeDocument/2006/relationships/slide" Target="slide61.xml"/><Relationship Id="rId4" Type="http://schemas.openxmlformats.org/officeDocument/2006/relationships/image" Target="../media/image10.png"/><Relationship Id="rId9" Type="http://schemas.openxmlformats.org/officeDocument/2006/relationships/slide" Target="slide42.xml"/><Relationship Id="rId14" Type="http://schemas.openxmlformats.org/officeDocument/2006/relationships/slide" Target="slide47.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7.xml"/><Relationship Id="rId3" Type="http://schemas.openxmlformats.org/officeDocument/2006/relationships/notesSlide" Target="../notesSlides/notesSlide3.xml"/><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 Type="http://schemas.openxmlformats.org/officeDocument/2006/relationships/slideLayout" Target="../slideLayouts/slideLayout3.xml"/><Relationship Id="rId16" Type="http://schemas.openxmlformats.org/officeDocument/2006/relationships/slide" Target="slide15.xml"/><Relationship Id="rId20" Type="http://schemas.openxmlformats.org/officeDocument/2006/relationships/slide" Target="slide19.xml"/><Relationship Id="rId1" Type="http://schemas.openxmlformats.org/officeDocument/2006/relationships/tags" Target="../tags/tag62.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61.xml"/><Relationship Id="rId5" Type="http://schemas.openxmlformats.org/officeDocument/2006/relationships/slide" Target="slide3.xml"/><Relationship Id="rId15" Type="http://schemas.openxmlformats.org/officeDocument/2006/relationships/slide" Target="slide14.xml"/><Relationship Id="rId23" Type="http://schemas.openxmlformats.org/officeDocument/2006/relationships/slide" Target="slide49.xml"/><Relationship Id="rId10" Type="http://schemas.openxmlformats.org/officeDocument/2006/relationships/slide" Target="slide9.xml"/><Relationship Id="rId19" Type="http://schemas.openxmlformats.org/officeDocument/2006/relationships/slide" Target="slide18.xml"/><Relationship Id="rId4" Type="http://schemas.openxmlformats.org/officeDocument/2006/relationships/image" Target="../media/image10.png"/><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37.xml"/></Relationships>
</file>

<file path=ppt/slides/_rels/slide4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6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8.xml"/><Relationship Id="rId18" Type="http://schemas.openxmlformats.org/officeDocument/2006/relationships/slide" Target="slide49.xml"/><Relationship Id="rId3" Type="http://schemas.openxmlformats.org/officeDocument/2006/relationships/notesSlide" Target="../notesSlides/notesSlide49.xml"/><Relationship Id="rId7" Type="http://schemas.openxmlformats.org/officeDocument/2006/relationships/slide" Target="slide52.xml"/><Relationship Id="rId12" Type="http://schemas.openxmlformats.org/officeDocument/2006/relationships/slide" Target="slide57.xml"/><Relationship Id="rId17" Type="http://schemas.openxmlformats.org/officeDocument/2006/relationships/slide" Target="slide37.xml"/><Relationship Id="rId2" Type="http://schemas.openxmlformats.org/officeDocument/2006/relationships/slideLayout" Target="../slideLayouts/slideLayout3.xml"/><Relationship Id="rId16" Type="http://schemas.openxmlformats.org/officeDocument/2006/relationships/slide" Target="slide20.xml"/><Relationship Id="rId1" Type="http://schemas.openxmlformats.org/officeDocument/2006/relationships/tags" Target="../tags/tag68.xml"/><Relationship Id="rId6" Type="http://schemas.openxmlformats.org/officeDocument/2006/relationships/slide" Target="slide51.xml"/><Relationship Id="rId11" Type="http://schemas.openxmlformats.org/officeDocument/2006/relationships/slide" Target="slide56.xml"/><Relationship Id="rId5" Type="http://schemas.openxmlformats.org/officeDocument/2006/relationships/slide" Target="slide3.xml"/><Relationship Id="rId15" Type="http://schemas.openxmlformats.org/officeDocument/2006/relationships/slide" Target="slide60.xml"/><Relationship Id="rId10" Type="http://schemas.openxmlformats.org/officeDocument/2006/relationships/slide" Target="slide55.xml"/><Relationship Id="rId19" Type="http://schemas.openxmlformats.org/officeDocument/2006/relationships/slide" Target="slide61.xml"/><Relationship Id="rId4" Type="http://schemas.openxmlformats.org/officeDocument/2006/relationships/image" Target="../media/image10.png"/><Relationship Id="rId9" Type="http://schemas.openxmlformats.org/officeDocument/2006/relationships/slide" Target="slide54.xml"/><Relationship Id="rId14" Type="http://schemas.openxmlformats.org/officeDocument/2006/relationships/slide" Target="slide59.xml"/></Relationships>
</file>

<file path=ppt/slides/_rels/slide5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bluezer"/>
          <p:cNvPicPr>
            <a:picLocks noChangeAspect="1"/>
          </p:cNvPicPr>
          <p:nvPr/>
        </p:nvPicPr>
        <p:blipFill>
          <a:blip r:embed="rId2" cstate="print"/>
          <a:stretch>
            <a:fillRect/>
          </a:stretch>
        </p:blipFill>
        <p:spPr>
          <a:xfrm>
            <a:off x="-635" y="4445"/>
            <a:ext cx="7924165" cy="2215515"/>
          </a:xfrm>
          <a:prstGeom prst="rect">
            <a:avLst/>
          </a:prstGeom>
        </p:spPr>
      </p:pic>
      <p:pic>
        <p:nvPicPr>
          <p:cNvPr id="8" name="图片 7" descr="blue zer"/>
          <p:cNvPicPr>
            <a:picLocks noChangeAspect="1"/>
          </p:cNvPicPr>
          <p:nvPr/>
        </p:nvPicPr>
        <p:blipFill>
          <a:blip r:embed="rId3" cstate="print"/>
          <a:stretch>
            <a:fillRect/>
          </a:stretch>
        </p:blipFill>
        <p:spPr>
          <a:xfrm>
            <a:off x="9753600" y="-38100"/>
            <a:ext cx="2446020" cy="7481570"/>
          </a:xfrm>
          <a:prstGeom prst="rect">
            <a:avLst/>
          </a:prstGeom>
        </p:spPr>
      </p:pic>
      <p:sp>
        <p:nvSpPr>
          <p:cNvPr id="12" name="文本框 11"/>
          <p:cNvSpPr txBox="1"/>
          <p:nvPr/>
        </p:nvSpPr>
        <p:spPr>
          <a:xfrm>
            <a:off x="1552575" y="2320925"/>
            <a:ext cx="9086850" cy="1861185"/>
          </a:xfrm>
          <a:prstGeom prst="rect">
            <a:avLst/>
          </a:prstGeom>
          <a:noFill/>
        </p:spPr>
        <p:txBody>
          <a:bodyPr wrap="square" rtlCol="0">
            <a:spAutoFit/>
          </a:bodyPr>
          <a:lstStyle>
            <a:defPPr>
              <a:defRPr lang="zh-CN"/>
            </a:defPPr>
            <a:lvl1pPr algn="ctr">
              <a:defRPr sz="8800" b="1">
                <a:gradFill>
                  <a:gsLst>
                    <a:gs pos="0">
                      <a:srgbClr val="83190F"/>
                    </a:gs>
                    <a:gs pos="45000">
                      <a:srgbClr val="FF0000"/>
                    </a:gs>
                    <a:gs pos="100000">
                      <a:srgbClr val="80180F"/>
                    </a:gs>
                  </a:gsLst>
                  <a:lin ang="0" scaled="0"/>
                </a:gradFill>
                <a:effectLst>
                  <a:outerShdw blurRad="38100" dist="38100" dir="2700000" algn="tl">
                    <a:srgbClr val="000000">
                      <a:alpha val="43137"/>
                    </a:srgbClr>
                  </a:outerShdw>
                </a:effectLst>
                <a:latin typeface="方正黑体_GBK" panose="03000509000000000000" pitchFamily="65" charset="-122"/>
                <a:ea typeface="方正黑体_GBK" panose="03000509000000000000" pitchFamily="65" charset="-122"/>
              </a:defRPr>
            </a:lvl1pPr>
          </a:lstStyle>
          <a:p>
            <a:r>
              <a:rPr lang="zh-CN" altLang="en-US" sz="11500" dirty="0">
                <a:latin typeface="思源宋体 CN" panose="02020400000000000000" pitchFamily="18" charset="-122"/>
                <a:ea typeface="思源宋体 CN" panose="02020400000000000000" pitchFamily="18" charset="-122"/>
              </a:rPr>
              <a:t>消防知识竞赛</a:t>
            </a:r>
            <a:r>
              <a:rPr lang="en-US" altLang="zh-CN" sz="11500" dirty="0">
                <a:latin typeface="思源宋体 CN" panose="02020400000000000000" pitchFamily="18" charset="-122"/>
                <a:ea typeface="思源宋体 CN" panose="02020400000000000000" pitchFamily="18" charset="-122"/>
              </a:rPr>
              <a:t> </a:t>
            </a:r>
          </a:p>
        </p:txBody>
      </p:sp>
      <p:sp>
        <p:nvSpPr>
          <p:cNvPr id="9" name="文本框 8">
            <a:extLst>
              <a:ext uri="{FF2B5EF4-FFF2-40B4-BE49-F238E27FC236}">
                <a16:creationId xmlns:a16="http://schemas.microsoft.com/office/drawing/2014/main" id="{4EE988D7-8F12-4489-9F1F-C83AEBCD3CFE}"/>
              </a:ext>
            </a:extLst>
          </p:cNvPr>
          <p:cNvSpPr txBox="1"/>
          <p:nvPr/>
        </p:nvSpPr>
        <p:spPr>
          <a:xfrm>
            <a:off x="1552575" y="4594860"/>
            <a:ext cx="9086850" cy="707886"/>
          </a:xfrm>
          <a:prstGeom prst="rect">
            <a:avLst/>
          </a:prstGeom>
          <a:noFill/>
        </p:spPr>
        <p:txBody>
          <a:bodyPr wrap="square" rtlCol="0">
            <a:spAutoFit/>
          </a:bodyPr>
          <a:lstStyle>
            <a:defPPr>
              <a:defRPr lang="zh-CN"/>
            </a:defPPr>
            <a:lvl1pPr algn="ctr">
              <a:defRPr sz="8800" b="1">
                <a:gradFill>
                  <a:gsLst>
                    <a:gs pos="0">
                      <a:srgbClr val="83190F"/>
                    </a:gs>
                    <a:gs pos="45000">
                      <a:srgbClr val="FF0000"/>
                    </a:gs>
                    <a:gs pos="100000">
                      <a:srgbClr val="80180F"/>
                    </a:gs>
                  </a:gsLst>
                  <a:lin ang="0" scaled="0"/>
                </a:gradFill>
                <a:effectLst>
                  <a:outerShdw blurRad="38100" dist="38100" dir="2700000" algn="tl">
                    <a:srgbClr val="000000">
                      <a:alpha val="43137"/>
                    </a:srgbClr>
                  </a:outerShdw>
                </a:effectLst>
                <a:latin typeface="方正黑体_GBK" panose="03000509000000000000" pitchFamily="65" charset="-122"/>
                <a:ea typeface="方正黑体_GBK" panose="03000509000000000000" pitchFamily="65" charset="-122"/>
              </a:defRPr>
            </a:lvl1pPr>
          </a:lstStyle>
          <a:p>
            <a:r>
              <a:rPr lang="zh-CN" altLang="en-US" sz="4000">
                <a:latin typeface="思源宋体 CN" panose="02020400000000000000" pitchFamily="18" charset="-122"/>
                <a:ea typeface="思源宋体 CN" panose="02020400000000000000" pitchFamily="18" charset="-122"/>
              </a:rPr>
              <a:t>全民消防 </a:t>
            </a:r>
            <a:r>
              <a:rPr lang="zh-CN" altLang="en-US" sz="4000" dirty="0">
                <a:latin typeface="思源宋体 CN" panose="02020400000000000000" pitchFamily="18" charset="-122"/>
                <a:ea typeface="思源宋体 CN" panose="02020400000000000000" pitchFamily="18" charset="-122"/>
              </a:rPr>
              <a:t>生命至上</a:t>
            </a:r>
            <a:r>
              <a:rPr lang="en-US" altLang="zh-CN" sz="4000" dirty="0">
                <a:latin typeface="思源宋体 CN" panose="02020400000000000000" pitchFamily="18" charset="-122"/>
                <a:ea typeface="思源宋体 CN" panose="02020400000000000000" pitchFamily="18" charset="-122"/>
              </a:rPr>
              <a:t> </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06</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下列</a:t>
            </a:r>
            <a:r>
              <a:rPr lang="en-US" altLang="zh-CN" dirty="0">
                <a:latin typeface="思源宋体 CN" panose="02020400000000000000" pitchFamily="18" charset="-122"/>
                <a:ea typeface="思源宋体 CN" panose="02020400000000000000" pitchFamily="18" charset="-122"/>
              </a:rPr>
              <a:t>(       )</a:t>
            </a:r>
            <a:r>
              <a:rPr lang="en-US" altLang="zh-CN" dirty="0" err="1">
                <a:latin typeface="思源宋体 CN" panose="02020400000000000000" pitchFamily="18" charset="-122"/>
                <a:ea typeface="思源宋体 CN" panose="02020400000000000000" pitchFamily="18" charset="-122"/>
              </a:rPr>
              <a:t>是扑救精密仪器火灾的最佳选择</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r>
              <a:rPr lang="en-US" altLang="zh-CN"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A、二氧化碳灭火器</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B、干粉灭火器</a:t>
            </a:r>
            <a:endParaRPr lang="en-US" altLang="zh-CN" dirty="0">
              <a:latin typeface="思源宋体 CN" panose="02020400000000000000" pitchFamily="18" charset="-122"/>
              <a:ea typeface="思源宋体 CN" panose="02020400000000000000" pitchFamily="18" charset="-122"/>
            </a:endParaRPr>
          </a:p>
          <a:p>
            <a:r>
              <a:rPr lang="en-US" altLang="zh-CN" dirty="0" err="1">
                <a:latin typeface="思源宋体 CN" panose="02020400000000000000" pitchFamily="18" charset="-122"/>
                <a:ea typeface="思源宋体 CN" panose="02020400000000000000" pitchFamily="18" charset="-122"/>
              </a:rPr>
              <a:t>C、泡沫灭火器</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D、水</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07</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使用然气灶具时</a:t>
            </a:r>
            <a:r>
              <a:rPr lang="en-US" altLang="zh-CN" dirty="0">
                <a:latin typeface="思源宋体 CN" panose="02020400000000000000" pitchFamily="18" charset="-122"/>
                <a:ea typeface="思源宋体 CN" panose="02020400000000000000" pitchFamily="18" charset="-122"/>
              </a:rPr>
              <a:t>，(       )。 </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733098"/>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A、应先开气阀后点火，即“气等火</a:t>
            </a:r>
            <a:r>
              <a:rPr lang="en-US" altLang="zh-CN" dirty="0">
                <a:latin typeface="思源宋体 CN" panose="02020400000000000000" pitchFamily="18" charset="-122"/>
                <a:ea typeface="思源宋体 CN" panose="02020400000000000000" pitchFamily="18" charset="-122"/>
              </a:rPr>
              <a:t>”</a:t>
            </a:r>
          </a:p>
          <a:p>
            <a:r>
              <a:rPr lang="en-US" altLang="zh-CN" dirty="0" err="1">
                <a:latin typeface="思源宋体 CN" panose="02020400000000000000" pitchFamily="18" charset="-122"/>
                <a:ea typeface="思源宋体 CN" panose="02020400000000000000" pitchFamily="18" charset="-122"/>
              </a:rPr>
              <a:t>B、应先点火后再开气，即“火等气</a:t>
            </a:r>
            <a:r>
              <a:rPr lang="en-US" altLang="zh-CN" dirty="0">
                <a:latin typeface="思源宋体 CN" panose="02020400000000000000" pitchFamily="18" charset="-122"/>
                <a:ea typeface="思源宋体 CN" panose="02020400000000000000" pitchFamily="18" charset="-122"/>
              </a:rPr>
              <a:t>”</a:t>
            </a:r>
          </a:p>
          <a:p>
            <a:r>
              <a:rPr lang="en-US" altLang="zh-CN" dirty="0" err="1">
                <a:latin typeface="思源宋体 CN" panose="02020400000000000000" pitchFamily="18" charset="-122"/>
                <a:ea typeface="思源宋体 CN" panose="02020400000000000000" pitchFamily="18" charset="-122"/>
              </a:rPr>
              <a:t>C、先点火还是先开气阀都无所谓，二者都是正确的</a:t>
            </a:r>
            <a:endParaRPr lang="en-US" altLang="zh-CN" dirty="0">
              <a:latin typeface="思源宋体 CN" panose="02020400000000000000" pitchFamily="18" charset="-122"/>
              <a:ea typeface="思源宋体 CN" panose="02020400000000000000" pitchFamily="18" charset="-122"/>
            </a:endParaRPr>
          </a:p>
          <a:p>
            <a:r>
              <a:rPr lang="en-US" altLang="zh-CN" dirty="0" err="1">
                <a:latin typeface="思源宋体 CN" panose="02020400000000000000" pitchFamily="18" charset="-122"/>
                <a:ea typeface="思源宋体 CN" panose="02020400000000000000" pitchFamily="18" charset="-122"/>
              </a:rPr>
              <a:t>D、手动点火</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08</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用灭火器灭火时，灭火器的喷射口应该对准火焰的</a:t>
            </a:r>
            <a:r>
              <a:rPr lang="en-US" altLang="zh-CN" dirty="0">
                <a:latin typeface="思源宋体 CN" panose="02020400000000000000" pitchFamily="18" charset="-122"/>
                <a:ea typeface="思源宋体 CN" panose="02020400000000000000" pitchFamily="18" charset="-122"/>
              </a:rPr>
              <a:t>(       )。 </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r>
              <a:rPr lang="en-US" altLang="zh-CN"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2" y="2733098"/>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a:t>
            </a:r>
            <a:r>
              <a:rPr lang="en-US" altLang="zh-CN" dirty="0" err="1">
                <a:latin typeface="思源宋体 CN" panose="02020400000000000000" pitchFamily="18" charset="-122"/>
                <a:ea typeface="思源宋体 CN" panose="02020400000000000000" pitchFamily="18" charset="-122"/>
                <a:sym typeface="+mn-ea"/>
              </a:rPr>
              <a:t>、</a:t>
            </a:r>
            <a:r>
              <a:rPr lang="en-US" altLang="zh-CN" dirty="0" err="1">
                <a:latin typeface="思源宋体 CN" panose="02020400000000000000" pitchFamily="18" charset="-122"/>
                <a:ea typeface="思源宋体 CN" panose="02020400000000000000" pitchFamily="18" charset="-122"/>
              </a:rPr>
              <a:t>上部</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a:t>
            </a:r>
            <a:r>
              <a:rPr lang="en-US" altLang="zh-CN" dirty="0" err="1">
                <a:latin typeface="思源宋体 CN" panose="02020400000000000000" pitchFamily="18" charset="-122"/>
                <a:ea typeface="思源宋体 CN" panose="02020400000000000000" pitchFamily="18" charset="-122"/>
                <a:sym typeface="+mn-ea"/>
              </a:rPr>
              <a:t>、</a:t>
            </a:r>
            <a:r>
              <a:rPr lang="en-US" altLang="zh-CN" dirty="0" err="1">
                <a:latin typeface="思源宋体 CN" panose="02020400000000000000" pitchFamily="18" charset="-122"/>
                <a:ea typeface="思源宋体 CN" panose="02020400000000000000" pitchFamily="18" charset="-122"/>
              </a:rPr>
              <a:t>中部</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C</a:t>
            </a:r>
            <a:r>
              <a:rPr lang="en-US" altLang="zh-CN" dirty="0" err="1">
                <a:latin typeface="思源宋体 CN" panose="02020400000000000000" pitchFamily="18" charset="-122"/>
                <a:ea typeface="思源宋体 CN" panose="02020400000000000000" pitchFamily="18" charset="-122"/>
                <a:sym typeface="+mn-ea"/>
              </a:rPr>
              <a:t>、</a:t>
            </a:r>
            <a:r>
              <a:rPr lang="en-US" altLang="zh-CN" dirty="0" err="1">
                <a:latin typeface="思源宋体 CN" panose="02020400000000000000" pitchFamily="18" charset="-122"/>
                <a:ea typeface="思源宋体 CN" panose="02020400000000000000" pitchFamily="18" charset="-122"/>
              </a:rPr>
              <a:t>根部</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D、火苗的外围</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09</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如果电器着火，哪一种灭火器不能用</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733098"/>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A、干粉</a:t>
            </a:r>
            <a:r>
              <a:rPr lang="zh-CN" altLang="en-US" dirty="0">
                <a:latin typeface="思源宋体 CN" panose="02020400000000000000" pitchFamily="18" charset="-122"/>
                <a:ea typeface="思源宋体 CN" panose="02020400000000000000" pitchFamily="18" charset="-122"/>
              </a:rPr>
              <a:t>灭火器</a:t>
            </a:r>
            <a:r>
              <a:rPr lang="en-US" altLang="zh-CN" dirty="0">
                <a:latin typeface="思源宋体 CN" panose="02020400000000000000" pitchFamily="18" charset="-122"/>
                <a:ea typeface="思源宋体 CN" panose="02020400000000000000" pitchFamily="18" charset="-122"/>
              </a:rPr>
              <a:t>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清水灭火器</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C、二氧化碳</a:t>
            </a:r>
            <a:r>
              <a:rPr lang="zh-CN" altLang="en-US" dirty="0">
                <a:latin typeface="思源宋体 CN" panose="02020400000000000000" pitchFamily="18" charset="-122"/>
                <a:ea typeface="思源宋体 CN" panose="02020400000000000000" pitchFamily="18" charset="-122"/>
              </a:rPr>
              <a:t>灭火器</a:t>
            </a:r>
            <a:endParaRPr lang="en-US" altLang="zh-CN" dirty="0">
              <a:latin typeface="思源宋体 CN" panose="02020400000000000000" pitchFamily="18" charset="-122"/>
              <a:ea typeface="思源宋体 CN" panose="02020400000000000000" pitchFamily="18" charset="-122"/>
            </a:endParaRPr>
          </a:p>
          <a:p>
            <a:r>
              <a:rPr lang="en-US" altLang="zh-CN" dirty="0" err="1">
                <a:latin typeface="思源宋体 CN" panose="02020400000000000000" pitchFamily="18" charset="-122"/>
                <a:ea typeface="思源宋体 CN" panose="02020400000000000000" pitchFamily="18" charset="-122"/>
              </a:rPr>
              <a:t>D、泡沫灭火器</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10</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灭火器的压力表指针指在</a:t>
            </a:r>
            <a:r>
              <a:rPr lang="en-US" altLang="zh-CN" dirty="0">
                <a:latin typeface="思源宋体 CN" panose="02020400000000000000" pitchFamily="18" charset="-122"/>
                <a:ea typeface="思源宋体 CN" panose="02020400000000000000" pitchFamily="18" charset="-122"/>
              </a:rPr>
              <a:t>（      ）</a:t>
            </a:r>
            <a:r>
              <a:rPr lang="en-US" altLang="zh-CN" dirty="0" err="1">
                <a:latin typeface="思源宋体 CN" panose="02020400000000000000" pitchFamily="18" charset="-122"/>
                <a:ea typeface="思源宋体 CN" panose="02020400000000000000" pitchFamily="18" charset="-122"/>
              </a:rPr>
              <a:t>位置时，压力为正常</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A、红区</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B、黄区</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C、绿区</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D、蓝区</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11</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所居住的高层建筑发生火灾时，可通过</a:t>
            </a:r>
            <a:r>
              <a:rPr lang="en-US" altLang="zh-CN" dirty="0">
                <a:latin typeface="思源宋体 CN" panose="02020400000000000000" pitchFamily="18" charset="-122"/>
                <a:ea typeface="思源宋体 CN" panose="02020400000000000000" pitchFamily="18" charset="-122"/>
              </a:rPr>
              <a:t> （      ）</a:t>
            </a:r>
            <a:r>
              <a:rPr lang="en-US" altLang="zh-CN" dirty="0" err="1">
                <a:latin typeface="思源宋体 CN" panose="02020400000000000000" pitchFamily="18" charset="-122"/>
                <a:ea typeface="思源宋体 CN" panose="02020400000000000000" pitchFamily="18" charset="-122"/>
              </a:rPr>
              <a:t>方法逃生</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A、乘坐电梯</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B、向楼顶奔跑</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C、从窗口跳出</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D、从安全通道有秩序下楼</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12</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带电物体火灾时，不能选用下列哪种灭火器</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A、二氧化碳灭火器</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B、清水泡沫灭火器</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C、干粉灭火器</a:t>
            </a:r>
            <a:r>
              <a:rPr lang="en-US" altLang="zh-CN" dirty="0">
                <a:latin typeface="思源宋体 CN" panose="02020400000000000000" pitchFamily="18" charset="-122"/>
                <a:ea typeface="思源宋体 CN" panose="02020400000000000000" pitchFamily="18" charset="-122"/>
              </a:rPr>
              <a:t>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泡沫</a:t>
            </a:r>
            <a:r>
              <a:rPr lang="en-US" altLang="zh-CN" dirty="0" err="1">
                <a:latin typeface="思源宋体 CN" panose="02020400000000000000" pitchFamily="18" charset="-122"/>
                <a:ea typeface="思源宋体 CN" panose="02020400000000000000" pitchFamily="18" charset="-122"/>
              </a:rPr>
              <a:t>灭火器</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13</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凡是在易燃易爆场所的动火必须办理</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A、相关手续</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B、许可证</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C、特级动火证</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D、动火证</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14</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以下对报警电话描述不正确的是</a:t>
            </a:r>
            <a:r>
              <a:rPr lang="en-US" altLang="zh-CN" dirty="0">
                <a:latin typeface="思源宋体 CN" panose="02020400000000000000" pitchFamily="18" charset="-122"/>
                <a:ea typeface="思源宋体 CN" panose="02020400000000000000" pitchFamily="18" charset="-122"/>
              </a:rPr>
              <a:t>(       )。 </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r>
              <a:rPr lang="en-US" altLang="zh-CN"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A、119报警电话是免费的</a:t>
            </a:r>
          </a:p>
          <a:p>
            <a:r>
              <a:rPr lang="en-US" altLang="zh-CN" dirty="0">
                <a:latin typeface="思源宋体 CN" panose="02020400000000000000" pitchFamily="18" charset="-122"/>
                <a:ea typeface="思源宋体 CN" panose="02020400000000000000" pitchFamily="18" charset="-122"/>
              </a:rPr>
              <a:t>B、发生火灾时任何人都可以无偿拨打119</a:t>
            </a:r>
          </a:p>
          <a:p>
            <a:r>
              <a:rPr lang="en-US" altLang="zh-CN" dirty="0">
                <a:latin typeface="思源宋体 CN" panose="02020400000000000000" pitchFamily="18" charset="-122"/>
                <a:ea typeface="思源宋体 CN" panose="02020400000000000000" pitchFamily="18" charset="-122"/>
              </a:rPr>
              <a:t>C、为了演练，平时可以拨打119</a:t>
            </a:r>
          </a:p>
          <a:p>
            <a:r>
              <a:rPr lang="en-US" altLang="zh-CN" dirty="0" err="1">
                <a:latin typeface="思源宋体 CN" panose="02020400000000000000" pitchFamily="18" charset="-122"/>
                <a:ea typeface="思源宋体 CN" panose="02020400000000000000" pitchFamily="18" charset="-122"/>
              </a:rPr>
              <a:t>D、以上都正确</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15</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对加工爆炸危险物品车间的厂房房顶描述正确的是</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r>
              <a:rPr lang="en-US" altLang="zh-CN"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A、为泄爆，安装轻质房顶</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B、为坚固，应采用重型房顶</a:t>
            </a:r>
            <a:endParaRPr lang="en-US" altLang="zh-CN" dirty="0">
              <a:latin typeface="思源宋体 CN" panose="02020400000000000000" pitchFamily="18" charset="-122"/>
              <a:ea typeface="思源宋体 CN" panose="02020400000000000000" pitchFamily="18" charset="-122"/>
            </a:endParaRPr>
          </a:p>
          <a:p>
            <a:r>
              <a:rPr lang="en-US" altLang="zh-CN" dirty="0" err="1">
                <a:latin typeface="思源宋体 CN" panose="02020400000000000000" pitchFamily="18" charset="-122"/>
                <a:ea typeface="思源宋体 CN" panose="02020400000000000000" pitchFamily="18" charset="-122"/>
              </a:rPr>
              <a:t>C、为了泄爆，应采用重型与轻型相结合的房顶</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D、以上都不对</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_图片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grpSp>
        <p:nvGrpSpPr>
          <p:cNvPr id="73" name="组合 72"/>
          <p:cNvGrpSpPr/>
          <p:nvPr/>
        </p:nvGrpSpPr>
        <p:grpSpPr>
          <a:xfrm>
            <a:off x="4452737" y="1928212"/>
            <a:ext cx="6747598" cy="652612"/>
            <a:chOff x="5514037" y="2138439"/>
            <a:chExt cx="6747598" cy="652612"/>
          </a:xfrm>
        </p:grpSpPr>
        <p:grpSp>
          <p:nvGrpSpPr>
            <p:cNvPr id="47" name="组合 46"/>
            <p:cNvGrpSpPr/>
            <p:nvPr/>
          </p:nvGrpSpPr>
          <p:grpSpPr>
            <a:xfrm>
              <a:off x="5514037" y="2138439"/>
              <a:ext cx="6747598" cy="652612"/>
              <a:chOff x="3779913" y="971746"/>
              <a:chExt cx="5060068" cy="489222"/>
            </a:xfrm>
          </p:grpSpPr>
          <p:sp>
            <p:nvSpPr>
              <p:cNvPr id="48" name="矩形 47"/>
              <p:cNvSpPr/>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dirty="0">
                  <a:solidFill>
                    <a:schemeClr val="tx1">
                      <a:lumMod val="65000"/>
                      <a:lumOff val="35000"/>
                    </a:schemeClr>
                  </a:solidFill>
                  <a:latin typeface="DIN Mittelschrift Std" pitchFamily="50" charset="0"/>
                  <a:ea typeface="思源宋体 CN" panose="02020400000000000000" pitchFamily="18" charset="-122"/>
                </a:endParaRPr>
              </a:p>
            </p:txBody>
          </p:sp>
          <p:sp>
            <p:nvSpPr>
              <p:cNvPr id="49"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dirty="0">
                  <a:solidFill>
                    <a:schemeClr val="bg1"/>
                  </a:solidFill>
                  <a:latin typeface="思源宋体 CN" panose="02020400000000000000" pitchFamily="18" charset="-122"/>
                  <a:ea typeface="思源宋体 CN" panose="02020400000000000000" pitchFamily="18" charset="-122"/>
                </a:endParaRPr>
              </a:p>
            </p:txBody>
          </p:sp>
          <p:sp>
            <p:nvSpPr>
              <p:cNvPr id="50" name="标题 4"/>
              <p:cNvSpPr txBox="1"/>
              <p:nvPr/>
            </p:nvSpPr>
            <p:spPr>
              <a:xfrm>
                <a:off x="3913641" y="1089591"/>
                <a:ext cx="48092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思源宋体 CN" panose="02020400000000000000" pitchFamily="18" charset="-122"/>
                  </a:rPr>
                  <a:t>   01</a:t>
                </a:r>
                <a:endParaRPr lang="zh-CN" altLang="en-US" sz="1200" dirty="0">
                  <a:solidFill>
                    <a:schemeClr val="bg1"/>
                  </a:solidFill>
                  <a:latin typeface="Impact" panose="020B0806030902050204" pitchFamily="34" charset="0"/>
                  <a:ea typeface="思源宋体 CN" panose="02020400000000000000" pitchFamily="18" charset="-122"/>
                </a:endParaRPr>
              </a:p>
              <a:p>
                <a:pPr>
                  <a:lnSpc>
                    <a:spcPct val="120000"/>
                  </a:lnSpc>
                </a:pPr>
                <a:endParaRPr lang="en-US" altLang="zh-CN" sz="1400" b="1" dirty="0">
                  <a:solidFill>
                    <a:schemeClr val="bg1"/>
                  </a:solidFill>
                  <a:latin typeface="Impact" panose="020B0806030902050204" pitchFamily="34" charset="0"/>
                  <a:ea typeface="思源宋体 CN" panose="02020400000000000000" pitchFamily="18" charset="-122"/>
                </a:endParaRPr>
              </a:p>
            </p:txBody>
          </p:sp>
        </p:grpSp>
        <p:sp>
          <p:nvSpPr>
            <p:cNvPr id="38" name="标题 4"/>
            <p:cNvSpPr txBox="1"/>
            <p:nvPr/>
          </p:nvSpPr>
          <p:spPr>
            <a:xfrm>
              <a:off x="6761462" y="2164636"/>
              <a:ext cx="3408046"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latin typeface="思源宋体 CN" panose="02020400000000000000" pitchFamily="18" charset="-122"/>
                  <a:ea typeface="思源宋体 CN" panose="02020400000000000000" pitchFamily="18" charset="-122"/>
                  <a:sym typeface="+mn-lt"/>
                </a:rPr>
                <a:t>必答题部分</a:t>
              </a:r>
              <a:endParaRPr lang="zh-CN" altLang="en-US" dirty="0">
                <a:latin typeface="思源宋体 CN" panose="02020400000000000000" pitchFamily="18" charset="-122"/>
                <a:ea typeface="思源宋体 CN" panose="02020400000000000000" pitchFamily="18" charset="-122"/>
              </a:endParaRPr>
            </a:p>
          </p:txBody>
        </p:sp>
      </p:grpSp>
      <p:grpSp>
        <p:nvGrpSpPr>
          <p:cNvPr id="66" name="组合 65"/>
          <p:cNvGrpSpPr/>
          <p:nvPr/>
        </p:nvGrpSpPr>
        <p:grpSpPr>
          <a:xfrm>
            <a:off x="1150636" y="2198282"/>
            <a:ext cx="2046460" cy="2023895"/>
            <a:chOff x="3350089" y="419073"/>
            <a:chExt cx="2873636" cy="2841951"/>
          </a:xfrm>
          <a:effectLst>
            <a:outerShdw blurRad="50800" dist="38100" dir="2700000" algn="tl" rotWithShape="0">
              <a:prstClr val="black">
                <a:alpha val="23000"/>
              </a:prstClr>
            </a:outerShdw>
          </a:effectLst>
        </p:grpSpPr>
        <p:sp>
          <p:nvSpPr>
            <p:cNvPr id="67" name="椭圆 6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思源宋体 CN" panose="02020400000000000000" pitchFamily="18" charset="-122"/>
              </a:endParaRPr>
            </a:p>
          </p:txBody>
        </p:sp>
        <p:grpSp>
          <p:nvGrpSpPr>
            <p:cNvPr id="68" name="组合 67"/>
            <p:cNvGrpSpPr/>
            <p:nvPr/>
          </p:nvGrpSpPr>
          <p:grpSpPr>
            <a:xfrm>
              <a:off x="3553584" y="1172244"/>
              <a:ext cx="2670141" cy="1474710"/>
              <a:chOff x="511586" y="664224"/>
              <a:chExt cx="2002355" cy="1105495"/>
            </a:xfrm>
          </p:grpSpPr>
          <p:sp>
            <p:nvSpPr>
              <p:cNvPr id="70" name="TextBox 119"/>
              <p:cNvSpPr txBox="1"/>
              <p:nvPr/>
            </p:nvSpPr>
            <p:spPr>
              <a:xfrm>
                <a:off x="511586" y="1352261"/>
                <a:ext cx="1853746" cy="417458"/>
              </a:xfrm>
              <a:prstGeom prst="rect">
                <a:avLst/>
              </a:prstGeom>
              <a:noFill/>
              <a:effectLst/>
            </p:spPr>
            <p:txBody>
              <a:bodyPr wrap="square" rtlCol="0">
                <a:spAutoFit/>
              </a:bodyPr>
              <a:lstStyle/>
              <a:p>
                <a:pPr algn="ctr">
                  <a:lnSpc>
                    <a:spcPct val="120000"/>
                  </a:lnSpc>
                  <a:spcBef>
                    <a:spcPct val="0"/>
                  </a:spcBef>
                </a:pPr>
                <a:r>
                  <a:rPr lang="en-US" altLang="zh-CN"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CONTENTS</a:t>
                </a:r>
              </a:p>
            </p:txBody>
          </p:sp>
          <p:sp>
            <p:nvSpPr>
              <p:cNvPr id="71" name="TextBox 120"/>
              <p:cNvSpPr txBox="1"/>
              <p:nvPr/>
            </p:nvSpPr>
            <p:spPr>
              <a:xfrm>
                <a:off x="671171" y="664224"/>
                <a:ext cx="1842770" cy="862252"/>
              </a:xfrm>
              <a:prstGeom prst="rect">
                <a:avLst/>
              </a:prstGeom>
              <a:noFill/>
              <a:effectLst/>
            </p:spPr>
            <p:txBody>
              <a:bodyPr wrap="square" rtlCol="0">
                <a:spAutoFit/>
              </a:bodyPr>
              <a:lstStyle/>
              <a:p>
                <a:pPr>
                  <a:lnSpc>
                    <a:spcPct val="120000"/>
                  </a:lnSpc>
                  <a:spcBef>
                    <a:spcPct val="0"/>
                  </a:spcBef>
                </a:pPr>
                <a:r>
                  <a:rPr lang="zh-CN" altLang="en-US" sz="43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目 录</a:t>
                </a:r>
              </a:p>
            </p:txBody>
          </p:sp>
        </p:grpSp>
        <p:sp>
          <p:nvSpPr>
            <p:cNvPr id="69" name="椭圆 6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思源宋体 CN" panose="02020400000000000000" pitchFamily="18" charset="-122"/>
              </a:endParaRPr>
            </a:p>
          </p:txBody>
        </p:sp>
      </p:grpSp>
      <p:pic>
        <p:nvPicPr>
          <p:cNvPr id="83" name="图片 82"/>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7803972" y="-9774"/>
            <a:ext cx="4388027" cy="2260840"/>
          </a:xfrm>
          <a:prstGeom prst="rect">
            <a:avLst/>
          </a:prstGeom>
        </p:spPr>
      </p:pic>
      <p:pic>
        <p:nvPicPr>
          <p:cNvPr id="84"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3960" y="449676"/>
            <a:ext cx="1300959" cy="1135656"/>
          </a:xfrm>
          <a:prstGeom prst="rect">
            <a:avLst/>
          </a:prstGeom>
          <a:noFill/>
          <a:extLst>
            <a:ext uri="{909E8E84-426E-40DD-AFC4-6F175D3DCCD1}">
              <a14:hiddenFill xmlns:a14="http://schemas.microsoft.com/office/drawing/2010/main">
                <a:solidFill>
                  <a:srgbClr val="FFFFFF"/>
                </a:solidFill>
              </a14:hiddenFill>
            </a:ext>
          </a:extLst>
        </p:spPr>
      </p:pic>
      <p:grpSp>
        <p:nvGrpSpPr>
          <p:cNvPr id="134" name="组合 133"/>
          <p:cNvGrpSpPr/>
          <p:nvPr/>
        </p:nvGrpSpPr>
        <p:grpSpPr>
          <a:xfrm>
            <a:off x="4452737" y="2692867"/>
            <a:ext cx="6747599" cy="652612"/>
            <a:chOff x="5514037" y="2138439"/>
            <a:chExt cx="6747599" cy="652612"/>
          </a:xfrm>
        </p:grpSpPr>
        <p:grpSp>
          <p:nvGrpSpPr>
            <p:cNvPr id="136" name="组合 135"/>
            <p:cNvGrpSpPr/>
            <p:nvPr/>
          </p:nvGrpSpPr>
          <p:grpSpPr>
            <a:xfrm>
              <a:off x="5514037" y="2138439"/>
              <a:ext cx="6747598" cy="652612"/>
              <a:chOff x="3779913" y="971746"/>
              <a:chExt cx="5060068" cy="489222"/>
            </a:xfrm>
          </p:grpSpPr>
          <p:sp>
            <p:nvSpPr>
              <p:cNvPr id="138" name="矩形 137"/>
              <p:cNvSpPr/>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dirty="0">
                  <a:solidFill>
                    <a:schemeClr val="tx1">
                      <a:lumMod val="65000"/>
                      <a:lumOff val="35000"/>
                    </a:schemeClr>
                  </a:solidFill>
                  <a:latin typeface="DIN Mittelschrift Std" pitchFamily="50" charset="0"/>
                  <a:ea typeface="思源宋体 CN" panose="02020400000000000000" pitchFamily="18" charset="-122"/>
                </a:endParaRPr>
              </a:p>
            </p:txBody>
          </p:sp>
          <p:sp>
            <p:nvSpPr>
              <p:cNvPr id="139"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dirty="0">
                  <a:solidFill>
                    <a:schemeClr val="bg1"/>
                  </a:solidFill>
                  <a:latin typeface="思源宋体 CN" panose="02020400000000000000" pitchFamily="18" charset="-122"/>
                  <a:ea typeface="思源宋体 CN" panose="02020400000000000000" pitchFamily="18" charset="-122"/>
                </a:endParaRPr>
              </a:p>
            </p:txBody>
          </p:sp>
          <p:sp>
            <p:nvSpPr>
              <p:cNvPr id="140" name="标题 4"/>
              <p:cNvSpPr txBox="1"/>
              <p:nvPr/>
            </p:nvSpPr>
            <p:spPr>
              <a:xfrm>
                <a:off x="3853514" y="1089591"/>
                <a:ext cx="601178"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思源宋体 CN" panose="02020400000000000000" pitchFamily="18" charset="-122"/>
                  </a:rPr>
                  <a:t>   02</a:t>
                </a:r>
                <a:endParaRPr lang="zh-CN" altLang="en-US" sz="1200" dirty="0">
                  <a:solidFill>
                    <a:schemeClr val="bg1"/>
                  </a:solidFill>
                  <a:latin typeface="Impact" panose="020B0806030902050204" pitchFamily="34" charset="0"/>
                  <a:ea typeface="思源宋体 CN" panose="02020400000000000000" pitchFamily="18" charset="-122"/>
                </a:endParaRPr>
              </a:p>
              <a:p>
                <a:pPr>
                  <a:lnSpc>
                    <a:spcPct val="120000"/>
                  </a:lnSpc>
                </a:pPr>
                <a:endParaRPr lang="en-US" altLang="zh-CN" sz="1400" b="1" dirty="0">
                  <a:solidFill>
                    <a:schemeClr val="bg1"/>
                  </a:solidFill>
                  <a:latin typeface="Impact" panose="020B0806030902050204" pitchFamily="34" charset="0"/>
                  <a:ea typeface="思源宋体 CN" panose="02020400000000000000" pitchFamily="18" charset="-122"/>
                </a:endParaRPr>
              </a:p>
            </p:txBody>
          </p:sp>
        </p:grpSp>
        <p:sp>
          <p:nvSpPr>
            <p:cNvPr id="137" name="标题 4"/>
            <p:cNvSpPr txBox="1"/>
            <p:nvPr/>
          </p:nvSpPr>
          <p:spPr>
            <a:xfrm>
              <a:off x="6761461" y="2164636"/>
              <a:ext cx="5500175"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latin typeface="思源宋体 CN" panose="02020400000000000000" pitchFamily="18" charset="-122"/>
                  <a:ea typeface="思源宋体 CN" panose="02020400000000000000" pitchFamily="18" charset="-122"/>
                  <a:sym typeface="+mn-lt"/>
                </a:rPr>
                <a:t>抢答题部分</a:t>
              </a:r>
              <a:endParaRPr lang="en-US" altLang="zh-CN" dirty="0">
                <a:latin typeface="思源宋体 CN" panose="02020400000000000000" pitchFamily="18" charset="-122"/>
                <a:ea typeface="思源宋体 CN" panose="02020400000000000000" pitchFamily="18" charset="-122"/>
                <a:sym typeface="+mn-lt"/>
              </a:endParaRPr>
            </a:p>
          </p:txBody>
        </p:sp>
      </p:grpSp>
      <p:grpSp>
        <p:nvGrpSpPr>
          <p:cNvPr id="142" name="组合 141"/>
          <p:cNvGrpSpPr/>
          <p:nvPr/>
        </p:nvGrpSpPr>
        <p:grpSpPr>
          <a:xfrm>
            <a:off x="4452737" y="3457522"/>
            <a:ext cx="7156863" cy="652612"/>
            <a:chOff x="5514037" y="2138439"/>
            <a:chExt cx="7156863" cy="652612"/>
          </a:xfrm>
        </p:grpSpPr>
        <p:grpSp>
          <p:nvGrpSpPr>
            <p:cNvPr id="144" name="组合 143"/>
            <p:cNvGrpSpPr/>
            <p:nvPr/>
          </p:nvGrpSpPr>
          <p:grpSpPr>
            <a:xfrm>
              <a:off x="5514037" y="2138439"/>
              <a:ext cx="6747598" cy="652612"/>
              <a:chOff x="3779913" y="971746"/>
              <a:chExt cx="5060068" cy="489222"/>
            </a:xfrm>
          </p:grpSpPr>
          <p:sp>
            <p:nvSpPr>
              <p:cNvPr id="146" name="矩形 145"/>
              <p:cNvSpPr/>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dirty="0">
                  <a:solidFill>
                    <a:schemeClr val="tx1">
                      <a:lumMod val="65000"/>
                      <a:lumOff val="35000"/>
                    </a:schemeClr>
                  </a:solidFill>
                  <a:latin typeface="DIN Mittelschrift Std" pitchFamily="50" charset="0"/>
                  <a:ea typeface="思源宋体 CN" panose="02020400000000000000" pitchFamily="18" charset="-122"/>
                </a:endParaRPr>
              </a:p>
            </p:txBody>
          </p:sp>
          <p:sp>
            <p:nvSpPr>
              <p:cNvPr id="147"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dirty="0">
                  <a:solidFill>
                    <a:schemeClr val="bg1"/>
                  </a:solidFill>
                  <a:latin typeface="思源宋体 CN" panose="02020400000000000000" pitchFamily="18" charset="-122"/>
                  <a:ea typeface="思源宋体 CN" panose="02020400000000000000" pitchFamily="18" charset="-122"/>
                </a:endParaRPr>
              </a:p>
            </p:txBody>
          </p:sp>
          <p:sp>
            <p:nvSpPr>
              <p:cNvPr id="148" name="标题 4"/>
              <p:cNvSpPr txBox="1"/>
              <p:nvPr/>
            </p:nvSpPr>
            <p:spPr>
              <a:xfrm>
                <a:off x="3826446" y="1089591"/>
                <a:ext cx="65531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思源宋体 CN" panose="02020400000000000000" pitchFamily="18" charset="-122"/>
                  </a:rPr>
                  <a:t>   03</a:t>
                </a:r>
                <a:endParaRPr lang="zh-CN" altLang="en-US" sz="1200" dirty="0">
                  <a:solidFill>
                    <a:schemeClr val="bg1"/>
                  </a:solidFill>
                  <a:latin typeface="Impact" panose="020B0806030902050204" pitchFamily="34" charset="0"/>
                  <a:ea typeface="思源宋体 CN" panose="02020400000000000000" pitchFamily="18" charset="-122"/>
                </a:endParaRPr>
              </a:p>
              <a:p>
                <a:pPr>
                  <a:lnSpc>
                    <a:spcPct val="120000"/>
                  </a:lnSpc>
                </a:pPr>
                <a:endParaRPr lang="en-US" altLang="zh-CN" sz="1400" b="1" dirty="0">
                  <a:solidFill>
                    <a:schemeClr val="bg1"/>
                  </a:solidFill>
                  <a:latin typeface="Impact" panose="020B0806030902050204" pitchFamily="34" charset="0"/>
                  <a:ea typeface="思源宋体 CN" panose="02020400000000000000" pitchFamily="18" charset="-122"/>
                </a:endParaRPr>
              </a:p>
            </p:txBody>
          </p:sp>
        </p:grpSp>
        <p:sp>
          <p:nvSpPr>
            <p:cNvPr id="145" name="标题 4"/>
            <p:cNvSpPr txBox="1"/>
            <p:nvPr/>
          </p:nvSpPr>
          <p:spPr>
            <a:xfrm>
              <a:off x="6761461" y="2164636"/>
              <a:ext cx="5909439"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latin typeface="思源宋体 CN" panose="02020400000000000000" pitchFamily="18" charset="-122"/>
                  <a:ea typeface="思源宋体 CN" panose="02020400000000000000" pitchFamily="18" charset="-122"/>
                  <a:sym typeface="+mn-lt"/>
                </a:rPr>
                <a:t>加赛题部分</a:t>
              </a:r>
              <a:endParaRPr lang="zh-CN" altLang="en-US" dirty="0">
                <a:latin typeface="思源宋体 CN" panose="02020400000000000000" pitchFamily="18" charset="-122"/>
                <a:ea typeface="思源宋体 CN" panose="02020400000000000000" pitchFamily="18" charset="-122"/>
              </a:endParaRPr>
            </a:p>
          </p:txBody>
        </p:sp>
      </p:grpSp>
      <p:grpSp>
        <p:nvGrpSpPr>
          <p:cNvPr id="150" name="组合 149"/>
          <p:cNvGrpSpPr/>
          <p:nvPr/>
        </p:nvGrpSpPr>
        <p:grpSpPr>
          <a:xfrm>
            <a:off x="4452737" y="4222177"/>
            <a:ext cx="6747598" cy="652612"/>
            <a:chOff x="5514037" y="2138439"/>
            <a:chExt cx="6747598" cy="652612"/>
          </a:xfrm>
        </p:grpSpPr>
        <p:grpSp>
          <p:nvGrpSpPr>
            <p:cNvPr id="152" name="组合 151"/>
            <p:cNvGrpSpPr/>
            <p:nvPr/>
          </p:nvGrpSpPr>
          <p:grpSpPr>
            <a:xfrm>
              <a:off x="5514037" y="2138439"/>
              <a:ext cx="6747598" cy="652612"/>
              <a:chOff x="3779913" y="971746"/>
              <a:chExt cx="5060068" cy="489222"/>
            </a:xfrm>
          </p:grpSpPr>
          <p:sp>
            <p:nvSpPr>
              <p:cNvPr id="154" name="矩形 153"/>
              <p:cNvSpPr/>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dirty="0">
                  <a:solidFill>
                    <a:schemeClr val="tx1">
                      <a:lumMod val="65000"/>
                      <a:lumOff val="35000"/>
                    </a:schemeClr>
                  </a:solidFill>
                  <a:latin typeface="DIN Mittelschrift Std" pitchFamily="50" charset="0"/>
                  <a:ea typeface="思源宋体 CN" panose="02020400000000000000" pitchFamily="18" charset="-122"/>
                </a:endParaRPr>
              </a:p>
            </p:txBody>
          </p:sp>
          <p:sp>
            <p:nvSpPr>
              <p:cNvPr id="155"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dirty="0">
                  <a:solidFill>
                    <a:schemeClr val="bg1"/>
                  </a:solidFill>
                  <a:latin typeface="思源宋体 CN" panose="02020400000000000000" pitchFamily="18" charset="-122"/>
                  <a:ea typeface="思源宋体 CN" panose="02020400000000000000" pitchFamily="18" charset="-122"/>
                </a:endParaRPr>
              </a:p>
            </p:txBody>
          </p:sp>
          <p:sp>
            <p:nvSpPr>
              <p:cNvPr id="156" name="标题 4"/>
              <p:cNvSpPr txBox="1"/>
              <p:nvPr/>
            </p:nvSpPr>
            <p:spPr>
              <a:xfrm>
                <a:off x="3844491" y="1089591"/>
                <a:ext cx="61922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思源宋体 CN" panose="02020400000000000000" pitchFamily="18" charset="-122"/>
                  </a:rPr>
                  <a:t>   04</a:t>
                </a:r>
                <a:endParaRPr lang="zh-CN" altLang="en-US" sz="1200" dirty="0">
                  <a:solidFill>
                    <a:schemeClr val="bg1"/>
                  </a:solidFill>
                  <a:latin typeface="Impact" panose="020B0806030902050204" pitchFamily="34" charset="0"/>
                  <a:ea typeface="思源宋体 CN" panose="02020400000000000000" pitchFamily="18" charset="-122"/>
                </a:endParaRPr>
              </a:p>
              <a:p>
                <a:pPr>
                  <a:lnSpc>
                    <a:spcPct val="120000"/>
                  </a:lnSpc>
                </a:pPr>
                <a:endParaRPr lang="en-US" altLang="zh-CN" sz="1400" b="1" dirty="0">
                  <a:solidFill>
                    <a:schemeClr val="bg1"/>
                  </a:solidFill>
                  <a:latin typeface="Impact" panose="020B0806030902050204" pitchFamily="34" charset="0"/>
                  <a:ea typeface="思源宋体 CN" panose="02020400000000000000" pitchFamily="18" charset="-122"/>
                </a:endParaRPr>
              </a:p>
            </p:txBody>
          </p:sp>
        </p:grpSp>
        <p:sp>
          <p:nvSpPr>
            <p:cNvPr id="153" name="标题 4"/>
            <p:cNvSpPr txBox="1"/>
            <p:nvPr/>
          </p:nvSpPr>
          <p:spPr>
            <a:xfrm>
              <a:off x="6761462" y="2164636"/>
              <a:ext cx="3408046"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latin typeface="思源宋体 CN" panose="02020400000000000000" pitchFamily="18" charset="-122"/>
                  <a:ea typeface="思源宋体 CN" panose="02020400000000000000" pitchFamily="18" charset="-122"/>
                  <a:sym typeface="+mn-lt"/>
                </a:rPr>
                <a:t>观众答题</a:t>
              </a:r>
              <a:endParaRPr lang="zh-CN" altLang="en-US" dirty="0">
                <a:latin typeface="思源宋体 CN" panose="02020400000000000000" pitchFamily="18" charset="-122"/>
                <a:ea typeface="思源宋体 CN" panose="02020400000000000000" pitchFamily="18" charset="-122"/>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5"/>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思源宋体 CN" panose="02020400000000000000" pitchFamily="18"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2</a:t>
              </a:r>
              <a:endParaRPr lang="zh-CN" altLang="en-US" sz="72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思源宋体 CN" panose="02020400000000000000" pitchFamily="18" charset="-122"/>
              </a:endParaRPr>
            </a:p>
          </p:txBody>
        </p:sp>
      </p:grpSp>
      <p:sp>
        <p:nvSpPr>
          <p:cNvPr id="23" name="文本框 22"/>
          <p:cNvSpPr txBox="1"/>
          <p:nvPr/>
        </p:nvSpPr>
        <p:spPr>
          <a:xfrm>
            <a:off x="4209227" y="1297825"/>
            <a:ext cx="3454869" cy="707886"/>
          </a:xfrm>
          <a:prstGeom prst="rect">
            <a:avLst/>
          </a:prstGeom>
          <a:noFill/>
        </p:spPr>
        <p:txBody>
          <a:bodyPr wrap="square">
            <a:spAutoFit/>
          </a:bodyPr>
          <a:lstStyle>
            <a:defPPr>
              <a:defRPr lang="zh-CN"/>
            </a:defPPr>
            <a:lvl1pPr algn="ctr">
              <a:defRPr sz="4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sym typeface="+mn-lt"/>
              </a:rPr>
              <a:t>抢答题部分</a:t>
            </a:r>
            <a:endParaRPr lang="zh-CN" altLang="en-US" dirty="0">
              <a:latin typeface="思源宋体 CN" panose="02020400000000000000" pitchFamily="18" charset="-122"/>
              <a:ea typeface="思源宋体 CN" panose="02020400000000000000" pitchFamily="18" charset="-122"/>
            </a:endParaRPr>
          </a:p>
        </p:txBody>
      </p:sp>
      <p:sp>
        <p:nvSpPr>
          <p:cNvPr id="25" name="文本框 24"/>
          <p:cNvSpPr txBox="1"/>
          <p:nvPr/>
        </p:nvSpPr>
        <p:spPr>
          <a:xfrm>
            <a:off x="3525163" y="2315890"/>
            <a:ext cx="5015352" cy="2536400"/>
          </a:xfrm>
          <a:prstGeom prst="rect">
            <a:avLst/>
          </a:prstGeom>
          <a:noFill/>
        </p:spPr>
        <p:txBody>
          <a:bodyPr wrap="square">
            <a:spAutoFit/>
          </a:bodyPr>
          <a:lstStyle>
            <a:defPPr>
              <a:defRPr lang="zh-CN"/>
            </a:defPPr>
            <a:lvl1pPr algn="just">
              <a:lnSpc>
                <a:spcPct val="150000"/>
              </a:lnSpc>
              <a:defRPr sz="1800">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内容有判断题、选择题、问答题。由主持人从抢答题部分中抽题由各参赛队自由抢答。答题时其他选手不可补充。参赛选手须在主持人读完题目后主持人说“开始抢答”</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方可站立进行抢答</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若提前抢答</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视为违规</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从总分中扣</a:t>
            </a:r>
            <a:r>
              <a:rPr lang="en-US" altLang="zh-CN" dirty="0">
                <a:latin typeface="思源宋体 CN" panose="02020400000000000000" pitchFamily="18" charset="-122"/>
                <a:ea typeface="思源宋体 CN" panose="02020400000000000000" pitchFamily="18" charset="-122"/>
              </a:rPr>
              <a:t>10</a:t>
            </a:r>
            <a:r>
              <a:rPr lang="zh-CN" altLang="en-US" dirty="0">
                <a:latin typeface="思源宋体 CN" panose="02020400000000000000" pitchFamily="18" charset="-122"/>
                <a:ea typeface="思源宋体 CN" panose="02020400000000000000" pitchFamily="18" charset="-122"/>
              </a:rPr>
              <a:t>分。答题时间为</a:t>
            </a:r>
            <a:r>
              <a:rPr lang="en-US" altLang="zh-CN" dirty="0">
                <a:latin typeface="思源宋体 CN" panose="02020400000000000000" pitchFamily="18" charset="-122"/>
                <a:ea typeface="思源宋体 CN" panose="02020400000000000000" pitchFamily="18" charset="-122"/>
              </a:rPr>
              <a:t>10</a:t>
            </a:r>
            <a:r>
              <a:rPr lang="zh-CN" altLang="en-US" dirty="0">
                <a:latin typeface="思源宋体 CN" panose="02020400000000000000" pitchFamily="18" charset="-122"/>
                <a:ea typeface="思源宋体 CN" panose="02020400000000000000" pitchFamily="18" charset="-122"/>
              </a:rPr>
              <a:t>秒</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超时按违规处理扣</a:t>
            </a:r>
            <a:r>
              <a:rPr lang="en-US" altLang="zh-CN" dirty="0">
                <a:latin typeface="思源宋体 CN" panose="02020400000000000000" pitchFamily="18" charset="-122"/>
                <a:ea typeface="思源宋体 CN" panose="02020400000000000000" pitchFamily="18" charset="-122"/>
              </a:rPr>
              <a:t>10</a:t>
            </a:r>
            <a:r>
              <a:rPr lang="zh-CN" altLang="en-US" dirty="0">
                <a:latin typeface="思源宋体 CN" panose="02020400000000000000" pitchFamily="18" charset="-122"/>
                <a:ea typeface="思源宋体 CN" panose="02020400000000000000" pitchFamily="18" charset="-122"/>
              </a:rPr>
              <a:t>分、答错扣</a:t>
            </a:r>
            <a:r>
              <a:rPr lang="en-US" altLang="zh-CN" dirty="0">
                <a:latin typeface="思源宋体 CN" panose="02020400000000000000" pitchFamily="18" charset="-122"/>
                <a:ea typeface="思源宋体 CN" panose="02020400000000000000" pitchFamily="18" charset="-122"/>
              </a:rPr>
              <a:t>10</a:t>
            </a:r>
            <a:r>
              <a:rPr lang="zh-CN" altLang="en-US" dirty="0">
                <a:latin typeface="思源宋体 CN" panose="02020400000000000000" pitchFamily="18" charset="-122"/>
                <a:ea typeface="思源宋体 CN" panose="02020400000000000000" pitchFamily="18" charset="-122"/>
              </a:rPr>
              <a:t>分</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5"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endParaRPr>
          </a:p>
        </p:txBody>
      </p:sp>
      <p:sp>
        <p:nvSpPr>
          <p:cNvPr id="3" name="矩形: 圆角 2">
            <a:hlinkClick r:id="rId6" action="ppaction://hlinksldjump"/>
          </p:cNvPr>
          <p:cNvSpPr/>
          <p:nvPr/>
        </p:nvSpPr>
        <p:spPr>
          <a:xfrm>
            <a:off x="4414021"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7" action="ppaction://hlinksldjump"/>
          </p:cNvPr>
          <p:cNvSpPr/>
          <p:nvPr/>
        </p:nvSpPr>
        <p:spPr>
          <a:xfrm>
            <a:off x="5697417"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8" action="ppaction://hlinksldjump"/>
          </p:cNvPr>
          <p:cNvSpPr/>
          <p:nvPr/>
        </p:nvSpPr>
        <p:spPr>
          <a:xfrm>
            <a:off x="6980813"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9" action="ppaction://hlinksldjump"/>
          </p:cNvPr>
          <p:cNvSpPr/>
          <p:nvPr/>
        </p:nvSpPr>
        <p:spPr>
          <a:xfrm>
            <a:off x="8264209"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10" action="ppaction://hlinksldjump"/>
          </p:cNvPr>
          <p:cNvSpPr/>
          <p:nvPr/>
        </p:nvSpPr>
        <p:spPr>
          <a:xfrm>
            <a:off x="9547604"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11" action="ppaction://hlinksldjump"/>
          </p:cNvPr>
          <p:cNvSpPr/>
          <p:nvPr/>
        </p:nvSpPr>
        <p:spPr>
          <a:xfrm>
            <a:off x="4414021"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12" action="ppaction://hlinksldjump"/>
          </p:cNvPr>
          <p:cNvSpPr/>
          <p:nvPr/>
        </p:nvSpPr>
        <p:spPr>
          <a:xfrm>
            <a:off x="5697417"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3" action="ppaction://hlinksldjump"/>
          </p:cNvPr>
          <p:cNvSpPr/>
          <p:nvPr/>
        </p:nvSpPr>
        <p:spPr>
          <a:xfrm>
            <a:off x="6980813"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4" action="ppaction://hlinksldjump"/>
          </p:cNvPr>
          <p:cNvSpPr/>
          <p:nvPr/>
        </p:nvSpPr>
        <p:spPr>
          <a:xfrm>
            <a:off x="8264209"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5" action="ppaction://hlinksldjump"/>
          </p:cNvPr>
          <p:cNvSpPr/>
          <p:nvPr/>
        </p:nvSpPr>
        <p:spPr>
          <a:xfrm>
            <a:off x="9547604"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2" name="矩形: 圆角 21">
            <a:hlinkClick r:id="rId16" action="ppaction://hlinksldjump"/>
          </p:cNvPr>
          <p:cNvSpPr/>
          <p:nvPr/>
        </p:nvSpPr>
        <p:spPr>
          <a:xfrm>
            <a:off x="4414021"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3" name="矩形: 圆角 22">
            <a:hlinkClick r:id="rId17" action="ppaction://hlinksldjump"/>
          </p:cNvPr>
          <p:cNvSpPr/>
          <p:nvPr/>
        </p:nvSpPr>
        <p:spPr>
          <a:xfrm>
            <a:off x="5697417"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4" name="矩形: 圆角 23">
            <a:hlinkClick r:id="rId18" action="ppaction://hlinksldjump"/>
          </p:cNvPr>
          <p:cNvSpPr/>
          <p:nvPr/>
        </p:nvSpPr>
        <p:spPr>
          <a:xfrm>
            <a:off x="6980813"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5" name="矩形: 圆角 24">
            <a:hlinkClick r:id="rId19" action="ppaction://hlinksldjump"/>
          </p:cNvPr>
          <p:cNvSpPr/>
          <p:nvPr/>
        </p:nvSpPr>
        <p:spPr>
          <a:xfrm>
            <a:off x="8264209"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6" name="矩形: 圆角 25">
            <a:hlinkClick r:id="rId20" action="ppaction://hlinksldjump"/>
          </p:cNvPr>
          <p:cNvSpPr/>
          <p:nvPr/>
        </p:nvSpPr>
        <p:spPr>
          <a:xfrm>
            <a:off x="9547604"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49" name="矩形: 圆角 48">
            <a:hlinkClick r:id="rId21"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rPr>
              <a:t>抢答题</a:t>
            </a:r>
          </a:p>
        </p:txBody>
      </p:sp>
      <p:sp>
        <p:nvSpPr>
          <p:cNvPr id="52" name="矩形: 圆角 51">
            <a:hlinkClick r:id="rId22"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思源宋体 CN" panose="02020400000000000000" pitchFamily="18" charset="-122"/>
                <a:ea typeface="思源宋体 CN" panose="02020400000000000000" pitchFamily="18" charset="-122"/>
                <a:sym typeface="+mn-lt"/>
              </a:rPr>
              <a:t>加赛题</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5" name="矩形: 圆角 54">
            <a:hlinkClick r:id="rId23"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思源宋体 CN" panose="02020400000000000000" pitchFamily="18" charset="-122"/>
                <a:ea typeface="思源宋体 CN" panose="02020400000000000000" pitchFamily="18" charset="-122"/>
                <a:sym typeface="+mn-lt"/>
              </a:rPr>
              <a:t>观众答题</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8" name="矩形: 圆角 57">
            <a:hlinkClick r:id="rId24"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思源宋体 CN" panose="02020400000000000000" pitchFamily="18" charset="-122"/>
                <a:ea typeface="思源宋体 CN" panose="02020400000000000000" pitchFamily="18" charset="-122"/>
              </a:rPr>
              <a:t>END</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01</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sz="2800" b="1" dirty="0">
              <a:solidFill>
                <a:srgbClr val="C00000"/>
              </a:solidFill>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高层楼上发生火灾时，我们不应该做（     ）。</a:t>
            </a:r>
            <a:r>
              <a:rPr lang="zh-CN" altLang="en-US" dirty="0">
                <a:latin typeface="思源宋体 CN" panose="02020400000000000000" pitchFamily="18" charset="-122"/>
                <a:ea typeface="思源宋体 CN" panose="02020400000000000000" pitchFamily="18" charset="-122"/>
                <a:sym typeface="+mn-ea"/>
              </a:rPr>
              <a:t> 【多选题】</a:t>
            </a:r>
            <a:r>
              <a:rPr lang="en-US" altLang="zh-CN" dirty="0">
                <a:latin typeface="思源宋体 CN" panose="02020400000000000000" pitchFamily="18" charset="-122"/>
                <a:ea typeface="思源宋体 CN" panose="02020400000000000000" pitchFamily="18" charset="-122"/>
                <a:sym typeface="+mn-ea"/>
              </a:rPr>
              <a:t> </a:t>
            </a:r>
            <a:r>
              <a:rPr lang="en-US" altLang="zh-CN" dirty="0">
                <a:latin typeface="思源宋体 CN" panose="02020400000000000000" pitchFamily="18" charset="-122"/>
                <a:ea typeface="思源宋体 CN" panose="02020400000000000000" pitchFamily="18" charset="-122"/>
              </a:rPr>
              <a:t>  </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、乘坐电梯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、从楼梯逃生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、跳楼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、到窗户呼救</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546120" y="2940654"/>
            <a:ext cx="2345592"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02</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发生火灾时可以使用</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  </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灭火方法灭火？</a:t>
            </a:r>
            <a:r>
              <a:rPr lang="zh-CN" altLang="en-US" dirty="0">
                <a:latin typeface="思源宋体 CN" panose="02020400000000000000" pitchFamily="18" charset="-122"/>
                <a:ea typeface="思源宋体 CN" panose="02020400000000000000" pitchFamily="18" charset="-122"/>
                <a:sym typeface="+mn-ea"/>
              </a:rPr>
              <a:t> 【多选题】</a:t>
            </a:r>
            <a:r>
              <a:rPr lang="en-US" altLang="zh-CN" dirty="0">
                <a:latin typeface="思源宋体 CN" panose="02020400000000000000" pitchFamily="18" charset="-122"/>
                <a:ea typeface="思源宋体 CN" panose="02020400000000000000" pitchFamily="18" charset="-122"/>
                <a:sym typeface="+mn-ea"/>
              </a:rPr>
              <a:t> </a:t>
            </a:r>
            <a:r>
              <a:rPr lang="en-US" altLang="zh-CN" dirty="0">
                <a:latin typeface="思源宋体 CN" panose="02020400000000000000" pitchFamily="18" charset="-122"/>
                <a:ea typeface="思源宋体 CN" panose="02020400000000000000" pitchFamily="18" charset="-122"/>
              </a:rPr>
              <a:t>  </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、隔离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、窒息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、冷却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、化学抑制</a:t>
            </a:r>
            <a:endParaRPr lang="en-US" altLang="zh-CN" dirty="0">
              <a:latin typeface="思源宋体 CN" panose="02020400000000000000" pitchFamily="18" charset="-122"/>
              <a:ea typeface="思源宋体 CN" panose="02020400000000000000" pitchFamily="18" charset="-122"/>
            </a:endParaRP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03</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报火警时，应注意以下（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、讲清着火的单位或地点</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、讲清火险所处的楼号、楼层</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、尽可能讲清着火物质</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、讲清报警人的姓名和电话</a:t>
            </a:r>
            <a:endParaRPr lang="en-US" altLang="zh-CN" dirty="0">
              <a:latin typeface="思源宋体 CN" panose="02020400000000000000" pitchFamily="18" charset="-122"/>
              <a:ea typeface="思源宋体 CN" panose="02020400000000000000" pitchFamily="18" charset="-122"/>
            </a:endParaRP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04</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遭遇火险正确脱险方法有下面的（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、用湿毛巾掩住口鼻，从安全通道匍匐前进</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、披上浸湿的衣物，向安全出口方向逃生</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、用床单、衣服等自制简易救生绳从楼上小心滑下</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、身上着火，可就地打滚或用厚重的衣物压灭火苗</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05</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使用灭火器时，应注意以下（  ）。</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、站在上风方向灭火</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、站在下风方向灭火</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、对准燃烧点根部喷射</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、对准燃烧点上部喷射</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07</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使用</a:t>
            </a:r>
            <a:r>
              <a:rPr lang="en-US" altLang="zh-CN" dirty="0">
                <a:latin typeface="思源宋体 CN" panose="02020400000000000000" pitchFamily="18" charset="-122"/>
                <a:ea typeface="思源宋体 CN" panose="02020400000000000000" pitchFamily="18" charset="-122"/>
              </a:rPr>
              <a:t>ABC</a:t>
            </a:r>
            <a:r>
              <a:rPr lang="zh-CN" altLang="en-US" dirty="0">
                <a:latin typeface="思源宋体 CN" panose="02020400000000000000" pitchFamily="18" charset="-122"/>
                <a:ea typeface="思源宋体 CN" panose="02020400000000000000" pitchFamily="18" charset="-122"/>
              </a:rPr>
              <a:t>类干粉灭火器可以扑灭（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）火灾？</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、含碳固体火灾</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、可燃液体火灾</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、可燃气体火灾</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、金属火灾</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07</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灭火的基本原理有（     ）方面？</a:t>
            </a:r>
            <a:r>
              <a:rPr lang="zh-CN" altLang="en-US" dirty="0">
                <a:latin typeface="思源宋体 CN" panose="02020400000000000000" pitchFamily="18" charset="-122"/>
                <a:ea typeface="思源宋体 CN" panose="02020400000000000000" pitchFamily="18" charset="-122"/>
                <a:sym typeface="+mn-ea"/>
              </a:rPr>
              <a:t> 【多选题】</a:t>
            </a:r>
            <a:r>
              <a:rPr lang="zh-CN" altLang="en-US"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2" y="2475192"/>
            <a:ext cx="5890481" cy="2117887"/>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、冷却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、窒息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、隔离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、化学抑制   </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、连锁</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08</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为了自身安全，进入陌生场所应该先了解（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、避难逃生方向</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、安全门、梯位置，及是否未关闭、是否上锁</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、查看消防栓、缓降机、救助袋等各项灭火、避难器具位置</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、报警电话及紧急情况下的联系方式</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、场所的建筑设计图</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5"/>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思源宋体 CN" panose="02020400000000000000" pitchFamily="18"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1</a:t>
              </a:r>
              <a:endParaRPr lang="zh-CN" altLang="en-US" sz="72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思源宋体 CN" panose="02020400000000000000" pitchFamily="18" charset="-122"/>
              </a:endParaRPr>
            </a:p>
          </p:txBody>
        </p:sp>
      </p:grpSp>
      <p:sp>
        <p:nvSpPr>
          <p:cNvPr id="23" name="文本框 22"/>
          <p:cNvSpPr txBox="1"/>
          <p:nvPr/>
        </p:nvSpPr>
        <p:spPr>
          <a:xfrm>
            <a:off x="4135413" y="1745283"/>
            <a:ext cx="3454869" cy="707886"/>
          </a:xfrm>
          <a:prstGeom prst="rect">
            <a:avLst/>
          </a:prstGeom>
          <a:noFill/>
        </p:spPr>
        <p:txBody>
          <a:bodyPr wrap="square">
            <a:spAutoFit/>
          </a:bodyPr>
          <a:lstStyle/>
          <a:p>
            <a:pPr algn="ctr"/>
            <a:r>
              <a:rPr lang="en-US" altLang="zh-CN" sz="4000" b="1" dirty="0" err="1">
                <a:latin typeface="思源宋体 CN" panose="02020400000000000000" pitchFamily="18" charset="-122"/>
                <a:ea typeface="思源宋体 CN" panose="02020400000000000000" pitchFamily="18" charset="-122"/>
                <a:sym typeface="+mn-lt"/>
              </a:rPr>
              <a:t>必答题部分</a:t>
            </a:r>
            <a:endParaRPr lang="zh-CN" altLang="en-US" sz="4000" b="1" dirty="0">
              <a:latin typeface="思源宋体 CN" panose="02020400000000000000" pitchFamily="18" charset="-122"/>
              <a:ea typeface="思源宋体 CN" panose="02020400000000000000" pitchFamily="18" charset="-122"/>
            </a:endParaRPr>
          </a:p>
        </p:txBody>
      </p:sp>
      <p:sp>
        <p:nvSpPr>
          <p:cNvPr id="25" name="文本框 24"/>
          <p:cNvSpPr txBox="1"/>
          <p:nvPr/>
        </p:nvSpPr>
        <p:spPr>
          <a:xfrm>
            <a:off x="3858193" y="2674352"/>
            <a:ext cx="4361191" cy="2120902"/>
          </a:xfrm>
          <a:prstGeom prst="rect">
            <a:avLst/>
          </a:prstGeom>
          <a:noFill/>
        </p:spPr>
        <p:txBody>
          <a:bodyPr wrap="square">
            <a:spAutoFit/>
          </a:bodyPr>
          <a:lstStyle/>
          <a:p>
            <a:pPr lvl="0" algn="just">
              <a:lnSpc>
                <a:spcPct val="150000"/>
              </a:lnSpc>
            </a:pPr>
            <a:r>
              <a:rPr lang="en-US" altLang="zh-CN" sz="1800" dirty="0" err="1">
                <a:latin typeface="思源宋体 CN" panose="02020400000000000000" pitchFamily="18" charset="-122"/>
                <a:ea typeface="思源宋体 CN" panose="02020400000000000000" pitchFamily="18" charset="-122"/>
              </a:rPr>
              <a:t>必答题</a:t>
            </a:r>
            <a:r>
              <a:rPr lang="en-US" altLang="zh-CN" sz="1800" dirty="0">
                <a:latin typeface="思源宋体 CN" panose="02020400000000000000" pitchFamily="18" charset="-122"/>
                <a:ea typeface="思源宋体 CN" panose="02020400000000000000" pitchFamily="18" charset="-122"/>
              </a:rPr>
              <a:t>(</a:t>
            </a:r>
            <a:r>
              <a:rPr lang="en-US" altLang="zh-CN" sz="1800" dirty="0" err="1">
                <a:latin typeface="思源宋体 CN" panose="02020400000000000000" pitchFamily="18" charset="-122"/>
                <a:ea typeface="思源宋体 CN" panose="02020400000000000000" pitchFamily="18" charset="-122"/>
              </a:rPr>
              <a:t>不定项选择题</a:t>
            </a:r>
            <a:r>
              <a:rPr lang="en-US" altLang="zh-CN" sz="1800" dirty="0">
                <a:latin typeface="思源宋体 CN" panose="02020400000000000000" pitchFamily="18" charset="-122"/>
                <a:ea typeface="思源宋体 CN" panose="02020400000000000000" pitchFamily="18" charset="-122"/>
              </a:rPr>
              <a:t>)共计1轮</a:t>
            </a:r>
            <a:r>
              <a:rPr lang="zh-CN" altLang="en-US" sz="1800" dirty="0">
                <a:latin typeface="思源宋体 CN" panose="02020400000000000000" pitchFamily="18" charset="-122"/>
                <a:ea typeface="思源宋体 CN" panose="02020400000000000000" pitchFamily="18" charset="-122"/>
              </a:rPr>
              <a:t>，</a:t>
            </a:r>
            <a:r>
              <a:rPr lang="en-US" altLang="zh-CN" sz="1800" dirty="0">
                <a:latin typeface="思源宋体 CN" panose="02020400000000000000" pitchFamily="18" charset="-122"/>
                <a:ea typeface="思源宋体 CN" panose="02020400000000000000" pitchFamily="18" charset="-122"/>
              </a:rPr>
              <a:t>逐一分别由各参赛队1、2、3号选手按座位顺序分别回答。其他选手不能替代或补充</a:t>
            </a:r>
            <a:r>
              <a:rPr lang="zh-CN" altLang="en-US" sz="1800" dirty="0">
                <a:latin typeface="思源宋体 CN" panose="02020400000000000000" pitchFamily="18" charset="-122"/>
                <a:ea typeface="思源宋体 CN" panose="02020400000000000000" pitchFamily="18" charset="-122"/>
              </a:rPr>
              <a:t>，</a:t>
            </a:r>
            <a:r>
              <a:rPr lang="en-US" altLang="zh-CN" sz="1800" dirty="0">
                <a:latin typeface="思源宋体 CN" panose="02020400000000000000" pitchFamily="18" charset="-122"/>
                <a:ea typeface="思源宋体 CN" panose="02020400000000000000" pitchFamily="18" charset="-122"/>
              </a:rPr>
              <a:t>答题时间为30秒。每题20分</a:t>
            </a:r>
            <a:r>
              <a:rPr lang="zh-CN" altLang="en-US" sz="1800" dirty="0">
                <a:latin typeface="思源宋体 CN" panose="02020400000000000000" pitchFamily="18" charset="-122"/>
                <a:ea typeface="思源宋体 CN" panose="02020400000000000000" pitchFamily="18" charset="-122"/>
              </a:rPr>
              <a:t>，</a:t>
            </a:r>
            <a:r>
              <a:rPr lang="en-US" altLang="zh-CN" sz="1800" dirty="0">
                <a:latin typeface="思源宋体 CN" panose="02020400000000000000" pitchFamily="18" charset="-122"/>
                <a:ea typeface="思源宋体 CN" panose="02020400000000000000" pitchFamily="18" charset="-122"/>
              </a:rPr>
              <a:t>答错从基础分100分中扣去20分</a:t>
            </a:r>
            <a:r>
              <a:rPr lang="zh-CN" altLang="en-US" sz="1800" dirty="0">
                <a:latin typeface="思源宋体 CN" panose="02020400000000000000" pitchFamily="18" charset="-122"/>
                <a:ea typeface="思源宋体 CN" panose="02020400000000000000" pitchFamily="18" charset="-122"/>
              </a:rPr>
              <a:t>，</a:t>
            </a:r>
            <a:r>
              <a:rPr lang="en-US" altLang="zh-CN" sz="1800" dirty="0">
                <a:latin typeface="思源宋体 CN" panose="02020400000000000000" pitchFamily="18" charset="-122"/>
                <a:ea typeface="思源宋体 CN" panose="02020400000000000000" pitchFamily="18" charset="-122"/>
              </a:rPr>
              <a:t>回答正确加20分</a:t>
            </a:r>
            <a:r>
              <a:rPr lang="zh-CN" altLang="en-US" sz="1800" dirty="0">
                <a:latin typeface="思源宋体 CN" panose="02020400000000000000" pitchFamily="18" charset="-122"/>
                <a:ea typeface="思源宋体 CN" panose="02020400000000000000" pitchFamily="18" charset="-122"/>
              </a:rPr>
              <a:t>。</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09</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何种公共场所尽可能不要前往消费？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sym typeface="+mn-ea"/>
              </a:rPr>
              <a:t> 【多选题】</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、只有单一出入口之场所</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、位于地下层之场所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、用易燃物装修之场所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、消防安全设备不合格之场所 </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、防火区域受破坏之场所</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75249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ABCDE</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10</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火灾发生后应如何报案（      ）。</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、应保持镇定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、拨打</a:t>
            </a:r>
            <a:r>
              <a:rPr lang="en-US" altLang="zh-CN" dirty="0">
                <a:latin typeface="思源宋体 CN" panose="02020400000000000000" pitchFamily="18" charset="-122"/>
                <a:ea typeface="思源宋体 CN" panose="02020400000000000000" pitchFamily="18" charset="-122"/>
              </a:rPr>
              <a:t>911</a:t>
            </a:r>
            <a:r>
              <a:rPr lang="zh-CN" altLang="en-US" dirty="0">
                <a:latin typeface="思源宋体 CN" panose="02020400000000000000" pitchFamily="18" charset="-122"/>
                <a:ea typeface="思源宋体 CN" panose="02020400000000000000" pitchFamily="18" charset="-122"/>
              </a:rPr>
              <a:t>电话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、详细述明灾害地点或附近目标</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、简述灾情状况</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、留下电话及地址以便进一步联系</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75249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ACDE</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11</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公共娱乐场所安全出口处的疏散用门不得采用（        ）。</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、卷帘门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、外开门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、转门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、侧拉门      </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、吊门</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75249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ACDE</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12</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根据有关消防管理规定，下列场所属于公共娱乐场所的有（     ）。</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、影剧院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、室外旱冰场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、保龄球馆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、桑拿浴室   </a:t>
            </a:r>
          </a:p>
          <a:p>
            <a:r>
              <a:rPr lang="en-US" altLang="zh-CN" dirty="0">
                <a:latin typeface="思源宋体 CN" panose="02020400000000000000" pitchFamily="18" charset="-122"/>
                <a:ea typeface="思源宋体 CN" panose="02020400000000000000" pitchFamily="18" charset="-122"/>
              </a:rPr>
              <a:t>E </a:t>
            </a:r>
            <a:r>
              <a:rPr lang="zh-CN" altLang="en-US" dirty="0">
                <a:latin typeface="思源宋体 CN" panose="02020400000000000000" pitchFamily="18" charset="-122"/>
                <a:ea typeface="思源宋体 CN" panose="02020400000000000000" pitchFamily="18" charset="-122"/>
              </a:rPr>
              <a:t>、室外网球场</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764215"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13</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居民楼内堆放杂物具有的危险性有（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、容易引起火灾，并使火灾扩大蔓延</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、发生火灾后，通道堵塞，人员、物资不易疏散</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、不利于火灾的扑救</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、使空气流通不畅</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、无危险性</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764215"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14</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火灾中逃生的基本原则是（    ）</a:t>
            </a:r>
            <a:r>
              <a:rPr lang="zh-CN" altLang="en-US" dirty="0">
                <a:latin typeface="思源宋体 CN" panose="02020400000000000000" pitchFamily="18" charset="-122"/>
                <a:ea typeface="思源宋体 CN" panose="02020400000000000000" pitchFamily="18" charset="-122"/>
                <a:sym typeface="+mn-ea"/>
              </a:rPr>
              <a:t> 【多选题】</a:t>
            </a:r>
            <a:r>
              <a:rPr lang="zh-CN" altLang="en-US"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、熟悉逃生路线</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、不滞留没有消防设施的场所，充分利用楼内各种消防设施</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、发扬团结友爱，舍己救人的精神。</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、避免聚集，拥挤和践踏</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、第一时间向门口跑</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抢答题部分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15</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下列属于公司重点消防部位的是（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、成品库、化工库</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、配电间、燃烧房</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、木模车间</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、存漆点、调漆间</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、机加车间</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5"/>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思源宋体 CN" panose="02020400000000000000" pitchFamily="18"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3</a:t>
              </a:r>
              <a:endParaRPr lang="zh-CN" altLang="en-US" sz="72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思源宋体 CN" panose="02020400000000000000" pitchFamily="18" charset="-122"/>
              </a:endParaRPr>
            </a:p>
          </p:txBody>
        </p:sp>
      </p:grpSp>
      <p:sp>
        <p:nvSpPr>
          <p:cNvPr id="23" name="文本框 22"/>
          <p:cNvSpPr txBox="1"/>
          <p:nvPr/>
        </p:nvSpPr>
        <p:spPr>
          <a:xfrm>
            <a:off x="4209227" y="1297825"/>
            <a:ext cx="3454869" cy="707886"/>
          </a:xfrm>
          <a:prstGeom prst="rect">
            <a:avLst/>
          </a:prstGeom>
          <a:noFill/>
        </p:spPr>
        <p:txBody>
          <a:bodyPr wrap="square">
            <a:spAutoFit/>
          </a:bodyPr>
          <a:lstStyle>
            <a:defPPr>
              <a:defRPr lang="zh-CN"/>
            </a:defPPr>
            <a:lvl1pPr algn="ctr">
              <a:defRPr sz="4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sym typeface="+mn-ea"/>
              </a:rPr>
              <a:t>加赛题</a:t>
            </a:r>
            <a:r>
              <a:rPr lang="zh-CN" altLang="en-US" dirty="0">
                <a:latin typeface="思源宋体 CN" panose="02020400000000000000" pitchFamily="18" charset="-122"/>
                <a:ea typeface="思源宋体 CN" panose="02020400000000000000" pitchFamily="18" charset="-122"/>
                <a:sym typeface="+mn-lt"/>
              </a:rPr>
              <a:t>部分</a:t>
            </a:r>
            <a:endParaRPr lang="zh-CN" altLang="en-US" dirty="0">
              <a:latin typeface="思源宋体 CN" panose="02020400000000000000" pitchFamily="18" charset="-122"/>
              <a:ea typeface="思源宋体 CN" panose="02020400000000000000" pitchFamily="18" charset="-122"/>
            </a:endParaRPr>
          </a:p>
        </p:txBody>
      </p:sp>
      <p:sp>
        <p:nvSpPr>
          <p:cNvPr id="25" name="文本框 24"/>
          <p:cNvSpPr txBox="1"/>
          <p:nvPr/>
        </p:nvSpPr>
        <p:spPr>
          <a:xfrm>
            <a:off x="3525163" y="2315890"/>
            <a:ext cx="5015352" cy="2951898"/>
          </a:xfrm>
          <a:prstGeom prst="rect">
            <a:avLst/>
          </a:prstGeom>
          <a:noFill/>
        </p:spPr>
        <p:txBody>
          <a:bodyPr wrap="square">
            <a:spAutoFit/>
          </a:bodyPr>
          <a:lstStyle>
            <a:defPPr>
              <a:defRPr lang="zh-CN"/>
            </a:defPPr>
            <a:lvl1pPr algn="just">
              <a:lnSpc>
                <a:spcPct val="150000"/>
              </a:lnSpc>
              <a:defRPr sz="1800">
                <a:latin typeface="微软雅黑" panose="020B0503020204020204" pitchFamily="34" charset="-122"/>
                <a:ea typeface="微软雅黑" panose="020B0503020204020204" pitchFamily="34" charset="-122"/>
              </a:defRPr>
            </a:lvl1pPr>
          </a:lstStyle>
          <a:p>
            <a:pPr lvl="0" algn="l">
              <a:lnSpc>
                <a:spcPct val="150000"/>
              </a:lnSpc>
            </a:pPr>
            <a:r>
              <a:rPr lang="zh-CN" altLang="en-US" sz="1800" dirty="0">
                <a:latin typeface="思源宋体 CN" panose="02020400000000000000" pitchFamily="18" charset="-122"/>
                <a:ea typeface="思源宋体 CN" panose="02020400000000000000" pitchFamily="18" charset="-122"/>
              </a:rPr>
              <a:t>前</a:t>
            </a:r>
            <a:r>
              <a:rPr lang="en-US" altLang="zh-CN" sz="1800" dirty="0">
                <a:latin typeface="思源宋体 CN" panose="02020400000000000000" pitchFamily="18" charset="-122"/>
                <a:ea typeface="思源宋体 CN" panose="02020400000000000000" pitchFamily="18" charset="-122"/>
              </a:rPr>
              <a:t>2</a:t>
            </a:r>
            <a:r>
              <a:rPr lang="zh-CN" altLang="en-US" sz="1800" dirty="0">
                <a:latin typeface="思源宋体 CN" panose="02020400000000000000" pitchFamily="18" charset="-122"/>
                <a:ea typeface="思源宋体 CN" panose="02020400000000000000" pitchFamily="18" charset="-122"/>
              </a:rPr>
              <a:t>轮答题完毕后</a:t>
            </a:r>
            <a:r>
              <a:rPr lang="en-US" altLang="zh-CN" sz="1800" dirty="0">
                <a:latin typeface="思源宋体 CN" panose="02020400000000000000" pitchFamily="18" charset="-122"/>
                <a:ea typeface="思源宋体 CN" panose="02020400000000000000" pitchFamily="18" charset="-122"/>
              </a:rPr>
              <a:t>,</a:t>
            </a:r>
            <a:r>
              <a:rPr lang="zh-CN" altLang="en-US" sz="1800" dirty="0">
                <a:latin typeface="思源宋体 CN" panose="02020400000000000000" pitchFamily="18" charset="-122"/>
                <a:ea typeface="思源宋体 CN" panose="02020400000000000000" pitchFamily="18" charset="-122"/>
              </a:rPr>
              <a:t>如果参赛队出现比分相同的情况</a:t>
            </a:r>
            <a:r>
              <a:rPr lang="en-US" altLang="zh-CN" sz="1800" dirty="0">
                <a:latin typeface="思源宋体 CN" panose="02020400000000000000" pitchFamily="18" charset="-122"/>
                <a:ea typeface="思源宋体 CN" panose="02020400000000000000" pitchFamily="18" charset="-122"/>
              </a:rPr>
              <a:t>,</a:t>
            </a:r>
            <a:r>
              <a:rPr lang="zh-CN" altLang="en-US" sz="1800" dirty="0">
                <a:latin typeface="思源宋体 CN" panose="02020400000000000000" pitchFamily="18" charset="-122"/>
                <a:ea typeface="思源宋体 CN" panose="02020400000000000000" pitchFamily="18" charset="-122"/>
              </a:rPr>
              <a:t>由主持人按照比分相同的队数从加赛题中抽出与队数相同的题数</a:t>
            </a:r>
            <a:r>
              <a:rPr lang="en-US" altLang="zh-CN" sz="1800" dirty="0">
                <a:latin typeface="思源宋体 CN" panose="02020400000000000000" pitchFamily="18" charset="-122"/>
                <a:ea typeface="思源宋体 CN" panose="02020400000000000000" pitchFamily="18" charset="-122"/>
              </a:rPr>
              <a:t>,</a:t>
            </a:r>
            <a:r>
              <a:rPr lang="zh-CN" altLang="en-US" sz="1800" dirty="0">
                <a:latin typeface="思源宋体 CN" panose="02020400000000000000" pitchFamily="18" charset="-122"/>
                <a:ea typeface="思源宋体 CN" panose="02020400000000000000" pitchFamily="18" charset="-122"/>
              </a:rPr>
              <a:t>通过比分相同的参赛队抢答加赛题来決出名次。加赛题答对得</a:t>
            </a:r>
            <a:r>
              <a:rPr lang="en-US" altLang="zh-CN" sz="1800" dirty="0">
                <a:latin typeface="思源宋体 CN" panose="02020400000000000000" pitchFamily="18" charset="-122"/>
                <a:ea typeface="思源宋体 CN" panose="02020400000000000000" pitchFamily="18" charset="-122"/>
              </a:rPr>
              <a:t>20</a:t>
            </a:r>
            <a:r>
              <a:rPr lang="zh-CN" altLang="en-US" sz="1800" dirty="0">
                <a:latin typeface="思源宋体 CN" panose="02020400000000000000" pitchFamily="18" charset="-122"/>
                <a:ea typeface="思源宋体 CN" panose="02020400000000000000" pitchFamily="18" charset="-122"/>
              </a:rPr>
              <a:t>分</a:t>
            </a:r>
            <a:r>
              <a:rPr lang="en-US" altLang="zh-CN" sz="1800" dirty="0">
                <a:latin typeface="思源宋体 CN" panose="02020400000000000000" pitchFamily="18" charset="-122"/>
                <a:ea typeface="思源宋体 CN" panose="02020400000000000000" pitchFamily="18" charset="-122"/>
              </a:rPr>
              <a:t>,</a:t>
            </a:r>
            <a:r>
              <a:rPr lang="zh-CN" altLang="en-US" sz="1800" dirty="0">
                <a:latin typeface="思源宋体 CN" panose="02020400000000000000" pitchFamily="18" charset="-122"/>
                <a:ea typeface="思源宋体 CN" panose="02020400000000000000" pitchFamily="18" charset="-122"/>
              </a:rPr>
              <a:t>答错扣</a:t>
            </a:r>
            <a:r>
              <a:rPr lang="en-US" altLang="zh-CN" sz="1800" dirty="0">
                <a:latin typeface="思源宋体 CN" panose="02020400000000000000" pitchFamily="18" charset="-122"/>
                <a:ea typeface="思源宋体 CN" panose="02020400000000000000" pitchFamily="18" charset="-122"/>
              </a:rPr>
              <a:t>20</a:t>
            </a:r>
            <a:r>
              <a:rPr lang="zh-CN" altLang="en-US" sz="1800" dirty="0">
                <a:latin typeface="思源宋体 CN" panose="02020400000000000000" pitchFamily="18" charset="-122"/>
                <a:ea typeface="思源宋体 CN" panose="02020400000000000000" pitchFamily="18" charset="-122"/>
              </a:rPr>
              <a:t>分。</a:t>
            </a:r>
            <a:r>
              <a:rPr lang="en-US" altLang="zh-CN" sz="1800" dirty="0">
                <a:latin typeface="思源宋体 CN" panose="02020400000000000000" pitchFamily="18" charset="-122"/>
                <a:ea typeface="思源宋体 CN" panose="02020400000000000000" pitchFamily="18" charset="-122"/>
              </a:rPr>
              <a:t>(</a:t>
            </a:r>
            <a:r>
              <a:rPr lang="zh-CN" altLang="en-US" sz="1800" dirty="0">
                <a:latin typeface="思源宋体 CN" panose="02020400000000000000" pitchFamily="18" charset="-122"/>
                <a:ea typeface="思源宋体 CN" panose="02020400000000000000" pitchFamily="18" charset="-122"/>
              </a:rPr>
              <a:t>当只有两个队出现平分进行加赛时</a:t>
            </a:r>
            <a:r>
              <a:rPr lang="en-US" altLang="zh-CN" sz="1800" dirty="0">
                <a:latin typeface="思源宋体 CN" panose="02020400000000000000" pitchFamily="18" charset="-122"/>
                <a:ea typeface="思源宋体 CN" panose="02020400000000000000" pitchFamily="18" charset="-122"/>
              </a:rPr>
              <a:t>,</a:t>
            </a:r>
            <a:r>
              <a:rPr lang="zh-CN" altLang="en-US" sz="1800" dirty="0">
                <a:latin typeface="思源宋体 CN" panose="02020400000000000000" pitchFamily="18" charset="-122"/>
                <a:ea typeface="思源宋体 CN" panose="02020400000000000000" pitchFamily="18" charset="-122"/>
              </a:rPr>
              <a:t>如经两轮加赛仍是平分</a:t>
            </a:r>
            <a:r>
              <a:rPr lang="en-US" altLang="zh-CN" sz="1800" dirty="0">
                <a:latin typeface="思源宋体 CN" panose="02020400000000000000" pitchFamily="18" charset="-122"/>
                <a:ea typeface="思源宋体 CN" panose="02020400000000000000" pitchFamily="18" charset="-122"/>
              </a:rPr>
              <a:t>,</a:t>
            </a:r>
            <a:r>
              <a:rPr lang="zh-CN" altLang="en-US" sz="1800" dirty="0">
                <a:latin typeface="思源宋体 CN" panose="02020400000000000000" pitchFamily="18" charset="-122"/>
                <a:ea typeface="思源宋体 CN" panose="02020400000000000000" pitchFamily="18" charset="-122"/>
              </a:rPr>
              <a:t>那么主持人就抽一道题出来抢答决出名次</a:t>
            </a:r>
            <a:r>
              <a:rPr lang="en-US" altLang="zh-CN" sz="1800" dirty="0">
                <a:latin typeface="思源宋体 CN" panose="02020400000000000000" pitchFamily="18" charset="-122"/>
                <a:ea typeface="思源宋体 CN" panose="02020400000000000000" pitchFamily="18" charset="-122"/>
              </a:rPr>
              <a:t>)</a:t>
            </a:r>
            <a:r>
              <a:rPr lang="zh-CN" altLang="en-US" sz="1800" dirty="0">
                <a:latin typeface="思源宋体 CN" panose="02020400000000000000" pitchFamily="18" charset="-122"/>
                <a:ea typeface="思源宋体 CN" panose="02020400000000000000" pitchFamily="18" charset="-122"/>
              </a:rPr>
              <a:t>。</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5"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endParaRPr>
          </a:p>
        </p:txBody>
      </p:sp>
      <p:sp>
        <p:nvSpPr>
          <p:cNvPr id="3" name="矩形: 圆角 2">
            <a:hlinkClick r:id="rId6" action="ppaction://hlinksldjump"/>
          </p:cNvPr>
          <p:cNvSpPr/>
          <p:nvPr/>
        </p:nvSpPr>
        <p:spPr>
          <a:xfrm>
            <a:off x="4414021"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7" action="ppaction://hlinksldjump"/>
          </p:cNvPr>
          <p:cNvSpPr/>
          <p:nvPr/>
        </p:nvSpPr>
        <p:spPr>
          <a:xfrm>
            <a:off x="5697417"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8" action="ppaction://hlinksldjump"/>
          </p:cNvPr>
          <p:cNvSpPr/>
          <p:nvPr/>
        </p:nvSpPr>
        <p:spPr>
          <a:xfrm>
            <a:off x="6980813"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9" action="ppaction://hlinksldjump"/>
          </p:cNvPr>
          <p:cNvSpPr/>
          <p:nvPr/>
        </p:nvSpPr>
        <p:spPr>
          <a:xfrm>
            <a:off x="8264209"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10" action="ppaction://hlinksldjump"/>
          </p:cNvPr>
          <p:cNvSpPr/>
          <p:nvPr/>
        </p:nvSpPr>
        <p:spPr>
          <a:xfrm>
            <a:off x="9547604"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11" action="ppaction://hlinksldjump"/>
          </p:cNvPr>
          <p:cNvSpPr/>
          <p:nvPr/>
        </p:nvSpPr>
        <p:spPr>
          <a:xfrm>
            <a:off x="4414021"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12" action="ppaction://hlinksldjump"/>
          </p:cNvPr>
          <p:cNvSpPr/>
          <p:nvPr/>
        </p:nvSpPr>
        <p:spPr>
          <a:xfrm>
            <a:off x="5697417"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3" action="ppaction://hlinksldjump"/>
          </p:cNvPr>
          <p:cNvSpPr/>
          <p:nvPr/>
        </p:nvSpPr>
        <p:spPr>
          <a:xfrm>
            <a:off x="6980813"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4" action="ppaction://hlinksldjump"/>
          </p:cNvPr>
          <p:cNvSpPr/>
          <p:nvPr/>
        </p:nvSpPr>
        <p:spPr>
          <a:xfrm>
            <a:off x="8264209"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5" action="ppaction://hlinksldjump"/>
          </p:cNvPr>
          <p:cNvSpPr/>
          <p:nvPr/>
        </p:nvSpPr>
        <p:spPr>
          <a:xfrm>
            <a:off x="9547604"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49" name="矩形: 圆角 48">
            <a:hlinkClick r:id="rId16"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rPr>
              <a:t>抢答题</a:t>
            </a:r>
          </a:p>
        </p:txBody>
      </p:sp>
      <p:sp>
        <p:nvSpPr>
          <p:cNvPr id="52" name="矩形: 圆角 51">
            <a:hlinkClick r:id="rId17"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思源宋体 CN" panose="02020400000000000000" pitchFamily="18" charset="-122"/>
                <a:ea typeface="思源宋体 CN" panose="02020400000000000000" pitchFamily="18" charset="-122"/>
                <a:sym typeface="+mn-lt"/>
              </a:rPr>
              <a:t>加赛题</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5" name="矩形: 圆角 54">
            <a:hlinkClick r:id="rId18"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思源宋体 CN" panose="02020400000000000000" pitchFamily="18" charset="-122"/>
                <a:ea typeface="思源宋体 CN" panose="02020400000000000000" pitchFamily="18" charset="-122"/>
                <a:sym typeface="+mn-lt"/>
              </a:rPr>
              <a:t>观众答题</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8" name="矩形: 圆角 57">
            <a:hlinkClick r:id="rId19"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思源宋体 CN" panose="02020400000000000000" pitchFamily="18" charset="-122"/>
                <a:ea typeface="思源宋体 CN" panose="02020400000000000000" pitchFamily="18" charset="-122"/>
              </a:rPr>
              <a:t>END</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加赛题部分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01</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sz="2800" b="1" dirty="0">
              <a:solidFill>
                <a:srgbClr val="C00000"/>
              </a:solidFill>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住宿与生产储存经营合用场所不应设置在（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 【多选题】</a:t>
            </a:r>
            <a:r>
              <a:rPr lang="zh-CN" altLang="en-US"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、有甲、乙类火灾危险性的生产、储存、经营的建筑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、建筑耐火等级为三级及三级以下的建筑</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、厂房和仓库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、建筑面积大于</a:t>
            </a:r>
            <a:r>
              <a:rPr lang="en-US" altLang="zh-CN" dirty="0">
                <a:latin typeface="思源宋体 CN" panose="02020400000000000000" pitchFamily="18" charset="-122"/>
                <a:ea typeface="思源宋体 CN" panose="02020400000000000000" pitchFamily="18" charset="-122"/>
              </a:rPr>
              <a:t>2500m2</a:t>
            </a:r>
            <a:r>
              <a:rPr lang="zh-CN" altLang="en-US" dirty="0">
                <a:latin typeface="思源宋体 CN" panose="02020400000000000000" pitchFamily="18" charset="-122"/>
                <a:ea typeface="思源宋体 CN" panose="02020400000000000000" pitchFamily="18" charset="-122"/>
              </a:rPr>
              <a:t>的商场市场等公共建筑</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、地下建筑</a:t>
            </a: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ABCDE</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5"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endParaRPr>
          </a:p>
        </p:txBody>
      </p:sp>
      <p:sp>
        <p:nvSpPr>
          <p:cNvPr id="3" name="矩形: 圆角 2">
            <a:hlinkClick r:id="rId6" action="ppaction://hlinksldjump"/>
          </p:cNvPr>
          <p:cNvSpPr/>
          <p:nvPr/>
        </p:nvSpPr>
        <p:spPr>
          <a:xfrm>
            <a:off x="4812604"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7" action="ppaction://hlinksldjump"/>
          </p:cNvPr>
          <p:cNvSpPr/>
          <p:nvPr/>
        </p:nvSpPr>
        <p:spPr>
          <a:xfrm>
            <a:off x="6096000"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8" action="ppaction://hlinksldjump"/>
          </p:cNvPr>
          <p:cNvSpPr/>
          <p:nvPr/>
        </p:nvSpPr>
        <p:spPr>
          <a:xfrm>
            <a:off x="7379396"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9" action="ppaction://hlinksldjump"/>
          </p:cNvPr>
          <p:cNvSpPr/>
          <p:nvPr/>
        </p:nvSpPr>
        <p:spPr>
          <a:xfrm>
            <a:off x="8662792"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10" action="ppaction://hlinksldjump"/>
          </p:cNvPr>
          <p:cNvSpPr/>
          <p:nvPr/>
        </p:nvSpPr>
        <p:spPr>
          <a:xfrm>
            <a:off x="9946187"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11" action="ppaction://hlinksldjump"/>
          </p:cNvPr>
          <p:cNvSpPr/>
          <p:nvPr/>
        </p:nvSpPr>
        <p:spPr>
          <a:xfrm>
            <a:off x="4812604"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12" action="ppaction://hlinksldjump"/>
          </p:cNvPr>
          <p:cNvSpPr/>
          <p:nvPr/>
        </p:nvSpPr>
        <p:spPr>
          <a:xfrm>
            <a:off x="6096000"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3" action="ppaction://hlinksldjump"/>
          </p:cNvPr>
          <p:cNvSpPr/>
          <p:nvPr/>
        </p:nvSpPr>
        <p:spPr>
          <a:xfrm>
            <a:off x="7379396"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4" action="ppaction://hlinksldjump"/>
          </p:cNvPr>
          <p:cNvSpPr/>
          <p:nvPr/>
        </p:nvSpPr>
        <p:spPr>
          <a:xfrm>
            <a:off x="8662792"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5" action="ppaction://hlinksldjump"/>
          </p:cNvPr>
          <p:cNvSpPr/>
          <p:nvPr/>
        </p:nvSpPr>
        <p:spPr>
          <a:xfrm>
            <a:off x="9946187"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2" name="矩形: 圆角 21">
            <a:hlinkClick r:id="rId16" action="ppaction://hlinksldjump"/>
          </p:cNvPr>
          <p:cNvSpPr/>
          <p:nvPr/>
        </p:nvSpPr>
        <p:spPr>
          <a:xfrm>
            <a:off x="4812604"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3" name="矩形: 圆角 22">
            <a:hlinkClick r:id="rId17" action="ppaction://hlinksldjump"/>
          </p:cNvPr>
          <p:cNvSpPr/>
          <p:nvPr/>
        </p:nvSpPr>
        <p:spPr>
          <a:xfrm>
            <a:off x="6096000"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4" name="矩形: 圆角 23">
            <a:hlinkClick r:id="rId18" action="ppaction://hlinksldjump"/>
          </p:cNvPr>
          <p:cNvSpPr/>
          <p:nvPr/>
        </p:nvSpPr>
        <p:spPr>
          <a:xfrm>
            <a:off x="7379396"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5" name="矩形: 圆角 24">
            <a:hlinkClick r:id="rId19" action="ppaction://hlinksldjump"/>
          </p:cNvPr>
          <p:cNvSpPr/>
          <p:nvPr/>
        </p:nvSpPr>
        <p:spPr>
          <a:xfrm>
            <a:off x="8662792"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6" name="矩形: 圆角 25">
            <a:hlinkClick r:id="rId20" action="ppaction://hlinksldjump"/>
          </p:cNvPr>
          <p:cNvSpPr/>
          <p:nvPr/>
        </p:nvSpPr>
        <p:spPr>
          <a:xfrm>
            <a:off x="9946187"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6" name="文本框 5"/>
          <p:cNvSpPr txBox="1"/>
          <p:nvPr/>
        </p:nvSpPr>
        <p:spPr>
          <a:xfrm>
            <a:off x="2249987" y="1645950"/>
            <a:ext cx="1917700" cy="584775"/>
          </a:xfrm>
          <a:prstGeom prst="rect">
            <a:avLst/>
          </a:prstGeom>
          <a:noFill/>
        </p:spPr>
        <p:txBody>
          <a:bodyPr wrap="square" rtlCol="0">
            <a:spAutoFit/>
          </a:bodyPr>
          <a:lstStyle/>
          <a:p>
            <a:pPr algn="ctr"/>
            <a:r>
              <a:rPr lang="zh-CN" altLang="en-US" sz="3200" b="1" dirty="0">
                <a:solidFill>
                  <a:schemeClr val="tx1">
                    <a:lumMod val="50000"/>
                    <a:lumOff val="50000"/>
                  </a:schemeClr>
                </a:solidFill>
                <a:latin typeface="思源宋体 CN" panose="02020400000000000000" pitchFamily="18" charset="-122"/>
                <a:ea typeface="思源宋体 CN" panose="02020400000000000000" pitchFamily="18" charset="-122"/>
              </a:rPr>
              <a:t>第一组</a:t>
            </a:r>
          </a:p>
        </p:txBody>
      </p:sp>
      <p:sp>
        <p:nvSpPr>
          <p:cNvPr id="27" name="文本框 26"/>
          <p:cNvSpPr txBox="1"/>
          <p:nvPr/>
        </p:nvSpPr>
        <p:spPr>
          <a:xfrm>
            <a:off x="2249987" y="3136612"/>
            <a:ext cx="1917700" cy="584775"/>
          </a:xfrm>
          <a:prstGeom prst="rect">
            <a:avLst/>
          </a:prstGeom>
          <a:noFill/>
        </p:spPr>
        <p:txBody>
          <a:bodyPr wrap="square" rtlCol="0">
            <a:spAutoFit/>
          </a:bodyPr>
          <a:lstStyle/>
          <a:p>
            <a:pPr algn="ctr"/>
            <a:r>
              <a:rPr lang="zh-CN" altLang="en-US" sz="3200" b="1" dirty="0">
                <a:solidFill>
                  <a:schemeClr val="tx1">
                    <a:lumMod val="50000"/>
                    <a:lumOff val="50000"/>
                  </a:schemeClr>
                </a:solidFill>
                <a:latin typeface="思源宋体 CN" panose="02020400000000000000" pitchFamily="18" charset="-122"/>
                <a:ea typeface="思源宋体 CN" panose="02020400000000000000" pitchFamily="18" charset="-122"/>
              </a:rPr>
              <a:t>第二组</a:t>
            </a:r>
          </a:p>
        </p:txBody>
      </p:sp>
      <p:sp>
        <p:nvSpPr>
          <p:cNvPr id="28" name="文本框 27"/>
          <p:cNvSpPr txBox="1"/>
          <p:nvPr/>
        </p:nvSpPr>
        <p:spPr>
          <a:xfrm>
            <a:off x="2249987" y="4627274"/>
            <a:ext cx="1917700" cy="584775"/>
          </a:xfrm>
          <a:prstGeom prst="rect">
            <a:avLst/>
          </a:prstGeom>
          <a:noFill/>
        </p:spPr>
        <p:txBody>
          <a:bodyPr wrap="square" rtlCol="0">
            <a:spAutoFit/>
          </a:bodyPr>
          <a:lstStyle/>
          <a:p>
            <a:pPr algn="ctr"/>
            <a:r>
              <a:rPr lang="zh-CN" altLang="en-US" sz="3200" b="1" dirty="0">
                <a:solidFill>
                  <a:schemeClr val="tx1">
                    <a:lumMod val="50000"/>
                    <a:lumOff val="50000"/>
                  </a:schemeClr>
                </a:solidFill>
                <a:latin typeface="思源宋体 CN" panose="02020400000000000000" pitchFamily="18" charset="-122"/>
                <a:ea typeface="思源宋体 CN" panose="02020400000000000000" pitchFamily="18" charset="-122"/>
              </a:rPr>
              <a:t>第三组</a:t>
            </a:r>
          </a:p>
        </p:txBody>
      </p:sp>
      <p:sp>
        <p:nvSpPr>
          <p:cNvPr id="49" name="矩形: 圆角 48">
            <a:hlinkClick r:id="rId21"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rPr>
              <a:t>抢答题</a:t>
            </a:r>
          </a:p>
        </p:txBody>
      </p:sp>
      <p:sp>
        <p:nvSpPr>
          <p:cNvPr id="52" name="矩形: 圆角 51">
            <a:hlinkClick r:id="rId22"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思源宋体 CN" panose="02020400000000000000" pitchFamily="18" charset="-122"/>
                <a:ea typeface="思源宋体 CN" panose="02020400000000000000" pitchFamily="18" charset="-122"/>
                <a:sym typeface="+mn-lt"/>
              </a:rPr>
              <a:t>加赛题</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5" name="矩形: 圆角 54">
            <a:hlinkClick r:id="rId23"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思源宋体 CN" panose="02020400000000000000" pitchFamily="18" charset="-122"/>
                <a:ea typeface="思源宋体 CN" panose="02020400000000000000" pitchFamily="18" charset="-122"/>
                <a:sym typeface="+mn-lt"/>
              </a:rPr>
              <a:t>观众答题</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8" name="矩形: 圆角 57">
            <a:hlinkClick r:id="rId24"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思源宋体 CN" panose="02020400000000000000" pitchFamily="18" charset="-122"/>
                <a:ea typeface="思源宋体 CN" panose="02020400000000000000" pitchFamily="18" charset="-122"/>
              </a:rPr>
              <a:t>END</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加赛题部分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02</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员工岗位防火检查应包括</a:t>
            </a:r>
            <a:r>
              <a:rPr lang="en-US" altLang="zh-CN" dirty="0">
                <a:latin typeface="思源宋体 CN" panose="02020400000000000000" pitchFamily="18" charset="-122"/>
                <a:ea typeface="思源宋体 CN" panose="02020400000000000000" pitchFamily="18" charset="-122"/>
              </a:rPr>
              <a:t>(     ): </a:t>
            </a:r>
            <a:r>
              <a:rPr lang="zh-CN" altLang="en-US" dirty="0">
                <a:latin typeface="思源宋体 CN" panose="02020400000000000000" pitchFamily="18" charset="-122"/>
                <a:ea typeface="思源宋体 CN" panose="02020400000000000000" pitchFamily="18" charset="-122"/>
                <a:sym typeface="+mn-ea"/>
              </a:rPr>
              <a:t>【多选题】</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、用火、用电有无违章</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、疏散通道、安全出口是否畅通</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、消防器材、消防安全标志完好情况</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、场所有无遗留火种</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、其他消防安全情况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ABCDE</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加赛题部分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03</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）应当接受消防安全专门培训：</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、单位的消防安全责任人、消防安全管理人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、专、兼职消防管理人员</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、消防控制室的值班、操作人员</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、其他依照规定应当接受消防安全专门培训的人员</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、全体员工</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加赛题部分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04</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下列设施中，（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 属于防火分隔设施。</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3" y="2261246"/>
            <a:ext cx="5738080" cy="2117887"/>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、防火墙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、挡烟垂壁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、防火阀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、防火门     </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、喷淋系统</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加赛题部分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05</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可燃粉尘发生爆炸应具备的条件是（</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3" y="2261246"/>
            <a:ext cx="5738080"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、粉尘本身必须是可燃性的</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、粉尘必须具有相当大的相对表面积</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、粉尘必须悬浮在空气中与空气形成爆炸极限范围以内的混合物</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、有足够的点火能量</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、粉尘的湿度</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加赛题部分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06</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配电室、配电柜、配电箱和电缆井等部位的消防要求和规定是什么？</a:t>
            </a:r>
          </a:p>
        </p:txBody>
      </p:sp>
      <p:sp>
        <p:nvSpPr>
          <p:cNvPr id="31" name="文本框 30"/>
          <p:cNvSpPr txBox="1"/>
          <p:nvPr/>
        </p:nvSpPr>
        <p:spPr>
          <a:xfrm>
            <a:off x="1248873" y="2261246"/>
            <a:ext cx="5738080"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pPr marL="342900" indent="-342900">
              <a:buFont typeface="+mj-lt"/>
              <a:buAutoNum type="arabicPeriod"/>
            </a:pPr>
            <a:r>
              <a:rPr lang="zh-CN" altLang="en-US" dirty="0">
                <a:latin typeface="思源宋体 CN" panose="02020400000000000000" pitchFamily="18" charset="-122"/>
                <a:ea typeface="思源宋体 CN" panose="02020400000000000000" pitchFamily="18" charset="-122"/>
                <a:sym typeface="+mn-ea"/>
              </a:rPr>
              <a:t>清理其中的杂物；</a:t>
            </a:r>
          </a:p>
          <a:p>
            <a:pPr marL="342900" indent="-342900">
              <a:buFont typeface="+mj-lt"/>
              <a:buAutoNum type="arabicPeriod"/>
            </a:pPr>
            <a:r>
              <a:rPr lang="zh-CN" altLang="en-US" dirty="0">
                <a:latin typeface="思源宋体 CN" panose="02020400000000000000" pitchFamily="18" charset="-122"/>
                <a:ea typeface="思源宋体 CN" panose="02020400000000000000" pitchFamily="18" charset="-122"/>
                <a:sym typeface="+mn-ea"/>
              </a:rPr>
              <a:t>严禁在配电室内住人；</a:t>
            </a:r>
          </a:p>
          <a:p>
            <a:pPr marL="342900" indent="-342900">
              <a:buFont typeface="+mj-lt"/>
              <a:buAutoNum type="arabicPeriod"/>
            </a:pPr>
            <a:r>
              <a:rPr lang="zh-CN" altLang="en-US" dirty="0">
                <a:latin typeface="思源宋体 CN" panose="02020400000000000000" pitchFamily="18" charset="-122"/>
                <a:ea typeface="思源宋体 CN" panose="02020400000000000000" pitchFamily="18" charset="-122"/>
                <a:sym typeface="+mn-ea"/>
              </a:rPr>
              <a:t>严禁遮挡配电室、配电柜、配电箱的门；</a:t>
            </a:r>
          </a:p>
          <a:p>
            <a:pPr marL="342900" indent="-342900">
              <a:buFont typeface="+mj-lt"/>
              <a:buAutoNum type="arabicPeriod"/>
            </a:pPr>
            <a:r>
              <a:rPr lang="zh-CN" altLang="en-US" dirty="0">
                <a:latin typeface="思源宋体 CN" panose="02020400000000000000" pitchFamily="18" charset="-122"/>
                <a:ea typeface="思源宋体 CN" panose="02020400000000000000" pitchFamily="18" charset="-122"/>
                <a:sym typeface="+mn-ea"/>
              </a:rPr>
              <a:t>严禁在电缆井内堆放任何物品和其它杂物。</a:t>
            </a:r>
            <a:endParaRPr lang="zh-CN" altLang="en-US" dirty="0">
              <a:latin typeface="思源宋体 CN" panose="02020400000000000000" pitchFamily="18" charset="-122"/>
              <a:ea typeface="思源宋体 CN" panose="02020400000000000000" pitchFamily="18" charset="-122"/>
            </a:endParaRP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加赛题部分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07</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报警时应注意的事项有哪些？</a:t>
            </a:r>
          </a:p>
        </p:txBody>
      </p:sp>
      <p:sp>
        <p:nvSpPr>
          <p:cNvPr id="31" name="文本框 30"/>
          <p:cNvSpPr txBox="1"/>
          <p:nvPr/>
        </p:nvSpPr>
        <p:spPr>
          <a:xfrm>
            <a:off x="1248872" y="2261246"/>
            <a:ext cx="8034827" cy="2117887"/>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zh-CN" altLang="en-US" dirty="0">
                <a:latin typeface="+mj-ea"/>
                <a:ea typeface="思源宋体 CN" panose="02020400000000000000" pitchFamily="18" charset="-122"/>
                <a:sym typeface="+mn-ea"/>
              </a:rPr>
              <a:t>（</a:t>
            </a:r>
            <a:r>
              <a:rPr lang="en-US" altLang="zh-CN" dirty="0">
                <a:latin typeface="+mj-ea"/>
                <a:ea typeface="思源宋体 CN" panose="02020400000000000000" pitchFamily="18" charset="-122"/>
                <a:sym typeface="+mn-ea"/>
              </a:rPr>
              <a:t>1</a:t>
            </a:r>
            <a:r>
              <a:rPr lang="zh-CN" altLang="en-US" dirty="0">
                <a:latin typeface="+mj-ea"/>
                <a:ea typeface="思源宋体 CN" panose="02020400000000000000" pitchFamily="18" charset="-122"/>
                <a:sym typeface="+mn-ea"/>
              </a:rPr>
              <a:t>）报警时要沉着冷静，及时准确，要说清楚起火的部门和部位，燃烧的物质，火势大小；</a:t>
            </a:r>
            <a:endParaRPr lang="zh-CN" altLang="en-US" dirty="0">
              <a:latin typeface="+mj-ea"/>
              <a:ea typeface="思源宋体 CN" panose="02020400000000000000" pitchFamily="18" charset="-122"/>
            </a:endParaRPr>
          </a:p>
          <a:p>
            <a:r>
              <a:rPr lang="zh-CN" altLang="en-US" dirty="0">
                <a:latin typeface="+mj-ea"/>
                <a:ea typeface="思源宋体 CN" panose="02020400000000000000" pitchFamily="18" charset="-122"/>
                <a:sym typeface="+mn-ea"/>
              </a:rPr>
              <a:t>（</a:t>
            </a:r>
            <a:r>
              <a:rPr lang="en-US" altLang="zh-CN" dirty="0">
                <a:latin typeface="+mj-ea"/>
                <a:ea typeface="思源宋体 CN" panose="02020400000000000000" pitchFamily="18" charset="-122"/>
                <a:sym typeface="+mn-ea"/>
              </a:rPr>
              <a:t>2</a:t>
            </a:r>
            <a:r>
              <a:rPr lang="zh-CN" altLang="en-US" dirty="0">
                <a:latin typeface="+mj-ea"/>
                <a:ea typeface="思源宋体 CN" panose="02020400000000000000" pitchFamily="18" charset="-122"/>
                <a:sym typeface="+mn-ea"/>
              </a:rPr>
              <a:t>）讲清楚起火单位名称、详细地址、报警电话号码 ；</a:t>
            </a:r>
            <a:endParaRPr lang="zh-CN" altLang="en-US" dirty="0">
              <a:latin typeface="+mj-ea"/>
              <a:ea typeface="思源宋体 CN" panose="02020400000000000000" pitchFamily="18" charset="-122"/>
            </a:endParaRPr>
          </a:p>
          <a:p>
            <a:r>
              <a:rPr lang="zh-CN" altLang="en-US" dirty="0">
                <a:latin typeface="+mj-ea"/>
                <a:ea typeface="思源宋体 CN" panose="02020400000000000000" pitchFamily="18" charset="-122"/>
                <a:sym typeface="+mn-ea"/>
              </a:rPr>
              <a:t>（</a:t>
            </a:r>
            <a:r>
              <a:rPr lang="en-US" altLang="zh-CN" dirty="0">
                <a:latin typeface="+mj-ea"/>
                <a:ea typeface="思源宋体 CN" panose="02020400000000000000" pitchFamily="18" charset="-122"/>
                <a:sym typeface="+mn-ea"/>
              </a:rPr>
              <a:t>3</a:t>
            </a:r>
            <a:r>
              <a:rPr lang="zh-CN" altLang="en-US" dirty="0">
                <a:latin typeface="+mj-ea"/>
                <a:ea typeface="思源宋体 CN" panose="02020400000000000000" pitchFamily="18" charset="-122"/>
                <a:sym typeface="+mn-ea"/>
              </a:rPr>
              <a:t>）指派人员到消防车可能来到的路口接应；</a:t>
            </a:r>
            <a:endParaRPr lang="zh-CN" altLang="en-US" dirty="0">
              <a:latin typeface="+mj-ea"/>
              <a:ea typeface="思源宋体 CN" panose="02020400000000000000" pitchFamily="18" charset="-122"/>
            </a:endParaRPr>
          </a:p>
          <a:p>
            <a:r>
              <a:rPr lang="zh-CN" altLang="en-US" dirty="0">
                <a:latin typeface="+mj-ea"/>
                <a:ea typeface="思源宋体 CN" panose="02020400000000000000" pitchFamily="18" charset="-122"/>
                <a:sym typeface="+mn-ea"/>
              </a:rPr>
              <a:t>（</a:t>
            </a:r>
            <a:r>
              <a:rPr lang="en-US" altLang="zh-CN" dirty="0">
                <a:latin typeface="+mj-ea"/>
                <a:ea typeface="思源宋体 CN" panose="02020400000000000000" pitchFamily="18" charset="-122"/>
                <a:sym typeface="+mn-ea"/>
              </a:rPr>
              <a:t>4</a:t>
            </a:r>
            <a:r>
              <a:rPr lang="zh-CN" altLang="en-US" dirty="0">
                <a:latin typeface="+mj-ea"/>
                <a:ea typeface="思源宋体 CN" panose="02020400000000000000" pitchFamily="18" charset="-122"/>
                <a:sym typeface="+mn-ea"/>
              </a:rPr>
              <a:t>）主动及时地介绍燃烧的性质和火场内部情况，以便迅速组织扑救</a:t>
            </a:r>
            <a:endParaRPr lang="zh-CN" altLang="en-US" dirty="0">
              <a:latin typeface="+mj-ea"/>
              <a:ea typeface="思源宋体 CN" panose="02020400000000000000" pitchFamily="18" charset="-122"/>
            </a:endParaRP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30000"/>
                            </p:stCondLst>
                            <p:childTnLst>
                              <p:par>
                                <p:cTn id="12" presetID="1" presetClass="entr" presetSubtype="0" fill="hold" grpId="1"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加赛题部分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08</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穿过浓烟逃生时，为什么要尽量使身体贴近地面，并用湿毛巾捂住口鼻</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 </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2" y="2261246"/>
            <a:ext cx="8034827" cy="1286891"/>
          </a:xfrm>
          <a:prstGeom prst="rect">
            <a:avLst/>
          </a:prstGeom>
          <a:noFill/>
        </p:spPr>
        <p:txBody>
          <a:bodyPr wrap="square">
            <a:spAutoFit/>
          </a:bodyPr>
          <a:lstStyle>
            <a:defPPr>
              <a:defRPr lang="zh-CN"/>
            </a:defPPr>
            <a:lvl1pPr>
              <a:lnSpc>
                <a:spcPct val="150000"/>
              </a:lnSpc>
              <a:defRPr sz="1800">
                <a:latin typeface="+mj-ea"/>
                <a:ea typeface="微软雅黑" panose="020B0503020204020204" pitchFamily="34" charset="-122"/>
              </a:defRPr>
            </a:lvl1pPr>
          </a:lstStyle>
          <a:p>
            <a:r>
              <a:rPr lang="zh-CN" altLang="en-US" dirty="0">
                <a:ea typeface="思源宋体 CN" panose="02020400000000000000" pitchFamily="18" charset="-122"/>
                <a:sym typeface="+mn-ea"/>
              </a:rPr>
              <a:t>火场中大多数死亡的人都是因烟气中毒而死。因此在遇到烟时，一定要用湿毛  巾捂住口鼻，并使毛巾过滤烟的面积尽量大。同时由于烟热气体是向上弥漫的，所以要尽量使身体贴近地面。</a:t>
            </a:r>
            <a:endParaRPr lang="zh-CN" altLang="en-US" dirty="0">
              <a:ea typeface="思源宋体 CN" panose="02020400000000000000" pitchFamily="18" charset="-122"/>
            </a:endParaRP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30000"/>
                            </p:stCondLst>
                            <p:childTnLst>
                              <p:par>
                                <p:cTn id="12" presetID="1" presetClass="entr" presetSubtype="0" fill="hold" grpId="1"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加赛题部分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09</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可燃粉尘发生爆炸应具备的条件是（     ）</a:t>
            </a:r>
            <a:r>
              <a:rPr lang="zh-CN" altLang="en-US" dirty="0">
                <a:latin typeface="思源宋体 CN" panose="02020400000000000000" pitchFamily="18" charset="-122"/>
                <a:ea typeface="思源宋体 CN" panose="02020400000000000000" pitchFamily="18" charset="-122"/>
                <a:sym typeface="+mn-ea"/>
              </a:rPr>
              <a:t> 【多选题】</a:t>
            </a:r>
            <a:endParaRPr lang="zh-CN" altLang="en-US" dirty="0">
              <a:latin typeface="思源宋体 CN" panose="02020400000000000000" pitchFamily="18" charset="-122"/>
              <a:ea typeface="思源宋体 CN" panose="02020400000000000000" pitchFamily="18" charset="-122"/>
            </a:endParaRP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8" name="文本框 7"/>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4" name="文本框 3"/>
          <p:cNvSpPr txBox="1"/>
          <p:nvPr/>
        </p:nvSpPr>
        <p:spPr>
          <a:xfrm>
            <a:off x="1248873" y="2261246"/>
            <a:ext cx="5738080"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、粉尘本身必须是可燃性的</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、粉尘必须具有相当大的相对表面积</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、粉尘必须悬浮在空气中与空气形成爆炸极限范围以内的混合物</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、有足够的点火能量</a:t>
            </a:r>
          </a:p>
          <a:p>
            <a:r>
              <a:rPr lang="en-US" altLang="zh-CN" dirty="0">
                <a:latin typeface="思源宋体 CN" panose="02020400000000000000" pitchFamily="18" charset="-122"/>
                <a:ea typeface="思源宋体 CN" panose="02020400000000000000" pitchFamily="18" charset="-122"/>
              </a:rPr>
              <a:t>E</a:t>
            </a:r>
            <a:r>
              <a:rPr lang="zh-CN" altLang="en-US" dirty="0">
                <a:latin typeface="思源宋体 CN" panose="02020400000000000000" pitchFamily="18" charset="-122"/>
                <a:ea typeface="思源宋体 CN" panose="02020400000000000000" pitchFamily="18" charset="-122"/>
              </a:rPr>
              <a:t>、粉尘的湿度</a:t>
            </a:r>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加赛题部分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10</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我国将火灾分为哪几类</a:t>
            </a:r>
            <a:r>
              <a:rPr lang="en-US" altLang="zh-CN" dirty="0">
                <a:latin typeface="思源宋体 CN" panose="02020400000000000000" pitchFamily="18" charset="-122"/>
                <a:ea typeface="思源宋体 CN" panose="02020400000000000000" pitchFamily="18" charset="-122"/>
              </a:rPr>
              <a:t>?</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4" name="文本框 3"/>
          <p:cNvSpPr txBox="1"/>
          <p:nvPr/>
        </p:nvSpPr>
        <p:spPr>
          <a:xfrm>
            <a:off x="1248872" y="2261246"/>
            <a:ext cx="9854557" cy="2676525"/>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sz="1600" dirty="0">
                <a:latin typeface="思源宋体 CN" panose="02020400000000000000" pitchFamily="18" charset="-122"/>
                <a:ea typeface="思源宋体 CN" panose="02020400000000000000" pitchFamily="18" charset="-122"/>
              </a:rPr>
              <a:t>A</a:t>
            </a:r>
            <a:r>
              <a:rPr lang="zh-CN" altLang="en-US" sz="1600" dirty="0">
                <a:latin typeface="思源宋体 CN" panose="02020400000000000000" pitchFamily="18" charset="-122"/>
                <a:ea typeface="思源宋体 CN" panose="02020400000000000000" pitchFamily="18" charset="-122"/>
              </a:rPr>
              <a:t>类火灾：指固体物质火灾。这种物质通常具有有机物质性质，一般在燃烧时能产生灼热的余烬。如木材、干草、煤炭、棉、毛、麻、纸张、塑料</a:t>
            </a:r>
            <a:r>
              <a:rPr lang="en-US" altLang="zh-CN" sz="1600" dirty="0">
                <a:latin typeface="思源宋体 CN" panose="02020400000000000000" pitchFamily="18" charset="-122"/>
                <a:ea typeface="思源宋体 CN" panose="02020400000000000000" pitchFamily="18" charset="-122"/>
              </a:rPr>
              <a:t>(</a:t>
            </a:r>
            <a:r>
              <a:rPr lang="zh-CN" altLang="en-US" sz="1600" dirty="0">
                <a:latin typeface="思源宋体 CN" panose="02020400000000000000" pitchFamily="18" charset="-122"/>
                <a:ea typeface="思源宋体 CN" panose="02020400000000000000" pitchFamily="18" charset="-122"/>
              </a:rPr>
              <a:t>燃烧后有灰烬）等火灾。。</a:t>
            </a:r>
          </a:p>
          <a:p>
            <a:r>
              <a:rPr lang="en-US" altLang="zh-CN" sz="1600" dirty="0">
                <a:latin typeface="思源宋体 CN" panose="02020400000000000000" pitchFamily="18" charset="-122"/>
                <a:ea typeface="思源宋体 CN" panose="02020400000000000000" pitchFamily="18" charset="-122"/>
              </a:rPr>
              <a:t>B</a:t>
            </a:r>
            <a:r>
              <a:rPr lang="zh-CN" altLang="en-US" sz="1600" dirty="0">
                <a:latin typeface="思源宋体 CN" panose="02020400000000000000" pitchFamily="18" charset="-122"/>
                <a:ea typeface="思源宋体 CN" panose="02020400000000000000" pitchFamily="18" charset="-122"/>
              </a:rPr>
              <a:t>类火灾：指液体或可熔化的固体物质火灾。如煤油、柴油、原油、甲醇、乙醇、沥青、石蜡等火灾。</a:t>
            </a:r>
          </a:p>
          <a:p>
            <a:r>
              <a:rPr lang="en-US" altLang="zh-CN" sz="1600" dirty="0">
                <a:latin typeface="思源宋体 CN" panose="02020400000000000000" pitchFamily="18" charset="-122"/>
                <a:ea typeface="思源宋体 CN" panose="02020400000000000000" pitchFamily="18" charset="-122"/>
              </a:rPr>
              <a:t>C</a:t>
            </a:r>
            <a:r>
              <a:rPr lang="zh-CN" altLang="en-US" sz="1600" dirty="0">
                <a:latin typeface="思源宋体 CN" panose="02020400000000000000" pitchFamily="18" charset="-122"/>
                <a:ea typeface="思源宋体 CN" panose="02020400000000000000" pitchFamily="18" charset="-122"/>
              </a:rPr>
              <a:t>类火灾：指气体火灾。如煤气、天然气、甲烷、乙烷、丙烷、氢气等火灾。</a:t>
            </a:r>
          </a:p>
          <a:p>
            <a:r>
              <a:rPr lang="en-US" altLang="zh-CN" sz="1600" dirty="0">
                <a:latin typeface="思源宋体 CN" panose="02020400000000000000" pitchFamily="18" charset="-122"/>
                <a:ea typeface="思源宋体 CN" panose="02020400000000000000" pitchFamily="18" charset="-122"/>
              </a:rPr>
              <a:t>D</a:t>
            </a:r>
            <a:r>
              <a:rPr lang="zh-CN" altLang="en-US" sz="1600" dirty="0">
                <a:latin typeface="思源宋体 CN" panose="02020400000000000000" pitchFamily="18" charset="-122"/>
                <a:ea typeface="思源宋体 CN" panose="02020400000000000000" pitchFamily="18" charset="-122"/>
              </a:rPr>
              <a:t>类火灾：指金属火灾。如钾、钠、镁、钛、锆、锂、铝镁合金等火灾。</a:t>
            </a:r>
          </a:p>
          <a:p>
            <a:r>
              <a:rPr lang="en-US" altLang="zh-CN" sz="1600" dirty="0">
                <a:latin typeface="思源宋体 CN" panose="02020400000000000000" pitchFamily="18" charset="-122"/>
                <a:ea typeface="思源宋体 CN" panose="02020400000000000000" pitchFamily="18" charset="-122"/>
              </a:rPr>
              <a:t>E</a:t>
            </a:r>
            <a:r>
              <a:rPr lang="zh-CN" altLang="en-US" sz="1600" dirty="0">
                <a:latin typeface="思源宋体 CN" panose="02020400000000000000" pitchFamily="18" charset="-122"/>
                <a:ea typeface="思源宋体 CN" panose="02020400000000000000" pitchFamily="18" charset="-122"/>
              </a:rPr>
              <a:t>类火灾：指带电火灾。物体带电燃烧的火灾。</a:t>
            </a:r>
          </a:p>
          <a:p>
            <a:r>
              <a:rPr lang="en-US" altLang="zh-CN" sz="1600" dirty="0">
                <a:latin typeface="思源宋体 CN" panose="02020400000000000000" pitchFamily="18" charset="-122"/>
                <a:ea typeface="思源宋体 CN" panose="02020400000000000000" pitchFamily="18" charset="-122"/>
              </a:rPr>
              <a:t>F</a:t>
            </a:r>
            <a:r>
              <a:rPr lang="zh-CN" altLang="en-US" sz="1600" dirty="0">
                <a:latin typeface="思源宋体 CN" panose="02020400000000000000" pitchFamily="18" charset="-122"/>
                <a:ea typeface="思源宋体 CN" panose="02020400000000000000" pitchFamily="18" charset="-122"/>
              </a:rPr>
              <a:t>类火灾：指烹饪器具内的烹饪物（如动植物油脂）火灾。</a:t>
            </a:r>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5"/>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9127809" y="1053533"/>
            <a:ext cx="2740341" cy="952178"/>
            <a:chOff x="8232459" y="887764"/>
            <a:chExt cx="3575878" cy="1242500"/>
          </a:xfrm>
        </p:grpSpPr>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49941" t="38629" b="29375"/>
            <a:stretch>
              <a:fillRect/>
            </a:stretch>
          </p:blipFill>
          <p:spPr>
            <a:xfrm>
              <a:off x="9681653" y="1450599"/>
              <a:ext cx="2126684" cy="679665"/>
            </a:xfrm>
            <a:prstGeom prst="rect">
              <a:avLst/>
            </a:prstGeom>
          </p:spPr>
        </p:pic>
        <p:pic>
          <p:nvPicPr>
            <p:cNvPr id="14" name="图片 13"/>
            <p:cNvPicPr>
              <a:picLocks noChangeAspect="1"/>
            </p:cNvPicPr>
            <p:nvPr/>
          </p:nvPicPr>
          <p:blipFill rotWithShape="1">
            <a:blip r:embed="rId6" cstate="print">
              <a:extLst>
                <a:ext uri="{28A0092B-C50C-407E-A947-70E740481C1C}">
                  <a14:useLocalDpi xmlns:a14="http://schemas.microsoft.com/office/drawing/2010/main" val="0"/>
                </a:ext>
              </a:extLst>
            </a:blip>
            <a:srcRect t="38629" r="49941" b="29375"/>
            <a:stretch>
              <a:fillRect/>
            </a:stretch>
          </p:blipFill>
          <p:spPr>
            <a:xfrm>
              <a:off x="8232459" y="887764"/>
              <a:ext cx="2126684" cy="679665"/>
            </a:xfrm>
            <a:prstGeom prst="rect">
              <a:avLst/>
            </a:prstGeom>
          </p:spPr>
        </p:pic>
      </p:grpSp>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思源宋体 CN" panose="02020400000000000000" pitchFamily="18"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4</a:t>
              </a:r>
              <a:endParaRPr lang="zh-CN" altLang="en-US" sz="72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思源宋体 CN" panose="02020400000000000000" pitchFamily="18" charset="-122"/>
              </a:endParaRPr>
            </a:p>
          </p:txBody>
        </p:sp>
      </p:grpSp>
      <p:sp>
        <p:nvSpPr>
          <p:cNvPr id="23" name="文本框 22"/>
          <p:cNvSpPr txBox="1"/>
          <p:nvPr/>
        </p:nvSpPr>
        <p:spPr>
          <a:xfrm>
            <a:off x="4209227" y="2067675"/>
            <a:ext cx="3454869" cy="707886"/>
          </a:xfrm>
          <a:prstGeom prst="rect">
            <a:avLst/>
          </a:prstGeom>
          <a:noFill/>
        </p:spPr>
        <p:txBody>
          <a:bodyPr wrap="square">
            <a:spAutoFit/>
          </a:bodyPr>
          <a:lstStyle>
            <a:defPPr>
              <a:defRPr lang="zh-CN"/>
            </a:defPPr>
            <a:lvl1pPr algn="ctr">
              <a:defRPr sz="4000" b="1">
                <a:latin typeface="微软雅黑" panose="020B0503020204020204" pitchFamily="34" charset="-122"/>
                <a:ea typeface="微软雅黑" panose="020B0503020204020204" pitchFamily="34" charset="-122"/>
              </a:defRPr>
            </a:lvl1pPr>
          </a:lstStyle>
          <a:p>
            <a:r>
              <a:rPr lang="zh-CN" altLang="en-US" sz="4000" dirty="0">
                <a:latin typeface="思源宋体 CN" panose="02020400000000000000" pitchFamily="18" charset="-122"/>
                <a:ea typeface="思源宋体 CN" panose="02020400000000000000" pitchFamily="18" charset="-122"/>
                <a:sym typeface="+mn-ea"/>
              </a:rPr>
              <a:t>观众抢答部分</a:t>
            </a:r>
            <a:endParaRPr lang="zh-CN" altLang="en-US" dirty="0">
              <a:latin typeface="思源宋体 CN" panose="02020400000000000000" pitchFamily="18" charset="-122"/>
              <a:ea typeface="思源宋体 CN" panose="02020400000000000000" pitchFamily="18" charset="-122"/>
            </a:endParaRPr>
          </a:p>
        </p:txBody>
      </p:sp>
      <p:sp>
        <p:nvSpPr>
          <p:cNvPr id="25" name="文本框 24"/>
          <p:cNvSpPr txBox="1"/>
          <p:nvPr/>
        </p:nvSpPr>
        <p:spPr>
          <a:xfrm>
            <a:off x="3862763" y="3155972"/>
            <a:ext cx="4466474" cy="1289905"/>
          </a:xfrm>
          <a:prstGeom prst="rect">
            <a:avLst/>
          </a:prstGeom>
          <a:noFill/>
        </p:spPr>
        <p:txBody>
          <a:bodyPr wrap="square">
            <a:spAutoFit/>
          </a:bodyPr>
          <a:lstStyle>
            <a:defPPr>
              <a:defRPr lang="zh-CN"/>
            </a:defPPr>
            <a:lvl1pPr algn="just">
              <a:lnSpc>
                <a:spcPct val="150000"/>
              </a:lnSpc>
              <a:defRPr sz="1800">
                <a:latin typeface="微软雅黑" panose="020B0503020204020204" pitchFamily="34" charset="-122"/>
                <a:ea typeface="微软雅黑" panose="020B0503020204020204" pitchFamily="34" charset="-122"/>
              </a:defRPr>
            </a:lvl1pPr>
          </a:lstStyle>
          <a:p>
            <a:pPr algn="l"/>
            <a:r>
              <a:rPr lang="zh-CN" altLang="en-US" sz="1800" dirty="0">
                <a:latin typeface="思源宋体 CN" panose="02020400000000000000" pitchFamily="18" charset="-122"/>
                <a:ea typeface="思源宋体 CN" panose="02020400000000000000" pitchFamily="18" charset="-122"/>
              </a:rPr>
              <a:t>所有观众回答题目只有一次机会不可补充答和超时答题由现场观众回答</a:t>
            </a:r>
            <a:r>
              <a:rPr lang="en-US" altLang="zh-CN" sz="1800" dirty="0">
                <a:latin typeface="思源宋体 CN" panose="02020400000000000000" pitchFamily="18" charset="-122"/>
                <a:ea typeface="思源宋体 CN" panose="02020400000000000000" pitchFamily="18" charset="-122"/>
              </a:rPr>
              <a:t>,</a:t>
            </a:r>
            <a:r>
              <a:rPr lang="zh-CN" altLang="en-US" sz="1800" dirty="0">
                <a:latin typeface="思源宋体 CN" panose="02020400000000000000" pitchFamily="18" charset="-122"/>
                <a:ea typeface="思源宋体 CN" panose="02020400000000000000" pitchFamily="18" charset="-122"/>
              </a:rPr>
              <a:t>回答正确者派送精美礼品一份。</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77234"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01</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961289"/>
          </a:xfrm>
          <a:prstGeom prst="rect">
            <a:avLst/>
          </a:prstGeom>
          <a:noFill/>
        </p:spPr>
        <p:txBody>
          <a:bodyPr wrap="square">
            <a:spAutoFit/>
          </a:bodyPr>
          <a:lstStyle/>
          <a:p>
            <a:pPr algn="just">
              <a:lnSpc>
                <a:spcPct val="150000"/>
              </a:lnSpc>
            </a:pPr>
            <a:r>
              <a:rPr lang="en-US" altLang="zh-CN" sz="2000" b="1" dirty="0" err="1">
                <a:latin typeface="思源宋体 CN" panose="02020400000000000000" pitchFamily="18" charset="-122"/>
                <a:ea typeface="思源宋体 CN" panose="02020400000000000000" pitchFamily="18" charset="-122"/>
              </a:rPr>
              <a:t>楼失火时，当通道被火封住，欲逃无路时，可靠近窗户或</a:t>
            </a:r>
            <a:r>
              <a:rPr lang="en-US" altLang="zh-CN" sz="2000" b="1" dirty="0">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A</a:t>
            </a:r>
            <a:r>
              <a:rPr lang="en-US" altLang="zh-CN" sz="2000" b="1" dirty="0">
                <a:latin typeface="思源宋体 CN" panose="02020400000000000000" pitchFamily="18" charset="-122"/>
                <a:ea typeface="思源宋体 CN" panose="02020400000000000000" pitchFamily="18" charset="-122"/>
              </a:rPr>
              <a:t> ）</a:t>
            </a:r>
            <a:r>
              <a:rPr lang="en-US" altLang="zh-CN" sz="2000" b="1" dirty="0" err="1">
                <a:latin typeface="思源宋体 CN" panose="02020400000000000000" pitchFamily="18" charset="-122"/>
                <a:ea typeface="思源宋体 CN" panose="02020400000000000000" pitchFamily="18" charset="-122"/>
              </a:rPr>
              <a:t>呼救，同时关紧门窗，用湿手巾、湿布堵塞门缝，用水淋透房门，防止烟火侵入</a:t>
            </a:r>
            <a:r>
              <a:rPr lang="en-US" altLang="zh-CN" sz="2000" b="1" dirty="0">
                <a:latin typeface="思源宋体 CN" panose="02020400000000000000" pitchFamily="18" charset="-122"/>
                <a:ea typeface="思源宋体 CN" panose="02020400000000000000" pitchFamily="18" charset="-122"/>
              </a:rPr>
              <a:t>。</a:t>
            </a:r>
            <a:r>
              <a:rPr lang="zh-CN" altLang="en-US" sz="2000" b="1" dirty="0">
                <a:latin typeface="思源宋体 CN" panose="02020400000000000000" pitchFamily="18" charset="-122"/>
                <a:ea typeface="思源宋体 CN" panose="02020400000000000000" pitchFamily="18" charset="-122"/>
                <a:sym typeface="+mn-ea"/>
              </a:rPr>
              <a:t>【单选题】</a:t>
            </a:r>
            <a:r>
              <a:rPr lang="en-US" altLang="zh-CN" sz="2000" b="1" dirty="0">
                <a:latin typeface="思源宋体 CN" panose="02020400000000000000" pitchFamily="18" charset="-122"/>
                <a:ea typeface="思源宋体 CN" panose="02020400000000000000" pitchFamily="18" charset="-122"/>
                <a:sym typeface="+mn-ea"/>
              </a:rPr>
              <a:t> </a:t>
            </a:r>
            <a:endParaRPr lang="en-US" altLang="zh-CN" sz="2000" b="1"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3" y="2803436"/>
            <a:ext cx="4186727" cy="1706878"/>
          </a:xfrm>
          <a:prstGeom prst="rect">
            <a:avLst/>
          </a:prstGeom>
          <a:noFill/>
        </p:spPr>
        <p:txBody>
          <a:bodyPr wrap="square">
            <a:spAutoFit/>
          </a:bodyPr>
          <a:lstStyle/>
          <a:p>
            <a:pPr>
              <a:lnSpc>
                <a:spcPct val="150000"/>
              </a:lnSpc>
            </a:pPr>
            <a:r>
              <a:rPr lang="en-US" altLang="zh-CN" sz="1800" dirty="0" err="1">
                <a:latin typeface="思源宋体 CN" panose="02020400000000000000" pitchFamily="18" charset="-122"/>
                <a:ea typeface="思源宋体 CN" panose="02020400000000000000" pitchFamily="18" charset="-122"/>
              </a:rPr>
              <a:t>A、阳台</a:t>
            </a:r>
            <a:r>
              <a:rPr lang="en-US" altLang="zh-CN" sz="1800" dirty="0">
                <a:latin typeface="思源宋体 CN" panose="02020400000000000000" pitchFamily="18" charset="-122"/>
                <a:ea typeface="思源宋体 CN" panose="02020400000000000000" pitchFamily="18" charset="-122"/>
              </a:rPr>
              <a:t>        </a:t>
            </a:r>
          </a:p>
          <a:p>
            <a:pPr>
              <a:lnSpc>
                <a:spcPct val="150000"/>
              </a:lnSpc>
            </a:pPr>
            <a:r>
              <a:rPr lang="en-US" altLang="zh-CN" sz="1800" dirty="0" err="1">
                <a:latin typeface="思源宋体 CN" panose="02020400000000000000" pitchFamily="18" charset="-122"/>
                <a:ea typeface="思源宋体 CN" panose="02020400000000000000" pitchFamily="18" charset="-122"/>
              </a:rPr>
              <a:t>B、房间</a:t>
            </a:r>
            <a:r>
              <a:rPr lang="en-US" altLang="zh-CN" sz="1800" dirty="0">
                <a:latin typeface="思源宋体 CN" panose="02020400000000000000" pitchFamily="18" charset="-122"/>
                <a:ea typeface="思源宋体 CN" panose="02020400000000000000" pitchFamily="18" charset="-122"/>
              </a:rPr>
              <a:t>       </a:t>
            </a:r>
          </a:p>
          <a:p>
            <a:pPr>
              <a:lnSpc>
                <a:spcPct val="150000"/>
              </a:lnSpc>
            </a:pPr>
            <a:r>
              <a:rPr lang="en-US" altLang="zh-CN" sz="1800" dirty="0" err="1">
                <a:latin typeface="思源宋体 CN" panose="02020400000000000000" pitchFamily="18" charset="-122"/>
                <a:ea typeface="思源宋体 CN" panose="02020400000000000000" pitchFamily="18" charset="-122"/>
              </a:rPr>
              <a:t>C、卫生间</a:t>
            </a:r>
            <a:r>
              <a:rPr lang="en-US" altLang="zh-CN" sz="1800" dirty="0">
                <a:latin typeface="思源宋体 CN" panose="02020400000000000000" pitchFamily="18" charset="-122"/>
                <a:ea typeface="思源宋体 CN" panose="02020400000000000000" pitchFamily="18" charset="-122"/>
              </a:rPr>
              <a:t>       </a:t>
            </a:r>
          </a:p>
          <a:p>
            <a:pPr>
              <a:lnSpc>
                <a:spcPct val="150000"/>
              </a:lnSpc>
            </a:pPr>
            <a:r>
              <a:rPr lang="en-US" altLang="zh-CN" sz="1800" dirty="0" err="1">
                <a:latin typeface="思源宋体 CN" panose="02020400000000000000" pitchFamily="18" charset="-122"/>
                <a:ea typeface="思源宋体 CN" panose="02020400000000000000" pitchFamily="18" charset="-122"/>
              </a:rPr>
              <a:t>D、房门</a:t>
            </a:r>
            <a:endParaRPr lang="zh-CN" altLang="en-US"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p>
            <a:pPr algn="ctr"/>
            <a:r>
              <a:rPr lang="en-US" altLang="zh-CN" sz="9600" dirty="0">
                <a:solidFill>
                  <a:schemeClr val="tx1">
                    <a:lumMod val="65000"/>
                    <a:lumOff val="35000"/>
                  </a:schemeClr>
                </a:solidFill>
                <a:latin typeface="Arial" panose="020B0604020202020204" pitchFamily="34" charset="0"/>
                <a:cs typeface="Arial" panose="020B0604020202020204" pitchFamily="34" charset="0"/>
              </a:rPr>
              <a:t>A</a:t>
            </a:r>
            <a:endParaRPr lang="zh-CN" altLang="en-US" sz="96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5"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endParaRPr>
          </a:p>
        </p:txBody>
      </p:sp>
      <p:sp>
        <p:nvSpPr>
          <p:cNvPr id="3" name="矩形: 圆角 2">
            <a:hlinkClick r:id="rId6" action="ppaction://hlinksldjump"/>
          </p:cNvPr>
          <p:cNvSpPr/>
          <p:nvPr/>
        </p:nvSpPr>
        <p:spPr>
          <a:xfrm>
            <a:off x="4414021"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7" action="ppaction://hlinksldjump"/>
          </p:cNvPr>
          <p:cNvSpPr/>
          <p:nvPr/>
        </p:nvSpPr>
        <p:spPr>
          <a:xfrm>
            <a:off x="5697417"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8" action="ppaction://hlinksldjump"/>
          </p:cNvPr>
          <p:cNvSpPr/>
          <p:nvPr/>
        </p:nvSpPr>
        <p:spPr>
          <a:xfrm>
            <a:off x="6980813"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9" action="ppaction://hlinksldjump"/>
          </p:cNvPr>
          <p:cNvSpPr/>
          <p:nvPr/>
        </p:nvSpPr>
        <p:spPr>
          <a:xfrm>
            <a:off x="8264209"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10" action="ppaction://hlinksldjump"/>
          </p:cNvPr>
          <p:cNvSpPr/>
          <p:nvPr/>
        </p:nvSpPr>
        <p:spPr>
          <a:xfrm>
            <a:off x="9547604"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11" action="ppaction://hlinksldjump"/>
          </p:cNvPr>
          <p:cNvSpPr/>
          <p:nvPr/>
        </p:nvSpPr>
        <p:spPr>
          <a:xfrm>
            <a:off x="4414021"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12" action="ppaction://hlinksldjump"/>
          </p:cNvPr>
          <p:cNvSpPr/>
          <p:nvPr/>
        </p:nvSpPr>
        <p:spPr>
          <a:xfrm>
            <a:off x="5697417"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3" action="ppaction://hlinksldjump"/>
          </p:cNvPr>
          <p:cNvSpPr/>
          <p:nvPr/>
        </p:nvSpPr>
        <p:spPr>
          <a:xfrm>
            <a:off x="6980813"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4" action="ppaction://hlinksldjump"/>
          </p:cNvPr>
          <p:cNvSpPr/>
          <p:nvPr/>
        </p:nvSpPr>
        <p:spPr>
          <a:xfrm>
            <a:off x="8264209"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5" action="ppaction://hlinksldjump"/>
          </p:cNvPr>
          <p:cNvSpPr/>
          <p:nvPr/>
        </p:nvSpPr>
        <p:spPr>
          <a:xfrm>
            <a:off x="9547604"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49" name="矩形: 圆角 48">
            <a:hlinkClick r:id="rId16"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rPr>
              <a:t>抢答题</a:t>
            </a:r>
          </a:p>
        </p:txBody>
      </p:sp>
      <p:sp>
        <p:nvSpPr>
          <p:cNvPr id="52" name="矩形: 圆角 51">
            <a:hlinkClick r:id="rId17"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思源宋体 CN" panose="02020400000000000000" pitchFamily="18" charset="-122"/>
                <a:ea typeface="思源宋体 CN" panose="02020400000000000000" pitchFamily="18" charset="-122"/>
                <a:sym typeface="+mn-lt"/>
              </a:rPr>
              <a:t>加赛题</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5" name="矩形: 圆角 54">
            <a:hlinkClick r:id="rId18"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思源宋体 CN" panose="02020400000000000000" pitchFamily="18" charset="-122"/>
                <a:ea typeface="思源宋体 CN" panose="02020400000000000000" pitchFamily="18" charset="-122"/>
                <a:sym typeface="+mn-lt"/>
              </a:rPr>
              <a:t>观众答题</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8" name="矩形: 圆角 57">
            <a:hlinkClick r:id="rId19"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思源宋体 CN" panose="02020400000000000000" pitchFamily="18" charset="-122"/>
                <a:ea typeface="思源宋体 CN" panose="02020400000000000000" pitchFamily="18" charset="-122"/>
              </a:rPr>
              <a:t>END</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观众答题</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01</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sz="2800" b="1" dirty="0">
              <a:solidFill>
                <a:srgbClr val="C00000"/>
              </a:solidFill>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身上着火后，下列哪种灭火方法是错误的</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 </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、就地打滚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、用厚重衣物覆盖压灭火苗</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、迎风快跑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、跳入水中</a:t>
            </a: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观众答题</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02</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 </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必须分间、分库储存。   </a:t>
            </a:r>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、灭火方法相同的物品</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、容易相互发生化学反应的物品</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、理化性质相同的物质</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、以上都正确</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观众答题</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03</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架空线路的下方</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 </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堆放物品。  </a:t>
            </a:r>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、可以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、不可以</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、经批准后可以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、以上都不正确</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观众答题</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04</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依据</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仓库防火安全管理规则</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，进入甲，乙类物品库区的人员，必须</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，并交出携带的火种。</a:t>
            </a:r>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、检查身体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、戴安全帽</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、登记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、出示身份证</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3" name="箭头: 五边形 2">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观众答题</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05</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依据</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仓库防火安全管理规则</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库区以及周围</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米内</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不得燃放烟花爆竹。  </a:t>
            </a:r>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a:t>
            </a:r>
            <a:r>
              <a:rPr lang="en-US" altLang="zh-CN" dirty="0">
                <a:latin typeface="思源宋体 CN" panose="02020400000000000000" pitchFamily="18" charset="-122"/>
                <a:ea typeface="思源宋体 CN" panose="02020400000000000000" pitchFamily="18" charset="-122"/>
              </a:rPr>
              <a:t>25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a:t>
            </a:r>
            <a:r>
              <a:rPr lang="en-US" altLang="zh-CN" dirty="0">
                <a:latin typeface="思源宋体 CN" panose="02020400000000000000" pitchFamily="18" charset="-122"/>
                <a:ea typeface="思源宋体 CN" panose="02020400000000000000" pitchFamily="18" charset="-122"/>
              </a:rPr>
              <a:t>50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a:t>
            </a:r>
            <a:r>
              <a:rPr lang="en-US" altLang="zh-CN" dirty="0">
                <a:latin typeface="思源宋体 CN" panose="02020400000000000000" pitchFamily="18" charset="-122"/>
                <a:ea typeface="思源宋体 CN" panose="02020400000000000000" pitchFamily="18" charset="-122"/>
              </a:rPr>
              <a:t>75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a:t>
            </a:r>
            <a:r>
              <a:rPr lang="en-US" altLang="zh-CN" dirty="0">
                <a:latin typeface="思源宋体 CN" panose="02020400000000000000" pitchFamily="18" charset="-122"/>
                <a:ea typeface="思源宋体 CN" panose="02020400000000000000" pitchFamily="18" charset="-122"/>
              </a:rPr>
              <a:t>100</a:t>
            </a:r>
            <a:endParaRPr lang="zh-CN" altLang="en-US" dirty="0">
              <a:latin typeface="思源宋体 CN" panose="02020400000000000000" pitchFamily="18" charset="-122"/>
              <a:ea typeface="思源宋体 CN" panose="02020400000000000000" pitchFamily="18" charset="-122"/>
            </a:endParaRP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观众答题</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06</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发现液化石油气灶上的导气管有裂纹，用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 </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、用燃着的打火机查找漏气地方</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、用着的火柴查找漏气地方</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、把肥皂水涂在裂纹处</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起泡处就是漏气的</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、鼻子嗅的方法找漏气的地方应</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3" name="箭头: 五边形 2">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观众答题</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07</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据统计，火灾中死亡的人有</a:t>
            </a:r>
            <a:r>
              <a:rPr lang="en-US" altLang="zh-CN" dirty="0">
                <a:latin typeface="思源宋体 CN" panose="02020400000000000000" pitchFamily="18" charset="-122"/>
                <a:ea typeface="思源宋体 CN" panose="02020400000000000000" pitchFamily="18" charset="-122"/>
              </a:rPr>
              <a:t>80%</a:t>
            </a:r>
            <a:r>
              <a:rPr lang="zh-CN" altLang="en-US" dirty="0">
                <a:latin typeface="思源宋体 CN" panose="02020400000000000000" pitchFamily="18" charset="-122"/>
                <a:ea typeface="思源宋体 CN" panose="02020400000000000000" pitchFamily="18" charset="-122"/>
              </a:rPr>
              <a:t>以上属于</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 </a:t>
            </a:r>
            <a:r>
              <a:rPr lang="en-US" altLang="zh-CN"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、被火直接烧死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、烟气窒息致死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、跳楼或惊吓致死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、被踩死</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观众答题</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08</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发现室外着火，触摸门把已发烫时，应</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  </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a:t>
            </a:r>
          </a:p>
        </p:txBody>
      </p:sp>
      <p:sp>
        <p:nvSpPr>
          <p:cNvPr id="31" name="文本框 30"/>
          <p:cNvSpPr txBox="1"/>
          <p:nvPr/>
        </p:nvSpPr>
        <p:spPr>
          <a:xfrm>
            <a:off x="1248872" y="2451746"/>
            <a:ext cx="6739428"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、迅速开门冲出去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、用湿物垫在门把上开门撤离，以防烫伤</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、用湿物堵塞门缝，向门泼水降温，等待火势熄灭或消防队救援</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、立即从窗户跳出去逃生</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2" name="箭头: 五边形 1">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观众答题</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09</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事故火花是电器或线路故障时产生的火花，下列（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）不是事故火花。</a:t>
            </a:r>
          </a:p>
        </p:txBody>
      </p:sp>
      <p:sp>
        <p:nvSpPr>
          <p:cNvPr id="31" name="文本框 30"/>
          <p:cNvSpPr txBox="1"/>
          <p:nvPr/>
        </p:nvSpPr>
        <p:spPr>
          <a:xfrm>
            <a:off x="1248872" y="2451746"/>
            <a:ext cx="673942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、雷电火花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、静电火花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、开关分合时产生有火花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、发生短路时产生的火花</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3" name="箭头: 五边形 2">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02</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以下几种逃生方法中</a:t>
            </a:r>
            <a:r>
              <a:rPr lang="en-US" altLang="zh-CN" dirty="0">
                <a:latin typeface="思源宋体 CN" panose="02020400000000000000" pitchFamily="18" charset="-122"/>
                <a:ea typeface="思源宋体 CN" panose="02020400000000000000" pitchFamily="18" charset="-122"/>
              </a:rPr>
              <a:t>，( C )</a:t>
            </a:r>
            <a:r>
              <a:rPr lang="en-US" altLang="zh-CN" dirty="0" err="1">
                <a:latin typeface="思源宋体 CN" panose="02020400000000000000" pitchFamily="18" charset="-122"/>
                <a:ea typeface="思源宋体 CN" panose="02020400000000000000" pitchFamily="18" charset="-122"/>
              </a:rPr>
              <a:t>是不正确的</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r>
              <a:rPr lang="en-US" altLang="zh-CN"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A、用湿毛巾捂着嘴巴和鼻子</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B、弯着身子快速跑到安全地点</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C、躲在床底下，等待消防人员救援</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D、向木质家具及门窗泼水防止火势蔓延</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p>
            <a:pPr algn="ctr"/>
            <a:r>
              <a:rPr lang="en-US" altLang="zh-CN" sz="9600" dirty="0">
                <a:solidFill>
                  <a:schemeClr val="tx1">
                    <a:lumMod val="65000"/>
                    <a:lumOff val="35000"/>
                  </a:schemeClr>
                </a:solidFill>
                <a:latin typeface="Arial" panose="020B0604020202020204" pitchFamily="34" charset="0"/>
                <a:cs typeface="Arial" panose="020B0604020202020204" pitchFamily="34" charset="0"/>
              </a:rPr>
              <a:t>C</a:t>
            </a:r>
            <a:endParaRPr lang="zh-CN" altLang="en-US" sz="96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观众答题</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10</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latin typeface="思源宋体 CN" panose="02020400000000000000" pitchFamily="18" charset="-122"/>
                <a:ea typeface="思源宋体 CN" panose="02020400000000000000" pitchFamily="18" charset="-122"/>
              </a:rPr>
              <a:t>下列场所不属于公司消防重点部位的是（ </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rPr>
              <a:t>）</a:t>
            </a:r>
          </a:p>
        </p:txBody>
      </p:sp>
      <p:sp>
        <p:nvSpPr>
          <p:cNvPr id="31" name="文本框 30"/>
          <p:cNvSpPr txBox="1"/>
          <p:nvPr/>
        </p:nvSpPr>
        <p:spPr>
          <a:xfrm>
            <a:off x="1248872" y="2451746"/>
            <a:ext cx="673942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latin typeface="思源宋体 CN" panose="02020400000000000000" pitchFamily="18" charset="-122"/>
                <a:ea typeface="思源宋体 CN" panose="02020400000000000000" pitchFamily="18" charset="-122"/>
              </a:rPr>
              <a:t>A</a:t>
            </a:r>
            <a:r>
              <a:rPr lang="zh-CN" altLang="en-US" dirty="0">
                <a:latin typeface="思源宋体 CN" panose="02020400000000000000" pitchFamily="18" charset="-122"/>
                <a:ea typeface="思源宋体 CN" panose="02020400000000000000" pitchFamily="18" charset="-122"/>
              </a:rPr>
              <a:t>、空压机房     </a:t>
            </a:r>
          </a:p>
          <a:p>
            <a:r>
              <a:rPr lang="en-US" altLang="zh-CN" dirty="0">
                <a:latin typeface="思源宋体 CN" panose="02020400000000000000" pitchFamily="18" charset="-122"/>
                <a:ea typeface="思源宋体 CN" panose="02020400000000000000" pitchFamily="18" charset="-122"/>
              </a:rPr>
              <a:t>B</a:t>
            </a:r>
            <a:r>
              <a:rPr lang="zh-CN" altLang="en-US" dirty="0">
                <a:latin typeface="思源宋体 CN" panose="02020400000000000000" pitchFamily="18" charset="-122"/>
                <a:ea typeface="思源宋体 CN" panose="02020400000000000000" pitchFamily="18" charset="-122"/>
              </a:rPr>
              <a:t>、危险化学品库    </a:t>
            </a:r>
          </a:p>
          <a:p>
            <a:r>
              <a:rPr lang="en-US" altLang="zh-CN" dirty="0">
                <a:latin typeface="思源宋体 CN" panose="02020400000000000000" pitchFamily="18" charset="-122"/>
                <a:ea typeface="思源宋体 CN" panose="02020400000000000000" pitchFamily="18" charset="-122"/>
              </a:rPr>
              <a:t>C</a:t>
            </a:r>
            <a:r>
              <a:rPr lang="zh-CN" altLang="en-US" dirty="0">
                <a:latin typeface="思源宋体 CN" panose="02020400000000000000" pitchFamily="18" charset="-122"/>
                <a:ea typeface="思源宋体 CN" panose="02020400000000000000" pitchFamily="18" charset="-122"/>
              </a:rPr>
              <a:t>、油库      </a:t>
            </a:r>
          </a:p>
          <a:p>
            <a:r>
              <a:rPr lang="en-US" altLang="zh-CN" dirty="0">
                <a:latin typeface="思源宋体 CN" panose="02020400000000000000" pitchFamily="18" charset="-122"/>
                <a:ea typeface="思源宋体 CN" panose="02020400000000000000" pitchFamily="18" charset="-122"/>
              </a:rPr>
              <a:t>D</a:t>
            </a:r>
            <a:r>
              <a:rPr lang="zh-CN" altLang="en-US" dirty="0">
                <a:latin typeface="思源宋体 CN" panose="02020400000000000000" pitchFamily="18" charset="-122"/>
                <a:ea typeface="思源宋体 CN" panose="02020400000000000000" pitchFamily="18" charset="-122"/>
              </a:rPr>
              <a:t>、试验场</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
        <p:nvSpPr>
          <p:cNvPr id="3" name="箭头: 五边形 2">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bluezer"/>
          <p:cNvPicPr>
            <a:picLocks noChangeAspect="1"/>
          </p:cNvPicPr>
          <p:nvPr/>
        </p:nvPicPr>
        <p:blipFill>
          <a:blip r:embed="rId4" cstate="print"/>
          <a:stretch>
            <a:fillRect/>
          </a:stretch>
        </p:blipFill>
        <p:spPr>
          <a:xfrm>
            <a:off x="-635" y="4445"/>
            <a:ext cx="7924165" cy="2215515"/>
          </a:xfrm>
          <a:prstGeom prst="rect">
            <a:avLst/>
          </a:prstGeom>
        </p:spPr>
      </p:pic>
      <p:pic>
        <p:nvPicPr>
          <p:cNvPr id="11" name="图片 10" descr="blue zer"/>
          <p:cNvPicPr>
            <a:picLocks noChangeAspect="1"/>
          </p:cNvPicPr>
          <p:nvPr/>
        </p:nvPicPr>
        <p:blipFill>
          <a:blip r:embed="rId5" cstate="print"/>
          <a:stretch>
            <a:fillRect/>
          </a:stretch>
        </p:blipFill>
        <p:spPr>
          <a:xfrm>
            <a:off x="9753600" y="-38100"/>
            <a:ext cx="2446020" cy="7481570"/>
          </a:xfrm>
          <a:prstGeom prst="rect">
            <a:avLst/>
          </a:prstGeom>
        </p:spPr>
      </p:pic>
      <p:sp>
        <p:nvSpPr>
          <p:cNvPr id="4" name="文本框 3"/>
          <p:cNvSpPr txBox="1"/>
          <p:nvPr/>
        </p:nvSpPr>
        <p:spPr>
          <a:xfrm>
            <a:off x="2192176" y="2372738"/>
            <a:ext cx="7718748" cy="1445260"/>
          </a:xfrm>
          <a:prstGeom prst="rect">
            <a:avLst/>
          </a:prstGeom>
          <a:noFill/>
        </p:spPr>
        <p:txBody>
          <a:bodyPr wrap="square" rtlCol="0">
            <a:spAutoFit/>
          </a:bodyPr>
          <a:lstStyle>
            <a:defPPr>
              <a:defRPr lang="zh-CN"/>
            </a:defPPr>
            <a:lvl1pPr algn="ctr">
              <a:defRPr sz="8800" b="1">
                <a:gradFill>
                  <a:gsLst>
                    <a:gs pos="0">
                      <a:srgbClr val="83190F"/>
                    </a:gs>
                    <a:gs pos="45000">
                      <a:srgbClr val="FF0000"/>
                    </a:gs>
                    <a:gs pos="100000">
                      <a:srgbClr val="80180F"/>
                    </a:gs>
                  </a:gsLst>
                  <a:lin ang="0" scaled="0"/>
                </a:gradFill>
                <a:effectLst>
                  <a:outerShdw blurRad="38100" dist="38100" dir="2700000" algn="tl">
                    <a:srgbClr val="000000">
                      <a:alpha val="43137"/>
                    </a:srgbClr>
                  </a:outerShdw>
                </a:effectLst>
                <a:latin typeface="方正黑体_GBK" panose="03000509000000000000" pitchFamily="65" charset="-122"/>
                <a:ea typeface="方正黑体_GBK" panose="03000509000000000000" pitchFamily="65" charset="-122"/>
              </a:defRPr>
            </a:lvl1pPr>
          </a:lstStyle>
          <a:p>
            <a:r>
              <a:rPr lang="zh-CN" altLang="en-US" dirty="0">
                <a:latin typeface="思源宋体 CN" panose="02020400000000000000" pitchFamily="18" charset="-122"/>
                <a:ea typeface="思源宋体 CN" panose="02020400000000000000" pitchFamily="18" charset="-122"/>
              </a:rPr>
              <a:t>感谢参与</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03</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大型活动现场发生突发事件，需要紧急疏散时在场人员要</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sym typeface="+mn-ea"/>
              </a:rPr>
              <a:t>【单选题】</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A、按顺序迅速撤离现场</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B、争先恐后逃跑</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C、围观看热闹</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D、边跑边喊叫</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p>
            <a:pPr algn="ctr"/>
            <a:r>
              <a:rPr lang="en-US" altLang="zh-CN" sz="9600" dirty="0">
                <a:solidFill>
                  <a:schemeClr val="tx1">
                    <a:lumMod val="65000"/>
                    <a:lumOff val="35000"/>
                  </a:schemeClr>
                </a:solidFill>
                <a:latin typeface="Arial" panose="020B0604020202020204" pitchFamily="34" charset="0"/>
                <a:cs typeface="Arial" panose="020B0604020202020204" pitchFamily="34" charset="0"/>
              </a:rPr>
              <a:t>A</a:t>
            </a:r>
            <a:endParaRPr lang="zh-CN" altLang="en-US" sz="96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04</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火灾中对人员威胁最大的是</a:t>
            </a:r>
            <a:r>
              <a:rPr lang="en-US" altLang="zh-CN" dirty="0">
                <a:latin typeface="思源宋体 CN" panose="02020400000000000000" pitchFamily="18" charset="-122"/>
                <a:ea typeface="思源宋体 CN" panose="02020400000000000000" pitchFamily="18" charset="-122"/>
              </a:rPr>
              <a:t>(     )，</a:t>
            </a:r>
            <a:r>
              <a:rPr lang="en-US" altLang="zh-CN" dirty="0" err="1">
                <a:latin typeface="思源宋体 CN" panose="02020400000000000000" pitchFamily="18" charset="-122"/>
                <a:ea typeface="思源宋体 CN" panose="02020400000000000000" pitchFamily="18" charset="-122"/>
              </a:rPr>
              <a:t>因此，首先应该做好防护再逃生</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endParaRPr lang="en-US" altLang="zh-CN" dirty="0">
              <a:latin typeface="思源宋体 CN" panose="02020400000000000000" pitchFamily="18" charset="-122"/>
              <a:ea typeface="思源宋体 CN" panose="02020400000000000000" pitchFamily="18" charset="-122"/>
            </a:endParaRPr>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A、火</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B、烟气</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C、可燃物</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D、温度</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思源宋体 CN" panose="02020400000000000000" pitchFamily="18" charset="-122"/>
                <a:ea typeface="思源宋体 CN" panose="02020400000000000000" pitchFamily="18" charset="-122"/>
                <a:sym typeface="+mn-lt"/>
              </a:rPr>
              <a:t>必答题部分</a:t>
            </a:r>
            <a:r>
              <a:rPr lang="zh-CN" altLang="en-US" sz="2800" b="1" dirty="0">
                <a:latin typeface="思源宋体 CN" panose="02020400000000000000" pitchFamily="18" charset="-122"/>
                <a:ea typeface="思源宋体 CN" panose="02020400000000000000" pitchFamily="18" charset="-122"/>
                <a:sym typeface="+mn-lt"/>
              </a:rPr>
              <a:t>：</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第</a:t>
            </a:r>
            <a:r>
              <a:rPr lang="en-US" altLang="zh-CN" sz="2800" b="1" dirty="0">
                <a:solidFill>
                  <a:srgbClr val="C00000"/>
                </a:solidFill>
                <a:latin typeface="思源宋体 CN" panose="02020400000000000000" pitchFamily="18" charset="-122"/>
                <a:ea typeface="思源宋体 CN" panose="02020400000000000000" pitchFamily="18" charset="-122"/>
                <a:sym typeface="+mn-lt"/>
              </a:rPr>
              <a:t>05</a:t>
            </a:r>
            <a:r>
              <a:rPr lang="zh-CN" altLang="en-US" sz="2800" b="1" dirty="0">
                <a:solidFill>
                  <a:srgbClr val="C00000"/>
                </a:solidFill>
                <a:latin typeface="思源宋体 CN" panose="02020400000000000000" pitchFamily="18" charset="-122"/>
                <a:ea typeface="思源宋体 CN" panose="02020400000000000000" pitchFamily="18"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思源宋体 CN" panose="02020400000000000000" pitchFamily="18" charset="-122"/>
              <a:ea typeface="思源宋体 CN" panose="02020400000000000000" pitchFamily="18" charset="-122"/>
            </a:endParaRPr>
          </a:p>
        </p:txBody>
      </p:sp>
      <p:sp>
        <p:nvSpPr>
          <p:cNvPr id="30" name="文本框 29"/>
          <p:cNvSpPr txBox="1"/>
          <p:nvPr/>
        </p:nvSpPr>
        <p:spPr>
          <a:xfrm>
            <a:off x="603250" y="1506835"/>
            <a:ext cx="10902950" cy="499752"/>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火灾使人致命的最主要的原因是</a:t>
            </a:r>
            <a:r>
              <a:rPr lang="en-US" altLang="zh-CN" dirty="0">
                <a:latin typeface="思源宋体 CN" panose="02020400000000000000" pitchFamily="18" charset="-122"/>
                <a:ea typeface="思源宋体 CN" panose="02020400000000000000" pitchFamily="18" charset="-122"/>
              </a:rPr>
              <a:t>（      ）。</a:t>
            </a:r>
            <a:r>
              <a:rPr lang="zh-CN" altLang="en-US" dirty="0">
                <a:latin typeface="思源宋体 CN" panose="02020400000000000000" pitchFamily="18" charset="-122"/>
                <a:ea typeface="思源宋体 CN" panose="02020400000000000000" pitchFamily="18" charset="-122"/>
                <a:sym typeface="+mn-ea"/>
              </a:rPr>
              <a:t>【单选题】</a:t>
            </a:r>
            <a:r>
              <a:rPr lang="en-US" altLang="zh-CN" dirty="0">
                <a:latin typeface="思源宋体 CN" panose="02020400000000000000" pitchFamily="18" charset="-122"/>
                <a:ea typeface="思源宋体 CN" panose="02020400000000000000" pitchFamily="18" charset="-122"/>
                <a:sym typeface="+mn-ea"/>
              </a:rPr>
              <a:t> </a:t>
            </a:r>
            <a:r>
              <a:rPr lang="en-US" altLang="zh-CN" dirty="0">
                <a:latin typeface="思源宋体 CN" panose="02020400000000000000" pitchFamily="18" charset="-122"/>
                <a:ea typeface="思源宋体 CN" panose="02020400000000000000" pitchFamily="18" charset="-122"/>
              </a:rPr>
              <a:t> </a:t>
            </a:r>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latin typeface="思源宋体 CN" panose="02020400000000000000" pitchFamily="18" charset="-122"/>
                <a:ea typeface="思源宋体 CN" panose="02020400000000000000" pitchFamily="18" charset="-122"/>
              </a:rPr>
              <a:t>A、被人践踏</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B、窒息</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C、烧伤</a:t>
            </a:r>
            <a:r>
              <a:rPr lang="en-US" altLang="zh-CN" dirty="0">
                <a:latin typeface="思源宋体 CN" panose="02020400000000000000" pitchFamily="18" charset="-122"/>
                <a:ea typeface="思源宋体 CN" panose="02020400000000000000" pitchFamily="18" charset="-122"/>
              </a:rPr>
              <a:t>        </a:t>
            </a:r>
          </a:p>
          <a:p>
            <a:r>
              <a:rPr lang="en-US" altLang="zh-CN" dirty="0" err="1">
                <a:latin typeface="思源宋体 CN" panose="02020400000000000000" pitchFamily="18" charset="-122"/>
                <a:ea typeface="思源宋体 CN" panose="02020400000000000000" pitchFamily="18" charset="-122"/>
              </a:rPr>
              <a:t>D、烫伤</a:t>
            </a:r>
            <a:endParaRPr lang="en-US" altLang="zh-CN" dirty="0">
              <a:latin typeface="思源宋体 CN" panose="02020400000000000000" pitchFamily="18" charset="-122"/>
              <a:ea typeface="思源宋体 CN" panose="02020400000000000000" pitchFamily="18" charset="-122"/>
            </a:endParaRPr>
          </a:p>
        </p:txBody>
      </p:sp>
      <p:sp>
        <p:nvSpPr>
          <p:cNvPr id="9" name="箭头: 五边形 8">
            <a:hlinkClick r:id="rId3"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TIMING" val="|2.9|1.2|1|0.9"/>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TIMING" val="|1.5"/>
</p:tagLst>
</file>

<file path=ppt/tags/tag62.xml><?xml version="1.0" encoding="utf-8"?>
<p:tagLst xmlns:a="http://schemas.openxmlformats.org/drawingml/2006/main" xmlns:r="http://schemas.openxmlformats.org/officeDocument/2006/relationships" xmlns:p="http://schemas.openxmlformats.org/presentationml/2006/main">
  <p:tag name="TIMING" val="|1.5"/>
</p:tagLst>
</file>

<file path=ppt/tags/tag63.xml><?xml version="1.0" encoding="utf-8"?>
<p:tagLst xmlns:a="http://schemas.openxmlformats.org/drawingml/2006/main" xmlns:r="http://schemas.openxmlformats.org/officeDocument/2006/relationships" xmlns:p="http://schemas.openxmlformats.org/presentationml/2006/main">
  <p:tag name="TIMING" val="|1.5"/>
</p:tagLst>
</file>

<file path=ppt/tags/tag64.xml><?xml version="1.0" encoding="utf-8"?>
<p:tagLst xmlns:a="http://schemas.openxmlformats.org/drawingml/2006/main" xmlns:r="http://schemas.openxmlformats.org/officeDocument/2006/relationships" xmlns:p="http://schemas.openxmlformats.org/presentationml/2006/main">
  <p:tag name="TIMING" val="|1.5"/>
</p:tagLst>
</file>

<file path=ppt/tags/tag65.xml><?xml version="1.0" encoding="utf-8"?>
<p:tagLst xmlns:a="http://schemas.openxmlformats.org/drawingml/2006/main" xmlns:r="http://schemas.openxmlformats.org/officeDocument/2006/relationships" xmlns:p="http://schemas.openxmlformats.org/presentationml/2006/main">
  <p:tag name="TIMING" val="|1.5"/>
</p:tagLst>
</file>

<file path=ppt/tags/tag66.xml><?xml version="1.0" encoding="utf-8"?>
<p:tagLst xmlns:a="http://schemas.openxmlformats.org/drawingml/2006/main" xmlns:r="http://schemas.openxmlformats.org/officeDocument/2006/relationships" xmlns:p="http://schemas.openxmlformats.org/presentationml/2006/main">
  <p:tag name="TIMING" val="|1.5"/>
</p:tagLst>
</file>

<file path=ppt/tags/tag67.xml><?xml version="1.0" encoding="utf-8"?>
<p:tagLst xmlns:a="http://schemas.openxmlformats.org/drawingml/2006/main" xmlns:r="http://schemas.openxmlformats.org/officeDocument/2006/relationships" xmlns:p="http://schemas.openxmlformats.org/presentationml/2006/main">
  <p:tag name="TIMING" val="|1.5"/>
</p:tagLst>
</file>

<file path=ppt/tags/tag68.xml><?xml version="1.0" encoding="utf-8"?>
<p:tagLst xmlns:a="http://schemas.openxmlformats.org/drawingml/2006/main" xmlns:r="http://schemas.openxmlformats.org/officeDocument/2006/relationships" xmlns:p="http://schemas.openxmlformats.org/presentationml/2006/main">
  <p:tag name="TIMING" val="|1.5"/>
</p:tagLst>
</file>

<file path=ppt/tags/tag69.xml><?xml version="1.0" encoding="utf-8"?>
<p:tagLst xmlns:a="http://schemas.openxmlformats.org/drawingml/2006/main" xmlns:r="http://schemas.openxmlformats.org/officeDocument/2006/relationships" xmlns:p="http://schemas.openxmlformats.org/presentationml/2006/main">
  <p:tag name="TIMING" val="|0.6|2.9|1.5|3|2.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免费资料关注公众号:安全生产管理">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3149</Words>
  <Application>Microsoft Office PowerPoint</Application>
  <PresentationFormat>宽屏</PresentationFormat>
  <Paragraphs>618</Paragraphs>
  <Slides>61</Slides>
  <Notes>60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61</vt:i4>
      </vt:variant>
    </vt:vector>
  </HeadingPairs>
  <TitlesOfParts>
    <vt:vector size="69" baseType="lpstr">
      <vt:lpstr>DIN Mittelschrift Std</vt:lpstr>
      <vt:lpstr>思源宋体 CN</vt:lpstr>
      <vt:lpstr>Arial</vt:lpstr>
      <vt:lpstr>Calibri</vt:lpstr>
      <vt:lpstr>Impact</vt:lpstr>
      <vt:lpstr>Wingdings</vt:lpstr>
      <vt:lpstr>免费资料关注公众号:安全生产管理</vt:lpstr>
      <vt:lpstr>免费资料关注 公众号:安全生产管理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6</cp:revision>
  <dcterms:created xsi:type="dcterms:W3CDTF">2020-09-10T08:12:00Z</dcterms:created>
  <dcterms:modified xsi:type="dcterms:W3CDTF">2024-10-22T22:26:06Z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867E857D0D9B4A2688623BA87F010007</vt:lpwstr>
  </property>
</Properties>
</file>