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1" r:id="rId4"/>
    <p:sldMasterId id="2147483683" r:id="rId5"/>
    <p:sldMasterId id="2147483695" r:id="rId6"/>
    <p:sldMasterId id="2147483707" r:id="rId7"/>
    <p:sldMasterId id="2147483719" r:id="rId8"/>
    <p:sldMasterId id="2147483731" r:id="rId9"/>
    <p:sldMasterId id="2147483743" r:id="rId10"/>
    <p:sldMasterId id="2147483755" r:id="rId11"/>
    <p:sldMasterId id="2147483767" r:id="rId12"/>
    <p:sldMasterId id="2147483779" r:id="rId13"/>
  </p:sldMasterIdLst>
  <p:notesMasterIdLst>
    <p:notesMasterId r:id="rId15"/>
  </p:notesMasterIdLst>
  <p:sldIdLst>
    <p:sldId id="257" r:id="rId14"/>
    <p:sldId id="513" r:id="rId16"/>
    <p:sldId id="472" r:id="rId17"/>
    <p:sldId id="473"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7" r:id="rId32"/>
    <p:sldId id="488" r:id="rId33"/>
    <p:sldId id="489" r:id="rId34"/>
    <p:sldId id="490" r:id="rId35"/>
    <p:sldId id="491" r:id="rId36"/>
    <p:sldId id="492" r:id="rId37"/>
    <p:sldId id="493" r:id="rId38"/>
    <p:sldId id="494" r:id="rId39"/>
    <p:sldId id="495" r:id="rId40"/>
    <p:sldId id="496" r:id="rId41"/>
    <p:sldId id="497" r:id="rId42"/>
    <p:sldId id="498" r:id="rId43"/>
    <p:sldId id="499" r:id="rId44"/>
    <p:sldId id="500" r:id="rId45"/>
    <p:sldId id="501" r:id="rId46"/>
    <p:sldId id="502" r:id="rId47"/>
    <p:sldId id="503" r:id="rId48"/>
    <p:sldId id="504" r:id="rId49"/>
    <p:sldId id="505" r:id="rId50"/>
    <p:sldId id="506" r:id="rId51"/>
    <p:sldId id="507" r:id="rId52"/>
    <p:sldId id="508" r:id="rId53"/>
    <p:sldId id="509" r:id="rId54"/>
    <p:sldId id="510" r:id="rId55"/>
    <p:sldId id="515" r:id="rId56"/>
  </p:sldIdLst>
  <p:sldSz cx="9144000" cy="5143500" type="screen16x9"/>
  <p:notesSz cx="6858000" cy="9144000"/>
  <p:custDataLst>
    <p:tags r:id="rId61"/>
  </p:custDataLst>
  <p:kinsoku lang="zh-CN" invalStChars="!),.:;?]}、。—ˇ¨〃々～‖…’”〕〉》」』〗】∶！＂＇），．：；？］｀｜｝·" invalEndChars="([{‘“〔〈《「『〖【（［｛．·"/>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595959"/>
    <a:srgbClr val="404040"/>
    <a:srgbClr val="000000"/>
    <a:srgbClr val="E8E8E8"/>
    <a:srgbClr val="414955"/>
    <a:srgbClr val="F9F9F9"/>
    <a:srgbClr val="FDFEFE"/>
    <a:srgbClr val="EBEAEB"/>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2" autoAdjust="0"/>
    <p:restoredTop sz="94522" autoAdjust="0"/>
  </p:normalViewPr>
  <p:slideViewPr>
    <p:cSldViewPr snapToGrid="0">
      <p:cViewPr varScale="1">
        <p:scale>
          <a:sx n="141" d="100"/>
          <a:sy n="141" d="100"/>
        </p:scale>
        <p:origin x="4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1" Type="http://schemas.openxmlformats.org/officeDocument/2006/relationships/tags" Target="tags/tag19.xml"/><Relationship Id="rId60" Type="http://schemas.openxmlformats.org/officeDocument/2006/relationships/commentAuthors" Target="commentAuthors.xml"/><Relationship Id="rId6" Type="http://schemas.openxmlformats.org/officeDocument/2006/relationships/slideMaster" Target="slideMasters/slideMaster5.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42.xml"/><Relationship Id="rId55" Type="http://schemas.openxmlformats.org/officeDocument/2006/relationships/slide" Target="slides/slide41.xml"/><Relationship Id="rId54" Type="http://schemas.openxmlformats.org/officeDocument/2006/relationships/slide" Target="slides/slide40.xml"/><Relationship Id="rId53" Type="http://schemas.openxmlformats.org/officeDocument/2006/relationships/slide" Target="slides/slide39.xml"/><Relationship Id="rId52" Type="http://schemas.openxmlformats.org/officeDocument/2006/relationships/slide" Target="slides/slide38.xml"/><Relationship Id="rId51" Type="http://schemas.openxmlformats.org/officeDocument/2006/relationships/slide" Target="slides/slide37.xml"/><Relationship Id="rId50" Type="http://schemas.openxmlformats.org/officeDocument/2006/relationships/slide" Target="slides/slide36.xml"/><Relationship Id="rId5" Type="http://schemas.openxmlformats.org/officeDocument/2006/relationships/slideMaster" Target="slideMasters/slideMaster4.xml"/><Relationship Id="rId49" Type="http://schemas.openxmlformats.org/officeDocument/2006/relationships/slide" Target="slides/slide35.xml"/><Relationship Id="rId48" Type="http://schemas.openxmlformats.org/officeDocument/2006/relationships/slide" Target="slides/slide34.xml"/><Relationship Id="rId47" Type="http://schemas.openxmlformats.org/officeDocument/2006/relationships/slide" Target="slides/slide33.xml"/><Relationship Id="rId46" Type="http://schemas.openxmlformats.org/officeDocument/2006/relationships/slide" Target="slides/slide32.xml"/><Relationship Id="rId45" Type="http://schemas.openxmlformats.org/officeDocument/2006/relationships/slide" Target="slides/slide31.xml"/><Relationship Id="rId44" Type="http://schemas.openxmlformats.org/officeDocument/2006/relationships/slide" Target="slides/slide30.xml"/><Relationship Id="rId43" Type="http://schemas.openxmlformats.org/officeDocument/2006/relationships/slide" Target="slides/slide29.xml"/><Relationship Id="rId42" Type="http://schemas.openxmlformats.org/officeDocument/2006/relationships/slide" Target="slides/slide28.xml"/><Relationship Id="rId41" Type="http://schemas.openxmlformats.org/officeDocument/2006/relationships/slide" Target="slides/slide27.xml"/><Relationship Id="rId40" Type="http://schemas.openxmlformats.org/officeDocument/2006/relationships/slide" Target="slides/slide26.xml"/><Relationship Id="rId4" Type="http://schemas.openxmlformats.org/officeDocument/2006/relationships/slideMaster" Target="slideMasters/slideMaster3.xml"/><Relationship Id="rId39" Type="http://schemas.openxmlformats.org/officeDocument/2006/relationships/slide" Target="slides/slide25.xml"/><Relationship Id="rId38" Type="http://schemas.openxmlformats.org/officeDocument/2006/relationships/slide" Target="slides/slide24.xml"/><Relationship Id="rId37" Type="http://schemas.openxmlformats.org/officeDocument/2006/relationships/slide" Target="slides/slide23.xml"/><Relationship Id="rId36" Type="http://schemas.openxmlformats.org/officeDocument/2006/relationships/slide" Target="slides/slide22.xml"/><Relationship Id="rId35" Type="http://schemas.openxmlformats.org/officeDocument/2006/relationships/slide" Target="slides/slide21.xml"/><Relationship Id="rId34" Type="http://schemas.openxmlformats.org/officeDocument/2006/relationships/slide" Target="slides/slide20.xml"/><Relationship Id="rId33" Type="http://schemas.openxmlformats.org/officeDocument/2006/relationships/slide" Target="slides/slide19.xml"/><Relationship Id="rId32" Type="http://schemas.openxmlformats.org/officeDocument/2006/relationships/slide" Target="slides/slide18.xml"/><Relationship Id="rId31" Type="http://schemas.openxmlformats.org/officeDocument/2006/relationships/slide" Target="slides/slide17.xml"/><Relationship Id="rId30" Type="http://schemas.openxmlformats.org/officeDocument/2006/relationships/slide" Target="slides/slide16.xml"/><Relationship Id="rId3" Type="http://schemas.openxmlformats.org/officeDocument/2006/relationships/slideMaster" Target="slideMasters/slideMaster2.xml"/><Relationship Id="rId29" Type="http://schemas.openxmlformats.org/officeDocument/2006/relationships/slide" Target="slides/slide15.xml"/><Relationship Id="rId28" Type="http://schemas.openxmlformats.org/officeDocument/2006/relationships/slide" Target="slides/slide14.xml"/><Relationship Id="rId27" Type="http://schemas.openxmlformats.org/officeDocument/2006/relationships/slide" Target="slides/slide13.xml"/><Relationship Id="rId26" Type="http://schemas.openxmlformats.org/officeDocument/2006/relationships/slide" Target="slides/slide12.xml"/><Relationship Id="rId25" Type="http://schemas.openxmlformats.org/officeDocument/2006/relationships/slide" Target="slides/slide11.xml"/><Relationship Id="rId24" Type="http://schemas.openxmlformats.org/officeDocument/2006/relationships/slide" Target="slides/slide10.xml"/><Relationship Id="rId23" Type="http://schemas.openxmlformats.org/officeDocument/2006/relationships/slide" Target="slides/slide9.xml"/><Relationship Id="rId22" Type="http://schemas.openxmlformats.org/officeDocument/2006/relationships/slide" Target="slides/slide8.xml"/><Relationship Id="rId21" Type="http://schemas.openxmlformats.org/officeDocument/2006/relationships/slide" Target="slides/slide7.xml"/><Relationship Id="rId20" Type="http://schemas.openxmlformats.org/officeDocument/2006/relationships/slide" Target="slides/slide6.xml"/><Relationship Id="rId2" Type="http://schemas.openxmlformats.org/officeDocument/2006/relationships/theme" Target="theme/theme1.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notesMaster" Target="notesMasters/notesMaster1.xml"/><Relationship Id="rId14" Type="http://schemas.openxmlformats.org/officeDocument/2006/relationships/slide" Target="slides/slide1.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4D39DCB9-0C1D-41A5-AC07-BEF818BC3E6C}"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4713BFA0-6C1D-43A9-85AD-185A7981CC62}" type="slidenum">
              <a:rPr lang="zh-CN" altLang="en-US" smtClean="0"/>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4D39DCB9-0C1D-41A5-AC07-BEF818BC3E6C}"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4713BFA0-6C1D-43A9-85AD-185A7981CC62}" type="slidenum">
              <a:rPr lang="zh-CN" altLang="en-US" smtClean="0"/>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4D39DCB9-0C1D-41A5-AC07-BEF818BC3E6C}"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4713BFA0-6C1D-43A9-85AD-185A7981CC62}" type="slidenum">
              <a:rPr lang="zh-CN" altLang="en-US" smtClean="0"/>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4D39DCB9-0C1D-41A5-AC07-BEF818BC3E6C}"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4713BFA0-6C1D-43A9-85AD-185A7981CC62}" type="slidenum">
              <a:rPr lang="zh-CN" altLang="en-US" smtClean="0"/>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4D39DCB9-0C1D-41A5-AC07-BEF818BC3E6C}"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4713BFA0-6C1D-43A9-85AD-185A7981CC62}" type="slidenum">
              <a:rPr lang="zh-CN" altLang="en-US" smtClean="0"/>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4D39DCB9-0C1D-41A5-AC07-BEF818BC3E6C}"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4713BFA0-6C1D-43A9-85AD-185A7981CC62}" type="slidenum">
              <a:rPr lang="zh-CN" altLang="en-US" smtClean="0"/>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4D39DCB9-0C1D-41A5-AC07-BEF818BC3E6C}"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4713BFA0-6C1D-43A9-85AD-185A7981CC62}" type="slidenum">
              <a:rPr lang="zh-CN" altLang="en-US" smtClean="0"/>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4D39DCB9-0C1D-41A5-AC07-BEF818BC3E6C}"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4713BFA0-6C1D-43A9-85AD-185A7981CC62}" type="slidenum">
              <a:rPr lang="zh-CN" altLang="en-US" smtClean="0"/>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4D39DCB9-0C1D-41A5-AC07-BEF818BC3E6C}"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4713BFA0-6C1D-43A9-85AD-185A7981CC62}" type="slidenum">
              <a:rPr lang="zh-CN" altLang="en-US" smtClean="0"/>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4D39DCB9-0C1D-41A5-AC07-BEF818BC3E6C}"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4713BFA0-6C1D-43A9-85AD-185A7981CC6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3AC2AF64-6ADC-4DEF-AECF-1EF55363C43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1886F9D-A196-48D0-9921-65E1F3FAACAF}" type="slidenum">
              <a:rPr lang="zh-CN" altLang="en-US" smtClean="0"/>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529A0832-FBE2-482F-86CC-FAA9367725BE}"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ED2D920B-5289-4011-814C-19AB2038C198}" type="slidenum">
              <a:rPr lang="zh-CN" altLang="en-US" smtClean="0"/>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529A0832-FBE2-482F-86CC-FAA9367725BE}"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ED2D920B-5289-4011-814C-19AB2038C198}" type="slidenum">
              <a:rPr lang="zh-CN" altLang="en-US" smtClean="0"/>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529A0832-FBE2-482F-86CC-FAA9367725BE}"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ED2D920B-5289-4011-814C-19AB2038C198}" type="slidenum">
              <a:rPr lang="zh-CN" altLang="en-US" smtClean="0"/>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529A0832-FBE2-482F-86CC-FAA9367725BE}"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ED2D920B-5289-4011-814C-19AB2038C198}" type="slidenum">
              <a:rPr lang="zh-CN" altLang="en-US" smtClean="0"/>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529A0832-FBE2-482F-86CC-FAA9367725BE}"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ED2D920B-5289-4011-814C-19AB2038C198}" type="slidenum">
              <a:rPr lang="zh-CN" altLang="en-US" smtClean="0"/>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529A0832-FBE2-482F-86CC-FAA9367725BE}"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ED2D920B-5289-4011-814C-19AB2038C198}" type="slidenum">
              <a:rPr lang="zh-CN" altLang="en-US" smtClean="0"/>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529A0832-FBE2-482F-86CC-FAA9367725BE}"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ED2D920B-5289-4011-814C-19AB2038C198}" type="slidenum">
              <a:rPr lang="zh-CN" altLang="en-US" smtClean="0"/>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529A0832-FBE2-482F-86CC-FAA9367725BE}"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ED2D920B-5289-4011-814C-19AB2038C198}" type="slidenum">
              <a:rPr lang="zh-CN" altLang="en-US" smtClean="0"/>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529A0832-FBE2-482F-86CC-FAA9367725BE}"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ED2D920B-5289-4011-814C-19AB2038C198}" type="slidenum">
              <a:rPr lang="zh-CN" altLang="en-US" smtClean="0"/>
            </a:fld>
            <a:endParaRPr lang="zh-CN"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529A0832-FBE2-482F-86CC-FAA9367725BE}"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ED2D920B-5289-4011-814C-19AB2038C19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3AC2AF64-6ADC-4DEF-AECF-1EF55363C43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1886F9D-A196-48D0-9921-65E1F3FAACAF}" type="slidenum">
              <a:rPr lang="zh-CN" altLang="en-US" smtClean="0"/>
            </a:fld>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529A0832-FBE2-482F-86CC-FAA9367725BE}"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ED2D920B-5289-4011-814C-19AB2038C198}" type="slidenum">
              <a:rPr lang="zh-CN" altLang="en-US" smtClean="0"/>
            </a:fld>
            <a:endParaRPr lang="zh-CN"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3AC2AF64-6ADC-4DEF-AECF-1EF55363C43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1886F9D-A196-48D0-9921-65E1F3FAACAF}" type="slidenum">
              <a:rPr lang="zh-CN" altLang="en-US" smtClean="0"/>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3AC2AF64-6ADC-4DEF-AECF-1EF55363C43A}"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A1886F9D-A196-48D0-9921-65E1F3FAACA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3AC2AF64-6ADC-4DEF-AECF-1EF55363C43A}"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A1886F9D-A196-48D0-9921-65E1F3FAACA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3AC2AF64-6ADC-4DEF-AECF-1EF55363C43A}"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A1886F9D-A196-48D0-9921-65E1F3FAACAF}"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3AC2AF64-6ADC-4DEF-AECF-1EF55363C43A}"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A1886F9D-A196-48D0-9921-65E1F3FAACA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3AC2AF64-6ADC-4DEF-AECF-1EF55363C43A}"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A1886F9D-A196-48D0-9921-65E1F3FAACA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3AC2AF64-6ADC-4DEF-AECF-1EF55363C43A}"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A1886F9D-A196-48D0-9921-65E1F3FAACA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3AC2AF64-6ADC-4DEF-AECF-1EF55363C43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1886F9D-A196-48D0-9921-65E1F3FAACA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3AC2AF64-6ADC-4DEF-AECF-1EF55363C43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1886F9D-A196-48D0-9921-65E1F3FAACA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13EBBBB8-2F0B-4762-96D5-2216A23B0386}"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68E90931-6256-4459-905F-4EE11C02B42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13EBBBB8-2F0B-4762-96D5-2216A23B0386}"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68E90931-6256-4459-905F-4EE11C02B42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13EBBBB8-2F0B-4762-96D5-2216A23B0386}"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68E90931-6256-4459-905F-4EE11C02B42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13EBBBB8-2F0B-4762-96D5-2216A23B0386}"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68E90931-6256-4459-905F-4EE11C02B42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13EBBBB8-2F0B-4762-96D5-2216A23B0386}"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68E90931-6256-4459-905F-4EE11C02B42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13EBBBB8-2F0B-4762-96D5-2216A23B0386}"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68E90931-6256-4459-905F-4EE11C02B420}"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13EBBBB8-2F0B-4762-96D5-2216A23B0386}"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68E90931-6256-4459-905F-4EE11C02B420}"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13EBBBB8-2F0B-4762-96D5-2216A23B0386}"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68E90931-6256-4459-905F-4EE11C02B42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13EBBBB8-2F0B-4762-96D5-2216A23B0386}"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68E90931-6256-4459-905F-4EE11C02B420}"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13EBBBB8-2F0B-4762-96D5-2216A23B0386}"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68E90931-6256-4459-905F-4EE11C02B420}"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13EBBBB8-2F0B-4762-96D5-2216A23B0386}"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68E90931-6256-4459-905F-4EE11C02B420}"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1036764E-B278-4693-8D31-5B14A70B6B5E}"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8761FA4E-D5F4-4A6D-A206-D666323B729C}"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1036764E-B278-4693-8D31-5B14A70B6B5E}"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8761FA4E-D5F4-4A6D-A206-D666323B729C}"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1036764E-B278-4693-8D31-5B14A70B6B5E}"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8761FA4E-D5F4-4A6D-A206-D666323B729C}"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1036764E-B278-4693-8D31-5B14A70B6B5E}"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8761FA4E-D5F4-4A6D-A206-D666323B729C}"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1036764E-B278-4693-8D31-5B14A70B6B5E}"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8761FA4E-D5F4-4A6D-A206-D666323B729C}"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1036764E-B278-4693-8D31-5B14A70B6B5E}"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8761FA4E-D5F4-4A6D-A206-D666323B729C}"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1036764E-B278-4693-8D31-5B14A70B6B5E}"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8761FA4E-D5F4-4A6D-A206-D666323B729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1036764E-B278-4693-8D31-5B14A70B6B5E}"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8761FA4E-D5F4-4A6D-A206-D666323B729C}"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1036764E-B278-4693-8D31-5B14A70B6B5E}"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8761FA4E-D5F4-4A6D-A206-D666323B729C}"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1036764E-B278-4693-8D31-5B14A70B6B5E}"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8761FA4E-D5F4-4A6D-A206-D666323B729C}"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1036764E-B278-4693-8D31-5B14A70B6B5E}"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8761FA4E-D5F4-4A6D-A206-D666323B729C}"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089F4FE5-689E-4A83-A82B-510555B3B42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8B4CDD04-0A18-4B06-A9AD-CDB041D2BC39}"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089F4FE5-689E-4A83-A82B-510555B3B42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8B4CDD04-0A18-4B06-A9AD-CDB041D2BC39}"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089F4FE5-689E-4A83-A82B-510555B3B42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8B4CDD04-0A18-4B06-A9AD-CDB041D2BC39}"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089F4FE5-689E-4A83-A82B-510555B3B42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8B4CDD04-0A18-4B06-A9AD-CDB041D2BC39}"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089F4FE5-689E-4A83-A82B-510555B3B422}"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8B4CDD04-0A18-4B06-A9AD-CDB041D2BC39}"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089F4FE5-689E-4A83-A82B-510555B3B42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8B4CDD04-0A18-4B06-A9AD-CDB041D2BC3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089F4FE5-689E-4A83-A82B-510555B3B422}"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8B4CDD04-0A18-4B06-A9AD-CDB041D2BC39}"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089F4FE5-689E-4A83-A82B-510555B3B42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8B4CDD04-0A18-4B06-A9AD-CDB041D2BC39}"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089F4FE5-689E-4A83-A82B-510555B3B42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8B4CDD04-0A18-4B06-A9AD-CDB041D2BC39}"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089F4FE5-689E-4A83-A82B-510555B3B42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8B4CDD04-0A18-4B06-A9AD-CDB041D2BC39}"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089F4FE5-689E-4A83-A82B-510555B3B42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8B4CDD04-0A18-4B06-A9AD-CDB041D2BC39}"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D56CCAD1-E232-4D8D-AD13-92AF982A496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185542F2-AE57-4A3B-999B-54535A2CA559}"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D56CCAD1-E232-4D8D-AD13-92AF982A496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185542F2-AE57-4A3B-999B-54535A2CA559}"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D56CCAD1-E232-4D8D-AD13-92AF982A496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185542F2-AE57-4A3B-999B-54535A2CA559}"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D56CCAD1-E232-4D8D-AD13-92AF982A4965}"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185542F2-AE57-4A3B-999B-54535A2CA559}"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D56CCAD1-E232-4D8D-AD13-92AF982A4965}"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185542F2-AE57-4A3B-999B-54535A2CA55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D56CCAD1-E232-4D8D-AD13-92AF982A4965}"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185542F2-AE57-4A3B-999B-54535A2CA559}"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D56CCAD1-E232-4D8D-AD13-92AF982A4965}"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185542F2-AE57-4A3B-999B-54535A2CA559}"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D56CCAD1-E232-4D8D-AD13-92AF982A4965}"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185542F2-AE57-4A3B-999B-54535A2CA559}"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D56CCAD1-E232-4D8D-AD13-92AF982A4965}"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185542F2-AE57-4A3B-999B-54535A2CA559}"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D56CCAD1-E232-4D8D-AD13-92AF982A496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185542F2-AE57-4A3B-999B-54535A2CA559}"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D56CCAD1-E232-4D8D-AD13-92AF982A496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185542F2-AE57-4A3B-999B-54535A2CA559}"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BFF1A64-119A-40CE-AF5E-5AC559B8B709}"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97150D18-1CE7-40A6-8AA9-9117E735C31F}"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BFF1A64-119A-40CE-AF5E-5AC559B8B709}"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97150D18-1CE7-40A6-8AA9-9117E735C31F}"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BFF1A64-119A-40CE-AF5E-5AC559B8B709}"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97150D18-1CE7-40A6-8AA9-9117E735C31F}"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CBFF1A64-119A-40CE-AF5E-5AC559B8B709}"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97150D18-1CE7-40A6-8AA9-9117E735C31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CBFF1A64-119A-40CE-AF5E-5AC559B8B709}"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97150D18-1CE7-40A6-8AA9-9117E735C31F}"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CBFF1A64-119A-40CE-AF5E-5AC559B8B709}"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97150D18-1CE7-40A6-8AA9-9117E735C31F}"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CBFF1A64-119A-40CE-AF5E-5AC559B8B709}"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97150D18-1CE7-40A6-8AA9-9117E735C31F}"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CBFF1A64-119A-40CE-AF5E-5AC559B8B709}"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97150D18-1CE7-40A6-8AA9-9117E735C31F}"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CBFF1A64-119A-40CE-AF5E-5AC559B8B709}"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97150D18-1CE7-40A6-8AA9-9117E735C31F}"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BFF1A64-119A-40CE-AF5E-5AC559B8B709}"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97150D18-1CE7-40A6-8AA9-9117E735C31F}"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BFF1A64-119A-40CE-AF5E-5AC559B8B709}"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97150D18-1CE7-40A6-8AA9-9117E735C31F}"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BEFFD839-C707-4CBF-9B32-8E909CA9BDAC}"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BE978226-CF93-4365-AE18-FA992FE564D1}"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BEFFD839-C707-4CBF-9B32-8E909CA9BDAC}"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BE978226-CF93-4365-AE18-FA992FE564D1}"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BEFFD839-C707-4CBF-9B32-8E909CA9BDAC}"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BE978226-CF93-4365-AE18-FA992FE564D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BEFFD839-C707-4CBF-9B32-8E909CA9BDAC}"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BE978226-CF93-4365-AE18-FA992FE564D1}"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BEFFD839-C707-4CBF-9B32-8E909CA9BDAC}"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BE978226-CF93-4365-AE18-FA992FE564D1}"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BEFFD839-C707-4CBF-9B32-8E909CA9BDAC}"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BE978226-CF93-4365-AE18-FA992FE564D1}"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BEFFD839-C707-4CBF-9B32-8E909CA9BDAC}"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BE978226-CF93-4365-AE18-FA992FE564D1}"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BEFFD839-C707-4CBF-9B32-8E909CA9BDAC}"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BE978226-CF93-4365-AE18-FA992FE564D1}"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BEFFD839-C707-4CBF-9B32-8E909CA9BDAC}"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BE978226-CF93-4365-AE18-FA992FE564D1}"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BEFFD839-C707-4CBF-9B32-8E909CA9BDAC}"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BE978226-CF93-4365-AE18-FA992FE564D1}"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BEFFD839-C707-4CBF-9B32-8E909CA9BDAC}"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BE978226-CF93-4365-AE18-FA992FE564D1}"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3E511A95-B747-4979-AB33-8FDDCDF957CB}"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C3812BEF-7344-4A75-AC1D-0F121854EB0B}"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3E511A95-B747-4979-AB33-8FDDCDF957CB}"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C3812BEF-7344-4A75-AC1D-0F121854EB0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3E511A95-B747-4979-AB33-8FDDCDF957CB}"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C3812BEF-7344-4A75-AC1D-0F121854EB0B}"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3E511A95-B747-4979-AB33-8FDDCDF957CB}"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C3812BEF-7344-4A75-AC1D-0F121854EB0B}"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3E511A95-B747-4979-AB33-8FDDCDF957CB}"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C3812BEF-7344-4A75-AC1D-0F121854EB0B}"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3E511A95-B747-4979-AB33-8FDDCDF957CB}"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C3812BEF-7344-4A75-AC1D-0F121854EB0B}" type="slidenum">
              <a:rPr lang="zh-CN" altLang="en-US" smtClean="0"/>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3E511A95-B747-4979-AB33-8FDDCDF957CB}"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C3812BEF-7344-4A75-AC1D-0F121854EB0B}" type="slidenum">
              <a:rPr lang="zh-CN" altLang="en-US" smtClean="0"/>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3E511A95-B747-4979-AB33-8FDDCDF957CB}"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C3812BEF-7344-4A75-AC1D-0F121854EB0B}" type="slidenum">
              <a:rPr lang="zh-CN" altLang="en-US" smtClean="0"/>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3E511A95-B747-4979-AB33-8FDDCDF957CB}"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C3812BEF-7344-4A75-AC1D-0F121854EB0B}" type="slidenum">
              <a:rPr lang="zh-CN" altLang="en-US" smtClean="0"/>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3E511A95-B747-4979-AB33-8FDDCDF957CB}"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C3812BEF-7344-4A75-AC1D-0F121854EB0B}" type="slidenum">
              <a:rPr lang="zh-CN" altLang="en-US" smtClean="0"/>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3E511A95-B747-4979-AB33-8FDDCDF957CB}"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C3812BEF-7344-4A75-AC1D-0F121854EB0B}" type="slidenum">
              <a:rPr lang="zh-CN" altLang="en-US" smtClean="0"/>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4D39DCB9-0C1D-41A5-AC07-BEF818BC3E6C}"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4713BFA0-6C1D-43A9-85AD-185A7981CC6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7.xml"/><Relationship Id="rId8" Type="http://schemas.openxmlformats.org/officeDocument/2006/relationships/slideLayout" Target="../slideLayouts/slideLayout106.xml"/><Relationship Id="rId7" Type="http://schemas.openxmlformats.org/officeDocument/2006/relationships/slideLayout" Target="../slideLayouts/slideLayout105.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3" Type="http://schemas.openxmlformats.org/officeDocument/2006/relationships/slideLayout" Target="../slideLayouts/slideLayout101.xml"/><Relationship Id="rId2" Type="http://schemas.openxmlformats.org/officeDocument/2006/relationships/slideLayout" Target="../slideLayouts/slideLayout100.xml"/><Relationship Id="rId13" Type="http://schemas.openxmlformats.org/officeDocument/2006/relationships/theme" Target="../theme/theme10.xml"/><Relationship Id="rId12" Type="http://schemas.openxmlformats.org/officeDocument/2006/relationships/image" Target="../media/image1.png"/><Relationship Id="rId11" Type="http://schemas.openxmlformats.org/officeDocument/2006/relationships/slideLayout" Target="../slideLayouts/slideLayout109.xml"/><Relationship Id="rId10" Type="http://schemas.openxmlformats.org/officeDocument/2006/relationships/slideLayout" Target="../slideLayouts/slideLayout108.xml"/><Relationship Id="rId1"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8.xml"/><Relationship Id="rId8" Type="http://schemas.openxmlformats.org/officeDocument/2006/relationships/slideLayout" Target="../slideLayouts/slideLayout117.xml"/><Relationship Id="rId7" Type="http://schemas.openxmlformats.org/officeDocument/2006/relationships/slideLayout" Target="../slideLayouts/slideLayout116.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3" Type="http://schemas.openxmlformats.org/officeDocument/2006/relationships/slideLayout" Target="../slideLayouts/slideLayout112.xml"/><Relationship Id="rId2" Type="http://schemas.openxmlformats.org/officeDocument/2006/relationships/slideLayout" Target="../slideLayouts/slideLayout111.xml"/><Relationship Id="rId13" Type="http://schemas.openxmlformats.org/officeDocument/2006/relationships/theme" Target="../theme/theme11.xml"/><Relationship Id="rId12" Type="http://schemas.openxmlformats.org/officeDocument/2006/relationships/image" Target="../media/image1.png"/><Relationship Id="rId11" Type="http://schemas.openxmlformats.org/officeDocument/2006/relationships/slideLayout" Target="../slideLayouts/slideLayout120.xml"/><Relationship Id="rId10" Type="http://schemas.openxmlformats.org/officeDocument/2006/relationships/slideLayout" Target="../slideLayouts/slideLayout119.xml"/><Relationship Id="rId1"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29.xml"/><Relationship Id="rId8" Type="http://schemas.openxmlformats.org/officeDocument/2006/relationships/slideLayout" Target="../slideLayouts/slideLayout128.xml"/><Relationship Id="rId7" Type="http://schemas.openxmlformats.org/officeDocument/2006/relationships/slideLayout" Target="../slideLayouts/slideLayout127.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4" Type="http://schemas.openxmlformats.org/officeDocument/2006/relationships/slideLayout" Target="../slideLayouts/slideLayout124.xml"/><Relationship Id="rId3" Type="http://schemas.openxmlformats.org/officeDocument/2006/relationships/slideLayout" Target="../slideLayouts/slideLayout123.xml"/><Relationship Id="rId2" Type="http://schemas.openxmlformats.org/officeDocument/2006/relationships/slideLayout" Target="../slideLayouts/slideLayout122.xml"/><Relationship Id="rId13" Type="http://schemas.openxmlformats.org/officeDocument/2006/relationships/theme" Target="../theme/theme12.xml"/><Relationship Id="rId12" Type="http://schemas.openxmlformats.org/officeDocument/2006/relationships/image" Target="../media/image1.png"/><Relationship Id="rId11" Type="http://schemas.openxmlformats.org/officeDocument/2006/relationships/slideLayout" Target="../slideLayouts/slideLayout131.xml"/><Relationship Id="rId10" Type="http://schemas.openxmlformats.org/officeDocument/2006/relationships/slideLayout" Target="../slideLayouts/slideLayout130.xml"/><Relationship Id="rId1"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 Type="http://schemas.openxmlformats.org/officeDocument/2006/relationships/slideLayout" Target="../slideLayouts/slideLayout56.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5.xml"/><Relationship Id="rId10" Type="http://schemas.openxmlformats.org/officeDocument/2006/relationships/slideLayout" Target="../slideLayouts/slideLayout64.xml"/><Relationship Id="rId1"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4.xml"/><Relationship Id="rId8" Type="http://schemas.openxmlformats.org/officeDocument/2006/relationships/slideLayout" Target="../slideLayouts/slideLayout73.xml"/><Relationship Id="rId7" Type="http://schemas.openxmlformats.org/officeDocument/2006/relationships/slideLayout" Target="../slideLayouts/slideLayout72.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3" Type="http://schemas.openxmlformats.org/officeDocument/2006/relationships/slideLayout" Target="../slideLayouts/slideLayout68.xml"/><Relationship Id="rId2" Type="http://schemas.openxmlformats.org/officeDocument/2006/relationships/slideLayout" Target="../slideLayouts/slideLayout67.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6.xml"/><Relationship Id="rId10" Type="http://schemas.openxmlformats.org/officeDocument/2006/relationships/slideLayout" Target="../slideLayouts/slideLayout75.xml"/><Relationship Id="rId1"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5.xml"/><Relationship Id="rId8" Type="http://schemas.openxmlformats.org/officeDocument/2006/relationships/slideLayout" Target="../slideLayouts/slideLayout84.xml"/><Relationship Id="rId7" Type="http://schemas.openxmlformats.org/officeDocument/2006/relationships/slideLayout" Target="../slideLayouts/slideLayout83.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3" Type="http://schemas.openxmlformats.org/officeDocument/2006/relationships/slideLayout" Target="../slideLayouts/slideLayout79.xml"/><Relationship Id="rId2" Type="http://schemas.openxmlformats.org/officeDocument/2006/relationships/slideLayout" Target="../slideLayouts/slideLayout78.xml"/><Relationship Id="rId13" Type="http://schemas.openxmlformats.org/officeDocument/2006/relationships/theme" Target="../theme/theme8.xml"/><Relationship Id="rId12" Type="http://schemas.openxmlformats.org/officeDocument/2006/relationships/image" Target="../media/image1.png"/><Relationship Id="rId11" Type="http://schemas.openxmlformats.org/officeDocument/2006/relationships/slideLayout" Target="../slideLayouts/slideLayout87.xml"/><Relationship Id="rId10" Type="http://schemas.openxmlformats.org/officeDocument/2006/relationships/slideLayout" Target="../slideLayouts/slideLayout86.xml"/><Relationship Id="rId1"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6.xml"/><Relationship Id="rId8" Type="http://schemas.openxmlformats.org/officeDocument/2006/relationships/slideLayout" Target="../slideLayouts/slideLayout95.xml"/><Relationship Id="rId7" Type="http://schemas.openxmlformats.org/officeDocument/2006/relationships/slideLayout" Target="../slideLayouts/slideLayout94.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3" Type="http://schemas.openxmlformats.org/officeDocument/2006/relationships/slideLayout" Target="../slideLayouts/slideLayout90.xml"/><Relationship Id="rId2" Type="http://schemas.openxmlformats.org/officeDocument/2006/relationships/slideLayout" Target="../slideLayouts/slideLayout89.xml"/><Relationship Id="rId13" Type="http://schemas.openxmlformats.org/officeDocument/2006/relationships/theme" Target="../theme/theme9.xml"/><Relationship Id="rId12" Type="http://schemas.openxmlformats.org/officeDocument/2006/relationships/image" Target="../media/image1.png"/><Relationship Id="rId11" Type="http://schemas.openxmlformats.org/officeDocument/2006/relationships/slideLayout" Target="../slideLayouts/slideLayout98.xml"/><Relationship Id="rId10" Type="http://schemas.openxmlformats.org/officeDocument/2006/relationships/slideLayout" Target="../slideLayouts/slideLayout97.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7" name="组合 6"/>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8" name="组合 7"/>
            <p:cNvGrpSpPr/>
            <p:nvPr userDrawn="1"/>
          </p:nvGrpSpPr>
          <p:grpSpPr>
            <a:xfrm flipH="1" flipV="1">
              <a:off x="12710" y="6741"/>
              <a:ext cx="1447" cy="1113"/>
              <a:chOff x="0" y="1"/>
              <a:chExt cx="1447" cy="1113"/>
            </a:xfrm>
          </p:grpSpPr>
          <p:sp>
            <p:nvSpPr>
              <p:cNvPr id="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pic>
        <p:nvPicPr>
          <p:cNvPr id="2" name="图片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组合 7"/>
          <p:cNvGrpSpPr/>
          <p:nvPr userDrawn="1"/>
        </p:nvGrpSpPr>
        <p:grpSpPr>
          <a:xfrm>
            <a:off x="76200" y="67310"/>
            <a:ext cx="8912860" cy="4919345"/>
            <a:chOff x="120" y="106"/>
            <a:chExt cx="14036" cy="7747"/>
          </a:xfrm>
        </p:grpSpPr>
        <p:grpSp>
          <p:nvGrpSpPr>
            <p:cNvPr id="9" name="组合 8"/>
            <p:cNvGrpSpPr/>
            <p:nvPr userDrawn="1"/>
          </p:nvGrpSpPr>
          <p:grpSpPr>
            <a:xfrm>
              <a:off x="120" y="106"/>
              <a:ext cx="1447" cy="1113"/>
              <a:chOff x="0" y="1"/>
              <a:chExt cx="1447" cy="1113"/>
            </a:xfrm>
          </p:grpSpPr>
          <p:sp>
            <p:nvSpPr>
              <p:cNvPr id="14" name="矩形: 圆角 13"/>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矩形: 圆角 14"/>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圆角 15"/>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0" name="组合 9"/>
            <p:cNvGrpSpPr/>
            <p:nvPr userDrawn="1"/>
          </p:nvGrpSpPr>
          <p:grpSpPr>
            <a:xfrm flipH="1" flipV="1">
              <a:off x="12710" y="6741"/>
              <a:ext cx="1447" cy="1113"/>
              <a:chOff x="0" y="1"/>
              <a:chExt cx="1447" cy="1113"/>
            </a:xfrm>
          </p:grpSpPr>
          <p:sp>
            <p:nvSpPr>
              <p:cNvPr id="11"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pic>
        <p:nvPicPr>
          <p:cNvPr id="2" name="图片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组合 7"/>
          <p:cNvGrpSpPr/>
          <p:nvPr userDrawn="1"/>
        </p:nvGrpSpPr>
        <p:grpSpPr>
          <a:xfrm>
            <a:off x="76200" y="67310"/>
            <a:ext cx="8912860" cy="4919345"/>
            <a:chOff x="120" y="106"/>
            <a:chExt cx="14036" cy="7747"/>
          </a:xfrm>
        </p:grpSpPr>
        <p:grpSp>
          <p:nvGrpSpPr>
            <p:cNvPr id="9" name="组合 8"/>
            <p:cNvGrpSpPr/>
            <p:nvPr userDrawn="1"/>
          </p:nvGrpSpPr>
          <p:grpSpPr>
            <a:xfrm>
              <a:off x="120" y="106"/>
              <a:ext cx="1447" cy="1113"/>
              <a:chOff x="0" y="1"/>
              <a:chExt cx="1447" cy="1113"/>
            </a:xfrm>
          </p:grpSpPr>
          <p:sp>
            <p:nvSpPr>
              <p:cNvPr id="14" name="矩形: 圆角 13"/>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矩形: 圆角 14"/>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圆角 15"/>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0" name="组合 9"/>
            <p:cNvGrpSpPr/>
            <p:nvPr userDrawn="1"/>
          </p:nvGrpSpPr>
          <p:grpSpPr>
            <a:xfrm flipH="1" flipV="1">
              <a:off x="12710" y="6741"/>
              <a:ext cx="1447" cy="1113"/>
              <a:chOff x="0" y="1"/>
              <a:chExt cx="1447" cy="1113"/>
            </a:xfrm>
          </p:grpSpPr>
          <p:sp>
            <p:nvSpPr>
              <p:cNvPr id="11"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pic>
        <p:nvPicPr>
          <p:cNvPr id="2" name="图片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5" name="组合 24"/>
          <p:cNvGrpSpPr/>
          <p:nvPr userDrawn="1"/>
        </p:nvGrpSpPr>
        <p:grpSpPr>
          <a:xfrm>
            <a:off x="99695" y="96520"/>
            <a:ext cx="2217420" cy="2432685"/>
            <a:chOff x="77360" y="-624174"/>
            <a:chExt cx="3559630" cy="3904228"/>
          </a:xfrm>
          <a:effectLst>
            <a:outerShdw blurRad="50800" dist="38100" dir="2700000" algn="tl" rotWithShape="0">
              <a:prstClr val="black">
                <a:alpha val="40000"/>
              </a:prstClr>
            </a:outerShdw>
          </a:effectLst>
        </p:grpSpPr>
        <p:sp>
          <p:nvSpPr>
            <p:cNvPr id="12" name="矩形: 圆角 11"/>
            <p:cNvSpPr/>
            <p:nvPr/>
          </p:nvSpPr>
          <p:spPr>
            <a:xfrm>
              <a:off x="77360" y="1202754"/>
              <a:ext cx="838199" cy="838199"/>
            </a:xfrm>
            <a:prstGeom prst="roundRect">
              <a:avLst>
                <a:gd name="adj" fmla="val 1069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圆角 8"/>
            <p:cNvSpPr/>
            <p:nvPr/>
          </p:nvSpPr>
          <p:spPr>
            <a:xfrm>
              <a:off x="783116" y="304741"/>
              <a:ext cx="838199" cy="838199"/>
            </a:xfrm>
            <a:prstGeom prst="roundRect">
              <a:avLst>
                <a:gd name="adj" fmla="val 1069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圆角 3"/>
            <p:cNvSpPr/>
            <p:nvPr/>
          </p:nvSpPr>
          <p:spPr>
            <a:xfrm>
              <a:off x="2664533" y="522455"/>
              <a:ext cx="972457" cy="972457"/>
            </a:xfrm>
            <a:prstGeom prst="roundRect">
              <a:avLst>
                <a:gd name="adj" fmla="val 1069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圆角 5"/>
            <p:cNvSpPr/>
            <p:nvPr/>
          </p:nvSpPr>
          <p:spPr>
            <a:xfrm>
              <a:off x="1924303" y="-203260"/>
              <a:ext cx="609601" cy="609601"/>
            </a:xfrm>
            <a:prstGeom prst="roundRect">
              <a:avLst>
                <a:gd name="adj" fmla="val 10697"/>
              </a:avLst>
            </a:prstGeom>
            <a:solidFill>
              <a:srgbClr val="0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圆角 6"/>
            <p:cNvSpPr/>
            <p:nvPr/>
          </p:nvSpPr>
          <p:spPr>
            <a:xfrm>
              <a:off x="1416303" y="-624174"/>
              <a:ext cx="609601" cy="609601"/>
            </a:xfrm>
            <a:prstGeom prst="roundRect">
              <a:avLst>
                <a:gd name="adj" fmla="val 10697"/>
              </a:avLst>
            </a:prstGeom>
            <a:gradFill flip="none" rotWithShape="1">
              <a:gsLst>
                <a:gs pos="0">
                  <a:srgbClr val="D6D6D6"/>
                </a:gs>
                <a:gs pos="51000">
                  <a:srgbClr val="EBEAEB"/>
                </a:gs>
                <a:gs pos="100000">
                  <a:srgbClr val="FDFEFE"/>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圆角 7"/>
            <p:cNvSpPr/>
            <p:nvPr/>
          </p:nvSpPr>
          <p:spPr>
            <a:xfrm>
              <a:off x="1323775" y="907083"/>
              <a:ext cx="1103085" cy="1103085"/>
            </a:xfrm>
            <a:prstGeom prst="roundRect">
              <a:avLst>
                <a:gd name="adj" fmla="val 10697"/>
              </a:avLst>
            </a:prstGeom>
            <a:gradFill flip="none" rotWithShape="1">
              <a:gsLst>
                <a:gs pos="0">
                  <a:srgbClr val="D6D6D6"/>
                </a:gs>
                <a:gs pos="51000">
                  <a:srgbClr val="EBEAEB"/>
                </a:gs>
                <a:gs pos="100000">
                  <a:srgbClr val="FDFEFE"/>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圆角 10"/>
            <p:cNvSpPr/>
            <p:nvPr/>
          </p:nvSpPr>
          <p:spPr>
            <a:xfrm>
              <a:off x="438401" y="830881"/>
              <a:ext cx="609601" cy="609601"/>
            </a:xfrm>
            <a:prstGeom prst="roundRect">
              <a:avLst>
                <a:gd name="adj" fmla="val 10697"/>
              </a:avLst>
            </a:prstGeom>
            <a:gradFill flip="none" rotWithShape="1">
              <a:gsLst>
                <a:gs pos="0">
                  <a:srgbClr val="D6D6D6"/>
                </a:gs>
                <a:gs pos="51000">
                  <a:srgbClr val="EBEAEB"/>
                </a:gs>
                <a:gs pos="100000">
                  <a:srgbClr val="FDFEFE"/>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圆角 12"/>
            <p:cNvSpPr/>
            <p:nvPr/>
          </p:nvSpPr>
          <p:spPr>
            <a:xfrm>
              <a:off x="592614" y="2412826"/>
              <a:ext cx="609601" cy="609601"/>
            </a:xfrm>
            <a:prstGeom prst="roundRect">
              <a:avLst>
                <a:gd name="adj" fmla="val 10697"/>
              </a:avLst>
            </a:prstGeom>
            <a:solidFill>
              <a:srgbClr val="0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圆角 13"/>
            <p:cNvSpPr/>
            <p:nvPr/>
          </p:nvSpPr>
          <p:spPr>
            <a:xfrm>
              <a:off x="1002643" y="2784699"/>
              <a:ext cx="495355" cy="495355"/>
            </a:xfrm>
            <a:prstGeom prst="roundRect">
              <a:avLst>
                <a:gd name="adj" fmla="val 10697"/>
              </a:avLst>
            </a:prstGeom>
            <a:gradFill flip="none" rotWithShape="1">
              <a:gsLst>
                <a:gs pos="0">
                  <a:srgbClr val="D6D6D6"/>
                </a:gs>
                <a:gs pos="51000">
                  <a:srgbClr val="EBEAEB"/>
                </a:gs>
                <a:gs pos="100000">
                  <a:srgbClr val="FDFEFE"/>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2" name="组合 31"/>
          <p:cNvGrpSpPr/>
          <p:nvPr userDrawn="1"/>
        </p:nvGrpSpPr>
        <p:grpSpPr>
          <a:xfrm>
            <a:off x="7342597" y="134975"/>
            <a:ext cx="1660738" cy="1018625"/>
            <a:chOff x="10657116" y="-172847"/>
            <a:chExt cx="2214317" cy="1358167"/>
          </a:xfrm>
        </p:grpSpPr>
        <p:sp>
          <p:nvSpPr>
            <p:cNvPr id="28" name="矩形: 圆角 27"/>
            <p:cNvSpPr/>
            <p:nvPr/>
          </p:nvSpPr>
          <p:spPr>
            <a:xfrm rot="8100000" flipH="1">
              <a:off x="10657116" y="-79887"/>
              <a:ext cx="1103085" cy="1103085"/>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圆角 28"/>
            <p:cNvSpPr/>
            <p:nvPr/>
          </p:nvSpPr>
          <p:spPr>
            <a:xfrm rot="8100000" flipH="1">
              <a:off x="11583602" y="-172847"/>
              <a:ext cx="924222" cy="924222"/>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圆角 29"/>
            <p:cNvSpPr/>
            <p:nvPr/>
          </p:nvSpPr>
          <p:spPr>
            <a:xfrm rot="8100000" flipH="1">
              <a:off x="11707932" y="700256"/>
              <a:ext cx="485064" cy="485064"/>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圆角 30"/>
            <p:cNvSpPr/>
            <p:nvPr/>
          </p:nvSpPr>
          <p:spPr>
            <a:xfrm rot="8100000" flipH="1">
              <a:off x="12476346" y="745245"/>
              <a:ext cx="395087" cy="395087"/>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 name="组合 32"/>
          <p:cNvGrpSpPr/>
          <p:nvPr userDrawn="1"/>
        </p:nvGrpSpPr>
        <p:grpSpPr>
          <a:xfrm flipH="1">
            <a:off x="116286" y="4004761"/>
            <a:ext cx="1660738" cy="1018625"/>
            <a:chOff x="10657116" y="-172847"/>
            <a:chExt cx="2214317" cy="1358167"/>
          </a:xfrm>
        </p:grpSpPr>
        <p:sp>
          <p:nvSpPr>
            <p:cNvPr id="34" name="矩形: 圆角 33"/>
            <p:cNvSpPr/>
            <p:nvPr/>
          </p:nvSpPr>
          <p:spPr>
            <a:xfrm rot="8100000" flipH="1">
              <a:off x="10657116" y="-79887"/>
              <a:ext cx="1103085" cy="1103085"/>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圆角 34"/>
            <p:cNvSpPr/>
            <p:nvPr/>
          </p:nvSpPr>
          <p:spPr>
            <a:xfrm rot="8100000" flipH="1">
              <a:off x="11583602" y="-172847"/>
              <a:ext cx="924222" cy="924222"/>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圆角 35"/>
            <p:cNvSpPr/>
            <p:nvPr/>
          </p:nvSpPr>
          <p:spPr>
            <a:xfrm rot="8100000" flipH="1">
              <a:off x="11707932" y="700256"/>
              <a:ext cx="485064" cy="485064"/>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圆角 36"/>
            <p:cNvSpPr/>
            <p:nvPr/>
          </p:nvSpPr>
          <p:spPr>
            <a:xfrm rot="8100000" flipH="1">
              <a:off x="12476346" y="745245"/>
              <a:ext cx="395087" cy="395087"/>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 name="图片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组合 7"/>
          <p:cNvGrpSpPr/>
          <p:nvPr userDrawn="1"/>
        </p:nvGrpSpPr>
        <p:grpSpPr>
          <a:xfrm>
            <a:off x="76200" y="67310"/>
            <a:ext cx="8912860" cy="4919345"/>
            <a:chOff x="120" y="106"/>
            <a:chExt cx="14036" cy="7747"/>
          </a:xfrm>
        </p:grpSpPr>
        <p:grpSp>
          <p:nvGrpSpPr>
            <p:cNvPr id="9" name="组合 8"/>
            <p:cNvGrpSpPr/>
            <p:nvPr userDrawn="1"/>
          </p:nvGrpSpPr>
          <p:grpSpPr>
            <a:xfrm>
              <a:off x="120" y="106"/>
              <a:ext cx="1447" cy="1113"/>
              <a:chOff x="0" y="1"/>
              <a:chExt cx="1447" cy="1113"/>
            </a:xfrm>
          </p:grpSpPr>
          <p:sp>
            <p:nvSpPr>
              <p:cNvPr id="14" name="矩形: 圆角 13"/>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矩形: 圆角 14"/>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圆角 15"/>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0" name="组合 9"/>
            <p:cNvGrpSpPr/>
            <p:nvPr userDrawn="1"/>
          </p:nvGrpSpPr>
          <p:grpSpPr>
            <a:xfrm flipH="1" flipV="1">
              <a:off x="12710" y="6741"/>
              <a:ext cx="1447" cy="1113"/>
              <a:chOff x="0" y="1"/>
              <a:chExt cx="1447" cy="1113"/>
            </a:xfrm>
          </p:grpSpPr>
          <p:sp>
            <p:nvSpPr>
              <p:cNvPr id="11"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pic>
        <p:nvPicPr>
          <p:cNvPr id="2" name="图片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组合 7"/>
          <p:cNvGrpSpPr/>
          <p:nvPr userDrawn="1"/>
        </p:nvGrpSpPr>
        <p:grpSpPr>
          <a:xfrm>
            <a:off x="76200" y="67310"/>
            <a:ext cx="8912860" cy="4919345"/>
            <a:chOff x="120" y="106"/>
            <a:chExt cx="14036" cy="7747"/>
          </a:xfrm>
        </p:grpSpPr>
        <p:grpSp>
          <p:nvGrpSpPr>
            <p:cNvPr id="9" name="组合 8"/>
            <p:cNvGrpSpPr/>
            <p:nvPr userDrawn="1"/>
          </p:nvGrpSpPr>
          <p:grpSpPr>
            <a:xfrm>
              <a:off x="120" y="106"/>
              <a:ext cx="1447" cy="1113"/>
              <a:chOff x="0" y="1"/>
              <a:chExt cx="1447" cy="1113"/>
            </a:xfrm>
          </p:grpSpPr>
          <p:sp>
            <p:nvSpPr>
              <p:cNvPr id="14" name="矩形: 圆角 13"/>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矩形: 圆角 14"/>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圆角 15"/>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0" name="组合 9"/>
            <p:cNvGrpSpPr/>
            <p:nvPr userDrawn="1"/>
          </p:nvGrpSpPr>
          <p:grpSpPr>
            <a:xfrm flipH="1" flipV="1">
              <a:off x="12710" y="6741"/>
              <a:ext cx="1447" cy="1113"/>
              <a:chOff x="0" y="1"/>
              <a:chExt cx="1447" cy="1113"/>
            </a:xfrm>
          </p:grpSpPr>
          <p:sp>
            <p:nvSpPr>
              <p:cNvPr id="11"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pic>
        <p:nvPicPr>
          <p:cNvPr id="2" name="图片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组合 7"/>
          <p:cNvGrpSpPr/>
          <p:nvPr userDrawn="1"/>
        </p:nvGrpSpPr>
        <p:grpSpPr>
          <a:xfrm>
            <a:off x="76200" y="67310"/>
            <a:ext cx="8912860" cy="4919345"/>
            <a:chOff x="120" y="106"/>
            <a:chExt cx="14036" cy="7747"/>
          </a:xfrm>
        </p:grpSpPr>
        <p:grpSp>
          <p:nvGrpSpPr>
            <p:cNvPr id="9" name="组合 8"/>
            <p:cNvGrpSpPr/>
            <p:nvPr userDrawn="1"/>
          </p:nvGrpSpPr>
          <p:grpSpPr>
            <a:xfrm>
              <a:off x="120" y="106"/>
              <a:ext cx="1447" cy="1113"/>
              <a:chOff x="0" y="1"/>
              <a:chExt cx="1447" cy="1113"/>
            </a:xfrm>
          </p:grpSpPr>
          <p:sp>
            <p:nvSpPr>
              <p:cNvPr id="14" name="矩形: 圆角 13"/>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矩形: 圆角 14"/>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圆角 15"/>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0" name="组合 9"/>
            <p:cNvGrpSpPr/>
            <p:nvPr userDrawn="1"/>
          </p:nvGrpSpPr>
          <p:grpSpPr>
            <a:xfrm flipH="1" flipV="1">
              <a:off x="12710" y="6741"/>
              <a:ext cx="1447" cy="1113"/>
              <a:chOff x="0" y="1"/>
              <a:chExt cx="1447" cy="1113"/>
            </a:xfrm>
          </p:grpSpPr>
          <p:sp>
            <p:nvSpPr>
              <p:cNvPr id="11"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pic>
        <p:nvPicPr>
          <p:cNvPr id="2" name="图片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组合 7"/>
          <p:cNvGrpSpPr/>
          <p:nvPr userDrawn="1"/>
        </p:nvGrpSpPr>
        <p:grpSpPr>
          <a:xfrm>
            <a:off x="76200" y="67310"/>
            <a:ext cx="8912860" cy="4919345"/>
            <a:chOff x="120" y="106"/>
            <a:chExt cx="14036" cy="7747"/>
          </a:xfrm>
        </p:grpSpPr>
        <p:grpSp>
          <p:nvGrpSpPr>
            <p:cNvPr id="9" name="组合 8"/>
            <p:cNvGrpSpPr/>
            <p:nvPr userDrawn="1"/>
          </p:nvGrpSpPr>
          <p:grpSpPr>
            <a:xfrm>
              <a:off x="120" y="106"/>
              <a:ext cx="1447" cy="1113"/>
              <a:chOff x="0" y="1"/>
              <a:chExt cx="1447" cy="1113"/>
            </a:xfrm>
          </p:grpSpPr>
          <p:sp>
            <p:nvSpPr>
              <p:cNvPr id="14" name="矩形: 圆角 13"/>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矩形: 圆角 14"/>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圆角 15"/>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0" name="组合 9"/>
            <p:cNvGrpSpPr/>
            <p:nvPr userDrawn="1"/>
          </p:nvGrpSpPr>
          <p:grpSpPr>
            <a:xfrm flipH="1" flipV="1">
              <a:off x="12710" y="6741"/>
              <a:ext cx="1447" cy="1113"/>
              <a:chOff x="0" y="1"/>
              <a:chExt cx="1447" cy="1113"/>
            </a:xfrm>
          </p:grpSpPr>
          <p:sp>
            <p:nvSpPr>
              <p:cNvPr id="11"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pic>
        <p:nvPicPr>
          <p:cNvPr id="2" name="图片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组合 7"/>
          <p:cNvGrpSpPr/>
          <p:nvPr userDrawn="1"/>
        </p:nvGrpSpPr>
        <p:grpSpPr>
          <a:xfrm>
            <a:off x="76200" y="67310"/>
            <a:ext cx="8912860" cy="4919345"/>
            <a:chOff x="120" y="106"/>
            <a:chExt cx="14036" cy="7747"/>
          </a:xfrm>
        </p:grpSpPr>
        <p:grpSp>
          <p:nvGrpSpPr>
            <p:cNvPr id="9" name="组合 8"/>
            <p:cNvGrpSpPr/>
            <p:nvPr userDrawn="1"/>
          </p:nvGrpSpPr>
          <p:grpSpPr>
            <a:xfrm>
              <a:off x="120" y="106"/>
              <a:ext cx="1447" cy="1113"/>
              <a:chOff x="0" y="1"/>
              <a:chExt cx="1447" cy="1113"/>
            </a:xfrm>
          </p:grpSpPr>
          <p:sp>
            <p:nvSpPr>
              <p:cNvPr id="14" name="矩形: 圆角 13"/>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矩形: 圆角 14"/>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圆角 15"/>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0" name="组合 9"/>
            <p:cNvGrpSpPr/>
            <p:nvPr userDrawn="1"/>
          </p:nvGrpSpPr>
          <p:grpSpPr>
            <a:xfrm flipH="1" flipV="1">
              <a:off x="12710" y="6741"/>
              <a:ext cx="1447" cy="1113"/>
              <a:chOff x="0" y="1"/>
              <a:chExt cx="1447" cy="1113"/>
            </a:xfrm>
          </p:grpSpPr>
          <p:sp>
            <p:nvSpPr>
              <p:cNvPr id="11"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pic>
        <p:nvPicPr>
          <p:cNvPr id="2" name="图片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组合 7"/>
          <p:cNvGrpSpPr/>
          <p:nvPr userDrawn="1"/>
        </p:nvGrpSpPr>
        <p:grpSpPr>
          <a:xfrm>
            <a:off x="76200" y="67310"/>
            <a:ext cx="8912860" cy="4919345"/>
            <a:chOff x="120" y="106"/>
            <a:chExt cx="14036" cy="7747"/>
          </a:xfrm>
        </p:grpSpPr>
        <p:grpSp>
          <p:nvGrpSpPr>
            <p:cNvPr id="9" name="组合 8"/>
            <p:cNvGrpSpPr/>
            <p:nvPr userDrawn="1"/>
          </p:nvGrpSpPr>
          <p:grpSpPr>
            <a:xfrm>
              <a:off x="120" y="106"/>
              <a:ext cx="1447" cy="1113"/>
              <a:chOff x="0" y="1"/>
              <a:chExt cx="1447" cy="1113"/>
            </a:xfrm>
          </p:grpSpPr>
          <p:sp>
            <p:nvSpPr>
              <p:cNvPr id="14" name="矩形: 圆角 13"/>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矩形: 圆角 14"/>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圆角 15"/>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0" name="组合 9"/>
            <p:cNvGrpSpPr/>
            <p:nvPr userDrawn="1"/>
          </p:nvGrpSpPr>
          <p:grpSpPr>
            <a:xfrm flipH="1" flipV="1">
              <a:off x="12710" y="6741"/>
              <a:ext cx="1447" cy="1113"/>
              <a:chOff x="0" y="1"/>
              <a:chExt cx="1447" cy="1113"/>
            </a:xfrm>
          </p:grpSpPr>
          <p:sp>
            <p:nvSpPr>
              <p:cNvPr id="11"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pic>
        <p:nvPicPr>
          <p:cNvPr id="2" name="图片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组合 7"/>
          <p:cNvGrpSpPr/>
          <p:nvPr userDrawn="1"/>
        </p:nvGrpSpPr>
        <p:grpSpPr>
          <a:xfrm>
            <a:off x="76200" y="67310"/>
            <a:ext cx="8912860" cy="4919345"/>
            <a:chOff x="120" y="106"/>
            <a:chExt cx="14036" cy="7747"/>
          </a:xfrm>
        </p:grpSpPr>
        <p:grpSp>
          <p:nvGrpSpPr>
            <p:cNvPr id="9" name="组合 8"/>
            <p:cNvGrpSpPr/>
            <p:nvPr userDrawn="1"/>
          </p:nvGrpSpPr>
          <p:grpSpPr>
            <a:xfrm>
              <a:off x="120" y="106"/>
              <a:ext cx="1447" cy="1113"/>
              <a:chOff x="0" y="1"/>
              <a:chExt cx="1447" cy="1113"/>
            </a:xfrm>
          </p:grpSpPr>
          <p:sp>
            <p:nvSpPr>
              <p:cNvPr id="14" name="矩形: 圆角 13"/>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矩形: 圆角 14"/>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圆角 15"/>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0" name="组合 9"/>
            <p:cNvGrpSpPr/>
            <p:nvPr userDrawn="1"/>
          </p:nvGrpSpPr>
          <p:grpSpPr>
            <a:xfrm flipH="1" flipV="1">
              <a:off x="12710" y="6741"/>
              <a:ext cx="1447" cy="1113"/>
              <a:chOff x="0" y="1"/>
              <a:chExt cx="1447" cy="1113"/>
            </a:xfrm>
          </p:grpSpPr>
          <p:sp>
            <p:nvSpPr>
              <p:cNvPr id="11"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pic>
        <p:nvPicPr>
          <p:cNvPr id="2" name="图片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组合 7"/>
          <p:cNvGrpSpPr/>
          <p:nvPr userDrawn="1"/>
        </p:nvGrpSpPr>
        <p:grpSpPr>
          <a:xfrm>
            <a:off x="76200" y="67310"/>
            <a:ext cx="8912860" cy="4919345"/>
            <a:chOff x="120" y="106"/>
            <a:chExt cx="14036" cy="7747"/>
          </a:xfrm>
        </p:grpSpPr>
        <p:grpSp>
          <p:nvGrpSpPr>
            <p:cNvPr id="9" name="组合 8"/>
            <p:cNvGrpSpPr/>
            <p:nvPr userDrawn="1"/>
          </p:nvGrpSpPr>
          <p:grpSpPr>
            <a:xfrm>
              <a:off x="120" y="106"/>
              <a:ext cx="1447" cy="1113"/>
              <a:chOff x="0" y="1"/>
              <a:chExt cx="1447" cy="1113"/>
            </a:xfrm>
          </p:grpSpPr>
          <p:sp>
            <p:nvSpPr>
              <p:cNvPr id="14" name="矩形: 圆角 13"/>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矩形: 圆角 14"/>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圆角 15"/>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0" name="组合 9"/>
            <p:cNvGrpSpPr/>
            <p:nvPr userDrawn="1"/>
          </p:nvGrpSpPr>
          <p:grpSpPr>
            <a:xfrm flipH="1" flipV="1">
              <a:off x="12710" y="6741"/>
              <a:ext cx="1447" cy="1113"/>
              <a:chOff x="0" y="1"/>
              <a:chExt cx="1447" cy="1113"/>
            </a:xfrm>
          </p:grpSpPr>
          <p:sp>
            <p:nvSpPr>
              <p:cNvPr id="11"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pic>
        <p:nvPicPr>
          <p:cNvPr id="2" name="图片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7.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3.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37.xml.rels><?xml version="1.0" encoding="UTF-8" standalone="yes"?>
<Relationships xmlns="http://schemas.openxmlformats.org/package/2006/relationships"><Relationship Id="rId9" Type="http://schemas.openxmlformats.org/officeDocument/2006/relationships/notesSlide" Target="../notesSlides/notesSlide36.xml"/><Relationship Id="rId8" Type="http://schemas.openxmlformats.org/officeDocument/2006/relationships/vmlDrawing" Target="../drawings/vmlDrawing1.vml"/><Relationship Id="rId7"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oleObject" Target="../embeddings/oleObject3.bin"/><Relationship Id="rId4" Type="http://schemas.openxmlformats.org/officeDocument/2006/relationships/image" Target="../media/image24.png"/><Relationship Id="rId3" Type="http://schemas.openxmlformats.org/officeDocument/2006/relationships/oleObject" Target="../embeddings/oleObject2.bin"/><Relationship Id="rId2" Type="http://schemas.openxmlformats.org/officeDocument/2006/relationships/image" Target="../media/image23.png"/><Relationship Id="rId1"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8.xml"/><Relationship Id="rId1" Type="http://schemas.openxmlformats.org/officeDocument/2006/relationships/image" Target="../media/image26.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28.png"/><Relationship Id="rId2" Type="http://schemas.openxmlformats.org/officeDocument/2006/relationships/oleObject" Target="../embeddings/oleObject4.bin"/><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image" Target="../media/image29.jpeg"/></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131.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1.jpeg"/><Relationship Id="rId4" Type="http://schemas.openxmlformats.org/officeDocument/2006/relationships/tags" Target="../tags/tag16.xml"/><Relationship Id="rId3" Type="http://schemas.openxmlformats.org/officeDocument/2006/relationships/image" Target="../media/image30.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05.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889980" y="2282190"/>
            <a:ext cx="5364040" cy="891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200" b="1" spc="600" dirty="0">
                <a:solidFill>
                  <a:schemeClr val="tx1">
                    <a:lumMod val="75000"/>
                    <a:lumOff val="25000"/>
                  </a:schemeClr>
                </a:solidFill>
                <a:latin typeface="微软雅黑" panose="020B0503020204020204" pitchFamily="34" charset="-122"/>
                <a:ea typeface="微软雅黑" panose="020B0503020204020204" pitchFamily="34" charset="-122"/>
              </a:rPr>
              <a:t>电气安全</a:t>
            </a:r>
            <a:endParaRPr lang="zh-CN" altLang="en-US" sz="5200" b="1" spc="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649095" y="1577340"/>
            <a:ext cx="447294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sz="2400" b="1" spc="200" dirty="0">
                <a:solidFill>
                  <a:schemeClr val="tx1">
                    <a:lumMod val="75000"/>
                    <a:lumOff val="25000"/>
                  </a:schemeClr>
                </a:solidFill>
                <a:uFillTx/>
                <a:latin typeface="微软雅黑" panose="020B0503020204020204" pitchFamily="34" charset="-122"/>
                <a:ea typeface="微软雅黑" panose="020B0503020204020204" pitchFamily="34" charset="-122"/>
              </a:rPr>
              <a:t>著名外企安全培训资料</a:t>
            </a:r>
            <a:r>
              <a:rPr lang="en-US" altLang="zh-CN" sz="2400" b="1" spc="200" dirty="0">
                <a:solidFill>
                  <a:schemeClr val="tx1">
                    <a:lumMod val="75000"/>
                    <a:lumOff val="25000"/>
                  </a:schemeClr>
                </a:solidFill>
                <a:uFillTx/>
                <a:latin typeface="微软雅黑" panose="020B0503020204020204" pitchFamily="34" charset="-122"/>
                <a:ea typeface="微软雅黑" panose="020B0503020204020204" pitchFamily="34" charset="-122"/>
              </a:rPr>
              <a:t>——</a:t>
            </a:r>
            <a:endParaRPr lang="en-US" altLang="zh-CN" sz="2400" b="1" spc="200" dirty="0">
              <a:solidFill>
                <a:schemeClr val="tx1">
                  <a:lumMod val="75000"/>
                  <a:lumOff val="25000"/>
                </a:schemeClr>
              </a:solidFill>
              <a:uFillTx/>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4590574" y="332904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4253074" y="426499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5185410" y="426545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6117746" y="426499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3716637" y="1238773"/>
            <a:ext cx="1710726"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触电事故的特点</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469558" y="1884066"/>
            <a:ext cx="4204885" cy="3262943"/>
            <a:chOff x="2554340" y="1884066"/>
            <a:chExt cx="4204885" cy="3262943"/>
          </a:xfrm>
        </p:grpSpPr>
        <p:grpSp>
          <p:nvGrpSpPr>
            <p:cNvPr id="45" name="组合 44"/>
            <p:cNvGrpSpPr/>
            <p:nvPr/>
          </p:nvGrpSpPr>
          <p:grpSpPr>
            <a:xfrm>
              <a:off x="3829050" y="1884066"/>
              <a:ext cx="1001444" cy="3262943"/>
              <a:chOff x="4989230" y="1142556"/>
              <a:chExt cx="1451428" cy="4729099"/>
            </a:xfrm>
          </p:grpSpPr>
          <p:sp>
            <p:nvSpPr>
              <p:cNvPr id="66" name="矩形: 圆角 65"/>
              <p:cNvSpPr/>
              <p:nvPr/>
            </p:nvSpPr>
            <p:spPr>
              <a:xfrm>
                <a:off x="4989230" y="1142556"/>
                <a:ext cx="1451428" cy="3314720"/>
              </a:xfrm>
              <a:prstGeom prst="roundRect">
                <a:avLst>
                  <a:gd name="adj" fmla="val 25667"/>
                </a:avLst>
              </a:prstGeom>
              <a:solidFill>
                <a:schemeClr val="bg1">
                  <a:lumMod val="65000"/>
                  <a:alpha val="52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72" name="矩形 71"/>
              <p:cNvSpPr/>
              <p:nvPr/>
            </p:nvSpPr>
            <p:spPr>
              <a:xfrm>
                <a:off x="5577337" y="4457276"/>
                <a:ext cx="348343" cy="1414379"/>
              </a:xfrm>
              <a:prstGeom prst="rect">
                <a:avLst/>
              </a:prstGeom>
              <a:solidFill>
                <a:schemeClr val="bg1">
                  <a:lumMod val="65000"/>
                  <a:alpha val="52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73" name="椭圆 72"/>
              <p:cNvSpPr/>
              <p:nvPr/>
            </p:nvSpPr>
            <p:spPr>
              <a:xfrm>
                <a:off x="5359343" y="1498155"/>
                <a:ext cx="711200" cy="711200"/>
              </a:xfrm>
              <a:prstGeom prst="ellipse">
                <a:avLst/>
              </a:prstGeom>
              <a:solidFill>
                <a:srgbClr val="5959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1</a:t>
                </a:r>
                <a:endParaRPr sz="2000" b="1" dirty="0">
                  <a:solidFill>
                    <a:schemeClr val="bg1"/>
                  </a:solidFill>
                  <a:latin typeface="微软雅黑" panose="020B0503020204020204" pitchFamily="34" charset="-122"/>
                  <a:ea typeface="微软雅黑" panose="020B0503020204020204" pitchFamily="34" charset="-122"/>
                </a:endParaRPr>
              </a:p>
            </p:txBody>
          </p:sp>
          <p:sp>
            <p:nvSpPr>
              <p:cNvPr id="74" name="椭圆 73"/>
              <p:cNvSpPr/>
              <p:nvPr/>
            </p:nvSpPr>
            <p:spPr>
              <a:xfrm>
                <a:off x="5359343" y="2471822"/>
                <a:ext cx="711200" cy="711200"/>
              </a:xfrm>
              <a:prstGeom prst="ellipse">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2</a:t>
                </a:r>
                <a:endParaRPr sz="2000" b="1" dirty="0">
                  <a:solidFill>
                    <a:schemeClr val="bg1"/>
                  </a:solidFill>
                  <a:latin typeface="微软雅黑" panose="020B0503020204020204" pitchFamily="34" charset="-122"/>
                  <a:ea typeface="微软雅黑" panose="020B0503020204020204" pitchFamily="34" charset="-122"/>
                </a:endParaRPr>
              </a:p>
            </p:txBody>
          </p:sp>
          <p:sp>
            <p:nvSpPr>
              <p:cNvPr id="75" name="椭圆 74"/>
              <p:cNvSpPr/>
              <p:nvPr/>
            </p:nvSpPr>
            <p:spPr>
              <a:xfrm>
                <a:off x="5359343" y="3445489"/>
                <a:ext cx="711200" cy="711200"/>
              </a:xfrm>
              <a:prstGeom prst="ellipse">
                <a:avLst/>
              </a:prstGeom>
              <a:solidFill>
                <a:srgbClr val="5959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3</a:t>
                </a:r>
                <a:endParaRPr sz="2000" b="1" dirty="0">
                  <a:solidFill>
                    <a:schemeClr val="bg1"/>
                  </a:solidFill>
                  <a:latin typeface="微软雅黑" panose="020B0503020204020204" pitchFamily="34" charset="-122"/>
                  <a:ea typeface="微软雅黑" panose="020B0503020204020204" pitchFamily="34" charset="-122"/>
                </a:endParaRPr>
              </a:p>
            </p:txBody>
          </p:sp>
        </p:grpSp>
        <p:sp>
          <p:nvSpPr>
            <p:cNvPr id="87" name="矩形 86"/>
            <p:cNvSpPr/>
            <p:nvPr/>
          </p:nvSpPr>
          <p:spPr>
            <a:xfrm>
              <a:off x="2772348" y="2205496"/>
              <a:ext cx="1056700"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伤害内部</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矩形 87"/>
            <p:cNvSpPr/>
            <p:nvPr/>
          </p:nvSpPr>
          <p:spPr>
            <a:xfrm>
              <a:off x="4830492" y="2205496"/>
              <a:ext cx="838691"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无预兆</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矩形 88"/>
            <p:cNvSpPr/>
            <p:nvPr/>
          </p:nvSpPr>
          <p:spPr>
            <a:xfrm>
              <a:off x="2554340" y="2877299"/>
              <a:ext cx="1274708"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致命电流小</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矩形 89"/>
            <p:cNvSpPr/>
            <p:nvPr/>
          </p:nvSpPr>
          <p:spPr>
            <a:xfrm>
              <a:off x="4830492" y="2877299"/>
              <a:ext cx="1928733"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迅速降低防卫能力</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矩形 90"/>
            <p:cNvSpPr/>
            <p:nvPr/>
          </p:nvSpPr>
          <p:spPr>
            <a:xfrm>
              <a:off x="2554340" y="3549102"/>
              <a:ext cx="1274708"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无明显痕迹</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矩形 91"/>
            <p:cNvSpPr/>
            <p:nvPr/>
          </p:nvSpPr>
          <p:spPr>
            <a:xfrm>
              <a:off x="4830492" y="3555026"/>
              <a:ext cx="1056700"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急救困难</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3607633" y="1238773"/>
            <a:ext cx="1928734"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电流对人体的作用</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145503" y="1826944"/>
            <a:ext cx="6852995" cy="3009909"/>
            <a:chOff x="1145503" y="1826944"/>
            <a:chExt cx="6852995" cy="3009909"/>
          </a:xfrm>
        </p:grpSpPr>
        <p:grpSp>
          <p:nvGrpSpPr>
            <p:cNvPr id="12" name="组合 11"/>
            <p:cNvGrpSpPr/>
            <p:nvPr/>
          </p:nvGrpSpPr>
          <p:grpSpPr>
            <a:xfrm>
              <a:off x="1145503" y="1826944"/>
              <a:ext cx="6852995" cy="3009909"/>
              <a:chOff x="711899" y="1817419"/>
              <a:chExt cx="6852995" cy="3009909"/>
            </a:xfrm>
          </p:grpSpPr>
          <p:sp>
            <p:nvSpPr>
              <p:cNvPr id="41" name="矩形 40"/>
              <p:cNvSpPr/>
              <p:nvPr/>
            </p:nvSpPr>
            <p:spPr>
              <a:xfrm>
                <a:off x="711899" y="1818569"/>
                <a:ext cx="430887" cy="2926442"/>
              </a:xfrm>
              <a:prstGeom prst="rect">
                <a:avLst/>
              </a:prstGeom>
            </p:spPr>
            <p:txBody>
              <a:bodyPr vert="eaVert" wrap="none">
                <a:spAutoFit/>
              </a:bodyPr>
              <a:lstStyle/>
              <a:p>
                <a:pPr marL="342900" indent="-342900" algn="just"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电流对人体的伤害程度的结果</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579107" y="1817419"/>
                <a:ext cx="5985787" cy="3009909"/>
                <a:chOff x="1579106" y="2417494"/>
                <a:chExt cx="5985787" cy="3009909"/>
              </a:xfrm>
            </p:grpSpPr>
            <p:grpSp>
              <p:nvGrpSpPr>
                <p:cNvPr id="10" name="组合 9"/>
                <p:cNvGrpSpPr/>
                <p:nvPr/>
              </p:nvGrpSpPr>
              <p:grpSpPr>
                <a:xfrm>
                  <a:off x="1579107" y="2417494"/>
                  <a:ext cx="5985786" cy="937790"/>
                  <a:chOff x="2120340" y="2303635"/>
                  <a:chExt cx="5985786" cy="937790"/>
                </a:xfrm>
              </p:grpSpPr>
              <p:grpSp>
                <p:nvGrpSpPr>
                  <p:cNvPr id="3" name="组合 2"/>
                  <p:cNvGrpSpPr/>
                  <p:nvPr/>
                </p:nvGrpSpPr>
                <p:grpSpPr>
                  <a:xfrm>
                    <a:off x="2120340" y="2303635"/>
                    <a:ext cx="729731" cy="937790"/>
                    <a:chOff x="2120340" y="2303635"/>
                    <a:chExt cx="729731" cy="937790"/>
                  </a:xfrm>
                </p:grpSpPr>
                <p:grpSp>
                  <p:nvGrpSpPr>
                    <p:cNvPr id="20" name="Group 43"/>
                    <p:cNvGrpSpPr/>
                    <p:nvPr/>
                  </p:nvGrpSpPr>
                  <p:grpSpPr>
                    <a:xfrm>
                      <a:off x="2120340" y="2303635"/>
                      <a:ext cx="729731" cy="729731"/>
                      <a:chOff x="695326" y="1652197"/>
                      <a:chExt cx="1250950" cy="1250950"/>
                    </a:xfrm>
                  </p:grpSpPr>
                  <p:sp>
                    <p:nvSpPr>
                      <p:cNvPr id="39" name="Arc 49"/>
                      <p:cNvSpPr/>
                      <p:nvPr/>
                    </p:nvSpPr>
                    <p:spPr>
                      <a:xfrm>
                        <a:off x="695326" y="1652197"/>
                        <a:ext cx="1250950" cy="1250950"/>
                      </a:xfrm>
                      <a:prstGeom prst="arc">
                        <a:avLst>
                          <a:gd name="adj1" fmla="val 8242674"/>
                          <a:gd name="adj2" fmla="val 2569872"/>
                        </a:avLst>
                      </a:prstGeom>
                      <a:ln w="38100">
                        <a:solidFill>
                          <a:srgbClr val="595959"/>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0" name="Teardrop 50"/>
                      <p:cNvSpPr/>
                      <p:nvPr/>
                    </p:nvSpPr>
                    <p:spPr>
                      <a:xfrm rot="8070119">
                        <a:off x="814975" y="1771846"/>
                        <a:ext cx="1011653" cy="1011653"/>
                      </a:xfrm>
                      <a:prstGeom prst="teardrop">
                        <a:avLst>
                          <a:gd name="adj" fmla="val 114326"/>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1" name="Rectangle 51"/>
                    <p:cNvSpPr/>
                    <p:nvPr/>
                  </p:nvSpPr>
                  <p:spPr>
                    <a:xfrm>
                      <a:off x="2374079" y="3152524"/>
                      <a:ext cx="222253" cy="8890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4" name="矩形 43"/>
                  <p:cNvSpPr/>
                  <p:nvPr/>
                </p:nvSpPr>
                <p:spPr>
                  <a:xfrm>
                    <a:off x="2902482" y="2303635"/>
                    <a:ext cx="5203644"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小电流通过人体时，产生麻感、针剌感、压迫感、打击感、痉挛、疼痛、呼吸困难、血压异常、昏迷、心律不齐、窒息、心室颤动等症状。</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579107" y="3363540"/>
                  <a:ext cx="5985786" cy="986645"/>
                  <a:chOff x="2116347" y="3363540"/>
                  <a:chExt cx="5985786" cy="986645"/>
                </a:xfrm>
              </p:grpSpPr>
              <p:grpSp>
                <p:nvGrpSpPr>
                  <p:cNvPr id="4" name="组合 3"/>
                  <p:cNvGrpSpPr/>
                  <p:nvPr/>
                </p:nvGrpSpPr>
                <p:grpSpPr>
                  <a:xfrm>
                    <a:off x="2116347" y="3412395"/>
                    <a:ext cx="729731" cy="937790"/>
                    <a:chOff x="3475022" y="2303635"/>
                    <a:chExt cx="729731" cy="937790"/>
                  </a:xfrm>
                </p:grpSpPr>
                <p:grpSp>
                  <p:nvGrpSpPr>
                    <p:cNvPr id="24" name="Group 54"/>
                    <p:cNvGrpSpPr/>
                    <p:nvPr/>
                  </p:nvGrpSpPr>
                  <p:grpSpPr>
                    <a:xfrm>
                      <a:off x="3475022" y="2303635"/>
                      <a:ext cx="729731" cy="729731"/>
                      <a:chOff x="2320926" y="1652197"/>
                      <a:chExt cx="1250950" cy="1250950"/>
                    </a:xfrm>
                  </p:grpSpPr>
                  <p:sp>
                    <p:nvSpPr>
                      <p:cNvPr id="37" name="Arc 55"/>
                      <p:cNvSpPr/>
                      <p:nvPr/>
                    </p:nvSpPr>
                    <p:spPr>
                      <a:xfrm>
                        <a:off x="2320926" y="1652197"/>
                        <a:ext cx="1250950" cy="1250950"/>
                      </a:xfrm>
                      <a:prstGeom prst="arc">
                        <a:avLst>
                          <a:gd name="adj1" fmla="val 8242674"/>
                          <a:gd name="adj2" fmla="val 2569872"/>
                        </a:avLst>
                      </a:prstGeom>
                      <a:ln w="38100">
                        <a:solidFill>
                          <a:srgbClr val="FFC000"/>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8" name="Teardrop 56"/>
                      <p:cNvSpPr/>
                      <p:nvPr/>
                    </p:nvSpPr>
                    <p:spPr>
                      <a:xfrm rot="8070119">
                        <a:off x="2440575" y="1771846"/>
                        <a:ext cx="1011653" cy="1011653"/>
                      </a:xfrm>
                      <a:prstGeom prst="teardrop">
                        <a:avLst>
                          <a:gd name="adj" fmla="val 11432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 name="Rectangle 57"/>
                    <p:cNvSpPr/>
                    <p:nvPr/>
                  </p:nvSpPr>
                  <p:spPr>
                    <a:xfrm>
                      <a:off x="3728761" y="3152524"/>
                      <a:ext cx="222253" cy="889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6" name="矩形 45"/>
                  <p:cNvSpPr/>
                  <p:nvPr/>
                </p:nvSpPr>
                <p:spPr>
                  <a:xfrm>
                    <a:off x="2898489" y="3363540"/>
                    <a:ext cx="5203644"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电流作用将使胸肌发生痉挛，造成呼吸困难，时间较长时将发生憋气、窒息，稍后将导致心室颤动或心脏停止跳动。</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579106" y="4350185"/>
                  <a:ext cx="5985787" cy="1077218"/>
                  <a:chOff x="2127669" y="4419889"/>
                  <a:chExt cx="5985787" cy="1077218"/>
                </a:xfrm>
              </p:grpSpPr>
              <p:grpSp>
                <p:nvGrpSpPr>
                  <p:cNvPr id="5" name="组合 4"/>
                  <p:cNvGrpSpPr/>
                  <p:nvPr/>
                </p:nvGrpSpPr>
                <p:grpSpPr>
                  <a:xfrm>
                    <a:off x="2127669" y="4477000"/>
                    <a:ext cx="729731" cy="937790"/>
                    <a:chOff x="4880494" y="2303635"/>
                    <a:chExt cx="729731" cy="937790"/>
                  </a:xfrm>
                </p:grpSpPr>
                <p:grpSp>
                  <p:nvGrpSpPr>
                    <p:cNvPr id="26" name="Group 59"/>
                    <p:cNvGrpSpPr/>
                    <p:nvPr/>
                  </p:nvGrpSpPr>
                  <p:grpSpPr>
                    <a:xfrm>
                      <a:off x="4880494" y="2303635"/>
                      <a:ext cx="729731" cy="729731"/>
                      <a:chOff x="3946526" y="1652197"/>
                      <a:chExt cx="1250950" cy="1250950"/>
                    </a:xfrm>
                  </p:grpSpPr>
                  <p:sp>
                    <p:nvSpPr>
                      <p:cNvPr id="35" name="Arc 60"/>
                      <p:cNvSpPr/>
                      <p:nvPr/>
                    </p:nvSpPr>
                    <p:spPr>
                      <a:xfrm>
                        <a:off x="3946526" y="1652197"/>
                        <a:ext cx="1250950" cy="1250950"/>
                      </a:xfrm>
                      <a:prstGeom prst="arc">
                        <a:avLst>
                          <a:gd name="adj1" fmla="val 8242674"/>
                          <a:gd name="adj2" fmla="val 2569872"/>
                        </a:avLst>
                      </a:prstGeom>
                      <a:ln w="38100">
                        <a:solidFill>
                          <a:srgbClr val="595959"/>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6" name="Teardrop 61"/>
                      <p:cNvSpPr/>
                      <p:nvPr/>
                    </p:nvSpPr>
                    <p:spPr>
                      <a:xfrm rot="8070119">
                        <a:off x="4066175" y="1771846"/>
                        <a:ext cx="1011653" cy="1011653"/>
                      </a:xfrm>
                      <a:prstGeom prst="teardrop">
                        <a:avLst>
                          <a:gd name="adj" fmla="val 114326"/>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7" name="Rectangle 62"/>
                    <p:cNvSpPr/>
                    <p:nvPr/>
                  </p:nvSpPr>
                  <p:spPr>
                    <a:xfrm>
                      <a:off x="5134233" y="3152524"/>
                      <a:ext cx="222253" cy="8890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矩形 46"/>
                  <p:cNvSpPr/>
                  <p:nvPr/>
                </p:nvSpPr>
                <p:spPr>
                  <a:xfrm>
                    <a:off x="2846078" y="4419889"/>
                    <a:ext cx="5267378"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电休克是电流的强烈剌激导致神经系统的强烈反射作用，使血液循环、呼吸及其他新陈代谢都发生障碍，以致出现血压急剧下降、脉搏减弱、呼吸衰竭、神志昏迷的现象。电休克状态可长达数天，甚至导致死亡。</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sp>
          <p:nvSpPr>
            <p:cNvPr id="52" name="矩形 51"/>
            <p:cNvSpPr/>
            <p:nvPr/>
          </p:nvSpPr>
          <p:spPr>
            <a:xfrm>
              <a:off x="2223271" y="2022533"/>
              <a:ext cx="340158" cy="369332"/>
            </a:xfrm>
            <a:prstGeom prst="rect">
              <a:avLst/>
            </a:prstGeom>
          </p:spPr>
          <p:txBody>
            <a:bodyPr wrap="none">
              <a:spAutoFit/>
            </a:bodyPr>
            <a:lstStyle/>
            <a:p>
              <a:pPr marL="342900" indent="-342900" algn="ctr" defTabSz="685800" fontAlgn="base">
                <a:spcBef>
                  <a:spcPct val="20000"/>
                </a:spcBef>
                <a:spcAft>
                  <a:spcPct val="0"/>
                </a:spcAft>
              </a:pPr>
              <a:r>
                <a:rPr kumimoji="1" lang="en-US" altLang="zh-CN" b="1" spc="100" dirty="0">
                  <a:solidFill>
                    <a:schemeClr val="bg1"/>
                  </a:solidFill>
                  <a:latin typeface="微软雅黑" panose="020B0503020204020204" pitchFamily="34" charset="-122"/>
                  <a:ea typeface="微软雅黑" panose="020B0503020204020204" pitchFamily="34" charset="-122"/>
                </a:rPr>
                <a:t>1</a:t>
              </a:r>
              <a:endParaRPr kumimoji="1" lang="zh-CN" altLang="en-US" b="1" spc="100"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2223271" y="3003104"/>
              <a:ext cx="340158" cy="369332"/>
            </a:xfrm>
            <a:prstGeom prst="rect">
              <a:avLst/>
            </a:prstGeom>
          </p:spPr>
          <p:txBody>
            <a:bodyPr wrap="none">
              <a:spAutoFit/>
            </a:bodyPr>
            <a:lstStyle/>
            <a:p>
              <a:pPr marL="342900" indent="-342900" algn="ctr" defTabSz="685800" fontAlgn="base">
                <a:spcBef>
                  <a:spcPct val="20000"/>
                </a:spcBef>
                <a:spcAft>
                  <a:spcPct val="0"/>
                </a:spcAft>
              </a:pPr>
              <a:r>
                <a:rPr kumimoji="1" lang="en-US" altLang="zh-CN" b="1" spc="100" dirty="0">
                  <a:solidFill>
                    <a:schemeClr val="bg1"/>
                  </a:solidFill>
                  <a:latin typeface="微软雅黑" panose="020B0503020204020204" pitchFamily="34" charset="-122"/>
                  <a:ea typeface="微软雅黑" panose="020B0503020204020204" pitchFamily="34" charset="-122"/>
                </a:rPr>
                <a:t>2</a:t>
              </a:r>
              <a:endParaRPr kumimoji="1" lang="zh-CN" altLang="en-US" b="1" spc="100"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2223271" y="4016797"/>
              <a:ext cx="340157" cy="369332"/>
            </a:xfrm>
            <a:prstGeom prst="rect">
              <a:avLst/>
            </a:prstGeom>
          </p:spPr>
          <p:txBody>
            <a:bodyPr wrap="none">
              <a:spAutoFit/>
            </a:bodyPr>
            <a:lstStyle/>
            <a:p>
              <a:pPr marL="342900" indent="-342900" algn="ctr" defTabSz="685800" fontAlgn="base">
                <a:spcBef>
                  <a:spcPct val="20000"/>
                </a:spcBef>
                <a:spcAft>
                  <a:spcPct val="0"/>
                </a:spcAft>
              </a:pPr>
              <a:r>
                <a:rPr kumimoji="1" lang="en-US" altLang="zh-CN" b="1" spc="100" dirty="0">
                  <a:solidFill>
                    <a:schemeClr val="bg1"/>
                  </a:solidFill>
                  <a:latin typeface="微软雅黑" panose="020B0503020204020204" pitchFamily="34" charset="-122"/>
                  <a:ea typeface="微软雅黑" panose="020B0503020204020204" pitchFamily="34" charset="-122"/>
                </a:rPr>
                <a:t>3</a:t>
              </a:r>
              <a:endParaRPr kumimoji="1" lang="en-US" altLang="zh-CN" b="1" spc="1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3607633" y="1238773"/>
            <a:ext cx="1928734"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电流对人体的作用</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82335" y="1697145"/>
            <a:ext cx="7417330" cy="3321202"/>
            <a:chOff x="424370" y="1697145"/>
            <a:chExt cx="7417330" cy="3321202"/>
          </a:xfrm>
        </p:grpSpPr>
        <p:grpSp>
          <p:nvGrpSpPr>
            <p:cNvPr id="18" name="组合 17"/>
            <p:cNvGrpSpPr/>
            <p:nvPr/>
          </p:nvGrpSpPr>
          <p:grpSpPr>
            <a:xfrm>
              <a:off x="1302301" y="1697145"/>
              <a:ext cx="6539399" cy="3321202"/>
              <a:chOff x="1343760" y="1744770"/>
              <a:chExt cx="6539399" cy="3321202"/>
            </a:xfrm>
          </p:grpSpPr>
          <p:grpSp>
            <p:nvGrpSpPr>
              <p:cNvPr id="16" name="组合 15"/>
              <p:cNvGrpSpPr/>
              <p:nvPr/>
            </p:nvGrpSpPr>
            <p:grpSpPr>
              <a:xfrm>
                <a:off x="3607633" y="1951115"/>
                <a:ext cx="906486" cy="664528"/>
                <a:chOff x="3560739" y="1943677"/>
                <a:chExt cx="906486" cy="664528"/>
              </a:xfrm>
            </p:grpSpPr>
            <p:grpSp>
              <p:nvGrpSpPr>
                <p:cNvPr id="82" name="Group 6"/>
                <p:cNvGrpSpPr/>
                <p:nvPr/>
              </p:nvGrpSpPr>
              <p:grpSpPr>
                <a:xfrm rot="16200000">
                  <a:off x="3681718" y="1822698"/>
                  <a:ext cx="664528" cy="906486"/>
                  <a:chOff x="9918988" y="355852"/>
                  <a:chExt cx="852494" cy="1162891"/>
                </a:xfrm>
              </p:grpSpPr>
              <p:sp>
                <p:nvSpPr>
                  <p:cNvPr id="83" name="Triangle 7"/>
                  <p:cNvSpPr/>
                  <p:nvPr/>
                </p:nvSpPr>
                <p:spPr>
                  <a:xfrm rot="10800000">
                    <a:off x="9929055" y="1104594"/>
                    <a:ext cx="832360" cy="414149"/>
                  </a:xfrm>
                  <a:prstGeom prst="triangle">
                    <a:avLst>
                      <a:gd name="adj" fmla="val 49285"/>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Rectangle 8"/>
                  <p:cNvSpPr/>
                  <p:nvPr/>
                </p:nvSpPr>
                <p:spPr>
                  <a:xfrm rot="2700000">
                    <a:off x="9918988" y="355852"/>
                    <a:ext cx="852494" cy="852494"/>
                  </a:xfrm>
                  <a:prstGeom prst="rect">
                    <a:avLst/>
                  </a:prstGeom>
                  <a:solidFill>
                    <a:srgbClr val="595959"/>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1" name="矩形 110"/>
                <p:cNvSpPr/>
                <p:nvPr/>
              </p:nvSpPr>
              <p:spPr>
                <a:xfrm>
                  <a:off x="3582661" y="1958931"/>
                  <a:ext cx="620683" cy="634020"/>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电流</a:t>
                  </a:r>
                  <a:endParaRPr kumimoji="1" lang="en-US" altLang="zh-CN" sz="1600" b="1" spc="100" dirty="0">
                    <a:solidFill>
                      <a:schemeClr val="bg1"/>
                    </a:solidFill>
                    <a:latin typeface="微软雅黑" panose="020B0503020204020204" pitchFamily="34" charset="-122"/>
                    <a:ea typeface="微软雅黑" panose="020B0503020204020204" pitchFamily="34" charset="-122"/>
                  </a:endParaRPr>
                </a:p>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大小</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2864509" y="2753241"/>
                <a:ext cx="907200" cy="666000"/>
                <a:chOff x="2502889" y="2617520"/>
                <a:chExt cx="907200" cy="666000"/>
              </a:xfrm>
            </p:grpSpPr>
            <p:grpSp>
              <p:nvGrpSpPr>
                <p:cNvPr id="98" name="Group 29"/>
                <p:cNvGrpSpPr/>
                <p:nvPr/>
              </p:nvGrpSpPr>
              <p:grpSpPr>
                <a:xfrm rot="16200000">
                  <a:off x="2623489" y="2496920"/>
                  <a:ext cx="666000" cy="907200"/>
                  <a:chOff x="9918988" y="355852"/>
                  <a:chExt cx="852494" cy="1162891"/>
                </a:xfrm>
              </p:grpSpPr>
              <p:sp>
                <p:nvSpPr>
                  <p:cNvPr id="99" name="Triangle 30"/>
                  <p:cNvSpPr/>
                  <p:nvPr/>
                </p:nvSpPr>
                <p:spPr>
                  <a:xfrm rot="10800000">
                    <a:off x="9929055" y="1104594"/>
                    <a:ext cx="832360" cy="414149"/>
                  </a:xfrm>
                  <a:prstGeom prst="triangle">
                    <a:avLst>
                      <a:gd name="adj" fmla="val 49285"/>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31"/>
                  <p:cNvSpPr/>
                  <p:nvPr/>
                </p:nvSpPr>
                <p:spPr>
                  <a:xfrm rot="2700000">
                    <a:off x="9918988" y="355852"/>
                    <a:ext cx="852494" cy="852494"/>
                  </a:xfrm>
                  <a:prstGeom prst="rect">
                    <a:avLst/>
                  </a:prstGeom>
                  <a:solidFill>
                    <a:srgbClr val="FFC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2" name="矩形 111"/>
                <p:cNvSpPr/>
                <p:nvPr/>
              </p:nvSpPr>
              <p:spPr>
                <a:xfrm>
                  <a:off x="2525073" y="2633510"/>
                  <a:ext cx="620683" cy="634020"/>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通电</a:t>
                  </a:r>
                  <a:endParaRPr kumimoji="1" lang="en-US" altLang="zh-CN" sz="1600" b="1" spc="100" dirty="0">
                    <a:solidFill>
                      <a:schemeClr val="bg1"/>
                    </a:solidFill>
                    <a:latin typeface="微软雅黑" panose="020B0503020204020204" pitchFamily="34" charset="-122"/>
                    <a:ea typeface="微软雅黑" panose="020B0503020204020204" pitchFamily="34" charset="-122"/>
                  </a:endParaRPr>
                </a:p>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时间</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2130710" y="3515317"/>
                <a:ext cx="906486" cy="664528"/>
                <a:chOff x="3560739" y="1943677"/>
                <a:chExt cx="906486" cy="664528"/>
              </a:xfrm>
            </p:grpSpPr>
            <p:grpSp>
              <p:nvGrpSpPr>
                <p:cNvPr id="114" name="Group 6"/>
                <p:cNvGrpSpPr/>
                <p:nvPr/>
              </p:nvGrpSpPr>
              <p:grpSpPr>
                <a:xfrm rot="16200000">
                  <a:off x="3681718" y="1822698"/>
                  <a:ext cx="664528" cy="906486"/>
                  <a:chOff x="9918988" y="355852"/>
                  <a:chExt cx="852494" cy="1162891"/>
                </a:xfrm>
              </p:grpSpPr>
              <p:sp>
                <p:nvSpPr>
                  <p:cNvPr id="116" name="Triangle 7"/>
                  <p:cNvSpPr/>
                  <p:nvPr/>
                </p:nvSpPr>
                <p:spPr>
                  <a:xfrm rot="10800000">
                    <a:off x="9929055" y="1104594"/>
                    <a:ext cx="832360" cy="414149"/>
                  </a:xfrm>
                  <a:prstGeom prst="triangle">
                    <a:avLst>
                      <a:gd name="adj" fmla="val 49285"/>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8"/>
                  <p:cNvSpPr/>
                  <p:nvPr/>
                </p:nvSpPr>
                <p:spPr>
                  <a:xfrm rot="2700000">
                    <a:off x="9918988" y="355852"/>
                    <a:ext cx="852494" cy="852494"/>
                  </a:xfrm>
                  <a:prstGeom prst="rect">
                    <a:avLst/>
                  </a:prstGeom>
                  <a:solidFill>
                    <a:srgbClr val="595959"/>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5" name="矩形 114"/>
                <p:cNvSpPr/>
                <p:nvPr/>
              </p:nvSpPr>
              <p:spPr>
                <a:xfrm>
                  <a:off x="3582661" y="1958931"/>
                  <a:ext cx="620683" cy="634020"/>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电流</a:t>
                  </a:r>
                  <a:endParaRPr kumimoji="1" lang="en-US" altLang="zh-CN" sz="1600" b="1" spc="100" dirty="0">
                    <a:solidFill>
                      <a:schemeClr val="bg1"/>
                    </a:solidFill>
                    <a:latin typeface="微软雅黑" panose="020B0503020204020204" pitchFamily="34" charset="-122"/>
                    <a:ea typeface="微软雅黑" panose="020B0503020204020204" pitchFamily="34" charset="-122"/>
                  </a:endParaRPr>
                </a:p>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途径</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grpSp>
          <p:grpSp>
            <p:nvGrpSpPr>
              <p:cNvPr id="118" name="组合 117"/>
              <p:cNvGrpSpPr/>
              <p:nvPr/>
            </p:nvGrpSpPr>
            <p:grpSpPr>
              <a:xfrm>
                <a:off x="1343760" y="4317474"/>
                <a:ext cx="907200" cy="666000"/>
                <a:chOff x="2502889" y="2617520"/>
                <a:chExt cx="907200" cy="666000"/>
              </a:xfrm>
            </p:grpSpPr>
            <p:grpSp>
              <p:nvGrpSpPr>
                <p:cNvPr id="119" name="Group 29"/>
                <p:cNvGrpSpPr/>
                <p:nvPr/>
              </p:nvGrpSpPr>
              <p:grpSpPr>
                <a:xfrm rot="16200000">
                  <a:off x="2623489" y="2496920"/>
                  <a:ext cx="666000" cy="907200"/>
                  <a:chOff x="9918988" y="355852"/>
                  <a:chExt cx="852494" cy="1162891"/>
                </a:xfrm>
              </p:grpSpPr>
              <p:sp>
                <p:nvSpPr>
                  <p:cNvPr id="121" name="Triangle 30"/>
                  <p:cNvSpPr/>
                  <p:nvPr/>
                </p:nvSpPr>
                <p:spPr>
                  <a:xfrm rot="10800000">
                    <a:off x="9929055" y="1104594"/>
                    <a:ext cx="832360" cy="414149"/>
                  </a:xfrm>
                  <a:prstGeom prst="triangle">
                    <a:avLst>
                      <a:gd name="adj" fmla="val 49285"/>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31"/>
                  <p:cNvSpPr/>
                  <p:nvPr/>
                </p:nvSpPr>
                <p:spPr>
                  <a:xfrm rot="2700000">
                    <a:off x="9918988" y="355852"/>
                    <a:ext cx="852494" cy="852494"/>
                  </a:xfrm>
                  <a:prstGeom prst="rect">
                    <a:avLst/>
                  </a:prstGeom>
                  <a:solidFill>
                    <a:srgbClr val="FFC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0" name="矩形 119"/>
                <p:cNvSpPr/>
                <p:nvPr/>
              </p:nvSpPr>
              <p:spPr>
                <a:xfrm>
                  <a:off x="2525073" y="2633510"/>
                  <a:ext cx="620683" cy="634020"/>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电流</a:t>
                  </a:r>
                  <a:endParaRPr kumimoji="1" lang="en-US" altLang="zh-CN" sz="1600" b="1" spc="100" dirty="0">
                    <a:solidFill>
                      <a:schemeClr val="bg1"/>
                    </a:solidFill>
                    <a:latin typeface="微软雅黑" panose="020B0503020204020204" pitchFamily="34" charset="-122"/>
                    <a:ea typeface="微软雅黑" panose="020B0503020204020204" pitchFamily="34" charset="-122"/>
                  </a:endParaRPr>
                </a:p>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种类</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grpSp>
          <p:sp>
            <p:nvSpPr>
              <p:cNvPr id="123" name="矩形 122"/>
              <p:cNvSpPr/>
              <p:nvPr/>
            </p:nvSpPr>
            <p:spPr>
              <a:xfrm>
                <a:off x="4492991" y="1744770"/>
                <a:ext cx="3390168"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电流越大，伤害越严重；人体对电流的反应可分为感知电流、摆脱电流和室颤电流；其中室颤电流即致命电流。</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矩形 123"/>
              <p:cNvSpPr/>
              <p:nvPr/>
            </p:nvSpPr>
            <p:spPr>
              <a:xfrm>
                <a:off x="3771710" y="2817077"/>
                <a:ext cx="3390168" cy="584775"/>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通过人体电流的持续时间越长，危险性越大。</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矩形 124"/>
              <p:cNvSpPr/>
              <p:nvPr/>
            </p:nvSpPr>
            <p:spPr>
              <a:xfrm>
                <a:off x="3037197" y="3680103"/>
                <a:ext cx="3390168"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电流通过心脏最危险。 </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6" name="矩形 125"/>
              <p:cNvSpPr/>
              <p:nvPr/>
            </p:nvSpPr>
            <p:spPr>
              <a:xfrm>
                <a:off x="2250961" y="4234975"/>
                <a:ext cx="3893636" cy="830997"/>
              </a:xfrm>
              <a:prstGeom prst="rect">
                <a:avLst/>
              </a:prstGeom>
            </p:spPr>
            <p:txBody>
              <a:bodyPr wrap="square">
                <a:spAutoFit/>
              </a:bodyPr>
              <a:lstStyle/>
              <a:p>
                <a:pPr algn="just" defTabSz="685800" fontAlgn="base">
                  <a:spcAft>
                    <a:spcPct val="0"/>
                  </a:spcAft>
                </a:pP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100HZ</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以上交流电流、直流电流、特殊波形电流都对人体具有伤害作用，其伤害程度一般较工频电流为轻。 </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27" name="矩形 126"/>
            <p:cNvSpPr/>
            <p:nvPr/>
          </p:nvSpPr>
          <p:spPr>
            <a:xfrm rot="18932862">
              <a:off x="424370" y="2708742"/>
              <a:ext cx="3454792"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电流对人体的伤害程度的影响因素</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3825642" y="1133998"/>
            <a:ext cx="1492716"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家庭用电安全</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995500" y="1638300"/>
            <a:ext cx="5153001" cy="3348933"/>
            <a:chOff x="1059743" y="1724025"/>
            <a:chExt cx="5153001" cy="3348933"/>
          </a:xfrm>
        </p:grpSpPr>
        <p:grpSp>
          <p:nvGrpSpPr>
            <p:cNvPr id="2" name="组合 1"/>
            <p:cNvGrpSpPr/>
            <p:nvPr/>
          </p:nvGrpSpPr>
          <p:grpSpPr>
            <a:xfrm>
              <a:off x="1250110" y="1724025"/>
              <a:ext cx="1548000" cy="1476000"/>
              <a:chOff x="1250110" y="2009775"/>
              <a:chExt cx="1548000" cy="1476000"/>
            </a:xfrm>
          </p:grpSpPr>
          <p:sp>
            <p:nvSpPr>
              <p:cNvPr id="36" name="矩形 35"/>
              <p:cNvSpPr/>
              <p:nvPr/>
            </p:nvSpPr>
            <p:spPr>
              <a:xfrm>
                <a:off x="1250110" y="2009775"/>
                <a:ext cx="1548000" cy="147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Picture 4"/>
              <p:cNvPicPr>
                <a:picLocks noChangeAspect="1" noChangeArrowheads="1"/>
              </p:cNvPicPr>
              <p:nvPr/>
            </p:nvPicPr>
            <p:blipFill>
              <a:blip r:embed="rId1"/>
              <a:srcRect/>
              <a:stretch>
                <a:fillRect/>
              </a:stretch>
            </p:blipFill>
            <p:spPr bwMode="auto">
              <a:xfrm>
                <a:off x="1309735" y="2064952"/>
                <a:ext cx="1428750" cy="1365647"/>
              </a:xfrm>
              <a:prstGeom prst="rect">
                <a:avLst/>
              </a:prstGeom>
              <a:noFill/>
              <a:ln w="9525">
                <a:noFill/>
                <a:miter lim="800000"/>
                <a:headEnd/>
                <a:tailEnd/>
              </a:ln>
              <a:effectLst/>
            </p:spPr>
          </p:pic>
        </p:grpSp>
        <p:sp>
          <p:nvSpPr>
            <p:cNvPr id="38" name="矩形 37"/>
            <p:cNvSpPr/>
            <p:nvPr/>
          </p:nvSpPr>
          <p:spPr>
            <a:xfrm>
              <a:off x="1059743" y="3200025"/>
              <a:ext cx="1928734"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线破损，火线露出</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957427" y="1727976"/>
              <a:ext cx="1656000" cy="1476000"/>
              <a:chOff x="2957427" y="2013726"/>
              <a:chExt cx="1656000" cy="1476000"/>
            </a:xfrm>
          </p:grpSpPr>
          <p:sp>
            <p:nvSpPr>
              <p:cNvPr id="40" name="矩形 39"/>
              <p:cNvSpPr/>
              <p:nvPr/>
            </p:nvSpPr>
            <p:spPr>
              <a:xfrm>
                <a:off x="2957427" y="2013726"/>
                <a:ext cx="1656000" cy="147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2"/>
              <p:cNvPicPr>
                <a:picLocks noChangeAspect="1" noChangeArrowheads="1"/>
              </p:cNvPicPr>
              <p:nvPr/>
            </p:nvPicPr>
            <p:blipFill>
              <a:blip r:embed="rId2"/>
              <a:srcRect/>
              <a:stretch>
                <a:fillRect/>
              </a:stretch>
            </p:blipFill>
            <p:spPr bwMode="auto">
              <a:xfrm>
                <a:off x="3005770" y="2069526"/>
                <a:ext cx="1559314" cy="1364400"/>
              </a:xfrm>
              <a:prstGeom prst="rect">
                <a:avLst/>
              </a:prstGeom>
              <a:noFill/>
              <a:ln w="9525">
                <a:noFill/>
                <a:miter lim="800000"/>
                <a:headEnd/>
                <a:tailEnd/>
              </a:ln>
              <a:effectLst/>
            </p:spPr>
          </p:pic>
        </p:grpSp>
        <p:sp>
          <p:nvSpPr>
            <p:cNvPr id="42" name="矩形 41"/>
            <p:cNvSpPr/>
            <p:nvPr/>
          </p:nvSpPr>
          <p:spPr>
            <a:xfrm>
              <a:off x="3584090" y="3200025"/>
              <a:ext cx="402674"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水</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772744" y="1724025"/>
              <a:ext cx="1440000" cy="1476000"/>
              <a:chOff x="4972769" y="2012180"/>
              <a:chExt cx="1440000" cy="1476000"/>
            </a:xfrm>
          </p:grpSpPr>
          <p:sp>
            <p:nvSpPr>
              <p:cNvPr id="45" name="矩形 44"/>
              <p:cNvSpPr/>
              <p:nvPr/>
            </p:nvSpPr>
            <p:spPr>
              <a:xfrm>
                <a:off x="4972769" y="2012180"/>
                <a:ext cx="1440000" cy="147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3"/>
              <p:cNvPicPr>
                <a:picLocks noChangeAspect="1" noChangeArrowheads="1"/>
              </p:cNvPicPr>
              <p:nvPr/>
            </p:nvPicPr>
            <p:blipFill>
              <a:blip r:embed="rId3"/>
              <a:srcRect/>
              <a:stretch>
                <a:fillRect/>
              </a:stretch>
            </p:blipFill>
            <p:spPr bwMode="auto">
              <a:xfrm>
                <a:off x="5032675" y="2067980"/>
                <a:ext cx="1320188" cy="1364400"/>
              </a:xfrm>
              <a:prstGeom prst="rect">
                <a:avLst/>
              </a:prstGeom>
              <a:noFill/>
              <a:ln w="9525">
                <a:noFill/>
                <a:miter lim="800000"/>
                <a:headEnd/>
                <a:tailEnd/>
              </a:ln>
              <a:effectLst/>
            </p:spPr>
          </p:pic>
        </p:grpSp>
        <p:sp>
          <p:nvSpPr>
            <p:cNvPr id="47" name="矩形 46"/>
            <p:cNvSpPr/>
            <p:nvPr/>
          </p:nvSpPr>
          <p:spPr>
            <a:xfrm>
              <a:off x="5073398" y="3200025"/>
              <a:ext cx="838692"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晾衣服</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4310748" y="3886349"/>
              <a:ext cx="1890240"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有金属外壳的家用电器，外壳一定要接地，要使用三孔插座。</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250110" y="3664985"/>
              <a:ext cx="3020822" cy="1407973"/>
              <a:chOff x="263379" y="3627249"/>
              <a:chExt cx="3020822" cy="1407973"/>
            </a:xfrm>
          </p:grpSpPr>
          <p:grpSp>
            <p:nvGrpSpPr>
              <p:cNvPr id="8" name="组合 7"/>
              <p:cNvGrpSpPr/>
              <p:nvPr/>
            </p:nvGrpSpPr>
            <p:grpSpPr>
              <a:xfrm>
                <a:off x="1179790" y="3739222"/>
                <a:ext cx="1188000" cy="1296000"/>
                <a:chOff x="1179790" y="3643972"/>
                <a:chExt cx="1188000" cy="1296000"/>
              </a:xfrm>
            </p:grpSpPr>
            <p:sp>
              <p:nvSpPr>
                <p:cNvPr id="52" name="矩形 51"/>
                <p:cNvSpPr/>
                <p:nvPr/>
              </p:nvSpPr>
              <p:spPr>
                <a:xfrm>
                  <a:off x="1179790" y="3643972"/>
                  <a:ext cx="1188000" cy="12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a:stretch>
                  <a:fillRect/>
                </a:stretch>
              </p:blipFill>
              <p:spPr>
                <a:xfrm>
                  <a:off x="1232201" y="3699364"/>
                  <a:ext cx="1083178" cy="1185217"/>
                </a:xfrm>
                <a:prstGeom prst="rect">
                  <a:avLst/>
                </a:prstGeom>
              </p:spPr>
            </p:pic>
          </p:grpSp>
          <p:sp>
            <p:nvSpPr>
              <p:cNvPr id="9" name="标注: 线形 8"/>
              <p:cNvSpPr/>
              <p:nvPr/>
            </p:nvSpPr>
            <p:spPr>
              <a:xfrm>
                <a:off x="2420201" y="4466731"/>
                <a:ext cx="864000" cy="312581"/>
              </a:xfrm>
              <a:prstGeom prst="borderCallout1">
                <a:avLst>
                  <a:gd name="adj1" fmla="val 49222"/>
                  <a:gd name="adj2" fmla="val -1391"/>
                  <a:gd name="adj3" fmla="val 51556"/>
                  <a:gd name="adj4" fmla="val -47152"/>
                </a:avLst>
              </a:prstGeom>
              <a:noFill/>
              <a:ln w="28575">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接零线</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标注: 线形 54"/>
              <p:cNvSpPr/>
              <p:nvPr/>
            </p:nvSpPr>
            <p:spPr>
              <a:xfrm flipH="1">
                <a:off x="263379" y="4466730"/>
                <a:ext cx="864000" cy="312581"/>
              </a:xfrm>
              <a:prstGeom prst="borderCallout1">
                <a:avLst>
                  <a:gd name="adj1" fmla="val 49222"/>
                  <a:gd name="adj2" fmla="val -1391"/>
                  <a:gd name="adj3" fmla="val 51556"/>
                  <a:gd name="adj4" fmla="val -47152"/>
                </a:avLst>
              </a:prstGeom>
              <a:noFill/>
              <a:ln w="28575">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接火线</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771650" y="3646299"/>
                <a:ext cx="0" cy="432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16200000" flipH="1">
                <a:off x="2223675" y="3178299"/>
                <a:ext cx="0" cy="936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2682150" y="3627249"/>
                <a:ext cx="0" cy="288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2682150" y="3771249"/>
                <a:ext cx="0" cy="288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5400000">
                <a:off x="2691675" y="3883922"/>
                <a:ext cx="0" cy="216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5400000">
                <a:off x="2684485" y="4005249"/>
                <a:ext cx="0" cy="10800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3607633" y="1133998"/>
            <a:ext cx="1928734"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直接接触电击防护</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020037" y="1657859"/>
            <a:ext cx="5103927" cy="3320402"/>
            <a:chOff x="1731478" y="1572134"/>
            <a:chExt cx="5103927" cy="3320402"/>
          </a:xfrm>
        </p:grpSpPr>
        <p:grpSp>
          <p:nvGrpSpPr>
            <p:cNvPr id="15" name="组合 14"/>
            <p:cNvGrpSpPr/>
            <p:nvPr/>
          </p:nvGrpSpPr>
          <p:grpSpPr>
            <a:xfrm>
              <a:off x="2259828" y="1572134"/>
              <a:ext cx="4042485" cy="3320402"/>
              <a:chOff x="2131555" y="1215688"/>
              <a:chExt cx="6466829" cy="5311701"/>
            </a:xfrm>
          </p:grpSpPr>
          <p:grpSp>
            <p:nvGrpSpPr>
              <p:cNvPr id="91" name="组合 90"/>
              <p:cNvGrpSpPr/>
              <p:nvPr/>
            </p:nvGrpSpPr>
            <p:grpSpPr>
              <a:xfrm>
                <a:off x="4810437" y="3903157"/>
                <a:ext cx="1472376" cy="1313797"/>
                <a:chOff x="3342359" y="1161598"/>
                <a:chExt cx="2123116" cy="1895135"/>
              </a:xfrm>
            </p:grpSpPr>
            <p:sp>
              <p:nvSpPr>
                <p:cNvPr id="98" name="任意多边形 1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595959"/>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endParaRPr>
                </a:p>
              </p:txBody>
            </p:sp>
            <p:sp>
              <p:nvSpPr>
                <p:cNvPr id="99" name="Freeform 5"/>
                <p:cNvSpPr/>
                <p:nvPr/>
              </p:nvSpPr>
              <p:spPr bwMode="auto">
                <a:xfrm rot="10800000" flipV="1">
                  <a:off x="3656172" y="1456205"/>
                  <a:ext cx="1495485"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ctr" anchorCtr="0" compatLnSpc="1"/>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5</a:t>
                  </a:r>
                  <a:endParaRPr kumimoji="0" lang="zh-CN" altLang="en-US" sz="22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4810437" y="2547788"/>
                <a:ext cx="1472376" cy="1313797"/>
                <a:chOff x="3342359" y="1161598"/>
                <a:chExt cx="2123116" cy="1895135"/>
              </a:xfrm>
            </p:grpSpPr>
            <p:sp>
              <p:nvSpPr>
                <p:cNvPr id="106" name="任意多边形 1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595959"/>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endParaRPr>
                </a:p>
              </p:txBody>
            </p:sp>
            <p:sp>
              <p:nvSpPr>
                <p:cNvPr id="107" name="Freeform 5"/>
                <p:cNvSpPr/>
                <p:nvPr/>
              </p:nvSpPr>
              <p:spPr bwMode="auto">
                <a:xfrm rot="10800000" flipV="1">
                  <a:off x="3656172" y="1456205"/>
                  <a:ext cx="1495485"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ctr" anchorCtr="0" compatLnSpc="1"/>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3</a:t>
                  </a:r>
                  <a:endParaRPr kumimoji="0" lang="zh-CN" altLang="en-US" sz="22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5986417" y="3228221"/>
                <a:ext cx="1472376" cy="1313797"/>
                <a:chOff x="3342359" y="1161598"/>
                <a:chExt cx="2123116" cy="1895135"/>
              </a:xfrm>
            </p:grpSpPr>
            <p:sp>
              <p:nvSpPr>
                <p:cNvPr id="115" name="任意多边形 18"/>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FFC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endParaRPr>
                </a:p>
              </p:txBody>
            </p:sp>
            <p:sp>
              <p:nvSpPr>
                <p:cNvPr id="116" name="Freeform 5"/>
                <p:cNvSpPr/>
                <p:nvPr/>
              </p:nvSpPr>
              <p:spPr bwMode="auto">
                <a:xfrm rot="10800000" flipV="1">
                  <a:off x="3656172" y="1456205"/>
                  <a:ext cx="1495485"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ctr" anchorCtr="0" compatLnSpc="1"/>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rPr>
                    <a:t>4</a:t>
                  </a:r>
                  <a:endParaRPr kumimoji="0" lang="zh-CN" altLang="en-US" sz="22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endParaRPr>
                </a:p>
              </p:txBody>
            </p:sp>
          </p:grpSp>
          <p:grpSp>
            <p:nvGrpSpPr>
              <p:cNvPr id="118" name="组合 117"/>
              <p:cNvGrpSpPr/>
              <p:nvPr/>
            </p:nvGrpSpPr>
            <p:grpSpPr>
              <a:xfrm>
                <a:off x="5551144" y="1215688"/>
                <a:ext cx="1472376" cy="1313797"/>
                <a:chOff x="3342359" y="1161598"/>
                <a:chExt cx="2123116" cy="1895135"/>
              </a:xfrm>
            </p:grpSpPr>
            <p:sp>
              <p:nvSpPr>
                <p:cNvPr id="122" name="任意多边形 22"/>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595959"/>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endParaRPr>
                </a:p>
              </p:txBody>
            </p:sp>
            <p:sp>
              <p:nvSpPr>
                <p:cNvPr id="123" name="Freeform 5"/>
                <p:cNvSpPr/>
                <p:nvPr/>
              </p:nvSpPr>
              <p:spPr bwMode="auto">
                <a:xfrm rot="10800000" flipV="1">
                  <a:off x="3656172" y="1456205"/>
                  <a:ext cx="1495485"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ctr" anchorCtr="0" compatLnSpc="1"/>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1</a:t>
                  </a:r>
                  <a:endParaRPr kumimoji="0" lang="zh-CN" altLang="en-US" sz="22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grpSp>
          <p:grpSp>
            <p:nvGrpSpPr>
              <p:cNvPr id="125" name="组合 124"/>
              <p:cNvGrpSpPr/>
              <p:nvPr/>
            </p:nvGrpSpPr>
            <p:grpSpPr>
              <a:xfrm>
                <a:off x="4049797" y="5213592"/>
                <a:ext cx="1472376" cy="1313797"/>
                <a:chOff x="3342359" y="1161598"/>
                <a:chExt cx="2123116" cy="1895135"/>
              </a:xfrm>
            </p:grpSpPr>
            <p:sp>
              <p:nvSpPr>
                <p:cNvPr id="129" name="任意多边形 2"/>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FFC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endParaRPr>
                </a:p>
              </p:txBody>
            </p:sp>
            <p:sp>
              <p:nvSpPr>
                <p:cNvPr id="130" name="Freeform 5"/>
                <p:cNvSpPr/>
                <p:nvPr/>
              </p:nvSpPr>
              <p:spPr bwMode="auto">
                <a:xfrm rot="10800000" flipV="1">
                  <a:off x="3656172" y="1456205"/>
                  <a:ext cx="1495485"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ctr" anchorCtr="0" compatLnSpc="1"/>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rPr>
                    <a:t>6</a:t>
                  </a:r>
                  <a:endParaRPr kumimoji="0" lang="zh-CN" altLang="en-US" sz="22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3640164" y="1859836"/>
                <a:ext cx="1472376" cy="1313797"/>
                <a:chOff x="3342359" y="1161598"/>
                <a:chExt cx="2123116" cy="1895135"/>
              </a:xfrm>
            </p:grpSpPr>
            <p:sp>
              <p:nvSpPr>
                <p:cNvPr id="134" name="任意多边形 6"/>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FFC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endParaRPr>
                </a:p>
              </p:txBody>
            </p:sp>
            <p:sp>
              <p:nvSpPr>
                <p:cNvPr id="135" name="Freeform 5"/>
                <p:cNvSpPr/>
                <p:nvPr/>
              </p:nvSpPr>
              <p:spPr bwMode="auto">
                <a:xfrm rot="10800000" flipV="1">
                  <a:off x="3656172" y="1456205"/>
                  <a:ext cx="1495485"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ctr" anchorCtr="0" compatLnSpc="1"/>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rPr>
                    <a:t>2</a:t>
                  </a:r>
                  <a:endParaRPr kumimoji="0" lang="zh-CN" altLang="en-US" sz="22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2137463" y="2484952"/>
                <a:ext cx="1364843" cy="539372"/>
                <a:chOff x="2137185" y="2035489"/>
                <a:chExt cx="1364664" cy="539497"/>
              </a:xfrm>
            </p:grpSpPr>
            <p:sp>
              <p:nvSpPr>
                <p:cNvPr id="137" name="任意多边形 47"/>
                <p:cNvSpPr/>
                <p:nvPr/>
              </p:nvSpPr>
              <p:spPr>
                <a:xfrm>
                  <a:off x="2137185" y="2086036"/>
                  <a:ext cx="1298152"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138" name="椭圆 137"/>
                <p:cNvSpPr/>
                <p:nvPr/>
              </p:nvSpPr>
              <p:spPr>
                <a:xfrm>
                  <a:off x="3400573" y="2035489"/>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grpSp>
          <p:grpSp>
            <p:nvGrpSpPr>
              <p:cNvPr id="139" name="组合 138"/>
              <p:cNvGrpSpPr/>
              <p:nvPr/>
            </p:nvGrpSpPr>
            <p:grpSpPr>
              <a:xfrm>
                <a:off x="2131555" y="4510688"/>
                <a:ext cx="2527508" cy="539372"/>
                <a:chOff x="2131277" y="4061694"/>
                <a:chExt cx="2527179" cy="539497"/>
              </a:xfrm>
            </p:grpSpPr>
            <p:sp>
              <p:nvSpPr>
                <p:cNvPr id="140" name="任意多边形 52"/>
                <p:cNvSpPr/>
                <p:nvPr/>
              </p:nvSpPr>
              <p:spPr>
                <a:xfrm>
                  <a:off x="2131277" y="4112241"/>
                  <a:ext cx="2460668"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141" name="椭圆 140"/>
                <p:cNvSpPr/>
                <p:nvPr/>
              </p:nvSpPr>
              <p:spPr>
                <a:xfrm>
                  <a:off x="4557180" y="4061694"/>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grpSp>
          <p:grpSp>
            <p:nvGrpSpPr>
              <p:cNvPr id="142" name="组合 141"/>
              <p:cNvGrpSpPr/>
              <p:nvPr/>
            </p:nvGrpSpPr>
            <p:grpSpPr>
              <a:xfrm>
                <a:off x="7260585" y="1489059"/>
                <a:ext cx="1334463" cy="325464"/>
                <a:chOff x="7259641" y="1039365"/>
                <a:chExt cx="1334288" cy="325539"/>
              </a:xfrm>
            </p:grpSpPr>
            <p:sp>
              <p:nvSpPr>
                <p:cNvPr id="143" name="任意多边形 74"/>
                <p:cNvSpPr/>
                <p:nvPr/>
              </p:nvSpPr>
              <p:spPr>
                <a:xfrm flipH="1">
                  <a:off x="7326153" y="1089912"/>
                  <a:ext cx="1267776" cy="27499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144" name="椭圆 143"/>
                <p:cNvSpPr/>
                <p:nvPr/>
              </p:nvSpPr>
              <p:spPr>
                <a:xfrm flipH="1">
                  <a:off x="7259641" y="1039365"/>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grpSp>
          <p:grpSp>
            <p:nvGrpSpPr>
              <p:cNvPr id="145" name="组合 144"/>
              <p:cNvGrpSpPr/>
              <p:nvPr/>
            </p:nvGrpSpPr>
            <p:grpSpPr>
              <a:xfrm>
                <a:off x="6494121" y="2905579"/>
                <a:ext cx="2104263" cy="207839"/>
                <a:chOff x="6493275" y="2456214"/>
                <a:chExt cx="2103989" cy="207886"/>
              </a:xfrm>
            </p:grpSpPr>
            <p:sp>
              <p:nvSpPr>
                <p:cNvPr id="146" name="任意多边形 70"/>
                <p:cNvSpPr/>
                <p:nvPr/>
              </p:nvSpPr>
              <p:spPr>
                <a:xfrm flipH="1">
                  <a:off x="6554828" y="2506762"/>
                  <a:ext cx="2042436" cy="157338"/>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147" name="椭圆 146"/>
                <p:cNvSpPr/>
                <p:nvPr/>
              </p:nvSpPr>
              <p:spPr>
                <a:xfrm flipH="1">
                  <a:off x="6493275" y="2456214"/>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grpSp>
          <p:grpSp>
            <p:nvGrpSpPr>
              <p:cNvPr id="148" name="组合 147"/>
              <p:cNvGrpSpPr/>
              <p:nvPr/>
            </p:nvGrpSpPr>
            <p:grpSpPr>
              <a:xfrm>
                <a:off x="5632624" y="5453841"/>
                <a:ext cx="2962424" cy="348623"/>
                <a:chOff x="5631891" y="5005066"/>
                <a:chExt cx="2962038" cy="348704"/>
              </a:xfrm>
            </p:grpSpPr>
            <p:sp>
              <p:nvSpPr>
                <p:cNvPr id="149" name="任意多边形 68"/>
                <p:cNvSpPr/>
                <p:nvPr/>
              </p:nvSpPr>
              <p:spPr>
                <a:xfrm flipH="1">
                  <a:off x="5693446" y="505561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150" name="椭圆 149"/>
                <p:cNvSpPr/>
                <p:nvPr/>
              </p:nvSpPr>
              <p:spPr>
                <a:xfrm flipH="1">
                  <a:off x="5631891" y="5005066"/>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grpSp>
          <p:grpSp>
            <p:nvGrpSpPr>
              <p:cNvPr id="151" name="组合 150"/>
              <p:cNvGrpSpPr/>
              <p:nvPr/>
            </p:nvGrpSpPr>
            <p:grpSpPr>
              <a:xfrm>
                <a:off x="7446533" y="4256424"/>
                <a:ext cx="1148515" cy="240455"/>
                <a:chOff x="7445563" y="3807371"/>
                <a:chExt cx="1148366" cy="240510"/>
              </a:xfrm>
            </p:grpSpPr>
            <p:sp>
              <p:nvSpPr>
                <p:cNvPr id="152" name="任意多边形 61"/>
                <p:cNvSpPr/>
                <p:nvPr/>
              </p:nvSpPr>
              <p:spPr>
                <a:xfrm flipH="1">
                  <a:off x="7507119" y="3857919"/>
                  <a:ext cx="1086810" cy="18996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153" name="椭圆 152"/>
                <p:cNvSpPr/>
                <p:nvPr/>
              </p:nvSpPr>
              <p:spPr>
                <a:xfrm flipH="1">
                  <a:off x="7445563" y="3807371"/>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grpSp>
        </p:grpSp>
        <p:sp>
          <p:nvSpPr>
            <p:cNvPr id="172" name="矩形 171"/>
            <p:cNvSpPr/>
            <p:nvPr/>
          </p:nvSpPr>
          <p:spPr>
            <a:xfrm>
              <a:off x="5771877" y="1945588"/>
              <a:ext cx="105670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安全电压</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3" name="矩形 172"/>
            <p:cNvSpPr/>
            <p:nvPr/>
          </p:nvSpPr>
          <p:spPr>
            <a:xfrm>
              <a:off x="1875748" y="2712462"/>
              <a:ext cx="76816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绝  缘</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4" name="矩形 173"/>
            <p:cNvSpPr/>
            <p:nvPr/>
          </p:nvSpPr>
          <p:spPr>
            <a:xfrm>
              <a:off x="5916147" y="2725055"/>
              <a:ext cx="76816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屏  护</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5" name="矩形 174"/>
            <p:cNvSpPr/>
            <p:nvPr/>
          </p:nvSpPr>
          <p:spPr>
            <a:xfrm>
              <a:off x="5922975" y="3630487"/>
              <a:ext cx="76816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间  距</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6" name="矩形 175"/>
            <p:cNvSpPr/>
            <p:nvPr/>
          </p:nvSpPr>
          <p:spPr>
            <a:xfrm>
              <a:off x="1731478" y="3954083"/>
              <a:ext cx="105670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电气隔离</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7" name="矩形 176"/>
            <p:cNvSpPr/>
            <p:nvPr/>
          </p:nvSpPr>
          <p:spPr>
            <a:xfrm>
              <a:off x="5778705" y="4439377"/>
              <a:ext cx="105670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安全工具</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2580109" y="1238773"/>
            <a:ext cx="3983783"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间接接触电击防护（故障状态下的电击</a:t>
            </a:r>
            <a:r>
              <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66794" y="1871218"/>
            <a:ext cx="7810413" cy="2946490"/>
            <a:chOff x="623776" y="1271143"/>
            <a:chExt cx="7810413" cy="2946490"/>
          </a:xfrm>
        </p:grpSpPr>
        <p:sp>
          <p:nvSpPr>
            <p:cNvPr id="63" name="矩形 62"/>
            <p:cNvSpPr/>
            <p:nvPr/>
          </p:nvSpPr>
          <p:spPr>
            <a:xfrm>
              <a:off x="623776" y="1768123"/>
              <a:ext cx="2716395" cy="584775"/>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将设备的某一部位经接地装置与大地紧密连接起来。</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矩形 63"/>
            <p:cNvSpPr/>
            <p:nvPr/>
          </p:nvSpPr>
          <p:spPr>
            <a:xfrm>
              <a:off x="5190474" y="1271143"/>
              <a:ext cx="3243715"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在不接地配电网中采用接地保护的系统，这种系统即为</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IT</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系统。</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I</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表示配电网不接地或经高阻抗接地，</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T</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表示电气设备外壳接地。</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2647143" y="3140415"/>
              <a:ext cx="3801900"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在故障情况下可能呈现危险对地电压的金属部分经接地线、接地体同大地紧密地连接起来，把故障电压限制在安全范围内的做法就称为保护接地。</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730250" y="2363598"/>
              <a:ext cx="7683500" cy="776817"/>
              <a:chOff x="1007534" y="3463926"/>
              <a:chExt cx="7683500" cy="776817"/>
            </a:xfrm>
          </p:grpSpPr>
          <p:sp>
            <p:nvSpPr>
              <p:cNvPr id="67" name="Freeform 3"/>
              <p:cNvSpPr/>
              <p:nvPr/>
            </p:nvSpPr>
            <p:spPr bwMode="auto">
              <a:xfrm>
                <a:off x="1007534" y="3463926"/>
                <a:ext cx="2781300" cy="670984"/>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595959"/>
              </a:solidFill>
              <a:ln w="9525" cmpd="sng">
                <a:noFill/>
                <a:round/>
              </a:ln>
            </p:spPr>
            <p:txBody>
              <a:bodyPr lIns="0" tIns="0" rIns="0" bIns="0" anchor="ctr" anchorCtr="0"/>
              <a:lstStyle/>
              <a:p>
                <a:pPr algn="ctr"/>
                <a:endParaRPr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68" name="Freeform 4"/>
              <p:cNvSpPr/>
              <p:nvPr/>
            </p:nvSpPr>
            <p:spPr bwMode="auto">
              <a:xfrm>
                <a:off x="3503084" y="3569759"/>
                <a:ext cx="2785533" cy="670984"/>
              </a:xfrm>
              <a:custGeom>
                <a:avLst/>
                <a:gdLst>
                  <a:gd name="T0" fmla="*/ 856 w 879"/>
                  <a:gd name="T1" fmla="*/ 0 h 210"/>
                  <a:gd name="T2" fmla="*/ 23 w 879"/>
                  <a:gd name="T3" fmla="*/ 0 h 210"/>
                  <a:gd name="T4" fmla="*/ 0 w 879"/>
                  <a:gd name="T5" fmla="*/ 23 h 210"/>
                  <a:gd name="T6" fmla="*/ 0 w 879"/>
                  <a:gd name="T7" fmla="*/ 154 h 210"/>
                  <a:gd name="T8" fmla="*/ 23 w 879"/>
                  <a:gd name="T9" fmla="*/ 177 h 210"/>
                  <a:gd name="T10" fmla="*/ 397 w 879"/>
                  <a:gd name="T11" fmla="*/ 177 h 210"/>
                  <a:gd name="T12" fmla="*/ 418 w 879"/>
                  <a:gd name="T13" fmla="*/ 210 h 210"/>
                  <a:gd name="T14" fmla="*/ 440 w 879"/>
                  <a:gd name="T15" fmla="*/ 177 h 210"/>
                  <a:gd name="T16" fmla="*/ 856 w 879"/>
                  <a:gd name="T17" fmla="*/ 177 h 210"/>
                  <a:gd name="T18" fmla="*/ 879 w 879"/>
                  <a:gd name="T19" fmla="*/ 154 h 210"/>
                  <a:gd name="T20" fmla="*/ 879 w 879"/>
                  <a:gd name="T21" fmla="*/ 23 h 210"/>
                  <a:gd name="T22" fmla="*/ 856 w 879"/>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210">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rgbClr val="FFC000"/>
              </a:solidFill>
              <a:ln w="9525" cmpd="sng">
                <a:noFill/>
                <a:round/>
              </a:ln>
            </p:spPr>
            <p:txBody>
              <a:bodyPr lIns="0" tIns="0" rIns="0" bIns="0" anchor="ctr" anchorCtr="0"/>
              <a:lstStyle/>
              <a:p>
                <a:pPr algn="ctr"/>
                <a:endParaRPr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69" name="Freeform 5"/>
              <p:cNvSpPr/>
              <p:nvPr/>
            </p:nvSpPr>
            <p:spPr bwMode="auto">
              <a:xfrm>
                <a:off x="5911852" y="3463926"/>
                <a:ext cx="2779182" cy="670984"/>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595959"/>
              </a:solidFill>
              <a:ln w="9525" cmpd="sng">
                <a:noFill/>
                <a:round/>
              </a:ln>
            </p:spPr>
            <p:txBody>
              <a:bodyPr lIns="0" tIns="0" rIns="0" bIns="0" anchor="ctr" anchorCtr="0"/>
              <a:lstStyle/>
              <a:p>
                <a:pPr algn="ctr"/>
                <a:endParaRPr lang="zh-CN" altLang="en-US" sz="1600" b="1" spc="100" dirty="0">
                  <a:solidFill>
                    <a:schemeClr val="bg1"/>
                  </a:solidFill>
                  <a:latin typeface="微软雅黑" panose="020B0503020204020204" pitchFamily="34" charset="-122"/>
                  <a:ea typeface="微软雅黑" panose="020B0503020204020204" pitchFamily="34" charset="-122"/>
                </a:endParaRPr>
              </a:p>
            </p:txBody>
          </p:sp>
        </p:grpSp>
        <p:sp>
          <p:nvSpPr>
            <p:cNvPr id="92" name="矩形 91"/>
            <p:cNvSpPr/>
            <p:nvPr/>
          </p:nvSpPr>
          <p:spPr>
            <a:xfrm>
              <a:off x="1593945" y="2575709"/>
              <a:ext cx="76816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接  地</a:t>
              </a:r>
              <a:endParaRPr kumimoji="1" lang="en-US" altLang="zh-CN" sz="1600" b="1" spc="100" dirty="0">
                <a:solidFill>
                  <a:schemeClr val="bg1"/>
                </a:solidFill>
                <a:latin typeface="微软雅黑" panose="020B0503020204020204" pitchFamily="34" charset="-122"/>
                <a:ea typeface="微软雅黑" panose="020B0503020204020204" pitchFamily="34" charset="-122"/>
              </a:endParaRPr>
            </a:p>
          </p:txBody>
        </p:sp>
        <p:sp>
          <p:nvSpPr>
            <p:cNvPr id="93" name="矩形 92"/>
            <p:cNvSpPr/>
            <p:nvPr/>
          </p:nvSpPr>
          <p:spPr>
            <a:xfrm>
              <a:off x="4019743" y="2575709"/>
              <a:ext cx="1056701"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保护接地</a:t>
              </a:r>
              <a:endParaRPr kumimoji="1" lang="en-US" altLang="zh-CN" sz="1600" b="1" spc="100" dirty="0">
                <a:solidFill>
                  <a:schemeClr val="bg1"/>
                </a:solidFill>
                <a:latin typeface="微软雅黑" panose="020B0503020204020204" pitchFamily="34" charset="-122"/>
                <a:ea typeface="微软雅黑" panose="020B0503020204020204" pitchFamily="34" charset="-122"/>
              </a:endParaRPr>
            </a:p>
          </p:txBody>
        </p:sp>
        <p:sp>
          <p:nvSpPr>
            <p:cNvPr id="94" name="矩形 93"/>
            <p:cNvSpPr/>
            <p:nvPr/>
          </p:nvSpPr>
          <p:spPr>
            <a:xfrm>
              <a:off x="6489353" y="2571750"/>
              <a:ext cx="917239" cy="338554"/>
            </a:xfrm>
            <a:prstGeom prst="rect">
              <a:avLst/>
            </a:prstGeom>
          </p:spPr>
          <p:txBody>
            <a:bodyPr wrap="none">
              <a:spAutoFit/>
            </a:bodyPr>
            <a:lstStyle/>
            <a:p>
              <a:pPr marL="342900" indent="-342900" algn="ctr" defTabSz="685800" fontAlgn="base">
                <a:spcBef>
                  <a:spcPct val="20000"/>
                </a:spcBef>
                <a:spcAft>
                  <a:spcPct val="0"/>
                </a:spcAft>
              </a:pPr>
              <a:r>
                <a:rPr kumimoji="1" lang="en-US" altLang="zh-CN" sz="1600" b="1" spc="100" dirty="0">
                  <a:solidFill>
                    <a:schemeClr val="bg1"/>
                  </a:solidFill>
                  <a:latin typeface="微软雅黑" panose="020B0503020204020204" pitchFamily="34" charset="-122"/>
                  <a:ea typeface="微软雅黑" panose="020B0503020204020204" pitchFamily="34" charset="-122"/>
                </a:rPr>
                <a:t>IT </a:t>
              </a:r>
              <a:r>
                <a:rPr kumimoji="1" lang="zh-CN" altLang="en-US" sz="1600" b="1" spc="100" dirty="0">
                  <a:solidFill>
                    <a:schemeClr val="bg1"/>
                  </a:solidFill>
                  <a:latin typeface="微软雅黑" panose="020B0503020204020204" pitchFamily="34" charset="-122"/>
                  <a:ea typeface="微软雅黑" panose="020B0503020204020204" pitchFamily="34" charset="-122"/>
                </a:rPr>
                <a:t>系统</a:t>
              </a:r>
              <a:endParaRPr kumimoji="1" lang="en-US" altLang="zh-CN" sz="1600" b="1" spc="100" dirty="0">
                <a:solidFill>
                  <a:schemeClr val="bg1"/>
                </a:solidFill>
                <a:latin typeface="微软雅黑" panose="020B0503020204020204" pitchFamily="34" charset="-122"/>
                <a:ea typeface="微软雅黑" panose="020B0503020204020204" pitchFamily="34" charset="-122"/>
              </a:endParaRPr>
            </a:p>
          </p:txBody>
        </p:sp>
      </p:grpSp>
      <p:sp>
        <p:nvSpPr>
          <p:cNvPr id="96" name="矩形 95"/>
          <p:cNvSpPr/>
          <p:nvPr/>
        </p:nvSpPr>
        <p:spPr>
          <a:xfrm>
            <a:off x="773268" y="1875536"/>
            <a:ext cx="2100255" cy="338554"/>
          </a:xfrm>
          <a:prstGeom prst="rect">
            <a:avLst/>
          </a:prstGeom>
          <a:solidFill>
            <a:srgbClr val="595959"/>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保护接地（</a:t>
            </a:r>
            <a:r>
              <a:rPr kumimoji="1" lang="en-US" altLang="zh-CN" sz="1600" b="1" spc="100" dirty="0">
                <a:solidFill>
                  <a:schemeClr val="bg1"/>
                </a:solidFill>
                <a:latin typeface="微软雅黑" panose="020B0503020204020204" pitchFamily="34" charset="-122"/>
                <a:ea typeface="微软雅黑" panose="020B0503020204020204" pitchFamily="34" charset="-122"/>
              </a:rPr>
              <a:t>IT </a:t>
            </a:r>
            <a:r>
              <a:rPr kumimoji="1" lang="zh-CN" altLang="en-US" sz="1600" b="1" spc="100" dirty="0">
                <a:solidFill>
                  <a:schemeClr val="bg1"/>
                </a:solidFill>
                <a:latin typeface="微软雅黑" panose="020B0503020204020204" pitchFamily="34" charset="-122"/>
                <a:ea typeface="微软雅黑" panose="020B0503020204020204" pitchFamily="34" charset="-122"/>
              </a:rPr>
              <a:t>系统</a:t>
            </a:r>
            <a:r>
              <a:rPr kumimoji="1" lang="en-US" altLang="zh-CN" sz="1600" b="1" spc="100" dirty="0">
                <a:solidFill>
                  <a:schemeClr val="bg1"/>
                </a:solidFill>
                <a:latin typeface="微软雅黑" panose="020B0503020204020204" pitchFamily="34" charset="-122"/>
                <a:ea typeface="微软雅黑" panose="020B0503020204020204" pitchFamily="34" charset="-122"/>
              </a:rPr>
              <a:t>)</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2580109" y="1238773"/>
            <a:ext cx="3983783"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间接接触电击防护（故障状态下的电击</a:t>
            </a:r>
            <a:r>
              <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90736" y="1722013"/>
            <a:ext cx="7029177" cy="338554"/>
            <a:chOff x="1296104" y="1883592"/>
            <a:chExt cx="7029177" cy="338554"/>
          </a:xfrm>
        </p:grpSpPr>
        <p:sp>
          <p:nvSpPr>
            <p:cNvPr id="18" name="矩形 17"/>
            <p:cNvSpPr/>
            <p:nvPr/>
          </p:nvSpPr>
          <p:spPr>
            <a:xfrm>
              <a:off x="1296104" y="1883592"/>
              <a:ext cx="980846" cy="338554"/>
            </a:xfrm>
            <a:prstGeom prst="rect">
              <a:avLst/>
            </a:prstGeom>
            <a:solidFill>
              <a:srgbClr val="595959"/>
            </a:solidFill>
          </p:spPr>
          <p:txBody>
            <a:bodyPr wrap="none" anchor="ctr" anchorCtr="0">
              <a:spAutoFit/>
            </a:bodyPr>
            <a:lstStyle/>
            <a:p>
              <a:pPr marL="342900" indent="-342900" algn="ctr" defTabSz="685800" fontAlgn="base">
                <a:spcBef>
                  <a:spcPct val="20000"/>
                </a:spcBef>
                <a:spcAft>
                  <a:spcPct val="0"/>
                </a:spcAft>
              </a:pPr>
              <a:r>
                <a:rPr kumimoji="1" lang="en-US" altLang="zh-CN" sz="1600" b="1" spc="100" dirty="0">
                  <a:solidFill>
                    <a:schemeClr val="bg1"/>
                  </a:solidFill>
                  <a:latin typeface="微软雅黑" panose="020B0503020204020204" pitchFamily="34" charset="-122"/>
                  <a:ea typeface="微软雅黑" panose="020B0503020204020204" pitchFamily="34" charset="-122"/>
                </a:rPr>
                <a:t>TT </a:t>
              </a:r>
              <a:r>
                <a:rPr kumimoji="1" lang="zh-CN" altLang="en-US" sz="1600" b="1" spc="100" dirty="0">
                  <a:solidFill>
                    <a:schemeClr val="bg1"/>
                  </a:solidFill>
                  <a:latin typeface="微软雅黑" panose="020B0503020204020204" pitchFamily="34" charset="-122"/>
                  <a:ea typeface="微软雅黑" panose="020B0503020204020204" pitchFamily="34" charset="-122"/>
                </a:rPr>
                <a:t>系统</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2276950" y="1883592"/>
              <a:ext cx="6048331"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低压中性点直接接地的系统。第一个</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T</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表示电源是直接接地的。</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989925" y="2162637"/>
            <a:ext cx="7030800" cy="2816476"/>
            <a:chOff x="1056600" y="2238837"/>
            <a:chExt cx="7030800" cy="2816476"/>
          </a:xfrm>
        </p:grpSpPr>
        <p:sp>
          <p:nvSpPr>
            <p:cNvPr id="27" name="矩形 26"/>
            <p:cNvSpPr/>
            <p:nvPr/>
          </p:nvSpPr>
          <p:spPr>
            <a:xfrm>
              <a:off x="1056600" y="2238837"/>
              <a:ext cx="7030800" cy="2808000"/>
            </a:xfrm>
            <a:prstGeom prst="rect">
              <a:avLst/>
            </a:prstGeom>
            <a:solidFill>
              <a:schemeClr val="bg2"/>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162187" y="2316101"/>
              <a:ext cx="6876113" cy="1077218"/>
              <a:chOff x="683502" y="1883592"/>
              <a:chExt cx="7391520" cy="1077218"/>
            </a:xfrm>
          </p:grpSpPr>
          <p:sp>
            <p:nvSpPr>
              <p:cNvPr id="22" name="矩形 21"/>
              <p:cNvSpPr/>
              <p:nvPr/>
            </p:nvSpPr>
            <p:spPr>
              <a:xfrm>
                <a:off x="683502" y="1883592"/>
                <a:ext cx="2321905" cy="338554"/>
              </a:xfrm>
              <a:prstGeom prst="rect">
                <a:avLst/>
              </a:prstGeom>
              <a:solidFill>
                <a:srgbClr val="FFC000"/>
              </a:solidFill>
            </p:spPr>
            <p:txBody>
              <a:bodyPr wrap="none" anchor="ctr" anchorCtr="0">
                <a:spAutoFit/>
              </a:bodyPr>
              <a:lstStyle/>
              <a:p>
                <a:pPr marL="342900" indent="-342900" algn="ctr" defTabSz="685800" fontAlgn="base">
                  <a:spcBef>
                    <a:spcPct val="20000"/>
                  </a:spcBef>
                  <a:spcAft>
                    <a:spcPct val="0"/>
                  </a:spcAft>
                </a:pPr>
                <a:r>
                  <a:rPr kumimoji="1" lang="en-US" altLang="zh-CN" sz="1600" b="1" spc="100" dirty="0">
                    <a:solidFill>
                      <a:schemeClr val="bg1"/>
                    </a:solidFill>
                    <a:latin typeface="微软雅黑" panose="020B0503020204020204" pitchFamily="34" charset="-122"/>
                    <a:ea typeface="微软雅黑" panose="020B0503020204020204" pitchFamily="34" charset="-122"/>
                  </a:rPr>
                  <a:t>TN </a:t>
                </a:r>
                <a:r>
                  <a:rPr kumimoji="1" lang="zh-CN" altLang="en-US" sz="1600" b="1" spc="100" dirty="0">
                    <a:solidFill>
                      <a:schemeClr val="bg1"/>
                    </a:solidFill>
                    <a:latin typeface="微软雅黑" panose="020B0503020204020204" pitchFamily="34" charset="-122"/>
                    <a:ea typeface="微软雅黑" panose="020B0503020204020204" pitchFamily="34" charset="-122"/>
                  </a:rPr>
                  <a:t>系统（保护接零</a:t>
                </a:r>
                <a:r>
                  <a:rPr kumimoji="1" lang="en-US" altLang="zh-CN" sz="1600" b="1" spc="100" dirty="0">
                    <a:solidFill>
                      <a:schemeClr val="bg1"/>
                    </a:solidFill>
                    <a:latin typeface="微软雅黑" panose="020B0503020204020204" pitchFamily="34" charset="-122"/>
                    <a:ea typeface="微软雅黑" panose="020B0503020204020204" pitchFamily="34" charset="-122"/>
                  </a:rPr>
                  <a:t>)</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3005529" y="1883592"/>
                <a:ext cx="5069493" cy="1077218"/>
              </a:xfrm>
              <a:prstGeom prst="rect">
                <a:avLst/>
              </a:prstGeom>
            </p:spPr>
            <p:txBody>
              <a:bodyPr wrap="square">
                <a:spAutoFit/>
              </a:bodyPr>
              <a:lstStyle/>
              <a:p>
                <a:pPr algn="just" defTabSz="685800" fontAlgn="base">
                  <a:spcAft>
                    <a:spcPct val="0"/>
                  </a:spcAft>
                </a:pP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N</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表示电气设备在正常情况下不带电的金属部分与配电网中性点之间金属性的连接，亦即与配电网保护零线（保护导体）的紧密连接。这种做法就是保护接零系统。</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5" name="矩形 24"/>
            <p:cNvSpPr/>
            <p:nvPr/>
          </p:nvSpPr>
          <p:spPr>
            <a:xfrm>
              <a:off x="1162187" y="3393319"/>
              <a:ext cx="6876114" cy="830997"/>
            </a:xfrm>
            <a:prstGeom prst="rect">
              <a:avLst/>
            </a:prstGeom>
          </p:spPr>
          <p:txBody>
            <a:bodyPr wrap="square">
              <a:spAutoFit/>
            </a:bodyPr>
            <a:lstStyle/>
            <a:p>
              <a:pPr algn="just" defTabSz="685800" fontAlgn="base">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重复接地：</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指零线上除工作接地以外的其他点的再次接地。在零线断线情况下，重复接地一般只能减轻零线断线时触电的危险，而不能完全消除触电的危险。</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162187" y="4224316"/>
              <a:ext cx="6876114" cy="830997"/>
            </a:xfrm>
            <a:prstGeom prst="rect">
              <a:avLst/>
            </a:prstGeom>
          </p:spPr>
          <p:txBody>
            <a:bodyPr wrap="square">
              <a:spAutoFit/>
            </a:bodyPr>
            <a:lstStyle/>
            <a:p>
              <a:pPr algn="just" defTabSz="685800" fontAlgn="base">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工作接地：</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指配电网的一点在变压器或发电机近处的接地。工作接地的主要作用是抑制故障时配电网对地电压不致过高，以免过分增加触电的危险性，并减轻绝缘的额外负担或防止绝缘击穿。</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2580109" y="1238773"/>
            <a:ext cx="3983783"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间接接触电击防护（故障状态下的电击</a:t>
            </a:r>
            <a:r>
              <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559424" y="1721704"/>
            <a:ext cx="1080000" cy="338554"/>
          </a:xfrm>
          <a:prstGeom prst="rect">
            <a:avLst/>
          </a:prstGeom>
          <a:solidFill>
            <a:srgbClr val="595959"/>
          </a:solidFill>
        </p:spPr>
        <p:txBody>
          <a:bodyPr wrap="squar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接地电阻</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92749" y="2204634"/>
            <a:ext cx="8158502" cy="2518116"/>
            <a:chOff x="752058" y="2252259"/>
            <a:chExt cx="8158502" cy="2518116"/>
          </a:xfrm>
        </p:grpSpPr>
        <p:grpSp>
          <p:nvGrpSpPr>
            <p:cNvPr id="8" name="组合 7"/>
            <p:cNvGrpSpPr/>
            <p:nvPr/>
          </p:nvGrpSpPr>
          <p:grpSpPr>
            <a:xfrm>
              <a:off x="3524058" y="2381250"/>
              <a:ext cx="1476000" cy="1008000"/>
              <a:chOff x="2400108" y="2381250"/>
              <a:chExt cx="1476000" cy="1008000"/>
            </a:xfrm>
          </p:grpSpPr>
          <p:sp>
            <p:nvSpPr>
              <p:cNvPr id="17" name="矩形 16"/>
              <p:cNvSpPr/>
              <p:nvPr/>
            </p:nvSpPr>
            <p:spPr>
              <a:xfrm>
                <a:off x="2580108" y="2381250"/>
                <a:ext cx="1296000" cy="1008000"/>
              </a:xfrm>
              <a:prstGeom prst="rect">
                <a:avLst/>
              </a:prstGeom>
              <a:solidFill>
                <a:srgbClr val="595959"/>
              </a:solidFill>
            </p:spPr>
            <p:txBody>
              <a:bodyPr wrap="square" anchor="ctr" anchorCtr="0">
                <a:noAutofit/>
              </a:bodyPr>
              <a:lstStyle/>
              <a:p>
                <a:pPr algn="ctr" defTabSz="685800" fontAlgn="base">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低压设备</a:t>
                </a:r>
                <a:endParaRPr kumimoji="1" lang="en-US" altLang="zh-CN" sz="1600" b="1" spc="100" dirty="0">
                  <a:solidFill>
                    <a:schemeClr val="bg1"/>
                  </a:solidFill>
                  <a:latin typeface="微软雅黑" panose="020B0503020204020204" pitchFamily="34" charset="-122"/>
                  <a:ea typeface="微软雅黑" panose="020B0503020204020204" pitchFamily="34" charset="-122"/>
                </a:endParaRPr>
              </a:p>
              <a:p>
                <a:pPr algn="ctr" defTabSz="685800" fontAlgn="base">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接地电阻</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2400108" y="3029250"/>
                <a:ext cx="360000" cy="36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058560" y="3761852"/>
              <a:ext cx="1476000" cy="1008000"/>
              <a:chOff x="4294610" y="3761852"/>
              <a:chExt cx="1476000" cy="1008000"/>
            </a:xfrm>
          </p:grpSpPr>
          <p:sp>
            <p:nvSpPr>
              <p:cNvPr id="28" name="矩形 27"/>
              <p:cNvSpPr/>
              <p:nvPr/>
            </p:nvSpPr>
            <p:spPr>
              <a:xfrm>
                <a:off x="4294610" y="3761852"/>
                <a:ext cx="1296000" cy="1008000"/>
              </a:xfrm>
              <a:prstGeom prst="rect">
                <a:avLst/>
              </a:prstGeom>
              <a:solidFill>
                <a:srgbClr val="595959"/>
              </a:solidFill>
            </p:spPr>
            <p:txBody>
              <a:bodyPr wrap="square" anchor="ctr" anchorCtr="0">
                <a:noAutofit/>
              </a:bodyPr>
              <a:lstStyle/>
              <a:p>
                <a:pPr algn="ctr" defTabSz="685800" fontAlgn="base">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架空线路和电缆线路的接地电阻</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29" name="椭圆 28"/>
              <p:cNvSpPr/>
              <p:nvPr/>
            </p:nvSpPr>
            <p:spPr>
              <a:xfrm>
                <a:off x="5410610" y="4409852"/>
                <a:ext cx="360000" cy="36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058560" y="2381249"/>
              <a:ext cx="1476000" cy="1008000"/>
              <a:chOff x="4294610" y="2381250"/>
              <a:chExt cx="1476000" cy="1008000"/>
            </a:xfrm>
          </p:grpSpPr>
          <p:sp>
            <p:nvSpPr>
              <p:cNvPr id="20" name="矩形 19"/>
              <p:cNvSpPr/>
              <p:nvPr/>
            </p:nvSpPr>
            <p:spPr>
              <a:xfrm>
                <a:off x="4294610" y="2381250"/>
                <a:ext cx="1296000" cy="1008000"/>
              </a:xfrm>
              <a:prstGeom prst="rect">
                <a:avLst/>
              </a:prstGeom>
              <a:solidFill>
                <a:srgbClr val="FFC000"/>
              </a:solidFill>
            </p:spPr>
            <p:txBody>
              <a:bodyPr wrap="square" anchor="ctr" anchorCtr="0">
                <a:noAutofit/>
              </a:bodyPr>
              <a:lstStyle/>
              <a:p>
                <a:pPr algn="ctr" defTabSz="685800" fontAlgn="base">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高压设备</a:t>
                </a:r>
                <a:endParaRPr kumimoji="1" lang="en-US" altLang="zh-CN" sz="1600" b="1" spc="100" dirty="0">
                  <a:solidFill>
                    <a:schemeClr val="bg1"/>
                  </a:solidFill>
                  <a:latin typeface="微软雅黑" panose="020B0503020204020204" pitchFamily="34" charset="-122"/>
                  <a:ea typeface="微软雅黑" panose="020B0503020204020204" pitchFamily="34" charset="-122"/>
                </a:endParaRPr>
              </a:p>
              <a:p>
                <a:pPr algn="ctr" defTabSz="685800" fontAlgn="base">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接地电阻</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30" name="椭圆 29"/>
              <p:cNvSpPr/>
              <p:nvPr/>
            </p:nvSpPr>
            <p:spPr>
              <a:xfrm>
                <a:off x="5410610" y="3029250"/>
                <a:ext cx="360000" cy="3600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524058" y="3762375"/>
              <a:ext cx="1476000" cy="1008000"/>
              <a:chOff x="2400108" y="3762375"/>
              <a:chExt cx="1476000" cy="1008000"/>
            </a:xfrm>
          </p:grpSpPr>
          <p:sp>
            <p:nvSpPr>
              <p:cNvPr id="24" name="矩形 23"/>
              <p:cNvSpPr/>
              <p:nvPr/>
            </p:nvSpPr>
            <p:spPr>
              <a:xfrm>
                <a:off x="2580108" y="3762375"/>
                <a:ext cx="1296000" cy="1008000"/>
              </a:xfrm>
              <a:prstGeom prst="rect">
                <a:avLst/>
              </a:prstGeom>
              <a:solidFill>
                <a:srgbClr val="FFC000"/>
              </a:solidFill>
            </p:spPr>
            <p:txBody>
              <a:bodyPr wrap="square" anchor="ctr" anchorCtr="0">
                <a:noAutofit/>
              </a:bodyPr>
              <a:lstStyle/>
              <a:p>
                <a:pPr algn="ctr" defTabSz="685800" fontAlgn="base">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发电厂和区域变电站的接地电阻</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31" name="椭圆 30"/>
              <p:cNvSpPr/>
              <p:nvPr/>
            </p:nvSpPr>
            <p:spPr>
              <a:xfrm>
                <a:off x="2400108" y="4409852"/>
                <a:ext cx="360000" cy="3600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52058" y="2252259"/>
              <a:ext cx="2772000" cy="1323439"/>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在</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380V</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不接地低压系统中，一般要求保护接地电阻≤</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4Ω</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；当配电变压器或发电机的容量不超过</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100KVA</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时，可以放宽为≤</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10Ω</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534560" y="2346640"/>
              <a:ext cx="2376000"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小接地短路电流系统接地电阻不应超过</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10Ω</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；大接地短路电流系统一般不超过</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0.5Ω</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752058" y="3692634"/>
              <a:ext cx="2742749"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接地电阻大小不足以说明接地装置所能保证的安全程度，须从限制接触电压和跨步电压的角度去要求。</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二、电气防火防爆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3934646" y="1391173"/>
            <a:ext cx="1274708"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电气引燃源</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0" y="2263061"/>
            <a:ext cx="7876584" cy="1976405"/>
            <a:chOff x="0" y="2463086"/>
            <a:chExt cx="7876584" cy="1976405"/>
          </a:xfrm>
        </p:grpSpPr>
        <p:grpSp>
          <p:nvGrpSpPr>
            <p:cNvPr id="2" name="组合 1"/>
            <p:cNvGrpSpPr/>
            <p:nvPr/>
          </p:nvGrpSpPr>
          <p:grpSpPr>
            <a:xfrm>
              <a:off x="0" y="2806464"/>
              <a:ext cx="7876584" cy="1136094"/>
              <a:chOff x="332" y="2576033"/>
              <a:chExt cx="11827345" cy="1705939"/>
            </a:xfrm>
          </p:grpSpPr>
          <p:sp>
            <p:nvSpPr>
              <p:cNvPr id="23" name="等腰三角形 22"/>
              <p:cNvSpPr/>
              <p:nvPr/>
            </p:nvSpPr>
            <p:spPr bwMode="auto">
              <a:xfrm rot="5400000">
                <a:off x="-340432" y="2916797"/>
                <a:ext cx="1705939" cy="1024411"/>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dirty="0"/>
              </a:p>
            </p:txBody>
          </p:sp>
          <p:sp>
            <p:nvSpPr>
              <p:cNvPr id="25" name="任意多边形 1"/>
              <p:cNvSpPr/>
              <p:nvPr/>
            </p:nvSpPr>
            <p:spPr>
              <a:xfrm>
                <a:off x="1016279" y="3420534"/>
                <a:ext cx="10811398" cy="0"/>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dirty="0"/>
              </a:p>
            </p:txBody>
          </p:sp>
          <p:sp>
            <p:nvSpPr>
              <p:cNvPr id="27" name="矩形 26"/>
              <p:cNvSpPr/>
              <p:nvPr/>
            </p:nvSpPr>
            <p:spPr bwMode="auto">
              <a:xfrm>
                <a:off x="2419553" y="3043788"/>
                <a:ext cx="734442" cy="736559"/>
              </a:xfrm>
              <a:prstGeom prst="rect">
                <a:avLst/>
              </a:prstGeom>
              <a:solidFill>
                <a:srgbClr val="5959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000" b="1" dirty="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sp>
            <p:nvSpPr>
              <p:cNvPr id="38" name="矩形 37"/>
              <p:cNvSpPr/>
              <p:nvPr/>
            </p:nvSpPr>
            <p:spPr bwMode="auto">
              <a:xfrm>
                <a:off x="5447278" y="3043788"/>
                <a:ext cx="734444" cy="736559"/>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000" b="1" dirty="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41" name="矩形 40"/>
              <p:cNvSpPr/>
              <p:nvPr/>
            </p:nvSpPr>
            <p:spPr bwMode="auto">
              <a:xfrm>
                <a:off x="8475004" y="3043788"/>
                <a:ext cx="736559" cy="736559"/>
              </a:xfrm>
              <a:prstGeom prst="rect">
                <a:avLst/>
              </a:prstGeom>
              <a:solidFill>
                <a:srgbClr val="5959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000" b="1" dirty="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grpSp>
        <p:sp>
          <p:nvSpPr>
            <p:cNvPr id="56" name="矩形 55"/>
            <p:cNvSpPr/>
            <p:nvPr/>
          </p:nvSpPr>
          <p:spPr>
            <a:xfrm>
              <a:off x="1327320" y="2589362"/>
              <a:ext cx="105670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危险温度</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388820" y="3608494"/>
              <a:ext cx="2933700"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短路、过负载、接触不良、铁心过热、散热不良、漏电、机械故障、电压太高或太低。</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3125666" y="2463086"/>
              <a:ext cx="1492717" cy="584775"/>
            </a:xfrm>
            <a:prstGeom prst="rect">
              <a:avLst/>
            </a:prstGeom>
          </p:spPr>
          <p:txBody>
            <a:bodyPr wrap="square">
              <a:spAutoFit/>
            </a:bodyPr>
            <a:lstStyle/>
            <a:p>
              <a:pPr algn="ctr"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电热器具和照明灯具引燃源</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5142728" y="2589362"/>
              <a:ext cx="1492716"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电火花和电弧</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二、电气防火防爆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3280621" y="1391173"/>
            <a:ext cx="2582758"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气体、蒸气爆炸危险环境</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861993" y="1902682"/>
            <a:ext cx="7420015" cy="584775"/>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根据爆炸性气体混合物出现的频繁程度和持续时间，将此类危险环境分为</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0</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区、</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区和</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2</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区。</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861993" y="2663686"/>
            <a:ext cx="7420015" cy="2122581"/>
            <a:chOff x="461882" y="2492236"/>
            <a:chExt cx="7420015" cy="2122581"/>
          </a:xfrm>
        </p:grpSpPr>
        <p:grpSp>
          <p:nvGrpSpPr>
            <p:cNvPr id="2" name="组合 1"/>
            <p:cNvGrpSpPr/>
            <p:nvPr/>
          </p:nvGrpSpPr>
          <p:grpSpPr>
            <a:xfrm>
              <a:off x="3280621" y="2677932"/>
              <a:ext cx="1967743" cy="1704975"/>
              <a:chOff x="3227168" y="1983273"/>
              <a:chExt cx="2658428" cy="2303427"/>
            </a:xfrm>
          </p:grpSpPr>
          <p:sp>
            <p:nvSpPr>
              <p:cNvPr id="8" name="íṩľíḍè-Rectangle 14"/>
              <p:cNvSpPr/>
              <p:nvPr/>
            </p:nvSpPr>
            <p:spPr>
              <a:xfrm>
                <a:off x="5144783" y="2088744"/>
                <a:ext cx="740813" cy="219795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dirty="0"/>
              </a:p>
            </p:txBody>
          </p:sp>
          <p:sp>
            <p:nvSpPr>
              <p:cNvPr id="9" name="íṩľíḍè-Rectangle 15"/>
              <p:cNvSpPr/>
              <p:nvPr/>
            </p:nvSpPr>
            <p:spPr>
              <a:xfrm>
                <a:off x="5264850" y="2233769"/>
                <a:ext cx="500677" cy="1421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grpSp>
            <p:nvGrpSpPr>
              <p:cNvPr id="10" name="组合 9"/>
              <p:cNvGrpSpPr/>
              <p:nvPr/>
            </p:nvGrpSpPr>
            <p:grpSpPr>
              <a:xfrm>
                <a:off x="5320961" y="2339710"/>
                <a:ext cx="388456" cy="659322"/>
                <a:chOff x="7094615" y="3119014"/>
                <a:chExt cx="517941" cy="879096"/>
              </a:xfrm>
              <a:solidFill>
                <a:srgbClr val="F1AA3F"/>
              </a:solidFill>
            </p:grpSpPr>
            <p:sp>
              <p:nvSpPr>
                <p:cNvPr id="11" name="íṩľíḍè-Rectangle 16"/>
                <p:cNvSpPr/>
                <p:nvPr/>
              </p:nvSpPr>
              <p:spPr>
                <a:xfrm>
                  <a:off x="7094615" y="3530231"/>
                  <a:ext cx="517941" cy="6026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sp>
              <p:nvSpPr>
                <p:cNvPr id="12" name="íṩľíḍè-Rectangle 17"/>
                <p:cNvSpPr/>
                <p:nvPr/>
              </p:nvSpPr>
              <p:spPr>
                <a:xfrm>
                  <a:off x="7094615" y="3734035"/>
                  <a:ext cx="517941" cy="6026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sp>
              <p:nvSpPr>
                <p:cNvPr id="14" name="íṩľíḍè-Rectangle 18"/>
                <p:cNvSpPr/>
                <p:nvPr/>
              </p:nvSpPr>
              <p:spPr>
                <a:xfrm>
                  <a:off x="7094615" y="3937841"/>
                  <a:ext cx="517941" cy="6026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sp>
              <p:nvSpPr>
                <p:cNvPr id="15" name="íṩľíḍè-Rectangle 19"/>
                <p:cNvSpPr/>
                <p:nvPr/>
              </p:nvSpPr>
              <p:spPr>
                <a:xfrm>
                  <a:off x="7094615" y="3119014"/>
                  <a:ext cx="517941" cy="10421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grpSp>
          <p:sp>
            <p:nvSpPr>
              <p:cNvPr id="16" name="íṩľíḍè-Oval 21"/>
              <p:cNvSpPr/>
              <p:nvPr/>
            </p:nvSpPr>
            <p:spPr>
              <a:xfrm>
                <a:off x="5374553" y="3847691"/>
                <a:ext cx="281273" cy="281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sp>
            <p:nvSpPr>
              <p:cNvPr id="18" name="íṩľíḍè-Oval 22"/>
              <p:cNvSpPr/>
              <p:nvPr/>
            </p:nvSpPr>
            <p:spPr>
              <a:xfrm>
                <a:off x="5399209" y="3872348"/>
                <a:ext cx="231960" cy="23196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sp>
            <p:nvSpPr>
              <p:cNvPr id="19" name="íṩľíḍè-Rectangle 24"/>
              <p:cNvSpPr/>
              <p:nvPr/>
            </p:nvSpPr>
            <p:spPr>
              <a:xfrm>
                <a:off x="4338677" y="2088744"/>
                <a:ext cx="740813" cy="219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dirty="0"/>
              </a:p>
            </p:txBody>
          </p:sp>
          <p:sp>
            <p:nvSpPr>
              <p:cNvPr id="20" name="íṩľíḍè-Rectangle 25"/>
              <p:cNvSpPr/>
              <p:nvPr/>
            </p:nvSpPr>
            <p:spPr>
              <a:xfrm>
                <a:off x="4458745" y="2233769"/>
                <a:ext cx="500677" cy="1421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dirty="0"/>
              </a:p>
            </p:txBody>
          </p:sp>
          <p:grpSp>
            <p:nvGrpSpPr>
              <p:cNvPr id="21" name="组合 20"/>
              <p:cNvGrpSpPr/>
              <p:nvPr/>
            </p:nvGrpSpPr>
            <p:grpSpPr>
              <a:xfrm>
                <a:off x="4514856" y="2339710"/>
                <a:ext cx="388456" cy="659322"/>
                <a:chOff x="6019808" y="3119014"/>
                <a:chExt cx="517941" cy="879096"/>
              </a:xfrm>
              <a:solidFill>
                <a:srgbClr val="B7292D"/>
              </a:solidFill>
            </p:grpSpPr>
            <p:sp>
              <p:nvSpPr>
                <p:cNvPr id="22" name="íṩľíḍè-Rectangle 26"/>
                <p:cNvSpPr/>
                <p:nvPr/>
              </p:nvSpPr>
              <p:spPr>
                <a:xfrm>
                  <a:off x="6019808" y="3530231"/>
                  <a:ext cx="517941" cy="602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sp>
              <p:nvSpPr>
                <p:cNvPr id="23" name="íṩľíḍè-Rectangle 27"/>
                <p:cNvSpPr/>
                <p:nvPr/>
              </p:nvSpPr>
              <p:spPr>
                <a:xfrm>
                  <a:off x="6019808" y="3734035"/>
                  <a:ext cx="517941" cy="602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sp>
              <p:nvSpPr>
                <p:cNvPr id="24" name="íṩľíḍè-Rectangle 28"/>
                <p:cNvSpPr/>
                <p:nvPr/>
              </p:nvSpPr>
              <p:spPr>
                <a:xfrm>
                  <a:off x="6019808" y="3937841"/>
                  <a:ext cx="517941" cy="602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sp>
              <p:nvSpPr>
                <p:cNvPr id="25" name="íṩľíḍè-Rectangle 29"/>
                <p:cNvSpPr/>
                <p:nvPr/>
              </p:nvSpPr>
              <p:spPr>
                <a:xfrm>
                  <a:off x="6019808" y="3119014"/>
                  <a:ext cx="517941" cy="1042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grpSp>
          <p:sp>
            <p:nvSpPr>
              <p:cNvPr id="26" name="íṩľíḍè-Oval 31"/>
              <p:cNvSpPr/>
              <p:nvPr/>
            </p:nvSpPr>
            <p:spPr>
              <a:xfrm>
                <a:off x="4568447" y="3847691"/>
                <a:ext cx="281273" cy="281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sp>
            <p:nvSpPr>
              <p:cNvPr id="27" name="íṩľíḍè-Oval 32"/>
              <p:cNvSpPr/>
              <p:nvPr/>
            </p:nvSpPr>
            <p:spPr>
              <a:xfrm>
                <a:off x="4593104" y="3872348"/>
                <a:ext cx="231960" cy="2319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dirty="0"/>
              </a:p>
            </p:txBody>
          </p:sp>
          <p:sp>
            <p:nvSpPr>
              <p:cNvPr id="28" name="íṩľíḍè-Rectangle 34"/>
              <p:cNvSpPr/>
              <p:nvPr/>
            </p:nvSpPr>
            <p:spPr>
              <a:xfrm rot="1120820">
                <a:off x="3253823" y="1983273"/>
                <a:ext cx="740813" cy="219795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dirty="0"/>
              </a:p>
            </p:txBody>
          </p:sp>
          <p:sp>
            <p:nvSpPr>
              <p:cNvPr id="29" name="íṩľíḍè-Rectangle 35"/>
              <p:cNvSpPr/>
              <p:nvPr/>
            </p:nvSpPr>
            <p:spPr>
              <a:xfrm rot="1120820">
                <a:off x="3451709" y="2141097"/>
                <a:ext cx="500678" cy="1421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grpSp>
            <p:nvGrpSpPr>
              <p:cNvPr id="30" name="组合 29"/>
              <p:cNvGrpSpPr/>
              <p:nvPr/>
            </p:nvGrpSpPr>
            <p:grpSpPr>
              <a:xfrm>
                <a:off x="3497675" y="2276854"/>
                <a:ext cx="579872" cy="627838"/>
                <a:chOff x="4663566" y="3035206"/>
                <a:chExt cx="773163" cy="837117"/>
              </a:xfrm>
              <a:solidFill>
                <a:srgbClr val="2D6488"/>
              </a:solidFill>
            </p:grpSpPr>
            <p:sp>
              <p:nvSpPr>
                <p:cNvPr id="31" name="íṩľíḍè-Rectangle 36"/>
                <p:cNvSpPr/>
                <p:nvPr/>
              </p:nvSpPr>
              <p:spPr>
                <a:xfrm rot="1120820">
                  <a:off x="4794118" y="3425917"/>
                  <a:ext cx="517942" cy="6026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sp>
              <p:nvSpPr>
                <p:cNvPr id="32" name="íṩľíḍè-Rectangle 37"/>
                <p:cNvSpPr/>
                <p:nvPr/>
              </p:nvSpPr>
              <p:spPr>
                <a:xfrm rot="1120820">
                  <a:off x="4728842" y="3618985"/>
                  <a:ext cx="517942" cy="6026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dirty="0"/>
                </a:p>
              </p:txBody>
            </p:sp>
            <p:sp>
              <p:nvSpPr>
                <p:cNvPr id="34" name="íṩľíḍè-Rectangle 38"/>
                <p:cNvSpPr/>
                <p:nvPr/>
              </p:nvSpPr>
              <p:spPr>
                <a:xfrm rot="1120820">
                  <a:off x="4663566" y="3812054"/>
                  <a:ext cx="517942" cy="6026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sp>
              <p:nvSpPr>
                <p:cNvPr id="35" name="íṩľíḍè-Rectangle 39"/>
                <p:cNvSpPr/>
                <p:nvPr/>
              </p:nvSpPr>
              <p:spPr>
                <a:xfrm rot="1120820">
                  <a:off x="4918787" y="3035206"/>
                  <a:ext cx="517942" cy="10421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grpSp>
          <p:sp>
            <p:nvSpPr>
              <p:cNvPr id="36" name="íṩľíḍè-Oval 41"/>
              <p:cNvSpPr/>
              <p:nvPr/>
            </p:nvSpPr>
            <p:spPr>
              <a:xfrm rot="1120820">
                <a:off x="3227168" y="3700044"/>
                <a:ext cx="281273" cy="281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a:p>
            </p:txBody>
          </p:sp>
          <p:sp>
            <p:nvSpPr>
              <p:cNvPr id="37" name="íṩľíḍè-Oval 42"/>
              <p:cNvSpPr/>
              <p:nvPr/>
            </p:nvSpPr>
            <p:spPr>
              <a:xfrm rot="1120820">
                <a:off x="3251825" y="3724701"/>
                <a:ext cx="231960" cy="23196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75" dirty="0"/>
              </a:p>
            </p:txBody>
          </p:sp>
        </p:grpSp>
        <p:sp>
          <p:nvSpPr>
            <p:cNvPr id="38" name="矩形 37"/>
            <p:cNvSpPr/>
            <p:nvPr/>
          </p:nvSpPr>
          <p:spPr>
            <a:xfrm>
              <a:off x="461882" y="2492236"/>
              <a:ext cx="2592000" cy="1077218"/>
            </a:xfrm>
            <a:prstGeom prst="rect">
              <a:avLst/>
            </a:prstGeom>
          </p:spPr>
          <p:txBody>
            <a:bodyPr wrap="square">
              <a:spAutoFit/>
            </a:bodyPr>
            <a:lstStyle/>
            <a:p>
              <a:pPr algn="just" defTabSz="685800" fontAlgn="base">
                <a:spcAft>
                  <a:spcPct val="0"/>
                </a:spcAft>
              </a:pPr>
              <a:r>
                <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0</a:t>
              </a: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区：</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指正常运行时连续出现或长时间出现或短时间频繁出现爆炸性气体、蒸气或薄雾的区域。</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462255" y="3537599"/>
              <a:ext cx="2592000" cy="1077218"/>
            </a:xfrm>
            <a:prstGeom prst="rect">
              <a:avLst/>
            </a:prstGeom>
          </p:spPr>
          <p:txBody>
            <a:bodyPr wrap="square">
              <a:spAutoFit/>
            </a:bodyPr>
            <a:lstStyle/>
            <a:p>
              <a:pPr algn="just" defTabSz="685800" fontAlgn="base">
                <a:spcAft>
                  <a:spcPct val="0"/>
                </a:spcAft>
              </a:pPr>
              <a:r>
                <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1</a:t>
              </a: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区：</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指正常运行时可能出现（预计周期性出现或偶然出现）爆炸性气体、蒸气或薄雾的区域。</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5289897" y="2952776"/>
              <a:ext cx="2592000" cy="1077218"/>
            </a:xfrm>
            <a:prstGeom prst="rect">
              <a:avLst/>
            </a:prstGeom>
          </p:spPr>
          <p:txBody>
            <a:bodyPr wrap="square">
              <a:spAutoFit/>
            </a:bodyPr>
            <a:lstStyle/>
            <a:p>
              <a:pPr algn="just" defTabSz="685800" fontAlgn="base">
                <a:spcAft>
                  <a:spcPct val="0"/>
                </a:spcAft>
              </a:pPr>
              <a:r>
                <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2</a:t>
              </a: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区：</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指正常运行时不出现，即使出现也只可能是短时间偶然出现爆炸气体、蒸气或薄雾的区域。</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70801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286385"/>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二、电气防火防爆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3062612" y="964437"/>
            <a:ext cx="3018775"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防爆电气设备和防爆电气线路</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1097570" y="1339157"/>
            <a:ext cx="6948860" cy="3744864"/>
            <a:chOff x="861640" y="1339157"/>
            <a:chExt cx="6948860" cy="3744864"/>
          </a:xfrm>
        </p:grpSpPr>
        <p:grpSp>
          <p:nvGrpSpPr>
            <p:cNvPr id="48" name="组合 47"/>
            <p:cNvGrpSpPr/>
            <p:nvPr/>
          </p:nvGrpSpPr>
          <p:grpSpPr>
            <a:xfrm>
              <a:off x="861640" y="1339157"/>
              <a:ext cx="6948860" cy="1600437"/>
              <a:chOff x="861640" y="1331182"/>
              <a:chExt cx="6948860" cy="1600437"/>
            </a:xfrm>
          </p:grpSpPr>
          <p:sp>
            <p:nvSpPr>
              <p:cNvPr id="41" name="矩形 40"/>
              <p:cNvSpPr/>
              <p:nvPr/>
            </p:nvSpPr>
            <p:spPr>
              <a:xfrm>
                <a:off x="861994" y="1331182"/>
                <a:ext cx="2119332" cy="338554"/>
              </a:xfrm>
              <a:prstGeom prst="rect">
                <a:avLst/>
              </a:prstGeom>
            </p:spPr>
            <p:txBody>
              <a:bodyPr wrap="square">
                <a:spAutoFit/>
              </a:bodyPr>
              <a:lstStyle/>
              <a:p>
                <a:pPr algn="just" defTabSz="685800" fontAlgn="base">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一、防爆电气设备</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861994" y="1669736"/>
                <a:ext cx="6948506" cy="584775"/>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隔爆型</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(d)</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增安型</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(e)</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充油型</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(o)</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充砂型</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(q)</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本质安全型</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spc="100" dirty="0" err="1">
                    <a:solidFill>
                      <a:schemeClr val="tx1">
                        <a:lumMod val="75000"/>
                        <a:lumOff val="25000"/>
                      </a:schemeClr>
                    </a:solidFill>
                    <a:latin typeface="微软雅黑" panose="020B0503020204020204" pitchFamily="34" charset="-122"/>
                    <a:ea typeface="微软雅黑" panose="020B0503020204020204" pitchFamily="34" charset="-122"/>
                  </a:rPr>
                  <a:t>i</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正压型</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(p)</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无火花型</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(n)</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特殊型</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(s)</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861994" y="2254511"/>
                <a:ext cx="4510106" cy="338554"/>
              </a:xfrm>
              <a:prstGeom prst="rect">
                <a:avLst/>
              </a:prstGeom>
            </p:spPr>
            <p:txBody>
              <a:bodyPr wrap="square">
                <a:spAutoFit/>
              </a:bodyPr>
              <a:lstStyle/>
              <a:p>
                <a:pPr algn="just" defTabSz="685800" fontAlgn="base">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二、气体、蒸气爆炸危险环境的电气设备选型</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861640" y="2593065"/>
                <a:ext cx="5152719"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○表示适用；△表示尽量避免采用；</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表示不适用。</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944972" y="2983917"/>
              <a:ext cx="4460140" cy="1758011"/>
              <a:chOff x="1309315" y="3706894"/>
              <a:chExt cx="4932000" cy="1944000"/>
            </a:xfrm>
          </p:grpSpPr>
          <p:sp>
            <p:nvSpPr>
              <p:cNvPr id="46" name="矩形 45"/>
              <p:cNvSpPr/>
              <p:nvPr/>
            </p:nvSpPr>
            <p:spPr>
              <a:xfrm>
                <a:off x="1309315" y="3706894"/>
                <a:ext cx="4932000" cy="19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1365490" y="3764494"/>
                <a:ext cx="4819650" cy="1828800"/>
              </a:xfrm>
              <a:prstGeom prst="rect">
                <a:avLst/>
              </a:prstGeom>
            </p:spPr>
          </p:pic>
        </p:grpSp>
        <p:sp>
          <p:nvSpPr>
            <p:cNvPr id="47" name="矩形 46"/>
            <p:cNvSpPr/>
            <p:nvPr/>
          </p:nvSpPr>
          <p:spPr>
            <a:xfrm>
              <a:off x="1665654" y="4745467"/>
              <a:ext cx="3018775"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照明灯具类设备防爆结构选型</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286385"/>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二、电气防火防爆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3062612" y="964437"/>
            <a:ext cx="3018775"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防爆电气设备和防爆电气线路</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189006" y="1558232"/>
            <a:ext cx="4765988" cy="3189403"/>
            <a:chOff x="1097924" y="1558232"/>
            <a:chExt cx="4765988" cy="3189403"/>
          </a:xfrm>
        </p:grpSpPr>
        <p:grpSp>
          <p:nvGrpSpPr>
            <p:cNvPr id="48" name="组合 47"/>
            <p:cNvGrpSpPr/>
            <p:nvPr/>
          </p:nvGrpSpPr>
          <p:grpSpPr>
            <a:xfrm>
              <a:off x="1097924" y="1558232"/>
              <a:ext cx="4765988" cy="772358"/>
              <a:chOff x="861994" y="1550257"/>
              <a:chExt cx="4765988" cy="772358"/>
            </a:xfrm>
          </p:grpSpPr>
          <p:sp>
            <p:nvSpPr>
              <p:cNvPr id="41" name="矩形 40"/>
              <p:cNvSpPr/>
              <p:nvPr/>
            </p:nvSpPr>
            <p:spPr>
              <a:xfrm>
                <a:off x="861994" y="1550257"/>
                <a:ext cx="2119332" cy="338554"/>
              </a:xfrm>
              <a:prstGeom prst="rect">
                <a:avLst/>
              </a:prstGeom>
            </p:spPr>
            <p:txBody>
              <a:bodyPr wrap="square">
                <a:spAutoFit/>
              </a:bodyPr>
              <a:lstStyle/>
              <a:p>
                <a:pPr algn="just" defTabSz="685800" fontAlgn="base">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三、防爆电气线路</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861994" y="1984061"/>
                <a:ext cx="4765988"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○表示适用；△表示尽量避免采用；</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表示不适用。</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7" name="矩形 46"/>
            <p:cNvSpPr/>
            <p:nvPr/>
          </p:nvSpPr>
          <p:spPr>
            <a:xfrm>
              <a:off x="1601599" y="4409081"/>
              <a:ext cx="3672801"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气体、蒸气爆炸危险环境的配线方式</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161000" y="2595356"/>
              <a:ext cx="4554000" cy="1728000"/>
              <a:chOff x="1180902" y="2983917"/>
              <a:chExt cx="4554000" cy="1728000"/>
            </a:xfrm>
          </p:grpSpPr>
          <p:sp>
            <p:nvSpPr>
              <p:cNvPr id="46" name="矩形 45"/>
              <p:cNvSpPr/>
              <p:nvPr/>
            </p:nvSpPr>
            <p:spPr>
              <a:xfrm>
                <a:off x="1180902" y="2983917"/>
                <a:ext cx="4554000" cy="172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stretch>
                <a:fillRect/>
              </a:stretch>
            </p:blipFill>
            <p:spPr>
              <a:xfrm>
                <a:off x="1227832" y="3040913"/>
                <a:ext cx="4460140" cy="1614009"/>
              </a:xfrm>
              <a:prstGeom prst="rect">
                <a:avLst/>
              </a:prstGeom>
            </p:spPr>
          </p:pic>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286385"/>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二、电气防火防爆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3062612" y="964437"/>
            <a:ext cx="3018775"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防爆电气设备和防爆电气线路</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768745" y="1302991"/>
            <a:ext cx="2119332" cy="338554"/>
          </a:xfrm>
          <a:prstGeom prst="rect">
            <a:avLst/>
          </a:prstGeom>
        </p:spPr>
        <p:txBody>
          <a:bodyPr wrap="square">
            <a:spAutoFit/>
          </a:bodyPr>
          <a:lstStyle/>
          <a:p>
            <a:pPr algn="just" defTabSz="685800" fontAlgn="base">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四、电气灭火</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773049" y="1863902"/>
            <a:ext cx="7235953" cy="2907893"/>
            <a:chOff x="790641" y="2044877"/>
            <a:chExt cx="7235953" cy="2907893"/>
          </a:xfrm>
        </p:grpSpPr>
        <p:grpSp>
          <p:nvGrpSpPr>
            <p:cNvPr id="4" name="组合 3"/>
            <p:cNvGrpSpPr/>
            <p:nvPr/>
          </p:nvGrpSpPr>
          <p:grpSpPr>
            <a:xfrm>
              <a:off x="790641" y="2385649"/>
              <a:ext cx="7235953" cy="2567121"/>
              <a:chOff x="895416" y="1860568"/>
              <a:chExt cx="7235953" cy="2567121"/>
            </a:xfrm>
          </p:grpSpPr>
          <p:sp>
            <p:nvSpPr>
              <p:cNvPr id="15" name="Rounded Rectangle 49"/>
              <p:cNvSpPr/>
              <p:nvPr/>
            </p:nvSpPr>
            <p:spPr>
              <a:xfrm>
                <a:off x="2789533" y="2807560"/>
                <a:ext cx="1558433" cy="1620129"/>
              </a:xfrm>
              <a:prstGeom prst="roundRect">
                <a:avLst>
                  <a:gd name="adj" fmla="val 62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cs typeface="+mn-ea"/>
                </a:endParaRPr>
              </a:p>
            </p:txBody>
          </p:sp>
          <p:sp>
            <p:nvSpPr>
              <p:cNvPr id="18" name="Rounded Rectangle 59"/>
              <p:cNvSpPr/>
              <p:nvPr/>
            </p:nvSpPr>
            <p:spPr>
              <a:xfrm>
                <a:off x="895416" y="2807560"/>
                <a:ext cx="1558433" cy="1620000"/>
              </a:xfrm>
              <a:prstGeom prst="roundRect">
                <a:avLst>
                  <a:gd name="adj" fmla="val 62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cs typeface="+mn-ea"/>
                </a:endParaRPr>
              </a:p>
            </p:txBody>
          </p:sp>
          <p:sp>
            <p:nvSpPr>
              <p:cNvPr id="21" name="Rounded Rectangle 62"/>
              <p:cNvSpPr/>
              <p:nvPr/>
            </p:nvSpPr>
            <p:spPr>
              <a:xfrm>
                <a:off x="4681235" y="2807560"/>
                <a:ext cx="1558433" cy="1620000"/>
              </a:xfrm>
              <a:prstGeom prst="roundRect">
                <a:avLst>
                  <a:gd name="adj" fmla="val 62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cs typeface="+mn-ea"/>
                </a:endParaRPr>
              </a:p>
            </p:txBody>
          </p:sp>
          <p:sp>
            <p:nvSpPr>
              <p:cNvPr id="24" name="Rounded Rectangle 65"/>
              <p:cNvSpPr/>
              <p:nvPr/>
            </p:nvSpPr>
            <p:spPr>
              <a:xfrm>
                <a:off x="6572936" y="2807560"/>
                <a:ext cx="1558433" cy="1620000"/>
              </a:xfrm>
              <a:prstGeom prst="roundRect">
                <a:avLst>
                  <a:gd name="adj" fmla="val 62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cs typeface="+mn-ea"/>
                </a:endParaRPr>
              </a:p>
            </p:txBody>
          </p:sp>
          <p:grpSp>
            <p:nvGrpSpPr>
              <p:cNvPr id="27" name="Group 68"/>
              <p:cNvGrpSpPr/>
              <p:nvPr/>
            </p:nvGrpSpPr>
            <p:grpSpPr>
              <a:xfrm>
                <a:off x="1673315" y="1860568"/>
                <a:ext cx="5662309" cy="706583"/>
                <a:chOff x="2230582" y="2535381"/>
                <a:chExt cx="7550728" cy="942110"/>
              </a:xfrm>
            </p:grpSpPr>
            <p:cxnSp>
              <p:nvCxnSpPr>
                <p:cNvPr id="28" name="Straight Connector 69"/>
                <p:cNvCxnSpPr/>
                <p:nvPr/>
              </p:nvCxnSpPr>
              <p:spPr>
                <a:xfrm flipV="1">
                  <a:off x="2230582" y="3006436"/>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70"/>
                <p:cNvCxnSpPr/>
                <p:nvPr/>
              </p:nvCxnSpPr>
              <p:spPr>
                <a:xfrm flipV="1">
                  <a:off x="4752110" y="3006436"/>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71"/>
                <p:cNvCxnSpPr/>
                <p:nvPr/>
              </p:nvCxnSpPr>
              <p:spPr>
                <a:xfrm flipV="1">
                  <a:off x="7273637" y="3006436"/>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72"/>
                <p:cNvCxnSpPr/>
                <p:nvPr/>
              </p:nvCxnSpPr>
              <p:spPr>
                <a:xfrm flipV="1">
                  <a:off x="9781310" y="3006436"/>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73"/>
                <p:cNvCxnSpPr/>
                <p:nvPr/>
              </p:nvCxnSpPr>
              <p:spPr>
                <a:xfrm>
                  <a:off x="2230582" y="3006436"/>
                  <a:ext cx="7550728"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74"/>
                <p:cNvCxnSpPr/>
                <p:nvPr/>
              </p:nvCxnSpPr>
              <p:spPr>
                <a:xfrm flipV="1">
                  <a:off x="5887747" y="2535381"/>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6" name="Oval 19"/>
              <p:cNvSpPr>
                <a:spLocks noChangeArrowheads="1"/>
              </p:cNvSpPr>
              <p:nvPr/>
            </p:nvSpPr>
            <p:spPr bwMode="auto">
              <a:xfrm>
                <a:off x="1301193" y="2435095"/>
                <a:ext cx="746877" cy="744927"/>
              </a:xfrm>
              <a:prstGeom prst="ellipse">
                <a:avLst/>
              </a:prstGeom>
              <a:solidFill>
                <a:srgbClr val="595959"/>
              </a:solidFill>
              <a:ln>
                <a:noFill/>
              </a:ln>
            </p:spPr>
            <p:txBody>
              <a:bodyPr vert="horz" wrap="square" lIns="68580" tIns="34290" rIns="68580" bIns="34290" numCol="1" anchor="ctr" anchorCtr="0" compatLnSpc="1"/>
              <a:lstStyle/>
              <a:p>
                <a:pPr algn="ctr"/>
                <a:r>
                  <a:rPr lang="en-US" sz="2400" b="1" dirty="0">
                    <a:solidFill>
                      <a:srgbClr val="FFFFFF"/>
                    </a:solidFill>
                    <a:latin typeface="微软雅黑" panose="020B0503020204020204" pitchFamily="34" charset="-122"/>
                    <a:ea typeface="微软雅黑" panose="020B0503020204020204" pitchFamily="34" charset="-122"/>
                    <a:cs typeface="+mn-ea"/>
                  </a:rPr>
                  <a:t>1</a:t>
                </a:r>
                <a:endParaRPr lang="en-US" sz="2400" b="1" dirty="0">
                  <a:solidFill>
                    <a:srgbClr val="FFFFFF"/>
                  </a:solidFill>
                  <a:latin typeface="微软雅黑" panose="020B0503020204020204" pitchFamily="34" charset="-122"/>
                  <a:ea typeface="微软雅黑" panose="020B0503020204020204" pitchFamily="34" charset="-122"/>
                  <a:cs typeface="+mn-ea"/>
                </a:endParaRPr>
              </a:p>
            </p:txBody>
          </p:sp>
          <p:sp>
            <p:nvSpPr>
              <p:cNvPr id="37" name="Oval 19"/>
              <p:cNvSpPr>
                <a:spLocks noChangeArrowheads="1"/>
              </p:cNvSpPr>
              <p:nvPr/>
            </p:nvSpPr>
            <p:spPr bwMode="auto">
              <a:xfrm>
                <a:off x="3194141" y="2435095"/>
                <a:ext cx="746877" cy="744927"/>
              </a:xfrm>
              <a:prstGeom prst="ellipse">
                <a:avLst/>
              </a:prstGeom>
              <a:solidFill>
                <a:srgbClr val="FFC000"/>
              </a:solidFill>
              <a:ln>
                <a:noFill/>
              </a:ln>
            </p:spPr>
            <p:txBody>
              <a:bodyPr vert="horz" wrap="square" lIns="68580" tIns="34290" rIns="68580" bIns="34290" numCol="1" anchor="ctr" anchorCtr="0" compatLnSpc="1"/>
              <a:lstStyle/>
              <a:p>
                <a:pPr algn="ctr"/>
                <a:r>
                  <a:rPr lang="en-US" sz="2400" b="1" dirty="0">
                    <a:solidFill>
                      <a:schemeClr val="bg1"/>
                    </a:solidFill>
                    <a:latin typeface="微软雅黑" panose="020B0503020204020204" pitchFamily="34" charset="-122"/>
                    <a:ea typeface="微软雅黑" panose="020B0503020204020204" pitchFamily="34" charset="-122"/>
                    <a:cs typeface="+mn-ea"/>
                  </a:rPr>
                  <a:t>2</a:t>
                </a:r>
                <a:endParaRPr lang="en-US" sz="2400" b="1" dirty="0">
                  <a:solidFill>
                    <a:schemeClr val="bg1"/>
                  </a:solidFill>
                  <a:latin typeface="微软雅黑" panose="020B0503020204020204" pitchFamily="34" charset="-122"/>
                  <a:ea typeface="微软雅黑" panose="020B0503020204020204" pitchFamily="34" charset="-122"/>
                  <a:cs typeface="+mn-ea"/>
                </a:endParaRPr>
              </a:p>
            </p:txBody>
          </p:sp>
          <p:sp>
            <p:nvSpPr>
              <p:cNvPr id="38" name="Oval 19"/>
              <p:cNvSpPr>
                <a:spLocks noChangeArrowheads="1"/>
              </p:cNvSpPr>
              <p:nvPr/>
            </p:nvSpPr>
            <p:spPr bwMode="auto">
              <a:xfrm>
                <a:off x="5087087" y="2435095"/>
                <a:ext cx="746877" cy="744927"/>
              </a:xfrm>
              <a:prstGeom prst="ellipse">
                <a:avLst/>
              </a:prstGeom>
              <a:solidFill>
                <a:srgbClr val="595959"/>
              </a:solidFill>
              <a:ln>
                <a:noFill/>
              </a:ln>
            </p:spPr>
            <p:txBody>
              <a:bodyPr vert="horz" wrap="square" lIns="68580" tIns="34290" rIns="68580" bIns="34290" numCol="1" anchor="ctr" anchorCtr="0" compatLnSpc="1"/>
              <a:lstStyle/>
              <a:p>
                <a:pPr algn="ctr"/>
                <a:r>
                  <a:rPr lang="en-AU" sz="2400" b="1" dirty="0">
                    <a:solidFill>
                      <a:srgbClr val="FFFFFF"/>
                    </a:solidFill>
                    <a:latin typeface="微软雅黑" panose="020B0503020204020204" pitchFamily="34" charset="-122"/>
                    <a:ea typeface="微软雅黑" panose="020B0503020204020204" pitchFamily="34" charset="-122"/>
                    <a:cs typeface="+mn-ea"/>
                  </a:rPr>
                  <a:t>3</a:t>
                </a:r>
                <a:endParaRPr lang="en-AU" sz="2400" b="1" dirty="0">
                  <a:solidFill>
                    <a:srgbClr val="FFFFFF"/>
                  </a:solidFill>
                  <a:latin typeface="微软雅黑" panose="020B0503020204020204" pitchFamily="34" charset="-122"/>
                  <a:ea typeface="微软雅黑" panose="020B0503020204020204" pitchFamily="34" charset="-122"/>
                  <a:cs typeface="+mn-ea"/>
                </a:endParaRPr>
              </a:p>
            </p:txBody>
          </p:sp>
          <p:sp>
            <p:nvSpPr>
              <p:cNvPr id="39" name="Oval 19"/>
              <p:cNvSpPr>
                <a:spLocks noChangeArrowheads="1"/>
              </p:cNvSpPr>
              <p:nvPr/>
            </p:nvSpPr>
            <p:spPr bwMode="auto">
              <a:xfrm>
                <a:off x="6980035" y="2435095"/>
                <a:ext cx="746877" cy="744927"/>
              </a:xfrm>
              <a:prstGeom prst="ellipse">
                <a:avLst/>
              </a:prstGeom>
              <a:solidFill>
                <a:srgbClr val="FFC000"/>
              </a:solidFill>
              <a:ln>
                <a:noFill/>
              </a:ln>
            </p:spPr>
            <p:txBody>
              <a:bodyPr vert="horz" wrap="square" lIns="68580" tIns="34290" rIns="68580" bIns="34290" numCol="1" anchor="ctr" anchorCtr="0" compatLnSpc="1"/>
              <a:lstStyle/>
              <a:p>
                <a:pPr algn="ctr"/>
                <a:r>
                  <a:rPr lang="en-US" sz="2400" b="1" dirty="0">
                    <a:solidFill>
                      <a:schemeClr val="bg1"/>
                    </a:solidFill>
                    <a:latin typeface="微软雅黑" panose="020B0503020204020204" pitchFamily="34" charset="-122"/>
                    <a:ea typeface="微软雅黑" panose="020B0503020204020204" pitchFamily="34" charset="-122"/>
                    <a:cs typeface="+mn-ea"/>
                  </a:rPr>
                  <a:t>4</a:t>
                </a:r>
                <a:endParaRPr lang="en-US" sz="2400" b="1" dirty="0">
                  <a:solidFill>
                    <a:schemeClr val="bg1"/>
                  </a:solidFill>
                  <a:latin typeface="微软雅黑" panose="020B0503020204020204" pitchFamily="34" charset="-122"/>
                  <a:ea typeface="微软雅黑" panose="020B0503020204020204" pitchFamily="34" charset="-122"/>
                  <a:cs typeface="+mn-ea"/>
                </a:endParaRPr>
              </a:p>
            </p:txBody>
          </p:sp>
        </p:grpSp>
        <p:sp>
          <p:nvSpPr>
            <p:cNvPr id="60" name="矩形 59"/>
            <p:cNvSpPr/>
            <p:nvPr/>
          </p:nvSpPr>
          <p:spPr>
            <a:xfrm>
              <a:off x="6543625" y="3629331"/>
              <a:ext cx="1407503"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剪断电线时，非同相电线应在不同部位剪断。</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2682342" y="3629331"/>
              <a:ext cx="1558433" cy="1323439"/>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先操作油断路器再操作隔离开关、先操作磁力起动器再操作闸刀开关；</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797334" y="3650648"/>
              <a:ext cx="1558433" cy="1002967"/>
            </a:xfrm>
            <a:prstGeom prst="rect">
              <a:avLst/>
            </a:prstGeom>
          </p:spPr>
          <p:txBody>
            <a:bodyPr wrap="square">
              <a:spAutoFit/>
            </a:bodyPr>
            <a:lstStyle/>
            <a:p>
              <a:pPr algn="just" defTabSz="685800" fontAlgn="base">
                <a:lnSpc>
                  <a:spcPct val="200000"/>
                </a:lnSpc>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用绝缘工具操作开关设备；</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4574043" y="3629331"/>
              <a:ext cx="1558433" cy="1156855"/>
            </a:xfrm>
            <a:prstGeom prst="rect">
              <a:avLst/>
            </a:prstGeom>
          </p:spPr>
          <p:txBody>
            <a:bodyPr wrap="square">
              <a:spAutoFit/>
            </a:bodyPr>
            <a:lstStyle/>
            <a:p>
              <a:pPr algn="just" defTabSz="685800" fontAlgn="base">
                <a:lnSpc>
                  <a:spcPct val="150000"/>
                </a:lnSpc>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选择适当断电点，以免影响灭火；</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矩形 63"/>
            <p:cNvSpPr/>
            <p:nvPr/>
          </p:nvSpPr>
          <p:spPr>
            <a:xfrm>
              <a:off x="2939219" y="2044877"/>
              <a:ext cx="2738238" cy="338554"/>
            </a:xfrm>
            <a:prstGeom prst="rect">
              <a:avLst/>
            </a:prstGeom>
          </p:spPr>
          <p:txBody>
            <a:bodyPr wrap="square">
              <a:spAutoFit/>
            </a:bodyPr>
            <a:lstStyle/>
            <a:p>
              <a:pPr algn="just" defTabSz="685800" fontAlgn="base">
                <a:spcAft>
                  <a:spcPct val="0"/>
                </a:spcAft>
              </a:pP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、注意触电危险和断电</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286385"/>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二、电气防火防爆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3062612" y="964437"/>
            <a:ext cx="3018775"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防爆电气设备和防爆电气线路</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1160659" y="1483806"/>
            <a:ext cx="2119332" cy="338554"/>
          </a:xfrm>
          <a:prstGeom prst="rect">
            <a:avLst/>
          </a:prstGeom>
        </p:spPr>
        <p:txBody>
          <a:bodyPr wrap="square">
            <a:spAutoFit/>
          </a:bodyPr>
          <a:lstStyle/>
          <a:p>
            <a:pPr algn="just" defTabSz="685800" fontAlgn="base">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四、电气灭火</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160660" y="2119327"/>
            <a:ext cx="6822680" cy="2739685"/>
            <a:chOff x="559195" y="1919302"/>
            <a:chExt cx="6822680" cy="2739685"/>
          </a:xfrm>
        </p:grpSpPr>
        <p:grpSp>
          <p:nvGrpSpPr>
            <p:cNvPr id="2" name="组合 1"/>
            <p:cNvGrpSpPr/>
            <p:nvPr/>
          </p:nvGrpSpPr>
          <p:grpSpPr>
            <a:xfrm>
              <a:off x="559195" y="2035355"/>
              <a:ext cx="3311569" cy="2451696"/>
              <a:chOff x="736411" y="1891308"/>
              <a:chExt cx="5703362" cy="4222442"/>
            </a:xfrm>
          </p:grpSpPr>
          <p:sp>
            <p:nvSpPr>
              <p:cNvPr id="35" name="空心弧 34"/>
              <p:cNvSpPr/>
              <p:nvPr/>
            </p:nvSpPr>
            <p:spPr>
              <a:xfrm rot="5400000">
                <a:off x="590902" y="2066305"/>
                <a:ext cx="4190637" cy="3899619"/>
              </a:xfrm>
              <a:prstGeom prst="blockArc">
                <a:avLst>
                  <a:gd name="adj1" fmla="val 10897210"/>
                  <a:gd name="adj2" fmla="val 6953"/>
                  <a:gd name="adj3" fmla="val 124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defTabSz="1218565" fontAlgn="auto">
                  <a:spcBef>
                    <a:spcPts val="0"/>
                  </a:spcBef>
                  <a:spcAft>
                    <a:spcPts val="0"/>
                  </a:spcAft>
                  <a:defRPr/>
                </a:pPr>
                <a:endParaRPr lang="zh-CN" altLang="en-US" sz="332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0" name="直接连接符 39"/>
              <p:cNvCxnSpPr/>
              <p:nvPr/>
            </p:nvCxnSpPr>
            <p:spPr bwMode="auto">
              <a:xfrm>
                <a:off x="3498770" y="2179945"/>
                <a:ext cx="1921933" cy="0"/>
              </a:xfrm>
              <a:prstGeom prst="line">
                <a:avLst/>
              </a:prstGeom>
              <a:ln w="12700">
                <a:solidFill>
                  <a:srgbClr val="9DA8B1"/>
                </a:solidFill>
                <a:prstDash val="lgDash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bwMode="auto">
              <a:xfrm>
                <a:off x="3564966" y="5900799"/>
                <a:ext cx="1919817" cy="0"/>
              </a:xfrm>
              <a:prstGeom prst="line">
                <a:avLst/>
              </a:prstGeom>
              <a:ln w="12700">
                <a:solidFill>
                  <a:srgbClr val="9DA8B1"/>
                </a:solidFill>
                <a:prstDash val="lgDash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bwMode="auto">
              <a:xfrm>
                <a:off x="4660929" y="3441748"/>
                <a:ext cx="1778844" cy="0"/>
              </a:xfrm>
              <a:prstGeom prst="line">
                <a:avLst/>
              </a:prstGeom>
              <a:ln w="12700">
                <a:solidFill>
                  <a:srgbClr val="9DA8B1"/>
                </a:solidFill>
                <a:prstDash val="lgDash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auto">
              <a:xfrm>
                <a:off x="4468284" y="4755075"/>
                <a:ext cx="1920933" cy="0"/>
              </a:xfrm>
              <a:prstGeom prst="line">
                <a:avLst/>
              </a:prstGeom>
              <a:ln w="12700">
                <a:solidFill>
                  <a:srgbClr val="9DA8B1"/>
                </a:solidFill>
                <a:prstDash val="lgDashDot"/>
              </a:ln>
            </p:spPr>
            <p:style>
              <a:lnRef idx="1">
                <a:schemeClr val="accent1"/>
              </a:lnRef>
              <a:fillRef idx="0">
                <a:schemeClr val="accent1"/>
              </a:fillRef>
              <a:effectRef idx="0">
                <a:schemeClr val="accent1"/>
              </a:effectRef>
              <a:fontRef idx="minor">
                <a:schemeClr val="tx1"/>
              </a:fontRef>
            </p:style>
          </p:cxnSp>
          <p:sp>
            <p:nvSpPr>
              <p:cNvPr id="47" name="椭圆 46"/>
              <p:cNvSpPr/>
              <p:nvPr/>
            </p:nvSpPr>
            <p:spPr bwMode="auto">
              <a:xfrm>
                <a:off x="876632" y="2507136"/>
                <a:ext cx="3012857" cy="3012857"/>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椭圆 48"/>
              <p:cNvSpPr/>
              <p:nvPr/>
            </p:nvSpPr>
            <p:spPr>
              <a:xfrm>
                <a:off x="3195869" y="1891308"/>
                <a:ext cx="497747" cy="497747"/>
              </a:xfrm>
              <a:prstGeom prst="ellipse">
                <a:avLst/>
              </a:prstGeom>
              <a:solidFill>
                <a:srgbClr val="59595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prstClr val="white"/>
                    </a:solidFill>
                    <a:latin typeface="微软雅黑" panose="020B0503020204020204" pitchFamily="34" charset="-122"/>
                    <a:ea typeface="微软雅黑" panose="020B0503020204020204" pitchFamily="34" charset="-122"/>
                  </a:rPr>
                  <a:t>1</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50" name="椭圆 49"/>
              <p:cNvSpPr/>
              <p:nvPr/>
            </p:nvSpPr>
            <p:spPr>
              <a:xfrm>
                <a:off x="4251987" y="3172537"/>
                <a:ext cx="497747" cy="497747"/>
              </a:xfrm>
              <a:prstGeom prst="ellipse">
                <a:avLst/>
              </a:prstGeom>
              <a:solidFill>
                <a:srgbClr val="FFC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prstClr val="white"/>
                    </a:solidFill>
                    <a:latin typeface="微软雅黑" panose="020B0503020204020204" pitchFamily="34" charset="-122"/>
                    <a:ea typeface="微软雅黑" panose="020B0503020204020204" pitchFamily="34" charset="-122"/>
                  </a:rPr>
                  <a:t>2</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51" name="椭圆 50"/>
              <p:cNvSpPr/>
              <p:nvPr/>
            </p:nvSpPr>
            <p:spPr>
              <a:xfrm>
                <a:off x="4224067" y="4482395"/>
                <a:ext cx="497747" cy="497747"/>
              </a:xfrm>
              <a:prstGeom prst="ellipse">
                <a:avLst/>
              </a:prstGeom>
              <a:solidFill>
                <a:srgbClr val="59595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prstClr val="white"/>
                    </a:solidFill>
                    <a:latin typeface="微软雅黑" panose="020B0503020204020204" pitchFamily="34" charset="-122"/>
                    <a:ea typeface="微软雅黑" panose="020B0503020204020204" pitchFamily="34" charset="-122"/>
                  </a:rPr>
                  <a:t>3</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52" name="椭圆 51"/>
              <p:cNvSpPr/>
              <p:nvPr/>
            </p:nvSpPr>
            <p:spPr>
              <a:xfrm>
                <a:off x="3195869" y="5616003"/>
                <a:ext cx="497747" cy="497747"/>
              </a:xfrm>
              <a:prstGeom prst="ellipse">
                <a:avLst/>
              </a:prstGeom>
              <a:solidFill>
                <a:srgbClr val="FFC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prstClr val="white"/>
                    </a:solidFill>
                    <a:latin typeface="微软雅黑" panose="020B0503020204020204" pitchFamily="34" charset="-122"/>
                    <a:ea typeface="微软雅黑" panose="020B0503020204020204" pitchFamily="34" charset="-122"/>
                  </a:rPr>
                  <a:t>4</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grpSp>
        <p:sp>
          <p:nvSpPr>
            <p:cNvPr id="86" name="矩形 85"/>
            <p:cNvSpPr/>
            <p:nvPr/>
          </p:nvSpPr>
          <p:spPr>
            <a:xfrm>
              <a:off x="867296" y="2975223"/>
              <a:ext cx="1296000" cy="584775"/>
            </a:xfrm>
            <a:prstGeom prst="rect">
              <a:avLst/>
            </a:prstGeom>
          </p:spPr>
          <p:txBody>
            <a:bodyPr wrap="square">
              <a:spAutoFit/>
            </a:bodyPr>
            <a:lstStyle/>
            <a:p>
              <a:pPr algn="just" defTabSz="685800" fontAlgn="base">
                <a:spcAft>
                  <a:spcPct val="0"/>
                </a:spcAft>
              </a:pPr>
              <a:r>
                <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2</a:t>
              </a: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、带电灭火安全要求</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矩形 86"/>
            <p:cNvSpPr/>
            <p:nvPr/>
          </p:nvSpPr>
          <p:spPr>
            <a:xfrm>
              <a:off x="3279057" y="1919302"/>
              <a:ext cx="2952000" cy="584775"/>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选用适当的灭火机（如二氧化碳、</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1211</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、干粉等）；</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矩形 87"/>
            <p:cNvSpPr/>
            <p:nvPr/>
          </p:nvSpPr>
          <p:spPr>
            <a:xfrm>
              <a:off x="3841409" y="2520095"/>
              <a:ext cx="3540466"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用水枪灭火时，应采用喷雾水枪；如用直喷水枪，应将喷头接地，和穿戴绝缘手套和绝缘鞋</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矩形 88"/>
            <p:cNvSpPr/>
            <p:nvPr/>
          </p:nvSpPr>
          <p:spPr>
            <a:xfrm>
              <a:off x="3870764" y="3405769"/>
              <a:ext cx="3511111" cy="584775"/>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带电导线断落地面时，应划出警戒区，以防跨步电压电击；</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矩形 89"/>
            <p:cNvSpPr/>
            <p:nvPr/>
          </p:nvSpPr>
          <p:spPr>
            <a:xfrm>
              <a:off x="3279057" y="4074212"/>
              <a:ext cx="2952000" cy="584775"/>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人与带电体仰角应＜</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45°</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，并保持足够的安全距离；</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285750"/>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三、雷电与静电防护</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4043649" y="1116837"/>
            <a:ext cx="105670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防雷装置</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58427" y="1707134"/>
            <a:ext cx="7427097" cy="3065825"/>
            <a:chOff x="527882" y="1535684"/>
            <a:chExt cx="7427097" cy="3065825"/>
          </a:xfrm>
        </p:grpSpPr>
        <p:grpSp>
          <p:nvGrpSpPr>
            <p:cNvPr id="5" name="组合 4"/>
            <p:cNvGrpSpPr/>
            <p:nvPr/>
          </p:nvGrpSpPr>
          <p:grpSpPr>
            <a:xfrm>
              <a:off x="818291" y="1535684"/>
              <a:ext cx="6635633" cy="1231076"/>
              <a:chOff x="818291" y="1535684"/>
              <a:chExt cx="6635633" cy="1231076"/>
            </a:xfrm>
          </p:grpSpPr>
          <p:sp>
            <p:nvSpPr>
              <p:cNvPr id="24" name="Oval 3"/>
              <p:cNvSpPr/>
              <p:nvPr/>
            </p:nvSpPr>
            <p:spPr>
              <a:xfrm>
                <a:off x="818291" y="1577631"/>
                <a:ext cx="1147183" cy="1147182"/>
              </a:xfrm>
              <a:prstGeom prst="ellipse">
                <a:avLst/>
              </a:prstGeom>
              <a:solidFill>
                <a:srgbClr val="595959"/>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14"/>
              <p:cNvSpPr/>
              <p:nvPr/>
            </p:nvSpPr>
            <p:spPr>
              <a:xfrm>
                <a:off x="2646859" y="1577631"/>
                <a:ext cx="1147183" cy="1147182"/>
              </a:xfrm>
              <a:prstGeom prst="ellipse">
                <a:avLst/>
              </a:prstGeom>
              <a:solidFill>
                <a:srgbClr val="FFC000"/>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17"/>
              <p:cNvSpPr/>
              <p:nvPr/>
            </p:nvSpPr>
            <p:spPr>
              <a:xfrm>
                <a:off x="4477992" y="1577631"/>
                <a:ext cx="1147183" cy="1147182"/>
              </a:xfrm>
              <a:prstGeom prst="ellipse">
                <a:avLst/>
              </a:prstGeom>
              <a:solidFill>
                <a:srgbClr val="595959"/>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0"/>
              <p:cNvSpPr/>
              <p:nvPr/>
            </p:nvSpPr>
            <p:spPr>
              <a:xfrm>
                <a:off x="6306741" y="1577631"/>
                <a:ext cx="1147183" cy="1147182"/>
              </a:xfrm>
              <a:prstGeom prst="ellipse">
                <a:avLst/>
              </a:prstGeom>
              <a:solidFill>
                <a:srgbClr val="FFC000"/>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11"/>
              <p:cNvSpPr txBox="1"/>
              <p:nvPr/>
            </p:nvSpPr>
            <p:spPr>
              <a:xfrm>
                <a:off x="1919161" y="1535684"/>
                <a:ext cx="717276" cy="1231076"/>
              </a:xfrm>
              <a:prstGeom prst="rect">
                <a:avLst/>
              </a:prstGeom>
              <a:noFill/>
            </p:spPr>
            <p:txBody>
              <a:bodyPr wrap="square" lIns="121893" tIns="60945" rIns="121893" bIns="60945"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a:noFill/>
                    </a:ln>
                    <a:solidFill>
                      <a:prstClr val="white">
                        <a:lumMod val="65000"/>
                      </a:prstClr>
                    </a:solidFill>
                    <a:effectLst/>
                    <a:uLnTx/>
                    <a:uFillTx/>
                    <a:latin typeface="Calibri" panose="020F0502020204030204"/>
                    <a:ea typeface="+mn-ea"/>
                    <a:cs typeface="Helvetica Neue"/>
                  </a:rPr>
                  <a:t>+</a:t>
                </a:r>
                <a:endParaRPr kumimoji="0" lang="en-US" sz="7200" b="1" i="0" u="none" strike="noStrike" kern="1200" cap="none" spc="0" normalizeH="0" baseline="0" noProof="0" dirty="0">
                  <a:ln>
                    <a:noFill/>
                  </a:ln>
                  <a:solidFill>
                    <a:prstClr val="white">
                      <a:lumMod val="65000"/>
                    </a:prstClr>
                  </a:solidFill>
                  <a:effectLst/>
                  <a:uLnTx/>
                  <a:uFillTx/>
                  <a:latin typeface="Calibri" panose="020F0502020204030204"/>
                  <a:ea typeface="+mn-ea"/>
                  <a:cs typeface="Helvetica Neue"/>
                </a:endParaRPr>
              </a:p>
            </p:txBody>
          </p:sp>
          <p:sp>
            <p:nvSpPr>
              <p:cNvPr id="29" name="TextBox 12"/>
              <p:cNvSpPr txBox="1"/>
              <p:nvPr/>
            </p:nvSpPr>
            <p:spPr>
              <a:xfrm>
                <a:off x="3776187" y="1535684"/>
                <a:ext cx="717276" cy="1231076"/>
              </a:xfrm>
              <a:prstGeom prst="rect">
                <a:avLst/>
              </a:prstGeom>
              <a:noFill/>
            </p:spPr>
            <p:txBody>
              <a:bodyPr wrap="square" lIns="121893" tIns="60945" rIns="121893" bIns="60945"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a:noFill/>
                    </a:ln>
                    <a:solidFill>
                      <a:prstClr val="white">
                        <a:lumMod val="65000"/>
                      </a:prstClr>
                    </a:solidFill>
                    <a:effectLst/>
                    <a:uLnTx/>
                    <a:uFillTx/>
                    <a:latin typeface="Calibri" panose="020F0502020204030204"/>
                    <a:ea typeface="+mn-ea"/>
                    <a:cs typeface="Helvetica Neue"/>
                  </a:rPr>
                  <a:t>+</a:t>
                </a:r>
                <a:endParaRPr kumimoji="0" lang="en-US" sz="7200" b="1" i="0" u="none" strike="noStrike" kern="1200" cap="none" spc="0" normalizeH="0" baseline="0" noProof="0" dirty="0">
                  <a:ln>
                    <a:noFill/>
                  </a:ln>
                  <a:solidFill>
                    <a:prstClr val="white">
                      <a:lumMod val="65000"/>
                    </a:prstClr>
                  </a:solidFill>
                  <a:effectLst/>
                  <a:uLnTx/>
                  <a:uFillTx/>
                  <a:latin typeface="Calibri" panose="020F0502020204030204"/>
                  <a:ea typeface="+mn-ea"/>
                  <a:cs typeface="Helvetica Neue"/>
                </a:endParaRPr>
              </a:p>
            </p:txBody>
          </p:sp>
          <p:sp>
            <p:nvSpPr>
              <p:cNvPr id="70" name="TextBox 12"/>
              <p:cNvSpPr txBox="1"/>
              <p:nvPr/>
            </p:nvSpPr>
            <p:spPr>
              <a:xfrm>
                <a:off x="5607320" y="1535684"/>
                <a:ext cx="717276" cy="1231076"/>
              </a:xfrm>
              <a:prstGeom prst="rect">
                <a:avLst/>
              </a:prstGeom>
              <a:noFill/>
            </p:spPr>
            <p:txBody>
              <a:bodyPr wrap="square" lIns="121893" tIns="60945" rIns="121893" bIns="60945"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a:noFill/>
                    </a:ln>
                    <a:solidFill>
                      <a:prstClr val="white">
                        <a:lumMod val="65000"/>
                      </a:prstClr>
                    </a:solidFill>
                    <a:effectLst/>
                    <a:uLnTx/>
                    <a:uFillTx/>
                    <a:latin typeface="Calibri" panose="020F0502020204030204"/>
                    <a:ea typeface="+mn-ea"/>
                    <a:cs typeface="Helvetica Neue"/>
                  </a:rPr>
                  <a:t>+</a:t>
                </a:r>
                <a:endParaRPr kumimoji="0" lang="en-US" sz="7200" b="1" i="0" u="none" strike="noStrike" kern="1200" cap="none" spc="0" normalizeH="0" baseline="0" noProof="0" dirty="0">
                  <a:ln>
                    <a:noFill/>
                  </a:ln>
                  <a:solidFill>
                    <a:prstClr val="white">
                      <a:lumMod val="65000"/>
                    </a:prstClr>
                  </a:solidFill>
                  <a:effectLst/>
                  <a:uLnTx/>
                  <a:uFillTx/>
                  <a:latin typeface="Calibri" panose="020F0502020204030204"/>
                  <a:ea typeface="+mn-ea"/>
                  <a:cs typeface="Helvetica Neue"/>
                </a:endParaRPr>
              </a:p>
            </p:txBody>
          </p:sp>
        </p:grpSp>
        <p:sp>
          <p:nvSpPr>
            <p:cNvPr id="71" name="矩形 70"/>
            <p:cNvSpPr/>
            <p:nvPr/>
          </p:nvSpPr>
          <p:spPr>
            <a:xfrm>
              <a:off x="818291" y="1981945"/>
              <a:ext cx="1147183" cy="338554"/>
            </a:xfrm>
            <a:prstGeom prst="rect">
              <a:avLst/>
            </a:prstGeom>
          </p:spPr>
          <p:txBody>
            <a:bodyPr wrap="square">
              <a:spAutoFit/>
            </a:bodyPr>
            <a:lstStyle/>
            <a:p>
              <a:pPr algn="ctr" defTabSz="685800" fontAlgn="base">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接闪器</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527882" y="2795090"/>
              <a:ext cx="1728000"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避雷针、避雷线、避雷网、避雷带、金属屋面可作为闪接器。</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2646859" y="1981945"/>
              <a:ext cx="1147183" cy="338554"/>
            </a:xfrm>
            <a:prstGeom prst="rect">
              <a:avLst/>
            </a:prstGeom>
          </p:spPr>
          <p:txBody>
            <a:bodyPr wrap="square">
              <a:spAutoFit/>
            </a:bodyPr>
            <a:lstStyle/>
            <a:p>
              <a:pPr algn="ctr" defTabSz="685800" fontAlgn="base">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避雷器</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74" name="矩形 73"/>
            <p:cNvSpPr/>
            <p:nvPr/>
          </p:nvSpPr>
          <p:spPr>
            <a:xfrm>
              <a:off x="4526757" y="1981945"/>
              <a:ext cx="1147183" cy="338554"/>
            </a:xfrm>
            <a:prstGeom prst="rect">
              <a:avLst/>
            </a:prstGeom>
          </p:spPr>
          <p:txBody>
            <a:bodyPr wrap="square">
              <a:spAutoFit/>
            </a:bodyPr>
            <a:lstStyle/>
            <a:p>
              <a:pPr algn="ctr" defTabSz="685800" fontAlgn="base">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引下线</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75" name="矩形 74"/>
            <p:cNvSpPr/>
            <p:nvPr/>
          </p:nvSpPr>
          <p:spPr>
            <a:xfrm>
              <a:off x="6329370" y="1878894"/>
              <a:ext cx="1147183" cy="584775"/>
            </a:xfrm>
            <a:prstGeom prst="rect">
              <a:avLst/>
            </a:prstGeom>
          </p:spPr>
          <p:txBody>
            <a:bodyPr wrap="square">
              <a:spAutoFit/>
            </a:bodyPr>
            <a:lstStyle/>
            <a:p>
              <a:pPr algn="ctr" defTabSz="685800" fontAlgn="base">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防雷接地装置</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76" name="矩形 75"/>
            <p:cNvSpPr/>
            <p:nvPr/>
          </p:nvSpPr>
          <p:spPr>
            <a:xfrm>
              <a:off x="2482450" y="2790137"/>
              <a:ext cx="1476000"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有阀型、管形和保护间隙三种类型。</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矩形 76"/>
            <p:cNvSpPr/>
            <p:nvPr/>
          </p:nvSpPr>
          <p:spPr>
            <a:xfrm>
              <a:off x="4295583" y="2785627"/>
              <a:ext cx="1512000" cy="1815882"/>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常用园钢或扁钢制成，要求路线尽可能短。建筑物和构筑物的金属结构可用作引下线，但须连接可靠。</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5807583" y="2785627"/>
              <a:ext cx="2147396" cy="1815882"/>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与一般接地装置相同。要求：用园钢直径≥</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10mm</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，用扁钢厚度≥</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4mm</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、截面积≥</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100mm2</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，用角钢厚度≥</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4mm</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，用钢管壁厚≥</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3.5mm</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285750"/>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三、雷电与静电防护</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1476000" y="1032507"/>
            <a:ext cx="6192000" cy="3672000"/>
            <a:chOff x="314325" y="918207"/>
            <a:chExt cx="6192000" cy="3672000"/>
          </a:xfrm>
        </p:grpSpPr>
        <p:sp>
          <p:nvSpPr>
            <p:cNvPr id="23" name="矩形 22"/>
            <p:cNvSpPr/>
            <p:nvPr/>
          </p:nvSpPr>
          <p:spPr>
            <a:xfrm>
              <a:off x="314325" y="918207"/>
              <a:ext cx="6192000" cy="36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stretch>
              <a:fillRect/>
            </a:stretch>
          </p:blipFill>
          <p:spPr>
            <a:xfrm>
              <a:off x="392832" y="982454"/>
              <a:ext cx="3327150" cy="3522865"/>
            </a:xfrm>
            <a:prstGeom prst="rect">
              <a:avLst/>
            </a:prstGeom>
          </p:spPr>
        </p:pic>
        <p:pic>
          <p:nvPicPr>
            <p:cNvPr id="30" name="Picture 3" descr="16_2"/>
            <p:cNvPicPr>
              <a:picLocks noChangeAspect="1" noChangeArrowheads="1"/>
            </p:cNvPicPr>
            <p:nvPr/>
          </p:nvPicPr>
          <p:blipFill>
            <a:blip r:embed="rId2"/>
            <a:srcRect/>
            <a:stretch>
              <a:fillRect/>
            </a:stretch>
          </p:blipFill>
          <p:spPr bwMode="auto">
            <a:xfrm>
              <a:off x="3799144" y="982456"/>
              <a:ext cx="2639756" cy="1814960"/>
            </a:xfrm>
            <a:prstGeom prst="rect">
              <a:avLst/>
            </a:prstGeom>
            <a:noFill/>
            <a:ln w="9525">
              <a:noFill/>
              <a:miter lim="800000"/>
              <a:headEnd/>
              <a:tailEnd/>
            </a:ln>
          </p:spPr>
        </p:pic>
        <p:pic>
          <p:nvPicPr>
            <p:cNvPr id="3" name="图片 2"/>
            <p:cNvPicPr>
              <a:picLocks noChangeAspect="1"/>
            </p:cNvPicPr>
            <p:nvPr/>
          </p:nvPicPr>
          <p:blipFill>
            <a:blip r:embed="rId3"/>
            <a:stretch>
              <a:fillRect/>
            </a:stretch>
          </p:blipFill>
          <p:spPr>
            <a:xfrm>
              <a:off x="3799144" y="2900282"/>
              <a:ext cx="2639756" cy="1605037"/>
            </a:xfrm>
            <a:prstGeom prst="rect">
              <a:avLst/>
            </a:prstGeom>
          </p:spPr>
        </p:pic>
      </p:grpSp>
      <p:sp>
        <p:nvSpPr>
          <p:cNvPr id="31" name="矩形 30"/>
          <p:cNvSpPr/>
          <p:nvPr/>
        </p:nvSpPr>
        <p:spPr>
          <a:xfrm>
            <a:off x="3280621" y="4742607"/>
            <a:ext cx="2582759"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雷电的放电通道是弯曲的</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285750"/>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三、雷电与静电防护</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4043649" y="964437"/>
            <a:ext cx="105670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雷电防护</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5" name="组合 154"/>
          <p:cNvGrpSpPr/>
          <p:nvPr/>
        </p:nvGrpSpPr>
        <p:grpSpPr>
          <a:xfrm>
            <a:off x="735722" y="1898016"/>
            <a:ext cx="7672556" cy="2829084"/>
            <a:chOff x="735566" y="1602741"/>
            <a:chExt cx="7672556" cy="2829084"/>
          </a:xfrm>
        </p:grpSpPr>
        <p:sp>
          <p:nvSpPr>
            <p:cNvPr id="42" name="矩形 41"/>
            <p:cNvSpPr/>
            <p:nvPr/>
          </p:nvSpPr>
          <p:spPr>
            <a:xfrm>
              <a:off x="2561641" y="1803727"/>
              <a:ext cx="2376000"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装设避雷针、避雷线、避雷网、避雷带。一般要求接地电阻不超过</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10</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欧姆。</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735566" y="2862165"/>
              <a:ext cx="2376000" cy="1569660"/>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照明电源必须采用铅皮电缆或穿入铁管，并将铅皮电缆或铁管直接埋入地中</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10</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米以上（水平距离，埋深</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0.5</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0.8</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米）才能引入室内。</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335007" y="1602741"/>
              <a:ext cx="6747301" cy="2576322"/>
              <a:chOff x="1934634" y="2193925"/>
              <a:chExt cx="8674100" cy="3225801"/>
            </a:xfrm>
          </p:grpSpPr>
          <p:sp>
            <p:nvSpPr>
              <p:cNvPr id="129" name="Oval 2"/>
              <p:cNvSpPr>
                <a:spLocks noChangeArrowheads="1"/>
              </p:cNvSpPr>
              <p:nvPr/>
            </p:nvSpPr>
            <p:spPr bwMode="auto">
              <a:xfrm>
                <a:off x="1934634" y="2469093"/>
                <a:ext cx="1299633" cy="1301751"/>
              </a:xfrm>
              <a:prstGeom prst="ellipse">
                <a:avLst/>
              </a:prstGeom>
              <a:solidFill>
                <a:srgbClr val="595959"/>
              </a:solidFill>
              <a:ln>
                <a:noFill/>
              </a:ln>
            </p:spPr>
            <p:txBody>
              <a:bodyPr anchor="ctr" anchorCtr="0"/>
              <a:lstStyle/>
              <a:p>
                <a:pPr algn="ctr"/>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0" name="Freeform 3"/>
              <p:cNvSpPr/>
              <p:nvPr/>
            </p:nvSpPr>
            <p:spPr bwMode="auto">
              <a:xfrm>
                <a:off x="2592918" y="2193925"/>
                <a:ext cx="918633" cy="924984"/>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9525" cap="flat" cmpd="sng">
                <a:solidFill>
                  <a:schemeClr val="tx1">
                    <a:lumMod val="65000"/>
                    <a:lumOff val="35000"/>
                  </a:schemeClr>
                </a:solidFill>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705"/>
              </a:p>
            </p:txBody>
          </p:sp>
          <p:sp>
            <p:nvSpPr>
              <p:cNvPr id="131" name="Oval 4"/>
              <p:cNvSpPr>
                <a:spLocks noChangeArrowheads="1"/>
              </p:cNvSpPr>
              <p:nvPr/>
            </p:nvSpPr>
            <p:spPr bwMode="auto">
              <a:xfrm>
                <a:off x="6671734" y="2469093"/>
                <a:ext cx="1295400" cy="1301751"/>
              </a:xfrm>
              <a:prstGeom prst="ellipse">
                <a:avLst/>
              </a:prstGeom>
              <a:solidFill>
                <a:srgbClr val="595959"/>
              </a:solidFill>
              <a:ln>
                <a:noFill/>
              </a:ln>
            </p:spPr>
            <p:txBody>
              <a:bodyPr anchor="ctr" anchorCtr="0"/>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2" name="Freeform 5"/>
              <p:cNvSpPr/>
              <p:nvPr/>
            </p:nvSpPr>
            <p:spPr bwMode="auto">
              <a:xfrm>
                <a:off x="7332134" y="2193925"/>
                <a:ext cx="918633" cy="924984"/>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9525" cap="flat" cmpd="sng">
                <a:solidFill>
                  <a:schemeClr val="tx1">
                    <a:lumMod val="65000"/>
                    <a:lumOff val="35000"/>
                  </a:schemeClr>
                </a:solidFill>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705"/>
              </a:p>
            </p:txBody>
          </p:sp>
          <p:sp>
            <p:nvSpPr>
              <p:cNvPr id="133" name="Oval 6"/>
              <p:cNvSpPr>
                <a:spLocks noChangeArrowheads="1"/>
              </p:cNvSpPr>
              <p:nvPr/>
            </p:nvSpPr>
            <p:spPr bwMode="auto">
              <a:xfrm>
                <a:off x="4220634" y="3844926"/>
                <a:ext cx="1299633" cy="1299633"/>
              </a:xfrm>
              <a:prstGeom prst="ellipse">
                <a:avLst/>
              </a:prstGeom>
              <a:solidFill>
                <a:srgbClr val="FFC000"/>
              </a:solidFill>
              <a:ln>
                <a:noFill/>
              </a:ln>
            </p:spPr>
            <p:txBody>
              <a:bodyPr anchor="ctr" anchorCtr="0"/>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4" name="Freeform 7"/>
              <p:cNvSpPr/>
              <p:nvPr/>
            </p:nvSpPr>
            <p:spPr bwMode="auto">
              <a:xfrm>
                <a:off x="4878918" y="4494743"/>
                <a:ext cx="924983" cy="924983"/>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9525" cap="flat" cmpd="sng">
                <a:solidFill>
                  <a:schemeClr val="tx1">
                    <a:lumMod val="65000"/>
                    <a:lumOff val="35000"/>
                  </a:schemeClr>
                </a:solidFill>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705"/>
              </a:p>
            </p:txBody>
          </p:sp>
          <p:sp>
            <p:nvSpPr>
              <p:cNvPr id="135" name="Oval 8"/>
              <p:cNvSpPr>
                <a:spLocks noChangeArrowheads="1"/>
              </p:cNvSpPr>
              <p:nvPr/>
            </p:nvSpPr>
            <p:spPr bwMode="auto">
              <a:xfrm>
                <a:off x="9038167" y="3844926"/>
                <a:ext cx="1301751" cy="1299633"/>
              </a:xfrm>
              <a:prstGeom prst="ellipse">
                <a:avLst/>
              </a:prstGeom>
              <a:solidFill>
                <a:srgbClr val="FFC000"/>
              </a:solidFill>
              <a:ln>
                <a:noFill/>
              </a:ln>
            </p:spPr>
            <p:txBody>
              <a:bodyPr anchor="ctr" anchorCtr="0"/>
              <a:lstStyle/>
              <a:p>
                <a:pPr algn="ctr"/>
                <a:r>
                  <a:rPr lang="en-US" altLang="zh-CN" sz="2800" b="1" dirty="0">
                    <a:solidFill>
                      <a:schemeClr val="bg1"/>
                    </a:solidFill>
                    <a:latin typeface="微软雅黑" panose="020B0503020204020204" pitchFamily="34" charset="-122"/>
                    <a:ea typeface="微软雅黑" panose="020B0503020204020204" pitchFamily="34" charset="-122"/>
                  </a:rPr>
                  <a:t>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6" name="Freeform 9"/>
              <p:cNvSpPr/>
              <p:nvPr/>
            </p:nvSpPr>
            <p:spPr bwMode="auto">
              <a:xfrm>
                <a:off x="9687984" y="4494743"/>
                <a:ext cx="920750" cy="924983"/>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9525" cap="flat" cmpd="sng">
                <a:solidFill>
                  <a:schemeClr val="tx1">
                    <a:lumMod val="65000"/>
                    <a:lumOff val="35000"/>
                  </a:schemeClr>
                </a:solidFill>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705"/>
              </a:p>
            </p:txBody>
          </p:sp>
        </p:grpSp>
        <p:sp>
          <p:nvSpPr>
            <p:cNvPr id="153" name="矩形 152"/>
            <p:cNvSpPr/>
            <p:nvPr/>
          </p:nvSpPr>
          <p:spPr>
            <a:xfrm>
              <a:off x="4344784" y="2921331"/>
              <a:ext cx="2515831" cy="1323439"/>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露天装设的有爆炸危险的金属封闭罐或工艺装置，必须接地，接地点不小于两处，其间距不大于</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30</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米；</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4" name="矩形 153"/>
            <p:cNvSpPr/>
            <p:nvPr/>
          </p:nvSpPr>
          <p:spPr>
            <a:xfrm>
              <a:off x="6248122" y="1803727"/>
              <a:ext cx="2160000"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接闪器、下引线、接地装置与邻近的导体之间应有足够的安全距离，以防止反击。</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6" name="矩形 155"/>
          <p:cNvSpPr/>
          <p:nvPr/>
        </p:nvSpPr>
        <p:spPr>
          <a:xfrm>
            <a:off x="735007" y="1464212"/>
            <a:ext cx="1710725"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一、直击雷防护</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409575"/>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三、雷电与静电防护</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4043649" y="1059687"/>
            <a:ext cx="105670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雷电防护</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6" name="矩形 155"/>
          <p:cNvSpPr/>
          <p:nvPr/>
        </p:nvSpPr>
        <p:spPr>
          <a:xfrm>
            <a:off x="735007" y="1464212"/>
            <a:ext cx="1710725"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二、感应雷防护</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590369" y="2028838"/>
            <a:ext cx="4752000" cy="1323439"/>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为了防止静电感应，应将建筑物内的金属设备、金属管道、金属构架、钢屋架、钢窗、电缆金属外皮，以及突出屋面的放散管、风管等金属物件与防雷电感应的接地装置相连。屋面结构钢筋宜绑扎或焊接成闭合回路。</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3312000" y="3640454"/>
            <a:ext cx="4752000"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为了防止电磁感应，平行敷设的管道、构架、电缆相距不到</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100mm</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时，须用金属线跨接；跨接点之间的距离不应超过</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30m</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；交叉相距不到</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100mm</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时，交叉处也应用金属线跨接。</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 y="2100364"/>
            <a:ext cx="3984121" cy="3043136"/>
            <a:chOff x="-2" y="2100364"/>
            <a:chExt cx="3984121" cy="3043136"/>
          </a:xfrm>
        </p:grpSpPr>
        <p:grpSp>
          <p:nvGrpSpPr>
            <p:cNvPr id="2" name="组合 1"/>
            <p:cNvGrpSpPr/>
            <p:nvPr/>
          </p:nvGrpSpPr>
          <p:grpSpPr>
            <a:xfrm flipH="1">
              <a:off x="-2" y="2100364"/>
              <a:ext cx="3984121" cy="3043136"/>
              <a:chOff x="6281593" y="2342288"/>
              <a:chExt cx="5902655" cy="4508544"/>
            </a:xfrm>
          </p:grpSpPr>
          <p:sp>
            <p:nvSpPr>
              <p:cNvPr id="21" name="Freeform 16"/>
              <p:cNvSpPr/>
              <p:nvPr/>
            </p:nvSpPr>
            <p:spPr bwMode="auto">
              <a:xfrm rot="11258092">
                <a:off x="9777540" y="2342288"/>
                <a:ext cx="1971287" cy="1748800"/>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rgbClr val="FFC000"/>
              </a:solidFill>
              <a:ln>
                <a:noFill/>
              </a:ln>
              <a:effectLst>
                <a:outerShdw blurRad="254000" dist="190500" dir="720000" algn="ctr" rotWithShape="0">
                  <a:srgbClr val="000000">
                    <a:alpha val="43000"/>
                  </a:srgbClr>
                </a:outerShdw>
              </a:effectLst>
            </p:spPr>
            <p:txBody>
              <a:bodyPr vert="horz" wrap="square" lIns="121905" tIns="60952" rIns="121905" bIns="60952" numCol="1" anchor="t" anchorCtr="0" compatLnSpc="1"/>
              <a:lstStyle/>
              <a:p>
                <a:endParaRPr lang="zh-CN" altLang="en-US" sz="2400" dirty="0">
                  <a:solidFill>
                    <a:prstClr val="black"/>
                  </a:solidFill>
                </a:endParaRPr>
              </a:p>
            </p:txBody>
          </p:sp>
          <p:sp>
            <p:nvSpPr>
              <p:cNvPr id="23" name="Freeform 6"/>
              <p:cNvSpPr/>
              <p:nvPr/>
            </p:nvSpPr>
            <p:spPr bwMode="auto">
              <a:xfrm>
                <a:off x="6281593" y="2818882"/>
                <a:ext cx="5902655" cy="4031950"/>
              </a:xfrm>
              <a:custGeom>
                <a:avLst/>
                <a:gdLst>
                  <a:gd name="T0" fmla="*/ 0 w 1768"/>
                  <a:gd name="T1" fmla="*/ 1568 h 1568"/>
                  <a:gd name="T2" fmla="*/ 1768 w 1768"/>
                  <a:gd name="T3" fmla="*/ 1568 h 1568"/>
                  <a:gd name="T4" fmla="*/ 1768 w 1768"/>
                  <a:gd name="T5" fmla="*/ 0 h 1568"/>
                  <a:gd name="T6" fmla="*/ 0 w 1768"/>
                  <a:gd name="T7" fmla="*/ 1568 h 1568"/>
                </a:gdLst>
                <a:ahLst/>
                <a:cxnLst>
                  <a:cxn ang="0">
                    <a:pos x="T0" y="T1"/>
                  </a:cxn>
                  <a:cxn ang="0">
                    <a:pos x="T2" y="T3"/>
                  </a:cxn>
                  <a:cxn ang="0">
                    <a:pos x="T4" y="T5"/>
                  </a:cxn>
                  <a:cxn ang="0">
                    <a:pos x="T6" y="T7"/>
                  </a:cxn>
                </a:cxnLst>
                <a:rect l="0" t="0" r="r" b="b"/>
                <a:pathLst>
                  <a:path w="1768" h="1568">
                    <a:moveTo>
                      <a:pt x="0" y="1568"/>
                    </a:moveTo>
                    <a:lnTo>
                      <a:pt x="1768" y="1568"/>
                    </a:lnTo>
                    <a:lnTo>
                      <a:pt x="1768" y="0"/>
                    </a:lnTo>
                    <a:lnTo>
                      <a:pt x="0" y="1568"/>
                    </a:lnTo>
                    <a:close/>
                  </a:path>
                </a:pathLst>
              </a:custGeom>
              <a:solidFill>
                <a:srgbClr val="595959"/>
              </a:solidFill>
              <a:ln>
                <a:noFill/>
              </a:ln>
            </p:spPr>
            <p:txBody>
              <a:bodyPr vert="horz" wrap="square" lIns="121905" tIns="60952" rIns="121905" bIns="60952" numCol="1" anchor="t" anchorCtr="0" compatLnSpc="1"/>
              <a:lstStyle/>
              <a:p>
                <a:endParaRPr lang="zh-CN" altLang="en-US" sz="2400">
                  <a:solidFill>
                    <a:prstClr val="black"/>
                  </a:solidFill>
                </a:endParaRPr>
              </a:p>
            </p:txBody>
          </p:sp>
          <p:sp>
            <p:nvSpPr>
              <p:cNvPr id="24" name="Freeform 16"/>
              <p:cNvSpPr/>
              <p:nvPr/>
            </p:nvSpPr>
            <p:spPr bwMode="auto">
              <a:xfrm rot="458092">
                <a:off x="7687856" y="4904716"/>
                <a:ext cx="1971288" cy="1748800"/>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rgbClr val="FFC000"/>
              </a:solidFill>
              <a:ln>
                <a:noFill/>
              </a:ln>
              <a:effectLst>
                <a:outerShdw blurRad="254000" dist="190500" dir="720000" algn="ctr" rotWithShape="0">
                  <a:srgbClr val="000000">
                    <a:alpha val="43000"/>
                  </a:srgbClr>
                </a:outerShdw>
              </a:effectLst>
            </p:spPr>
            <p:txBody>
              <a:bodyPr vert="horz" wrap="square" lIns="121905" tIns="60952" rIns="121905" bIns="60952" numCol="1" anchor="t" anchorCtr="0" compatLnSpc="1"/>
              <a:lstStyle/>
              <a:p>
                <a:endParaRPr lang="zh-CN" altLang="en-US" sz="2400">
                  <a:solidFill>
                    <a:prstClr val="black"/>
                  </a:solidFill>
                </a:endParaRPr>
              </a:p>
            </p:txBody>
          </p:sp>
        </p:grpSp>
        <p:sp>
          <p:nvSpPr>
            <p:cNvPr id="31" name="矩形 30"/>
            <p:cNvSpPr/>
            <p:nvPr/>
          </p:nvSpPr>
          <p:spPr>
            <a:xfrm>
              <a:off x="899713" y="2393476"/>
              <a:ext cx="386644" cy="461665"/>
            </a:xfrm>
            <a:prstGeom prst="rect">
              <a:avLst/>
            </a:prstGeom>
          </p:spPr>
          <p:txBody>
            <a:bodyPr wrap="none">
              <a:spAutoFit/>
            </a:bodyPr>
            <a:lstStyle/>
            <a:p>
              <a:pPr marL="342900" indent="-342900" algn="just" defTabSz="685800" fontAlgn="base">
                <a:spcBef>
                  <a:spcPct val="20000"/>
                </a:spcBef>
                <a:spcAft>
                  <a:spcPct val="0"/>
                </a:spcAft>
              </a:pPr>
              <a:r>
                <a:rPr kumimoji="1" lang="en-US" altLang="zh-CN" sz="2400" b="1" spc="100" dirty="0">
                  <a:solidFill>
                    <a:schemeClr val="bg1"/>
                  </a:solidFill>
                  <a:latin typeface="微软雅黑" panose="020B0503020204020204" pitchFamily="34" charset="-122"/>
                  <a:ea typeface="微软雅黑" panose="020B0503020204020204" pitchFamily="34" charset="-122"/>
                </a:rPr>
                <a:t>1</a:t>
              </a:r>
              <a:endParaRPr kumimoji="1" lang="zh-CN" altLang="en-US" sz="2400" b="1" spc="1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2223954" y="4256007"/>
              <a:ext cx="386644" cy="461665"/>
            </a:xfrm>
            <a:prstGeom prst="rect">
              <a:avLst/>
            </a:prstGeom>
          </p:spPr>
          <p:txBody>
            <a:bodyPr wrap="none">
              <a:spAutoFit/>
            </a:bodyPr>
            <a:lstStyle/>
            <a:p>
              <a:pPr marL="342900" indent="-342900" algn="just" defTabSz="685800" fontAlgn="base">
                <a:spcBef>
                  <a:spcPct val="20000"/>
                </a:spcBef>
                <a:spcAft>
                  <a:spcPct val="0"/>
                </a:spcAft>
              </a:pPr>
              <a:r>
                <a:rPr kumimoji="1" lang="en-US" altLang="zh-CN" sz="2400" b="1" spc="100" dirty="0">
                  <a:solidFill>
                    <a:schemeClr val="bg1"/>
                  </a:solidFill>
                  <a:latin typeface="微软雅黑" panose="020B0503020204020204" pitchFamily="34" charset="-122"/>
                  <a:ea typeface="微软雅黑" panose="020B0503020204020204" pitchFamily="34" charset="-122"/>
                </a:rPr>
                <a:t>2</a:t>
              </a:r>
              <a:endParaRPr kumimoji="1" lang="zh-CN" altLang="en-US" sz="2400" b="1" spc="1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409575"/>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三、雷电与静电防护</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4043649" y="1202562"/>
            <a:ext cx="105670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雷电防护</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82547" y="2326701"/>
            <a:ext cx="5978906" cy="2702499"/>
            <a:chOff x="1490845" y="2127430"/>
            <a:chExt cx="5978906" cy="2702499"/>
          </a:xfrm>
        </p:grpSpPr>
        <p:grpSp>
          <p:nvGrpSpPr>
            <p:cNvPr id="4" name="组合 3"/>
            <p:cNvGrpSpPr/>
            <p:nvPr/>
          </p:nvGrpSpPr>
          <p:grpSpPr>
            <a:xfrm>
              <a:off x="3617910" y="2152652"/>
              <a:ext cx="1482439" cy="2677277"/>
              <a:chOff x="3617910" y="2152652"/>
              <a:chExt cx="1482439" cy="2677277"/>
            </a:xfrm>
          </p:grpSpPr>
          <p:grpSp>
            <p:nvGrpSpPr>
              <p:cNvPr id="16" name="Group 3"/>
              <p:cNvGrpSpPr/>
              <p:nvPr/>
            </p:nvGrpSpPr>
            <p:grpSpPr>
              <a:xfrm>
                <a:off x="3617910" y="2152652"/>
                <a:ext cx="1482439" cy="2677277"/>
                <a:chOff x="4665731" y="1530069"/>
                <a:chExt cx="2860538" cy="5166121"/>
              </a:xfrm>
            </p:grpSpPr>
            <p:sp>
              <p:nvSpPr>
                <p:cNvPr id="17"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rgbClr val="FFC00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rgbClr val="595959"/>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rgbClr val="595959"/>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rgbClr val="595959"/>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rgbClr val="595959"/>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rgbClr val="FFC000"/>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1429" tIns="45715" rIns="91429" bIns="45715"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矩形 48"/>
              <p:cNvSpPr/>
              <p:nvPr/>
            </p:nvSpPr>
            <p:spPr>
              <a:xfrm>
                <a:off x="3781503" y="3176577"/>
                <a:ext cx="324127" cy="338554"/>
              </a:xfrm>
              <a:prstGeom prst="rect">
                <a:avLst/>
              </a:prstGeom>
            </p:spPr>
            <p:txBody>
              <a:bodyPr wrap="none">
                <a:spAutoFit/>
              </a:bodyPr>
              <a:lstStyle/>
              <a:p>
                <a:pPr marL="342900" indent="-342900" algn="ctr" defTabSz="685800" fontAlgn="base">
                  <a:spcBef>
                    <a:spcPct val="20000"/>
                  </a:spcBef>
                  <a:spcAft>
                    <a:spcPct val="0"/>
                  </a:spcAft>
                </a:pPr>
                <a:r>
                  <a:rPr kumimoji="1" lang="en-US" altLang="zh-CN" sz="1600" b="1" spc="100" dirty="0">
                    <a:solidFill>
                      <a:schemeClr val="bg1"/>
                    </a:solidFill>
                    <a:latin typeface="微软雅黑" panose="020B0503020204020204" pitchFamily="34" charset="-122"/>
                    <a:ea typeface="微软雅黑" panose="020B0503020204020204" pitchFamily="34" charset="-122"/>
                  </a:rPr>
                  <a:t>1</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4684177" y="2746010"/>
                <a:ext cx="324128" cy="338554"/>
              </a:xfrm>
              <a:prstGeom prst="rect">
                <a:avLst/>
              </a:prstGeom>
            </p:spPr>
            <p:txBody>
              <a:bodyPr wrap="none">
                <a:spAutoFit/>
              </a:bodyPr>
              <a:lstStyle/>
              <a:p>
                <a:pPr marL="342900" indent="-342900" algn="ctr" defTabSz="685800" fontAlgn="base">
                  <a:spcBef>
                    <a:spcPct val="20000"/>
                  </a:spcBef>
                  <a:spcAft>
                    <a:spcPct val="0"/>
                  </a:spcAft>
                </a:pPr>
                <a:r>
                  <a:rPr kumimoji="1" lang="en-US" altLang="zh-CN" sz="1600" b="1" spc="100" dirty="0">
                    <a:solidFill>
                      <a:schemeClr val="bg1"/>
                    </a:solidFill>
                    <a:latin typeface="微软雅黑" panose="020B0503020204020204" pitchFamily="34" charset="-122"/>
                    <a:ea typeface="微软雅黑" panose="020B0503020204020204" pitchFamily="34" charset="-122"/>
                  </a:rPr>
                  <a:t>2</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3731176" y="2220211"/>
                <a:ext cx="324128" cy="338554"/>
              </a:xfrm>
              <a:prstGeom prst="rect">
                <a:avLst/>
              </a:prstGeom>
            </p:spPr>
            <p:txBody>
              <a:bodyPr wrap="none">
                <a:spAutoFit/>
              </a:bodyPr>
              <a:lstStyle/>
              <a:p>
                <a:pPr marL="342900" indent="-342900" algn="ctr" defTabSz="685800" fontAlgn="base">
                  <a:spcBef>
                    <a:spcPct val="20000"/>
                  </a:spcBef>
                  <a:spcAft>
                    <a:spcPct val="0"/>
                  </a:spcAft>
                </a:pPr>
                <a:r>
                  <a:rPr kumimoji="1" lang="en-US" altLang="zh-CN" sz="1600" b="1" spc="100" dirty="0">
                    <a:solidFill>
                      <a:schemeClr val="bg1"/>
                    </a:solidFill>
                    <a:latin typeface="微软雅黑" panose="020B0503020204020204" pitchFamily="34" charset="-122"/>
                    <a:ea typeface="微软雅黑" panose="020B0503020204020204" pitchFamily="34" charset="-122"/>
                  </a:rPr>
                  <a:t>3</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grpSp>
        <p:sp>
          <p:nvSpPr>
            <p:cNvPr id="52" name="矩形 51"/>
            <p:cNvSpPr/>
            <p:nvPr/>
          </p:nvSpPr>
          <p:spPr>
            <a:xfrm>
              <a:off x="2249531" y="3268004"/>
              <a:ext cx="1423736"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安装避雷器。</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5093751" y="2325282"/>
              <a:ext cx="2376000" cy="1323439"/>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采用直接埋地电缆供电，在进户处将电缆的金属外皮接地。无条件时可在电缆与架空线换杆处加装一组阀型避雷器。</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1490845" y="2127430"/>
              <a:ext cx="2124000"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在管道进户处以及邻近的</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100</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米内，采取</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4</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处接地措施。</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5" name="矩形 54"/>
          <p:cNvSpPr/>
          <p:nvPr/>
        </p:nvSpPr>
        <p:spPr>
          <a:xfrm>
            <a:off x="1582547" y="1880540"/>
            <a:ext cx="1928733"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三、雷电侵入防护</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409575"/>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三、雷电与静电防护</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4043650" y="1031112"/>
            <a:ext cx="105670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雷电防护</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43325" y="1542854"/>
            <a:ext cx="8057350" cy="3295846"/>
            <a:chOff x="362449" y="1780979"/>
            <a:chExt cx="8057350" cy="3295846"/>
          </a:xfrm>
        </p:grpSpPr>
        <p:grpSp>
          <p:nvGrpSpPr>
            <p:cNvPr id="3" name="组合 2"/>
            <p:cNvGrpSpPr/>
            <p:nvPr/>
          </p:nvGrpSpPr>
          <p:grpSpPr>
            <a:xfrm>
              <a:off x="2755151" y="1966697"/>
              <a:ext cx="2856648" cy="3110128"/>
              <a:chOff x="2755151" y="1966697"/>
              <a:chExt cx="2856648" cy="3110128"/>
            </a:xfrm>
          </p:grpSpPr>
          <p:grpSp>
            <p:nvGrpSpPr>
              <p:cNvPr id="118" name="Group 134"/>
              <p:cNvGrpSpPr/>
              <p:nvPr/>
            </p:nvGrpSpPr>
            <p:grpSpPr>
              <a:xfrm>
                <a:off x="3386232" y="2611305"/>
                <a:ext cx="1594483" cy="2465520"/>
                <a:chOff x="3606801" y="1272140"/>
                <a:chExt cx="1920875" cy="2970213"/>
              </a:xfrm>
            </p:grpSpPr>
            <p:sp>
              <p:nvSpPr>
                <p:cNvPr id="119"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595959"/>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nvGrpSpPr>
                <p:cNvPr id="120"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26"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solidFill>
                    <a:schemeClr val="tx1">
                      <a:lumMod val="90000"/>
                      <a:lumOff val="10000"/>
                    </a:schemeClr>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127"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solidFill>
                    <a:schemeClr val="tx1">
                      <a:lumMod val="90000"/>
                      <a:lumOff val="10000"/>
                    </a:schemeClr>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128"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solidFill>
                    <a:schemeClr val="tx1">
                      <a:lumMod val="90000"/>
                      <a:lumOff val="10000"/>
                    </a:schemeClr>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sp>
              <p:nvSpPr>
                <p:cNvPr id="121"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404040"/>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122"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95959"/>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123"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404040"/>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124"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404040"/>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125"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595959"/>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sp>
            <p:nvSpPr>
              <p:cNvPr id="134" name="Oval 49"/>
              <p:cNvSpPr/>
              <p:nvPr/>
            </p:nvSpPr>
            <p:spPr>
              <a:xfrm>
                <a:off x="3932534" y="1966697"/>
                <a:ext cx="549315" cy="5493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微软雅黑" panose="020B0503020204020204" pitchFamily="34" charset="-122"/>
                    <a:ea typeface="微软雅黑" panose="020B0503020204020204" pitchFamily="34" charset="-122"/>
                  </a:rPr>
                  <a:t>3</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139" name="Oval 113"/>
              <p:cNvSpPr/>
              <p:nvPr/>
            </p:nvSpPr>
            <p:spPr>
              <a:xfrm>
                <a:off x="2954450" y="4045054"/>
                <a:ext cx="549315" cy="5493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微软雅黑" panose="020B0503020204020204" pitchFamily="34" charset="-122"/>
                    <a:ea typeface="微软雅黑" panose="020B0503020204020204" pitchFamily="34" charset="-122"/>
                  </a:rPr>
                  <a:t>1</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142" name="Oval 131"/>
              <p:cNvSpPr/>
              <p:nvPr/>
            </p:nvSpPr>
            <p:spPr>
              <a:xfrm>
                <a:off x="4863183" y="4045054"/>
                <a:ext cx="549315" cy="5493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微软雅黑" panose="020B0503020204020204" pitchFamily="34" charset="-122"/>
                    <a:ea typeface="微软雅黑" panose="020B0503020204020204" pitchFamily="34" charset="-122"/>
                  </a:rPr>
                  <a:t>5</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145" name="Oval 98"/>
              <p:cNvSpPr/>
              <p:nvPr/>
            </p:nvSpPr>
            <p:spPr>
              <a:xfrm>
                <a:off x="2755151" y="2711196"/>
                <a:ext cx="549315" cy="5493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微软雅黑" panose="020B0503020204020204" pitchFamily="34" charset="-122"/>
                    <a:ea typeface="微软雅黑" panose="020B0503020204020204" pitchFamily="34" charset="-122"/>
                  </a:rPr>
                  <a:t>2</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148" name="Oval 117"/>
              <p:cNvSpPr/>
              <p:nvPr/>
            </p:nvSpPr>
            <p:spPr>
              <a:xfrm>
                <a:off x="5062484" y="2711196"/>
                <a:ext cx="549315" cy="5493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微软雅黑" panose="020B0503020204020204" pitchFamily="34" charset="-122"/>
                    <a:ea typeface="微软雅黑" panose="020B0503020204020204" pitchFamily="34" charset="-122"/>
                  </a:rPr>
                  <a:t>4</a:t>
                </a:r>
                <a:endParaRPr lang="en-US" sz="2400" b="1" dirty="0">
                  <a:solidFill>
                    <a:schemeClr val="bg1"/>
                  </a:solidFill>
                  <a:latin typeface="微软雅黑" panose="020B0503020204020204" pitchFamily="34" charset="-122"/>
                  <a:ea typeface="微软雅黑" panose="020B0503020204020204" pitchFamily="34" charset="-122"/>
                </a:endParaRPr>
              </a:p>
            </p:txBody>
          </p:sp>
        </p:grpSp>
        <p:sp>
          <p:nvSpPr>
            <p:cNvPr id="158" name="矩形 157"/>
            <p:cNvSpPr/>
            <p:nvPr/>
          </p:nvSpPr>
          <p:spPr>
            <a:xfrm>
              <a:off x="362449" y="3792181"/>
              <a:ext cx="2592000"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雷爆时尽量少在户外逗留，最好穿不透水的塑料雨衣，可在汽车、船只或有防雷保护的建筑物内躲避。</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9" name="矩形 158"/>
            <p:cNvSpPr/>
            <p:nvPr/>
          </p:nvSpPr>
          <p:spPr>
            <a:xfrm>
              <a:off x="805503" y="2611304"/>
              <a:ext cx="1944000"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离开墙壁或树木</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8</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米以上、离开小山、或隆起的小道。</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0" name="矩形 159"/>
            <p:cNvSpPr/>
            <p:nvPr/>
          </p:nvSpPr>
          <p:spPr>
            <a:xfrm>
              <a:off x="4493145" y="1780979"/>
              <a:ext cx="3672186"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尽量离开海滨、湖滨、河边、池旁、铁丝网、旗杆、烟囱、宝塔、金属晒衣绳、以及无防雷保护的小建筑物。</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1" name="矩形 160"/>
            <p:cNvSpPr/>
            <p:nvPr/>
          </p:nvSpPr>
          <p:spPr>
            <a:xfrm>
              <a:off x="5611799" y="2611305"/>
              <a:ext cx="2808000"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在户内尽量离开电源线、电话线、电视机天线、以及与其相连的设备</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1.5</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米以上。</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矩形 161"/>
            <p:cNvSpPr/>
            <p:nvPr/>
          </p:nvSpPr>
          <p:spPr>
            <a:xfrm>
              <a:off x="5377496" y="4161513"/>
              <a:ext cx="2592000"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关闭门窗，以防雷球进入。</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63" name="矩形 162"/>
          <p:cNvSpPr/>
          <p:nvPr/>
        </p:nvSpPr>
        <p:spPr>
          <a:xfrm>
            <a:off x="1819284" y="1726367"/>
            <a:ext cx="1492716"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四、人身防雷</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724535"/>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915353" y="1806245"/>
            <a:ext cx="1710726" cy="338554"/>
          </a:xfrm>
          <a:prstGeom prst="rect">
            <a:avLst/>
          </a:prstGeom>
          <a:solidFill>
            <a:srgbClr val="595959"/>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电气安全的特点</a:t>
            </a:r>
            <a:endParaRPr kumimoji="1" lang="en-US" altLang="zh-CN" sz="1600" b="1" spc="1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915353" y="1784287"/>
            <a:ext cx="7313295" cy="2967913"/>
            <a:chOff x="915353" y="1279462"/>
            <a:chExt cx="7313295" cy="2967913"/>
          </a:xfrm>
        </p:grpSpPr>
        <p:grpSp>
          <p:nvGrpSpPr>
            <p:cNvPr id="27" name="组合 26"/>
            <p:cNvGrpSpPr/>
            <p:nvPr/>
          </p:nvGrpSpPr>
          <p:grpSpPr>
            <a:xfrm>
              <a:off x="915353" y="1279462"/>
              <a:ext cx="7313295" cy="2967913"/>
              <a:chOff x="1220470" y="961223"/>
              <a:chExt cx="9751060" cy="3957217"/>
            </a:xfrm>
          </p:grpSpPr>
          <p:sp>
            <p:nvSpPr>
              <p:cNvPr id="34" name="Freeform 4"/>
              <p:cNvSpPr/>
              <p:nvPr/>
            </p:nvSpPr>
            <p:spPr bwMode="gray">
              <a:xfrm>
                <a:off x="6764689" y="961223"/>
                <a:ext cx="1955291" cy="1185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bg1">
                  <a:lumMod val="65000"/>
                </a:schemeClr>
              </a:solidFill>
              <a:ln w="12700">
                <a:noFill/>
                <a:prstDash val="solid"/>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a:ea typeface="宋体" panose="02010600030101010101" pitchFamily="2" charset="-122"/>
                </a:endParaRPr>
              </a:p>
            </p:txBody>
          </p:sp>
          <p:sp>
            <p:nvSpPr>
              <p:cNvPr id="35" name="AutoShape 5"/>
              <p:cNvSpPr>
                <a:spLocks noChangeArrowheads="1"/>
              </p:cNvSpPr>
              <p:nvPr/>
            </p:nvSpPr>
            <p:spPr bwMode="auto">
              <a:xfrm>
                <a:off x="4566049" y="2432128"/>
                <a:ext cx="3059903" cy="2044876"/>
              </a:xfrm>
              <a:prstGeom prst="roundRect">
                <a:avLst>
                  <a:gd name="adj" fmla="val 4690"/>
                </a:avLst>
              </a:prstGeom>
              <a:noFill/>
              <a:ln w="12700">
                <a:solidFill>
                  <a:srgbClr val="FFC000"/>
                </a:solidFill>
                <a:round/>
              </a:ln>
              <a:extLst>
                <a:ext uri="{909E8E84-426E-40DD-AFC4-6F175D3DCCD1}">
                  <a14:hiddenFill xmlns:a14="http://schemas.microsoft.com/office/drawing/2010/main">
                    <a:solidFill>
                      <a:srgbClr val="FFFFFF"/>
                    </a:solid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zh-CN" altLang="en-US" sz="2400"/>
              </a:p>
            </p:txBody>
          </p:sp>
          <p:sp>
            <p:nvSpPr>
              <p:cNvPr id="36" name="AutoShape 6"/>
              <p:cNvSpPr>
                <a:spLocks noChangeArrowheads="1"/>
              </p:cNvSpPr>
              <p:nvPr/>
            </p:nvSpPr>
            <p:spPr bwMode="gray">
              <a:xfrm>
                <a:off x="4877117" y="2290413"/>
                <a:ext cx="2484320" cy="479875"/>
              </a:xfrm>
              <a:prstGeom prst="roundRect">
                <a:avLst>
                  <a:gd name="adj" fmla="val 50000"/>
                </a:avLst>
              </a:prstGeom>
              <a:solidFill>
                <a:srgbClr val="FFC000"/>
              </a:solidFill>
              <a:ln w="9525">
                <a:noFill/>
                <a:rou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7" name="AutoShape 9"/>
              <p:cNvSpPr>
                <a:spLocks noChangeArrowheads="1"/>
              </p:cNvSpPr>
              <p:nvPr/>
            </p:nvSpPr>
            <p:spPr bwMode="auto">
              <a:xfrm>
                <a:off x="7911627" y="1917392"/>
                <a:ext cx="3059903" cy="2044876"/>
              </a:xfrm>
              <a:prstGeom prst="roundRect">
                <a:avLst>
                  <a:gd name="adj" fmla="val 4690"/>
                </a:avLst>
              </a:prstGeom>
              <a:noFill/>
              <a:ln w="12700">
                <a:solidFill>
                  <a:srgbClr val="595959"/>
                </a:solidFill>
                <a:round/>
              </a:ln>
              <a:extLst>
                <a:ext uri="{909E8E84-426E-40DD-AFC4-6F175D3DCCD1}">
                  <a14:hiddenFill xmlns:a14="http://schemas.microsoft.com/office/drawing/2010/main">
                    <a:solidFill>
                      <a:srgbClr val="FFFFFF"/>
                    </a:solid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zh-CN" altLang="en-US" sz="2400"/>
              </a:p>
            </p:txBody>
          </p:sp>
          <p:sp>
            <p:nvSpPr>
              <p:cNvPr id="38" name="AutoShape 10"/>
              <p:cNvSpPr>
                <a:spLocks noChangeArrowheads="1"/>
              </p:cNvSpPr>
              <p:nvPr/>
            </p:nvSpPr>
            <p:spPr bwMode="gray">
              <a:xfrm>
                <a:off x="8199418" y="1770790"/>
                <a:ext cx="2484320" cy="479875"/>
              </a:xfrm>
              <a:prstGeom prst="roundRect">
                <a:avLst>
                  <a:gd name="adj" fmla="val 50000"/>
                </a:avLst>
              </a:prstGeom>
              <a:solidFill>
                <a:srgbClr val="595959"/>
              </a:solidFill>
              <a:ln w="9525">
                <a:noFill/>
                <a:rou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9" name="Freeform 13"/>
              <p:cNvSpPr/>
              <p:nvPr/>
            </p:nvSpPr>
            <p:spPr bwMode="gray">
              <a:xfrm>
                <a:off x="3323886" y="1475960"/>
                <a:ext cx="1955291" cy="118747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bg1">
                  <a:lumMod val="65000"/>
                </a:schemeClr>
              </a:solidFill>
              <a:ln w="12700">
                <a:noFill/>
                <a:prstDash val="solid"/>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a:ea typeface="宋体" panose="02010600030101010101" pitchFamily="2" charset="-122"/>
                </a:endParaRPr>
              </a:p>
            </p:txBody>
          </p:sp>
          <p:sp>
            <p:nvSpPr>
              <p:cNvPr id="40" name="AutoShape 17"/>
              <p:cNvSpPr>
                <a:spLocks noChangeArrowheads="1"/>
              </p:cNvSpPr>
              <p:nvPr/>
            </p:nvSpPr>
            <p:spPr bwMode="auto">
              <a:xfrm>
                <a:off x="1220470" y="2873564"/>
                <a:ext cx="3059903" cy="2044876"/>
              </a:xfrm>
              <a:prstGeom prst="roundRect">
                <a:avLst>
                  <a:gd name="adj" fmla="val 4690"/>
                </a:avLst>
              </a:prstGeom>
              <a:noFill/>
              <a:ln w="12700">
                <a:solidFill>
                  <a:srgbClr val="595959"/>
                </a:solidFill>
                <a:round/>
              </a:ln>
              <a:extLst>
                <a:ext uri="{909E8E84-426E-40DD-AFC4-6F175D3DCCD1}">
                  <a14:hiddenFill xmlns:a14="http://schemas.microsoft.com/office/drawing/2010/main">
                    <a:solidFill>
                      <a:srgbClr val="FFFFFF"/>
                    </a:solid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zh-CN" altLang="en-US" sz="2400"/>
              </a:p>
            </p:txBody>
          </p:sp>
          <p:sp>
            <p:nvSpPr>
              <p:cNvPr id="41" name="AutoShape 18"/>
              <p:cNvSpPr>
                <a:spLocks noChangeArrowheads="1"/>
              </p:cNvSpPr>
              <p:nvPr/>
            </p:nvSpPr>
            <p:spPr bwMode="gray">
              <a:xfrm>
                <a:off x="1508261" y="2726962"/>
                <a:ext cx="2484320" cy="479875"/>
              </a:xfrm>
              <a:prstGeom prst="roundRect">
                <a:avLst>
                  <a:gd name="adj" fmla="val 50000"/>
                </a:avLst>
              </a:prstGeom>
              <a:solidFill>
                <a:srgbClr val="595959"/>
              </a:solidFill>
              <a:ln w="9525">
                <a:noFill/>
                <a:rou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1643470" y="2607207"/>
              <a:ext cx="838691"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抽象性</a:t>
              </a:r>
              <a:endParaRPr kumimoji="1" lang="en-US" altLang="zh-CN" sz="1600" b="1" spc="1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1022415" y="3103355"/>
              <a:ext cx="2080800"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看不见、听不见、嗅不见（尤其是静电和电磁辐射）。</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3549914" y="2714089"/>
              <a:ext cx="2079084"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强电弱电、直流交流、静电流电、高压低压、工业农业、生产生活。</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6049055" y="2508669"/>
              <a:ext cx="2080800" cy="584775"/>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既有工程技术方面，也有组织管理方面。</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4170110" y="2276877"/>
              <a:ext cx="838692"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广泛性</a:t>
              </a:r>
              <a:endParaRPr kumimoji="1" lang="en-US" altLang="zh-CN" sz="1600" b="1" spc="100"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6736785" y="1886637"/>
              <a:ext cx="838691"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综合性</a:t>
              </a:r>
              <a:endParaRPr kumimoji="1" lang="en-US" altLang="zh-CN" sz="1600" b="1" spc="1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504825"/>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三、雷电与静电防护</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3716637" y="1269237"/>
            <a:ext cx="1710726"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雷击的急救方法</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737980" y="1905462"/>
            <a:ext cx="5668041" cy="2712078"/>
            <a:chOff x="1599525" y="1581612"/>
            <a:chExt cx="5668041" cy="2712078"/>
          </a:xfrm>
        </p:grpSpPr>
        <p:sp>
          <p:nvSpPr>
            <p:cNvPr id="36" name="矩形 35"/>
            <p:cNvSpPr/>
            <p:nvPr/>
          </p:nvSpPr>
          <p:spPr>
            <a:xfrm>
              <a:off x="1599525" y="3662772"/>
              <a:ext cx="5668041" cy="630918"/>
            </a:xfrm>
            <a:prstGeom prst="rect">
              <a:avLst/>
            </a:prstGeom>
            <a:solidFill>
              <a:schemeClr val="bg2"/>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599525" y="1581612"/>
              <a:ext cx="5668041" cy="1942631"/>
              <a:chOff x="1599525" y="1581612"/>
              <a:chExt cx="5668041" cy="1942631"/>
            </a:xfrm>
          </p:grpSpPr>
          <p:sp>
            <p:nvSpPr>
              <p:cNvPr id="33" name="矩形 32"/>
              <p:cNvSpPr/>
              <p:nvPr/>
            </p:nvSpPr>
            <p:spPr>
              <a:xfrm>
                <a:off x="1599525" y="1581612"/>
                <a:ext cx="5668041" cy="1942631"/>
              </a:xfrm>
              <a:prstGeom prst="rect">
                <a:avLst/>
              </a:prstGeom>
              <a:solidFill>
                <a:schemeClr val="bg2"/>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819284" y="1726367"/>
                <a:ext cx="1492716"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一、人工呼吸</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819284" y="2064921"/>
                <a:ext cx="5295891" cy="1156855"/>
              </a:xfrm>
              <a:prstGeom prst="rect">
                <a:avLst/>
              </a:prstGeom>
            </p:spPr>
            <p:txBody>
              <a:bodyPr wrap="square">
                <a:spAutoFit/>
              </a:bodyPr>
              <a:lstStyle/>
              <a:p>
                <a:pPr algn="just" defTabSz="685800" fontAlgn="base">
                  <a:lnSpc>
                    <a:spcPct val="150000"/>
                  </a:lnSpc>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对于停止呼吸的人，要及早进行人工呼吸抢救工作，要有耐心，坚持一二天都有可能救活。人工呼吸越早越好，因为人脑缺氧时间超过十分钟就有致命危险。 </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1819284" y="3795544"/>
              <a:ext cx="2146742"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二、体外心脏按摩法</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504825"/>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三、雷电与静电防护</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3934646" y="1269237"/>
            <a:ext cx="1274708"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防静电措施</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574643" y="2050217"/>
            <a:ext cx="2916000" cy="2585323"/>
            <a:chOff x="1412718" y="2050217"/>
            <a:chExt cx="2916000" cy="2585323"/>
          </a:xfrm>
        </p:grpSpPr>
        <p:sp>
          <p:nvSpPr>
            <p:cNvPr id="14" name="矩形 13"/>
            <p:cNvSpPr/>
            <p:nvPr/>
          </p:nvSpPr>
          <p:spPr>
            <a:xfrm>
              <a:off x="1412718" y="2050217"/>
              <a:ext cx="2582758"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一、环境危险程度的控制</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412718" y="2388771"/>
              <a:ext cx="2916000" cy="830997"/>
            </a:xfrm>
            <a:prstGeom prst="rect">
              <a:avLst/>
            </a:prstGeom>
          </p:spPr>
          <p:txBody>
            <a:bodyPr wrap="square">
              <a:spAutoFit/>
            </a:bodyPr>
            <a:lstStyle/>
            <a:p>
              <a:pPr algn="just" defTabSz="685800" fontAlgn="base">
                <a:spcAft>
                  <a:spcPct val="0"/>
                </a:spcAft>
              </a:pP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、取代易燃介质 </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fontAlgn="base">
                <a:spcAft>
                  <a:spcPct val="0"/>
                </a:spcAft>
              </a:pP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2</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、降低爆炸性混合物的浓度</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fontAlgn="base">
                <a:spcAft>
                  <a:spcPct val="0"/>
                </a:spcAft>
              </a:pP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3</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、减少氧化剂含量</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412718" y="3219768"/>
              <a:ext cx="1492716"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二、工艺控制</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412718" y="3558322"/>
              <a:ext cx="2916000" cy="1077218"/>
            </a:xfrm>
            <a:prstGeom prst="rect">
              <a:avLst/>
            </a:prstGeom>
          </p:spPr>
          <p:txBody>
            <a:bodyPr wrap="square">
              <a:spAutoFit/>
            </a:bodyPr>
            <a:lstStyle/>
            <a:p>
              <a:pPr algn="just" defTabSz="685800" fontAlgn="base">
                <a:spcAft>
                  <a:spcPct val="0"/>
                </a:spcAft>
              </a:pP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、材料的选用 </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fontAlgn="base">
                <a:spcAft>
                  <a:spcPct val="0"/>
                </a:spcAft>
              </a:pP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2</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、限制摩擦速度或流速</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fontAlgn="base">
                <a:spcAft>
                  <a:spcPct val="0"/>
                </a:spcAft>
              </a:pP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3</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、增強静电消散过程</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fontAlgn="base">
                <a:spcAft>
                  <a:spcPct val="0"/>
                </a:spcAft>
              </a:pP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4</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、消除附加静电</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024805" y="2027269"/>
            <a:ext cx="1940958" cy="1354216"/>
            <a:chOff x="5209354" y="2050217"/>
            <a:chExt cx="1940958" cy="1354216"/>
          </a:xfrm>
        </p:grpSpPr>
        <p:sp>
          <p:nvSpPr>
            <p:cNvPr id="18" name="矩形 17"/>
            <p:cNvSpPr/>
            <p:nvPr/>
          </p:nvSpPr>
          <p:spPr>
            <a:xfrm>
              <a:off x="5221579" y="2050217"/>
              <a:ext cx="1710725"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三、接地和屏蔽</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5209354" y="2388771"/>
              <a:ext cx="1204176"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四、增  湿</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221579" y="2727325"/>
              <a:ext cx="1928733"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五、抗静电添加剂</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5221579" y="3065879"/>
              <a:ext cx="1710725"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六、静电中和器</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8" name="直接连接符 7"/>
          <p:cNvCxnSpPr/>
          <p:nvPr/>
        </p:nvCxnSpPr>
        <p:spPr>
          <a:xfrm>
            <a:off x="4572000" y="1935540"/>
            <a:ext cx="0" cy="2700000"/>
          </a:xfrm>
          <a:prstGeom prst="line">
            <a:avLst/>
          </a:prstGeom>
          <a:ln w="28575">
            <a:solidFill>
              <a:srgbClr val="FFC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04825"/>
            <a:ext cx="2268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四、用电安全常识</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3825642" y="1269237"/>
            <a:ext cx="1492716"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一般用电常识</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6719" y="1909181"/>
            <a:ext cx="7070563" cy="2794212"/>
            <a:chOff x="1036720" y="1832981"/>
            <a:chExt cx="7070563" cy="2794212"/>
          </a:xfrm>
        </p:grpSpPr>
        <p:grpSp>
          <p:nvGrpSpPr>
            <p:cNvPr id="2" name="组合 1"/>
            <p:cNvGrpSpPr/>
            <p:nvPr/>
          </p:nvGrpSpPr>
          <p:grpSpPr>
            <a:xfrm>
              <a:off x="1408587" y="2663979"/>
              <a:ext cx="6326827" cy="1158669"/>
              <a:chOff x="1103395" y="2787242"/>
              <a:chExt cx="9985213" cy="1828651"/>
            </a:xfrm>
          </p:grpSpPr>
          <p:cxnSp>
            <p:nvCxnSpPr>
              <p:cNvPr id="22" name="Straight Connector 43"/>
              <p:cNvCxnSpPr/>
              <p:nvPr/>
            </p:nvCxnSpPr>
            <p:spPr>
              <a:xfrm>
                <a:off x="1103395" y="3640592"/>
                <a:ext cx="9985213" cy="0"/>
              </a:xfrm>
              <a:prstGeom prst="line">
                <a:avLst/>
              </a:prstGeom>
              <a:ln w="19050">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3" name="Rounded Rectangle 37"/>
              <p:cNvSpPr>
                <a:spLocks noChangeAspect="1"/>
              </p:cNvSpPr>
              <p:nvPr/>
            </p:nvSpPr>
            <p:spPr>
              <a:xfrm>
                <a:off x="1459341" y="3259941"/>
                <a:ext cx="841512" cy="841507"/>
              </a:xfrm>
              <a:prstGeom prst="roundRect">
                <a:avLst/>
              </a:prstGeom>
              <a:solidFill>
                <a:srgbClr val="595959"/>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C000"/>
                    </a:solidFill>
                    <a:latin typeface="微软雅黑" panose="020B0503020204020204" pitchFamily="34" charset="-122"/>
                    <a:ea typeface="微软雅黑" panose="020B0503020204020204" pitchFamily="34" charset="-122"/>
                  </a:rPr>
                  <a:t>1</a:t>
                </a:r>
                <a:endParaRPr lang="en-US" sz="2500" b="1" dirty="0">
                  <a:solidFill>
                    <a:srgbClr val="FFC000"/>
                  </a:solidFill>
                  <a:latin typeface="微软雅黑" panose="020B0503020204020204" pitchFamily="34" charset="-122"/>
                  <a:ea typeface="微软雅黑" panose="020B0503020204020204" pitchFamily="34" charset="-122"/>
                </a:endParaRPr>
              </a:p>
            </p:txBody>
          </p:sp>
          <p:sp>
            <p:nvSpPr>
              <p:cNvPr id="24" name="Rounded Rectangle 39"/>
              <p:cNvSpPr>
                <a:spLocks noChangeAspect="1"/>
              </p:cNvSpPr>
              <p:nvPr/>
            </p:nvSpPr>
            <p:spPr>
              <a:xfrm>
                <a:off x="3145704" y="3259941"/>
                <a:ext cx="841512" cy="841507"/>
              </a:xfrm>
              <a:prstGeom prst="roundRect">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595959"/>
                    </a:solidFill>
                    <a:latin typeface="微软雅黑" panose="020B0503020204020204" pitchFamily="34" charset="-122"/>
                    <a:ea typeface="微软雅黑" panose="020B0503020204020204" pitchFamily="34" charset="-122"/>
                  </a:rPr>
                  <a:t>2</a:t>
                </a:r>
                <a:endParaRPr lang="en-US" sz="2500" dirty="0">
                  <a:solidFill>
                    <a:srgbClr val="595959"/>
                  </a:solidFill>
                  <a:latin typeface="微软雅黑" panose="020B0503020204020204" pitchFamily="34" charset="-122"/>
                  <a:ea typeface="微软雅黑" panose="020B0503020204020204" pitchFamily="34" charset="-122"/>
                </a:endParaRPr>
              </a:p>
            </p:txBody>
          </p:sp>
          <p:sp>
            <p:nvSpPr>
              <p:cNvPr id="25" name="Rounded Rectangle 40"/>
              <p:cNvSpPr>
                <a:spLocks noChangeAspect="1"/>
              </p:cNvSpPr>
              <p:nvPr/>
            </p:nvSpPr>
            <p:spPr>
              <a:xfrm>
                <a:off x="4832067" y="3259941"/>
                <a:ext cx="841512" cy="841507"/>
              </a:xfrm>
              <a:prstGeom prst="roundRect">
                <a:avLst/>
              </a:prstGeom>
              <a:solidFill>
                <a:srgbClr val="595959"/>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C000"/>
                    </a:solidFill>
                    <a:latin typeface="微软雅黑" panose="020B0503020204020204" pitchFamily="34" charset="-122"/>
                    <a:ea typeface="微软雅黑" panose="020B0503020204020204" pitchFamily="34" charset="-122"/>
                  </a:rPr>
                  <a:t>3</a:t>
                </a:r>
                <a:endParaRPr lang="en-US" sz="2500" dirty="0">
                  <a:solidFill>
                    <a:srgbClr val="FFC000"/>
                  </a:solidFill>
                  <a:latin typeface="微软雅黑" panose="020B0503020204020204" pitchFamily="34" charset="-122"/>
                  <a:ea typeface="微软雅黑" panose="020B0503020204020204" pitchFamily="34" charset="-122"/>
                </a:endParaRPr>
              </a:p>
            </p:txBody>
          </p:sp>
          <p:sp>
            <p:nvSpPr>
              <p:cNvPr id="26" name="Rounded Rectangle 41"/>
              <p:cNvSpPr>
                <a:spLocks noChangeAspect="1"/>
              </p:cNvSpPr>
              <p:nvPr/>
            </p:nvSpPr>
            <p:spPr>
              <a:xfrm>
                <a:off x="6518429" y="3259941"/>
                <a:ext cx="841512" cy="841507"/>
              </a:xfrm>
              <a:prstGeom prst="roundRect">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595959"/>
                    </a:solidFill>
                    <a:latin typeface="微软雅黑" panose="020B0503020204020204" pitchFamily="34" charset="-122"/>
                    <a:ea typeface="微软雅黑" panose="020B0503020204020204" pitchFamily="34" charset="-122"/>
                  </a:rPr>
                  <a:t>4</a:t>
                </a:r>
                <a:endParaRPr lang="en-US" sz="2500" dirty="0">
                  <a:solidFill>
                    <a:srgbClr val="595959"/>
                  </a:solidFill>
                  <a:latin typeface="微软雅黑" panose="020B0503020204020204" pitchFamily="34" charset="-122"/>
                  <a:ea typeface="微软雅黑" panose="020B0503020204020204" pitchFamily="34" charset="-122"/>
                </a:endParaRPr>
              </a:p>
            </p:txBody>
          </p:sp>
          <p:sp>
            <p:nvSpPr>
              <p:cNvPr id="27" name="Rounded Rectangle 53"/>
              <p:cNvSpPr>
                <a:spLocks noChangeAspect="1"/>
              </p:cNvSpPr>
              <p:nvPr/>
            </p:nvSpPr>
            <p:spPr>
              <a:xfrm>
                <a:off x="8204792" y="3259941"/>
                <a:ext cx="841512" cy="841507"/>
              </a:xfrm>
              <a:prstGeom prst="roundRect">
                <a:avLst/>
              </a:prstGeom>
              <a:solidFill>
                <a:srgbClr val="595959"/>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C000"/>
                    </a:solidFill>
                    <a:latin typeface="微软雅黑" panose="020B0503020204020204" pitchFamily="34" charset="-122"/>
                    <a:ea typeface="微软雅黑" panose="020B0503020204020204" pitchFamily="34" charset="-122"/>
                  </a:rPr>
                  <a:t>5</a:t>
                </a:r>
                <a:endParaRPr lang="en-US" sz="2500" dirty="0">
                  <a:solidFill>
                    <a:srgbClr val="FFC000"/>
                  </a:solidFill>
                  <a:latin typeface="微软雅黑" panose="020B0503020204020204" pitchFamily="34" charset="-122"/>
                  <a:ea typeface="微软雅黑" panose="020B0503020204020204" pitchFamily="34" charset="-122"/>
                </a:endParaRPr>
              </a:p>
            </p:txBody>
          </p:sp>
          <p:sp>
            <p:nvSpPr>
              <p:cNvPr id="28" name="Rounded Rectangle 74"/>
              <p:cNvSpPr>
                <a:spLocks noChangeAspect="1"/>
              </p:cNvSpPr>
              <p:nvPr/>
            </p:nvSpPr>
            <p:spPr>
              <a:xfrm>
                <a:off x="9891152" y="3259941"/>
                <a:ext cx="841512" cy="841507"/>
              </a:xfrm>
              <a:prstGeom prst="roundRect">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595959"/>
                    </a:solidFill>
                    <a:latin typeface="微软雅黑" panose="020B0503020204020204" pitchFamily="34" charset="-122"/>
                    <a:ea typeface="微软雅黑" panose="020B0503020204020204" pitchFamily="34" charset="-122"/>
                  </a:rPr>
                  <a:t>6</a:t>
                </a:r>
                <a:endParaRPr lang="en-US" sz="2500" dirty="0">
                  <a:solidFill>
                    <a:srgbClr val="595959"/>
                  </a:solidFill>
                  <a:latin typeface="微软雅黑" panose="020B0503020204020204" pitchFamily="34" charset="-122"/>
                  <a:ea typeface="微软雅黑" panose="020B0503020204020204" pitchFamily="34" charset="-122"/>
                </a:endParaRPr>
              </a:p>
            </p:txBody>
          </p:sp>
          <p:cxnSp>
            <p:nvCxnSpPr>
              <p:cNvPr id="46" name="Straight Connector 57"/>
              <p:cNvCxnSpPr/>
              <p:nvPr/>
            </p:nvCxnSpPr>
            <p:spPr>
              <a:xfrm>
                <a:off x="5252823" y="2787245"/>
                <a:ext cx="0" cy="428948"/>
              </a:xfrm>
              <a:prstGeom prst="line">
                <a:avLst/>
              </a:prstGeom>
              <a:ln w="19050" cap="rnd">
                <a:solidFill>
                  <a:srgbClr val="59595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61"/>
              <p:cNvCxnSpPr/>
              <p:nvPr/>
            </p:nvCxnSpPr>
            <p:spPr>
              <a:xfrm flipV="1">
                <a:off x="6939187" y="4147212"/>
                <a:ext cx="0" cy="468681"/>
              </a:xfrm>
              <a:prstGeom prst="line">
                <a:avLst/>
              </a:prstGeom>
              <a:ln w="1905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0"/>
              <p:cNvCxnSpPr/>
              <p:nvPr/>
            </p:nvCxnSpPr>
            <p:spPr>
              <a:xfrm flipV="1">
                <a:off x="3566462" y="4147212"/>
                <a:ext cx="0" cy="434814"/>
              </a:xfrm>
              <a:prstGeom prst="line">
                <a:avLst/>
              </a:prstGeom>
              <a:ln w="1905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38"/>
              <p:cNvCxnSpPr/>
              <p:nvPr/>
            </p:nvCxnSpPr>
            <p:spPr>
              <a:xfrm>
                <a:off x="1887687" y="2787242"/>
                <a:ext cx="0" cy="428949"/>
              </a:xfrm>
              <a:prstGeom prst="line">
                <a:avLst/>
              </a:prstGeom>
              <a:ln w="19050" cap="rnd">
                <a:solidFill>
                  <a:srgbClr val="59595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51"/>
              <p:cNvCxnSpPr/>
              <p:nvPr/>
            </p:nvCxnSpPr>
            <p:spPr>
              <a:xfrm>
                <a:off x="8625549" y="2787245"/>
                <a:ext cx="0" cy="428948"/>
              </a:xfrm>
              <a:prstGeom prst="line">
                <a:avLst/>
              </a:prstGeom>
              <a:ln w="19050" cap="rnd">
                <a:solidFill>
                  <a:srgbClr val="59595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71"/>
              <p:cNvCxnSpPr/>
              <p:nvPr/>
            </p:nvCxnSpPr>
            <p:spPr>
              <a:xfrm flipV="1">
                <a:off x="10311909" y="4147212"/>
                <a:ext cx="0" cy="468681"/>
              </a:xfrm>
              <a:prstGeom prst="line">
                <a:avLst/>
              </a:prstGeom>
              <a:ln w="1905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87" name="矩形 86"/>
            <p:cNvSpPr/>
            <p:nvPr/>
          </p:nvSpPr>
          <p:spPr>
            <a:xfrm>
              <a:off x="1036720" y="1832982"/>
              <a:ext cx="1728000"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不随意乱动电气设备和开关，不私拉乱接電线。</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矩形 87"/>
            <p:cNvSpPr/>
            <p:nvPr/>
          </p:nvSpPr>
          <p:spPr>
            <a:xfrm>
              <a:off x="2105233" y="3796196"/>
              <a:ext cx="1728000"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不得擅自移动電气安全标志、围栏等安全设施。</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矩形 88"/>
            <p:cNvSpPr/>
            <p:nvPr/>
          </p:nvSpPr>
          <p:spPr>
            <a:xfrm>
              <a:off x="3173746" y="1832981"/>
              <a:ext cx="1728000"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非电工人員不得修理、拆裝电氣设备。</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矩形 89"/>
            <p:cNvSpPr/>
            <p:nvPr/>
          </p:nvSpPr>
          <p:spPr>
            <a:xfrm>
              <a:off x="4134258" y="3796195"/>
              <a:ext cx="1944000"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电线上不能晾衣物，晾衣物的铁丝也不能靠近电线。</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矩形 91"/>
            <p:cNvSpPr/>
            <p:nvPr/>
          </p:nvSpPr>
          <p:spPr>
            <a:xfrm>
              <a:off x="5310772" y="1832981"/>
              <a:ext cx="1728000"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不得使用绝缘体已破损的手持工具及设备。</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矩形 92"/>
            <p:cNvSpPr/>
            <p:nvPr/>
          </p:nvSpPr>
          <p:spPr>
            <a:xfrm>
              <a:off x="6379283" y="3822648"/>
              <a:ext cx="1728000" cy="584775"/>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不得多个排插串联使用。</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371475"/>
            <a:ext cx="2268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四、用电安全常识</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3934646" y="1011724"/>
            <a:ext cx="1274708"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防触电十戒</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314255" y="1494689"/>
            <a:ext cx="6515491" cy="3579910"/>
            <a:chOff x="1466459" y="1475639"/>
            <a:chExt cx="6515491" cy="3579910"/>
          </a:xfrm>
        </p:grpSpPr>
        <p:grpSp>
          <p:nvGrpSpPr>
            <p:cNvPr id="3" name="组合 2"/>
            <p:cNvGrpSpPr/>
            <p:nvPr/>
          </p:nvGrpSpPr>
          <p:grpSpPr>
            <a:xfrm>
              <a:off x="1466459" y="1475639"/>
              <a:ext cx="4395455" cy="343537"/>
              <a:chOff x="1476184" y="1870553"/>
              <a:chExt cx="4395455" cy="343537"/>
            </a:xfrm>
          </p:grpSpPr>
          <p:sp>
            <p:nvSpPr>
              <p:cNvPr id="29" name="矩形 28"/>
              <p:cNvSpPr/>
              <p:nvPr/>
            </p:nvSpPr>
            <p:spPr>
              <a:xfrm>
                <a:off x="1476184" y="1875536"/>
                <a:ext cx="694421" cy="338554"/>
              </a:xfrm>
              <a:prstGeom prst="rect">
                <a:avLst/>
              </a:prstGeom>
              <a:solidFill>
                <a:srgbClr val="595959"/>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一 戒</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2170605" y="1870553"/>
                <a:ext cx="3701034"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将电气设备的电源线直接插入插座內。</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466459" y="1837859"/>
              <a:ext cx="4385734" cy="343537"/>
              <a:chOff x="1476184" y="2307757"/>
              <a:chExt cx="4385734" cy="343537"/>
            </a:xfrm>
          </p:grpSpPr>
          <p:sp>
            <p:nvSpPr>
              <p:cNvPr id="30" name="矩形 29"/>
              <p:cNvSpPr/>
              <p:nvPr/>
            </p:nvSpPr>
            <p:spPr>
              <a:xfrm>
                <a:off x="1476184" y="2312740"/>
                <a:ext cx="694421" cy="338554"/>
              </a:xfrm>
              <a:prstGeom prst="rect">
                <a:avLst/>
              </a:prstGeom>
              <a:solidFill>
                <a:srgbClr val="FFC000"/>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二 戒</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2160884" y="2307757"/>
                <a:ext cx="3701034"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拔插头时拉扯连接插头的软线。</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466459" y="2200079"/>
              <a:ext cx="4385734" cy="338554"/>
              <a:chOff x="1476184" y="2751892"/>
              <a:chExt cx="4385734" cy="338554"/>
            </a:xfrm>
          </p:grpSpPr>
          <p:sp>
            <p:nvSpPr>
              <p:cNvPr id="35" name="矩形 34"/>
              <p:cNvSpPr/>
              <p:nvPr/>
            </p:nvSpPr>
            <p:spPr>
              <a:xfrm>
                <a:off x="1476184" y="2751892"/>
                <a:ext cx="694421" cy="338554"/>
              </a:xfrm>
              <a:prstGeom prst="rect">
                <a:avLst/>
              </a:prstGeom>
              <a:solidFill>
                <a:srgbClr val="595959"/>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三 戒</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2160884" y="2751892"/>
                <a:ext cx="3701034"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用湿手触摸开关和电器外壳。</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466459" y="2562442"/>
              <a:ext cx="4395452" cy="338554"/>
              <a:chOff x="1466466" y="3191044"/>
              <a:chExt cx="4395452" cy="338554"/>
            </a:xfrm>
          </p:grpSpPr>
          <p:sp>
            <p:nvSpPr>
              <p:cNvPr id="36" name="矩形 35"/>
              <p:cNvSpPr/>
              <p:nvPr/>
            </p:nvSpPr>
            <p:spPr>
              <a:xfrm>
                <a:off x="1466466" y="3191044"/>
                <a:ext cx="694421" cy="338554"/>
              </a:xfrm>
              <a:prstGeom prst="rect">
                <a:avLst/>
              </a:prstGeom>
              <a:solidFill>
                <a:srgbClr val="FFC000"/>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四 戒</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2160884" y="3191044"/>
                <a:ext cx="3701034"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走近断落在地上的电线。</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466459" y="2913006"/>
              <a:ext cx="4395453" cy="340502"/>
              <a:chOff x="1466465" y="3628248"/>
              <a:chExt cx="4395453" cy="340502"/>
            </a:xfrm>
          </p:grpSpPr>
          <p:sp>
            <p:nvSpPr>
              <p:cNvPr id="37" name="矩形 36"/>
              <p:cNvSpPr/>
              <p:nvPr/>
            </p:nvSpPr>
            <p:spPr>
              <a:xfrm>
                <a:off x="1466465" y="3628248"/>
                <a:ext cx="694421" cy="338554"/>
              </a:xfrm>
              <a:prstGeom prst="rect">
                <a:avLst/>
              </a:prstGeom>
              <a:solidFill>
                <a:srgbClr val="595959"/>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五 戒</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2160884" y="3630196"/>
                <a:ext cx="3701034"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用手直接去拉触电者。</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466459" y="3262030"/>
              <a:ext cx="4395454" cy="343888"/>
              <a:chOff x="1466464" y="4021426"/>
              <a:chExt cx="4395454" cy="343888"/>
            </a:xfrm>
          </p:grpSpPr>
          <p:sp>
            <p:nvSpPr>
              <p:cNvPr id="38" name="矩形 37"/>
              <p:cNvSpPr/>
              <p:nvPr/>
            </p:nvSpPr>
            <p:spPr>
              <a:xfrm>
                <a:off x="1466464" y="4026760"/>
                <a:ext cx="694421" cy="338554"/>
              </a:xfrm>
              <a:prstGeom prst="rect">
                <a:avLst/>
              </a:prstGeom>
              <a:solidFill>
                <a:srgbClr val="FFC000"/>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六 戒</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2160884" y="4021426"/>
                <a:ext cx="3701034"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带負荷断电。</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466459" y="3627862"/>
              <a:ext cx="4395455" cy="338554"/>
              <a:chOff x="1466463" y="4693199"/>
              <a:chExt cx="4395455" cy="338554"/>
            </a:xfrm>
          </p:grpSpPr>
          <p:sp>
            <p:nvSpPr>
              <p:cNvPr id="31" name="矩形 30"/>
              <p:cNvSpPr/>
              <p:nvPr/>
            </p:nvSpPr>
            <p:spPr>
              <a:xfrm>
                <a:off x="1466463" y="4693199"/>
                <a:ext cx="694421" cy="338554"/>
              </a:xfrm>
              <a:prstGeom prst="rect">
                <a:avLst/>
              </a:prstGeom>
              <a:solidFill>
                <a:srgbClr val="595959"/>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七 戒</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2160884" y="4693199"/>
                <a:ext cx="3701034"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使用过期或未检验的绝缘工具。</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466459" y="3984482"/>
              <a:ext cx="5420036" cy="340502"/>
              <a:chOff x="1466463" y="4857142"/>
              <a:chExt cx="5420036" cy="340502"/>
            </a:xfrm>
          </p:grpSpPr>
          <p:sp>
            <p:nvSpPr>
              <p:cNvPr id="34" name="矩形 33"/>
              <p:cNvSpPr/>
              <p:nvPr/>
            </p:nvSpPr>
            <p:spPr>
              <a:xfrm>
                <a:off x="1466463" y="4857142"/>
                <a:ext cx="694421" cy="338554"/>
              </a:xfrm>
              <a:prstGeom prst="rect">
                <a:avLst/>
              </a:prstGeom>
              <a:solidFill>
                <a:srgbClr val="FFC000"/>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八 戒</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2160884" y="4859090"/>
                <a:ext cx="4725615"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易燃易爆場所的电气和电气设备未做到整体防爆。</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466459" y="4350627"/>
              <a:ext cx="6515491" cy="338554"/>
              <a:chOff x="1466459" y="4350627"/>
              <a:chExt cx="6515491" cy="338554"/>
            </a:xfrm>
          </p:grpSpPr>
          <p:sp>
            <p:nvSpPr>
              <p:cNvPr id="32" name="矩形 31"/>
              <p:cNvSpPr/>
              <p:nvPr/>
            </p:nvSpPr>
            <p:spPr>
              <a:xfrm>
                <a:off x="1466459" y="4350627"/>
                <a:ext cx="694422" cy="338554"/>
              </a:xfrm>
              <a:prstGeom prst="rect">
                <a:avLst/>
              </a:prstGeom>
              <a:solidFill>
                <a:srgbClr val="595959"/>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九 戒</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2160881" y="4350627"/>
                <a:ext cx="5821069"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在锅炉、金属容器內或特別潮湿的場所使用超过</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12V</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的电压。</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466459" y="4716995"/>
              <a:ext cx="2330248" cy="338554"/>
              <a:chOff x="1466460" y="4726520"/>
              <a:chExt cx="2330248" cy="338554"/>
            </a:xfrm>
          </p:grpSpPr>
          <p:sp>
            <p:nvSpPr>
              <p:cNvPr id="33" name="矩形 32"/>
              <p:cNvSpPr/>
              <p:nvPr/>
            </p:nvSpPr>
            <p:spPr>
              <a:xfrm>
                <a:off x="1466460" y="4726520"/>
                <a:ext cx="694421" cy="338554"/>
              </a:xfrm>
              <a:prstGeom prst="rect">
                <a:avLst/>
              </a:prstGeom>
              <a:solidFill>
                <a:srgbClr val="FFC000"/>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十 戒</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2160881" y="4726520"/>
                <a:ext cx="1635827"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超负荷用电。</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690000" y="371475"/>
            <a:ext cx="1764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五、触电急救</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3134747" y="1145074"/>
            <a:ext cx="2874506"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低压触电时脱离电源的方法</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124000" y="1784786"/>
            <a:ext cx="4896000" cy="2987318"/>
            <a:chOff x="2028825" y="1565711"/>
            <a:chExt cx="4896000" cy="2987318"/>
          </a:xfrm>
        </p:grpSpPr>
        <p:grpSp>
          <p:nvGrpSpPr>
            <p:cNvPr id="19" name="组合 18"/>
            <p:cNvGrpSpPr/>
            <p:nvPr/>
          </p:nvGrpSpPr>
          <p:grpSpPr>
            <a:xfrm>
              <a:off x="2028825" y="1565711"/>
              <a:ext cx="4896000" cy="1872000"/>
              <a:chOff x="2028825" y="1565711"/>
              <a:chExt cx="4896000" cy="1872000"/>
            </a:xfrm>
          </p:grpSpPr>
          <p:sp>
            <p:nvSpPr>
              <p:cNvPr id="42" name="矩形 41"/>
              <p:cNvSpPr/>
              <p:nvPr/>
            </p:nvSpPr>
            <p:spPr>
              <a:xfrm>
                <a:off x="2028825" y="1565711"/>
                <a:ext cx="4896000" cy="18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2083938" y="1614666"/>
                <a:ext cx="4785775" cy="1774090"/>
              </a:xfrm>
              <a:prstGeom prst="rect">
                <a:avLst/>
              </a:prstGeom>
            </p:spPr>
          </p:pic>
        </p:grpSp>
        <p:sp>
          <p:nvSpPr>
            <p:cNvPr id="44" name="矩形 43"/>
            <p:cNvSpPr/>
            <p:nvPr/>
          </p:nvSpPr>
          <p:spPr>
            <a:xfrm>
              <a:off x="2028825" y="3475811"/>
              <a:ext cx="4788000" cy="1077218"/>
            </a:xfrm>
            <a:prstGeom prst="rect">
              <a:avLst/>
            </a:prstGeom>
          </p:spPr>
          <p:txBody>
            <a:bodyPr wrap="square">
              <a:spAutoFit/>
            </a:bodyPr>
            <a:lstStyle/>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立即拉开开关或拔出插头，切断电源。 </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用干木板等绝缘物插人触电者身下，隔断电源。 </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拉开触电者或挑开电线，使触电者脱离电源。 </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可用手抓住触电者的衣服，拉离电源。</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690000" y="371475"/>
            <a:ext cx="1764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五、触电急救</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3134747" y="1145074"/>
            <a:ext cx="2874506"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高压触电时脱离电源的方法</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0" y="1937902"/>
            <a:ext cx="7722656" cy="2780229"/>
            <a:chOff x="0" y="1852177"/>
            <a:chExt cx="7722656" cy="2780229"/>
          </a:xfrm>
        </p:grpSpPr>
        <p:grpSp>
          <p:nvGrpSpPr>
            <p:cNvPr id="2" name="组合 1"/>
            <p:cNvGrpSpPr/>
            <p:nvPr/>
          </p:nvGrpSpPr>
          <p:grpSpPr>
            <a:xfrm flipH="1">
              <a:off x="0" y="2021455"/>
              <a:ext cx="4050656" cy="2433475"/>
              <a:chOff x="4367213" y="1807828"/>
              <a:chExt cx="5213522" cy="3132076"/>
            </a:xfrm>
          </p:grpSpPr>
          <p:grpSp>
            <p:nvGrpSpPr>
              <p:cNvPr id="12" name="Group 137"/>
              <p:cNvGrpSpPr/>
              <p:nvPr/>
            </p:nvGrpSpPr>
            <p:grpSpPr>
              <a:xfrm>
                <a:off x="7478870" y="3017639"/>
                <a:ext cx="2101865" cy="1610993"/>
                <a:chOff x="5609156" y="2166976"/>
                <a:chExt cx="1576400" cy="1208245"/>
              </a:xfrm>
              <a:solidFill>
                <a:schemeClr val="accent2"/>
              </a:solidFill>
            </p:grpSpPr>
            <p:sp>
              <p:nvSpPr>
                <p:cNvPr id="14" name="Freeform 34"/>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solidFill>
                  <a:srgbClr val="595959"/>
                </a:solidFill>
                <a:ln w="9525">
                  <a:noFill/>
                  <a:round/>
                </a:ln>
              </p:spPr>
              <p:txBody>
                <a:bodyPr vert="horz" wrap="square" lIns="121920" tIns="60960" rIns="121920" bIns="60960" numCol="1" anchor="t" anchorCtr="0" compatLnSpc="1"/>
                <a:lstStyle/>
                <a:p>
                  <a:endParaRPr lang="en-US" sz="3555"/>
                </a:p>
              </p:txBody>
            </p:sp>
            <p:sp>
              <p:nvSpPr>
                <p:cNvPr id="15" name="Freeform 39"/>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solidFill>
                  <a:srgbClr val="595959"/>
                </a:solidFill>
                <a:ln w="9525">
                  <a:noFill/>
                  <a:round/>
                </a:ln>
              </p:spPr>
              <p:txBody>
                <a:bodyPr vert="horz" wrap="square" lIns="121920" tIns="60960" rIns="121920" bIns="60960" numCol="1" anchor="t" anchorCtr="0" compatLnSpc="1"/>
                <a:lstStyle/>
                <a:p>
                  <a:endParaRPr lang="en-US" sz="3555"/>
                </a:p>
              </p:txBody>
            </p:sp>
            <p:sp>
              <p:nvSpPr>
                <p:cNvPr id="16" name="Freeform 40"/>
                <p:cNvSpPr/>
                <p:nvPr/>
              </p:nvSpPr>
              <p:spPr bwMode="auto">
                <a:xfrm>
                  <a:off x="6038118" y="2166976"/>
                  <a:ext cx="1147438"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solidFill>
                  <a:srgbClr val="595959"/>
                </a:solidFill>
                <a:ln w="9525">
                  <a:noFill/>
                  <a:round/>
                </a:ln>
              </p:spPr>
              <p:txBody>
                <a:bodyPr vert="horz" wrap="square" lIns="121920" tIns="60960" rIns="121920" bIns="60960" numCol="1" anchor="t" anchorCtr="0" compatLnSpc="1"/>
                <a:lstStyle/>
                <a:p>
                  <a:endParaRPr lang="en-US" sz="3555"/>
                </a:p>
              </p:txBody>
            </p:sp>
          </p:grpSp>
          <p:grpSp>
            <p:nvGrpSpPr>
              <p:cNvPr id="17" name="Group 71"/>
              <p:cNvGrpSpPr/>
              <p:nvPr/>
            </p:nvGrpSpPr>
            <p:grpSpPr>
              <a:xfrm>
                <a:off x="7024109" y="2566419"/>
                <a:ext cx="2556610" cy="2062212"/>
                <a:chOff x="5268097" y="2376729"/>
                <a:chExt cx="1917462" cy="1546659"/>
              </a:xfrm>
              <a:solidFill>
                <a:schemeClr val="accent1"/>
              </a:solidFill>
            </p:grpSpPr>
            <p:sp>
              <p:nvSpPr>
                <p:cNvPr id="18" name="Freeform 35"/>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solidFill>
                  <a:srgbClr val="FFC000"/>
                </a:solidFill>
                <a:ln w="9525">
                  <a:noFill/>
                  <a:round/>
                </a:ln>
              </p:spPr>
              <p:txBody>
                <a:bodyPr vert="horz" wrap="square" lIns="121920" tIns="60960" rIns="121920" bIns="60960" numCol="1" anchor="t" anchorCtr="0" compatLnSpc="1"/>
                <a:lstStyle/>
                <a:p>
                  <a:endParaRPr lang="en-US" sz="3555"/>
                </a:p>
              </p:txBody>
            </p:sp>
            <p:sp>
              <p:nvSpPr>
                <p:cNvPr id="21" name="Freeform 38"/>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solidFill>
                  <a:srgbClr val="FFC000"/>
                </a:solidFill>
                <a:ln w="9525">
                  <a:noFill/>
                  <a:round/>
                </a:ln>
              </p:spPr>
              <p:txBody>
                <a:bodyPr vert="horz" wrap="square" lIns="121920" tIns="60960" rIns="121920" bIns="60960" numCol="1" anchor="t" anchorCtr="0" compatLnSpc="1"/>
                <a:lstStyle/>
                <a:p>
                  <a:endParaRPr lang="en-US" sz="3555"/>
                </a:p>
              </p:txBody>
            </p:sp>
            <p:sp>
              <p:nvSpPr>
                <p:cNvPr id="22" name="Freeform 41"/>
                <p:cNvSpPr/>
                <p:nvPr/>
              </p:nvSpPr>
              <p:spPr bwMode="auto">
                <a:xfrm>
                  <a:off x="6038123" y="2376729"/>
                  <a:ext cx="1147436"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solidFill>
                  <a:srgbClr val="FFC000"/>
                </a:solidFill>
                <a:ln w="9525">
                  <a:noFill/>
                  <a:round/>
                </a:ln>
              </p:spPr>
              <p:txBody>
                <a:bodyPr vert="horz" wrap="square" lIns="121920" tIns="60960" rIns="121920" bIns="60960" numCol="1" anchor="t" anchorCtr="0" compatLnSpc="1"/>
                <a:lstStyle/>
                <a:p>
                  <a:endParaRPr lang="en-US" sz="3555"/>
                </a:p>
              </p:txBody>
            </p:sp>
          </p:grpSp>
          <p:grpSp>
            <p:nvGrpSpPr>
              <p:cNvPr id="23" name="Group 70"/>
              <p:cNvGrpSpPr/>
              <p:nvPr/>
            </p:nvGrpSpPr>
            <p:grpSpPr>
              <a:xfrm>
                <a:off x="6512973" y="2051747"/>
                <a:ext cx="3067754" cy="2576884"/>
                <a:chOff x="4884738" y="1990725"/>
                <a:chExt cx="2300818" cy="1932663"/>
              </a:xfrm>
              <a:solidFill>
                <a:schemeClr val="accent2"/>
              </a:solidFill>
            </p:grpSpPr>
            <p:sp>
              <p:nvSpPr>
                <p:cNvPr id="24" name="Freeform 36"/>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solidFill>
                  <a:srgbClr val="595959"/>
                </a:solidFill>
                <a:ln w="9525">
                  <a:noFill/>
                  <a:round/>
                </a:ln>
              </p:spPr>
              <p:txBody>
                <a:bodyPr vert="horz" wrap="square" lIns="121920" tIns="60960" rIns="121920" bIns="60960" numCol="1" anchor="t" anchorCtr="0" compatLnSpc="1"/>
                <a:lstStyle/>
                <a:p>
                  <a:endParaRPr lang="en-US" sz="3555"/>
                </a:p>
              </p:txBody>
            </p:sp>
            <p:sp>
              <p:nvSpPr>
                <p:cNvPr id="25" name="Freeform 37"/>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solidFill>
                  <a:srgbClr val="595959"/>
                </a:solidFill>
                <a:ln w="9525">
                  <a:noFill/>
                  <a:round/>
                </a:ln>
              </p:spPr>
              <p:txBody>
                <a:bodyPr vert="horz" wrap="square" lIns="121920" tIns="60960" rIns="121920" bIns="60960" numCol="1" anchor="t" anchorCtr="0" compatLnSpc="1"/>
                <a:lstStyle/>
                <a:p>
                  <a:endParaRPr lang="en-US" sz="3555"/>
                </a:p>
              </p:txBody>
            </p:sp>
            <p:sp>
              <p:nvSpPr>
                <p:cNvPr id="26" name="Freeform 42"/>
                <p:cNvSpPr/>
                <p:nvPr/>
              </p:nvSpPr>
              <p:spPr bwMode="auto">
                <a:xfrm>
                  <a:off x="6038119" y="1990725"/>
                  <a:ext cx="114743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solidFill>
                  <a:srgbClr val="595959"/>
                </a:solidFill>
                <a:ln w="9525">
                  <a:noFill/>
                  <a:round/>
                </a:ln>
              </p:spPr>
              <p:txBody>
                <a:bodyPr vert="horz" wrap="square" lIns="121920" tIns="60960" rIns="121920" bIns="60960" numCol="1" anchor="t" anchorCtr="0" compatLnSpc="1"/>
                <a:lstStyle/>
                <a:p>
                  <a:endParaRPr lang="en-US" sz="3555"/>
                </a:p>
              </p:txBody>
            </p:sp>
          </p:grpSp>
          <p:cxnSp>
            <p:nvCxnSpPr>
              <p:cNvPr id="27" name="Straight Connector 79"/>
              <p:cNvCxnSpPr/>
              <p:nvPr/>
            </p:nvCxnSpPr>
            <p:spPr>
              <a:xfrm flipV="1">
                <a:off x="4790243" y="3043208"/>
                <a:ext cx="2677927" cy="1225"/>
              </a:xfrm>
              <a:prstGeom prst="line">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Elbow Connector 120"/>
              <p:cNvCxnSpPr/>
              <p:nvPr/>
            </p:nvCxnSpPr>
            <p:spPr>
              <a:xfrm>
                <a:off x="4367213" y="1807828"/>
                <a:ext cx="2733271" cy="821588"/>
              </a:xfrm>
              <a:prstGeom prst="bentConnector3">
                <a:avLst>
                  <a:gd name="adj1" fmla="val 14785"/>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Elbow Connector 126"/>
              <p:cNvCxnSpPr>
                <a:endCxn id="32" idx="2"/>
              </p:cNvCxnSpPr>
              <p:nvPr/>
            </p:nvCxnSpPr>
            <p:spPr>
              <a:xfrm flipV="1">
                <a:off x="4367213" y="3440440"/>
                <a:ext cx="3253977" cy="876916"/>
              </a:xfrm>
              <a:prstGeom prst="bentConnector3">
                <a:avLst>
                  <a:gd name="adj1" fmla="val 12532"/>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30" name="Oval 76"/>
              <p:cNvSpPr>
                <a:spLocks noChangeAspect="1"/>
              </p:cNvSpPr>
              <p:nvPr/>
            </p:nvSpPr>
            <p:spPr>
              <a:xfrm>
                <a:off x="7100484" y="2519749"/>
                <a:ext cx="252455" cy="252452"/>
              </a:xfrm>
              <a:prstGeom prst="ellipse">
                <a:avLst/>
              </a:prstGeom>
              <a:solidFill>
                <a:schemeClr val="bg1">
                  <a:lumMod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31" name="Oval 80"/>
              <p:cNvSpPr>
                <a:spLocks noChangeAspect="1"/>
              </p:cNvSpPr>
              <p:nvPr/>
            </p:nvSpPr>
            <p:spPr>
              <a:xfrm>
                <a:off x="7341941" y="2916981"/>
                <a:ext cx="252455" cy="252452"/>
              </a:xfrm>
              <a:prstGeom prst="ellipse">
                <a:avLst/>
              </a:prstGeom>
              <a:solidFill>
                <a:schemeClr val="bg1">
                  <a:lumMod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32" name="Oval 83"/>
              <p:cNvSpPr>
                <a:spLocks noChangeAspect="1"/>
              </p:cNvSpPr>
              <p:nvPr/>
            </p:nvSpPr>
            <p:spPr>
              <a:xfrm>
                <a:off x="7621191" y="3314215"/>
                <a:ext cx="252455" cy="252452"/>
              </a:xfrm>
              <a:prstGeom prst="ellipse">
                <a:avLst/>
              </a:prstGeom>
              <a:solidFill>
                <a:schemeClr val="bg1">
                  <a:lumMod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33" name="Oval 133"/>
              <p:cNvSpPr/>
              <p:nvPr/>
            </p:nvSpPr>
            <p:spPr>
              <a:xfrm>
                <a:off x="6471972" y="4317357"/>
                <a:ext cx="622551" cy="622547"/>
              </a:xfrm>
              <a:prstGeom prst="ellipse">
                <a:avLst/>
              </a:prstGeom>
              <a:solidFill>
                <a:schemeClr val="bg1"/>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95959"/>
                    </a:solidFill>
                    <a:latin typeface="微软雅黑" panose="020B0503020204020204" pitchFamily="34" charset="-122"/>
                    <a:ea typeface="微软雅黑" panose="020B0503020204020204" pitchFamily="34" charset="-122"/>
                  </a:rPr>
                  <a:t>1</a:t>
                </a:r>
                <a:endParaRPr lang="en-US" sz="1600" b="1" dirty="0">
                  <a:solidFill>
                    <a:srgbClr val="595959"/>
                  </a:solidFill>
                  <a:latin typeface="微软雅黑" panose="020B0503020204020204" pitchFamily="34" charset="-122"/>
                  <a:ea typeface="微软雅黑" panose="020B0503020204020204" pitchFamily="34" charset="-122"/>
                </a:endParaRPr>
              </a:p>
            </p:txBody>
          </p:sp>
          <p:sp>
            <p:nvSpPr>
              <p:cNvPr id="34" name="Oval 134"/>
              <p:cNvSpPr/>
              <p:nvPr/>
            </p:nvSpPr>
            <p:spPr>
              <a:xfrm>
                <a:off x="6923937" y="4317357"/>
                <a:ext cx="622551" cy="622547"/>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C000"/>
                    </a:solidFill>
                    <a:latin typeface="微软雅黑" panose="020B0503020204020204" pitchFamily="34" charset="-122"/>
                    <a:ea typeface="微软雅黑" panose="020B0503020204020204" pitchFamily="34" charset="-122"/>
                  </a:rPr>
                  <a:t>2</a:t>
                </a:r>
                <a:endParaRPr lang="en-US" sz="1600" b="1" dirty="0">
                  <a:solidFill>
                    <a:srgbClr val="FFC000"/>
                  </a:solidFill>
                  <a:latin typeface="微软雅黑" panose="020B0503020204020204" pitchFamily="34" charset="-122"/>
                  <a:ea typeface="微软雅黑" panose="020B0503020204020204" pitchFamily="34" charset="-122"/>
                </a:endParaRPr>
              </a:p>
            </p:txBody>
          </p:sp>
          <p:sp>
            <p:nvSpPr>
              <p:cNvPr id="35" name="Oval 135"/>
              <p:cNvSpPr/>
              <p:nvPr/>
            </p:nvSpPr>
            <p:spPr>
              <a:xfrm>
                <a:off x="7414000" y="4317357"/>
                <a:ext cx="622551" cy="622547"/>
              </a:xfrm>
              <a:prstGeom prst="ellipse">
                <a:avLst/>
              </a:prstGeom>
              <a:solidFill>
                <a:schemeClr val="bg1"/>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95959"/>
                    </a:solidFill>
                    <a:latin typeface="微软雅黑" panose="020B0503020204020204" pitchFamily="34" charset="-122"/>
                    <a:ea typeface="微软雅黑" panose="020B0503020204020204" pitchFamily="34" charset="-122"/>
                  </a:rPr>
                  <a:t>3</a:t>
                </a:r>
                <a:endParaRPr lang="en-US" sz="1600" b="1" dirty="0">
                  <a:solidFill>
                    <a:srgbClr val="595959"/>
                  </a:solidFill>
                  <a:latin typeface="微软雅黑" panose="020B0503020204020204" pitchFamily="34" charset="-122"/>
                  <a:ea typeface="微软雅黑" panose="020B0503020204020204" pitchFamily="34" charset="-122"/>
                </a:endParaRPr>
              </a:p>
            </p:txBody>
          </p:sp>
        </p:grpSp>
        <p:sp>
          <p:nvSpPr>
            <p:cNvPr id="47" name="矩形 46"/>
            <p:cNvSpPr/>
            <p:nvPr/>
          </p:nvSpPr>
          <p:spPr>
            <a:xfrm>
              <a:off x="4052013" y="1852177"/>
              <a:ext cx="2803973"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立即通知有关部门停电。</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4050656" y="2651877"/>
              <a:ext cx="3672000" cy="584775"/>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带上绝缘手套，穿上绝缘靴，用相应电压等级的绝缘工具拉开开关。</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4050656" y="3308967"/>
              <a:ext cx="3672000" cy="1323439"/>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抛掷裸金属线使线路短路接地，迫使保护装置动作，断开电源。抛掷金属线前，应注意先将金属线一端可靠接地，然后抛掷另一端；被抛掷的一端切不可触及触电者和其他人。</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690000" y="371475"/>
            <a:ext cx="1764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五、触电急救</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3716638" y="1145074"/>
            <a:ext cx="1710725"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触电急救的方法</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110602" y="1786200"/>
            <a:ext cx="4922796" cy="2971999"/>
            <a:chOff x="2394489" y="1786200"/>
            <a:chExt cx="4922796" cy="2971999"/>
          </a:xfrm>
        </p:grpSpPr>
        <p:grpSp>
          <p:nvGrpSpPr>
            <p:cNvPr id="4" name="组合 3"/>
            <p:cNvGrpSpPr/>
            <p:nvPr/>
          </p:nvGrpSpPr>
          <p:grpSpPr>
            <a:xfrm>
              <a:off x="2508787" y="2485346"/>
              <a:ext cx="4536000" cy="2272853"/>
              <a:chOff x="1419149" y="2537260"/>
              <a:chExt cx="4536000" cy="2272853"/>
            </a:xfrm>
          </p:grpSpPr>
          <p:sp>
            <p:nvSpPr>
              <p:cNvPr id="37" name="矩形 36"/>
              <p:cNvSpPr/>
              <p:nvPr/>
            </p:nvSpPr>
            <p:spPr>
              <a:xfrm>
                <a:off x="1419149" y="2537260"/>
                <a:ext cx="4536000" cy="22728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Picture 3"/>
              <p:cNvPicPr>
                <a:picLocks noChangeAspect="1" noChangeArrowheads="1"/>
              </p:cNvPicPr>
              <p:nvPr/>
            </p:nvPicPr>
            <p:blipFill>
              <a:blip r:embed="rId1"/>
              <a:srcRect/>
              <a:stretch>
                <a:fillRect/>
              </a:stretch>
            </p:blipFill>
            <p:spPr bwMode="auto">
              <a:xfrm>
                <a:off x="1504911" y="2602861"/>
                <a:ext cx="1885949" cy="971040"/>
              </a:xfrm>
              <a:prstGeom prst="rect">
                <a:avLst/>
              </a:prstGeom>
              <a:noFill/>
              <a:ln w="9525">
                <a:noFill/>
                <a:miter lim="800000"/>
                <a:headEnd/>
                <a:tailEnd/>
              </a:ln>
            </p:spPr>
          </p:pic>
          <p:pic>
            <p:nvPicPr>
              <p:cNvPr id="39" name="Picture 4"/>
              <p:cNvPicPr>
                <a:picLocks noChangeAspect="1" noChangeArrowheads="1"/>
              </p:cNvPicPr>
              <p:nvPr/>
            </p:nvPicPr>
            <p:blipFill>
              <a:blip r:embed="rId2"/>
              <a:srcRect/>
              <a:stretch>
                <a:fillRect/>
              </a:stretch>
            </p:blipFill>
            <p:spPr bwMode="auto">
              <a:xfrm>
                <a:off x="3476602" y="2602861"/>
                <a:ext cx="2389985" cy="2141028"/>
              </a:xfrm>
              <a:prstGeom prst="rect">
                <a:avLst/>
              </a:prstGeom>
              <a:noFill/>
              <a:ln w="9525">
                <a:noFill/>
                <a:miter lim="800000"/>
                <a:headEnd/>
                <a:tailEnd/>
              </a:ln>
            </p:spPr>
          </p:pic>
          <p:pic>
            <p:nvPicPr>
              <p:cNvPr id="40" name="Picture 5"/>
              <p:cNvPicPr>
                <a:picLocks noChangeAspect="1" noChangeArrowheads="1"/>
              </p:cNvPicPr>
              <p:nvPr/>
            </p:nvPicPr>
            <p:blipFill>
              <a:blip r:embed="rId3"/>
              <a:srcRect/>
              <a:stretch>
                <a:fillRect/>
              </a:stretch>
            </p:blipFill>
            <p:spPr bwMode="auto">
              <a:xfrm>
                <a:off x="1504912" y="3605651"/>
                <a:ext cx="1885950" cy="1138238"/>
              </a:xfrm>
              <a:prstGeom prst="rect">
                <a:avLst/>
              </a:prstGeom>
              <a:noFill/>
              <a:ln w="9525">
                <a:noFill/>
                <a:miter lim="800000"/>
                <a:headEnd/>
                <a:tailEnd/>
              </a:ln>
            </p:spPr>
          </p:pic>
        </p:grpSp>
        <p:grpSp>
          <p:nvGrpSpPr>
            <p:cNvPr id="8" name="组合 7"/>
            <p:cNvGrpSpPr/>
            <p:nvPr/>
          </p:nvGrpSpPr>
          <p:grpSpPr>
            <a:xfrm>
              <a:off x="2394489" y="1786200"/>
              <a:ext cx="4922796" cy="338554"/>
              <a:chOff x="2394489" y="2157675"/>
              <a:chExt cx="4922796" cy="338554"/>
            </a:xfrm>
          </p:grpSpPr>
          <p:sp>
            <p:nvSpPr>
              <p:cNvPr id="36" name="矩形 35"/>
              <p:cNvSpPr/>
              <p:nvPr/>
            </p:nvSpPr>
            <p:spPr>
              <a:xfrm>
                <a:off x="2394489" y="2157675"/>
                <a:ext cx="2019375" cy="338554"/>
              </a:xfrm>
              <a:prstGeom prst="rect">
                <a:avLst/>
              </a:prstGeom>
            </p:spPr>
            <p:txBody>
              <a:bodyPr wrap="square">
                <a:spAutoFit/>
              </a:bodyPr>
              <a:lstStyle/>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对症救护</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3774762" y="2157675"/>
                <a:ext cx="2019375" cy="338554"/>
              </a:xfrm>
              <a:prstGeom prst="rect">
                <a:avLst/>
              </a:prstGeom>
            </p:spPr>
            <p:txBody>
              <a:bodyPr wrap="square">
                <a:spAutoFit/>
              </a:bodyPr>
              <a:lstStyle/>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人工呼吸法</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5297910" y="2157675"/>
                <a:ext cx="2019375" cy="338554"/>
              </a:xfrm>
              <a:prstGeom prst="rect">
                <a:avLst/>
              </a:prstGeom>
            </p:spPr>
            <p:txBody>
              <a:bodyPr wrap="square">
                <a:spAutoFit/>
              </a:bodyPr>
              <a:lstStyle/>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胸外心脏挤压法</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690000" y="371475"/>
            <a:ext cx="1764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五、触电急救</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998000" y="1279947"/>
            <a:ext cx="5148000" cy="3160513"/>
            <a:chOff x="1628915" y="1327572"/>
            <a:chExt cx="5148000" cy="3160513"/>
          </a:xfrm>
        </p:grpSpPr>
        <p:grpSp>
          <p:nvGrpSpPr>
            <p:cNvPr id="2" name="组合 1"/>
            <p:cNvGrpSpPr/>
            <p:nvPr/>
          </p:nvGrpSpPr>
          <p:grpSpPr>
            <a:xfrm>
              <a:off x="1628915" y="1327572"/>
              <a:ext cx="5148000" cy="3160513"/>
              <a:chOff x="1628915" y="1327572"/>
              <a:chExt cx="5148000" cy="3160513"/>
            </a:xfrm>
          </p:grpSpPr>
          <p:sp>
            <p:nvSpPr>
              <p:cNvPr id="16" name="矩形 15"/>
              <p:cNvSpPr/>
              <p:nvPr/>
            </p:nvSpPr>
            <p:spPr>
              <a:xfrm>
                <a:off x="1628915" y="1327572"/>
                <a:ext cx="5148000" cy="31605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7" name="Object 5"/>
              <p:cNvGraphicFramePr>
                <a:graphicFrameLocks noChangeAspect="1"/>
              </p:cNvGraphicFramePr>
              <p:nvPr/>
            </p:nvGraphicFramePr>
            <p:xfrm>
              <a:off x="1684735" y="1376326"/>
              <a:ext cx="2514600" cy="1208484"/>
            </p:xfrm>
            <a:graphic>
              <a:graphicData uri="http://schemas.openxmlformats.org/presentationml/2006/ole">
                <mc:AlternateContent xmlns:mc="http://schemas.openxmlformats.org/markup-compatibility/2006">
                  <mc:Choice xmlns:v="urn:schemas-microsoft-com:vml" Requires="v">
                    <p:oleObj spid="_x0000_s63517" name="" r:id="rId1" imgW="2857500" imgH="1249680" progId="PBrush">
                      <p:embed/>
                    </p:oleObj>
                  </mc:Choice>
                  <mc:Fallback>
                    <p:oleObj name="" r:id="rId1" imgW="2857500" imgH="1249680" progId="PBrush">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735" y="1376326"/>
                            <a:ext cx="2514600" cy="1208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6"/>
              <p:cNvGraphicFramePr>
                <a:graphicFrameLocks noChangeAspect="1"/>
              </p:cNvGraphicFramePr>
              <p:nvPr/>
            </p:nvGraphicFramePr>
            <p:xfrm>
              <a:off x="4253849" y="1376326"/>
              <a:ext cx="2459157" cy="1195424"/>
            </p:xfrm>
            <a:graphic>
              <a:graphicData uri="http://schemas.openxmlformats.org/presentationml/2006/ole">
                <mc:AlternateContent xmlns:mc="http://schemas.openxmlformats.org/markup-compatibility/2006">
                  <mc:Choice xmlns:v="urn:schemas-microsoft-com:vml" Requires="v">
                    <p:oleObj spid="_x0000_s63518" name="" r:id="rId3" imgW="1722120" imgH="822960" progId="PBrush">
                      <p:embed/>
                    </p:oleObj>
                  </mc:Choice>
                  <mc:Fallback>
                    <p:oleObj name="" r:id="rId3" imgW="1722120" imgH="822960" progId="PBrush">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849" y="1376326"/>
                            <a:ext cx="2459157" cy="1195424"/>
                          </a:xfrm>
                          <a:prstGeom prst="rect">
                            <a:avLst/>
                          </a:prstGeom>
                          <a:noFill/>
                        </p:spPr>
                      </p:pic>
                    </p:oleObj>
                  </mc:Fallback>
                </mc:AlternateContent>
              </a:graphicData>
            </a:graphic>
          </p:graphicFrame>
          <p:graphicFrame>
            <p:nvGraphicFramePr>
              <p:cNvPr id="19" name="Object 7"/>
              <p:cNvGraphicFramePr>
                <a:graphicFrameLocks noChangeAspect="1"/>
              </p:cNvGraphicFramePr>
              <p:nvPr/>
            </p:nvGraphicFramePr>
            <p:xfrm>
              <a:off x="1684735" y="2633563"/>
              <a:ext cx="2514600" cy="1805777"/>
            </p:xfrm>
            <a:graphic>
              <a:graphicData uri="http://schemas.openxmlformats.org/presentationml/2006/ole">
                <mc:AlternateContent xmlns:mc="http://schemas.openxmlformats.org/markup-compatibility/2006">
                  <mc:Choice xmlns:v="urn:schemas-microsoft-com:vml" Requires="v">
                    <p:oleObj spid="_x0000_s63519" name="" r:id="rId5" imgW="1485900" imgH="1066800" progId="PBrush">
                      <p:embed/>
                    </p:oleObj>
                  </mc:Choice>
                  <mc:Fallback>
                    <p:oleObj name="" r:id="rId5" imgW="1485900" imgH="1066800" progId="PBrush">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4735" y="2633563"/>
                            <a:ext cx="2514600" cy="1805777"/>
                          </a:xfrm>
                          <a:prstGeom prst="rect">
                            <a:avLst/>
                          </a:prstGeom>
                          <a:noFill/>
                        </p:spPr>
                      </p:pic>
                    </p:oleObj>
                  </mc:Fallback>
                </mc:AlternateContent>
              </a:graphicData>
            </a:graphic>
          </p:graphicFrame>
        </p:grpSp>
        <p:sp>
          <p:nvSpPr>
            <p:cNvPr id="21" name="矩形 20"/>
            <p:cNvSpPr/>
            <p:nvPr/>
          </p:nvSpPr>
          <p:spPr>
            <a:xfrm>
              <a:off x="4304110" y="2782213"/>
              <a:ext cx="2304000" cy="1495409"/>
            </a:xfrm>
            <a:prstGeom prst="rect">
              <a:avLst/>
            </a:prstGeom>
          </p:spPr>
          <p:txBody>
            <a:bodyPr wrap="square">
              <a:spAutoFit/>
            </a:bodyPr>
            <a:lstStyle/>
            <a:p>
              <a:pPr algn="just" defTabSz="685800" fontAlgn="base">
                <a:lnSpc>
                  <a:spcPct val="200000"/>
                </a:lnSpc>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a:t>
              </a: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）触电者平卧姿势</a:t>
              </a:r>
              <a:endPar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fontAlgn="base">
                <a:lnSpc>
                  <a:spcPct val="200000"/>
                </a:lnSpc>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b</a:t>
              </a: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）急救者吹气方法</a:t>
              </a:r>
              <a:endPar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fontAlgn="base">
                <a:lnSpc>
                  <a:spcPct val="200000"/>
                </a:lnSpc>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c</a:t>
              </a: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）触电者呼气姿态</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3607633" y="4602748"/>
            <a:ext cx="1928734"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口对口人工呼吸法</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690000" y="371475"/>
            <a:ext cx="1764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五、触电急救</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607987" y="1410307"/>
            <a:ext cx="7928026" cy="3380232"/>
            <a:chOff x="522000" y="1238857"/>
            <a:chExt cx="7928026" cy="3380232"/>
          </a:xfrm>
        </p:grpSpPr>
        <p:sp>
          <p:nvSpPr>
            <p:cNvPr id="21" name="矩形 20"/>
            <p:cNvSpPr/>
            <p:nvPr/>
          </p:nvSpPr>
          <p:spPr>
            <a:xfrm>
              <a:off x="5454000" y="1296666"/>
              <a:ext cx="2996026"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）急救者跪跨位置</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b</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）急救者压胸的手掌位置</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c</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）挤压方法示意</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d</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）突然放松示意</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132637" y="4280535"/>
              <a:ext cx="1710725"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胸外心脏挤压法</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22000" y="1238857"/>
              <a:ext cx="4932000" cy="2988000"/>
              <a:chOff x="1998000" y="1279947"/>
              <a:chExt cx="4932000" cy="2988000"/>
            </a:xfrm>
          </p:grpSpPr>
          <p:sp>
            <p:nvSpPr>
              <p:cNvPr id="16" name="矩形 15"/>
              <p:cNvSpPr/>
              <p:nvPr/>
            </p:nvSpPr>
            <p:spPr>
              <a:xfrm>
                <a:off x="1998000" y="1279947"/>
                <a:ext cx="4932000" cy="29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6"/>
              <p:cNvPicPr>
                <a:picLocks noChangeAspect="1" noChangeArrowheads="1"/>
              </p:cNvPicPr>
              <p:nvPr/>
            </p:nvPicPr>
            <p:blipFill>
              <a:blip r:embed="rId1"/>
              <a:srcRect/>
              <a:stretch>
                <a:fillRect/>
              </a:stretch>
            </p:blipFill>
            <p:spPr bwMode="auto">
              <a:xfrm>
                <a:off x="2063700" y="1337756"/>
                <a:ext cx="4800600" cy="2872382"/>
              </a:xfrm>
              <a:prstGeom prst="rect">
                <a:avLst/>
              </a:prstGeom>
              <a:noFill/>
              <a:ln w="9525">
                <a:noFill/>
                <a:miter lim="800000"/>
                <a:headEnd/>
                <a:tailEnd/>
              </a:ln>
            </p:spPr>
          </p:pic>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690000" y="704850"/>
            <a:ext cx="1764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五、触电急救</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602000" y="1848456"/>
            <a:ext cx="5940000" cy="2752111"/>
            <a:chOff x="607987" y="1334106"/>
            <a:chExt cx="5940000" cy="2752111"/>
          </a:xfrm>
        </p:grpSpPr>
        <p:grpSp>
          <p:nvGrpSpPr>
            <p:cNvPr id="2" name="组合 1"/>
            <p:cNvGrpSpPr/>
            <p:nvPr/>
          </p:nvGrpSpPr>
          <p:grpSpPr>
            <a:xfrm>
              <a:off x="607987" y="1334106"/>
              <a:ext cx="5940000" cy="2752111"/>
              <a:chOff x="607987" y="1419831"/>
              <a:chExt cx="5940000" cy="2752111"/>
            </a:xfrm>
          </p:grpSpPr>
          <p:sp>
            <p:nvSpPr>
              <p:cNvPr id="16" name="矩形 15"/>
              <p:cNvSpPr/>
              <p:nvPr/>
            </p:nvSpPr>
            <p:spPr>
              <a:xfrm>
                <a:off x="607987" y="1419831"/>
                <a:ext cx="5940000" cy="27521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5"/>
              <p:cNvPicPr>
                <a:picLocks noChangeAspect="1" noChangeArrowheads="1"/>
              </p:cNvPicPr>
              <p:nvPr/>
            </p:nvPicPr>
            <p:blipFill>
              <a:blip r:embed="rId1"/>
              <a:srcRect/>
              <a:stretch>
                <a:fillRect/>
              </a:stretch>
            </p:blipFill>
            <p:spPr bwMode="auto">
              <a:xfrm>
                <a:off x="679711" y="1487910"/>
                <a:ext cx="2539739" cy="2019266"/>
              </a:xfrm>
              <a:prstGeom prst="rect">
                <a:avLst/>
              </a:prstGeom>
              <a:noFill/>
              <a:ln w="9525">
                <a:noFill/>
                <a:miter lim="800000"/>
                <a:headEnd/>
                <a:tailEnd/>
              </a:ln>
            </p:spPr>
          </p:pic>
          <p:graphicFrame>
            <p:nvGraphicFramePr>
              <p:cNvPr id="12" name="Object 7"/>
              <p:cNvGraphicFramePr>
                <a:graphicFrameLocks noChangeAspect="1"/>
              </p:cNvGraphicFramePr>
              <p:nvPr/>
            </p:nvGraphicFramePr>
            <p:xfrm>
              <a:off x="3281649" y="1487910"/>
              <a:ext cx="3200400" cy="2015728"/>
            </p:xfrm>
            <a:graphic>
              <a:graphicData uri="http://schemas.openxmlformats.org/presentationml/2006/ole">
                <mc:AlternateContent xmlns:mc="http://schemas.openxmlformats.org/markup-compatibility/2006">
                  <mc:Choice xmlns:v="urn:schemas-microsoft-com:vml" Requires="v">
                    <p:oleObj spid="_x0000_s64521" name="" r:id="rId2" imgW="2788920" imgH="1767840" progId="PBrush">
                      <p:embed/>
                    </p:oleObj>
                  </mc:Choice>
                  <mc:Fallback>
                    <p:oleObj name="" r:id="rId2" imgW="2788920" imgH="1767840" progId="PBrush">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649" y="1487910"/>
                            <a:ext cx="3200400" cy="2015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 name="矩形 20"/>
            <p:cNvSpPr/>
            <p:nvPr/>
          </p:nvSpPr>
          <p:spPr>
            <a:xfrm>
              <a:off x="808430" y="3461446"/>
              <a:ext cx="1975987" cy="584775"/>
            </a:xfrm>
            <a:prstGeom prst="rect">
              <a:avLst/>
            </a:prstGeom>
          </p:spPr>
          <p:txBody>
            <a:bodyPr wrap="square">
              <a:spAutoFit/>
            </a:bodyPr>
            <a:lstStyle/>
            <a:p>
              <a:pPr algn="just" defTabSz="685800" fontAlgn="base">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a</a:t>
              </a: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）单人操作法</a:t>
              </a:r>
              <a:endPar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fontAlgn="base">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b</a:t>
              </a: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）双人操作法</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3375496" y="3584556"/>
              <a:ext cx="3018776"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对心跳和呼吸均停止者的急救</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724535"/>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681163" y="1758620"/>
            <a:ext cx="5781675" cy="2737179"/>
            <a:chOff x="1714500" y="1758620"/>
            <a:chExt cx="5781675" cy="2737179"/>
          </a:xfrm>
        </p:grpSpPr>
        <p:sp>
          <p:nvSpPr>
            <p:cNvPr id="24" name="矩形 23"/>
            <p:cNvSpPr/>
            <p:nvPr/>
          </p:nvSpPr>
          <p:spPr>
            <a:xfrm>
              <a:off x="1714500" y="1758620"/>
              <a:ext cx="5781675" cy="2737179"/>
            </a:xfrm>
            <a:prstGeom prst="rect">
              <a:avLst/>
            </a:prstGeom>
            <a:solidFill>
              <a:schemeClr val="bg2"/>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798054" y="1815770"/>
              <a:ext cx="5547892" cy="2595554"/>
              <a:chOff x="1024358" y="1815770"/>
              <a:chExt cx="5547892" cy="2595554"/>
            </a:xfrm>
          </p:grpSpPr>
          <p:sp>
            <p:nvSpPr>
              <p:cNvPr id="4" name="矩形 3"/>
              <p:cNvSpPr/>
              <p:nvPr/>
            </p:nvSpPr>
            <p:spPr>
              <a:xfrm>
                <a:off x="1024358" y="1815770"/>
                <a:ext cx="1492716"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电气事故类型</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024358" y="2146473"/>
                <a:ext cx="5547892" cy="2264851"/>
              </a:xfrm>
              <a:prstGeom prst="rect">
                <a:avLst/>
              </a:prstGeom>
            </p:spPr>
            <p:txBody>
              <a:bodyPr wrap="square">
                <a:spAutoFit/>
              </a:bodyPr>
              <a:lstStyle/>
              <a:p>
                <a:pPr algn="just" defTabSz="685800" fontAlgn="base">
                  <a:lnSpc>
                    <a:spcPct val="150000"/>
                  </a:lnSpc>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触电事故：电击（触电）和电伤；雷电灾害事故；静电（可以高达几万伏）危害事故；射频电磁场（</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100KHZ</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以上的电磁波）危害；电路故障：是由电能传递、分配、转换失去控制或电气元件损坏造成的。包括断线、短路、接地、漏电、误合闸、电气设备损坏。特点：电气线路或电气设备故障可能发展为事故，并影响到人身安全。</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690000" y="514350"/>
            <a:ext cx="1764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五、触电急救</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755859" y="1627907"/>
            <a:ext cx="7213183" cy="3186564"/>
            <a:chOff x="841584" y="1618382"/>
            <a:chExt cx="7213183" cy="3186564"/>
          </a:xfrm>
        </p:grpSpPr>
        <p:sp>
          <p:nvSpPr>
            <p:cNvPr id="14" name="矩形 13"/>
            <p:cNvSpPr/>
            <p:nvPr/>
          </p:nvSpPr>
          <p:spPr>
            <a:xfrm>
              <a:off x="5207833" y="2632629"/>
              <a:ext cx="1928734"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救护中的注意事项</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41584" y="1684357"/>
              <a:ext cx="7213183" cy="3120589"/>
              <a:chOff x="1159956" y="1656429"/>
              <a:chExt cx="9710827" cy="4064691"/>
            </a:xfrm>
          </p:grpSpPr>
          <p:sp>
            <p:nvSpPr>
              <p:cNvPr id="15" name="Freeform 5"/>
              <p:cNvSpPr>
                <a:spLocks noEditPoints="1"/>
              </p:cNvSpPr>
              <p:nvPr/>
            </p:nvSpPr>
            <p:spPr bwMode="auto">
              <a:xfrm>
                <a:off x="6820328" y="1656429"/>
                <a:ext cx="4050455" cy="4064691"/>
              </a:xfrm>
              <a:custGeom>
                <a:avLst/>
                <a:gdLst>
                  <a:gd name="T0" fmla="*/ 1404 w 1558"/>
                  <a:gd name="T1" fmla="*/ 1563 h 1563"/>
                  <a:gd name="T2" fmla="*/ 1293 w 1558"/>
                  <a:gd name="T3" fmla="*/ 1519 h 1563"/>
                  <a:gd name="T4" fmla="*/ 857 w 1558"/>
                  <a:gd name="T5" fmla="*/ 1081 h 1563"/>
                  <a:gd name="T6" fmla="*/ 843 w 1558"/>
                  <a:gd name="T7" fmla="*/ 1090 h 1563"/>
                  <a:gd name="T8" fmla="*/ 579 w 1558"/>
                  <a:gd name="T9" fmla="*/ 1162 h 1563"/>
                  <a:gd name="T10" fmla="*/ 167 w 1558"/>
                  <a:gd name="T11" fmla="*/ 994 h 1563"/>
                  <a:gd name="T12" fmla="*/ 0 w 1558"/>
                  <a:gd name="T13" fmla="*/ 581 h 1563"/>
                  <a:gd name="T14" fmla="*/ 167 w 1558"/>
                  <a:gd name="T15" fmla="*/ 168 h 1563"/>
                  <a:gd name="T16" fmla="*/ 579 w 1558"/>
                  <a:gd name="T17" fmla="*/ 0 h 1563"/>
                  <a:gd name="T18" fmla="*/ 991 w 1558"/>
                  <a:gd name="T19" fmla="*/ 168 h 1563"/>
                  <a:gd name="T20" fmla="*/ 1159 w 1558"/>
                  <a:gd name="T21" fmla="*/ 581 h 1563"/>
                  <a:gd name="T22" fmla="*/ 1087 w 1558"/>
                  <a:gd name="T23" fmla="*/ 845 h 1563"/>
                  <a:gd name="T24" fmla="*/ 1078 w 1558"/>
                  <a:gd name="T25" fmla="*/ 859 h 1563"/>
                  <a:gd name="T26" fmla="*/ 1514 w 1558"/>
                  <a:gd name="T27" fmla="*/ 1296 h 1563"/>
                  <a:gd name="T28" fmla="*/ 1558 w 1558"/>
                  <a:gd name="T29" fmla="*/ 1407 h 1563"/>
                  <a:gd name="T30" fmla="*/ 1404 w 1558"/>
                  <a:gd name="T31" fmla="*/ 1563 h 1563"/>
                  <a:gd name="T32" fmla="*/ 913 w 1558"/>
                  <a:gd name="T33" fmla="*/ 1069 h 1563"/>
                  <a:gd name="T34" fmla="*/ 1327 w 1558"/>
                  <a:gd name="T35" fmla="*/ 1484 h 1563"/>
                  <a:gd name="T36" fmla="*/ 1404 w 1558"/>
                  <a:gd name="T37" fmla="*/ 1515 h 1563"/>
                  <a:gd name="T38" fmla="*/ 1511 w 1558"/>
                  <a:gd name="T39" fmla="*/ 1407 h 1563"/>
                  <a:gd name="T40" fmla="*/ 1480 w 1558"/>
                  <a:gd name="T41" fmla="*/ 1331 h 1563"/>
                  <a:gd name="T42" fmla="*/ 1066 w 1558"/>
                  <a:gd name="T43" fmla="*/ 916 h 1563"/>
                  <a:gd name="T44" fmla="*/ 913 w 1558"/>
                  <a:gd name="T45" fmla="*/ 1069 h 1563"/>
                  <a:gd name="T46" fmla="*/ 579 w 1558"/>
                  <a:gd name="T47" fmla="*/ 60 h 1563"/>
                  <a:gd name="T48" fmla="*/ 60 w 1558"/>
                  <a:gd name="T49" fmla="*/ 581 h 1563"/>
                  <a:gd name="T50" fmla="*/ 579 w 1558"/>
                  <a:gd name="T51" fmla="*/ 1102 h 1563"/>
                  <a:gd name="T52" fmla="*/ 1099 w 1558"/>
                  <a:gd name="T53" fmla="*/ 581 h 1563"/>
                  <a:gd name="T54" fmla="*/ 579 w 1558"/>
                  <a:gd name="T55" fmla="*/ 6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58" h="1563">
                    <a:moveTo>
                      <a:pt x="1404" y="1563"/>
                    </a:moveTo>
                    <a:cubicBezTo>
                      <a:pt x="1360" y="1563"/>
                      <a:pt x="1315" y="1541"/>
                      <a:pt x="1293" y="1519"/>
                    </a:cubicBezTo>
                    <a:cubicBezTo>
                      <a:pt x="857" y="1081"/>
                      <a:pt x="857" y="1081"/>
                      <a:pt x="857" y="1081"/>
                    </a:cubicBezTo>
                    <a:cubicBezTo>
                      <a:pt x="843" y="1090"/>
                      <a:pt x="843" y="1090"/>
                      <a:pt x="843" y="1090"/>
                    </a:cubicBezTo>
                    <a:cubicBezTo>
                      <a:pt x="774" y="1137"/>
                      <a:pt x="680" y="1162"/>
                      <a:pt x="579" y="1162"/>
                    </a:cubicBezTo>
                    <a:cubicBezTo>
                      <a:pt x="422" y="1162"/>
                      <a:pt x="275" y="1102"/>
                      <a:pt x="167" y="994"/>
                    </a:cubicBezTo>
                    <a:cubicBezTo>
                      <a:pt x="60" y="886"/>
                      <a:pt x="0" y="739"/>
                      <a:pt x="0" y="581"/>
                    </a:cubicBezTo>
                    <a:cubicBezTo>
                      <a:pt x="0" y="423"/>
                      <a:pt x="60" y="276"/>
                      <a:pt x="167" y="168"/>
                    </a:cubicBezTo>
                    <a:cubicBezTo>
                      <a:pt x="275" y="59"/>
                      <a:pt x="422" y="0"/>
                      <a:pt x="579" y="0"/>
                    </a:cubicBezTo>
                    <a:cubicBezTo>
                      <a:pt x="737" y="0"/>
                      <a:pt x="883" y="59"/>
                      <a:pt x="991" y="168"/>
                    </a:cubicBezTo>
                    <a:cubicBezTo>
                      <a:pt x="1099" y="276"/>
                      <a:pt x="1159" y="423"/>
                      <a:pt x="1159" y="581"/>
                    </a:cubicBezTo>
                    <a:cubicBezTo>
                      <a:pt x="1159" y="682"/>
                      <a:pt x="1133" y="776"/>
                      <a:pt x="1087" y="845"/>
                    </a:cubicBezTo>
                    <a:cubicBezTo>
                      <a:pt x="1078" y="859"/>
                      <a:pt x="1078" y="859"/>
                      <a:pt x="1078" y="859"/>
                    </a:cubicBezTo>
                    <a:cubicBezTo>
                      <a:pt x="1514" y="1296"/>
                      <a:pt x="1514" y="1296"/>
                      <a:pt x="1514" y="1296"/>
                    </a:cubicBezTo>
                    <a:cubicBezTo>
                      <a:pt x="1536" y="1318"/>
                      <a:pt x="1558" y="1364"/>
                      <a:pt x="1558" y="1407"/>
                    </a:cubicBezTo>
                    <a:cubicBezTo>
                      <a:pt x="1558" y="1496"/>
                      <a:pt x="1492" y="1563"/>
                      <a:pt x="1404" y="1563"/>
                    </a:cubicBezTo>
                    <a:close/>
                    <a:moveTo>
                      <a:pt x="913" y="1069"/>
                    </a:moveTo>
                    <a:cubicBezTo>
                      <a:pt x="1327" y="1484"/>
                      <a:pt x="1327" y="1484"/>
                      <a:pt x="1327" y="1484"/>
                    </a:cubicBezTo>
                    <a:cubicBezTo>
                      <a:pt x="1342" y="1500"/>
                      <a:pt x="1372" y="1515"/>
                      <a:pt x="1404" y="1515"/>
                    </a:cubicBezTo>
                    <a:cubicBezTo>
                      <a:pt x="1465" y="1515"/>
                      <a:pt x="1511" y="1469"/>
                      <a:pt x="1511" y="1407"/>
                    </a:cubicBezTo>
                    <a:cubicBezTo>
                      <a:pt x="1511" y="1376"/>
                      <a:pt x="1496" y="1346"/>
                      <a:pt x="1480" y="1331"/>
                    </a:cubicBezTo>
                    <a:cubicBezTo>
                      <a:pt x="1066" y="916"/>
                      <a:pt x="1066" y="916"/>
                      <a:pt x="1066" y="916"/>
                    </a:cubicBezTo>
                    <a:lnTo>
                      <a:pt x="913" y="1069"/>
                    </a:lnTo>
                    <a:close/>
                    <a:moveTo>
                      <a:pt x="579" y="60"/>
                    </a:moveTo>
                    <a:cubicBezTo>
                      <a:pt x="293" y="60"/>
                      <a:pt x="60" y="294"/>
                      <a:pt x="60" y="581"/>
                    </a:cubicBezTo>
                    <a:cubicBezTo>
                      <a:pt x="60" y="868"/>
                      <a:pt x="293" y="1102"/>
                      <a:pt x="579" y="1102"/>
                    </a:cubicBezTo>
                    <a:cubicBezTo>
                      <a:pt x="866" y="1102"/>
                      <a:pt x="1099" y="868"/>
                      <a:pt x="1099" y="581"/>
                    </a:cubicBezTo>
                    <a:cubicBezTo>
                      <a:pt x="1099" y="294"/>
                      <a:pt x="866" y="60"/>
                      <a:pt x="579" y="60"/>
                    </a:cubicBezTo>
                    <a:close/>
                  </a:path>
                </a:pathLst>
              </a:custGeom>
              <a:solidFill>
                <a:srgbClr val="59595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4" rIns="109710" bIns="54854" numCol="1" anchor="t" anchorCtr="0" compatLnSpc="1"/>
              <a:lstStyle/>
              <a:p>
                <a:endParaRPr lang="id-ID" sz="900" dirty="0">
                  <a:latin typeface="微软雅黑" panose="020B0503020204020204" pitchFamily="34" charset="-122"/>
                </a:endParaRPr>
              </a:p>
            </p:txBody>
          </p:sp>
          <p:sp>
            <p:nvSpPr>
              <p:cNvPr id="17" name="Oval 89"/>
              <p:cNvSpPr/>
              <p:nvPr/>
            </p:nvSpPr>
            <p:spPr bwMode="auto">
              <a:xfrm>
                <a:off x="1159956" y="4559668"/>
                <a:ext cx="764861" cy="765060"/>
              </a:xfrm>
              <a:prstGeom prst="ellipse">
                <a:avLst/>
              </a:prstGeom>
              <a:solidFill>
                <a:srgbClr val="59595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4" rIns="109710" bIns="54854" numCol="1" anchor="ctr" anchorCtr="0" compatLnSpc="1"/>
              <a:lstStyle/>
              <a:p>
                <a:pPr algn="ctr"/>
                <a:r>
                  <a:rPr lang="en-US" sz="2000" b="1" dirty="0">
                    <a:solidFill>
                      <a:schemeClr val="bg1"/>
                    </a:solidFill>
                    <a:latin typeface="微软雅黑" panose="020B0503020204020204" pitchFamily="34" charset="-122"/>
                  </a:rPr>
                  <a:t>3</a:t>
                </a:r>
                <a:endParaRPr lang="en-US" sz="2000" b="1" dirty="0">
                  <a:solidFill>
                    <a:schemeClr val="bg1"/>
                  </a:solidFill>
                  <a:latin typeface="微软雅黑" panose="020B0503020204020204" pitchFamily="34" charset="-122"/>
                </a:endParaRPr>
              </a:p>
            </p:txBody>
          </p:sp>
          <p:sp>
            <p:nvSpPr>
              <p:cNvPr id="22" name="Oval 84"/>
              <p:cNvSpPr/>
              <p:nvPr/>
            </p:nvSpPr>
            <p:spPr bwMode="auto">
              <a:xfrm>
                <a:off x="1159956" y="1885916"/>
                <a:ext cx="764861" cy="765060"/>
              </a:xfrm>
              <a:prstGeom prst="ellipse">
                <a:avLst/>
              </a:prstGeom>
              <a:solidFill>
                <a:srgbClr val="59595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4" rIns="109710" bIns="54854" numCol="1" anchor="ctr" anchorCtr="0" compatLnSpc="1"/>
              <a:lstStyle/>
              <a:p>
                <a:pPr algn="ctr"/>
                <a:r>
                  <a:rPr lang="en-US" sz="2000" b="1" dirty="0">
                    <a:solidFill>
                      <a:schemeClr val="bg1"/>
                    </a:solidFill>
                    <a:latin typeface="微软雅黑" panose="020B0503020204020204" pitchFamily="34" charset="-122"/>
                  </a:rPr>
                  <a:t>1</a:t>
                </a:r>
                <a:endParaRPr lang="en-US" sz="2000" b="1" dirty="0">
                  <a:solidFill>
                    <a:schemeClr val="bg1"/>
                  </a:solidFill>
                  <a:latin typeface="微软雅黑" panose="020B0503020204020204" pitchFamily="34" charset="-122"/>
                </a:endParaRPr>
              </a:p>
            </p:txBody>
          </p:sp>
          <p:sp>
            <p:nvSpPr>
              <p:cNvPr id="27" name="Oval 87"/>
              <p:cNvSpPr/>
              <p:nvPr/>
            </p:nvSpPr>
            <p:spPr bwMode="auto">
              <a:xfrm>
                <a:off x="1159956" y="3220648"/>
                <a:ext cx="764861" cy="765060"/>
              </a:xfrm>
              <a:prstGeom prst="ellipse">
                <a:avLst/>
              </a:prstGeom>
              <a:solidFill>
                <a:srgbClr val="FFC00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4" rIns="109710" bIns="54854" numCol="1" anchor="ctr" anchorCtr="0" compatLnSpc="1"/>
              <a:lstStyle/>
              <a:p>
                <a:pPr algn="ctr"/>
                <a:r>
                  <a:rPr lang="en-US" sz="2000" b="1" dirty="0">
                    <a:solidFill>
                      <a:schemeClr val="bg1"/>
                    </a:solidFill>
                    <a:latin typeface="微软雅黑" panose="020B0503020204020204" pitchFamily="34" charset="-122"/>
                  </a:rPr>
                  <a:t>2</a:t>
                </a:r>
                <a:endParaRPr lang="en-US" sz="2000" b="1" dirty="0">
                  <a:solidFill>
                    <a:schemeClr val="bg1"/>
                  </a:solidFill>
                  <a:latin typeface="微软雅黑" panose="020B0503020204020204" pitchFamily="34" charset="-122"/>
                </a:endParaRPr>
              </a:p>
            </p:txBody>
          </p:sp>
        </p:grpSp>
        <p:sp>
          <p:nvSpPr>
            <p:cNvPr id="47" name="矩形 46"/>
            <p:cNvSpPr/>
            <p:nvPr/>
          </p:nvSpPr>
          <p:spPr>
            <a:xfrm>
              <a:off x="1409721" y="1618382"/>
              <a:ext cx="3672000"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救护人员不可直接用手或其他金属或潮湿的物件作为救护工具，而必须使用干燥绝缘的工具。救护人最好只用一只手操作，以防自己触电。</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1409721" y="2712095"/>
              <a:ext cx="3672000" cy="1077218"/>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防止触电者脱离电源后可能摔伤。特别是当触电者在高处的情况下，应考虑防摔措施。即使触电者在平地，也要注意触电者倒下的方向，以防摔倒。</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1409721" y="3811169"/>
              <a:ext cx="3672000" cy="830997"/>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要避免扩大事故。如触电事故发生在夜间，应迅速解决临时照明问题，以利于抢救。</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14350"/>
            <a:ext cx="2268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六、电气作业管理</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3607633" y="1145074"/>
            <a:ext cx="1928734"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电气安全管理要求</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722051" y="1623438"/>
            <a:ext cx="5699898" cy="3345255"/>
            <a:chOff x="2160020" y="1604388"/>
            <a:chExt cx="5699898" cy="3345255"/>
          </a:xfrm>
        </p:grpSpPr>
        <p:sp>
          <p:nvSpPr>
            <p:cNvPr id="18" name="矩形 17"/>
            <p:cNvSpPr/>
            <p:nvPr/>
          </p:nvSpPr>
          <p:spPr>
            <a:xfrm>
              <a:off x="2160020" y="1604388"/>
              <a:ext cx="5699898" cy="1569660"/>
            </a:xfrm>
            <a:prstGeom prst="rect">
              <a:avLst/>
            </a:prstGeom>
          </p:spPr>
          <p:txBody>
            <a:bodyPr wrap="square">
              <a:spAutoFit/>
            </a:bodyPr>
            <a:lstStyle/>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从事电气工作的人员为特种作业人员，必须经过培训和考核，取得</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特种作业操作证</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后，才能独立作业。</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遵守电工作业安全操作规程。</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履行安全许可证、挂牌上锁程序。</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限制进入、警告标志。</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绝缘和接地。</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253682" y="3144631"/>
              <a:ext cx="1484768" cy="1805012"/>
              <a:chOff x="1821075" y="1820070"/>
              <a:chExt cx="1836000" cy="2232000"/>
            </a:xfrm>
          </p:grpSpPr>
          <p:sp>
            <p:nvSpPr>
              <p:cNvPr id="19" name="矩形 18"/>
              <p:cNvSpPr/>
              <p:nvPr/>
            </p:nvSpPr>
            <p:spPr>
              <a:xfrm>
                <a:off x="1821075" y="1820070"/>
                <a:ext cx="1836000" cy="22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Picture 5" descr="20060308110552"/>
              <p:cNvPicPr>
                <a:picLocks noChangeAspect="1" noChangeArrowheads="1"/>
              </p:cNvPicPr>
              <p:nvPr/>
            </p:nvPicPr>
            <p:blipFill>
              <a:blip r:embed="rId1"/>
              <a:srcRect/>
              <a:stretch>
                <a:fillRect/>
              </a:stretch>
            </p:blipFill>
            <p:spPr bwMode="auto">
              <a:xfrm>
                <a:off x="1878457" y="1887130"/>
                <a:ext cx="1721237" cy="2097881"/>
              </a:xfrm>
              <a:prstGeom prst="rect">
                <a:avLst/>
              </a:prstGeom>
              <a:noFill/>
              <a:ln w="9525">
                <a:noFill/>
                <a:miter lim="800000"/>
                <a:headEnd/>
                <a:tailEnd/>
              </a:ln>
            </p:spPr>
          </p:pic>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70575" y="3111500"/>
            <a:ext cx="295846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894070" y="3373755"/>
            <a:ext cx="99949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5955" y="4050665"/>
            <a:ext cx="75247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724535"/>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430176" y="1759459"/>
            <a:ext cx="6283649" cy="2684668"/>
            <a:chOff x="1398084" y="1749934"/>
            <a:chExt cx="6283649" cy="2684668"/>
          </a:xfrm>
        </p:grpSpPr>
        <p:sp>
          <p:nvSpPr>
            <p:cNvPr id="10" name="矩形 9"/>
            <p:cNvSpPr/>
            <p:nvPr/>
          </p:nvSpPr>
          <p:spPr>
            <a:xfrm>
              <a:off x="1398084" y="1749934"/>
              <a:ext cx="1492716"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触电事故类型</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398084" y="2088488"/>
              <a:ext cx="4616385" cy="338554"/>
            </a:xfrm>
            <a:prstGeom prst="rect">
              <a:avLst/>
            </a:prstGeom>
          </p:spPr>
          <p:txBody>
            <a:bodyPr wrap="square">
              <a:spAutoFit/>
            </a:bodyPr>
            <a:lstStyle/>
            <a:p>
              <a:pPr algn="just" defTabSz="685800" fontAlgn="base">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触电事故：由电流形式的电能造成的事故。</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98084" y="2754703"/>
              <a:ext cx="4450266" cy="677108"/>
              <a:chOff x="1398084" y="2754703"/>
              <a:chExt cx="4450266" cy="677108"/>
            </a:xfrm>
          </p:grpSpPr>
          <p:sp>
            <p:nvSpPr>
              <p:cNvPr id="12" name="矩形 11"/>
              <p:cNvSpPr/>
              <p:nvPr/>
            </p:nvSpPr>
            <p:spPr>
              <a:xfrm>
                <a:off x="1398084" y="2754703"/>
                <a:ext cx="1367683" cy="338554"/>
              </a:xfrm>
              <a:prstGeom prst="rect">
                <a:avLst/>
              </a:prstGeom>
              <a:solidFill>
                <a:srgbClr val="595959"/>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电击（内伤</a:t>
                </a:r>
                <a:r>
                  <a:rPr kumimoji="1" lang="en-US" altLang="zh-CN" sz="1600" b="1" spc="100" dirty="0">
                    <a:solidFill>
                      <a:schemeClr val="bg1"/>
                    </a:solidFill>
                    <a:latin typeface="微软雅黑" panose="020B0503020204020204" pitchFamily="34" charset="-122"/>
                    <a:ea typeface="微软雅黑" panose="020B0503020204020204" pitchFamily="34" charset="-122"/>
                  </a:rPr>
                  <a:t>)</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398084" y="3093257"/>
                <a:ext cx="1367683" cy="338554"/>
              </a:xfrm>
              <a:prstGeom prst="rect">
                <a:avLst/>
              </a:prstGeom>
            </p:spPr>
            <p:txBody>
              <a:bodyPr wrap="square">
                <a:spAutoFit/>
              </a:bodyPr>
              <a:lstStyle/>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单线电击</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765767" y="3093257"/>
                <a:ext cx="1367683" cy="338554"/>
              </a:xfrm>
              <a:prstGeom prst="rect">
                <a:avLst/>
              </a:prstGeom>
            </p:spPr>
            <p:txBody>
              <a:bodyPr wrap="square">
                <a:spAutoFit/>
              </a:bodyPr>
              <a:lstStyle/>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两线电击</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072909" y="3093257"/>
                <a:ext cx="1775441" cy="338554"/>
              </a:xfrm>
              <a:prstGeom prst="rect">
                <a:avLst/>
              </a:prstGeom>
            </p:spPr>
            <p:txBody>
              <a:bodyPr wrap="square">
                <a:spAutoFit/>
              </a:bodyPr>
              <a:lstStyle/>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跨步电压电击</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398084" y="3759472"/>
              <a:ext cx="6283649" cy="675130"/>
              <a:chOff x="1392076" y="3695614"/>
              <a:chExt cx="6283649" cy="675130"/>
            </a:xfrm>
          </p:grpSpPr>
          <p:sp>
            <p:nvSpPr>
              <p:cNvPr id="17" name="矩形 16"/>
              <p:cNvSpPr/>
              <p:nvPr/>
            </p:nvSpPr>
            <p:spPr>
              <a:xfrm>
                <a:off x="1392076" y="3695614"/>
                <a:ext cx="1367682" cy="338554"/>
              </a:xfrm>
              <a:prstGeom prst="rect">
                <a:avLst/>
              </a:prstGeom>
              <a:solidFill>
                <a:srgbClr val="FFC000"/>
              </a:solidFill>
            </p:spPr>
            <p:txBody>
              <a:bodyPr wrap="none" anchor="ctr" anchorCtr="0">
                <a:spAutoFit/>
              </a:bodyPr>
              <a:lstStyle/>
              <a:p>
                <a:pPr marL="342900" indent="-342900" algn="ctr" defTabSz="685800" fontAlgn="base">
                  <a:spcBef>
                    <a:spcPct val="20000"/>
                  </a:spcBef>
                  <a:spcAft>
                    <a:spcPct val="0"/>
                  </a:spcAft>
                </a:pPr>
                <a:r>
                  <a:rPr kumimoji="1" lang="zh-CN" altLang="en-US" sz="1600" b="1" spc="100" dirty="0">
                    <a:solidFill>
                      <a:schemeClr val="bg1"/>
                    </a:solidFill>
                    <a:latin typeface="微软雅黑" panose="020B0503020204020204" pitchFamily="34" charset="-122"/>
                    <a:ea typeface="微软雅黑" panose="020B0503020204020204" pitchFamily="34" charset="-122"/>
                  </a:rPr>
                  <a:t>电击（外伤</a:t>
                </a:r>
                <a:r>
                  <a:rPr kumimoji="1" lang="en-US" altLang="zh-CN" sz="1600" b="1" spc="100" dirty="0">
                    <a:solidFill>
                      <a:schemeClr val="bg1"/>
                    </a:solidFill>
                    <a:latin typeface="微软雅黑" panose="020B0503020204020204" pitchFamily="34" charset="-122"/>
                    <a:ea typeface="微软雅黑" panose="020B0503020204020204" pitchFamily="34" charset="-122"/>
                  </a:rPr>
                  <a:t>)</a:t>
                </a:r>
                <a:endParaRPr kumimoji="1"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392076" y="4032190"/>
                <a:ext cx="1132050" cy="338554"/>
              </a:xfrm>
              <a:prstGeom prst="rect">
                <a:avLst/>
              </a:prstGeom>
            </p:spPr>
            <p:txBody>
              <a:bodyPr wrap="square">
                <a:spAutoFit/>
              </a:bodyPr>
              <a:lstStyle/>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电灼伤</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2524125" y="4032190"/>
                <a:ext cx="1548783" cy="338554"/>
              </a:xfrm>
              <a:prstGeom prst="rect">
                <a:avLst/>
              </a:prstGeom>
            </p:spPr>
            <p:txBody>
              <a:bodyPr wrap="square">
                <a:spAutoFit/>
              </a:bodyPr>
              <a:lstStyle/>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皮肤金属化</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072909" y="4032190"/>
                <a:ext cx="1132050" cy="338554"/>
              </a:xfrm>
              <a:prstGeom prst="rect">
                <a:avLst/>
              </a:prstGeom>
            </p:spPr>
            <p:txBody>
              <a:bodyPr wrap="square">
                <a:spAutoFit/>
              </a:bodyPr>
              <a:lstStyle/>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电烙印</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5204959" y="4032190"/>
                <a:ext cx="1338716" cy="338554"/>
              </a:xfrm>
              <a:prstGeom prst="rect">
                <a:avLst/>
              </a:prstGeom>
            </p:spPr>
            <p:txBody>
              <a:bodyPr wrap="square">
                <a:spAutoFit/>
              </a:bodyPr>
              <a:lstStyle/>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机械损伤</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543675" y="4032190"/>
                <a:ext cx="1132050" cy="338554"/>
              </a:xfrm>
              <a:prstGeom prst="rect">
                <a:avLst/>
              </a:prstGeom>
            </p:spPr>
            <p:txBody>
              <a:bodyPr wrap="square">
                <a:spAutoFit/>
              </a:bodyPr>
              <a:lstStyle/>
              <a:p>
                <a:pPr marL="285750" indent="-285750" algn="just" defTabSz="685800" fontAlgn="base">
                  <a:spcAft>
                    <a:spcPct val="0"/>
                  </a:spcAft>
                  <a:buClr>
                    <a:srgbClr val="595959"/>
                  </a:buClr>
                  <a:buSzPct val="75000"/>
                  <a:buFont typeface="Wingdings" panose="05000000000000000000" pitchFamily="2" charset="2"/>
                  <a:buChar char="l"/>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电光眼</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98" name="组合 97"/>
          <p:cNvGrpSpPr/>
          <p:nvPr/>
        </p:nvGrpSpPr>
        <p:grpSpPr>
          <a:xfrm>
            <a:off x="1243313" y="1447800"/>
            <a:ext cx="6657375" cy="3245217"/>
            <a:chOff x="1286483" y="1343025"/>
            <a:chExt cx="6657375" cy="3245217"/>
          </a:xfrm>
        </p:grpSpPr>
        <p:grpSp>
          <p:nvGrpSpPr>
            <p:cNvPr id="91" name="组合 90"/>
            <p:cNvGrpSpPr/>
            <p:nvPr/>
          </p:nvGrpSpPr>
          <p:grpSpPr>
            <a:xfrm>
              <a:off x="1286483" y="1343025"/>
              <a:ext cx="3060000" cy="2448000"/>
              <a:chOff x="1286483" y="1343025"/>
              <a:chExt cx="3060000" cy="2448000"/>
            </a:xfrm>
          </p:grpSpPr>
          <p:sp>
            <p:nvSpPr>
              <p:cNvPr id="90" name="矩形 89"/>
              <p:cNvSpPr/>
              <p:nvPr/>
            </p:nvSpPr>
            <p:spPr>
              <a:xfrm>
                <a:off x="1286483" y="1343025"/>
                <a:ext cx="3060000" cy="244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1350369" y="1388025"/>
                <a:ext cx="2932228" cy="2358000"/>
              </a:xfrm>
              <a:prstGeom prst="rect">
                <a:avLst/>
              </a:prstGeom>
            </p:spPr>
          </p:pic>
        </p:grpSp>
        <p:grpSp>
          <p:nvGrpSpPr>
            <p:cNvPr id="93" name="组合 92"/>
            <p:cNvGrpSpPr/>
            <p:nvPr/>
          </p:nvGrpSpPr>
          <p:grpSpPr>
            <a:xfrm>
              <a:off x="4667858" y="1343025"/>
              <a:ext cx="3276000" cy="2448000"/>
              <a:chOff x="4667858" y="1343025"/>
              <a:chExt cx="3276000" cy="2448000"/>
            </a:xfrm>
          </p:grpSpPr>
          <p:sp>
            <p:nvSpPr>
              <p:cNvPr id="92" name="矩形 91"/>
              <p:cNvSpPr/>
              <p:nvPr/>
            </p:nvSpPr>
            <p:spPr>
              <a:xfrm>
                <a:off x="4667858" y="1343025"/>
                <a:ext cx="3276000" cy="244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p:cNvPicPr>
                <a:picLocks noChangeAspect="1"/>
              </p:cNvPicPr>
              <p:nvPr/>
            </p:nvPicPr>
            <p:blipFill>
              <a:blip r:embed="rId2"/>
              <a:stretch>
                <a:fillRect/>
              </a:stretch>
            </p:blipFill>
            <p:spPr>
              <a:xfrm>
                <a:off x="4729906" y="1387347"/>
                <a:ext cx="3151905" cy="2359356"/>
              </a:xfrm>
              <a:prstGeom prst="rect">
                <a:avLst/>
              </a:prstGeom>
            </p:spPr>
          </p:pic>
        </p:grpSp>
        <p:sp>
          <p:nvSpPr>
            <p:cNvPr id="94" name="矩形 93"/>
            <p:cNvSpPr/>
            <p:nvPr/>
          </p:nvSpPr>
          <p:spPr>
            <a:xfrm>
              <a:off x="2288133" y="3836025"/>
              <a:ext cx="105670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单线电击</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矩形 94"/>
            <p:cNvSpPr/>
            <p:nvPr/>
          </p:nvSpPr>
          <p:spPr>
            <a:xfrm>
              <a:off x="5777508" y="3836025"/>
              <a:ext cx="1056700"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两线电击</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矩形 95"/>
            <p:cNvSpPr/>
            <p:nvPr/>
          </p:nvSpPr>
          <p:spPr>
            <a:xfrm>
              <a:off x="1650137" y="4249688"/>
              <a:ext cx="2332691"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电流：</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I=U/</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spc="100" dirty="0" err="1">
                  <a:solidFill>
                    <a:schemeClr val="tx1">
                      <a:lumMod val="75000"/>
                      <a:lumOff val="25000"/>
                    </a:schemeClr>
                  </a:solidFill>
                  <a:latin typeface="微软雅黑" panose="020B0503020204020204" pitchFamily="34" charset="-122"/>
                  <a:ea typeface="微软雅黑" panose="020B0503020204020204" pitchFamily="34" charset="-122"/>
                </a:rPr>
                <a:t>Rr+Ro</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矩形 96"/>
            <p:cNvSpPr/>
            <p:nvPr/>
          </p:nvSpPr>
          <p:spPr>
            <a:xfrm>
              <a:off x="4776433" y="4249688"/>
              <a:ext cx="3058851"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电流：</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I=U/Rr</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U</a:t>
              </a: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可达线电压</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2161887" y="1428749"/>
            <a:ext cx="4820226" cy="3350533"/>
            <a:chOff x="1567149" y="1400174"/>
            <a:chExt cx="4820226" cy="3350533"/>
          </a:xfrm>
        </p:grpSpPr>
        <p:grpSp>
          <p:nvGrpSpPr>
            <p:cNvPr id="5" name="组合 4"/>
            <p:cNvGrpSpPr/>
            <p:nvPr/>
          </p:nvGrpSpPr>
          <p:grpSpPr>
            <a:xfrm>
              <a:off x="1567149" y="1400174"/>
              <a:ext cx="4820226" cy="2880000"/>
              <a:chOff x="1559625" y="785811"/>
              <a:chExt cx="6012000" cy="3592064"/>
            </a:xfrm>
          </p:grpSpPr>
          <p:sp>
            <p:nvSpPr>
              <p:cNvPr id="19" name="矩形 18"/>
              <p:cNvSpPr/>
              <p:nvPr/>
            </p:nvSpPr>
            <p:spPr>
              <a:xfrm>
                <a:off x="1559625" y="785811"/>
                <a:ext cx="6012000" cy="35920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1612875" y="843531"/>
                <a:ext cx="5905500" cy="3476625"/>
              </a:xfrm>
              <a:prstGeom prst="rect">
                <a:avLst/>
              </a:prstGeom>
            </p:spPr>
          </p:pic>
        </p:grpSp>
        <p:sp>
          <p:nvSpPr>
            <p:cNvPr id="21" name="矩形 20"/>
            <p:cNvSpPr/>
            <p:nvPr/>
          </p:nvSpPr>
          <p:spPr>
            <a:xfrm>
              <a:off x="2903890" y="4412153"/>
              <a:ext cx="2146743"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低压触电的两种形式</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2199247" y="1405690"/>
            <a:ext cx="2146743"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高压触电的两种形式</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208206" y="1809749"/>
            <a:ext cx="6727588" cy="2937007"/>
            <a:chOff x="1789816" y="1609724"/>
            <a:chExt cx="6727588" cy="2937007"/>
          </a:xfrm>
        </p:grpSpPr>
        <p:grpSp>
          <p:nvGrpSpPr>
            <p:cNvPr id="4" name="组合 3"/>
            <p:cNvGrpSpPr/>
            <p:nvPr/>
          </p:nvGrpSpPr>
          <p:grpSpPr>
            <a:xfrm>
              <a:off x="1789816" y="1609724"/>
              <a:ext cx="1982084" cy="2570515"/>
              <a:chOff x="2161887" y="1381124"/>
              <a:chExt cx="2304000" cy="2988000"/>
            </a:xfrm>
          </p:grpSpPr>
          <p:sp>
            <p:nvSpPr>
              <p:cNvPr id="19" name="矩形 18"/>
              <p:cNvSpPr/>
              <p:nvPr/>
            </p:nvSpPr>
            <p:spPr>
              <a:xfrm>
                <a:off x="2161887" y="1381124"/>
                <a:ext cx="2304000" cy="29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stretch>
                <a:fillRect/>
              </a:stretch>
            </p:blipFill>
            <p:spPr>
              <a:xfrm>
                <a:off x="2213945" y="1435124"/>
                <a:ext cx="2199884" cy="2880001"/>
              </a:xfrm>
              <a:prstGeom prst="rect">
                <a:avLst/>
              </a:prstGeom>
            </p:spPr>
          </p:pic>
        </p:grpSp>
        <p:grpSp>
          <p:nvGrpSpPr>
            <p:cNvPr id="10" name="组合 9"/>
            <p:cNvGrpSpPr/>
            <p:nvPr/>
          </p:nvGrpSpPr>
          <p:grpSpPr>
            <a:xfrm>
              <a:off x="3913450" y="1609724"/>
              <a:ext cx="2601483" cy="2570513"/>
              <a:chOff x="4702255" y="1381124"/>
              <a:chExt cx="3024000" cy="2988000"/>
            </a:xfrm>
          </p:grpSpPr>
          <p:sp>
            <p:nvSpPr>
              <p:cNvPr id="14" name="矩形 13"/>
              <p:cNvSpPr/>
              <p:nvPr/>
            </p:nvSpPr>
            <p:spPr>
              <a:xfrm>
                <a:off x="4702255" y="1381124"/>
                <a:ext cx="3024000" cy="29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tretch>
                <a:fillRect/>
              </a:stretch>
            </p:blipFill>
            <p:spPr>
              <a:xfrm>
                <a:off x="4770818" y="1435124"/>
                <a:ext cx="2886874" cy="2880000"/>
              </a:xfrm>
              <a:prstGeom prst="rect">
                <a:avLst/>
              </a:prstGeom>
            </p:spPr>
          </p:pic>
        </p:grpSp>
        <p:sp>
          <p:nvSpPr>
            <p:cNvPr id="15" name="矩形 14"/>
            <p:cNvSpPr/>
            <p:nvPr/>
          </p:nvSpPr>
          <p:spPr>
            <a:xfrm>
              <a:off x="2034499" y="4208177"/>
              <a:ext cx="1492716"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高压电弧触电</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249824" y="4208177"/>
              <a:ext cx="1928734"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高压跨步电压触电</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796168" y="1609724"/>
              <a:ext cx="1440000" cy="1080000"/>
              <a:chOff x="6610350" y="299206"/>
              <a:chExt cx="1440000" cy="1080000"/>
            </a:xfrm>
          </p:grpSpPr>
          <p:sp>
            <p:nvSpPr>
              <p:cNvPr id="20" name="矩形 19"/>
              <p:cNvSpPr/>
              <p:nvPr/>
            </p:nvSpPr>
            <p:spPr>
              <a:xfrm>
                <a:off x="6610350" y="299206"/>
                <a:ext cx="1440000" cy="10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8"/>
              <p:cNvPicPr>
                <a:picLocks noChangeAspect="1" noChangeArrowheads="1"/>
              </p:cNvPicPr>
              <p:nvPr/>
            </p:nvPicPr>
            <p:blipFill>
              <a:blip r:embed="rId3"/>
              <a:srcRect/>
              <a:stretch>
                <a:fillRect/>
              </a:stretch>
            </p:blipFill>
            <p:spPr bwMode="auto">
              <a:xfrm>
                <a:off x="6655266" y="347478"/>
                <a:ext cx="1350169" cy="983456"/>
              </a:xfrm>
              <a:prstGeom prst="rect">
                <a:avLst/>
              </a:prstGeom>
              <a:solidFill>
                <a:schemeClr val="hlink"/>
              </a:solidFill>
              <a:ln w="9525">
                <a:noFill/>
                <a:miter lim="800000"/>
                <a:headEnd/>
                <a:tailEnd/>
              </a:ln>
              <a:effectLst/>
            </p:spPr>
          </p:pic>
        </p:grpSp>
        <p:sp>
          <p:nvSpPr>
            <p:cNvPr id="22" name="矩形 21"/>
            <p:cNvSpPr/>
            <p:nvPr/>
          </p:nvSpPr>
          <p:spPr>
            <a:xfrm>
              <a:off x="6514932" y="2689724"/>
              <a:ext cx="2002472"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高压危险 请勿靠近</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543560"/>
            <a:ext cx="2268000" cy="490855"/>
            <a:chOff x="-4754" y="2025"/>
            <a:chExt cx="6638" cy="773"/>
          </a:xfrm>
        </p:grpSpPr>
        <p:sp>
          <p:nvSpPr>
            <p:cNvPr id="7" name="文本框 6"/>
            <p:cNvSpPr txBox="1"/>
            <p:nvPr/>
          </p:nvSpPr>
          <p:spPr>
            <a:xfrm>
              <a:off x="-4754" y="2025"/>
              <a:ext cx="6638" cy="662"/>
            </a:xfrm>
            <a:prstGeom prst="rect">
              <a:avLst/>
            </a:prstGeom>
            <a:solidFill>
              <a:srgbClr val="595959"/>
            </a:solidFill>
          </p:spPr>
          <p:txBody>
            <a:bodyPr wrap="square" lIns="107950" tIns="71755" rIns="107950" bIns="71755" rtlCol="0" anchor="ctr" anchorCtr="0">
              <a:spAutoFit/>
            </a:bodyPr>
            <a:lstStyle/>
            <a:p>
              <a:pPr algn="ctr"/>
              <a:r>
                <a:rPr lang="zh-CN" b="1" spc="200" dirty="0">
                  <a:solidFill>
                    <a:schemeClr val="bg1"/>
                  </a:solidFill>
                  <a:uFillTx/>
                  <a:latin typeface="微软雅黑" panose="020B0503020204020204" pitchFamily="34" charset="-122"/>
                  <a:ea typeface="微软雅黑" panose="020B0503020204020204" pitchFamily="34" charset="-122"/>
                  <a:sym typeface="+mn-ea"/>
                </a:rPr>
                <a:t>一、</a:t>
              </a:r>
              <a:r>
                <a:rPr lang="zh-CN" altLang="en-US" b="1" spc="200" dirty="0">
                  <a:solidFill>
                    <a:schemeClr val="bg1"/>
                  </a:solidFill>
                  <a:latin typeface="微软雅黑" panose="020B0503020204020204" pitchFamily="34" charset="-122"/>
                  <a:ea typeface="微软雅黑" panose="020B0503020204020204" pitchFamily="34" charset="-122"/>
                  <a:sym typeface="+mn-ea"/>
                </a:rPr>
                <a:t>电气安全知识</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3716637" y="1238773"/>
            <a:ext cx="1710726"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触电事故的特点</a:t>
            </a:r>
            <a:endParaRPr kumimoji="1"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680725" y="1820105"/>
            <a:ext cx="5782550" cy="3099512"/>
            <a:chOff x="2127955" y="2067755"/>
            <a:chExt cx="5782550" cy="3099512"/>
          </a:xfrm>
        </p:grpSpPr>
        <p:grpSp>
          <p:nvGrpSpPr>
            <p:cNvPr id="32" name="组合 31"/>
            <p:cNvGrpSpPr/>
            <p:nvPr/>
          </p:nvGrpSpPr>
          <p:grpSpPr>
            <a:xfrm>
              <a:off x="2926137" y="2237032"/>
              <a:ext cx="3257147" cy="2499136"/>
              <a:chOff x="2362201" y="2435209"/>
              <a:chExt cx="4343398" cy="3332592"/>
            </a:xfrm>
          </p:grpSpPr>
          <p:sp>
            <p:nvSpPr>
              <p:cNvPr id="37" name="U-Turn Arrow 4"/>
              <p:cNvSpPr/>
              <p:nvPr/>
            </p:nvSpPr>
            <p:spPr>
              <a:xfrm rot="10800000">
                <a:off x="2614613" y="2872201"/>
                <a:ext cx="914400" cy="2895600"/>
              </a:xfrm>
              <a:prstGeom prst="uturnArrow">
                <a:avLst>
                  <a:gd name="adj1" fmla="val 3676"/>
                  <a:gd name="adj2" fmla="val 25000"/>
                  <a:gd name="adj3" fmla="val 0"/>
                  <a:gd name="adj4" fmla="val 38419"/>
                  <a:gd name="adj5" fmla="val 10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 name="Round Same Side Corner Rectangle 5"/>
              <p:cNvSpPr/>
              <p:nvPr/>
            </p:nvSpPr>
            <p:spPr>
              <a:xfrm rot="10800000">
                <a:off x="2966305" y="4430043"/>
                <a:ext cx="422031" cy="1152142"/>
              </a:xfrm>
              <a:prstGeom prst="round2SameRect">
                <a:avLst>
                  <a:gd name="adj1" fmla="val 50000"/>
                  <a:gd name="adj2" fmla="val 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U-Turn Arrow 6"/>
              <p:cNvSpPr/>
              <p:nvPr/>
            </p:nvSpPr>
            <p:spPr>
              <a:xfrm rot="10800000">
                <a:off x="3529013" y="2872201"/>
                <a:ext cx="914400" cy="2895600"/>
              </a:xfrm>
              <a:prstGeom prst="uturnArrow">
                <a:avLst>
                  <a:gd name="adj1" fmla="val 3676"/>
                  <a:gd name="adj2" fmla="val 25000"/>
                  <a:gd name="adj3" fmla="val 0"/>
                  <a:gd name="adj4" fmla="val 38419"/>
                  <a:gd name="adj5"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0" name="Round Same Side Corner Rectangle 7"/>
              <p:cNvSpPr/>
              <p:nvPr/>
            </p:nvSpPr>
            <p:spPr>
              <a:xfrm rot="10800000">
                <a:off x="3880704" y="4622068"/>
                <a:ext cx="422031" cy="960118"/>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U-Turn Arrow 8"/>
              <p:cNvSpPr/>
              <p:nvPr/>
            </p:nvSpPr>
            <p:spPr>
              <a:xfrm rot="10800000">
                <a:off x="4471989" y="2872201"/>
                <a:ext cx="914400" cy="2895600"/>
              </a:xfrm>
              <a:prstGeom prst="uturnArrow">
                <a:avLst>
                  <a:gd name="adj1" fmla="val 3676"/>
                  <a:gd name="adj2" fmla="val 25000"/>
                  <a:gd name="adj3" fmla="val 0"/>
                  <a:gd name="adj4" fmla="val 38419"/>
                  <a:gd name="adj5" fmla="val 10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2" name="Round Same Side Corner Rectangle 9"/>
              <p:cNvSpPr/>
              <p:nvPr/>
            </p:nvSpPr>
            <p:spPr>
              <a:xfrm rot="10800000">
                <a:off x="4823679" y="4812191"/>
                <a:ext cx="422031" cy="769993"/>
              </a:xfrm>
              <a:prstGeom prst="round2SameRect">
                <a:avLst>
                  <a:gd name="adj1" fmla="val 50000"/>
                  <a:gd name="adj2" fmla="val 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U-Turn Arrow 10"/>
              <p:cNvSpPr/>
              <p:nvPr/>
            </p:nvSpPr>
            <p:spPr>
              <a:xfrm rot="10800000">
                <a:off x="5405439" y="2872201"/>
                <a:ext cx="914400" cy="2895600"/>
              </a:xfrm>
              <a:prstGeom prst="uturnArrow">
                <a:avLst>
                  <a:gd name="adj1" fmla="val 3676"/>
                  <a:gd name="adj2" fmla="val 25000"/>
                  <a:gd name="adj3" fmla="val 0"/>
                  <a:gd name="adj4" fmla="val 38419"/>
                  <a:gd name="adj5"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4" name="Round Same Side Corner Rectangle 11"/>
              <p:cNvSpPr/>
              <p:nvPr/>
            </p:nvSpPr>
            <p:spPr>
              <a:xfrm rot="10800000">
                <a:off x="5757128" y="4968678"/>
                <a:ext cx="422031" cy="613508"/>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9" name="Group 81"/>
              <p:cNvGrpSpPr/>
              <p:nvPr/>
            </p:nvGrpSpPr>
            <p:grpSpPr>
              <a:xfrm>
                <a:off x="2362201" y="3710401"/>
                <a:ext cx="817006" cy="330943"/>
                <a:chOff x="3069736" y="1459073"/>
                <a:chExt cx="817006" cy="336548"/>
              </a:xfrm>
            </p:grpSpPr>
            <p:cxnSp>
              <p:nvCxnSpPr>
                <p:cNvPr id="59" name="Straight Connector 17"/>
                <p:cNvCxnSpPr>
                  <a:stCxn id="61" idx="0"/>
                </p:cNvCxnSpPr>
                <p:nvPr/>
              </p:nvCxnSpPr>
              <p:spPr>
                <a:xfrm flipH="1" flipV="1">
                  <a:off x="3592682" y="1460251"/>
                  <a:ext cx="294060" cy="335370"/>
                </a:xfrm>
                <a:prstGeom prst="line">
                  <a:avLst/>
                </a:prstGeom>
                <a:ln w="19050" cap="rnd">
                  <a:solidFill>
                    <a:srgbClr val="59595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18"/>
                <p:cNvCxnSpPr/>
                <p:nvPr/>
              </p:nvCxnSpPr>
              <p:spPr>
                <a:xfrm rot="10800000">
                  <a:off x="3069736" y="1459073"/>
                  <a:ext cx="522947" cy="1615"/>
                </a:xfrm>
                <a:prstGeom prst="line">
                  <a:avLst/>
                </a:prstGeom>
                <a:ln w="19050" cap="rnd">
                  <a:solidFill>
                    <a:srgbClr val="59595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0" name="Group 81"/>
              <p:cNvGrpSpPr/>
              <p:nvPr/>
            </p:nvGrpSpPr>
            <p:grpSpPr>
              <a:xfrm flipH="1">
                <a:off x="5979556" y="4302267"/>
                <a:ext cx="726043" cy="299931"/>
                <a:chOff x="3069736" y="1459073"/>
                <a:chExt cx="726043" cy="305011"/>
              </a:xfrm>
            </p:grpSpPr>
            <p:cxnSp>
              <p:nvCxnSpPr>
                <p:cNvPr id="57" name="Straight Connector 23"/>
                <p:cNvCxnSpPr>
                  <a:stCxn id="64" idx="0"/>
                </p:cNvCxnSpPr>
                <p:nvPr/>
              </p:nvCxnSpPr>
              <p:spPr>
                <a:xfrm flipH="1" flipV="1">
                  <a:off x="3592682" y="1460250"/>
                  <a:ext cx="203097" cy="303834"/>
                </a:xfrm>
                <a:prstGeom prst="line">
                  <a:avLst/>
                </a:prstGeom>
                <a:ln w="1905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24"/>
                <p:cNvCxnSpPr/>
                <p:nvPr/>
              </p:nvCxnSpPr>
              <p:spPr>
                <a:xfrm rot="10800000">
                  <a:off x="3069736" y="1459073"/>
                  <a:ext cx="522947" cy="1615"/>
                </a:xfrm>
                <a:prstGeom prst="line">
                  <a:avLst/>
                </a:prstGeom>
                <a:ln w="1905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1" name="Group 81"/>
              <p:cNvGrpSpPr/>
              <p:nvPr/>
            </p:nvGrpSpPr>
            <p:grpSpPr>
              <a:xfrm flipH="1">
                <a:off x="5011921" y="2435210"/>
                <a:ext cx="691625" cy="2037916"/>
                <a:chOff x="2951867" y="1460251"/>
                <a:chExt cx="691625" cy="2072428"/>
              </a:xfrm>
            </p:grpSpPr>
            <p:cxnSp>
              <p:nvCxnSpPr>
                <p:cNvPr id="55" name="Straight Connector 35"/>
                <p:cNvCxnSpPr>
                  <a:stCxn id="63" idx="0"/>
                </p:cNvCxnSpPr>
                <p:nvPr/>
              </p:nvCxnSpPr>
              <p:spPr>
                <a:xfrm flipH="1" flipV="1">
                  <a:off x="3635736" y="1460251"/>
                  <a:ext cx="0" cy="2072428"/>
                </a:xfrm>
                <a:prstGeom prst="line">
                  <a:avLst/>
                </a:prstGeom>
                <a:ln w="19050" cap="rnd">
                  <a:solidFill>
                    <a:srgbClr val="59595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36"/>
                <p:cNvCxnSpPr/>
                <p:nvPr/>
              </p:nvCxnSpPr>
              <p:spPr>
                <a:xfrm flipH="1">
                  <a:off x="2951867" y="1460688"/>
                  <a:ext cx="691625" cy="1615"/>
                </a:xfrm>
                <a:prstGeom prst="line">
                  <a:avLst/>
                </a:prstGeom>
                <a:ln w="19050" cap="rnd">
                  <a:solidFill>
                    <a:srgbClr val="59595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2" name="Group 81"/>
              <p:cNvGrpSpPr/>
              <p:nvPr/>
            </p:nvGrpSpPr>
            <p:grpSpPr>
              <a:xfrm>
                <a:off x="3389590" y="2435209"/>
                <a:ext cx="693791" cy="1810144"/>
                <a:chOff x="2901059" y="1460250"/>
                <a:chExt cx="693791" cy="1840799"/>
              </a:xfrm>
            </p:grpSpPr>
            <p:cxnSp>
              <p:nvCxnSpPr>
                <p:cNvPr id="53" name="Straight Connector 38"/>
                <p:cNvCxnSpPr>
                  <a:stCxn id="62" idx="0"/>
                </p:cNvCxnSpPr>
                <p:nvPr/>
              </p:nvCxnSpPr>
              <p:spPr>
                <a:xfrm flipH="1" flipV="1">
                  <a:off x="3592684" y="1460250"/>
                  <a:ext cx="2166" cy="1840799"/>
                </a:xfrm>
                <a:prstGeom prst="line">
                  <a:avLst/>
                </a:prstGeom>
                <a:ln w="1905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39"/>
                <p:cNvCxnSpPr/>
                <p:nvPr/>
              </p:nvCxnSpPr>
              <p:spPr>
                <a:xfrm flipH="1">
                  <a:off x="2901059" y="1460688"/>
                  <a:ext cx="691624" cy="1615"/>
                </a:xfrm>
                <a:prstGeom prst="line">
                  <a:avLst/>
                </a:prstGeom>
                <a:ln w="19050" cap="rnd">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sp>
          <p:nvSpPr>
            <p:cNvPr id="61" name="矩形 60"/>
            <p:cNvSpPr/>
            <p:nvPr/>
          </p:nvSpPr>
          <p:spPr>
            <a:xfrm>
              <a:off x="3269351" y="3441485"/>
              <a:ext cx="538929" cy="276999"/>
            </a:xfrm>
            <a:prstGeom prst="rect">
              <a:avLst/>
            </a:prstGeom>
          </p:spPr>
          <p:txBody>
            <a:bodyPr wrap="none">
              <a:spAutoFit/>
            </a:bodyPr>
            <a:lstStyle/>
            <a:p>
              <a:pPr marL="342900" indent="-342900" algn="ctr" defTabSz="685800" fontAlgn="base">
                <a:spcBef>
                  <a:spcPct val="20000"/>
                </a:spcBef>
                <a:spcAft>
                  <a:spcPct val="0"/>
                </a:spcAft>
              </a:pPr>
              <a:r>
                <a:rPr kumimoji="1" lang="en-US" altLang="zh-CN" sz="1200" spc="100" dirty="0">
                  <a:solidFill>
                    <a:schemeClr val="tx1">
                      <a:lumMod val="75000"/>
                      <a:lumOff val="25000"/>
                    </a:schemeClr>
                  </a:solidFill>
                  <a:latin typeface="微软雅黑" panose="020B0503020204020204" pitchFamily="34" charset="-122"/>
                  <a:ea typeface="微软雅黑" panose="020B0503020204020204" pitchFamily="34" charset="-122"/>
                </a:rPr>
                <a:t>45%</a:t>
              </a:r>
              <a:endParaRPr kumimoji="1"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3947398" y="3594473"/>
              <a:ext cx="538930" cy="276999"/>
            </a:xfrm>
            <a:prstGeom prst="rect">
              <a:avLst/>
            </a:prstGeom>
          </p:spPr>
          <p:txBody>
            <a:bodyPr wrap="none">
              <a:spAutoFit/>
            </a:bodyPr>
            <a:lstStyle/>
            <a:p>
              <a:pPr marL="342900" indent="-342900" algn="ctr" defTabSz="685800" fontAlgn="base">
                <a:spcBef>
                  <a:spcPct val="20000"/>
                </a:spcBef>
                <a:spcAft>
                  <a:spcPct val="0"/>
                </a:spcAft>
              </a:pPr>
              <a:r>
                <a:rPr kumimoji="1" lang="en-US" altLang="zh-CN" sz="1200" spc="100" dirty="0">
                  <a:solidFill>
                    <a:schemeClr val="tx1">
                      <a:lumMod val="75000"/>
                      <a:lumOff val="25000"/>
                    </a:schemeClr>
                  </a:solidFill>
                  <a:latin typeface="微软雅黑" panose="020B0503020204020204" pitchFamily="34" charset="-122"/>
                  <a:ea typeface="微软雅黑" panose="020B0503020204020204" pitchFamily="34" charset="-122"/>
                </a:rPr>
                <a:t>35%</a:t>
              </a:r>
              <a:endParaRPr kumimoji="1"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4649533" y="3765281"/>
              <a:ext cx="538930" cy="276999"/>
            </a:xfrm>
            <a:prstGeom prst="rect">
              <a:avLst/>
            </a:prstGeom>
          </p:spPr>
          <p:txBody>
            <a:bodyPr wrap="none">
              <a:spAutoFit/>
            </a:bodyPr>
            <a:lstStyle/>
            <a:p>
              <a:pPr marL="342900" indent="-342900" algn="ctr" defTabSz="685800" fontAlgn="base">
                <a:spcBef>
                  <a:spcPct val="20000"/>
                </a:spcBef>
                <a:spcAft>
                  <a:spcPct val="0"/>
                </a:spcAft>
              </a:pPr>
              <a:r>
                <a:rPr kumimoji="1" lang="en-US" altLang="zh-CN" sz="1200" spc="100" dirty="0">
                  <a:solidFill>
                    <a:schemeClr val="tx1">
                      <a:lumMod val="75000"/>
                      <a:lumOff val="25000"/>
                    </a:schemeClr>
                  </a:solidFill>
                  <a:latin typeface="微软雅黑" panose="020B0503020204020204" pitchFamily="34" charset="-122"/>
                  <a:ea typeface="微软雅黑" panose="020B0503020204020204" pitchFamily="34" charset="-122"/>
                </a:rPr>
                <a:t>30%</a:t>
              </a:r>
              <a:endParaRPr kumimoji="1"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矩形 63"/>
            <p:cNvSpPr/>
            <p:nvPr/>
          </p:nvSpPr>
          <p:spPr>
            <a:xfrm>
              <a:off x="5369354" y="3862073"/>
              <a:ext cx="538930" cy="276999"/>
            </a:xfrm>
            <a:prstGeom prst="rect">
              <a:avLst/>
            </a:prstGeom>
          </p:spPr>
          <p:txBody>
            <a:bodyPr wrap="none">
              <a:spAutoFit/>
            </a:bodyPr>
            <a:lstStyle/>
            <a:p>
              <a:pPr marL="342900" indent="-342900" algn="ctr" defTabSz="685800" fontAlgn="base">
                <a:spcBef>
                  <a:spcPct val="20000"/>
                </a:spcBef>
                <a:spcAft>
                  <a:spcPct val="0"/>
                </a:spcAft>
              </a:pPr>
              <a:r>
                <a:rPr kumimoji="1" lang="en-US" altLang="zh-CN" sz="1200" spc="100" dirty="0">
                  <a:solidFill>
                    <a:schemeClr val="tx1">
                      <a:lumMod val="75000"/>
                      <a:lumOff val="25000"/>
                    </a:schemeClr>
                  </a:solidFill>
                  <a:latin typeface="微软雅黑" panose="020B0503020204020204" pitchFamily="34" charset="-122"/>
                  <a:ea typeface="微软雅黑" panose="020B0503020204020204" pitchFamily="34" charset="-122"/>
                </a:rPr>
                <a:t>20%</a:t>
              </a:r>
              <a:endParaRPr kumimoji="1"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3817770" y="4828713"/>
              <a:ext cx="1492716" cy="338554"/>
            </a:xfrm>
            <a:prstGeom prst="rect">
              <a:avLst/>
            </a:prstGeom>
          </p:spPr>
          <p:txBody>
            <a:bodyPr wrap="none">
              <a:spAutoFit/>
            </a:bodyPr>
            <a:lstStyle/>
            <a:p>
              <a:pPr marL="342900" indent="-342900" algn="ctr"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事故原因分布</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矩形 66"/>
            <p:cNvSpPr/>
            <p:nvPr/>
          </p:nvSpPr>
          <p:spPr>
            <a:xfrm>
              <a:off x="2127955" y="3024031"/>
              <a:ext cx="768159"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违  章</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2645701" y="2074681"/>
              <a:ext cx="1056700"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关联漏电</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5472017" y="2067755"/>
              <a:ext cx="2438488"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移动式设备和暂设设备</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183284" y="3467876"/>
              <a:ext cx="1710725" cy="338554"/>
            </a:xfrm>
            <a:prstGeom prst="rect">
              <a:avLst/>
            </a:prstGeom>
          </p:spPr>
          <p:txBody>
            <a:bodyPr wrap="none">
              <a:spAutoFit/>
            </a:bodyPr>
            <a:lstStyle/>
            <a:p>
              <a:pPr marL="342900" indent="-342900" algn="just" defTabSz="685800" fontAlgn="base">
                <a:spcBef>
                  <a:spcPct val="20000"/>
                </a:spcBef>
                <a:spcAft>
                  <a:spcPct val="0"/>
                </a:spcAft>
              </a:pPr>
              <a:r>
                <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触及高处带电体</a:t>
              </a:r>
              <a:endParaRPr kumimoji="1"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5031</Words>
  <Application>WPS 演示</Application>
  <PresentationFormat>全屏显示(16:9)</PresentationFormat>
  <Paragraphs>708</Paragraphs>
  <Slides>42</Slides>
  <Notes>41</Notes>
  <HiddenSlides>0</HiddenSlides>
  <MMClips>0</MMClips>
  <ScaleCrop>false</ScaleCrop>
  <HeadingPairs>
    <vt:vector size="8" baseType="variant">
      <vt:variant>
        <vt:lpstr>已用的字体</vt:lpstr>
      </vt:variant>
      <vt:variant>
        <vt:i4>14</vt:i4>
      </vt:variant>
      <vt:variant>
        <vt:lpstr>主题</vt:lpstr>
      </vt:variant>
      <vt:variant>
        <vt:i4>12</vt:i4>
      </vt:variant>
      <vt:variant>
        <vt:lpstr>嵌入 OLE 服务器</vt:lpstr>
      </vt:variant>
      <vt:variant>
        <vt:i4>4</vt:i4>
      </vt:variant>
      <vt:variant>
        <vt:lpstr>幻灯片标题</vt:lpstr>
      </vt:variant>
      <vt:variant>
        <vt:i4>42</vt:i4>
      </vt:variant>
    </vt:vector>
  </HeadingPairs>
  <TitlesOfParts>
    <vt:vector size="72" baseType="lpstr">
      <vt:lpstr>Arial</vt:lpstr>
      <vt:lpstr>宋体</vt:lpstr>
      <vt:lpstr>Wingdings</vt:lpstr>
      <vt:lpstr>微软雅黑</vt:lpstr>
      <vt:lpstr>Arial Unicode MS</vt:lpstr>
      <vt:lpstr>Calibri</vt:lpstr>
      <vt:lpstr>Calibri</vt:lpstr>
      <vt:lpstr>等线</vt:lpstr>
      <vt:lpstr>Helvetica Neue</vt:lpstr>
      <vt:lpstr>Calibri Light</vt:lpstr>
      <vt:lpstr>等线 Light</vt:lpstr>
      <vt:lpstr>楷体</vt:lpstr>
      <vt:lpstr>汉仪旗黑-85S</vt:lpstr>
      <vt:lpstr>黑体</vt:lpstr>
      <vt:lpstr>1_自定义设计方案</vt:lpstr>
      <vt:lpstr>11_自定义设计方案</vt:lpstr>
      <vt:lpstr>10_自定义设计方案</vt:lpstr>
      <vt:lpstr>9_自定义设计方案</vt:lpstr>
      <vt:lpstr>8_自定义设计方案</vt:lpstr>
      <vt:lpstr>7_自定义设计方案</vt:lpstr>
      <vt:lpstr>6_自定义设计方案</vt:lpstr>
      <vt:lpstr>5_自定义设计方案</vt:lpstr>
      <vt:lpstr>4_自定义设计方案</vt:lpstr>
      <vt:lpstr>3_自定义设计方案</vt:lpstr>
      <vt:lpstr>2_自定义设计方案</vt:lpstr>
      <vt:lpstr>自定义设计方案</vt:lpstr>
      <vt:lpstr>PBrush</vt:lpstr>
      <vt:lpstr>PBrush</vt:lpstr>
      <vt:lpstr>PBrush</vt:lpstr>
      <vt:lpstr>PBrush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安应ansying.com</dc:creator>
  <cp:lastModifiedBy>little fairy</cp:lastModifiedBy>
  <cp:revision>5</cp:revision>
  <dcterms:created xsi:type="dcterms:W3CDTF">2018-06-29T00:48:00Z</dcterms:created>
  <dcterms:modified xsi:type="dcterms:W3CDTF">2024-04-08T02:58:37Z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17781BD17A544E52A5336F18AAFFD497_13</vt:lpwstr>
  </property>
</Properties>
</file>