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799" r:id="rId3"/>
    <p:sldId id="1932" r:id="rId5"/>
    <p:sldId id="1696" r:id="rId6"/>
    <p:sldId id="1801" r:id="rId7"/>
    <p:sldId id="1833" r:id="rId8"/>
    <p:sldId id="1802" r:id="rId9"/>
    <p:sldId id="1803" r:id="rId10"/>
    <p:sldId id="1804" r:id="rId11"/>
    <p:sldId id="1858" r:id="rId12"/>
    <p:sldId id="1805" r:id="rId13"/>
    <p:sldId id="1835" r:id="rId14"/>
    <p:sldId id="1806" r:id="rId15"/>
    <p:sldId id="1836" r:id="rId16"/>
    <p:sldId id="1807" r:id="rId17"/>
    <p:sldId id="1808" r:id="rId18"/>
    <p:sldId id="1809" r:id="rId19"/>
    <p:sldId id="1810" r:id="rId20"/>
    <p:sldId id="1811" r:id="rId21"/>
    <p:sldId id="1812" r:id="rId22"/>
    <p:sldId id="1813" r:id="rId23"/>
    <p:sldId id="1814" r:id="rId24"/>
    <p:sldId id="1815" r:id="rId25"/>
    <p:sldId id="1816" r:id="rId26"/>
    <p:sldId id="1817" r:id="rId27"/>
    <p:sldId id="1818" r:id="rId28"/>
    <p:sldId id="1819" r:id="rId29"/>
    <p:sldId id="1820" r:id="rId30"/>
    <p:sldId id="1821" r:id="rId31"/>
    <p:sldId id="1822" r:id="rId32"/>
    <p:sldId id="1823" r:id="rId33"/>
    <p:sldId id="1824" r:id="rId34"/>
    <p:sldId id="1825" r:id="rId35"/>
    <p:sldId id="1826" r:id="rId36"/>
    <p:sldId id="1827" r:id="rId37"/>
    <p:sldId id="1828" r:id="rId38"/>
    <p:sldId id="1829" r:id="rId39"/>
    <p:sldId id="1830" r:id="rId40"/>
    <p:sldId id="1831" r:id="rId41"/>
    <p:sldId id="1837" r:id="rId42"/>
    <p:sldId id="1838" r:id="rId43"/>
    <p:sldId id="1839" r:id="rId44"/>
    <p:sldId id="1859" r:id="rId45"/>
    <p:sldId id="1861" r:id="rId46"/>
    <p:sldId id="1862" r:id="rId47"/>
    <p:sldId id="1863" r:id="rId48"/>
    <p:sldId id="1864" r:id="rId49"/>
    <p:sldId id="1865" r:id="rId50"/>
    <p:sldId id="1866" r:id="rId51"/>
    <p:sldId id="1868" r:id="rId52"/>
    <p:sldId id="1869" r:id="rId53"/>
    <p:sldId id="1873" r:id="rId54"/>
    <p:sldId id="1874" r:id="rId55"/>
    <p:sldId id="1875" r:id="rId56"/>
    <p:sldId id="1876" r:id="rId57"/>
    <p:sldId id="1877" r:id="rId58"/>
    <p:sldId id="1878" r:id="rId59"/>
    <p:sldId id="1879" r:id="rId60"/>
    <p:sldId id="1883" r:id="rId61"/>
    <p:sldId id="1885" r:id="rId62"/>
    <p:sldId id="1886" r:id="rId63"/>
    <p:sldId id="1887" r:id="rId64"/>
    <p:sldId id="1888" r:id="rId65"/>
    <p:sldId id="1889" r:id="rId66"/>
    <p:sldId id="1890" r:id="rId67"/>
    <p:sldId id="1891" r:id="rId68"/>
    <p:sldId id="1892" r:id="rId69"/>
    <p:sldId id="1893" r:id="rId70"/>
    <p:sldId id="1894" r:id="rId71"/>
    <p:sldId id="1895" r:id="rId72"/>
    <p:sldId id="1896" r:id="rId73"/>
    <p:sldId id="1897" r:id="rId74"/>
    <p:sldId id="1898" r:id="rId75"/>
    <p:sldId id="1899" r:id="rId76"/>
    <p:sldId id="1900" r:id="rId77"/>
    <p:sldId id="1901" r:id="rId78"/>
    <p:sldId id="1902" r:id="rId79"/>
    <p:sldId id="1903" r:id="rId80"/>
    <p:sldId id="1904" r:id="rId81"/>
    <p:sldId id="1905" r:id="rId82"/>
    <p:sldId id="1906" r:id="rId83"/>
    <p:sldId id="1907" r:id="rId84"/>
    <p:sldId id="1908" r:id="rId85"/>
    <p:sldId id="1934" r:id="rId86"/>
  </p:sldIdLst>
  <p:sldSz cx="9144000" cy="6858000" type="screen4x3"/>
  <p:notesSz cx="6858000" cy="9144000"/>
  <p:custDataLst>
    <p:tags r:id="rId91"/>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0" userDrawn="1">
          <p15:clr>
            <a:srgbClr val="A4A3A4"/>
          </p15:clr>
        </p15:guide>
        <p15:guide id="2" pos="29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9900"/>
    <a:srgbClr val="00CCFF"/>
    <a:srgbClr val="008000"/>
    <a:srgbClr val="FFFF00"/>
    <a:srgbClr val="33CC33"/>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0015" autoAdjust="0"/>
  </p:normalViewPr>
  <p:slideViewPr>
    <p:cSldViewPr showGuides="1">
      <p:cViewPr varScale="1">
        <p:scale>
          <a:sx n="80" d="100"/>
          <a:sy n="80" d="100"/>
        </p:scale>
        <p:origin x="-1272" y="-78"/>
      </p:cViewPr>
      <p:guideLst>
        <p:guide orient="horz" pos="2110"/>
        <p:guide pos="294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gs" Target="tags/tag25.xml"/><Relationship Id="rId90" Type="http://schemas.openxmlformats.org/officeDocument/2006/relationships/commentAuthors" Target="commentAuthors.xml"/><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defRPr sz="1200" smtClean="0"/>
            </a:lvl1pPr>
          </a:lstStyle>
          <a:p>
            <a:pPr>
              <a:defRPr/>
            </a:pPr>
            <a:endParaRPr lang="zh-CN"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ln>
        </p:spPr>
        <p:txBody>
          <a:bodyPr vert="horz" wrap="square" lIns="91440" tIns="45720" rIns="91440" bIns="45720" numCol="1" anchor="t" anchorCtr="0" compatLnSpc="1"/>
          <a:lstStyle>
            <a:lvl1pPr algn="r">
              <a:defRPr sz="1200" smtClean="0"/>
            </a:lvl1pPr>
          </a:lstStyle>
          <a:p>
            <a:pPr>
              <a:defRPr/>
            </a:pPr>
            <a:fld id="{D2E1EE91-557F-4977-BDAB-B704B70BB80B}" type="datetime1">
              <a:rPr lang="zh-CN" altLang="en-US"/>
            </a:fld>
            <a:endParaRPr lang="en-US"/>
          </a:p>
        </p:txBody>
      </p:sp>
      <p:sp>
        <p:nvSpPr>
          <p:cNvPr id="51204"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ln>
        </p:spPr>
        <p:txBody>
          <a:bodyPr vert="horz" wrap="square" lIns="91440" tIns="45720" rIns="91440" bIns="45720" numCol="1" anchor="b" anchorCtr="0" compatLnSpc="1"/>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p:spPr>
        <p:txBody>
          <a:bodyPr vert="horz" wrap="square" lIns="91440" tIns="45720" rIns="91440" bIns="45720" numCol="1" anchor="b" anchorCtr="0" compatLnSpc="1"/>
          <a:lstStyle>
            <a:lvl1pPr algn="r">
              <a:defRPr sz="1200" smtClean="0"/>
            </a:lvl1pPr>
          </a:lstStyle>
          <a:p>
            <a:pPr>
              <a:defRPr/>
            </a:pPr>
            <a:fld id="{3B702E0A-91F2-49AF-B95B-ABE92DCF12B6}"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algn="r" eaLnBrk="1" hangingPunct="1"/>
            <a:fld id="{78AC8786-3B49-46D1-B93A-2B0952BA0786}" type="slidenum">
              <a:rPr lang="en-US" altLang="zh-CN" sz="1200" b="0" smtClean="0"/>
            </a:fld>
            <a:endParaRPr lang="en-US" altLang="zh-CN" sz="1200" b="0" smtClean="0"/>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algn="r" eaLnBrk="1" hangingPunct="1"/>
            <a:fld id="{E451EB9A-853B-4841-B90E-0541C3B8E9F2}" type="slidenum">
              <a:rPr lang="en-US" altLang="zh-CN" sz="1200" b="0" smtClean="0"/>
            </a:fld>
            <a:endParaRPr lang="en-US" altLang="zh-CN" sz="1200" b="0" smtClean="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algn="r" eaLnBrk="1" hangingPunct="1"/>
            <a:fld id="{E451EB9A-853B-4841-B90E-0541C3B8E9F2}" type="slidenum">
              <a:rPr lang="en-US" altLang="zh-CN" sz="1200" b="0" smtClean="0"/>
            </a:fld>
            <a:endParaRPr lang="en-US" altLang="zh-CN" sz="1200" b="0" smtClean="0"/>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algn="r" eaLnBrk="1" hangingPunct="1"/>
            <a:fld id="{0C3A8426-C0BA-4590-BB79-2F0E2F076513}" type="slidenum">
              <a:rPr lang="en-US" altLang="zh-CN" sz="1200" b="0" smtClean="0"/>
            </a:fld>
            <a:endParaRPr lang="en-US" altLang="zh-CN" sz="1200" b="0" smtClean="0"/>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5552" y="8686432"/>
            <a:ext cx="2972448"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algn="r" eaLnBrk="1" hangingPunct="1"/>
            <a:fld id="{DF828B94-B7C3-41FD-B07B-192622E8CBC0}" type="slidenum">
              <a:rPr lang="en-US" altLang="zh-CN" sz="1200" b="0"/>
            </a:fld>
            <a:endParaRPr lang="en-US" altLang="zh-CN" sz="1200" b="0"/>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5552" y="8686432"/>
            <a:ext cx="2972448" cy="4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algn="r" eaLnBrk="1" hangingPunct="1"/>
            <a:fld id="{DF828B94-B7C3-41FD-B07B-192622E8CBC0}" type="slidenum">
              <a:rPr lang="en-US" altLang="zh-CN" sz="1200" b="0"/>
            </a:fld>
            <a:endParaRPr lang="en-US" altLang="zh-CN" sz="1200" b="0"/>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1_标题幻灯片">
    <p:spTree>
      <p:nvGrpSpPr>
        <p:cNvPr id="1" name=""/>
        <p:cNvGrpSpPr/>
        <p:nvPr/>
      </p:nvGrpSpPr>
      <p:grpSpPr>
        <a:xfrm>
          <a:off x="0" y="0"/>
          <a:ext cx="0" cy="0"/>
          <a:chOff x="0" y="0"/>
          <a:chExt cx="0" cy="0"/>
        </a:xfrm>
      </p:grpSpPr>
      <p:sp>
        <p:nvSpPr>
          <p:cNvPr id="5" name="Line 12"/>
          <p:cNvSpPr>
            <a:spLocks noChangeShapeType="1"/>
          </p:cNvSpPr>
          <p:nvPr userDrawn="1"/>
        </p:nvSpPr>
        <p:spPr bwMode="auto">
          <a:xfrm flipH="1">
            <a:off x="6823075" y="6500813"/>
            <a:ext cx="1905000" cy="0"/>
          </a:xfrm>
          <a:prstGeom prst="line">
            <a:avLst/>
          </a:prstGeom>
          <a:noFill/>
          <a:ln w="28575">
            <a:solidFill>
              <a:schemeClr val="tx1"/>
            </a:solidFill>
            <a:round/>
          </a:ln>
        </p:spPr>
        <p:txBody>
          <a:bodyPr/>
          <a:lstStyle/>
          <a:p>
            <a:pPr>
              <a:defRPr/>
            </a:pPr>
            <a:endParaRPr lang="zh-CN" altLang="en-US"/>
          </a:p>
        </p:txBody>
      </p:sp>
      <p:sp>
        <p:nvSpPr>
          <p:cNvPr id="7" name="Line 14"/>
          <p:cNvSpPr>
            <a:spLocks noChangeShapeType="1"/>
          </p:cNvSpPr>
          <p:nvPr userDrawn="1"/>
        </p:nvSpPr>
        <p:spPr bwMode="auto">
          <a:xfrm>
            <a:off x="304800" y="6500813"/>
            <a:ext cx="2286000" cy="0"/>
          </a:xfrm>
          <a:prstGeom prst="line">
            <a:avLst/>
          </a:prstGeom>
          <a:noFill/>
          <a:ln w="28575">
            <a:solidFill>
              <a:schemeClr val="tx1"/>
            </a:solidFill>
            <a:round/>
          </a:ln>
        </p:spPr>
        <p:txBody>
          <a:bodyPr/>
          <a:lstStyle/>
          <a:p>
            <a:pPr>
              <a:defRPr/>
            </a:pPr>
            <a:endParaRPr lang="zh-CN" altLang="en-US"/>
          </a:p>
        </p:txBody>
      </p:sp>
      <p:sp>
        <p:nvSpPr>
          <p:cNvPr id="8" name="AutoShape 4"/>
          <p:cNvSpPr>
            <a:spLocks noChangeArrowheads="1"/>
          </p:cNvSpPr>
          <p:nvPr userDrawn="1"/>
        </p:nvSpPr>
        <p:spPr bwMode="auto">
          <a:xfrm>
            <a:off x="571500" y="1143000"/>
            <a:ext cx="7958138" cy="109538"/>
          </a:xfrm>
          <a:custGeom>
            <a:avLst/>
            <a:gdLst>
              <a:gd name="T0" fmla="*/ 0 w 1000"/>
              <a:gd name="T1" fmla="*/ 0 h 1000"/>
              <a:gd name="T2" fmla="*/ 4655511 w 1000"/>
              <a:gd name="T3" fmla="*/ 0 h 1000"/>
              <a:gd name="T4" fmla="*/ 4655511 w 1000"/>
              <a:gd name="T5" fmla="*/ 109538 h 1000"/>
              <a:gd name="T6" fmla="*/ 0 w 1000"/>
              <a:gd name="T7" fmla="*/ 109538 h 1000"/>
              <a:gd name="T8" fmla="*/ 0 w 1000"/>
              <a:gd name="T9" fmla="*/ 0 h 1000"/>
              <a:gd name="T10" fmla="*/ 7958138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FF0000"/>
          </a:solidFill>
          <a:ln w="9525">
            <a:solidFill>
              <a:srgbClr val="FF0000"/>
            </a:solidFill>
            <a:round/>
          </a:ln>
        </p:spPr>
        <p:txBody>
          <a:bodyPr/>
          <a:lstStyle/>
          <a:p>
            <a:pPr>
              <a:defRPr/>
            </a:pPr>
            <a:endParaRPr lang="zh-CN" altLang="en-US"/>
          </a:p>
        </p:txBody>
      </p:sp>
      <p:sp>
        <p:nvSpPr>
          <p:cNvPr id="2" name="标题 1"/>
          <p:cNvSpPr>
            <a:spLocks noGrp="1"/>
          </p:cNvSpPr>
          <p:nvPr>
            <p:ph type="ctrTitle"/>
          </p:nvPr>
        </p:nvSpPr>
        <p:spPr>
          <a:xfrm>
            <a:off x="685800" y="2130427"/>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dirty="0" smtClean="0"/>
              <a:t>单击此处编辑母版副标题样式</a:t>
            </a:r>
            <a:endParaRPr lang="zh-CN" altLang="en-US" dirty="0"/>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1591" y="26019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1066800"/>
            <a:ext cx="1943100" cy="50371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4213" y="1066800"/>
            <a:ext cx="5678487" cy="50371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6349833"/>
            <a:ext cx="2025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42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6613" y="19891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066800"/>
            <a:ext cx="7772400" cy="685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43" name="Rectangle 3"/>
          <p:cNvSpPr>
            <a:spLocks noGrp="1" noChangeArrowheads="1"/>
          </p:cNvSpPr>
          <p:nvPr>
            <p:ph type="body" idx="1"/>
          </p:nvPr>
        </p:nvSpPr>
        <p:spPr bwMode="auto">
          <a:xfrm>
            <a:off x="684213" y="1989138"/>
            <a:ext cx="7772400" cy="411480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Line 35"/>
          <p:cNvSpPr>
            <a:spLocks noChangeShapeType="1"/>
          </p:cNvSpPr>
          <p:nvPr userDrawn="1"/>
        </p:nvSpPr>
        <p:spPr bwMode="auto">
          <a:xfrm>
            <a:off x="323850" y="6453188"/>
            <a:ext cx="2303463" cy="0"/>
          </a:xfrm>
          <a:prstGeom prst="line">
            <a:avLst/>
          </a:prstGeom>
          <a:noFill/>
          <a:ln w="28575">
            <a:solidFill>
              <a:schemeClr val="tx1"/>
            </a:solidFill>
            <a:round/>
          </a:ln>
        </p:spPr>
        <p:txBody>
          <a:bodyPr wrap="none" anchor="ctr"/>
          <a:lstStyle/>
          <a:p>
            <a:pPr>
              <a:defRPr/>
            </a:pPr>
            <a:endParaRPr lang="zh-CN" altLang="en-US"/>
          </a:p>
        </p:txBody>
      </p:sp>
      <p:sp>
        <p:nvSpPr>
          <p:cNvPr id="1029" name="Line 36"/>
          <p:cNvSpPr>
            <a:spLocks noChangeShapeType="1"/>
          </p:cNvSpPr>
          <p:nvPr userDrawn="1"/>
        </p:nvSpPr>
        <p:spPr bwMode="auto">
          <a:xfrm flipV="1">
            <a:off x="6659563" y="6453188"/>
            <a:ext cx="2016125" cy="0"/>
          </a:xfrm>
          <a:prstGeom prst="line">
            <a:avLst/>
          </a:prstGeom>
          <a:noFill/>
          <a:ln w="28575">
            <a:solidFill>
              <a:schemeClr val="tx1"/>
            </a:solidFill>
            <a:round/>
          </a:ln>
        </p:spPr>
        <p:txBody>
          <a:bodyPr wrap="none" anchor="ctr"/>
          <a:lstStyle/>
          <a:p>
            <a:pPr>
              <a:defRPr/>
            </a:pPr>
            <a:endParaRPr lang="zh-CN" altLang="en-US"/>
          </a:p>
        </p:txBody>
      </p:sp>
      <p:sp>
        <p:nvSpPr>
          <p:cNvPr id="1030" name="Line 38"/>
          <p:cNvSpPr>
            <a:spLocks noChangeShapeType="1"/>
          </p:cNvSpPr>
          <p:nvPr userDrawn="1"/>
        </p:nvSpPr>
        <p:spPr bwMode="auto">
          <a:xfrm flipV="1">
            <a:off x="4846638" y="549275"/>
            <a:ext cx="3829050" cy="0"/>
          </a:xfrm>
          <a:prstGeom prst="line">
            <a:avLst/>
          </a:prstGeom>
          <a:noFill/>
          <a:ln w="28575">
            <a:solidFill>
              <a:schemeClr val="tx1"/>
            </a:solidFill>
            <a:round/>
          </a:ln>
        </p:spPr>
        <p:txBody>
          <a:bodyPr wrap="none" anchor="ctr"/>
          <a:lstStyle/>
          <a:p>
            <a:pPr>
              <a:defRPr/>
            </a:pPr>
            <a:endParaRPr lang="zh-CN" altLang="en-US"/>
          </a:p>
        </p:txBody>
      </p:sp>
      <p:sp>
        <p:nvSpPr>
          <p:cNvPr id="1033" name="Rectangle 42"/>
          <p:cNvSpPr>
            <a:spLocks noChangeArrowheads="1"/>
          </p:cNvSpPr>
          <p:nvPr userDrawn="1"/>
        </p:nvSpPr>
        <p:spPr bwMode="auto">
          <a:xfrm>
            <a:off x="1692275" y="404813"/>
            <a:ext cx="3079750" cy="338137"/>
          </a:xfrm>
          <a:prstGeom prst="rect">
            <a:avLst/>
          </a:prstGeom>
          <a:noFill/>
          <a:ln>
            <a:noFill/>
          </a:ln>
        </p:spPr>
        <p:txBody>
          <a:bodyPr wrap="none">
            <a:spAutoFit/>
          </a:bodyPr>
          <a:lstStyle>
            <a:lvl1pPr algn="ctr">
              <a:defRPr kumimoji="1" sz="3200" b="1">
                <a:solidFill>
                  <a:schemeClr val="tx1"/>
                </a:solidFill>
                <a:latin typeface="Times New Roman" panose="02020603050405020304" pitchFamily="18" charset="0"/>
                <a:ea typeface="宋体" panose="02010600030101010101" pitchFamily="2" charset="-122"/>
              </a:defRPr>
            </a:lvl1pPr>
            <a:lvl2pPr marL="742950" indent="-285750" algn="ctr">
              <a:defRPr kumimoji="1" sz="3200" b="1">
                <a:solidFill>
                  <a:schemeClr val="tx1"/>
                </a:solidFill>
                <a:latin typeface="Times New Roman" panose="02020603050405020304" pitchFamily="18" charset="0"/>
                <a:ea typeface="宋体" panose="02010600030101010101" pitchFamily="2" charset="-122"/>
              </a:defRPr>
            </a:lvl2pPr>
            <a:lvl3pPr marL="1143000" indent="-228600" algn="ctr">
              <a:defRPr kumimoji="1" sz="3200" b="1">
                <a:solidFill>
                  <a:schemeClr val="tx1"/>
                </a:solidFill>
                <a:latin typeface="Times New Roman" panose="02020603050405020304" pitchFamily="18" charset="0"/>
                <a:ea typeface="宋体" panose="02010600030101010101" pitchFamily="2" charset="-122"/>
              </a:defRPr>
            </a:lvl3pPr>
            <a:lvl4pPr marL="1600200" indent="-228600" algn="ctr">
              <a:defRPr kumimoji="1" sz="3200" b="1">
                <a:solidFill>
                  <a:schemeClr val="tx1"/>
                </a:solidFill>
                <a:latin typeface="Times New Roman" panose="02020603050405020304" pitchFamily="18" charset="0"/>
                <a:ea typeface="宋体" panose="02010600030101010101" pitchFamily="2" charset="-122"/>
              </a:defRPr>
            </a:lvl4pPr>
            <a:lvl5pPr marL="2057400" indent="-228600" algn="ctr">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algn="l" eaLnBrk="1" hangingPunct="1">
              <a:defRPr/>
            </a:pPr>
            <a:r>
              <a:rPr lang="zh-CN" altLang="en-US" sz="1600" smtClean="0">
                <a:solidFill>
                  <a:schemeClr val="accent2"/>
                </a:solidFill>
              </a:rPr>
              <a:t>危险化学品安全生产标准化培训</a:t>
            </a:r>
            <a:endParaRPr lang="zh-CN" altLang="en-US" sz="1600" smtClean="0">
              <a:solidFill>
                <a:schemeClr val="accent2"/>
              </a:solidFill>
            </a:endParaRPr>
          </a:p>
        </p:txBody>
      </p:sp>
      <p:sp>
        <p:nvSpPr>
          <p:cNvPr id="1034" name="Line 43"/>
          <p:cNvSpPr>
            <a:spLocks noChangeShapeType="1"/>
          </p:cNvSpPr>
          <p:nvPr userDrawn="1"/>
        </p:nvSpPr>
        <p:spPr bwMode="auto">
          <a:xfrm>
            <a:off x="323850" y="549275"/>
            <a:ext cx="215900" cy="0"/>
          </a:xfrm>
          <a:prstGeom prst="line">
            <a:avLst/>
          </a:prstGeom>
          <a:noFill/>
          <a:ln w="28575">
            <a:solidFill>
              <a:schemeClr val="tx1"/>
            </a:solidFill>
            <a:round/>
          </a:ln>
        </p:spPr>
        <p:txBody>
          <a:bodyPr/>
          <a:lstStyle/>
          <a:p>
            <a:pPr>
              <a:defRPr/>
            </a:pPr>
            <a:endParaRPr lang="zh-CN" altLang="en-US"/>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11591" y="26019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b="1">
          <a:solidFill>
            <a:srgbClr val="FF0000"/>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tags" Target="../tags/tag19.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5.jpeg"/><Relationship Id="rId4" Type="http://schemas.openxmlformats.org/officeDocument/2006/relationships/tags" Target="../tags/tag22.xml"/><Relationship Id="rId3" Type="http://schemas.openxmlformats.org/officeDocument/2006/relationships/image" Target="../media/image4.jpeg"/><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7"/>
          <p:cNvSpPr>
            <a:spLocks noGrp="1" noChangeArrowheads="1"/>
          </p:cNvSpPr>
          <p:nvPr>
            <p:ph type="subTitle" idx="1"/>
          </p:nvPr>
        </p:nvSpPr>
        <p:spPr>
          <a:xfrm>
            <a:off x="1371600" y="1857364"/>
            <a:ext cx="6400800" cy="1752600"/>
          </a:xfrm>
        </p:spPr>
        <p:txBody>
          <a:bodyPr/>
          <a:lstStyle/>
          <a:p>
            <a:pPr algn="ctr" eaLnBrk="1" fontAlgn="ctr" hangingPunct="1">
              <a:buFontTx/>
              <a:buNone/>
            </a:pPr>
            <a:r>
              <a:rPr kumimoji="0" lang="zh-CN" altLang="en-US" sz="3600" b="1" dirty="0" smtClean="0">
                <a:solidFill>
                  <a:srgbClr val="FF0000"/>
                </a:solidFill>
                <a:latin typeface="黑体" panose="02010609060101010101" pitchFamily="49" charset="-122"/>
                <a:ea typeface="黑体" panose="02010609060101010101" pitchFamily="49" charset="-122"/>
              </a:rPr>
              <a:t>危险化学品从业单位安全生产标准化</a:t>
            </a:r>
            <a:endParaRPr kumimoji="0" lang="zh-CN" altLang="en-US" sz="3600" b="1" dirty="0" smtClean="0">
              <a:solidFill>
                <a:srgbClr val="FF0000"/>
              </a:solidFill>
              <a:latin typeface="黑体" panose="02010609060101010101" pitchFamily="49" charset="-122"/>
              <a:ea typeface="黑体" panose="02010609060101010101" pitchFamily="49" charset="-122"/>
            </a:endParaRPr>
          </a:p>
          <a:p>
            <a:pPr algn="ctr" eaLnBrk="1" fontAlgn="ctr" hangingPunct="1">
              <a:buFontTx/>
              <a:buNone/>
            </a:pPr>
            <a:endParaRPr kumimoji="0" lang="zh-CN" altLang="en-US" b="1" dirty="0" smtClean="0">
              <a:latin typeface="楷体" panose="02010609060101010101" pitchFamily="49" charset="-122"/>
              <a:ea typeface="楷体" panose="02010609060101010101" pitchFamily="49" charset="-122"/>
            </a:endParaRPr>
          </a:p>
          <a:p>
            <a:pPr algn="ctr" eaLnBrk="1" fontAlgn="ctr" hangingPunct="1">
              <a:buFontTx/>
              <a:buNone/>
            </a:pPr>
            <a:r>
              <a:rPr kumimoji="0" lang="zh-CN" altLang="en-US" sz="4800" b="1" dirty="0" smtClean="0">
                <a:solidFill>
                  <a:srgbClr val="0000CC"/>
                </a:solidFill>
                <a:latin typeface="华文隶书" pitchFamily="2" charset="-122"/>
                <a:ea typeface="华文隶书" pitchFamily="2" charset="-122"/>
              </a:rPr>
              <a:t>基础知识 </a:t>
            </a:r>
            <a:endParaRPr kumimoji="0" lang="zh-CN" altLang="en-US" sz="4800" b="1" dirty="0" smtClean="0">
              <a:solidFill>
                <a:srgbClr val="0000CC"/>
              </a:solidFill>
              <a:latin typeface="华文隶书" pitchFamily="2" charset="-122"/>
              <a:ea typeface="华文隶书" pitchFamily="2" charset="-122"/>
            </a:endParaRPr>
          </a:p>
          <a:p>
            <a:pPr algn="ctr" eaLnBrk="1" fontAlgn="ctr" hangingPunct="1">
              <a:buFontTx/>
              <a:buNone/>
            </a:pPr>
            <a:endParaRPr lang="zh-CN" altLang="en-US" sz="2000" b="1" dirty="0" smtClean="0">
              <a:latin typeface="楷体" panose="02010609060101010101" pitchFamily="49" charset="-122"/>
              <a:ea typeface="楷体" panose="02010609060101010101" pitchFamily="49" charset="-122"/>
            </a:endParaRPr>
          </a:p>
          <a:p>
            <a:pPr algn="ctr" eaLnBrk="1" fontAlgn="ctr" hangingPunct="1">
              <a:buFontTx/>
              <a:buNone/>
            </a:pPr>
            <a:endParaRPr lang="zh-CN" altLang="en-US" sz="2000" b="1" dirty="0" smtClean="0">
              <a:latin typeface="楷体" panose="02010609060101010101" pitchFamily="49" charset="-122"/>
              <a:ea typeface="楷体" panose="02010609060101010101" pitchFamily="49" charset="-122"/>
            </a:endParaRPr>
          </a:p>
          <a:p>
            <a:pPr algn="ctr" eaLnBrk="1" fontAlgn="ctr" hangingPunct="1">
              <a:buFontTx/>
              <a:buNone/>
            </a:pPr>
            <a:endParaRPr lang="en-US" altLang="zh-CN" sz="2800" b="1" dirty="0" smtClean="0">
              <a:latin typeface="楷体" panose="02010609060101010101" pitchFamily="49" charset="-122"/>
              <a:ea typeface="楷体" panose="02010609060101010101" pitchFamily="49" charset="-122"/>
            </a:endParaRPr>
          </a:p>
        </p:txBody>
      </p:sp>
      <p:sp>
        <p:nvSpPr>
          <p:cNvPr id="2051" name="Rectangle 1029"/>
          <p:cNvSpPr>
            <a:spLocks noChangeArrowheads="1"/>
          </p:cNvSpPr>
          <p:nvPr/>
        </p:nvSpPr>
        <p:spPr bwMode="auto">
          <a:xfrm>
            <a:off x="2916238" y="3284538"/>
            <a:ext cx="36004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CN" sz="4400"/>
              <a:t> </a:t>
            </a:r>
            <a:endParaRPr lang="en-US" altLang="zh-CN" sz="4400"/>
          </a:p>
        </p:txBody>
      </p:sp>
      <p:sp>
        <p:nvSpPr>
          <p:cNvPr id="3" name="文本框 2" descr="7b0a2020202022776f7264617274223a20227b5c2269645c223a32353030343531362c5c227469645c223a31333439377d220a7d0a"/>
          <p:cNvSpPr txBox="1"/>
          <p:nvPr>
            <p:custDataLst>
              <p:tags r:id="rId1"/>
            </p:custDataLst>
          </p:nvPr>
        </p:nvSpPr>
        <p:spPr>
          <a:xfrm>
            <a:off x="5580539" y="465302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243039" y="558896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175375" y="55894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107711" y="55889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68313" y="1844824"/>
            <a:ext cx="7988300" cy="4259114"/>
          </a:xfrm>
        </p:spPr>
        <p:txBody>
          <a:bodyPr/>
          <a:lstStyle/>
          <a:p>
            <a:pPr marL="993775" indent="-993775">
              <a:lnSpc>
                <a:spcPct val="200000"/>
              </a:lnSpc>
              <a:spcBef>
                <a:spcPct val="0"/>
              </a:spcBef>
              <a:buFontTx/>
              <a:buNone/>
              <a:defRPr/>
            </a:pPr>
            <a:r>
              <a:rPr lang="zh-CN" altLang="en-US" sz="3600" b="1" dirty="0" smtClean="0">
                <a:solidFill>
                  <a:schemeClr val="accent2"/>
                </a:solidFill>
                <a:effectLst>
                  <a:outerShdw blurRad="38100" dist="38100" dir="2700000" algn="tl">
                    <a:srgbClr val="C0C0C0"/>
                  </a:outerShdw>
                </a:effectLst>
                <a:latin typeface="宋体" panose="02010600030101010101" pitchFamily="2" charset="-122"/>
              </a:rPr>
              <a:t>二、国务院、国务院安委会、总局有关 文件介绍</a:t>
            </a:r>
            <a:endParaRPr lang="zh-CN" altLang="en-US" sz="3600" b="1" dirty="0" smtClean="0">
              <a:solidFill>
                <a:schemeClr val="accent2"/>
              </a:solidFill>
              <a:effectLst>
                <a:outerShdw blurRad="38100" dist="38100" dir="2700000" algn="tl">
                  <a:srgbClr val="C0C0C0"/>
                </a:outerShdw>
              </a:effectLst>
              <a:latin typeface="宋体" panose="02010600030101010101" pitchFamily="2" charset="-122"/>
            </a:endParaRPr>
          </a:p>
          <a:p>
            <a:pPr>
              <a:lnSpc>
                <a:spcPct val="200000"/>
              </a:lnSpc>
              <a:spcBef>
                <a:spcPct val="0"/>
              </a:spcBef>
              <a:buFontTx/>
              <a:buNone/>
              <a:defRPr/>
            </a:pPr>
            <a:endParaRPr lang="en-US" altLang="zh-CN" sz="28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251520" y="764705"/>
            <a:ext cx="8568951" cy="5339234"/>
          </a:xfrm>
        </p:spPr>
        <p:txBody>
          <a:bodyPr/>
          <a:lstStyle/>
          <a:p>
            <a:pPr>
              <a:lnSpc>
                <a:spcPct val="150000"/>
              </a:lnSpc>
              <a:spcBef>
                <a:spcPct val="0"/>
              </a:spcBef>
              <a:buFontTx/>
              <a:buNone/>
              <a:defRPr/>
            </a:pPr>
            <a:r>
              <a:rPr lang="zh-CN" altLang="en-US" sz="2800" b="1" dirty="0" smtClean="0">
                <a:solidFill>
                  <a:srgbClr val="FF0000"/>
                </a:solidFill>
              </a:rPr>
              <a:t>（一）国家安全监管总局关于做好安全生产许可证延期换证工作的通知（安监总政法</a:t>
            </a:r>
            <a:r>
              <a:rPr lang="en-US" altLang="zh-CN" sz="2800" b="1" dirty="0" smtClean="0">
                <a:solidFill>
                  <a:srgbClr val="FF0000"/>
                </a:solidFill>
              </a:rPr>
              <a:t>〔2008〕127</a:t>
            </a:r>
            <a:r>
              <a:rPr lang="zh-CN" altLang="en-US" sz="2800" b="1" dirty="0" smtClean="0">
                <a:solidFill>
                  <a:srgbClr val="FF0000"/>
                </a:solidFill>
              </a:rPr>
              <a:t>号）</a:t>
            </a:r>
            <a:endParaRPr lang="zh-CN" altLang="en-US" sz="2800" b="1" dirty="0" smtClean="0">
              <a:solidFill>
                <a:srgbClr val="FF0000"/>
              </a:solidFill>
            </a:endParaRPr>
          </a:p>
          <a:p>
            <a:pPr>
              <a:lnSpc>
                <a:spcPct val="150000"/>
              </a:lnSpc>
              <a:spcBef>
                <a:spcPct val="0"/>
              </a:spcBef>
              <a:buFontTx/>
              <a:buNone/>
              <a:defRPr/>
            </a:pPr>
            <a:r>
              <a:rPr lang="zh-CN" altLang="en-US" sz="2800" b="1" dirty="0" smtClean="0"/>
              <a:t>           </a:t>
            </a:r>
            <a:r>
              <a:rPr lang="zh-CN" altLang="en-US" sz="2400" b="1" dirty="0" smtClean="0"/>
              <a:t>要结合换证工作，积极推动生产企业安全标准化活动。对已经取得</a:t>
            </a:r>
            <a:r>
              <a:rPr lang="en-US" altLang="zh-CN" sz="2400" b="1" dirty="0" smtClean="0"/>
              <a:t>《</a:t>
            </a:r>
            <a:r>
              <a:rPr lang="zh-CN" altLang="en-US" sz="2400" b="1" dirty="0" smtClean="0"/>
              <a:t>安全标准化企业证书</a:t>
            </a:r>
            <a:r>
              <a:rPr lang="en-US" altLang="zh-CN" sz="2400" b="1" dirty="0" smtClean="0"/>
              <a:t>》</a:t>
            </a:r>
            <a:r>
              <a:rPr lang="zh-CN" altLang="en-US" sz="2400" b="1" dirty="0" smtClean="0"/>
              <a:t>的企业，当其提出安全生产许可证延期申请时，可</a:t>
            </a:r>
            <a:r>
              <a:rPr lang="zh-CN" altLang="en-US" sz="2400" b="1" dirty="0" smtClean="0">
                <a:solidFill>
                  <a:srgbClr val="FF3300"/>
                </a:solidFill>
              </a:rPr>
              <a:t>直接</a:t>
            </a:r>
            <a:r>
              <a:rPr lang="zh-CN" altLang="en-US" sz="2400" b="1" dirty="0" smtClean="0"/>
              <a:t>办理延期换证手续。鉴于首 轮安全生产许可证颁发过程中存在降低准入门槛、安全评价质量差，导致许多企业带病生产作业等问题，对尚未开展安全标准化工作的生产企业，要严格按照规定条件进行审查，做好安全生产许可证的换证手续。</a:t>
            </a:r>
            <a:endParaRPr lang="zh-CN" altLang="en-US" sz="24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ChangeArrowheads="1"/>
          </p:cNvSpPr>
          <p:nvPr>
            <p:ph idx="1"/>
          </p:nvPr>
        </p:nvSpPr>
        <p:spPr>
          <a:xfrm>
            <a:off x="467544" y="836613"/>
            <a:ext cx="8352928" cy="5472112"/>
          </a:xfrm>
        </p:spPr>
        <p:txBody>
          <a:bodyPr/>
          <a:lstStyle/>
          <a:p>
            <a:pPr eaLnBrk="1" hangingPunct="1">
              <a:lnSpc>
                <a:spcPct val="120000"/>
              </a:lnSpc>
              <a:spcBef>
                <a:spcPct val="0"/>
              </a:spcBef>
              <a:buFontTx/>
              <a:buNone/>
              <a:defRPr/>
            </a:pPr>
            <a:r>
              <a:rPr lang="zh-CN" altLang="en-US" sz="2800" b="1" dirty="0" smtClean="0">
                <a:solidFill>
                  <a:srgbClr val="FF0000"/>
                </a:solidFill>
                <a:effectLst>
                  <a:outerShdw blurRad="38100" dist="38100" dir="2700000" algn="tl">
                    <a:srgbClr val="C0C0C0"/>
                  </a:outerShdw>
                </a:effectLst>
                <a:latin typeface="宋体" panose="02010600030101010101" pitchFamily="2" charset="-122"/>
              </a:rPr>
              <a:t>（二）国务院安委办关于进一步加强危险化学品安全生产工作的指导意见（</a:t>
            </a:r>
            <a:r>
              <a:rPr lang="zh-CN" altLang="en-US" sz="2800" b="1" dirty="0" smtClean="0">
                <a:solidFill>
                  <a:srgbClr val="FF0000"/>
                </a:solidFill>
                <a:ea typeface="华文中宋" pitchFamily="2" charset="-122"/>
              </a:rPr>
              <a:t>安委办</a:t>
            </a:r>
            <a:r>
              <a:rPr lang="en-US" altLang="zh-CN" sz="2800" b="1" dirty="0" smtClean="0">
                <a:solidFill>
                  <a:srgbClr val="FF0000"/>
                </a:solidFill>
                <a:ea typeface="华文中宋" pitchFamily="2" charset="-122"/>
              </a:rPr>
              <a:t>〔2008〕26</a:t>
            </a:r>
            <a:r>
              <a:rPr lang="zh-CN" altLang="en-US" sz="2800" b="1" dirty="0" smtClean="0">
                <a:solidFill>
                  <a:srgbClr val="FF0000"/>
                </a:solidFill>
                <a:ea typeface="华文中宋" pitchFamily="2" charset="-122"/>
              </a:rPr>
              <a:t>号）</a:t>
            </a:r>
            <a:endParaRPr lang="zh-CN" altLang="en-US" sz="2800" b="1" dirty="0" smtClean="0">
              <a:solidFill>
                <a:srgbClr val="FF0000"/>
              </a:solidFill>
              <a:effectLst>
                <a:outerShdw blurRad="38100" dist="38100" dir="2700000" algn="tl">
                  <a:srgbClr val="C0C0C0"/>
                </a:outerShdw>
              </a:effectLst>
              <a:latin typeface="宋体" panose="02010600030101010101" pitchFamily="2" charset="-122"/>
            </a:endParaRPr>
          </a:p>
          <a:p>
            <a:pPr algn="ctr" eaLnBrk="1" hangingPunct="1">
              <a:lnSpc>
                <a:spcPct val="120000"/>
              </a:lnSpc>
              <a:spcBef>
                <a:spcPct val="0"/>
              </a:spcBef>
              <a:buFontTx/>
              <a:buNone/>
              <a:defRPr/>
            </a:pPr>
            <a:endParaRPr lang="en-US" altLang="zh-CN" sz="1600" b="1" dirty="0" smtClean="0">
              <a:solidFill>
                <a:schemeClr val="accent2"/>
              </a:solidFill>
              <a:effectLst>
                <a:outerShdw blurRad="38100" dist="38100" dir="2700000" algn="tl">
                  <a:srgbClr val="C0C0C0"/>
                </a:outerShdw>
              </a:effectLst>
              <a:latin typeface="宋体" panose="02010600030101010101" pitchFamily="2" charset="-122"/>
            </a:endParaRPr>
          </a:p>
          <a:p>
            <a:pPr eaLnBrk="1" hangingPunct="1">
              <a:lnSpc>
                <a:spcPct val="150000"/>
              </a:lnSpc>
              <a:buFontTx/>
              <a:buNone/>
              <a:defRPr/>
            </a:pPr>
            <a:r>
              <a:rPr kumimoji="0" lang="en-US" altLang="zh-CN" sz="2400" b="1" dirty="0" smtClean="0">
                <a:solidFill>
                  <a:srgbClr val="FF0000"/>
                </a:solidFill>
                <a:effectLst>
                  <a:outerShdw blurRad="38100" dist="38100" dir="2700000" algn="tl">
                    <a:srgbClr val="C0C0C0"/>
                  </a:outerShdw>
                </a:effectLst>
              </a:rPr>
              <a:t>1.</a:t>
            </a:r>
            <a:r>
              <a:rPr kumimoji="0" lang="zh-CN" altLang="en-US" sz="2400" b="1" dirty="0" smtClean="0">
                <a:solidFill>
                  <a:srgbClr val="FF0000"/>
                </a:solidFill>
                <a:effectLst>
                  <a:outerShdw blurRad="38100" dist="38100" dir="2700000" algn="tl">
                    <a:srgbClr val="C0C0C0"/>
                  </a:outerShdw>
                </a:effectLst>
              </a:rPr>
              <a:t>当前危险化学品安全生产工作的基本思想</a:t>
            </a:r>
            <a:r>
              <a:rPr kumimoji="0" lang="zh-CN" altLang="en-US" sz="2400" dirty="0" smtClean="0"/>
              <a:t>          </a:t>
            </a:r>
            <a:endParaRPr kumimoji="0" lang="zh-CN" altLang="en-US" sz="2400" dirty="0" smtClean="0"/>
          </a:p>
          <a:p>
            <a:pPr eaLnBrk="1" hangingPunct="1">
              <a:lnSpc>
                <a:spcPct val="150000"/>
              </a:lnSpc>
              <a:buFontTx/>
              <a:buNone/>
              <a:defRPr/>
            </a:pPr>
            <a:r>
              <a:rPr kumimoji="0" lang="zh-CN" altLang="en-US" sz="2400" b="1" dirty="0" smtClean="0"/>
              <a:t>  合理规划、严格准入，改造提升、固本强基，</a:t>
            </a:r>
            <a:endParaRPr kumimoji="0" lang="zh-CN" altLang="en-US" sz="2400" b="1" dirty="0" smtClean="0">
              <a:solidFill>
                <a:srgbClr val="FF0000"/>
              </a:solidFill>
              <a:effectLst>
                <a:outerShdw blurRad="38100" dist="38100" dir="2700000" algn="tl">
                  <a:srgbClr val="C0C0C0"/>
                </a:outerShdw>
              </a:effectLst>
            </a:endParaRPr>
          </a:p>
          <a:p>
            <a:pPr eaLnBrk="1" hangingPunct="1">
              <a:lnSpc>
                <a:spcPct val="150000"/>
              </a:lnSpc>
              <a:buFontTx/>
              <a:buNone/>
              <a:defRPr/>
            </a:pPr>
            <a:r>
              <a:rPr kumimoji="0" lang="zh-CN" altLang="en-US" sz="2400" b="1" dirty="0" smtClean="0"/>
              <a:t>  完善法规、加大投入，落实责任、强化监管。</a:t>
            </a:r>
            <a:endParaRPr kumimoji="0" lang="zh-CN" altLang="en-US" sz="2400" b="1" dirty="0" smtClean="0"/>
          </a:p>
          <a:p>
            <a:pPr eaLnBrk="1" hangingPunct="1">
              <a:lnSpc>
                <a:spcPct val="150000"/>
              </a:lnSpc>
              <a:buFontTx/>
              <a:buNone/>
              <a:defRPr/>
            </a:pPr>
            <a:r>
              <a:rPr kumimoji="0" lang="en-US" altLang="zh-CN" sz="2400" b="1" dirty="0" smtClean="0"/>
              <a:t>2.</a:t>
            </a:r>
            <a:r>
              <a:rPr kumimoji="0" lang="zh-CN" altLang="en-US" sz="2400" b="1" dirty="0" smtClean="0">
                <a:latin typeface="仿宋_GB2312" pitchFamily="49" charset="-122"/>
                <a:ea typeface="仿宋_GB2312" pitchFamily="49" charset="-122"/>
              </a:rPr>
              <a:t>申请延期换发安全生产许可证的</a:t>
            </a:r>
            <a:r>
              <a:rPr kumimoji="0" lang="zh-CN" altLang="en-US" sz="2400" b="1" dirty="0" smtClean="0">
                <a:solidFill>
                  <a:srgbClr val="FF0000"/>
                </a:solidFill>
                <a:latin typeface="仿宋_GB2312" pitchFamily="49" charset="-122"/>
                <a:ea typeface="仿宋_GB2312" pitchFamily="49" charset="-122"/>
              </a:rPr>
              <a:t>一级或二级安全生产标准化的企业</a:t>
            </a:r>
            <a:r>
              <a:rPr kumimoji="0" lang="zh-CN" altLang="en-US" sz="2400" b="1" dirty="0" smtClean="0">
                <a:latin typeface="仿宋_GB2312" pitchFamily="49" charset="-122"/>
                <a:ea typeface="仿宋_GB2312" pitchFamily="49" charset="-122"/>
              </a:rPr>
              <a:t>，许可证发证机关可直接为其办理</a:t>
            </a:r>
            <a:r>
              <a:rPr kumimoji="0" lang="zh-CN" altLang="en-US" sz="2400" b="1" dirty="0" smtClean="0">
                <a:solidFill>
                  <a:srgbClr val="FF0000"/>
                </a:solidFill>
                <a:latin typeface="仿宋_GB2312" pitchFamily="49" charset="-122"/>
                <a:ea typeface="仿宋_GB2312" pitchFamily="49" charset="-122"/>
              </a:rPr>
              <a:t>延期换证</a:t>
            </a:r>
            <a:r>
              <a:rPr kumimoji="0" lang="zh-CN" altLang="en-US" sz="2400" b="1" dirty="0" smtClean="0">
                <a:latin typeface="仿宋_GB2312" pitchFamily="49" charset="-122"/>
                <a:ea typeface="仿宋_GB2312" pitchFamily="49" charset="-122"/>
              </a:rPr>
              <a:t>手续，并提出该企业下次换证时的安全生产条件。</a:t>
            </a:r>
            <a:endParaRPr kumimoji="0" lang="zh-CN" altLang="en-US" sz="2400" b="1" dirty="0" smtClean="0">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8" name="Rectangle 2"/>
          <p:cNvSpPr>
            <a:spLocks noGrp="1" noChangeArrowheads="1"/>
          </p:cNvSpPr>
          <p:nvPr>
            <p:ph idx="1"/>
          </p:nvPr>
        </p:nvSpPr>
        <p:spPr>
          <a:xfrm>
            <a:off x="467544" y="836613"/>
            <a:ext cx="8352928" cy="5472112"/>
          </a:xfrm>
        </p:spPr>
        <p:txBody>
          <a:bodyPr/>
          <a:lstStyle/>
          <a:p>
            <a:pPr eaLnBrk="1" hangingPunct="1">
              <a:lnSpc>
                <a:spcPct val="120000"/>
              </a:lnSpc>
              <a:spcBef>
                <a:spcPct val="0"/>
              </a:spcBef>
              <a:buFontTx/>
              <a:buNone/>
              <a:defRPr/>
            </a:pPr>
            <a:r>
              <a:rPr lang="zh-CN" altLang="en-US" sz="2800" b="1" dirty="0" smtClean="0">
                <a:solidFill>
                  <a:srgbClr val="FF0000"/>
                </a:solidFill>
                <a:effectLst>
                  <a:outerShdw blurRad="38100" dist="38100" dir="2700000" algn="tl">
                    <a:srgbClr val="C0C0C0"/>
                  </a:outerShdw>
                </a:effectLst>
                <a:latin typeface="宋体" panose="02010600030101010101" pitchFamily="2" charset="-122"/>
              </a:rPr>
              <a:t>（二）国务院安委办关于进一步加强危险化学品安全生产工作的指导意见（</a:t>
            </a:r>
            <a:r>
              <a:rPr lang="zh-CN" altLang="en-US" sz="2800" b="1" dirty="0" smtClean="0">
                <a:solidFill>
                  <a:srgbClr val="FF0000"/>
                </a:solidFill>
                <a:ea typeface="华文中宋" pitchFamily="2" charset="-122"/>
              </a:rPr>
              <a:t>安委办</a:t>
            </a:r>
            <a:r>
              <a:rPr lang="en-US" altLang="zh-CN" sz="2800" b="1" dirty="0" smtClean="0">
                <a:solidFill>
                  <a:srgbClr val="FF0000"/>
                </a:solidFill>
                <a:ea typeface="华文中宋" pitchFamily="2" charset="-122"/>
              </a:rPr>
              <a:t>〔2008〕26</a:t>
            </a:r>
            <a:r>
              <a:rPr lang="zh-CN" altLang="en-US" sz="2800" b="1" dirty="0" smtClean="0">
                <a:solidFill>
                  <a:srgbClr val="FF0000"/>
                </a:solidFill>
                <a:ea typeface="华文中宋" pitchFamily="2" charset="-122"/>
              </a:rPr>
              <a:t>号）</a:t>
            </a:r>
            <a:endParaRPr lang="zh-CN" altLang="en-US" sz="2800" b="1" dirty="0" smtClean="0">
              <a:solidFill>
                <a:srgbClr val="FF0000"/>
              </a:solidFill>
              <a:effectLst>
                <a:outerShdw blurRad="38100" dist="38100" dir="2700000" algn="tl">
                  <a:srgbClr val="C0C0C0"/>
                </a:outerShdw>
              </a:effectLst>
              <a:latin typeface="宋体" panose="02010600030101010101" pitchFamily="2" charset="-122"/>
            </a:endParaRPr>
          </a:p>
          <a:p>
            <a:pPr algn="ctr" eaLnBrk="1" hangingPunct="1">
              <a:lnSpc>
                <a:spcPct val="120000"/>
              </a:lnSpc>
              <a:spcBef>
                <a:spcPct val="0"/>
              </a:spcBef>
              <a:buFontTx/>
              <a:buNone/>
              <a:defRPr/>
            </a:pPr>
            <a:endParaRPr lang="en-US" altLang="zh-CN" sz="1600" b="1" dirty="0" smtClean="0">
              <a:solidFill>
                <a:schemeClr val="accent2"/>
              </a:solidFill>
              <a:effectLst>
                <a:outerShdw blurRad="38100" dist="38100" dir="2700000" algn="tl">
                  <a:srgbClr val="C0C0C0"/>
                </a:outerShdw>
              </a:effectLst>
              <a:latin typeface="宋体" panose="02010600030101010101" pitchFamily="2" charset="-122"/>
            </a:endParaRPr>
          </a:p>
          <a:p>
            <a:pPr eaLnBrk="1" hangingPunct="1">
              <a:lnSpc>
                <a:spcPct val="120000"/>
              </a:lnSpc>
              <a:buFontTx/>
              <a:buNone/>
              <a:defRPr/>
            </a:pPr>
            <a:r>
              <a:rPr kumimoji="0" lang="en-US" altLang="zh-CN" sz="2400" b="1" dirty="0" smtClean="0">
                <a:latin typeface="仿宋_GB2312" pitchFamily="49" charset="-122"/>
                <a:ea typeface="仿宋_GB2312" pitchFamily="49" charset="-122"/>
              </a:rPr>
              <a:t>3.</a:t>
            </a:r>
            <a:r>
              <a:rPr kumimoji="0" lang="zh-CN" altLang="en-US" sz="2400" b="1" dirty="0" smtClean="0"/>
              <a:t>全面开展安全生产标准化工作。</a:t>
            </a:r>
            <a:r>
              <a:rPr kumimoji="0" lang="zh-CN" altLang="en-US" sz="2400" b="1" dirty="0" smtClean="0">
                <a:latin typeface="仿宋_GB2312" pitchFamily="49" charset="-122"/>
                <a:ea typeface="仿宋_GB2312" pitchFamily="49" charset="-122"/>
              </a:rPr>
              <a:t>要按照</a:t>
            </a:r>
            <a:r>
              <a:rPr kumimoji="0" lang="en-US" altLang="zh-CN" sz="2400" b="1" dirty="0" smtClean="0">
                <a:latin typeface="仿宋_GB2312" pitchFamily="49" charset="-122"/>
                <a:ea typeface="仿宋_GB2312" pitchFamily="49" charset="-122"/>
              </a:rPr>
              <a:t>《</a:t>
            </a:r>
            <a:r>
              <a:rPr kumimoji="0" lang="zh-CN" altLang="en-US" sz="2400" b="1" dirty="0" smtClean="0">
                <a:latin typeface="仿宋_GB2312" pitchFamily="49" charset="-122"/>
                <a:ea typeface="仿宋_GB2312" pitchFamily="49" charset="-122"/>
              </a:rPr>
              <a:t>危险化学品从业单位安全标准化通用规范</a:t>
            </a:r>
            <a:r>
              <a:rPr kumimoji="0" lang="en-US" altLang="zh-CN" sz="2400" b="1" dirty="0" smtClean="0">
                <a:latin typeface="仿宋_GB2312" pitchFamily="49" charset="-122"/>
                <a:ea typeface="仿宋_GB2312" pitchFamily="49" charset="-122"/>
              </a:rPr>
              <a:t>》</a:t>
            </a:r>
            <a:r>
              <a:rPr kumimoji="0" lang="zh-CN" altLang="en-US" sz="2400" b="1" dirty="0" smtClean="0">
                <a:latin typeface="仿宋_GB2312" pitchFamily="49" charset="-122"/>
                <a:ea typeface="仿宋_GB2312" pitchFamily="49" charset="-122"/>
              </a:rPr>
              <a:t>，全面开展安全生产标准化工作，规范企业安全生产管理。要将安全生产标准化工作与贯彻落实安全生产法律法规、深化安全生产专项整治相结合，纳入企业安全管理</a:t>
            </a:r>
            <a:r>
              <a:rPr kumimoji="0" lang="zh-CN" altLang="en-US" sz="2400" b="1" dirty="0" smtClean="0">
                <a:solidFill>
                  <a:srgbClr val="FF0000"/>
                </a:solidFill>
                <a:latin typeface="仿宋_GB2312" pitchFamily="49" charset="-122"/>
                <a:ea typeface="仿宋_GB2312" pitchFamily="49" charset="-122"/>
              </a:rPr>
              <a:t>工作计划</a:t>
            </a:r>
            <a:r>
              <a:rPr kumimoji="0" lang="zh-CN" altLang="en-US" sz="2400" b="1" dirty="0" smtClean="0">
                <a:latin typeface="仿宋_GB2312" pitchFamily="49" charset="-122"/>
                <a:ea typeface="仿宋_GB2312" pitchFamily="49" charset="-122"/>
              </a:rPr>
              <a:t>和</a:t>
            </a:r>
            <a:r>
              <a:rPr kumimoji="0" lang="zh-CN" altLang="en-US" sz="2400" b="1" dirty="0" smtClean="0">
                <a:solidFill>
                  <a:srgbClr val="FF0000"/>
                </a:solidFill>
                <a:latin typeface="仿宋_GB2312" pitchFamily="49" charset="-122"/>
                <a:ea typeface="仿宋_GB2312" pitchFamily="49" charset="-122"/>
              </a:rPr>
              <a:t>目标考核</a:t>
            </a:r>
            <a:r>
              <a:rPr kumimoji="0" lang="zh-CN" altLang="en-US" sz="2400" b="1" dirty="0" smtClean="0">
                <a:latin typeface="仿宋_GB2312" pitchFamily="49" charset="-122"/>
                <a:ea typeface="仿宋_GB2312" pitchFamily="49" charset="-122"/>
              </a:rPr>
              <a:t>，通过实施安全生产标准化工作，强化企业安全生产</a:t>
            </a:r>
            <a:r>
              <a:rPr kumimoji="0" lang="zh-CN" altLang="en-US" sz="2400" b="1" dirty="0" smtClean="0">
                <a:ea typeface="仿宋_GB2312" pitchFamily="49" charset="-122"/>
              </a:rPr>
              <a:t>“</a:t>
            </a:r>
            <a:r>
              <a:rPr kumimoji="0" lang="zh-CN" altLang="en-US" sz="2400" b="1" dirty="0" smtClean="0">
                <a:latin typeface="仿宋_GB2312" pitchFamily="49" charset="-122"/>
                <a:ea typeface="仿宋_GB2312" pitchFamily="49" charset="-122"/>
              </a:rPr>
              <a:t>双基</a:t>
            </a:r>
            <a:r>
              <a:rPr kumimoji="0" lang="zh-CN" altLang="en-US" sz="2400" b="1" dirty="0" smtClean="0">
                <a:ea typeface="仿宋_GB2312" pitchFamily="49" charset="-122"/>
              </a:rPr>
              <a:t>”</a:t>
            </a:r>
            <a:r>
              <a:rPr kumimoji="0" lang="zh-CN" altLang="en-US" sz="2400" b="1" dirty="0" smtClean="0">
                <a:latin typeface="仿宋_GB2312" pitchFamily="49" charset="-122"/>
                <a:ea typeface="仿宋_GB2312" pitchFamily="49" charset="-122"/>
              </a:rPr>
              <a:t>工作，建立企业安全生产长效机制。剧毒化学品、易燃易爆化学品生产企业和涉及危险工艺的企业（以下称重点企业）要在</a:t>
            </a:r>
            <a:r>
              <a:rPr kumimoji="0" lang="en-US" altLang="zh-CN" sz="2400" b="1" dirty="0" smtClean="0">
                <a:solidFill>
                  <a:srgbClr val="FF0000"/>
                </a:solidFill>
                <a:latin typeface="仿宋_GB2312" pitchFamily="49" charset="-122"/>
                <a:ea typeface="仿宋_GB2312" pitchFamily="49" charset="-122"/>
              </a:rPr>
              <a:t>2010</a:t>
            </a:r>
            <a:r>
              <a:rPr kumimoji="0" lang="zh-CN" altLang="en-US" sz="2400" b="1" dirty="0" smtClean="0">
                <a:solidFill>
                  <a:srgbClr val="FF0000"/>
                </a:solidFill>
                <a:latin typeface="仿宋_GB2312" pitchFamily="49" charset="-122"/>
                <a:ea typeface="仿宋_GB2312" pitchFamily="49" charset="-122"/>
              </a:rPr>
              <a:t>年底前</a:t>
            </a:r>
            <a:r>
              <a:rPr kumimoji="0" lang="zh-CN" altLang="en-US" sz="2400" b="1" dirty="0" smtClean="0">
                <a:latin typeface="仿宋_GB2312" pitchFamily="49" charset="-122"/>
                <a:ea typeface="仿宋_GB2312" pitchFamily="49" charset="-122"/>
              </a:rPr>
              <a:t>，实现安全生产标准化全面达标。</a:t>
            </a:r>
            <a:endParaRPr kumimoji="0" lang="en-US" altLang="zh-CN" sz="2400" b="1" dirty="0" smtClean="0">
              <a:latin typeface="仿宋_GB2312" pitchFamily="49" charset="-122"/>
              <a:ea typeface="仿宋_GB2312"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9" name="Rectangle 3"/>
          <p:cNvSpPr>
            <a:spLocks noGrp="1" noChangeArrowheads="1"/>
          </p:cNvSpPr>
          <p:nvPr>
            <p:ph idx="1"/>
          </p:nvPr>
        </p:nvSpPr>
        <p:spPr>
          <a:xfrm>
            <a:off x="323528" y="981075"/>
            <a:ext cx="8352928" cy="5184775"/>
          </a:xfrm>
        </p:spPr>
        <p:txBody>
          <a:bodyPr/>
          <a:lstStyle/>
          <a:p>
            <a:pPr eaLnBrk="1" hangingPunct="1">
              <a:lnSpc>
                <a:spcPct val="120000"/>
              </a:lnSpc>
              <a:buFontTx/>
              <a:buNone/>
              <a:defRPr/>
            </a:pPr>
            <a:r>
              <a:rPr lang="zh-CN" altLang="en-US" sz="2800" b="1" dirty="0" smtClean="0">
                <a:solidFill>
                  <a:srgbClr val="FF0000"/>
                </a:solidFill>
                <a:effectLst>
                  <a:outerShdw blurRad="38100" dist="38100" dir="2700000" algn="tl">
                    <a:srgbClr val="C0C0C0"/>
                  </a:outerShdw>
                </a:effectLst>
                <a:latin typeface="宋体" panose="02010600030101010101" pitchFamily="2" charset="-122"/>
              </a:rPr>
              <a:t>（三）总局关于进一步加强危险化学品企业安全生产标准化工作的指导意见</a:t>
            </a:r>
            <a:r>
              <a:rPr lang="zh-CN" altLang="en-US" sz="2800" b="1" dirty="0" smtClean="0">
                <a:solidFill>
                  <a:srgbClr val="FF0000"/>
                </a:solidFill>
              </a:rPr>
              <a:t>（安监总管三</a:t>
            </a:r>
            <a:r>
              <a:rPr lang="en-US" altLang="zh-CN" sz="2800" b="1" dirty="0" smtClean="0">
                <a:solidFill>
                  <a:srgbClr val="FF0000"/>
                </a:solidFill>
              </a:rPr>
              <a:t>〔2009〕124</a:t>
            </a:r>
            <a:r>
              <a:rPr lang="zh-CN" altLang="en-US" sz="2800" b="1" dirty="0" smtClean="0">
                <a:solidFill>
                  <a:srgbClr val="FF0000"/>
                </a:solidFill>
              </a:rPr>
              <a:t>号）</a:t>
            </a:r>
            <a:endParaRPr lang="zh-CN" altLang="en-US" sz="2800" b="1" dirty="0" smtClean="0">
              <a:solidFill>
                <a:srgbClr val="FF0000"/>
              </a:solidFill>
            </a:endParaRPr>
          </a:p>
          <a:p>
            <a:pPr eaLnBrk="1" hangingPunct="1">
              <a:lnSpc>
                <a:spcPct val="120000"/>
              </a:lnSpc>
              <a:buFontTx/>
              <a:buNone/>
              <a:defRPr/>
            </a:pPr>
            <a:r>
              <a:rPr lang="en-US" altLang="zh-CN" sz="2400" b="1" dirty="0" smtClean="0">
                <a:solidFill>
                  <a:schemeClr val="accent2"/>
                </a:solidFill>
                <a:latin typeface="隶书" pitchFamily="49" charset="-122"/>
                <a:ea typeface="隶书" pitchFamily="49" charset="-122"/>
              </a:rPr>
              <a:t>  </a:t>
            </a:r>
            <a:r>
              <a:rPr lang="zh-CN" altLang="en-US" sz="2400" b="1" dirty="0" smtClean="0">
                <a:solidFill>
                  <a:schemeClr val="accent2"/>
                </a:solidFill>
                <a:latin typeface="隶书" pitchFamily="49" charset="-122"/>
                <a:ea typeface="隶书" pitchFamily="49" charset="-122"/>
              </a:rPr>
              <a:t>工作</a:t>
            </a:r>
            <a:r>
              <a:rPr lang="zh-CN" altLang="en-US" sz="2400" b="1" dirty="0" smtClean="0">
                <a:solidFill>
                  <a:schemeClr val="accent2"/>
                </a:solidFill>
                <a:latin typeface="隶书" pitchFamily="49" charset="-122"/>
                <a:ea typeface="隶书" pitchFamily="49" charset="-122"/>
              </a:rPr>
              <a:t>目标。</a:t>
            </a:r>
            <a:r>
              <a:rPr lang="en-US" altLang="zh-CN" sz="2400" b="1" dirty="0" smtClean="0">
                <a:solidFill>
                  <a:srgbClr val="FF3300"/>
                </a:solidFill>
                <a:latin typeface="华文楷体" pitchFamily="2" charset="-122"/>
                <a:ea typeface="华文楷体" pitchFamily="2" charset="-122"/>
              </a:rPr>
              <a:t>2009</a:t>
            </a:r>
            <a:r>
              <a:rPr lang="zh-CN" altLang="en-US" sz="2400" b="1" dirty="0" smtClean="0">
                <a:solidFill>
                  <a:srgbClr val="FF3300"/>
                </a:solidFill>
                <a:latin typeface="华文楷体" pitchFamily="2" charset="-122"/>
                <a:ea typeface="华文楷体" pitchFamily="2" charset="-122"/>
              </a:rPr>
              <a:t>年底前</a:t>
            </a:r>
            <a:r>
              <a:rPr lang="zh-CN" altLang="en-US" sz="2400" b="1" dirty="0" smtClean="0">
                <a:latin typeface="华文楷体" pitchFamily="2" charset="-122"/>
                <a:ea typeface="华文楷体" pitchFamily="2" charset="-122"/>
              </a:rPr>
              <a:t>，危险化学品企业全面开展安全生产标准化工作。</a:t>
            </a:r>
            <a:r>
              <a:rPr lang="en-US" altLang="zh-CN" sz="2400" b="1" dirty="0" smtClean="0">
                <a:solidFill>
                  <a:srgbClr val="FF3300"/>
                </a:solidFill>
                <a:latin typeface="华文楷体" pitchFamily="2" charset="-122"/>
                <a:ea typeface="华文楷体" pitchFamily="2" charset="-122"/>
              </a:rPr>
              <a:t>2010</a:t>
            </a:r>
            <a:r>
              <a:rPr lang="zh-CN" altLang="en-US" sz="2400" b="1" dirty="0" smtClean="0">
                <a:solidFill>
                  <a:srgbClr val="FF3300"/>
                </a:solidFill>
                <a:latin typeface="华文楷体" pitchFamily="2" charset="-122"/>
                <a:ea typeface="华文楷体" pitchFamily="2" charset="-122"/>
              </a:rPr>
              <a:t>年底前</a:t>
            </a:r>
            <a:r>
              <a:rPr lang="zh-CN" altLang="en-US" sz="2400" b="1" dirty="0" smtClean="0">
                <a:latin typeface="华文楷体" pitchFamily="2" charset="-122"/>
                <a:ea typeface="华文楷体" pitchFamily="2" charset="-122"/>
              </a:rPr>
              <a:t>，使用危险工艺的危险化学品生产企业，化学制药企业，涉及易燃易爆、剧毒化学品、吸入性有毒有害气体等企业（以下统称重点危险化学品企业）要达到安全生产标准化三级以上水平。</a:t>
            </a:r>
            <a:r>
              <a:rPr lang="en-US" altLang="zh-CN" sz="2400" b="1" dirty="0" smtClean="0">
                <a:solidFill>
                  <a:srgbClr val="FF3300"/>
                </a:solidFill>
                <a:latin typeface="华文楷体" pitchFamily="2" charset="-122"/>
                <a:ea typeface="华文楷体" pitchFamily="2" charset="-122"/>
              </a:rPr>
              <a:t>2012</a:t>
            </a:r>
            <a:r>
              <a:rPr lang="zh-CN" altLang="en-US" sz="2400" b="1" dirty="0" smtClean="0">
                <a:solidFill>
                  <a:srgbClr val="FF3300"/>
                </a:solidFill>
                <a:latin typeface="华文楷体" pitchFamily="2" charset="-122"/>
                <a:ea typeface="华文楷体" pitchFamily="2" charset="-122"/>
              </a:rPr>
              <a:t>年底前</a:t>
            </a:r>
            <a:r>
              <a:rPr lang="zh-CN" altLang="en-US" sz="2400" b="1" dirty="0" smtClean="0">
                <a:latin typeface="华文楷体" pitchFamily="2" charset="-122"/>
                <a:ea typeface="华文楷体" pitchFamily="2" charset="-122"/>
              </a:rPr>
              <a:t>，重点危险化学品企业要达到安全生产标准化二级以上水平，其他危险化学品企业要达到安全生产标准化三级以上水平。</a:t>
            </a:r>
            <a:endParaRPr lang="en-US" altLang="zh-CN" sz="2400" b="1" dirty="0" smtClean="0">
              <a:solidFill>
                <a:schemeClr val="accent2"/>
              </a:solidFill>
              <a:effectLst>
                <a:outerShdw blurRad="38100" dist="38100" dir="2700000" algn="tl">
                  <a:srgbClr val="C0C0C0"/>
                </a:outerShdw>
              </a:effectLst>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251520" y="908050"/>
            <a:ext cx="8280920" cy="5195888"/>
          </a:xfrm>
        </p:spPr>
        <p:txBody>
          <a:bodyPr/>
          <a:lstStyle/>
          <a:p>
            <a:pPr hangingPunct="1">
              <a:lnSpc>
                <a:spcPct val="150000"/>
              </a:lnSpc>
              <a:buFontTx/>
              <a:buNone/>
            </a:pPr>
            <a:r>
              <a:rPr lang="zh-CN" altLang="en-US" sz="2800" b="1" dirty="0" smtClean="0">
                <a:solidFill>
                  <a:srgbClr val="FF0000"/>
                </a:solidFill>
                <a:latin typeface="宋体" panose="02010600030101010101" pitchFamily="2" charset="-122"/>
              </a:rPr>
              <a:t>（四）总局</a:t>
            </a:r>
            <a:r>
              <a:rPr lang="en-US" altLang="zh-CN" sz="2800" b="1" dirty="0" smtClean="0">
                <a:solidFill>
                  <a:srgbClr val="FF0000"/>
                </a:solidFill>
                <a:latin typeface="宋体" panose="02010600030101010101" pitchFamily="2" charset="-122"/>
              </a:rPr>
              <a:t>《</a:t>
            </a:r>
            <a:r>
              <a:rPr lang="zh-CN" altLang="en-US" sz="2800" b="1" dirty="0" smtClean="0">
                <a:solidFill>
                  <a:srgbClr val="FF0000"/>
                </a:solidFill>
                <a:latin typeface="宋体" panose="02010600030101010101" pitchFamily="2" charset="-122"/>
              </a:rPr>
              <a:t>关于进一步加强企业安全生产规范化建设，严格落实企业安全生产主体责任的指导意见</a:t>
            </a:r>
            <a:r>
              <a:rPr lang="en-US" altLang="zh-CN" sz="2800" b="1" dirty="0" smtClean="0">
                <a:solidFill>
                  <a:srgbClr val="FF0000"/>
                </a:solidFill>
                <a:latin typeface="宋体" panose="02010600030101010101" pitchFamily="2" charset="-122"/>
              </a:rPr>
              <a:t>》</a:t>
            </a:r>
            <a:r>
              <a:rPr lang="zh-CN" altLang="en-US" sz="2800" b="1" dirty="0" smtClean="0">
                <a:solidFill>
                  <a:srgbClr val="FF0000"/>
                </a:solidFill>
                <a:latin typeface="宋体" panose="02010600030101010101" pitchFamily="2" charset="-122"/>
              </a:rPr>
              <a:t>（安监总办</a:t>
            </a:r>
            <a:r>
              <a:rPr lang="en-US" altLang="zh-CN" sz="2800" b="1" dirty="0" smtClean="0">
                <a:solidFill>
                  <a:srgbClr val="FF0000"/>
                </a:solidFill>
                <a:latin typeface="宋体" panose="02010600030101010101" pitchFamily="2" charset="-122"/>
              </a:rPr>
              <a:t>【2010】139</a:t>
            </a:r>
            <a:r>
              <a:rPr lang="zh-CN" altLang="en-US" sz="2800" b="1" dirty="0" smtClean="0">
                <a:solidFill>
                  <a:srgbClr val="FF0000"/>
                </a:solidFill>
                <a:latin typeface="宋体" panose="02010600030101010101" pitchFamily="2" charset="-122"/>
              </a:rPr>
              <a:t>号</a:t>
            </a:r>
            <a:r>
              <a:rPr lang="en-US" altLang="zh-CN" sz="2800" b="1" dirty="0" smtClean="0">
                <a:solidFill>
                  <a:srgbClr val="FF0000"/>
                </a:solidFill>
                <a:latin typeface="宋体" panose="02010600030101010101" pitchFamily="2" charset="-122"/>
              </a:rPr>
              <a:t>)</a:t>
            </a:r>
            <a:endParaRPr lang="en-US" altLang="zh-CN" sz="2800" b="1" dirty="0" smtClean="0">
              <a:solidFill>
                <a:srgbClr val="FF0000"/>
              </a:solidFill>
              <a:latin typeface="宋体" panose="02010600030101010101" pitchFamily="2" charset="-122"/>
            </a:endParaRPr>
          </a:p>
          <a:p>
            <a:pPr hangingPunct="1">
              <a:lnSpc>
                <a:spcPct val="150000"/>
              </a:lnSpc>
              <a:buFontTx/>
              <a:buNone/>
            </a:pPr>
            <a:r>
              <a:rPr lang="zh-CN" altLang="en-US" b="1" dirty="0" smtClean="0">
                <a:latin typeface="宋体" panose="02010600030101010101" pitchFamily="2" charset="-122"/>
              </a:rPr>
              <a:t>     </a:t>
            </a:r>
            <a:r>
              <a:rPr lang="zh-CN" altLang="en-US" sz="2400" b="1" dirty="0" smtClean="0"/>
              <a:t>企业要严格执行安全生产法律法规和行业规程标准，按照</a:t>
            </a:r>
            <a:r>
              <a:rPr lang="en-US" altLang="zh-CN" sz="2400" b="1" dirty="0" smtClean="0"/>
              <a:t>《</a:t>
            </a:r>
            <a:r>
              <a:rPr lang="zh-CN" altLang="en-US" sz="2400" b="1" dirty="0" smtClean="0"/>
              <a:t>企业安全生产标准化基本规范</a:t>
            </a:r>
            <a:r>
              <a:rPr lang="en-US" altLang="zh-CN" sz="2400" b="1" dirty="0" smtClean="0"/>
              <a:t>》</a:t>
            </a:r>
            <a:r>
              <a:rPr lang="zh-CN" altLang="en-US" sz="2400" b="1" dirty="0" smtClean="0"/>
              <a:t>（</a:t>
            </a:r>
            <a:r>
              <a:rPr lang="en-US" altLang="zh-CN" sz="2400" b="1" dirty="0" smtClean="0"/>
              <a:t>AQ/T9006-2010</a:t>
            </a:r>
            <a:r>
              <a:rPr lang="zh-CN" altLang="en-US" sz="2400" b="1" dirty="0" smtClean="0"/>
              <a:t>）的要求，加大安全生产标准化建设投入，积极组织开展岗位达标、专业达标和企业达标的建设活动，并持续巩固达标成果，实现全面达标、本质达标和动态达标。 </a:t>
            </a:r>
            <a:br>
              <a:rPr lang="zh-CN" altLang="en-US" sz="2800" b="1" dirty="0" smtClean="0">
                <a:solidFill>
                  <a:srgbClr val="FF0000"/>
                </a:solidFill>
                <a:latin typeface="宋体" panose="02010600030101010101" pitchFamily="2" charset="-122"/>
              </a:rPr>
            </a:br>
            <a:endParaRPr lang="zh-CN" altLang="en-US" sz="2800" b="1" dirty="0" smtClean="0">
              <a:solidFill>
                <a:srgbClr val="FF0000"/>
              </a:solidFill>
              <a:latin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2" name="Rectangle 2"/>
          <p:cNvSpPr>
            <a:spLocks noGrp="1" noChangeArrowheads="1"/>
          </p:cNvSpPr>
          <p:nvPr>
            <p:ph type="title"/>
          </p:nvPr>
        </p:nvSpPr>
        <p:spPr>
          <a:xfrm>
            <a:off x="395536" y="928670"/>
            <a:ext cx="8352928" cy="5429287"/>
          </a:xfrm>
        </p:spPr>
        <p:txBody>
          <a:bodyPr/>
          <a:lstStyle/>
          <a:p>
            <a:pPr algn="l" eaLnBrk="1" hangingPunct="1">
              <a:lnSpc>
                <a:spcPct val="120000"/>
              </a:lnSpc>
              <a:defRPr/>
            </a:pPr>
            <a:r>
              <a:rPr lang="zh-CN" altLang="en-US" sz="2800" b="1" dirty="0" smtClean="0">
                <a:solidFill>
                  <a:srgbClr val="FF0000"/>
                </a:solidFill>
                <a:latin typeface="华文楷体" pitchFamily="2" charset="-122"/>
                <a:ea typeface="华文楷体" pitchFamily="2" charset="-122"/>
              </a:rPr>
              <a:t>（五）国务院关于进一步加强企业安全生产工作的通知（国发</a:t>
            </a:r>
            <a:r>
              <a:rPr lang="en-US" altLang="zh-CN" sz="2800" b="1" dirty="0" smtClean="0">
                <a:solidFill>
                  <a:srgbClr val="FF0000"/>
                </a:solidFill>
                <a:latin typeface="华文楷体" pitchFamily="2" charset="-122"/>
                <a:ea typeface="华文楷体" pitchFamily="2" charset="-122"/>
              </a:rPr>
              <a:t>【2010】23</a:t>
            </a:r>
            <a:r>
              <a:rPr lang="zh-CN" altLang="en-US" sz="2800" b="1" dirty="0" smtClean="0">
                <a:solidFill>
                  <a:srgbClr val="FF0000"/>
                </a:solidFill>
                <a:latin typeface="华文楷体" pitchFamily="2" charset="-122"/>
                <a:ea typeface="华文楷体" pitchFamily="2" charset="-122"/>
              </a:rPr>
              <a:t>号）</a:t>
            </a:r>
            <a:br>
              <a:rPr lang="zh-CN" altLang="en-US" sz="3200" b="1" dirty="0" smtClean="0">
                <a:solidFill>
                  <a:srgbClr val="FF0000"/>
                </a:solidFill>
                <a:latin typeface="华文楷体" pitchFamily="2" charset="-122"/>
                <a:ea typeface="华文楷体" pitchFamily="2" charset="-122"/>
              </a:rPr>
            </a:br>
            <a:br>
              <a:rPr lang="en-US" altLang="zh-CN" sz="1000" b="1" dirty="0" smtClean="0">
                <a:latin typeface="华文楷体" pitchFamily="2" charset="-122"/>
                <a:ea typeface="华文楷体" pitchFamily="2" charset="-122"/>
              </a:rPr>
            </a:br>
            <a:r>
              <a:rPr lang="en-US" altLang="zh-CN" sz="2400" b="1" dirty="0" smtClean="0">
                <a:latin typeface="华文楷体" pitchFamily="2" charset="-122"/>
                <a:ea typeface="华文楷体" pitchFamily="2" charset="-122"/>
              </a:rPr>
              <a:t>1.</a:t>
            </a:r>
            <a:r>
              <a:rPr lang="zh-CN" altLang="en-US" sz="2400" b="1" dirty="0" smtClean="0">
                <a:solidFill>
                  <a:schemeClr val="tx1"/>
                </a:solidFill>
                <a:effectLst/>
                <a:latin typeface="华文楷体" pitchFamily="2" charset="-122"/>
                <a:ea typeface="华文楷体" pitchFamily="2" charset="-122"/>
              </a:rPr>
              <a:t>全面开展安全达标。深入开展以岗位达标、专业达标和企业达标为内容的安全生产标准化建设，凡在规定时间内未实现达标的企业要依法暂扣其生产许可证、安全生产许可证，责令停产整顿；对整改逾期未达标的，地方政府要依法予以关闭。</a:t>
            </a:r>
            <a:br>
              <a:rPr lang="zh-CN" altLang="en-US" sz="2400" b="1" dirty="0" smtClean="0">
                <a:solidFill>
                  <a:schemeClr val="tx1"/>
                </a:solidFill>
                <a:effectLst/>
                <a:latin typeface="华文楷体" pitchFamily="2" charset="-122"/>
                <a:ea typeface="华文楷体" pitchFamily="2" charset="-122"/>
              </a:rPr>
            </a:br>
            <a:r>
              <a:rPr lang="en-US" altLang="zh-CN" sz="2400" b="1" dirty="0" smtClean="0">
                <a:effectLst/>
                <a:latin typeface="华文楷体" pitchFamily="2" charset="-122"/>
                <a:ea typeface="华文楷体" pitchFamily="2" charset="-122"/>
              </a:rPr>
              <a:t>2.</a:t>
            </a:r>
            <a:r>
              <a:rPr lang="zh-CN" altLang="en-US" sz="2400" b="1" dirty="0" smtClean="0">
                <a:solidFill>
                  <a:schemeClr val="tx1"/>
                </a:solidFill>
                <a:effectLst/>
                <a:latin typeface="华文楷体" pitchFamily="2" charset="-122"/>
                <a:ea typeface="华文楷体" pitchFamily="2" charset="-122"/>
              </a:rPr>
              <a:t>强化企业安全生产属地管理。组织对企业安全生产状况进行安全标准化分级考核评价，评价结果向社会公开，并向银行业、证券业、保险业、担保业等主管部门通报，作为企业</a:t>
            </a:r>
            <a:r>
              <a:rPr lang="zh-CN" altLang="en-US" sz="2400" b="1" dirty="0" smtClean="0">
                <a:solidFill>
                  <a:schemeClr val="tx1"/>
                </a:solidFill>
                <a:latin typeface="华文楷体" pitchFamily="2" charset="-122"/>
                <a:ea typeface="华文楷体" pitchFamily="2" charset="-122"/>
              </a:rPr>
              <a:t>信用评级的重要参考依据。 </a:t>
            </a:r>
            <a:endParaRPr lang="en-US" altLang="zh-CN" sz="2400" b="1" dirty="0" smtClean="0">
              <a:solidFill>
                <a:schemeClr val="tx1"/>
              </a:solidFill>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1"/>
          </p:nvPr>
        </p:nvSpPr>
        <p:spPr>
          <a:xfrm>
            <a:off x="1" y="764705"/>
            <a:ext cx="8820472" cy="5472584"/>
          </a:xfrm>
        </p:spPr>
        <p:txBody>
          <a:bodyPr/>
          <a:lstStyle/>
          <a:p>
            <a:pPr eaLnBrk="1" hangingPunct="1">
              <a:buFontTx/>
              <a:buNone/>
            </a:pPr>
            <a:r>
              <a:rPr lang="zh-CN" altLang="en-US" sz="2800" b="1" dirty="0" smtClean="0">
                <a:solidFill>
                  <a:srgbClr val="FF0000"/>
                </a:solidFill>
              </a:rPr>
              <a:t>（六）</a:t>
            </a:r>
            <a:r>
              <a:rPr lang="zh-CN" altLang="zh-CN" sz="2800" b="1" dirty="0" smtClean="0">
                <a:solidFill>
                  <a:srgbClr val="FF0000"/>
                </a:solidFill>
              </a:rPr>
              <a:t>关于危险化学品企业贯彻落实《国务院关于进一步加强企业安全生产工作的通知》的实施意见</a:t>
            </a:r>
            <a:r>
              <a:rPr lang="zh-CN" altLang="en-US" sz="2800" b="1" dirty="0" smtClean="0">
                <a:solidFill>
                  <a:srgbClr val="FF0000"/>
                </a:solidFill>
              </a:rPr>
              <a:t>（</a:t>
            </a:r>
            <a:r>
              <a:rPr lang="zh-CN" altLang="zh-CN" sz="2800" b="1" dirty="0" smtClean="0">
                <a:solidFill>
                  <a:srgbClr val="FF0000"/>
                </a:solidFill>
              </a:rPr>
              <a:t>安监总管三〔</a:t>
            </a:r>
            <a:r>
              <a:rPr lang="en-US" altLang="zh-CN" sz="2800" b="1" dirty="0" smtClean="0">
                <a:solidFill>
                  <a:srgbClr val="FF0000"/>
                </a:solidFill>
              </a:rPr>
              <a:t>2010〕186</a:t>
            </a:r>
            <a:r>
              <a:rPr lang="zh-CN" altLang="en-US" sz="2800" b="1" dirty="0" smtClean="0">
                <a:solidFill>
                  <a:srgbClr val="FF0000"/>
                </a:solidFill>
              </a:rPr>
              <a:t>号）</a:t>
            </a:r>
            <a:endParaRPr lang="zh-CN" altLang="en-US" sz="2800" b="1" dirty="0" smtClean="0">
              <a:solidFill>
                <a:srgbClr val="FF0000"/>
              </a:solidFill>
            </a:endParaRPr>
          </a:p>
          <a:p>
            <a:pPr hangingPunct="1">
              <a:buFontTx/>
              <a:buNone/>
            </a:pPr>
            <a:r>
              <a:rPr lang="zh-CN" altLang="en-US" sz="2400" b="1" dirty="0" smtClean="0"/>
              <a:t>            </a:t>
            </a:r>
            <a:r>
              <a:rPr lang="zh-CN" altLang="en-US" sz="2300" b="1" dirty="0" smtClean="0"/>
              <a:t>全面开展安全达标。企业要全面贯彻落实</a:t>
            </a:r>
            <a:r>
              <a:rPr lang="en-US" altLang="zh-CN" sz="2300" b="1" dirty="0" smtClean="0"/>
              <a:t>《</a:t>
            </a:r>
            <a:r>
              <a:rPr lang="zh-CN" altLang="en-US" sz="2300" b="1" dirty="0" smtClean="0"/>
              <a:t>企业安全生产标准化基本规范</a:t>
            </a:r>
            <a:r>
              <a:rPr lang="en-US" altLang="zh-CN" sz="2300" b="1" dirty="0" smtClean="0"/>
              <a:t>》</a:t>
            </a:r>
            <a:r>
              <a:rPr lang="zh-CN" altLang="en-US" sz="2300" b="1" dirty="0" smtClean="0"/>
              <a:t>（</a:t>
            </a:r>
            <a:r>
              <a:rPr lang="en-US" altLang="zh-CN" sz="2300" b="1" dirty="0" smtClean="0"/>
              <a:t>AQ/T9006-2010</a:t>
            </a:r>
            <a:r>
              <a:rPr lang="zh-CN" altLang="en-US" sz="2300" b="1" dirty="0" smtClean="0"/>
              <a:t>）、</a:t>
            </a:r>
            <a:r>
              <a:rPr lang="en-US" altLang="zh-CN" sz="2300" b="1" dirty="0" smtClean="0"/>
              <a:t>《</a:t>
            </a:r>
            <a:r>
              <a:rPr lang="zh-CN" altLang="en-US" sz="2300" b="1" dirty="0" smtClean="0"/>
              <a:t>危险化学品从业单位安全标准化通用规范</a:t>
            </a:r>
            <a:r>
              <a:rPr lang="en-US" altLang="zh-CN" sz="2300" b="1" dirty="0" smtClean="0"/>
              <a:t>》</a:t>
            </a:r>
            <a:r>
              <a:rPr lang="zh-CN" altLang="en-US" sz="2300" b="1" dirty="0" smtClean="0"/>
              <a:t>（</a:t>
            </a:r>
            <a:r>
              <a:rPr lang="en-US" altLang="zh-CN" sz="2300" b="1" dirty="0" smtClean="0"/>
              <a:t>AQ3013-2008</a:t>
            </a:r>
            <a:r>
              <a:rPr lang="zh-CN" altLang="en-US" sz="2300" b="1" dirty="0" smtClean="0"/>
              <a:t>），积极开展安全生产标准化工作。要通过开展岗位达标、专业达标，推进企业的安全生产标准化工作，不断提高企业安全管理水平。</a:t>
            </a:r>
            <a:endParaRPr lang="zh-CN" altLang="en-US" sz="2300" b="1" dirty="0" smtClean="0"/>
          </a:p>
          <a:p>
            <a:pPr hangingPunct="1">
              <a:buFontTx/>
              <a:buNone/>
            </a:pPr>
            <a:r>
              <a:rPr lang="zh-CN" altLang="en-US" sz="2300" b="1" dirty="0" smtClean="0"/>
              <a:t>            企业在开展安全生产标准化时，要借助有经验的专业人员查找企业安全生产存在的问题，从安全管理制度、安全生产条件、制度执行和人员素质等方面逐项改进，建立完善的安全生产标准化体系，实现企业安全生产标准化达标。通过开展安全生产标准化达标工作，进一步强化落实安全生产“双基”（基层、基础）工作，不断提高企业的安全管理水平和安全生产保障能力。</a:t>
            </a:r>
            <a:endParaRPr lang="zh-CN" altLang="en-US" sz="23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idx="1"/>
          </p:nvPr>
        </p:nvSpPr>
        <p:spPr>
          <a:xfrm>
            <a:off x="539552" y="1052513"/>
            <a:ext cx="8064896" cy="4813300"/>
          </a:xfrm>
        </p:spPr>
        <p:txBody>
          <a:bodyPr/>
          <a:lstStyle/>
          <a:p>
            <a:pPr eaLnBrk="1" hangingPunct="1">
              <a:lnSpc>
                <a:spcPct val="150000"/>
              </a:lnSpc>
              <a:buFontTx/>
              <a:buNone/>
            </a:pPr>
            <a:r>
              <a:rPr lang="zh-CN" altLang="en-US" sz="2800" b="1" dirty="0" smtClean="0">
                <a:solidFill>
                  <a:srgbClr val="FF0000"/>
                </a:solidFill>
              </a:rPr>
              <a:t>（七）国务院安委会关于深入开展企业安全生产标准化建设的指导意见（</a:t>
            </a:r>
            <a:r>
              <a:rPr lang="en-US" altLang="zh-CN" sz="2800" b="1" dirty="0" smtClean="0">
                <a:solidFill>
                  <a:srgbClr val="FF0000"/>
                </a:solidFill>
              </a:rPr>
              <a:t> </a:t>
            </a:r>
            <a:r>
              <a:rPr lang="zh-CN" altLang="en-US" sz="2800" b="1" dirty="0" smtClean="0">
                <a:solidFill>
                  <a:srgbClr val="FF0000"/>
                </a:solidFill>
              </a:rPr>
              <a:t>安委</a:t>
            </a:r>
            <a:r>
              <a:rPr lang="en-US" altLang="zh-CN" sz="2800" b="1" dirty="0" smtClean="0">
                <a:solidFill>
                  <a:srgbClr val="FF0000"/>
                </a:solidFill>
              </a:rPr>
              <a:t>〔2011〕4</a:t>
            </a:r>
            <a:r>
              <a:rPr lang="zh-CN" altLang="en-US" sz="2800" b="1" dirty="0" smtClean="0">
                <a:solidFill>
                  <a:srgbClr val="FF0000"/>
                </a:solidFill>
              </a:rPr>
              <a:t>号）</a:t>
            </a:r>
            <a:endParaRPr lang="zh-CN" altLang="en-US" sz="2800" b="1" dirty="0" smtClean="0">
              <a:solidFill>
                <a:srgbClr val="FF0000"/>
              </a:solidFill>
            </a:endParaRPr>
          </a:p>
          <a:p>
            <a:pPr eaLnBrk="1" hangingPunct="1">
              <a:lnSpc>
                <a:spcPct val="150000"/>
              </a:lnSpc>
              <a:buFontTx/>
              <a:buNone/>
            </a:pPr>
            <a:endParaRPr lang="zh-CN" altLang="en-US" sz="1600" b="1" dirty="0" smtClean="0">
              <a:solidFill>
                <a:srgbClr val="FF0000"/>
              </a:solidFill>
            </a:endParaRPr>
          </a:p>
          <a:p>
            <a:pPr eaLnBrk="1" hangingPunct="1">
              <a:lnSpc>
                <a:spcPct val="150000"/>
              </a:lnSpc>
              <a:buFontTx/>
              <a:buNone/>
            </a:pPr>
            <a:r>
              <a:rPr lang="en-US" altLang="zh-CN" sz="2400" b="1" dirty="0" smtClean="0"/>
              <a:t>1.</a:t>
            </a:r>
            <a:r>
              <a:rPr lang="zh-CN" altLang="en-US" sz="2400" b="1" dirty="0" smtClean="0"/>
              <a:t>充分认识深入开展企业安全生产标准化建设的重要意义</a:t>
            </a:r>
            <a:endParaRPr lang="zh-CN" altLang="en-US" sz="2400" b="1" dirty="0" smtClean="0"/>
          </a:p>
          <a:p>
            <a:pPr eaLnBrk="1" hangingPunct="1">
              <a:lnSpc>
                <a:spcPct val="150000"/>
              </a:lnSpc>
              <a:buFontTx/>
              <a:buNone/>
            </a:pPr>
            <a:r>
              <a:rPr lang="zh-CN" altLang="en-US" sz="2400" b="1" dirty="0" smtClean="0"/>
              <a:t>（</a:t>
            </a:r>
            <a:r>
              <a:rPr lang="en-US" altLang="zh-CN" sz="2400" b="1" dirty="0" smtClean="0"/>
              <a:t>1</a:t>
            </a:r>
            <a:r>
              <a:rPr lang="zh-CN" altLang="en-US" sz="2400" b="1" dirty="0" smtClean="0"/>
              <a:t>）是落实企业安全生产主体责任的必要途径。</a:t>
            </a:r>
            <a:endParaRPr lang="zh-CN" altLang="en-US" sz="2400" b="1" dirty="0" smtClean="0"/>
          </a:p>
          <a:p>
            <a:pPr eaLnBrk="1" hangingPunct="1">
              <a:lnSpc>
                <a:spcPct val="150000"/>
              </a:lnSpc>
              <a:buFontTx/>
              <a:buNone/>
            </a:pPr>
            <a:r>
              <a:rPr lang="zh-CN" altLang="en-US" sz="2400" b="1" dirty="0" smtClean="0"/>
              <a:t>（</a:t>
            </a:r>
            <a:r>
              <a:rPr lang="en-US" altLang="zh-CN" sz="2400" b="1" dirty="0" smtClean="0"/>
              <a:t>2</a:t>
            </a:r>
            <a:r>
              <a:rPr lang="zh-CN" altLang="en-US" sz="2400" b="1" dirty="0" smtClean="0"/>
              <a:t>）是强化企业安全生产基础工作的长效制度。</a:t>
            </a:r>
            <a:endParaRPr lang="zh-CN" altLang="en-US" sz="2400" b="1" dirty="0" smtClean="0"/>
          </a:p>
          <a:p>
            <a:pPr eaLnBrk="1" hangingPunct="1">
              <a:lnSpc>
                <a:spcPct val="150000"/>
              </a:lnSpc>
              <a:buFontTx/>
              <a:buNone/>
            </a:pPr>
            <a:r>
              <a:rPr lang="zh-CN" altLang="en-US" sz="2400" b="1" dirty="0" smtClean="0"/>
              <a:t>（</a:t>
            </a:r>
            <a:r>
              <a:rPr lang="en-US" altLang="zh-CN" sz="2400" b="1" dirty="0" smtClean="0"/>
              <a:t>3</a:t>
            </a:r>
            <a:r>
              <a:rPr lang="zh-CN" altLang="en-US" sz="2400" b="1" dirty="0" smtClean="0"/>
              <a:t>）是政府实施安全生产分类指导、分级监管的重要依据。</a:t>
            </a:r>
            <a:endParaRPr lang="zh-CN" altLang="en-US" sz="2400" b="1" dirty="0" smtClean="0"/>
          </a:p>
          <a:p>
            <a:pPr eaLnBrk="1" hangingPunct="1">
              <a:lnSpc>
                <a:spcPct val="150000"/>
              </a:lnSpc>
              <a:buFontTx/>
              <a:buNone/>
            </a:pPr>
            <a:r>
              <a:rPr lang="zh-CN" altLang="en-US" sz="2400" b="1" dirty="0" smtClean="0"/>
              <a:t>（</a:t>
            </a:r>
            <a:r>
              <a:rPr lang="en-US" altLang="zh-CN" sz="2400" b="1" dirty="0" smtClean="0"/>
              <a:t>4</a:t>
            </a:r>
            <a:r>
              <a:rPr lang="zh-CN" altLang="en-US" sz="2400" b="1" dirty="0" smtClean="0"/>
              <a:t>）是有效防范事故发生的重要手段。</a:t>
            </a:r>
            <a:endParaRPr lang="zh-CN" altLang="en-US" sz="24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428625" y="981075"/>
            <a:ext cx="8215313" cy="5376863"/>
          </a:xfrm>
        </p:spPr>
        <p:txBody>
          <a:bodyPr/>
          <a:lstStyle/>
          <a:p>
            <a:pPr eaLnBrk="1" hangingPunct="1">
              <a:buFontTx/>
              <a:buNone/>
            </a:pPr>
            <a:r>
              <a:rPr lang="en-US" altLang="zh-CN" sz="2800" b="1" dirty="0" smtClean="0"/>
              <a:t>2.</a:t>
            </a:r>
            <a:r>
              <a:rPr lang="zh-CN" altLang="en-US" sz="2800" b="1" dirty="0" smtClean="0"/>
              <a:t>总体要求和目标任务</a:t>
            </a:r>
            <a:endParaRPr lang="zh-CN" altLang="en-US" sz="2800" b="1" dirty="0" smtClean="0"/>
          </a:p>
          <a:p>
            <a:pPr eaLnBrk="1" hangingPunct="1">
              <a:buFontTx/>
              <a:buNone/>
            </a:pPr>
            <a:r>
              <a:rPr lang="zh-CN" altLang="en-US" sz="2000" b="1" dirty="0" smtClean="0"/>
              <a:t>（</a:t>
            </a:r>
            <a:r>
              <a:rPr lang="en-US" altLang="zh-CN" sz="2000" b="1" dirty="0" smtClean="0"/>
              <a:t>1</a:t>
            </a:r>
            <a:r>
              <a:rPr lang="zh-CN" altLang="en-US" sz="2000" b="1" dirty="0" smtClean="0"/>
              <a:t>）</a:t>
            </a:r>
            <a:r>
              <a:rPr lang="zh-CN" altLang="en-US" sz="2000" b="1" dirty="0" smtClean="0">
                <a:solidFill>
                  <a:srgbClr val="FF0000"/>
                </a:solidFill>
              </a:rPr>
              <a:t>总体要求。</a:t>
            </a:r>
            <a:r>
              <a:rPr lang="zh-CN" altLang="en-US" sz="2000" b="1" dirty="0" smtClean="0"/>
              <a:t>深入贯彻落实科学发展观，坚持“安全第一、预防为主、综合治理”的方针，牢固树立以人为本、安全发展理念，全面落实</a:t>
            </a:r>
            <a:r>
              <a:rPr lang="en-US" altLang="zh-CN" sz="2000" b="1" dirty="0" smtClean="0"/>
              <a:t>《</a:t>
            </a:r>
            <a:r>
              <a:rPr lang="zh-CN" altLang="en-US" sz="2000" b="1" dirty="0" smtClean="0"/>
              <a:t>国务院通知</a:t>
            </a:r>
            <a:r>
              <a:rPr lang="en-US" altLang="zh-CN" sz="2000" b="1" dirty="0" smtClean="0"/>
              <a:t>》</a:t>
            </a:r>
            <a:r>
              <a:rPr lang="zh-CN" altLang="en-US" sz="2000" b="1" dirty="0" smtClean="0"/>
              <a:t>和</a:t>
            </a:r>
            <a:r>
              <a:rPr lang="en-US" altLang="zh-CN" sz="2000" b="1" dirty="0" smtClean="0"/>
              <a:t>《</a:t>
            </a:r>
            <a:r>
              <a:rPr lang="zh-CN" altLang="en-US" sz="2000" b="1" dirty="0" smtClean="0"/>
              <a:t>国办通知</a:t>
            </a:r>
            <a:r>
              <a:rPr lang="en-US" altLang="zh-CN" sz="2000" b="1" dirty="0" smtClean="0"/>
              <a:t>》</a:t>
            </a:r>
            <a:r>
              <a:rPr lang="zh-CN" altLang="en-US" sz="2000" b="1" dirty="0" smtClean="0"/>
              <a:t>精神，按照</a:t>
            </a:r>
            <a:r>
              <a:rPr lang="en-US" altLang="zh-CN" sz="2000" b="1" dirty="0" smtClean="0"/>
              <a:t>《</a:t>
            </a:r>
            <a:r>
              <a:rPr lang="zh-CN" altLang="en-US" sz="2000" b="1" dirty="0" smtClean="0"/>
              <a:t>企业安全生产标准化基本规范</a:t>
            </a:r>
            <a:r>
              <a:rPr lang="en-US" altLang="zh-CN" sz="2000" b="1" dirty="0" smtClean="0"/>
              <a:t>》</a:t>
            </a:r>
            <a:r>
              <a:rPr lang="zh-CN" altLang="en-US" sz="2000" b="1" dirty="0" smtClean="0"/>
              <a:t>（</a:t>
            </a:r>
            <a:r>
              <a:rPr lang="en-US" altLang="zh-CN" sz="2000" b="1" dirty="0" smtClean="0"/>
              <a:t>AQ/T9006</a:t>
            </a:r>
            <a:r>
              <a:rPr lang="zh-CN" altLang="en-US" sz="2000" b="1" dirty="0" smtClean="0"/>
              <a:t>－</a:t>
            </a:r>
            <a:r>
              <a:rPr lang="en-US" altLang="zh-CN" sz="2000" b="1" dirty="0" smtClean="0"/>
              <a:t>2010</a:t>
            </a:r>
            <a:r>
              <a:rPr lang="zh-CN" altLang="en-US" sz="2000" b="1" dirty="0" smtClean="0"/>
              <a:t>，以下简称</a:t>
            </a:r>
            <a:r>
              <a:rPr lang="en-US" altLang="zh-CN" sz="2000" b="1" dirty="0" smtClean="0"/>
              <a:t>《</a:t>
            </a:r>
            <a:r>
              <a:rPr lang="zh-CN" altLang="en-US" sz="2000" b="1" dirty="0" smtClean="0"/>
              <a:t>基本规范</a:t>
            </a:r>
            <a:r>
              <a:rPr lang="en-US" altLang="zh-CN" sz="2000" b="1" dirty="0" smtClean="0"/>
              <a:t>》</a:t>
            </a:r>
            <a:r>
              <a:rPr lang="zh-CN" altLang="en-US" sz="2000" b="1" dirty="0" smtClean="0"/>
              <a:t>）和相关规定，制定完善安全生产标准和制度规范。通过安全生产标准化建设，实现岗位达标、专业达标和企业达标，各行业（领域）企业的安全生产水平明显提高，安全管理和事故防范能力明显增强。</a:t>
            </a:r>
            <a:endParaRPr lang="zh-CN" altLang="en-US" sz="2000" b="1" dirty="0" smtClean="0"/>
          </a:p>
          <a:p>
            <a:pPr eaLnBrk="1" hangingPunct="1">
              <a:buFontTx/>
              <a:buNone/>
            </a:pPr>
            <a:r>
              <a:rPr lang="zh-CN" altLang="en-US" sz="2000" b="1" dirty="0" smtClean="0"/>
              <a:t>（</a:t>
            </a:r>
            <a:r>
              <a:rPr lang="en-US" altLang="zh-CN" sz="2000" b="1" dirty="0" smtClean="0"/>
              <a:t>2</a:t>
            </a:r>
            <a:r>
              <a:rPr lang="zh-CN" altLang="en-US" sz="2000" b="1" dirty="0" smtClean="0"/>
              <a:t>）</a:t>
            </a:r>
            <a:r>
              <a:rPr lang="zh-CN" altLang="en-US" sz="2000" b="1" dirty="0" smtClean="0">
                <a:solidFill>
                  <a:srgbClr val="FF0000"/>
                </a:solidFill>
              </a:rPr>
              <a:t>目标任务。</a:t>
            </a:r>
            <a:r>
              <a:rPr lang="zh-CN" altLang="en-US" sz="2000" b="1" dirty="0" smtClean="0"/>
              <a:t>危险化学品企业要在</a:t>
            </a:r>
            <a:r>
              <a:rPr lang="en-US" altLang="zh-CN" sz="2000" b="1" dirty="0" smtClean="0"/>
              <a:t>2012</a:t>
            </a:r>
            <a:r>
              <a:rPr lang="zh-CN" altLang="en-US" sz="2000" b="1" dirty="0" smtClean="0"/>
              <a:t>年底前实现达标。要建立健全各行业（领域）企业安全生产标准化评定标准和考评体系；严格把关，分行业（领域）开展达标考评验收；不断完善工作机制，将安全生产标准化建设纳入企业生产经营全过程，促进安全生产标准化建设的动态化、规范化和制度化，有效提高企业本质安全水平。</a:t>
            </a:r>
            <a:endParaRPr lang="zh-CN" altLang="en-US" sz="2000" b="1" dirty="0" smtClean="0"/>
          </a:p>
          <a:p>
            <a:pPr eaLnBrk="1" hangingPunct="1">
              <a:buFontTx/>
              <a:buNone/>
            </a:pPr>
            <a:r>
              <a:rPr lang="zh-CN" altLang="en-US" sz="2400" b="1" dirty="0" smtClean="0"/>
              <a:t>         要把安全生产标准化建设纳入安全生产“十二五”规划及有关行业（领域）发展规划。</a:t>
            </a:r>
            <a:endParaRPr lang="zh-CN" altLang="en-US" sz="24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1628775"/>
            <a:ext cx="589597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591" y="26019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395536" y="928688"/>
            <a:ext cx="8280920" cy="5160962"/>
          </a:xfrm>
        </p:spPr>
        <p:txBody>
          <a:bodyPr/>
          <a:lstStyle/>
          <a:p>
            <a:pPr eaLnBrk="1" hangingPunct="1">
              <a:buFontTx/>
              <a:buNone/>
            </a:pPr>
            <a:r>
              <a:rPr lang="zh-CN" altLang="en-US" sz="2800" b="1" dirty="0" smtClean="0">
                <a:solidFill>
                  <a:srgbClr val="FF0000"/>
                </a:solidFill>
              </a:rPr>
              <a:t>（八）国家安全监管总局关于进一步加强危险化学品企业安全生产标准化工作的通知</a:t>
            </a:r>
            <a:r>
              <a:rPr lang="zh-CN" altLang="en-US" sz="2400" b="1" dirty="0" smtClean="0">
                <a:solidFill>
                  <a:srgbClr val="FF0000"/>
                </a:solidFill>
              </a:rPr>
              <a:t>（安监总管三</a:t>
            </a:r>
            <a:r>
              <a:rPr lang="en-US" altLang="zh-CN" sz="2400" b="1" dirty="0" smtClean="0">
                <a:solidFill>
                  <a:srgbClr val="FF0000"/>
                </a:solidFill>
              </a:rPr>
              <a:t>〔2011〕24</a:t>
            </a:r>
            <a:r>
              <a:rPr lang="zh-CN" altLang="en-US" sz="2400" b="1" dirty="0" smtClean="0">
                <a:solidFill>
                  <a:srgbClr val="FF0000"/>
                </a:solidFill>
              </a:rPr>
              <a:t>号）</a:t>
            </a:r>
            <a:endParaRPr lang="zh-CN" altLang="en-US" sz="2400" b="1" dirty="0" smtClean="0">
              <a:solidFill>
                <a:srgbClr val="FF0000"/>
              </a:solidFill>
            </a:endParaRPr>
          </a:p>
          <a:p>
            <a:pPr eaLnBrk="1" hangingPunct="1">
              <a:buFontTx/>
              <a:buNone/>
            </a:pPr>
            <a:endParaRPr lang="en-US" altLang="zh-CN" sz="2400" b="1" dirty="0" smtClean="0"/>
          </a:p>
          <a:p>
            <a:pPr eaLnBrk="1" hangingPunct="1">
              <a:buFontTx/>
              <a:buNone/>
            </a:pPr>
            <a:r>
              <a:rPr lang="en-US" altLang="zh-CN" sz="2400" b="1" dirty="0" smtClean="0"/>
              <a:t>1.</a:t>
            </a:r>
            <a:r>
              <a:rPr lang="zh-CN" altLang="en-US" sz="2400" b="1" dirty="0" smtClean="0"/>
              <a:t>深入开展宣传和培训工作</a:t>
            </a:r>
            <a:endParaRPr lang="zh-CN" altLang="en-US" sz="2400" b="1" dirty="0" smtClean="0"/>
          </a:p>
          <a:p>
            <a:pPr eaLnBrk="1" hangingPunct="1">
              <a:buFontTx/>
              <a:buNone/>
            </a:pPr>
            <a:r>
              <a:rPr lang="zh-CN" altLang="en-US" sz="2400" b="1" dirty="0" smtClean="0"/>
              <a:t>（</a:t>
            </a:r>
            <a:r>
              <a:rPr lang="en-US" altLang="zh-CN" sz="2400" b="1" dirty="0" smtClean="0"/>
              <a:t>1</a:t>
            </a:r>
            <a:r>
              <a:rPr lang="zh-CN" altLang="en-US" sz="2400" b="1" dirty="0" smtClean="0"/>
              <a:t>）各地区、各单位要有计划、分层次有序开展安全生产标准化宣传活动。大力宣传开展安全生产标准化活动的重要意义、先进典型、好经验和好做法，以典型企业和成功案例推动安全生产标准化工作；使危化品企业从业人员、各级安全监管人员准确把握危化品企业安全生产标准化工作的主要内容、具体措施和工作要求，形成安全监管部门积极推动、危化品企业主动参与的工作氛围。</a:t>
            </a:r>
            <a:endParaRPr lang="zh-CN" altLang="en-US" sz="24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107504" y="765175"/>
            <a:ext cx="8640960" cy="5543550"/>
          </a:xfrm>
        </p:spPr>
        <p:txBody>
          <a:bodyPr/>
          <a:lstStyle/>
          <a:p>
            <a:pPr eaLnBrk="1" hangingPunct="1">
              <a:buFontTx/>
              <a:buNone/>
            </a:pPr>
            <a:r>
              <a:rPr lang="zh-CN" altLang="en-US" sz="2400" b="1" dirty="0" smtClean="0"/>
              <a:t>（</a:t>
            </a:r>
            <a:r>
              <a:rPr lang="en-US" altLang="zh-CN" sz="2400" b="1" dirty="0" smtClean="0"/>
              <a:t>2</a:t>
            </a:r>
            <a:r>
              <a:rPr lang="zh-CN" altLang="en-US" sz="2400" b="1" dirty="0" smtClean="0"/>
              <a:t>）各地区、各单位要组织专业人员讲解</a:t>
            </a:r>
            <a:r>
              <a:rPr lang="en-US" altLang="zh-CN" sz="2400" b="1" dirty="0" smtClean="0"/>
              <a:t>《</a:t>
            </a:r>
            <a:r>
              <a:rPr lang="zh-CN" altLang="en-US" sz="2400" b="1" dirty="0" smtClean="0"/>
              <a:t>企业安全生产标准化基本规范</a:t>
            </a:r>
            <a:r>
              <a:rPr lang="en-US" altLang="zh-CN" sz="2400" b="1" dirty="0" smtClean="0"/>
              <a:t>》</a:t>
            </a:r>
            <a:r>
              <a:rPr lang="zh-CN" altLang="en-US" sz="2400" b="1" dirty="0" smtClean="0"/>
              <a:t>（</a:t>
            </a:r>
            <a:r>
              <a:rPr lang="en-US" altLang="zh-CN" sz="2400" b="1" dirty="0" smtClean="0"/>
              <a:t>AQ/T9006-2010</a:t>
            </a:r>
            <a:r>
              <a:rPr lang="zh-CN" altLang="en-US" sz="2400" b="1" dirty="0" smtClean="0"/>
              <a:t>，以下简称</a:t>
            </a:r>
            <a:r>
              <a:rPr lang="en-US" altLang="zh-CN" sz="2400" b="1" dirty="0" smtClean="0"/>
              <a:t>《</a:t>
            </a:r>
            <a:r>
              <a:rPr lang="zh-CN" altLang="en-US" sz="2400" b="1" dirty="0" smtClean="0"/>
              <a:t>基本规范</a:t>
            </a:r>
            <a:r>
              <a:rPr lang="en-US" altLang="zh-CN" sz="2400" b="1" dirty="0" smtClean="0"/>
              <a:t>》</a:t>
            </a:r>
            <a:r>
              <a:rPr lang="zh-CN" altLang="en-US" sz="2400" b="1" dirty="0" smtClean="0"/>
              <a:t>）和</a:t>
            </a:r>
            <a:r>
              <a:rPr lang="en-US" altLang="zh-CN" sz="2400" b="1" dirty="0" smtClean="0"/>
              <a:t>《</a:t>
            </a:r>
            <a:r>
              <a:rPr lang="zh-CN" altLang="en-US" sz="2400" b="1" dirty="0" smtClean="0"/>
              <a:t>危险化学品从业单位安全标准化通用规范</a:t>
            </a:r>
            <a:r>
              <a:rPr lang="en-US" altLang="zh-CN" sz="2400" b="1" dirty="0" smtClean="0"/>
              <a:t>》</a:t>
            </a:r>
            <a:r>
              <a:rPr lang="zh-CN" altLang="en-US" sz="2400" b="1" dirty="0" smtClean="0"/>
              <a:t>（</a:t>
            </a:r>
            <a:r>
              <a:rPr lang="en-US" altLang="zh-CN" sz="2400" b="1" dirty="0" smtClean="0"/>
              <a:t>AQ3013-2008</a:t>
            </a:r>
            <a:r>
              <a:rPr lang="zh-CN" altLang="en-US" sz="2400" b="1" dirty="0" smtClean="0"/>
              <a:t>，以下简称</a:t>
            </a:r>
            <a:r>
              <a:rPr lang="en-US" altLang="zh-CN" sz="2400" b="1" dirty="0" smtClean="0"/>
              <a:t>《</a:t>
            </a:r>
            <a:r>
              <a:rPr lang="zh-CN" altLang="en-US" sz="2400" b="1" dirty="0" smtClean="0"/>
              <a:t>通用规范</a:t>
            </a:r>
            <a:r>
              <a:rPr lang="en-US" altLang="zh-CN" sz="2400" b="1" dirty="0" smtClean="0"/>
              <a:t>》</a:t>
            </a:r>
            <a:r>
              <a:rPr lang="zh-CN" altLang="en-US" sz="2400" b="1" dirty="0" smtClean="0"/>
              <a:t>）两个安全生产标准，重点讲解两个规范的要素内涵及其在企业内部的实现方式和途径。开展培训工作，使危化品企业法定代表人等负责人、管理人员和从业人员正确理解开展安全生产标准化工作的重要意义、程序、方法和要求，提高开展安全生产标准化工作的主动性；使危化品企业安全生产标准化评审人员、咨询服务人员准确理解有关标准规范的内容，正确把握开展标准化的程序，熟练掌握开展评审和提供咨询的方法，提高评审工作质量和咨询服务水平；使基层安全监管人员准确掌握危化品企业安全生产标准化各项要素要求、评审标准和评审方法，提高指导和监督危化品企业开展安全生产标准化工作的水平。</a:t>
            </a:r>
            <a:endParaRPr lang="zh-CN" altLang="en-US" sz="2400" b="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323850" y="981075"/>
            <a:ext cx="8280400" cy="5327650"/>
          </a:xfrm>
        </p:spPr>
        <p:txBody>
          <a:bodyPr/>
          <a:lstStyle/>
          <a:p>
            <a:pPr eaLnBrk="1" hangingPunct="1">
              <a:lnSpc>
                <a:spcPct val="120000"/>
              </a:lnSpc>
              <a:buFontTx/>
              <a:buNone/>
            </a:pPr>
            <a:r>
              <a:rPr lang="en-US" altLang="zh-CN" sz="2400" b="1" dirty="0" smtClean="0"/>
              <a:t>2.</a:t>
            </a:r>
            <a:r>
              <a:rPr lang="zh-CN" altLang="en-US" sz="2400" b="1" dirty="0" smtClean="0"/>
              <a:t>全面开展危化品企业安全生产标准化工作</a:t>
            </a:r>
            <a:endParaRPr lang="zh-CN" altLang="en-US" sz="2400" b="1" dirty="0" smtClean="0"/>
          </a:p>
          <a:p>
            <a:pPr eaLnBrk="1" hangingPunct="1">
              <a:lnSpc>
                <a:spcPct val="120000"/>
              </a:lnSpc>
              <a:buFontTx/>
              <a:buNone/>
            </a:pPr>
            <a:r>
              <a:rPr lang="zh-CN" altLang="en-US" sz="2400" b="1" dirty="0" smtClean="0"/>
              <a:t>（</a:t>
            </a:r>
            <a:r>
              <a:rPr lang="en-US" altLang="zh-CN" sz="2400" b="1" dirty="0" smtClean="0"/>
              <a:t>3</a:t>
            </a:r>
            <a:r>
              <a:rPr lang="zh-CN" altLang="en-US" sz="2400" b="1" dirty="0" smtClean="0"/>
              <a:t>）现有危化品企业都要开展安全生产标准化工作。危化品企业开展安全生产标准化工作持续运行一年以上，方可申请安全生产标准化三级达标评审；安全生产标准化二级、三级危化品企业应当持续运行两年以上，并对照相关通用评审标准不断完善提高后，方可分别申请一级、二级达标评审。安全生产条件好、安全管理水平高、工艺技术先进的危化品企业，经所在地省级安全监管部门同意，可直接申请二级达标评审。危化品企业取得安全生产标准化等级证书后，发生死亡责任事故或重大爆炸泄漏事故的，取消该企业的达标等级。</a:t>
            </a:r>
            <a:endParaRPr lang="zh-CN" altLang="en-US" sz="24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323850" y="981075"/>
            <a:ext cx="8280400" cy="5327650"/>
          </a:xfrm>
        </p:spPr>
        <p:txBody>
          <a:bodyPr/>
          <a:lstStyle/>
          <a:p>
            <a:pPr eaLnBrk="1" hangingPunct="1">
              <a:lnSpc>
                <a:spcPct val="120000"/>
              </a:lnSpc>
              <a:buFontTx/>
              <a:buNone/>
            </a:pPr>
            <a:r>
              <a:rPr lang="zh-CN" altLang="en-US" sz="2400" b="1" dirty="0" smtClean="0"/>
              <a:t>（</a:t>
            </a:r>
            <a:r>
              <a:rPr lang="en-US" altLang="zh-CN" sz="2400" b="1" dirty="0" smtClean="0"/>
              <a:t>4</a:t>
            </a:r>
            <a:r>
              <a:rPr lang="zh-CN" altLang="en-US" sz="2400" b="1" dirty="0" smtClean="0"/>
              <a:t>）新建危化品企业要按照</a:t>
            </a:r>
            <a:r>
              <a:rPr lang="en-US" altLang="zh-CN" sz="2400" b="1" dirty="0" smtClean="0"/>
              <a:t>《</a:t>
            </a:r>
            <a:r>
              <a:rPr lang="zh-CN" altLang="en-US" sz="2400" b="1" dirty="0" smtClean="0"/>
              <a:t>基本规范</a:t>
            </a:r>
            <a:r>
              <a:rPr lang="en-US" altLang="zh-CN" sz="2400" b="1" dirty="0" smtClean="0"/>
              <a:t>》</a:t>
            </a:r>
            <a:r>
              <a:rPr lang="zh-CN" altLang="en-US" sz="2400" b="1" dirty="0" smtClean="0"/>
              <a:t>、</a:t>
            </a:r>
            <a:r>
              <a:rPr lang="en-US" altLang="zh-CN" sz="2400" b="1" dirty="0" smtClean="0"/>
              <a:t>《</a:t>
            </a:r>
            <a:r>
              <a:rPr lang="zh-CN" altLang="en-US" sz="2400" b="1" dirty="0" smtClean="0"/>
              <a:t>通用规范</a:t>
            </a:r>
            <a:r>
              <a:rPr lang="en-US" altLang="zh-CN" sz="2400" b="1" dirty="0" smtClean="0"/>
              <a:t>》</a:t>
            </a:r>
            <a:r>
              <a:rPr lang="zh-CN" altLang="en-US" sz="2400" b="1" dirty="0" smtClean="0"/>
              <a:t>的要求开展安全生产标准化工作，建立并运行科学、规范的安全管理工作体制机制。新设立的危化品生产企业自试生产备案之日起，要在一年内至少达到安全生产标准化三级标准。</a:t>
            </a:r>
            <a:endParaRPr lang="zh-CN" altLang="en-US" sz="2400" b="1" dirty="0" smtClean="0"/>
          </a:p>
          <a:p>
            <a:pPr eaLnBrk="1" hangingPunct="1">
              <a:lnSpc>
                <a:spcPct val="120000"/>
              </a:lnSpc>
              <a:buFontTx/>
              <a:buNone/>
            </a:pPr>
            <a:r>
              <a:rPr lang="zh-CN" altLang="en-US" sz="2400" b="1" dirty="0" smtClean="0"/>
              <a:t>（</a:t>
            </a:r>
            <a:r>
              <a:rPr lang="en-US" altLang="zh-CN" sz="2400" b="1" dirty="0" smtClean="0"/>
              <a:t>5</a:t>
            </a:r>
            <a:r>
              <a:rPr lang="zh-CN" altLang="en-US" sz="2400" b="1" dirty="0" smtClean="0"/>
              <a:t>）提出危化品安全生产许可证或危化品经营许可证延期或换证申请的危化品企业，应达到安全生产标准化三级标准以上水平。对达到并保持安全生产标准化二级标准以上的危化品企业，可以优先依法办理危化品安全生产许可证或危化品经营许可证延期或换证手续。</a:t>
            </a:r>
            <a:endParaRPr lang="zh-CN" altLang="en-US" sz="24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323850" y="981075"/>
            <a:ext cx="8280400" cy="5327650"/>
          </a:xfrm>
        </p:spPr>
        <p:txBody>
          <a:bodyPr/>
          <a:lstStyle/>
          <a:p>
            <a:pPr eaLnBrk="1" hangingPunct="1">
              <a:lnSpc>
                <a:spcPct val="120000"/>
              </a:lnSpc>
              <a:buFontTx/>
              <a:buNone/>
            </a:pPr>
            <a:r>
              <a:rPr lang="zh-CN" altLang="en-US" sz="2400" b="1" smtClean="0"/>
              <a:t>（</a:t>
            </a:r>
            <a:r>
              <a:rPr lang="en-US" altLang="zh-CN" sz="2400" b="1" smtClean="0"/>
              <a:t>6</a:t>
            </a:r>
            <a:r>
              <a:rPr lang="zh-CN" altLang="en-US" sz="2400" b="1" smtClean="0"/>
              <a:t>）危化品企业开展安全生产标准化工作要把全面提升安全生产水平作为主要目标，切实改变一些企业“重达标形式，轻提升过程”的现象；要按照国家安全监管总局、工业和信息化部</a:t>
            </a:r>
            <a:r>
              <a:rPr lang="en-US" altLang="zh-CN" sz="2400" b="1" smtClean="0"/>
              <a:t>《</a:t>
            </a:r>
            <a:r>
              <a:rPr lang="zh-CN" altLang="en-US" sz="2400" b="1" smtClean="0"/>
              <a:t>关于危险化学品企业贯彻落实</a:t>
            </a:r>
            <a:r>
              <a:rPr lang="en-US" altLang="zh-CN" sz="2400" b="1" smtClean="0"/>
              <a:t>〈</a:t>
            </a:r>
            <a:r>
              <a:rPr lang="zh-CN" altLang="en-US" sz="2400" b="1" smtClean="0"/>
              <a:t>国务院关于进一步加强企业安全生产工作的通知</a:t>
            </a:r>
            <a:r>
              <a:rPr lang="en-US" altLang="zh-CN" sz="2400" b="1" smtClean="0"/>
              <a:t>〉</a:t>
            </a:r>
            <a:r>
              <a:rPr lang="zh-CN" altLang="en-US" sz="2400" b="1" smtClean="0"/>
              <a:t>的实施意见</a:t>
            </a:r>
            <a:r>
              <a:rPr lang="en-US" altLang="zh-CN" sz="2400" b="1" smtClean="0"/>
              <a:t>》(</a:t>
            </a:r>
            <a:r>
              <a:rPr lang="zh-CN" altLang="en-US" sz="2400" b="1" smtClean="0"/>
              <a:t>安监总管三</a:t>
            </a:r>
            <a:r>
              <a:rPr lang="en-US" altLang="zh-CN" sz="2400" b="1" smtClean="0"/>
              <a:t>〔2010〕186</a:t>
            </a:r>
            <a:r>
              <a:rPr lang="zh-CN" altLang="en-US" sz="2400" b="1" smtClean="0"/>
              <a:t>号</a:t>
            </a:r>
            <a:r>
              <a:rPr lang="en-US" altLang="zh-CN" sz="2400" b="1" smtClean="0"/>
              <a:t>)</a:t>
            </a:r>
            <a:r>
              <a:rPr lang="zh-CN" altLang="en-US" sz="2400" b="1" smtClean="0"/>
              <a:t>的要求，结合开展岗位达标、专业达标，在开展安全生产标准化过程中，注重安全生产规章制度的完善和落实，注重安全生产条件的不断改善，注重从业人员强化安全意识和遵章守纪意识、提高操作技能，注重培育企业安全文化，注重建立安全生产长效机制。通过开展安全生产标准化工作，使危化品企业防范生产安全事故的能力明显提高。</a:t>
            </a:r>
            <a:endParaRPr lang="zh-CN" altLang="en-US" sz="2400"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323850" y="714356"/>
            <a:ext cx="8496622" cy="5327650"/>
          </a:xfrm>
        </p:spPr>
        <p:txBody>
          <a:bodyPr/>
          <a:lstStyle/>
          <a:p>
            <a:pPr eaLnBrk="1" hangingPunct="1">
              <a:lnSpc>
                <a:spcPct val="130000"/>
              </a:lnSpc>
              <a:buFontTx/>
              <a:buNone/>
            </a:pPr>
            <a:r>
              <a:rPr lang="en-US" altLang="zh-CN" sz="2800" b="1" dirty="0" smtClean="0"/>
              <a:t>3.</a:t>
            </a:r>
            <a:r>
              <a:rPr lang="zh-CN" altLang="en-US" sz="2800" b="1" dirty="0" smtClean="0"/>
              <a:t>严格达标评审标准，规范达标评审和咨询服务工作</a:t>
            </a:r>
            <a:endParaRPr lang="zh-CN" altLang="en-US" sz="2800" b="1" dirty="0" smtClean="0"/>
          </a:p>
          <a:p>
            <a:pPr eaLnBrk="1" hangingPunct="1">
              <a:lnSpc>
                <a:spcPct val="130000"/>
              </a:lnSpc>
              <a:buFontTx/>
              <a:buNone/>
            </a:pPr>
            <a:r>
              <a:rPr lang="zh-CN" altLang="en-US" sz="2800" b="1" dirty="0" smtClean="0"/>
              <a:t>（</a:t>
            </a:r>
            <a:r>
              <a:rPr lang="en-US" altLang="zh-CN" sz="2800" b="1" dirty="0" smtClean="0"/>
              <a:t>7</a:t>
            </a:r>
            <a:r>
              <a:rPr lang="zh-CN" altLang="en-US" sz="2800" b="1" dirty="0" smtClean="0"/>
              <a:t>）</a:t>
            </a:r>
            <a:r>
              <a:rPr lang="zh-CN" altLang="en-US" sz="2000" b="1" i="1" dirty="0" smtClean="0"/>
              <a:t>国家安全监管总局分别制定危化品企业安全生产标准化一级、二级、三级评审通用标准。三级评审通用标准是将危化品生产企业、经营企业安全许可条件，对照</a:t>
            </a:r>
            <a:r>
              <a:rPr lang="en-US" altLang="zh-CN" sz="2000" b="1" i="1" dirty="0" smtClean="0"/>
              <a:t>《</a:t>
            </a:r>
            <a:r>
              <a:rPr lang="zh-CN" altLang="en-US" sz="2000" b="1" i="1" dirty="0" smtClean="0"/>
              <a:t>基本规范</a:t>
            </a:r>
            <a:r>
              <a:rPr lang="en-US" altLang="zh-CN" sz="2000" b="1" i="1" dirty="0" smtClean="0"/>
              <a:t>》</a:t>
            </a:r>
            <a:r>
              <a:rPr lang="zh-CN" altLang="en-US" sz="2000" b="1" i="1" dirty="0" smtClean="0"/>
              <a:t>和</a:t>
            </a:r>
            <a:r>
              <a:rPr lang="en-US" altLang="zh-CN" sz="2000" b="1" i="1" dirty="0" smtClean="0"/>
              <a:t>《</a:t>
            </a:r>
            <a:r>
              <a:rPr lang="zh-CN" altLang="en-US" sz="2000" b="1" i="1" dirty="0" smtClean="0"/>
              <a:t>通用规范</a:t>
            </a:r>
            <a:r>
              <a:rPr lang="en-US" altLang="zh-CN" sz="2000" b="1" i="1" dirty="0" smtClean="0"/>
              <a:t>》</a:t>
            </a:r>
            <a:r>
              <a:rPr lang="zh-CN" altLang="en-US" sz="2000" b="1" i="1" dirty="0" smtClean="0"/>
              <a:t>的要求，逐要素细化为达标条件，作为危化品企业安全生产标准化评审标准。一级、二级评审通用标准是在下一级评审通用标准的基础上，按照逐级提高危化品生产企业、经营企业安全生产条件的要求制定。</a:t>
            </a:r>
            <a:r>
              <a:rPr lang="zh-CN" altLang="en-US" sz="2400" b="1" dirty="0" smtClean="0"/>
              <a:t>各省级安全监管部门可根据本地区实际情况，结合本地区危化品企业的行业特点，制定安全生产标准化实施指南，对本地区危化品企业较为集中的特色行业的安全生产条件尤其是安全设施设备、工艺条件等硬件方面提出明确要求，使评审通用标准得以进一步细化和充实。</a:t>
            </a:r>
            <a:endParaRPr lang="zh-CN" altLang="en-US" sz="24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395288" y="765175"/>
            <a:ext cx="8353176" cy="5543550"/>
          </a:xfrm>
        </p:spPr>
        <p:txBody>
          <a:bodyPr/>
          <a:lstStyle/>
          <a:p>
            <a:pPr eaLnBrk="1" hangingPunct="1">
              <a:lnSpc>
                <a:spcPct val="90000"/>
              </a:lnSpc>
              <a:buFontTx/>
              <a:buNone/>
            </a:pPr>
            <a:r>
              <a:rPr lang="zh-CN" altLang="en-US" sz="2400" b="1" dirty="0" smtClean="0"/>
              <a:t>（</a:t>
            </a:r>
            <a:r>
              <a:rPr lang="en-US" altLang="zh-CN" sz="2400" b="1" dirty="0" smtClean="0"/>
              <a:t>8</a:t>
            </a:r>
            <a:r>
              <a:rPr lang="zh-CN" altLang="en-US" sz="2400" b="1" dirty="0" smtClean="0"/>
              <a:t>）本通知印发前已经通过安全生产标准化达标考评并取得相应等级证书的危化品企业，要按照评审通用标准持续改进提高安全生产标准化水平，待原有等级证书有效期满时，再重新提出达标评审申请，原则上本通知印发前已取得安全生产标准化达标证书的危化品企业应首先申请三级标准化企业达标评审，已取得一级或二级安全生产标准化达标等级证书的危化品企业可直接申请二级标准化企业达标评审。</a:t>
            </a:r>
            <a:endParaRPr lang="zh-CN" altLang="en-US" sz="2400" b="1" dirty="0" smtClean="0"/>
          </a:p>
          <a:p>
            <a:pPr eaLnBrk="1" hangingPunct="1">
              <a:lnSpc>
                <a:spcPct val="90000"/>
              </a:lnSpc>
              <a:buFontTx/>
              <a:buNone/>
            </a:pPr>
            <a:r>
              <a:rPr lang="zh-CN" altLang="en-US" sz="2400" b="1" dirty="0" smtClean="0"/>
              <a:t>（</a:t>
            </a:r>
            <a:r>
              <a:rPr lang="en-US" altLang="zh-CN" sz="2400" b="1" dirty="0" smtClean="0"/>
              <a:t>9</a:t>
            </a:r>
            <a:r>
              <a:rPr lang="zh-CN" altLang="en-US" sz="2400" b="1" dirty="0" smtClean="0"/>
              <a:t>）国家安全监管总局将依托熟悉危化品安全管理、技术能力强、人员素质高的技术支撑单位对危化品企业开展安全生产标准化工作提供咨询服务，并对各地危化品企业安全生产标准化评审单位和咨询单位进行相关标准宣贯、评审人员培训、信息化管理、专家库建立等工作提供技术支持和指导。各地区也应依托事业单位、科研院所、行业协会、安全评价机构等技术支撑单位建立危化品企业安全生产标准化评审单位、咨询单位。</a:t>
            </a:r>
            <a:endParaRPr lang="zh-CN" altLang="en-US" sz="24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50825" y="908721"/>
            <a:ext cx="8569647" cy="5328568"/>
          </a:xfrm>
        </p:spPr>
        <p:txBody>
          <a:bodyPr/>
          <a:lstStyle/>
          <a:p>
            <a:pPr eaLnBrk="1" hangingPunct="1">
              <a:lnSpc>
                <a:spcPct val="150000"/>
              </a:lnSpc>
              <a:buFontTx/>
              <a:buNone/>
            </a:pPr>
            <a:r>
              <a:rPr lang="zh-CN" altLang="en-US" sz="2800" b="1" dirty="0" smtClean="0"/>
              <a:t>（</a:t>
            </a:r>
            <a:r>
              <a:rPr lang="en-US" altLang="zh-CN" sz="2800" b="1" dirty="0" smtClean="0"/>
              <a:t>10</a:t>
            </a:r>
            <a:r>
              <a:rPr lang="zh-CN" altLang="en-US" sz="2800" b="1" dirty="0" smtClean="0"/>
              <a:t>）各级安全监管部门要加强监督和指导危化品企业安全生产标准化评审、咨询单位工作，督促评审、咨询单位建立并执行评审和咨询质量管理机制。评审单位、咨询单位要每半年向服务企业所在地的省级安全监管部门报告本单位开展危化品企业安全生产标准化评审、咨询服务的情况，及时向接受评审或咨询服务的企业所在地的市、县级安全监管部门报告企业存在的重大安全隐患。</a:t>
            </a:r>
            <a:endParaRPr lang="zh-CN" altLang="en-US" sz="28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684213" y="981075"/>
            <a:ext cx="7704137" cy="5256213"/>
          </a:xfrm>
        </p:spPr>
        <p:txBody>
          <a:bodyPr/>
          <a:lstStyle/>
          <a:p>
            <a:pPr eaLnBrk="1" hangingPunct="1">
              <a:lnSpc>
                <a:spcPct val="120000"/>
              </a:lnSpc>
              <a:buFontTx/>
              <a:buNone/>
            </a:pPr>
            <a:r>
              <a:rPr lang="en-US" altLang="zh-CN" sz="2400" b="1" smtClean="0"/>
              <a:t>4.</a:t>
            </a:r>
            <a:r>
              <a:rPr lang="zh-CN" altLang="en-US" sz="2400" b="1" smtClean="0"/>
              <a:t>高度重视、积极推进，提高危险化学品安全监管执法水平</a:t>
            </a:r>
            <a:endParaRPr lang="zh-CN" altLang="en-US" sz="2400" b="1" smtClean="0"/>
          </a:p>
          <a:p>
            <a:pPr eaLnBrk="1" hangingPunct="1">
              <a:lnSpc>
                <a:spcPct val="120000"/>
              </a:lnSpc>
              <a:buFontTx/>
              <a:buNone/>
            </a:pPr>
            <a:r>
              <a:rPr lang="zh-CN" altLang="en-US" sz="2400" b="1" smtClean="0"/>
              <a:t>（</a:t>
            </a:r>
            <a:r>
              <a:rPr lang="en-US" altLang="zh-CN" sz="2400" b="1" smtClean="0"/>
              <a:t>11</a:t>
            </a:r>
            <a:r>
              <a:rPr lang="zh-CN" altLang="en-US" sz="2400" b="1" smtClean="0"/>
              <a:t>）高度重视、积极推进。开展安全生产标准化是危化品企业遵守有关安全生产法律法规规定的有效措施，是持续改进安全生产条件、实现本质安全、建立安全生产长效机制的重要途径；是安全监管部门指导帮助危化品企业规范安全生产管理、提高安全管理水平和改善安全生产条件的有效手段。各级安全监管部门、危化品企业要充分认识安全生产标准化的重要意义，高度重视安全生产标准化对加强危化品安全生产基础工作的重要作用，积极推进，务求实效。</a:t>
            </a:r>
            <a:endParaRPr lang="zh-CN" altLang="en-US" sz="2400"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684213" y="981075"/>
            <a:ext cx="7704137" cy="5256213"/>
          </a:xfrm>
        </p:spPr>
        <p:txBody>
          <a:bodyPr/>
          <a:lstStyle/>
          <a:p>
            <a:pPr eaLnBrk="1" hangingPunct="1">
              <a:lnSpc>
                <a:spcPct val="120000"/>
              </a:lnSpc>
              <a:buFontTx/>
              <a:buNone/>
            </a:pPr>
            <a:r>
              <a:rPr lang="zh-CN" altLang="en-US" sz="2400" b="1" smtClean="0"/>
              <a:t>（</a:t>
            </a:r>
            <a:r>
              <a:rPr lang="en-US" altLang="zh-CN" sz="2400" b="1" smtClean="0"/>
              <a:t>12</a:t>
            </a:r>
            <a:r>
              <a:rPr lang="zh-CN" altLang="en-US" sz="2400" b="1" smtClean="0"/>
              <a:t>）各级安全监管部门要制定本地区开展危化品企业安全生产标准化的工作方案，将安全生产标准化达标工作纳入本地危险化学品安全监管工作计划，确保</a:t>
            </a:r>
            <a:r>
              <a:rPr lang="en-US" altLang="zh-CN" sz="2400" b="1" smtClean="0"/>
              <a:t>2012</a:t>
            </a:r>
            <a:r>
              <a:rPr lang="zh-CN" altLang="en-US" sz="2400" b="1" smtClean="0"/>
              <a:t>年底前所有危化品企业达到三级以上安全标准化水平。在开展安全生产标准化工作中，各级安全监管部门要指导监督危化品企业把着力点放在运用安全生产标准化规范企业安全管理和提高安全管理能力上，注重实际效果，严防走过场、走形式。要把未开展安全生产标准化或未达到安全生产标准化三级标准的危化品企业作为安全监管重点，加大执法检查频次，督促企业提高安全管理水平。</a:t>
            </a:r>
            <a:endParaRPr lang="zh-CN" altLang="en-US" sz="24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67" name="Text Box 27"/>
          <p:cNvSpPr txBox="1">
            <a:spLocks noChangeArrowheads="1"/>
          </p:cNvSpPr>
          <p:nvPr/>
        </p:nvSpPr>
        <p:spPr bwMode="gray">
          <a:xfrm>
            <a:off x="1619672" y="3006145"/>
            <a:ext cx="5976193" cy="549275"/>
          </a:xfrm>
          <a:prstGeom prst="rect">
            <a:avLst/>
          </a:prstGeom>
          <a:noFill/>
          <a:ln w="9525" algn="ctr">
            <a:noFill/>
            <a:miter lim="800000"/>
          </a:ln>
          <a:effectLst/>
        </p:spPr>
        <p:txBody>
          <a:bodyPr wrap="square">
            <a:spAutoFit/>
          </a:bodyPr>
          <a:lstStyle/>
          <a:p>
            <a:pPr eaLnBrk="0" hangingPunct="0">
              <a:defRPr/>
            </a:pPr>
            <a:r>
              <a:rPr lang="zh-CN" altLang="en-US" sz="3000" dirty="0" smtClean="0">
                <a:effectLst>
                  <a:outerShdw blurRad="38100" dist="38100" dir="2700000" algn="tl">
                    <a:srgbClr val="C0C0C0"/>
                  </a:outerShdw>
                </a:effectLst>
                <a:latin typeface="华文中宋" pitchFamily="2" charset="-122"/>
                <a:ea typeface="华文中宋" pitchFamily="2" charset="-122"/>
              </a:rPr>
              <a:t>一、危化品</a:t>
            </a:r>
            <a:r>
              <a:rPr lang="zh-CN" altLang="en-US" sz="3000" dirty="0">
                <a:effectLst>
                  <a:outerShdw blurRad="38100" dist="38100" dir="2700000" algn="tl">
                    <a:srgbClr val="C0C0C0"/>
                  </a:outerShdw>
                </a:effectLst>
                <a:latin typeface="华文中宋" pitchFamily="2" charset="-122"/>
                <a:ea typeface="华文中宋" pitchFamily="2" charset="-122"/>
              </a:rPr>
              <a:t>安全标准化发展历程</a:t>
            </a:r>
            <a:endParaRPr lang="zh-CN" altLang="en-US" sz="3000" dirty="0">
              <a:effectLst>
                <a:outerShdw blurRad="38100" dist="38100" dir="2700000" algn="tl">
                  <a:srgbClr val="C0C0C0"/>
                </a:outerShdw>
              </a:effectLst>
              <a:latin typeface="华文中宋" pitchFamily="2" charset="-122"/>
              <a:ea typeface="华文中宋" pitchFamily="2" charset="-122"/>
            </a:endParaRPr>
          </a:p>
        </p:txBody>
      </p:sp>
      <p:sp>
        <p:nvSpPr>
          <p:cNvPr id="291880" name="Rectangle 40"/>
          <p:cNvSpPr>
            <a:spLocks noChangeArrowheads="1"/>
          </p:cNvSpPr>
          <p:nvPr/>
        </p:nvSpPr>
        <p:spPr bwMode="auto">
          <a:xfrm>
            <a:off x="3146479" y="982687"/>
            <a:ext cx="2032000" cy="646113"/>
          </a:xfrm>
          <a:prstGeom prst="rect">
            <a:avLst/>
          </a:prstGeom>
          <a:noFill/>
          <a:ln w="9525">
            <a:noFill/>
            <a:miter lim="800000"/>
          </a:ln>
          <a:effectLst/>
        </p:spPr>
        <p:txBody>
          <a:bodyPr wrap="none" anchor="ctr">
            <a:spAutoFit/>
          </a:bodyPr>
          <a:lstStyle/>
          <a:p>
            <a:pPr algn="ctr" eaLnBrk="0" hangingPunct="0">
              <a:defRPr/>
            </a:pPr>
            <a:r>
              <a:rPr kumimoji="1" lang="zh-CN" altLang="en-US" sz="3600" dirty="0">
                <a:solidFill>
                  <a:schemeClr val="accent2"/>
                </a:solidFill>
                <a:effectLst>
                  <a:outerShdw blurRad="38100" dist="38100" dir="2700000" algn="tl">
                    <a:srgbClr val="C0C0C0"/>
                  </a:outerShdw>
                </a:effectLst>
                <a:latin typeface="Arial" panose="020B0604020202020204" pitchFamily="34" charset="0"/>
                <a:ea typeface="华文中宋" pitchFamily="2" charset="-122"/>
              </a:rPr>
              <a:t>主要内容</a:t>
            </a:r>
            <a:endParaRPr kumimoji="1" lang="zh-CN" altLang="en-US" sz="3600" dirty="0">
              <a:solidFill>
                <a:schemeClr val="accent2"/>
              </a:solidFill>
              <a:effectLst>
                <a:outerShdw blurRad="38100" dist="38100" dir="2700000" algn="tl">
                  <a:srgbClr val="C0C0C0"/>
                </a:outerShdw>
              </a:effectLst>
              <a:latin typeface="Arial" panose="020B0604020202020204" pitchFamily="34" charset="0"/>
              <a:ea typeface="华文中宋" pitchFamily="2" charset="-122"/>
            </a:endParaRPr>
          </a:p>
        </p:txBody>
      </p:sp>
      <p:sp>
        <p:nvSpPr>
          <p:cNvPr id="291881" name="Text Box 41"/>
          <p:cNvSpPr txBox="1">
            <a:spLocks noChangeArrowheads="1"/>
          </p:cNvSpPr>
          <p:nvPr/>
        </p:nvSpPr>
        <p:spPr bwMode="gray">
          <a:xfrm>
            <a:off x="1619672" y="3946199"/>
            <a:ext cx="6026993" cy="1015663"/>
          </a:xfrm>
          <a:prstGeom prst="rect">
            <a:avLst/>
          </a:prstGeom>
          <a:noFill/>
          <a:ln w="9525" algn="ctr">
            <a:noFill/>
            <a:miter lim="800000"/>
          </a:ln>
          <a:effectLst/>
        </p:spPr>
        <p:txBody>
          <a:bodyPr wrap="square">
            <a:spAutoFit/>
          </a:bodyPr>
          <a:lstStyle/>
          <a:p>
            <a:pPr eaLnBrk="0" hangingPunct="0">
              <a:defRPr/>
            </a:pPr>
            <a:r>
              <a:rPr lang="zh-CN" altLang="en-US" sz="3000" dirty="0" smtClean="0">
                <a:effectLst>
                  <a:outerShdw blurRad="38100" dist="38100" dir="2700000" algn="tl">
                    <a:srgbClr val="C0C0C0"/>
                  </a:outerShdw>
                </a:effectLst>
                <a:latin typeface="华文中宋" pitchFamily="2" charset="-122"/>
                <a:ea typeface="华文中宋" pitchFamily="2" charset="-122"/>
              </a:rPr>
              <a:t>二、国务院</a:t>
            </a:r>
            <a:r>
              <a:rPr lang="zh-CN" altLang="en-US" sz="3000" dirty="0">
                <a:effectLst>
                  <a:outerShdw blurRad="38100" dist="38100" dir="2700000" algn="tl">
                    <a:srgbClr val="C0C0C0"/>
                  </a:outerShdw>
                </a:effectLst>
                <a:latin typeface="华文中宋" pitchFamily="2" charset="-122"/>
                <a:ea typeface="华文中宋" pitchFamily="2" charset="-122"/>
              </a:rPr>
              <a:t>、国务院安委办、总局有关文件介绍</a:t>
            </a:r>
            <a:endParaRPr lang="zh-CN" altLang="en-US" sz="3000" dirty="0">
              <a:effectLst>
                <a:outerShdw blurRad="38100" dist="38100" dir="2700000" algn="tl">
                  <a:srgbClr val="C0C0C0"/>
                </a:outerShdw>
              </a:effectLst>
              <a:latin typeface="华文中宋" pitchFamily="2" charset="-122"/>
              <a:ea typeface="华文中宋" pitchFamily="2" charset="-122"/>
            </a:endParaRPr>
          </a:p>
        </p:txBody>
      </p:sp>
      <p:sp>
        <p:nvSpPr>
          <p:cNvPr id="11278" name="Text Box 44"/>
          <p:cNvSpPr txBox="1">
            <a:spLocks noChangeArrowheads="1"/>
          </p:cNvSpPr>
          <p:nvPr/>
        </p:nvSpPr>
        <p:spPr bwMode="auto">
          <a:xfrm>
            <a:off x="1219200" y="6368306"/>
            <a:ext cx="5905500" cy="366712"/>
          </a:xfrm>
          <a:prstGeom prst="rect">
            <a:avLst/>
          </a:prstGeom>
          <a:noFill/>
          <a:ln w="9525">
            <a:noFill/>
            <a:miter lim="800000"/>
          </a:ln>
        </p:spPr>
        <p:txBody>
          <a:bodyPr>
            <a:spAutoFit/>
          </a:bodyPr>
          <a:lstStyle/>
          <a:p>
            <a:pPr eaLnBrk="0" hangingPunct="0">
              <a:spcBef>
                <a:spcPct val="50000"/>
              </a:spcBef>
            </a:pPr>
            <a:endParaRPr lang="zh-CN" altLang="en-US" b="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179513" y="836713"/>
            <a:ext cx="8352928" cy="5400576"/>
          </a:xfrm>
        </p:spPr>
        <p:txBody>
          <a:bodyPr/>
          <a:lstStyle/>
          <a:p>
            <a:pPr eaLnBrk="1" hangingPunct="1">
              <a:lnSpc>
                <a:spcPct val="150000"/>
              </a:lnSpc>
              <a:buFontTx/>
              <a:buNone/>
            </a:pPr>
            <a:r>
              <a:rPr lang="zh-CN" altLang="en-US" sz="2600" b="1" dirty="0" smtClean="0"/>
              <a:t>（</a:t>
            </a:r>
            <a:r>
              <a:rPr lang="en-US" altLang="zh-CN" sz="2600" b="1" dirty="0" smtClean="0"/>
              <a:t>13</a:t>
            </a:r>
            <a:r>
              <a:rPr lang="zh-CN" altLang="en-US" sz="2600" b="1" dirty="0" smtClean="0"/>
              <a:t>）危化品安全监管人员要掌握并运用好安全生产标准化评审通用标准，提高执法检查水平。安全生产标准化既是企业安全管理的工具，也是安全监管部门开展危化品安全监管执法检查的有效手段。各级安全监管部门特别是市、县级安全监管部门的安全监管人员要熟练掌握危化品安全生产标准化标准和评审通用标准，用标准化标准检查和指导企业安全管理，规范执法行为，统一检查标准，提高执法水平。</a:t>
            </a:r>
            <a:endParaRPr lang="zh-CN" altLang="en-US" sz="2600" b="1"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467544" y="836613"/>
            <a:ext cx="8280920" cy="5092700"/>
          </a:xfrm>
        </p:spPr>
        <p:txBody>
          <a:bodyPr/>
          <a:lstStyle/>
          <a:p>
            <a:pPr eaLnBrk="1" hangingPunct="1">
              <a:buFontTx/>
              <a:buNone/>
            </a:pPr>
            <a:r>
              <a:rPr lang="zh-CN" altLang="en-US" sz="2800" b="1" dirty="0" smtClean="0">
                <a:solidFill>
                  <a:srgbClr val="FF0000"/>
                </a:solidFill>
              </a:rPr>
              <a:t>（九）国家安全监管总局关于印发危险化学品从业单位安全生产标准化评审标准的通知（</a:t>
            </a:r>
            <a:r>
              <a:rPr lang="zh-CN" altLang="en-US" sz="2000" b="1" dirty="0" smtClean="0">
                <a:solidFill>
                  <a:srgbClr val="FF0000"/>
                </a:solidFill>
              </a:rPr>
              <a:t>安监总管三</a:t>
            </a:r>
            <a:r>
              <a:rPr lang="en-US" altLang="zh-CN" sz="2000" b="1" dirty="0" smtClean="0">
                <a:solidFill>
                  <a:srgbClr val="FF0000"/>
                </a:solidFill>
              </a:rPr>
              <a:t>〔2011〕93</a:t>
            </a:r>
            <a:r>
              <a:rPr lang="zh-CN" altLang="en-US" sz="2000" b="1" dirty="0" smtClean="0">
                <a:solidFill>
                  <a:srgbClr val="FF0000"/>
                </a:solidFill>
              </a:rPr>
              <a:t>号）</a:t>
            </a:r>
            <a:endParaRPr lang="zh-CN" altLang="en-US" sz="2000" b="1" dirty="0" smtClean="0">
              <a:solidFill>
                <a:srgbClr val="FF0000"/>
              </a:solidFill>
            </a:endParaRPr>
          </a:p>
          <a:p>
            <a:pPr eaLnBrk="1" hangingPunct="1">
              <a:buFontTx/>
              <a:buNone/>
            </a:pPr>
            <a:r>
              <a:rPr lang="zh-CN" altLang="en-US" sz="2400" b="1" dirty="0" smtClean="0"/>
              <a:t>一</a:t>
            </a:r>
            <a:r>
              <a:rPr lang="zh-CN" altLang="en-US" sz="2400" b="1" dirty="0" smtClean="0"/>
              <a:t>、申请安全生产标准化达标评审的条件</a:t>
            </a:r>
            <a:endParaRPr lang="zh-CN" altLang="en-US" sz="2400" b="1" dirty="0" smtClean="0"/>
          </a:p>
          <a:p>
            <a:pPr eaLnBrk="1" hangingPunct="1">
              <a:buFontTx/>
              <a:buNone/>
            </a:pPr>
            <a:r>
              <a:rPr lang="zh-CN" altLang="en-US" sz="2400" b="1" dirty="0" smtClean="0"/>
              <a:t>（一）申请安全生产标准化三级企业达标评审的条件。</a:t>
            </a:r>
            <a:endParaRPr lang="zh-CN" altLang="en-US" sz="2400" b="1" dirty="0" smtClean="0"/>
          </a:p>
          <a:p>
            <a:pPr eaLnBrk="1" hangingPunct="1">
              <a:buFontTx/>
              <a:buNone/>
            </a:pPr>
            <a:r>
              <a:rPr lang="en-US" altLang="zh-CN" sz="2400" b="1" dirty="0" smtClean="0"/>
              <a:t>1.</a:t>
            </a:r>
            <a:r>
              <a:rPr lang="zh-CN" altLang="en-US" sz="2400" b="1" dirty="0" smtClean="0"/>
              <a:t>已依法取得有关法律、行政法规规定的相应安全生产行政许可；</a:t>
            </a:r>
            <a:endParaRPr lang="zh-CN" altLang="en-US" sz="2400" b="1" dirty="0" smtClean="0"/>
          </a:p>
          <a:p>
            <a:pPr eaLnBrk="1" hangingPunct="1">
              <a:buFontTx/>
              <a:buNone/>
            </a:pPr>
            <a:r>
              <a:rPr lang="en-US" altLang="zh-CN" sz="2400" b="1" dirty="0" smtClean="0"/>
              <a:t>2.</a:t>
            </a:r>
            <a:r>
              <a:rPr lang="zh-CN" altLang="en-US" sz="2400" b="1" dirty="0" smtClean="0"/>
              <a:t>已开展安全生产标准化工作</a:t>
            </a:r>
            <a:r>
              <a:rPr lang="en-US" altLang="zh-CN" sz="2400" b="1" dirty="0" smtClean="0"/>
              <a:t>1</a:t>
            </a:r>
            <a:r>
              <a:rPr lang="zh-CN" altLang="en-US" sz="2400" b="1" dirty="0" smtClean="0"/>
              <a:t>年（含）以上，并按规定进行自评，自评得分在</a:t>
            </a:r>
            <a:r>
              <a:rPr lang="en-US" altLang="zh-CN" sz="2400" b="1" dirty="0" smtClean="0"/>
              <a:t>80</a:t>
            </a:r>
            <a:r>
              <a:rPr lang="zh-CN" altLang="en-US" sz="2400" b="1" dirty="0" smtClean="0"/>
              <a:t>分（含）以上，且每个</a:t>
            </a:r>
            <a:r>
              <a:rPr lang="en-US" altLang="zh-CN" sz="2400" b="1" dirty="0" smtClean="0"/>
              <a:t>A</a:t>
            </a:r>
            <a:r>
              <a:rPr lang="zh-CN" altLang="en-US" sz="2400" b="1" dirty="0" smtClean="0"/>
              <a:t>级要素自评得分均在</a:t>
            </a:r>
            <a:r>
              <a:rPr lang="en-US" altLang="zh-CN" sz="2400" b="1" dirty="0" smtClean="0"/>
              <a:t>60</a:t>
            </a:r>
            <a:r>
              <a:rPr lang="zh-CN" altLang="en-US" sz="2400" b="1" dirty="0" smtClean="0"/>
              <a:t>分（含）以上；</a:t>
            </a:r>
            <a:endParaRPr lang="zh-CN" altLang="en-US" sz="2400" b="1" dirty="0" smtClean="0"/>
          </a:p>
          <a:p>
            <a:pPr eaLnBrk="1" hangingPunct="1">
              <a:buFontTx/>
              <a:buNone/>
            </a:pPr>
            <a:r>
              <a:rPr lang="en-US" altLang="zh-CN" sz="2400" b="1" dirty="0" smtClean="0"/>
              <a:t>3.</a:t>
            </a:r>
            <a:r>
              <a:rPr lang="zh-CN" altLang="en-US" sz="2400" b="1" dirty="0" smtClean="0"/>
              <a:t>至申请之日前</a:t>
            </a:r>
            <a:r>
              <a:rPr lang="en-US" altLang="zh-CN" sz="2400" b="1" dirty="0" smtClean="0"/>
              <a:t>1</a:t>
            </a:r>
            <a:r>
              <a:rPr lang="zh-CN" altLang="en-US" sz="2400" b="1" dirty="0" smtClean="0"/>
              <a:t>年内未发生人员死亡的生产安全事故或者造成</a:t>
            </a:r>
            <a:r>
              <a:rPr lang="en-US" altLang="zh-CN" sz="2400" b="1" dirty="0" smtClean="0"/>
              <a:t>1000</a:t>
            </a:r>
            <a:r>
              <a:rPr lang="zh-CN" altLang="en-US" sz="2400" b="1" dirty="0" smtClean="0"/>
              <a:t>万以上直接经济损失的爆炸、火灾、泄漏、中毒事故。</a:t>
            </a:r>
            <a:endParaRPr lang="zh-CN" altLang="en-US" sz="24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571500" y="857232"/>
            <a:ext cx="8176964" cy="4624059"/>
          </a:xfrm>
        </p:spPr>
        <p:txBody>
          <a:bodyPr/>
          <a:lstStyle/>
          <a:p>
            <a:pPr eaLnBrk="1" hangingPunct="1">
              <a:lnSpc>
                <a:spcPct val="140000"/>
              </a:lnSpc>
              <a:buFontTx/>
              <a:buNone/>
            </a:pPr>
            <a:r>
              <a:rPr lang="zh-CN" altLang="en-US" sz="2400" b="1" dirty="0" smtClean="0"/>
              <a:t>（二）申请安全生产标准化二级企业达标评审的条件。</a:t>
            </a:r>
            <a:endParaRPr lang="zh-CN" altLang="en-US" sz="2400" b="1" dirty="0" smtClean="0"/>
          </a:p>
          <a:p>
            <a:pPr eaLnBrk="1" hangingPunct="1">
              <a:lnSpc>
                <a:spcPct val="140000"/>
              </a:lnSpc>
              <a:buFontTx/>
              <a:buNone/>
            </a:pPr>
            <a:r>
              <a:rPr lang="en-US" altLang="zh-CN" sz="2400" b="1" dirty="0" smtClean="0"/>
              <a:t>1.</a:t>
            </a:r>
            <a:r>
              <a:rPr lang="zh-CN" altLang="en-US" sz="2400" b="1" dirty="0" smtClean="0"/>
              <a:t>已通过安全生产标准化三级企业评审并持续运行</a:t>
            </a:r>
            <a:r>
              <a:rPr lang="en-US" altLang="zh-CN" sz="2400" b="1" dirty="0" smtClean="0"/>
              <a:t>2</a:t>
            </a:r>
            <a:r>
              <a:rPr lang="zh-CN" altLang="en-US" sz="2400" b="1" dirty="0" smtClean="0"/>
              <a:t>年（含）以上，或者安全生产标准化三级企业评审得分在</a:t>
            </a:r>
            <a:r>
              <a:rPr lang="en-US" altLang="zh-CN" sz="2400" b="1" dirty="0" smtClean="0"/>
              <a:t>90</a:t>
            </a:r>
            <a:r>
              <a:rPr lang="zh-CN" altLang="en-US" sz="2400" b="1" dirty="0" smtClean="0"/>
              <a:t>分（含）以上，并经市级安全监管部门同意，均可申请安全生产标准化二级企业评审；</a:t>
            </a:r>
            <a:endParaRPr lang="zh-CN" altLang="en-US" sz="2400" b="1" dirty="0" smtClean="0"/>
          </a:p>
          <a:p>
            <a:pPr eaLnBrk="1" hangingPunct="1">
              <a:lnSpc>
                <a:spcPct val="140000"/>
              </a:lnSpc>
              <a:buFontTx/>
              <a:buNone/>
            </a:pPr>
            <a:r>
              <a:rPr lang="en-US" altLang="zh-CN" sz="2400" b="1" dirty="0" smtClean="0"/>
              <a:t>2.</a:t>
            </a:r>
            <a:r>
              <a:rPr lang="zh-CN" altLang="en-US" sz="2400" b="1" dirty="0" smtClean="0"/>
              <a:t>从事危险化学品生产、储存、使用（使用危险化学品从事生产并且使用量达到一定数量的化工企业）、经营活动</a:t>
            </a:r>
            <a:r>
              <a:rPr lang="en-US" altLang="zh-CN" sz="2400" b="1" dirty="0" smtClean="0"/>
              <a:t>5</a:t>
            </a:r>
            <a:r>
              <a:rPr lang="zh-CN" altLang="en-US" sz="2400" b="1" dirty="0" smtClean="0"/>
              <a:t>年（含）以上且至申请之日前</a:t>
            </a:r>
            <a:r>
              <a:rPr lang="en-US" altLang="zh-CN" sz="2400" b="1" dirty="0" smtClean="0"/>
              <a:t>3</a:t>
            </a:r>
            <a:r>
              <a:rPr lang="zh-CN" altLang="en-US" sz="2400" b="1" dirty="0" smtClean="0"/>
              <a:t>年内未发生人员死亡的生产安全事故，或者</a:t>
            </a:r>
            <a:r>
              <a:rPr lang="en-US" altLang="zh-CN" sz="2400" b="1" dirty="0" smtClean="0"/>
              <a:t>10</a:t>
            </a:r>
            <a:r>
              <a:rPr lang="zh-CN" altLang="en-US" sz="2400" b="1" dirty="0" smtClean="0"/>
              <a:t>人以上重伤事故，或者</a:t>
            </a:r>
            <a:r>
              <a:rPr lang="en-US" altLang="zh-CN" sz="2400" b="1" dirty="0" smtClean="0"/>
              <a:t>1000</a:t>
            </a:r>
            <a:r>
              <a:rPr lang="zh-CN" altLang="en-US" sz="2400" b="1" dirty="0" smtClean="0"/>
              <a:t>万元以上直接经济损失的爆炸、火灾、泄漏、中毒事故。</a:t>
            </a:r>
            <a:endParaRPr lang="zh-CN" altLang="en-US" sz="24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571500" y="980728"/>
            <a:ext cx="8032948" cy="4948585"/>
          </a:xfrm>
        </p:spPr>
        <p:txBody>
          <a:bodyPr/>
          <a:lstStyle/>
          <a:p>
            <a:pPr eaLnBrk="1" hangingPunct="1">
              <a:lnSpc>
                <a:spcPct val="150000"/>
              </a:lnSpc>
              <a:buFontTx/>
              <a:buNone/>
            </a:pPr>
            <a:r>
              <a:rPr lang="zh-CN" altLang="en-US" sz="2400" b="1" dirty="0" smtClean="0"/>
              <a:t>（三）申请安全生产标准化一级企业达标评审的条件。</a:t>
            </a:r>
            <a:endParaRPr lang="zh-CN" altLang="en-US" sz="2400" b="1" dirty="0" smtClean="0"/>
          </a:p>
          <a:p>
            <a:pPr eaLnBrk="1" hangingPunct="1">
              <a:lnSpc>
                <a:spcPct val="150000"/>
              </a:lnSpc>
              <a:buFontTx/>
              <a:buNone/>
            </a:pPr>
            <a:r>
              <a:rPr lang="en-US" altLang="zh-CN" sz="2400" b="1" dirty="0" smtClean="0"/>
              <a:t>1.</a:t>
            </a:r>
            <a:r>
              <a:rPr lang="zh-CN" altLang="en-US" sz="2400" b="1" dirty="0" smtClean="0"/>
              <a:t>已通过安全生产标准化二级企业评审并持续运行</a:t>
            </a:r>
            <a:r>
              <a:rPr lang="en-US" altLang="zh-CN" sz="2400" b="1" dirty="0" smtClean="0"/>
              <a:t>2</a:t>
            </a:r>
            <a:r>
              <a:rPr lang="zh-CN" altLang="en-US" sz="2400" b="1" dirty="0" smtClean="0"/>
              <a:t>年（含）以上，或者装备设施和安全管理达到国内先进水平，经集团公司推荐、省级安全监管部门同意，均可申请一级企业评审；</a:t>
            </a:r>
            <a:endParaRPr lang="zh-CN" altLang="en-US" sz="2400" b="1" dirty="0" smtClean="0"/>
          </a:p>
          <a:p>
            <a:pPr eaLnBrk="1" hangingPunct="1">
              <a:lnSpc>
                <a:spcPct val="150000"/>
              </a:lnSpc>
              <a:buFontTx/>
              <a:buNone/>
            </a:pPr>
            <a:r>
              <a:rPr lang="en-US" altLang="zh-CN" sz="2400" b="1" dirty="0" smtClean="0"/>
              <a:t>2.</a:t>
            </a:r>
            <a:r>
              <a:rPr lang="zh-CN" altLang="en-US" sz="2400" b="1" dirty="0" smtClean="0"/>
              <a:t>至申请之日前</a:t>
            </a:r>
            <a:r>
              <a:rPr lang="en-US" altLang="zh-CN" sz="2400" b="1" dirty="0" smtClean="0"/>
              <a:t>5</a:t>
            </a:r>
            <a:r>
              <a:rPr lang="zh-CN" altLang="en-US" sz="2400" b="1" dirty="0" smtClean="0"/>
              <a:t>年内未发生人员死亡的生产安全事故（含承包商事故），或者</a:t>
            </a:r>
            <a:r>
              <a:rPr lang="en-US" altLang="zh-CN" sz="2400" b="1" dirty="0" smtClean="0"/>
              <a:t>10</a:t>
            </a:r>
            <a:r>
              <a:rPr lang="zh-CN" altLang="en-US" sz="2400" b="1" dirty="0" smtClean="0"/>
              <a:t>人以上重伤事故（含承包商事故），或者</a:t>
            </a:r>
            <a:r>
              <a:rPr lang="en-US" altLang="zh-CN" sz="2400" b="1" dirty="0" smtClean="0"/>
              <a:t>1000</a:t>
            </a:r>
            <a:r>
              <a:rPr lang="zh-CN" altLang="en-US" sz="2400" b="1" dirty="0" smtClean="0"/>
              <a:t>万元以上直接经济损失的爆炸、火灾、泄漏、中毒事故（含承包商事故）。</a:t>
            </a:r>
            <a:endParaRPr lang="zh-CN" altLang="en-US" sz="24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428624" y="714375"/>
            <a:ext cx="8247831" cy="5643563"/>
          </a:xfrm>
        </p:spPr>
        <p:txBody>
          <a:bodyPr/>
          <a:lstStyle/>
          <a:p>
            <a:pPr eaLnBrk="1" hangingPunct="1">
              <a:buFontTx/>
              <a:buNone/>
            </a:pPr>
            <a:r>
              <a:rPr lang="zh-CN" altLang="en-US" sz="2400" b="1" dirty="0" smtClean="0"/>
              <a:t>二、工作要求</a:t>
            </a:r>
            <a:endParaRPr lang="zh-CN" altLang="en-US" sz="2400" b="1" dirty="0" smtClean="0"/>
          </a:p>
          <a:p>
            <a:pPr eaLnBrk="1" hangingPunct="1">
              <a:buFontTx/>
              <a:buNone/>
            </a:pPr>
            <a:r>
              <a:rPr lang="zh-CN" altLang="en-US" sz="2400" b="1" dirty="0" smtClean="0"/>
              <a:t>（一）深入宣传和学习</a:t>
            </a:r>
            <a:r>
              <a:rPr lang="en-US" altLang="zh-CN" sz="2400" b="1" dirty="0" smtClean="0"/>
              <a:t>《</a:t>
            </a:r>
            <a:r>
              <a:rPr lang="zh-CN" altLang="en-US" sz="2400" b="1" dirty="0" smtClean="0"/>
              <a:t>评审标准</a:t>
            </a:r>
            <a:r>
              <a:rPr lang="en-US" altLang="zh-CN" sz="2400" b="1" dirty="0" smtClean="0"/>
              <a:t>》</a:t>
            </a:r>
            <a:r>
              <a:rPr lang="zh-CN" altLang="en-US" sz="2400" b="1" dirty="0" smtClean="0"/>
              <a:t>。各地区、各单位要加大</a:t>
            </a:r>
            <a:r>
              <a:rPr lang="en-US" altLang="zh-CN" sz="2400" b="1" dirty="0" smtClean="0"/>
              <a:t>《</a:t>
            </a:r>
            <a:r>
              <a:rPr lang="zh-CN" altLang="en-US" sz="2400" b="1" dirty="0" smtClean="0"/>
              <a:t>评审标准</a:t>
            </a:r>
            <a:r>
              <a:rPr lang="en-US" altLang="zh-CN" sz="2400" b="1" dirty="0" smtClean="0"/>
              <a:t>》</a:t>
            </a:r>
            <a:r>
              <a:rPr lang="zh-CN" altLang="en-US" sz="2400" b="1" dirty="0" smtClean="0"/>
              <a:t>宣传贯彻力度，使各级安全监管人员、评审人员、咨询人员和从业人员准确把握</a:t>
            </a:r>
            <a:r>
              <a:rPr lang="en-US" altLang="zh-CN" sz="2400" b="1" dirty="0" smtClean="0"/>
              <a:t>《</a:t>
            </a:r>
            <a:r>
              <a:rPr lang="zh-CN" altLang="en-US" sz="2400" b="1" dirty="0" smtClean="0"/>
              <a:t>评审标准</a:t>
            </a:r>
            <a:r>
              <a:rPr lang="en-US" altLang="zh-CN" sz="2400" b="1" dirty="0" smtClean="0"/>
              <a:t>》</a:t>
            </a:r>
            <a:r>
              <a:rPr lang="zh-CN" altLang="en-US" sz="2400" b="1" dirty="0" smtClean="0"/>
              <a:t>的基本内容和应用方法；要把宣传贯彻</a:t>
            </a:r>
            <a:r>
              <a:rPr lang="en-US" altLang="zh-CN" sz="2400" b="1" dirty="0" smtClean="0"/>
              <a:t>《</a:t>
            </a:r>
            <a:r>
              <a:rPr lang="zh-CN" altLang="en-US" sz="2400" b="1" dirty="0" smtClean="0"/>
              <a:t>评审标准</a:t>
            </a:r>
            <a:r>
              <a:rPr lang="en-US" altLang="zh-CN" sz="2400" b="1" dirty="0" smtClean="0"/>
              <a:t>》</a:t>
            </a:r>
            <a:r>
              <a:rPr lang="zh-CN" altLang="en-US" sz="2400" b="1" dirty="0" smtClean="0"/>
              <a:t>作为危险化学品企业提高安全生产标准化工作水平的有力工具，以及安全监管部门推动企业落实安全生产主体责任的有效手段。</a:t>
            </a:r>
            <a:endParaRPr lang="zh-CN" altLang="en-US" sz="2400" b="1" dirty="0" smtClean="0"/>
          </a:p>
          <a:p>
            <a:pPr eaLnBrk="1" hangingPunct="1">
              <a:buFontTx/>
              <a:buNone/>
            </a:pPr>
            <a:r>
              <a:rPr lang="zh-CN" altLang="en-US" sz="2400" b="1" dirty="0" smtClean="0"/>
              <a:t>（二）及时充实完善</a:t>
            </a:r>
            <a:r>
              <a:rPr lang="en-US" altLang="zh-CN" sz="2400" b="1" dirty="0" smtClean="0"/>
              <a:t>《</a:t>
            </a:r>
            <a:r>
              <a:rPr lang="zh-CN" altLang="en-US" sz="2400" b="1" dirty="0" smtClean="0"/>
              <a:t>评审标准</a:t>
            </a:r>
            <a:r>
              <a:rPr lang="en-US" altLang="zh-CN" sz="2400" b="1" dirty="0" smtClean="0"/>
              <a:t>》</a:t>
            </a:r>
            <a:r>
              <a:rPr lang="zh-CN" altLang="en-US" sz="2400" b="1" dirty="0" smtClean="0"/>
              <a:t>。考虑到各地区危险化学品安全监管工作的差异性和特殊性，</a:t>
            </a:r>
            <a:r>
              <a:rPr lang="en-US" altLang="zh-CN" sz="2400" b="1" dirty="0" smtClean="0"/>
              <a:t>《</a:t>
            </a:r>
            <a:r>
              <a:rPr lang="zh-CN" altLang="en-US" sz="2400" b="1" dirty="0" smtClean="0"/>
              <a:t>评审标准</a:t>
            </a:r>
            <a:r>
              <a:rPr lang="en-US" altLang="zh-CN" sz="2400" b="1" dirty="0" smtClean="0"/>
              <a:t>》</a:t>
            </a:r>
            <a:r>
              <a:rPr lang="zh-CN" altLang="en-US" sz="2400" b="1" dirty="0" smtClean="0"/>
              <a:t>把最后一个要素设置为开放要素，由各地区结合本地实际进行充实。各省级安全监管局要根据本地区危险化学品行业特点，将本地区关于安全生产条件尤其是安全设备设施、工艺条件等方面的有关具体要求纳入其中，形成地方特殊要求。</a:t>
            </a:r>
            <a:endParaRPr lang="zh-CN" altLang="en-US" sz="2400" b="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428624" y="1428750"/>
            <a:ext cx="8175823" cy="3286125"/>
          </a:xfrm>
        </p:spPr>
        <p:txBody>
          <a:bodyPr/>
          <a:lstStyle/>
          <a:p>
            <a:pPr eaLnBrk="1" hangingPunct="1">
              <a:lnSpc>
                <a:spcPct val="150000"/>
              </a:lnSpc>
              <a:buFontTx/>
              <a:buNone/>
            </a:pPr>
            <a:r>
              <a:rPr lang="zh-CN" altLang="en-US" sz="2400" b="1" dirty="0" smtClean="0"/>
              <a:t>（三）严格落实</a:t>
            </a:r>
            <a:r>
              <a:rPr lang="en-US" altLang="zh-CN" sz="2400" b="1" dirty="0" smtClean="0"/>
              <a:t>《</a:t>
            </a:r>
            <a:r>
              <a:rPr lang="zh-CN" altLang="en-US" sz="2400" b="1" dirty="0" smtClean="0"/>
              <a:t>评审标准</a:t>
            </a:r>
            <a:r>
              <a:rPr lang="en-US" altLang="zh-CN" sz="2400" b="1" dirty="0" smtClean="0"/>
              <a:t>》</a:t>
            </a:r>
            <a:r>
              <a:rPr lang="zh-CN" altLang="en-US" sz="2400" b="1" dirty="0" smtClean="0"/>
              <a:t>。</a:t>
            </a:r>
            <a:r>
              <a:rPr lang="en-US" altLang="zh-CN" sz="2400" b="1" dirty="0" smtClean="0"/>
              <a:t>《</a:t>
            </a:r>
            <a:r>
              <a:rPr lang="zh-CN" altLang="en-US" sz="2400" b="1" dirty="0" smtClean="0"/>
              <a:t>评审标准</a:t>
            </a:r>
            <a:r>
              <a:rPr lang="en-US" altLang="zh-CN" sz="2400" b="1" dirty="0" smtClean="0"/>
              <a:t>》</a:t>
            </a:r>
            <a:r>
              <a:rPr lang="zh-CN" altLang="en-US" sz="2400" b="1" dirty="0" smtClean="0"/>
              <a:t>是考核危险化学品企业安全生产标准化工作水平的统一标准。企业要按照</a:t>
            </a:r>
            <a:r>
              <a:rPr lang="en-US" altLang="zh-CN" sz="2400" b="1" dirty="0" smtClean="0"/>
              <a:t>《</a:t>
            </a:r>
            <a:r>
              <a:rPr lang="zh-CN" altLang="en-US" sz="2400" b="1" dirty="0" smtClean="0"/>
              <a:t>评审标准</a:t>
            </a:r>
            <a:r>
              <a:rPr lang="en-US" altLang="zh-CN" sz="2400" b="1" dirty="0" smtClean="0"/>
              <a:t>》</a:t>
            </a:r>
            <a:r>
              <a:rPr lang="zh-CN" altLang="en-US" sz="2400" b="1" dirty="0" smtClean="0"/>
              <a:t>的要求，全面开展安全生产标准化工作。评审单位和咨询单位要严格按照</a:t>
            </a:r>
            <a:r>
              <a:rPr lang="en-US" altLang="zh-CN" sz="2400" b="1" dirty="0" smtClean="0"/>
              <a:t>《</a:t>
            </a:r>
            <a:r>
              <a:rPr lang="zh-CN" altLang="en-US" sz="2400" b="1" dirty="0" smtClean="0"/>
              <a:t>评审标准</a:t>
            </a:r>
            <a:r>
              <a:rPr lang="en-US" altLang="zh-CN" sz="2400" b="1" dirty="0" smtClean="0"/>
              <a:t>》</a:t>
            </a:r>
            <a:r>
              <a:rPr lang="zh-CN" altLang="en-US" sz="2400" b="1" dirty="0" smtClean="0"/>
              <a:t>开展安全生产标准化评审和咨询指导工作，提高服务质量。各级安全监管人员要依据</a:t>
            </a:r>
            <a:r>
              <a:rPr lang="en-US" altLang="zh-CN" sz="2400" b="1" dirty="0" smtClean="0"/>
              <a:t>《</a:t>
            </a:r>
            <a:r>
              <a:rPr lang="zh-CN" altLang="en-US" sz="2400" b="1" dirty="0" smtClean="0"/>
              <a:t>评审标准</a:t>
            </a:r>
            <a:r>
              <a:rPr lang="en-US" altLang="zh-CN" sz="2400" b="1" dirty="0" smtClean="0"/>
              <a:t>》</a:t>
            </a:r>
            <a:r>
              <a:rPr lang="zh-CN" altLang="en-US" sz="2400" b="1" dirty="0" smtClean="0"/>
              <a:t>，对企业进行监管和指导，规范监管行为。</a:t>
            </a:r>
            <a:endParaRPr lang="zh-CN" altLang="en-US" sz="2400" b="1"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4294967295"/>
          </p:nvPr>
        </p:nvSpPr>
        <p:spPr>
          <a:xfrm>
            <a:off x="0" y="836613"/>
            <a:ext cx="8497888" cy="4752975"/>
          </a:xfrm>
        </p:spPr>
        <p:txBody>
          <a:bodyPr/>
          <a:lstStyle/>
          <a:p>
            <a:pPr eaLnBrk="1" hangingPunct="1">
              <a:lnSpc>
                <a:spcPct val="130000"/>
              </a:lnSpc>
              <a:buFontTx/>
              <a:buNone/>
            </a:pPr>
            <a:r>
              <a:rPr lang="en-US" altLang="zh-CN" sz="2800" b="1" dirty="0" smtClean="0">
                <a:solidFill>
                  <a:srgbClr val="FF0000"/>
                </a:solidFill>
                <a:latin typeface="宋体" panose="02010600030101010101" pitchFamily="2" charset="-122"/>
              </a:rPr>
              <a:t>(</a:t>
            </a:r>
            <a:r>
              <a:rPr lang="zh-CN" altLang="en-US" sz="2800" b="1" dirty="0" smtClean="0">
                <a:solidFill>
                  <a:srgbClr val="FF0000"/>
                </a:solidFill>
                <a:latin typeface="宋体" panose="02010600030101010101" pitchFamily="2" charset="-122"/>
              </a:rPr>
              <a:t>十）</a:t>
            </a:r>
            <a:r>
              <a:rPr lang="zh-CN" altLang="en-US" sz="2800" b="1" dirty="0" smtClean="0">
                <a:solidFill>
                  <a:srgbClr val="FF0000"/>
                </a:solidFill>
              </a:rPr>
              <a:t>危险化学品生产企业安全生产许可证实施办法（总局令第</a:t>
            </a:r>
            <a:r>
              <a:rPr lang="en-US" altLang="zh-CN" sz="2800" b="1" dirty="0" smtClean="0">
                <a:solidFill>
                  <a:srgbClr val="FF0000"/>
                </a:solidFill>
              </a:rPr>
              <a:t>41</a:t>
            </a:r>
            <a:r>
              <a:rPr lang="zh-CN" altLang="en-US" sz="2800" b="1" dirty="0" smtClean="0">
                <a:solidFill>
                  <a:srgbClr val="FF0000"/>
                </a:solidFill>
              </a:rPr>
              <a:t>号）</a:t>
            </a:r>
            <a:r>
              <a:rPr lang="zh-CN" altLang="en-US" sz="2400" b="1" dirty="0" smtClean="0"/>
              <a:t>（</a:t>
            </a:r>
            <a:r>
              <a:rPr lang="en-US" altLang="zh-CN" sz="2400" b="1" dirty="0" smtClean="0"/>
              <a:t>2011.08.05</a:t>
            </a:r>
            <a:r>
              <a:rPr lang="zh-CN" altLang="en-US" sz="2400" b="1" dirty="0" smtClean="0"/>
              <a:t>）</a:t>
            </a:r>
            <a:endParaRPr lang="zh-CN" altLang="en-US" sz="2800" b="1" dirty="0" smtClean="0">
              <a:latin typeface="宋体" panose="02010600030101010101" pitchFamily="2" charset="-122"/>
            </a:endParaRPr>
          </a:p>
          <a:p>
            <a:pPr eaLnBrk="1" hangingPunct="1">
              <a:lnSpc>
                <a:spcPct val="130000"/>
              </a:lnSpc>
              <a:buFontTx/>
              <a:buNone/>
            </a:pPr>
            <a:r>
              <a:rPr lang="zh-CN" altLang="en-US" sz="2400" b="1" dirty="0" smtClean="0">
                <a:latin typeface="宋体" panose="02010600030101010101" pitchFamily="2" charset="-122"/>
              </a:rPr>
              <a:t>第四十三条：企业在安全生产许可证有效期内，符合下列条件的，其安全生产许可证届满时，经原实施机关同意，可不提交第二十五条第一款</a:t>
            </a:r>
            <a:r>
              <a:rPr lang="zh-CN" altLang="en-US" sz="2400" b="1" dirty="0" smtClean="0">
                <a:solidFill>
                  <a:srgbClr val="FF0000"/>
                </a:solidFill>
                <a:latin typeface="宋体" panose="02010600030101010101" pitchFamily="2" charset="-122"/>
              </a:rPr>
              <a:t>第二、七、八、十、十一项</a:t>
            </a:r>
            <a:r>
              <a:rPr lang="zh-CN" altLang="en-US" sz="2400" b="1" dirty="0" smtClean="0">
                <a:latin typeface="宋体" panose="02010600030101010101" pitchFamily="2" charset="-122"/>
              </a:rPr>
              <a:t>规定的文件、资料，直接办理延期手续：</a:t>
            </a:r>
            <a:endParaRPr lang="zh-CN" altLang="en-US" sz="2400" b="1" dirty="0" smtClean="0">
              <a:latin typeface="宋体" panose="02010600030101010101" pitchFamily="2" charset="-122"/>
            </a:endParaRPr>
          </a:p>
          <a:p>
            <a:pPr eaLnBrk="1" hangingPunct="1">
              <a:lnSpc>
                <a:spcPct val="130000"/>
              </a:lnSpc>
              <a:buFontTx/>
              <a:buNone/>
            </a:pPr>
            <a:r>
              <a:rPr lang="zh-CN" altLang="en-US" sz="2400" b="1" dirty="0" smtClean="0">
                <a:latin typeface="宋体" panose="02010600030101010101" pitchFamily="2" charset="-122"/>
              </a:rPr>
              <a:t>（一）严格遵守有关安全生产的法律、法规和本办法；</a:t>
            </a:r>
            <a:endParaRPr lang="zh-CN" altLang="en-US" sz="2400" b="1" dirty="0" smtClean="0">
              <a:latin typeface="宋体" panose="02010600030101010101" pitchFamily="2" charset="-122"/>
            </a:endParaRPr>
          </a:p>
          <a:p>
            <a:pPr eaLnBrk="1" hangingPunct="1">
              <a:lnSpc>
                <a:spcPct val="130000"/>
              </a:lnSpc>
              <a:buFontTx/>
              <a:buNone/>
            </a:pPr>
            <a:r>
              <a:rPr lang="zh-CN" altLang="en-US" sz="2400" b="1" dirty="0" smtClean="0">
                <a:latin typeface="宋体" panose="02010600030101010101" pitchFamily="2" charset="-122"/>
              </a:rPr>
              <a:t>（二）取得安全生产许可证后，加强日常安全生产管理，未降低安全生产条件，并</a:t>
            </a:r>
            <a:r>
              <a:rPr lang="zh-CN" altLang="en-US" sz="2400" b="1" dirty="0" smtClean="0">
                <a:solidFill>
                  <a:srgbClr val="FF0000"/>
                </a:solidFill>
                <a:latin typeface="宋体" panose="02010600030101010101" pitchFamily="2" charset="-122"/>
              </a:rPr>
              <a:t>达到安全生产标准化等级二级以上</a:t>
            </a:r>
            <a:r>
              <a:rPr lang="zh-CN" altLang="en-US" sz="2400" b="1" dirty="0" smtClean="0">
                <a:latin typeface="宋体" panose="02010600030101010101" pitchFamily="2" charset="-122"/>
              </a:rPr>
              <a:t>的；</a:t>
            </a:r>
            <a:endParaRPr lang="zh-CN" altLang="en-US" sz="2400" b="1" dirty="0" smtClean="0">
              <a:latin typeface="宋体" panose="02010600030101010101" pitchFamily="2" charset="-122"/>
            </a:endParaRPr>
          </a:p>
          <a:p>
            <a:pPr eaLnBrk="1" hangingPunct="1">
              <a:lnSpc>
                <a:spcPct val="130000"/>
              </a:lnSpc>
              <a:buFontTx/>
              <a:buNone/>
            </a:pPr>
            <a:r>
              <a:rPr lang="zh-CN" altLang="en-US" sz="2400" b="1" dirty="0" smtClean="0">
                <a:latin typeface="宋体" panose="02010600030101010101" pitchFamily="2" charset="-122"/>
              </a:rPr>
              <a:t>（三）未发生死亡事故的。</a:t>
            </a:r>
            <a:endParaRPr lang="zh-CN" altLang="en-US" sz="2400" b="1" dirty="0" smtClean="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0" y="981075"/>
            <a:ext cx="8001000" cy="5184775"/>
          </a:xfrm>
        </p:spPr>
        <p:txBody>
          <a:bodyPr/>
          <a:lstStyle/>
          <a:p>
            <a:pPr eaLnBrk="1" hangingPunct="1">
              <a:lnSpc>
                <a:spcPct val="150000"/>
              </a:lnSpc>
              <a:buFontTx/>
              <a:buNone/>
            </a:pPr>
            <a:r>
              <a:rPr lang="zh-CN" altLang="en-US" sz="2400" b="1" dirty="0" smtClean="0">
                <a:latin typeface="宋体" panose="02010600030101010101" pitchFamily="2" charset="-122"/>
              </a:rPr>
              <a:t>第二十五条：</a:t>
            </a:r>
            <a:endParaRPr lang="zh-CN" altLang="en-US" sz="2400" b="1" dirty="0" smtClean="0">
              <a:latin typeface="宋体" panose="02010600030101010101" pitchFamily="2" charset="-122"/>
            </a:endParaRPr>
          </a:p>
          <a:p>
            <a:pPr eaLnBrk="1" hangingPunct="1">
              <a:lnSpc>
                <a:spcPct val="150000"/>
              </a:lnSpc>
              <a:buFontTx/>
              <a:buNone/>
            </a:pPr>
            <a:r>
              <a:rPr lang="zh-CN" altLang="en-US" sz="2400" b="1" dirty="0" smtClean="0">
                <a:latin typeface="宋体" panose="02010600030101010101" pitchFamily="2" charset="-122"/>
              </a:rPr>
              <a:t>（二）安全生产责任制文件，安全生产规章制度、岗位安全操作规程清单；</a:t>
            </a:r>
            <a:endParaRPr lang="zh-CN" altLang="en-US" sz="2400" b="1" dirty="0" smtClean="0">
              <a:latin typeface="宋体" panose="02010600030101010101" pitchFamily="2" charset="-122"/>
            </a:endParaRPr>
          </a:p>
          <a:p>
            <a:pPr eaLnBrk="1" hangingPunct="1">
              <a:lnSpc>
                <a:spcPct val="150000"/>
              </a:lnSpc>
              <a:buFontTx/>
              <a:buNone/>
            </a:pPr>
            <a:r>
              <a:rPr lang="zh-CN" altLang="en-US" sz="2400" b="1" dirty="0" smtClean="0">
                <a:latin typeface="宋体" panose="02010600030101010101" pitchFamily="2" charset="-122"/>
              </a:rPr>
              <a:t>（七）危险化学品事故应急救援预案的备案证明文件；</a:t>
            </a:r>
            <a:endParaRPr lang="zh-CN" altLang="en-US" sz="2400" b="1" dirty="0" smtClean="0">
              <a:latin typeface="宋体" panose="02010600030101010101" pitchFamily="2" charset="-122"/>
            </a:endParaRPr>
          </a:p>
          <a:p>
            <a:pPr eaLnBrk="1" hangingPunct="1">
              <a:lnSpc>
                <a:spcPct val="150000"/>
              </a:lnSpc>
              <a:buFontTx/>
              <a:buNone/>
            </a:pPr>
            <a:r>
              <a:rPr lang="zh-CN" altLang="en-US" sz="2400" b="1" dirty="0" smtClean="0">
                <a:latin typeface="宋体" panose="02010600030101010101" pitchFamily="2" charset="-122"/>
              </a:rPr>
              <a:t>（八）危险化学品登记证复印件；</a:t>
            </a:r>
            <a:endParaRPr lang="zh-CN" altLang="en-US" sz="2400" b="1" dirty="0" smtClean="0">
              <a:latin typeface="宋体" panose="02010600030101010101" pitchFamily="2" charset="-122"/>
            </a:endParaRPr>
          </a:p>
          <a:p>
            <a:pPr eaLnBrk="1" hangingPunct="1">
              <a:lnSpc>
                <a:spcPct val="150000"/>
              </a:lnSpc>
              <a:buFontTx/>
              <a:buNone/>
            </a:pPr>
            <a:r>
              <a:rPr lang="zh-CN" altLang="en-US" sz="2400" b="1" dirty="0" smtClean="0">
                <a:latin typeface="宋体" panose="02010600030101010101" pitchFamily="2" charset="-122"/>
              </a:rPr>
              <a:t>（十）具备资质的中介机构出具的安全评价报告；</a:t>
            </a:r>
            <a:endParaRPr lang="zh-CN" altLang="en-US" sz="2400" b="1" dirty="0" smtClean="0">
              <a:latin typeface="宋体" panose="02010600030101010101" pitchFamily="2" charset="-122"/>
            </a:endParaRPr>
          </a:p>
          <a:p>
            <a:pPr eaLnBrk="1" hangingPunct="1">
              <a:lnSpc>
                <a:spcPct val="150000"/>
              </a:lnSpc>
              <a:buFontTx/>
              <a:buNone/>
            </a:pPr>
            <a:r>
              <a:rPr lang="zh-CN" altLang="en-US" sz="2400" b="1" dirty="0" smtClean="0">
                <a:latin typeface="宋体" panose="02010600030101010101" pitchFamily="2" charset="-122"/>
              </a:rPr>
              <a:t>（十一）新建企业的竣工验收意见书复印件。</a:t>
            </a:r>
            <a:endParaRPr lang="zh-CN" altLang="en-US" sz="2400" b="1" dirty="0" smtClean="0">
              <a:latin typeface="宋体" panose="02010600030101010101" pitchFamily="2" charset="-122"/>
            </a:endParaRPr>
          </a:p>
          <a:p>
            <a:pPr eaLnBrk="1" hangingPunct="1">
              <a:lnSpc>
                <a:spcPct val="150000"/>
              </a:lnSpc>
              <a:buFontTx/>
              <a:buNone/>
            </a:pPr>
            <a:endParaRPr lang="zh-CN" altLang="en-US" sz="24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0" y="765175"/>
            <a:ext cx="8001000" cy="5400675"/>
          </a:xfrm>
        </p:spPr>
        <p:txBody>
          <a:bodyPr/>
          <a:lstStyle/>
          <a:p>
            <a:pPr>
              <a:buFontTx/>
              <a:buNone/>
            </a:pPr>
            <a:r>
              <a:rPr lang="zh-CN" altLang="en-US" b="1" dirty="0" smtClean="0">
                <a:solidFill>
                  <a:srgbClr val="FF0000"/>
                </a:solidFill>
              </a:rPr>
              <a:t>（十一）国家安全监督管理总局公告（</a:t>
            </a:r>
            <a:r>
              <a:rPr lang="en-US" altLang="zh-CN" sz="2400" b="1" dirty="0" smtClean="0">
                <a:solidFill>
                  <a:srgbClr val="FF0000"/>
                </a:solidFill>
                <a:latin typeface="宋体" panose="02010600030101010101" pitchFamily="2" charset="-122"/>
              </a:rPr>
              <a:t>2011</a:t>
            </a:r>
            <a:r>
              <a:rPr lang="zh-CN" altLang="en-US" sz="2400" b="1" dirty="0" smtClean="0">
                <a:solidFill>
                  <a:srgbClr val="FF0000"/>
                </a:solidFill>
                <a:latin typeface="宋体" panose="02010600030101010101" pitchFamily="2" charset="-122"/>
              </a:rPr>
              <a:t>年 </a:t>
            </a:r>
            <a:r>
              <a:rPr lang="en-US" altLang="zh-CN" sz="2400" b="1" dirty="0" smtClean="0">
                <a:solidFill>
                  <a:srgbClr val="FF0000"/>
                </a:solidFill>
                <a:latin typeface="宋体" panose="02010600030101010101" pitchFamily="2" charset="-122"/>
              </a:rPr>
              <a:t>29</a:t>
            </a:r>
            <a:r>
              <a:rPr lang="zh-CN" altLang="en-US" sz="2400" b="1" dirty="0" smtClean="0">
                <a:solidFill>
                  <a:srgbClr val="FF0000"/>
                </a:solidFill>
                <a:latin typeface="宋体" panose="02010600030101010101" pitchFamily="2" charset="-122"/>
              </a:rPr>
              <a:t>号）</a:t>
            </a:r>
            <a:endParaRPr lang="zh-CN" altLang="en-US" sz="2400" b="1" dirty="0" smtClean="0">
              <a:solidFill>
                <a:srgbClr val="FF0000"/>
              </a:solidFill>
              <a:latin typeface="宋体" panose="02010600030101010101" pitchFamily="2" charset="-122"/>
            </a:endParaRPr>
          </a:p>
          <a:p>
            <a:pPr>
              <a:buFontTx/>
              <a:buNone/>
            </a:pPr>
            <a:r>
              <a:rPr lang="zh-CN" altLang="en-US" sz="2400" b="1" dirty="0" smtClean="0">
                <a:latin typeface="宋体" panose="02010600030101010101" pitchFamily="2" charset="-122"/>
              </a:rPr>
              <a:t>      依据</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危险化学品从业单位安全生产标准化评审标准</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（安监总管三</a:t>
            </a:r>
            <a:r>
              <a:rPr lang="en-US" altLang="zh-CN" sz="2400" b="1" dirty="0" smtClean="0">
                <a:latin typeface="宋体" panose="02010600030101010101" pitchFamily="2" charset="-122"/>
              </a:rPr>
              <a:t>〔2011〕93</a:t>
            </a:r>
            <a:r>
              <a:rPr lang="zh-CN" altLang="en-US" sz="2400" b="1" dirty="0" smtClean="0">
                <a:latin typeface="宋体" panose="02010600030101010101" pitchFamily="2" charset="-122"/>
              </a:rPr>
              <a:t>号）和</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危险化学品从业单位安全生产标准化评审工作管理办法</a:t>
            </a:r>
            <a:r>
              <a:rPr lang="en-US" altLang="zh-CN" sz="2400" b="1" dirty="0" smtClean="0">
                <a:latin typeface="宋体" panose="02010600030101010101" pitchFamily="2" charset="-122"/>
              </a:rPr>
              <a:t>》</a:t>
            </a:r>
            <a:r>
              <a:rPr lang="zh-CN" altLang="en-US" sz="2400" b="1" dirty="0" smtClean="0">
                <a:latin typeface="宋体" panose="02010600030101010101" pitchFamily="2" charset="-122"/>
              </a:rPr>
              <a:t>（安监总管三</a:t>
            </a:r>
            <a:r>
              <a:rPr lang="en-US" altLang="zh-CN" sz="2400" b="1" dirty="0" smtClean="0">
                <a:latin typeface="宋体" panose="02010600030101010101" pitchFamily="2" charset="-122"/>
              </a:rPr>
              <a:t>〔2011〕145</a:t>
            </a:r>
            <a:r>
              <a:rPr lang="zh-CN" altLang="en-US" sz="2400" b="1" dirty="0" smtClean="0">
                <a:latin typeface="宋体" panose="02010600030101010101" pitchFamily="2" charset="-122"/>
              </a:rPr>
              <a:t>号）等有关规定，经审查，确定了全国危险化学品从业单位安全生产标准化一级企业评审组织单位和评审单位。现予以公布。</a:t>
            </a:r>
            <a:endParaRPr lang="zh-CN" altLang="en-US" sz="2400" b="1" dirty="0" smtClean="0">
              <a:latin typeface="宋体" panose="02010600030101010101" pitchFamily="2" charset="-122"/>
            </a:endParaRPr>
          </a:p>
          <a:p>
            <a:pPr algn="r">
              <a:buFontTx/>
              <a:buNone/>
            </a:pPr>
            <a:r>
              <a:rPr lang="zh-CN" altLang="en-US" sz="2000" b="1" dirty="0" smtClean="0">
                <a:latin typeface="宋体" panose="02010600030101010101" pitchFamily="2" charset="-122"/>
              </a:rPr>
              <a:t>二〇一一年十月十八日</a:t>
            </a:r>
            <a:endParaRPr lang="zh-CN" altLang="en-US" sz="2000" b="1" dirty="0" smtClean="0">
              <a:latin typeface="宋体" panose="02010600030101010101" pitchFamily="2" charset="-122"/>
            </a:endParaRPr>
          </a:p>
          <a:p>
            <a:pPr>
              <a:buFontTx/>
              <a:buNone/>
            </a:pPr>
            <a:r>
              <a:rPr lang="zh-CN" altLang="en-US" sz="2400" b="1" dirty="0" smtClean="0">
                <a:latin typeface="宋体" panose="02010600030101010101" pitchFamily="2" charset="-122"/>
              </a:rPr>
              <a:t>   评审</a:t>
            </a:r>
            <a:r>
              <a:rPr lang="zh-CN" altLang="en-US" sz="2400" b="1" dirty="0" smtClean="0">
                <a:latin typeface="宋体" panose="02010600030101010101" pitchFamily="2" charset="-122"/>
              </a:rPr>
              <a:t>组织单位：中国安全生产协会。    </a:t>
            </a:r>
            <a:endParaRPr lang="zh-CN" altLang="en-US" sz="2400" b="1" dirty="0" smtClean="0">
              <a:latin typeface="宋体" panose="02010600030101010101" pitchFamily="2" charset="-122"/>
            </a:endParaRPr>
          </a:p>
          <a:p>
            <a:pPr>
              <a:buFontTx/>
              <a:buNone/>
            </a:pPr>
            <a:r>
              <a:rPr lang="zh-CN" altLang="en-US" sz="2400" b="1" dirty="0" smtClean="0">
                <a:latin typeface="宋体" panose="02010600030101010101" pitchFamily="2" charset="-122"/>
              </a:rPr>
              <a:t>   评审</a:t>
            </a:r>
            <a:r>
              <a:rPr lang="zh-CN" altLang="en-US" sz="2400" b="1" dirty="0" smtClean="0">
                <a:latin typeface="宋体" panose="02010600030101010101" pitchFamily="2" charset="-122"/>
              </a:rPr>
              <a:t>单位：国家安全生产监督管理总局化学品登记中心</a:t>
            </a:r>
            <a:endParaRPr lang="zh-CN" altLang="en-US" sz="2400" b="1" dirty="0" smtClean="0">
              <a:latin typeface="宋体" panose="02010600030101010101" pitchFamily="2" charset="-122"/>
            </a:endParaRPr>
          </a:p>
          <a:p>
            <a:pPr>
              <a:buFontTx/>
              <a:buNone/>
            </a:pPr>
            <a:r>
              <a:rPr lang="zh-CN" altLang="en-US" sz="2400" b="1" dirty="0" smtClean="0">
                <a:latin typeface="宋体" panose="02010600030101010101" pitchFamily="2" charset="-122"/>
              </a:rPr>
              <a:t>        </a:t>
            </a:r>
            <a:r>
              <a:rPr lang="zh-CN" altLang="en-US" sz="2400" b="1" dirty="0" smtClean="0">
                <a:latin typeface="宋体" panose="02010600030101010101" pitchFamily="2" charset="-122"/>
              </a:rPr>
              <a:t>     </a:t>
            </a:r>
            <a:r>
              <a:rPr lang="zh-CN" altLang="en-US" sz="2400" b="1" dirty="0" smtClean="0">
                <a:latin typeface="宋体" panose="02010600030101010101" pitchFamily="2" charset="-122"/>
              </a:rPr>
              <a:t>中国安全生产科学研究院</a:t>
            </a:r>
            <a:endParaRPr lang="zh-CN" altLang="en-US" sz="2400" b="1" dirty="0" smtClean="0">
              <a:latin typeface="宋体" panose="02010600030101010101" pitchFamily="2" charset="-122"/>
            </a:endParaRPr>
          </a:p>
          <a:p>
            <a:pPr>
              <a:buFontTx/>
              <a:buNone/>
            </a:pPr>
            <a:r>
              <a:rPr lang="zh-CN" altLang="en-US" sz="2400" b="1" dirty="0" smtClean="0">
                <a:latin typeface="宋体" panose="02010600030101010101" pitchFamily="2" charset="-122"/>
              </a:rPr>
              <a:t>        </a:t>
            </a:r>
            <a:r>
              <a:rPr lang="zh-CN" altLang="en-US" sz="2400" b="1" dirty="0" smtClean="0">
                <a:latin typeface="宋体" panose="02010600030101010101" pitchFamily="2" charset="-122"/>
              </a:rPr>
              <a:t>     </a:t>
            </a:r>
            <a:r>
              <a:rPr lang="zh-CN" altLang="en-US" sz="2400" b="1" dirty="0" smtClean="0">
                <a:latin typeface="宋体" panose="02010600030101010101" pitchFamily="2" charset="-122"/>
              </a:rPr>
              <a:t>中国化学品安全协会。 </a:t>
            </a:r>
            <a:endParaRPr lang="zh-CN" altLang="en-US" sz="2400" b="1" dirty="0" smtClean="0">
              <a:latin typeface="宋体" panose="02010600030101010101"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611188" y="1484313"/>
            <a:ext cx="8065268" cy="4154984"/>
          </a:xfrm>
          <a:prstGeom prst="rect">
            <a:avLst/>
          </a:prstGeom>
          <a:noFill/>
          <a:ln w="9525">
            <a:noFill/>
            <a:miter lim="800000"/>
          </a:ln>
        </p:spPr>
        <p:txBody>
          <a:bodyPr wrap="square">
            <a:spAutoFit/>
          </a:bodyPr>
          <a:lstStyle/>
          <a:p>
            <a:pPr eaLnBrk="0" hangingPunct="0">
              <a:lnSpc>
                <a:spcPct val="150000"/>
              </a:lnSpc>
            </a:pPr>
            <a:r>
              <a:rPr kumimoji="1" lang="zh-CN" altLang="en-US" sz="3200" dirty="0" smtClean="0">
                <a:solidFill>
                  <a:srgbClr val="FF0000"/>
                </a:solidFill>
                <a:latin typeface="Times New Roman" panose="02020603050405020304" pitchFamily="18" charset="0"/>
                <a:ea typeface="华文中宋" pitchFamily="2" charset="-122"/>
              </a:rPr>
              <a:t>（十二）</a:t>
            </a:r>
            <a:r>
              <a:rPr kumimoji="1" lang="en-US" altLang="zh-CN" sz="3200" b="1" dirty="0" smtClean="0">
                <a:solidFill>
                  <a:srgbClr val="FF0000"/>
                </a:solidFill>
                <a:ea typeface="仿宋_GB2312" pitchFamily="49" charset="-122"/>
              </a:rPr>
              <a:t>《</a:t>
            </a:r>
            <a:r>
              <a:rPr kumimoji="1" lang="zh-CN" altLang="en-US" sz="3200" b="1" dirty="0">
                <a:solidFill>
                  <a:srgbClr val="FF0000"/>
                </a:solidFill>
                <a:ea typeface="仿宋_GB2312" pitchFamily="49" charset="-122"/>
              </a:rPr>
              <a:t>危险化学品从业单位安全生产标准化评审人员培训大纲和考核要求</a:t>
            </a:r>
            <a:r>
              <a:rPr kumimoji="1" lang="en-US" altLang="zh-CN" sz="3200" b="1" dirty="0">
                <a:solidFill>
                  <a:srgbClr val="FF0000"/>
                </a:solidFill>
                <a:ea typeface="仿宋_GB2312" pitchFamily="49" charset="-122"/>
              </a:rPr>
              <a:t>》</a:t>
            </a:r>
            <a:r>
              <a:rPr kumimoji="1" lang="zh-CN" altLang="en-US" sz="2800" dirty="0">
                <a:solidFill>
                  <a:schemeClr val="tx2"/>
                </a:solidFill>
                <a:ea typeface="仿宋_GB2312" pitchFamily="49" charset="-122"/>
              </a:rPr>
              <a:t>（</a:t>
            </a:r>
            <a:r>
              <a:rPr kumimoji="1" lang="zh-CN" altLang="en-US" sz="2800" dirty="0">
                <a:solidFill>
                  <a:schemeClr val="tx2"/>
                </a:solidFill>
                <a:latin typeface="Times New Roman" panose="02020603050405020304" pitchFamily="18" charset="0"/>
                <a:ea typeface="华文中宋" pitchFamily="2" charset="-122"/>
              </a:rPr>
              <a:t>安监总厅管三函</a:t>
            </a:r>
            <a:r>
              <a:rPr kumimoji="1" lang="en-US" altLang="zh-CN" sz="2800" dirty="0">
                <a:solidFill>
                  <a:schemeClr val="tx2"/>
                </a:solidFill>
                <a:latin typeface="Times New Roman" panose="02020603050405020304" pitchFamily="18" charset="0"/>
                <a:ea typeface="华文中宋" pitchFamily="2" charset="-122"/>
              </a:rPr>
              <a:t>〔2012〕68</a:t>
            </a:r>
            <a:r>
              <a:rPr kumimoji="1" lang="zh-CN" altLang="en-US" sz="2800" dirty="0">
                <a:solidFill>
                  <a:schemeClr val="tx2"/>
                </a:solidFill>
                <a:latin typeface="Times New Roman" panose="02020603050405020304" pitchFamily="18" charset="0"/>
                <a:ea typeface="华文中宋" pitchFamily="2" charset="-122"/>
              </a:rPr>
              <a:t>号）</a:t>
            </a:r>
            <a:r>
              <a:rPr kumimoji="1" lang="en-US" altLang="zh-CN" sz="2800" dirty="0">
                <a:solidFill>
                  <a:schemeClr val="tx2"/>
                </a:solidFill>
                <a:latin typeface="Times New Roman" panose="02020603050405020304" pitchFamily="18" charset="0"/>
                <a:ea typeface="华文中宋" pitchFamily="2" charset="-122"/>
              </a:rPr>
              <a:t>:</a:t>
            </a:r>
            <a:endParaRPr kumimoji="1" lang="en-US" altLang="zh-CN" sz="2800" dirty="0">
              <a:solidFill>
                <a:schemeClr val="tx2"/>
              </a:solidFill>
              <a:latin typeface="Times New Roman" panose="02020603050405020304" pitchFamily="18" charset="0"/>
              <a:ea typeface="华文中宋" pitchFamily="2" charset="-122"/>
            </a:endParaRPr>
          </a:p>
          <a:p>
            <a:pPr eaLnBrk="0" hangingPunct="0">
              <a:lnSpc>
                <a:spcPct val="150000"/>
              </a:lnSpc>
            </a:pPr>
            <a:r>
              <a:rPr kumimoji="1" lang="zh-CN" altLang="en-US" sz="2800" dirty="0">
                <a:solidFill>
                  <a:schemeClr val="tx2"/>
                </a:solidFill>
                <a:latin typeface="Times New Roman" panose="02020603050405020304" pitchFamily="18" charset="0"/>
                <a:ea typeface="华文中宋" pitchFamily="2" charset="-122"/>
              </a:rPr>
              <a:t>        规定了危险化学品从业单位安全生产标准化评审人员的基本条件、培训大纲和考核要求。</a:t>
            </a:r>
            <a:endParaRPr kumimoji="1" lang="en-US" altLang="zh-CN" sz="2800" dirty="0">
              <a:solidFill>
                <a:schemeClr val="tx2"/>
              </a:solidFill>
              <a:latin typeface="Times New Roman" panose="02020603050405020304" pitchFamily="18" charset="0"/>
              <a:ea typeface="华文中宋" pitchFamily="2" charset="-122"/>
            </a:endParaRPr>
          </a:p>
          <a:p>
            <a:pPr eaLnBrk="0" hangingPunct="0">
              <a:lnSpc>
                <a:spcPct val="150000"/>
              </a:lnSpc>
            </a:pPr>
            <a:r>
              <a:rPr kumimoji="1" lang="zh-CN" altLang="en-US" sz="2800" dirty="0">
                <a:solidFill>
                  <a:schemeClr val="tx2"/>
                </a:solidFill>
                <a:latin typeface="Times New Roman" panose="02020603050405020304" pitchFamily="18" charset="0"/>
                <a:ea typeface="华文中宋" pitchFamily="2" charset="-122"/>
              </a:rPr>
              <a:t>       包括初次培训、再培训和年度教育。</a:t>
            </a:r>
            <a:endParaRPr kumimoji="1" lang="en-US" altLang="zh-CN" sz="2800" dirty="0">
              <a:solidFill>
                <a:schemeClr val="tx2"/>
              </a:solidFill>
              <a:latin typeface="Times New Roman" panose="02020603050405020304" pitchFamily="18" charset="0"/>
              <a:ea typeface="华文中宋"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22525" y="6032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4000" b="0"/>
          </a:p>
        </p:txBody>
      </p:sp>
      <p:sp>
        <p:nvSpPr>
          <p:cNvPr id="1173507" name="Rectangle 3"/>
          <p:cNvSpPr>
            <a:spLocks noChangeArrowheads="1"/>
          </p:cNvSpPr>
          <p:nvPr/>
        </p:nvSpPr>
        <p:spPr bwMode="auto">
          <a:xfrm>
            <a:off x="323529" y="3133795"/>
            <a:ext cx="8496944" cy="707886"/>
          </a:xfrm>
          <a:prstGeom prst="rect">
            <a:avLst/>
          </a:prstGeom>
          <a:noFill/>
          <a:ln w="9525">
            <a:noFill/>
            <a:miter lim="800000"/>
          </a:ln>
          <a:effectLst/>
        </p:spPr>
        <p:txBody>
          <a:bodyPr wrap="square" anchor="ctr">
            <a:spAutoFit/>
          </a:bodyPr>
          <a:lstStyle/>
          <a:p>
            <a:pPr algn="ctr">
              <a:defRPr/>
            </a:pPr>
            <a:r>
              <a:rPr lang="zh-CN" altLang="en-US" sz="400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一、危化品安全标准化发展</a:t>
            </a:r>
            <a:r>
              <a:rPr lang="zh-CN" altLang="en-US" sz="4000" dirty="0" smtClean="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历程</a:t>
            </a:r>
            <a:endParaRPr lang="zh-CN" altLang="en-US" sz="4000"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101" name="Text Box 16"/>
          <p:cNvSpPr txBox="1">
            <a:spLocks noChangeArrowheads="1"/>
          </p:cNvSpPr>
          <p:nvPr/>
        </p:nvSpPr>
        <p:spPr bwMode="auto">
          <a:xfrm>
            <a:off x="7848600" y="626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2400" b="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981075"/>
            <a:ext cx="8208143" cy="5078313"/>
          </a:xfrm>
          <a:prstGeom prst="rect">
            <a:avLst/>
          </a:prstGeom>
          <a:noFill/>
          <a:ln w="9525">
            <a:noFill/>
            <a:miter lim="800000"/>
          </a:ln>
        </p:spPr>
        <p:txBody>
          <a:bodyPr wrap="square">
            <a:spAutoFit/>
          </a:bodyPr>
          <a:lstStyle/>
          <a:p>
            <a:pPr eaLnBrk="0" hangingPunct="0">
              <a:lnSpc>
                <a:spcPct val="150000"/>
              </a:lnSpc>
            </a:pPr>
            <a:r>
              <a:rPr kumimoji="1" lang="zh-CN" altLang="en-US" sz="3000" dirty="0" smtClean="0">
                <a:solidFill>
                  <a:srgbClr val="FF0000"/>
                </a:solidFill>
                <a:latin typeface="Times New Roman" panose="02020603050405020304" pitchFamily="18" charset="0"/>
                <a:ea typeface="华文中宋" pitchFamily="2" charset="-122"/>
              </a:rPr>
              <a:t>（十三）</a:t>
            </a:r>
            <a:r>
              <a:rPr kumimoji="1" lang="zh-CN" altLang="en-US" sz="2600" dirty="0" smtClean="0">
                <a:solidFill>
                  <a:schemeClr val="tx2"/>
                </a:solidFill>
                <a:latin typeface="Times New Roman" panose="02020603050405020304" pitchFamily="18" charset="0"/>
                <a:ea typeface="华文中宋" pitchFamily="2" charset="-122"/>
              </a:rPr>
              <a:t>  </a:t>
            </a:r>
            <a:r>
              <a:rPr kumimoji="1" lang="en-US" altLang="zh-CN" sz="2800" dirty="0">
                <a:solidFill>
                  <a:srgbClr val="FF0000"/>
                </a:solidFill>
                <a:latin typeface="Times New Roman" panose="02020603050405020304" pitchFamily="18" charset="0"/>
                <a:ea typeface="华文中宋" pitchFamily="2" charset="-122"/>
              </a:rPr>
              <a:t>《</a:t>
            </a:r>
            <a:r>
              <a:rPr kumimoji="1" lang="zh-CN" altLang="en-US" sz="2800" dirty="0">
                <a:solidFill>
                  <a:srgbClr val="FF0000"/>
                </a:solidFill>
                <a:latin typeface="Times New Roman" panose="02020603050405020304" pitchFamily="18" charset="0"/>
                <a:ea typeface="华文中宋" pitchFamily="2" charset="-122"/>
              </a:rPr>
              <a:t>国家安全监管总局办公厅关于启用危险化学品从业单位安全生产标准化信息管理系统的通知</a:t>
            </a:r>
            <a:r>
              <a:rPr kumimoji="1" lang="en-US" altLang="zh-CN" sz="2800" dirty="0">
                <a:solidFill>
                  <a:srgbClr val="FF0000"/>
                </a:solidFill>
                <a:latin typeface="Times New Roman" panose="02020603050405020304" pitchFamily="18" charset="0"/>
                <a:ea typeface="华文中宋" pitchFamily="2" charset="-122"/>
              </a:rPr>
              <a:t>》</a:t>
            </a:r>
            <a:r>
              <a:rPr kumimoji="1" lang="zh-CN" altLang="en-US" sz="2600" dirty="0">
                <a:solidFill>
                  <a:schemeClr val="tx2"/>
                </a:solidFill>
                <a:latin typeface="Times New Roman" panose="02020603050405020304" pitchFamily="18" charset="0"/>
                <a:ea typeface="华文中宋" pitchFamily="2" charset="-122"/>
              </a:rPr>
              <a:t>（安监总厅管三函</a:t>
            </a:r>
            <a:r>
              <a:rPr kumimoji="1" lang="en-US" altLang="zh-CN" sz="2600" dirty="0">
                <a:solidFill>
                  <a:schemeClr val="tx2"/>
                </a:solidFill>
                <a:latin typeface="Times New Roman" panose="02020603050405020304" pitchFamily="18" charset="0"/>
                <a:ea typeface="华文中宋" pitchFamily="2" charset="-122"/>
              </a:rPr>
              <a:t>〔</a:t>
            </a:r>
            <a:r>
              <a:rPr kumimoji="1" lang="en-US" altLang="en-US" sz="2600" dirty="0">
                <a:solidFill>
                  <a:schemeClr val="tx2"/>
                </a:solidFill>
                <a:latin typeface="Times New Roman" panose="02020603050405020304" pitchFamily="18" charset="0"/>
                <a:ea typeface="华文中宋" pitchFamily="2" charset="-122"/>
              </a:rPr>
              <a:t>2012</a:t>
            </a:r>
            <a:r>
              <a:rPr kumimoji="1" lang="en-US" altLang="zh-CN" sz="2600" dirty="0">
                <a:solidFill>
                  <a:schemeClr val="tx2"/>
                </a:solidFill>
                <a:latin typeface="Times New Roman" panose="02020603050405020304" pitchFamily="18" charset="0"/>
                <a:ea typeface="华文中宋" pitchFamily="2" charset="-122"/>
              </a:rPr>
              <a:t>〕</a:t>
            </a:r>
            <a:r>
              <a:rPr kumimoji="1" lang="en-US" altLang="en-US" sz="2600" dirty="0">
                <a:solidFill>
                  <a:schemeClr val="tx2"/>
                </a:solidFill>
                <a:latin typeface="Times New Roman" panose="02020603050405020304" pitchFamily="18" charset="0"/>
                <a:ea typeface="华文中宋" pitchFamily="2" charset="-122"/>
              </a:rPr>
              <a:t>151</a:t>
            </a:r>
            <a:r>
              <a:rPr kumimoji="1" lang="zh-CN" altLang="en-US" sz="2600" dirty="0">
                <a:solidFill>
                  <a:schemeClr val="tx2"/>
                </a:solidFill>
                <a:latin typeface="Times New Roman" panose="02020603050405020304" pitchFamily="18" charset="0"/>
                <a:ea typeface="华文中宋" pitchFamily="2" charset="-122"/>
              </a:rPr>
              <a:t>号）：</a:t>
            </a:r>
            <a:endParaRPr kumimoji="1" lang="zh-CN" altLang="en-US" sz="2600" dirty="0">
              <a:solidFill>
                <a:schemeClr val="tx2"/>
              </a:solidFill>
              <a:latin typeface="Times New Roman" panose="02020603050405020304" pitchFamily="18" charset="0"/>
              <a:ea typeface="华文中宋" pitchFamily="2" charset="-122"/>
            </a:endParaRPr>
          </a:p>
          <a:p>
            <a:pPr eaLnBrk="0" hangingPunct="0">
              <a:lnSpc>
                <a:spcPct val="150000"/>
              </a:lnSpc>
            </a:pPr>
            <a:r>
              <a:rPr kumimoji="1" lang="zh-CN" altLang="en-US" sz="2600" dirty="0">
                <a:solidFill>
                  <a:schemeClr val="tx2"/>
                </a:solidFill>
                <a:latin typeface="Times New Roman" panose="02020603050405020304" pitchFamily="18" charset="0"/>
                <a:ea typeface="华文中宋" pitchFamily="2" charset="-122"/>
              </a:rPr>
              <a:t>          信息系统是“金安”工程的重要子系统之一，依托国家安全监管总局网站运行，为全国危险化学品</a:t>
            </a:r>
            <a:r>
              <a:rPr kumimoji="1" lang="zh-CN" altLang="en-US" sz="2600" dirty="0">
                <a:solidFill>
                  <a:srgbClr val="FF0000"/>
                </a:solidFill>
                <a:latin typeface="Times New Roman" panose="02020603050405020304" pitchFamily="18" charset="0"/>
                <a:ea typeface="华文中宋" pitchFamily="2" charset="-122"/>
              </a:rPr>
              <a:t>从业单位</a:t>
            </a:r>
            <a:r>
              <a:rPr kumimoji="1" lang="zh-CN" altLang="en-US" sz="2600" dirty="0">
                <a:solidFill>
                  <a:schemeClr val="tx2"/>
                </a:solidFill>
                <a:latin typeface="Times New Roman" panose="02020603050405020304" pitchFamily="18" charset="0"/>
                <a:ea typeface="华文中宋" pitchFamily="2" charset="-122"/>
              </a:rPr>
              <a:t>、各级</a:t>
            </a:r>
            <a:r>
              <a:rPr kumimoji="1" lang="zh-CN" altLang="en-US" sz="2600" dirty="0">
                <a:solidFill>
                  <a:srgbClr val="FF0000"/>
                </a:solidFill>
                <a:latin typeface="Times New Roman" panose="02020603050405020304" pitchFamily="18" charset="0"/>
                <a:ea typeface="华文中宋" pitchFamily="2" charset="-122"/>
              </a:rPr>
              <a:t>安全监管部门</a:t>
            </a:r>
            <a:r>
              <a:rPr kumimoji="1" lang="zh-CN" altLang="en-US" sz="2600" dirty="0">
                <a:solidFill>
                  <a:schemeClr val="tx2"/>
                </a:solidFill>
                <a:latin typeface="Times New Roman" panose="02020603050405020304" pitchFamily="18" charset="0"/>
                <a:ea typeface="华文中宋" pitchFamily="2" charset="-122"/>
              </a:rPr>
              <a:t>、安全生产标准化</a:t>
            </a:r>
            <a:r>
              <a:rPr kumimoji="1" lang="zh-CN" altLang="en-US" sz="2600" dirty="0">
                <a:solidFill>
                  <a:srgbClr val="FF0000"/>
                </a:solidFill>
                <a:latin typeface="Times New Roman" panose="02020603050405020304" pitchFamily="18" charset="0"/>
                <a:ea typeface="华文中宋" pitchFamily="2" charset="-122"/>
              </a:rPr>
              <a:t>评审组织单位</a:t>
            </a:r>
            <a:r>
              <a:rPr kumimoji="1" lang="zh-CN" altLang="en-US" sz="2600" dirty="0">
                <a:solidFill>
                  <a:schemeClr val="tx2"/>
                </a:solidFill>
                <a:latin typeface="Times New Roman" panose="02020603050405020304" pitchFamily="18" charset="0"/>
                <a:ea typeface="华文中宋" pitchFamily="2" charset="-122"/>
              </a:rPr>
              <a:t>和</a:t>
            </a:r>
            <a:r>
              <a:rPr kumimoji="1" lang="zh-CN" altLang="en-US" sz="2600" dirty="0">
                <a:solidFill>
                  <a:srgbClr val="FF0000"/>
                </a:solidFill>
                <a:latin typeface="Times New Roman" panose="02020603050405020304" pitchFamily="18" charset="0"/>
                <a:ea typeface="华文中宋" pitchFamily="2" charset="-122"/>
              </a:rPr>
              <a:t>评审单位</a:t>
            </a:r>
            <a:r>
              <a:rPr kumimoji="1" lang="zh-CN" altLang="en-US" sz="2600" dirty="0">
                <a:solidFill>
                  <a:schemeClr val="tx2"/>
                </a:solidFill>
                <a:latin typeface="Times New Roman" panose="02020603050405020304" pitchFamily="18" charset="0"/>
                <a:ea typeface="华文中宋" pitchFamily="2" charset="-122"/>
              </a:rPr>
              <a:t>以及</a:t>
            </a:r>
            <a:r>
              <a:rPr kumimoji="1" lang="zh-CN" altLang="en-US" sz="2600" dirty="0">
                <a:solidFill>
                  <a:srgbClr val="FF0000"/>
                </a:solidFill>
                <a:latin typeface="Times New Roman" panose="02020603050405020304" pitchFamily="18" charset="0"/>
                <a:ea typeface="华文中宋" pitchFamily="2" charset="-122"/>
              </a:rPr>
              <a:t>社会公众</a:t>
            </a:r>
            <a:r>
              <a:rPr kumimoji="1" lang="zh-CN" altLang="en-US" sz="2600" dirty="0">
                <a:solidFill>
                  <a:schemeClr val="tx2"/>
                </a:solidFill>
                <a:latin typeface="Times New Roman" panose="02020603050405020304" pitchFamily="18" charset="0"/>
                <a:ea typeface="华文中宋" pitchFamily="2" charset="-122"/>
              </a:rPr>
              <a:t>（以下统称服务对象）提供服务。</a:t>
            </a:r>
            <a:endParaRPr kumimoji="1" lang="en-US" altLang="zh-CN" sz="2600" dirty="0">
              <a:solidFill>
                <a:schemeClr val="tx2"/>
              </a:solidFill>
              <a:latin typeface="Times New Roman" panose="02020603050405020304" pitchFamily="18" charset="0"/>
              <a:ea typeface="华文中宋"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ChangeArrowheads="1"/>
          </p:cNvSpPr>
          <p:nvPr/>
        </p:nvSpPr>
        <p:spPr bwMode="auto">
          <a:xfrm>
            <a:off x="539750" y="1052513"/>
            <a:ext cx="7920038" cy="5002212"/>
          </a:xfrm>
          <a:prstGeom prst="rect">
            <a:avLst/>
          </a:prstGeom>
          <a:noFill/>
          <a:ln w="9525">
            <a:noFill/>
            <a:miter lim="800000"/>
          </a:ln>
        </p:spPr>
        <p:txBody>
          <a:bodyPr>
            <a:spAutoFit/>
          </a:bodyPr>
          <a:lstStyle/>
          <a:p>
            <a:pPr eaLnBrk="0" hangingPunct="0">
              <a:lnSpc>
                <a:spcPct val="150000"/>
              </a:lnSpc>
            </a:pPr>
            <a:r>
              <a:rPr kumimoji="1" lang="zh-CN" altLang="en-US" sz="3000" dirty="0">
                <a:solidFill>
                  <a:schemeClr val="tx2"/>
                </a:solidFill>
                <a:latin typeface="Times New Roman" panose="02020603050405020304" pitchFamily="18" charset="0"/>
                <a:ea typeface="华文中宋" pitchFamily="2" charset="-122"/>
              </a:rPr>
              <a:t>     </a:t>
            </a:r>
            <a:r>
              <a:rPr kumimoji="1" lang="zh-CN" altLang="en-US" sz="3000" dirty="0" smtClean="0">
                <a:solidFill>
                  <a:schemeClr val="tx2"/>
                </a:solidFill>
                <a:latin typeface="Times New Roman" panose="02020603050405020304" pitchFamily="18" charset="0"/>
                <a:ea typeface="华文中宋" pitchFamily="2" charset="-122"/>
              </a:rPr>
              <a:t>   </a:t>
            </a:r>
            <a:r>
              <a:rPr kumimoji="1" lang="zh-CN" altLang="en-US" sz="3000" dirty="0">
                <a:solidFill>
                  <a:schemeClr val="tx2"/>
                </a:solidFill>
                <a:latin typeface="Times New Roman" panose="02020603050405020304" pitchFamily="18" charset="0"/>
                <a:ea typeface="华文中宋" pitchFamily="2" charset="-122"/>
              </a:rPr>
              <a:t>从</a:t>
            </a:r>
            <a:r>
              <a:rPr kumimoji="1" lang="en-US" altLang="en-US" sz="3000" dirty="0">
                <a:solidFill>
                  <a:schemeClr val="tx2"/>
                </a:solidFill>
                <a:latin typeface="Times New Roman" panose="02020603050405020304" pitchFamily="18" charset="0"/>
                <a:ea typeface="华文中宋" pitchFamily="2" charset="-122"/>
              </a:rPr>
              <a:t>2012</a:t>
            </a:r>
            <a:r>
              <a:rPr kumimoji="1" lang="zh-CN" altLang="en-US" sz="3000" dirty="0">
                <a:solidFill>
                  <a:schemeClr val="tx2"/>
                </a:solidFill>
                <a:latin typeface="Times New Roman" panose="02020603050405020304" pitchFamily="18" charset="0"/>
                <a:ea typeface="华文中宋" pitchFamily="2" charset="-122"/>
              </a:rPr>
              <a:t>年</a:t>
            </a:r>
            <a:r>
              <a:rPr kumimoji="1" lang="en-US" altLang="en-US" sz="3000" dirty="0">
                <a:solidFill>
                  <a:schemeClr val="tx2"/>
                </a:solidFill>
                <a:latin typeface="Times New Roman" panose="02020603050405020304" pitchFamily="18" charset="0"/>
                <a:ea typeface="华文中宋" pitchFamily="2" charset="-122"/>
              </a:rPr>
              <a:t>9</a:t>
            </a:r>
            <a:r>
              <a:rPr kumimoji="1" lang="zh-CN" altLang="en-US" sz="3000" dirty="0">
                <a:solidFill>
                  <a:schemeClr val="tx2"/>
                </a:solidFill>
                <a:latin typeface="Times New Roman" panose="02020603050405020304" pitchFamily="18" charset="0"/>
                <a:ea typeface="华文中宋" pitchFamily="2" charset="-122"/>
              </a:rPr>
              <a:t>月</a:t>
            </a:r>
            <a:r>
              <a:rPr kumimoji="1" lang="en-US" altLang="en-US" sz="3000" dirty="0">
                <a:solidFill>
                  <a:schemeClr val="tx2"/>
                </a:solidFill>
                <a:latin typeface="Times New Roman" panose="02020603050405020304" pitchFamily="18" charset="0"/>
                <a:ea typeface="华文中宋" pitchFamily="2" charset="-122"/>
              </a:rPr>
              <a:t>1</a:t>
            </a:r>
            <a:r>
              <a:rPr kumimoji="1" lang="zh-CN" altLang="en-US" sz="3000" dirty="0">
                <a:solidFill>
                  <a:schemeClr val="tx2"/>
                </a:solidFill>
                <a:latin typeface="Times New Roman" panose="02020603050405020304" pitchFamily="18" charset="0"/>
                <a:ea typeface="华文中宋" pitchFamily="2" charset="-122"/>
              </a:rPr>
              <a:t>日起，危险化学品从业单位安全生产标准化达标评审申请的受理、达标评审和达标公告都要通过信息系统办理。</a:t>
            </a:r>
            <a:r>
              <a:rPr kumimoji="1" lang="en-US" altLang="en-US" sz="3000" dirty="0">
                <a:solidFill>
                  <a:schemeClr val="tx2"/>
                </a:solidFill>
                <a:latin typeface="Times New Roman" panose="02020603050405020304" pitchFamily="18" charset="0"/>
                <a:ea typeface="华文中宋" pitchFamily="2" charset="-122"/>
              </a:rPr>
              <a:t> </a:t>
            </a:r>
            <a:endParaRPr kumimoji="1" lang="en-US" altLang="en-US" sz="3000" dirty="0">
              <a:solidFill>
                <a:schemeClr val="tx2"/>
              </a:solidFill>
              <a:latin typeface="Times New Roman" panose="02020603050405020304" pitchFamily="18" charset="0"/>
              <a:ea typeface="华文中宋" pitchFamily="2" charset="-122"/>
            </a:endParaRPr>
          </a:p>
          <a:p>
            <a:pPr eaLnBrk="0" hangingPunct="0">
              <a:lnSpc>
                <a:spcPct val="150000"/>
              </a:lnSpc>
            </a:pPr>
            <a:r>
              <a:rPr kumimoji="1" lang="en-US" altLang="en-US" sz="3000" dirty="0">
                <a:solidFill>
                  <a:schemeClr val="tx2"/>
                </a:solidFill>
                <a:latin typeface="Times New Roman" panose="02020603050405020304" pitchFamily="18" charset="0"/>
                <a:ea typeface="华文中宋" pitchFamily="2" charset="-122"/>
              </a:rPr>
              <a:t>     </a:t>
            </a:r>
            <a:r>
              <a:rPr kumimoji="1" lang="en-US" altLang="zh-CN" sz="3000" dirty="0">
                <a:solidFill>
                  <a:schemeClr val="tx2"/>
                </a:solidFill>
                <a:latin typeface="Times New Roman" panose="02020603050405020304" pitchFamily="18" charset="0"/>
                <a:ea typeface="华文中宋" pitchFamily="2" charset="-122"/>
              </a:rPr>
              <a:t>    </a:t>
            </a:r>
            <a:r>
              <a:rPr kumimoji="1" lang="en-US" altLang="en-US" sz="3000" dirty="0">
                <a:solidFill>
                  <a:schemeClr val="tx2"/>
                </a:solidFill>
                <a:latin typeface="Times New Roman" panose="02020603050405020304" pitchFamily="18" charset="0"/>
                <a:ea typeface="华文中宋" pitchFamily="2" charset="-122"/>
              </a:rPr>
              <a:t>2012</a:t>
            </a:r>
            <a:r>
              <a:rPr kumimoji="1" lang="zh-CN" altLang="en-US" sz="3000" dirty="0">
                <a:solidFill>
                  <a:schemeClr val="tx2"/>
                </a:solidFill>
                <a:latin typeface="Times New Roman" panose="02020603050405020304" pitchFamily="18" charset="0"/>
                <a:ea typeface="华文中宋" pitchFamily="2" charset="-122"/>
              </a:rPr>
              <a:t>年</a:t>
            </a:r>
            <a:r>
              <a:rPr kumimoji="1" lang="en-US" altLang="en-US" sz="3000" dirty="0">
                <a:solidFill>
                  <a:schemeClr val="tx2"/>
                </a:solidFill>
                <a:latin typeface="Times New Roman" panose="02020603050405020304" pitchFamily="18" charset="0"/>
                <a:ea typeface="华文中宋" pitchFamily="2" charset="-122"/>
              </a:rPr>
              <a:t>8</a:t>
            </a:r>
            <a:r>
              <a:rPr kumimoji="1" lang="zh-CN" altLang="en-US" sz="3000" dirty="0">
                <a:solidFill>
                  <a:schemeClr val="tx2"/>
                </a:solidFill>
                <a:latin typeface="Times New Roman" panose="02020603050405020304" pitchFamily="18" charset="0"/>
                <a:ea typeface="华文中宋" pitchFamily="2" charset="-122"/>
              </a:rPr>
              <a:t>月</a:t>
            </a:r>
            <a:r>
              <a:rPr kumimoji="1" lang="en-US" altLang="en-US" sz="3000" dirty="0">
                <a:solidFill>
                  <a:schemeClr val="tx2"/>
                </a:solidFill>
                <a:latin typeface="Times New Roman" panose="02020603050405020304" pitchFamily="18" charset="0"/>
                <a:ea typeface="华文中宋" pitchFamily="2" charset="-122"/>
              </a:rPr>
              <a:t>31</a:t>
            </a:r>
            <a:r>
              <a:rPr kumimoji="1" lang="zh-CN" altLang="en-US" sz="3000" dirty="0">
                <a:solidFill>
                  <a:schemeClr val="tx2"/>
                </a:solidFill>
                <a:latin typeface="Times New Roman" panose="02020603050405020304" pitchFamily="18" charset="0"/>
                <a:ea typeface="华文中宋" pitchFamily="2" charset="-122"/>
              </a:rPr>
              <a:t>日前已经通过安全生产标准化达标评审的危险化学品从业单位，要于</a:t>
            </a:r>
            <a:r>
              <a:rPr kumimoji="1" lang="en-US" altLang="en-US" sz="3000" dirty="0">
                <a:solidFill>
                  <a:schemeClr val="tx2"/>
                </a:solidFill>
                <a:latin typeface="Times New Roman" panose="02020603050405020304" pitchFamily="18" charset="0"/>
                <a:ea typeface="华文中宋" pitchFamily="2" charset="-122"/>
              </a:rPr>
              <a:t>2012</a:t>
            </a:r>
            <a:r>
              <a:rPr kumimoji="1" lang="zh-CN" altLang="en-US" sz="3000" dirty="0">
                <a:solidFill>
                  <a:schemeClr val="tx2"/>
                </a:solidFill>
                <a:latin typeface="Times New Roman" panose="02020603050405020304" pitchFamily="18" charset="0"/>
                <a:ea typeface="华文中宋" pitchFamily="2" charset="-122"/>
              </a:rPr>
              <a:t>年</a:t>
            </a:r>
            <a:r>
              <a:rPr kumimoji="1" lang="en-US" altLang="en-US" sz="3000" dirty="0">
                <a:solidFill>
                  <a:schemeClr val="tx2"/>
                </a:solidFill>
                <a:latin typeface="Times New Roman" panose="02020603050405020304" pitchFamily="18" charset="0"/>
                <a:ea typeface="华文中宋" pitchFamily="2" charset="-122"/>
              </a:rPr>
              <a:t>9</a:t>
            </a:r>
            <a:r>
              <a:rPr kumimoji="1" lang="zh-CN" altLang="en-US" sz="3000" dirty="0">
                <a:solidFill>
                  <a:schemeClr val="tx2"/>
                </a:solidFill>
                <a:latin typeface="Times New Roman" panose="02020603050405020304" pitchFamily="18" charset="0"/>
                <a:ea typeface="华文中宋" pitchFamily="2" charset="-122"/>
              </a:rPr>
              <a:t>月</a:t>
            </a:r>
            <a:r>
              <a:rPr kumimoji="1" lang="en-US" altLang="en-US" sz="3000" dirty="0">
                <a:solidFill>
                  <a:srgbClr val="FF0000"/>
                </a:solidFill>
                <a:latin typeface="Times New Roman" panose="02020603050405020304" pitchFamily="18" charset="0"/>
                <a:ea typeface="华文中宋" pitchFamily="2" charset="-122"/>
              </a:rPr>
              <a:t>20</a:t>
            </a:r>
            <a:r>
              <a:rPr kumimoji="1" lang="zh-CN" altLang="en-US" sz="3000" dirty="0">
                <a:solidFill>
                  <a:srgbClr val="FF0000"/>
                </a:solidFill>
                <a:latin typeface="Times New Roman" panose="02020603050405020304" pitchFamily="18" charset="0"/>
                <a:ea typeface="华文中宋" pitchFamily="2" charset="-122"/>
              </a:rPr>
              <a:t>日前完成注册</a:t>
            </a:r>
            <a:r>
              <a:rPr kumimoji="1" lang="zh-CN" altLang="en-US" sz="3000" dirty="0">
                <a:solidFill>
                  <a:schemeClr val="tx2"/>
                </a:solidFill>
                <a:latin typeface="Times New Roman" panose="02020603050405020304" pitchFamily="18" charset="0"/>
                <a:ea typeface="华文中宋" pitchFamily="2" charset="-122"/>
              </a:rPr>
              <a:t>，并补录本单位安全生产标准化达标的有关信息。</a:t>
            </a:r>
            <a:endParaRPr kumimoji="1" lang="en-US" altLang="zh-CN" sz="3000" dirty="0">
              <a:solidFill>
                <a:schemeClr val="tx2"/>
              </a:solidFill>
              <a:latin typeface="Times New Roman" panose="02020603050405020304" pitchFamily="18" charset="0"/>
              <a:ea typeface="华文中宋"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981075"/>
            <a:ext cx="8208143" cy="4632422"/>
          </a:xfrm>
          <a:prstGeom prst="rect">
            <a:avLst/>
          </a:prstGeom>
          <a:noFill/>
          <a:ln w="9525">
            <a:noFill/>
            <a:miter lim="800000"/>
          </a:ln>
        </p:spPr>
        <p:txBody>
          <a:bodyPr wrap="square">
            <a:spAutoFit/>
          </a:bodyPr>
          <a:lstStyle/>
          <a:p>
            <a:pPr eaLnBrk="0" hangingPunct="0">
              <a:lnSpc>
                <a:spcPct val="150000"/>
              </a:lnSpc>
            </a:pPr>
            <a:r>
              <a:rPr kumimoji="1" lang="zh-CN" altLang="en-US" sz="3200" dirty="0" smtClean="0">
                <a:solidFill>
                  <a:srgbClr val="FF0000"/>
                </a:solidFill>
                <a:latin typeface="Times New Roman" panose="02020603050405020304" pitchFamily="18" charset="0"/>
                <a:ea typeface="华文中宋" pitchFamily="2" charset="-122"/>
              </a:rPr>
              <a:t>（十四）</a:t>
            </a:r>
            <a:r>
              <a:rPr kumimoji="1" lang="zh-CN" altLang="en-US" sz="2800" dirty="0" smtClean="0">
                <a:solidFill>
                  <a:schemeClr val="tx2"/>
                </a:solidFill>
                <a:ea typeface="华文中宋" pitchFamily="2" charset="-122"/>
              </a:rPr>
              <a:t> 编制安全生产“十二</a:t>
            </a:r>
            <a:r>
              <a:rPr kumimoji="1" lang="en-US" altLang="zh-CN" sz="2800" b="1" dirty="0" smtClean="0">
                <a:solidFill>
                  <a:schemeClr val="tx2"/>
                </a:solidFill>
                <a:ea typeface="华文中宋" pitchFamily="2" charset="-122"/>
              </a:rPr>
              <a:t>·</a:t>
            </a:r>
            <a:r>
              <a:rPr kumimoji="1" lang="zh-CN" altLang="en-US" sz="2800" dirty="0" smtClean="0">
                <a:solidFill>
                  <a:schemeClr val="tx2"/>
                </a:solidFill>
                <a:ea typeface="华文中宋" pitchFamily="2" charset="-122"/>
              </a:rPr>
              <a:t>五”规划，国务院以“国办发</a:t>
            </a:r>
            <a:r>
              <a:rPr kumimoji="1" lang="en-US" altLang="zh-CN" sz="2800" dirty="0" smtClean="0">
                <a:solidFill>
                  <a:schemeClr val="tx2"/>
                </a:solidFill>
                <a:ea typeface="华文中宋" pitchFamily="2" charset="-122"/>
              </a:rPr>
              <a:t>〔</a:t>
            </a:r>
            <a:r>
              <a:rPr kumimoji="1" lang="en-US" altLang="en-US" sz="2800" dirty="0" smtClean="0">
                <a:solidFill>
                  <a:schemeClr val="tx2"/>
                </a:solidFill>
                <a:ea typeface="华文中宋" pitchFamily="2" charset="-122"/>
              </a:rPr>
              <a:t>2011</a:t>
            </a:r>
            <a:r>
              <a:rPr kumimoji="1" lang="en-US" altLang="zh-CN" sz="2800" dirty="0" smtClean="0">
                <a:solidFill>
                  <a:schemeClr val="tx2"/>
                </a:solidFill>
                <a:ea typeface="华文中宋" pitchFamily="2" charset="-122"/>
              </a:rPr>
              <a:t>〕47</a:t>
            </a:r>
            <a:r>
              <a:rPr kumimoji="1" lang="zh-CN" altLang="en-US" sz="2800" dirty="0" smtClean="0">
                <a:solidFill>
                  <a:schemeClr val="tx2"/>
                </a:solidFill>
                <a:ea typeface="华文中宋" pitchFamily="2" charset="-122"/>
              </a:rPr>
              <a:t>号”发布：</a:t>
            </a:r>
            <a:endParaRPr kumimoji="1" lang="zh-CN" altLang="en-US" sz="2800" dirty="0">
              <a:solidFill>
                <a:schemeClr val="tx2"/>
              </a:solidFill>
              <a:ea typeface="华文中宋" pitchFamily="2" charset="-122"/>
            </a:endParaRPr>
          </a:p>
          <a:p>
            <a:pPr marL="457200" indent="-457200" eaLnBrk="0" hangingPunct="0">
              <a:lnSpc>
                <a:spcPct val="150000"/>
              </a:lnSpc>
              <a:buFont typeface="Wingdings" panose="05000000000000000000" pitchFamily="2" charset="2"/>
              <a:buChar char="u"/>
            </a:pPr>
            <a:r>
              <a:rPr kumimoji="1" lang="zh-CN" altLang="en-US" sz="2800" dirty="0" smtClean="0">
                <a:solidFill>
                  <a:schemeClr val="tx2"/>
                </a:solidFill>
                <a:ea typeface="华文中宋" pitchFamily="2" charset="-122"/>
              </a:rPr>
              <a:t>到</a:t>
            </a:r>
            <a:r>
              <a:rPr kumimoji="1" lang="en-US" altLang="zh-CN" sz="2800" dirty="0" smtClean="0">
                <a:solidFill>
                  <a:schemeClr val="tx2"/>
                </a:solidFill>
                <a:ea typeface="华文中宋" pitchFamily="2" charset="-122"/>
              </a:rPr>
              <a:t>2015</a:t>
            </a:r>
            <a:r>
              <a:rPr kumimoji="1" lang="zh-CN" altLang="en-US" sz="2800" dirty="0" smtClean="0">
                <a:solidFill>
                  <a:schemeClr val="tx2"/>
                </a:solidFill>
                <a:ea typeface="华文中宋" pitchFamily="2" charset="-122"/>
              </a:rPr>
              <a:t>年，企业安全生产和保障能力和政府安全监管能力明显提升，各行业（领域）</a:t>
            </a:r>
            <a:r>
              <a:rPr kumimoji="1" lang="zh-CN" altLang="en-US" sz="2800" dirty="0">
                <a:solidFill>
                  <a:schemeClr val="tx2"/>
                </a:solidFill>
                <a:ea typeface="华文中宋" pitchFamily="2" charset="-122"/>
              </a:rPr>
              <a:t>安全生产状况全面改善，安全监管监察体系更加完善，各类事故死亡总人数下降</a:t>
            </a:r>
            <a:r>
              <a:rPr kumimoji="1" lang="en-US" altLang="zh-CN" sz="2800" dirty="0">
                <a:solidFill>
                  <a:schemeClr val="tx2"/>
                </a:solidFill>
                <a:ea typeface="华文中宋" pitchFamily="2" charset="-122"/>
              </a:rPr>
              <a:t>10%</a:t>
            </a:r>
            <a:r>
              <a:rPr kumimoji="1" lang="zh-CN" altLang="en-US" sz="2800" dirty="0">
                <a:solidFill>
                  <a:schemeClr val="tx2"/>
                </a:solidFill>
                <a:ea typeface="华文中宋" pitchFamily="2" charset="-122"/>
              </a:rPr>
              <a:t>以上，工矿商贸企业事故死亡人数下降</a:t>
            </a:r>
            <a:r>
              <a:rPr kumimoji="1" lang="en-US" altLang="zh-CN" sz="2800" dirty="0">
                <a:solidFill>
                  <a:schemeClr val="tx2"/>
                </a:solidFill>
                <a:ea typeface="华文中宋" pitchFamily="2" charset="-122"/>
              </a:rPr>
              <a:t>12.5%</a:t>
            </a:r>
            <a:r>
              <a:rPr kumimoji="1" lang="zh-CN" altLang="en-US" sz="2800" dirty="0" smtClean="0">
                <a:solidFill>
                  <a:schemeClr val="tx2"/>
                </a:solidFill>
                <a:ea typeface="华文中宋" pitchFamily="2" charset="-122"/>
              </a:rPr>
              <a:t>以上。</a:t>
            </a:r>
            <a:endParaRPr kumimoji="1" lang="en-US" altLang="zh-CN" sz="2800" dirty="0">
              <a:solidFill>
                <a:schemeClr val="tx2"/>
              </a:solidFill>
              <a:ea typeface="华文中宋"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981075"/>
            <a:ext cx="8208143" cy="3893758"/>
          </a:xfrm>
          <a:prstGeom prst="rect">
            <a:avLst/>
          </a:prstGeom>
          <a:noFill/>
          <a:ln w="9525">
            <a:noFill/>
            <a:miter lim="800000"/>
          </a:ln>
        </p:spPr>
        <p:txBody>
          <a:bodyPr wrap="square">
            <a:spAutoFit/>
          </a:bodyPr>
          <a:lstStyle/>
          <a:p>
            <a:pPr marL="457200" indent="-457200" eaLnBrk="0" hangingPunct="0">
              <a:lnSpc>
                <a:spcPct val="150000"/>
              </a:lnSpc>
              <a:buFont typeface="Wingdings" panose="05000000000000000000" pitchFamily="2" charset="2"/>
              <a:buChar char="u"/>
            </a:pPr>
            <a:r>
              <a:rPr kumimoji="1" lang="zh-CN" altLang="en-US" sz="2800" dirty="0">
                <a:solidFill>
                  <a:schemeClr val="tx2"/>
                </a:solidFill>
                <a:ea typeface="华文中宋" pitchFamily="2" charset="-122"/>
              </a:rPr>
              <a:t>较大和重大事故起数下降</a:t>
            </a:r>
            <a:r>
              <a:rPr kumimoji="1" lang="en-US" altLang="zh-CN" sz="2800" dirty="0">
                <a:solidFill>
                  <a:schemeClr val="tx2"/>
                </a:solidFill>
                <a:ea typeface="华文中宋" pitchFamily="2" charset="-122"/>
              </a:rPr>
              <a:t>15%</a:t>
            </a:r>
            <a:r>
              <a:rPr kumimoji="1" lang="zh-CN" altLang="en-US" sz="2800" dirty="0">
                <a:solidFill>
                  <a:schemeClr val="tx2"/>
                </a:solidFill>
                <a:ea typeface="华文中宋" pitchFamily="2" charset="-122"/>
              </a:rPr>
              <a:t>以上，特别重大事故起数下降</a:t>
            </a:r>
            <a:r>
              <a:rPr kumimoji="1" lang="en-US" altLang="zh-CN" sz="2800" dirty="0">
                <a:solidFill>
                  <a:schemeClr val="tx2"/>
                </a:solidFill>
                <a:ea typeface="华文中宋" pitchFamily="2" charset="-122"/>
              </a:rPr>
              <a:t>50%</a:t>
            </a:r>
            <a:r>
              <a:rPr kumimoji="1" lang="zh-CN" altLang="en-US" sz="2800" dirty="0">
                <a:solidFill>
                  <a:schemeClr val="tx2"/>
                </a:solidFill>
                <a:ea typeface="华文中宋" pitchFamily="2" charset="-122"/>
              </a:rPr>
              <a:t>以上，职业危害申报率达</a:t>
            </a:r>
            <a:r>
              <a:rPr kumimoji="1" lang="en-US" altLang="zh-CN" sz="2800" dirty="0">
                <a:solidFill>
                  <a:schemeClr val="tx2"/>
                </a:solidFill>
                <a:ea typeface="华文中宋" pitchFamily="2" charset="-122"/>
              </a:rPr>
              <a:t>80%</a:t>
            </a:r>
            <a:r>
              <a:rPr kumimoji="1" lang="zh-CN" altLang="en-US" sz="2800" dirty="0">
                <a:solidFill>
                  <a:schemeClr val="tx2"/>
                </a:solidFill>
                <a:ea typeface="华文中宋" pitchFamily="2" charset="-122"/>
              </a:rPr>
              <a:t>以上，</a:t>
            </a:r>
            <a:r>
              <a:rPr kumimoji="1" lang="en-US" altLang="zh-CN" sz="2800" dirty="0">
                <a:solidFill>
                  <a:schemeClr val="tx2"/>
                </a:solidFill>
                <a:ea typeface="华文中宋" pitchFamily="2" charset="-122"/>
              </a:rPr>
              <a:t>《</a:t>
            </a:r>
            <a:r>
              <a:rPr kumimoji="1" lang="zh-CN" altLang="en-US" sz="2800" dirty="0">
                <a:solidFill>
                  <a:schemeClr val="tx2"/>
                </a:solidFill>
                <a:ea typeface="华文中宋" pitchFamily="2" charset="-122"/>
              </a:rPr>
              <a:t>国家职业病防治规划（</a:t>
            </a:r>
            <a:r>
              <a:rPr kumimoji="1" lang="en-US" altLang="zh-CN" sz="2800" dirty="0">
                <a:solidFill>
                  <a:schemeClr val="tx2"/>
                </a:solidFill>
                <a:ea typeface="华文中宋" pitchFamily="2" charset="-122"/>
              </a:rPr>
              <a:t>2009-2015</a:t>
            </a:r>
            <a:r>
              <a:rPr kumimoji="1" lang="zh-CN" altLang="en-US" sz="2800" dirty="0">
                <a:solidFill>
                  <a:schemeClr val="tx2"/>
                </a:solidFill>
                <a:ea typeface="华文中宋" pitchFamily="2" charset="-122"/>
              </a:rPr>
              <a:t>年）</a:t>
            </a:r>
            <a:r>
              <a:rPr kumimoji="1" lang="en-US" altLang="zh-CN" sz="2800" dirty="0">
                <a:solidFill>
                  <a:schemeClr val="tx2"/>
                </a:solidFill>
                <a:ea typeface="华文中宋" pitchFamily="2" charset="-122"/>
              </a:rPr>
              <a:t>》</a:t>
            </a:r>
            <a:r>
              <a:rPr kumimoji="1" lang="zh-CN" altLang="en-US" sz="2800" dirty="0">
                <a:solidFill>
                  <a:schemeClr val="tx2"/>
                </a:solidFill>
                <a:ea typeface="华文中宋" pitchFamily="2" charset="-122"/>
              </a:rPr>
              <a:t>设定的职业安全健康目标全面实现，全国安全生产保持持续稳定</a:t>
            </a:r>
            <a:r>
              <a:rPr kumimoji="1" lang="zh-CN" altLang="en-US" sz="2800" dirty="0" smtClean="0">
                <a:solidFill>
                  <a:schemeClr val="tx2"/>
                </a:solidFill>
                <a:ea typeface="华文中宋" pitchFamily="2" charset="-122"/>
              </a:rPr>
              <a:t>好转</a:t>
            </a:r>
            <a:r>
              <a:rPr kumimoji="1" lang="zh-CN" altLang="en-US" sz="2800" dirty="0">
                <a:solidFill>
                  <a:schemeClr val="tx2"/>
                </a:solidFill>
                <a:ea typeface="华文中宋" pitchFamily="2" charset="-122"/>
              </a:rPr>
              <a:t>态势，为到</a:t>
            </a:r>
            <a:r>
              <a:rPr kumimoji="1" lang="en-US" altLang="zh-CN" sz="2800" dirty="0">
                <a:solidFill>
                  <a:schemeClr val="tx2"/>
                </a:solidFill>
                <a:ea typeface="华文中宋" pitchFamily="2" charset="-122"/>
              </a:rPr>
              <a:t>2020</a:t>
            </a:r>
            <a:r>
              <a:rPr kumimoji="1" lang="zh-CN" altLang="en-US" sz="2800" dirty="0">
                <a:solidFill>
                  <a:schemeClr val="tx2"/>
                </a:solidFill>
                <a:ea typeface="华文中宋" pitchFamily="2" charset="-122"/>
              </a:rPr>
              <a:t>年实现安全生产状况根本好转奠定坚实</a:t>
            </a:r>
            <a:r>
              <a:rPr kumimoji="1" lang="zh-CN" altLang="en-US" sz="2800" dirty="0" smtClean="0">
                <a:solidFill>
                  <a:schemeClr val="tx2"/>
                </a:solidFill>
                <a:ea typeface="华文中宋" pitchFamily="2" charset="-122"/>
              </a:rPr>
              <a:t>基础。</a:t>
            </a:r>
            <a:endParaRPr kumimoji="1" lang="en-US" altLang="zh-CN" sz="2800" dirty="0">
              <a:solidFill>
                <a:schemeClr val="tx2"/>
              </a:solidFill>
              <a:ea typeface="华文中宋"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981075"/>
            <a:ext cx="8208143" cy="5186420"/>
          </a:xfrm>
          <a:prstGeom prst="rect">
            <a:avLst/>
          </a:prstGeom>
          <a:noFill/>
          <a:ln w="9525">
            <a:noFill/>
            <a:miter lim="800000"/>
          </a:ln>
        </p:spPr>
        <p:txBody>
          <a:bodyPr wrap="square">
            <a:spAutoFit/>
          </a:bodyPr>
          <a:lstStyle/>
          <a:p>
            <a:pPr marL="457200" indent="-457200" eaLnBrk="0" hangingPunct="0">
              <a:lnSpc>
                <a:spcPct val="150000"/>
              </a:lnSpc>
              <a:buFont typeface="Wingdings" panose="05000000000000000000" pitchFamily="2" charset="2"/>
              <a:buChar char="u"/>
            </a:pPr>
            <a:r>
              <a:rPr kumimoji="1" lang="zh-CN" altLang="en-US" sz="2800" dirty="0">
                <a:solidFill>
                  <a:schemeClr val="tx2"/>
                </a:solidFill>
                <a:ea typeface="华文中宋" pitchFamily="2" charset="-122"/>
              </a:rPr>
              <a:t>开展企业安全生产标准化创建工作。到</a:t>
            </a:r>
            <a:r>
              <a:rPr kumimoji="1" lang="en-US" altLang="zh-CN" sz="2800" dirty="0">
                <a:solidFill>
                  <a:schemeClr val="tx2"/>
                </a:solidFill>
                <a:ea typeface="华文中宋" pitchFamily="2" charset="-122"/>
              </a:rPr>
              <a:t>2011</a:t>
            </a:r>
            <a:r>
              <a:rPr kumimoji="1" lang="zh-CN" altLang="en-US" sz="2800" dirty="0">
                <a:solidFill>
                  <a:schemeClr val="tx2"/>
                </a:solidFill>
                <a:ea typeface="华文中宋" pitchFamily="2" charset="-122"/>
              </a:rPr>
              <a:t>年，煤矿企业全部达到安全标准化三级以上；到</a:t>
            </a:r>
            <a:r>
              <a:rPr kumimoji="1" lang="en-US" altLang="zh-CN" sz="2800" dirty="0">
                <a:solidFill>
                  <a:schemeClr val="tx2"/>
                </a:solidFill>
                <a:ea typeface="华文中宋" pitchFamily="2" charset="-122"/>
              </a:rPr>
              <a:t>2013</a:t>
            </a:r>
            <a:r>
              <a:rPr kumimoji="1" lang="zh-CN" altLang="en-US" sz="2800" dirty="0">
                <a:solidFill>
                  <a:schemeClr val="tx2"/>
                </a:solidFill>
                <a:ea typeface="华文中宋" pitchFamily="2" charset="-122"/>
              </a:rPr>
              <a:t>年，非煤矿山、危险化学品、烟花爆竹以及冶金、有色、建材、机械、轻工、纺织、烟草和商贸</a:t>
            </a:r>
            <a:r>
              <a:rPr kumimoji="1" lang="en-US" altLang="zh-CN" sz="2800" dirty="0">
                <a:solidFill>
                  <a:schemeClr val="tx2"/>
                </a:solidFill>
                <a:ea typeface="华文中宋" pitchFamily="2" charset="-122"/>
              </a:rPr>
              <a:t>8</a:t>
            </a:r>
            <a:r>
              <a:rPr kumimoji="1" lang="zh-CN" altLang="en-US" sz="2800" dirty="0">
                <a:solidFill>
                  <a:schemeClr val="tx2"/>
                </a:solidFill>
                <a:ea typeface="华文中宋" pitchFamily="2" charset="-122"/>
              </a:rPr>
              <a:t>个工贸行业规模以上企业全部达到安全标准化三级以上；到</a:t>
            </a:r>
            <a:r>
              <a:rPr kumimoji="1" lang="en-US" altLang="zh-CN" sz="2800" dirty="0">
                <a:solidFill>
                  <a:schemeClr val="tx2"/>
                </a:solidFill>
                <a:ea typeface="华文中宋" pitchFamily="2" charset="-122"/>
              </a:rPr>
              <a:t>2015</a:t>
            </a:r>
            <a:r>
              <a:rPr kumimoji="1" lang="zh-CN" altLang="en-US" sz="2800" dirty="0">
                <a:solidFill>
                  <a:schemeClr val="tx2"/>
                </a:solidFill>
                <a:ea typeface="华文中宋" pitchFamily="2" charset="-122"/>
              </a:rPr>
              <a:t>年，交通运输、建筑施工等行业（领域）及冶金等</a:t>
            </a:r>
            <a:r>
              <a:rPr kumimoji="1" lang="en-US" altLang="zh-CN" sz="2800" dirty="0">
                <a:solidFill>
                  <a:schemeClr val="tx2"/>
                </a:solidFill>
                <a:ea typeface="华文中宋" pitchFamily="2" charset="-122"/>
              </a:rPr>
              <a:t>8</a:t>
            </a:r>
            <a:r>
              <a:rPr kumimoji="1" lang="zh-CN" altLang="en-US" sz="2800" dirty="0">
                <a:solidFill>
                  <a:schemeClr val="tx2"/>
                </a:solidFill>
                <a:ea typeface="华文中宋" pitchFamily="2" charset="-122"/>
              </a:rPr>
              <a:t>个工贸行业规模以下企业全部实现安全标准化达标。</a:t>
            </a:r>
            <a:endParaRPr kumimoji="1" lang="en-US" altLang="zh-CN" sz="2800" dirty="0">
              <a:solidFill>
                <a:schemeClr val="tx2"/>
              </a:solidFill>
              <a:ea typeface="华文中宋"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981075"/>
            <a:ext cx="8208143" cy="5032147"/>
          </a:xfrm>
          <a:prstGeom prst="rect">
            <a:avLst/>
          </a:prstGeom>
          <a:noFill/>
          <a:ln w="9525">
            <a:noFill/>
            <a:miter lim="800000"/>
          </a:ln>
        </p:spPr>
        <p:txBody>
          <a:bodyPr wrap="square">
            <a:spAutoFit/>
          </a:bodyPr>
          <a:lstStyle/>
          <a:p>
            <a:pPr eaLnBrk="0" hangingPunct="0">
              <a:lnSpc>
                <a:spcPct val="150000"/>
              </a:lnSpc>
            </a:pPr>
            <a:r>
              <a:rPr kumimoji="1" lang="zh-CN" altLang="en-US" sz="3000" dirty="0" smtClean="0">
                <a:solidFill>
                  <a:srgbClr val="FF0000"/>
                </a:solidFill>
                <a:latin typeface="Times New Roman" panose="02020603050405020304" pitchFamily="18" charset="0"/>
                <a:ea typeface="华文中宋" pitchFamily="2" charset="-122"/>
              </a:rPr>
              <a:t>（</a:t>
            </a:r>
            <a:r>
              <a:rPr kumimoji="1" lang="zh-CN" altLang="en-US" sz="3000" dirty="0" smtClean="0">
                <a:solidFill>
                  <a:srgbClr val="FF0000"/>
                </a:solidFill>
                <a:ea typeface="华文中宋" pitchFamily="2" charset="-122"/>
              </a:rPr>
              <a:t>十五</a:t>
            </a:r>
            <a:r>
              <a:rPr kumimoji="1" lang="zh-CN" altLang="en-US" sz="3000" dirty="0" smtClean="0">
                <a:solidFill>
                  <a:srgbClr val="FF0000"/>
                </a:solidFill>
                <a:latin typeface="Times New Roman" panose="02020603050405020304" pitchFamily="18" charset="0"/>
                <a:ea typeface="华文中宋" pitchFamily="2" charset="-122"/>
              </a:rPr>
              <a:t>）</a:t>
            </a:r>
            <a:r>
              <a:rPr kumimoji="1" lang="zh-CN" altLang="en-US" sz="2600" dirty="0" smtClean="0">
                <a:solidFill>
                  <a:schemeClr val="tx2"/>
                </a:solidFill>
                <a:latin typeface="Times New Roman" panose="02020603050405020304" pitchFamily="18" charset="0"/>
                <a:ea typeface="华文中宋" pitchFamily="2" charset="-122"/>
              </a:rPr>
              <a:t> </a:t>
            </a:r>
            <a:r>
              <a:rPr kumimoji="1" lang="en-US" altLang="zh-CN" sz="2800" dirty="0">
                <a:solidFill>
                  <a:srgbClr val="FF0000"/>
                </a:solidFill>
                <a:latin typeface="Times New Roman" panose="02020603050405020304" pitchFamily="18" charset="0"/>
                <a:ea typeface="华文中宋" pitchFamily="2" charset="-122"/>
              </a:rPr>
              <a:t>《</a:t>
            </a:r>
            <a:r>
              <a:rPr kumimoji="1" lang="zh-CN" altLang="en-US" sz="2800" dirty="0">
                <a:solidFill>
                  <a:srgbClr val="FF0000"/>
                </a:solidFill>
                <a:latin typeface="Times New Roman" panose="02020603050405020304" pitchFamily="18" charset="0"/>
                <a:ea typeface="华文中宋" pitchFamily="2" charset="-122"/>
              </a:rPr>
              <a:t>国家安全监管</a:t>
            </a:r>
            <a:r>
              <a:rPr kumimoji="1" lang="zh-CN" altLang="en-US" sz="2800" dirty="0" smtClean="0">
                <a:solidFill>
                  <a:srgbClr val="FF0000"/>
                </a:solidFill>
                <a:latin typeface="Times New Roman" panose="02020603050405020304" pitchFamily="18" charset="0"/>
                <a:ea typeface="华文中宋" pitchFamily="2" charset="-122"/>
              </a:rPr>
              <a:t>总局关于印发企业安全生产标准化评审工作管理办法（试行）的通知</a:t>
            </a:r>
            <a:r>
              <a:rPr kumimoji="1" lang="en-US" altLang="zh-CN" sz="2800" dirty="0" smtClean="0">
                <a:solidFill>
                  <a:srgbClr val="FF0000"/>
                </a:solidFill>
                <a:latin typeface="Times New Roman" panose="02020603050405020304" pitchFamily="18" charset="0"/>
                <a:ea typeface="华文中宋" pitchFamily="2" charset="-122"/>
              </a:rPr>
              <a:t>》</a:t>
            </a:r>
            <a:r>
              <a:rPr kumimoji="1" lang="zh-CN" altLang="en-US" sz="2600" dirty="0">
                <a:solidFill>
                  <a:schemeClr val="tx2"/>
                </a:solidFill>
                <a:latin typeface="Times New Roman" panose="02020603050405020304" pitchFamily="18" charset="0"/>
                <a:ea typeface="华文中宋" pitchFamily="2" charset="-122"/>
              </a:rPr>
              <a:t>（安监</a:t>
            </a:r>
            <a:r>
              <a:rPr kumimoji="1" lang="zh-CN" altLang="en-US" sz="2600" dirty="0" smtClean="0">
                <a:solidFill>
                  <a:schemeClr val="tx2"/>
                </a:solidFill>
                <a:latin typeface="Times New Roman" panose="02020603050405020304" pitchFamily="18" charset="0"/>
                <a:ea typeface="华文中宋" pitchFamily="2" charset="-122"/>
              </a:rPr>
              <a:t>总办</a:t>
            </a:r>
            <a:r>
              <a:rPr kumimoji="1" lang="en-US" altLang="zh-CN" sz="2600" dirty="0" smtClean="0">
                <a:solidFill>
                  <a:schemeClr val="tx2"/>
                </a:solidFill>
                <a:latin typeface="Times New Roman" panose="02020603050405020304" pitchFamily="18" charset="0"/>
                <a:ea typeface="华文中宋" pitchFamily="2" charset="-122"/>
              </a:rPr>
              <a:t>〔</a:t>
            </a:r>
            <a:r>
              <a:rPr kumimoji="1" lang="en-US" altLang="en-US" sz="2600" dirty="0" smtClean="0">
                <a:solidFill>
                  <a:schemeClr val="tx2"/>
                </a:solidFill>
                <a:latin typeface="Times New Roman" panose="02020603050405020304" pitchFamily="18" charset="0"/>
                <a:ea typeface="华文中宋" pitchFamily="2" charset="-122"/>
              </a:rPr>
              <a:t>2014</a:t>
            </a:r>
            <a:r>
              <a:rPr kumimoji="1" lang="en-US" altLang="zh-CN" sz="2600" dirty="0" smtClean="0">
                <a:solidFill>
                  <a:schemeClr val="tx2"/>
                </a:solidFill>
                <a:latin typeface="Times New Roman" panose="02020603050405020304" pitchFamily="18" charset="0"/>
                <a:ea typeface="华文中宋" pitchFamily="2" charset="-122"/>
              </a:rPr>
              <a:t>〕49</a:t>
            </a:r>
            <a:r>
              <a:rPr kumimoji="1" lang="zh-CN" altLang="en-US" sz="2600" dirty="0" smtClean="0">
                <a:solidFill>
                  <a:schemeClr val="tx2"/>
                </a:solidFill>
                <a:latin typeface="Times New Roman" panose="02020603050405020304" pitchFamily="18" charset="0"/>
                <a:ea typeface="华文中宋" pitchFamily="2" charset="-122"/>
              </a:rPr>
              <a:t>号</a:t>
            </a:r>
            <a:r>
              <a:rPr kumimoji="1" lang="zh-CN" altLang="en-US" sz="2600" dirty="0">
                <a:solidFill>
                  <a:schemeClr val="tx2"/>
                </a:solidFill>
                <a:latin typeface="Times New Roman" panose="02020603050405020304" pitchFamily="18" charset="0"/>
                <a:ea typeface="华文中宋" pitchFamily="2" charset="-122"/>
              </a:rPr>
              <a:t>）：</a:t>
            </a:r>
            <a:endParaRPr kumimoji="1" lang="zh-CN" altLang="en-US" sz="2600" dirty="0">
              <a:solidFill>
                <a:schemeClr val="tx2"/>
              </a:solidFill>
              <a:latin typeface="Times New Roman" panose="02020603050405020304" pitchFamily="18" charset="0"/>
              <a:ea typeface="华文中宋" pitchFamily="2" charset="-122"/>
            </a:endParaRPr>
          </a:p>
          <a:p>
            <a:pPr marL="457200" indent="-457200" eaLnBrk="0" hangingPunct="0">
              <a:lnSpc>
                <a:spcPct val="150000"/>
              </a:lnSpc>
              <a:buFont typeface="Wingdings" panose="05000000000000000000" pitchFamily="2" charset="2"/>
              <a:buChar char="u"/>
            </a:pPr>
            <a:r>
              <a:rPr kumimoji="1" lang="zh-CN" altLang="en-US" sz="2600" dirty="0" smtClean="0">
                <a:solidFill>
                  <a:schemeClr val="tx2"/>
                </a:solidFill>
                <a:latin typeface="Times New Roman" panose="02020603050405020304" pitchFamily="18" charset="0"/>
                <a:ea typeface="华文中宋" pitchFamily="2" charset="-122"/>
              </a:rPr>
              <a:t>适用于非煤矿山、</a:t>
            </a:r>
            <a:r>
              <a:rPr kumimoji="1" lang="zh-CN" altLang="en-US" sz="2600" dirty="0" smtClean="0">
                <a:solidFill>
                  <a:srgbClr val="FF0000"/>
                </a:solidFill>
                <a:latin typeface="Times New Roman" panose="02020603050405020304" pitchFamily="18" charset="0"/>
                <a:ea typeface="华文中宋" pitchFamily="2" charset="-122"/>
              </a:rPr>
              <a:t>危险化学品、化工、</a:t>
            </a:r>
            <a:r>
              <a:rPr kumimoji="1" lang="zh-CN" altLang="en-US" sz="2600" dirty="0" smtClean="0">
                <a:solidFill>
                  <a:schemeClr val="tx2"/>
                </a:solidFill>
                <a:latin typeface="Times New Roman" panose="02020603050405020304" pitchFamily="18" charset="0"/>
                <a:ea typeface="华文中宋" pitchFamily="2" charset="-122"/>
              </a:rPr>
              <a:t>医药、烟花爆竹</a:t>
            </a:r>
            <a:r>
              <a:rPr kumimoji="1" lang="en-US" altLang="zh-CN" sz="2600" dirty="0" smtClean="0">
                <a:solidFill>
                  <a:schemeClr val="tx2"/>
                </a:solidFill>
                <a:latin typeface="Times New Roman" panose="02020603050405020304" pitchFamily="18" charset="0"/>
                <a:ea typeface="华文中宋" pitchFamily="2" charset="-122"/>
              </a:rPr>
              <a:t>……</a:t>
            </a:r>
            <a:r>
              <a:rPr kumimoji="1" lang="zh-CN" altLang="en-US" sz="2600" dirty="0" smtClean="0">
                <a:solidFill>
                  <a:schemeClr val="tx2"/>
                </a:solidFill>
                <a:latin typeface="Times New Roman" panose="02020603050405020304" pitchFamily="18" charset="0"/>
                <a:ea typeface="华文中宋" pitchFamily="2" charset="-122"/>
              </a:rPr>
              <a:t>企业安全生产标准化评审管理工作；</a:t>
            </a:r>
            <a:endParaRPr kumimoji="1" lang="en-US" altLang="zh-CN" sz="2600" dirty="0" smtClean="0">
              <a:solidFill>
                <a:schemeClr val="tx2"/>
              </a:solidFill>
              <a:latin typeface="Times New Roman" panose="02020603050405020304" pitchFamily="18" charset="0"/>
              <a:ea typeface="华文中宋" pitchFamily="2" charset="-122"/>
            </a:endParaRPr>
          </a:p>
          <a:p>
            <a:pPr marL="457200" indent="-457200" eaLnBrk="0" hangingPunct="0">
              <a:lnSpc>
                <a:spcPct val="150000"/>
              </a:lnSpc>
              <a:buFont typeface="Wingdings" panose="05000000000000000000" pitchFamily="2" charset="2"/>
              <a:buChar char="u"/>
            </a:pPr>
            <a:r>
              <a:rPr kumimoji="1" lang="zh-CN" altLang="en-US" sz="2600" dirty="0" smtClean="0">
                <a:solidFill>
                  <a:schemeClr val="tx2"/>
                </a:solidFill>
                <a:latin typeface="Times New Roman" panose="02020603050405020304" pitchFamily="18" charset="0"/>
                <a:ea typeface="华文中宋" pitchFamily="2" charset="-122"/>
              </a:rPr>
              <a:t>企业安全生产标准化建设以企业自主创建为主，程序包括：自评、申请、评审、公告、颁发证书和牌匾。企业在完成自评后，实行自愿申请评审。</a:t>
            </a:r>
            <a:endParaRPr kumimoji="1" lang="en-US" altLang="zh-CN" sz="2600" dirty="0">
              <a:solidFill>
                <a:schemeClr val="tx2"/>
              </a:solidFill>
              <a:latin typeface="Times New Roman" panose="02020603050405020304" pitchFamily="18" charset="0"/>
              <a:ea typeface="华文中宋"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68312" y="1471088"/>
            <a:ext cx="8064127" cy="3600986"/>
          </a:xfrm>
          <a:prstGeom prst="rect">
            <a:avLst/>
          </a:prstGeom>
          <a:noFill/>
          <a:ln w="9525">
            <a:noFill/>
            <a:miter lim="800000"/>
          </a:ln>
        </p:spPr>
        <p:txBody>
          <a:bodyPr wrap="square">
            <a:spAutoFit/>
          </a:bodyPr>
          <a:lstStyle/>
          <a:p>
            <a:pPr eaLnBrk="0">
              <a:lnSpc>
                <a:spcPct val="150000"/>
              </a:lnSpc>
            </a:pPr>
            <a:r>
              <a:rPr kumimoji="1" lang="zh-CN" altLang="en-US" sz="2800" b="1" dirty="0" smtClean="0">
                <a:solidFill>
                  <a:srgbClr val="FF0000"/>
                </a:solidFill>
                <a:ea typeface="华文中宋" pitchFamily="2" charset="-122"/>
              </a:rPr>
              <a:t>（十六）国家安全监管总局 关于加强化工过程安全管理的指导意见</a:t>
            </a:r>
            <a:r>
              <a:rPr kumimoji="1" lang="zh-CN" altLang="en-US" sz="2600" b="1" dirty="0">
                <a:solidFill>
                  <a:schemeClr val="tx2"/>
                </a:solidFill>
                <a:ea typeface="华文中宋" pitchFamily="2" charset="-122"/>
              </a:rPr>
              <a:t>（安监总管三</a:t>
            </a:r>
            <a:r>
              <a:rPr kumimoji="1" lang="en-US" altLang="zh-CN" sz="2600" b="1" dirty="0">
                <a:solidFill>
                  <a:schemeClr val="tx2"/>
                </a:solidFill>
                <a:ea typeface="华文中宋" pitchFamily="2" charset="-122"/>
              </a:rPr>
              <a:t>〔2013〕88</a:t>
            </a:r>
            <a:r>
              <a:rPr kumimoji="1" lang="zh-CN" altLang="en-US" sz="2600" b="1" dirty="0" smtClean="0">
                <a:solidFill>
                  <a:schemeClr val="tx2"/>
                </a:solidFill>
                <a:ea typeface="华文中宋" pitchFamily="2" charset="-122"/>
              </a:rPr>
              <a:t>号</a:t>
            </a:r>
            <a:r>
              <a:rPr kumimoji="1" lang="zh-CN" altLang="en-US" sz="2600" b="1" dirty="0" smtClean="0">
                <a:solidFill>
                  <a:schemeClr val="tx2"/>
                </a:solidFill>
                <a:latin typeface="Times New Roman" panose="02020603050405020304" pitchFamily="18" charset="0"/>
                <a:ea typeface="华文中宋" pitchFamily="2" charset="-122"/>
              </a:rPr>
              <a:t>）</a:t>
            </a:r>
            <a:r>
              <a:rPr lang="en-US" altLang="zh-CN" dirty="0">
                <a:solidFill>
                  <a:srgbClr val="FF0000"/>
                </a:solidFill>
              </a:rPr>
              <a:t>2013</a:t>
            </a:r>
            <a:r>
              <a:rPr lang="zh-CN" altLang="zh-CN" dirty="0">
                <a:solidFill>
                  <a:srgbClr val="FF0000"/>
                </a:solidFill>
              </a:rPr>
              <a:t>年</a:t>
            </a:r>
            <a:r>
              <a:rPr lang="en-US" altLang="zh-CN" dirty="0">
                <a:solidFill>
                  <a:srgbClr val="FF0000"/>
                </a:solidFill>
              </a:rPr>
              <a:t>7</a:t>
            </a:r>
            <a:r>
              <a:rPr lang="zh-CN" altLang="zh-CN" dirty="0">
                <a:solidFill>
                  <a:srgbClr val="FF0000"/>
                </a:solidFill>
              </a:rPr>
              <a:t>月</a:t>
            </a:r>
            <a:r>
              <a:rPr lang="en-US" altLang="zh-CN" dirty="0">
                <a:solidFill>
                  <a:srgbClr val="FF0000"/>
                </a:solidFill>
              </a:rPr>
              <a:t>29</a:t>
            </a:r>
            <a:r>
              <a:rPr lang="zh-CN" altLang="zh-CN" dirty="0">
                <a:solidFill>
                  <a:srgbClr val="FF0000"/>
                </a:solidFill>
              </a:rPr>
              <a:t>日</a:t>
            </a:r>
            <a:endParaRPr lang="zh-CN" altLang="zh-CN" dirty="0">
              <a:solidFill>
                <a:srgbClr val="FF0000"/>
              </a:solidFill>
            </a:endParaRPr>
          </a:p>
          <a:p>
            <a:pPr eaLnBrk="0">
              <a:lnSpc>
                <a:spcPct val="150000"/>
              </a:lnSpc>
            </a:pPr>
            <a:r>
              <a:rPr lang="en-US" altLang="zh-CN" dirty="0" smtClean="0"/>
              <a:t>        </a:t>
            </a:r>
            <a:r>
              <a:rPr lang="zh-CN" altLang="zh-CN" dirty="0" smtClean="0">
                <a:latin typeface="华文中宋" pitchFamily="2" charset="-122"/>
                <a:ea typeface="华文中宋" pitchFamily="2" charset="-122"/>
              </a:rPr>
              <a:t>化工</a:t>
            </a:r>
            <a:r>
              <a:rPr lang="zh-CN" altLang="zh-CN" dirty="0">
                <a:latin typeface="华文中宋" pitchFamily="2" charset="-122"/>
                <a:ea typeface="华文中宋" pitchFamily="2" charset="-122"/>
              </a:rPr>
              <a:t>过程（</a:t>
            </a:r>
            <a:r>
              <a:rPr lang="en-US" altLang="zh-CN" dirty="0">
                <a:latin typeface="华文中宋" pitchFamily="2" charset="-122"/>
                <a:ea typeface="华文中宋" pitchFamily="2" charset="-122"/>
              </a:rPr>
              <a:t>chemical process</a:t>
            </a:r>
            <a:r>
              <a:rPr lang="zh-CN" altLang="zh-CN" dirty="0">
                <a:latin typeface="华文中宋" pitchFamily="2" charset="-122"/>
                <a:ea typeface="华文中宋" pitchFamily="2" charset="-122"/>
              </a:rPr>
              <a:t>）伴随易燃易爆、有毒有害等物料和产品，涉及工艺、设备、仪表、电气等多个专业和复杂的公用工程系统</a:t>
            </a:r>
            <a:r>
              <a:rPr lang="zh-CN" altLang="zh-CN" dirty="0" smtClean="0">
                <a:latin typeface="华文中宋" pitchFamily="2" charset="-122"/>
                <a:ea typeface="华文中宋" pitchFamily="2" charset="-122"/>
              </a:rPr>
              <a:t>。</a:t>
            </a:r>
            <a:endParaRPr kumimoji="1" lang="en-US" altLang="zh-CN" dirty="0">
              <a:solidFill>
                <a:schemeClr val="tx2"/>
              </a:solidFill>
              <a:latin typeface="华文中宋" pitchFamily="2" charset="-122"/>
              <a:ea typeface="华文中宋"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357158" y="1071546"/>
            <a:ext cx="4101123"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6705"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宋体" panose="02010600030101010101" pitchFamily="2" charset="-122"/>
              </a:rPr>
              <a:t>一、</a:t>
            </a:r>
            <a:r>
              <a:rPr kumimoji="0" lang="zh-CN" sz="2800" b="1" i="0" u="none" strike="noStrike" cap="none" normalizeH="0" baseline="0" dirty="0" smtClean="0">
                <a:ln>
                  <a:noFill/>
                </a:ln>
                <a:solidFill>
                  <a:schemeClr val="accent2"/>
                </a:solidFill>
                <a:effectLst/>
                <a:latin typeface="Times New Roman" panose="02020603050405020304" pitchFamily="18" charset="0"/>
                <a:ea typeface="宋体" panose="02010600030101010101" pitchFamily="2" charset="-122"/>
                <a:cs typeface="宋体" panose="02010600030101010101" pitchFamily="2" charset="-122"/>
              </a:rPr>
              <a:t>安全生产</a:t>
            </a:r>
            <a:r>
              <a:rPr kumimoji="0" lang="zh-CN" sz="2800" b="1" i="0" u="none" strike="noStrike" cap="none" normalizeH="0" baseline="0" dirty="0" smtClean="0">
                <a:ln>
                  <a:noFill/>
                </a:ln>
                <a:solidFill>
                  <a:srgbClr val="FF0000"/>
                </a:solidFill>
                <a:effectLst/>
                <a:ea typeface="宋体" panose="02010600030101010101" pitchFamily="2" charset="-122"/>
                <a:cs typeface="宋体" panose="02010600030101010101" pitchFamily="2" charset="-122"/>
              </a:rPr>
              <a:t>信息管理</a:t>
            </a:r>
            <a:endParaRPr kumimoji="0" lang="zh-CN" sz="28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6" name="矩形 5"/>
          <p:cNvSpPr/>
          <p:nvPr/>
        </p:nvSpPr>
        <p:spPr>
          <a:xfrm>
            <a:off x="571472" y="1785926"/>
            <a:ext cx="8494633" cy="461665"/>
          </a:xfrm>
          <a:prstGeom prst="rect">
            <a:avLst/>
          </a:prstGeom>
        </p:spPr>
        <p:txBody>
          <a:bodyPr wrap="none">
            <a:spAutoFit/>
          </a:bodyPr>
          <a:lstStyle/>
          <a:p>
            <a:r>
              <a:rPr lang="zh-CN" altLang="en-US" sz="2400" smtClean="0">
                <a:latin typeface="华文中宋" pitchFamily="2" charset="-122"/>
                <a:ea typeface="华文中宋" pitchFamily="2" charset="-122"/>
              </a:rPr>
              <a:t>建立</a:t>
            </a:r>
            <a:r>
              <a:rPr lang="zh-CN" altLang="en-US" sz="2400" dirty="0" smtClean="0">
                <a:latin typeface="华文中宋" pitchFamily="2" charset="-122"/>
                <a:ea typeface="华文中宋" pitchFamily="2" charset="-122"/>
              </a:rPr>
              <a:t>安全生产</a:t>
            </a:r>
            <a:r>
              <a:rPr lang="zh-CN" altLang="en-US" sz="2400" smtClean="0">
                <a:latin typeface="华文中宋" pitchFamily="2" charset="-122"/>
                <a:ea typeface="华文中宋" pitchFamily="2" charset="-122"/>
              </a:rPr>
              <a:t>信息管理制度，全面收集、利用安全生产信息。</a:t>
            </a:r>
            <a:endParaRPr lang="zh-CN" altLang="en-US" sz="2400" dirty="0">
              <a:latin typeface="华文中宋" pitchFamily="2" charset="-122"/>
              <a:ea typeface="华文中宋" pitchFamily="2" charset="-122"/>
            </a:endParaRPr>
          </a:p>
        </p:txBody>
      </p:sp>
      <p:sp>
        <p:nvSpPr>
          <p:cNvPr id="7" name="Rectangle 3"/>
          <p:cNvSpPr>
            <a:spLocks noChangeArrowheads="1"/>
          </p:cNvSpPr>
          <p:nvPr/>
        </p:nvSpPr>
        <p:spPr bwMode="auto">
          <a:xfrm>
            <a:off x="347406" y="2881967"/>
            <a:ext cx="8225089" cy="295465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6705" algn="l" defTabSz="914400" rtl="0" eaLnBrk="1" fontAlgn="base" latinLnBrk="0" hangingPunct="1">
              <a:lnSpc>
                <a:spcPct val="150000"/>
              </a:lnSpc>
              <a:spcBef>
                <a:spcPct val="0"/>
              </a:spcBef>
              <a:spcAft>
                <a:spcPct val="0"/>
              </a:spcAft>
              <a:buClrTx/>
              <a:buSzTx/>
              <a:buFontTx/>
              <a:buNone/>
            </a:pPr>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二、</a:t>
            </a:r>
            <a:r>
              <a:rPr lang="zh-CN" sz="28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rPr>
              <a:t>风险管理</a:t>
            </a:r>
            <a:endParaRPr lang="en-US" altLang="zh-CN" sz="2800" b="1" dirty="0" smtClean="0">
              <a:solidFill>
                <a:srgbClr val="FF0000"/>
              </a:solidFill>
              <a:latin typeface="Times New Roman" panose="02020603050405020304" pitchFamily="18" charset="0"/>
              <a:ea typeface="宋体" panose="02010600030101010101" pitchFamily="2" charset="-122"/>
              <a:cs typeface="宋体" panose="02010600030101010101" pitchFamily="2" charset="-122"/>
            </a:endParaRPr>
          </a:p>
          <a:p>
            <a:pPr indent="306705">
              <a:lnSpc>
                <a:spcPct val="150000"/>
              </a:lnSpc>
            </a:pPr>
            <a:r>
              <a:rPr lang="zh-CN" altLang="en-US" dirty="0" smtClean="0">
                <a:latin typeface="华文中宋" pitchFamily="2" charset="-122"/>
                <a:ea typeface="华文中宋" pitchFamily="2" charset="-122"/>
              </a:rPr>
              <a:t>   对涉及 “</a:t>
            </a:r>
            <a:r>
              <a:rPr lang="zh-CN" altLang="en-US" dirty="0">
                <a:solidFill>
                  <a:srgbClr val="FF0000"/>
                </a:solidFill>
                <a:latin typeface="华文中宋" pitchFamily="2" charset="-122"/>
                <a:ea typeface="华文中宋" pitchFamily="2" charset="-122"/>
              </a:rPr>
              <a:t>两重点一重大</a:t>
            </a:r>
            <a:r>
              <a:rPr lang="zh-CN" altLang="en-US" dirty="0" smtClean="0">
                <a:latin typeface="华文中宋" pitchFamily="2" charset="-122"/>
                <a:ea typeface="华文中宋" pitchFamily="2" charset="-122"/>
              </a:rPr>
              <a:t>”的</a:t>
            </a:r>
            <a:r>
              <a:rPr lang="zh-CN" altLang="en-US" dirty="0">
                <a:latin typeface="华文中宋" pitchFamily="2" charset="-122"/>
                <a:ea typeface="华文中宋" pitchFamily="2" charset="-122"/>
              </a:rPr>
              <a:t>生产储存</a:t>
            </a:r>
            <a:r>
              <a:rPr lang="zh-CN" altLang="en-US" dirty="0" smtClean="0">
                <a:latin typeface="华文中宋" pitchFamily="2" charset="-122"/>
                <a:ea typeface="华文中宋" pitchFamily="2" charset="-122"/>
              </a:rPr>
              <a:t>装置</a:t>
            </a:r>
            <a:r>
              <a:rPr lang="zh-CN" altLang="en-US" dirty="0">
                <a:latin typeface="华文中宋" pitchFamily="2" charset="-122"/>
                <a:ea typeface="华文中宋" pitchFamily="2" charset="-122"/>
              </a:rPr>
              <a:t>采用危险与可操作性分析（</a:t>
            </a:r>
            <a:r>
              <a:rPr lang="en-US" altLang="zh-CN" dirty="0">
                <a:latin typeface="华文中宋" pitchFamily="2" charset="-122"/>
                <a:ea typeface="华文中宋" pitchFamily="2" charset="-122"/>
              </a:rPr>
              <a:t>HAZOP</a:t>
            </a:r>
            <a:r>
              <a:rPr lang="zh-CN" altLang="en-US" dirty="0">
                <a:latin typeface="华文中宋" pitchFamily="2" charset="-122"/>
                <a:ea typeface="华文中宋" pitchFamily="2" charset="-122"/>
              </a:rPr>
              <a:t>）技术</a:t>
            </a:r>
            <a:r>
              <a:rPr lang="zh-CN" altLang="en-US" dirty="0" smtClean="0">
                <a:latin typeface="华文中宋" pitchFamily="2" charset="-122"/>
                <a:ea typeface="华文中宋" pitchFamily="2" charset="-122"/>
              </a:rPr>
              <a:t>进行</a:t>
            </a:r>
            <a:r>
              <a:rPr lang="zh-CN" altLang="en-US" dirty="0">
                <a:latin typeface="华文中宋" pitchFamily="2" charset="-122"/>
                <a:ea typeface="华文中宋" pitchFamily="2" charset="-122"/>
              </a:rPr>
              <a:t>风险辨识</a:t>
            </a:r>
            <a:r>
              <a:rPr lang="zh-CN" altLang="en-US" dirty="0" smtClean="0">
                <a:latin typeface="华文中宋" pitchFamily="2" charset="-122"/>
                <a:ea typeface="华文中宋" pitchFamily="2" charset="-122"/>
              </a:rPr>
              <a:t>分析；</a:t>
            </a:r>
            <a:endParaRPr lang="en-US" altLang="zh-CN" dirty="0" smtClean="0">
              <a:latin typeface="华文中宋" pitchFamily="2" charset="-122"/>
              <a:ea typeface="华文中宋" pitchFamily="2" charset="-122"/>
            </a:endParaRPr>
          </a:p>
          <a:p>
            <a:pPr>
              <a:lnSpc>
                <a:spcPct val="150000"/>
              </a:lnSpc>
            </a:pPr>
            <a:r>
              <a:rPr lang="zh-CN" altLang="en-US" dirty="0" smtClean="0">
                <a:latin typeface="华文中宋" pitchFamily="2" charset="-122"/>
                <a:ea typeface="华文中宋" pitchFamily="2" charset="-122"/>
              </a:rPr>
              <a:t>     对其他</a:t>
            </a:r>
            <a:r>
              <a:rPr lang="zh-CN" altLang="en-US" dirty="0">
                <a:latin typeface="华文中宋" pitchFamily="2" charset="-122"/>
                <a:ea typeface="华文中宋" pitchFamily="2" charset="-122"/>
              </a:rPr>
              <a:t>生产储存装置的风险辨识分析，选用安全检查表、工作</a:t>
            </a:r>
            <a:r>
              <a:rPr lang="zh-CN" altLang="en-US" dirty="0" smtClean="0">
                <a:latin typeface="华文中宋" pitchFamily="2" charset="-122"/>
                <a:ea typeface="华文中宋" pitchFamily="2" charset="-122"/>
              </a:rPr>
              <a:t>危害分析等</a:t>
            </a:r>
            <a:r>
              <a:rPr lang="zh-CN" altLang="en-US" dirty="0">
                <a:latin typeface="华文中宋" pitchFamily="2" charset="-122"/>
                <a:ea typeface="华文中宋" pitchFamily="2" charset="-122"/>
              </a:rPr>
              <a:t>方法或多种方法</a:t>
            </a:r>
            <a:r>
              <a:rPr lang="zh-CN" altLang="en-US" dirty="0" smtClean="0">
                <a:latin typeface="华文中宋" pitchFamily="2" charset="-122"/>
                <a:ea typeface="华文中宋" pitchFamily="2" charset="-122"/>
              </a:rPr>
              <a:t>组合。</a:t>
            </a:r>
            <a:endParaRPr lang="zh-CN" altLang="en-US" dirty="0">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9552" y="980728"/>
            <a:ext cx="7992888" cy="523220"/>
          </a:xfrm>
          <a:prstGeom prst="rect">
            <a:avLst/>
          </a:prstGeom>
        </p:spPr>
        <p:txBody>
          <a:bodyPr wrap="square">
            <a:spAutoFit/>
          </a:bodyPr>
          <a:lstStyle/>
          <a:p>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三、装置运行安全管理</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6" name="矩形 5"/>
          <p:cNvSpPr/>
          <p:nvPr/>
        </p:nvSpPr>
        <p:spPr>
          <a:xfrm>
            <a:off x="562654" y="1628800"/>
            <a:ext cx="7572428" cy="461665"/>
          </a:xfrm>
          <a:prstGeom prst="rect">
            <a:avLst/>
          </a:prstGeom>
        </p:spPr>
        <p:txBody>
          <a:bodyPr wrap="square">
            <a:spAutoFit/>
          </a:bodyPr>
          <a:lstStyle/>
          <a:p>
            <a:r>
              <a:rPr lang="zh-CN" altLang="en-US" sz="2400" dirty="0" smtClean="0">
                <a:solidFill>
                  <a:srgbClr val="FF0000"/>
                </a:solidFill>
                <a:latin typeface="华文中宋" pitchFamily="2" charset="-122"/>
                <a:ea typeface="华文中宋" pitchFamily="2" charset="-122"/>
              </a:rPr>
              <a:t>操作规程</a:t>
            </a:r>
            <a:r>
              <a:rPr lang="zh-CN" altLang="en-US" sz="2400" dirty="0" smtClean="0">
                <a:latin typeface="华文中宋" pitchFamily="2" charset="-122"/>
                <a:ea typeface="华文中宋" pitchFamily="2" charset="-122"/>
              </a:rPr>
              <a:t>管理、</a:t>
            </a:r>
            <a:r>
              <a:rPr lang="zh-CN" altLang="en-US" dirty="0" smtClean="0">
                <a:latin typeface="华文中宋" pitchFamily="2" charset="-122"/>
                <a:ea typeface="华文中宋" pitchFamily="2" charset="-122"/>
              </a:rPr>
              <a:t>异常</a:t>
            </a:r>
            <a:r>
              <a:rPr lang="zh-CN" altLang="en-US" dirty="0">
                <a:latin typeface="华文中宋" pitchFamily="2" charset="-122"/>
                <a:ea typeface="华文中宋" pitchFamily="2" charset="-122"/>
              </a:rPr>
              <a:t>工况监测</a:t>
            </a:r>
            <a:r>
              <a:rPr lang="zh-CN" altLang="en-US" dirty="0" smtClean="0">
                <a:latin typeface="华文中宋" pitchFamily="2" charset="-122"/>
                <a:ea typeface="华文中宋" pitchFamily="2" charset="-122"/>
              </a:rPr>
              <a:t>预警、开</a:t>
            </a:r>
            <a:r>
              <a:rPr lang="zh-CN" altLang="en-US" dirty="0">
                <a:latin typeface="华文中宋" pitchFamily="2" charset="-122"/>
                <a:ea typeface="华文中宋" pitchFamily="2" charset="-122"/>
              </a:rPr>
              <a:t>停车安全管理。</a:t>
            </a:r>
            <a:endParaRPr lang="zh-CN" altLang="en-US" dirty="0">
              <a:latin typeface="华文中宋" pitchFamily="2" charset="-122"/>
              <a:ea typeface="华文中宋" pitchFamily="2" charset="-122"/>
            </a:endParaRPr>
          </a:p>
        </p:txBody>
      </p:sp>
      <p:sp>
        <p:nvSpPr>
          <p:cNvPr id="10" name="Rectangle 1"/>
          <p:cNvSpPr>
            <a:spLocks noChangeArrowheads="1"/>
          </p:cNvSpPr>
          <p:nvPr/>
        </p:nvSpPr>
        <p:spPr bwMode="auto">
          <a:xfrm>
            <a:off x="179512" y="2363396"/>
            <a:ext cx="5904501" cy="5232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6705" algn="l" defTabSz="914400" rtl="0" eaLnBrk="1" fontAlgn="base" latinLnBrk="0" hangingPunct="1">
              <a:lnSpc>
                <a:spcPct val="100000"/>
              </a:lnSpc>
              <a:spcBef>
                <a:spcPct val="0"/>
              </a:spcBef>
              <a:spcAft>
                <a:spcPct val="0"/>
              </a:spcAft>
              <a:buClrTx/>
              <a:buSzTx/>
              <a:buFontTx/>
              <a:buNone/>
            </a:pPr>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四、岗位安全教育和操作技能培训</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11" name="矩形 10"/>
          <p:cNvSpPr/>
          <p:nvPr/>
        </p:nvSpPr>
        <p:spPr>
          <a:xfrm>
            <a:off x="569037" y="2939460"/>
            <a:ext cx="7747379" cy="830997"/>
          </a:xfrm>
          <a:prstGeom prst="rect">
            <a:avLst/>
          </a:prstGeom>
        </p:spPr>
        <p:txBody>
          <a:bodyPr wrap="square">
            <a:spAutoFit/>
          </a:bodyPr>
          <a:lstStyle/>
          <a:p>
            <a:r>
              <a:rPr lang="zh-CN" altLang="en-US" sz="2400" dirty="0" smtClean="0">
                <a:latin typeface="华文中宋" pitchFamily="2" charset="-122"/>
                <a:ea typeface="华文中宋" pitchFamily="2" charset="-122"/>
              </a:rPr>
              <a:t>建立并执行安全教育培训制度、从业人员安全教育培训、</a:t>
            </a:r>
            <a:r>
              <a:rPr lang="zh-CN" altLang="en-US" dirty="0" smtClean="0">
                <a:latin typeface="华文中宋" pitchFamily="2" charset="-122"/>
                <a:ea typeface="华文中宋" pitchFamily="2" charset="-122"/>
              </a:rPr>
              <a:t>建立</a:t>
            </a:r>
            <a:r>
              <a:rPr lang="zh-CN" altLang="en-US" dirty="0">
                <a:latin typeface="华文中宋" pitchFamily="2" charset="-122"/>
                <a:ea typeface="华文中宋" pitchFamily="2" charset="-122"/>
              </a:rPr>
              <a:t>教育培训</a:t>
            </a:r>
            <a:r>
              <a:rPr lang="zh-CN" altLang="en-US" dirty="0" smtClean="0">
                <a:latin typeface="华文中宋" pitchFamily="2" charset="-122"/>
                <a:ea typeface="华文中宋" pitchFamily="2" charset="-122"/>
              </a:rPr>
              <a:t>档案、做好</a:t>
            </a:r>
            <a:r>
              <a:rPr lang="zh-CN" altLang="en-US" sz="2400" dirty="0" smtClean="0">
                <a:latin typeface="华文中宋" pitchFamily="2" charset="-122"/>
                <a:ea typeface="华文中宋" pitchFamily="2" charset="-122"/>
              </a:rPr>
              <a:t>新装置投用前的安全操作培训。</a:t>
            </a:r>
            <a:endParaRPr lang="zh-CN" altLang="en-US" sz="2400" dirty="0">
              <a:latin typeface="华文中宋" pitchFamily="2" charset="-122"/>
              <a:ea typeface="华文中宋" pitchFamily="2" charset="-122"/>
            </a:endParaRPr>
          </a:p>
        </p:txBody>
      </p:sp>
      <p:sp>
        <p:nvSpPr>
          <p:cNvPr id="12" name="矩形 11"/>
          <p:cNvSpPr/>
          <p:nvPr/>
        </p:nvSpPr>
        <p:spPr>
          <a:xfrm>
            <a:off x="527394" y="4057908"/>
            <a:ext cx="3661288" cy="523220"/>
          </a:xfrm>
          <a:prstGeom prst="rect">
            <a:avLst/>
          </a:prstGeom>
        </p:spPr>
        <p:txBody>
          <a:bodyPr wrap="square">
            <a:spAutoFit/>
          </a:bodyPr>
          <a:lstStyle/>
          <a:p>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五、试生产安全管理</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13" name="矩形 12"/>
          <p:cNvSpPr/>
          <p:nvPr/>
        </p:nvSpPr>
        <p:spPr>
          <a:xfrm>
            <a:off x="527394" y="4820959"/>
            <a:ext cx="8005046" cy="1200329"/>
          </a:xfrm>
          <a:prstGeom prst="rect">
            <a:avLst/>
          </a:prstGeom>
        </p:spPr>
        <p:txBody>
          <a:bodyPr wrap="square">
            <a:spAutoFit/>
          </a:bodyPr>
          <a:lstStyle/>
          <a:p>
            <a:r>
              <a:rPr lang="zh-CN" altLang="en-US" sz="2400" dirty="0" smtClean="0">
                <a:latin typeface="华文中宋" pitchFamily="2" charset="-122"/>
                <a:ea typeface="华文中宋" pitchFamily="2" charset="-122"/>
              </a:rPr>
              <a:t>编制联动试车方案、投料试车方案、异常工况处置方案等；</a:t>
            </a:r>
            <a:endParaRPr lang="en-US" altLang="zh-CN" sz="2400" dirty="0" smtClean="0">
              <a:latin typeface="华文中宋" pitchFamily="2" charset="-122"/>
              <a:ea typeface="华文中宋" pitchFamily="2" charset="-122"/>
            </a:endParaRPr>
          </a:p>
          <a:p>
            <a:r>
              <a:rPr lang="zh-CN" altLang="en-US" dirty="0" smtClean="0">
                <a:latin typeface="华文中宋" pitchFamily="2" charset="-122"/>
                <a:ea typeface="华文中宋" pitchFamily="2" charset="-122"/>
              </a:rPr>
              <a:t>组织</a:t>
            </a:r>
            <a:r>
              <a:rPr lang="zh-CN" altLang="en-US" dirty="0">
                <a:latin typeface="华文中宋" pitchFamily="2" charset="-122"/>
                <a:ea typeface="华文中宋" pitchFamily="2" charset="-122"/>
              </a:rPr>
              <a:t>开展“三查四定</a:t>
            </a:r>
            <a:r>
              <a:rPr lang="zh-CN" altLang="en-US" dirty="0" smtClean="0">
                <a:latin typeface="华文中宋" pitchFamily="2" charset="-122"/>
                <a:ea typeface="华文中宋" pitchFamily="2" charset="-122"/>
              </a:rPr>
              <a:t>”；严格</a:t>
            </a:r>
            <a:r>
              <a:rPr lang="zh-CN" altLang="en-US" dirty="0">
                <a:latin typeface="华文中宋" pitchFamily="2" charset="-122"/>
                <a:ea typeface="华文中宋" pitchFamily="2" charset="-122"/>
              </a:rPr>
              <a:t>系统吹扫冲洗、气密试验、单机试车、联动试车和投料等环节的安全管理</a:t>
            </a:r>
            <a:r>
              <a:rPr lang="zh-CN" altLang="en-US" dirty="0" smtClean="0">
                <a:latin typeface="华文中宋" pitchFamily="2" charset="-122"/>
                <a:ea typeface="华文中宋" pitchFamily="2" charset="-122"/>
              </a:rPr>
              <a:t>。</a:t>
            </a:r>
            <a:endParaRPr lang="zh-CN" altLang="en-US" dirty="0">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062184"/>
            <a:ext cx="4512774" cy="523220"/>
          </a:xfrm>
          <a:prstGeom prst="rect">
            <a:avLst/>
          </a:prstGeom>
        </p:spPr>
        <p:txBody>
          <a:bodyPr wrap="none">
            <a:spAutoFit/>
          </a:bodyPr>
          <a:lstStyle/>
          <a:p>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六、设备完好性（完整性）</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6" name="矩形 5"/>
          <p:cNvSpPr/>
          <p:nvPr/>
        </p:nvSpPr>
        <p:spPr>
          <a:xfrm>
            <a:off x="827583" y="1638248"/>
            <a:ext cx="7776864" cy="2862322"/>
          </a:xfrm>
          <a:prstGeom prst="rect">
            <a:avLst/>
          </a:prstGeom>
        </p:spPr>
        <p:txBody>
          <a:bodyPr wrap="square">
            <a:spAutoFit/>
          </a:bodyPr>
          <a:lstStyle/>
          <a:p>
            <a:pPr>
              <a:lnSpc>
                <a:spcPct val="150000"/>
              </a:lnSpc>
            </a:pPr>
            <a:r>
              <a:rPr lang="en-US" altLang="zh-CN"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建立并完善设备管理制度。包括：设备台账管理、装置泄漏监（检）测管理、电气安全管理、仪表自动化控制系统安全管理等内容。</a:t>
            </a:r>
            <a:endParaRPr lang="en-US" altLang="zh-CN" sz="2400" dirty="0" smtClean="0">
              <a:latin typeface="华文中宋" pitchFamily="2" charset="-122"/>
              <a:ea typeface="华文中宋" pitchFamily="2" charset="-122"/>
            </a:endParaRPr>
          </a:p>
          <a:p>
            <a:pPr>
              <a:lnSpc>
                <a:spcPct val="150000"/>
              </a:lnSpc>
            </a:pPr>
            <a:r>
              <a:rPr lang="en-US" altLang="zh-CN" dirty="0">
                <a:latin typeface="华文中宋" pitchFamily="2" charset="-122"/>
                <a:ea typeface="华文中宋" pitchFamily="2" charset="-122"/>
              </a:rPr>
              <a:t>2.</a:t>
            </a:r>
            <a:r>
              <a:rPr lang="zh-CN" altLang="en-US" dirty="0">
                <a:latin typeface="华文中宋" pitchFamily="2" charset="-122"/>
                <a:ea typeface="华文中宋" pitchFamily="2" charset="-122"/>
              </a:rPr>
              <a:t>设备安全运行管理</a:t>
            </a:r>
            <a:r>
              <a:rPr lang="zh-CN" altLang="en-US" dirty="0" smtClean="0">
                <a:latin typeface="华文中宋" pitchFamily="2" charset="-122"/>
                <a:ea typeface="华文中宋" pitchFamily="2" charset="-122"/>
              </a:rPr>
              <a:t>。开展</a:t>
            </a:r>
            <a:r>
              <a:rPr lang="zh-CN" altLang="en-US" dirty="0">
                <a:latin typeface="华文中宋" pitchFamily="2" charset="-122"/>
                <a:ea typeface="华文中宋" pitchFamily="2" charset="-122"/>
              </a:rPr>
              <a:t>设备</a:t>
            </a:r>
            <a:r>
              <a:rPr lang="zh-CN" altLang="en-US" dirty="0" smtClean="0">
                <a:latin typeface="华文中宋" pitchFamily="2" charset="-122"/>
                <a:ea typeface="华文中宋" pitchFamily="2" charset="-122"/>
              </a:rPr>
              <a:t>预防性维修、加强</a:t>
            </a:r>
            <a:r>
              <a:rPr lang="zh-CN" altLang="en-US" dirty="0">
                <a:latin typeface="华文中宋" pitchFamily="2" charset="-122"/>
                <a:ea typeface="华文中宋" pitchFamily="2" charset="-122"/>
              </a:rPr>
              <a:t>动</a:t>
            </a:r>
            <a:r>
              <a:rPr lang="zh-CN" altLang="en-US" dirty="0" smtClean="0">
                <a:latin typeface="华文中宋" pitchFamily="2" charset="-122"/>
                <a:ea typeface="华文中宋" pitchFamily="2" charset="-122"/>
              </a:rPr>
              <a:t>设备管理、开展</a:t>
            </a:r>
            <a:r>
              <a:rPr lang="zh-CN" altLang="en-US" dirty="0">
                <a:latin typeface="华文中宋" pitchFamily="2" charset="-122"/>
                <a:ea typeface="华文中宋" pitchFamily="2" charset="-122"/>
              </a:rPr>
              <a:t>安全仪表系统安全完整性等级</a:t>
            </a:r>
            <a:r>
              <a:rPr lang="zh-CN" altLang="en-US" dirty="0" smtClean="0">
                <a:latin typeface="华文中宋" pitchFamily="2" charset="-122"/>
                <a:ea typeface="华文中宋" pitchFamily="2" charset="-122"/>
              </a:rPr>
              <a:t>评估。</a:t>
            </a:r>
            <a:endParaRPr lang="zh-CN" altLang="en-US" sz="2400" dirty="0">
              <a:latin typeface="华文中宋" pitchFamily="2" charset="-122"/>
              <a:ea typeface="华文中宋" pitchFamily="2" charset="-122"/>
            </a:endParaRPr>
          </a:p>
        </p:txBody>
      </p:sp>
      <p:sp>
        <p:nvSpPr>
          <p:cNvPr id="7" name="Rectangle 1"/>
          <p:cNvSpPr>
            <a:spLocks noChangeArrowheads="1"/>
          </p:cNvSpPr>
          <p:nvPr/>
        </p:nvSpPr>
        <p:spPr bwMode="auto">
          <a:xfrm>
            <a:off x="500034" y="4221088"/>
            <a:ext cx="3379771" cy="954107"/>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306705" algn="l" defTabSz="914400" rtl="0" eaLnBrk="1" fontAlgn="base" latinLnBrk="0" hangingPunct="1">
              <a:lnSpc>
                <a:spcPct val="200000"/>
              </a:lnSpc>
              <a:spcBef>
                <a:spcPct val="0"/>
              </a:spcBef>
              <a:spcAft>
                <a:spcPct val="0"/>
              </a:spcAft>
              <a:buClrTx/>
              <a:buSzTx/>
              <a:buFontTx/>
              <a:buNone/>
            </a:pPr>
            <a:r>
              <a:rPr lang="zh-CN" altLang="en-US" sz="2800" b="1" dirty="0" smtClean="0">
                <a:solidFill>
                  <a:schemeClr val="accent2"/>
                </a:solidFill>
                <a:latin typeface="华文中宋" pitchFamily="2" charset="-122"/>
                <a:ea typeface="华文中宋" pitchFamily="2" charset="-122"/>
                <a:cs typeface="宋体" panose="02010600030101010101" pitchFamily="2" charset="-122"/>
              </a:rPr>
              <a:t>七、作业安全管理</a:t>
            </a:r>
            <a:endParaRPr lang="zh-CN" altLang="en-US" sz="2800" b="1" dirty="0" smtClean="0">
              <a:solidFill>
                <a:schemeClr val="accent2"/>
              </a:solidFill>
              <a:latin typeface="华文中宋" pitchFamily="2" charset="-122"/>
              <a:ea typeface="华文中宋" pitchFamily="2" charset="-122"/>
              <a:cs typeface="宋体" panose="02010600030101010101" pitchFamily="2" charset="-122"/>
            </a:endParaRPr>
          </a:p>
        </p:txBody>
      </p:sp>
      <p:sp>
        <p:nvSpPr>
          <p:cNvPr id="8" name="矩形 7"/>
          <p:cNvSpPr/>
          <p:nvPr/>
        </p:nvSpPr>
        <p:spPr>
          <a:xfrm>
            <a:off x="827583" y="5000636"/>
            <a:ext cx="7776863" cy="830997"/>
          </a:xfrm>
          <a:prstGeom prst="rect">
            <a:avLst/>
          </a:prstGeom>
        </p:spPr>
        <p:txBody>
          <a:bodyPr wrap="square">
            <a:spAutoFit/>
          </a:bodyPr>
          <a:lstStyle/>
          <a:p>
            <a:pPr>
              <a:lnSpc>
                <a:spcPct val="200000"/>
              </a:lnSpc>
            </a:pPr>
            <a:r>
              <a:rPr lang="zh-CN" altLang="en-US" sz="2400" dirty="0" smtClean="0">
                <a:latin typeface="华文中宋" pitchFamily="2" charset="-122"/>
                <a:ea typeface="华文中宋" pitchFamily="2" charset="-122"/>
              </a:rPr>
              <a:t>建立危险作业许可制度、落实危险作业安全管理责任。</a:t>
            </a:r>
            <a:endParaRPr lang="zh-CN" altLang="en-US" sz="2400" dirty="0">
              <a:latin typeface="华文中宋" pitchFamily="2" charset="-122"/>
              <a:ea typeface="华文中宋"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422525" y="6032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4000" b="0"/>
          </a:p>
        </p:txBody>
      </p:sp>
      <p:sp>
        <p:nvSpPr>
          <p:cNvPr id="1173507" name="Rectangle 3"/>
          <p:cNvSpPr>
            <a:spLocks noChangeArrowheads="1"/>
          </p:cNvSpPr>
          <p:nvPr/>
        </p:nvSpPr>
        <p:spPr bwMode="auto">
          <a:xfrm>
            <a:off x="395536" y="882580"/>
            <a:ext cx="8280920" cy="5509200"/>
          </a:xfrm>
          <a:prstGeom prst="rect">
            <a:avLst/>
          </a:prstGeom>
          <a:noFill/>
          <a:ln w="9525">
            <a:noFill/>
            <a:miter lim="800000"/>
          </a:ln>
          <a:effectLst/>
        </p:spPr>
        <p:txBody>
          <a:bodyPr wrap="square" anchor="ctr">
            <a:spAutoFit/>
          </a:bodyPr>
          <a:lstStyle/>
          <a:p>
            <a:pPr marL="361950" indent="-361950">
              <a:buFontTx/>
              <a:buChar char="•"/>
              <a:defRPr/>
            </a:pPr>
            <a:r>
              <a:rPr kumimoji="0" lang="en-US" altLang="zh-CN" sz="3200" dirty="0" smtClean="0">
                <a:solidFill>
                  <a:srgbClr val="FF0000"/>
                </a:solidFill>
                <a:latin typeface="楷体" panose="02010609060101010101" pitchFamily="49" charset="-122"/>
                <a:ea typeface="楷体" panose="02010609060101010101" pitchFamily="49" charset="-122"/>
              </a:rPr>
              <a:t>2004</a:t>
            </a:r>
            <a:r>
              <a:rPr kumimoji="0" lang="zh-CN" altLang="en-US" sz="3200" dirty="0" smtClean="0">
                <a:solidFill>
                  <a:srgbClr val="FF0000"/>
                </a:solidFill>
                <a:latin typeface="楷体" panose="02010609060101010101" pitchFamily="49" charset="-122"/>
                <a:ea typeface="楷体" panose="02010609060101010101" pitchFamily="49" charset="-122"/>
              </a:rPr>
              <a:t>年初</a:t>
            </a:r>
            <a:r>
              <a:rPr kumimoji="0" lang="zh-CN" altLang="en-US" sz="3200" dirty="0" smtClean="0">
                <a:solidFill>
                  <a:srgbClr val="0000CC"/>
                </a:solidFill>
                <a:latin typeface="楷体" panose="02010609060101010101" pitchFamily="49" charset="-122"/>
                <a:ea typeface="楷体" panose="02010609060101010101" pitchFamily="49" charset="-122"/>
              </a:rPr>
              <a:t>，国务院下发</a:t>
            </a:r>
            <a:r>
              <a:rPr lang="en-US" altLang="zh-CN" sz="3200" dirty="0" smtClean="0">
                <a:solidFill>
                  <a:srgbClr val="0000CC"/>
                </a:solidFill>
                <a:latin typeface="楷体" panose="02010609060101010101" pitchFamily="49" charset="-122"/>
                <a:ea typeface="楷体" panose="02010609060101010101" pitchFamily="49" charset="-122"/>
              </a:rPr>
              <a:t>《</a:t>
            </a:r>
            <a:r>
              <a:rPr lang="zh-CN" altLang="en-US" sz="3200" dirty="0">
                <a:solidFill>
                  <a:srgbClr val="0000CC"/>
                </a:solidFill>
                <a:latin typeface="楷体" panose="02010609060101010101" pitchFamily="49" charset="-122"/>
                <a:ea typeface="楷体" panose="02010609060101010101" pitchFamily="49" charset="-122"/>
              </a:rPr>
              <a:t>关于进一步加强安全生产工作的决定</a:t>
            </a:r>
            <a:r>
              <a:rPr lang="en-US" altLang="zh-CN" sz="3200" dirty="0">
                <a:solidFill>
                  <a:srgbClr val="0000CC"/>
                </a:solidFill>
                <a:latin typeface="楷体" panose="02010609060101010101" pitchFamily="49" charset="-122"/>
                <a:ea typeface="楷体" panose="02010609060101010101" pitchFamily="49" charset="-122"/>
              </a:rPr>
              <a:t>》</a:t>
            </a:r>
            <a:r>
              <a:rPr kumimoji="0" lang="zh-CN" altLang="en-US" sz="3200" dirty="0" smtClean="0">
                <a:solidFill>
                  <a:srgbClr val="0000CC"/>
                </a:solidFill>
                <a:latin typeface="楷体" panose="02010609060101010101" pitchFamily="49" charset="-122"/>
                <a:ea typeface="楷体" panose="02010609060101010101" pitchFamily="49" charset="-122"/>
              </a:rPr>
              <a:t>（</a:t>
            </a:r>
            <a:r>
              <a:rPr kumimoji="0" lang="zh-CN" altLang="en-US" sz="3200" dirty="0">
                <a:solidFill>
                  <a:srgbClr val="0000CC"/>
                </a:solidFill>
                <a:latin typeface="楷体" panose="02010609060101010101" pitchFamily="49" charset="-122"/>
                <a:ea typeface="楷体" panose="02010609060101010101" pitchFamily="49" charset="-122"/>
              </a:rPr>
              <a:t>以下简称</a:t>
            </a:r>
            <a:r>
              <a:rPr kumimoji="0" lang="en-US" altLang="zh-CN" sz="3200" dirty="0">
                <a:solidFill>
                  <a:srgbClr val="0000CC"/>
                </a:solidFill>
                <a:latin typeface="楷体" panose="02010609060101010101" pitchFamily="49" charset="-122"/>
                <a:ea typeface="楷体" panose="02010609060101010101" pitchFamily="49" charset="-122"/>
              </a:rPr>
              <a:t>《</a:t>
            </a:r>
            <a:r>
              <a:rPr kumimoji="0" lang="zh-CN" altLang="en-US" sz="3200" dirty="0">
                <a:solidFill>
                  <a:srgbClr val="0000CC"/>
                </a:solidFill>
                <a:latin typeface="楷体" panose="02010609060101010101" pitchFamily="49" charset="-122"/>
                <a:ea typeface="楷体" panose="02010609060101010101" pitchFamily="49" charset="-122"/>
              </a:rPr>
              <a:t>决定</a:t>
            </a:r>
            <a:r>
              <a:rPr kumimoji="0" lang="en-US" altLang="zh-CN" sz="3200" dirty="0">
                <a:solidFill>
                  <a:srgbClr val="0000CC"/>
                </a:solidFill>
                <a:latin typeface="楷体" panose="02010609060101010101" pitchFamily="49" charset="-122"/>
                <a:ea typeface="楷体" panose="02010609060101010101" pitchFamily="49" charset="-122"/>
              </a:rPr>
              <a:t>》</a:t>
            </a:r>
            <a:r>
              <a:rPr kumimoji="0" lang="zh-CN" altLang="en-US" sz="3200" dirty="0">
                <a:solidFill>
                  <a:srgbClr val="0000CC"/>
                </a:solidFill>
                <a:latin typeface="楷体" panose="02010609060101010101" pitchFamily="49" charset="-122"/>
                <a:ea typeface="楷体" panose="02010609060101010101" pitchFamily="49" charset="-122"/>
              </a:rPr>
              <a:t>），明确提出要在全国所有工矿、商贸、交通运输、建筑施工等企业普遍开展安全质量标准化活动</a:t>
            </a:r>
            <a:r>
              <a:rPr kumimoji="0" lang="zh-CN" altLang="en-US" sz="3200" dirty="0" smtClean="0">
                <a:solidFill>
                  <a:srgbClr val="0000CC"/>
                </a:solidFill>
                <a:latin typeface="楷体" panose="02010609060101010101" pitchFamily="49" charset="-122"/>
                <a:ea typeface="楷体" panose="02010609060101010101" pitchFamily="49" charset="-122"/>
              </a:rPr>
              <a:t>。</a:t>
            </a:r>
            <a:endParaRPr kumimoji="0" lang="en-US" altLang="zh-CN" sz="3200" dirty="0" smtClean="0">
              <a:solidFill>
                <a:srgbClr val="0000CC"/>
              </a:solidFill>
              <a:latin typeface="楷体" panose="02010609060101010101" pitchFamily="49" charset="-122"/>
              <a:ea typeface="楷体" panose="02010609060101010101" pitchFamily="49" charset="-122"/>
            </a:endParaRPr>
          </a:p>
          <a:p>
            <a:pPr marL="361950" indent="-361950">
              <a:buFontTx/>
              <a:buChar char="•"/>
              <a:defRPr/>
            </a:pPr>
            <a:r>
              <a:rPr lang="zh-CN" altLang="en-US" sz="3200" dirty="0">
                <a:solidFill>
                  <a:srgbClr val="0000CC"/>
                </a:solidFill>
                <a:latin typeface="楷体" panose="02010609060101010101" pitchFamily="49" charset="-122"/>
                <a:ea typeface="楷体" panose="02010609060101010101" pitchFamily="49" charset="-122"/>
              </a:rPr>
              <a:t>国家安全监管局为贯彻落实国务院</a:t>
            </a:r>
            <a:r>
              <a:rPr lang="en-US" altLang="zh-CN" sz="3200" dirty="0">
                <a:solidFill>
                  <a:srgbClr val="0000CC"/>
                </a:solidFill>
                <a:latin typeface="楷体" panose="02010609060101010101" pitchFamily="49" charset="-122"/>
                <a:ea typeface="楷体" panose="02010609060101010101" pitchFamily="49" charset="-122"/>
              </a:rPr>
              <a:t>《</a:t>
            </a:r>
            <a:r>
              <a:rPr lang="zh-CN" altLang="en-US" sz="3200" dirty="0">
                <a:solidFill>
                  <a:srgbClr val="0000CC"/>
                </a:solidFill>
                <a:latin typeface="楷体" panose="02010609060101010101" pitchFamily="49" charset="-122"/>
                <a:ea typeface="楷体" panose="02010609060101010101" pitchFamily="49" charset="-122"/>
              </a:rPr>
              <a:t>决定</a:t>
            </a:r>
            <a:r>
              <a:rPr lang="en-US" altLang="zh-CN" sz="3200" dirty="0">
                <a:solidFill>
                  <a:srgbClr val="0000CC"/>
                </a:solidFill>
                <a:latin typeface="楷体" panose="02010609060101010101" pitchFamily="49" charset="-122"/>
                <a:ea typeface="楷体" panose="02010609060101010101" pitchFamily="49" charset="-122"/>
              </a:rPr>
              <a:t>》</a:t>
            </a:r>
            <a:r>
              <a:rPr lang="zh-CN" altLang="en-US" sz="3200" dirty="0">
                <a:solidFill>
                  <a:srgbClr val="0000CC"/>
                </a:solidFill>
                <a:latin typeface="楷体" panose="02010609060101010101" pitchFamily="49" charset="-122"/>
                <a:ea typeface="楷体" panose="02010609060101010101" pitchFamily="49" charset="-122"/>
              </a:rPr>
              <a:t>和国务院领导同志的指示精神，下发了</a:t>
            </a:r>
            <a:r>
              <a:rPr lang="en-US" altLang="zh-CN" sz="3200" dirty="0">
                <a:solidFill>
                  <a:srgbClr val="0000CC"/>
                </a:solidFill>
                <a:latin typeface="楷体" panose="02010609060101010101" pitchFamily="49" charset="-122"/>
                <a:ea typeface="楷体" panose="02010609060101010101" pitchFamily="49" charset="-122"/>
              </a:rPr>
              <a:t>《</a:t>
            </a:r>
            <a:r>
              <a:rPr lang="zh-CN" altLang="en-US" sz="3200" dirty="0">
                <a:solidFill>
                  <a:srgbClr val="0000CC"/>
                </a:solidFill>
                <a:latin typeface="楷体" panose="02010609060101010101" pitchFamily="49" charset="-122"/>
                <a:ea typeface="楷体" panose="02010609060101010101" pitchFamily="49" charset="-122"/>
              </a:rPr>
              <a:t>关于开展安全质量标准化活动的指导意见</a:t>
            </a:r>
            <a:r>
              <a:rPr lang="en-US" altLang="zh-CN" sz="3200" dirty="0">
                <a:solidFill>
                  <a:srgbClr val="0000CC"/>
                </a:solidFill>
                <a:latin typeface="楷体" panose="02010609060101010101" pitchFamily="49" charset="-122"/>
                <a:ea typeface="楷体" panose="02010609060101010101" pitchFamily="49" charset="-122"/>
              </a:rPr>
              <a:t>》 </a:t>
            </a:r>
            <a:r>
              <a:rPr lang="zh-CN" altLang="en-US" sz="3200" dirty="0">
                <a:solidFill>
                  <a:srgbClr val="0000CC"/>
                </a:solidFill>
                <a:latin typeface="楷体" panose="02010609060101010101" pitchFamily="49" charset="-122"/>
                <a:ea typeface="楷体" panose="02010609060101010101" pitchFamily="49" charset="-122"/>
              </a:rPr>
              <a:t>（安监管政法字</a:t>
            </a:r>
            <a:r>
              <a:rPr lang="en-US" altLang="zh-CN" sz="3200" dirty="0">
                <a:solidFill>
                  <a:srgbClr val="0000CC"/>
                </a:solidFill>
                <a:latin typeface="楷体" panose="02010609060101010101" pitchFamily="49" charset="-122"/>
                <a:ea typeface="楷体" panose="02010609060101010101" pitchFamily="49" charset="-122"/>
              </a:rPr>
              <a:t>[2004]62</a:t>
            </a:r>
            <a:r>
              <a:rPr lang="zh-CN" altLang="en-US" sz="3200" dirty="0">
                <a:solidFill>
                  <a:srgbClr val="0000CC"/>
                </a:solidFill>
                <a:latin typeface="楷体" panose="02010609060101010101" pitchFamily="49" charset="-122"/>
                <a:ea typeface="楷体" panose="02010609060101010101" pitchFamily="49" charset="-122"/>
              </a:rPr>
              <a:t>号），对开展安全质量标准化工作进行了全面部署，提出了明确要求</a:t>
            </a:r>
            <a:r>
              <a:rPr lang="zh-CN" altLang="en-US" sz="3200" dirty="0" smtClean="0">
                <a:solidFill>
                  <a:srgbClr val="0000CC"/>
                </a:solidFill>
                <a:latin typeface="楷体" panose="02010609060101010101" pitchFamily="49" charset="-122"/>
                <a:ea typeface="楷体" panose="02010609060101010101" pitchFamily="49" charset="-122"/>
              </a:rPr>
              <a:t>。</a:t>
            </a:r>
            <a:endParaRPr lang="zh-CN" altLang="en-US" sz="3600" dirty="0">
              <a:solidFill>
                <a:srgbClr val="0000CC"/>
              </a:solidFill>
              <a:latin typeface="楷体" panose="02010609060101010101" pitchFamily="49" charset="-122"/>
              <a:ea typeface="楷体" panose="02010609060101010101" pitchFamily="49" charset="-122"/>
            </a:endParaRPr>
          </a:p>
        </p:txBody>
      </p:sp>
      <p:sp>
        <p:nvSpPr>
          <p:cNvPr id="4101" name="Text Box 16"/>
          <p:cNvSpPr txBox="1">
            <a:spLocks noChangeArrowheads="1"/>
          </p:cNvSpPr>
          <p:nvPr/>
        </p:nvSpPr>
        <p:spPr bwMode="auto">
          <a:xfrm>
            <a:off x="7848600" y="626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2400" b="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65958" y="1892892"/>
            <a:ext cx="2348720" cy="523220"/>
          </a:xfrm>
          <a:prstGeom prst="rect">
            <a:avLst/>
          </a:prstGeom>
        </p:spPr>
        <p:txBody>
          <a:bodyPr wrap="none">
            <a:spAutoFit/>
          </a:bodyPr>
          <a:lstStyle/>
          <a:p>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九、变更管理</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7" name="矩形 6"/>
          <p:cNvSpPr/>
          <p:nvPr/>
        </p:nvSpPr>
        <p:spPr>
          <a:xfrm>
            <a:off x="755576" y="2468956"/>
            <a:ext cx="7675215" cy="830997"/>
          </a:xfrm>
          <a:prstGeom prst="rect">
            <a:avLst/>
          </a:prstGeom>
        </p:spPr>
        <p:txBody>
          <a:bodyPr wrap="square">
            <a:spAutoFit/>
          </a:bodyPr>
          <a:lstStyle/>
          <a:p>
            <a:r>
              <a:rPr lang="zh-CN" altLang="en-US" sz="2400" dirty="0" smtClean="0">
                <a:latin typeface="华文中宋" pitchFamily="2" charset="-122"/>
                <a:ea typeface="华文中宋" pitchFamily="2" charset="-122"/>
              </a:rPr>
              <a:t>建立变更管理制度。严格执行变更管理程序、建立变更管理档案。</a:t>
            </a:r>
            <a:endParaRPr lang="zh-CN" altLang="en-US" sz="2400" dirty="0">
              <a:latin typeface="华文中宋" pitchFamily="2" charset="-122"/>
              <a:ea typeface="华文中宋" pitchFamily="2" charset="-122"/>
            </a:endParaRPr>
          </a:p>
        </p:txBody>
      </p:sp>
      <p:sp>
        <p:nvSpPr>
          <p:cNvPr id="8" name="矩形 7"/>
          <p:cNvSpPr/>
          <p:nvPr/>
        </p:nvSpPr>
        <p:spPr>
          <a:xfrm>
            <a:off x="857224" y="3261044"/>
            <a:ext cx="2571768" cy="523220"/>
          </a:xfrm>
          <a:prstGeom prst="rect">
            <a:avLst/>
          </a:prstGeom>
        </p:spPr>
        <p:txBody>
          <a:bodyPr wrap="square">
            <a:spAutoFit/>
          </a:bodyPr>
          <a:lstStyle/>
          <a:p>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十、应急管理</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9" name="矩形 8"/>
          <p:cNvSpPr/>
          <p:nvPr/>
        </p:nvSpPr>
        <p:spPr>
          <a:xfrm>
            <a:off x="928662" y="3765100"/>
            <a:ext cx="7143800" cy="461665"/>
          </a:xfrm>
          <a:prstGeom prst="rect">
            <a:avLst/>
          </a:prstGeom>
        </p:spPr>
        <p:txBody>
          <a:bodyPr wrap="square">
            <a:spAutoFit/>
          </a:bodyPr>
          <a:lstStyle/>
          <a:p>
            <a:r>
              <a:rPr lang="zh-CN" altLang="en-US" sz="2400" dirty="0" smtClean="0">
                <a:latin typeface="华文中宋" pitchFamily="2" charset="-122"/>
                <a:ea typeface="华文中宋" pitchFamily="2" charset="-122"/>
              </a:rPr>
              <a:t>编制应急预案并定期演练完善，</a:t>
            </a:r>
            <a:r>
              <a:rPr lang="zh-CN" altLang="en-US" dirty="0" smtClean="0">
                <a:latin typeface="华文中宋" pitchFamily="2" charset="-122"/>
                <a:ea typeface="华文中宋" pitchFamily="2" charset="-122"/>
              </a:rPr>
              <a:t>提高</a:t>
            </a:r>
            <a:r>
              <a:rPr lang="zh-CN" altLang="en-US" dirty="0">
                <a:latin typeface="华文中宋" pitchFamily="2" charset="-122"/>
                <a:ea typeface="华文中宋" pitchFamily="2" charset="-122"/>
              </a:rPr>
              <a:t>应急响应</a:t>
            </a:r>
            <a:r>
              <a:rPr lang="zh-CN" altLang="en-US" dirty="0" smtClean="0">
                <a:latin typeface="华文中宋" pitchFamily="2" charset="-122"/>
                <a:ea typeface="华文中宋" pitchFamily="2" charset="-122"/>
              </a:rPr>
              <a:t>能力</a:t>
            </a:r>
            <a:endParaRPr lang="zh-CN" altLang="en-US" dirty="0">
              <a:latin typeface="华文中宋" pitchFamily="2" charset="-122"/>
              <a:ea typeface="华文中宋" pitchFamily="2" charset="-122"/>
            </a:endParaRPr>
          </a:p>
        </p:txBody>
      </p:sp>
      <p:sp>
        <p:nvSpPr>
          <p:cNvPr id="13" name="矩形 12"/>
          <p:cNvSpPr/>
          <p:nvPr/>
        </p:nvSpPr>
        <p:spPr>
          <a:xfrm>
            <a:off x="857224" y="668756"/>
            <a:ext cx="2698175" cy="823944"/>
          </a:xfrm>
          <a:prstGeom prst="rect">
            <a:avLst/>
          </a:prstGeom>
        </p:spPr>
        <p:txBody>
          <a:bodyPr wrap="none">
            <a:spAutoFit/>
          </a:bodyPr>
          <a:lstStyle/>
          <a:p>
            <a:pPr>
              <a:lnSpc>
                <a:spcPct val="200000"/>
              </a:lnSpc>
            </a:pPr>
            <a:r>
              <a:rPr lang="zh-CN" altLang="en-US" sz="2800" dirty="0" smtClean="0">
                <a:solidFill>
                  <a:schemeClr val="accent2"/>
                </a:solidFill>
                <a:latin typeface="华文中宋" pitchFamily="2" charset="-122"/>
                <a:ea typeface="华文中宋" pitchFamily="2" charset="-122"/>
                <a:cs typeface="宋体" panose="02010600030101010101" pitchFamily="2" charset="-122"/>
              </a:rPr>
              <a:t>八、承包商管理</a:t>
            </a:r>
            <a:endParaRPr lang="zh-CN" altLang="en-US" sz="2800" dirty="0" smtClean="0">
              <a:solidFill>
                <a:schemeClr val="accent2"/>
              </a:solidFill>
              <a:latin typeface="华文中宋" pitchFamily="2" charset="-122"/>
              <a:ea typeface="华文中宋" pitchFamily="2" charset="-122"/>
              <a:cs typeface="宋体" panose="02010600030101010101" pitchFamily="2" charset="-122"/>
            </a:endParaRPr>
          </a:p>
        </p:txBody>
      </p:sp>
      <p:sp>
        <p:nvSpPr>
          <p:cNvPr id="14" name="矩形 13"/>
          <p:cNvSpPr/>
          <p:nvPr/>
        </p:nvSpPr>
        <p:spPr>
          <a:xfrm>
            <a:off x="785785" y="1460844"/>
            <a:ext cx="7818091" cy="461665"/>
          </a:xfrm>
          <a:prstGeom prst="rect">
            <a:avLst/>
          </a:prstGeom>
        </p:spPr>
        <p:txBody>
          <a:bodyPr wrap="square">
            <a:spAutoFit/>
          </a:bodyPr>
          <a:lstStyle/>
          <a:p>
            <a:r>
              <a:rPr lang="zh-CN" altLang="en-US" sz="2400" dirty="0" smtClean="0">
                <a:latin typeface="华文中宋" pitchFamily="2" charset="-122"/>
                <a:ea typeface="华文中宋" pitchFamily="2" charset="-122"/>
              </a:rPr>
              <a:t>严格承包商管理制度，落实安全管理责任。</a:t>
            </a:r>
            <a:endParaRPr lang="zh-CN" altLang="en-US" sz="2400" dirty="0">
              <a:latin typeface="华文中宋" pitchFamily="2" charset="-122"/>
              <a:ea typeface="华文中宋" pitchFamily="2" charset="-122"/>
            </a:endParaRPr>
          </a:p>
        </p:txBody>
      </p:sp>
      <p:sp>
        <p:nvSpPr>
          <p:cNvPr id="15" name="矩形 14"/>
          <p:cNvSpPr/>
          <p:nvPr/>
        </p:nvSpPr>
        <p:spPr>
          <a:xfrm>
            <a:off x="857224" y="4341164"/>
            <a:ext cx="4071966" cy="523220"/>
          </a:xfrm>
          <a:prstGeom prst="rect">
            <a:avLst/>
          </a:prstGeom>
        </p:spPr>
        <p:txBody>
          <a:bodyPr wrap="square">
            <a:spAutoFit/>
          </a:bodyPr>
          <a:lstStyle/>
          <a:p>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十一、事故和事件管理</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16" name="矩形 15"/>
          <p:cNvSpPr/>
          <p:nvPr/>
        </p:nvSpPr>
        <p:spPr>
          <a:xfrm>
            <a:off x="710233" y="4845220"/>
            <a:ext cx="7800062" cy="830997"/>
          </a:xfrm>
          <a:prstGeom prst="rect">
            <a:avLst/>
          </a:prstGeom>
        </p:spPr>
        <p:txBody>
          <a:bodyPr wrap="square">
            <a:spAutoFit/>
          </a:bodyPr>
          <a:lstStyle/>
          <a:p>
            <a:r>
              <a:rPr lang="zh-CN" altLang="en-US" dirty="0">
                <a:latin typeface="华文中宋" pitchFamily="2" charset="-122"/>
                <a:ea typeface="华文中宋" pitchFamily="2" charset="-122"/>
              </a:rPr>
              <a:t>加强</a:t>
            </a:r>
            <a:r>
              <a:rPr lang="zh-CN" altLang="en-US" sz="2400" dirty="0" smtClean="0">
                <a:latin typeface="华文中宋" pitchFamily="2" charset="-122"/>
                <a:ea typeface="华文中宋" pitchFamily="2" charset="-122"/>
              </a:rPr>
              <a:t>未遂事故等安全事件的管理，吸取事故（事件）教训。</a:t>
            </a:r>
            <a:endParaRPr lang="zh-CN" altLang="en-US" sz="2400" dirty="0">
              <a:latin typeface="华文中宋" pitchFamily="2" charset="-122"/>
              <a:ea typeface="华文中宋" pitchFamily="2" charset="-122"/>
            </a:endParaRPr>
          </a:p>
        </p:txBody>
      </p:sp>
      <p:sp>
        <p:nvSpPr>
          <p:cNvPr id="17" name="矩形 16"/>
          <p:cNvSpPr/>
          <p:nvPr/>
        </p:nvSpPr>
        <p:spPr>
          <a:xfrm>
            <a:off x="827615" y="5691862"/>
            <a:ext cx="6316153" cy="523220"/>
          </a:xfrm>
          <a:prstGeom prst="rect">
            <a:avLst/>
          </a:prstGeom>
        </p:spPr>
        <p:txBody>
          <a:bodyPr wrap="none">
            <a:spAutoFit/>
          </a:bodyPr>
          <a:lstStyle/>
          <a:p>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十二、持续改进化工过程安全管理工作</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981075"/>
            <a:ext cx="8064127" cy="4154984"/>
          </a:xfrm>
          <a:prstGeom prst="rect">
            <a:avLst/>
          </a:prstGeom>
          <a:noFill/>
          <a:ln w="9525">
            <a:noFill/>
            <a:miter lim="800000"/>
          </a:ln>
        </p:spPr>
        <p:txBody>
          <a:bodyPr wrap="square">
            <a:spAutoFit/>
          </a:bodyPr>
          <a:lstStyle/>
          <a:p>
            <a:pPr eaLnBrk="0">
              <a:lnSpc>
                <a:spcPct val="150000"/>
              </a:lnSpc>
            </a:pPr>
            <a:r>
              <a:rPr kumimoji="1" lang="zh-CN" altLang="en-US" sz="2800" b="1" dirty="0">
                <a:solidFill>
                  <a:srgbClr val="FF0000"/>
                </a:solidFill>
                <a:ea typeface="华文中宋" pitchFamily="2" charset="-122"/>
              </a:rPr>
              <a:t>（十七）化工（危险化学品）企业保障生产安全十条</a:t>
            </a:r>
            <a:r>
              <a:rPr kumimoji="1" lang="zh-CN" altLang="en-US" sz="2800" b="1" dirty="0" smtClean="0">
                <a:solidFill>
                  <a:srgbClr val="FF0000"/>
                </a:solidFill>
                <a:ea typeface="华文中宋" pitchFamily="2" charset="-122"/>
              </a:rPr>
              <a:t>规定</a:t>
            </a:r>
            <a:r>
              <a:rPr kumimoji="1" lang="zh-CN" altLang="en-US" sz="2600" b="1" dirty="0" smtClean="0">
                <a:solidFill>
                  <a:schemeClr val="tx2"/>
                </a:solidFill>
                <a:ea typeface="华文中宋" pitchFamily="2" charset="-122"/>
              </a:rPr>
              <a:t>（安监总局令 第</a:t>
            </a:r>
            <a:r>
              <a:rPr kumimoji="1" lang="en-US" altLang="zh-CN" sz="2600" b="1" dirty="0" smtClean="0">
                <a:solidFill>
                  <a:schemeClr val="tx2"/>
                </a:solidFill>
                <a:ea typeface="华文中宋" pitchFamily="2" charset="-122"/>
              </a:rPr>
              <a:t>64</a:t>
            </a:r>
            <a:r>
              <a:rPr kumimoji="1" lang="zh-CN" altLang="en-US" sz="2600" b="1" dirty="0" smtClean="0">
                <a:solidFill>
                  <a:schemeClr val="tx2"/>
                </a:solidFill>
                <a:ea typeface="华文中宋" pitchFamily="2" charset="-122"/>
              </a:rPr>
              <a:t>号</a:t>
            </a:r>
            <a:r>
              <a:rPr kumimoji="1" lang="zh-CN" altLang="en-US" sz="2600" b="1" dirty="0" smtClean="0">
                <a:solidFill>
                  <a:schemeClr val="tx2"/>
                </a:solidFill>
                <a:latin typeface="Times New Roman" panose="02020603050405020304" pitchFamily="18" charset="0"/>
                <a:ea typeface="华文中宋" pitchFamily="2" charset="-122"/>
              </a:rPr>
              <a:t>）</a:t>
            </a:r>
            <a:r>
              <a:rPr lang="en-US" altLang="zh-CN" sz="2800" dirty="0"/>
              <a:t> </a:t>
            </a:r>
            <a:r>
              <a:rPr lang="en-US" altLang="zh-CN" dirty="0">
                <a:solidFill>
                  <a:srgbClr val="FF0000"/>
                </a:solidFill>
              </a:rPr>
              <a:t>2013</a:t>
            </a:r>
            <a:r>
              <a:rPr lang="zh-CN" altLang="zh-CN" dirty="0">
                <a:solidFill>
                  <a:srgbClr val="FF0000"/>
                </a:solidFill>
              </a:rPr>
              <a:t>年</a:t>
            </a:r>
            <a:r>
              <a:rPr lang="en-US" altLang="zh-CN" dirty="0">
                <a:solidFill>
                  <a:srgbClr val="FF0000"/>
                </a:solidFill>
              </a:rPr>
              <a:t>9</a:t>
            </a:r>
            <a:r>
              <a:rPr lang="zh-CN" altLang="zh-CN" dirty="0">
                <a:solidFill>
                  <a:srgbClr val="FF0000"/>
                </a:solidFill>
              </a:rPr>
              <a:t>月</a:t>
            </a:r>
            <a:r>
              <a:rPr lang="en-US" altLang="zh-CN" dirty="0">
                <a:solidFill>
                  <a:srgbClr val="FF0000"/>
                </a:solidFill>
              </a:rPr>
              <a:t>18</a:t>
            </a:r>
            <a:r>
              <a:rPr lang="zh-CN" altLang="zh-CN" dirty="0">
                <a:solidFill>
                  <a:srgbClr val="FF0000"/>
                </a:solidFill>
              </a:rPr>
              <a:t>日</a:t>
            </a:r>
            <a:endParaRPr kumimoji="1" lang="zh-CN" altLang="en-US" dirty="0" smtClean="0">
              <a:solidFill>
                <a:srgbClr val="FF0000"/>
              </a:solidFill>
              <a:ea typeface="华文中宋" pitchFamily="2" charset="-122"/>
            </a:endParaRPr>
          </a:p>
          <a:p>
            <a:pPr eaLnBrk="0">
              <a:lnSpc>
                <a:spcPct val="150000"/>
              </a:lnSpc>
            </a:pPr>
            <a:r>
              <a:rPr lang="en-US" altLang="zh-CN" dirty="0" smtClean="0"/>
              <a:t>        </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化工（危险化学品）企业保障生产安全十条规定</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（以下简称</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十条规定</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）由</a:t>
            </a:r>
            <a:r>
              <a:rPr lang="en-US" altLang="zh-CN" dirty="0">
                <a:latin typeface="华文中宋" pitchFamily="2" charset="-122"/>
                <a:ea typeface="华文中宋" pitchFamily="2" charset="-122"/>
              </a:rPr>
              <a:t>5</a:t>
            </a:r>
            <a:r>
              <a:rPr lang="zh-CN" altLang="en-US" dirty="0">
                <a:latin typeface="华文中宋" pitchFamily="2" charset="-122"/>
                <a:ea typeface="华文中宋" pitchFamily="2" charset="-122"/>
              </a:rPr>
              <a:t>个必须和</a:t>
            </a:r>
            <a:r>
              <a:rPr lang="en-US" altLang="zh-CN" dirty="0">
                <a:latin typeface="华文中宋" pitchFamily="2" charset="-122"/>
                <a:ea typeface="华文中宋" pitchFamily="2" charset="-122"/>
              </a:rPr>
              <a:t>5</a:t>
            </a:r>
            <a:r>
              <a:rPr lang="zh-CN" altLang="en-US" dirty="0">
                <a:latin typeface="华文中宋" pitchFamily="2" charset="-122"/>
                <a:ea typeface="华文中宋" pitchFamily="2" charset="-122"/>
              </a:rPr>
              <a:t>个严禁组成，紧抓化工（危险化学品）企业生产安全的主要矛盾和关键问题，规范了化工（危险化学品）企业安全生产过程中集中多发的</a:t>
            </a:r>
            <a:r>
              <a:rPr lang="zh-CN" altLang="en-US" dirty="0" smtClean="0">
                <a:latin typeface="华文中宋" pitchFamily="2" charset="-122"/>
                <a:ea typeface="华文中宋" pitchFamily="2" charset="-122"/>
              </a:rPr>
              <a:t>问题。</a:t>
            </a:r>
            <a:endParaRPr kumimoji="1" lang="en-US" altLang="zh-CN" dirty="0">
              <a:solidFill>
                <a:schemeClr val="tx2"/>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611560" y="964233"/>
            <a:ext cx="7920880" cy="5078313"/>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一、</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必须</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依法设立、证照齐全有效。</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二、</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必须</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建立健全并严格落实全员安全生产责任制，严格执行领导带班值班制度。</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三、</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必须</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确保从业人员符合录用条件并培训合格，依法持证上岗。</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四、</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必须</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严格管控重大危险源，严格变更管理，遇险科学施救。</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五、</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必须</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按照</a:t>
            </a:r>
            <a:r>
              <a:rPr kumimoji="0" lang="zh-CN"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危险化学品企业事故隐患排查治理实施导则</a:t>
            </a:r>
            <a:r>
              <a:rPr kumimoji="0" lang="zh-CN"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要求排查治理隐患。</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785786" y="1142984"/>
            <a:ext cx="7500990"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六、</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严禁</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设备设施带病运行和未经审批停用报警联锁系统。</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七、</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严禁</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可燃和有毒气体泄漏等报警系统处于非正常状态。</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八、</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严禁</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未经审批进行动火、进入受限空间、高处、吊装、临时用电、动土、检维修、盲板抽堵等作业。</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九、</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严禁</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违章指挥和强令他人冒险作业。</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十、</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严禁</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违章作业、脱岗和在岗做与工作无关的事。</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981075"/>
            <a:ext cx="8064127" cy="3139321"/>
          </a:xfrm>
          <a:prstGeom prst="rect">
            <a:avLst/>
          </a:prstGeom>
          <a:noFill/>
          <a:ln w="9525">
            <a:noFill/>
            <a:miter lim="800000"/>
          </a:ln>
        </p:spPr>
        <p:txBody>
          <a:bodyPr wrap="square">
            <a:spAutoFit/>
          </a:bodyPr>
          <a:lstStyle/>
          <a:p>
            <a:pPr eaLnBrk="0">
              <a:lnSpc>
                <a:spcPct val="150000"/>
              </a:lnSpc>
            </a:pPr>
            <a:r>
              <a:rPr kumimoji="1" lang="zh-CN" altLang="en-US" sz="2800" b="1" dirty="0">
                <a:solidFill>
                  <a:srgbClr val="FF0000"/>
                </a:solidFill>
                <a:ea typeface="华文中宋" pitchFamily="2" charset="-122"/>
              </a:rPr>
              <a:t>（十八）国家安全监管</a:t>
            </a:r>
            <a:r>
              <a:rPr kumimoji="1" lang="zh-CN" altLang="en-US" sz="2800" b="1" dirty="0" smtClean="0">
                <a:solidFill>
                  <a:srgbClr val="FF0000"/>
                </a:solidFill>
                <a:ea typeface="华文中宋" pitchFamily="2" charset="-122"/>
              </a:rPr>
              <a:t>总局  关于</a:t>
            </a:r>
            <a:r>
              <a:rPr kumimoji="1" lang="zh-CN" altLang="en-US" sz="2800" b="1" dirty="0">
                <a:solidFill>
                  <a:srgbClr val="FF0000"/>
                </a:solidFill>
                <a:ea typeface="华文中宋" pitchFamily="2" charset="-122"/>
              </a:rPr>
              <a:t>加强化工安全仪表系统管理的指导</a:t>
            </a:r>
            <a:r>
              <a:rPr kumimoji="1" lang="zh-CN" altLang="en-US" sz="2800" b="1" dirty="0" smtClean="0">
                <a:solidFill>
                  <a:srgbClr val="FF0000"/>
                </a:solidFill>
                <a:ea typeface="华文中宋" pitchFamily="2" charset="-122"/>
              </a:rPr>
              <a:t>意见  </a:t>
            </a:r>
            <a:r>
              <a:rPr kumimoji="1" lang="zh-CN" altLang="en-US" sz="2600" b="1" dirty="0" smtClean="0">
                <a:solidFill>
                  <a:schemeClr val="tx2"/>
                </a:solidFill>
                <a:ea typeface="华文中宋" pitchFamily="2" charset="-122"/>
              </a:rPr>
              <a:t>（安监总管三</a:t>
            </a:r>
            <a:r>
              <a:rPr kumimoji="1" lang="en-US" altLang="zh-CN" sz="2600" b="1" dirty="0" smtClean="0">
                <a:solidFill>
                  <a:schemeClr val="tx2"/>
                </a:solidFill>
                <a:ea typeface="华文中宋" pitchFamily="2" charset="-122"/>
              </a:rPr>
              <a:t>〔2014〕116</a:t>
            </a:r>
            <a:r>
              <a:rPr kumimoji="1" lang="zh-CN" altLang="en-US" sz="2600" b="1" dirty="0" smtClean="0">
                <a:solidFill>
                  <a:schemeClr val="tx2"/>
                </a:solidFill>
                <a:ea typeface="华文中宋" pitchFamily="2" charset="-122"/>
              </a:rPr>
              <a:t>号</a:t>
            </a:r>
            <a:r>
              <a:rPr kumimoji="1" lang="zh-CN" altLang="en-US" sz="2600" b="1" dirty="0" smtClean="0">
                <a:solidFill>
                  <a:schemeClr val="tx2"/>
                </a:solidFill>
                <a:latin typeface="Times New Roman" panose="02020603050405020304" pitchFamily="18" charset="0"/>
                <a:ea typeface="华文中宋" pitchFamily="2" charset="-122"/>
              </a:rPr>
              <a:t>）</a:t>
            </a:r>
            <a:r>
              <a:rPr lang="en-US" altLang="zh-CN" sz="2800" dirty="0" smtClean="0"/>
              <a:t> </a:t>
            </a:r>
            <a:r>
              <a:rPr lang="en-US" altLang="zh-CN" dirty="0">
                <a:solidFill>
                  <a:srgbClr val="FF0000"/>
                </a:solidFill>
              </a:rPr>
              <a:t>2014</a:t>
            </a:r>
            <a:r>
              <a:rPr lang="zh-CN" altLang="en-US" dirty="0">
                <a:solidFill>
                  <a:srgbClr val="FF0000"/>
                </a:solidFill>
              </a:rPr>
              <a:t>年</a:t>
            </a:r>
            <a:r>
              <a:rPr lang="en-US" altLang="zh-CN" dirty="0">
                <a:solidFill>
                  <a:srgbClr val="FF0000"/>
                </a:solidFill>
              </a:rPr>
              <a:t>11</a:t>
            </a:r>
            <a:r>
              <a:rPr lang="zh-CN" altLang="en-US" dirty="0">
                <a:solidFill>
                  <a:srgbClr val="FF0000"/>
                </a:solidFill>
              </a:rPr>
              <a:t>月</a:t>
            </a:r>
            <a:r>
              <a:rPr lang="en-US" altLang="zh-CN" dirty="0">
                <a:solidFill>
                  <a:srgbClr val="FF0000"/>
                </a:solidFill>
              </a:rPr>
              <a:t>13</a:t>
            </a:r>
            <a:r>
              <a:rPr lang="zh-CN" altLang="en-US" dirty="0">
                <a:solidFill>
                  <a:srgbClr val="FF0000"/>
                </a:solidFill>
              </a:rPr>
              <a:t>日</a:t>
            </a:r>
            <a:endParaRPr kumimoji="1" lang="zh-CN" altLang="en-US" dirty="0" smtClean="0">
              <a:solidFill>
                <a:srgbClr val="FF0000"/>
              </a:solidFill>
              <a:ea typeface="华文中宋" pitchFamily="2" charset="-122"/>
            </a:endParaRPr>
          </a:p>
          <a:p>
            <a:pPr eaLnBrk="0">
              <a:lnSpc>
                <a:spcPct val="150000"/>
              </a:lnSpc>
            </a:pPr>
            <a:r>
              <a:rPr lang="zh-CN" altLang="en-US" dirty="0" smtClean="0"/>
              <a:t>      </a:t>
            </a:r>
            <a:endParaRPr lang="en-US" altLang="zh-CN" dirty="0" smtClean="0"/>
          </a:p>
          <a:p>
            <a:pPr eaLnBrk="0">
              <a:lnSpc>
                <a:spcPct val="150000"/>
              </a:lnSpc>
            </a:pPr>
            <a:r>
              <a:rPr lang="en-US" altLang="zh-CN" sz="2800" dirty="0"/>
              <a:t> </a:t>
            </a:r>
            <a:r>
              <a:rPr lang="en-US" altLang="zh-CN" sz="2800" dirty="0" smtClean="0"/>
              <a:t>      </a:t>
            </a:r>
            <a:endParaRPr kumimoji="1" lang="en-US" altLang="zh-CN" sz="2800" dirty="0">
              <a:solidFill>
                <a:schemeClr val="tx2"/>
              </a:solidFill>
              <a:latin typeface="华文中宋" pitchFamily="2" charset="-122"/>
              <a:ea typeface="华文中宋" pitchFamily="2" charset="-122"/>
            </a:endParaRPr>
          </a:p>
        </p:txBody>
      </p:sp>
      <p:sp>
        <p:nvSpPr>
          <p:cNvPr id="3" name="矩形 2"/>
          <p:cNvSpPr/>
          <p:nvPr/>
        </p:nvSpPr>
        <p:spPr>
          <a:xfrm>
            <a:off x="594990" y="3933056"/>
            <a:ext cx="7920880" cy="1200329"/>
          </a:xfrm>
          <a:prstGeom prst="rect">
            <a:avLst/>
          </a:prstGeom>
        </p:spPr>
        <p:txBody>
          <a:bodyPr wrap="square">
            <a:spAutoFit/>
          </a:bodyPr>
          <a:lstStyle/>
          <a:p>
            <a:r>
              <a:rPr lang="zh-CN" altLang="en-US" sz="2400" b="1" dirty="0" smtClean="0">
                <a:latin typeface="华文中宋" pitchFamily="2" charset="-122"/>
                <a:ea typeface="华文中宋" pitchFamily="2" charset="-122"/>
              </a:rPr>
              <a:t>　</a:t>
            </a:r>
            <a:r>
              <a:rPr lang="zh-CN" altLang="en-US" sz="2400" dirty="0" smtClean="0">
                <a:latin typeface="华文中宋" pitchFamily="2" charset="-122"/>
                <a:ea typeface="华文中宋" pitchFamily="2" charset="-122"/>
              </a:rPr>
              <a:t>（一）</a:t>
            </a:r>
            <a:r>
              <a:rPr lang="zh-CN" altLang="en-US" sz="2400" dirty="0" smtClean="0">
                <a:solidFill>
                  <a:srgbClr val="FF0000"/>
                </a:solidFill>
                <a:latin typeface="华文中宋" pitchFamily="2" charset="-122"/>
                <a:ea typeface="华文中宋" pitchFamily="2" charset="-122"/>
              </a:rPr>
              <a:t>化工安全仪表系统（</a:t>
            </a:r>
            <a:r>
              <a:rPr lang="en-US" sz="2400" dirty="0" smtClean="0">
                <a:solidFill>
                  <a:srgbClr val="FF0000"/>
                </a:solidFill>
                <a:latin typeface="华文中宋" pitchFamily="2" charset="-122"/>
                <a:ea typeface="华文中宋" pitchFamily="2" charset="-122"/>
              </a:rPr>
              <a:t>SIS</a:t>
            </a:r>
            <a:r>
              <a:rPr lang="zh-CN" altLang="en-US" sz="2400" dirty="0" smtClean="0">
                <a:solidFill>
                  <a:srgbClr val="FF0000"/>
                </a:solidFill>
                <a:latin typeface="华文中宋" pitchFamily="2" charset="-122"/>
                <a:ea typeface="华文中宋" pitchFamily="2" charset="-122"/>
              </a:rPr>
              <a:t>）包括安全联锁系统、紧急停车系统和有毒有害、可燃气体及火灾检测保护系统等</a:t>
            </a:r>
            <a:r>
              <a:rPr lang="zh-CN" altLang="en-US" sz="2400" dirty="0" smtClean="0">
                <a:latin typeface="华文中宋" pitchFamily="2" charset="-122"/>
                <a:ea typeface="华文中宋" pitchFamily="2" charset="-122"/>
              </a:rPr>
              <a:t>。</a:t>
            </a:r>
            <a:endParaRPr lang="zh-CN" altLang="en-US" sz="2400" dirty="0">
              <a:latin typeface="华文中宋" pitchFamily="2" charset="-122"/>
              <a:ea typeface="华文中宋" pitchFamily="2" charset="-122"/>
            </a:endParaRPr>
          </a:p>
        </p:txBody>
      </p:sp>
      <p:sp>
        <p:nvSpPr>
          <p:cNvPr id="4" name="矩形 3"/>
          <p:cNvSpPr/>
          <p:nvPr/>
        </p:nvSpPr>
        <p:spPr>
          <a:xfrm>
            <a:off x="594990" y="3297470"/>
            <a:ext cx="7776864" cy="461665"/>
          </a:xfrm>
          <a:prstGeom prst="rect">
            <a:avLst/>
          </a:prstGeom>
        </p:spPr>
        <p:txBody>
          <a:bodyPr wrap="square">
            <a:spAutoFit/>
          </a:bodyPr>
          <a:lstStyle/>
          <a:p>
            <a:r>
              <a:rPr lang="zh-CN" altLang="en-US" b="1" dirty="0" smtClean="0">
                <a:solidFill>
                  <a:schemeClr val="accent2"/>
                </a:solidFill>
              </a:rPr>
              <a:t>一、充分认识加强化工安全仪表系统管理工作的重要性</a:t>
            </a:r>
            <a:endParaRPr lang="zh-CN" altLang="en-US" b="1" dirty="0" smtClean="0">
              <a:solidFill>
                <a:schemeClr val="accent2"/>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642910" y="2873456"/>
            <a:ext cx="8072494" cy="685800"/>
          </a:xfrm>
        </p:spPr>
        <p:txBody>
          <a:bodyPr/>
          <a:lstStyle/>
          <a:p>
            <a:pPr algn="l"/>
            <a:r>
              <a:rPr lang="zh-CN" altLang="en-US" sz="2400" b="1" dirty="0" smtClean="0">
                <a:solidFill>
                  <a:schemeClr val="accent2"/>
                </a:solidFill>
              </a:rPr>
              <a:t>三、进一步加强安全仪表系统全生命周期的管理</a:t>
            </a:r>
            <a:endParaRPr lang="zh-CN" altLang="en-US" sz="2400" dirty="0">
              <a:solidFill>
                <a:schemeClr val="accent2"/>
              </a:solidFill>
            </a:endParaRPr>
          </a:p>
        </p:txBody>
      </p:sp>
      <p:sp>
        <p:nvSpPr>
          <p:cNvPr id="6" name="内容占位符 2"/>
          <p:cNvSpPr>
            <a:spLocks noGrp="1"/>
          </p:cNvSpPr>
          <p:nvPr>
            <p:ph idx="1"/>
          </p:nvPr>
        </p:nvSpPr>
        <p:spPr>
          <a:xfrm>
            <a:off x="685800" y="1285860"/>
            <a:ext cx="8134672" cy="1656184"/>
          </a:xfrm>
        </p:spPr>
        <p:txBody>
          <a:bodyPr/>
          <a:lstStyle/>
          <a:p>
            <a:pPr marL="0" indent="0" hangingPunct="1">
              <a:buNone/>
            </a:pPr>
            <a:r>
              <a:rPr lang="zh-CN" altLang="en-US" sz="2400" dirty="0" smtClean="0">
                <a:latin typeface="华文中宋" pitchFamily="2" charset="-122"/>
                <a:ea typeface="华文中宋" pitchFamily="2" charset="-122"/>
              </a:rPr>
              <a:t>（二）加快安全仪表系统功能安全相关技术和管理人才的培养。</a:t>
            </a:r>
            <a:endParaRPr lang="en-US" altLang="zh-CN" sz="2400" dirty="0" smtClean="0">
              <a:latin typeface="华文中宋" pitchFamily="2" charset="-122"/>
              <a:ea typeface="华文中宋" pitchFamily="2" charset="-122"/>
            </a:endParaRPr>
          </a:p>
          <a:p>
            <a:pPr marL="0" indent="0" hangingPunct="1">
              <a:buNone/>
            </a:pPr>
            <a:r>
              <a:rPr lang="zh-CN" altLang="en-US" sz="2400" dirty="0" smtClean="0">
                <a:latin typeface="华文中宋" pitchFamily="2" charset="-122"/>
                <a:ea typeface="华文中宋" pitchFamily="2" charset="-122"/>
              </a:rPr>
              <a:t>（三）进一步完善化工安全仪表系统技术标准和认证体系。</a:t>
            </a:r>
            <a:endParaRPr lang="en-US" altLang="zh-CN" sz="2400" dirty="0" smtClean="0">
              <a:latin typeface="华文中宋" pitchFamily="2" charset="-122"/>
              <a:ea typeface="华文中宋" pitchFamily="2" charset="-122"/>
            </a:endParaRPr>
          </a:p>
          <a:p>
            <a:pPr marL="0" indent="0" hangingPunct="1">
              <a:buNone/>
            </a:pPr>
            <a:r>
              <a:rPr lang="zh-CN" altLang="en-US" sz="2400" dirty="0" smtClean="0">
                <a:latin typeface="华文中宋" pitchFamily="2" charset="-122"/>
                <a:ea typeface="华文中宋" pitchFamily="2" charset="-122"/>
              </a:rPr>
              <a:t>（</a:t>
            </a:r>
            <a:r>
              <a:rPr lang="en-US" sz="2400" dirty="0" smtClean="0">
                <a:latin typeface="华文中宋" pitchFamily="2" charset="-122"/>
                <a:ea typeface="华文中宋" pitchFamily="2" charset="-122"/>
              </a:rPr>
              <a:t>GB/T20438</a:t>
            </a:r>
            <a:r>
              <a:rPr lang="zh-CN" altLang="en-US" sz="2400" dirty="0" smtClean="0">
                <a:latin typeface="华文中宋" pitchFamily="2" charset="-122"/>
                <a:ea typeface="华文中宋" pitchFamily="2" charset="-122"/>
              </a:rPr>
              <a:t>、</a:t>
            </a:r>
            <a:r>
              <a:rPr lang="en-US" sz="2400" dirty="0" smtClean="0">
                <a:latin typeface="华文中宋" pitchFamily="2" charset="-122"/>
                <a:ea typeface="华文中宋" pitchFamily="2" charset="-122"/>
              </a:rPr>
              <a:t>GB/T21109</a:t>
            </a:r>
            <a:r>
              <a:rPr lang="zh-CN" altLang="en-US" sz="2400" dirty="0" smtClean="0">
                <a:latin typeface="华文中宋" pitchFamily="2" charset="-122"/>
                <a:ea typeface="华文中宋" pitchFamily="2" charset="-122"/>
              </a:rPr>
              <a:t>）</a:t>
            </a:r>
            <a:endParaRPr lang="zh-CN" altLang="en-US" sz="2400" dirty="0">
              <a:latin typeface="华文中宋" pitchFamily="2" charset="-122"/>
              <a:ea typeface="华文中宋" pitchFamily="2" charset="-122"/>
            </a:endParaRPr>
          </a:p>
        </p:txBody>
      </p:sp>
      <p:sp>
        <p:nvSpPr>
          <p:cNvPr id="7" name="矩形 6"/>
          <p:cNvSpPr/>
          <p:nvPr/>
        </p:nvSpPr>
        <p:spPr>
          <a:xfrm>
            <a:off x="685800" y="785794"/>
            <a:ext cx="7772400" cy="461665"/>
          </a:xfrm>
          <a:prstGeom prst="rect">
            <a:avLst/>
          </a:prstGeom>
        </p:spPr>
        <p:txBody>
          <a:bodyPr wrap="square">
            <a:spAutoFit/>
          </a:bodyPr>
          <a:lstStyle/>
          <a:p>
            <a:pPr marL="342900" lvl="0" indent="-342900" eaLnBrk="0" fontAlgn="base" hangingPunct="0">
              <a:spcBef>
                <a:spcPct val="20000"/>
              </a:spcBef>
              <a:spcAft>
                <a:spcPct val="0"/>
              </a:spcAft>
            </a:pPr>
            <a:r>
              <a:rPr kumimoji="1" lang="zh-CN" altLang="en-US" b="1" dirty="0" smtClean="0">
                <a:solidFill>
                  <a:schemeClr val="accent2"/>
                </a:solidFill>
                <a:effectLst>
                  <a:outerShdw blurRad="38100" dist="38100" dir="2700000" algn="tl">
                    <a:srgbClr val="C0C0C0"/>
                  </a:outerShdw>
                </a:effectLst>
                <a:latin typeface="+mj-lt"/>
                <a:ea typeface="+mj-ea"/>
                <a:cs typeface="+mj-cs"/>
              </a:rPr>
              <a:t>二、加强化工安全仪表系统管理的基础工作</a:t>
            </a:r>
            <a:endParaRPr kumimoji="1" lang="zh-CN" altLang="en-US" b="1" dirty="0" smtClean="0">
              <a:solidFill>
                <a:schemeClr val="accent2"/>
              </a:solidFill>
              <a:effectLst>
                <a:outerShdw blurRad="38100" dist="38100" dir="2700000" algn="tl">
                  <a:srgbClr val="C0C0C0"/>
                </a:outerShdw>
              </a:effectLst>
              <a:latin typeface="+mj-lt"/>
              <a:ea typeface="+mj-ea"/>
              <a:cs typeface="+mj-cs"/>
            </a:endParaRPr>
          </a:p>
        </p:txBody>
      </p:sp>
      <p:sp>
        <p:nvSpPr>
          <p:cNvPr id="9" name="内容占位符 2"/>
          <p:cNvSpPr txBox="1"/>
          <p:nvPr/>
        </p:nvSpPr>
        <p:spPr bwMode="auto">
          <a:xfrm>
            <a:off x="642910" y="3446670"/>
            <a:ext cx="8072494"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buFontTx/>
              <a:buNone/>
            </a:pPr>
            <a:r>
              <a:rPr lang="zh-CN" altLang="en-US" sz="2400" kern="0" dirty="0" smtClean="0">
                <a:latin typeface="华文中宋" pitchFamily="2" charset="-122"/>
                <a:ea typeface="华文中宋" pitchFamily="2" charset="-122"/>
              </a:rPr>
              <a:t>（四）设计安全仪表系统之前要明确安全仪表系统过程安全要求、设计意图和依据。</a:t>
            </a:r>
            <a:endParaRPr lang="en-US" altLang="zh-CN" sz="2400" kern="0" dirty="0" smtClean="0">
              <a:latin typeface="华文中宋" pitchFamily="2" charset="-122"/>
              <a:ea typeface="华文中宋" pitchFamily="2" charset="-122"/>
            </a:endParaRPr>
          </a:p>
          <a:p>
            <a:pPr marL="0" indent="0">
              <a:buFontTx/>
              <a:buNone/>
            </a:pPr>
            <a:r>
              <a:rPr lang="zh-CN" altLang="en-US" sz="2400" kern="0" dirty="0" smtClean="0">
                <a:latin typeface="华文中宋" pitchFamily="2" charset="-122"/>
                <a:ea typeface="华文中宋" pitchFamily="2" charset="-122"/>
              </a:rPr>
              <a:t>（五）规范化工安全仪表系统的设计。</a:t>
            </a:r>
            <a:endParaRPr lang="en-US" altLang="zh-CN" sz="2400" kern="0" dirty="0" smtClean="0">
              <a:latin typeface="华文中宋" pitchFamily="2" charset="-122"/>
              <a:ea typeface="华文中宋" pitchFamily="2" charset="-122"/>
            </a:endParaRPr>
          </a:p>
          <a:p>
            <a:pPr marL="0" indent="0">
              <a:buFontTx/>
              <a:buNone/>
            </a:pPr>
            <a:r>
              <a:rPr lang="zh-CN" altLang="en-US" sz="2400" kern="0" dirty="0" smtClean="0">
                <a:latin typeface="华文中宋" pitchFamily="2" charset="-122"/>
                <a:ea typeface="华文中宋" pitchFamily="2" charset="-122"/>
              </a:rPr>
              <a:t>（六）严格安全仪表系统的安装调试和联合确认。</a:t>
            </a:r>
            <a:endParaRPr lang="en-US" altLang="zh-CN" sz="2400" kern="0" dirty="0" smtClean="0">
              <a:latin typeface="华文中宋" pitchFamily="2" charset="-122"/>
              <a:ea typeface="华文中宋" pitchFamily="2" charset="-122"/>
            </a:endParaRPr>
          </a:p>
          <a:p>
            <a:pPr marL="0" indent="0">
              <a:buFontTx/>
              <a:buNone/>
            </a:pPr>
            <a:r>
              <a:rPr lang="zh-CN" altLang="en-US" sz="2400" kern="0" dirty="0" smtClean="0">
                <a:latin typeface="华文中宋" pitchFamily="2" charset="-122"/>
                <a:ea typeface="华文中宋" pitchFamily="2" charset="-122"/>
              </a:rPr>
              <a:t>（七）加强化工企业安全仪表系统操作和维护管理。</a:t>
            </a:r>
            <a:endParaRPr lang="en-US" altLang="zh-CN" sz="2400" kern="0" dirty="0" smtClean="0">
              <a:latin typeface="华文中宋" pitchFamily="2" charset="-122"/>
              <a:ea typeface="华文中宋" pitchFamily="2" charset="-122"/>
            </a:endParaRPr>
          </a:p>
          <a:p>
            <a:pPr marL="0" indent="0">
              <a:buFontTx/>
              <a:buNone/>
            </a:pPr>
            <a:r>
              <a:rPr lang="zh-CN" altLang="en-US" sz="2400" kern="0" dirty="0" smtClean="0">
                <a:latin typeface="华文中宋" pitchFamily="2" charset="-122"/>
                <a:ea typeface="华文中宋" pitchFamily="2" charset="-122"/>
              </a:rPr>
              <a:t>（八）逐步完善安全仪表系统管理制度和内部规范。</a:t>
            </a:r>
            <a:endParaRPr lang="zh-CN" altLang="en-US" sz="2400" kern="0"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539552" y="3248160"/>
            <a:ext cx="8207926" cy="3046988"/>
          </a:xfrm>
          <a:prstGeom prst="rect">
            <a:avLst/>
          </a:prstGeom>
          <a:noFill/>
          <a:ln w="9525">
            <a:noFill/>
            <a:miter lim="800000"/>
          </a:ln>
          <a:effectLst/>
        </p:spPr>
        <p:txBody>
          <a:bodyPr vert="horz" wrap="square" lIns="91440" tIns="45720" rIns="91440" bIns="45720" numCol="1" anchor="ctr" anchorCtr="0" compatLnSpc="1">
            <a:spAutoFit/>
          </a:bodyPr>
          <a:lstStyle/>
          <a:p>
            <a:r>
              <a:rPr lang="zh-CN" altLang="en-US" sz="2400" dirty="0" smtClean="0">
                <a:latin typeface="华文中宋" pitchFamily="2" charset="-122"/>
                <a:ea typeface="华文中宋" pitchFamily="2" charset="-122"/>
              </a:rPr>
              <a:t>（十二）从</a:t>
            </a:r>
            <a:r>
              <a:rPr lang="en-US" sz="2400" dirty="0" smtClean="0">
                <a:latin typeface="华文中宋" pitchFamily="2" charset="-122"/>
                <a:ea typeface="华文中宋" pitchFamily="2" charset="-122"/>
              </a:rPr>
              <a:t>2016</a:t>
            </a:r>
            <a:r>
              <a:rPr lang="zh-CN" altLang="en-US" sz="2400" dirty="0" smtClean="0">
                <a:latin typeface="华文中宋" pitchFamily="2" charset="-122"/>
                <a:ea typeface="华文中宋" pitchFamily="2" charset="-122"/>
              </a:rPr>
              <a:t>年</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月</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日起，</a:t>
            </a:r>
            <a:r>
              <a:rPr lang="zh-CN" altLang="en-US" sz="2400" dirty="0" smtClean="0">
                <a:solidFill>
                  <a:srgbClr val="FF0000"/>
                </a:solidFill>
                <a:latin typeface="华文中宋" pitchFamily="2" charset="-122"/>
                <a:ea typeface="华文中宋" pitchFamily="2" charset="-122"/>
              </a:rPr>
              <a:t>大型和外商独资合资</a:t>
            </a:r>
            <a:r>
              <a:rPr lang="zh-CN" altLang="en-US" sz="2400" dirty="0" smtClean="0">
                <a:latin typeface="华文中宋" pitchFamily="2" charset="-122"/>
                <a:ea typeface="华文中宋" pitchFamily="2" charset="-122"/>
              </a:rPr>
              <a:t>等具备条件的化工企业</a:t>
            </a:r>
            <a:r>
              <a:rPr lang="zh-CN" altLang="en-US" sz="2400" dirty="0" smtClean="0">
                <a:solidFill>
                  <a:srgbClr val="FF0000"/>
                </a:solidFill>
                <a:latin typeface="华文中宋" pitchFamily="2" charset="-122"/>
                <a:ea typeface="华文中宋" pitchFamily="2" charset="-122"/>
              </a:rPr>
              <a:t>新建涉及“两重点一重大</a:t>
            </a:r>
            <a:r>
              <a:rPr lang="zh-CN" altLang="en-US" sz="2400" dirty="0" smtClean="0">
                <a:latin typeface="华文中宋" pitchFamily="2" charset="-122"/>
                <a:ea typeface="华文中宋" pitchFamily="2" charset="-122"/>
              </a:rPr>
              <a:t>”的化工装置和危险化学品储存设施，要设计安全仪表系统。</a:t>
            </a:r>
            <a:endParaRPr lang="zh-CN" altLang="en-US" sz="2400" dirty="0" smtClean="0">
              <a:latin typeface="华文中宋" pitchFamily="2" charset="-122"/>
              <a:ea typeface="华文中宋" pitchFamily="2" charset="-122"/>
            </a:endParaRPr>
          </a:p>
          <a:p>
            <a:r>
              <a:rPr lang="zh-CN" altLang="en-US" sz="2400" dirty="0" smtClean="0">
                <a:latin typeface="华文中宋" pitchFamily="2" charset="-122"/>
                <a:ea typeface="华文中宋" pitchFamily="2" charset="-122"/>
              </a:rPr>
              <a:t>（十三）从</a:t>
            </a:r>
            <a:r>
              <a:rPr lang="en-US" sz="2400" dirty="0" smtClean="0">
                <a:latin typeface="华文中宋" pitchFamily="2" charset="-122"/>
                <a:ea typeface="华文中宋" pitchFamily="2" charset="-122"/>
              </a:rPr>
              <a:t>2018</a:t>
            </a:r>
            <a:r>
              <a:rPr lang="zh-CN" altLang="en-US" sz="2400" dirty="0" smtClean="0">
                <a:latin typeface="华文中宋" pitchFamily="2" charset="-122"/>
                <a:ea typeface="华文中宋" pitchFamily="2" charset="-122"/>
              </a:rPr>
              <a:t>年</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月</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日起，</a:t>
            </a:r>
            <a:r>
              <a:rPr lang="zh-CN" altLang="en-US" sz="2400" dirty="0" smtClean="0">
                <a:solidFill>
                  <a:srgbClr val="FF0000"/>
                </a:solidFill>
                <a:latin typeface="华文中宋" pitchFamily="2" charset="-122"/>
                <a:ea typeface="华文中宋" pitchFamily="2" charset="-122"/>
              </a:rPr>
              <a:t>所有新建涉及“两重点一重大”</a:t>
            </a:r>
            <a:r>
              <a:rPr lang="zh-CN" altLang="en-US" sz="2400" dirty="0" smtClean="0">
                <a:latin typeface="华文中宋" pitchFamily="2" charset="-122"/>
                <a:ea typeface="华文中宋" pitchFamily="2" charset="-122"/>
              </a:rPr>
              <a:t>的化工装置和危险化学品储存设施要设计符合要求的安全仪表系统。其他新建化工装置、危险化学品储存设施安全仪表系统，从</a:t>
            </a:r>
            <a:r>
              <a:rPr lang="en-US" sz="2400" dirty="0" smtClean="0">
                <a:latin typeface="华文中宋" pitchFamily="2" charset="-122"/>
                <a:ea typeface="华文中宋" pitchFamily="2" charset="-122"/>
              </a:rPr>
              <a:t>2020</a:t>
            </a:r>
            <a:r>
              <a:rPr lang="zh-CN" altLang="en-US" sz="2400" dirty="0" smtClean="0">
                <a:latin typeface="华文中宋" pitchFamily="2" charset="-122"/>
                <a:ea typeface="华文中宋" pitchFamily="2" charset="-122"/>
              </a:rPr>
              <a:t>年</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月</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日起，应执行功能安全相关标准要求，设计符合要求的安全仪表系统。</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7" name="矩形 6"/>
          <p:cNvSpPr/>
          <p:nvPr/>
        </p:nvSpPr>
        <p:spPr>
          <a:xfrm>
            <a:off x="610574" y="2840989"/>
            <a:ext cx="8136904" cy="461665"/>
          </a:xfrm>
          <a:prstGeom prst="rect">
            <a:avLst/>
          </a:prstGeom>
        </p:spPr>
        <p:txBody>
          <a:bodyPr wrap="square">
            <a:spAutoFit/>
          </a:bodyPr>
          <a:lstStyle/>
          <a:p>
            <a:pPr lvl="0"/>
            <a:r>
              <a:rPr kumimoji="1" lang="zh-CN" altLang="en-US" b="1" dirty="0" smtClean="0">
                <a:solidFill>
                  <a:schemeClr val="accent2"/>
                </a:solidFill>
                <a:effectLst>
                  <a:outerShdw blurRad="38100" dist="38100" dir="2700000" algn="tl">
                    <a:srgbClr val="C0C0C0"/>
                  </a:outerShdw>
                </a:effectLst>
                <a:latin typeface="+mj-lt"/>
                <a:ea typeface="+mj-ea"/>
                <a:cs typeface="+mj-cs"/>
              </a:rPr>
              <a:t>五、从源头加快规范新建项目安全仪表系统管理工作</a:t>
            </a:r>
            <a:endParaRPr kumimoji="1" lang="zh-CN" altLang="en-US" b="1" dirty="0" smtClean="0">
              <a:solidFill>
                <a:schemeClr val="accent2"/>
              </a:solidFill>
              <a:effectLst>
                <a:outerShdw blurRad="38100" dist="38100" dir="2700000" algn="tl">
                  <a:srgbClr val="C0C0C0"/>
                </a:outerShdw>
              </a:effectLst>
              <a:latin typeface="+mj-lt"/>
              <a:ea typeface="+mj-ea"/>
              <a:cs typeface="+mj-cs"/>
            </a:endParaRPr>
          </a:p>
        </p:txBody>
      </p:sp>
      <p:sp>
        <p:nvSpPr>
          <p:cNvPr id="8" name="内容占位符 2"/>
          <p:cNvSpPr>
            <a:spLocks noGrp="1"/>
          </p:cNvSpPr>
          <p:nvPr>
            <p:ph idx="1"/>
          </p:nvPr>
        </p:nvSpPr>
        <p:spPr>
          <a:xfrm>
            <a:off x="683568" y="1214422"/>
            <a:ext cx="7946056" cy="1440160"/>
          </a:xfrm>
        </p:spPr>
        <p:txBody>
          <a:bodyPr/>
          <a:lstStyle/>
          <a:p>
            <a:pPr marL="0" indent="0" hangingPunct="1">
              <a:buNone/>
            </a:pPr>
            <a:r>
              <a:rPr lang="zh-CN" altLang="en-US" sz="2200" dirty="0" smtClean="0">
                <a:latin typeface="华文中宋" pitchFamily="2" charset="-122"/>
                <a:ea typeface="华文中宋" pitchFamily="2" charset="-122"/>
              </a:rPr>
              <a:t>（九）加强过程报警管理，制定企业报警管理制度并严格执行。</a:t>
            </a:r>
            <a:endParaRPr lang="en-US" altLang="zh-CN" sz="2200" dirty="0" smtClean="0">
              <a:latin typeface="华文中宋" pitchFamily="2" charset="-122"/>
              <a:ea typeface="华文中宋" pitchFamily="2" charset="-122"/>
            </a:endParaRPr>
          </a:p>
          <a:p>
            <a:pPr marL="0" indent="0" hangingPunct="1">
              <a:buNone/>
            </a:pPr>
            <a:r>
              <a:rPr lang="zh-CN" altLang="en-US" sz="2200" dirty="0" smtClean="0">
                <a:latin typeface="华文中宋" pitchFamily="2" charset="-122"/>
                <a:ea typeface="华文中宋" pitchFamily="2" charset="-122"/>
              </a:rPr>
              <a:t>（十）加强基本过程控制系统的管理。</a:t>
            </a:r>
            <a:endParaRPr lang="en-US" altLang="zh-CN" sz="2200" dirty="0" smtClean="0">
              <a:latin typeface="华文中宋" pitchFamily="2" charset="-122"/>
              <a:ea typeface="华文中宋" pitchFamily="2" charset="-122"/>
            </a:endParaRPr>
          </a:p>
          <a:p>
            <a:pPr marL="0" indent="0" hangingPunct="1">
              <a:buNone/>
            </a:pPr>
            <a:r>
              <a:rPr lang="zh-CN" altLang="en-US" sz="2200" dirty="0" smtClean="0">
                <a:latin typeface="华文中宋" pitchFamily="2" charset="-122"/>
                <a:ea typeface="华文中宋" pitchFamily="2" charset="-122"/>
              </a:rPr>
              <a:t>（十一）严格按照相关标准设计和实施有毒有害和可燃气体检测保护系统。</a:t>
            </a:r>
            <a:endParaRPr lang="zh-CN" altLang="en-US" sz="2200" dirty="0">
              <a:latin typeface="华文中宋" pitchFamily="2" charset="-122"/>
              <a:ea typeface="华文中宋" pitchFamily="2" charset="-122"/>
            </a:endParaRPr>
          </a:p>
        </p:txBody>
      </p:sp>
      <p:sp>
        <p:nvSpPr>
          <p:cNvPr id="9" name="矩形 8"/>
          <p:cNvSpPr/>
          <p:nvPr/>
        </p:nvSpPr>
        <p:spPr>
          <a:xfrm>
            <a:off x="610574" y="747760"/>
            <a:ext cx="8019050" cy="461665"/>
          </a:xfrm>
          <a:prstGeom prst="rect">
            <a:avLst/>
          </a:prstGeom>
        </p:spPr>
        <p:txBody>
          <a:bodyPr wrap="square">
            <a:spAutoFit/>
          </a:bodyPr>
          <a:lstStyle/>
          <a:p>
            <a:pPr marL="342900" lvl="0" indent="-342900" eaLnBrk="0" fontAlgn="base" hangingPunct="0">
              <a:spcBef>
                <a:spcPct val="20000"/>
              </a:spcBef>
              <a:spcAft>
                <a:spcPct val="0"/>
              </a:spcAft>
            </a:pPr>
            <a:r>
              <a:rPr kumimoji="1" lang="zh-CN" altLang="en-US" b="1" dirty="0" smtClean="0">
                <a:solidFill>
                  <a:schemeClr val="accent2"/>
                </a:solidFill>
                <a:effectLst>
                  <a:outerShdw blurRad="38100" dist="38100" dir="2700000" algn="tl">
                    <a:srgbClr val="C0C0C0"/>
                  </a:outerShdw>
                </a:effectLst>
                <a:latin typeface="+mj-lt"/>
                <a:ea typeface="+mj-ea"/>
                <a:cs typeface="+mj-cs"/>
              </a:rPr>
              <a:t>四、高度重视其他相关仪表保护措施管理</a:t>
            </a:r>
            <a:endParaRPr kumimoji="1" lang="zh-CN" altLang="en-US" b="1" dirty="0" smtClean="0">
              <a:solidFill>
                <a:schemeClr val="accent2"/>
              </a:solidFill>
              <a:effectLst>
                <a:outerShdw blurRad="38100" dist="38100" dir="2700000" algn="tl">
                  <a:srgbClr val="C0C0C0"/>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5536" y="1190139"/>
            <a:ext cx="8136904" cy="5206810"/>
          </a:xfrm>
          <a:prstGeom prst="rect">
            <a:avLst/>
          </a:prstGeom>
          <a:solidFill>
            <a:schemeClr val="bg1"/>
          </a:solidFill>
          <a:ln w="9525">
            <a:noFill/>
            <a:miter lim="800000"/>
          </a:ln>
          <a:effec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40000"/>
              </a:lnSpc>
              <a:spcBef>
                <a:spcPct val="0"/>
              </a:spcBef>
              <a:spcAft>
                <a:spcPct val="0"/>
              </a:spcAft>
              <a:buClrTx/>
              <a:buSzTx/>
              <a:buFontTx/>
              <a:buNone/>
            </a:pPr>
            <a:r>
              <a:rPr kumimoji="0" lang="zh-CN" sz="1400" b="0" i="0" u="none" strike="noStrike" cap="none" normalizeH="0" baseline="0" dirty="0" smtClean="0">
                <a:ln>
                  <a:noFill/>
                </a:ln>
                <a:solidFill>
                  <a:srgbClr val="000000"/>
                </a:solidFill>
                <a:effectLst/>
                <a:latin typeface="华文中宋" pitchFamily="2" charset="-122"/>
                <a:ea typeface="华文中宋" pitchFamily="2" charset="-122"/>
                <a:cs typeface="宋体" panose="02010600030101010101" pitchFamily="2" charset="-122"/>
              </a:rPr>
              <a:t>　　</a:t>
            </a:r>
            <a:r>
              <a:rPr lang="zh-CN" altLang="en-US" sz="2400" dirty="0" smtClean="0">
                <a:latin typeface="华文中宋" pitchFamily="2" charset="-122"/>
                <a:ea typeface="华文中宋" pitchFamily="2" charset="-122"/>
              </a:rPr>
              <a:t>（十四）涉及“两重点一重大”</a:t>
            </a:r>
            <a:r>
              <a:rPr lang="zh-CN" altLang="en-US" sz="2400" dirty="0" smtClean="0">
                <a:solidFill>
                  <a:srgbClr val="FF0000"/>
                </a:solidFill>
                <a:latin typeface="华文中宋" pitchFamily="2" charset="-122"/>
                <a:ea typeface="华文中宋" pitchFamily="2" charset="-122"/>
              </a:rPr>
              <a:t>在役生产装置</a:t>
            </a:r>
            <a:r>
              <a:rPr lang="zh-CN" altLang="en-US" sz="2400" dirty="0" smtClean="0">
                <a:latin typeface="华文中宋" pitchFamily="2" charset="-122"/>
                <a:ea typeface="华文中宋" pitchFamily="2" charset="-122"/>
              </a:rPr>
              <a:t>或设施的化工企业和危险化学品储存单位，要在全面开展过程危险分析（如危险与可操作性分析）基础上，通过风险分析确定安全仪表功能及其风险降低要求，并尽快评估现有安全仪表功能是否满足风险降低要求。</a:t>
            </a:r>
            <a:endParaRPr lang="zh-CN" altLang="en-US" sz="2400" dirty="0" smtClean="0">
              <a:latin typeface="华文中宋" pitchFamily="2" charset="-122"/>
              <a:ea typeface="华文中宋" pitchFamily="2" charset="-122"/>
            </a:endParaRPr>
          </a:p>
          <a:p>
            <a:pPr marL="0" marR="0" lvl="0" indent="0" algn="l" defTabSz="914400" rtl="0" eaLnBrk="0" fontAlgn="base" latinLnBrk="0" hangingPunct="0">
              <a:lnSpc>
                <a:spcPct val="140000"/>
              </a:lnSpc>
              <a:spcBef>
                <a:spcPct val="0"/>
              </a:spcBef>
              <a:spcAft>
                <a:spcPct val="0"/>
              </a:spcAft>
              <a:buClrTx/>
              <a:buSzTx/>
              <a:buFontTx/>
              <a:buNone/>
            </a:pPr>
            <a:r>
              <a:rPr lang="zh-CN" altLang="en-US" sz="2400" dirty="0" smtClean="0">
                <a:latin typeface="华文中宋" pitchFamily="2" charset="-122"/>
                <a:ea typeface="华文中宋" pitchFamily="2" charset="-122"/>
              </a:rPr>
              <a:t>　　（十五）企业应在评估基础上，制定安全仪表系统管理方案和定期检验测试计划。对于不满足要求的安全仪表功能，要</a:t>
            </a:r>
            <a:r>
              <a:rPr lang="zh-CN" altLang="en-US" sz="2400" dirty="0" smtClean="0">
                <a:solidFill>
                  <a:srgbClr val="FF0000"/>
                </a:solidFill>
                <a:latin typeface="华文中宋" pitchFamily="2" charset="-122"/>
                <a:ea typeface="华文中宋" pitchFamily="2" charset="-122"/>
              </a:rPr>
              <a:t>制定相关维护方案和整改计划</a:t>
            </a:r>
            <a:r>
              <a:rPr lang="zh-CN" altLang="en-US" sz="2400" dirty="0" smtClean="0">
                <a:latin typeface="华文中宋" pitchFamily="2" charset="-122"/>
                <a:ea typeface="华文中宋" pitchFamily="2" charset="-122"/>
              </a:rPr>
              <a:t>，</a:t>
            </a:r>
            <a:r>
              <a:rPr lang="en-US" altLang="zh-CN" sz="2400" dirty="0" smtClean="0">
                <a:latin typeface="华文中宋" pitchFamily="2" charset="-122"/>
                <a:ea typeface="华文中宋" pitchFamily="2" charset="-122"/>
              </a:rPr>
              <a:t>2019</a:t>
            </a:r>
            <a:r>
              <a:rPr lang="zh-CN" altLang="en-US" sz="2400" dirty="0" smtClean="0">
                <a:latin typeface="华文中宋" pitchFamily="2" charset="-122"/>
                <a:ea typeface="华文中宋" pitchFamily="2" charset="-122"/>
              </a:rPr>
              <a:t>年底前完成安全仪表系统评估和完善工作。其他化工装置、危险化学品储存设施，要参照本意见要求实施。</a:t>
            </a:r>
            <a:endParaRPr lang="zh-CN" altLang="en-US" sz="2400" dirty="0" smtClean="0">
              <a:latin typeface="华文中宋" pitchFamily="2" charset="-122"/>
              <a:ea typeface="华文中宋" pitchFamily="2" charset="-122"/>
            </a:endParaRPr>
          </a:p>
        </p:txBody>
      </p:sp>
      <p:sp>
        <p:nvSpPr>
          <p:cNvPr id="7" name="矩形 6"/>
          <p:cNvSpPr/>
          <p:nvPr/>
        </p:nvSpPr>
        <p:spPr>
          <a:xfrm>
            <a:off x="683568" y="836712"/>
            <a:ext cx="7992888" cy="461665"/>
          </a:xfrm>
          <a:prstGeom prst="rect">
            <a:avLst/>
          </a:prstGeom>
        </p:spPr>
        <p:txBody>
          <a:bodyPr wrap="square">
            <a:spAutoFit/>
          </a:bodyPr>
          <a:lstStyle/>
          <a:p>
            <a:pPr lvl="0" fontAlgn="base">
              <a:spcBef>
                <a:spcPct val="0"/>
              </a:spcBef>
              <a:spcAft>
                <a:spcPct val="0"/>
              </a:spcAft>
            </a:pPr>
            <a:r>
              <a:rPr lang="zh-CN" altLang="en-US"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六、积极推进在役安全仪表系统评估工作</a:t>
            </a:r>
            <a:endParaRPr lang="zh-CN" altLang="en-US"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836712"/>
            <a:ext cx="8064127" cy="2585323"/>
          </a:xfrm>
          <a:prstGeom prst="rect">
            <a:avLst/>
          </a:prstGeom>
          <a:noFill/>
          <a:ln w="9525">
            <a:noFill/>
            <a:miter lim="800000"/>
          </a:ln>
        </p:spPr>
        <p:txBody>
          <a:bodyPr wrap="square">
            <a:spAutoFit/>
          </a:bodyPr>
          <a:lstStyle/>
          <a:p>
            <a:pPr eaLnBrk="0">
              <a:lnSpc>
                <a:spcPct val="150000"/>
              </a:lnSpc>
            </a:pPr>
            <a:r>
              <a:rPr kumimoji="1" lang="zh-CN" altLang="en-US" sz="2800" b="1" dirty="0">
                <a:solidFill>
                  <a:srgbClr val="FF0000"/>
                </a:solidFill>
                <a:ea typeface="华文中宋" pitchFamily="2" charset="-122"/>
              </a:rPr>
              <a:t>（十九）国家安全监管总局</a:t>
            </a:r>
            <a:r>
              <a:rPr kumimoji="1" lang="zh-CN" altLang="en-US" sz="2800" b="1" dirty="0" smtClean="0">
                <a:solidFill>
                  <a:srgbClr val="FF0000"/>
                </a:solidFill>
                <a:ea typeface="华文中宋" pitchFamily="2" charset="-122"/>
              </a:rPr>
              <a:t>办公厅  关于</a:t>
            </a:r>
            <a:r>
              <a:rPr kumimoji="1" lang="zh-CN" altLang="en-US" sz="2800" b="1" dirty="0">
                <a:solidFill>
                  <a:srgbClr val="FF0000"/>
                </a:solidFill>
                <a:ea typeface="华文中宋" pitchFamily="2" charset="-122"/>
              </a:rPr>
              <a:t>印发用人单位职业病危害告知与警示标识管理规范的通知</a:t>
            </a:r>
            <a:endParaRPr kumimoji="1" lang="zh-CN" altLang="en-US" sz="2800" b="1" dirty="0">
              <a:solidFill>
                <a:srgbClr val="FF0000"/>
              </a:solidFill>
              <a:ea typeface="华文中宋" pitchFamily="2" charset="-122"/>
            </a:endParaRPr>
          </a:p>
          <a:p>
            <a:pPr eaLnBrk="0">
              <a:lnSpc>
                <a:spcPct val="150000"/>
              </a:lnSpc>
            </a:pPr>
            <a:r>
              <a:rPr kumimoji="1" lang="zh-CN" altLang="en-US" sz="2600" b="1" dirty="0">
                <a:solidFill>
                  <a:schemeClr val="tx2"/>
                </a:solidFill>
                <a:ea typeface="华文中宋" pitchFamily="2" charset="-122"/>
              </a:rPr>
              <a:t>（安监总厅安健</a:t>
            </a:r>
            <a:r>
              <a:rPr kumimoji="1" lang="en-US" altLang="zh-CN" sz="2600" b="1" dirty="0">
                <a:solidFill>
                  <a:schemeClr val="tx2"/>
                </a:solidFill>
                <a:ea typeface="华文中宋" pitchFamily="2" charset="-122"/>
              </a:rPr>
              <a:t>〔2014〕111</a:t>
            </a:r>
            <a:r>
              <a:rPr kumimoji="1" lang="zh-CN" altLang="en-US" sz="2600" b="1" dirty="0" smtClean="0">
                <a:solidFill>
                  <a:schemeClr val="tx2"/>
                </a:solidFill>
                <a:ea typeface="华文中宋" pitchFamily="2" charset="-122"/>
              </a:rPr>
              <a:t>号</a:t>
            </a:r>
            <a:r>
              <a:rPr kumimoji="1" lang="zh-CN" altLang="en-US" sz="2600" b="1" dirty="0" smtClean="0">
                <a:solidFill>
                  <a:schemeClr val="tx2"/>
                </a:solidFill>
                <a:latin typeface="Times New Roman" panose="02020603050405020304" pitchFamily="18" charset="0"/>
                <a:ea typeface="华文中宋" pitchFamily="2" charset="-122"/>
              </a:rPr>
              <a:t>）</a:t>
            </a:r>
            <a:r>
              <a:rPr lang="en-US" altLang="zh-CN" sz="2800" dirty="0" smtClean="0"/>
              <a:t> </a:t>
            </a:r>
            <a:r>
              <a:rPr lang="en-US" altLang="zh-CN" dirty="0" smtClean="0">
                <a:solidFill>
                  <a:srgbClr val="FF0000"/>
                </a:solidFill>
              </a:rPr>
              <a:t>2014</a:t>
            </a:r>
            <a:r>
              <a:rPr lang="zh-CN" altLang="en-US" dirty="0" smtClean="0">
                <a:solidFill>
                  <a:srgbClr val="FF0000"/>
                </a:solidFill>
              </a:rPr>
              <a:t>年</a:t>
            </a:r>
            <a:r>
              <a:rPr lang="en-US" altLang="zh-CN" dirty="0" smtClean="0">
                <a:solidFill>
                  <a:srgbClr val="FF0000"/>
                </a:solidFill>
              </a:rPr>
              <a:t>11</a:t>
            </a:r>
            <a:r>
              <a:rPr lang="zh-CN" altLang="en-US" dirty="0" smtClean="0">
                <a:solidFill>
                  <a:srgbClr val="FF0000"/>
                </a:solidFill>
              </a:rPr>
              <a:t>月</a:t>
            </a:r>
            <a:r>
              <a:rPr lang="en-US" altLang="zh-CN" dirty="0" smtClean="0">
                <a:solidFill>
                  <a:srgbClr val="FF0000"/>
                </a:solidFill>
              </a:rPr>
              <a:t>13</a:t>
            </a:r>
            <a:r>
              <a:rPr lang="zh-CN" altLang="en-US" dirty="0" smtClean="0">
                <a:solidFill>
                  <a:srgbClr val="FF0000"/>
                </a:solidFill>
              </a:rPr>
              <a:t>日</a:t>
            </a:r>
            <a:endParaRPr kumimoji="1" lang="zh-CN" altLang="en-US" dirty="0" smtClean="0">
              <a:solidFill>
                <a:srgbClr val="FF0000"/>
              </a:solidFill>
              <a:ea typeface="华文中宋" pitchFamily="2" charset="-122"/>
            </a:endParaRPr>
          </a:p>
          <a:p>
            <a:pPr eaLnBrk="0">
              <a:lnSpc>
                <a:spcPct val="150000"/>
              </a:lnSpc>
            </a:pPr>
            <a:r>
              <a:rPr lang="zh-CN" altLang="en-US" dirty="0" smtClean="0"/>
              <a:t>      </a:t>
            </a:r>
            <a:r>
              <a:rPr lang="en-US" altLang="zh-CN" dirty="0" smtClean="0">
                <a:latin typeface="华文中宋" pitchFamily="2" charset="-122"/>
                <a:ea typeface="华文中宋" pitchFamily="2" charset="-122"/>
              </a:rPr>
              <a:t>  </a:t>
            </a:r>
            <a:endParaRPr kumimoji="1" lang="en-US" altLang="zh-CN" dirty="0">
              <a:solidFill>
                <a:schemeClr val="tx2"/>
              </a:solidFill>
              <a:latin typeface="华文中宋" pitchFamily="2" charset="-122"/>
              <a:ea typeface="华文中宋" pitchFamily="2" charset="-122"/>
            </a:endParaRPr>
          </a:p>
        </p:txBody>
      </p:sp>
      <p:sp>
        <p:nvSpPr>
          <p:cNvPr id="3" name="矩形 2"/>
          <p:cNvSpPr/>
          <p:nvPr/>
        </p:nvSpPr>
        <p:spPr>
          <a:xfrm>
            <a:off x="714348" y="2871227"/>
            <a:ext cx="7500990" cy="1061829"/>
          </a:xfrm>
          <a:prstGeom prst="rect">
            <a:avLst/>
          </a:prstGeom>
        </p:spPr>
        <p:txBody>
          <a:bodyPr wrap="square">
            <a:spAutoFit/>
          </a:bodyPr>
          <a:lstStyle/>
          <a:p>
            <a:pPr>
              <a:lnSpc>
                <a:spcPct val="150000"/>
              </a:lnSpc>
            </a:pPr>
            <a:r>
              <a:rPr lang="zh-CN" altLang="en-US"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第一章 总则</a:t>
            </a:r>
            <a:endParaRPr lang="en-US" altLang="zh-CN"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a:p>
            <a:pPr>
              <a:lnSpc>
                <a:spcPct val="150000"/>
              </a:lnSpc>
            </a:pPr>
            <a:r>
              <a:rPr lang="zh-CN" altLang="en-US" sz="1800" dirty="0" smtClean="0"/>
              <a:t>共</a:t>
            </a:r>
            <a:r>
              <a:rPr lang="en-US" altLang="zh-CN" sz="1800" dirty="0" smtClean="0"/>
              <a:t>5</a:t>
            </a:r>
            <a:r>
              <a:rPr lang="zh-CN" altLang="en-US" sz="1800" dirty="0" smtClean="0"/>
              <a:t>条。目的、依据、原则等。</a:t>
            </a:r>
            <a:endParaRPr lang="zh-CN" altLang="en-US" sz="1800" dirty="0"/>
          </a:p>
        </p:txBody>
      </p:sp>
      <p:sp>
        <p:nvSpPr>
          <p:cNvPr id="4" name="Rectangle 1"/>
          <p:cNvSpPr>
            <a:spLocks noChangeArrowheads="1"/>
          </p:cNvSpPr>
          <p:nvPr/>
        </p:nvSpPr>
        <p:spPr bwMode="auto">
          <a:xfrm>
            <a:off x="323528" y="3892573"/>
            <a:ext cx="7167740" cy="576248"/>
          </a:xfrm>
          <a:prstGeom prst="rect">
            <a:avLst/>
          </a:prstGeom>
          <a:noFill/>
          <a:ln w="9525">
            <a:noFill/>
            <a:miter lim="800000"/>
          </a:ln>
          <a:effectLst/>
        </p:spPr>
        <p:txBody>
          <a:bodyPr vert="horz" wrap="square" lIns="91440" tIns="45720" rIns="91440" bIns="45720" numCol="1" anchor="ctr" anchorCtr="0" compatLnSpc="1">
            <a:spAutoFit/>
          </a:bodyPr>
          <a:lstStyle/>
          <a:p>
            <a:pPr marR="0" lvl="0" indent="357505" fontAlgn="base">
              <a:lnSpc>
                <a:spcPct val="150000"/>
              </a:lnSpc>
              <a:spcBef>
                <a:spcPct val="0"/>
              </a:spcBef>
              <a:spcAft>
                <a:spcPct val="0"/>
              </a:spcAft>
              <a:buClrTx/>
              <a:buSzTx/>
              <a:buFontTx/>
              <a:buNone/>
            </a:pPr>
            <a:r>
              <a:rPr lang="zh-CN" altLang="en-US"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第二章 职业病危害告知</a:t>
            </a:r>
            <a:endParaRPr lang="zh-CN" altLang="en-US"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5" name="矩形 4"/>
          <p:cNvSpPr/>
          <p:nvPr/>
        </p:nvSpPr>
        <p:spPr>
          <a:xfrm>
            <a:off x="539552" y="4493632"/>
            <a:ext cx="8136904" cy="1887696"/>
          </a:xfrm>
          <a:prstGeom prst="rect">
            <a:avLst/>
          </a:prstGeom>
        </p:spPr>
        <p:txBody>
          <a:bodyPr wrap="square">
            <a:spAutoFit/>
          </a:bodyPr>
          <a:lstStyle/>
          <a:p>
            <a:pPr>
              <a:lnSpc>
                <a:spcPts val="3500"/>
              </a:lnSpc>
            </a:pPr>
            <a:r>
              <a:rPr lang="zh-CN" altLang="en-US" sz="2000" dirty="0" smtClean="0">
                <a:latin typeface="华文中宋" pitchFamily="2" charset="-122"/>
                <a:ea typeface="华文中宋" pitchFamily="2" charset="-122"/>
              </a:rPr>
              <a:t>第六条 产生职业病危害的用人单位应将工作过程中可能接触的</a:t>
            </a:r>
            <a:r>
              <a:rPr lang="zh-CN" altLang="en-US" sz="2000" dirty="0" smtClean="0">
                <a:solidFill>
                  <a:srgbClr val="FF0000"/>
                </a:solidFill>
                <a:latin typeface="华文中宋" pitchFamily="2" charset="-122"/>
                <a:ea typeface="华文中宋" pitchFamily="2" charset="-122"/>
              </a:rPr>
              <a:t>职业病危害因素的种类、危害程度、危害后果、提供的职业病防护设施、个人使用的职业病防护用品、职业健康检查和相关待遇等</a:t>
            </a:r>
            <a:r>
              <a:rPr lang="zh-CN" altLang="en-US" sz="2000" dirty="0" smtClean="0">
                <a:latin typeface="华文中宋" pitchFamily="2" charset="-122"/>
                <a:ea typeface="华文中宋" pitchFamily="2" charset="-122"/>
              </a:rPr>
              <a:t>如实告知劳动者，不得隐瞒或者欺骗。</a:t>
            </a:r>
            <a:endParaRPr lang="zh-CN" altLang="en-US" sz="2000"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p:cNvSpPr>
            <a:spLocks noChangeArrowheads="1"/>
          </p:cNvSpPr>
          <p:nvPr/>
        </p:nvSpPr>
        <p:spPr bwMode="auto">
          <a:xfrm>
            <a:off x="571472" y="1071546"/>
            <a:ext cx="7500990" cy="1938992"/>
          </a:xfrm>
          <a:prstGeom prst="rect">
            <a:avLst/>
          </a:prstGeom>
          <a:noFill/>
          <a:ln w="9525">
            <a:noFill/>
            <a:miter lim="800000"/>
          </a:ln>
          <a:effectLst/>
        </p:spPr>
        <p:txBody>
          <a:bodyPr vert="horz" wrap="square" lIns="91440" tIns="45720" rIns="91440" bIns="45720" numCol="1" anchor="ctr" anchorCtr="0" compatLnSpc="1">
            <a:spAutoFit/>
          </a:bodyPr>
          <a:lstStyle/>
          <a:p>
            <a:pPr lvl="0" indent="355600" fontAlgn="base">
              <a:spcBef>
                <a:spcPct val="0"/>
              </a:spcBef>
              <a:spcAft>
                <a:spcPct val="0"/>
              </a:spcAft>
            </a:pPr>
            <a:r>
              <a:rPr lang="zh-CN" altLang="en-US" sz="2400" dirty="0" smtClean="0">
                <a:latin typeface="华文中宋" pitchFamily="2" charset="-122"/>
                <a:ea typeface="华文中宋" pitchFamily="2" charset="-122"/>
              </a:rPr>
              <a:t>第七条 用人单位与劳动者订立劳动合同（含聘用合同，下同）时，应当在</a:t>
            </a:r>
            <a:r>
              <a:rPr lang="zh-CN" altLang="en-US" sz="2400" dirty="0" smtClean="0">
                <a:solidFill>
                  <a:srgbClr val="FF0000"/>
                </a:solidFill>
                <a:latin typeface="华文中宋" pitchFamily="2" charset="-122"/>
                <a:ea typeface="华文中宋" pitchFamily="2" charset="-122"/>
              </a:rPr>
              <a:t>劳动合同中</a:t>
            </a:r>
            <a:r>
              <a:rPr lang="zh-CN" altLang="en-US" sz="2400" dirty="0" smtClean="0">
                <a:latin typeface="华文中宋" pitchFamily="2" charset="-122"/>
                <a:ea typeface="华文中宋" pitchFamily="2" charset="-122"/>
              </a:rPr>
              <a:t>写明工作过程可能产生的职业病危害及其后果、职业病危害防护措施和待遇（岗位津贴、工伤保险等）等内容。同时，以书面形式告知劳务派遣人员。（示例见附件</a:t>
            </a:r>
            <a:r>
              <a:rPr lang="en-US" sz="2400" dirty="0" smtClean="0">
                <a:latin typeface="华文中宋" pitchFamily="2" charset="-122"/>
                <a:ea typeface="华文中宋" pitchFamily="2" charset="-122"/>
              </a:rPr>
              <a:t>1</a:t>
            </a:r>
            <a:r>
              <a:rPr lang="zh-CN" altLang="en-US" sz="2400" dirty="0" smtClean="0">
                <a:latin typeface="华文中宋" pitchFamily="2" charset="-122"/>
                <a:ea typeface="华文中宋" pitchFamily="2" charset="-122"/>
              </a:rPr>
              <a:t>）</a:t>
            </a:r>
            <a:endParaRPr lang="zh-CN" altLang="en-US" sz="2400" dirty="0" smtClean="0">
              <a:latin typeface="华文中宋" pitchFamily="2" charset="-122"/>
              <a:ea typeface="华文中宋" pitchFamily="2" charset="-122"/>
            </a:endParaRPr>
          </a:p>
        </p:txBody>
      </p:sp>
      <p:sp>
        <p:nvSpPr>
          <p:cNvPr id="142338" name="Rectangle 2"/>
          <p:cNvSpPr>
            <a:spLocks noChangeArrowheads="1"/>
          </p:cNvSpPr>
          <p:nvPr/>
        </p:nvSpPr>
        <p:spPr bwMode="auto">
          <a:xfrm>
            <a:off x="642910" y="3286124"/>
            <a:ext cx="7715304"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lang="zh-CN" altLang="en-US" sz="2400" dirty="0" smtClean="0">
                <a:latin typeface="华文中宋" pitchFamily="2" charset="-122"/>
                <a:ea typeface="华文中宋" pitchFamily="2" charset="-122"/>
              </a:rPr>
              <a:t>第八条 劳动者在履行劳动合同期间因</a:t>
            </a:r>
            <a:r>
              <a:rPr lang="zh-CN" altLang="en-US" sz="2400" dirty="0" smtClean="0">
                <a:solidFill>
                  <a:srgbClr val="FF0000"/>
                </a:solidFill>
                <a:latin typeface="华文中宋" pitchFamily="2" charset="-122"/>
                <a:ea typeface="华文中宋" pitchFamily="2" charset="-122"/>
              </a:rPr>
              <a:t>工作岗位或者工作内容变更</a:t>
            </a:r>
            <a:r>
              <a:rPr lang="zh-CN" altLang="en-US" sz="2400" dirty="0" smtClean="0">
                <a:latin typeface="华文中宋" pitchFamily="2" charset="-122"/>
                <a:ea typeface="华文中宋" pitchFamily="2" charset="-122"/>
              </a:rPr>
              <a:t>，从事与所订立劳动合同中未告知的存在职业病危害的作业时，用人单位应当依照本规范第七条的规定，向劳动者履行如实告知的义务，并协商变更原劳动合同相关条款。</a:t>
            </a:r>
            <a:endParaRPr lang="zh-CN" altLang="en-US" sz="2400" dirty="0" smtClean="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23529" y="969863"/>
            <a:ext cx="8424936" cy="5051425"/>
          </a:xfrm>
        </p:spPr>
        <p:txBody>
          <a:bodyPr/>
          <a:lstStyle/>
          <a:p>
            <a:pPr hangingPunct="1">
              <a:lnSpc>
                <a:spcPct val="130000"/>
              </a:lnSpc>
            </a:pPr>
            <a:r>
              <a:rPr lang="zh-CN" altLang="en-US" sz="2400" dirty="0" smtClean="0">
                <a:latin typeface="华文楷体" pitchFamily="2" charset="-122"/>
                <a:ea typeface="华文楷体" pitchFamily="2" charset="-122"/>
              </a:rPr>
              <a:t> </a:t>
            </a:r>
            <a:r>
              <a:rPr lang="en-US" altLang="zh-CN" sz="2400" b="1" dirty="0" smtClean="0">
                <a:latin typeface="华文楷体" pitchFamily="2" charset="-122"/>
                <a:ea typeface="华文楷体" pitchFamily="2" charset="-122"/>
              </a:rPr>
              <a:t>2004</a:t>
            </a:r>
            <a:r>
              <a:rPr lang="zh-CN" altLang="en-US" sz="2400" b="1" dirty="0" smtClean="0">
                <a:latin typeface="华文楷体" pitchFamily="2" charset="-122"/>
                <a:ea typeface="华文楷体" pitchFamily="2" charset="-122"/>
              </a:rPr>
              <a:t>年，国家安全监管局组织起草了</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危险化学品从业单位安全质量标准化标准及考核评级办法</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（征求意见稿），并在江苏省、山东省的</a:t>
            </a:r>
            <a:r>
              <a:rPr lang="en-US" altLang="zh-CN" sz="2400" b="1" dirty="0" smtClean="0">
                <a:latin typeface="华文楷体" pitchFamily="2" charset="-122"/>
                <a:ea typeface="华文楷体" pitchFamily="2" charset="-122"/>
              </a:rPr>
              <a:t>4</a:t>
            </a:r>
            <a:r>
              <a:rPr lang="zh-CN" altLang="en-US" sz="2400" b="1" dirty="0" smtClean="0">
                <a:latin typeface="华文楷体" pitchFamily="2" charset="-122"/>
                <a:ea typeface="华文楷体" pitchFamily="2" charset="-122"/>
              </a:rPr>
              <a:t>市</a:t>
            </a:r>
            <a:r>
              <a:rPr lang="en-US" altLang="zh-CN" sz="2400" b="1" dirty="0" smtClean="0">
                <a:latin typeface="华文楷体" pitchFamily="2" charset="-122"/>
                <a:ea typeface="华文楷体" pitchFamily="2" charset="-122"/>
              </a:rPr>
              <a:t>26</a:t>
            </a:r>
            <a:r>
              <a:rPr lang="zh-CN" altLang="en-US" sz="2400" b="1" dirty="0" smtClean="0">
                <a:latin typeface="华文楷体" pitchFamily="2" charset="-122"/>
                <a:ea typeface="华文楷体" pitchFamily="2" charset="-122"/>
              </a:rPr>
              <a:t>个试点单位进行了安全质量标准化试点工作。</a:t>
            </a:r>
            <a:endParaRPr lang="en-US" altLang="zh-CN" sz="2400" b="1" dirty="0" smtClean="0">
              <a:latin typeface="华文楷体" pitchFamily="2" charset="-122"/>
              <a:ea typeface="华文楷体" pitchFamily="2" charset="-122"/>
            </a:endParaRPr>
          </a:p>
          <a:p>
            <a:pPr hangingPunct="1">
              <a:lnSpc>
                <a:spcPct val="130000"/>
              </a:lnSpc>
            </a:pPr>
            <a:r>
              <a:rPr lang="en-US" altLang="zh-CN" sz="2400" b="1" dirty="0" smtClean="0">
                <a:latin typeface="华文楷体" pitchFamily="2" charset="-122"/>
                <a:ea typeface="华文楷体" pitchFamily="2" charset="-122"/>
              </a:rPr>
              <a:t>2005</a:t>
            </a:r>
            <a:r>
              <a:rPr lang="zh-CN" altLang="en-US" sz="2400" b="1" dirty="0" smtClean="0">
                <a:latin typeface="华文楷体" pitchFamily="2" charset="-122"/>
                <a:ea typeface="华文楷体" pitchFamily="2" charset="-122"/>
              </a:rPr>
              <a:t>年，在总结试点经验和广泛征求专家意见基础上，吸收和借鉴了国内外先进的安全管理经验，制定了</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危险化学品从业单位安全标准化规范</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（试行）。国家安全监管总局于</a:t>
            </a:r>
            <a:r>
              <a:rPr lang="en-US" altLang="zh-CN" sz="2400" b="1" dirty="0" smtClean="0">
                <a:latin typeface="华文楷体" pitchFamily="2" charset="-122"/>
                <a:ea typeface="华文楷体" pitchFamily="2" charset="-122"/>
              </a:rPr>
              <a:t>2005</a:t>
            </a:r>
            <a:r>
              <a:rPr lang="zh-CN" altLang="en-US" sz="2400" b="1" dirty="0" smtClean="0">
                <a:latin typeface="华文楷体" pitchFamily="2" charset="-122"/>
                <a:ea typeface="华文楷体" pitchFamily="2" charset="-122"/>
              </a:rPr>
              <a:t>年</a:t>
            </a:r>
            <a:r>
              <a:rPr lang="en-US" altLang="zh-CN" sz="2400" b="1" dirty="0" smtClean="0">
                <a:latin typeface="华文楷体" pitchFamily="2" charset="-122"/>
                <a:ea typeface="华文楷体" pitchFamily="2" charset="-122"/>
              </a:rPr>
              <a:t>12</a:t>
            </a:r>
            <a:r>
              <a:rPr lang="zh-CN" altLang="en-US" sz="2400" b="1" dirty="0" smtClean="0">
                <a:latin typeface="华文楷体" pitchFamily="2" charset="-122"/>
                <a:ea typeface="华文楷体" pitchFamily="2" charset="-122"/>
              </a:rPr>
              <a:t>月</a:t>
            </a:r>
            <a:r>
              <a:rPr lang="en-US" altLang="zh-CN" sz="2400" b="1" dirty="0" smtClean="0">
                <a:latin typeface="华文楷体" pitchFamily="2" charset="-122"/>
                <a:ea typeface="华文楷体" pitchFamily="2" charset="-122"/>
              </a:rPr>
              <a:t>16</a:t>
            </a:r>
            <a:r>
              <a:rPr lang="zh-CN" altLang="en-US" sz="2400" b="1" dirty="0" smtClean="0">
                <a:latin typeface="华文楷体" pitchFamily="2" charset="-122"/>
                <a:ea typeface="华文楷体" pitchFamily="2" charset="-122"/>
              </a:rPr>
              <a:t>日下发</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关于印发</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危险化学品从业单位安全标准化规范</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试行</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和</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危险化学品从业单位安全标准化考核机构管理办法</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（试行）的通知</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，全面开展危化品安全标准化工作。</a:t>
            </a:r>
            <a:endParaRPr lang="zh-CN" altLang="en-US" sz="2400" b="1" dirty="0" smtClean="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42910" y="908720"/>
            <a:ext cx="7889530"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第九条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应对劳动者进行上岗前的职业卫生培训和在岗期间的定期职业卫生培训</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，并</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经书面和实际操作考试合格后方可上岗作业。</a:t>
            </a:r>
            <a:endPar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endParaRPr>
          </a:p>
        </p:txBody>
      </p:sp>
      <p:sp>
        <p:nvSpPr>
          <p:cNvPr id="5" name="Rectangle 2"/>
          <p:cNvSpPr>
            <a:spLocks noChangeArrowheads="1"/>
          </p:cNvSpPr>
          <p:nvPr/>
        </p:nvSpPr>
        <p:spPr bwMode="auto">
          <a:xfrm>
            <a:off x="467544" y="2276872"/>
            <a:ext cx="8064896"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第十条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应当设置公告栏，公布本单位职业病防治的规章制度等内容。</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设置在办公区域的公告栏，主要公布本单位的职业卫生管理制度和操作规程等；设置在工作场所的公告栏</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，主要公布存在的职业病危害因素及岗位、健康危害、接触限值、应急救援措施，以及工作场所职业病危害因素检测结果、检测日期、检测机构名称等。</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6" name="Rectangle 1"/>
          <p:cNvSpPr>
            <a:spLocks noChangeArrowheads="1"/>
          </p:cNvSpPr>
          <p:nvPr/>
        </p:nvSpPr>
        <p:spPr bwMode="auto">
          <a:xfrm>
            <a:off x="539552" y="4739660"/>
            <a:ext cx="7715304"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第十一条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用人单位要按照规定组织从事接触职业病危害作业的劳动者进行</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上岗前、在岗期间和离岗时的职业健康检查</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，并将检查结果书面告知劳动者本人。用人单位书面告知文件要留档备查。</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539552" y="1552724"/>
            <a:ext cx="8064896" cy="230832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第十二条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用人单位应在产生或存在职业病危害因素的工作场所、作业岗位、设备、材料（产品）包装、贮存场所设置相应的警示标识。</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indent="355600" eaLnBrk="0" fontAlgn="base" hangingPunct="0">
              <a:spcBef>
                <a:spcPct val="0"/>
              </a:spcBef>
              <a:spcAft>
                <a:spcPct val="0"/>
              </a:spcAft>
            </a:pPr>
            <a:r>
              <a:rPr lang="zh-CN" altLang="en-US" sz="2400" dirty="0" smtClean="0">
                <a:latin typeface="华文中宋" pitchFamily="2" charset="-122"/>
                <a:ea typeface="华文中宋" pitchFamily="2" charset="-122"/>
              </a:rPr>
              <a:t>第十三条 产生职业病危害的工作场所，应当在工作</a:t>
            </a:r>
            <a:r>
              <a:rPr lang="zh-CN" altLang="en-US" sz="2400" dirty="0" smtClean="0">
                <a:solidFill>
                  <a:srgbClr val="FF0000"/>
                </a:solidFill>
                <a:latin typeface="华文中宋" pitchFamily="2" charset="-122"/>
                <a:ea typeface="华文中宋" pitchFamily="2" charset="-122"/>
              </a:rPr>
              <a:t>场所入口处及产生职业病危害的作业岗位或设备附近</a:t>
            </a:r>
            <a:r>
              <a:rPr lang="zh-CN" altLang="en-US" sz="2400" dirty="0" smtClean="0">
                <a:latin typeface="华文中宋" pitchFamily="2" charset="-122"/>
                <a:ea typeface="华文中宋" pitchFamily="2" charset="-122"/>
              </a:rPr>
              <a:t>的醒目位置设置警示标识</a:t>
            </a:r>
            <a:r>
              <a:rPr lang="zh-CN" altLang="en-US" sz="2400" dirty="0" smtClean="0">
                <a:solidFill>
                  <a:srgbClr val="FF0000"/>
                </a:solidFill>
                <a:latin typeface="华文中宋" pitchFamily="2" charset="-122"/>
                <a:ea typeface="华文中宋" pitchFamily="2" charset="-122"/>
              </a:rPr>
              <a:t>（分类）。</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6" name="矩形 5"/>
          <p:cNvSpPr/>
          <p:nvPr/>
        </p:nvSpPr>
        <p:spPr>
          <a:xfrm>
            <a:off x="395536" y="692696"/>
            <a:ext cx="6143668" cy="662361"/>
          </a:xfrm>
          <a:prstGeom prst="rect">
            <a:avLst/>
          </a:prstGeom>
        </p:spPr>
        <p:txBody>
          <a:bodyPr wrap="square">
            <a:spAutoFit/>
          </a:bodyPr>
          <a:lstStyle/>
          <a:p>
            <a:pPr indent="357505" fontAlgn="base">
              <a:lnSpc>
                <a:spcPct val="150000"/>
              </a:lnSpc>
              <a:spcBef>
                <a:spcPct val="0"/>
              </a:spcBef>
              <a:spcAft>
                <a:spcPct val="0"/>
              </a:spcAft>
            </a:pPr>
            <a:r>
              <a:rPr lang="zh-CN" altLang="en-US" sz="2800" b="1" dirty="0" smtClean="0">
                <a:solidFill>
                  <a:schemeClr val="accent2"/>
                </a:solidFill>
                <a:latin typeface="华文中宋" pitchFamily="2" charset="-122"/>
                <a:ea typeface="华文中宋" pitchFamily="2" charset="-122"/>
                <a:cs typeface="宋体" panose="02010600030101010101" pitchFamily="2" charset="-122"/>
              </a:rPr>
              <a:t>第三章 职业病危害警示标识</a:t>
            </a:r>
            <a:endParaRPr lang="zh-CN" altLang="en-US" sz="2800" b="1" dirty="0" smtClean="0">
              <a:solidFill>
                <a:schemeClr val="accent2"/>
              </a:solidFill>
              <a:latin typeface="华文中宋" pitchFamily="2" charset="-122"/>
              <a:ea typeface="华文中宋" pitchFamily="2" charset="-122"/>
              <a:cs typeface="宋体" panose="02010600030101010101" pitchFamily="2" charset="-122"/>
            </a:endParaRPr>
          </a:p>
        </p:txBody>
      </p:sp>
      <p:sp>
        <p:nvSpPr>
          <p:cNvPr id="5" name="Rectangle 1"/>
          <p:cNvSpPr>
            <a:spLocks noChangeArrowheads="1"/>
          </p:cNvSpPr>
          <p:nvPr/>
        </p:nvSpPr>
        <p:spPr bwMode="auto">
          <a:xfrm>
            <a:off x="611560" y="4154304"/>
            <a:ext cx="7746654"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第十四条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生产、使用有毒物品工作场所应当设置</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黄色区域警示线</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。生产、使用高毒、剧毒物品工作场所应当设置</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红色区域警示线</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。警示线设在生产、使用有毒物品的车间周围外缘不少于</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30cm</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处，警示线宽度不少于</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10cm</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85720" y="4100879"/>
            <a:ext cx="7747224"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第二十一条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高毒、剧毒物品工作场所应急撤离通道设</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置“紧急出口”，泄险区启用时应设置“禁止入内”、</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“禁止停留”等警示标识。</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7" name="矩形 6"/>
          <p:cNvSpPr/>
          <p:nvPr/>
        </p:nvSpPr>
        <p:spPr>
          <a:xfrm>
            <a:off x="642910" y="5478323"/>
            <a:ext cx="7675786" cy="830997"/>
          </a:xfrm>
          <a:prstGeom prst="rect">
            <a:avLst/>
          </a:prstGeom>
        </p:spPr>
        <p:txBody>
          <a:bodyPr wrap="square">
            <a:spAutoFit/>
          </a:bodyPr>
          <a:lstStyle/>
          <a:p>
            <a:r>
              <a:rPr lang="zh-CN" altLang="en-US" sz="2400" dirty="0" smtClean="0">
                <a:latin typeface="华文中宋" pitchFamily="2" charset="-122"/>
                <a:ea typeface="华文中宋" pitchFamily="2" charset="-122"/>
              </a:rPr>
              <a:t>第二十二条 维护和检修装置时产生或可能产生职业病危害的，应在工作区域设置相应的职业病危害警示标识。</a:t>
            </a:r>
            <a:endParaRPr lang="zh-CN" altLang="en-US" sz="2400" dirty="0">
              <a:latin typeface="华文中宋" pitchFamily="2" charset="-122"/>
              <a:ea typeface="华文中宋" pitchFamily="2" charset="-122"/>
            </a:endParaRPr>
          </a:p>
        </p:txBody>
      </p:sp>
      <p:sp>
        <p:nvSpPr>
          <p:cNvPr id="5" name="矩形 4"/>
          <p:cNvSpPr/>
          <p:nvPr/>
        </p:nvSpPr>
        <p:spPr>
          <a:xfrm>
            <a:off x="642910" y="2444695"/>
            <a:ext cx="7715304" cy="1569660"/>
          </a:xfrm>
          <a:prstGeom prst="rect">
            <a:avLst/>
          </a:prstGeom>
        </p:spPr>
        <p:txBody>
          <a:bodyPr wrap="square">
            <a:spAutoFit/>
          </a:bodyPr>
          <a:lstStyle/>
          <a:p>
            <a:r>
              <a:rPr lang="en-US" altLang="zh-CN" sz="2400" dirty="0" smtClean="0">
                <a:latin typeface="华文中宋" pitchFamily="2" charset="-122"/>
                <a:ea typeface="华文中宋" pitchFamily="2" charset="-122"/>
              </a:rPr>
              <a:t>……</a:t>
            </a:r>
            <a:endParaRPr lang="en-US" altLang="zh-CN" sz="2400" dirty="0" smtClean="0">
              <a:latin typeface="华文中宋" pitchFamily="2" charset="-122"/>
              <a:ea typeface="华文中宋" pitchFamily="2" charset="-122"/>
            </a:endParaRPr>
          </a:p>
          <a:p>
            <a:r>
              <a:rPr lang="zh-CN" altLang="en-US" sz="2400" dirty="0" smtClean="0">
                <a:latin typeface="华文中宋" pitchFamily="2" charset="-122"/>
                <a:ea typeface="华文中宋" pitchFamily="2" charset="-122"/>
              </a:rPr>
              <a:t>第十九条 使用可能产生职业病危害的</a:t>
            </a:r>
            <a:r>
              <a:rPr lang="zh-CN" altLang="en-US" sz="2400" dirty="0" smtClean="0">
                <a:solidFill>
                  <a:srgbClr val="FF0000"/>
                </a:solidFill>
                <a:latin typeface="华文中宋" pitchFamily="2" charset="-122"/>
                <a:ea typeface="华文中宋" pitchFamily="2" charset="-122"/>
              </a:rPr>
              <a:t>设备</a:t>
            </a:r>
            <a:r>
              <a:rPr lang="zh-CN" altLang="en-US" sz="2400" dirty="0" smtClean="0">
                <a:latin typeface="华文中宋" pitchFamily="2" charset="-122"/>
                <a:ea typeface="华文中宋" pitchFamily="2" charset="-122"/>
              </a:rPr>
              <a:t>的，除按本规范第十三条的要求设置警示标识外，还应当在</a:t>
            </a:r>
            <a:r>
              <a:rPr lang="zh-CN" altLang="en-US" sz="2400" dirty="0" smtClean="0">
                <a:solidFill>
                  <a:srgbClr val="FF0000"/>
                </a:solidFill>
                <a:latin typeface="华文中宋" pitchFamily="2" charset="-122"/>
                <a:ea typeface="华文中宋" pitchFamily="2" charset="-122"/>
              </a:rPr>
              <a:t>设备醒目位置</a:t>
            </a:r>
            <a:r>
              <a:rPr lang="zh-CN" altLang="en-US" sz="2400" dirty="0" smtClean="0">
                <a:latin typeface="华文中宋" pitchFamily="2" charset="-122"/>
                <a:ea typeface="华文中宋" pitchFamily="2" charset="-122"/>
              </a:rPr>
              <a:t>设置中文警示说明。</a:t>
            </a:r>
            <a:endParaRPr lang="zh-CN" altLang="en-US" sz="2400" dirty="0">
              <a:latin typeface="华文中宋" pitchFamily="2" charset="-122"/>
              <a:ea typeface="华文中宋" pitchFamily="2" charset="-122"/>
            </a:endParaRPr>
          </a:p>
        </p:txBody>
      </p:sp>
      <p:sp>
        <p:nvSpPr>
          <p:cNvPr id="6" name="Rectangle 1"/>
          <p:cNvSpPr>
            <a:spLocks noChangeArrowheads="1"/>
          </p:cNvSpPr>
          <p:nvPr/>
        </p:nvSpPr>
        <p:spPr bwMode="auto">
          <a:xfrm>
            <a:off x="249198" y="836712"/>
            <a:ext cx="8037578" cy="1569660"/>
          </a:xfrm>
          <a:prstGeom prst="rect">
            <a:avLst/>
          </a:prstGeom>
          <a:noFill/>
          <a:ln w="9525">
            <a:noFill/>
            <a:miter lim="800000"/>
          </a:ln>
          <a:effectLst/>
        </p:spPr>
        <p:txBody>
          <a:bodyPr vert="horz" wrap="square" lIns="91440" tIns="45720" rIns="91440" bIns="45720" numCol="1" anchor="ctr" anchorCtr="0" compatLnSpc="1">
            <a:spAutoFit/>
          </a:bodyPr>
          <a:lstStyle/>
          <a:p>
            <a:pPr indent="355600" fontAlgn="base">
              <a:spcBef>
                <a:spcPct val="0"/>
              </a:spcBef>
              <a:spcAft>
                <a:spcPct val="0"/>
              </a:spcAft>
            </a:pP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indent="355600" fontAlgn="base">
              <a:spcBef>
                <a:spcPct val="0"/>
              </a:spcBef>
              <a:spcAft>
                <a:spcPct val="0"/>
              </a:spcAft>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第十六条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对产生严重职业病危害的作业岗位，除按本规</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indent="355600" fontAlgn="base">
              <a:spcBef>
                <a:spcPct val="0"/>
              </a:spcBef>
              <a:spcAft>
                <a:spcPct val="0"/>
              </a:spcAft>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范第十三条的要求设置警示标识外，还应当在其醒目位</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indent="355600" fontAlgn="base">
              <a:spcBef>
                <a:spcPct val="0"/>
              </a:spcBef>
              <a:spcAft>
                <a:spcPct val="0"/>
              </a:spcAft>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置设置职业病危害告知卡</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lang="zh-CN" altLang="en-US" sz="2400" dirty="0" smtClean="0">
                <a:latin typeface="华文中宋" pitchFamily="2" charset="-122"/>
                <a:ea typeface="华文中宋" pitchFamily="2" charset="-122"/>
              </a:rPr>
              <a:t>。</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611560" y="1517883"/>
            <a:ext cx="7776864" cy="83099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第二十三条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公告栏</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应设置在用人单位办公区域、工作场所入口处等方便劳动者观看的醒目位置。</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6" name="矩形 5"/>
          <p:cNvSpPr/>
          <p:nvPr/>
        </p:nvSpPr>
        <p:spPr>
          <a:xfrm>
            <a:off x="1142976" y="692696"/>
            <a:ext cx="6500858" cy="662361"/>
          </a:xfrm>
          <a:prstGeom prst="rect">
            <a:avLst/>
          </a:prstGeom>
        </p:spPr>
        <p:txBody>
          <a:bodyPr wrap="square">
            <a:spAutoFit/>
          </a:bodyPr>
          <a:lstStyle/>
          <a:p>
            <a:pPr indent="357505" fontAlgn="base">
              <a:lnSpc>
                <a:spcPct val="150000"/>
              </a:lnSpc>
              <a:spcBef>
                <a:spcPct val="0"/>
              </a:spcBef>
              <a:spcAft>
                <a:spcPct val="0"/>
              </a:spcAft>
            </a:pPr>
            <a:r>
              <a:rPr lang="zh-CN" altLang="en-US" sz="2800" b="1" dirty="0" smtClean="0">
                <a:solidFill>
                  <a:schemeClr val="accent2"/>
                </a:solidFill>
                <a:latin typeface="华文中宋" pitchFamily="2" charset="-122"/>
                <a:ea typeface="华文中宋" pitchFamily="2" charset="-122"/>
                <a:cs typeface="宋体" panose="02010600030101010101" pitchFamily="2" charset="-122"/>
              </a:rPr>
              <a:t>第四章 公告栏与警示标识的设置</a:t>
            </a:r>
            <a:endParaRPr lang="zh-CN" altLang="en-US" sz="2800" b="1" dirty="0" smtClean="0">
              <a:solidFill>
                <a:schemeClr val="accent2"/>
              </a:solidFill>
              <a:latin typeface="华文中宋" pitchFamily="2" charset="-122"/>
              <a:ea typeface="华文中宋" pitchFamily="2" charset="-122"/>
              <a:cs typeface="宋体" panose="02010600030101010101" pitchFamily="2" charset="-122"/>
            </a:endParaRPr>
          </a:p>
        </p:txBody>
      </p:sp>
      <p:sp>
        <p:nvSpPr>
          <p:cNvPr id="150530" name="Rectangle 2"/>
          <p:cNvSpPr>
            <a:spLocks noChangeArrowheads="1"/>
          </p:cNvSpPr>
          <p:nvPr/>
        </p:nvSpPr>
        <p:spPr bwMode="auto">
          <a:xfrm>
            <a:off x="576216" y="2564904"/>
            <a:ext cx="7812207"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lang="en-US" altLang="zh-CN" dirty="0" smtClean="0">
                <a:latin typeface="华文中宋" pitchFamily="2" charset="-122"/>
                <a:ea typeface="华文中宋" pitchFamily="2" charset="-122"/>
                <a:cs typeface="宋体" panose="02010600030101010101" pitchFamily="2" charset="-122"/>
              </a:rPr>
              <a:t>……</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第二十五条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用人单位多处场所都涉及同一职业病危害因素的，应在各工作场所入口处均设置相应的警示标识。</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7" name="Rectangle 1"/>
          <p:cNvSpPr>
            <a:spLocks noChangeArrowheads="1"/>
          </p:cNvSpPr>
          <p:nvPr/>
        </p:nvSpPr>
        <p:spPr bwMode="auto">
          <a:xfrm>
            <a:off x="642910" y="4316903"/>
            <a:ext cx="7500990"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第二十六条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工作场所内存在</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多个产生相同职业病危害</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因素的作业岗位的，临近的作业岗位可以共用警示标识、中文警示说明和告知卡。</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1"/>
          <p:cNvSpPr>
            <a:spLocks noChangeArrowheads="1"/>
          </p:cNvSpPr>
          <p:nvPr/>
        </p:nvSpPr>
        <p:spPr bwMode="auto">
          <a:xfrm>
            <a:off x="785786" y="2143116"/>
            <a:ext cx="7643866"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第二十九条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公告栏、告知卡和警示标识不应设在门窗或可移动的物体上，其前面不得放置妨碍认读的障碍物。</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6" name="矩形 5"/>
          <p:cNvSpPr/>
          <p:nvPr/>
        </p:nvSpPr>
        <p:spPr>
          <a:xfrm>
            <a:off x="857224" y="3366112"/>
            <a:ext cx="7459192" cy="1200329"/>
          </a:xfrm>
          <a:prstGeom prst="rect">
            <a:avLst/>
          </a:prstGeom>
        </p:spPr>
        <p:txBody>
          <a:bodyPr wrap="square">
            <a:spAutoFit/>
          </a:bodyPr>
          <a:lstStyle/>
          <a:p>
            <a:pPr lvl="0" indent="355600" eaLnBrk="0" fontAlgn="base" hangingPunct="0">
              <a:spcBef>
                <a:spcPct val="0"/>
              </a:spcBef>
              <a:spcAft>
                <a:spcPct val="0"/>
              </a:spcAft>
            </a:pPr>
            <a:r>
              <a:rPr lang="zh-CN" altLang="en-US" sz="2400" dirty="0" smtClean="0">
                <a:solidFill>
                  <a:srgbClr val="000000"/>
                </a:solidFill>
                <a:latin typeface="华文中宋" pitchFamily="2" charset="-122"/>
                <a:ea typeface="华文中宋" pitchFamily="2" charset="-122"/>
                <a:cs typeface="宋体" panose="02010600030101010101" pitchFamily="2" charset="-122"/>
              </a:rPr>
              <a:t>第三十条</a:t>
            </a:r>
            <a:r>
              <a:rPr lang="zh-CN" altLang="en-US" sz="2400" dirty="0" smtClean="0">
                <a:solidFill>
                  <a:srgbClr val="000000"/>
                </a:solidFill>
                <a:latin typeface="华文中宋" pitchFamily="2" charset="-122"/>
                <a:ea typeface="华文中宋" pitchFamily="2" charset="-122"/>
                <a:cs typeface="Times New Roman" panose="02020603050405020304" pitchFamily="18" charset="0"/>
              </a:rPr>
              <a:t> </a:t>
            </a:r>
            <a:r>
              <a:rPr lang="zh-CN" altLang="en-US" sz="2400" dirty="0" smtClean="0">
                <a:solidFill>
                  <a:srgbClr val="000000"/>
                </a:solidFill>
                <a:latin typeface="华文中宋" pitchFamily="2" charset="-122"/>
                <a:ea typeface="华文中宋" pitchFamily="2" charset="-122"/>
                <a:cs typeface="宋体" panose="02010600030101010101" pitchFamily="2" charset="-122"/>
              </a:rPr>
              <a:t>多个警示标识在一起设置时，应按</a:t>
            </a:r>
            <a:r>
              <a:rPr lang="zh-CN" altLang="en-US" sz="2400" dirty="0" smtClean="0">
                <a:solidFill>
                  <a:srgbClr val="FF0000"/>
                </a:solidFill>
                <a:latin typeface="华文中宋" pitchFamily="2" charset="-122"/>
                <a:ea typeface="华文中宋" pitchFamily="2" charset="-122"/>
                <a:cs typeface="宋体" panose="02010600030101010101" pitchFamily="2" charset="-122"/>
              </a:rPr>
              <a:t>禁止、警告、指令、提示类型的顺序</a:t>
            </a:r>
            <a:r>
              <a:rPr lang="zh-CN" altLang="en-US" sz="2400" dirty="0" smtClean="0">
                <a:solidFill>
                  <a:srgbClr val="000000"/>
                </a:solidFill>
                <a:latin typeface="华文中宋" pitchFamily="2" charset="-122"/>
                <a:ea typeface="华文中宋" pitchFamily="2" charset="-122"/>
                <a:cs typeface="宋体" panose="02010600030101010101" pitchFamily="2" charset="-122"/>
              </a:rPr>
              <a:t>，先左后右、先上后下排列。</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
        <p:nvSpPr>
          <p:cNvPr id="8" name="矩形 7"/>
          <p:cNvSpPr/>
          <p:nvPr/>
        </p:nvSpPr>
        <p:spPr>
          <a:xfrm>
            <a:off x="928662" y="4690194"/>
            <a:ext cx="7500990" cy="830997"/>
          </a:xfrm>
          <a:prstGeom prst="rect">
            <a:avLst/>
          </a:prstGeom>
        </p:spPr>
        <p:txBody>
          <a:bodyPr wrap="square">
            <a:spAutoFit/>
          </a:bodyPr>
          <a:lstStyle/>
          <a:p>
            <a:pPr lvl="0" indent="355600" eaLnBrk="0" fontAlgn="base" hangingPunct="0">
              <a:spcBef>
                <a:spcPct val="0"/>
              </a:spcBef>
              <a:spcAft>
                <a:spcPct val="0"/>
              </a:spcAft>
            </a:pPr>
            <a:r>
              <a:rPr lang="zh-CN" altLang="en-US" sz="2400" dirty="0" smtClean="0">
                <a:solidFill>
                  <a:srgbClr val="000000"/>
                </a:solidFill>
                <a:latin typeface="华文中宋" pitchFamily="2" charset="-122"/>
                <a:ea typeface="华文中宋" pitchFamily="2" charset="-122"/>
                <a:cs typeface="宋体" panose="02010600030101010101" pitchFamily="2" charset="-122"/>
              </a:rPr>
              <a:t>第三十一条</a:t>
            </a:r>
            <a:r>
              <a:rPr lang="zh-CN" altLang="en-US" sz="2400" dirty="0" smtClean="0">
                <a:solidFill>
                  <a:srgbClr val="000000"/>
                </a:solidFill>
                <a:latin typeface="华文中宋" pitchFamily="2" charset="-122"/>
                <a:ea typeface="华文中宋" pitchFamily="2" charset="-122"/>
                <a:cs typeface="Times New Roman" panose="02020603050405020304" pitchFamily="18" charset="0"/>
              </a:rPr>
              <a:t> </a:t>
            </a:r>
            <a:r>
              <a:rPr lang="zh-CN" altLang="en-US" sz="2400" dirty="0" smtClean="0">
                <a:solidFill>
                  <a:srgbClr val="000000"/>
                </a:solidFill>
                <a:latin typeface="华文中宋" pitchFamily="2" charset="-122"/>
                <a:ea typeface="华文中宋" pitchFamily="2" charset="-122"/>
                <a:cs typeface="宋体" panose="02010600030101010101" pitchFamily="2" charset="-122"/>
              </a:rPr>
              <a:t>警示标识的规格要求等按照</a:t>
            </a:r>
            <a:r>
              <a:rPr lang="en-US" altLang="zh-CN" sz="2400" dirty="0" smtClean="0">
                <a:solidFill>
                  <a:srgbClr val="000000"/>
                </a:solidFill>
                <a:latin typeface="华文中宋" pitchFamily="2" charset="-122"/>
                <a:ea typeface="华文中宋" pitchFamily="2" charset="-122"/>
                <a:cs typeface="宋体" panose="02010600030101010101" pitchFamily="2" charset="-122"/>
              </a:rPr>
              <a:t>《</a:t>
            </a:r>
            <a:r>
              <a:rPr lang="zh-CN" altLang="en-US" sz="2400" dirty="0" smtClean="0">
                <a:solidFill>
                  <a:srgbClr val="000000"/>
                </a:solidFill>
                <a:latin typeface="华文中宋" pitchFamily="2" charset="-122"/>
                <a:ea typeface="华文中宋" pitchFamily="2" charset="-122"/>
                <a:cs typeface="宋体" panose="02010600030101010101" pitchFamily="2" charset="-122"/>
              </a:rPr>
              <a:t>工作场所职业病危害警示标识</a:t>
            </a:r>
            <a:r>
              <a:rPr lang="en-US" altLang="zh-CN" sz="2400" dirty="0" smtClean="0">
                <a:solidFill>
                  <a:srgbClr val="000000"/>
                </a:solidFill>
                <a:latin typeface="华文中宋" pitchFamily="2" charset="-122"/>
                <a:ea typeface="华文中宋" pitchFamily="2" charset="-122"/>
                <a:cs typeface="宋体" panose="02010600030101010101" pitchFamily="2" charset="-122"/>
              </a:rPr>
              <a:t>》</a:t>
            </a:r>
            <a:r>
              <a:rPr lang="zh-CN" altLang="en-US" sz="2400" dirty="0" smtClean="0">
                <a:solidFill>
                  <a:srgbClr val="000000"/>
                </a:solidFill>
                <a:latin typeface="华文中宋" pitchFamily="2" charset="-122"/>
                <a:ea typeface="华文中宋" pitchFamily="2" charset="-122"/>
                <a:cs typeface="宋体" panose="02010600030101010101" pitchFamily="2" charset="-122"/>
              </a:rPr>
              <a:t>（</a:t>
            </a:r>
            <a:r>
              <a:rPr lang="en-US" altLang="zh-CN" sz="2400" dirty="0" smtClean="0">
                <a:solidFill>
                  <a:srgbClr val="000000"/>
                </a:solidFill>
                <a:latin typeface="华文中宋" pitchFamily="2" charset="-122"/>
                <a:ea typeface="华文中宋" pitchFamily="2" charset="-122"/>
                <a:cs typeface="Times New Roman" panose="02020603050405020304" pitchFamily="18" charset="0"/>
              </a:rPr>
              <a:t>GBZ 158</a:t>
            </a:r>
            <a:r>
              <a:rPr lang="zh-CN" altLang="en-US" sz="2400" dirty="0" smtClean="0">
                <a:solidFill>
                  <a:srgbClr val="000000"/>
                </a:solidFill>
                <a:latin typeface="华文中宋" pitchFamily="2" charset="-122"/>
                <a:ea typeface="华文中宋" pitchFamily="2" charset="-122"/>
                <a:cs typeface="宋体" panose="02010600030101010101" pitchFamily="2" charset="-122"/>
              </a:rPr>
              <a:t>）执行。 </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
        <p:nvSpPr>
          <p:cNvPr id="5" name="Rectangle 2"/>
          <p:cNvSpPr>
            <a:spLocks noChangeArrowheads="1"/>
          </p:cNvSpPr>
          <p:nvPr/>
        </p:nvSpPr>
        <p:spPr bwMode="auto">
          <a:xfrm>
            <a:off x="785786" y="868070"/>
            <a:ext cx="7572428" cy="120032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endPar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5560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第二十八条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警示标识设置的位置应具有</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良好的照明条件</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。井下警示标识应用反光材料制作。</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
          <p:cNvSpPr>
            <a:spLocks noChangeArrowheads="1"/>
          </p:cNvSpPr>
          <p:nvPr/>
        </p:nvSpPr>
        <p:spPr bwMode="auto">
          <a:xfrm>
            <a:off x="611560" y="1500174"/>
            <a:ext cx="7746654"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56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第三十二条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公告栏中公告内容发生变动后应及时更新，职业病危害因素检测结果应在收到检测报告之日起</a:t>
            </a:r>
            <a:r>
              <a:rPr kumimoji="0" lang="en-US" altLang="zh-CN" sz="2400" b="0" i="0" u="none" strike="noStrike" cap="none" normalizeH="0" baseline="0" dirty="0" smtClean="0">
                <a:ln>
                  <a:noFill/>
                </a:ln>
                <a:solidFill>
                  <a:srgbClr val="FF0000"/>
                </a:solidFill>
                <a:effectLst/>
                <a:latin typeface="华文中宋" pitchFamily="2" charset="-122"/>
                <a:ea typeface="华文中宋" pitchFamily="2" charset="-122"/>
                <a:cs typeface="Times New Roman" panose="02020603050405020304" pitchFamily="18" charset="0"/>
              </a:rPr>
              <a:t>7</a:t>
            </a:r>
            <a:r>
              <a:rPr kumimoji="0" lang="zh-CN" altLang="en-US"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日内更新</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。生产工艺发生变更时，应在工艺变更完成后</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Times New Roman" panose="02020603050405020304" pitchFamily="18" charset="0"/>
              </a:rPr>
              <a:t>7</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日内补充完善相应的公告内容与警示标识。</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7" name="矩形 6"/>
          <p:cNvSpPr/>
          <p:nvPr/>
        </p:nvSpPr>
        <p:spPr>
          <a:xfrm>
            <a:off x="857224" y="857232"/>
            <a:ext cx="7215238" cy="523220"/>
          </a:xfrm>
          <a:prstGeom prst="rect">
            <a:avLst/>
          </a:prstGeom>
        </p:spPr>
        <p:txBody>
          <a:bodyPr wrap="square">
            <a:spAutoFit/>
          </a:bodyPr>
          <a:lstStyle/>
          <a:p>
            <a:pPr lvl="0" indent="357505" fontAlgn="base">
              <a:spcBef>
                <a:spcPct val="0"/>
              </a:spcBef>
              <a:spcAft>
                <a:spcPct val="0"/>
              </a:spcAft>
            </a:pPr>
            <a:r>
              <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rPr>
              <a:t>第五章 公告栏与警示标识的维护更换</a:t>
            </a:r>
            <a:endParaRPr lang="zh-CN" altLang="en-US" sz="2800" b="1" dirty="0" smtClean="0">
              <a:solidFill>
                <a:schemeClr val="accent2"/>
              </a:solidFill>
              <a:latin typeface="Times New Roman" panose="02020603050405020304" pitchFamily="18" charset="0"/>
              <a:ea typeface="宋体" panose="02010600030101010101" pitchFamily="2" charset="-122"/>
              <a:cs typeface="宋体" panose="02010600030101010101" pitchFamily="2" charset="-122"/>
            </a:endParaRPr>
          </a:p>
        </p:txBody>
      </p:sp>
      <p:sp>
        <p:nvSpPr>
          <p:cNvPr id="9" name="矩形 8"/>
          <p:cNvSpPr/>
          <p:nvPr/>
        </p:nvSpPr>
        <p:spPr>
          <a:xfrm>
            <a:off x="611560" y="3143248"/>
            <a:ext cx="7746654" cy="1200329"/>
          </a:xfrm>
          <a:prstGeom prst="rect">
            <a:avLst/>
          </a:prstGeom>
        </p:spPr>
        <p:txBody>
          <a:bodyPr wrap="square">
            <a:spAutoFit/>
          </a:bodyPr>
          <a:lstStyle/>
          <a:p>
            <a:pPr lvl="0" indent="355600" eaLnBrk="0" fontAlgn="base" hangingPunct="0">
              <a:spcBef>
                <a:spcPct val="0"/>
              </a:spcBef>
              <a:spcAft>
                <a:spcPct val="0"/>
              </a:spcAft>
            </a:pPr>
            <a:r>
              <a:rPr lang="zh-CN" altLang="en-US" sz="2400" dirty="0" smtClean="0">
                <a:solidFill>
                  <a:srgbClr val="000000"/>
                </a:solidFill>
                <a:latin typeface="华文中宋" pitchFamily="2" charset="-122"/>
                <a:ea typeface="华文中宋" pitchFamily="2" charset="-122"/>
                <a:cs typeface="宋体" panose="02010600030101010101" pitchFamily="2" charset="-122"/>
              </a:rPr>
              <a:t>第三十三条</a:t>
            </a:r>
            <a:r>
              <a:rPr lang="zh-CN" altLang="en-US" sz="2400" dirty="0" smtClean="0">
                <a:solidFill>
                  <a:srgbClr val="000000"/>
                </a:solidFill>
                <a:latin typeface="华文中宋" pitchFamily="2" charset="-122"/>
                <a:ea typeface="华文中宋" pitchFamily="2" charset="-122"/>
                <a:cs typeface="Times New Roman" panose="02020603050405020304" pitchFamily="18" charset="0"/>
              </a:rPr>
              <a:t> </a:t>
            </a:r>
            <a:r>
              <a:rPr lang="zh-CN" altLang="en-US" sz="2400" dirty="0" smtClean="0">
                <a:solidFill>
                  <a:srgbClr val="000000"/>
                </a:solidFill>
                <a:latin typeface="华文中宋" pitchFamily="2" charset="-122"/>
                <a:ea typeface="华文中宋" pitchFamily="2" charset="-122"/>
                <a:cs typeface="宋体" panose="02010600030101010101" pitchFamily="2" charset="-122"/>
              </a:rPr>
              <a:t>告知卡和警示标识应</a:t>
            </a:r>
            <a:r>
              <a:rPr lang="zh-CN" altLang="en-US" sz="2400" dirty="0" smtClean="0">
                <a:solidFill>
                  <a:srgbClr val="FF0000"/>
                </a:solidFill>
                <a:latin typeface="华文中宋" pitchFamily="2" charset="-122"/>
                <a:ea typeface="华文中宋" pitchFamily="2" charset="-122"/>
                <a:cs typeface="宋体" panose="02010600030101010101" pitchFamily="2" charset="-122"/>
              </a:rPr>
              <a:t>至少每半年检查一次</a:t>
            </a:r>
            <a:r>
              <a:rPr lang="zh-CN" altLang="en-US" sz="2400" dirty="0" smtClean="0">
                <a:solidFill>
                  <a:srgbClr val="000000"/>
                </a:solidFill>
                <a:latin typeface="华文中宋" pitchFamily="2" charset="-122"/>
                <a:ea typeface="华文中宋" pitchFamily="2" charset="-122"/>
                <a:cs typeface="宋体" panose="02010600030101010101" pitchFamily="2" charset="-122"/>
              </a:rPr>
              <a:t>，发现有破损、变形、变色、图形符号脱落、亮度老化等影响使用的问题时应及时修整或更换。</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
        <p:nvSpPr>
          <p:cNvPr id="10" name="矩形 9"/>
          <p:cNvSpPr/>
          <p:nvPr/>
        </p:nvSpPr>
        <p:spPr>
          <a:xfrm>
            <a:off x="611560" y="4429132"/>
            <a:ext cx="7746654" cy="1938992"/>
          </a:xfrm>
          <a:prstGeom prst="rect">
            <a:avLst/>
          </a:prstGeom>
        </p:spPr>
        <p:txBody>
          <a:bodyPr wrap="square">
            <a:spAutoFit/>
          </a:bodyPr>
          <a:lstStyle/>
          <a:p>
            <a:pPr lvl="0" indent="355600" eaLnBrk="0" fontAlgn="base" hangingPunct="0">
              <a:spcBef>
                <a:spcPct val="0"/>
              </a:spcBef>
              <a:spcAft>
                <a:spcPct val="0"/>
              </a:spcAft>
            </a:pPr>
            <a:r>
              <a:rPr lang="zh-CN" altLang="en-US" sz="2400" dirty="0" smtClean="0">
                <a:solidFill>
                  <a:srgbClr val="000000"/>
                </a:solidFill>
                <a:latin typeface="华文中宋" pitchFamily="2" charset="-122"/>
                <a:ea typeface="华文中宋" pitchFamily="2" charset="-122"/>
                <a:cs typeface="宋体" panose="02010600030101010101" pitchFamily="2" charset="-122"/>
              </a:rPr>
              <a:t>第三十四条</a:t>
            </a:r>
            <a:r>
              <a:rPr lang="zh-CN" altLang="en-US" sz="2400" dirty="0" smtClean="0">
                <a:solidFill>
                  <a:srgbClr val="000000"/>
                </a:solidFill>
                <a:latin typeface="华文中宋" pitchFamily="2" charset="-122"/>
                <a:ea typeface="华文中宋" pitchFamily="2" charset="-122"/>
                <a:cs typeface="Times New Roman" panose="02020603050405020304" pitchFamily="18" charset="0"/>
              </a:rPr>
              <a:t> </a:t>
            </a:r>
            <a:r>
              <a:rPr lang="zh-CN" altLang="en-US" sz="2400" dirty="0" smtClean="0">
                <a:solidFill>
                  <a:srgbClr val="000000"/>
                </a:solidFill>
                <a:latin typeface="华文中宋" pitchFamily="2" charset="-122"/>
                <a:ea typeface="华文中宋" pitchFamily="2" charset="-122"/>
                <a:cs typeface="宋体" panose="02010600030101010101" pitchFamily="2" charset="-122"/>
              </a:rPr>
              <a:t>用人单位应按照</a:t>
            </a:r>
            <a:r>
              <a:rPr lang="en-US" altLang="zh-CN" sz="2400" dirty="0" smtClean="0">
                <a:solidFill>
                  <a:srgbClr val="000000"/>
                </a:solidFill>
                <a:latin typeface="华文中宋" pitchFamily="2" charset="-122"/>
                <a:ea typeface="华文中宋" pitchFamily="2" charset="-122"/>
                <a:cs typeface="宋体" panose="02010600030101010101" pitchFamily="2" charset="-122"/>
              </a:rPr>
              <a:t>《</a:t>
            </a:r>
            <a:r>
              <a:rPr lang="zh-CN" altLang="en-US" sz="2400" dirty="0" smtClean="0">
                <a:solidFill>
                  <a:srgbClr val="000000"/>
                </a:solidFill>
                <a:latin typeface="华文中宋" pitchFamily="2" charset="-122"/>
                <a:ea typeface="华文中宋" pitchFamily="2" charset="-122"/>
                <a:cs typeface="宋体" panose="02010600030101010101" pitchFamily="2" charset="-122"/>
              </a:rPr>
              <a:t>国家安全监管总局办公厅关于印发职业卫生档案管理规范的通知</a:t>
            </a:r>
            <a:r>
              <a:rPr lang="en-US" altLang="zh-CN" sz="2400" dirty="0" smtClean="0">
                <a:solidFill>
                  <a:srgbClr val="000000"/>
                </a:solidFill>
                <a:latin typeface="华文中宋" pitchFamily="2" charset="-122"/>
                <a:ea typeface="华文中宋" pitchFamily="2" charset="-122"/>
                <a:cs typeface="宋体" panose="02010600030101010101" pitchFamily="2" charset="-122"/>
              </a:rPr>
              <a:t>》</a:t>
            </a:r>
            <a:r>
              <a:rPr lang="zh-CN" altLang="en-US" sz="2400" dirty="0" smtClean="0">
                <a:solidFill>
                  <a:srgbClr val="000000"/>
                </a:solidFill>
                <a:latin typeface="华文中宋" pitchFamily="2" charset="-122"/>
                <a:ea typeface="华文中宋" pitchFamily="2" charset="-122"/>
                <a:cs typeface="宋体" panose="02010600030101010101" pitchFamily="2" charset="-122"/>
              </a:rPr>
              <a:t>（安监总厅安健</a:t>
            </a:r>
            <a:r>
              <a:rPr lang="en-US" altLang="zh-CN" sz="2400" dirty="0" smtClean="0">
                <a:solidFill>
                  <a:srgbClr val="000000"/>
                </a:solidFill>
                <a:latin typeface="华文中宋" pitchFamily="2" charset="-122"/>
                <a:ea typeface="华文中宋" pitchFamily="2" charset="-122"/>
                <a:cs typeface="宋体" panose="02010600030101010101" pitchFamily="2" charset="-122"/>
              </a:rPr>
              <a:t>〔</a:t>
            </a:r>
            <a:r>
              <a:rPr lang="en-US" altLang="zh-CN" sz="2400" dirty="0" smtClean="0">
                <a:solidFill>
                  <a:srgbClr val="000000"/>
                </a:solidFill>
                <a:latin typeface="华文中宋" pitchFamily="2" charset="-122"/>
                <a:ea typeface="华文中宋" pitchFamily="2" charset="-122"/>
                <a:cs typeface="Times New Roman" panose="02020603050405020304" pitchFamily="18" charset="0"/>
              </a:rPr>
              <a:t>2013</a:t>
            </a:r>
            <a:r>
              <a:rPr lang="en-US" altLang="zh-CN" sz="2400" dirty="0" smtClean="0">
                <a:solidFill>
                  <a:srgbClr val="000000"/>
                </a:solidFill>
                <a:latin typeface="华文中宋" pitchFamily="2" charset="-122"/>
                <a:ea typeface="华文中宋" pitchFamily="2" charset="-122"/>
                <a:cs typeface="宋体" panose="02010600030101010101" pitchFamily="2" charset="-122"/>
              </a:rPr>
              <a:t>〕</a:t>
            </a:r>
            <a:r>
              <a:rPr lang="en-US" altLang="zh-CN" sz="2400" dirty="0" smtClean="0">
                <a:solidFill>
                  <a:srgbClr val="000000"/>
                </a:solidFill>
                <a:latin typeface="华文中宋" pitchFamily="2" charset="-122"/>
                <a:ea typeface="华文中宋" pitchFamily="2" charset="-122"/>
                <a:cs typeface="Times New Roman" panose="02020603050405020304" pitchFamily="18" charset="0"/>
              </a:rPr>
              <a:t>171</a:t>
            </a:r>
            <a:r>
              <a:rPr lang="zh-CN" altLang="en-US" sz="2400" dirty="0" smtClean="0">
                <a:solidFill>
                  <a:srgbClr val="000000"/>
                </a:solidFill>
                <a:latin typeface="华文中宋" pitchFamily="2" charset="-122"/>
                <a:ea typeface="华文中宋" pitchFamily="2" charset="-122"/>
                <a:cs typeface="宋体" panose="02010600030101010101" pitchFamily="2" charset="-122"/>
              </a:rPr>
              <a:t>号）的要求，完善职业病危害告知与警示标识档案材料，并将其存放于本单位的职业卫生档案。</a:t>
            </a:r>
            <a:r>
              <a:rPr lang="zh-CN" altLang="en-US" sz="2400" dirty="0" smtClean="0">
                <a:solidFill>
                  <a:srgbClr val="000000"/>
                </a:solidFill>
                <a:latin typeface="华文中宋" pitchFamily="2" charset="-122"/>
                <a:ea typeface="华文中宋" pitchFamily="2" charset="-122"/>
                <a:cs typeface="Times New Roman" panose="02020603050405020304" pitchFamily="18" charset="0"/>
              </a:rPr>
              <a:t> </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836712"/>
            <a:ext cx="8064127" cy="5262979"/>
          </a:xfrm>
          <a:prstGeom prst="rect">
            <a:avLst/>
          </a:prstGeom>
          <a:noFill/>
          <a:ln w="9525">
            <a:noFill/>
            <a:miter lim="800000"/>
          </a:ln>
        </p:spPr>
        <p:txBody>
          <a:bodyPr wrap="square">
            <a:spAutoFit/>
          </a:bodyPr>
          <a:lstStyle/>
          <a:p>
            <a:pPr eaLnBrk="0">
              <a:lnSpc>
                <a:spcPct val="150000"/>
              </a:lnSpc>
            </a:pPr>
            <a:r>
              <a:rPr kumimoji="1" lang="zh-CN" altLang="en-US" sz="2800" b="1" dirty="0" smtClean="0">
                <a:solidFill>
                  <a:srgbClr val="FF0000"/>
                </a:solidFill>
                <a:ea typeface="华文中宋" pitchFamily="2" charset="-122"/>
              </a:rPr>
              <a:t>（二十）</a:t>
            </a:r>
            <a:r>
              <a:rPr kumimoji="1" lang="zh-CN" altLang="en-US" sz="2800" b="1" dirty="0">
                <a:solidFill>
                  <a:srgbClr val="FF0000"/>
                </a:solidFill>
                <a:ea typeface="华文中宋" pitchFamily="2" charset="-122"/>
              </a:rPr>
              <a:t>国家安全监管总局</a:t>
            </a:r>
            <a:r>
              <a:rPr kumimoji="1" lang="zh-CN" altLang="en-US" sz="2800" b="1" dirty="0" smtClean="0">
                <a:solidFill>
                  <a:srgbClr val="FF0000"/>
                </a:solidFill>
                <a:ea typeface="华文中宋" pitchFamily="2" charset="-122"/>
              </a:rPr>
              <a:t>办公厅  关于</a:t>
            </a:r>
            <a:r>
              <a:rPr kumimoji="1" lang="zh-CN" altLang="en-US" sz="2800" b="1" dirty="0">
                <a:solidFill>
                  <a:srgbClr val="FF0000"/>
                </a:solidFill>
                <a:ea typeface="华文中宋" pitchFamily="2" charset="-122"/>
              </a:rPr>
              <a:t>印发用人单位职业病危害因素定期检测管理规范的通知</a:t>
            </a:r>
            <a:endParaRPr kumimoji="1" lang="zh-CN" altLang="en-US" sz="2800" b="1" dirty="0">
              <a:solidFill>
                <a:srgbClr val="FF0000"/>
              </a:solidFill>
              <a:ea typeface="华文中宋" pitchFamily="2" charset="-122"/>
            </a:endParaRPr>
          </a:p>
          <a:p>
            <a:pPr eaLnBrk="0">
              <a:lnSpc>
                <a:spcPct val="150000"/>
              </a:lnSpc>
            </a:pPr>
            <a:r>
              <a:rPr kumimoji="1" lang="zh-CN" altLang="en-US" sz="2600" b="1" dirty="0">
                <a:solidFill>
                  <a:schemeClr val="tx2"/>
                </a:solidFill>
                <a:ea typeface="华文中宋" pitchFamily="2" charset="-122"/>
              </a:rPr>
              <a:t>（安监总厅安健</a:t>
            </a:r>
            <a:r>
              <a:rPr kumimoji="1" lang="en-US" altLang="zh-CN" sz="2600" b="1" dirty="0">
                <a:solidFill>
                  <a:schemeClr val="tx2"/>
                </a:solidFill>
                <a:ea typeface="华文中宋" pitchFamily="2" charset="-122"/>
              </a:rPr>
              <a:t>〔2015〕16</a:t>
            </a:r>
            <a:r>
              <a:rPr kumimoji="1" lang="zh-CN" altLang="en-US" sz="2600" b="1" dirty="0" smtClean="0">
                <a:solidFill>
                  <a:schemeClr val="tx2"/>
                </a:solidFill>
                <a:ea typeface="华文中宋" pitchFamily="2" charset="-122"/>
              </a:rPr>
              <a:t>号</a:t>
            </a:r>
            <a:r>
              <a:rPr kumimoji="1" lang="zh-CN" altLang="en-US" sz="2600" b="1" dirty="0" smtClean="0">
                <a:solidFill>
                  <a:schemeClr val="tx2"/>
                </a:solidFill>
                <a:latin typeface="Times New Roman" panose="02020603050405020304" pitchFamily="18" charset="0"/>
                <a:ea typeface="华文中宋" pitchFamily="2" charset="-122"/>
              </a:rPr>
              <a:t>）</a:t>
            </a:r>
            <a:r>
              <a:rPr lang="en-US" altLang="zh-CN" sz="2800" dirty="0" smtClean="0"/>
              <a:t> </a:t>
            </a:r>
            <a:r>
              <a:rPr lang="en-US" altLang="zh-CN" dirty="0">
                <a:solidFill>
                  <a:srgbClr val="FF0000"/>
                </a:solidFill>
              </a:rPr>
              <a:t>2015</a:t>
            </a:r>
            <a:r>
              <a:rPr lang="zh-CN" altLang="en-US" dirty="0">
                <a:solidFill>
                  <a:srgbClr val="FF0000"/>
                </a:solidFill>
              </a:rPr>
              <a:t>年</a:t>
            </a:r>
            <a:r>
              <a:rPr lang="en-US" altLang="zh-CN" dirty="0">
                <a:solidFill>
                  <a:srgbClr val="FF0000"/>
                </a:solidFill>
              </a:rPr>
              <a:t>2</a:t>
            </a:r>
            <a:r>
              <a:rPr lang="zh-CN" altLang="en-US" dirty="0">
                <a:solidFill>
                  <a:srgbClr val="FF0000"/>
                </a:solidFill>
              </a:rPr>
              <a:t>月</a:t>
            </a:r>
            <a:r>
              <a:rPr lang="en-US" altLang="zh-CN" dirty="0">
                <a:solidFill>
                  <a:srgbClr val="FF0000"/>
                </a:solidFill>
              </a:rPr>
              <a:t>28</a:t>
            </a:r>
            <a:r>
              <a:rPr lang="zh-CN" altLang="en-US" dirty="0" smtClean="0">
                <a:solidFill>
                  <a:srgbClr val="FF0000"/>
                </a:solidFill>
              </a:rPr>
              <a:t>日</a:t>
            </a:r>
            <a:endParaRPr lang="en-US" altLang="zh-CN" dirty="0" smtClean="0">
              <a:solidFill>
                <a:srgbClr val="FF0000"/>
              </a:solidFill>
            </a:endParaRPr>
          </a:p>
          <a:p>
            <a:pPr eaLnBrk="0">
              <a:lnSpc>
                <a:spcPct val="150000"/>
              </a:lnSpc>
            </a:pPr>
            <a:endParaRPr lang="en-US" altLang="zh-CN" sz="2000" dirty="0" smtClean="0">
              <a:solidFill>
                <a:srgbClr val="FF0000"/>
              </a:solidFill>
            </a:endParaRPr>
          </a:p>
          <a:p>
            <a:pPr eaLnBrk="0">
              <a:lnSpc>
                <a:spcPct val="150000"/>
              </a:lnSpc>
            </a:pPr>
            <a:r>
              <a:rPr lang="zh-CN" altLang="en-US" dirty="0" smtClean="0">
                <a:latin typeface="华文中宋" pitchFamily="2" charset="-122"/>
                <a:ea typeface="华文中宋" pitchFamily="2" charset="-122"/>
              </a:rPr>
              <a:t>      为</a:t>
            </a:r>
            <a:r>
              <a:rPr lang="zh-CN" altLang="en-US" dirty="0">
                <a:latin typeface="华文中宋" pitchFamily="2" charset="-122"/>
                <a:ea typeface="华文中宋" pitchFamily="2" charset="-122"/>
              </a:rPr>
              <a:t>进一步加强和规范用人单位职业病危害因素定期检测工作，依据</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中华人民共和国职业病防治法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和</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工作场所职业卫生监督管理规定</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（国家安全监管总局令第</a:t>
            </a:r>
            <a:r>
              <a:rPr lang="en-US" altLang="zh-CN" dirty="0">
                <a:latin typeface="华文中宋" pitchFamily="2" charset="-122"/>
                <a:ea typeface="华文中宋" pitchFamily="2" charset="-122"/>
              </a:rPr>
              <a:t>47</a:t>
            </a:r>
            <a:r>
              <a:rPr lang="zh-CN" altLang="en-US" dirty="0">
                <a:latin typeface="华文中宋" pitchFamily="2" charset="-122"/>
                <a:ea typeface="华文中宋" pitchFamily="2" charset="-122"/>
              </a:rPr>
              <a:t>号），国家安全监管总局研究制定了</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用人单位职业病危害因素定期检测管理规范</a:t>
            </a:r>
            <a:r>
              <a:rPr lang="en-US" altLang="zh-CN" dirty="0" smtClean="0">
                <a:latin typeface="华文中宋" pitchFamily="2" charset="-122"/>
                <a:ea typeface="华文中宋" pitchFamily="2" charset="-122"/>
              </a:rPr>
              <a:t>》</a:t>
            </a:r>
            <a:r>
              <a:rPr lang="zh-CN" altLang="en-US" dirty="0" smtClean="0">
                <a:latin typeface="华文中宋" pitchFamily="2" charset="-122"/>
                <a:ea typeface="华文中宋" pitchFamily="2" charset="-122"/>
              </a:rPr>
              <a:t>。</a:t>
            </a:r>
            <a:endParaRPr kumimoji="1" lang="en-US" altLang="zh-CN" dirty="0">
              <a:solidFill>
                <a:schemeClr val="tx2"/>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1"/>
          <p:cNvSpPr>
            <a:spLocks noChangeArrowheads="1"/>
          </p:cNvSpPr>
          <p:nvPr/>
        </p:nvSpPr>
        <p:spPr bwMode="auto">
          <a:xfrm>
            <a:off x="571472" y="908720"/>
            <a:ext cx="7500990" cy="646331"/>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5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第一条</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  </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目的、依据。</a:t>
            </a:r>
            <a:endPar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5" name="矩形 4"/>
          <p:cNvSpPr/>
          <p:nvPr/>
        </p:nvSpPr>
        <p:spPr>
          <a:xfrm>
            <a:off x="857224" y="1556792"/>
            <a:ext cx="7645426" cy="1200329"/>
          </a:xfrm>
          <a:prstGeom prst="rect">
            <a:avLst/>
          </a:prstGeom>
        </p:spPr>
        <p:txBody>
          <a:bodyPr wrap="square">
            <a:spAutoFit/>
          </a:bodyPr>
          <a:lstStyle/>
          <a:p>
            <a:pPr>
              <a:lnSpc>
                <a:spcPct val="150000"/>
              </a:lnSpc>
            </a:pPr>
            <a:r>
              <a:rPr lang="zh-CN" altLang="en-US" sz="2400" dirty="0" smtClean="0">
                <a:solidFill>
                  <a:srgbClr val="000000"/>
                </a:solidFill>
                <a:latin typeface="华文中宋" pitchFamily="2" charset="-122"/>
                <a:ea typeface="华文中宋" pitchFamily="2" charset="-122"/>
                <a:cs typeface="宋体" panose="02010600030101010101" pitchFamily="2" charset="-122"/>
              </a:rPr>
              <a:t>     </a:t>
            </a:r>
            <a:r>
              <a:rPr lang="zh-CN" altLang="en-US" sz="2400" dirty="0" smtClean="0">
                <a:solidFill>
                  <a:srgbClr val="0070C0"/>
                </a:solidFill>
                <a:latin typeface="华文中宋" pitchFamily="2" charset="-122"/>
                <a:ea typeface="华文中宋" pitchFamily="2" charset="-122"/>
                <a:cs typeface="宋体" panose="02010600030101010101" pitchFamily="2" charset="-122"/>
              </a:rPr>
              <a:t>第二条</a:t>
            </a:r>
            <a:r>
              <a:rPr lang="zh-CN" altLang="en-US" sz="2400" dirty="0" smtClean="0">
                <a:solidFill>
                  <a:srgbClr val="000000"/>
                </a:solidFill>
                <a:latin typeface="华文中宋" pitchFamily="2" charset="-122"/>
                <a:ea typeface="华文中宋" pitchFamily="2" charset="-122"/>
                <a:cs typeface="宋体" panose="02010600030101010101" pitchFamily="2" charset="-122"/>
              </a:rPr>
              <a:t>产生职业病危害的用人单位对其工作场所进行职业病危害因素定期检测及其管理，适用本规范。</a:t>
            </a:r>
            <a:endParaRPr lang="zh-CN" altLang="en-US" sz="2400" dirty="0">
              <a:latin typeface="华文中宋" pitchFamily="2" charset="-122"/>
              <a:ea typeface="华文中宋" pitchFamily="2" charset="-122"/>
            </a:endParaRPr>
          </a:p>
        </p:txBody>
      </p:sp>
      <p:sp>
        <p:nvSpPr>
          <p:cNvPr id="154626" name="Rectangle 2"/>
          <p:cNvSpPr>
            <a:spLocks noChangeArrowheads="1"/>
          </p:cNvSpPr>
          <p:nvPr/>
        </p:nvSpPr>
        <p:spPr bwMode="auto">
          <a:xfrm>
            <a:off x="857224" y="2820992"/>
            <a:ext cx="7645426" cy="341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5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第三条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职业病危害因素定期检测是指用人单位定期委托</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具备资质的职业卫生技术服务机构</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对其产生职业病危害的工作场所进行的检测。</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5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本规范所指</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职业病危害因素</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是指</a:t>
            </a:r>
            <a:r>
              <a:rPr kumimoji="0" lang="zh-CN"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职业病危害因素分类目录</a:t>
            </a:r>
            <a:r>
              <a:rPr kumimoji="0" lang="zh-CN"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中所列危害因素以及国家职业卫生标准中有职业接触限值及检测方法的危害因素。</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785786" y="1142984"/>
            <a:ext cx="7358114"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第四条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用人单位应当建立职业病危害因素定期检测制度，</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每年至少委托具备资质的职业卫生技术服务机构对其存在职业病危害因素的工作场所进行一次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全面检测。法律法规另有规定的，按其规定执行。</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6" name="矩形 5"/>
          <p:cNvSpPr/>
          <p:nvPr/>
        </p:nvSpPr>
        <p:spPr>
          <a:xfrm>
            <a:off x="785786" y="3000372"/>
            <a:ext cx="7358114" cy="1569660"/>
          </a:xfrm>
          <a:prstGeom prst="rect">
            <a:avLst/>
          </a:prstGeom>
        </p:spPr>
        <p:txBody>
          <a:bodyPr wrap="square">
            <a:spAutoFit/>
          </a:bodyPr>
          <a:lstStyle/>
          <a:p>
            <a:pPr lvl="0" indent="304800" eaLnBrk="0" fontAlgn="base" hangingPunct="0">
              <a:spcBef>
                <a:spcPct val="0"/>
              </a:spcBef>
              <a:spcAft>
                <a:spcPct val="0"/>
              </a:spcAft>
            </a:pPr>
            <a:r>
              <a:rPr lang="zh-CN" altLang="en-US" sz="2400" dirty="0" smtClean="0">
                <a:solidFill>
                  <a:srgbClr val="0070C0"/>
                </a:solidFill>
                <a:latin typeface="华文中宋" pitchFamily="2" charset="-122"/>
                <a:ea typeface="华文中宋" pitchFamily="2" charset="-122"/>
                <a:cs typeface="宋体" panose="02010600030101010101" pitchFamily="2" charset="-122"/>
              </a:rPr>
              <a:t>  第五条</a:t>
            </a:r>
            <a:r>
              <a:rPr lang="zh-CN" altLang="en-US" sz="2400" dirty="0" smtClean="0">
                <a:solidFill>
                  <a:srgbClr val="000000"/>
                </a:solidFill>
                <a:latin typeface="华文中宋" pitchFamily="2" charset="-122"/>
                <a:ea typeface="华文中宋" pitchFamily="2" charset="-122"/>
                <a:cs typeface="宋体" panose="02010600030101010101" pitchFamily="2" charset="-122"/>
              </a:rPr>
              <a:t>用人单位应当将职业病危害因素定期检测工作纳入年度</a:t>
            </a:r>
            <a:r>
              <a:rPr lang="zh-CN" altLang="en-US" sz="2400" dirty="0" smtClean="0">
                <a:solidFill>
                  <a:srgbClr val="FF0000"/>
                </a:solidFill>
                <a:latin typeface="华文中宋" pitchFamily="2" charset="-122"/>
                <a:ea typeface="华文中宋" pitchFamily="2" charset="-122"/>
                <a:cs typeface="宋体" panose="02010600030101010101" pitchFamily="2" charset="-122"/>
              </a:rPr>
              <a:t>职业病防治计划和实施方案</a:t>
            </a:r>
            <a:r>
              <a:rPr lang="zh-CN" altLang="en-US" sz="2400" dirty="0" smtClean="0">
                <a:solidFill>
                  <a:srgbClr val="000000"/>
                </a:solidFill>
                <a:latin typeface="华文中宋" pitchFamily="2" charset="-122"/>
                <a:ea typeface="华文中宋" pitchFamily="2" charset="-122"/>
                <a:cs typeface="宋体" panose="02010600030101010101" pitchFamily="2" charset="-122"/>
              </a:rPr>
              <a:t>，明确责任部门或责任人，所需检测费用纳入年度经费预算予以保障。</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
        <p:nvSpPr>
          <p:cNvPr id="7" name="矩形 6"/>
          <p:cNvSpPr/>
          <p:nvPr/>
        </p:nvSpPr>
        <p:spPr>
          <a:xfrm>
            <a:off x="928662" y="4929198"/>
            <a:ext cx="7072362" cy="830997"/>
          </a:xfrm>
          <a:prstGeom prst="rect">
            <a:avLst/>
          </a:prstGeom>
        </p:spPr>
        <p:txBody>
          <a:bodyPr wrap="square">
            <a:spAutoFit/>
          </a:bodyPr>
          <a:lstStyle/>
          <a:p>
            <a:pPr lvl="0" indent="304800" eaLnBrk="0" fontAlgn="base" hangingPunct="0">
              <a:spcBef>
                <a:spcPct val="0"/>
              </a:spcBef>
              <a:spcAft>
                <a:spcPct val="0"/>
              </a:spcAft>
            </a:pPr>
            <a:r>
              <a:rPr lang="zh-CN" altLang="en-US" sz="2400" dirty="0" smtClean="0">
                <a:solidFill>
                  <a:srgbClr val="0070C0"/>
                </a:solidFill>
                <a:latin typeface="华文中宋" pitchFamily="2" charset="-122"/>
                <a:ea typeface="华文中宋" pitchFamily="2" charset="-122"/>
                <a:cs typeface="宋体" panose="02010600030101010101" pitchFamily="2" charset="-122"/>
              </a:rPr>
              <a:t>  第六条</a:t>
            </a:r>
            <a:r>
              <a:rPr lang="zh-CN" altLang="en-US" sz="2400" dirty="0" smtClean="0">
                <a:solidFill>
                  <a:srgbClr val="000000"/>
                </a:solidFill>
                <a:latin typeface="华文中宋" pitchFamily="2" charset="-122"/>
                <a:ea typeface="华文中宋" pitchFamily="2" charset="-122"/>
                <a:cs typeface="宋体" panose="02010600030101010101" pitchFamily="2" charset="-122"/>
              </a:rPr>
              <a:t>用人单位应当建立职业病危害因素定期检测档案，并纳入其</a:t>
            </a:r>
            <a:r>
              <a:rPr lang="zh-CN" altLang="en-US" sz="2400" dirty="0" smtClean="0">
                <a:solidFill>
                  <a:srgbClr val="FF0000"/>
                </a:solidFill>
                <a:latin typeface="华文中宋" pitchFamily="2" charset="-122"/>
                <a:ea typeface="华文中宋" pitchFamily="2" charset="-122"/>
                <a:cs typeface="宋体" panose="02010600030101010101" pitchFamily="2" charset="-122"/>
              </a:rPr>
              <a:t>职业卫生档案体系</a:t>
            </a:r>
            <a:r>
              <a:rPr lang="zh-CN" altLang="en-US" sz="2400" dirty="0" smtClean="0">
                <a:solidFill>
                  <a:srgbClr val="000000"/>
                </a:solidFill>
                <a:latin typeface="华文中宋" pitchFamily="2" charset="-122"/>
                <a:ea typeface="华文中宋" pitchFamily="2" charset="-122"/>
                <a:cs typeface="宋体" panose="02010600030101010101" pitchFamily="2" charset="-122"/>
              </a:rPr>
              <a:t>。</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ChangeArrowheads="1"/>
          </p:cNvSpPr>
          <p:nvPr/>
        </p:nvSpPr>
        <p:spPr bwMode="auto">
          <a:xfrm>
            <a:off x="785786" y="1000108"/>
            <a:ext cx="7602638" cy="3046988"/>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第七条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用人单位在与职业卫生技术服务机构签订定期检测合同前，应当对职业卫生技术服务机构的资质、计量认证范围等事项进行核对，并将相关资质证书复印存档。</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定期检测范围应当包含用人单位产生职业病危害的全部工作场所，</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用人单位不得要求职业卫生技术服务机构仅对部分职业病危害因素或部分工作场所进行指定检测。</a:t>
            </a:r>
            <a:endPar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endParaRPr>
          </a:p>
        </p:txBody>
      </p:sp>
      <p:sp>
        <p:nvSpPr>
          <p:cNvPr id="8" name="矩形 7"/>
          <p:cNvSpPr/>
          <p:nvPr/>
        </p:nvSpPr>
        <p:spPr>
          <a:xfrm>
            <a:off x="785786" y="4357694"/>
            <a:ext cx="7602638" cy="1569660"/>
          </a:xfrm>
          <a:prstGeom prst="rect">
            <a:avLst/>
          </a:prstGeom>
        </p:spPr>
        <p:txBody>
          <a:bodyPr wrap="square">
            <a:spAutoFit/>
          </a:bodyPr>
          <a:lstStyle/>
          <a:p>
            <a:pPr lvl="0" indent="304800" eaLnBrk="0" fontAlgn="base" hangingPunct="0">
              <a:spcBef>
                <a:spcPct val="0"/>
              </a:spcBef>
              <a:spcAft>
                <a:spcPct val="0"/>
              </a:spcAft>
            </a:pPr>
            <a:r>
              <a:rPr lang="en-US" altLang="zh-CN" dirty="0" smtClean="0">
                <a:solidFill>
                  <a:srgbClr val="0070C0"/>
                </a:solidFill>
                <a:latin typeface="华文中宋" pitchFamily="2" charset="-122"/>
                <a:ea typeface="华文中宋" pitchFamily="2" charset="-122"/>
                <a:cs typeface="宋体" panose="02010600030101010101" pitchFamily="2" charset="-122"/>
              </a:rPr>
              <a:t>  </a:t>
            </a:r>
            <a:r>
              <a:rPr lang="zh-CN" altLang="en-US" sz="2400" dirty="0" smtClean="0">
                <a:solidFill>
                  <a:srgbClr val="0070C0"/>
                </a:solidFill>
                <a:latin typeface="华文中宋" pitchFamily="2" charset="-122"/>
                <a:ea typeface="华文中宋" pitchFamily="2" charset="-122"/>
                <a:cs typeface="宋体" panose="02010600030101010101" pitchFamily="2" charset="-122"/>
              </a:rPr>
              <a:t>第八条</a:t>
            </a:r>
            <a:r>
              <a:rPr lang="zh-CN" altLang="en-US" sz="2400" dirty="0" smtClean="0">
                <a:solidFill>
                  <a:srgbClr val="000000"/>
                </a:solidFill>
                <a:latin typeface="华文中宋" pitchFamily="2" charset="-122"/>
                <a:ea typeface="华文中宋" pitchFamily="2" charset="-122"/>
                <a:cs typeface="宋体" panose="02010600030101010101" pitchFamily="2" charset="-122"/>
              </a:rPr>
              <a:t>用人单位与职业卫生技术服务机构签订委托协议后，应将其生产工艺流程、产生职业病危害的原辅材料和设备、职业病防护设施、劳动工作制度等与检测有关的情况告知职业卫生技术服务机构。</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422525" y="6032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4000" b="0"/>
          </a:p>
        </p:txBody>
      </p:sp>
      <p:sp>
        <p:nvSpPr>
          <p:cNvPr id="6147" name="Rectangle 3"/>
          <p:cNvSpPr>
            <a:spLocks noChangeArrowheads="1"/>
          </p:cNvSpPr>
          <p:nvPr/>
        </p:nvSpPr>
        <p:spPr bwMode="auto">
          <a:xfrm>
            <a:off x="611560" y="1923197"/>
            <a:ext cx="799288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268605" indent="-268605" eaLnBrk="0" hangingPunct="0">
              <a:lnSpc>
                <a:spcPct val="150000"/>
              </a:lnSpc>
              <a:buFontTx/>
              <a:buChar char="•"/>
            </a:pPr>
            <a:r>
              <a:rPr kumimoji="0" lang="en-US" altLang="zh-CN" sz="2800" b="1" dirty="0">
                <a:latin typeface="华文楷体" pitchFamily="2" charset="-122"/>
                <a:ea typeface="华文楷体" pitchFamily="2" charset="-122"/>
              </a:rPr>
              <a:t>2007</a:t>
            </a:r>
            <a:r>
              <a:rPr kumimoji="0" lang="zh-CN" altLang="en-US" sz="2800" b="1" dirty="0">
                <a:latin typeface="华文楷体" pitchFamily="2" charset="-122"/>
                <a:ea typeface="华文楷体" pitchFamily="2" charset="-122"/>
              </a:rPr>
              <a:t>年，根据安监总局要求，研究制定了</a:t>
            </a:r>
            <a:r>
              <a:rPr kumimoji="0" lang="en-US" altLang="zh-CN" sz="2800" b="1" dirty="0">
                <a:latin typeface="华文楷体" pitchFamily="2" charset="-122"/>
                <a:ea typeface="华文楷体" pitchFamily="2" charset="-122"/>
              </a:rPr>
              <a:t>《</a:t>
            </a:r>
            <a:r>
              <a:rPr kumimoji="0" lang="zh-CN" altLang="en-US" sz="2800" b="1" dirty="0">
                <a:latin typeface="华文楷体" pitchFamily="2" charset="-122"/>
                <a:ea typeface="华文楷体" pitchFamily="2" charset="-122"/>
              </a:rPr>
              <a:t>危险化学品从业单位安全标准化通用规范</a:t>
            </a:r>
            <a:r>
              <a:rPr kumimoji="0" lang="en-US" altLang="zh-CN" sz="2800" b="1" dirty="0">
                <a:latin typeface="华文楷体" pitchFamily="2" charset="-122"/>
                <a:ea typeface="华文楷体" pitchFamily="2" charset="-122"/>
              </a:rPr>
              <a:t>》(AQ3013-2008)</a:t>
            </a:r>
            <a:r>
              <a:rPr kumimoji="0" lang="zh-CN" altLang="en-US" sz="2800" b="1" dirty="0">
                <a:latin typeface="华文楷体" pitchFamily="2" charset="-122"/>
                <a:ea typeface="华文楷体" pitchFamily="2" charset="-122"/>
              </a:rPr>
              <a:t>，以及氯碱、合成氨、硫酸、电石、涂料、溶解</a:t>
            </a:r>
            <a:r>
              <a:rPr kumimoji="0" lang="zh-CN" altLang="en-US" sz="2800" b="1" dirty="0" smtClean="0">
                <a:latin typeface="华文楷体" pitchFamily="2" charset="-122"/>
                <a:ea typeface="华文楷体" pitchFamily="2" charset="-122"/>
              </a:rPr>
              <a:t>乙炔生产</a:t>
            </a:r>
            <a:r>
              <a:rPr kumimoji="0" lang="zh-CN" altLang="en-US" sz="2800" b="1" dirty="0">
                <a:latin typeface="华文楷体" pitchFamily="2" charset="-122"/>
                <a:ea typeface="华文楷体" pitchFamily="2" charset="-122"/>
              </a:rPr>
              <a:t>企业安全标准化实施指南</a:t>
            </a:r>
            <a:r>
              <a:rPr kumimoji="0" lang="en-US" altLang="zh-CN" sz="2800" b="1" dirty="0">
                <a:latin typeface="华文楷体" pitchFamily="2" charset="-122"/>
                <a:ea typeface="华文楷体" pitchFamily="2" charset="-122"/>
              </a:rPr>
              <a:t>7</a:t>
            </a:r>
            <a:r>
              <a:rPr kumimoji="0" lang="zh-CN" altLang="en-US" sz="2800" b="1" dirty="0">
                <a:latin typeface="华文楷体" pitchFamily="2" charset="-122"/>
                <a:ea typeface="华文楷体" pitchFamily="2" charset="-122"/>
              </a:rPr>
              <a:t>个</a:t>
            </a:r>
            <a:r>
              <a:rPr kumimoji="0" lang="en-US" altLang="zh-CN" sz="2800" b="1" dirty="0">
                <a:latin typeface="华文楷体" pitchFamily="2" charset="-122"/>
                <a:ea typeface="华文楷体" pitchFamily="2" charset="-122"/>
              </a:rPr>
              <a:t>AQ</a:t>
            </a:r>
            <a:r>
              <a:rPr kumimoji="0" lang="zh-CN" altLang="en-US" sz="2800" b="1" dirty="0">
                <a:latin typeface="华文楷体" pitchFamily="2" charset="-122"/>
                <a:ea typeface="华文楷体" pitchFamily="2" charset="-122"/>
              </a:rPr>
              <a:t>标准，并已发布施行</a:t>
            </a:r>
            <a:r>
              <a:rPr kumimoji="0" lang="zh-CN" altLang="en-US" sz="2800" b="1" dirty="0" smtClean="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p:txBody>
      </p:sp>
      <p:sp>
        <p:nvSpPr>
          <p:cNvPr id="6148" name="Text Box 16"/>
          <p:cNvSpPr txBox="1">
            <a:spLocks noChangeArrowheads="1"/>
          </p:cNvSpPr>
          <p:nvPr/>
        </p:nvSpPr>
        <p:spPr bwMode="auto">
          <a:xfrm>
            <a:off x="7848600" y="626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2400" b="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
          <p:cNvSpPr>
            <a:spLocks noChangeArrowheads="1"/>
          </p:cNvSpPr>
          <p:nvPr/>
        </p:nvSpPr>
        <p:spPr bwMode="auto">
          <a:xfrm>
            <a:off x="611560" y="1165394"/>
            <a:ext cx="7920880" cy="15696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第九条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职业卫生技术服务机构对用人单位工作场所进行现场调查后，结合用人单位提供的相关材料，制定现场采样和检测计划，用人单位主要负责人按照国家有关采样规范确认无误后，应当在现场采样和检测计划上签字。</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5" name="矩形 4"/>
          <p:cNvSpPr/>
          <p:nvPr/>
        </p:nvSpPr>
        <p:spPr>
          <a:xfrm>
            <a:off x="611560" y="3286124"/>
            <a:ext cx="7920880" cy="2677656"/>
          </a:xfrm>
          <a:prstGeom prst="rect">
            <a:avLst/>
          </a:prstGeom>
        </p:spPr>
        <p:txBody>
          <a:bodyPr wrap="square">
            <a:spAutoFit/>
          </a:bodyPr>
          <a:lstStyle/>
          <a:p>
            <a:pPr lvl="0" indent="304800" eaLnBrk="0" fontAlgn="base" hangingPunct="0">
              <a:spcBef>
                <a:spcPct val="0"/>
              </a:spcBef>
              <a:spcAft>
                <a:spcPct val="0"/>
              </a:spcAft>
            </a:pPr>
            <a:r>
              <a:rPr lang="zh-CN" altLang="en-US" sz="2400" dirty="0" smtClean="0">
                <a:solidFill>
                  <a:srgbClr val="0070C0"/>
                </a:solidFill>
                <a:latin typeface="华文中宋" pitchFamily="2" charset="-122"/>
                <a:ea typeface="华文中宋" pitchFamily="2" charset="-122"/>
                <a:cs typeface="宋体" panose="02010600030101010101" pitchFamily="2" charset="-122"/>
              </a:rPr>
              <a:t>  第十条</a:t>
            </a:r>
            <a:r>
              <a:rPr lang="zh-CN" altLang="en-US" sz="2400" dirty="0" smtClean="0">
                <a:solidFill>
                  <a:srgbClr val="000000"/>
                </a:solidFill>
                <a:latin typeface="华文中宋" pitchFamily="2" charset="-122"/>
                <a:ea typeface="华文中宋" pitchFamily="2" charset="-122"/>
                <a:cs typeface="宋体" panose="02010600030101010101" pitchFamily="2" charset="-122"/>
              </a:rPr>
              <a:t>职业卫生技术服务机构在进行现场采样检测时，</a:t>
            </a:r>
            <a:r>
              <a:rPr lang="zh-CN" altLang="en-US" sz="2400" dirty="0" smtClean="0">
                <a:solidFill>
                  <a:srgbClr val="FF0000"/>
                </a:solidFill>
                <a:latin typeface="华文中宋" pitchFamily="2" charset="-122"/>
                <a:ea typeface="华文中宋" pitchFamily="2" charset="-122"/>
                <a:cs typeface="宋体" panose="02010600030101010101" pitchFamily="2" charset="-122"/>
              </a:rPr>
              <a:t>用人单位应当保证生产过程处于正常状态</a:t>
            </a:r>
            <a:r>
              <a:rPr lang="zh-CN" altLang="en-US" sz="2400" dirty="0" smtClean="0">
                <a:solidFill>
                  <a:srgbClr val="000000"/>
                </a:solidFill>
                <a:latin typeface="华文中宋" pitchFamily="2" charset="-122"/>
                <a:ea typeface="华文中宋" pitchFamily="2" charset="-122"/>
                <a:cs typeface="宋体" panose="02010600030101010101" pitchFamily="2" charset="-122"/>
              </a:rPr>
              <a:t>，不得故意减少生产负荷或停产、停机。用人单位因故需要停产、停机或减负运行的，应当及时通知技术服务机构变更现场采样和检测计划。</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a:p>
            <a:pPr lvl="0" indent="304800" eaLnBrk="0" fontAlgn="base" hangingPunct="0">
              <a:spcBef>
                <a:spcPct val="0"/>
              </a:spcBef>
              <a:spcAft>
                <a:spcPct val="0"/>
              </a:spcAft>
            </a:pPr>
            <a:r>
              <a:rPr lang="zh-CN" altLang="en-US" sz="2400" dirty="0" smtClean="0">
                <a:solidFill>
                  <a:srgbClr val="000000"/>
                </a:solidFill>
                <a:latin typeface="华文中宋" pitchFamily="2" charset="-122"/>
                <a:ea typeface="华文中宋" pitchFamily="2" charset="-122"/>
                <a:cs typeface="宋体" panose="02010600030101010101" pitchFamily="2" charset="-122"/>
              </a:rPr>
              <a:t>用人单位应当对技术服务机构现场采样检测过程进行拍照或摄像留证。</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1"/>
          <p:cNvSpPr>
            <a:spLocks noChangeArrowheads="1"/>
          </p:cNvSpPr>
          <p:nvPr/>
        </p:nvSpPr>
        <p:spPr bwMode="auto">
          <a:xfrm>
            <a:off x="611560" y="980728"/>
            <a:ext cx="7675216" cy="83099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第十一条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采样检测结束时，用人单位陪同人员应当对现场采样检测记录进行</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确认并签字</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6" name="矩形 5"/>
          <p:cNvSpPr/>
          <p:nvPr/>
        </p:nvSpPr>
        <p:spPr>
          <a:xfrm>
            <a:off x="682998" y="2000240"/>
            <a:ext cx="7358114" cy="830997"/>
          </a:xfrm>
          <a:prstGeom prst="rect">
            <a:avLst/>
          </a:prstGeom>
        </p:spPr>
        <p:txBody>
          <a:bodyPr wrap="square">
            <a:spAutoFit/>
          </a:bodyPr>
          <a:lstStyle/>
          <a:p>
            <a:pPr lvl="0" indent="304800" eaLnBrk="0" fontAlgn="base" hangingPunct="0">
              <a:spcBef>
                <a:spcPct val="0"/>
              </a:spcBef>
              <a:spcAft>
                <a:spcPct val="0"/>
              </a:spcAft>
            </a:pPr>
            <a:r>
              <a:rPr lang="zh-CN" altLang="en-US" sz="2400" dirty="0" smtClean="0">
                <a:solidFill>
                  <a:srgbClr val="0070C0"/>
                </a:solidFill>
                <a:latin typeface="华文中宋" pitchFamily="2" charset="-122"/>
                <a:ea typeface="华文中宋" pitchFamily="2" charset="-122"/>
                <a:cs typeface="宋体" panose="02010600030101010101" pitchFamily="2" charset="-122"/>
              </a:rPr>
              <a:t>  第十二条</a:t>
            </a:r>
            <a:r>
              <a:rPr lang="zh-CN" altLang="en-US" sz="2400" dirty="0" smtClean="0">
                <a:solidFill>
                  <a:srgbClr val="000000"/>
                </a:solidFill>
                <a:latin typeface="华文中宋" pitchFamily="2" charset="-122"/>
                <a:ea typeface="华文中宋" pitchFamily="2" charset="-122"/>
                <a:cs typeface="宋体" panose="02010600030101010101" pitchFamily="2" charset="-122"/>
              </a:rPr>
              <a:t>用人单位与职业卫生技术服务机构应当互相监督，保证采样检测符合以下要求。（</a:t>
            </a:r>
            <a:r>
              <a:rPr lang="en-US" altLang="zh-CN" sz="2400" dirty="0" smtClean="0">
                <a:solidFill>
                  <a:srgbClr val="000000"/>
                </a:solidFill>
                <a:latin typeface="华文中宋" pitchFamily="2" charset="-122"/>
                <a:ea typeface="华文中宋" pitchFamily="2" charset="-122"/>
                <a:cs typeface="宋体" panose="02010600030101010101" pitchFamily="2" charset="-122"/>
              </a:rPr>
              <a:t>4</a:t>
            </a:r>
            <a:r>
              <a:rPr lang="zh-CN" altLang="en-US" sz="2400" dirty="0" smtClean="0">
                <a:solidFill>
                  <a:srgbClr val="000000"/>
                </a:solidFill>
                <a:latin typeface="华文中宋" pitchFamily="2" charset="-122"/>
                <a:ea typeface="华文中宋" pitchFamily="2" charset="-122"/>
                <a:cs typeface="宋体" panose="02010600030101010101" pitchFamily="2" charset="-122"/>
              </a:rPr>
              <a:t>条）</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
        <p:nvSpPr>
          <p:cNvPr id="158722" name="Rectangle 2"/>
          <p:cNvSpPr>
            <a:spLocks noChangeArrowheads="1"/>
          </p:cNvSpPr>
          <p:nvPr/>
        </p:nvSpPr>
        <p:spPr bwMode="auto">
          <a:xfrm>
            <a:off x="682998" y="3000372"/>
            <a:ext cx="7358114" cy="830997"/>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第十三条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用人单位在委托职业卫生技术服务机构进行定期检测过程中不得有下列行为</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7</a:t>
            </a:r>
            <a:r>
              <a:rPr kumimoji="0" lang="zh-CN" altLang="en-US"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条）</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158723" name="Rectangle 3"/>
          <p:cNvSpPr>
            <a:spLocks noChangeArrowheads="1"/>
          </p:cNvSpPr>
          <p:nvPr/>
        </p:nvSpPr>
        <p:spPr bwMode="auto">
          <a:xfrm>
            <a:off x="683568" y="4000504"/>
            <a:ext cx="7848872"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第十四条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用人单位应当要求职业卫生技术服务机构及时提供</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定期检测报告</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，定期检测报告经用人单位主要负责人审阅签字后归档。</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在收到定期检测报告后一个月之内，用人单位应当将定期</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检测结果向所在地安全生产监督管理部门报告</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a:t>
            </a:r>
            <a:endPar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785786" y="836712"/>
            <a:ext cx="7429552" cy="193899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  </a:t>
            </a:r>
            <a:r>
              <a:rPr kumimoji="0" lang="zh-CN" sz="2400" b="0" i="0" u="none" strike="noStrike" cap="none" normalizeH="0" baseline="0" dirty="0" smtClean="0">
                <a:ln>
                  <a:noFill/>
                </a:ln>
                <a:solidFill>
                  <a:srgbClr val="0070C0"/>
                </a:solidFill>
                <a:effectLst/>
                <a:latin typeface="华文中宋" pitchFamily="2" charset="-122"/>
                <a:ea typeface="华文中宋" pitchFamily="2" charset="-122"/>
                <a:cs typeface="宋体" panose="02010600030101010101" pitchFamily="2" charset="-122"/>
              </a:rPr>
              <a:t>第十五条</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定期检测结果中职业病危害因素浓度或强度</a:t>
            </a:r>
            <a:r>
              <a:rPr kumimoji="0" lang="zh-CN" sz="2400" b="0" i="0" u="none" strike="noStrike" cap="none" normalizeH="0" baseline="0" dirty="0" smtClean="0">
                <a:ln>
                  <a:noFill/>
                </a:ln>
                <a:solidFill>
                  <a:srgbClr val="FF0000"/>
                </a:solidFill>
                <a:effectLst/>
                <a:latin typeface="华文中宋" pitchFamily="2" charset="-122"/>
                <a:ea typeface="华文中宋" pitchFamily="2" charset="-122"/>
                <a:cs typeface="宋体" panose="02010600030101010101" pitchFamily="2" charset="-122"/>
              </a:rPr>
              <a:t>超过职业接触限值的，职业卫生技术服务机构应提出相应整改建议。用人单位应结合本单位的实际情况，制定切实有效的整改方案，立即进行整改</a:t>
            </a:r>
            <a:r>
              <a:rPr kumimoji="0" lang="zh-CN" sz="24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rPr>
              <a:t>。整改落实情况应有明确的记录并存入职业卫生档案备查。</a:t>
            </a:r>
            <a:endParaRPr kumimoji="0" lang="zh-CN" sz="1800" b="0" i="0" u="none" strike="noStrike" cap="none" normalizeH="0" baseline="0" dirty="0" smtClean="0">
              <a:ln>
                <a:noFill/>
              </a:ln>
              <a:solidFill>
                <a:schemeClr val="tx1"/>
              </a:solidFill>
              <a:effectLst/>
              <a:latin typeface="华文中宋" pitchFamily="2" charset="-122"/>
              <a:ea typeface="华文中宋" pitchFamily="2" charset="-122"/>
              <a:cs typeface="宋体" panose="02010600030101010101" pitchFamily="2" charset="-122"/>
            </a:endParaRPr>
          </a:p>
        </p:txBody>
      </p:sp>
      <p:sp>
        <p:nvSpPr>
          <p:cNvPr id="7" name="矩形 6"/>
          <p:cNvSpPr/>
          <p:nvPr/>
        </p:nvSpPr>
        <p:spPr>
          <a:xfrm>
            <a:off x="857224" y="3000372"/>
            <a:ext cx="7286676" cy="830997"/>
          </a:xfrm>
          <a:prstGeom prst="rect">
            <a:avLst/>
          </a:prstGeom>
        </p:spPr>
        <p:txBody>
          <a:bodyPr wrap="square">
            <a:spAutoFit/>
          </a:bodyPr>
          <a:lstStyle/>
          <a:p>
            <a:pPr lvl="0" indent="304800" eaLnBrk="0" fontAlgn="base" hangingPunct="0">
              <a:spcBef>
                <a:spcPct val="0"/>
              </a:spcBef>
              <a:spcAft>
                <a:spcPct val="0"/>
              </a:spcAft>
            </a:pPr>
            <a:r>
              <a:rPr lang="zh-CN" altLang="en-US" sz="2400" dirty="0" smtClean="0">
                <a:solidFill>
                  <a:srgbClr val="0070C0"/>
                </a:solidFill>
                <a:latin typeface="华文中宋" pitchFamily="2" charset="-122"/>
                <a:ea typeface="华文中宋" pitchFamily="2" charset="-122"/>
                <a:cs typeface="宋体" panose="02010600030101010101" pitchFamily="2" charset="-122"/>
              </a:rPr>
              <a:t>  第十六条</a:t>
            </a:r>
            <a:r>
              <a:rPr lang="zh-CN" altLang="en-US" sz="2400" dirty="0" smtClean="0">
                <a:solidFill>
                  <a:srgbClr val="000000"/>
                </a:solidFill>
                <a:latin typeface="华文中宋" pitchFamily="2" charset="-122"/>
                <a:ea typeface="华文中宋" pitchFamily="2" charset="-122"/>
                <a:cs typeface="宋体" panose="02010600030101010101" pitchFamily="2" charset="-122"/>
              </a:rPr>
              <a:t>用人单位应当及时在工作场所公告栏向劳动者</a:t>
            </a:r>
            <a:r>
              <a:rPr lang="zh-CN" altLang="en-US" sz="2400" dirty="0" smtClean="0">
                <a:solidFill>
                  <a:srgbClr val="FF0000"/>
                </a:solidFill>
                <a:latin typeface="华文中宋" pitchFamily="2" charset="-122"/>
                <a:ea typeface="华文中宋" pitchFamily="2" charset="-122"/>
                <a:cs typeface="宋体" panose="02010600030101010101" pitchFamily="2" charset="-122"/>
              </a:rPr>
              <a:t>公布定期检测结果和相应的防护措施</a:t>
            </a:r>
            <a:r>
              <a:rPr lang="zh-CN" altLang="en-US" sz="2400" dirty="0" smtClean="0">
                <a:solidFill>
                  <a:srgbClr val="000000"/>
                </a:solidFill>
                <a:latin typeface="华文中宋" pitchFamily="2" charset="-122"/>
                <a:ea typeface="华文中宋" pitchFamily="2" charset="-122"/>
                <a:cs typeface="宋体" panose="02010600030101010101" pitchFamily="2" charset="-122"/>
              </a:rPr>
              <a:t>。</a:t>
            </a:r>
            <a:endParaRPr lang="zh-CN" altLang="en-US" sz="2400" dirty="0" smtClean="0">
              <a:solidFill>
                <a:srgbClr val="000000"/>
              </a:solidFill>
              <a:latin typeface="华文中宋" pitchFamily="2" charset="-122"/>
              <a:ea typeface="华文中宋" pitchFamily="2" charset="-122"/>
              <a:cs typeface="宋体" panose="02010600030101010101" pitchFamily="2" charset="-122"/>
            </a:endParaRPr>
          </a:p>
        </p:txBody>
      </p:sp>
      <p:sp>
        <p:nvSpPr>
          <p:cNvPr id="8" name="矩形 7"/>
          <p:cNvSpPr/>
          <p:nvPr/>
        </p:nvSpPr>
        <p:spPr>
          <a:xfrm>
            <a:off x="928662" y="3929066"/>
            <a:ext cx="7143800" cy="830997"/>
          </a:xfrm>
          <a:prstGeom prst="rect">
            <a:avLst/>
          </a:prstGeom>
        </p:spPr>
        <p:txBody>
          <a:bodyPr wrap="square">
            <a:spAutoFit/>
          </a:bodyPr>
          <a:lstStyle/>
          <a:p>
            <a:r>
              <a:rPr lang="zh-CN" altLang="en-US" sz="2400" dirty="0" smtClean="0">
                <a:latin typeface="华文中宋" pitchFamily="2" charset="-122"/>
                <a:ea typeface="华文中宋" pitchFamily="2" charset="-122"/>
              </a:rPr>
              <a:t>     </a:t>
            </a:r>
            <a:r>
              <a:rPr lang="zh-CN" altLang="en-US" sz="2400" dirty="0" smtClean="0">
                <a:solidFill>
                  <a:srgbClr val="0070C0"/>
                </a:solidFill>
                <a:latin typeface="华文中宋" pitchFamily="2" charset="-122"/>
                <a:ea typeface="华文中宋" pitchFamily="2" charset="-122"/>
              </a:rPr>
              <a:t>第十七条</a:t>
            </a:r>
            <a:r>
              <a:rPr lang="zh-CN" altLang="en-US" sz="2400" dirty="0" smtClean="0">
                <a:latin typeface="华文中宋" pitchFamily="2" charset="-122"/>
                <a:ea typeface="华文中宋" pitchFamily="2" charset="-122"/>
              </a:rPr>
              <a:t>安全生产监管部门应当加强对用人单位职业病危害因素定期检测工作的监督检查。</a:t>
            </a:r>
            <a:endParaRPr lang="zh-CN" altLang="en-US" sz="2400" dirty="0">
              <a:latin typeface="华文中宋" pitchFamily="2" charset="-122"/>
              <a:ea typeface="华文中宋" pitchFamily="2" charset="-122"/>
            </a:endParaRPr>
          </a:p>
        </p:txBody>
      </p:sp>
      <p:sp>
        <p:nvSpPr>
          <p:cNvPr id="9" name="矩形 8"/>
          <p:cNvSpPr/>
          <p:nvPr/>
        </p:nvSpPr>
        <p:spPr>
          <a:xfrm>
            <a:off x="857224" y="5000636"/>
            <a:ext cx="7286676" cy="1200329"/>
          </a:xfrm>
          <a:prstGeom prst="rect">
            <a:avLst/>
          </a:prstGeom>
        </p:spPr>
        <p:txBody>
          <a:bodyPr wrap="square">
            <a:spAutoFit/>
          </a:bodyPr>
          <a:lstStyle/>
          <a:p>
            <a:r>
              <a:rPr lang="zh-CN" altLang="en-US" sz="2400" dirty="0" smtClean="0">
                <a:latin typeface="华文中宋" pitchFamily="2" charset="-122"/>
                <a:ea typeface="华文中宋" pitchFamily="2" charset="-122"/>
              </a:rPr>
              <a:t>      </a:t>
            </a:r>
            <a:r>
              <a:rPr lang="zh-CN" altLang="en-US" sz="2400" dirty="0" smtClean="0">
                <a:solidFill>
                  <a:srgbClr val="0070C0"/>
                </a:solidFill>
                <a:latin typeface="华文中宋" pitchFamily="2" charset="-122"/>
                <a:ea typeface="华文中宋" pitchFamily="2" charset="-122"/>
              </a:rPr>
              <a:t>第十八条</a:t>
            </a:r>
            <a:r>
              <a:rPr lang="zh-CN" altLang="en-US" sz="2400" dirty="0" smtClean="0">
                <a:latin typeface="华文中宋" pitchFamily="2" charset="-122"/>
                <a:ea typeface="华文中宋" pitchFamily="2" charset="-122"/>
              </a:rPr>
              <a:t>本规范未规定的其他有关事项，依照</a:t>
            </a:r>
            <a:r>
              <a:rPr lang="en-US" altLang="zh-CN" sz="2400" dirty="0" smtClean="0">
                <a:latin typeface="华文中宋" pitchFamily="2" charset="-122"/>
                <a:ea typeface="华文中宋" pitchFamily="2" charset="-122"/>
              </a:rPr>
              <a:t>《</a:t>
            </a:r>
            <a:r>
              <a:rPr lang="zh-CN" altLang="en-US" sz="2400" dirty="0" smtClean="0">
                <a:latin typeface="华文中宋" pitchFamily="2" charset="-122"/>
                <a:ea typeface="华文中宋" pitchFamily="2" charset="-122"/>
              </a:rPr>
              <a:t>职业病防治法</a:t>
            </a:r>
            <a:r>
              <a:rPr lang="en-US" altLang="zh-CN" sz="2400" dirty="0" smtClean="0">
                <a:latin typeface="华文中宋" pitchFamily="2" charset="-122"/>
                <a:ea typeface="华文中宋" pitchFamily="2" charset="-122"/>
              </a:rPr>
              <a:t>》</a:t>
            </a:r>
            <a:r>
              <a:rPr lang="zh-CN" altLang="en-US" sz="2400" dirty="0" smtClean="0">
                <a:latin typeface="华文中宋" pitchFamily="2" charset="-122"/>
                <a:ea typeface="华文中宋" pitchFamily="2" charset="-122"/>
              </a:rPr>
              <a:t>和其他有关法律法规规章及职业卫生标准的规定执行。</a:t>
            </a:r>
            <a:endParaRPr lang="zh-CN" altLang="en-US" sz="2400"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836712"/>
            <a:ext cx="8064127" cy="5355312"/>
          </a:xfrm>
          <a:prstGeom prst="rect">
            <a:avLst/>
          </a:prstGeom>
          <a:noFill/>
          <a:ln w="9525">
            <a:noFill/>
            <a:miter lim="800000"/>
          </a:ln>
        </p:spPr>
        <p:txBody>
          <a:bodyPr wrap="square">
            <a:spAutoFit/>
          </a:bodyPr>
          <a:lstStyle/>
          <a:p>
            <a:pPr eaLnBrk="0">
              <a:lnSpc>
                <a:spcPct val="150000"/>
              </a:lnSpc>
            </a:pPr>
            <a:r>
              <a:rPr kumimoji="1" lang="zh-CN" altLang="en-US" sz="2800" b="1" dirty="0">
                <a:solidFill>
                  <a:srgbClr val="FF0000"/>
                </a:solidFill>
                <a:ea typeface="华文中宋" pitchFamily="2" charset="-122"/>
              </a:rPr>
              <a:t>（二十一）国家卫生计生委  人力资源社会保障部</a:t>
            </a:r>
            <a:endParaRPr kumimoji="1" lang="zh-CN" altLang="en-US" sz="2800" b="1" dirty="0">
              <a:solidFill>
                <a:srgbClr val="FF0000"/>
              </a:solidFill>
              <a:ea typeface="华文中宋" pitchFamily="2" charset="-122"/>
            </a:endParaRPr>
          </a:p>
          <a:p>
            <a:pPr eaLnBrk="0">
              <a:lnSpc>
                <a:spcPct val="150000"/>
              </a:lnSpc>
            </a:pPr>
            <a:r>
              <a:rPr kumimoji="1" lang="zh-CN" altLang="en-US" sz="2800" b="1" dirty="0">
                <a:solidFill>
                  <a:srgbClr val="FF0000"/>
                </a:solidFill>
                <a:ea typeface="华文中宋" pitchFamily="2" charset="-122"/>
              </a:rPr>
              <a:t> 安全监管总局    全国总工会关于印发</a:t>
            </a:r>
            <a:r>
              <a:rPr kumimoji="1" lang="en-US" altLang="zh-CN" sz="2800" b="1" dirty="0">
                <a:solidFill>
                  <a:srgbClr val="FF0000"/>
                </a:solidFill>
                <a:ea typeface="华文中宋" pitchFamily="2" charset="-122"/>
              </a:rPr>
              <a:t>《</a:t>
            </a:r>
            <a:r>
              <a:rPr kumimoji="1" lang="zh-CN" altLang="en-US" sz="2800" b="1" dirty="0">
                <a:solidFill>
                  <a:srgbClr val="FF0000"/>
                </a:solidFill>
                <a:ea typeface="华文中宋" pitchFamily="2" charset="-122"/>
              </a:rPr>
              <a:t>职业病危害因素分类目录</a:t>
            </a:r>
            <a:r>
              <a:rPr kumimoji="1" lang="en-US" altLang="zh-CN" sz="2800" b="1" dirty="0">
                <a:solidFill>
                  <a:srgbClr val="FF0000"/>
                </a:solidFill>
                <a:ea typeface="华文中宋" pitchFamily="2" charset="-122"/>
              </a:rPr>
              <a:t>》</a:t>
            </a:r>
            <a:r>
              <a:rPr kumimoji="1" lang="zh-CN" altLang="en-US" sz="2800" b="1" dirty="0">
                <a:solidFill>
                  <a:srgbClr val="FF0000"/>
                </a:solidFill>
                <a:ea typeface="华文中宋" pitchFamily="2" charset="-122"/>
              </a:rPr>
              <a:t>的</a:t>
            </a:r>
            <a:r>
              <a:rPr kumimoji="1" lang="zh-CN" altLang="en-US" sz="2800" b="1" dirty="0" smtClean="0">
                <a:solidFill>
                  <a:srgbClr val="FF0000"/>
                </a:solidFill>
                <a:ea typeface="华文中宋" pitchFamily="2" charset="-122"/>
              </a:rPr>
              <a:t>通知</a:t>
            </a:r>
            <a:r>
              <a:rPr kumimoji="1" lang="zh-CN" altLang="en-US" sz="2600" b="1" dirty="0">
                <a:solidFill>
                  <a:schemeClr val="tx2"/>
                </a:solidFill>
                <a:ea typeface="华文中宋" pitchFamily="2" charset="-122"/>
              </a:rPr>
              <a:t>（国卫疾控发</a:t>
            </a:r>
            <a:r>
              <a:rPr kumimoji="1" lang="en-US" altLang="zh-CN" sz="2600" b="1" dirty="0">
                <a:solidFill>
                  <a:schemeClr val="tx2"/>
                </a:solidFill>
                <a:ea typeface="华文中宋" pitchFamily="2" charset="-122"/>
              </a:rPr>
              <a:t>〔2015〕92</a:t>
            </a:r>
            <a:r>
              <a:rPr kumimoji="1" lang="zh-CN" altLang="en-US" sz="2600" b="1" dirty="0">
                <a:solidFill>
                  <a:schemeClr val="tx2"/>
                </a:solidFill>
                <a:ea typeface="华文中宋" pitchFamily="2" charset="-122"/>
              </a:rPr>
              <a:t>号</a:t>
            </a:r>
            <a:r>
              <a:rPr kumimoji="1" lang="zh-CN" altLang="en-US" sz="2600" b="1" dirty="0" smtClean="0">
                <a:solidFill>
                  <a:schemeClr val="tx2"/>
                </a:solidFill>
                <a:latin typeface="Times New Roman" panose="02020603050405020304" pitchFamily="18" charset="0"/>
                <a:ea typeface="华文中宋" pitchFamily="2" charset="-122"/>
              </a:rPr>
              <a:t>）</a:t>
            </a:r>
            <a:r>
              <a:rPr lang="en-US" altLang="zh-CN" sz="2800" dirty="0" smtClean="0"/>
              <a:t> </a:t>
            </a:r>
            <a:r>
              <a:rPr lang="en-US" altLang="zh-CN" dirty="0">
                <a:solidFill>
                  <a:srgbClr val="FF0000"/>
                </a:solidFill>
              </a:rPr>
              <a:t>2015</a:t>
            </a:r>
            <a:r>
              <a:rPr lang="zh-CN" altLang="en-US" dirty="0" smtClean="0">
                <a:solidFill>
                  <a:srgbClr val="FF0000"/>
                </a:solidFill>
              </a:rPr>
              <a:t>年</a:t>
            </a:r>
            <a:r>
              <a:rPr lang="en-US" altLang="zh-CN" dirty="0" smtClean="0">
                <a:solidFill>
                  <a:srgbClr val="FF0000"/>
                </a:solidFill>
              </a:rPr>
              <a:t>11</a:t>
            </a:r>
            <a:r>
              <a:rPr lang="zh-CN" altLang="en-US" dirty="0" smtClean="0">
                <a:solidFill>
                  <a:srgbClr val="FF0000"/>
                </a:solidFill>
              </a:rPr>
              <a:t>月</a:t>
            </a:r>
            <a:r>
              <a:rPr lang="en-US" altLang="zh-CN" dirty="0" smtClean="0">
                <a:solidFill>
                  <a:srgbClr val="FF0000"/>
                </a:solidFill>
              </a:rPr>
              <a:t>17</a:t>
            </a:r>
            <a:r>
              <a:rPr lang="zh-CN" altLang="en-US" dirty="0" smtClean="0">
                <a:solidFill>
                  <a:srgbClr val="FF0000"/>
                </a:solidFill>
              </a:rPr>
              <a:t>日</a:t>
            </a:r>
            <a:endParaRPr lang="en-US" altLang="zh-CN" dirty="0" smtClean="0">
              <a:solidFill>
                <a:srgbClr val="FF0000"/>
              </a:solidFill>
            </a:endParaRPr>
          </a:p>
          <a:p>
            <a:pPr eaLnBrk="0">
              <a:lnSpc>
                <a:spcPct val="150000"/>
              </a:lnSpc>
            </a:pPr>
            <a:endParaRPr lang="en-US" altLang="zh-CN" sz="2000" dirty="0" smtClean="0">
              <a:solidFill>
                <a:srgbClr val="FF0000"/>
              </a:solidFill>
            </a:endParaRPr>
          </a:p>
          <a:p>
            <a:pPr eaLnBrk="0">
              <a:lnSpc>
                <a:spcPct val="150000"/>
              </a:lnSpc>
            </a:pPr>
            <a:r>
              <a:rPr lang="zh-CN" altLang="en-US" dirty="0" smtClean="0">
                <a:latin typeface="华文中宋" pitchFamily="2" charset="-122"/>
                <a:ea typeface="华文中宋" pitchFamily="2" charset="-122"/>
              </a:rPr>
              <a:t>      为</a:t>
            </a:r>
            <a:r>
              <a:rPr lang="zh-CN" altLang="en-US" dirty="0">
                <a:latin typeface="华文中宋" pitchFamily="2" charset="-122"/>
                <a:ea typeface="华文中宋" pitchFamily="2" charset="-122"/>
              </a:rPr>
              <a:t>贯彻落实</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职业病防治法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，切实保障劳动者健康权益，根据职业病防治工作需要，国家卫生计生委、安全监管总局、人力资源社会保障部和全国总工会联合组织对职业病危害因素分类目录进行了修订</a:t>
            </a:r>
            <a:r>
              <a:rPr lang="zh-CN" altLang="en-US" dirty="0" smtClean="0">
                <a:latin typeface="华文中宋" pitchFamily="2" charset="-122"/>
                <a:ea typeface="华文中宋" pitchFamily="2" charset="-122"/>
              </a:rPr>
              <a:t>。</a:t>
            </a:r>
            <a:endParaRPr kumimoji="1" lang="en-US" altLang="zh-CN" dirty="0">
              <a:solidFill>
                <a:schemeClr val="tx2"/>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397675"/>
            <a:ext cx="7416824" cy="4062651"/>
          </a:xfrm>
          <a:prstGeom prst="rect">
            <a:avLst/>
          </a:prstGeom>
        </p:spPr>
        <p:txBody>
          <a:bodyPr wrap="square">
            <a:spAutoFit/>
          </a:bodyPr>
          <a:lstStyle/>
          <a:p>
            <a:pPr marL="0" indent="0" eaLnBrk="1" hangingPunct="1">
              <a:lnSpc>
                <a:spcPct val="150000"/>
              </a:lnSpc>
              <a:buFontTx/>
              <a:buNone/>
            </a:pPr>
            <a:r>
              <a:rPr lang="zh-CN" altLang="en-US" sz="2800" b="1" dirty="0" smtClean="0">
                <a:solidFill>
                  <a:srgbClr val="FF0000"/>
                </a:solidFill>
                <a:latin typeface="幼圆" panose="02010509060101010101" pitchFamily="49" charset="-122"/>
                <a:ea typeface="幼圆" panose="02010509060101010101" pitchFamily="49" charset="-122"/>
              </a:rPr>
              <a:t>职业病</a:t>
            </a:r>
            <a:r>
              <a:rPr lang="zh-CN" altLang="en-US" sz="2800" b="1" dirty="0">
                <a:solidFill>
                  <a:srgbClr val="FF0000"/>
                </a:solidFill>
                <a:latin typeface="幼圆" panose="02010509060101010101" pitchFamily="49" charset="-122"/>
                <a:ea typeface="幼圆" panose="02010509060101010101" pitchFamily="49" charset="-122"/>
              </a:rPr>
              <a:t>危害因素分类</a:t>
            </a:r>
            <a:r>
              <a:rPr lang="zh-CN" altLang="en-US" sz="2800" b="1" dirty="0" smtClean="0">
                <a:solidFill>
                  <a:srgbClr val="FF0000"/>
                </a:solidFill>
                <a:latin typeface="幼圆" panose="02010509060101010101" pitchFamily="49" charset="-122"/>
                <a:ea typeface="幼圆" panose="02010509060101010101" pitchFamily="49" charset="-122"/>
              </a:rPr>
              <a:t>目录 分为</a:t>
            </a:r>
            <a:r>
              <a:rPr lang="zh-CN" altLang="en-US" sz="2800" b="1" dirty="0">
                <a:solidFill>
                  <a:srgbClr val="FF0000"/>
                </a:solidFill>
                <a:latin typeface="幼圆" panose="02010509060101010101" pitchFamily="49" charset="-122"/>
                <a:ea typeface="幼圆" panose="02010509060101010101" pitchFamily="49" charset="-122"/>
              </a:rPr>
              <a:t>六</a:t>
            </a:r>
            <a:r>
              <a:rPr lang="zh-CN" altLang="en-US" sz="2800" b="1" dirty="0" smtClean="0">
                <a:solidFill>
                  <a:srgbClr val="FF0000"/>
                </a:solidFill>
                <a:latin typeface="幼圆" panose="02010509060101010101" pitchFamily="49" charset="-122"/>
                <a:ea typeface="幼圆" panose="02010509060101010101" pitchFamily="49" charset="-122"/>
              </a:rPr>
              <a:t>类</a:t>
            </a:r>
            <a:r>
              <a:rPr lang="en-US" altLang="zh-CN" sz="2800" b="1" dirty="0" smtClean="0">
                <a:solidFill>
                  <a:srgbClr val="FF0000"/>
                </a:solidFill>
                <a:latin typeface="幼圆" panose="02010509060101010101" pitchFamily="49" charset="-122"/>
                <a:ea typeface="幼圆" panose="02010509060101010101" pitchFamily="49" charset="-122"/>
              </a:rPr>
              <a:t>459</a:t>
            </a:r>
            <a:r>
              <a:rPr lang="zh-CN" altLang="en-US" sz="2800" b="1" dirty="0" smtClean="0">
                <a:solidFill>
                  <a:srgbClr val="FF0000"/>
                </a:solidFill>
                <a:latin typeface="幼圆" panose="02010509060101010101" pitchFamily="49" charset="-122"/>
                <a:ea typeface="幼圆" panose="02010509060101010101" pitchFamily="49" charset="-122"/>
              </a:rPr>
              <a:t>种：</a:t>
            </a:r>
            <a:endParaRPr lang="zh-CN" altLang="en-US" sz="2800" b="1" dirty="0">
              <a:solidFill>
                <a:srgbClr val="FF0000"/>
              </a:solidFill>
              <a:latin typeface="幼圆" panose="02010509060101010101" pitchFamily="49" charset="-122"/>
              <a:ea typeface="幼圆" panose="02010509060101010101" pitchFamily="49" charset="-122"/>
            </a:endParaRPr>
          </a:p>
          <a:p>
            <a:pPr>
              <a:lnSpc>
                <a:spcPct val="150000"/>
              </a:lnSpc>
            </a:pPr>
            <a:r>
              <a:rPr lang="zh-CN" altLang="en-US" b="1" dirty="0" smtClean="0">
                <a:solidFill>
                  <a:schemeClr val="accent2"/>
                </a:solidFill>
                <a:latin typeface="幼圆" panose="02010509060101010101" pitchFamily="49" charset="-122"/>
                <a:ea typeface="幼圆" panose="02010509060101010101" pitchFamily="49" charset="-122"/>
              </a:rPr>
              <a:t>（</a:t>
            </a:r>
            <a:r>
              <a:rPr lang="zh-CN" altLang="en-US" b="1" dirty="0">
                <a:solidFill>
                  <a:schemeClr val="accent2"/>
                </a:solidFill>
                <a:latin typeface="幼圆" panose="02010509060101010101" pitchFamily="49" charset="-122"/>
                <a:ea typeface="幼圆" panose="02010509060101010101" pitchFamily="49" charset="-122"/>
              </a:rPr>
              <a:t>一）粉尘（</a:t>
            </a:r>
            <a:r>
              <a:rPr lang="en-US" altLang="zh-CN" b="1" dirty="0">
                <a:solidFill>
                  <a:srgbClr val="FF0000"/>
                </a:solidFill>
                <a:latin typeface="幼圆" panose="02010509060101010101" pitchFamily="49" charset="-122"/>
                <a:ea typeface="幼圆" panose="02010509060101010101" pitchFamily="49" charset="-122"/>
              </a:rPr>
              <a:t>52</a:t>
            </a:r>
            <a:r>
              <a:rPr lang="zh-CN" altLang="en-US" b="1" dirty="0">
                <a:solidFill>
                  <a:srgbClr val="FF0000"/>
                </a:solidFill>
                <a:latin typeface="幼圆" panose="02010509060101010101" pitchFamily="49" charset="-122"/>
                <a:ea typeface="幼圆" panose="02010509060101010101" pitchFamily="49" charset="-122"/>
              </a:rPr>
              <a:t>种</a:t>
            </a:r>
            <a:r>
              <a:rPr lang="zh-CN" altLang="en-US" b="1" dirty="0">
                <a:solidFill>
                  <a:schemeClr val="accent2"/>
                </a:solidFill>
                <a:latin typeface="幼圆" panose="02010509060101010101" pitchFamily="49" charset="-122"/>
                <a:ea typeface="幼圆" panose="02010509060101010101" pitchFamily="49" charset="-122"/>
              </a:rPr>
              <a:t>）</a:t>
            </a:r>
            <a:endParaRPr lang="zh-CN" altLang="en-US" b="1" dirty="0">
              <a:solidFill>
                <a:schemeClr val="accent2"/>
              </a:solidFill>
              <a:latin typeface="幼圆" panose="02010509060101010101" pitchFamily="49" charset="-122"/>
              <a:ea typeface="幼圆" panose="02010509060101010101" pitchFamily="49" charset="-122"/>
            </a:endParaRPr>
          </a:p>
          <a:p>
            <a:pPr>
              <a:lnSpc>
                <a:spcPct val="150000"/>
              </a:lnSpc>
            </a:pPr>
            <a:r>
              <a:rPr lang="zh-CN" altLang="en-US" b="1" dirty="0">
                <a:solidFill>
                  <a:schemeClr val="accent2"/>
                </a:solidFill>
                <a:latin typeface="幼圆" panose="02010509060101010101" pitchFamily="49" charset="-122"/>
                <a:ea typeface="幼圆" panose="02010509060101010101" pitchFamily="49" charset="-122"/>
              </a:rPr>
              <a:t>（二）化学因素（</a:t>
            </a:r>
            <a:r>
              <a:rPr lang="en-US" altLang="zh-CN" b="1" dirty="0">
                <a:solidFill>
                  <a:srgbClr val="FF0000"/>
                </a:solidFill>
                <a:latin typeface="幼圆" panose="02010509060101010101" pitchFamily="49" charset="-122"/>
                <a:ea typeface="幼圆" panose="02010509060101010101" pitchFamily="49" charset="-122"/>
              </a:rPr>
              <a:t>375</a:t>
            </a:r>
            <a:r>
              <a:rPr lang="zh-CN" altLang="en-US" b="1" dirty="0">
                <a:solidFill>
                  <a:srgbClr val="FF0000"/>
                </a:solidFill>
                <a:latin typeface="幼圆" panose="02010509060101010101" pitchFamily="49" charset="-122"/>
                <a:ea typeface="幼圆" panose="02010509060101010101" pitchFamily="49" charset="-122"/>
              </a:rPr>
              <a:t>种</a:t>
            </a:r>
            <a:r>
              <a:rPr lang="zh-CN" altLang="en-US" b="1" dirty="0">
                <a:solidFill>
                  <a:schemeClr val="accent2"/>
                </a:solidFill>
                <a:latin typeface="幼圆" panose="02010509060101010101" pitchFamily="49" charset="-122"/>
                <a:ea typeface="幼圆" panose="02010509060101010101" pitchFamily="49" charset="-122"/>
              </a:rPr>
              <a:t>）</a:t>
            </a:r>
            <a:endParaRPr lang="zh-CN" altLang="en-US" b="1" dirty="0">
              <a:solidFill>
                <a:schemeClr val="accent2"/>
              </a:solidFill>
              <a:latin typeface="幼圆" panose="02010509060101010101" pitchFamily="49" charset="-122"/>
              <a:ea typeface="幼圆" panose="02010509060101010101" pitchFamily="49" charset="-122"/>
            </a:endParaRPr>
          </a:p>
          <a:p>
            <a:pPr>
              <a:lnSpc>
                <a:spcPct val="150000"/>
              </a:lnSpc>
            </a:pPr>
            <a:r>
              <a:rPr lang="zh-CN" altLang="en-US" b="1" dirty="0">
                <a:solidFill>
                  <a:schemeClr val="accent2"/>
                </a:solidFill>
                <a:latin typeface="幼圆" panose="02010509060101010101" pitchFamily="49" charset="-122"/>
                <a:ea typeface="幼圆" panose="02010509060101010101" pitchFamily="49" charset="-122"/>
              </a:rPr>
              <a:t>（三）物理因素（</a:t>
            </a:r>
            <a:r>
              <a:rPr lang="en-US" altLang="zh-CN" b="1" dirty="0">
                <a:solidFill>
                  <a:srgbClr val="FF0000"/>
                </a:solidFill>
                <a:latin typeface="幼圆" panose="02010509060101010101" pitchFamily="49" charset="-122"/>
                <a:ea typeface="幼圆" panose="02010509060101010101" pitchFamily="49" charset="-122"/>
              </a:rPr>
              <a:t>15</a:t>
            </a:r>
            <a:r>
              <a:rPr lang="zh-CN" altLang="en-US" b="1" dirty="0">
                <a:solidFill>
                  <a:srgbClr val="FF0000"/>
                </a:solidFill>
                <a:latin typeface="幼圆" panose="02010509060101010101" pitchFamily="49" charset="-122"/>
                <a:ea typeface="幼圆" panose="02010509060101010101" pitchFamily="49" charset="-122"/>
              </a:rPr>
              <a:t>种</a:t>
            </a:r>
            <a:r>
              <a:rPr lang="zh-CN" altLang="en-US" b="1" dirty="0">
                <a:solidFill>
                  <a:schemeClr val="accent2"/>
                </a:solidFill>
                <a:latin typeface="幼圆" panose="02010509060101010101" pitchFamily="49" charset="-122"/>
                <a:ea typeface="幼圆" panose="02010509060101010101" pitchFamily="49" charset="-122"/>
              </a:rPr>
              <a:t>）</a:t>
            </a:r>
            <a:endParaRPr lang="zh-CN" altLang="en-US" b="1" dirty="0">
              <a:solidFill>
                <a:schemeClr val="accent2"/>
              </a:solidFill>
              <a:latin typeface="幼圆" panose="02010509060101010101" pitchFamily="49" charset="-122"/>
              <a:ea typeface="幼圆" panose="02010509060101010101" pitchFamily="49" charset="-122"/>
            </a:endParaRPr>
          </a:p>
          <a:p>
            <a:pPr>
              <a:lnSpc>
                <a:spcPct val="150000"/>
              </a:lnSpc>
            </a:pPr>
            <a:r>
              <a:rPr lang="zh-CN" altLang="en-US" b="1" dirty="0">
                <a:solidFill>
                  <a:schemeClr val="accent2"/>
                </a:solidFill>
                <a:latin typeface="幼圆" panose="02010509060101010101" pitchFamily="49" charset="-122"/>
                <a:ea typeface="幼圆" panose="02010509060101010101" pitchFamily="49" charset="-122"/>
              </a:rPr>
              <a:t>（四）放射性因素（</a:t>
            </a:r>
            <a:r>
              <a:rPr lang="en-US" altLang="zh-CN" b="1" dirty="0">
                <a:solidFill>
                  <a:srgbClr val="FF0000"/>
                </a:solidFill>
                <a:latin typeface="幼圆" panose="02010509060101010101" pitchFamily="49" charset="-122"/>
                <a:ea typeface="幼圆" panose="02010509060101010101" pitchFamily="49" charset="-122"/>
              </a:rPr>
              <a:t>8</a:t>
            </a:r>
            <a:r>
              <a:rPr lang="zh-CN" altLang="en-US" b="1" dirty="0">
                <a:solidFill>
                  <a:srgbClr val="FF0000"/>
                </a:solidFill>
                <a:latin typeface="幼圆" panose="02010509060101010101" pitchFamily="49" charset="-122"/>
                <a:ea typeface="幼圆" panose="02010509060101010101" pitchFamily="49" charset="-122"/>
              </a:rPr>
              <a:t>种</a:t>
            </a:r>
            <a:r>
              <a:rPr lang="zh-CN" altLang="en-US" b="1" dirty="0">
                <a:solidFill>
                  <a:schemeClr val="accent2"/>
                </a:solidFill>
                <a:latin typeface="幼圆" panose="02010509060101010101" pitchFamily="49" charset="-122"/>
                <a:ea typeface="幼圆" panose="02010509060101010101" pitchFamily="49" charset="-122"/>
              </a:rPr>
              <a:t>）</a:t>
            </a:r>
            <a:endParaRPr lang="zh-CN" altLang="en-US" b="1" dirty="0">
              <a:solidFill>
                <a:schemeClr val="accent2"/>
              </a:solidFill>
              <a:latin typeface="幼圆" panose="02010509060101010101" pitchFamily="49" charset="-122"/>
              <a:ea typeface="幼圆" panose="02010509060101010101" pitchFamily="49" charset="-122"/>
            </a:endParaRPr>
          </a:p>
          <a:p>
            <a:pPr>
              <a:lnSpc>
                <a:spcPct val="150000"/>
              </a:lnSpc>
            </a:pPr>
            <a:r>
              <a:rPr lang="zh-CN" altLang="en-US" b="1" dirty="0">
                <a:solidFill>
                  <a:schemeClr val="accent2"/>
                </a:solidFill>
                <a:latin typeface="幼圆" panose="02010509060101010101" pitchFamily="49" charset="-122"/>
                <a:ea typeface="幼圆" panose="02010509060101010101" pitchFamily="49" charset="-122"/>
              </a:rPr>
              <a:t>（五）生物因素（</a:t>
            </a:r>
            <a:r>
              <a:rPr lang="en-US" altLang="zh-CN" b="1" dirty="0">
                <a:solidFill>
                  <a:srgbClr val="FF0000"/>
                </a:solidFill>
                <a:latin typeface="幼圆" panose="02010509060101010101" pitchFamily="49" charset="-122"/>
                <a:ea typeface="幼圆" panose="02010509060101010101" pitchFamily="49" charset="-122"/>
              </a:rPr>
              <a:t>6</a:t>
            </a:r>
            <a:r>
              <a:rPr lang="zh-CN" altLang="en-US" b="1" dirty="0">
                <a:solidFill>
                  <a:srgbClr val="FF0000"/>
                </a:solidFill>
                <a:latin typeface="幼圆" panose="02010509060101010101" pitchFamily="49" charset="-122"/>
                <a:ea typeface="幼圆" panose="02010509060101010101" pitchFamily="49" charset="-122"/>
              </a:rPr>
              <a:t>种</a:t>
            </a:r>
            <a:r>
              <a:rPr lang="zh-CN" altLang="en-US" b="1" dirty="0">
                <a:solidFill>
                  <a:schemeClr val="accent2"/>
                </a:solidFill>
                <a:latin typeface="幼圆" panose="02010509060101010101" pitchFamily="49" charset="-122"/>
                <a:ea typeface="幼圆" panose="02010509060101010101" pitchFamily="49" charset="-122"/>
              </a:rPr>
              <a:t>）</a:t>
            </a:r>
            <a:endParaRPr lang="en-US" altLang="zh-CN" b="1" dirty="0">
              <a:solidFill>
                <a:schemeClr val="accent2"/>
              </a:solidFill>
              <a:latin typeface="幼圆" panose="02010509060101010101" pitchFamily="49" charset="-122"/>
              <a:ea typeface="幼圆" panose="02010509060101010101" pitchFamily="49" charset="-122"/>
            </a:endParaRPr>
          </a:p>
          <a:p>
            <a:pPr>
              <a:lnSpc>
                <a:spcPct val="150000"/>
              </a:lnSpc>
            </a:pPr>
            <a:r>
              <a:rPr lang="zh-CN" altLang="en-US" b="1" dirty="0">
                <a:solidFill>
                  <a:schemeClr val="accent2"/>
                </a:solidFill>
                <a:latin typeface="幼圆" panose="02010509060101010101" pitchFamily="49" charset="-122"/>
                <a:ea typeface="幼圆" panose="02010509060101010101" pitchFamily="49" charset="-122"/>
              </a:rPr>
              <a:t>（六）其他因素（</a:t>
            </a:r>
            <a:r>
              <a:rPr lang="en-US" altLang="zh-CN" b="1" dirty="0">
                <a:solidFill>
                  <a:srgbClr val="FF0000"/>
                </a:solidFill>
                <a:latin typeface="幼圆" panose="02010509060101010101" pitchFamily="49" charset="-122"/>
                <a:ea typeface="幼圆" panose="02010509060101010101" pitchFamily="49" charset="-122"/>
              </a:rPr>
              <a:t>3</a:t>
            </a:r>
            <a:r>
              <a:rPr lang="zh-CN" altLang="en-US" b="1" dirty="0">
                <a:solidFill>
                  <a:srgbClr val="FF0000"/>
                </a:solidFill>
                <a:latin typeface="幼圆" panose="02010509060101010101" pitchFamily="49" charset="-122"/>
                <a:ea typeface="幼圆" panose="02010509060101010101" pitchFamily="49" charset="-122"/>
              </a:rPr>
              <a:t>种</a:t>
            </a:r>
            <a:r>
              <a:rPr lang="zh-CN" altLang="en-US" b="1" dirty="0">
                <a:solidFill>
                  <a:schemeClr val="accent2"/>
                </a:solidFill>
                <a:latin typeface="幼圆" panose="02010509060101010101" pitchFamily="49" charset="-122"/>
                <a:ea typeface="幼圆" panose="02010509060101010101" pitchFamily="49" charset="-122"/>
              </a:rPr>
              <a:t>）</a:t>
            </a:r>
            <a:endParaRPr lang="zh-CN" altLang="en-US"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836712"/>
            <a:ext cx="8064127" cy="5816977"/>
          </a:xfrm>
          <a:prstGeom prst="rect">
            <a:avLst/>
          </a:prstGeom>
          <a:noFill/>
          <a:ln w="9525">
            <a:noFill/>
            <a:miter lim="800000"/>
          </a:ln>
        </p:spPr>
        <p:txBody>
          <a:bodyPr wrap="square">
            <a:spAutoFit/>
          </a:bodyPr>
          <a:lstStyle/>
          <a:p>
            <a:pPr eaLnBrk="0">
              <a:lnSpc>
                <a:spcPct val="140000"/>
              </a:lnSpc>
            </a:pPr>
            <a:r>
              <a:rPr kumimoji="1" lang="zh-CN" altLang="en-US" sz="2800" b="1" dirty="0">
                <a:solidFill>
                  <a:srgbClr val="FF0000"/>
                </a:solidFill>
                <a:ea typeface="华文中宋" pitchFamily="2" charset="-122"/>
              </a:rPr>
              <a:t>（二十二）国家</a:t>
            </a:r>
            <a:r>
              <a:rPr kumimoji="1" lang="zh-CN" altLang="en-US" sz="2800" b="1" dirty="0" smtClean="0">
                <a:solidFill>
                  <a:srgbClr val="FF0000"/>
                </a:solidFill>
                <a:ea typeface="华文中宋" pitchFamily="2" charset="-122"/>
              </a:rPr>
              <a:t>安全监管总局  工业</a:t>
            </a:r>
            <a:r>
              <a:rPr kumimoji="1" lang="zh-CN" altLang="en-US" sz="2800" b="1" dirty="0">
                <a:solidFill>
                  <a:srgbClr val="FF0000"/>
                </a:solidFill>
                <a:ea typeface="华文中宋" pitchFamily="2" charset="-122"/>
              </a:rPr>
              <a:t>和信息化</a:t>
            </a:r>
            <a:r>
              <a:rPr kumimoji="1" lang="zh-CN" altLang="en-US" sz="2800" b="1" dirty="0" smtClean="0">
                <a:solidFill>
                  <a:srgbClr val="FF0000"/>
                </a:solidFill>
                <a:ea typeface="华文中宋" pitchFamily="2" charset="-122"/>
              </a:rPr>
              <a:t>部  公安部  环境保护部   交通</a:t>
            </a:r>
            <a:r>
              <a:rPr kumimoji="1" lang="zh-CN" altLang="en-US" sz="2800" b="1" dirty="0">
                <a:solidFill>
                  <a:srgbClr val="FF0000"/>
                </a:solidFill>
                <a:ea typeface="华文中宋" pitchFamily="2" charset="-122"/>
              </a:rPr>
              <a:t>运输部 </a:t>
            </a:r>
            <a:r>
              <a:rPr kumimoji="1" lang="zh-CN" altLang="en-US" sz="2800" b="1" dirty="0" smtClean="0">
                <a:solidFill>
                  <a:srgbClr val="FF0000"/>
                </a:solidFill>
                <a:ea typeface="华文中宋" pitchFamily="2" charset="-122"/>
              </a:rPr>
              <a:t> 农业部  卫生</a:t>
            </a:r>
            <a:r>
              <a:rPr kumimoji="1" lang="zh-CN" altLang="en-US" sz="2800" b="1" dirty="0">
                <a:solidFill>
                  <a:srgbClr val="FF0000"/>
                </a:solidFill>
                <a:ea typeface="华文中宋" pitchFamily="2" charset="-122"/>
              </a:rPr>
              <a:t>和计划生育</a:t>
            </a:r>
            <a:r>
              <a:rPr kumimoji="1" lang="zh-CN" altLang="en-US" sz="2800" b="1" dirty="0" smtClean="0">
                <a:solidFill>
                  <a:srgbClr val="FF0000"/>
                </a:solidFill>
                <a:ea typeface="华文中宋" pitchFamily="2" charset="-122"/>
              </a:rPr>
              <a:t>委员会  国家质量监督检验</a:t>
            </a:r>
            <a:r>
              <a:rPr kumimoji="1" lang="zh-CN" altLang="en-US" sz="2800" b="1" dirty="0">
                <a:solidFill>
                  <a:srgbClr val="FF0000"/>
                </a:solidFill>
                <a:ea typeface="华文中宋" pitchFamily="2" charset="-122"/>
              </a:rPr>
              <a:t>检疫</a:t>
            </a:r>
            <a:r>
              <a:rPr kumimoji="1" lang="zh-CN" altLang="en-US" sz="2800" b="1" dirty="0" smtClean="0">
                <a:solidFill>
                  <a:srgbClr val="FF0000"/>
                </a:solidFill>
                <a:ea typeface="华文中宋" pitchFamily="2" charset="-122"/>
              </a:rPr>
              <a:t>总局   铁路局  民用航空局   公 告  </a:t>
            </a:r>
            <a:r>
              <a:rPr kumimoji="1" lang="en-US" altLang="zh-CN" sz="2800" b="1" dirty="0" smtClean="0">
                <a:solidFill>
                  <a:srgbClr val="FF0000"/>
                </a:solidFill>
                <a:ea typeface="华文中宋" pitchFamily="2" charset="-122"/>
              </a:rPr>
              <a:t>2015</a:t>
            </a:r>
            <a:r>
              <a:rPr kumimoji="1" lang="zh-CN" altLang="en-US" sz="2800" b="1" dirty="0">
                <a:solidFill>
                  <a:srgbClr val="FF0000"/>
                </a:solidFill>
                <a:ea typeface="华文中宋" pitchFamily="2" charset="-122"/>
              </a:rPr>
              <a:t>年 第</a:t>
            </a:r>
            <a:r>
              <a:rPr kumimoji="1" lang="en-US" altLang="zh-CN" sz="2800" b="1" dirty="0">
                <a:solidFill>
                  <a:srgbClr val="FF0000"/>
                </a:solidFill>
                <a:ea typeface="华文中宋" pitchFamily="2" charset="-122"/>
              </a:rPr>
              <a:t>5</a:t>
            </a:r>
            <a:r>
              <a:rPr kumimoji="1" lang="zh-CN" altLang="en-US" sz="2800" b="1" dirty="0">
                <a:solidFill>
                  <a:srgbClr val="FF0000"/>
                </a:solidFill>
                <a:ea typeface="华文中宋" pitchFamily="2" charset="-122"/>
              </a:rPr>
              <a:t>号</a:t>
            </a:r>
            <a:endParaRPr kumimoji="1" lang="zh-CN" altLang="en-US" sz="2800" b="1" dirty="0">
              <a:solidFill>
                <a:srgbClr val="FF0000"/>
              </a:solidFill>
              <a:ea typeface="华文中宋" pitchFamily="2" charset="-122"/>
            </a:endParaRPr>
          </a:p>
          <a:p>
            <a:pPr eaLnBrk="0">
              <a:lnSpc>
                <a:spcPct val="150000"/>
              </a:lnSpc>
            </a:pPr>
            <a:endParaRPr lang="en-US" altLang="zh-CN" sz="1600" dirty="0" smtClean="0">
              <a:solidFill>
                <a:srgbClr val="FF0000"/>
              </a:solidFill>
            </a:endParaRPr>
          </a:p>
          <a:p>
            <a:pPr eaLnBrk="0">
              <a:lnSpc>
                <a:spcPct val="150000"/>
              </a:lnSpc>
            </a:pPr>
            <a:r>
              <a:rPr lang="zh-CN" altLang="en-US" sz="2000" b="1" dirty="0" smtClean="0">
                <a:latin typeface="华文中宋" pitchFamily="2" charset="-122"/>
                <a:ea typeface="华文中宋" pitchFamily="2" charset="-122"/>
              </a:rPr>
              <a:t>      </a:t>
            </a:r>
            <a:r>
              <a:rPr lang="zh-CN" altLang="en-US" b="1" dirty="0" smtClean="0">
                <a:latin typeface="华文中宋" pitchFamily="2" charset="-122"/>
                <a:ea typeface="华文中宋" pitchFamily="2" charset="-122"/>
              </a:rPr>
              <a:t>依照</a:t>
            </a:r>
            <a:r>
              <a:rPr lang="en-US" altLang="zh-CN" b="1" dirty="0">
                <a:latin typeface="华文中宋" pitchFamily="2" charset="-122"/>
                <a:ea typeface="华文中宋" pitchFamily="2" charset="-122"/>
              </a:rPr>
              <a:t>《</a:t>
            </a:r>
            <a:r>
              <a:rPr lang="zh-CN" altLang="en-US" b="1" dirty="0">
                <a:latin typeface="华文中宋" pitchFamily="2" charset="-122"/>
                <a:ea typeface="华文中宋" pitchFamily="2" charset="-122"/>
              </a:rPr>
              <a:t>危险化学品安全管理条例</a:t>
            </a:r>
            <a:r>
              <a:rPr lang="en-US" altLang="zh-CN" b="1" dirty="0">
                <a:latin typeface="华文中宋" pitchFamily="2" charset="-122"/>
                <a:ea typeface="华文中宋" pitchFamily="2" charset="-122"/>
              </a:rPr>
              <a:t>》</a:t>
            </a:r>
            <a:r>
              <a:rPr lang="zh-CN" altLang="en-US" b="1" dirty="0">
                <a:latin typeface="华文中宋" pitchFamily="2" charset="-122"/>
                <a:ea typeface="华文中宋" pitchFamily="2" charset="-122"/>
              </a:rPr>
              <a:t>（国务院令第</a:t>
            </a:r>
            <a:r>
              <a:rPr lang="en-US" altLang="zh-CN" b="1" dirty="0">
                <a:latin typeface="华文中宋" pitchFamily="2" charset="-122"/>
                <a:ea typeface="华文中宋" pitchFamily="2" charset="-122"/>
              </a:rPr>
              <a:t>591</a:t>
            </a:r>
            <a:r>
              <a:rPr lang="zh-CN" altLang="en-US" b="1" dirty="0">
                <a:latin typeface="华文中宋" pitchFamily="2" charset="-122"/>
                <a:ea typeface="华文中宋" pitchFamily="2" charset="-122"/>
              </a:rPr>
              <a:t>号）有关规定，安全监管总局会同工业和信息化部、公安部、环境保护部、交通运输部、农业部、国家卫生计生委、质检总局、铁路局、民航局制定了</a:t>
            </a:r>
            <a:r>
              <a:rPr lang="en-US" altLang="zh-CN" b="1" dirty="0">
                <a:latin typeface="华文中宋" pitchFamily="2" charset="-122"/>
                <a:ea typeface="华文中宋" pitchFamily="2" charset="-122"/>
              </a:rPr>
              <a:t>《</a:t>
            </a:r>
            <a:r>
              <a:rPr lang="zh-CN" altLang="en-US" b="1" dirty="0">
                <a:latin typeface="华文中宋" pitchFamily="2" charset="-122"/>
                <a:ea typeface="华文中宋" pitchFamily="2" charset="-122"/>
              </a:rPr>
              <a:t>危险化学品目录（</a:t>
            </a:r>
            <a:r>
              <a:rPr lang="en-US" altLang="zh-CN" b="1" dirty="0">
                <a:latin typeface="华文中宋" pitchFamily="2" charset="-122"/>
                <a:ea typeface="华文中宋" pitchFamily="2" charset="-122"/>
              </a:rPr>
              <a:t>2015</a:t>
            </a:r>
            <a:r>
              <a:rPr lang="zh-CN" altLang="en-US" b="1" dirty="0">
                <a:latin typeface="华文中宋" pitchFamily="2" charset="-122"/>
                <a:ea typeface="华文中宋" pitchFamily="2" charset="-122"/>
              </a:rPr>
              <a:t>版）</a:t>
            </a:r>
            <a:r>
              <a:rPr lang="en-US" altLang="zh-CN" b="1" dirty="0" smtClean="0">
                <a:latin typeface="华文中宋" pitchFamily="2" charset="-122"/>
                <a:ea typeface="华文中宋" pitchFamily="2" charset="-122"/>
              </a:rPr>
              <a:t>》</a:t>
            </a:r>
            <a:r>
              <a:rPr lang="zh-CN" altLang="en-US" b="1" dirty="0" smtClean="0">
                <a:latin typeface="华文中宋" pitchFamily="2" charset="-122"/>
                <a:ea typeface="华文中宋" pitchFamily="2" charset="-122"/>
              </a:rPr>
              <a:t>。</a:t>
            </a:r>
            <a:endParaRPr kumimoji="1" lang="en-US" altLang="zh-CN" b="1" dirty="0">
              <a:solidFill>
                <a:schemeClr val="tx2"/>
              </a:solidFill>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136904" cy="4401205"/>
          </a:xfrm>
          <a:prstGeom prst="rect">
            <a:avLst/>
          </a:prstGeom>
        </p:spPr>
        <p:txBody>
          <a:bodyPr wrap="square">
            <a:spAutoFit/>
          </a:bodyPr>
          <a:lstStyle/>
          <a:p>
            <a:pPr marL="0" indent="0" eaLnBrk="1" hangingPunct="1">
              <a:lnSpc>
                <a:spcPct val="200000"/>
              </a:lnSpc>
              <a:buFontTx/>
              <a:buNone/>
            </a:pPr>
            <a:r>
              <a:rPr lang="zh-CN" altLang="en-US" sz="2800" b="1" dirty="0" smtClean="0">
                <a:solidFill>
                  <a:srgbClr val="FF0000"/>
                </a:solidFill>
                <a:latin typeface="幼圆" panose="02010509060101010101" pitchFamily="49" charset="-122"/>
                <a:ea typeface="幼圆" panose="02010509060101010101" pitchFamily="49" charset="-122"/>
              </a:rPr>
              <a:t>    将</a:t>
            </a:r>
            <a:r>
              <a:rPr lang="en-US" altLang="zh-CN" sz="2800" b="1" dirty="0">
                <a:solidFill>
                  <a:srgbClr val="FF0000"/>
                </a:solidFill>
                <a:latin typeface="幼圆" panose="02010509060101010101" pitchFamily="49" charset="-122"/>
                <a:ea typeface="幼圆" panose="02010509060101010101" pitchFamily="49" charset="-122"/>
              </a:rPr>
              <a:t>《</a:t>
            </a:r>
            <a:r>
              <a:rPr lang="zh-CN" altLang="en-US" sz="2800" b="1" dirty="0">
                <a:solidFill>
                  <a:srgbClr val="FF0000"/>
                </a:solidFill>
                <a:latin typeface="幼圆" panose="02010509060101010101" pitchFamily="49" charset="-122"/>
                <a:ea typeface="幼圆" panose="02010509060101010101" pitchFamily="49" charset="-122"/>
              </a:rPr>
              <a:t>剧毒化学品目录</a:t>
            </a:r>
            <a:r>
              <a:rPr lang="en-US" altLang="zh-CN" sz="2800" b="1" dirty="0">
                <a:solidFill>
                  <a:srgbClr val="FF0000"/>
                </a:solidFill>
                <a:latin typeface="幼圆" panose="02010509060101010101" pitchFamily="49" charset="-122"/>
                <a:ea typeface="幼圆" panose="02010509060101010101" pitchFamily="49" charset="-122"/>
              </a:rPr>
              <a:t>》</a:t>
            </a:r>
            <a:r>
              <a:rPr lang="zh-CN" altLang="en-US" sz="2800" b="1" dirty="0">
                <a:solidFill>
                  <a:srgbClr val="FF0000"/>
                </a:solidFill>
                <a:latin typeface="幼圆" panose="02010509060101010101" pitchFamily="49" charset="-122"/>
                <a:ea typeface="幼圆" panose="02010509060101010101" pitchFamily="49" charset="-122"/>
              </a:rPr>
              <a:t>合并入</a:t>
            </a:r>
            <a:r>
              <a:rPr lang="en-US" altLang="zh-CN" sz="2800" b="1" dirty="0">
                <a:solidFill>
                  <a:srgbClr val="FF0000"/>
                </a:solidFill>
                <a:latin typeface="幼圆" panose="02010509060101010101" pitchFamily="49" charset="-122"/>
                <a:ea typeface="幼圆" panose="02010509060101010101" pitchFamily="49" charset="-122"/>
              </a:rPr>
              <a:t>《</a:t>
            </a:r>
            <a:r>
              <a:rPr lang="zh-CN" altLang="en-US" sz="2800" b="1" dirty="0">
                <a:solidFill>
                  <a:srgbClr val="FF0000"/>
                </a:solidFill>
                <a:latin typeface="幼圆" panose="02010509060101010101" pitchFamily="49" charset="-122"/>
                <a:ea typeface="幼圆" panose="02010509060101010101" pitchFamily="49" charset="-122"/>
              </a:rPr>
              <a:t>目录（</a:t>
            </a:r>
            <a:r>
              <a:rPr lang="en-US" altLang="zh-CN" sz="2800" b="1" dirty="0">
                <a:solidFill>
                  <a:srgbClr val="FF0000"/>
                </a:solidFill>
                <a:latin typeface="幼圆" panose="02010509060101010101" pitchFamily="49" charset="-122"/>
                <a:ea typeface="幼圆" panose="02010509060101010101" pitchFamily="49" charset="-122"/>
              </a:rPr>
              <a:t>2015</a:t>
            </a:r>
            <a:r>
              <a:rPr lang="zh-CN" altLang="en-US" sz="2800" b="1" dirty="0">
                <a:solidFill>
                  <a:srgbClr val="FF0000"/>
                </a:solidFill>
                <a:latin typeface="幼圆" panose="02010509060101010101" pitchFamily="49" charset="-122"/>
                <a:ea typeface="幼圆" panose="02010509060101010101" pitchFamily="49" charset="-122"/>
              </a:rPr>
              <a:t>版）</a:t>
            </a:r>
            <a:r>
              <a:rPr lang="en-US" altLang="zh-CN" sz="2800" b="1" dirty="0" smtClean="0">
                <a:solidFill>
                  <a:srgbClr val="FF0000"/>
                </a:solidFill>
                <a:latin typeface="幼圆" panose="02010509060101010101" pitchFamily="49" charset="-122"/>
                <a:ea typeface="幼圆" panose="02010509060101010101" pitchFamily="49" charset="-122"/>
              </a:rPr>
              <a:t>》</a:t>
            </a:r>
            <a:r>
              <a:rPr lang="zh-CN" altLang="en-US" sz="2800" b="1" dirty="0" smtClean="0">
                <a:solidFill>
                  <a:srgbClr val="FF0000"/>
                </a:solidFill>
                <a:latin typeface="幼圆" panose="02010509060101010101" pitchFamily="49" charset="-122"/>
                <a:ea typeface="幼圆" panose="02010509060101010101" pitchFamily="49" charset="-122"/>
              </a:rPr>
              <a:t>。</a:t>
            </a:r>
            <a:r>
              <a:rPr lang="en-US" altLang="zh-CN" sz="2800" b="1" dirty="0" smtClean="0">
                <a:solidFill>
                  <a:srgbClr val="FF0000"/>
                </a:solidFill>
                <a:latin typeface="幼圆" panose="02010509060101010101" pitchFamily="49" charset="-122"/>
                <a:ea typeface="幼圆" panose="02010509060101010101" pitchFamily="49" charset="-122"/>
              </a:rPr>
              <a:t>《</a:t>
            </a:r>
            <a:r>
              <a:rPr lang="zh-CN" altLang="en-US" sz="2800" b="1" dirty="0">
                <a:solidFill>
                  <a:srgbClr val="FF0000"/>
                </a:solidFill>
                <a:latin typeface="幼圆" panose="02010509060101010101" pitchFamily="49" charset="-122"/>
                <a:ea typeface="幼圆" panose="02010509060101010101" pitchFamily="49" charset="-122"/>
              </a:rPr>
              <a:t>目录（</a:t>
            </a:r>
            <a:r>
              <a:rPr lang="en-US" altLang="zh-CN" sz="2800" b="1" dirty="0">
                <a:solidFill>
                  <a:srgbClr val="FF0000"/>
                </a:solidFill>
                <a:latin typeface="幼圆" panose="02010509060101010101" pitchFamily="49" charset="-122"/>
                <a:ea typeface="幼圆" panose="02010509060101010101" pitchFamily="49" charset="-122"/>
              </a:rPr>
              <a:t>2015</a:t>
            </a:r>
            <a:r>
              <a:rPr lang="zh-CN" altLang="en-US" sz="2800" b="1" dirty="0">
                <a:solidFill>
                  <a:srgbClr val="FF0000"/>
                </a:solidFill>
                <a:latin typeface="幼圆" panose="02010509060101010101" pitchFamily="49" charset="-122"/>
                <a:ea typeface="幼圆" panose="02010509060101010101" pitchFamily="49" charset="-122"/>
              </a:rPr>
              <a:t>版）</a:t>
            </a:r>
            <a:r>
              <a:rPr lang="en-US" altLang="zh-CN" sz="2800" b="1" dirty="0" smtClean="0">
                <a:solidFill>
                  <a:srgbClr val="FF0000"/>
                </a:solidFill>
                <a:latin typeface="幼圆" panose="02010509060101010101" pitchFamily="49" charset="-122"/>
                <a:ea typeface="幼圆" panose="02010509060101010101" pitchFamily="49" charset="-122"/>
              </a:rPr>
              <a:t>》</a:t>
            </a:r>
            <a:r>
              <a:rPr lang="zh-CN" altLang="en-US" sz="2800" b="1" dirty="0" smtClean="0">
                <a:solidFill>
                  <a:srgbClr val="FF0000"/>
                </a:solidFill>
                <a:latin typeface="幼圆" panose="02010509060101010101" pitchFamily="49" charset="-122"/>
                <a:ea typeface="幼圆" panose="02010509060101010101" pitchFamily="49" charset="-122"/>
              </a:rPr>
              <a:t>列出危险化学品条目</a:t>
            </a:r>
            <a:r>
              <a:rPr lang="en-US" altLang="zh-CN" sz="2800" b="1" dirty="0" smtClean="0">
                <a:solidFill>
                  <a:srgbClr val="FF0000"/>
                </a:solidFill>
                <a:latin typeface="幼圆" panose="02010509060101010101" pitchFamily="49" charset="-122"/>
                <a:ea typeface="幼圆" panose="02010509060101010101" pitchFamily="49" charset="-122"/>
              </a:rPr>
              <a:t>2828</a:t>
            </a:r>
            <a:r>
              <a:rPr lang="zh-CN" altLang="en-US" sz="2800" b="1" dirty="0" smtClean="0">
                <a:solidFill>
                  <a:srgbClr val="FF0000"/>
                </a:solidFill>
                <a:latin typeface="幼圆" panose="02010509060101010101" pitchFamily="49" charset="-122"/>
                <a:ea typeface="幼圆" panose="02010509060101010101" pitchFamily="49" charset="-122"/>
              </a:rPr>
              <a:t>种，其中含有</a:t>
            </a:r>
            <a:r>
              <a:rPr lang="zh-CN" altLang="en-US" sz="2800" b="1" dirty="0">
                <a:solidFill>
                  <a:srgbClr val="FF0000"/>
                </a:solidFill>
                <a:latin typeface="幼圆" panose="02010509060101010101" pitchFamily="49" charset="-122"/>
                <a:ea typeface="幼圆" panose="02010509060101010101" pitchFamily="49" charset="-122"/>
              </a:rPr>
              <a:t>剧毒化学品条目</a:t>
            </a:r>
            <a:r>
              <a:rPr lang="en-US" altLang="zh-CN" sz="2800" b="1" dirty="0">
                <a:solidFill>
                  <a:srgbClr val="FF0000"/>
                </a:solidFill>
                <a:latin typeface="幼圆" panose="02010509060101010101" pitchFamily="49" charset="-122"/>
                <a:ea typeface="幼圆" panose="02010509060101010101" pitchFamily="49" charset="-122"/>
              </a:rPr>
              <a:t>148</a:t>
            </a:r>
            <a:r>
              <a:rPr lang="zh-CN" altLang="en-US" sz="2800" b="1" dirty="0">
                <a:solidFill>
                  <a:srgbClr val="FF0000"/>
                </a:solidFill>
                <a:latin typeface="幼圆" panose="02010509060101010101" pitchFamily="49" charset="-122"/>
                <a:ea typeface="幼圆" panose="02010509060101010101" pitchFamily="49" charset="-122"/>
              </a:rPr>
              <a:t>种，比</a:t>
            </a:r>
            <a:r>
              <a:rPr lang="en-US" altLang="zh-CN" sz="2800" b="1" dirty="0">
                <a:solidFill>
                  <a:srgbClr val="FF0000"/>
                </a:solidFill>
                <a:latin typeface="幼圆" panose="02010509060101010101" pitchFamily="49" charset="-122"/>
                <a:ea typeface="幼圆" panose="02010509060101010101" pitchFamily="49" charset="-122"/>
              </a:rPr>
              <a:t>《</a:t>
            </a:r>
            <a:r>
              <a:rPr lang="zh-CN" altLang="en-US" sz="2800" b="1" dirty="0">
                <a:solidFill>
                  <a:srgbClr val="FF0000"/>
                </a:solidFill>
                <a:latin typeface="幼圆" panose="02010509060101010101" pitchFamily="49" charset="-122"/>
                <a:ea typeface="幼圆" panose="02010509060101010101" pitchFamily="49" charset="-122"/>
              </a:rPr>
              <a:t>剧毒化学品目录</a:t>
            </a:r>
            <a:r>
              <a:rPr lang="en-US" altLang="zh-CN" sz="2800" b="1" dirty="0">
                <a:solidFill>
                  <a:srgbClr val="FF0000"/>
                </a:solidFill>
                <a:latin typeface="幼圆" panose="02010509060101010101" pitchFamily="49" charset="-122"/>
                <a:ea typeface="幼圆" panose="02010509060101010101" pitchFamily="49" charset="-122"/>
              </a:rPr>
              <a:t>》</a:t>
            </a:r>
            <a:r>
              <a:rPr lang="zh-CN" altLang="en-US" sz="2800" b="1" dirty="0">
                <a:solidFill>
                  <a:srgbClr val="FF0000"/>
                </a:solidFill>
                <a:latin typeface="幼圆" panose="02010509060101010101" pitchFamily="49" charset="-122"/>
                <a:ea typeface="幼圆" panose="02010509060101010101" pitchFamily="49" charset="-122"/>
              </a:rPr>
              <a:t>（</a:t>
            </a:r>
            <a:r>
              <a:rPr lang="en-US" altLang="zh-CN" sz="2800" b="1" dirty="0">
                <a:solidFill>
                  <a:srgbClr val="FF0000"/>
                </a:solidFill>
                <a:latin typeface="幼圆" panose="02010509060101010101" pitchFamily="49" charset="-122"/>
                <a:ea typeface="幼圆" panose="02010509060101010101" pitchFamily="49" charset="-122"/>
              </a:rPr>
              <a:t>2002</a:t>
            </a:r>
            <a:r>
              <a:rPr lang="zh-CN" altLang="en-US" sz="2800" b="1" dirty="0">
                <a:solidFill>
                  <a:srgbClr val="FF0000"/>
                </a:solidFill>
                <a:latin typeface="幼圆" panose="02010509060101010101" pitchFamily="49" charset="-122"/>
                <a:ea typeface="幼圆" panose="02010509060101010101" pitchFamily="49" charset="-122"/>
              </a:rPr>
              <a:t>年版）减少了</a:t>
            </a:r>
            <a:r>
              <a:rPr lang="en-US" altLang="zh-CN" sz="2800" b="1" dirty="0">
                <a:solidFill>
                  <a:srgbClr val="FF0000"/>
                </a:solidFill>
                <a:latin typeface="幼圆" panose="02010509060101010101" pitchFamily="49" charset="-122"/>
                <a:ea typeface="幼圆" panose="02010509060101010101" pitchFamily="49" charset="-122"/>
              </a:rPr>
              <a:t>187</a:t>
            </a:r>
            <a:r>
              <a:rPr lang="zh-CN" altLang="en-US" sz="2800" b="1" dirty="0">
                <a:solidFill>
                  <a:srgbClr val="FF0000"/>
                </a:solidFill>
                <a:latin typeface="幼圆" panose="02010509060101010101" pitchFamily="49" charset="-122"/>
                <a:ea typeface="幼圆" panose="02010509060101010101" pitchFamily="49" charset="-122"/>
              </a:rPr>
              <a:t>种</a:t>
            </a:r>
            <a:r>
              <a:rPr lang="zh-CN" altLang="en-US" sz="2800" b="1" dirty="0" smtClean="0">
                <a:solidFill>
                  <a:srgbClr val="FF0000"/>
                </a:solidFill>
                <a:latin typeface="幼圆" panose="02010509060101010101" pitchFamily="49" charset="-122"/>
                <a:ea typeface="幼圆" panose="02010509060101010101" pitchFamily="49" charset="-122"/>
              </a:rPr>
              <a:t>。</a:t>
            </a:r>
            <a:endParaRPr lang="en-US" altLang="zh-CN" sz="2800" b="1" dirty="0" smtClean="0">
              <a:solidFill>
                <a:srgbClr val="FF0000"/>
              </a:solidFill>
              <a:latin typeface="幼圆" panose="02010509060101010101" pitchFamily="49" charset="-122"/>
              <a:ea typeface="幼圆" panose="02010509060101010101" pitchFamily="49" charset="-122"/>
            </a:endParaRPr>
          </a:p>
          <a:p>
            <a:pPr marL="0" indent="0" eaLnBrk="1" hangingPunct="1">
              <a:lnSpc>
                <a:spcPct val="200000"/>
              </a:lnSpc>
              <a:buFontTx/>
              <a:buNone/>
            </a:pPr>
            <a:r>
              <a:rPr lang="zh-CN" altLang="en-US" sz="2800" b="1" dirty="0" smtClean="0">
                <a:solidFill>
                  <a:srgbClr val="FF0000"/>
                </a:solidFill>
                <a:latin typeface="幼圆" panose="02010509060101010101" pitchFamily="49" charset="-122"/>
                <a:ea typeface="幼圆" panose="02010509060101010101" pitchFamily="49" charset="-122"/>
              </a:rPr>
              <a:t>   详细目录 略。</a:t>
            </a:r>
            <a:endParaRPr lang="zh-CN" altLang="en-US" b="1" dirty="0">
              <a:solidFill>
                <a:schemeClr val="accent2"/>
              </a:solidFill>
              <a:latin typeface="幼圆" panose="02010509060101010101" pitchFamily="49" charset="-122"/>
              <a:ea typeface="幼圆" panose="02010509060101010101" pitchFamily="49"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468312" y="836712"/>
            <a:ext cx="8208144" cy="4616648"/>
          </a:xfrm>
          <a:prstGeom prst="rect">
            <a:avLst/>
          </a:prstGeom>
          <a:noFill/>
          <a:ln w="9525">
            <a:noFill/>
            <a:miter lim="800000"/>
          </a:ln>
        </p:spPr>
        <p:txBody>
          <a:bodyPr wrap="square">
            <a:spAutoFit/>
          </a:bodyPr>
          <a:lstStyle/>
          <a:p>
            <a:pPr eaLnBrk="0">
              <a:lnSpc>
                <a:spcPct val="150000"/>
              </a:lnSpc>
            </a:pPr>
            <a:r>
              <a:rPr kumimoji="1" lang="zh-CN" altLang="en-US" sz="2800" b="1" dirty="0">
                <a:solidFill>
                  <a:srgbClr val="FF0000"/>
                </a:solidFill>
                <a:ea typeface="华文中宋" pitchFamily="2" charset="-122"/>
              </a:rPr>
              <a:t>（二十三）国家安全监管总局办公厅关于</a:t>
            </a:r>
            <a:r>
              <a:rPr kumimoji="1" lang="zh-CN" altLang="en-US" sz="2800" b="1" dirty="0" smtClean="0">
                <a:solidFill>
                  <a:srgbClr val="FF0000"/>
                </a:solidFill>
                <a:ea typeface="华文中宋" pitchFamily="2" charset="-122"/>
              </a:rPr>
              <a:t>印发危险</a:t>
            </a:r>
            <a:r>
              <a:rPr kumimoji="1" lang="zh-CN" altLang="en-US" sz="2800" b="1" dirty="0">
                <a:solidFill>
                  <a:srgbClr val="FF0000"/>
                </a:solidFill>
                <a:ea typeface="华文中宋" pitchFamily="2" charset="-122"/>
              </a:rPr>
              <a:t>化学品目录（</a:t>
            </a:r>
            <a:r>
              <a:rPr kumimoji="1" lang="en-US" altLang="zh-CN" sz="2800" b="1" dirty="0">
                <a:solidFill>
                  <a:srgbClr val="FF0000"/>
                </a:solidFill>
                <a:ea typeface="华文中宋" pitchFamily="2" charset="-122"/>
              </a:rPr>
              <a:t>2015</a:t>
            </a:r>
            <a:r>
              <a:rPr kumimoji="1" lang="zh-CN" altLang="en-US" sz="2800" b="1" dirty="0">
                <a:solidFill>
                  <a:srgbClr val="FF0000"/>
                </a:solidFill>
                <a:ea typeface="华文中宋" pitchFamily="2" charset="-122"/>
              </a:rPr>
              <a:t>版）实施指南（试行）的</a:t>
            </a:r>
            <a:r>
              <a:rPr kumimoji="1" lang="zh-CN" altLang="en-US" sz="2800" b="1" dirty="0" smtClean="0">
                <a:solidFill>
                  <a:srgbClr val="FF0000"/>
                </a:solidFill>
                <a:ea typeface="华文中宋" pitchFamily="2" charset="-122"/>
              </a:rPr>
              <a:t>通知</a:t>
            </a:r>
            <a:r>
              <a:rPr kumimoji="1" lang="zh-CN" altLang="en-US" sz="2800" b="1" dirty="0" smtClean="0">
                <a:ea typeface="华文中宋" pitchFamily="2" charset="-122"/>
              </a:rPr>
              <a:t>（</a:t>
            </a:r>
            <a:r>
              <a:rPr kumimoji="1" lang="zh-CN" altLang="en-US" sz="2800" b="1" dirty="0">
                <a:solidFill>
                  <a:schemeClr val="tx2"/>
                </a:solidFill>
                <a:ea typeface="华文中宋" pitchFamily="2" charset="-122"/>
              </a:rPr>
              <a:t>安监总厅管三</a:t>
            </a:r>
            <a:r>
              <a:rPr kumimoji="1" lang="en-US" altLang="zh-CN" sz="2800" b="1" dirty="0">
                <a:solidFill>
                  <a:schemeClr val="tx2"/>
                </a:solidFill>
                <a:ea typeface="华文中宋" pitchFamily="2" charset="-122"/>
              </a:rPr>
              <a:t>〔2015〕80</a:t>
            </a:r>
            <a:r>
              <a:rPr kumimoji="1" lang="zh-CN" altLang="en-US" sz="2800" b="1" dirty="0">
                <a:solidFill>
                  <a:schemeClr val="tx2"/>
                </a:solidFill>
                <a:ea typeface="华文中宋" pitchFamily="2" charset="-122"/>
              </a:rPr>
              <a:t>号）</a:t>
            </a:r>
            <a:r>
              <a:rPr lang="en-US" altLang="zh-CN" sz="2800" dirty="0" smtClean="0"/>
              <a:t> </a:t>
            </a:r>
            <a:r>
              <a:rPr lang="en-US" altLang="zh-CN" dirty="0">
                <a:solidFill>
                  <a:srgbClr val="FF0000"/>
                </a:solidFill>
              </a:rPr>
              <a:t>2015</a:t>
            </a:r>
            <a:r>
              <a:rPr lang="zh-CN" altLang="en-US" dirty="0" smtClean="0">
                <a:solidFill>
                  <a:srgbClr val="FF0000"/>
                </a:solidFill>
              </a:rPr>
              <a:t>年</a:t>
            </a:r>
            <a:r>
              <a:rPr lang="en-US" altLang="zh-CN" dirty="0" smtClean="0">
                <a:solidFill>
                  <a:srgbClr val="FF0000"/>
                </a:solidFill>
              </a:rPr>
              <a:t>8</a:t>
            </a:r>
            <a:r>
              <a:rPr lang="zh-CN" altLang="en-US" dirty="0" smtClean="0">
                <a:solidFill>
                  <a:srgbClr val="FF0000"/>
                </a:solidFill>
              </a:rPr>
              <a:t>月</a:t>
            </a:r>
            <a:r>
              <a:rPr lang="en-US" altLang="zh-CN" dirty="0" smtClean="0">
                <a:solidFill>
                  <a:srgbClr val="FF0000"/>
                </a:solidFill>
              </a:rPr>
              <a:t>19</a:t>
            </a:r>
            <a:r>
              <a:rPr lang="zh-CN" altLang="en-US" dirty="0" smtClean="0">
                <a:solidFill>
                  <a:srgbClr val="FF0000"/>
                </a:solidFill>
              </a:rPr>
              <a:t>日</a:t>
            </a:r>
            <a:endParaRPr kumimoji="1" lang="zh-CN" altLang="en-US" b="1" dirty="0">
              <a:solidFill>
                <a:srgbClr val="FF0000"/>
              </a:solidFill>
              <a:ea typeface="华文中宋" pitchFamily="2" charset="-122"/>
            </a:endParaRPr>
          </a:p>
          <a:p>
            <a:pPr eaLnBrk="0">
              <a:lnSpc>
                <a:spcPct val="150000"/>
              </a:lnSpc>
            </a:pPr>
            <a:endParaRPr lang="en-US" altLang="zh-CN" sz="1600" dirty="0" smtClean="0">
              <a:solidFill>
                <a:srgbClr val="FF0000"/>
              </a:solidFill>
            </a:endParaRPr>
          </a:p>
          <a:p>
            <a:pPr eaLnBrk="0">
              <a:lnSpc>
                <a:spcPct val="150000"/>
              </a:lnSpc>
            </a:pPr>
            <a:r>
              <a:rPr lang="zh-CN" altLang="en-US" b="1" dirty="0">
                <a:latin typeface="华文中宋" pitchFamily="2" charset="-122"/>
                <a:ea typeface="华文中宋" pitchFamily="2" charset="-122"/>
              </a:rPr>
              <a:t> </a:t>
            </a:r>
            <a:r>
              <a:rPr lang="zh-CN" altLang="en-US" b="1" dirty="0" smtClean="0">
                <a:latin typeface="华文中宋" pitchFamily="2" charset="-122"/>
                <a:ea typeface="华文中宋" pitchFamily="2" charset="-122"/>
              </a:rPr>
              <a:t>       </a:t>
            </a:r>
            <a:r>
              <a:rPr lang="zh-CN" altLang="zh-CN" b="1" dirty="0" smtClean="0">
                <a:latin typeface="华文中宋" pitchFamily="2" charset="-122"/>
                <a:ea typeface="华文中宋" pitchFamily="2" charset="-122"/>
              </a:rPr>
              <a:t>为</a:t>
            </a:r>
            <a:r>
              <a:rPr lang="zh-CN" altLang="zh-CN" b="1" dirty="0">
                <a:latin typeface="华文中宋" pitchFamily="2" charset="-122"/>
                <a:ea typeface="华文中宋" pitchFamily="2" charset="-122"/>
              </a:rPr>
              <a:t>有效实施《危险化学品目录（</a:t>
            </a:r>
            <a:r>
              <a:rPr lang="en-US" altLang="zh-CN" b="1" dirty="0">
                <a:latin typeface="华文中宋" pitchFamily="2" charset="-122"/>
                <a:ea typeface="华文中宋" pitchFamily="2" charset="-122"/>
              </a:rPr>
              <a:t>2015 </a:t>
            </a:r>
            <a:r>
              <a:rPr lang="zh-CN" altLang="zh-CN" b="1" dirty="0">
                <a:latin typeface="华文中宋" pitchFamily="2" charset="-122"/>
                <a:ea typeface="华文中宋" pitchFamily="2" charset="-122"/>
              </a:rPr>
              <a:t>版）》（国家安全监管总局等</a:t>
            </a:r>
            <a:r>
              <a:rPr lang="en-US" altLang="zh-CN" b="1" dirty="0">
                <a:latin typeface="华文中宋" pitchFamily="2" charset="-122"/>
                <a:ea typeface="华文中宋" pitchFamily="2" charset="-122"/>
              </a:rPr>
              <a:t>10</a:t>
            </a:r>
            <a:r>
              <a:rPr lang="zh-CN" altLang="zh-CN" b="1" dirty="0">
                <a:latin typeface="华文中宋" pitchFamily="2" charset="-122"/>
                <a:ea typeface="华文中宋" pitchFamily="2" charset="-122"/>
              </a:rPr>
              <a:t>部门公告</a:t>
            </a:r>
            <a:r>
              <a:rPr lang="en-US" altLang="zh-CN" b="1" dirty="0">
                <a:latin typeface="华文中宋" pitchFamily="2" charset="-122"/>
                <a:ea typeface="华文中宋" pitchFamily="2" charset="-122"/>
              </a:rPr>
              <a:t>2015</a:t>
            </a:r>
            <a:r>
              <a:rPr lang="zh-CN" altLang="zh-CN" b="1" dirty="0">
                <a:latin typeface="华文中宋" pitchFamily="2" charset="-122"/>
                <a:ea typeface="华文中宋" pitchFamily="2" charset="-122"/>
              </a:rPr>
              <a:t>年第</a:t>
            </a:r>
            <a:r>
              <a:rPr lang="en-US" altLang="zh-CN" b="1" dirty="0">
                <a:latin typeface="华文中宋" pitchFamily="2" charset="-122"/>
                <a:ea typeface="华文中宋" pitchFamily="2" charset="-122"/>
              </a:rPr>
              <a:t>5</a:t>
            </a:r>
            <a:r>
              <a:rPr lang="zh-CN" altLang="zh-CN" b="1" dirty="0">
                <a:latin typeface="华文中宋" pitchFamily="2" charset="-122"/>
                <a:ea typeface="华文中宋" pitchFamily="2" charset="-122"/>
              </a:rPr>
              <a:t>号），国家安全监管总局组织编制了《危险化学品目录（</a:t>
            </a:r>
            <a:r>
              <a:rPr lang="en-US" altLang="zh-CN" b="1" dirty="0">
                <a:latin typeface="华文中宋" pitchFamily="2" charset="-122"/>
                <a:ea typeface="华文中宋" pitchFamily="2" charset="-122"/>
              </a:rPr>
              <a:t>2015</a:t>
            </a:r>
            <a:r>
              <a:rPr lang="zh-CN" altLang="zh-CN" b="1" dirty="0">
                <a:latin typeface="华文中宋" pitchFamily="2" charset="-122"/>
                <a:ea typeface="华文中宋" pitchFamily="2" charset="-122"/>
              </a:rPr>
              <a:t>版）实施指南（试行）》 </a:t>
            </a:r>
            <a:r>
              <a:rPr lang="zh-CN" altLang="en-US" b="1" dirty="0">
                <a:latin typeface="华文中宋" pitchFamily="2" charset="-122"/>
                <a:ea typeface="华文中宋" pitchFamily="2" charset="-122"/>
              </a:rPr>
              <a:t>。</a:t>
            </a:r>
            <a:endParaRPr lang="en-US" altLang="zh-CN" b="1"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136904" cy="5078313"/>
          </a:xfrm>
          <a:prstGeom prst="rect">
            <a:avLst/>
          </a:prstGeom>
        </p:spPr>
        <p:txBody>
          <a:bodyPr wrap="square">
            <a:spAutoFit/>
          </a:bodyPr>
          <a:lstStyle/>
          <a:p>
            <a:pPr marL="0" indent="0" eaLnBrk="1" hangingPunct="1">
              <a:lnSpc>
                <a:spcPct val="150000"/>
              </a:lnSpc>
              <a:buFontTx/>
              <a:buNone/>
            </a:pPr>
            <a:r>
              <a:rPr lang="zh-CN" altLang="en-US" dirty="0">
                <a:latin typeface="华文中宋" pitchFamily="2" charset="-122"/>
                <a:ea typeface="华文中宋" pitchFamily="2" charset="-122"/>
              </a:rPr>
              <a:t>一、</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危险化学品目录（</a:t>
            </a:r>
            <a:r>
              <a:rPr lang="en-US" altLang="zh-CN" dirty="0">
                <a:latin typeface="华文中宋" pitchFamily="2" charset="-122"/>
                <a:ea typeface="华文中宋" pitchFamily="2" charset="-122"/>
              </a:rPr>
              <a:t>2015</a:t>
            </a:r>
            <a:r>
              <a:rPr lang="zh-CN" altLang="en-US" dirty="0">
                <a:latin typeface="华文中宋" pitchFamily="2" charset="-122"/>
                <a:ea typeface="华文中宋" pitchFamily="2" charset="-122"/>
              </a:rPr>
              <a:t>版）</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（以下简称</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目录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）所列化学品是指达到国家、行业、地方和企业的产品标准的</a:t>
            </a:r>
            <a:r>
              <a:rPr lang="zh-CN" altLang="en-US" dirty="0">
                <a:solidFill>
                  <a:srgbClr val="FF0000"/>
                </a:solidFill>
                <a:latin typeface="华文中宋" pitchFamily="2" charset="-122"/>
                <a:ea typeface="华文中宋" pitchFamily="2" charset="-122"/>
              </a:rPr>
              <a:t>危险化学品</a:t>
            </a:r>
            <a:r>
              <a:rPr lang="zh-CN" altLang="en-US" dirty="0">
                <a:latin typeface="华文中宋" pitchFamily="2" charset="-122"/>
                <a:ea typeface="华文中宋" pitchFamily="2" charset="-122"/>
              </a:rPr>
              <a:t>（国家明令禁止生产、经营、使用的化学品除外）。</a:t>
            </a:r>
            <a:endParaRPr lang="zh-CN" altLang="en-US" dirty="0">
              <a:latin typeface="华文中宋" pitchFamily="2" charset="-122"/>
              <a:ea typeface="华文中宋" pitchFamily="2" charset="-122"/>
            </a:endParaRPr>
          </a:p>
          <a:p>
            <a:pPr marL="0" indent="0" eaLnBrk="1" hangingPunct="1">
              <a:lnSpc>
                <a:spcPct val="150000"/>
              </a:lnSpc>
              <a:buFontTx/>
              <a:buNone/>
            </a:pPr>
            <a:r>
              <a:rPr lang="zh-CN" altLang="en-US" dirty="0">
                <a:latin typeface="华文中宋" pitchFamily="2" charset="-122"/>
                <a:ea typeface="华文中宋" pitchFamily="2" charset="-122"/>
              </a:rPr>
              <a:t>二、工业产品的</a:t>
            </a:r>
            <a:r>
              <a:rPr lang="en-US" altLang="zh-CN" dirty="0">
                <a:solidFill>
                  <a:srgbClr val="FF0000"/>
                </a:solidFill>
                <a:latin typeface="华文中宋" pitchFamily="2" charset="-122"/>
                <a:ea typeface="华文中宋" pitchFamily="2" charset="-122"/>
              </a:rPr>
              <a:t>CAS</a:t>
            </a:r>
            <a:r>
              <a:rPr lang="zh-CN" altLang="en-US" dirty="0">
                <a:solidFill>
                  <a:srgbClr val="FF0000"/>
                </a:solidFill>
                <a:latin typeface="华文中宋" pitchFamily="2" charset="-122"/>
                <a:ea typeface="华文中宋" pitchFamily="2" charset="-122"/>
              </a:rPr>
              <a:t>号</a:t>
            </a:r>
            <a:r>
              <a:rPr lang="zh-CN" altLang="en-US" dirty="0">
                <a:latin typeface="华文中宋" pitchFamily="2" charset="-122"/>
                <a:ea typeface="华文中宋" pitchFamily="2" charset="-122"/>
              </a:rPr>
              <a:t>与</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目录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所列危险化学品</a:t>
            </a:r>
            <a:r>
              <a:rPr lang="en-US" altLang="zh-CN" dirty="0">
                <a:latin typeface="华文中宋" pitchFamily="2" charset="-122"/>
                <a:ea typeface="华文中宋" pitchFamily="2" charset="-122"/>
              </a:rPr>
              <a:t>CAS</a:t>
            </a:r>
            <a:r>
              <a:rPr lang="zh-CN" altLang="en-US" dirty="0">
                <a:latin typeface="华文中宋" pitchFamily="2" charset="-122"/>
                <a:ea typeface="华文中宋" pitchFamily="2" charset="-122"/>
              </a:rPr>
              <a:t>号相同时（不论其中文名称是否一致），即可认为是同一危险化学品。</a:t>
            </a:r>
            <a:endParaRPr lang="zh-CN" altLang="en-US" dirty="0">
              <a:latin typeface="华文中宋" pitchFamily="2" charset="-122"/>
              <a:ea typeface="华文中宋" pitchFamily="2" charset="-122"/>
            </a:endParaRPr>
          </a:p>
          <a:p>
            <a:pPr marL="0" indent="0" eaLnBrk="1" hangingPunct="1">
              <a:lnSpc>
                <a:spcPct val="150000"/>
              </a:lnSpc>
              <a:buFontTx/>
              <a:buNone/>
            </a:pPr>
            <a:r>
              <a:rPr lang="zh-CN" altLang="en-US" dirty="0">
                <a:latin typeface="华文中宋" pitchFamily="2" charset="-122"/>
                <a:ea typeface="华文中宋" pitchFamily="2" charset="-122"/>
              </a:rPr>
              <a:t>三、企业将</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目录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中同一</a:t>
            </a:r>
            <a:r>
              <a:rPr lang="zh-CN" altLang="en-US" dirty="0">
                <a:solidFill>
                  <a:srgbClr val="FF0000"/>
                </a:solidFill>
                <a:latin typeface="华文中宋" pitchFamily="2" charset="-122"/>
                <a:ea typeface="华文中宋" pitchFamily="2" charset="-122"/>
              </a:rPr>
              <a:t>品名</a:t>
            </a:r>
            <a:r>
              <a:rPr lang="zh-CN" altLang="en-US" dirty="0">
                <a:latin typeface="华文中宋" pitchFamily="2" charset="-122"/>
                <a:ea typeface="华文中宋" pitchFamily="2" charset="-122"/>
              </a:rPr>
              <a:t>的危险化学品在改变物质状态后进行销售的，应取得危险化学品经营许可证。</a:t>
            </a:r>
            <a:endParaRPr lang="zh-CN" altLang="en-US"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136904" cy="5151410"/>
          </a:xfrm>
          <a:prstGeom prst="rect">
            <a:avLst/>
          </a:prstGeom>
        </p:spPr>
        <p:txBody>
          <a:bodyPr wrap="square">
            <a:spAutoFit/>
          </a:bodyPr>
          <a:lstStyle/>
          <a:p>
            <a:pPr marL="0" indent="0" eaLnBrk="1" hangingPunct="1">
              <a:lnSpc>
                <a:spcPct val="200000"/>
              </a:lnSpc>
              <a:buFontTx/>
              <a:buNone/>
            </a:pPr>
            <a:r>
              <a:rPr lang="zh-CN" altLang="en-US" dirty="0">
                <a:latin typeface="华文中宋" pitchFamily="2" charset="-122"/>
                <a:ea typeface="华文中宋" pitchFamily="2" charset="-122"/>
              </a:rPr>
              <a:t>四、对生产、经营柴油的企业（每批次柴油的闭杯闪点均大于</a:t>
            </a:r>
            <a:r>
              <a:rPr lang="en-US" altLang="zh-CN" dirty="0">
                <a:latin typeface="华文中宋" pitchFamily="2" charset="-122"/>
                <a:ea typeface="华文中宋" pitchFamily="2" charset="-122"/>
              </a:rPr>
              <a:t>60℃</a:t>
            </a:r>
            <a:r>
              <a:rPr lang="zh-CN" altLang="en-US" dirty="0">
                <a:latin typeface="华文中宋" pitchFamily="2" charset="-122"/>
                <a:ea typeface="华文中宋" pitchFamily="2" charset="-122"/>
              </a:rPr>
              <a:t>的除外）按危险化学品企业进行管理。</a:t>
            </a:r>
            <a:endParaRPr lang="zh-CN" altLang="en-US" dirty="0">
              <a:latin typeface="华文中宋" pitchFamily="2" charset="-122"/>
              <a:ea typeface="华文中宋" pitchFamily="2" charset="-122"/>
            </a:endParaRPr>
          </a:p>
          <a:p>
            <a:pPr marL="0" indent="0" eaLnBrk="1" hangingPunct="1">
              <a:lnSpc>
                <a:spcPct val="200000"/>
              </a:lnSpc>
              <a:buFontTx/>
              <a:buNone/>
            </a:pPr>
            <a:r>
              <a:rPr lang="zh-CN" altLang="en-US" dirty="0">
                <a:latin typeface="华文中宋" pitchFamily="2" charset="-122"/>
                <a:ea typeface="华文中宋" pitchFamily="2" charset="-122"/>
              </a:rPr>
              <a:t>五、主要成分均为列入</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目录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的危险化学品，并且主要成分质量比或体积比之和</a:t>
            </a:r>
            <a:r>
              <a:rPr lang="zh-CN" altLang="en-US" dirty="0">
                <a:solidFill>
                  <a:srgbClr val="FF0000"/>
                </a:solidFill>
                <a:latin typeface="华文中宋" pitchFamily="2" charset="-122"/>
                <a:ea typeface="华文中宋" pitchFamily="2" charset="-122"/>
              </a:rPr>
              <a:t>不小于</a:t>
            </a:r>
            <a:r>
              <a:rPr lang="en-US" altLang="zh-CN" dirty="0">
                <a:solidFill>
                  <a:srgbClr val="FF0000"/>
                </a:solidFill>
                <a:latin typeface="华文中宋" pitchFamily="2" charset="-122"/>
                <a:ea typeface="华文中宋" pitchFamily="2" charset="-122"/>
              </a:rPr>
              <a:t>70%</a:t>
            </a:r>
            <a:r>
              <a:rPr lang="zh-CN" altLang="en-US" dirty="0">
                <a:solidFill>
                  <a:srgbClr val="FF0000"/>
                </a:solidFill>
                <a:latin typeface="华文中宋" pitchFamily="2" charset="-122"/>
                <a:ea typeface="华文中宋" pitchFamily="2" charset="-122"/>
              </a:rPr>
              <a:t>的混合物</a:t>
            </a:r>
            <a:r>
              <a:rPr lang="zh-CN" altLang="en-US" dirty="0">
                <a:latin typeface="华文中宋" pitchFamily="2" charset="-122"/>
                <a:ea typeface="华文中宋" pitchFamily="2" charset="-122"/>
              </a:rPr>
              <a:t>（经鉴定不属于危险化学品确定原则的</a:t>
            </a:r>
            <a:r>
              <a:rPr lang="zh-CN" altLang="en-US" dirty="0" smtClean="0">
                <a:latin typeface="华文中宋" pitchFamily="2" charset="-122"/>
                <a:ea typeface="华文中宋" pitchFamily="2" charset="-122"/>
              </a:rPr>
              <a:t>除外</a:t>
            </a:r>
            <a:r>
              <a:rPr lang="zh-CN" altLang="en-US" dirty="0">
                <a:latin typeface="华文中宋" pitchFamily="2" charset="-122"/>
                <a:ea typeface="华文中宋" pitchFamily="2" charset="-122"/>
              </a:rPr>
              <a:t>），可视其为危险化学品并按危险化学品进行管理，安全监管部门在办理相关安全行政许可时，应注明混合物的商品名称及其主要成分含量</a:t>
            </a:r>
            <a:r>
              <a:rPr lang="zh-CN" altLang="en-US" dirty="0" smtClean="0">
                <a:latin typeface="华文中宋" pitchFamily="2" charset="-122"/>
                <a:ea typeface="华文中宋" pitchFamily="2" charset="-122"/>
              </a:rPr>
              <a:t>。</a:t>
            </a:r>
            <a:endParaRPr lang="zh-CN" altLang="en-US"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422525" y="6032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4000" b="0"/>
          </a:p>
        </p:txBody>
      </p:sp>
      <p:sp>
        <p:nvSpPr>
          <p:cNvPr id="7171" name="Rectangle 3"/>
          <p:cNvSpPr>
            <a:spLocks noChangeArrowheads="1"/>
          </p:cNvSpPr>
          <p:nvPr/>
        </p:nvSpPr>
        <p:spPr bwMode="auto">
          <a:xfrm>
            <a:off x="467544" y="999594"/>
            <a:ext cx="8136904"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indent="-457200" eaLnBrk="0" hangingPunct="0">
              <a:lnSpc>
                <a:spcPct val="130000"/>
              </a:lnSpc>
              <a:buFont typeface="Wingdings" panose="05000000000000000000" pitchFamily="2" charset="2"/>
              <a:buChar char="u"/>
            </a:pPr>
            <a:r>
              <a:rPr kumimoji="0" lang="en-US" altLang="zh-CN" sz="2800" b="1" dirty="0">
                <a:latin typeface="华文楷体" pitchFamily="2" charset="-122"/>
                <a:ea typeface="华文楷体" pitchFamily="2" charset="-122"/>
              </a:rPr>
              <a:t>2010</a:t>
            </a:r>
            <a:r>
              <a:rPr kumimoji="0" lang="zh-CN" altLang="en-US" sz="2800" b="1" dirty="0">
                <a:latin typeface="华文楷体" pitchFamily="2" charset="-122"/>
                <a:ea typeface="华文楷体" pitchFamily="2" charset="-122"/>
              </a:rPr>
              <a:t>年制定了</a:t>
            </a:r>
            <a:r>
              <a:rPr kumimoji="0" lang="en-US" altLang="zh-CN" sz="2800" b="1" dirty="0">
                <a:latin typeface="华文楷体" pitchFamily="2" charset="-122"/>
                <a:ea typeface="华文楷体" pitchFamily="2" charset="-122"/>
              </a:rPr>
              <a:t>《</a:t>
            </a:r>
            <a:r>
              <a:rPr kumimoji="0" lang="zh-CN" altLang="en-US" sz="2800" b="1" dirty="0">
                <a:latin typeface="华文楷体" pitchFamily="2" charset="-122"/>
                <a:ea typeface="华文楷体" pitchFamily="2" charset="-122"/>
              </a:rPr>
              <a:t>危险化学品从业单位安全生产标准化评审标准</a:t>
            </a:r>
            <a:r>
              <a:rPr kumimoji="0" lang="en-US" altLang="zh-CN" sz="2800" b="1" dirty="0">
                <a:latin typeface="华文楷体" pitchFamily="2" charset="-122"/>
                <a:ea typeface="华文楷体" pitchFamily="2" charset="-122"/>
              </a:rPr>
              <a:t>》,2011</a:t>
            </a:r>
            <a:r>
              <a:rPr kumimoji="0" lang="zh-CN" altLang="en-US" sz="2800" b="1" dirty="0">
                <a:latin typeface="华文楷体" pitchFamily="2" charset="-122"/>
                <a:ea typeface="华文楷体" pitchFamily="2" charset="-122"/>
              </a:rPr>
              <a:t>年，总局以</a:t>
            </a:r>
            <a:r>
              <a:rPr lang="zh-CN" altLang="en-US" sz="2800" b="1" dirty="0">
                <a:solidFill>
                  <a:srgbClr val="FF0000"/>
                </a:solidFill>
                <a:latin typeface="华文楷体" pitchFamily="2" charset="-122"/>
                <a:ea typeface="华文楷体" pitchFamily="2" charset="-122"/>
              </a:rPr>
              <a:t>安监总管三</a:t>
            </a:r>
            <a:r>
              <a:rPr lang="en-US" altLang="zh-CN" sz="2800" b="1" dirty="0">
                <a:solidFill>
                  <a:srgbClr val="FF0000"/>
                </a:solidFill>
                <a:latin typeface="华文楷体" pitchFamily="2" charset="-122"/>
                <a:ea typeface="华文楷体" pitchFamily="2" charset="-122"/>
              </a:rPr>
              <a:t>〔2011〕93</a:t>
            </a:r>
            <a:r>
              <a:rPr lang="zh-CN" altLang="en-US" sz="2800" b="1" dirty="0">
                <a:solidFill>
                  <a:srgbClr val="FF0000"/>
                </a:solidFill>
                <a:latin typeface="华文楷体" pitchFamily="2" charset="-122"/>
                <a:ea typeface="华文楷体" pitchFamily="2" charset="-122"/>
              </a:rPr>
              <a:t>号</a:t>
            </a:r>
            <a:r>
              <a:rPr lang="zh-CN" altLang="en-US" sz="2800" b="1" dirty="0">
                <a:latin typeface="华文楷体" pitchFamily="2" charset="-122"/>
                <a:ea typeface="华文楷体" pitchFamily="2" charset="-122"/>
              </a:rPr>
              <a:t>印发</a:t>
            </a:r>
            <a:r>
              <a:rPr kumimoji="0" lang="zh-CN" altLang="en-US" sz="2800" b="1" dirty="0">
                <a:latin typeface="华文楷体" pitchFamily="2" charset="-122"/>
                <a:ea typeface="华文楷体" pitchFamily="2" charset="-122"/>
              </a:rPr>
              <a:t>。</a:t>
            </a:r>
            <a:endParaRPr kumimoji="0" lang="zh-CN" altLang="en-US" sz="2800" b="1" dirty="0">
              <a:latin typeface="华文楷体" pitchFamily="2" charset="-122"/>
              <a:ea typeface="华文楷体" pitchFamily="2" charset="-122"/>
            </a:endParaRPr>
          </a:p>
          <a:p>
            <a:pPr marL="457200" indent="-457200" eaLnBrk="0" hangingPunct="0">
              <a:lnSpc>
                <a:spcPct val="130000"/>
              </a:lnSpc>
              <a:buFont typeface="Wingdings" panose="05000000000000000000" pitchFamily="2" charset="2"/>
              <a:buChar char="u"/>
            </a:pPr>
            <a:r>
              <a:rPr lang="en-US" altLang="zh-CN" sz="2800" b="1" dirty="0" smtClean="0">
                <a:latin typeface="华文楷体" pitchFamily="2" charset="-122"/>
                <a:ea typeface="华文楷体" pitchFamily="2" charset="-122"/>
              </a:rPr>
              <a:t>2011</a:t>
            </a:r>
            <a:r>
              <a:rPr lang="zh-CN" altLang="en-US" sz="2800" b="1" dirty="0">
                <a:latin typeface="华文楷体" pitchFamily="2" charset="-122"/>
                <a:ea typeface="华文楷体" pitchFamily="2" charset="-122"/>
              </a:rPr>
              <a:t>年</a:t>
            </a:r>
            <a:r>
              <a:rPr lang="en-US" altLang="zh-CN" sz="2800" b="1" dirty="0">
                <a:latin typeface="华文楷体" pitchFamily="2" charset="-122"/>
                <a:ea typeface="华文楷体" pitchFamily="2" charset="-122"/>
              </a:rPr>
              <a:t>9</a:t>
            </a:r>
            <a:r>
              <a:rPr lang="zh-CN" altLang="en-US" sz="2800" b="1" dirty="0" smtClean="0">
                <a:latin typeface="华文楷体" pitchFamily="2" charset="-122"/>
                <a:ea typeface="华文楷体" pitchFamily="2" charset="-122"/>
              </a:rPr>
              <a:t>月</a:t>
            </a:r>
            <a:r>
              <a:rPr lang="en-US" altLang="zh-CN" sz="2800" b="1" dirty="0" smtClean="0">
                <a:latin typeface="华文楷体" pitchFamily="2" charset="-122"/>
                <a:ea typeface="华文楷体" pitchFamily="2" charset="-122"/>
              </a:rPr>
              <a:t>16</a:t>
            </a:r>
            <a:r>
              <a:rPr lang="zh-CN" altLang="en-US" sz="2800" b="1" dirty="0" smtClean="0">
                <a:latin typeface="华文楷体" pitchFamily="2" charset="-122"/>
                <a:ea typeface="华文楷体" pitchFamily="2" charset="-122"/>
              </a:rPr>
              <a:t>日，印发</a:t>
            </a:r>
            <a:r>
              <a:rPr lang="zh-CN" altLang="en-US" sz="2800" b="1" dirty="0">
                <a:latin typeface="华文楷体" pitchFamily="2" charset="-122"/>
                <a:ea typeface="华文楷体" pitchFamily="2" charset="-122"/>
              </a:rPr>
              <a:t>了</a:t>
            </a:r>
            <a:r>
              <a:rPr lang="en-US" altLang="zh-CN" sz="2800" b="1" dirty="0" smtClean="0">
                <a:latin typeface="华文楷体" pitchFamily="2" charset="-122"/>
                <a:ea typeface="华文楷体" pitchFamily="2" charset="-122"/>
              </a:rPr>
              <a:t>《</a:t>
            </a:r>
            <a:r>
              <a:rPr lang="zh-CN" altLang="en-US" sz="2800" b="1" dirty="0">
                <a:latin typeface="华文楷体" pitchFamily="2" charset="-122"/>
                <a:ea typeface="华文楷体" pitchFamily="2" charset="-122"/>
              </a:rPr>
              <a:t>危险化学品从业单位安全生产标准化</a:t>
            </a:r>
            <a:r>
              <a:rPr lang="zh-CN" altLang="en-US" sz="2800" b="1" dirty="0" smtClean="0">
                <a:latin typeface="华文楷体" pitchFamily="2" charset="-122"/>
                <a:ea typeface="华文楷体" pitchFamily="2" charset="-122"/>
              </a:rPr>
              <a:t>评审工作</a:t>
            </a:r>
            <a:r>
              <a:rPr lang="zh-CN" altLang="en-US" sz="2800" b="1" dirty="0">
                <a:latin typeface="华文楷体" pitchFamily="2" charset="-122"/>
                <a:ea typeface="华文楷体" pitchFamily="2" charset="-122"/>
              </a:rPr>
              <a:t>管理办法</a:t>
            </a:r>
            <a:r>
              <a:rPr lang="en-US" altLang="zh-CN" sz="2800" b="1" dirty="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a:t>
            </a:r>
            <a:endParaRPr lang="en-US" altLang="zh-CN" sz="2800" b="1" dirty="0" smtClean="0">
              <a:latin typeface="华文楷体" pitchFamily="2" charset="-122"/>
              <a:ea typeface="华文楷体" pitchFamily="2" charset="-122"/>
            </a:endParaRPr>
          </a:p>
          <a:p>
            <a:pPr marL="457200" indent="-457200" eaLnBrk="0" hangingPunct="0">
              <a:lnSpc>
                <a:spcPct val="130000"/>
              </a:lnSpc>
              <a:buFont typeface="Wingdings" panose="05000000000000000000" pitchFamily="2" charset="2"/>
              <a:buChar char="u"/>
            </a:pPr>
            <a:r>
              <a:rPr lang="en-US" altLang="zh-CN" sz="2800" b="1" dirty="0">
                <a:latin typeface="华文楷体" pitchFamily="2" charset="-122"/>
                <a:ea typeface="华文楷体" pitchFamily="2" charset="-122"/>
              </a:rPr>
              <a:t>2012</a:t>
            </a:r>
            <a:r>
              <a:rPr lang="zh-CN" altLang="en-US" sz="2800" b="1" dirty="0">
                <a:latin typeface="华文楷体" pitchFamily="2" charset="-122"/>
                <a:ea typeface="华文楷体" pitchFamily="2" charset="-122"/>
              </a:rPr>
              <a:t>年</a:t>
            </a:r>
            <a:r>
              <a:rPr lang="en-US" altLang="zh-CN" sz="2800" b="1" dirty="0">
                <a:latin typeface="华文楷体" pitchFamily="2" charset="-122"/>
                <a:ea typeface="华文楷体" pitchFamily="2" charset="-122"/>
              </a:rPr>
              <a:t>5</a:t>
            </a:r>
            <a:r>
              <a:rPr lang="zh-CN" altLang="en-US" sz="2800" b="1" dirty="0">
                <a:latin typeface="华文楷体" pitchFamily="2" charset="-122"/>
                <a:ea typeface="华文楷体" pitchFamily="2" charset="-122"/>
              </a:rPr>
              <a:t>月</a:t>
            </a:r>
            <a:r>
              <a:rPr lang="en-US" altLang="zh-CN" sz="2800" b="1" dirty="0">
                <a:latin typeface="华文楷体" pitchFamily="2" charset="-122"/>
                <a:ea typeface="华文楷体" pitchFamily="2" charset="-122"/>
              </a:rPr>
              <a:t>31</a:t>
            </a:r>
            <a:r>
              <a:rPr lang="zh-CN" altLang="en-US" sz="2800" b="1" dirty="0">
                <a:latin typeface="华文楷体" pitchFamily="2" charset="-122"/>
                <a:ea typeface="华文楷体" pitchFamily="2" charset="-122"/>
              </a:rPr>
              <a:t>日，国家安全生产监督管理总局办公厅印发</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关于大力培植危险化学品安全生产标准化一级企业的通知</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（安监总厅管三函</a:t>
            </a:r>
            <a:r>
              <a:rPr lang="en-US" altLang="zh-CN" sz="2800" b="1" dirty="0">
                <a:latin typeface="华文楷体" pitchFamily="2" charset="-122"/>
                <a:ea typeface="华文楷体" pitchFamily="2" charset="-122"/>
              </a:rPr>
              <a:t>[2012]99</a:t>
            </a:r>
            <a:r>
              <a:rPr lang="zh-CN" altLang="en-US" sz="2800" b="1" dirty="0">
                <a:latin typeface="华文楷体" pitchFamily="2" charset="-122"/>
                <a:ea typeface="华文楷体" pitchFamily="2" charset="-122"/>
              </a:rPr>
              <a:t>号）</a:t>
            </a:r>
            <a:r>
              <a:rPr lang="zh-CN" altLang="en-US" sz="2800" b="1" dirty="0" smtClean="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p:txBody>
      </p:sp>
      <p:sp>
        <p:nvSpPr>
          <p:cNvPr id="7172" name="Text Box 16"/>
          <p:cNvSpPr txBox="1">
            <a:spLocks noChangeArrowheads="1"/>
          </p:cNvSpPr>
          <p:nvPr/>
        </p:nvSpPr>
        <p:spPr bwMode="auto">
          <a:xfrm>
            <a:off x="7848600" y="626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2400" b="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136904" cy="4524315"/>
          </a:xfrm>
          <a:prstGeom prst="rect">
            <a:avLst/>
          </a:prstGeom>
        </p:spPr>
        <p:txBody>
          <a:bodyPr wrap="square">
            <a:spAutoFit/>
          </a:bodyPr>
          <a:lstStyle/>
          <a:p>
            <a:pPr marL="0" indent="0" eaLnBrk="1" hangingPunct="1">
              <a:lnSpc>
                <a:spcPct val="150000"/>
              </a:lnSpc>
              <a:buFontTx/>
              <a:buNone/>
            </a:pPr>
            <a:r>
              <a:rPr lang="zh-CN" altLang="en-US" dirty="0">
                <a:latin typeface="华文中宋" pitchFamily="2" charset="-122"/>
                <a:ea typeface="华文中宋" pitchFamily="2" charset="-122"/>
              </a:rPr>
              <a:t>六、对于主要成分</a:t>
            </a:r>
            <a:r>
              <a:rPr lang="zh-CN" altLang="en-US" dirty="0" smtClean="0">
                <a:latin typeface="华文中宋" pitchFamily="2" charset="-122"/>
                <a:ea typeface="华文中宋" pitchFamily="2" charset="-122"/>
              </a:rPr>
              <a:t>均未列入</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目录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的危险化学品，并且主要成分质量比或体积比之和小于</a:t>
            </a:r>
            <a:r>
              <a:rPr lang="en-US" altLang="zh-CN" dirty="0">
                <a:latin typeface="华文中宋" pitchFamily="2" charset="-122"/>
                <a:ea typeface="华文中宋" pitchFamily="2" charset="-122"/>
              </a:rPr>
              <a:t>70%</a:t>
            </a:r>
            <a:r>
              <a:rPr lang="zh-CN" altLang="en-US" dirty="0">
                <a:latin typeface="华文中宋" pitchFamily="2" charset="-122"/>
                <a:ea typeface="华文中宋" pitchFamily="2" charset="-122"/>
              </a:rPr>
              <a:t>的混合物或危险特性尚未确定的化学品，生产或进口企业应根据</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化学品物理危险性鉴定与分类管理办法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（国家安全监管总局令第</a:t>
            </a:r>
            <a:r>
              <a:rPr lang="en-US" altLang="zh-CN" dirty="0">
                <a:latin typeface="华文中宋" pitchFamily="2" charset="-122"/>
                <a:ea typeface="华文中宋" pitchFamily="2" charset="-122"/>
              </a:rPr>
              <a:t>60</a:t>
            </a:r>
            <a:r>
              <a:rPr lang="zh-CN" altLang="en-US" dirty="0">
                <a:latin typeface="华文中宋" pitchFamily="2" charset="-122"/>
                <a:ea typeface="华文中宋" pitchFamily="2" charset="-122"/>
              </a:rPr>
              <a:t>号）及其他相关规定进行鉴定分类，经过</a:t>
            </a:r>
            <a:r>
              <a:rPr lang="zh-CN" altLang="en-US" dirty="0">
                <a:solidFill>
                  <a:srgbClr val="FF0000"/>
                </a:solidFill>
                <a:latin typeface="华文中宋" pitchFamily="2" charset="-122"/>
                <a:ea typeface="华文中宋" pitchFamily="2" charset="-122"/>
              </a:rPr>
              <a:t>鉴定分类</a:t>
            </a:r>
            <a:r>
              <a:rPr lang="zh-CN" altLang="en-US" dirty="0">
                <a:latin typeface="华文中宋" pitchFamily="2" charset="-122"/>
                <a:ea typeface="华文中宋" pitchFamily="2" charset="-122"/>
              </a:rPr>
              <a:t>属于危险化学品确定原则的，应根据</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危险化学品登记管理办法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（国家安全监管总局令第</a:t>
            </a:r>
            <a:r>
              <a:rPr lang="en-US" altLang="zh-CN" dirty="0">
                <a:latin typeface="华文中宋" pitchFamily="2" charset="-122"/>
                <a:ea typeface="华文中宋" pitchFamily="2" charset="-122"/>
              </a:rPr>
              <a:t>53</a:t>
            </a:r>
            <a:r>
              <a:rPr lang="zh-CN" altLang="en-US" dirty="0">
                <a:latin typeface="华文中宋" pitchFamily="2" charset="-122"/>
                <a:ea typeface="华文中宋" pitchFamily="2" charset="-122"/>
              </a:rPr>
              <a:t>号）进行</a:t>
            </a:r>
            <a:r>
              <a:rPr lang="zh-CN" altLang="en-US" dirty="0">
                <a:solidFill>
                  <a:srgbClr val="FF0000"/>
                </a:solidFill>
                <a:latin typeface="华文中宋" pitchFamily="2" charset="-122"/>
                <a:ea typeface="华文中宋" pitchFamily="2" charset="-122"/>
              </a:rPr>
              <a:t>危险化学品登记，但不需要办理相关安全行政许可手续</a:t>
            </a:r>
            <a:r>
              <a:rPr lang="zh-CN" altLang="en-US" dirty="0">
                <a:latin typeface="华文中宋" pitchFamily="2" charset="-122"/>
                <a:ea typeface="华文中宋" pitchFamily="2" charset="-122"/>
              </a:rPr>
              <a:t>。</a:t>
            </a:r>
            <a:endParaRPr lang="zh-CN" altLang="en-US"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20688"/>
            <a:ext cx="8136904" cy="5816977"/>
          </a:xfrm>
          <a:prstGeom prst="rect">
            <a:avLst/>
          </a:prstGeom>
        </p:spPr>
        <p:txBody>
          <a:bodyPr wrap="square">
            <a:spAutoFit/>
          </a:bodyPr>
          <a:lstStyle/>
          <a:p>
            <a:pPr marL="0" indent="0" eaLnBrk="1" hangingPunct="1">
              <a:lnSpc>
                <a:spcPct val="150000"/>
              </a:lnSpc>
              <a:buFontTx/>
              <a:buNone/>
            </a:pPr>
            <a:r>
              <a:rPr lang="zh-CN" altLang="en-US" dirty="0">
                <a:latin typeface="华文中宋" pitchFamily="2" charset="-122"/>
                <a:ea typeface="华文中宋" pitchFamily="2" charset="-122"/>
              </a:rPr>
              <a:t>七、化学品只要满足</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目录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中序号第</a:t>
            </a:r>
            <a:r>
              <a:rPr lang="en-US" altLang="zh-CN" dirty="0">
                <a:latin typeface="华文中宋" pitchFamily="2" charset="-122"/>
                <a:ea typeface="华文中宋" pitchFamily="2" charset="-122"/>
              </a:rPr>
              <a:t>2828</a:t>
            </a:r>
            <a:r>
              <a:rPr lang="zh-CN" altLang="en-US" dirty="0">
                <a:latin typeface="华文中宋" pitchFamily="2" charset="-122"/>
                <a:ea typeface="华文中宋" pitchFamily="2" charset="-122"/>
              </a:rPr>
              <a:t>项闪点判定标准即属于第</a:t>
            </a:r>
            <a:r>
              <a:rPr lang="en-US" altLang="zh-CN" dirty="0">
                <a:latin typeface="华文中宋" pitchFamily="2" charset="-122"/>
                <a:ea typeface="华文中宋" pitchFamily="2" charset="-122"/>
              </a:rPr>
              <a:t>2828</a:t>
            </a:r>
            <a:r>
              <a:rPr lang="zh-CN" altLang="en-US" dirty="0">
                <a:latin typeface="华文中宋" pitchFamily="2" charset="-122"/>
                <a:ea typeface="华文中宋" pitchFamily="2" charset="-122"/>
              </a:rPr>
              <a:t>项危险化学品</a:t>
            </a:r>
            <a:r>
              <a:rPr lang="zh-CN" altLang="en-US" dirty="0" smtClean="0">
                <a:latin typeface="华文中宋" pitchFamily="2" charset="-122"/>
                <a:ea typeface="华文中宋" pitchFamily="2" charset="-122"/>
              </a:rPr>
              <a:t>。</a:t>
            </a:r>
            <a:r>
              <a:rPr lang="en-US" altLang="zh-CN" dirty="0" smtClean="0">
                <a:latin typeface="华文中宋" pitchFamily="2" charset="-122"/>
                <a:ea typeface="华文中宋" pitchFamily="2" charset="-122"/>
              </a:rPr>
              <a:t>……</a:t>
            </a:r>
            <a:r>
              <a:rPr lang="zh-CN" altLang="en-US" dirty="0" smtClean="0">
                <a:latin typeface="华文中宋" pitchFamily="2" charset="-122"/>
                <a:ea typeface="华文中宋" pitchFamily="2" charset="-122"/>
              </a:rPr>
              <a:t>各</a:t>
            </a:r>
            <a:r>
              <a:rPr lang="zh-CN" altLang="en-US" dirty="0">
                <a:latin typeface="华文中宋" pitchFamily="2" charset="-122"/>
                <a:ea typeface="华文中宋" pitchFamily="2" charset="-122"/>
              </a:rPr>
              <a:t>油漆涂料对应的成膜物详见国家标准</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涂料产品分类和命名</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a:t>
            </a:r>
            <a:r>
              <a:rPr lang="en-US" altLang="zh-CN" dirty="0">
                <a:latin typeface="华文中宋" pitchFamily="2" charset="-122"/>
                <a:ea typeface="华文中宋" pitchFamily="2" charset="-122"/>
              </a:rPr>
              <a:t>GB/T 2705-2003</a:t>
            </a:r>
            <a:r>
              <a:rPr lang="zh-CN" altLang="en-US" dirty="0">
                <a:latin typeface="华文中宋" pitchFamily="2" charset="-122"/>
                <a:ea typeface="华文中宋" pitchFamily="2" charset="-122"/>
              </a:rPr>
              <a:t>）</a:t>
            </a:r>
            <a:r>
              <a:rPr lang="zh-CN" altLang="en-US" dirty="0" smtClean="0">
                <a:latin typeface="华文中宋" pitchFamily="2" charset="-122"/>
                <a:ea typeface="华文中宋" pitchFamily="2" charset="-122"/>
              </a:rPr>
              <a:t>。</a:t>
            </a:r>
            <a:r>
              <a:rPr lang="en-US" altLang="zh-CN" dirty="0" smtClean="0">
                <a:latin typeface="华文中宋" pitchFamily="2" charset="-122"/>
                <a:ea typeface="华文中宋" pitchFamily="2" charset="-122"/>
              </a:rPr>
              <a:t>……</a:t>
            </a:r>
            <a:r>
              <a:rPr lang="zh-CN" altLang="en-US" dirty="0" smtClean="0">
                <a:latin typeface="华文中宋" pitchFamily="2" charset="-122"/>
                <a:ea typeface="华文中宋" pitchFamily="2" charset="-122"/>
              </a:rPr>
              <a:t>各</a:t>
            </a:r>
            <a:r>
              <a:rPr lang="zh-CN" altLang="en-US" dirty="0">
                <a:latin typeface="华文中宋" pitchFamily="2" charset="-122"/>
                <a:ea typeface="华文中宋" pitchFamily="2" charset="-122"/>
              </a:rPr>
              <a:t>胶粘剂对应的粘料详见国家标准</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胶粘剂分类</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a:t>
            </a:r>
            <a:r>
              <a:rPr lang="en-US" altLang="zh-CN" dirty="0">
                <a:latin typeface="华文中宋" pitchFamily="2" charset="-122"/>
                <a:ea typeface="华文中宋" pitchFamily="2" charset="-122"/>
              </a:rPr>
              <a:t>GB/T 13553-1996</a:t>
            </a:r>
            <a:r>
              <a:rPr lang="zh-CN" altLang="en-US" dirty="0">
                <a:latin typeface="华文中宋" pitchFamily="2" charset="-122"/>
                <a:ea typeface="华文中宋" pitchFamily="2" charset="-122"/>
              </a:rPr>
              <a:t>）</a:t>
            </a:r>
            <a:r>
              <a:rPr lang="zh-CN" altLang="en-US" dirty="0" smtClean="0">
                <a:latin typeface="华文中宋" pitchFamily="2" charset="-122"/>
                <a:ea typeface="华文中宋" pitchFamily="2" charset="-122"/>
              </a:rPr>
              <a:t>。</a:t>
            </a:r>
            <a:endParaRPr lang="en-US" altLang="zh-CN" dirty="0" smtClean="0">
              <a:latin typeface="华文中宋" pitchFamily="2" charset="-122"/>
              <a:ea typeface="华文中宋" pitchFamily="2" charset="-122"/>
            </a:endParaRPr>
          </a:p>
          <a:p>
            <a:pPr marL="0" indent="0" eaLnBrk="1" hangingPunct="1">
              <a:buFontTx/>
              <a:buNone/>
            </a:pPr>
            <a:r>
              <a:rPr lang="en-US" altLang="zh-CN" dirty="0">
                <a:latin typeface="华文中宋" pitchFamily="2" charset="-122"/>
                <a:ea typeface="华文中宋" pitchFamily="2" charset="-122"/>
              </a:rPr>
              <a:t>……</a:t>
            </a:r>
            <a:endParaRPr lang="en-US" altLang="zh-CN" dirty="0">
              <a:latin typeface="华文中宋" pitchFamily="2" charset="-122"/>
              <a:ea typeface="华文中宋" pitchFamily="2" charset="-122"/>
            </a:endParaRPr>
          </a:p>
          <a:p>
            <a:pPr marL="0" indent="0" eaLnBrk="1" hangingPunct="1">
              <a:buFontTx/>
              <a:buNone/>
            </a:pPr>
            <a:r>
              <a:rPr lang="zh-CN" altLang="en-US" dirty="0">
                <a:latin typeface="华文中宋" pitchFamily="2" charset="-122"/>
                <a:ea typeface="华文中宋" pitchFamily="2" charset="-122"/>
              </a:rPr>
              <a:t>九、危险化学品</a:t>
            </a:r>
            <a:r>
              <a:rPr lang="zh-CN" altLang="en-US" dirty="0">
                <a:solidFill>
                  <a:srgbClr val="FF0000"/>
                </a:solidFill>
                <a:latin typeface="华文中宋" pitchFamily="2" charset="-122"/>
                <a:ea typeface="华文中宋" pitchFamily="2" charset="-122"/>
              </a:rPr>
              <a:t>生产和进口企业</a:t>
            </a:r>
            <a:r>
              <a:rPr lang="zh-CN" altLang="en-US" dirty="0">
                <a:latin typeface="华文中宋" pitchFamily="2" charset="-122"/>
                <a:ea typeface="华文中宋" pitchFamily="2" charset="-122"/>
              </a:rPr>
              <a:t>要依据危险化学品分类信息表列出的各种危险化学品分类信息，按照</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化学品分类和标签规范</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系列标准（</a:t>
            </a:r>
            <a:r>
              <a:rPr lang="en-US" altLang="zh-CN" dirty="0">
                <a:latin typeface="华文中宋" pitchFamily="2" charset="-122"/>
                <a:ea typeface="华文中宋" pitchFamily="2" charset="-122"/>
              </a:rPr>
              <a:t>GB 30000.2-2013</a:t>
            </a:r>
            <a:r>
              <a:rPr lang="zh-CN" altLang="en-US" dirty="0">
                <a:latin typeface="华文中宋" pitchFamily="2" charset="-122"/>
                <a:ea typeface="华文中宋" pitchFamily="2" charset="-122"/>
              </a:rPr>
              <a:t>～</a:t>
            </a:r>
            <a:r>
              <a:rPr lang="en-US" altLang="zh-CN" dirty="0">
                <a:latin typeface="华文中宋" pitchFamily="2" charset="-122"/>
                <a:ea typeface="华文中宋" pitchFamily="2" charset="-122"/>
              </a:rPr>
              <a:t>GB 30000.29-2013</a:t>
            </a:r>
            <a:r>
              <a:rPr lang="zh-CN" altLang="en-US" dirty="0">
                <a:latin typeface="华文中宋" pitchFamily="2" charset="-122"/>
                <a:ea typeface="华文中宋" pitchFamily="2" charset="-122"/>
              </a:rPr>
              <a:t>）及</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化学品安全标签编写规定</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a:t>
            </a:r>
            <a:r>
              <a:rPr lang="en-US" altLang="zh-CN" dirty="0">
                <a:latin typeface="华文中宋" pitchFamily="2" charset="-122"/>
                <a:ea typeface="华文中宋" pitchFamily="2" charset="-122"/>
              </a:rPr>
              <a:t>GB 15258-2009</a:t>
            </a:r>
            <a:r>
              <a:rPr lang="zh-CN" altLang="en-US" dirty="0">
                <a:latin typeface="华文中宋" pitchFamily="2" charset="-122"/>
                <a:ea typeface="华文中宋" pitchFamily="2" charset="-122"/>
              </a:rPr>
              <a:t>）等国家标准规范要求，</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编制或更新化学品</a:t>
            </a:r>
            <a:r>
              <a:rPr lang="zh-CN" altLang="en-US" dirty="0">
                <a:solidFill>
                  <a:srgbClr val="FF0000"/>
                </a:solidFill>
                <a:latin typeface="华文中宋" pitchFamily="2" charset="-122"/>
                <a:ea typeface="华文中宋" pitchFamily="2" charset="-122"/>
              </a:rPr>
              <a:t>安全技术说明书、安全标签</a:t>
            </a:r>
            <a:r>
              <a:rPr lang="zh-CN" altLang="en-US" dirty="0">
                <a:latin typeface="华文中宋" pitchFamily="2" charset="-122"/>
                <a:ea typeface="华文中宋" pitchFamily="2" charset="-122"/>
              </a:rPr>
              <a:t>等危险化学品登记信息，做好化学品危害告知和信息传递工作</a:t>
            </a:r>
            <a:r>
              <a:rPr lang="zh-CN" altLang="en-US" dirty="0" smtClean="0">
                <a:latin typeface="华文中宋" pitchFamily="2" charset="-122"/>
                <a:ea typeface="华文中宋" pitchFamily="2" charset="-122"/>
              </a:rPr>
              <a:t>。</a:t>
            </a:r>
            <a:endParaRPr lang="zh-CN" altLang="en-US"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052736"/>
            <a:ext cx="8136904" cy="4524315"/>
          </a:xfrm>
          <a:prstGeom prst="rect">
            <a:avLst/>
          </a:prstGeom>
        </p:spPr>
        <p:txBody>
          <a:bodyPr wrap="square">
            <a:spAutoFit/>
          </a:bodyPr>
          <a:lstStyle/>
          <a:p>
            <a:pPr marL="0" indent="0" eaLnBrk="1" hangingPunct="1">
              <a:lnSpc>
                <a:spcPct val="150000"/>
              </a:lnSpc>
              <a:buFontTx/>
              <a:buNone/>
            </a:pPr>
            <a:r>
              <a:rPr lang="zh-CN" altLang="en-US" dirty="0">
                <a:latin typeface="华文中宋" pitchFamily="2" charset="-122"/>
                <a:ea typeface="华文中宋" pitchFamily="2" charset="-122"/>
              </a:rPr>
              <a:t>十、危险化学品在</a:t>
            </a:r>
            <a:r>
              <a:rPr lang="zh-CN" altLang="en-US" dirty="0">
                <a:solidFill>
                  <a:srgbClr val="FF0000"/>
                </a:solidFill>
                <a:latin typeface="华文中宋" pitchFamily="2" charset="-122"/>
                <a:ea typeface="华文中宋" pitchFamily="2" charset="-122"/>
              </a:rPr>
              <a:t>运输</a:t>
            </a:r>
            <a:r>
              <a:rPr lang="zh-CN" altLang="en-US" dirty="0">
                <a:latin typeface="华文中宋" pitchFamily="2" charset="-122"/>
                <a:ea typeface="华文中宋" pitchFamily="2" charset="-122"/>
              </a:rPr>
              <a:t>时，应当符合交通运输、铁路、民航等部门的相关规定。</a:t>
            </a:r>
            <a:endParaRPr lang="zh-CN" altLang="en-US" dirty="0">
              <a:latin typeface="华文中宋" pitchFamily="2" charset="-122"/>
              <a:ea typeface="华文中宋" pitchFamily="2" charset="-122"/>
            </a:endParaRPr>
          </a:p>
          <a:p>
            <a:pPr marL="0" indent="0" eaLnBrk="1" hangingPunct="1">
              <a:lnSpc>
                <a:spcPct val="150000"/>
              </a:lnSpc>
              <a:buFontTx/>
              <a:buNone/>
            </a:pPr>
            <a:r>
              <a:rPr lang="zh-CN" altLang="en-US" dirty="0">
                <a:latin typeface="华文中宋" pitchFamily="2" charset="-122"/>
                <a:ea typeface="华文中宋" pitchFamily="2" charset="-122"/>
              </a:rPr>
              <a:t>十一、按照</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危险化学品安全管理条例</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第三条的有关规定，随着新化学品的不断出现、化学品</a:t>
            </a:r>
            <a:r>
              <a:rPr lang="zh-CN" altLang="en-US" dirty="0">
                <a:solidFill>
                  <a:srgbClr val="FF0000"/>
                </a:solidFill>
                <a:latin typeface="华文中宋" pitchFamily="2" charset="-122"/>
                <a:ea typeface="华文中宋" pitchFamily="2" charset="-122"/>
              </a:rPr>
              <a:t>危险性鉴别分类</a:t>
            </a:r>
            <a:r>
              <a:rPr lang="zh-CN" altLang="en-US" dirty="0">
                <a:latin typeface="华文中宋" pitchFamily="2" charset="-122"/>
                <a:ea typeface="华文中宋" pitchFamily="2" charset="-122"/>
              </a:rPr>
              <a:t>工作的深入开展，以及人们对化学品物理等危险性认识的提高，国家安全监管总局等</a:t>
            </a:r>
            <a:r>
              <a:rPr lang="en-US" altLang="zh-CN" dirty="0">
                <a:latin typeface="华文中宋" pitchFamily="2" charset="-122"/>
                <a:ea typeface="华文中宋" pitchFamily="2" charset="-122"/>
              </a:rPr>
              <a:t>10</a:t>
            </a:r>
            <a:r>
              <a:rPr lang="zh-CN" altLang="en-US" dirty="0">
                <a:latin typeface="华文中宋" pitchFamily="2" charset="-122"/>
                <a:ea typeface="华文中宋" pitchFamily="2" charset="-122"/>
              </a:rPr>
              <a:t>部门将适时对</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目录</a:t>
            </a:r>
            <a:r>
              <a:rPr lang="en-US" altLang="zh-CN" dirty="0">
                <a:latin typeface="华文中宋" pitchFamily="2" charset="-122"/>
                <a:ea typeface="华文中宋" pitchFamily="2" charset="-122"/>
              </a:rPr>
              <a:t>》</a:t>
            </a:r>
            <a:r>
              <a:rPr lang="zh-CN" altLang="en-US" dirty="0">
                <a:latin typeface="华文中宋" pitchFamily="2" charset="-122"/>
                <a:ea typeface="华文中宋" pitchFamily="2" charset="-122"/>
              </a:rPr>
              <a:t>进行调整，国家安全监管总局也将会适时对危险化学品分类信息表进行补充和完善。</a:t>
            </a:r>
            <a:endParaRPr lang="zh-CN" altLang="en-US"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70575" y="3968750"/>
            <a:ext cx="29584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9465" y="4231005"/>
            <a:ext cx="10140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97065" y="4907915"/>
            <a:ext cx="761365" cy="218440"/>
          </a:xfrm>
          <a:prstGeom prst="rect">
            <a:avLst/>
          </a:prstGeom>
          <a:noFill/>
        </p:spPr>
        <p:txBody>
          <a:bodyPr wrap="square" rtlCol="0">
            <a:spAutoFit/>
          </a:bodyPr>
          <a:lstStyle/>
          <a:p>
            <a:pPr algn="ctr"/>
            <a:r>
              <a:rPr lang="zh-CN" altLang="en-US" sz="825" dirty="0">
                <a:solidFill>
                  <a:schemeClr val="tx1"/>
                </a:solidFill>
              </a:rPr>
              <a:t>微信公众号</a:t>
            </a:r>
            <a:endParaRPr lang="zh-CN" altLang="en-US" sz="825" dirty="0">
              <a:solidFill>
                <a:schemeClr val="tx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tx1"/>
                </a:solidFill>
              </a:rPr>
              <a:t>抖音</a:t>
            </a:r>
            <a:endParaRPr lang="zh-CN" altLang="en-US" sz="825" dirty="0">
              <a:solidFill>
                <a:schemeClr val="tx1"/>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422525" y="6032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4000" b="0"/>
          </a:p>
        </p:txBody>
      </p:sp>
      <p:sp>
        <p:nvSpPr>
          <p:cNvPr id="7171" name="Rectangle 3"/>
          <p:cNvSpPr>
            <a:spLocks noChangeArrowheads="1"/>
          </p:cNvSpPr>
          <p:nvPr/>
        </p:nvSpPr>
        <p:spPr bwMode="auto">
          <a:xfrm>
            <a:off x="539552" y="1277662"/>
            <a:ext cx="8136904"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indent="-457200" eaLnBrk="0" hangingPunct="0">
              <a:lnSpc>
                <a:spcPct val="150000"/>
              </a:lnSpc>
              <a:buFont typeface="Wingdings" panose="05000000000000000000" pitchFamily="2" charset="2"/>
              <a:buChar char="u"/>
            </a:pPr>
            <a:r>
              <a:rPr lang="en-US" altLang="zh-CN" sz="2800" b="1" dirty="0" smtClean="0">
                <a:latin typeface="华文楷体" pitchFamily="2" charset="-122"/>
                <a:ea typeface="华文楷体" pitchFamily="2" charset="-122"/>
              </a:rPr>
              <a:t>2012</a:t>
            </a:r>
            <a:r>
              <a:rPr lang="zh-CN" altLang="en-US" sz="2800" b="1" dirty="0" smtClean="0">
                <a:latin typeface="华文楷体" pitchFamily="2" charset="-122"/>
                <a:ea typeface="华文楷体" pitchFamily="2" charset="-122"/>
              </a:rPr>
              <a:t>年</a:t>
            </a:r>
            <a:r>
              <a:rPr lang="en-US" altLang="zh-CN" sz="2800" b="1" dirty="0" smtClean="0">
                <a:latin typeface="华文楷体" pitchFamily="2" charset="-122"/>
                <a:ea typeface="华文楷体" pitchFamily="2" charset="-122"/>
              </a:rPr>
              <a:t>8</a:t>
            </a:r>
            <a:r>
              <a:rPr lang="zh-CN" altLang="en-US" sz="2800" b="1" dirty="0" smtClean="0">
                <a:latin typeface="华文楷体" pitchFamily="2" charset="-122"/>
                <a:ea typeface="华文楷体" pitchFamily="2" charset="-122"/>
              </a:rPr>
              <a:t>月</a:t>
            </a:r>
            <a:r>
              <a:rPr lang="en-US" altLang="zh-CN" sz="2800" b="1" dirty="0" smtClean="0">
                <a:latin typeface="华文楷体" pitchFamily="2" charset="-122"/>
                <a:ea typeface="华文楷体" pitchFamily="2" charset="-122"/>
              </a:rPr>
              <a:t>22</a:t>
            </a:r>
            <a:r>
              <a:rPr lang="zh-CN" altLang="en-US" sz="2800" b="1" dirty="0" smtClean="0">
                <a:latin typeface="华文楷体" pitchFamily="2" charset="-122"/>
                <a:ea typeface="华文楷体" pitchFamily="2" charset="-122"/>
              </a:rPr>
              <a:t>日，</a:t>
            </a:r>
            <a:r>
              <a:rPr lang="zh-CN" altLang="en-US" sz="2800" b="1" dirty="0">
                <a:latin typeface="华文楷体" pitchFamily="2" charset="-122"/>
                <a:ea typeface="华文楷体" pitchFamily="2" charset="-122"/>
              </a:rPr>
              <a:t>国家安全生产监督管理总局办公厅</a:t>
            </a:r>
            <a:r>
              <a:rPr lang="zh-CN" altLang="en-US" sz="2800" b="1" dirty="0" smtClean="0">
                <a:latin typeface="华文楷体" pitchFamily="2" charset="-122"/>
                <a:ea typeface="华文楷体" pitchFamily="2" charset="-122"/>
              </a:rPr>
              <a:t>印发</a:t>
            </a:r>
            <a:r>
              <a:rPr lang="en-US" altLang="zh-CN" sz="2800" b="1" dirty="0" smtClean="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关于启用危险</a:t>
            </a:r>
            <a:r>
              <a:rPr lang="zh-CN" altLang="en-US" sz="2800" b="1" dirty="0">
                <a:latin typeface="华文楷体" pitchFamily="2" charset="-122"/>
                <a:ea typeface="华文楷体" pitchFamily="2" charset="-122"/>
              </a:rPr>
              <a:t>化学品从业单位安全生产</a:t>
            </a:r>
            <a:r>
              <a:rPr lang="zh-CN" altLang="en-US" sz="2800" b="1" dirty="0" smtClean="0">
                <a:latin typeface="华文楷体" pitchFamily="2" charset="-122"/>
                <a:ea typeface="华文楷体" pitchFamily="2" charset="-122"/>
              </a:rPr>
              <a:t>标准化信息管理系统的通知</a:t>
            </a:r>
            <a:r>
              <a:rPr lang="en-US" altLang="zh-CN" sz="2800" b="1" dirty="0" smtClean="0">
                <a:latin typeface="华文楷体" pitchFamily="2" charset="-122"/>
                <a:ea typeface="华文楷体" pitchFamily="2" charset="-122"/>
              </a:rPr>
              <a:t>》</a:t>
            </a:r>
            <a:r>
              <a:rPr lang="zh-CN" altLang="en-US" sz="2800" b="1" dirty="0">
                <a:latin typeface="华文楷体" pitchFamily="2" charset="-122"/>
                <a:ea typeface="华文楷体" pitchFamily="2" charset="-122"/>
              </a:rPr>
              <a:t>（安监总厅管三函</a:t>
            </a:r>
            <a:r>
              <a:rPr lang="en-US" altLang="zh-CN" sz="2800" b="1" dirty="0">
                <a:latin typeface="华文楷体" pitchFamily="2" charset="-122"/>
                <a:ea typeface="华文楷体" pitchFamily="2" charset="-122"/>
              </a:rPr>
              <a:t>[</a:t>
            </a:r>
            <a:r>
              <a:rPr lang="en-US" altLang="zh-CN" sz="2800" b="1" dirty="0" smtClean="0">
                <a:latin typeface="华文楷体" pitchFamily="2" charset="-122"/>
                <a:ea typeface="华文楷体" pitchFamily="2" charset="-122"/>
              </a:rPr>
              <a:t>2012]151</a:t>
            </a:r>
            <a:r>
              <a:rPr lang="zh-CN" altLang="en-US" sz="2800" b="1" dirty="0" smtClean="0">
                <a:latin typeface="华文楷体" pitchFamily="2" charset="-122"/>
                <a:ea typeface="华文楷体" pitchFamily="2" charset="-122"/>
              </a:rPr>
              <a:t>号</a:t>
            </a:r>
            <a:r>
              <a:rPr lang="zh-CN" altLang="en-US" sz="2800" b="1" dirty="0">
                <a:latin typeface="华文楷体" pitchFamily="2" charset="-122"/>
                <a:ea typeface="华文楷体" pitchFamily="2" charset="-122"/>
              </a:rPr>
              <a:t>）</a:t>
            </a:r>
            <a:r>
              <a:rPr lang="zh-CN" altLang="en-US" sz="2800" b="1" dirty="0" smtClean="0">
                <a:latin typeface="华文楷体" pitchFamily="2" charset="-122"/>
                <a:ea typeface="华文楷体" pitchFamily="2" charset="-122"/>
              </a:rPr>
              <a:t>。</a:t>
            </a:r>
            <a:endParaRPr lang="en-US" altLang="zh-CN" sz="2800" b="1" dirty="0" smtClean="0">
              <a:latin typeface="华文楷体" pitchFamily="2" charset="-122"/>
              <a:ea typeface="华文楷体" pitchFamily="2" charset="-122"/>
            </a:endParaRPr>
          </a:p>
          <a:p>
            <a:pPr marL="457200" indent="-457200" eaLnBrk="0" hangingPunct="0">
              <a:lnSpc>
                <a:spcPct val="150000"/>
              </a:lnSpc>
              <a:buFont typeface="Wingdings" panose="05000000000000000000" pitchFamily="2" charset="2"/>
              <a:buChar char="u"/>
            </a:pPr>
            <a:r>
              <a:rPr lang="en-US" altLang="zh-CN" sz="2800" b="1" dirty="0">
                <a:latin typeface="华文楷体" pitchFamily="2" charset="-122"/>
                <a:ea typeface="华文楷体" pitchFamily="2" charset="-122"/>
              </a:rPr>
              <a:t>2014</a:t>
            </a:r>
            <a:r>
              <a:rPr lang="zh-CN" altLang="en-US" sz="2800" b="1" dirty="0">
                <a:latin typeface="华文楷体" pitchFamily="2" charset="-122"/>
                <a:ea typeface="华文楷体" pitchFamily="2" charset="-122"/>
              </a:rPr>
              <a:t>年</a:t>
            </a:r>
            <a:r>
              <a:rPr lang="en-US" altLang="zh-CN" sz="2800" b="1" dirty="0">
                <a:latin typeface="华文楷体" pitchFamily="2" charset="-122"/>
                <a:ea typeface="华文楷体" pitchFamily="2" charset="-122"/>
              </a:rPr>
              <a:t>6</a:t>
            </a:r>
            <a:r>
              <a:rPr lang="zh-CN" altLang="en-US" sz="2800" b="1" dirty="0">
                <a:latin typeface="华文楷体" pitchFamily="2" charset="-122"/>
                <a:ea typeface="华文楷体" pitchFamily="2" charset="-122"/>
              </a:rPr>
              <a:t>月</a:t>
            </a:r>
            <a:r>
              <a:rPr lang="en-US" altLang="zh-CN" sz="2800" b="1" dirty="0">
                <a:latin typeface="华文楷体" pitchFamily="2" charset="-122"/>
                <a:ea typeface="华文楷体" pitchFamily="2" charset="-122"/>
              </a:rPr>
              <a:t>3</a:t>
            </a:r>
            <a:r>
              <a:rPr lang="zh-CN" altLang="en-US" sz="2800" b="1" dirty="0">
                <a:latin typeface="华文楷体" pitchFamily="2" charset="-122"/>
                <a:ea typeface="华文楷体" pitchFamily="2" charset="-122"/>
              </a:rPr>
              <a:t>日，国家安全生产监督管理总局印发</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关于企业安全生产标准化评审工作管理办法（试行）的通知</a:t>
            </a:r>
            <a:r>
              <a:rPr lang="en-US" altLang="zh-CN" sz="2800" b="1" dirty="0">
                <a:latin typeface="华文楷体" pitchFamily="2" charset="-122"/>
                <a:ea typeface="华文楷体" pitchFamily="2" charset="-122"/>
              </a:rPr>
              <a:t>》</a:t>
            </a:r>
            <a:r>
              <a:rPr lang="zh-CN" altLang="en-US" sz="2800" b="1" dirty="0">
                <a:latin typeface="华文楷体" pitchFamily="2" charset="-122"/>
                <a:ea typeface="华文楷体" pitchFamily="2" charset="-122"/>
              </a:rPr>
              <a:t>（安监总办</a:t>
            </a:r>
            <a:r>
              <a:rPr lang="en-US" altLang="zh-CN" sz="2800" b="1" dirty="0">
                <a:latin typeface="华文楷体" pitchFamily="2" charset="-122"/>
                <a:ea typeface="华文楷体" pitchFamily="2" charset="-122"/>
              </a:rPr>
              <a:t>[2014]49</a:t>
            </a:r>
            <a:r>
              <a:rPr lang="zh-CN" altLang="en-US" sz="2800" b="1" dirty="0">
                <a:latin typeface="华文楷体" pitchFamily="2" charset="-122"/>
                <a:ea typeface="华文楷体" pitchFamily="2" charset="-122"/>
              </a:rPr>
              <a:t>号）</a:t>
            </a:r>
            <a:r>
              <a:rPr lang="zh-CN" altLang="en-US" sz="2800" b="1" dirty="0" smtClean="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p:txBody>
      </p:sp>
      <p:sp>
        <p:nvSpPr>
          <p:cNvPr id="7172" name="Text Box 16"/>
          <p:cNvSpPr txBox="1">
            <a:spLocks noChangeArrowheads="1"/>
          </p:cNvSpPr>
          <p:nvPr/>
        </p:nvSpPr>
        <p:spPr bwMode="auto">
          <a:xfrm>
            <a:off x="7848600" y="626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ctr" eaLnBrk="0" hangingPunct="0">
              <a:defRPr kumimoji="1" sz="3200" b="1">
                <a:solidFill>
                  <a:schemeClr val="tx1"/>
                </a:solidFill>
                <a:latin typeface="Times New Roman" panose="02020603050405020304" pitchFamily="18" charset="0"/>
                <a:ea typeface="宋体" panose="02010600030101010101" pitchFamily="2" charset="-122"/>
              </a:defRPr>
            </a:lvl1pPr>
            <a:lvl2pPr marL="742950" indent="-285750" algn="ctr" eaLnBrk="0" hangingPunct="0">
              <a:defRPr kumimoji="1" sz="3200" b="1">
                <a:solidFill>
                  <a:schemeClr val="tx1"/>
                </a:solidFill>
                <a:latin typeface="Times New Roman" panose="02020603050405020304" pitchFamily="18" charset="0"/>
                <a:ea typeface="宋体" panose="02010600030101010101" pitchFamily="2" charset="-122"/>
              </a:defRPr>
            </a:lvl2pPr>
            <a:lvl3pPr marL="1143000" indent="-228600" algn="ctr" eaLnBrk="0" hangingPunct="0">
              <a:defRPr kumimoji="1" sz="3200" b="1">
                <a:solidFill>
                  <a:schemeClr val="tx1"/>
                </a:solidFill>
                <a:latin typeface="Times New Roman" panose="02020603050405020304" pitchFamily="18" charset="0"/>
                <a:ea typeface="宋体" panose="02010600030101010101" pitchFamily="2" charset="-122"/>
              </a:defRPr>
            </a:lvl3pPr>
            <a:lvl4pPr marL="1600200" indent="-228600" algn="ctr" eaLnBrk="0" hangingPunct="0">
              <a:defRPr kumimoji="1" sz="3200" b="1">
                <a:solidFill>
                  <a:schemeClr val="tx1"/>
                </a:solidFill>
                <a:latin typeface="Times New Roman" panose="02020603050405020304" pitchFamily="18" charset="0"/>
                <a:ea typeface="宋体" panose="02010600030101010101" pitchFamily="2" charset="-122"/>
              </a:defRPr>
            </a:lvl4pPr>
            <a:lvl5pPr marL="2057400" indent="-228600" algn="ctr" eaLnBrk="0" hangingPunct="0">
              <a:defRPr kumimoji="1" sz="32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3200" b="1">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pPr>
            <a:endParaRPr lang="zh-CN" altLang="zh-CN" sz="2400" b="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32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16727</Words>
  <Application>WPS 演示</Application>
  <PresentationFormat>全屏显示(4:3)</PresentationFormat>
  <Paragraphs>457</Paragraphs>
  <Slides>83</Slides>
  <Notes>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83</vt:i4>
      </vt:variant>
    </vt:vector>
  </HeadingPairs>
  <TitlesOfParts>
    <vt:vector size="101" baseType="lpstr">
      <vt:lpstr>Arial</vt:lpstr>
      <vt:lpstr>宋体</vt:lpstr>
      <vt:lpstr>Wingdings</vt:lpstr>
      <vt:lpstr>Times New Roman</vt:lpstr>
      <vt:lpstr>华文细黑</vt:lpstr>
      <vt:lpstr>微软雅黑</vt:lpstr>
      <vt:lpstr>黑体</vt:lpstr>
      <vt:lpstr>楷体</vt:lpstr>
      <vt:lpstr>华文隶书</vt:lpstr>
      <vt:lpstr>华文中宋</vt:lpstr>
      <vt:lpstr>华文楷体</vt:lpstr>
      <vt:lpstr>Arial Unicode MS</vt:lpstr>
      <vt:lpstr>仿宋_GB2312</vt:lpstr>
      <vt:lpstr>隶书</vt:lpstr>
      <vt:lpstr>幼圆</vt:lpstr>
      <vt:lpstr>仿宋</vt:lpstr>
      <vt:lpstr>汉仪旗黑-85S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（五）国务院关于进一步加强企业安全生产工作的通知（国发【2010】23号）  1.全面开展安全达标。深入开展以岗位达标、专业达标和企业达标为内容的安全生产标准化建设，凡在规定时间内未实现达标的企业要依法暂扣其生产许可证、安全生产许可证，责令停产整顿；对整改逾期未达标的，地方政府要依法予以关闭。 2.强化企业安全生产属地管理。组织对企业安全生产状况进行安全标准化分级考核评价，评价结果向社会公开，并向银行业、证券业、保险业、担保业等主管部门通报，作为企业信用评级的重要参考依据。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三、进一步加强安全仪表系统全生命周期的管理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little fairy</cp:lastModifiedBy>
  <cp:revision>1151</cp:revision>
  <dcterms:created xsi:type="dcterms:W3CDTF">2013-04-04T08:57:00Z</dcterms:created>
  <dcterms:modified xsi:type="dcterms:W3CDTF">2024-04-24T06:25:55Z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6C0DE084929C4174AF2443CBC732C20F_13</vt:lpwstr>
  </property>
</Properties>
</file>