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659" r:id="rId3"/>
  </p:sldMasterIdLst>
  <p:notesMasterIdLst>
    <p:notesMasterId r:id="rId5"/>
  </p:notesMasterIdLst>
  <p:handoutMasterIdLst>
    <p:handoutMasterId r:id="rId38"/>
  </p:handoutMasterIdLst>
  <p:sldIdLst>
    <p:sldId id="655" r:id="rId4"/>
    <p:sldId id="686" r:id="rId6"/>
    <p:sldId id="257" r:id="rId7"/>
    <p:sldId id="652" r:id="rId8"/>
    <p:sldId id="514" r:id="rId9"/>
    <p:sldId id="265" r:id="rId10"/>
    <p:sldId id="623" r:id="rId11"/>
    <p:sldId id="624" r:id="rId12"/>
    <p:sldId id="625" r:id="rId13"/>
    <p:sldId id="626" r:id="rId14"/>
    <p:sldId id="627" r:id="rId15"/>
    <p:sldId id="629" r:id="rId16"/>
    <p:sldId id="628" r:id="rId17"/>
    <p:sldId id="631" r:id="rId18"/>
    <p:sldId id="630" r:id="rId19"/>
    <p:sldId id="632" r:id="rId20"/>
    <p:sldId id="633" r:id="rId21"/>
    <p:sldId id="650" r:id="rId22"/>
    <p:sldId id="651" r:id="rId23"/>
    <p:sldId id="634" r:id="rId24"/>
    <p:sldId id="642" r:id="rId25"/>
    <p:sldId id="635" r:id="rId26"/>
    <p:sldId id="636" r:id="rId27"/>
    <p:sldId id="637" r:id="rId28"/>
    <p:sldId id="639" r:id="rId29"/>
    <p:sldId id="640" r:id="rId30"/>
    <p:sldId id="644" r:id="rId31"/>
    <p:sldId id="643" r:id="rId32"/>
    <p:sldId id="646" r:id="rId33"/>
    <p:sldId id="647" r:id="rId34"/>
    <p:sldId id="648" r:id="rId35"/>
    <p:sldId id="654" r:id="rId36"/>
    <p:sldId id="688" r:id="rId37"/>
  </p:sldIdLst>
  <p:sldSz cx="9144000" cy="6858000" type="screen4x3"/>
  <p:notesSz cx="6858000" cy="9144000"/>
  <p:custDataLst>
    <p:tags r:id="rId43"/>
  </p:custDataLst>
  <p:defaultTextStyle>
    <a:defPPr>
      <a:defRPr lang="zh-CN"/>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FFFF00"/>
    <a:srgbClr val="CCECFF"/>
    <a:srgbClr val="CCFFFF"/>
    <a:srgbClr val="FF0000"/>
    <a:srgbClr val="FF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83" autoAdjust="0"/>
  </p:normalViewPr>
  <p:slideViewPr>
    <p:cSldViewPr showGuides="1">
      <p:cViewPr varScale="1">
        <p:scale>
          <a:sx n="81" d="100"/>
          <a:sy n="81" d="100"/>
        </p:scale>
        <p:origin x="-11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38"/>
    </p:cViewPr>
  </p:sorterViewPr>
  <p:notesViewPr>
    <p:cSldViewPr>
      <p:cViewPr varScale="1">
        <p:scale>
          <a:sx n="65" d="100"/>
          <a:sy n="6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tags" Target="tags/tag19.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a:defRPr/>
            </a:pPr>
            <a:endParaRPr lang="en-US" altLang="zh-CN"/>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a:defRPr/>
            </a:pPr>
            <a:endParaRPr lang="en-US" altLang="zh-CN"/>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a:defRPr/>
            </a:pPr>
            <a:endParaRPr lang="en-US" altLang="zh-CN"/>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宋体" panose="02010600030101010101" pitchFamily="2" charset="-122"/>
              </a:defRPr>
            </a:lvl1pPr>
          </a:lstStyle>
          <a:p>
            <a:pPr>
              <a:defRPr/>
            </a:pPr>
            <a:fld id="{1BC2F077-1D57-4EB2-8478-0749278F3E57}"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a:defRPr/>
            </a:pPr>
            <a:endParaRPr lang="en-US" altLang="zh-CN"/>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a:defRPr/>
            </a:pPr>
            <a:endParaRPr lang="en-US" altLang="zh-CN"/>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宋体" panose="02010600030101010101" pitchFamily="2" charset="-122"/>
              </a:defRPr>
            </a:lvl1pPr>
          </a:lstStyle>
          <a:p>
            <a:pPr>
              <a:defRPr/>
            </a:pPr>
            <a:fld id="{E54D39CA-1982-43D3-BE33-E13944FB535A}"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49F0041C-2649-4710-888B-13A71599B2F4}" type="slidenum">
              <a:rPr lang="en-US" altLang="zh-CN" smtClean="0">
                <a:solidFill>
                  <a:prstClr val="black"/>
                </a:solidFill>
              </a:rPr>
            </a:fld>
            <a:endParaRPr lang="en-US" altLang="zh-CN" smtClean="0">
              <a:solidFill>
                <a:prstClr val="black"/>
              </a:solidFill>
            </a:endParaRPr>
          </a:p>
        </p:txBody>
      </p:sp>
      <p:sp>
        <p:nvSpPr>
          <p:cNvPr id="161795" name="Rectangle 2"/>
          <p:cNvSpPr>
            <a:spLocks noGrp="1" noRot="1" noChangeAspect="1" noChangeArrowheads="1" noTextEdit="1"/>
          </p:cNvSpPr>
          <p:nvPr>
            <p:ph type="sldImg"/>
          </p:nvPr>
        </p:nvSpPr>
        <p:spPr/>
      </p:sp>
      <p:sp>
        <p:nvSpPr>
          <p:cNvPr id="1617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C7B55B0-4DE2-4A04-BA45-182F79D629A5}"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85C9D18-F833-4A0E-8AF2-3997E54D742F}"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C3E5B4F-93EF-470B-9DFF-304ECB715AB7}"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684610-B9BC-4CCB-B494-045733978F04}"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43ED161-DCE4-461E-BE45-F38D54A9AA3F}"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45059" name="Rectangle 2"/>
          <p:cNvSpPr>
            <a:spLocks noGrp="1" noRot="1" noChangeAspect="1" noChangeArrowheads="1" noTextEdit="1"/>
          </p:cNvSpPr>
          <p:nvPr>
            <p:ph type="sldImg"/>
          </p:nvPr>
        </p:nvSpPr>
        <p:spPr/>
      </p:sp>
      <p:sp>
        <p:nvSpPr>
          <p:cNvPr id="45060"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0282E98-1EDD-4A20-9F15-D5DB921933ED}"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2A0110C-4CC3-4B63-AD22-0B133C6C85CA}"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47107" name="Rectangle 2"/>
          <p:cNvSpPr>
            <a:spLocks noGrp="1" noRot="1" noChangeAspect="1" noChangeArrowheads="1" noTextEdit="1"/>
          </p:cNvSpPr>
          <p:nvPr>
            <p:ph type="sldImg"/>
          </p:nvPr>
        </p:nvSpPr>
        <p:spPr/>
      </p:sp>
      <p:sp>
        <p:nvSpPr>
          <p:cNvPr id="47108"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C3C6EF3-ED26-40FA-9107-893897E1CE42}"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48131" name="Rectangle 2"/>
          <p:cNvSpPr>
            <a:spLocks noGrp="1" noRot="1" noChangeAspect="1" noChangeArrowheads="1" noTextEdit="1"/>
          </p:cNvSpPr>
          <p:nvPr>
            <p:ph type="sldImg"/>
          </p:nvPr>
        </p:nvSpPr>
        <p:spPr/>
      </p:sp>
      <p:sp>
        <p:nvSpPr>
          <p:cNvPr id="48132"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6200" y="8686800"/>
            <a:ext cx="2971800" cy="457200"/>
          </a:xfrm>
          <a:prstGeom prst="rect">
            <a:avLst/>
          </a:prstGeom>
          <a:noFill/>
          <a:ln w="9525">
            <a:noFill/>
            <a:miter lim="800000"/>
          </a:ln>
        </p:spPr>
        <p:txBody>
          <a:bodyPr anchor="b"/>
          <a:lstStyle/>
          <a:p>
            <a:pPr algn="r"/>
            <a:fld id="{A0D5E868-7F04-4FC5-BD88-C5D76F490A74}" type="slidenum">
              <a:rPr lang="en-US" altLang="zh-CN" sz="1200"/>
            </a:fld>
            <a:endParaRPr lang="en-US" altLang="zh-CN" sz="1200"/>
          </a:p>
        </p:txBody>
      </p:sp>
      <p:sp>
        <p:nvSpPr>
          <p:cNvPr id="75779" name="Rectangle 2"/>
          <p:cNvSpPr>
            <a:spLocks noGrp="1" noRot="1" noChangeAspect="1" noChangeArrowheads="1" noTextEdit="1"/>
          </p:cNvSpPr>
          <p:nvPr>
            <p:ph type="sldImg"/>
          </p:nvPr>
        </p:nvSpPr>
        <p:spPr/>
      </p:sp>
      <p:sp>
        <p:nvSpPr>
          <p:cNvPr id="75780"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D04A285-DD37-4CBE-9D30-D2470F404E9A}"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49155" name="Rectangle 2"/>
          <p:cNvSpPr>
            <a:spLocks noGrp="1" noRot="1" noChangeAspect="1" noChangeArrowheads="1" noTextEdit="1"/>
          </p:cNvSpPr>
          <p:nvPr>
            <p:ph type="sldImg"/>
          </p:nvPr>
        </p:nvSpPr>
        <p:spPr/>
      </p:sp>
      <p:sp>
        <p:nvSpPr>
          <p:cNvPr id="49156"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57E66BD-BD9D-4D24-A594-7029D9A07D8D}"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3795" name="Rectangle 2"/>
          <p:cNvSpPr>
            <a:spLocks noGrp="1" noRot="1" noChangeAspect="1" noChangeArrowheads="1" noTextEdit="1"/>
          </p:cNvSpPr>
          <p:nvPr>
            <p:ph type="sldImg"/>
          </p:nvPr>
        </p:nvSpPr>
        <p:spPr/>
      </p:sp>
      <p:sp>
        <p:nvSpPr>
          <p:cNvPr id="33796"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3F1CBFF-BE28-499C-AB06-FCD79370EBA0}"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0179" name="Rectangle 2"/>
          <p:cNvSpPr>
            <a:spLocks noGrp="1" noRot="1" noChangeAspect="1" noChangeArrowheads="1" noTextEdit="1"/>
          </p:cNvSpPr>
          <p:nvPr>
            <p:ph type="sldImg"/>
          </p:nvPr>
        </p:nvSpPr>
        <p:spPr/>
      </p:sp>
      <p:sp>
        <p:nvSpPr>
          <p:cNvPr id="50180"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B4FEA6D-1D5C-463A-AA39-48B287521C21}"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E9E5D49-E5D2-45EB-9B92-5D6F2128A52C}"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2227" name="Rectangle 2"/>
          <p:cNvSpPr>
            <a:spLocks noGrp="1" noRot="1" noChangeAspect="1" noChangeArrowheads="1" noTextEdit="1"/>
          </p:cNvSpPr>
          <p:nvPr>
            <p:ph type="sldImg"/>
          </p:nvPr>
        </p:nvSpPr>
        <p:spPr/>
      </p:sp>
      <p:sp>
        <p:nvSpPr>
          <p:cNvPr id="52228"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3F88A44-CD2A-48D1-9726-FCA1A4548337}"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550BA96-7AF9-47C7-A92B-E8639F6F285B}"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BAD040F-BD7E-43EA-8DE1-D55E2632FA30}"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5299" name="Rectangle 2"/>
          <p:cNvSpPr>
            <a:spLocks noGrp="1" noRot="1" noChangeAspect="1" noChangeArrowheads="1" noTextEdit="1"/>
          </p:cNvSpPr>
          <p:nvPr>
            <p:ph type="sldImg"/>
          </p:nvPr>
        </p:nvSpPr>
        <p:spPr/>
      </p:sp>
      <p:sp>
        <p:nvSpPr>
          <p:cNvPr id="55300"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234F974-C413-418B-B08A-5DFC8ADF4810}"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6323" name="Rectangle 2"/>
          <p:cNvSpPr>
            <a:spLocks noGrp="1" noRot="1" noChangeAspect="1" noChangeArrowheads="1" noTextEdit="1"/>
          </p:cNvSpPr>
          <p:nvPr>
            <p:ph type="sldImg"/>
          </p:nvPr>
        </p:nvSpPr>
        <p:spPr/>
      </p:sp>
      <p:sp>
        <p:nvSpPr>
          <p:cNvPr id="56324"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B11CA4C-4358-4FE5-A66F-6D7113CEF2CA}"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7347" name="Rectangle 2"/>
          <p:cNvSpPr>
            <a:spLocks noGrp="1" noRot="1" noChangeAspect="1" noChangeArrowheads="1" noTextEdit="1"/>
          </p:cNvSpPr>
          <p:nvPr>
            <p:ph type="sldImg"/>
          </p:nvPr>
        </p:nvSpPr>
        <p:spPr/>
      </p:sp>
      <p:sp>
        <p:nvSpPr>
          <p:cNvPr id="57348"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971C68-9A40-4B84-B32D-CA1245EB5961}"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8371" name="Rectangle 2"/>
          <p:cNvSpPr>
            <a:spLocks noGrp="1" noRot="1" noChangeAspect="1" noChangeArrowheads="1" noTextEdit="1"/>
          </p:cNvSpPr>
          <p:nvPr>
            <p:ph type="sldImg"/>
          </p:nvPr>
        </p:nvSpPr>
        <p:spPr/>
      </p:sp>
      <p:sp>
        <p:nvSpPr>
          <p:cNvPr id="58372"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126ABEC-A429-4301-BC78-E9AEC6E8D81B}"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6200" y="8686800"/>
            <a:ext cx="2971800" cy="457200"/>
          </a:xfrm>
          <a:prstGeom prst="rect">
            <a:avLst/>
          </a:prstGeom>
          <a:noFill/>
          <a:ln w="9525">
            <a:noFill/>
            <a:miter lim="800000"/>
          </a:ln>
        </p:spPr>
        <p:txBody>
          <a:bodyPr anchor="b"/>
          <a:lstStyle/>
          <a:p>
            <a:pPr algn="r"/>
            <a:fld id="{7E7FC055-52DE-40BE-BF1E-0139166030F5}" type="slidenum">
              <a:rPr lang="en-US" altLang="zh-CN" sz="1200"/>
            </a:fld>
            <a:endParaRPr lang="en-US" altLang="zh-CN" sz="1200"/>
          </a:p>
        </p:txBody>
      </p:sp>
      <p:sp>
        <p:nvSpPr>
          <p:cNvPr id="77827" name="Rectangle 2"/>
          <p:cNvSpPr>
            <a:spLocks noGrp="1" noRot="1" noChangeAspect="1" noChangeArrowheads="1" noTextEdit="1"/>
          </p:cNvSpPr>
          <p:nvPr>
            <p:ph type="sldImg"/>
          </p:nvPr>
        </p:nvSpPr>
        <p:spPr/>
      </p:sp>
      <p:sp>
        <p:nvSpPr>
          <p:cNvPr id="77828"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3EE5046-7768-48DD-A2BB-79E636260DB8}"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3EE5046-7768-48DD-A2BB-79E636260DB8}"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591B0F6-8A65-41F7-AEFF-3E4A51A95962}"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4819" name="Rectangle 1026"/>
          <p:cNvSpPr>
            <a:spLocks noGrp="1" noRot="1" noChangeAspect="1" noChangeArrowheads="1" noTextEdit="1"/>
          </p:cNvSpPr>
          <p:nvPr>
            <p:ph type="sldImg"/>
          </p:nvPr>
        </p:nvSpPr>
        <p:spPr/>
      </p:sp>
      <p:sp>
        <p:nvSpPr>
          <p:cNvPr id="34820" name="Rectangle 1027"/>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986F75B-FC2E-46A1-87A1-837DD439262F}"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D88AF98-5178-466F-B9F8-9EC2828AE6A3}"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6867" name="Rectangle 2"/>
          <p:cNvSpPr>
            <a:spLocks noGrp="1" noRot="1" noChangeAspect="1" noChangeArrowheads="1" noTextEdit="1"/>
          </p:cNvSpPr>
          <p:nvPr>
            <p:ph type="sldImg"/>
          </p:nvPr>
        </p:nvSpPr>
        <p:spPr/>
      </p:sp>
      <p:sp>
        <p:nvSpPr>
          <p:cNvPr id="36868"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F2CF8F1-5FE0-4A2F-B629-F42DE9A2D5AD}"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D887FE1-7F7F-4B50-92FB-67B1D99A065D}"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035A3D9-9A0B-4A95-BBDE-AC5D619675FA}"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sp>
        <p:nvSpPr>
          <p:cNvPr id="5" name="Line 12"/>
          <p:cNvSpPr>
            <a:spLocks noChangeShapeType="1"/>
          </p:cNvSpPr>
          <p:nvPr/>
        </p:nvSpPr>
        <p:spPr bwMode="auto">
          <a:xfrm flipH="1">
            <a:off x="6823075" y="6500813"/>
            <a:ext cx="1905000" cy="0"/>
          </a:xfrm>
          <a:prstGeom prst="line">
            <a:avLst/>
          </a:prstGeom>
          <a:noFill/>
          <a:ln w="28575">
            <a:solidFill>
              <a:schemeClr val="tx1"/>
            </a:solidFill>
            <a:round/>
          </a:ln>
        </p:spPr>
        <p:txBody>
          <a:bodyPr/>
          <a:lstStyle/>
          <a:p>
            <a:pPr>
              <a:defRPr/>
            </a:pPr>
            <a:endParaRPr lang="zh-CN" altLang="en-US">
              <a:ea typeface="宋体" panose="02010600030101010101" pitchFamily="2" charset="-122"/>
            </a:endParaRPr>
          </a:p>
        </p:txBody>
      </p:sp>
      <p:sp>
        <p:nvSpPr>
          <p:cNvPr id="7" name="Line 14"/>
          <p:cNvSpPr>
            <a:spLocks noChangeShapeType="1"/>
          </p:cNvSpPr>
          <p:nvPr/>
        </p:nvSpPr>
        <p:spPr bwMode="auto">
          <a:xfrm>
            <a:off x="304800" y="6500813"/>
            <a:ext cx="2286000" cy="0"/>
          </a:xfrm>
          <a:prstGeom prst="line">
            <a:avLst/>
          </a:prstGeom>
          <a:noFill/>
          <a:ln w="28575">
            <a:solidFill>
              <a:schemeClr val="tx1"/>
            </a:solidFill>
            <a:round/>
          </a:ln>
        </p:spPr>
        <p:txBody>
          <a:bodyPr/>
          <a:lstStyle/>
          <a:p>
            <a:pPr>
              <a:defRPr/>
            </a:pPr>
            <a:endParaRPr lang="zh-CN" altLang="en-US">
              <a:ea typeface="宋体" panose="02010600030101010101" pitchFamily="2" charset="-122"/>
            </a:endParaRPr>
          </a:p>
        </p:txBody>
      </p:sp>
      <p:sp>
        <p:nvSpPr>
          <p:cNvPr id="8" name="AutoShape 4"/>
          <p:cNvSpPr>
            <a:spLocks noChangeArrowheads="1"/>
          </p:cNvSpPr>
          <p:nvPr/>
        </p:nvSpPr>
        <p:spPr bwMode="auto">
          <a:xfrm>
            <a:off x="571500" y="1143000"/>
            <a:ext cx="7958138" cy="109538"/>
          </a:xfrm>
          <a:custGeom>
            <a:avLst/>
            <a:gdLst>
              <a:gd name="T0" fmla="*/ 0 w 1000"/>
              <a:gd name="T1" fmla="*/ 0 h 1000"/>
              <a:gd name="T2" fmla="*/ 4655511 w 1000"/>
              <a:gd name="T3" fmla="*/ 0 h 1000"/>
              <a:gd name="T4" fmla="*/ 4655511 w 1000"/>
              <a:gd name="T5" fmla="*/ 109538 h 1000"/>
              <a:gd name="T6" fmla="*/ 0 w 1000"/>
              <a:gd name="T7" fmla="*/ 109538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00"/>
          </a:solidFill>
          <a:ln w="9525">
            <a:solidFill>
              <a:srgbClr val="FF0000"/>
            </a:solidFill>
            <a:round/>
          </a:ln>
        </p:spPr>
        <p:txBody>
          <a:bodyPr/>
          <a:lstStyle/>
          <a:p>
            <a:pPr>
              <a:defRPr/>
            </a:pPr>
            <a:endParaRPr lang="zh-CN" altLang="en-US">
              <a:ea typeface="宋体" panose="02010600030101010101" pitchFamily="2" charset="-122"/>
            </a:endParaRPr>
          </a:p>
        </p:txBody>
      </p:sp>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42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66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1066800"/>
            <a:ext cx="1943100" cy="50371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4213" y="1066800"/>
            <a:ext cx="5678487" cy="50371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atin typeface="华文楷体" pitchFamily="2" charset="-122"/>
                <a:ea typeface="华文楷体" pitchFamily="2" charset="-122"/>
              </a:defRPr>
            </a:lvl1pPr>
            <a:lvl2pPr>
              <a:defRPr sz="2800">
                <a:latin typeface="华文楷体" pitchFamily="2" charset="-122"/>
                <a:ea typeface="华文楷体" pitchFamily="2" charset="-122"/>
              </a:defRPr>
            </a:lvl2pPr>
            <a:lvl3pPr>
              <a:defRPr sz="2400">
                <a:latin typeface="华文楷体" pitchFamily="2" charset="-122"/>
                <a:ea typeface="华文楷体" pitchFamily="2" charset="-122"/>
              </a:defRPr>
            </a:lvl3pPr>
            <a:lvl4pPr>
              <a:defRPr sz="2000">
                <a:latin typeface="华文楷体" pitchFamily="2" charset="-122"/>
                <a:ea typeface="华文楷体" pitchFamily="2" charset="-122"/>
              </a:defRPr>
            </a:lvl4pPr>
            <a:lvl5pPr>
              <a:defRPr sz="2000">
                <a:latin typeface="华文楷体" pitchFamily="2" charset="-122"/>
                <a:ea typeface="华文楷体" pitchFamily="2" charset="-122"/>
              </a:defRPr>
            </a:lvl5pPr>
            <a:lvl6pPr>
              <a:defRPr sz="2000"/>
            </a:lvl6pPr>
            <a:lvl7pPr>
              <a:defRPr sz="2000"/>
            </a:lvl7pPr>
            <a:lvl8pPr>
              <a:defRPr sz="2000"/>
            </a:lvl8pPr>
            <a:lvl9pPr>
              <a:defRPr sz="20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8461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30" name="Line 16"/>
          <p:cNvSpPr>
            <a:spLocks noChangeShapeType="1"/>
          </p:cNvSpPr>
          <p:nvPr/>
        </p:nvSpPr>
        <p:spPr bwMode="auto">
          <a:xfrm flipH="1">
            <a:off x="304800" y="500063"/>
            <a:ext cx="152400" cy="0"/>
          </a:xfrm>
          <a:prstGeom prst="line">
            <a:avLst/>
          </a:prstGeom>
          <a:noFill/>
          <a:ln w="25400" cmpd="sng">
            <a:solidFill>
              <a:schemeClr val="tx1"/>
            </a:solidFill>
            <a:round/>
          </a:ln>
        </p:spPr>
        <p:txBody>
          <a:bodyPr/>
          <a:lstStyle/>
          <a:p>
            <a:pPr>
              <a:defRPr/>
            </a:pPr>
            <a:endParaRPr lang="zh-CN" altLang="en-US"/>
          </a:p>
        </p:txBody>
      </p:sp>
      <p:cxnSp>
        <p:nvCxnSpPr>
          <p:cNvPr id="1031" name="直接连接符 11"/>
          <p:cNvCxnSpPr>
            <a:cxnSpLocks noChangeShapeType="1"/>
          </p:cNvCxnSpPr>
          <p:nvPr/>
        </p:nvCxnSpPr>
        <p:spPr bwMode="auto">
          <a:xfrm>
            <a:off x="4643438" y="500063"/>
            <a:ext cx="4071937" cy="1587"/>
          </a:xfrm>
          <a:prstGeom prst="line">
            <a:avLst/>
          </a:prstGeom>
          <a:noFill/>
          <a:ln w="25400">
            <a:solidFill>
              <a:schemeClr val="tx2"/>
            </a:solidFill>
            <a:rou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685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1"/>
          </p:nvPr>
        </p:nvSpPr>
        <p:spPr bwMode="auto">
          <a:xfrm>
            <a:off x="684213" y="1989138"/>
            <a:ext cx="7772400" cy="41148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Line 35"/>
          <p:cNvSpPr>
            <a:spLocks noChangeShapeType="1"/>
          </p:cNvSpPr>
          <p:nvPr userDrawn="1"/>
        </p:nvSpPr>
        <p:spPr bwMode="auto">
          <a:xfrm>
            <a:off x="323850" y="6453188"/>
            <a:ext cx="2303463" cy="0"/>
          </a:xfrm>
          <a:prstGeom prst="line">
            <a:avLst/>
          </a:prstGeom>
          <a:noFill/>
          <a:ln w="28575">
            <a:solidFill>
              <a:schemeClr val="tx1"/>
            </a:solidFill>
            <a:round/>
          </a:ln>
        </p:spPr>
        <p:txBody>
          <a:bodyPr wrap="none" anchor="ctr"/>
          <a:lstStyle/>
          <a:p>
            <a:pPr>
              <a:defRPr/>
            </a:pPr>
            <a:endParaRPr lang="zh-CN" altLang="en-US">
              <a:ea typeface="宋体" panose="02010600030101010101" pitchFamily="2" charset="-122"/>
            </a:endParaRPr>
          </a:p>
        </p:txBody>
      </p:sp>
      <p:sp>
        <p:nvSpPr>
          <p:cNvPr id="1029" name="Line 36"/>
          <p:cNvSpPr>
            <a:spLocks noChangeShapeType="1"/>
          </p:cNvSpPr>
          <p:nvPr userDrawn="1"/>
        </p:nvSpPr>
        <p:spPr bwMode="auto">
          <a:xfrm flipV="1">
            <a:off x="6659563" y="6453188"/>
            <a:ext cx="2016125" cy="0"/>
          </a:xfrm>
          <a:prstGeom prst="line">
            <a:avLst/>
          </a:prstGeom>
          <a:noFill/>
          <a:ln w="28575">
            <a:solidFill>
              <a:schemeClr val="tx1"/>
            </a:solidFill>
            <a:round/>
          </a:ln>
        </p:spPr>
        <p:txBody>
          <a:bodyPr wrap="none" anchor="ctr"/>
          <a:lstStyle/>
          <a:p>
            <a:pPr>
              <a:defRPr/>
            </a:pPr>
            <a:endParaRPr lang="zh-CN" altLang="en-US">
              <a:ea typeface="宋体" panose="02010600030101010101" pitchFamily="2" charset="-122"/>
            </a:endParaRPr>
          </a:p>
        </p:txBody>
      </p:sp>
      <p:sp>
        <p:nvSpPr>
          <p:cNvPr id="1030" name="Line 38"/>
          <p:cNvSpPr>
            <a:spLocks noChangeShapeType="1"/>
          </p:cNvSpPr>
          <p:nvPr userDrawn="1"/>
        </p:nvSpPr>
        <p:spPr bwMode="auto">
          <a:xfrm flipV="1">
            <a:off x="4846638" y="549275"/>
            <a:ext cx="3829050" cy="0"/>
          </a:xfrm>
          <a:prstGeom prst="line">
            <a:avLst/>
          </a:prstGeom>
          <a:noFill/>
          <a:ln w="28575">
            <a:solidFill>
              <a:schemeClr val="tx1"/>
            </a:solidFill>
            <a:round/>
          </a:ln>
        </p:spPr>
        <p:txBody>
          <a:bodyPr wrap="none" anchor="ctr"/>
          <a:lstStyle/>
          <a:p>
            <a:pPr>
              <a:defRPr/>
            </a:pPr>
            <a:endParaRPr lang="zh-CN" altLang="en-US">
              <a:ea typeface="宋体" panose="02010600030101010101" pitchFamily="2" charset="-122"/>
            </a:endParaRPr>
          </a:p>
        </p:txBody>
      </p:sp>
      <p:sp>
        <p:nvSpPr>
          <p:cNvPr id="1034" name="Line 43"/>
          <p:cNvSpPr>
            <a:spLocks noChangeShapeType="1"/>
          </p:cNvSpPr>
          <p:nvPr userDrawn="1"/>
        </p:nvSpPr>
        <p:spPr bwMode="auto">
          <a:xfrm>
            <a:off x="323850" y="549275"/>
            <a:ext cx="215900" cy="0"/>
          </a:xfrm>
          <a:prstGeom prst="line">
            <a:avLst/>
          </a:prstGeom>
          <a:noFill/>
          <a:ln w="28575">
            <a:solidFill>
              <a:schemeClr val="tx1"/>
            </a:solidFill>
            <a:round/>
          </a:ln>
        </p:spPr>
        <p:txBody>
          <a:bodyPr/>
          <a:lstStyle/>
          <a:p>
            <a:pPr>
              <a:defRPr/>
            </a:pPr>
            <a:endParaRPr lang="zh-CN" altLang="en-US">
              <a:ea typeface="宋体" panose="02010600030101010101" pitchFamily="2" charset="-122"/>
            </a:endParaRP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956346" y="2601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txStyles>
    <p:titleStyle>
      <a:lvl1pPr algn="ctr" rtl="0" eaLnBrk="1" fontAlgn="base" hangingPunct="1">
        <a:spcBef>
          <a:spcPct val="0"/>
        </a:spcBef>
        <a:spcAft>
          <a:spcPct val="0"/>
        </a:spcAft>
        <a:defRPr kumimoji="1" sz="4400" b="1">
          <a:solidFill>
            <a:srgbClr val="FF000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rtl="0" eaLnBrk="1" fontAlgn="base" hangingPunct="1">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rtl="0" eaLnBrk="1" fontAlgn="base" hangingPunct="1">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rtl="0" eaLnBrk="1" fontAlgn="base" hangingPunct="1">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rtl="0" eaLnBrk="1" fontAlgn="base" hangingPunct="1">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rtl="0" eaLnBrk="1" fontAlgn="base" hangingPunct="1">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rtl="0" eaLnBrk="1" fontAlgn="base" hangingPunct="1">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rtl="0" eaLnBrk="1" fontAlgn="base" hangingPunct="1">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1.vml"/><Relationship Id="rId3" Type="http://schemas.openxmlformats.org/officeDocument/2006/relationships/slideLayout" Target="../slideLayouts/slideLayout22.xml"/><Relationship Id="rId2" Type="http://schemas.openxmlformats.org/officeDocument/2006/relationships/image" Target="../media/image6.wmf"/><Relationship Id="rId1"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2.vml"/><Relationship Id="rId3" Type="http://schemas.openxmlformats.org/officeDocument/2006/relationships/slideLayout" Target="../slideLayouts/slideLayout22.xml"/><Relationship Id="rId2" Type="http://schemas.openxmlformats.org/officeDocument/2006/relationships/image" Target="../media/image7.wmf"/><Relationship Id="rId1"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2.xml"/><Relationship Id="rId2" Type="http://schemas.openxmlformats.org/officeDocument/2006/relationships/slide" Target="slide28.xml"/><Relationship Id="rId1" Type="http://schemas.openxmlformats.org/officeDocument/2006/relationships/slide" Target="slide27.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2.xml"/><Relationship Id="rId2" Type="http://schemas.openxmlformats.org/officeDocument/2006/relationships/slide" Target="slide26.xml"/><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2.xml"/><Relationship Id="rId2" Type="http://schemas.openxmlformats.org/officeDocument/2006/relationships/slide" Target="slide26.xml"/><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4.jpeg"/><Relationship Id="rId4" Type="http://schemas.openxmlformats.org/officeDocument/2006/relationships/tags" Target="../tags/tag16.xml"/><Relationship Id="rId3" Type="http://schemas.openxmlformats.org/officeDocument/2006/relationships/image" Target="../media/image23.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755650" y="1850792"/>
            <a:ext cx="7704138" cy="2135187"/>
          </a:xfrm>
          <a:prstGeom prst="rect">
            <a:avLst/>
          </a:prstGeom>
          <a:noFill/>
          <a:ln w="9525">
            <a:noFill/>
            <a:miter lim="800000"/>
          </a:ln>
          <a:effectLst/>
        </p:spPr>
        <p:txBody>
          <a:bodyPr>
            <a:spAutoFit/>
          </a:bodyPr>
          <a:lstStyle/>
          <a:p>
            <a:pPr algn="ctr">
              <a:spcBef>
                <a:spcPct val="50000"/>
              </a:spcBef>
            </a:pPr>
            <a:r>
              <a:rPr lang="zh-CN" altLang="en-US" sz="3200" b="1" dirty="0">
                <a:solidFill>
                  <a:srgbClr val="0000CC"/>
                </a:solidFill>
                <a:effectLst>
                  <a:outerShdw blurRad="38100" dist="38100" dir="2700000" algn="tl">
                    <a:srgbClr val="C0C0C0"/>
                  </a:outerShdw>
                </a:effectLst>
                <a:latin typeface="华文中宋" pitchFamily="2" charset="-122"/>
                <a:ea typeface="华文中宋" pitchFamily="2" charset="-122"/>
              </a:rPr>
              <a:t>危险化学品从业单位安全生产标准化</a:t>
            </a:r>
            <a:endParaRPr lang="zh-CN" altLang="en-US" sz="3200" b="1" dirty="0">
              <a:solidFill>
                <a:srgbClr val="0000CC"/>
              </a:solidFill>
              <a:effectLst>
                <a:outerShdw blurRad="38100" dist="38100" dir="2700000" algn="tl">
                  <a:srgbClr val="C0C0C0"/>
                </a:outerShdw>
              </a:effectLst>
              <a:latin typeface="华文中宋" pitchFamily="2" charset="-122"/>
              <a:ea typeface="华文中宋" pitchFamily="2" charset="-122"/>
            </a:endParaRPr>
          </a:p>
          <a:p>
            <a:pPr algn="ctr">
              <a:spcBef>
                <a:spcPct val="50000"/>
              </a:spcBef>
            </a:pPr>
            <a:r>
              <a:rPr lang="zh-CN" altLang="en-US" sz="3200" b="1" dirty="0">
                <a:solidFill>
                  <a:srgbClr val="0000CC"/>
                </a:solidFill>
                <a:effectLst>
                  <a:outerShdw blurRad="38100" dist="38100" dir="2700000" algn="tl">
                    <a:srgbClr val="C0C0C0"/>
                  </a:outerShdw>
                </a:effectLst>
                <a:ea typeface="华文中宋" pitchFamily="2" charset="-122"/>
              </a:rPr>
              <a:t>评审人员培训大纲及考核要求</a:t>
            </a:r>
            <a:endParaRPr lang="zh-CN" altLang="en-US" sz="3200" b="1" dirty="0">
              <a:solidFill>
                <a:srgbClr val="0000CC"/>
              </a:solidFill>
              <a:effectLst>
                <a:outerShdw blurRad="38100" dist="38100" dir="2700000" algn="tl">
                  <a:srgbClr val="C0C0C0"/>
                </a:outerShdw>
              </a:effectLst>
              <a:ea typeface="华文中宋" pitchFamily="2" charset="-122"/>
            </a:endParaRPr>
          </a:p>
          <a:p>
            <a:pPr algn="ctr">
              <a:spcBef>
                <a:spcPct val="50000"/>
              </a:spcBef>
            </a:pPr>
            <a:r>
              <a:rPr lang="zh-CN" altLang="en-US" sz="3600" b="1" dirty="0" smtClean="0">
                <a:solidFill>
                  <a:srgbClr val="0000CC"/>
                </a:solidFill>
                <a:effectLst>
                  <a:outerShdw blurRad="38100" dist="38100" dir="2700000" algn="tl">
                    <a:srgbClr val="C0C0C0"/>
                  </a:outerShdw>
                </a:effectLst>
                <a:ea typeface="华文中宋" pitchFamily="2" charset="-122"/>
              </a:rPr>
              <a:t>解         读</a:t>
            </a:r>
            <a:endParaRPr lang="zh-CN" altLang="en-US" sz="3600" b="1" dirty="0">
              <a:solidFill>
                <a:srgbClr val="0000CC"/>
              </a:solidFill>
              <a:effectLst>
                <a:outerShdw blurRad="38100" dist="38100" dir="2700000" algn="tl">
                  <a:srgbClr val="C0C0C0"/>
                </a:outerShdw>
              </a:effectLst>
              <a:ea typeface="华文中宋"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3780314" y="42929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3442814" y="522892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4375150" y="52293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5307486" y="52289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46" y="260191"/>
            <a:ext cx="898096" cy="4535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3.1</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培训要求</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11268" name="TextBox 8"/>
          <p:cNvSpPr txBox="1">
            <a:spLocks noChangeArrowheads="1"/>
          </p:cNvSpPr>
          <p:nvPr/>
        </p:nvSpPr>
        <p:spPr bwMode="auto">
          <a:xfrm>
            <a:off x="642938" y="1785938"/>
            <a:ext cx="1430337"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1</a:t>
            </a:r>
            <a:r>
              <a:rPr lang="zh-CN" altLang="en-US" sz="2800" b="1">
                <a:latin typeface="华文楷体" pitchFamily="2" charset="-122"/>
                <a:ea typeface="华文楷体" pitchFamily="2" charset="-122"/>
              </a:rPr>
              <a:t>）周期</a:t>
            </a:r>
            <a:endParaRPr lang="zh-CN" altLang="en-US" sz="2800" b="1">
              <a:latin typeface="华文楷体" pitchFamily="2" charset="-122"/>
              <a:ea typeface="华文楷体" pitchFamily="2" charset="-122"/>
            </a:endParaRPr>
          </a:p>
        </p:txBody>
      </p:sp>
      <p:sp>
        <p:nvSpPr>
          <p:cNvPr id="11269" name="TextBox 9"/>
          <p:cNvSpPr txBox="1">
            <a:spLocks noChangeArrowheads="1"/>
          </p:cNvSpPr>
          <p:nvPr/>
        </p:nvSpPr>
        <p:spPr bwMode="auto">
          <a:xfrm>
            <a:off x="785813" y="2357438"/>
            <a:ext cx="2765425" cy="457200"/>
          </a:xfrm>
          <a:prstGeom prst="rect">
            <a:avLst/>
          </a:prstGeom>
          <a:noFill/>
          <a:ln w="9525">
            <a:noFill/>
            <a:miter lim="800000"/>
          </a:ln>
        </p:spPr>
        <p:txBody>
          <a:bodyPr wrap="none">
            <a:spAutoFit/>
          </a:bodyPr>
          <a:lstStyle/>
          <a:p>
            <a:r>
              <a:rPr lang="zh-CN" altLang="en-US" b="1">
                <a:latin typeface="华文楷体" pitchFamily="2" charset="-122"/>
                <a:ea typeface="华文楷体" pitchFamily="2" charset="-122"/>
              </a:rPr>
              <a:t>再培训周期为</a:t>
            </a:r>
            <a:r>
              <a:rPr lang="en-US" altLang="zh-CN" b="1">
                <a:latin typeface="华文楷体" pitchFamily="2" charset="-122"/>
                <a:ea typeface="华文楷体" pitchFamily="2" charset="-122"/>
              </a:rPr>
              <a:t>3</a:t>
            </a:r>
            <a:r>
              <a:rPr lang="zh-CN" altLang="en-US" b="1">
                <a:latin typeface="华文楷体" pitchFamily="2" charset="-122"/>
                <a:ea typeface="华文楷体" pitchFamily="2" charset="-122"/>
              </a:rPr>
              <a:t>年。</a:t>
            </a:r>
            <a:endParaRPr lang="en-US" altLang="zh-CN" b="1">
              <a:latin typeface="华文楷体" pitchFamily="2" charset="-122"/>
              <a:ea typeface="华文楷体" pitchFamily="2" charset="-122"/>
            </a:endParaRPr>
          </a:p>
        </p:txBody>
      </p:sp>
      <p:sp>
        <p:nvSpPr>
          <p:cNvPr id="11270" name="TextBox 10"/>
          <p:cNvSpPr txBox="1">
            <a:spLocks noChangeArrowheads="1"/>
          </p:cNvSpPr>
          <p:nvPr/>
        </p:nvSpPr>
        <p:spPr bwMode="auto">
          <a:xfrm>
            <a:off x="755650" y="2997200"/>
            <a:ext cx="3714750" cy="1187450"/>
          </a:xfrm>
          <a:prstGeom prst="rect">
            <a:avLst/>
          </a:prstGeom>
          <a:noFill/>
          <a:ln w="9525">
            <a:noFill/>
            <a:miter lim="800000"/>
          </a:ln>
        </p:spPr>
        <p:txBody>
          <a:bodyPr>
            <a:spAutoFit/>
          </a:bodyPr>
          <a:lstStyle/>
          <a:p>
            <a:r>
              <a:rPr lang="zh-CN" altLang="en-US" b="1">
                <a:latin typeface="华文楷体" pitchFamily="2" charset="-122"/>
                <a:ea typeface="华文楷体" pitchFamily="2" charset="-122"/>
              </a:rPr>
              <a:t>①未参与完成至少</a:t>
            </a:r>
            <a:r>
              <a:rPr lang="en-US" altLang="zh-CN" b="1">
                <a:solidFill>
                  <a:srgbClr val="FF0000"/>
                </a:solidFill>
                <a:latin typeface="华文楷体" pitchFamily="2" charset="-122"/>
                <a:ea typeface="华文楷体" pitchFamily="2" charset="-122"/>
              </a:rPr>
              <a:t>2</a:t>
            </a:r>
            <a:r>
              <a:rPr lang="zh-CN" altLang="en-US" b="1">
                <a:solidFill>
                  <a:srgbClr val="FF0000"/>
                </a:solidFill>
                <a:latin typeface="华文楷体" pitchFamily="2" charset="-122"/>
                <a:ea typeface="华文楷体" pitchFamily="2" charset="-122"/>
              </a:rPr>
              <a:t>个</a:t>
            </a:r>
            <a:r>
              <a:rPr lang="en-US" altLang="zh-CN" b="1">
                <a:solidFill>
                  <a:srgbClr val="FF0000"/>
                </a:solidFill>
                <a:latin typeface="华文楷体" pitchFamily="2" charset="-122"/>
                <a:ea typeface="华文楷体" pitchFamily="2" charset="-122"/>
              </a:rPr>
              <a:t>/</a:t>
            </a:r>
            <a:r>
              <a:rPr lang="zh-CN" altLang="en-US" b="1">
                <a:solidFill>
                  <a:srgbClr val="FF0000"/>
                </a:solidFill>
                <a:latin typeface="华文楷体" pitchFamily="2" charset="-122"/>
                <a:ea typeface="华文楷体" pitchFamily="2" charset="-122"/>
              </a:rPr>
              <a:t>年</a:t>
            </a:r>
            <a:r>
              <a:rPr lang="zh-CN" altLang="en-US" b="1">
                <a:latin typeface="华文楷体" pitchFamily="2" charset="-122"/>
                <a:ea typeface="华文楷体" pitchFamily="2" charset="-122"/>
              </a:rPr>
              <a:t>企业的安全生产标准化</a:t>
            </a:r>
            <a:r>
              <a:rPr lang="zh-CN" altLang="en-US" b="1">
                <a:solidFill>
                  <a:srgbClr val="FF0000"/>
                </a:solidFill>
                <a:latin typeface="华文楷体" pitchFamily="2" charset="-122"/>
                <a:ea typeface="华文楷体" pitchFamily="2" charset="-122"/>
              </a:rPr>
              <a:t>评审或诊断</a:t>
            </a:r>
            <a:r>
              <a:rPr lang="zh-CN" altLang="en-US" b="1">
                <a:latin typeface="华文楷体" pitchFamily="2" charset="-122"/>
                <a:ea typeface="华文楷体" pitchFamily="2" charset="-122"/>
              </a:rPr>
              <a:t>工作；</a:t>
            </a:r>
            <a:endParaRPr lang="en-US" altLang="zh-CN" b="1">
              <a:latin typeface="华文楷体" pitchFamily="2" charset="-122"/>
              <a:ea typeface="华文楷体" pitchFamily="2" charset="-122"/>
            </a:endParaRPr>
          </a:p>
        </p:txBody>
      </p:sp>
      <p:sp>
        <p:nvSpPr>
          <p:cNvPr id="11271" name="TextBox 11"/>
          <p:cNvSpPr txBox="1">
            <a:spLocks noChangeArrowheads="1"/>
          </p:cNvSpPr>
          <p:nvPr/>
        </p:nvSpPr>
        <p:spPr bwMode="auto">
          <a:xfrm>
            <a:off x="785813" y="4429125"/>
            <a:ext cx="3714750" cy="822325"/>
          </a:xfrm>
          <a:prstGeom prst="rect">
            <a:avLst/>
          </a:prstGeom>
          <a:noFill/>
          <a:ln w="9525">
            <a:noFill/>
            <a:miter lim="800000"/>
          </a:ln>
        </p:spPr>
        <p:txBody>
          <a:bodyPr>
            <a:spAutoFit/>
          </a:bodyPr>
          <a:lstStyle/>
          <a:p>
            <a:r>
              <a:rPr lang="zh-CN" altLang="en-US" b="1"/>
              <a:t>②</a:t>
            </a:r>
            <a:r>
              <a:rPr lang="zh-CN" altLang="en-US" b="1">
                <a:latin typeface="华文楷体" pitchFamily="2" charset="-122"/>
                <a:ea typeface="华文楷体" pitchFamily="2" charset="-122"/>
              </a:rPr>
              <a:t>未完成网上课堂自学的</a:t>
            </a:r>
            <a:r>
              <a:rPr lang="zh-CN" altLang="en-US" b="1">
                <a:solidFill>
                  <a:srgbClr val="FF0000"/>
                </a:solidFill>
                <a:latin typeface="华文楷体" pitchFamily="2" charset="-122"/>
                <a:ea typeface="华文楷体" pitchFamily="2" charset="-122"/>
              </a:rPr>
              <a:t>年度教育。</a:t>
            </a:r>
            <a:endParaRPr lang="en-US" altLang="zh-CN" b="1">
              <a:solidFill>
                <a:srgbClr val="FF0000"/>
              </a:solidFill>
              <a:latin typeface="华文楷体" pitchFamily="2" charset="-122"/>
              <a:ea typeface="华文楷体" pitchFamily="2" charset="-122"/>
            </a:endParaRPr>
          </a:p>
        </p:txBody>
      </p:sp>
      <p:sp>
        <p:nvSpPr>
          <p:cNvPr id="13" name="右箭头 12"/>
          <p:cNvSpPr/>
          <p:nvPr/>
        </p:nvSpPr>
        <p:spPr>
          <a:xfrm>
            <a:off x="5004048" y="3643314"/>
            <a:ext cx="1427161" cy="1071563"/>
          </a:xfrm>
          <a:prstGeom prst="rightArrow">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TextBox 13"/>
          <p:cNvSpPr txBox="1">
            <a:spLocks noChangeArrowheads="1"/>
          </p:cNvSpPr>
          <p:nvPr/>
        </p:nvSpPr>
        <p:spPr bwMode="auto">
          <a:xfrm>
            <a:off x="6715139" y="3857628"/>
            <a:ext cx="1857389" cy="584775"/>
          </a:xfrm>
          <a:prstGeom prst="rect">
            <a:avLst/>
          </a:prstGeom>
          <a:noFill/>
          <a:ln w="9525">
            <a:noFill/>
            <a:miter lim="800000"/>
          </a:ln>
        </p:spPr>
        <p:txBody>
          <a:bodyPr wrap="square">
            <a:spAutoFit/>
          </a:bodyPr>
          <a:lstStyle/>
          <a:p>
            <a:r>
              <a:rPr lang="zh-CN" altLang="en-US" sz="3200" b="1" dirty="0">
                <a:solidFill>
                  <a:srgbClr val="FF0000"/>
                </a:solidFill>
                <a:latin typeface="华文楷体" pitchFamily="2" charset="-122"/>
                <a:ea typeface="华文楷体" pitchFamily="2" charset="-122"/>
              </a:rPr>
              <a:t>初次培训</a:t>
            </a:r>
            <a:endParaRPr lang="en-US" altLang="zh-CN" sz="3200" b="1"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1"/>
                                        </p:tgtEl>
                                        <p:attrNameLst>
                                          <p:attrName>style.visibility</p:attrName>
                                        </p:attrNameLst>
                                      </p:cBhvr>
                                      <p:to>
                                        <p:strVal val="visible"/>
                                      </p:to>
                                    </p:set>
                                    <p:anim calcmode="lin" valueType="num">
                                      <p:cBhvr additive="base">
                                        <p:cTn id="13" dur="500" fill="hold"/>
                                        <p:tgtEl>
                                          <p:spTgt spid="11271"/>
                                        </p:tgtEl>
                                        <p:attrNameLst>
                                          <p:attrName>ppt_x</p:attrName>
                                        </p:attrNameLst>
                                      </p:cBhvr>
                                      <p:tavLst>
                                        <p:tav tm="0">
                                          <p:val>
                                            <p:strVal val="#ppt_x"/>
                                          </p:val>
                                        </p:tav>
                                        <p:tav tm="100000">
                                          <p:val>
                                            <p:strVal val="#ppt_x"/>
                                          </p:val>
                                        </p:tav>
                                      </p:tavLst>
                                    </p:anim>
                                    <p:anim calcmode="lin" valueType="num">
                                      <p:cBhvr additive="base">
                                        <p:cTn id="14"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646331"/>
          </a:xfrm>
          <a:prstGeom prst="rect">
            <a:avLst/>
          </a:prstGeom>
          <a:noFill/>
          <a:ln w="9525">
            <a:noFill/>
            <a:miter lim="800000"/>
          </a:ln>
          <a:effectLst/>
        </p:spPr>
        <p:txBody>
          <a:bodyPr>
            <a:spAutoFit/>
          </a:bodyPr>
          <a:lstStyle/>
          <a:p>
            <a:pPr algn="ctr">
              <a:spcBef>
                <a:spcPct val="50000"/>
              </a:spcBef>
              <a:defRPr/>
            </a:pPr>
            <a:r>
              <a:rPr lang="en-US" altLang="zh-CN" sz="3600" b="1" dirty="0">
                <a:solidFill>
                  <a:schemeClr val="accent2"/>
                </a:solidFill>
                <a:effectLst>
                  <a:outerShdw blurRad="38100" dist="38100" dir="2700000" algn="tl">
                    <a:srgbClr val="C0C0C0"/>
                  </a:outerShdw>
                </a:effectLst>
                <a:latin typeface="仿宋_GB2312" pitchFamily="49" charset="-122"/>
                <a:ea typeface="仿宋_GB2312" pitchFamily="49" charset="-122"/>
              </a:rPr>
              <a:t>3.1</a:t>
            </a:r>
            <a:r>
              <a:rPr lang="zh-CN" altLang="en-US" sz="36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培训要求</a:t>
            </a:r>
            <a:endParaRPr lang="zh-CN" altLang="en-US" sz="36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1029" name="TextBox 8"/>
          <p:cNvSpPr txBox="1">
            <a:spLocks noChangeArrowheads="1"/>
          </p:cNvSpPr>
          <p:nvPr/>
        </p:nvSpPr>
        <p:spPr bwMode="auto">
          <a:xfrm>
            <a:off x="642938" y="1785938"/>
            <a:ext cx="2428870" cy="584775"/>
          </a:xfrm>
          <a:prstGeom prst="rect">
            <a:avLst/>
          </a:prstGeom>
          <a:noFill/>
          <a:ln w="9525">
            <a:noFill/>
            <a:miter lim="800000"/>
          </a:ln>
        </p:spPr>
        <p:txBody>
          <a:bodyPr wrap="none">
            <a:spAutoFit/>
          </a:bodyPr>
          <a:lstStyle/>
          <a:p>
            <a:r>
              <a:rPr lang="en-US" altLang="zh-CN" sz="3200" b="1" dirty="0">
                <a:latin typeface="华文楷体" pitchFamily="2" charset="-122"/>
                <a:ea typeface="华文楷体" pitchFamily="2" charset="-122"/>
              </a:rPr>
              <a:t>2</a:t>
            </a:r>
            <a:r>
              <a:rPr lang="zh-CN" altLang="en-US" sz="3200" b="1" dirty="0">
                <a:latin typeface="华文楷体" pitchFamily="2" charset="-122"/>
                <a:ea typeface="华文楷体" pitchFamily="2" charset="-122"/>
              </a:rPr>
              <a:t>）培训重点</a:t>
            </a:r>
            <a:endParaRPr lang="zh-CN" altLang="en-US" sz="3200" b="1" dirty="0">
              <a:latin typeface="华文楷体" pitchFamily="2" charset="-122"/>
              <a:ea typeface="华文楷体" pitchFamily="2" charset="-122"/>
            </a:endParaRPr>
          </a:p>
        </p:txBody>
      </p:sp>
      <p:sp>
        <p:nvSpPr>
          <p:cNvPr id="1030" name="TextBox 9"/>
          <p:cNvSpPr txBox="1">
            <a:spLocks noChangeArrowheads="1"/>
          </p:cNvSpPr>
          <p:nvPr/>
        </p:nvSpPr>
        <p:spPr bwMode="auto">
          <a:xfrm>
            <a:off x="1143000" y="2681288"/>
            <a:ext cx="4942379" cy="523220"/>
          </a:xfrm>
          <a:prstGeom prst="rect">
            <a:avLst/>
          </a:prstGeom>
          <a:noFill/>
          <a:ln w="9525">
            <a:noFill/>
            <a:miter lim="800000"/>
          </a:ln>
        </p:spPr>
        <p:txBody>
          <a:bodyPr wrap="none">
            <a:spAutoFit/>
          </a:bodyPr>
          <a:lstStyle/>
          <a:p>
            <a:r>
              <a:rPr lang="en-US" altLang="zh-CN" sz="2800" b="1" dirty="0">
                <a:latin typeface="华文楷体" pitchFamily="2" charset="-122"/>
                <a:ea typeface="华文楷体" pitchFamily="2" charset="-122"/>
              </a:rPr>
              <a:t>----</a:t>
            </a:r>
            <a:r>
              <a:rPr lang="zh-CN" altLang="en-US" sz="2800" b="1" dirty="0">
                <a:solidFill>
                  <a:srgbClr val="FF0000"/>
                </a:solidFill>
                <a:latin typeface="华文楷体" pitchFamily="2" charset="-122"/>
                <a:ea typeface="华文楷体" pitchFamily="2" charset="-122"/>
              </a:rPr>
              <a:t>坚持</a:t>
            </a:r>
            <a:r>
              <a:rPr lang="zh-CN" altLang="en-US" sz="2800" b="1" dirty="0">
                <a:latin typeface="华文楷体" pitchFamily="2" charset="-122"/>
                <a:ea typeface="华文楷体" pitchFamily="2" charset="-122"/>
              </a:rPr>
              <a:t>理论与实践相结合；</a:t>
            </a:r>
            <a:r>
              <a:rPr lang="zh-CN" altLang="en-US" sz="2800" dirty="0">
                <a:latin typeface="华文楷体" pitchFamily="2" charset="-122"/>
                <a:ea typeface="华文楷体" pitchFamily="2" charset="-122"/>
              </a:rPr>
              <a:t>    </a:t>
            </a:r>
            <a:endParaRPr lang="en-US" altLang="zh-CN" sz="2800" dirty="0">
              <a:latin typeface="华文楷体" pitchFamily="2" charset="-122"/>
              <a:ea typeface="华文楷体" pitchFamily="2" charset="-122"/>
            </a:endParaRPr>
          </a:p>
        </p:txBody>
      </p:sp>
      <p:sp>
        <p:nvSpPr>
          <p:cNvPr id="1031" name="TextBox 14"/>
          <p:cNvSpPr txBox="1">
            <a:spLocks noChangeArrowheads="1"/>
          </p:cNvSpPr>
          <p:nvPr/>
        </p:nvSpPr>
        <p:spPr bwMode="auto">
          <a:xfrm>
            <a:off x="1143000" y="3455988"/>
            <a:ext cx="6737742" cy="1815882"/>
          </a:xfrm>
          <a:prstGeom prst="rect">
            <a:avLst/>
          </a:prstGeom>
          <a:noFill/>
          <a:ln w="9525">
            <a:noFill/>
            <a:miter lim="800000"/>
          </a:ln>
        </p:spPr>
        <p:txBody>
          <a:bodyPr wrap="none">
            <a:spAutoFit/>
          </a:bodyPr>
          <a:lstStyle/>
          <a:p>
            <a:pPr>
              <a:lnSpc>
                <a:spcPct val="200000"/>
              </a:lnSpc>
            </a:pPr>
            <a:r>
              <a:rPr lang="en-US" altLang="zh-CN" sz="2800" b="1">
                <a:latin typeface="华文楷体" pitchFamily="2" charset="-122"/>
                <a:ea typeface="华文楷体" pitchFamily="2" charset="-122"/>
              </a:rPr>
              <a:t>----</a:t>
            </a:r>
            <a:r>
              <a:rPr lang="zh-CN" altLang="en-US" sz="2800" b="1">
                <a:solidFill>
                  <a:srgbClr val="FF0000"/>
                </a:solidFill>
                <a:latin typeface="华文楷体" pitchFamily="2" charset="-122"/>
                <a:ea typeface="华文楷体" pitchFamily="2" charset="-122"/>
              </a:rPr>
              <a:t>注重</a:t>
            </a:r>
            <a:r>
              <a:rPr lang="zh-CN" altLang="en-US" sz="2800" b="1">
                <a:latin typeface="华文楷体" pitchFamily="2" charset="-122"/>
                <a:ea typeface="华文楷体" pitchFamily="2" charset="-122"/>
              </a:rPr>
              <a:t>职业道德教育、安全标准化标准和</a:t>
            </a:r>
            <a:endParaRPr lang="en-US" altLang="zh-CN" sz="2800" b="1">
              <a:latin typeface="华文楷体" pitchFamily="2" charset="-122"/>
              <a:ea typeface="华文楷体" pitchFamily="2" charset="-122"/>
            </a:endParaRPr>
          </a:p>
          <a:p>
            <a:pPr>
              <a:lnSpc>
                <a:spcPct val="200000"/>
              </a:lnSpc>
            </a:pPr>
            <a:r>
              <a:rPr lang="en-US" altLang="zh-CN" sz="2800" b="1">
                <a:latin typeface="华文楷体" pitchFamily="2" charset="-122"/>
                <a:ea typeface="华文楷体" pitchFamily="2" charset="-122"/>
              </a:rPr>
              <a:t>     </a:t>
            </a:r>
            <a:r>
              <a:rPr lang="zh-CN" altLang="en-US" sz="2800" b="1">
                <a:latin typeface="华文楷体" pitchFamily="2" charset="-122"/>
                <a:ea typeface="华文楷体" pitchFamily="2" charset="-122"/>
              </a:rPr>
              <a:t>评审方法等方面的培训。</a:t>
            </a:r>
            <a:endParaRPr lang="en-US" altLang="zh-CN" sz="2800" b="1">
              <a:latin typeface="华文楷体" pitchFamily="2" charset="-122"/>
              <a:ea typeface="华文楷体" pitchFamily="2" charset="-122"/>
            </a:endParaRPr>
          </a:p>
        </p:txBody>
      </p:sp>
      <p:graphicFrame>
        <p:nvGraphicFramePr>
          <p:cNvPr id="1026" name="Object 20"/>
          <p:cNvGraphicFramePr>
            <a:graphicFrameLocks noChangeAspect="1"/>
          </p:cNvGraphicFramePr>
          <p:nvPr/>
        </p:nvGraphicFramePr>
        <p:xfrm>
          <a:off x="6384925" y="4143375"/>
          <a:ext cx="2354263" cy="2152650"/>
        </p:xfrm>
        <a:graphic>
          <a:graphicData uri="http://schemas.openxmlformats.org/presentationml/2006/ole">
            <mc:AlternateContent xmlns:mc="http://schemas.openxmlformats.org/markup-compatibility/2006">
              <mc:Choice xmlns:v="urn:schemas-microsoft-com:vml" Requires="v">
                <p:oleObj spid="_x0000_s1025" name="剪辑" r:id="rId1" imgW="24279225" imgH="20116800" progId="">
                  <p:embed/>
                </p:oleObj>
              </mc:Choice>
              <mc:Fallback>
                <p:oleObj name="剪辑" r:id="rId1" imgW="24279225" imgH="20116800" progId="">
                  <p:embed/>
                  <p:pic>
                    <p:nvPicPr>
                      <p:cNvPr id="0" name="图片 1024"/>
                      <p:cNvPicPr>
                        <a:picLocks noChangeAspect="1"/>
                      </p:cNvPicPr>
                      <p:nvPr/>
                    </p:nvPicPr>
                    <p:blipFill>
                      <a:blip r:embed="rId2"/>
                      <a:stretch>
                        <a:fillRect/>
                      </a:stretch>
                    </p:blipFill>
                    <p:spPr>
                      <a:xfrm>
                        <a:off x="6384925" y="4143375"/>
                        <a:ext cx="2354263" cy="21526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646331"/>
          </a:xfrm>
          <a:prstGeom prst="rect">
            <a:avLst/>
          </a:prstGeom>
          <a:noFill/>
          <a:ln w="9525">
            <a:noFill/>
            <a:miter lim="800000"/>
          </a:ln>
          <a:effectLst/>
        </p:spPr>
        <p:txBody>
          <a:bodyPr>
            <a:spAutoFit/>
          </a:bodyPr>
          <a:lstStyle/>
          <a:p>
            <a:pPr algn="ctr">
              <a:spcBef>
                <a:spcPct val="50000"/>
              </a:spcBef>
              <a:defRPr/>
            </a:pPr>
            <a:r>
              <a:rPr lang="en-US" altLang="zh-CN" sz="3600" b="1" dirty="0">
                <a:solidFill>
                  <a:schemeClr val="accent2"/>
                </a:solidFill>
                <a:effectLst>
                  <a:outerShdw blurRad="38100" dist="38100" dir="2700000" algn="tl">
                    <a:srgbClr val="C0C0C0"/>
                  </a:outerShdw>
                </a:effectLst>
                <a:latin typeface="仿宋_GB2312" pitchFamily="49" charset="-122"/>
                <a:ea typeface="仿宋_GB2312" pitchFamily="49" charset="-122"/>
              </a:rPr>
              <a:t>3.1</a:t>
            </a:r>
            <a:r>
              <a:rPr lang="zh-CN" altLang="en-US" sz="36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培训要求</a:t>
            </a:r>
            <a:endParaRPr lang="zh-CN" altLang="en-US" sz="36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2053" name="TextBox 8"/>
          <p:cNvSpPr txBox="1">
            <a:spLocks noChangeArrowheads="1"/>
          </p:cNvSpPr>
          <p:nvPr/>
        </p:nvSpPr>
        <p:spPr bwMode="auto">
          <a:xfrm>
            <a:off x="642938" y="2076071"/>
            <a:ext cx="2428870" cy="584775"/>
          </a:xfrm>
          <a:prstGeom prst="rect">
            <a:avLst/>
          </a:prstGeom>
          <a:noFill/>
          <a:ln w="9525">
            <a:noFill/>
            <a:miter lim="800000"/>
          </a:ln>
        </p:spPr>
        <p:txBody>
          <a:bodyPr wrap="none">
            <a:spAutoFit/>
          </a:bodyPr>
          <a:lstStyle/>
          <a:p>
            <a:r>
              <a:rPr lang="en-US" altLang="zh-CN" sz="3200" b="1" dirty="0">
                <a:latin typeface="华文楷体" pitchFamily="2" charset="-122"/>
                <a:ea typeface="华文楷体" pitchFamily="2" charset="-122"/>
              </a:rPr>
              <a:t>3</a:t>
            </a:r>
            <a:r>
              <a:rPr lang="zh-CN" altLang="en-US" sz="3200" b="1" dirty="0">
                <a:latin typeface="华文楷体" pitchFamily="2" charset="-122"/>
                <a:ea typeface="华文楷体" pitchFamily="2" charset="-122"/>
              </a:rPr>
              <a:t>）培训方式</a:t>
            </a:r>
            <a:endParaRPr lang="zh-CN" altLang="en-US" sz="3200" b="1" dirty="0">
              <a:latin typeface="华文楷体" pitchFamily="2" charset="-122"/>
              <a:ea typeface="华文楷体" pitchFamily="2" charset="-122"/>
            </a:endParaRPr>
          </a:p>
        </p:txBody>
      </p:sp>
      <p:sp>
        <p:nvSpPr>
          <p:cNvPr id="2054" name="TextBox 9"/>
          <p:cNvSpPr txBox="1">
            <a:spLocks noChangeArrowheads="1"/>
          </p:cNvSpPr>
          <p:nvPr/>
        </p:nvSpPr>
        <p:spPr bwMode="auto">
          <a:xfrm>
            <a:off x="1143000" y="2971421"/>
            <a:ext cx="7545655" cy="1126462"/>
          </a:xfrm>
          <a:prstGeom prst="rect">
            <a:avLst/>
          </a:prstGeom>
          <a:noFill/>
          <a:ln w="9525">
            <a:noFill/>
            <a:miter lim="800000"/>
          </a:ln>
        </p:spPr>
        <p:txBody>
          <a:bodyPr wrap="none">
            <a:spAutoFit/>
          </a:bodyPr>
          <a:lstStyle/>
          <a:p>
            <a:pPr>
              <a:lnSpc>
                <a:spcPct val="120000"/>
              </a:lnSpc>
            </a:pPr>
            <a:r>
              <a:rPr lang="zh-CN" altLang="en-US" sz="2800" b="1" dirty="0">
                <a:solidFill>
                  <a:srgbClr val="FF0000"/>
                </a:solidFill>
                <a:latin typeface="华文楷体" pitchFamily="2" charset="-122"/>
                <a:ea typeface="华文楷体" pitchFamily="2" charset="-122"/>
              </a:rPr>
              <a:t>初次培训、再培训</a:t>
            </a:r>
            <a:endParaRPr lang="en-US" altLang="zh-CN" sz="2800" b="1" dirty="0">
              <a:solidFill>
                <a:srgbClr val="FF0000"/>
              </a:solidFill>
              <a:latin typeface="华文楷体" pitchFamily="2" charset="-122"/>
              <a:ea typeface="华文楷体" pitchFamily="2" charset="-122"/>
            </a:endParaRPr>
          </a:p>
          <a:p>
            <a:pPr>
              <a:lnSpc>
                <a:spcPct val="120000"/>
              </a:lnSpc>
            </a:pPr>
            <a:r>
              <a:rPr lang="en-US" altLang="zh-CN" sz="2800" b="1" dirty="0">
                <a:latin typeface="华文楷体" pitchFamily="2" charset="-122"/>
                <a:ea typeface="华文楷体" pitchFamily="2" charset="-122"/>
              </a:rPr>
              <a:t>         ----</a:t>
            </a:r>
            <a:r>
              <a:rPr lang="zh-CN" altLang="en-US" sz="2800" b="1" dirty="0">
                <a:latin typeface="华文楷体" pitchFamily="2" charset="-122"/>
                <a:ea typeface="华文楷体" pitchFamily="2" charset="-122"/>
              </a:rPr>
              <a:t>集中授课、专题讲座、研讨交流等；    </a:t>
            </a:r>
            <a:endParaRPr lang="en-US" altLang="zh-CN" sz="2800" b="1" dirty="0">
              <a:latin typeface="华文楷体" pitchFamily="2" charset="-122"/>
              <a:ea typeface="华文楷体" pitchFamily="2" charset="-122"/>
            </a:endParaRPr>
          </a:p>
        </p:txBody>
      </p:sp>
      <p:sp>
        <p:nvSpPr>
          <p:cNvPr id="2055" name="TextBox 9"/>
          <p:cNvSpPr txBox="1">
            <a:spLocks noChangeArrowheads="1"/>
          </p:cNvSpPr>
          <p:nvPr/>
        </p:nvSpPr>
        <p:spPr bwMode="auto">
          <a:xfrm>
            <a:off x="1143000" y="4174746"/>
            <a:ext cx="3954929" cy="1126462"/>
          </a:xfrm>
          <a:prstGeom prst="rect">
            <a:avLst/>
          </a:prstGeom>
          <a:noFill/>
          <a:ln w="9525">
            <a:noFill/>
            <a:miter lim="800000"/>
          </a:ln>
        </p:spPr>
        <p:txBody>
          <a:bodyPr wrap="none">
            <a:spAutoFit/>
          </a:bodyPr>
          <a:lstStyle/>
          <a:p>
            <a:pPr>
              <a:lnSpc>
                <a:spcPct val="120000"/>
              </a:lnSpc>
            </a:pPr>
            <a:r>
              <a:rPr lang="zh-CN" altLang="en-US" sz="2800" b="1">
                <a:solidFill>
                  <a:srgbClr val="FF0000"/>
                </a:solidFill>
                <a:latin typeface="华文楷体" pitchFamily="2" charset="-122"/>
                <a:ea typeface="华文楷体" pitchFamily="2" charset="-122"/>
              </a:rPr>
              <a:t>年度教育</a:t>
            </a:r>
            <a:endParaRPr lang="en-US" altLang="zh-CN" sz="2800" b="1">
              <a:solidFill>
                <a:srgbClr val="FF0000"/>
              </a:solidFill>
              <a:latin typeface="华文楷体" pitchFamily="2" charset="-122"/>
              <a:ea typeface="华文楷体" pitchFamily="2" charset="-122"/>
            </a:endParaRPr>
          </a:p>
          <a:p>
            <a:pPr>
              <a:lnSpc>
                <a:spcPct val="120000"/>
              </a:lnSpc>
            </a:pPr>
            <a:r>
              <a:rPr lang="en-US" altLang="zh-CN" sz="2800" b="1">
                <a:latin typeface="华文楷体" pitchFamily="2" charset="-122"/>
                <a:ea typeface="华文楷体" pitchFamily="2" charset="-122"/>
              </a:rPr>
              <a:t>         ----</a:t>
            </a:r>
            <a:r>
              <a:rPr lang="zh-CN" altLang="en-US" sz="2800" b="1">
                <a:latin typeface="华文楷体" pitchFamily="2" charset="-122"/>
                <a:ea typeface="华文楷体" pitchFamily="2" charset="-122"/>
              </a:rPr>
              <a:t>网上课堂自学。</a:t>
            </a:r>
            <a:endParaRPr lang="en-US" altLang="zh-CN" sz="2800" b="1">
              <a:latin typeface="华文楷体" pitchFamily="2" charset="-122"/>
              <a:ea typeface="华文楷体" pitchFamily="2" charset="-122"/>
            </a:endParaRPr>
          </a:p>
        </p:txBody>
      </p:sp>
      <p:graphicFrame>
        <p:nvGraphicFramePr>
          <p:cNvPr id="2050" name="Object 5133"/>
          <p:cNvGraphicFramePr>
            <a:graphicFrameLocks noChangeAspect="1"/>
          </p:cNvGraphicFramePr>
          <p:nvPr/>
        </p:nvGraphicFramePr>
        <p:xfrm>
          <a:off x="5929313" y="4143375"/>
          <a:ext cx="2646362" cy="2054225"/>
        </p:xfrm>
        <a:graphic>
          <a:graphicData uri="http://schemas.openxmlformats.org/presentationml/2006/ole">
            <mc:AlternateContent xmlns:mc="http://schemas.openxmlformats.org/markup-compatibility/2006">
              <mc:Choice xmlns:v="urn:schemas-microsoft-com:vml" Requires="v">
                <p:oleObj spid="_x0000_s2049" name="剪辑" r:id="rId1" imgW="24041100" imgH="17145000" progId="">
                  <p:embed/>
                </p:oleObj>
              </mc:Choice>
              <mc:Fallback>
                <p:oleObj name="剪辑" r:id="rId1" imgW="24041100" imgH="17145000" progId="">
                  <p:embed/>
                  <p:pic>
                    <p:nvPicPr>
                      <p:cNvPr id="0" name="图片 2048"/>
                      <p:cNvPicPr>
                        <a:picLocks noChangeAspect="1"/>
                      </p:cNvPicPr>
                      <p:nvPr/>
                    </p:nvPicPr>
                    <p:blipFill>
                      <a:blip r:embed="rId2"/>
                      <a:stretch>
                        <a:fillRect/>
                      </a:stretch>
                    </p:blipFill>
                    <p:spPr>
                      <a:xfrm>
                        <a:off x="5929313" y="4143375"/>
                        <a:ext cx="2646362" cy="2054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3.1</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培训要求</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12292" name="TextBox 8"/>
          <p:cNvSpPr txBox="1">
            <a:spLocks noChangeArrowheads="1"/>
          </p:cNvSpPr>
          <p:nvPr/>
        </p:nvSpPr>
        <p:spPr bwMode="auto">
          <a:xfrm>
            <a:off x="611188" y="1773238"/>
            <a:ext cx="7263527" cy="1292662"/>
          </a:xfrm>
          <a:prstGeom prst="rect">
            <a:avLst/>
          </a:prstGeom>
          <a:noFill/>
          <a:ln w="9525">
            <a:noFill/>
            <a:miter lim="800000"/>
          </a:ln>
        </p:spPr>
        <p:txBody>
          <a:bodyPr wrap="none">
            <a:spAutoFit/>
          </a:bodyPr>
          <a:lstStyle/>
          <a:p>
            <a:pPr>
              <a:lnSpc>
                <a:spcPct val="150000"/>
              </a:lnSpc>
            </a:pPr>
            <a:r>
              <a:rPr lang="en-US" altLang="zh-CN" sz="2800" b="1" dirty="0">
                <a:latin typeface="华文楷体" pitchFamily="2" charset="-122"/>
                <a:ea typeface="华文楷体" pitchFamily="2" charset="-122"/>
              </a:rPr>
              <a:t>4</a:t>
            </a:r>
            <a:r>
              <a:rPr lang="zh-CN" altLang="en-US" sz="2800" b="1" dirty="0">
                <a:latin typeface="华文楷体" pitchFamily="2" charset="-122"/>
                <a:ea typeface="华文楷体" pitchFamily="2" charset="-122"/>
              </a:rPr>
              <a:t>）培训教材</a:t>
            </a:r>
            <a:endParaRPr lang="zh-CN" altLang="en-US" sz="2800" b="1" dirty="0">
              <a:latin typeface="华文楷体" pitchFamily="2" charset="-122"/>
              <a:ea typeface="华文楷体" pitchFamily="2" charset="-122"/>
            </a:endParaRPr>
          </a:p>
          <a:p>
            <a:pPr>
              <a:lnSpc>
                <a:spcPct val="150000"/>
              </a:lnSpc>
            </a:pPr>
            <a:r>
              <a:rPr lang="zh-CN" altLang="en-US" b="1" dirty="0">
                <a:solidFill>
                  <a:srgbClr val="0000CC"/>
                </a:solidFill>
                <a:latin typeface="华文楷体" pitchFamily="2" charset="-122"/>
                <a:ea typeface="华文楷体" pitchFamily="2" charset="-122"/>
              </a:rPr>
              <a:t>化学品登记中心编写，经总局审定推荐的培训教材。</a:t>
            </a:r>
            <a:endParaRPr lang="zh-CN" altLang="en-US" b="1" dirty="0">
              <a:solidFill>
                <a:srgbClr val="0000CC"/>
              </a:solidFill>
              <a:latin typeface="华文楷体" pitchFamily="2" charset="-122"/>
              <a:ea typeface="华文楷体" pitchFamily="2" charset="-122"/>
            </a:endParaRPr>
          </a:p>
        </p:txBody>
      </p:sp>
      <p:pic>
        <p:nvPicPr>
          <p:cNvPr id="12293" name="Picture 2" descr="H:\DCIM\103MSDCF\DSC00892.JPG"/>
          <p:cNvPicPr>
            <a:picLocks noChangeAspect="1" noChangeArrowheads="1"/>
          </p:cNvPicPr>
          <p:nvPr/>
        </p:nvPicPr>
        <p:blipFill>
          <a:blip r:embed="rId1" cstate="print">
            <a:lum bright="16000"/>
          </a:blip>
          <a:srcRect/>
          <a:stretch>
            <a:fillRect/>
          </a:stretch>
        </p:blipFill>
        <p:spPr bwMode="auto">
          <a:xfrm>
            <a:off x="6011863" y="3284538"/>
            <a:ext cx="2376487" cy="2859106"/>
          </a:xfrm>
          <a:prstGeom prst="rect">
            <a:avLst/>
          </a:prstGeom>
          <a:noFill/>
          <a:ln w="9525">
            <a:noFill/>
            <a:miter lim="800000"/>
            <a:headEnd/>
            <a:tailEnd/>
          </a:ln>
        </p:spPr>
      </p:pic>
      <p:pic>
        <p:nvPicPr>
          <p:cNvPr id="12294" name="Picture 3" descr="H:\DCIM\103MSDCF\DSC00891.JPG"/>
          <p:cNvPicPr>
            <a:picLocks noChangeAspect="1" noChangeArrowheads="1"/>
          </p:cNvPicPr>
          <p:nvPr/>
        </p:nvPicPr>
        <p:blipFill>
          <a:blip r:embed="rId2" cstate="print"/>
          <a:srcRect/>
          <a:stretch>
            <a:fillRect/>
          </a:stretch>
        </p:blipFill>
        <p:spPr bwMode="auto">
          <a:xfrm>
            <a:off x="3276600" y="3284538"/>
            <a:ext cx="2374900" cy="2874962"/>
          </a:xfrm>
          <a:prstGeom prst="rect">
            <a:avLst/>
          </a:prstGeom>
          <a:noFill/>
          <a:ln w="9525">
            <a:noFill/>
            <a:miter lim="800000"/>
            <a:headEnd/>
            <a:tailEnd/>
          </a:ln>
        </p:spPr>
      </p:pic>
      <p:pic>
        <p:nvPicPr>
          <p:cNvPr id="12297" name="Picture 9" descr="教材"/>
          <p:cNvPicPr>
            <a:picLocks noChangeAspect="1" noChangeArrowheads="1"/>
          </p:cNvPicPr>
          <p:nvPr/>
        </p:nvPicPr>
        <p:blipFill>
          <a:blip r:embed="rId3" cstate="print"/>
          <a:srcRect/>
          <a:stretch>
            <a:fillRect/>
          </a:stretch>
        </p:blipFill>
        <p:spPr bwMode="auto">
          <a:xfrm>
            <a:off x="684213" y="3284538"/>
            <a:ext cx="2303462" cy="28082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1000" fill="hold"/>
                                        <p:tgtEl>
                                          <p:spTgt spid="12294"/>
                                        </p:tgtEl>
                                        <p:attrNameLst>
                                          <p:attrName>ppt_w</p:attrName>
                                        </p:attrNameLst>
                                      </p:cBhvr>
                                      <p:tavLst>
                                        <p:tav tm="0">
                                          <p:val>
                                            <p:strVal val="#ppt_w*0.70"/>
                                          </p:val>
                                        </p:tav>
                                        <p:tav tm="100000">
                                          <p:val>
                                            <p:strVal val="#ppt_w"/>
                                          </p:val>
                                        </p:tav>
                                      </p:tavLst>
                                    </p:anim>
                                    <p:anim calcmode="lin" valueType="num">
                                      <p:cBhvr>
                                        <p:cTn id="8" dur="1000" fill="hold"/>
                                        <p:tgtEl>
                                          <p:spTgt spid="12294"/>
                                        </p:tgtEl>
                                        <p:attrNameLst>
                                          <p:attrName>ppt_h</p:attrName>
                                        </p:attrNameLst>
                                      </p:cBhvr>
                                      <p:tavLst>
                                        <p:tav tm="0">
                                          <p:val>
                                            <p:strVal val="#ppt_h"/>
                                          </p:val>
                                        </p:tav>
                                        <p:tav tm="100000">
                                          <p:val>
                                            <p:strVal val="#ppt_h"/>
                                          </p:val>
                                        </p:tav>
                                      </p:tavLst>
                                    </p:anim>
                                    <p:animEffect transition="in" filter="fade">
                                      <p:cBhvr>
                                        <p:cTn id="9" dur="1000"/>
                                        <p:tgtEl>
                                          <p:spTgt spid="1229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293"/>
                                        </p:tgtEl>
                                        <p:attrNameLst>
                                          <p:attrName>style.visibility</p:attrName>
                                        </p:attrNameLst>
                                      </p:cBhvr>
                                      <p:to>
                                        <p:strVal val="visible"/>
                                      </p:to>
                                    </p:set>
                                    <p:anim calcmode="lin" valueType="num">
                                      <p:cBhvr>
                                        <p:cTn id="14" dur="1000" fill="hold"/>
                                        <p:tgtEl>
                                          <p:spTgt spid="12293"/>
                                        </p:tgtEl>
                                        <p:attrNameLst>
                                          <p:attrName>ppt_w</p:attrName>
                                        </p:attrNameLst>
                                      </p:cBhvr>
                                      <p:tavLst>
                                        <p:tav tm="0">
                                          <p:val>
                                            <p:strVal val="#ppt_w*0.70"/>
                                          </p:val>
                                        </p:tav>
                                        <p:tav tm="100000">
                                          <p:val>
                                            <p:strVal val="#ppt_w"/>
                                          </p:val>
                                        </p:tav>
                                      </p:tavLst>
                                    </p:anim>
                                    <p:anim calcmode="lin" valueType="num">
                                      <p:cBhvr>
                                        <p:cTn id="15" dur="1000" fill="hold"/>
                                        <p:tgtEl>
                                          <p:spTgt spid="12293"/>
                                        </p:tgtEl>
                                        <p:attrNameLst>
                                          <p:attrName>ppt_h</p:attrName>
                                        </p:attrNameLst>
                                      </p:cBhvr>
                                      <p:tavLst>
                                        <p:tav tm="0">
                                          <p:val>
                                            <p:strVal val="#ppt_h"/>
                                          </p:val>
                                        </p:tav>
                                        <p:tav tm="100000">
                                          <p:val>
                                            <p:strVal val="#ppt_h"/>
                                          </p:val>
                                        </p:tav>
                                      </p:tavLst>
                                    </p:anim>
                                    <p:animEffect transition="in" filter="fade">
                                      <p:cBhvr>
                                        <p:cTn id="16"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646331"/>
          </a:xfrm>
          <a:prstGeom prst="rect">
            <a:avLst/>
          </a:prstGeom>
          <a:noFill/>
          <a:ln w="9525">
            <a:noFill/>
            <a:miter lim="800000"/>
          </a:ln>
          <a:effectLst/>
        </p:spPr>
        <p:txBody>
          <a:bodyPr>
            <a:spAutoFit/>
          </a:bodyPr>
          <a:lstStyle/>
          <a:p>
            <a:pPr algn="ctr">
              <a:spcBef>
                <a:spcPct val="50000"/>
              </a:spcBef>
              <a:defRPr/>
            </a:pPr>
            <a:r>
              <a:rPr lang="en-US" altLang="zh-CN" sz="3600" b="1" dirty="0">
                <a:solidFill>
                  <a:schemeClr val="accent2"/>
                </a:solidFill>
                <a:effectLst>
                  <a:outerShdw blurRad="38100" dist="38100" dir="2700000" algn="tl">
                    <a:srgbClr val="C0C0C0"/>
                  </a:outerShdw>
                </a:effectLst>
                <a:latin typeface="仿宋_GB2312" pitchFamily="49" charset="-122"/>
                <a:ea typeface="仿宋_GB2312" pitchFamily="49" charset="-122"/>
              </a:rPr>
              <a:t>3.1</a:t>
            </a:r>
            <a:r>
              <a:rPr lang="zh-CN" altLang="en-US" sz="36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培训要求</a:t>
            </a:r>
            <a:endParaRPr lang="zh-CN" altLang="en-US" sz="36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13316" name="TextBox 8"/>
          <p:cNvSpPr txBox="1">
            <a:spLocks noChangeArrowheads="1"/>
          </p:cNvSpPr>
          <p:nvPr/>
        </p:nvSpPr>
        <p:spPr bwMode="auto">
          <a:xfrm>
            <a:off x="642938" y="2041029"/>
            <a:ext cx="3659976" cy="584775"/>
          </a:xfrm>
          <a:prstGeom prst="rect">
            <a:avLst/>
          </a:prstGeom>
          <a:noFill/>
          <a:ln w="9525">
            <a:noFill/>
            <a:miter lim="800000"/>
          </a:ln>
        </p:spPr>
        <p:txBody>
          <a:bodyPr wrap="none">
            <a:spAutoFit/>
          </a:bodyPr>
          <a:lstStyle/>
          <a:p>
            <a:r>
              <a:rPr lang="en-US" altLang="zh-CN" sz="3200" b="1" dirty="0">
                <a:latin typeface="华文楷体" pitchFamily="2" charset="-122"/>
                <a:ea typeface="华文楷体" pitchFamily="2" charset="-122"/>
              </a:rPr>
              <a:t>5</a:t>
            </a:r>
            <a:r>
              <a:rPr lang="zh-CN" altLang="en-US" sz="3200" b="1" dirty="0">
                <a:latin typeface="华文楷体" pitchFamily="2" charset="-122"/>
                <a:ea typeface="华文楷体" pitchFamily="2" charset="-122"/>
              </a:rPr>
              <a:t>）对培训学员要求</a:t>
            </a:r>
            <a:endParaRPr lang="zh-CN" altLang="en-US" sz="3200" b="1" dirty="0">
              <a:latin typeface="华文楷体" pitchFamily="2" charset="-122"/>
              <a:ea typeface="华文楷体" pitchFamily="2" charset="-122"/>
            </a:endParaRPr>
          </a:p>
        </p:txBody>
      </p:sp>
      <p:sp>
        <p:nvSpPr>
          <p:cNvPr id="13317" name="TextBox 9"/>
          <p:cNvSpPr txBox="1">
            <a:spLocks noChangeArrowheads="1"/>
          </p:cNvSpPr>
          <p:nvPr/>
        </p:nvSpPr>
        <p:spPr bwMode="auto">
          <a:xfrm>
            <a:off x="1143000" y="2839576"/>
            <a:ext cx="6649577" cy="2677656"/>
          </a:xfrm>
          <a:prstGeom prst="rect">
            <a:avLst/>
          </a:prstGeom>
          <a:noFill/>
          <a:ln w="9525">
            <a:noFill/>
            <a:miter lim="800000"/>
          </a:ln>
        </p:spPr>
        <p:txBody>
          <a:bodyPr wrap="none">
            <a:spAutoFit/>
          </a:bodyPr>
          <a:lstStyle/>
          <a:p>
            <a:pPr>
              <a:lnSpc>
                <a:spcPct val="200000"/>
              </a:lnSpc>
            </a:pPr>
            <a:r>
              <a:rPr lang="zh-CN" altLang="en-US" sz="2800" b="1" dirty="0">
                <a:solidFill>
                  <a:srgbClr val="FF0000"/>
                </a:solidFill>
                <a:latin typeface="华文楷体" pitchFamily="2" charset="-122"/>
                <a:ea typeface="华文楷体" pitchFamily="2" charset="-122"/>
              </a:rPr>
              <a:t>掌握：</a:t>
            </a:r>
            <a:endParaRPr lang="en-US" altLang="zh-CN" sz="2800" b="1" dirty="0">
              <a:solidFill>
                <a:srgbClr val="FF0000"/>
              </a:solidFill>
              <a:latin typeface="华文楷体" pitchFamily="2" charset="-122"/>
              <a:ea typeface="华文楷体" pitchFamily="2" charset="-122"/>
            </a:endParaRPr>
          </a:p>
          <a:p>
            <a:pPr>
              <a:lnSpc>
                <a:spcPct val="200000"/>
              </a:lnSpc>
            </a:pPr>
            <a:r>
              <a:rPr lang="zh-CN" altLang="en-US" sz="2800" b="1" dirty="0"/>
              <a:t>①</a:t>
            </a:r>
            <a:r>
              <a:rPr lang="zh-CN" altLang="en-US" sz="2800" b="1" dirty="0">
                <a:latin typeface="华文楷体" pitchFamily="2" charset="-122"/>
                <a:ea typeface="华文楷体" pitchFamily="2" charset="-122"/>
              </a:rPr>
              <a:t>安全标准化的要求、程序、方法；</a:t>
            </a:r>
            <a:endParaRPr lang="en-US" altLang="zh-CN" sz="2800" b="1" dirty="0">
              <a:latin typeface="华文楷体" pitchFamily="2" charset="-122"/>
              <a:ea typeface="华文楷体" pitchFamily="2" charset="-122"/>
            </a:endParaRPr>
          </a:p>
          <a:p>
            <a:pPr>
              <a:lnSpc>
                <a:spcPct val="200000"/>
              </a:lnSpc>
            </a:pPr>
            <a:r>
              <a:rPr lang="zh-CN" altLang="en-US" sz="2800" b="1" dirty="0"/>
              <a:t>②</a:t>
            </a:r>
            <a:r>
              <a:rPr lang="zh-CN" altLang="en-US" sz="2800" b="1" dirty="0">
                <a:latin typeface="华文楷体" pitchFamily="2" charset="-122"/>
                <a:ea typeface="华文楷体" pitchFamily="2" charset="-122"/>
              </a:rPr>
              <a:t>达标评审的原则、要求、程序、方法</a:t>
            </a:r>
            <a:r>
              <a:rPr lang="zh-CN" altLang="en-US" sz="2800" b="1" dirty="0" smtClean="0">
                <a:latin typeface="华文楷体" pitchFamily="2" charset="-122"/>
                <a:ea typeface="华文楷体" pitchFamily="2" charset="-122"/>
              </a:rPr>
              <a:t>。</a:t>
            </a:r>
            <a:endParaRPr lang="en-US" altLang="zh-CN" sz="28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培训内容及考核要点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pic>
        <p:nvPicPr>
          <p:cNvPr id="14340" name="Picture 3" descr="C:\Users\z\Desktop\图片2.png"/>
          <p:cNvPicPr>
            <a:picLocks noChangeAspect="1" noChangeArrowheads="1"/>
          </p:cNvPicPr>
          <p:nvPr/>
        </p:nvPicPr>
        <p:blipFill>
          <a:blip r:embed="rId1" cstate="print"/>
          <a:srcRect/>
          <a:stretch>
            <a:fillRect/>
          </a:stretch>
        </p:blipFill>
        <p:spPr bwMode="auto">
          <a:xfrm>
            <a:off x="1928813" y="1714500"/>
            <a:ext cx="5214937" cy="4429125"/>
          </a:xfrm>
          <a:prstGeom prst="rect">
            <a:avLst/>
          </a:prstGeom>
          <a:noFill/>
          <a:ln w="9525">
            <a:noFill/>
            <a:miter lim="800000"/>
            <a:headEnd/>
            <a:tailEnd/>
          </a:ln>
        </p:spPr>
      </p:pic>
      <p:sp>
        <p:nvSpPr>
          <p:cNvPr id="14341" name="TextBox 8"/>
          <p:cNvSpPr txBox="1">
            <a:spLocks noChangeArrowheads="1"/>
          </p:cNvSpPr>
          <p:nvPr/>
        </p:nvSpPr>
        <p:spPr bwMode="auto">
          <a:xfrm>
            <a:off x="3857625" y="1714500"/>
            <a:ext cx="1211263" cy="400050"/>
          </a:xfrm>
          <a:prstGeom prst="rect">
            <a:avLst/>
          </a:prstGeom>
          <a:noFill/>
          <a:ln w="9525">
            <a:noFill/>
            <a:miter lim="800000"/>
          </a:ln>
        </p:spPr>
        <p:txBody>
          <a:bodyPr wrap="none">
            <a:spAutoFit/>
          </a:bodyPr>
          <a:lstStyle/>
          <a:p>
            <a:r>
              <a:rPr lang="zh-CN" altLang="en-US" sz="2000" b="1">
                <a:latin typeface="华文楷体" pitchFamily="2" charset="-122"/>
                <a:ea typeface="华文楷体" pitchFamily="2" charset="-122"/>
              </a:rPr>
              <a:t>基础知识</a:t>
            </a:r>
            <a:endParaRPr lang="zh-CN" altLang="en-US" sz="2000" b="1">
              <a:latin typeface="华文楷体" pitchFamily="2" charset="-122"/>
              <a:ea typeface="华文楷体" pitchFamily="2" charset="-122"/>
            </a:endParaRPr>
          </a:p>
        </p:txBody>
      </p:sp>
      <p:sp>
        <p:nvSpPr>
          <p:cNvPr id="14342" name="TextBox 9"/>
          <p:cNvSpPr txBox="1">
            <a:spLocks noChangeArrowheads="1"/>
          </p:cNvSpPr>
          <p:nvPr/>
        </p:nvSpPr>
        <p:spPr bwMode="auto">
          <a:xfrm>
            <a:off x="2455863" y="2273300"/>
            <a:ext cx="4545012" cy="400050"/>
          </a:xfrm>
          <a:prstGeom prst="rect">
            <a:avLst/>
          </a:prstGeom>
          <a:noFill/>
          <a:ln w="9525">
            <a:noFill/>
            <a:miter lim="800000"/>
          </a:ln>
        </p:spPr>
        <p:txBody>
          <a:bodyPr wrap="none">
            <a:spAutoFit/>
          </a:bodyPr>
          <a:lstStyle/>
          <a:p>
            <a:r>
              <a:rPr lang="zh-CN" altLang="en-US" sz="2000" b="1">
                <a:latin typeface="华文楷体" pitchFamily="2" charset="-122"/>
                <a:ea typeface="华文楷体" pitchFamily="2" charset="-122"/>
              </a:rPr>
              <a:t>国家有关法律法规、规章及规范性文件</a:t>
            </a:r>
            <a:endParaRPr lang="zh-CN" altLang="en-US" sz="2000" b="1">
              <a:latin typeface="华文楷体" pitchFamily="2" charset="-122"/>
              <a:ea typeface="华文楷体" pitchFamily="2" charset="-122"/>
            </a:endParaRPr>
          </a:p>
        </p:txBody>
      </p:sp>
      <p:sp>
        <p:nvSpPr>
          <p:cNvPr id="14343" name="TextBox 10"/>
          <p:cNvSpPr txBox="1">
            <a:spLocks noChangeArrowheads="1"/>
          </p:cNvSpPr>
          <p:nvPr/>
        </p:nvSpPr>
        <p:spPr bwMode="auto">
          <a:xfrm>
            <a:off x="3500438" y="2857500"/>
            <a:ext cx="1979612" cy="400050"/>
          </a:xfrm>
          <a:prstGeom prst="rect">
            <a:avLst/>
          </a:prstGeom>
          <a:noFill/>
          <a:ln w="9525">
            <a:noFill/>
            <a:miter lim="800000"/>
          </a:ln>
        </p:spPr>
        <p:txBody>
          <a:bodyPr wrap="none">
            <a:spAutoFit/>
          </a:bodyPr>
          <a:lstStyle/>
          <a:p>
            <a:r>
              <a:rPr lang="zh-CN" altLang="en-US" sz="2000" b="1">
                <a:latin typeface="华文楷体" pitchFamily="2" charset="-122"/>
                <a:ea typeface="华文楷体" pitchFamily="2" charset="-122"/>
              </a:rPr>
              <a:t>安全标准化标准</a:t>
            </a:r>
            <a:endParaRPr lang="zh-CN" altLang="en-US" sz="2000" b="1">
              <a:latin typeface="华文楷体" pitchFamily="2" charset="-122"/>
              <a:ea typeface="华文楷体" pitchFamily="2" charset="-122"/>
            </a:endParaRPr>
          </a:p>
        </p:txBody>
      </p:sp>
      <p:sp>
        <p:nvSpPr>
          <p:cNvPr id="14344" name="TextBox 11"/>
          <p:cNvSpPr txBox="1">
            <a:spLocks noChangeArrowheads="1"/>
          </p:cNvSpPr>
          <p:nvPr/>
        </p:nvSpPr>
        <p:spPr bwMode="auto">
          <a:xfrm>
            <a:off x="3500438" y="3429000"/>
            <a:ext cx="1979612" cy="400050"/>
          </a:xfrm>
          <a:prstGeom prst="rect">
            <a:avLst/>
          </a:prstGeom>
          <a:noFill/>
          <a:ln w="9525">
            <a:noFill/>
            <a:miter lim="800000"/>
          </a:ln>
        </p:spPr>
        <p:txBody>
          <a:bodyPr wrap="none">
            <a:spAutoFit/>
          </a:bodyPr>
          <a:lstStyle/>
          <a:p>
            <a:r>
              <a:rPr lang="zh-CN" altLang="en-US" sz="2000" b="1">
                <a:latin typeface="华文楷体" pitchFamily="2" charset="-122"/>
                <a:ea typeface="华文楷体" pitchFamily="2" charset="-122"/>
              </a:rPr>
              <a:t>安全标准化评审</a:t>
            </a:r>
            <a:endParaRPr lang="zh-CN" altLang="en-US" sz="2000" b="1">
              <a:latin typeface="华文楷体" pitchFamily="2" charset="-122"/>
              <a:ea typeface="华文楷体" pitchFamily="2" charset="-122"/>
            </a:endParaRPr>
          </a:p>
        </p:txBody>
      </p:sp>
      <p:sp>
        <p:nvSpPr>
          <p:cNvPr id="14345" name="TextBox 12"/>
          <p:cNvSpPr txBox="1">
            <a:spLocks noChangeArrowheads="1"/>
          </p:cNvSpPr>
          <p:nvPr/>
        </p:nvSpPr>
        <p:spPr bwMode="auto">
          <a:xfrm>
            <a:off x="3932238" y="4071938"/>
            <a:ext cx="1211262" cy="400050"/>
          </a:xfrm>
          <a:prstGeom prst="rect">
            <a:avLst/>
          </a:prstGeom>
          <a:noFill/>
          <a:ln w="9525">
            <a:noFill/>
            <a:miter lim="800000"/>
          </a:ln>
        </p:spPr>
        <p:txBody>
          <a:bodyPr wrap="none">
            <a:spAutoFit/>
          </a:bodyPr>
          <a:lstStyle/>
          <a:p>
            <a:r>
              <a:rPr lang="zh-CN" altLang="en-US" sz="2000" b="1" dirty="0">
                <a:latin typeface="华文楷体" pitchFamily="2" charset="-122"/>
                <a:ea typeface="华文楷体" pitchFamily="2" charset="-122"/>
              </a:rPr>
              <a:t>评审要求</a:t>
            </a:r>
            <a:endParaRPr lang="zh-CN" altLang="en-US" sz="2000" b="1" dirty="0">
              <a:latin typeface="华文楷体" pitchFamily="2" charset="-122"/>
              <a:ea typeface="华文楷体" pitchFamily="2" charset="-122"/>
            </a:endParaRPr>
          </a:p>
        </p:txBody>
      </p:sp>
      <p:sp>
        <p:nvSpPr>
          <p:cNvPr id="14346" name="TextBox 13"/>
          <p:cNvSpPr txBox="1">
            <a:spLocks noChangeArrowheads="1"/>
          </p:cNvSpPr>
          <p:nvPr/>
        </p:nvSpPr>
        <p:spPr bwMode="auto">
          <a:xfrm>
            <a:off x="3705225" y="4572000"/>
            <a:ext cx="1724025" cy="400050"/>
          </a:xfrm>
          <a:prstGeom prst="rect">
            <a:avLst/>
          </a:prstGeom>
          <a:noFill/>
          <a:ln w="9525">
            <a:noFill/>
            <a:miter lim="800000"/>
          </a:ln>
        </p:spPr>
        <p:txBody>
          <a:bodyPr wrap="none">
            <a:spAutoFit/>
          </a:bodyPr>
          <a:lstStyle/>
          <a:p>
            <a:r>
              <a:rPr lang="zh-CN" altLang="en-US" sz="2000" b="1" dirty="0">
                <a:latin typeface="华文楷体" pitchFamily="2" charset="-122"/>
                <a:ea typeface="华文楷体" pitchFamily="2" charset="-122"/>
              </a:rPr>
              <a:t>行业实施指南</a:t>
            </a:r>
            <a:endParaRPr lang="zh-CN" altLang="en-US" sz="2000" b="1" dirty="0">
              <a:latin typeface="华文楷体" pitchFamily="2" charset="-122"/>
              <a:ea typeface="华文楷体" pitchFamily="2" charset="-122"/>
            </a:endParaRPr>
          </a:p>
        </p:txBody>
      </p:sp>
      <p:sp>
        <p:nvSpPr>
          <p:cNvPr id="14347" name="TextBox 14"/>
          <p:cNvSpPr txBox="1">
            <a:spLocks noChangeArrowheads="1"/>
          </p:cNvSpPr>
          <p:nvPr/>
        </p:nvSpPr>
        <p:spPr bwMode="auto">
          <a:xfrm>
            <a:off x="3705225" y="5143500"/>
            <a:ext cx="1724025" cy="400050"/>
          </a:xfrm>
          <a:prstGeom prst="rect">
            <a:avLst/>
          </a:prstGeom>
          <a:noFill/>
          <a:ln w="9525">
            <a:noFill/>
            <a:miter lim="800000"/>
          </a:ln>
        </p:spPr>
        <p:txBody>
          <a:bodyPr wrap="none">
            <a:spAutoFit/>
          </a:bodyPr>
          <a:lstStyle/>
          <a:p>
            <a:r>
              <a:rPr lang="zh-CN" altLang="en-US" sz="2000" b="1">
                <a:latin typeface="华文楷体" pitchFamily="2" charset="-122"/>
                <a:ea typeface="华文楷体" pitchFamily="2" charset="-122"/>
              </a:rPr>
              <a:t>管理信息系统</a:t>
            </a:r>
            <a:endParaRPr lang="zh-CN" altLang="en-US" sz="2000" b="1">
              <a:solidFill>
                <a:srgbClr val="FF0000"/>
              </a:solidFill>
              <a:latin typeface="华文楷体" pitchFamily="2" charset="-122"/>
              <a:ea typeface="华文楷体" pitchFamily="2" charset="-122"/>
            </a:endParaRPr>
          </a:p>
        </p:txBody>
      </p:sp>
      <p:sp>
        <p:nvSpPr>
          <p:cNvPr id="14348" name="TextBox 15"/>
          <p:cNvSpPr txBox="1">
            <a:spLocks noChangeArrowheads="1"/>
          </p:cNvSpPr>
          <p:nvPr/>
        </p:nvSpPr>
        <p:spPr bwMode="auto">
          <a:xfrm>
            <a:off x="3705225" y="5643563"/>
            <a:ext cx="1724025" cy="400050"/>
          </a:xfrm>
          <a:prstGeom prst="rect">
            <a:avLst/>
          </a:prstGeom>
          <a:noFill/>
          <a:ln w="9525">
            <a:noFill/>
            <a:miter lim="800000"/>
          </a:ln>
        </p:spPr>
        <p:txBody>
          <a:bodyPr wrap="none">
            <a:spAutoFit/>
          </a:bodyPr>
          <a:lstStyle/>
          <a:p>
            <a:r>
              <a:rPr lang="zh-CN" altLang="en-US" sz="2000" b="1">
                <a:latin typeface="华文楷体" pitchFamily="2" charset="-122"/>
                <a:ea typeface="华文楷体" pitchFamily="2" charset="-122"/>
              </a:rPr>
              <a:t>典型案例分析</a:t>
            </a:r>
            <a:endParaRPr lang="zh-CN" altLang="en-US" sz="2000" b="1">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培训内容及考核要点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15364" name="TextBox 8"/>
          <p:cNvSpPr txBox="1">
            <a:spLocks noChangeArrowheads="1"/>
          </p:cNvSpPr>
          <p:nvPr/>
        </p:nvSpPr>
        <p:spPr bwMode="auto">
          <a:xfrm>
            <a:off x="642938" y="1785938"/>
            <a:ext cx="2147887"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1</a:t>
            </a:r>
            <a:r>
              <a:rPr lang="zh-CN" altLang="en-US" sz="2800" b="1">
                <a:latin typeface="华文楷体" pitchFamily="2" charset="-122"/>
                <a:ea typeface="华文楷体" pitchFamily="2" charset="-122"/>
              </a:rPr>
              <a:t>）</a:t>
            </a:r>
            <a:r>
              <a:rPr lang="zh-CN" altLang="en-US" sz="2800" b="1">
                <a:solidFill>
                  <a:srgbClr val="0000CC"/>
                </a:solidFill>
                <a:latin typeface="华文楷体" pitchFamily="2" charset="-122"/>
                <a:ea typeface="华文楷体" pitchFamily="2" charset="-122"/>
              </a:rPr>
              <a:t>基础知识</a:t>
            </a:r>
            <a:endParaRPr lang="zh-CN" altLang="en-US" sz="2800" b="1">
              <a:solidFill>
                <a:srgbClr val="0000CC"/>
              </a:solidFill>
              <a:latin typeface="华文楷体" pitchFamily="2" charset="-122"/>
              <a:ea typeface="华文楷体" pitchFamily="2" charset="-122"/>
            </a:endParaRPr>
          </a:p>
        </p:txBody>
      </p:sp>
      <p:sp>
        <p:nvSpPr>
          <p:cNvPr id="15365" name="TextBox 6"/>
          <p:cNvSpPr txBox="1">
            <a:spLocks noChangeArrowheads="1"/>
          </p:cNvSpPr>
          <p:nvPr/>
        </p:nvSpPr>
        <p:spPr bwMode="auto">
          <a:xfrm>
            <a:off x="1724025" y="2428875"/>
            <a:ext cx="2317750" cy="822325"/>
          </a:xfrm>
          <a:prstGeom prst="rect">
            <a:avLst/>
          </a:prstGeom>
          <a:noFill/>
          <a:ln w="9525">
            <a:noFill/>
            <a:miter lim="800000"/>
          </a:ln>
        </p:spPr>
        <p:txBody>
          <a:bodyPr wrap="none">
            <a:spAutoFit/>
          </a:bodyPr>
          <a:lstStyle/>
          <a:p>
            <a:pPr algn="ctr"/>
            <a:r>
              <a:rPr lang="zh-CN" altLang="en-US" b="1">
                <a:solidFill>
                  <a:srgbClr val="FF0000"/>
                </a:solidFill>
                <a:latin typeface="华文楷体" pitchFamily="2" charset="-122"/>
                <a:ea typeface="华文楷体" pitchFamily="2" charset="-122"/>
              </a:rPr>
              <a:t>了解</a:t>
            </a:r>
            <a:r>
              <a:rPr lang="zh-CN" altLang="en-US" b="1">
                <a:latin typeface="华文楷体" pitchFamily="2" charset="-122"/>
                <a:ea typeface="华文楷体" pitchFamily="2" charset="-122"/>
              </a:rPr>
              <a:t>安全标准化</a:t>
            </a:r>
            <a:endParaRPr lang="en-US" altLang="zh-CN" b="1">
              <a:latin typeface="华文楷体" pitchFamily="2" charset="-122"/>
              <a:ea typeface="华文楷体" pitchFamily="2" charset="-122"/>
            </a:endParaRPr>
          </a:p>
          <a:p>
            <a:pPr algn="ctr"/>
            <a:r>
              <a:rPr lang="zh-CN" altLang="en-US" b="1">
                <a:latin typeface="华文楷体" pitchFamily="2" charset="-122"/>
                <a:ea typeface="华文楷体" pitchFamily="2" charset="-122"/>
              </a:rPr>
              <a:t>发展历程</a:t>
            </a:r>
            <a:endParaRPr lang="zh-CN" altLang="en-US" b="1">
              <a:latin typeface="华文楷体" pitchFamily="2" charset="-122"/>
              <a:ea typeface="华文楷体" pitchFamily="2" charset="-122"/>
            </a:endParaRPr>
          </a:p>
        </p:txBody>
      </p:sp>
      <p:sp>
        <p:nvSpPr>
          <p:cNvPr id="15366" name="TextBox 7"/>
          <p:cNvSpPr txBox="1">
            <a:spLocks noChangeArrowheads="1"/>
          </p:cNvSpPr>
          <p:nvPr/>
        </p:nvSpPr>
        <p:spPr bwMode="auto">
          <a:xfrm>
            <a:off x="5010150" y="2428875"/>
            <a:ext cx="2317750" cy="822325"/>
          </a:xfrm>
          <a:prstGeom prst="rect">
            <a:avLst/>
          </a:prstGeom>
          <a:noFill/>
          <a:ln w="9525">
            <a:noFill/>
            <a:miter lim="800000"/>
          </a:ln>
        </p:spPr>
        <p:txBody>
          <a:bodyPr wrap="none">
            <a:spAutoFit/>
          </a:bodyPr>
          <a:lstStyle/>
          <a:p>
            <a:pPr algn="ctr"/>
            <a:r>
              <a:rPr lang="zh-CN" altLang="en-US" b="1">
                <a:solidFill>
                  <a:srgbClr val="FF0000"/>
                </a:solidFill>
                <a:latin typeface="华文楷体" pitchFamily="2" charset="-122"/>
                <a:ea typeface="华文楷体" pitchFamily="2" charset="-122"/>
              </a:rPr>
              <a:t>掌握</a:t>
            </a:r>
            <a:r>
              <a:rPr lang="zh-CN" altLang="en-US" b="1">
                <a:latin typeface="华文楷体" pitchFamily="2" charset="-122"/>
                <a:ea typeface="华文楷体" pitchFamily="2" charset="-122"/>
              </a:rPr>
              <a:t>安全标准化</a:t>
            </a:r>
            <a:endParaRPr lang="en-US" altLang="zh-CN" b="1">
              <a:latin typeface="华文楷体" pitchFamily="2" charset="-122"/>
              <a:ea typeface="华文楷体" pitchFamily="2" charset="-122"/>
            </a:endParaRPr>
          </a:p>
          <a:p>
            <a:pPr algn="ctr"/>
            <a:r>
              <a:rPr lang="zh-CN" altLang="en-US" b="1">
                <a:latin typeface="华文楷体" pitchFamily="2" charset="-122"/>
                <a:ea typeface="华文楷体" pitchFamily="2" charset="-122"/>
              </a:rPr>
              <a:t>重要意义 </a:t>
            </a:r>
            <a:endParaRPr lang="zh-CN" altLang="en-US" b="1">
              <a:latin typeface="华文楷体" pitchFamily="2" charset="-122"/>
              <a:ea typeface="华文楷体" pitchFamily="2" charset="-122"/>
            </a:endParaRPr>
          </a:p>
        </p:txBody>
      </p:sp>
      <p:sp>
        <p:nvSpPr>
          <p:cNvPr id="15367" name="TextBox 8"/>
          <p:cNvSpPr txBox="1">
            <a:spLocks noChangeArrowheads="1"/>
          </p:cNvSpPr>
          <p:nvPr/>
        </p:nvSpPr>
        <p:spPr bwMode="auto">
          <a:xfrm>
            <a:off x="5100638" y="5072063"/>
            <a:ext cx="2317750" cy="822325"/>
          </a:xfrm>
          <a:prstGeom prst="rect">
            <a:avLst/>
          </a:prstGeom>
          <a:noFill/>
          <a:ln w="9525">
            <a:noFill/>
            <a:miter lim="800000"/>
          </a:ln>
        </p:spPr>
        <p:txBody>
          <a:bodyPr wrap="none">
            <a:spAutoFit/>
          </a:bodyPr>
          <a:lstStyle/>
          <a:p>
            <a:pPr algn="ctr"/>
            <a:r>
              <a:rPr lang="zh-CN" altLang="en-US" b="1">
                <a:solidFill>
                  <a:srgbClr val="FF0000"/>
                </a:solidFill>
                <a:latin typeface="华文楷体" pitchFamily="2" charset="-122"/>
                <a:ea typeface="华文楷体" pitchFamily="2" charset="-122"/>
              </a:rPr>
              <a:t>清楚</a:t>
            </a:r>
            <a:r>
              <a:rPr lang="zh-CN" altLang="en-US" b="1">
                <a:latin typeface="华文楷体" pitchFamily="2" charset="-122"/>
                <a:ea typeface="华文楷体" pitchFamily="2" charset="-122"/>
              </a:rPr>
              <a:t>危险化学品</a:t>
            </a:r>
            <a:endParaRPr lang="en-US" altLang="zh-CN" b="1">
              <a:latin typeface="华文楷体" pitchFamily="2" charset="-122"/>
              <a:ea typeface="华文楷体" pitchFamily="2" charset="-122"/>
            </a:endParaRPr>
          </a:p>
          <a:p>
            <a:pPr algn="ctr"/>
            <a:r>
              <a:rPr lang="zh-CN" altLang="en-US" b="1">
                <a:latin typeface="华文楷体" pitchFamily="2" charset="-122"/>
                <a:ea typeface="华文楷体" pitchFamily="2" charset="-122"/>
              </a:rPr>
              <a:t>安全生产形势</a:t>
            </a:r>
            <a:r>
              <a:rPr lang="zh-CN" altLang="en-US">
                <a:latin typeface="华文楷体" pitchFamily="2" charset="-122"/>
                <a:ea typeface="华文楷体" pitchFamily="2" charset="-122"/>
              </a:rPr>
              <a:t> </a:t>
            </a:r>
            <a:endParaRPr lang="zh-CN" altLang="en-US">
              <a:latin typeface="华文楷体" pitchFamily="2" charset="-122"/>
              <a:ea typeface="华文楷体" pitchFamily="2" charset="-122"/>
            </a:endParaRPr>
          </a:p>
        </p:txBody>
      </p:sp>
      <p:sp>
        <p:nvSpPr>
          <p:cNvPr id="15368" name="TextBox 9"/>
          <p:cNvSpPr txBox="1">
            <a:spLocks noChangeArrowheads="1"/>
          </p:cNvSpPr>
          <p:nvPr/>
        </p:nvSpPr>
        <p:spPr bwMode="auto">
          <a:xfrm>
            <a:off x="1797050" y="5072063"/>
            <a:ext cx="2622550" cy="822325"/>
          </a:xfrm>
          <a:prstGeom prst="rect">
            <a:avLst/>
          </a:prstGeom>
          <a:noFill/>
          <a:ln w="9525">
            <a:noFill/>
            <a:miter lim="800000"/>
          </a:ln>
        </p:spPr>
        <p:txBody>
          <a:bodyPr wrap="none">
            <a:spAutoFit/>
          </a:bodyPr>
          <a:lstStyle/>
          <a:p>
            <a:pPr algn="ctr"/>
            <a:r>
              <a:rPr lang="zh-CN" altLang="en-US" b="1">
                <a:solidFill>
                  <a:srgbClr val="FF0000"/>
                </a:solidFill>
                <a:latin typeface="华文楷体" pitchFamily="2" charset="-122"/>
                <a:ea typeface="华文楷体" pitchFamily="2" charset="-122"/>
              </a:rPr>
              <a:t>了解</a:t>
            </a:r>
            <a:r>
              <a:rPr lang="zh-CN" altLang="en-US" b="1">
                <a:latin typeface="华文楷体" pitchFamily="2" charset="-122"/>
                <a:ea typeface="华文楷体" pitchFamily="2" charset="-122"/>
              </a:rPr>
              <a:t>现代先进安全</a:t>
            </a:r>
            <a:endParaRPr lang="en-US" altLang="zh-CN" b="1">
              <a:latin typeface="华文楷体" pitchFamily="2" charset="-122"/>
              <a:ea typeface="华文楷体" pitchFamily="2" charset="-122"/>
            </a:endParaRPr>
          </a:p>
          <a:p>
            <a:pPr algn="ctr"/>
            <a:r>
              <a:rPr lang="zh-CN" altLang="en-US" b="1">
                <a:latin typeface="华文楷体" pitchFamily="2" charset="-122"/>
                <a:ea typeface="华文楷体" pitchFamily="2" charset="-122"/>
              </a:rPr>
              <a:t>管理理念与方法</a:t>
            </a:r>
            <a:r>
              <a:rPr lang="zh-CN" altLang="en-US">
                <a:latin typeface="华文楷体" pitchFamily="2" charset="-122"/>
                <a:ea typeface="华文楷体" pitchFamily="2" charset="-122"/>
              </a:rPr>
              <a:t> </a:t>
            </a:r>
            <a:endParaRPr lang="zh-CN" altLang="en-US">
              <a:latin typeface="华文楷体" pitchFamily="2" charset="-122"/>
              <a:ea typeface="华文楷体" pitchFamily="2" charset="-122"/>
            </a:endParaRPr>
          </a:p>
        </p:txBody>
      </p:sp>
      <p:pic>
        <p:nvPicPr>
          <p:cNvPr id="15369" name="Picture 3" descr="C:\Users\z\Desktop\图片4.png"/>
          <p:cNvPicPr>
            <a:picLocks noChangeAspect="1" noChangeArrowheads="1"/>
          </p:cNvPicPr>
          <p:nvPr/>
        </p:nvPicPr>
        <p:blipFill>
          <a:blip r:embed="rId1" cstate="print"/>
          <a:srcRect/>
          <a:stretch>
            <a:fillRect/>
          </a:stretch>
        </p:blipFill>
        <p:spPr bwMode="auto">
          <a:xfrm>
            <a:off x="3357563" y="3071813"/>
            <a:ext cx="2206625" cy="2176462"/>
          </a:xfrm>
          <a:prstGeom prst="rect">
            <a:avLst/>
          </a:prstGeom>
          <a:noFill/>
          <a:ln w="9525">
            <a:noFill/>
            <a:miter lim="800000"/>
            <a:headEnd/>
            <a:tailEnd/>
          </a:ln>
        </p:spPr>
      </p:pic>
      <p:sp>
        <p:nvSpPr>
          <p:cNvPr id="15370" name="TextBox 11"/>
          <p:cNvSpPr txBox="1">
            <a:spLocks noChangeArrowheads="1"/>
          </p:cNvSpPr>
          <p:nvPr/>
        </p:nvSpPr>
        <p:spPr bwMode="auto">
          <a:xfrm>
            <a:off x="3954463" y="3643313"/>
            <a:ext cx="903287" cy="954087"/>
          </a:xfrm>
          <a:prstGeom prst="rect">
            <a:avLst/>
          </a:prstGeom>
          <a:noFill/>
          <a:ln w="9525">
            <a:noFill/>
            <a:miter lim="800000"/>
          </a:ln>
        </p:spPr>
        <p:txBody>
          <a:bodyPr wrap="none">
            <a:spAutoFit/>
          </a:bodyPr>
          <a:lstStyle/>
          <a:p>
            <a:r>
              <a:rPr lang="zh-CN" altLang="en-US" sz="2800" b="1">
                <a:solidFill>
                  <a:srgbClr val="FF0000"/>
                </a:solidFill>
                <a:latin typeface="华文楷体" pitchFamily="2" charset="-122"/>
                <a:ea typeface="华文楷体" pitchFamily="2" charset="-122"/>
              </a:rPr>
              <a:t>基础</a:t>
            </a:r>
            <a:endParaRPr lang="en-US" altLang="zh-CN" sz="2800" b="1">
              <a:solidFill>
                <a:srgbClr val="FF0000"/>
              </a:solidFill>
              <a:latin typeface="华文楷体" pitchFamily="2" charset="-122"/>
              <a:ea typeface="华文楷体" pitchFamily="2" charset="-122"/>
            </a:endParaRPr>
          </a:p>
          <a:p>
            <a:r>
              <a:rPr lang="zh-CN" altLang="en-US" sz="2800" b="1">
                <a:solidFill>
                  <a:srgbClr val="FF0000"/>
                </a:solidFill>
                <a:latin typeface="华文楷体" pitchFamily="2" charset="-122"/>
                <a:ea typeface="华文楷体" pitchFamily="2" charset="-122"/>
              </a:rPr>
              <a:t>知识</a:t>
            </a:r>
            <a:endParaRPr lang="zh-CN" altLang="en-US" sz="2800" b="1">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0-#ppt_w/2"/>
                                          </p:val>
                                        </p:tav>
                                        <p:tav tm="100000">
                                          <p:val>
                                            <p:strVal val="#ppt_x"/>
                                          </p:val>
                                        </p:tav>
                                      </p:tavLst>
                                    </p:anim>
                                    <p:anim calcmode="lin" valueType="num">
                                      <p:cBhvr additive="base">
                                        <p:cTn id="8" dur="500" fill="hold"/>
                                        <p:tgtEl>
                                          <p:spTgt spid="1536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1+#ppt_w/2"/>
                                          </p:val>
                                        </p:tav>
                                        <p:tav tm="100000">
                                          <p:val>
                                            <p:strVal val="#ppt_x"/>
                                          </p:val>
                                        </p:tav>
                                      </p:tavLst>
                                    </p:anim>
                                    <p:anim calcmode="lin" valueType="num">
                                      <p:cBhvr additive="base">
                                        <p:cTn id="14" dur="500" fill="hold"/>
                                        <p:tgtEl>
                                          <p:spTgt spid="1536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additive="base">
                                        <p:cTn id="19" dur="500" fill="hold"/>
                                        <p:tgtEl>
                                          <p:spTgt spid="15367"/>
                                        </p:tgtEl>
                                        <p:attrNameLst>
                                          <p:attrName>ppt_x</p:attrName>
                                        </p:attrNameLst>
                                      </p:cBhvr>
                                      <p:tavLst>
                                        <p:tav tm="0">
                                          <p:val>
                                            <p:strVal val="1+#ppt_w/2"/>
                                          </p:val>
                                        </p:tav>
                                        <p:tav tm="100000">
                                          <p:val>
                                            <p:strVal val="#ppt_x"/>
                                          </p:val>
                                        </p:tav>
                                      </p:tavLst>
                                    </p:anim>
                                    <p:anim calcmode="lin" valueType="num">
                                      <p:cBhvr additive="base">
                                        <p:cTn id="20"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5368"/>
                                        </p:tgtEl>
                                        <p:attrNameLst>
                                          <p:attrName>style.visibility</p:attrName>
                                        </p:attrNameLst>
                                      </p:cBhvr>
                                      <p:to>
                                        <p:strVal val="visible"/>
                                      </p:to>
                                    </p:set>
                                    <p:anim calcmode="lin" valueType="num">
                                      <p:cBhvr additive="base">
                                        <p:cTn id="25" dur="500" fill="hold"/>
                                        <p:tgtEl>
                                          <p:spTgt spid="15368"/>
                                        </p:tgtEl>
                                        <p:attrNameLst>
                                          <p:attrName>ppt_x</p:attrName>
                                        </p:attrNameLst>
                                      </p:cBhvr>
                                      <p:tavLst>
                                        <p:tav tm="0">
                                          <p:val>
                                            <p:strVal val="0-#ppt_w/2"/>
                                          </p:val>
                                        </p:tav>
                                        <p:tav tm="100000">
                                          <p:val>
                                            <p:strVal val="#ppt_x"/>
                                          </p:val>
                                        </p:tav>
                                      </p:tavLst>
                                    </p:anim>
                                    <p:anim calcmode="lin" valueType="num">
                                      <p:cBhvr additive="base">
                                        <p:cTn id="26"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P spid="153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培训内容及考核要点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16388" name="TextBox 8"/>
          <p:cNvSpPr txBox="1">
            <a:spLocks noChangeArrowheads="1"/>
          </p:cNvSpPr>
          <p:nvPr/>
        </p:nvSpPr>
        <p:spPr bwMode="auto">
          <a:xfrm>
            <a:off x="642938" y="1785938"/>
            <a:ext cx="6816725"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2</a:t>
            </a:r>
            <a:r>
              <a:rPr lang="zh-CN" altLang="en-US" sz="2800" b="1">
                <a:latin typeface="华文楷体" pitchFamily="2" charset="-122"/>
                <a:ea typeface="华文楷体" pitchFamily="2" charset="-122"/>
              </a:rPr>
              <a:t>）国家有关</a:t>
            </a:r>
            <a:r>
              <a:rPr lang="zh-CN" altLang="en-US" sz="2800" b="1">
                <a:solidFill>
                  <a:srgbClr val="0000CC"/>
                </a:solidFill>
                <a:latin typeface="华文楷体" pitchFamily="2" charset="-122"/>
                <a:ea typeface="华文楷体" pitchFamily="2" charset="-122"/>
              </a:rPr>
              <a:t>法律法规</a:t>
            </a:r>
            <a:r>
              <a:rPr lang="zh-CN" altLang="en-US" sz="2800" b="1">
                <a:latin typeface="华文楷体" pitchFamily="2" charset="-122"/>
                <a:ea typeface="华文楷体" pitchFamily="2" charset="-122"/>
              </a:rPr>
              <a:t>、</a:t>
            </a:r>
            <a:r>
              <a:rPr lang="zh-CN" altLang="en-US" sz="2800" b="1">
                <a:solidFill>
                  <a:srgbClr val="0000CC"/>
                </a:solidFill>
                <a:latin typeface="华文楷体" pitchFamily="2" charset="-122"/>
                <a:ea typeface="华文楷体" pitchFamily="2" charset="-122"/>
              </a:rPr>
              <a:t>规章</a:t>
            </a:r>
            <a:r>
              <a:rPr lang="zh-CN" altLang="en-US" sz="2800" b="1">
                <a:latin typeface="华文楷体" pitchFamily="2" charset="-122"/>
                <a:ea typeface="华文楷体" pitchFamily="2" charset="-122"/>
              </a:rPr>
              <a:t>及</a:t>
            </a:r>
            <a:r>
              <a:rPr lang="zh-CN" altLang="en-US" sz="2800" b="1">
                <a:solidFill>
                  <a:srgbClr val="0000CC"/>
                </a:solidFill>
                <a:latin typeface="华文楷体" pitchFamily="2" charset="-122"/>
                <a:ea typeface="华文楷体" pitchFamily="2" charset="-122"/>
              </a:rPr>
              <a:t>规范</a:t>
            </a:r>
            <a:r>
              <a:rPr lang="zh-CN" altLang="en-US" sz="2800" b="1">
                <a:latin typeface="华文楷体" pitchFamily="2" charset="-122"/>
                <a:ea typeface="华文楷体" pitchFamily="2" charset="-122"/>
              </a:rPr>
              <a:t>性文件</a:t>
            </a:r>
            <a:endParaRPr lang="zh-CN" altLang="en-US" sz="2800" b="1">
              <a:latin typeface="华文楷体" pitchFamily="2" charset="-122"/>
              <a:ea typeface="华文楷体" pitchFamily="2" charset="-122"/>
            </a:endParaRPr>
          </a:p>
        </p:txBody>
      </p:sp>
      <p:sp>
        <p:nvSpPr>
          <p:cNvPr id="11" name="矩形 10"/>
          <p:cNvSpPr/>
          <p:nvPr/>
        </p:nvSpPr>
        <p:spPr>
          <a:xfrm>
            <a:off x="755650" y="2420938"/>
            <a:ext cx="7848600" cy="1602618"/>
          </a:xfrm>
          <a:prstGeom prst="rect">
            <a:avLst/>
          </a:prstGeom>
        </p:spPr>
        <p:txBody>
          <a:bodyPr>
            <a:spAutoFit/>
          </a:bodyPr>
          <a:lstStyle/>
          <a:p>
            <a:pPr eaLnBrk="0" hangingPunct="0">
              <a:lnSpc>
                <a:spcPct val="150000"/>
              </a:lnSpc>
              <a:spcBef>
                <a:spcPct val="50000"/>
              </a:spcBef>
            </a:pPr>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掌握</a:t>
            </a:r>
            <a:r>
              <a:rPr lang="zh-CN" altLang="en-US" b="1" dirty="0">
                <a:latin typeface="华文楷体" pitchFamily="2" charset="-122"/>
                <a:ea typeface="华文楷体" pitchFamily="2" charset="-122"/>
              </a:rPr>
              <a:t>危险化学品企业主体责任要求；</a:t>
            </a:r>
            <a:endParaRPr lang="en-US" altLang="zh-CN" b="1" dirty="0">
              <a:latin typeface="华文楷体" pitchFamily="2" charset="-122"/>
              <a:ea typeface="华文楷体" pitchFamily="2" charset="-122"/>
            </a:endParaRPr>
          </a:p>
          <a:p>
            <a:pPr eaLnBrk="0" hangingPunct="0">
              <a:lnSpc>
                <a:spcPct val="150000"/>
              </a:lnSpc>
              <a:spcBef>
                <a:spcPts val="600"/>
              </a:spcBef>
            </a:pPr>
            <a:r>
              <a:rPr lang="zh-CN" altLang="en-US" sz="2000" b="1" dirty="0">
                <a:latin typeface="华文楷体" pitchFamily="2" charset="-122"/>
                <a:ea typeface="华文楷体" pitchFamily="2" charset="-122"/>
              </a:rPr>
              <a:t>         </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关于进一步加强企业安全生产规范化建设严格落实企业安全生产主体责任的指导意见</a:t>
            </a:r>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 （安</a:t>
            </a:r>
            <a:r>
              <a:rPr lang="zh-CN" altLang="en-US" sz="2000" b="1" dirty="0">
                <a:latin typeface="华文楷体" pitchFamily="2" charset="-122"/>
                <a:ea typeface="华文楷体" pitchFamily="2" charset="-122"/>
              </a:rPr>
              <a:t>监总办</a:t>
            </a:r>
            <a:r>
              <a:rPr lang="en-US" altLang="zh-CN" sz="2000" b="1" dirty="0">
                <a:latin typeface="华文楷体" pitchFamily="2" charset="-122"/>
                <a:ea typeface="华文楷体" pitchFamily="2" charset="-122"/>
              </a:rPr>
              <a:t>〔</a:t>
            </a:r>
            <a:r>
              <a:rPr lang="en-US" altLang="zh-CN" sz="2000" b="1" dirty="0" smtClean="0">
                <a:latin typeface="华文楷体" pitchFamily="2" charset="-122"/>
                <a:ea typeface="华文楷体" pitchFamily="2" charset="-122"/>
              </a:rPr>
              <a:t>2010〕139</a:t>
            </a:r>
            <a:r>
              <a:rPr lang="zh-CN" altLang="en-US" sz="2000" b="1" dirty="0">
                <a:latin typeface="华文楷体" pitchFamily="2" charset="-122"/>
                <a:ea typeface="华文楷体" pitchFamily="2" charset="-122"/>
              </a:rPr>
              <a:t>号</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等</a:t>
            </a:r>
            <a:r>
              <a:rPr lang="zh-CN" altLang="en-US" sz="2000" b="1" dirty="0" smtClean="0">
                <a:latin typeface="华文楷体" pitchFamily="2" charset="-122"/>
                <a:ea typeface="华文楷体" pitchFamily="2" charset="-122"/>
              </a:rPr>
              <a:t>；</a:t>
            </a:r>
            <a:endParaRPr lang="zh-CN" altLang="en-US" sz="2000" b="1" dirty="0">
              <a:latin typeface="华文楷体" pitchFamily="2" charset="-122"/>
              <a:ea typeface="华文楷体" pitchFamily="2" charset="-122"/>
            </a:endParaRPr>
          </a:p>
        </p:txBody>
      </p:sp>
      <p:sp>
        <p:nvSpPr>
          <p:cNvPr id="7" name="矩形 6"/>
          <p:cNvSpPr/>
          <p:nvPr/>
        </p:nvSpPr>
        <p:spPr>
          <a:xfrm>
            <a:off x="1042988" y="4292600"/>
            <a:ext cx="7500937" cy="1701556"/>
          </a:xfrm>
          <a:prstGeom prst="rect">
            <a:avLst/>
          </a:prstGeom>
        </p:spPr>
        <p:txBody>
          <a:bodyPr>
            <a:spAutoFit/>
          </a:bodyPr>
          <a:lstStyle/>
          <a:p>
            <a:pPr eaLnBrk="0" hangingPunct="0">
              <a:lnSpc>
                <a:spcPct val="150000"/>
              </a:lnSpc>
            </a:pPr>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掌握</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危险化学品从业单位安全生产标准化评审工</a:t>
            </a:r>
            <a:endParaRPr lang="en-US" altLang="zh-CN" b="1" dirty="0">
              <a:latin typeface="华文楷体" pitchFamily="2" charset="-122"/>
              <a:ea typeface="华文楷体" pitchFamily="2" charset="-122"/>
            </a:endParaRPr>
          </a:p>
          <a:p>
            <a:pPr eaLnBrk="0" hangingPunct="0">
              <a:lnSpc>
                <a:spcPct val="150000"/>
              </a:lnSpc>
            </a:pPr>
            <a:r>
              <a:rPr lang="en-US" altLang="zh-CN" b="1" dirty="0">
                <a:latin typeface="华文楷体" pitchFamily="2" charset="-122"/>
                <a:ea typeface="华文楷体" pitchFamily="2" charset="-122"/>
              </a:rPr>
              <a:t>        </a:t>
            </a:r>
            <a:r>
              <a:rPr lang="zh-CN" altLang="en-US" b="1" dirty="0">
                <a:latin typeface="华文楷体" pitchFamily="2" charset="-122"/>
                <a:ea typeface="华文楷体" pitchFamily="2" charset="-122"/>
              </a:rPr>
              <a:t>作管理办法</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（安监总管三</a:t>
            </a:r>
            <a:r>
              <a:rPr lang="en-US" altLang="zh-CN" b="1" dirty="0">
                <a:latin typeface="华文楷体" pitchFamily="2" charset="-122"/>
                <a:ea typeface="华文楷体" pitchFamily="2" charset="-122"/>
              </a:rPr>
              <a:t>〔2011〕145</a:t>
            </a:r>
            <a:r>
              <a:rPr lang="zh-CN" altLang="en-US" b="1" dirty="0">
                <a:latin typeface="华文楷体" pitchFamily="2" charset="-122"/>
                <a:ea typeface="华文楷体" pitchFamily="2" charset="-122"/>
              </a:rPr>
              <a:t>号）的具</a:t>
            </a:r>
            <a:endParaRPr lang="en-US" altLang="zh-CN" b="1" dirty="0">
              <a:latin typeface="华文楷体" pitchFamily="2" charset="-122"/>
              <a:ea typeface="华文楷体" pitchFamily="2" charset="-122"/>
            </a:endParaRPr>
          </a:p>
          <a:p>
            <a:pPr eaLnBrk="0" hangingPunct="0">
              <a:lnSpc>
                <a:spcPct val="150000"/>
              </a:lnSpc>
            </a:pPr>
            <a:r>
              <a:rPr lang="en-US" altLang="zh-CN" b="1" dirty="0">
                <a:latin typeface="华文楷体" pitchFamily="2" charset="-122"/>
                <a:ea typeface="华文楷体" pitchFamily="2" charset="-122"/>
              </a:rPr>
              <a:t>        </a:t>
            </a:r>
            <a:r>
              <a:rPr lang="zh-CN" altLang="en-US" b="1" dirty="0">
                <a:latin typeface="华文楷体" pitchFamily="2" charset="-122"/>
                <a:ea typeface="华文楷体" pitchFamily="2" charset="-122"/>
              </a:rPr>
              <a:t>体规定；</a:t>
            </a:r>
            <a:endParaRPr lang="zh-CN" altLang="en-US"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8"/>
          <p:cNvSpPr txBox="1">
            <a:spLocks noChangeArrowheads="1"/>
          </p:cNvSpPr>
          <p:nvPr/>
        </p:nvSpPr>
        <p:spPr bwMode="auto">
          <a:xfrm>
            <a:off x="611188" y="857232"/>
            <a:ext cx="6751637" cy="519112"/>
          </a:xfrm>
          <a:prstGeom prst="rect">
            <a:avLst/>
          </a:prstGeom>
          <a:noFill/>
          <a:ln w="9525">
            <a:noFill/>
            <a:miter lim="800000"/>
          </a:ln>
        </p:spPr>
        <p:txBody>
          <a:bodyPr wrap="none">
            <a:spAutoFit/>
          </a:bodyPr>
          <a:lstStyle/>
          <a:p>
            <a:r>
              <a:rPr lang="en-US" altLang="zh-CN" sz="2800" b="1" dirty="0">
                <a:latin typeface="华文楷体" pitchFamily="2" charset="-122"/>
                <a:ea typeface="华文楷体" pitchFamily="2" charset="-122"/>
              </a:rPr>
              <a:t>2</a:t>
            </a:r>
            <a:r>
              <a:rPr lang="zh-CN" altLang="en-US" sz="2800" b="1" dirty="0">
                <a:latin typeface="华文楷体" pitchFamily="2" charset="-122"/>
                <a:ea typeface="华文楷体" pitchFamily="2" charset="-122"/>
              </a:rPr>
              <a:t>）国家有关</a:t>
            </a:r>
            <a:r>
              <a:rPr lang="zh-CN" altLang="en-US" sz="2800" b="1" dirty="0">
                <a:solidFill>
                  <a:srgbClr val="0000CC"/>
                </a:solidFill>
                <a:latin typeface="华文楷体" pitchFamily="2" charset="-122"/>
                <a:ea typeface="华文楷体" pitchFamily="2" charset="-122"/>
              </a:rPr>
              <a:t>法律法规</a:t>
            </a:r>
            <a:r>
              <a:rPr lang="zh-CN" altLang="en-US" sz="2800" b="1" dirty="0">
                <a:latin typeface="华文楷体" pitchFamily="2" charset="-122"/>
                <a:ea typeface="华文楷体" pitchFamily="2" charset="-122"/>
              </a:rPr>
              <a:t>、</a:t>
            </a:r>
            <a:r>
              <a:rPr lang="zh-CN" altLang="en-US" sz="2800" b="1" dirty="0">
                <a:solidFill>
                  <a:srgbClr val="0000CC"/>
                </a:solidFill>
                <a:latin typeface="华文楷体" pitchFamily="2" charset="-122"/>
                <a:ea typeface="华文楷体" pitchFamily="2" charset="-122"/>
              </a:rPr>
              <a:t>规章</a:t>
            </a:r>
            <a:r>
              <a:rPr lang="zh-CN" altLang="en-US" sz="2800" b="1" dirty="0">
                <a:latin typeface="华文楷体" pitchFamily="2" charset="-122"/>
                <a:ea typeface="华文楷体" pitchFamily="2" charset="-122"/>
              </a:rPr>
              <a:t>及</a:t>
            </a:r>
            <a:r>
              <a:rPr lang="zh-CN" altLang="en-US" sz="2800" b="1" dirty="0">
                <a:solidFill>
                  <a:srgbClr val="0000CC"/>
                </a:solidFill>
                <a:latin typeface="华文楷体" pitchFamily="2" charset="-122"/>
                <a:ea typeface="华文楷体" pitchFamily="2" charset="-122"/>
              </a:rPr>
              <a:t>规范</a:t>
            </a:r>
            <a:r>
              <a:rPr lang="zh-CN" altLang="en-US" sz="2800" b="1" dirty="0">
                <a:latin typeface="华文楷体" pitchFamily="2" charset="-122"/>
                <a:ea typeface="华文楷体" pitchFamily="2" charset="-122"/>
              </a:rPr>
              <a:t>性文件</a:t>
            </a:r>
            <a:endParaRPr lang="zh-CN" altLang="en-US" sz="2800" b="1" dirty="0">
              <a:latin typeface="华文楷体" pitchFamily="2" charset="-122"/>
              <a:ea typeface="华文楷体" pitchFamily="2" charset="-122"/>
            </a:endParaRPr>
          </a:p>
        </p:txBody>
      </p:sp>
      <p:sp>
        <p:nvSpPr>
          <p:cNvPr id="6" name="矩形 5"/>
          <p:cNvSpPr/>
          <p:nvPr/>
        </p:nvSpPr>
        <p:spPr>
          <a:xfrm>
            <a:off x="539750" y="1500174"/>
            <a:ext cx="7961313" cy="4755148"/>
          </a:xfrm>
          <a:prstGeom prst="rect">
            <a:avLst/>
          </a:prstGeom>
        </p:spPr>
        <p:txBody>
          <a:bodyPr>
            <a:spAutoFit/>
          </a:bodyPr>
          <a:lstStyle/>
          <a:p>
            <a:pPr eaLnBrk="0"/>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理解</a:t>
            </a:r>
            <a:r>
              <a:rPr lang="zh-CN" altLang="en-US" b="1" dirty="0">
                <a:latin typeface="华文楷体" pitchFamily="2" charset="-122"/>
                <a:ea typeface="华文楷体" pitchFamily="2" charset="-122"/>
              </a:rPr>
              <a:t>国务院、国务院安委会、国家安全监管总局有</a:t>
            </a:r>
            <a:endParaRPr lang="en-US" altLang="zh-CN" b="1" dirty="0">
              <a:latin typeface="华文楷体" pitchFamily="2" charset="-122"/>
              <a:ea typeface="华文楷体" pitchFamily="2" charset="-122"/>
            </a:endParaRPr>
          </a:p>
          <a:p>
            <a:pPr eaLnBrk="0"/>
            <a:r>
              <a:rPr lang="en-US" altLang="zh-CN" b="1" dirty="0">
                <a:latin typeface="华文楷体" pitchFamily="2" charset="-122"/>
                <a:ea typeface="华文楷体" pitchFamily="2" charset="-122"/>
              </a:rPr>
              <a:t>        </a:t>
            </a:r>
            <a:r>
              <a:rPr lang="zh-CN" altLang="en-US" b="1" dirty="0">
                <a:latin typeface="华文楷体" pitchFamily="2" charset="-122"/>
                <a:ea typeface="华文楷体" pitchFamily="2" charset="-122"/>
              </a:rPr>
              <a:t>关文件精神。</a:t>
            </a:r>
            <a:endParaRPr lang="en-US" altLang="zh-CN" b="1" dirty="0">
              <a:latin typeface="华文楷体" pitchFamily="2" charset="-122"/>
              <a:ea typeface="华文楷体" pitchFamily="2" charset="-122"/>
            </a:endParaRPr>
          </a:p>
          <a:p>
            <a:pPr marL="365125" indent="-365125" eaLnBrk="0">
              <a:spcBef>
                <a:spcPts val="600"/>
              </a:spcBef>
            </a:pPr>
            <a:r>
              <a:rPr lang="en-US" altLang="zh-CN" sz="2000" b="1" dirty="0">
                <a:latin typeface="华文楷体" pitchFamily="2" charset="-122"/>
                <a:ea typeface="华文楷体" pitchFamily="2" charset="-122"/>
              </a:rPr>
              <a:t> ①《</a:t>
            </a:r>
            <a:r>
              <a:rPr lang="zh-CN" altLang="en-US" sz="2000" b="1" dirty="0">
                <a:latin typeface="华文楷体" pitchFamily="2" charset="-122"/>
                <a:ea typeface="华文楷体" pitchFamily="2" charset="-122"/>
              </a:rPr>
              <a:t>危险化学品安全管理条例</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（国务院令第</a:t>
            </a:r>
            <a:r>
              <a:rPr lang="en-US" altLang="zh-CN" sz="2000" b="1" dirty="0">
                <a:latin typeface="华文楷体" pitchFamily="2" charset="-122"/>
                <a:ea typeface="华文楷体" pitchFamily="2" charset="-122"/>
              </a:rPr>
              <a:t>591</a:t>
            </a:r>
            <a:r>
              <a:rPr lang="zh-CN" altLang="en-US" sz="2000" b="1" dirty="0">
                <a:latin typeface="华文楷体" pitchFamily="2" charset="-122"/>
                <a:ea typeface="华文楷体" pitchFamily="2" charset="-122"/>
              </a:rPr>
              <a:t>号）</a:t>
            </a:r>
            <a:endParaRPr lang="en-US" altLang="zh-CN" sz="2000" b="1" dirty="0">
              <a:latin typeface="华文楷体" pitchFamily="2" charset="-122"/>
              <a:ea typeface="华文楷体" pitchFamily="2" charset="-122"/>
            </a:endParaRPr>
          </a:p>
          <a:p>
            <a:pPr marL="365125" indent="-365125" eaLnBrk="0">
              <a:spcBef>
                <a:spcPts val="600"/>
              </a:spcBef>
            </a:pPr>
            <a:r>
              <a:rPr lang="en-US" altLang="zh-CN" sz="2000" b="1" dirty="0">
                <a:latin typeface="华文楷体" pitchFamily="2" charset="-122"/>
                <a:ea typeface="华文楷体" pitchFamily="2" charset="-122"/>
              </a:rPr>
              <a:t> ②《</a:t>
            </a:r>
            <a:r>
              <a:rPr lang="zh-CN" altLang="en-US" sz="2000" b="1" dirty="0">
                <a:latin typeface="华文楷体" pitchFamily="2" charset="-122"/>
                <a:ea typeface="华文楷体" pitchFamily="2" charset="-122"/>
              </a:rPr>
              <a:t>国务院关于进一步加强安全生产工作的决定</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国法</a:t>
            </a:r>
            <a:r>
              <a:rPr lang="en-US" altLang="zh-CN" sz="2000" b="1" dirty="0">
                <a:latin typeface="华文楷体" pitchFamily="2" charset="-122"/>
                <a:ea typeface="华文楷体" pitchFamily="2" charset="-122"/>
              </a:rPr>
              <a:t>[2004]2</a:t>
            </a:r>
            <a:r>
              <a:rPr lang="zh-CN" altLang="en-US" sz="2000" b="1" dirty="0">
                <a:latin typeface="华文楷体" pitchFamily="2" charset="-122"/>
                <a:ea typeface="华文楷体" pitchFamily="2" charset="-122"/>
              </a:rPr>
              <a:t>号</a:t>
            </a:r>
            <a:endParaRPr lang="zh-CN" altLang="en-US" sz="2000" b="1" dirty="0">
              <a:latin typeface="华文楷体" pitchFamily="2" charset="-122"/>
              <a:ea typeface="华文楷体" pitchFamily="2" charset="-122"/>
            </a:endParaRPr>
          </a:p>
          <a:p>
            <a:pPr marL="365125" indent="-365125" eaLnBrk="0">
              <a:spcBef>
                <a:spcPts val="600"/>
              </a:spcBef>
            </a:pPr>
            <a:r>
              <a:rPr lang="en-US" altLang="zh-CN" sz="2000" b="1" dirty="0">
                <a:latin typeface="华文楷体" pitchFamily="2" charset="-122"/>
                <a:ea typeface="华文楷体" pitchFamily="2" charset="-122"/>
              </a:rPr>
              <a:t> ③《</a:t>
            </a:r>
            <a:r>
              <a:rPr lang="zh-CN" altLang="en-US" sz="2000" b="1" dirty="0">
                <a:latin typeface="华文楷体" pitchFamily="2" charset="-122"/>
                <a:ea typeface="华文楷体" pitchFamily="2" charset="-122"/>
              </a:rPr>
              <a:t>国务院关于进一步加强企业安全生产工作的通知</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国发</a:t>
            </a:r>
            <a:r>
              <a:rPr lang="en-US" altLang="zh-CN" sz="2000" b="1" dirty="0">
                <a:latin typeface="华文楷体" pitchFamily="2" charset="-122"/>
                <a:ea typeface="华文楷体" pitchFamily="2" charset="-122"/>
              </a:rPr>
              <a:t>[2010]23</a:t>
            </a:r>
            <a:r>
              <a:rPr lang="zh-CN" altLang="en-US" sz="2000" b="1" dirty="0">
                <a:latin typeface="华文楷体" pitchFamily="2" charset="-122"/>
                <a:ea typeface="华文楷体" pitchFamily="2" charset="-122"/>
              </a:rPr>
              <a:t>号</a:t>
            </a:r>
            <a:endParaRPr lang="en-US" altLang="zh-CN" sz="2000" b="1" dirty="0">
              <a:latin typeface="华文楷体" pitchFamily="2" charset="-122"/>
              <a:ea typeface="华文楷体" pitchFamily="2" charset="-122"/>
            </a:endParaRPr>
          </a:p>
          <a:p>
            <a:pPr marL="365125" indent="-365125" eaLnBrk="0">
              <a:spcBef>
                <a:spcPts val="600"/>
              </a:spcBef>
            </a:pPr>
            <a:r>
              <a:rPr lang="en-US" altLang="zh-CN" sz="2000" b="1" dirty="0">
                <a:latin typeface="华文楷体" pitchFamily="2" charset="-122"/>
                <a:ea typeface="华文楷体" pitchFamily="2" charset="-122"/>
              </a:rPr>
              <a:t> ④《</a:t>
            </a:r>
            <a:r>
              <a:rPr lang="zh-CN" altLang="en-US" sz="2000" b="1" dirty="0">
                <a:latin typeface="华文楷体" pitchFamily="2" charset="-122"/>
                <a:ea typeface="华文楷体" pitchFamily="2" charset="-122"/>
              </a:rPr>
              <a:t>国务院关于坚持科学发展安全发展促进安全生产形势持续稳定好转的意见</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国发</a:t>
            </a:r>
            <a:r>
              <a:rPr lang="en-US" altLang="zh-CN" sz="2000" b="1" dirty="0">
                <a:latin typeface="华文楷体" pitchFamily="2" charset="-122"/>
                <a:ea typeface="华文楷体" pitchFamily="2" charset="-122"/>
              </a:rPr>
              <a:t>[2011]40</a:t>
            </a:r>
            <a:r>
              <a:rPr lang="zh-CN" altLang="en-US" sz="2000" b="1" dirty="0">
                <a:latin typeface="华文楷体" pitchFamily="2" charset="-122"/>
                <a:ea typeface="华文楷体" pitchFamily="2" charset="-122"/>
              </a:rPr>
              <a:t>号</a:t>
            </a:r>
            <a:endParaRPr lang="en-US" altLang="zh-CN" sz="2000" b="1" dirty="0">
              <a:latin typeface="华文楷体" pitchFamily="2" charset="-122"/>
              <a:ea typeface="华文楷体" pitchFamily="2" charset="-122"/>
            </a:endParaRPr>
          </a:p>
          <a:p>
            <a:pPr marL="365125" indent="-365125" eaLnBrk="0">
              <a:spcBef>
                <a:spcPts val="600"/>
              </a:spcBef>
            </a:pPr>
            <a:r>
              <a:rPr lang="en-US" altLang="zh-CN" sz="2000" b="1" dirty="0">
                <a:latin typeface="华文楷体" pitchFamily="2" charset="-122"/>
                <a:ea typeface="华文楷体" pitchFamily="2" charset="-122"/>
              </a:rPr>
              <a:t>⑤《</a:t>
            </a:r>
            <a:r>
              <a:rPr lang="zh-CN" altLang="en-US" sz="2000" b="1" dirty="0">
                <a:latin typeface="华文楷体" pitchFamily="2" charset="-122"/>
                <a:ea typeface="华文楷体" pitchFamily="2" charset="-122"/>
              </a:rPr>
              <a:t>国务院安委会关于深入开展企业安全生产标准化建 设的指导意见</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（安委</a:t>
            </a:r>
            <a:r>
              <a:rPr lang="en-US" altLang="zh-CN" sz="2000" b="1" dirty="0">
                <a:latin typeface="华文楷体" pitchFamily="2" charset="-122"/>
                <a:ea typeface="华文楷体" pitchFamily="2" charset="-122"/>
              </a:rPr>
              <a:t>〔2011〕4</a:t>
            </a:r>
            <a:r>
              <a:rPr lang="zh-CN" altLang="en-US" sz="2000" b="1" dirty="0">
                <a:latin typeface="华文楷体" pitchFamily="2" charset="-122"/>
                <a:ea typeface="华文楷体" pitchFamily="2" charset="-122"/>
              </a:rPr>
              <a:t>号）</a:t>
            </a:r>
            <a:endParaRPr lang="en-US" altLang="zh-CN" sz="2000" b="1" dirty="0">
              <a:latin typeface="华文楷体" pitchFamily="2" charset="-122"/>
              <a:ea typeface="华文楷体" pitchFamily="2" charset="-122"/>
            </a:endParaRPr>
          </a:p>
          <a:p>
            <a:pPr marL="365125" indent="-365125" eaLnBrk="0">
              <a:spcBef>
                <a:spcPts val="600"/>
              </a:spcBef>
            </a:pPr>
            <a:r>
              <a:rPr lang="en-US" altLang="zh-CN" sz="2000" b="1" dirty="0">
                <a:latin typeface="华文楷体" pitchFamily="2" charset="-122"/>
                <a:ea typeface="华文楷体" pitchFamily="2" charset="-122"/>
              </a:rPr>
              <a:t> ⑥《</a:t>
            </a:r>
            <a:r>
              <a:rPr lang="zh-CN" altLang="en-US" sz="2000" b="1" dirty="0">
                <a:latin typeface="华文楷体" pitchFamily="2" charset="-122"/>
                <a:ea typeface="华文楷体" pitchFamily="2" charset="-122"/>
              </a:rPr>
              <a:t>国务院安委会办公室关于进一步加强危险化学品安全生产工作的通知</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（安委办</a:t>
            </a:r>
            <a:r>
              <a:rPr lang="en-US" altLang="zh-CN" sz="2000" b="1" dirty="0">
                <a:latin typeface="华文楷体" pitchFamily="2" charset="-122"/>
                <a:ea typeface="华文楷体" pitchFamily="2" charset="-122"/>
              </a:rPr>
              <a:t>[2008]26</a:t>
            </a:r>
            <a:r>
              <a:rPr lang="zh-CN" altLang="en-US" sz="2000" b="1" dirty="0">
                <a:latin typeface="华文楷体" pitchFamily="2" charset="-122"/>
                <a:ea typeface="华文楷体" pitchFamily="2" charset="-122"/>
              </a:rPr>
              <a:t>号）</a:t>
            </a:r>
            <a:r>
              <a:rPr lang="en-US" altLang="zh-CN" sz="2000" b="1" dirty="0">
                <a:latin typeface="华文楷体" pitchFamily="2" charset="-122"/>
                <a:ea typeface="华文楷体" pitchFamily="2" charset="-122"/>
              </a:rPr>
              <a:t> </a:t>
            </a:r>
            <a:endParaRPr lang="en-US" altLang="zh-CN" sz="2000" b="1" dirty="0">
              <a:latin typeface="华文楷体" pitchFamily="2" charset="-122"/>
              <a:ea typeface="华文楷体" pitchFamily="2" charset="-122"/>
            </a:endParaRPr>
          </a:p>
          <a:p>
            <a:pPr marL="365125" indent="-365125" eaLnBrk="0">
              <a:spcBef>
                <a:spcPts val="600"/>
              </a:spcBef>
            </a:pPr>
            <a:r>
              <a:rPr lang="en-US" altLang="zh-CN" sz="2000" b="1" dirty="0">
                <a:latin typeface="华文楷体" pitchFamily="2" charset="-122"/>
                <a:ea typeface="华文楷体" pitchFamily="2" charset="-122"/>
              </a:rPr>
              <a:t> ⑦《</a:t>
            </a:r>
            <a:r>
              <a:rPr lang="zh-CN" altLang="en-US" sz="2000" b="1" dirty="0">
                <a:latin typeface="华文楷体" pitchFamily="2" charset="-122"/>
                <a:ea typeface="华文楷体" pitchFamily="2" charset="-122"/>
              </a:rPr>
              <a:t>关于进一步加强危险化学品企业安全生产标准化工作的通知</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（安监总管三</a:t>
            </a:r>
            <a:r>
              <a:rPr lang="en-US" altLang="zh-CN" sz="2000" b="1" dirty="0">
                <a:latin typeface="华文楷体" pitchFamily="2" charset="-122"/>
                <a:ea typeface="华文楷体" pitchFamily="2" charset="-122"/>
              </a:rPr>
              <a:t>〔2011〕24</a:t>
            </a:r>
            <a:r>
              <a:rPr lang="zh-CN" altLang="en-US" sz="2000" b="1" dirty="0">
                <a:latin typeface="华文楷体" pitchFamily="2" charset="-122"/>
                <a:ea typeface="华文楷体" pitchFamily="2" charset="-122"/>
              </a:rPr>
              <a:t>号）</a:t>
            </a:r>
            <a:endParaRPr lang="en-US" altLang="zh-CN" sz="20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Box 8"/>
          <p:cNvSpPr txBox="1">
            <a:spLocks noChangeArrowheads="1"/>
          </p:cNvSpPr>
          <p:nvPr/>
        </p:nvSpPr>
        <p:spPr bwMode="auto">
          <a:xfrm>
            <a:off x="755650" y="857232"/>
            <a:ext cx="6751638" cy="519113"/>
          </a:xfrm>
          <a:prstGeom prst="rect">
            <a:avLst/>
          </a:prstGeom>
          <a:noFill/>
          <a:ln w="9525">
            <a:noFill/>
            <a:miter lim="800000"/>
          </a:ln>
        </p:spPr>
        <p:txBody>
          <a:bodyPr wrap="none">
            <a:spAutoFit/>
          </a:bodyPr>
          <a:lstStyle/>
          <a:p>
            <a:r>
              <a:rPr lang="en-US" altLang="zh-CN" sz="2800" b="1" dirty="0">
                <a:latin typeface="华文楷体" pitchFamily="2" charset="-122"/>
                <a:ea typeface="华文楷体" pitchFamily="2" charset="-122"/>
              </a:rPr>
              <a:t>2</a:t>
            </a:r>
            <a:r>
              <a:rPr lang="zh-CN" altLang="en-US" sz="2800" b="1" dirty="0">
                <a:latin typeface="华文楷体" pitchFamily="2" charset="-122"/>
                <a:ea typeface="华文楷体" pitchFamily="2" charset="-122"/>
              </a:rPr>
              <a:t>）国家有关</a:t>
            </a:r>
            <a:r>
              <a:rPr lang="zh-CN" altLang="en-US" sz="2800" b="1" dirty="0">
                <a:solidFill>
                  <a:srgbClr val="0000CC"/>
                </a:solidFill>
                <a:latin typeface="华文楷体" pitchFamily="2" charset="-122"/>
                <a:ea typeface="华文楷体" pitchFamily="2" charset="-122"/>
              </a:rPr>
              <a:t>法律法规</a:t>
            </a:r>
            <a:r>
              <a:rPr lang="zh-CN" altLang="en-US" sz="2800" b="1" dirty="0">
                <a:latin typeface="华文楷体" pitchFamily="2" charset="-122"/>
                <a:ea typeface="华文楷体" pitchFamily="2" charset="-122"/>
              </a:rPr>
              <a:t>、</a:t>
            </a:r>
            <a:r>
              <a:rPr lang="zh-CN" altLang="en-US" sz="2800" b="1" dirty="0">
                <a:solidFill>
                  <a:srgbClr val="0000CC"/>
                </a:solidFill>
                <a:latin typeface="华文楷体" pitchFamily="2" charset="-122"/>
                <a:ea typeface="华文楷体" pitchFamily="2" charset="-122"/>
              </a:rPr>
              <a:t>规章</a:t>
            </a:r>
            <a:r>
              <a:rPr lang="zh-CN" altLang="en-US" sz="2800" b="1" dirty="0">
                <a:latin typeface="华文楷体" pitchFamily="2" charset="-122"/>
                <a:ea typeface="华文楷体" pitchFamily="2" charset="-122"/>
              </a:rPr>
              <a:t>及</a:t>
            </a:r>
            <a:r>
              <a:rPr lang="zh-CN" altLang="en-US" sz="2800" b="1" dirty="0">
                <a:solidFill>
                  <a:srgbClr val="0000CC"/>
                </a:solidFill>
                <a:latin typeface="华文楷体" pitchFamily="2" charset="-122"/>
                <a:ea typeface="华文楷体" pitchFamily="2" charset="-122"/>
              </a:rPr>
              <a:t>规范</a:t>
            </a:r>
            <a:r>
              <a:rPr lang="zh-CN" altLang="en-US" sz="2800" b="1" dirty="0">
                <a:latin typeface="华文楷体" pitchFamily="2" charset="-122"/>
                <a:ea typeface="华文楷体" pitchFamily="2" charset="-122"/>
              </a:rPr>
              <a:t>性文件</a:t>
            </a:r>
            <a:endParaRPr lang="zh-CN" altLang="en-US" sz="2800" b="1" dirty="0">
              <a:latin typeface="华文楷体" pitchFamily="2" charset="-122"/>
              <a:ea typeface="华文楷体" pitchFamily="2" charset="-122"/>
            </a:endParaRPr>
          </a:p>
        </p:txBody>
      </p:sp>
      <p:sp>
        <p:nvSpPr>
          <p:cNvPr id="6" name="矩形 5"/>
          <p:cNvSpPr/>
          <p:nvPr/>
        </p:nvSpPr>
        <p:spPr>
          <a:xfrm>
            <a:off x="395288" y="1357298"/>
            <a:ext cx="8353425" cy="4926012"/>
          </a:xfrm>
          <a:prstGeom prst="rect">
            <a:avLst/>
          </a:prstGeom>
        </p:spPr>
        <p:txBody>
          <a:bodyPr>
            <a:spAutoFit/>
          </a:bodyPr>
          <a:lstStyle/>
          <a:p>
            <a:pPr eaLnBrk="0" hangingPunct="0"/>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理解</a:t>
            </a:r>
            <a:r>
              <a:rPr lang="zh-CN" altLang="en-US" b="1" dirty="0">
                <a:latin typeface="华文楷体" pitchFamily="2" charset="-122"/>
                <a:ea typeface="华文楷体" pitchFamily="2" charset="-122"/>
              </a:rPr>
              <a:t>国务院、国务院安委会、国家安全监管总局有</a:t>
            </a:r>
            <a:endParaRPr lang="en-US" altLang="zh-CN" b="1" dirty="0">
              <a:latin typeface="华文楷体" pitchFamily="2" charset="-122"/>
              <a:ea typeface="华文楷体" pitchFamily="2" charset="-122"/>
            </a:endParaRPr>
          </a:p>
          <a:p>
            <a:pPr eaLnBrk="0" hangingPunct="0"/>
            <a:r>
              <a:rPr lang="en-US" altLang="zh-CN" b="1" dirty="0">
                <a:latin typeface="华文楷体" pitchFamily="2" charset="-122"/>
                <a:ea typeface="华文楷体" pitchFamily="2" charset="-122"/>
              </a:rPr>
              <a:t>        </a:t>
            </a:r>
            <a:r>
              <a:rPr lang="zh-CN" altLang="en-US" b="1" dirty="0">
                <a:latin typeface="华文楷体" pitchFamily="2" charset="-122"/>
                <a:ea typeface="华文楷体" pitchFamily="2" charset="-122"/>
              </a:rPr>
              <a:t>关文件精神。</a:t>
            </a:r>
            <a:endParaRPr lang="en-US" altLang="zh-CN" b="1" dirty="0">
              <a:latin typeface="华文楷体" pitchFamily="2" charset="-122"/>
              <a:ea typeface="华文楷体" pitchFamily="2" charset="-122"/>
            </a:endParaRPr>
          </a:p>
          <a:p>
            <a:pPr marL="365125" indent="-365125" eaLnBrk="0" hangingPunct="0">
              <a:spcBef>
                <a:spcPts val="600"/>
              </a:spcBef>
            </a:pPr>
            <a:r>
              <a:rPr lang="en-US" altLang="zh-CN" sz="1800" b="1" dirty="0">
                <a:latin typeface="华文楷体" pitchFamily="2" charset="-122"/>
                <a:ea typeface="华文楷体" pitchFamily="2" charset="-122"/>
              </a:rPr>
              <a:t>⑧ 《</a:t>
            </a:r>
            <a:r>
              <a:rPr lang="zh-CN" altLang="en-US" sz="1800" b="1" dirty="0">
                <a:latin typeface="华文楷体" pitchFamily="2" charset="-122"/>
                <a:ea typeface="华文楷体" pitchFamily="2" charset="-122"/>
              </a:rPr>
              <a:t>关于进一步加强危险化学品企业安全生产标准化工作的指导意见</a:t>
            </a:r>
            <a:r>
              <a:rPr lang="en-US" altLang="zh-CN" sz="1800" b="1" dirty="0">
                <a:latin typeface="华文楷体" pitchFamily="2" charset="-122"/>
                <a:ea typeface="华文楷体" pitchFamily="2" charset="-122"/>
              </a:rPr>
              <a:t>》</a:t>
            </a:r>
            <a:r>
              <a:rPr lang="zh-CN" altLang="en-US" sz="1800" b="1" dirty="0">
                <a:latin typeface="华文楷体" pitchFamily="2" charset="-122"/>
                <a:ea typeface="华文楷体" pitchFamily="2" charset="-122"/>
              </a:rPr>
              <a:t>（安监总管三</a:t>
            </a:r>
            <a:r>
              <a:rPr lang="en-US" altLang="zh-CN" sz="1800" b="1" dirty="0">
                <a:latin typeface="华文楷体" pitchFamily="2" charset="-122"/>
                <a:ea typeface="华文楷体" pitchFamily="2" charset="-122"/>
              </a:rPr>
              <a:t>〔2009〕124</a:t>
            </a:r>
            <a:r>
              <a:rPr lang="zh-CN" altLang="en-US" sz="1800" b="1" dirty="0">
                <a:latin typeface="华文楷体" pitchFamily="2" charset="-122"/>
                <a:ea typeface="华文楷体" pitchFamily="2" charset="-122"/>
              </a:rPr>
              <a:t>号）</a:t>
            </a:r>
            <a:endParaRPr lang="en-US" altLang="zh-CN" sz="1800" b="1" dirty="0">
              <a:latin typeface="华文楷体" pitchFamily="2" charset="-122"/>
              <a:ea typeface="华文楷体" pitchFamily="2" charset="-122"/>
            </a:endParaRPr>
          </a:p>
          <a:p>
            <a:pPr marL="365125" indent="-365125" eaLnBrk="0" hangingPunct="0">
              <a:spcBef>
                <a:spcPts val="600"/>
              </a:spcBef>
            </a:pPr>
            <a:r>
              <a:rPr lang="en-US" altLang="zh-CN" sz="1800" b="1" dirty="0">
                <a:latin typeface="华文楷体" pitchFamily="2" charset="-122"/>
                <a:ea typeface="华文楷体" pitchFamily="2" charset="-122"/>
              </a:rPr>
              <a:t>⑨《</a:t>
            </a:r>
            <a:r>
              <a:rPr lang="zh-CN" altLang="en-US" sz="1800" b="1" dirty="0">
                <a:latin typeface="华文楷体" pitchFamily="2" charset="-122"/>
                <a:ea typeface="华文楷体" pitchFamily="2" charset="-122"/>
              </a:rPr>
              <a:t>关于进一步加强企业安全生产规范化建设严格落实企业安全生产主体责任的指导意见</a:t>
            </a:r>
            <a:r>
              <a:rPr lang="en-US" altLang="zh-CN" sz="1800" b="1" dirty="0">
                <a:latin typeface="华文楷体" pitchFamily="2" charset="-122"/>
                <a:ea typeface="华文楷体" pitchFamily="2" charset="-122"/>
              </a:rPr>
              <a:t>》</a:t>
            </a:r>
            <a:r>
              <a:rPr lang="zh-CN" altLang="en-US" sz="1800" b="1" dirty="0">
                <a:latin typeface="华文楷体" pitchFamily="2" charset="-122"/>
                <a:ea typeface="华文楷体" pitchFamily="2" charset="-122"/>
              </a:rPr>
              <a:t>（安监总办</a:t>
            </a:r>
            <a:r>
              <a:rPr lang="en-US" altLang="zh-CN" sz="1800" b="1" dirty="0">
                <a:latin typeface="华文楷体" pitchFamily="2" charset="-122"/>
                <a:ea typeface="华文楷体" pitchFamily="2" charset="-122"/>
              </a:rPr>
              <a:t>[2010]139</a:t>
            </a:r>
            <a:r>
              <a:rPr lang="zh-CN" altLang="en-US" sz="1800" b="1" dirty="0">
                <a:latin typeface="华文楷体" pitchFamily="2" charset="-122"/>
                <a:ea typeface="华文楷体" pitchFamily="2" charset="-122"/>
              </a:rPr>
              <a:t>号</a:t>
            </a:r>
            <a:endParaRPr lang="zh-CN" altLang="en-US" sz="1800" b="1" dirty="0">
              <a:latin typeface="华文楷体" pitchFamily="2" charset="-122"/>
              <a:ea typeface="华文楷体" pitchFamily="2" charset="-122"/>
            </a:endParaRPr>
          </a:p>
          <a:p>
            <a:pPr marL="365125" indent="-365125" eaLnBrk="0" hangingPunct="0">
              <a:spcBef>
                <a:spcPts val="600"/>
              </a:spcBef>
            </a:pPr>
            <a:r>
              <a:rPr lang="en-US" altLang="zh-CN" sz="1800" b="1" dirty="0">
                <a:latin typeface="华文楷体" pitchFamily="2" charset="-122"/>
                <a:ea typeface="华文楷体" pitchFamily="2" charset="-122"/>
              </a:rPr>
              <a:t>⑩《</a:t>
            </a:r>
            <a:r>
              <a:rPr lang="zh-CN" altLang="en-US" sz="1800" b="1" dirty="0">
                <a:latin typeface="华文楷体" pitchFamily="2" charset="-122"/>
                <a:ea typeface="华文楷体" pitchFamily="2" charset="-122"/>
              </a:rPr>
              <a:t>国家安全监管总局 工业和信息化部关于危险化学品企业贯彻落实</a:t>
            </a:r>
            <a:r>
              <a:rPr lang="en-US" altLang="zh-CN" sz="1800" b="1" dirty="0">
                <a:latin typeface="华文楷体" pitchFamily="2" charset="-122"/>
                <a:ea typeface="华文楷体" pitchFamily="2" charset="-122"/>
              </a:rPr>
              <a:t>&lt;</a:t>
            </a:r>
            <a:r>
              <a:rPr lang="zh-CN" altLang="en-US" sz="1800" b="1" dirty="0">
                <a:latin typeface="华文楷体" pitchFamily="2" charset="-122"/>
                <a:ea typeface="华文楷体" pitchFamily="2" charset="-122"/>
              </a:rPr>
              <a:t>国务院关于进一步加强企业安全生产工作的通知</a:t>
            </a:r>
            <a:r>
              <a:rPr lang="en-US" altLang="zh-CN" sz="1800" b="1" dirty="0">
                <a:latin typeface="华文楷体" pitchFamily="2" charset="-122"/>
                <a:ea typeface="华文楷体" pitchFamily="2" charset="-122"/>
              </a:rPr>
              <a:t>&gt;</a:t>
            </a:r>
            <a:r>
              <a:rPr lang="zh-CN" altLang="en-US" sz="1800" b="1" dirty="0">
                <a:latin typeface="华文楷体" pitchFamily="2" charset="-122"/>
                <a:ea typeface="华文楷体" pitchFamily="2" charset="-122"/>
              </a:rPr>
              <a:t>的实施意见</a:t>
            </a:r>
            <a:r>
              <a:rPr lang="en-US" altLang="zh-CN" sz="1800" b="1" dirty="0">
                <a:latin typeface="华文楷体" pitchFamily="2" charset="-122"/>
                <a:ea typeface="华文楷体" pitchFamily="2" charset="-122"/>
              </a:rPr>
              <a:t>》</a:t>
            </a:r>
            <a:r>
              <a:rPr lang="zh-CN" altLang="en-US" sz="1800" b="1" dirty="0">
                <a:latin typeface="华文楷体" pitchFamily="2" charset="-122"/>
                <a:ea typeface="华文楷体" pitchFamily="2" charset="-122"/>
              </a:rPr>
              <a:t>（安监总管三</a:t>
            </a:r>
            <a:r>
              <a:rPr lang="en-US" altLang="zh-CN" sz="1800" b="1" dirty="0">
                <a:latin typeface="华文楷体" pitchFamily="2" charset="-122"/>
                <a:ea typeface="华文楷体" pitchFamily="2" charset="-122"/>
              </a:rPr>
              <a:t>〔2010〕186</a:t>
            </a:r>
            <a:r>
              <a:rPr lang="zh-CN" altLang="en-US" sz="1800" b="1" dirty="0">
                <a:latin typeface="华文楷体" pitchFamily="2" charset="-122"/>
                <a:ea typeface="华文楷体" pitchFamily="2" charset="-122"/>
              </a:rPr>
              <a:t>号）</a:t>
            </a:r>
            <a:endParaRPr lang="en-US" altLang="zh-CN" sz="1800" b="1" dirty="0">
              <a:latin typeface="华文楷体" pitchFamily="2" charset="-122"/>
              <a:ea typeface="华文楷体" pitchFamily="2" charset="-122"/>
            </a:endParaRPr>
          </a:p>
          <a:p>
            <a:pPr marL="365125" indent="-365125" eaLnBrk="0" hangingPunct="0">
              <a:spcBef>
                <a:spcPts val="600"/>
              </a:spcBef>
            </a:pPr>
            <a:r>
              <a:rPr lang="en-US" altLang="zh-CN" sz="1800" b="1" dirty="0">
                <a:latin typeface="华文楷体" pitchFamily="2" charset="-122"/>
                <a:ea typeface="华文楷体" pitchFamily="2" charset="-122"/>
              </a:rPr>
              <a:t>⑾《</a:t>
            </a:r>
            <a:r>
              <a:rPr lang="zh-CN" altLang="en-US" sz="1800" b="1" dirty="0">
                <a:latin typeface="华文楷体" pitchFamily="2" charset="-122"/>
                <a:ea typeface="华文楷体" pitchFamily="2" charset="-122"/>
              </a:rPr>
              <a:t>危险化学品从业单位安全生产标准化评审标准</a:t>
            </a:r>
            <a:r>
              <a:rPr lang="en-US" altLang="zh-CN" sz="1800" b="1" dirty="0">
                <a:latin typeface="华文楷体" pitchFamily="2" charset="-122"/>
                <a:ea typeface="华文楷体" pitchFamily="2" charset="-122"/>
              </a:rPr>
              <a:t>》</a:t>
            </a:r>
            <a:r>
              <a:rPr lang="en-US" sz="1800" b="1" dirty="0">
                <a:latin typeface="华文楷体" pitchFamily="2" charset="-122"/>
                <a:ea typeface="华文楷体" pitchFamily="2" charset="-122"/>
              </a:rPr>
              <a:t> </a:t>
            </a:r>
            <a:r>
              <a:rPr lang="en-US" altLang="zh-CN" sz="1800" b="1" dirty="0">
                <a:latin typeface="华文楷体" pitchFamily="2" charset="-122"/>
                <a:ea typeface="华文楷体" pitchFamily="2" charset="-122"/>
              </a:rPr>
              <a:t>(</a:t>
            </a:r>
            <a:r>
              <a:rPr lang="zh-CN" altLang="en-US" sz="1800" b="1" dirty="0">
                <a:latin typeface="华文楷体" pitchFamily="2" charset="-122"/>
                <a:ea typeface="华文楷体" pitchFamily="2" charset="-122"/>
              </a:rPr>
              <a:t>安监总管三</a:t>
            </a:r>
            <a:r>
              <a:rPr lang="en-US" altLang="zh-CN" sz="1800" b="1" dirty="0">
                <a:latin typeface="华文楷体" pitchFamily="2" charset="-122"/>
                <a:ea typeface="华文楷体" pitchFamily="2" charset="-122"/>
              </a:rPr>
              <a:t>〔2011〕93</a:t>
            </a:r>
            <a:r>
              <a:rPr lang="zh-CN" altLang="en-US" sz="1800" b="1" dirty="0">
                <a:latin typeface="华文楷体" pitchFamily="2" charset="-122"/>
                <a:ea typeface="华文楷体" pitchFamily="2" charset="-122"/>
              </a:rPr>
              <a:t>号）</a:t>
            </a:r>
            <a:endParaRPr lang="zh-CN" altLang="en-US" sz="1800" b="1" dirty="0">
              <a:latin typeface="华文楷体" pitchFamily="2" charset="-122"/>
              <a:ea typeface="华文楷体" pitchFamily="2" charset="-122"/>
            </a:endParaRPr>
          </a:p>
          <a:p>
            <a:pPr marL="365125" indent="-365125" eaLnBrk="0" hangingPunct="0">
              <a:spcBef>
                <a:spcPts val="600"/>
              </a:spcBef>
            </a:pPr>
            <a:r>
              <a:rPr lang="en-US" altLang="zh-CN" sz="1800" b="1" dirty="0">
                <a:latin typeface="华文楷体" pitchFamily="2" charset="-122"/>
                <a:ea typeface="华文楷体" pitchFamily="2" charset="-122"/>
              </a:rPr>
              <a:t>⑿《</a:t>
            </a:r>
            <a:r>
              <a:rPr lang="zh-CN" altLang="en-US" sz="1800" b="1" dirty="0">
                <a:latin typeface="华文楷体" pitchFamily="2" charset="-122"/>
                <a:ea typeface="华文楷体" pitchFamily="2" charset="-122"/>
              </a:rPr>
              <a:t>危险化学品生产企业安全生产许可证实施办法</a:t>
            </a:r>
            <a:r>
              <a:rPr lang="en-US" altLang="zh-CN" sz="1800" b="1" dirty="0">
                <a:latin typeface="华文楷体" pitchFamily="2" charset="-122"/>
                <a:ea typeface="华文楷体" pitchFamily="2" charset="-122"/>
              </a:rPr>
              <a:t>》</a:t>
            </a:r>
            <a:r>
              <a:rPr lang="zh-CN" altLang="en-US" sz="1800" b="1" dirty="0">
                <a:latin typeface="华文楷体" pitchFamily="2" charset="-122"/>
                <a:ea typeface="华文楷体" pitchFamily="2" charset="-122"/>
              </a:rPr>
              <a:t>（国家安全监管总局令第</a:t>
            </a:r>
            <a:r>
              <a:rPr lang="en-US" altLang="zh-CN" sz="1800" b="1" dirty="0">
                <a:latin typeface="华文楷体" pitchFamily="2" charset="-122"/>
                <a:ea typeface="华文楷体" pitchFamily="2" charset="-122"/>
              </a:rPr>
              <a:t>41</a:t>
            </a:r>
            <a:r>
              <a:rPr lang="zh-CN" altLang="en-US" sz="1800" b="1" dirty="0">
                <a:latin typeface="华文楷体" pitchFamily="2" charset="-122"/>
                <a:ea typeface="华文楷体" pitchFamily="2" charset="-122"/>
              </a:rPr>
              <a:t>号）</a:t>
            </a:r>
            <a:endParaRPr lang="zh-CN" altLang="en-US" sz="1800" b="1" dirty="0">
              <a:latin typeface="华文楷体" pitchFamily="2" charset="-122"/>
              <a:ea typeface="华文楷体" pitchFamily="2" charset="-122"/>
            </a:endParaRPr>
          </a:p>
          <a:p>
            <a:pPr marL="365125" indent="-365125" eaLnBrk="0" hangingPunct="0">
              <a:spcBef>
                <a:spcPts val="600"/>
              </a:spcBef>
            </a:pPr>
            <a:r>
              <a:rPr lang="en-US" altLang="zh-CN" sz="1800" b="1" dirty="0">
                <a:latin typeface="华文楷体" pitchFamily="2" charset="-122"/>
                <a:ea typeface="华文楷体" pitchFamily="2" charset="-122"/>
              </a:rPr>
              <a:t>⒀《</a:t>
            </a:r>
            <a:r>
              <a:rPr lang="zh-CN" altLang="en-US" sz="1800" b="1" dirty="0">
                <a:latin typeface="华文楷体" pitchFamily="2" charset="-122"/>
                <a:ea typeface="华文楷体" pitchFamily="2" charset="-122"/>
              </a:rPr>
              <a:t>危险化学品从业单位安全生产标准化评审工作管理办法</a:t>
            </a:r>
            <a:r>
              <a:rPr lang="en-US" altLang="zh-CN" sz="1800" b="1" dirty="0">
                <a:latin typeface="华文楷体" pitchFamily="2" charset="-122"/>
                <a:ea typeface="华文楷体" pitchFamily="2" charset="-122"/>
              </a:rPr>
              <a:t>》</a:t>
            </a:r>
            <a:r>
              <a:rPr lang="zh-CN" altLang="en-US" sz="1800" b="1" dirty="0">
                <a:latin typeface="华文楷体" pitchFamily="2" charset="-122"/>
                <a:ea typeface="华文楷体" pitchFamily="2" charset="-122"/>
              </a:rPr>
              <a:t>（安监总管三</a:t>
            </a:r>
            <a:r>
              <a:rPr lang="en-US" altLang="zh-CN" sz="1800" b="1" dirty="0">
                <a:latin typeface="华文楷体" pitchFamily="2" charset="-122"/>
                <a:ea typeface="华文楷体" pitchFamily="2" charset="-122"/>
              </a:rPr>
              <a:t>〔2011〕145</a:t>
            </a:r>
            <a:r>
              <a:rPr lang="zh-CN" altLang="en-US" sz="1800" b="1" dirty="0">
                <a:latin typeface="华文楷体" pitchFamily="2" charset="-122"/>
                <a:ea typeface="华文楷体" pitchFamily="2" charset="-122"/>
              </a:rPr>
              <a:t>号）</a:t>
            </a:r>
            <a:endParaRPr lang="zh-CN" altLang="en-US" sz="1800" b="1" dirty="0">
              <a:latin typeface="华文楷体" pitchFamily="2" charset="-122"/>
              <a:ea typeface="华文楷体" pitchFamily="2" charset="-122"/>
            </a:endParaRPr>
          </a:p>
          <a:p>
            <a:pPr marL="365125" indent="-365125" eaLnBrk="0" hangingPunct="0">
              <a:spcBef>
                <a:spcPts val="600"/>
              </a:spcBef>
            </a:pPr>
            <a:r>
              <a:rPr lang="zh-CN" altLang="en-US" sz="1800" b="1" dirty="0">
                <a:latin typeface="华文楷体" pitchFamily="2" charset="-122"/>
                <a:ea typeface="华文楷体" pitchFamily="2" charset="-122"/>
              </a:rPr>
              <a:t>⒁新出台的有关安全生产法律、法规、规章和规范性文件。</a:t>
            </a:r>
            <a:endParaRPr lang="zh-CN" altLang="en-US" sz="20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900" y="1714500"/>
            <a:ext cx="594233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46" y="26019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培训内容及考核要点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18436" name="TextBox 8"/>
          <p:cNvSpPr txBox="1">
            <a:spLocks noChangeArrowheads="1"/>
          </p:cNvSpPr>
          <p:nvPr/>
        </p:nvSpPr>
        <p:spPr bwMode="auto">
          <a:xfrm>
            <a:off x="642938" y="1785938"/>
            <a:ext cx="3225800"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3</a:t>
            </a:r>
            <a:r>
              <a:rPr lang="zh-CN" altLang="en-US" sz="2800" b="1">
                <a:latin typeface="华文楷体" pitchFamily="2" charset="-122"/>
                <a:ea typeface="华文楷体" pitchFamily="2" charset="-122"/>
              </a:rPr>
              <a:t>）安全标准化</a:t>
            </a:r>
            <a:r>
              <a:rPr lang="zh-CN" altLang="en-US" sz="2800" b="1">
                <a:solidFill>
                  <a:srgbClr val="0000CC"/>
                </a:solidFill>
                <a:latin typeface="华文楷体" pitchFamily="2" charset="-122"/>
                <a:ea typeface="华文楷体" pitchFamily="2" charset="-122"/>
              </a:rPr>
              <a:t>标准</a:t>
            </a:r>
            <a:endParaRPr lang="zh-CN" altLang="en-US" sz="2800" b="1">
              <a:solidFill>
                <a:srgbClr val="0000CC"/>
              </a:solidFill>
              <a:latin typeface="华文楷体" pitchFamily="2" charset="-122"/>
              <a:ea typeface="华文楷体" pitchFamily="2" charset="-122"/>
            </a:endParaRPr>
          </a:p>
        </p:txBody>
      </p:sp>
      <p:sp>
        <p:nvSpPr>
          <p:cNvPr id="11" name="矩形 10"/>
          <p:cNvSpPr/>
          <p:nvPr/>
        </p:nvSpPr>
        <p:spPr>
          <a:xfrm>
            <a:off x="827584" y="2357430"/>
            <a:ext cx="7992888" cy="3477875"/>
          </a:xfrm>
          <a:prstGeom prst="rect">
            <a:avLst/>
          </a:prstGeom>
        </p:spPr>
        <p:txBody>
          <a:bodyPr wrap="square">
            <a:spAutoFit/>
          </a:bodyPr>
          <a:lstStyle/>
          <a:p>
            <a:pPr eaLnBrk="0" hangingPunct="0">
              <a:spcBef>
                <a:spcPct val="50000"/>
              </a:spcBef>
            </a:pPr>
            <a:r>
              <a:rPr lang="en-US" altLang="zh-CN" sz="2800" b="1" dirty="0">
                <a:latin typeface="宋体" panose="02010600030101010101" pitchFamily="2" charset="-122"/>
                <a:ea typeface="仿宋_GB2312" pitchFamily="49" charset="-122"/>
              </a:rPr>
              <a:t> </a:t>
            </a:r>
            <a:r>
              <a:rPr lang="en-US" altLang="zh-CN" sz="2800" b="1" dirty="0">
                <a:latin typeface="华文楷体" pitchFamily="2" charset="-122"/>
                <a:ea typeface="华文楷体" pitchFamily="2" charset="-122"/>
              </a:rPr>
              <a:t>----</a:t>
            </a:r>
            <a:r>
              <a:rPr lang="zh-CN" altLang="en-US" sz="2800" b="1" dirty="0"/>
              <a:t> </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企业安全生产标准化基本规范</a:t>
            </a:r>
            <a:r>
              <a:rPr lang="en-US" altLang="zh-CN" b="1" dirty="0">
                <a:latin typeface="华文楷体" pitchFamily="2" charset="-122"/>
                <a:ea typeface="华文楷体" pitchFamily="2" charset="-122"/>
              </a:rPr>
              <a:t>》</a:t>
            </a:r>
            <a:endParaRPr lang="en-US" altLang="zh-CN" b="1" dirty="0">
              <a:latin typeface="华文楷体" pitchFamily="2" charset="-122"/>
              <a:ea typeface="华文楷体" pitchFamily="2" charset="-122"/>
            </a:endParaRPr>
          </a:p>
          <a:p>
            <a:pPr eaLnBrk="0" hangingPunct="0">
              <a:spcBef>
                <a:spcPct val="50000"/>
              </a:spcBef>
            </a:pPr>
            <a:r>
              <a:rPr lang="en-US" altLang="zh-CN" b="1" dirty="0">
                <a:latin typeface="华文楷体" pitchFamily="2" charset="-122"/>
                <a:ea typeface="华文楷体" pitchFamily="2" charset="-122"/>
              </a:rPr>
              <a:t>          </a:t>
            </a: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AQ/T </a:t>
            </a:r>
            <a:r>
              <a:rPr lang="en-US" altLang="zh-CN" b="1" dirty="0" smtClean="0">
                <a:latin typeface="华文楷体" pitchFamily="2" charset="-122"/>
                <a:ea typeface="华文楷体" pitchFamily="2" charset="-122"/>
              </a:rPr>
              <a:t>  9006-2010</a:t>
            </a:r>
            <a:r>
              <a:rPr lang="zh-CN" altLang="en-US" b="1" dirty="0">
                <a:latin typeface="华文楷体" pitchFamily="2" charset="-122"/>
                <a:ea typeface="华文楷体" pitchFamily="2" charset="-122"/>
              </a:rPr>
              <a:t>）</a:t>
            </a:r>
            <a:endParaRPr lang="en-US" altLang="zh-CN" b="1" dirty="0">
              <a:latin typeface="华文楷体" pitchFamily="2" charset="-122"/>
              <a:ea typeface="华文楷体" pitchFamily="2" charset="-122"/>
            </a:endParaRPr>
          </a:p>
          <a:p>
            <a:pPr eaLnBrk="0" hangingPunct="0">
              <a:spcBef>
                <a:spcPct val="50000"/>
              </a:spcBef>
            </a:pPr>
            <a:r>
              <a:rPr lang="en-US" altLang="zh-CN" sz="2800" b="1" dirty="0">
                <a:latin typeface="宋体" panose="02010600030101010101" pitchFamily="2" charset="-122"/>
                <a:ea typeface="仿宋_GB2312" pitchFamily="49" charset="-122"/>
              </a:rPr>
              <a:t> </a:t>
            </a:r>
            <a:r>
              <a:rPr lang="en-US" altLang="zh-CN" sz="2800" b="1" dirty="0">
                <a:latin typeface="华文楷体" pitchFamily="2" charset="-122"/>
                <a:ea typeface="华文楷体" pitchFamily="2" charset="-122"/>
              </a:rPr>
              <a:t>----</a:t>
            </a:r>
            <a:r>
              <a:rPr lang="zh-CN" altLang="en-US" sz="2800" b="1" dirty="0"/>
              <a:t> </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危险化学品从业单位</a:t>
            </a:r>
            <a:r>
              <a:rPr lang="zh-CN" altLang="en-US" b="1" dirty="0" smtClean="0">
                <a:latin typeface="华文楷体" pitchFamily="2" charset="-122"/>
                <a:ea typeface="华文楷体" pitchFamily="2" charset="-122"/>
              </a:rPr>
              <a:t>安全标准</a:t>
            </a:r>
            <a:r>
              <a:rPr lang="zh-CN" altLang="en-US" b="1" dirty="0">
                <a:latin typeface="华文楷体" pitchFamily="2" charset="-122"/>
                <a:ea typeface="华文楷体" pitchFamily="2" charset="-122"/>
              </a:rPr>
              <a:t>化通用规范</a:t>
            </a:r>
            <a:r>
              <a:rPr lang="en-US" altLang="zh-CN" b="1" dirty="0">
                <a:latin typeface="华文楷体" pitchFamily="2" charset="-122"/>
                <a:ea typeface="华文楷体" pitchFamily="2" charset="-122"/>
              </a:rPr>
              <a:t>》</a:t>
            </a:r>
            <a:endParaRPr lang="en-US" altLang="zh-CN" b="1" dirty="0">
              <a:latin typeface="华文楷体" pitchFamily="2" charset="-122"/>
              <a:ea typeface="华文楷体" pitchFamily="2" charset="-122"/>
            </a:endParaRPr>
          </a:p>
          <a:p>
            <a:pPr eaLnBrk="0" hangingPunct="0">
              <a:spcBef>
                <a:spcPct val="50000"/>
              </a:spcBef>
            </a:pPr>
            <a:r>
              <a:rPr lang="en-US" altLang="zh-CN" b="1" dirty="0">
                <a:latin typeface="华文楷体" pitchFamily="2" charset="-122"/>
                <a:ea typeface="华文楷体" pitchFamily="2" charset="-122"/>
              </a:rPr>
              <a:t>          </a:t>
            </a:r>
            <a:r>
              <a:rPr lang="zh-CN" altLang="en-US" b="1" dirty="0">
                <a:latin typeface="华文楷体" pitchFamily="2" charset="-122"/>
                <a:ea typeface="华文楷体" pitchFamily="2" charset="-122"/>
              </a:rPr>
              <a:t>（</a:t>
            </a:r>
            <a:r>
              <a:rPr lang="en-US" altLang="zh-CN" b="1" dirty="0" smtClean="0">
                <a:latin typeface="华文楷体" pitchFamily="2" charset="-122"/>
                <a:ea typeface="华文楷体" pitchFamily="2" charset="-122"/>
              </a:rPr>
              <a:t>AQ  3013-2008</a:t>
            </a:r>
            <a:r>
              <a:rPr lang="zh-CN" altLang="en-US" b="1" dirty="0">
                <a:latin typeface="华文楷体" pitchFamily="2" charset="-122"/>
                <a:ea typeface="华文楷体" pitchFamily="2" charset="-122"/>
              </a:rPr>
              <a:t>）</a:t>
            </a:r>
            <a:endParaRPr lang="en-US" altLang="zh-CN" b="1" dirty="0">
              <a:latin typeface="华文楷体" pitchFamily="2" charset="-122"/>
              <a:ea typeface="华文楷体" pitchFamily="2" charset="-122"/>
            </a:endParaRPr>
          </a:p>
          <a:p>
            <a:pPr eaLnBrk="0" hangingPunct="0">
              <a:spcBef>
                <a:spcPct val="50000"/>
              </a:spcBef>
            </a:pPr>
            <a:r>
              <a:rPr lang="en-US" altLang="zh-CN" sz="2800" b="1" dirty="0">
                <a:latin typeface="华文楷体" pitchFamily="2" charset="-122"/>
                <a:ea typeface="华文楷体" pitchFamily="2" charset="-122"/>
              </a:rPr>
              <a:t>  ----</a:t>
            </a:r>
            <a:r>
              <a:rPr lang="zh-CN" altLang="en-US" sz="2800" b="1" dirty="0"/>
              <a:t> </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危险化学品从业单位安全生产标准化评审标准</a:t>
            </a:r>
            <a:r>
              <a:rPr lang="en-US" altLang="zh-CN" b="1" dirty="0">
                <a:latin typeface="华文楷体" pitchFamily="2" charset="-122"/>
                <a:ea typeface="华文楷体" pitchFamily="2" charset="-122"/>
              </a:rPr>
              <a:t>》</a:t>
            </a:r>
            <a:endParaRPr lang="en-US" altLang="zh-CN" b="1" dirty="0">
              <a:latin typeface="华文楷体" pitchFamily="2" charset="-122"/>
              <a:ea typeface="华文楷体" pitchFamily="2" charset="-122"/>
            </a:endParaRPr>
          </a:p>
          <a:p>
            <a:pPr eaLnBrk="0" hangingPunct="0">
              <a:spcBef>
                <a:spcPct val="50000"/>
              </a:spcBef>
            </a:pPr>
            <a:r>
              <a:rPr lang="en-US" altLang="zh-CN" b="1" dirty="0">
                <a:latin typeface="华文楷体" pitchFamily="2" charset="-122"/>
                <a:ea typeface="华文楷体" pitchFamily="2" charset="-122"/>
              </a:rPr>
              <a:t>          </a:t>
            </a:r>
            <a:r>
              <a:rPr lang="zh-CN" altLang="en-US" b="1" dirty="0">
                <a:latin typeface="华文楷体" pitchFamily="2" charset="-122"/>
                <a:ea typeface="华文楷体" pitchFamily="2" charset="-122"/>
              </a:rPr>
              <a:t>（安监总管三</a:t>
            </a:r>
            <a:r>
              <a:rPr lang="en-US" altLang="zh-CN" b="1" dirty="0">
                <a:latin typeface="华文楷体" pitchFamily="2" charset="-122"/>
                <a:ea typeface="华文楷体" pitchFamily="2" charset="-122"/>
              </a:rPr>
              <a:t>[2011]93</a:t>
            </a:r>
            <a:r>
              <a:rPr lang="zh-CN" altLang="en-US" b="1" dirty="0">
                <a:latin typeface="华文楷体" pitchFamily="2" charset="-122"/>
                <a:ea typeface="华文楷体" pitchFamily="2" charset="-122"/>
              </a:rPr>
              <a:t>号）</a:t>
            </a:r>
            <a:endParaRPr lang="en-US" altLang="zh-CN"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培训内容及考核要点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19460" name="TextBox 8"/>
          <p:cNvSpPr txBox="1">
            <a:spLocks noChangeArrowheads="1"/>
          </p:cNvSpPr>
          <p:nvPr/>
        </p:nvSpPr>
        <p:spPr bwMode="auto">
          <a:xfrm>
            <a:off x="642938" y="1785938"/>
            <a:ext cx="3225800"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3</a:t>
            </a:r>
            <a:r>
              <a:rPr lang="zh-CN" altLang="en-US" sz="2800" b="1">
                <a:latin typeface="华文楷体" pitchFamily="2" charset="-122"/>
                <a:ea typeface="华文楷体" pitchFamily="2" charset="-122"/>
              </a:rPr>
              <a:t>）安全标准化</a:t>
            </a:r>
            <a:r>
              <a:rPr lang="zh-CN" altLang="en-US" sz="2800" b="1">
                <a:solidFill>
                  <a:srgbClr val="0000CC"/>
                </a:solidFill>
                <a:latin typeface="华文楷体" pitchFamily="2" charset="-122"/>
                <a:ea typeface="华文楷体" pitchFamily="2" charset="-122"/>
              </a:rPr>
              <a:t>标准</a:t>
            </a:r>
            <a:endParaRPr lang="zh-CN" altLang="en-US" sz="2800" b="1">
              <a:solidFill>
                <a:srgbClr val="0000CC"/>
              </a:solidFill>
              <a:latin typeface="华文楷体" pitchFamily="2" charset="-122"/>
              <a:ea typeface="华文楷体" pitchFamily="2" charset="-122"/>
            </a:endParaRPr>
          </a:p>
        </p:txBody>
      </p:sp>
      <p:sp>
        <p:nvSpPr>
          <p:cNvPr id="11" name="矩形 10"/>
          <p:cNvSpPr/>
          <p:nvPr/>
        </p:nvSpPr>
        <p:spPr>
          <a:xfrm>
            <a:off x="971550" y="2420938"/>
            <a:ext cx="7429500" cy="3508653"/>
          </a:xfrm>
          <a:prstGeom prst="rect">
            <a:avLst/>
          </a:prstGeom>
        </p:spPr>
        <p:txBody>
          <a:bodyPr>
            <a:spAutoFit/>
          </a:bodyPr>
          <a:lstStyle/>
          <a:p>
            <a:pPr eaLnBrk="0" hangingPunct="0">
              <a:spcBef>
                <a:spcPct val="50000"/>
              </a:spcBef>
            </a:pPr>
            <a:r>
              <a:rPr lang="zh-CN" altLang="en-US" b="1" dirty="0">
                <a:latin typeface="华文楷体" pitchFamily="2" charset="-122"/>
                <a:ea typeface="华文楷体" pitchFamily="2" charset="-122"/>
              </a:rPr>
              <a:t>考核要求：</a:t>
            </a:r>
            <a:endParaRPr lang="en-US" altLang="zh-CN" b="1" dirty="0">
              <a:latin typeface="华文楷体" pitchFamily="2" charset="-122"/>
              <a:ea typeface="华文楷体" pitchFamily="2" charset="-122"/>
            </a:endParaRPr>
          </a:p>
          <a:p>
            <a:pPr eaLnBrk="0" hangingPunct="0">
              <a:spcBef>
                <a:spcPct val="50000"/>
              </a:spcBef>
            </a:pPr>
            <a:r>
              <a:rPr lang="en-US" altLang="zh-CN" b="1" dirty="0">
                <a:latin typeface="华文楷体" pitchFamily="2" charset="-122"/>
                <a:ea typeface="华文楷体" pitchFamily="2" charset="-122"/>
              </a:rPr>
              <a:t>        ----</a:t>
            </a:r>
            <a:r>
              <a:rPr lang="zh-CN" altLang="en-US" sz="2000" b="1" dirty="0">
                <a:solidFill>
                  <a:srgbClr val="FF0000"/>
                </a:solidFill>
                <a:latin typeface="华文楷体" pitchFamily="2" charset="-122"/>
                <a:ea typeface="华文楷体" pitchFamily="2" charset="-122"/>
              </a:rPr>
              <a:t>掌握</a:t>
            </a:r>
            <a:r>
              <a:rPr lang="zh-CN" altLang="en-US" sz="2000" b="1" dirty="0">
                <a:latin typeface="华文楷体" pitchFamily="2" charset="-122"/>
                <a:ea typeface="华文楷体" pitchFamily="2" charset="-122"/>
              </a:rPr>
              <a:t>安全标准化有关</a:t>
            </a:r>
            <a:r>
              <a:rPr lang="zh-CN" altLang="en-US" sz="2000" b="1" dirty="0">
                <a:solidFill>
                  <a:srgbClr val="0000CC"/>
                </a:solidFill>
                <a:latin typeface="华文楷体" pitchFamily="2" charset="-122"/>
                <a:ea typeface="华文楷体" pitchFamily="2" charset="-122"/>
              </a:rPr>
              <a:t>名词、术语、原则、建设程序</a:t>
            </a:r>
            <a:r>
              <a:rPr lang="zh-CN" altLang="en-US" sz="2000" b="1" dirty="0">
                <a:latin typeface="华文楷体" pitchFamily="2" charset="-122"/>
                <a:ea typeface="华文楷体" pitchFamily="2" charset="-122"/>
              </a:rPr>
              <a:t>；</a:t>
            </a:r>
            <a:endParaRPr lang="en-US" altLang="zh-CN" sz="2000" b="1" dirty="0">
              <a:latin typeface="华文楷体" pitchFamily="2" charset="-122"/>
              <a:ea typeface="华文楷体" pitchFamily="2" charset="-122"/>
            </a:endParaRPr>
          </a:p>
          <a:p>
            <a:pPr eaLnBrk="0" hangingPunct="0">
              <a:spcBef>
                <a:spcPct val="50000"/>
              </a:spcBef>
            </a:pPr>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sz="2000" b="1" dirty="0">
                <a:solidFill>
                  <a:srgbClr val="FF0000"/>
                </a:solidFill>
                <a:latin typeface="华文楷体" pitchFamily="2" charset="-122"/>
                <a:ea typeface="华文楷体" pitchFamily="2" charset="-122"/>
              </a:rPr>
              <a:t>掌握</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企业安全生产标准化基本规范</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危险化学品</a:t>
            </a:r>
            <a:endParaRPr lang="en-US" altLang="zh-CN" sz="2000" b="1" dirty="0">
              <a:latin typeface="华文楷体" pitchFamily="2" charset="-122"/>
              <a:ea typeface="华文楷体" pitchFamily="2" charset="-122"/>
            </a:endParaRPr>
          </a:p>
          <a:p>
            <a:pPr eaLnBrk="0" hangingPunct="0">
              <a:spcBef>
                <a:spcPct val="50000"/>
              </a:spcBef>
            </a:pPr>
            <a:r>
              <a:rPr lang="en-US" altLang="zh-CN" sz="2000" b="1" dirty="0">
                <a:latin typeface="华文楷体" pitchFamily="2" charset="-122"/>
                <a:ea typeface="华文楷体" pitchFamily="2" charset="-122"/>
              </a:rPr>
              <a:t>                 </a:t>
            </a:r>
            <a:r>
              <a:rPr lang="zh-CN" altLang="en-US" sz="2000" b="1" dirty="0">
                <a:latin typeface="华文楷体" pitchFamily="2" charset="-122"/>
                <a:ea typeface="华文楷体" pitchFamily="2" charset="-122"/>
              </a:rPr>
              <a:t>从业单位</a:t>
            </a:r>
            <a:r>
              <a:rPr lang="zh-CN" altLang="en-US" sz="2000" b="1" dirty="0" smtClean="0">
                <a:latin typeface="华文楷体" pitchFamily="2" charset="-122"/>
                <a:ea typeface="华文楷体" pitchFamily="2" charset="-122"/>
              </a:rPr>
              <a:t>安全标准</a:t>
            </a:r>
            <a:r>
              <a:rPr lang="zh-CN" altLang="en-US" sz="2000" b="1" dirty="0">
                <a:latin typeface="华文楷体" pitchFamily="2" charset="-122"/>
                <a:ea typeface="华文楷体" pitchFamily="2" charset="-122"/>
              </a:rPr>
              <a:t>化通用规范</a:t>
            </a:r>
            <a:r>
              <a:rPr lang="en-US" altLang="zh-CN" sz="2000" b="1" dirty="0">
                <a:latin typeface="华文楷体" pitchFamily="2" charset="-122"/>
                <a:ea typeface="华文楷体" pitchFamily="2" charset="-122"/>
              </a:rPr>
              <a:t>》 </a:t>
            </a:r>
            <a:r>
              <a:rPr lang="zh-CN" altLang="en-US" sz="2000" b="1" dirty="0">
                <a:latin typeface="华文楷体" pitchFamily="2" charset="-122"/>
                <a:ea typeface="华文楷体" pitchFamily="2" charset="-122"/>
              </a:rPr>
              <a:t>、</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危险化学品</a:t>
            </a:r>
            <a:r>
              <a:rPr lang="zh-CN" altLang="en-US" sz="2000" b="1" dirty="0" smtClean="0">
                <a:latin typeface="华文楷体" pitchFamily="2" charset="-122"/>
                <a:ea typeface="华文楷体" pitchFamily="2" charset="-122"/>
              </a:rPr>
              <a:t>从</a:t>
            </a:r>
            <a:endParaRPr lang="en-US" altLang="zh-CN" sz="2000" b="1" dirty="0" smtClean="0">
              <a:latin typeface="华文楷体" pitchFamily="2" charset="-122"/>
              <a:ea typeface="华文楷体" pitchFamily="2" charset="-122"/>
            </a:endParaRPr>
          </a:p>
          <a:p>
            <a:pPr eaLnBrk="0" hangingPunct="0">
              <a:spcBef>
                <a:spcPct val="50000"/>
              </a:spcBef>
            </a:pPr>
            <a:r>
              <a:rPr lang="en-US" altLang="zh-CN" sz="2000" b="1"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业单位安全生产标准化评审标准</a:t>
            </a:r>
            <a:r>
              <a:rPr lang="en-US" altLang="zh-CN" sz="2000" b="1" dirty="0" smtClean="0">
                <a:latin typeface="华文楷体" pitchFamily="2" charset="-122"/>
                <a:ea typeface="华文楷体" pitchFamily="2" charset="-122"/>
              </a:rPr>
              <a:t>》</a:t>
            </a:r>
            <a:r>
              <a:rPr lang="zh-CN" altLang="en-US" sz="2000" b="1" dirty="0" smtClean="0">
                <a:solidFill>
                  <a:srgbClr val="0000CC"/>
                </a:solidFill>
                <a:latin typeface="华文楷体" pitchFamily="2" charset="-122"/>
                <a:ea typeface="华文楷体" pitchFamily="2" charset="-122"/>
              </a:rPr>
              <a:t>框架结构</a:t>
            </a:r>
            <a:r>
              <a:rPr lang="zh-CN" altLang="en-US" sz="2000" b="1" dirty="0" smtClean="0">
                <a:latin typeface="华文楷体" pitchFamily="2" charset="-122"/>
                <a:ea typeface="华文楷体" pitchFamily="2" charset="-122"/>
              </a:rPr>
              <a:t>；</a:t>
            </a:r>
            <a:endParaRPr lang="en-US" altLang="zh-CN" sz="2000" b="1" dirty="0" smtClean="0">
              <a:latin typeface="华文楷体" pitchFamily="2" charset="-122"/>
              <a:ea typeface="华文楷体" pitchFamily="2" charset="-122"/>
            </a:endParaRPr>
          </a:p>
          <a:p>
            <a:pPr eaLnBrk="0" hangingPunct="0">
              <a:spcBef>
                <a:spcPct val="50000"/>
              </a:spcBef>
            </a:pPr>
            <a:r>
              <a:rPr lang="en-US" altLang="zh-CN" sz="2000" b="1" dirty="0" smtClean="0">
                <a:latin typeface="华文楷体" pitchFamily="2" charset="-122"/>
                <a:ea typeface="华文楷体" pitchFamily="2" charset="-122"/>
              </a:rPr>
              <a:t>         </a:t>
            </a:r>
            <a:r>
              <a:rPr lang="en-US" altLang="zh-CN" b="1" dirty="0">
                <a:latin typeface="华文楷体" pitchFamily="2" charset="-122"/>
                <a:ea typeface="华文楷体" pitchFamily="2" charset="-122"/>
              </a:rPr>
              <a:t>----</a:t>
            </a:r>
            <a:r>
              <a:rPr lang="zh-CN" altLang="en-US" b="1" dirty="0"/>
              <a:t> </a:t>
            </a:r>
            <a:r>
              <a:rPr lang="zh-CN" altLang="en-US" sz="2000" b="1" dirty="0">
                <a:solidFill>
                  <a:srgbClr val="FF0000"/>
                </a:solidFill>
                <a:latin typeface="华文楷体" pitchFamily="2" charset="-122"/>
                <a:ea typeface="华文楷体" pitchFamily="2" charset="-122"/>
              </a:rPr>
              <a:t>全面掌握</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危险化学品从业单位安全生产标准化评审标</a:t>
            </a:r>
            <a:endParaRPr lang="en-US" altLang="zh-CN" sz="2000" b="1" dirty="0">
              <a:latin typeface="华文楷体" pitchFamily="2" charset="-122"/>
              <a:ea typeface="华文楷体" pitchFamily="2" charset="-122"/>
            </a:endParaRPr>
          </a:p>
          <a:p>
            <a:pPr eaLnBrk="0" hangingPunct="0">
              <a:spcBef>
                <a:spcPct val="50000"/>
              </a:spcBef>
            </a:pPr>
            <a:r>
              <a:rPr lang="en-US" altLang="zh-CN" sz="2000" b="1" dirty="0">
                <a:latin typeface="华文楷体" pitchFamily="2" charset="-122"/>
                <a:ea typeface="华文楷体" pitchFamily="2" charset="-122"/>
              </a:rPr>
              <a:t>                 </a:t>
            </a:r>
            <a:r>
              <a:rPr lang="zh-CN" altLang="en-US" sz="2000" b="1" dirty="0">
                <a:latin typeface="华文楷体" pitchFamily="2" charset="-122"/>
                <a:ea typeface="华文楷体" pitchFamily="2" charset="-122"/>
              </a:rPr>
              <a:t>准</a:t>
            </a:r>
            <a:r>
              <a:rPr lang="en-US" altLang="zh-CN" sz="2000" b="1" dirty="0">
                <a:latin typeface="华文楷体" pitchFamily="2" charset="-122"/>
                <a:ea typeface="华文楷体" pitchFamily="2" charset="-122"/>
              </a:rPr>
              <a:t>》</a:t>
            </a:r>
            <a:r>
              <a:rPr lang="zh-CN" altLang="en-US" sz="2000" b="1" dirty="0">
                <a:solidFill>
                  <a:srgbClr val="0000CC"/>
                </a:solidFill>
                <a:latin typeface="华文楷体" pitchFamily="2" charset="-122"/>
                <a:ea typeface="华文楷体" pitchFamily="2" charset="-122"/>
              </a:rPr>
              <a:t>内容</a:t>
            </a:r>
            <a:r>
              <a:rPr lang="zh-CN" altLang="en-US" sz="2000" b="1" dirty="0">
                <a:latin typeface="华文楷体" pitchFamily="2" charset="-122"/>
                <a:ea typeface="华文楷体" pitchFamily="2" charset="-122"/>
              </a:rPr>
              <a:t>。</a:t>
            </a:r>
            <a:r>
              <a:rPr lang="en-US" altLang="zh-CN" sz="2000" b="1" dirty="0">
                <a:latin typeface="华文楷体" pitchFamily="2" charset="-122"/>
                <a:ea typeface="华文楷体" pitchFamily="2" charset="-122"/>
              </a:rPr>
              <a:t>          </a:t>
            </a:r>
            <a:endParaRPr lang="en-US" altLang="zh-CN" sz="20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培训内容及考核要点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20484" name="TextBox 8"/>
          <p:cNvSpPr txBox="1">
            <a:spLocks noChangeArrowheads="1"/>
          </p:cNvSpPr>
          <p:nvPr/>
        </p:nvSpPr>
        <p:spPr bwMode="auto">
          <a:xfrm>
            <a:off x="642938" y="1714500"/>
            <a:ext cx="3225800"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4</a:t>
            </a:r>
            <a:r>
              <a:rPr lang="zh-CN" altLang="en-US" sz="2800" b="1">
                <a:latin typeface="华文楷体" pitchFamily="2" charset="-122"/>
                <a:ea typeface="华文楷体" pitchFamily="2" charset="-122"/>
              </a:rPr>
              <a:t>）安全标准化</a:t>
            </a:r>
            <a:r>
              <a:rPr lang="zh-CN" altLang="en-US" sz="2800" b="1">
                <a:solidFill>
                  <a:srgbClr val="0000CC"/>
                </a:solidFill>
                <a:latin typeface="华文楷体" pitchFamily="2" charset="-122"/>
                <a:ea typeface="华文楷体" pitchFamily="2" charset="-122"/>
              </a:rPr>
              <a:t>评审</a:t>
            </a:r>
            <a:endParaRPr lang="zh-CN" altLang="en-US" sz="2800" b="1">
              <a:solidFill>
                <a:srgbClr val="0000CC"/>
              </a:solidFill>
              <a:latin typeface="华文楷体" pitchFamily="2" charset="-122"/>
              <a:ea typeface="华文楷体" pitchFamily="2" charset="-122"/>
            </a:endParaRPr>
          </a:p>
        </p:txBody>
      </p:sp>
      <p:sp>
        <p:nvSpPr>
          <p:cNvPr id="11" name="矩形 10"/>
          <p:cNvSpPr/>
          <p:nvPr/>
        </p:nvSpPr>
        <p:spPr>
          <a:xfrm>
            <a:off x="1071563" y="2271638"/>
            <a:ext cx="7429500" cy="1949450"/>
          </a:xfrm>
          <a:prstGeom prst="rect">
            <a:avLst/>
          </a:prstGeom>
        </p:spPr>
        <p:txBody>
          <a:bodyPr>
            <a:spAutoFit/>
          </a:bodyPr>
          <a:lstStyle/>
          <a:p>
            <a:pPr eaLnBrk="0" hangingPunct="0">
              <a:spcBef>
                <a:spcPts val="1200"/>
              </a:spcBef>
            </a:pPr>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t> </a:t>
            </a:r>
            <a:r>
              <a:rPr lang="zh-CN" altLang="en-US" sz="2000" b="1" dirty="0">
                <a:solidFill>
                  <a:srgbClr val="FF0000"/>
                </a:solidFill>
                <a:latin typeface="华文楷体" pitchFamily="2" charset="-122"/>
                <a:ea typeface="华文楷体" pitchFamily="2" charset="-122"/>
              </a:rPr>
              <a:t>了解</a:t>
            </a:r>
            <a:r>
              <a:rPr lang="zh-CN" altLang="en-US" sz="2000" b="1" dirty="0">
                <a:latin typeface="华文楷体" pitchFamily="2" charset="-122"/>
                <a:ea typeface="华文楷体" pitchFamily="2" charset="-122"/>
              </a:rPr>
              <a:t>评审</a:t>
            </a:r>
            <a:r>
              <a:rPr lang="zh-CN" altLang="en-US" sz="2000" b="1" dirty="0">
                <a:solidFill>
                  <a:srgbClr val="0000CC"/>
                </a:solidFill>
                <a:latin typeface="华文楷体" pitchFamily="2" charset="-122"/>
                <a:ea typeface="华文楷体" pitchFamily="2" charset="-122"/>
              </a:rPr>
              <a:t>基础知识和定义；</a:t>
            </a:r>
            <a:endParaRPr lang="en-US" altLang="zh-CN" sz="2000" b="1" dirty="0">
              <a:solidFill>
                <a:srgbClr val="0000CC"/>
              </a:solidFill>
              <a:latin typeface="华文楷体" pitchFamily="2" charset="-122"/>
              <a:ea typeface="华文楷体" pitchFamily="2" charset="-122"/>
            </a:endParaRPr>
          </a:p>
          <a:p>
            <a:pPr eaLnBrk="0" hangingPunct="0">
              <a:spcBef>
                <a:spcPts val="1200"/>
              </a:spcBef>
            </a:pPr>
            <a:r>
              <a:rPr lang="en-US" altLang="zh-CN" sz="2000" b="1" dirty="0">
                <a:latin typeface="华文楷体" pitchFamily="2" charset="-122"/>
                <a:ea typeface="华文楷体" pitchFamily="2" charset="-122"/>
              </a:rPr>
              <a:t>  </a:t>
            </a:r>
            <a:r>
              <a:rPr lang="en-US" altLang="zh-CN" b="1" dirty="0">
                <a:latin typeface="华文楷体" pitchFamily="2" charset="-122"/>
                <a:ea typeface="华文楷体" pitchFamily="2" charset="-122"/>
              </a:rPr>
              <a:t>---- </a:t>
            </a:r>
            <a:r>
              <a:rPr lang="zh-CN" altLang="en-US" sz="2000" b="1" dirty="0">
                <a:solidFill>
                  <a:srgbClr val="FF0000"/>
                </a:solidFill>
                <a:latin typeface="华文楷体" pitchFamily="2" charset="-122"/>
                <a:ea typeface="华文楷体" pitchFamily="2" charset="-122"/>
              </a:rPr>
              <a:t>掌握</a:t>
            </a:r>
            <a:r>
              <a:rPr lang="zh-CN" altLang="en-US" sz="2000" b="1" dirty="0">
                <a:latin typeface="华文楷体" pitchFamily="2" charset="-122"/>
                <a:ea typeface="华文楷体" pitchFamily="2" charset="-122"/>
              </a:rPr>
              <a:t>评审</a:t>
            </a:r>
            <a:r>
              <a:rPr lang="zh-CN" altLang="en-US" sz="2000" b="1" dirty="0">
                <a:solidFill>
                  <a:srgbClr val="0000CC"/>
                </a:solidFill>
                <a:latin typeface="华文楷体" pitchFamily="2" charset="-122"/>
                <a:ea typeface="华文楷体" pitchFamily="2" charset="-122"/>
              </a:rPr>
              <a:t>原则、依据、目的、程序、方法与技巧；</a:t>
            </a:r>
            <a:endParaRPr lang="en-US" altLang="zh-CN" sz="2000" b="1" dirty="0">
              <a:solidFill>
                <a:srgbClr val="0000CC"/>
              </a:solidFill>
              <a:latin typeface="华文楷体" pitchFamily="2" charset="-122"/>
              <a:ea typeface="华文楷体" pitchFamily="2" charset="-122"/>
            </a:endParaRPr>
          </a:p>
          <a:p>
            <a:pPr eaLnBrk="0" hangingPunct="0">
              <a:spcBef>
                <a:spcPts val="1200"/>
              </a:spcBef>
            </a:pPr>
            <a:r>
              <a:rPr lang="en-US" altLang="zh-CN" sz="2000" b="1" dirty="0">
                <a:latin typeface="华文楷体" pitchFamily="2" charset="-122"/>
                <a:ea typeface="华文楷体" pitchFamily="2" charset="-122"/>
              </a:rPr>
              <a:t>  </a:t>
            </a:r>
            <a:r>
              <a:rPr lang="en-US" altLang="zh-CN" b="1" dirty="0">
                <a:latin typeface="华文楷体" pitchFamily="2" charset="-122"/>
                <a:ea typeface="华文楷体" pitchFamily="2" charset="-122"/>
              </a:rPr>
              <a:t>---- </a:t>
            </a:r>
            <a:r>
              <a:rPr lang="zh-CN" altLang="en-US" sz="2000" b="1" dirty="0">
                <a:solidFill>
                  <a:srgbClr val="FF0000"/>
                </a:solidFill>
                <a:latin typeface="华文楷体" pitchFamily="2" charset="-122"/>
                <a:ea typeface="华文楷体" pitchFamily="2" charset="-122"/>
              </a:rPr>
              <a:t>掌握</a:t>
            </a:r>
            <a:r>
              <a:rPr lang="zh-CN" altLang="en-US" sz="2000" b="1" dirty="0">
                <a:latin typeface="华文楷体" pitchFamily="2" charset="-122"/>
                <a:ea typeface="华文楷体" pitchFamily="2" charset="-122"/>
              </a:rPr>
              <a:t>评审证据的获取原则</a:t>
            </a:r>
            <a:r>
              <a:rPr lang="zh-CN" altLang="en-US" sz="2000" b="1" dirty="0">
                <a:solidFill>
                  <a:srgbClr val="0000CC"/>
                </a:solidFill>
                <a:latin typeface="华文楷体" pitchFamily="2" charset="-122"/>
                <a:ea typeface="华文楷体" pitchFamily="2" charset="-122"/>
              </a:rPr>
              <a:t>；</a:t>
            </a:r>
            <a:endParaRPr lang="en-US" altLang="zh-CN" sz="2000" b="1" dirty="0">
              <a:solidFill>
                <a:srgbClr val="0000CC"/>
              </a:solidFill>
              <a:latin typeface="华文楷体" pitchFamily="2" charset="-122"/>
              <a:ea typeface="华文楷体" pitchFamily="2" charset="-122"/>
            </a:endParaRPr>
          </a:p>
          <a:p>
            <a:pPr eaLnBrk="0" hangingPunct="0">
              <a:spcBef>
                <a:spcPts val="1200"/>
              </a:spcBef>
            </a:pPr>
            <a:r>
              <a:rPr lang="en-US" altLang="zh-CN" sz="2000" b="1" dirty="0">
                <a:latin typeface="华文楷体" pitchFamily="2" charset="-122"/>
                <a:ea typeface="华文楷体" pitchFamily="2" charset="-122"/>
              </a:rPr>
              <a:t>  ----  </a:t>
            </a:r>
            <a:r>
              <a:rPr lang="zh-CN" altLang="en-US" sz="2000" b="1" dirty="0">
                <a:solidFill>
                  <a:srgbClr val="FF0000"/>
                </a:solidFill>
                <a:latin typeface="华文楷体" pitchFamily="2" charset="-122"/>
                <a:ea typeface="华文楷体" pitchFamily="2" charset="-122"/>
              </a:rPr>
              <a:t>掌握</a:t>
            </a:r>
            <a:r>
              <a:rPr lang="zh-CN" altLang="en-US" sz="2000" b="1" dirty="0">
                <a:latin typeface="华文楷体" pitchFamily="2" charset="-122"/>
                <a:ea typeface="华文楷体" pitchFamily="2" charset="-122"/>
              </a:rPr>
              <a:t>否决项和扣分项的判定原则</a:t>
            </a:r>
            <a:r>
              <a:rPr lang="zh-CN" altLang="en-US" sz="2000" b="1" dirty="0">
                <a:solidFill>
                  <a:srgbClr val="0000CC"/>
                </a:solidFill>
                <a:latin typeface="华文楷体" pitchFamily="2" charset="-122"/>
                <a:ea typeface="华文楷体" pitchFamily="2" charset="-122"/>
              </a:rPr>
              <a:t>；</a:t>
            </a:r>
            <a:r>
              <a:rPr lang="en-US" altLang="zh-CN" sz="2000" dirty="0">
                <a:solidFill>
                  <a:srgbClr val="0000CC"/>
                </a:solidFill>
                <a:latin typeface="华文楷体" pitchFamily="2" charset="-122"/>
                <a:ea typeface="华文楷体" pitchFamily="2" charset="-122"/>
              </a:rPr>
              <a:t>     </a:t>
            </a:r>
            <a:endParaRPr lang="en-US" altLang="zh-CN" sz="2000" dirty="0">
              <a:solidFill>
                <a:srgbClr val="0000CC"/>
              </a:solidFill>
              <a:latin typeface="华文楷体" pitchFamily="2" charset="-122"/>
              <a:ea typeface="华文楷体" pitchFamily="2" charset="-122"/>
            </a:endParaRPr>
          </a:p>
        </p:txBody>
      </p:sp>
      <p:sp>
        <p:nvSpPr>
          <p:cNvPr id="20486" name="TextBox 8"/>
          <p:cNvSpPr txBox="1">
            <a:spLocks noChangeArrowheads="1"/>
          </p:cNvSpPr>
          <p:nvPr/>
        </p:nvSpPr>
        <p:spPr bwMode="auto">
          <a:xfrm>
            <a:off x="642938" y="4214813"/>
            <a:ext cx="2147887"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5</a:t>
            </a:r>
            <a:r>
              <a:rPr lang="zh-CN" altLang="en-US" sz="2800" b="1">
                <a:latin typeface="华文楷体" pitchFamily="2" charset="-122"/>
                <a:ea typeface="华文楷体" pitchFamily="2" charset="-122"/>
              </a:rPr>
              <a:t>）</a:t>
            </a:r>
            <a:r>
              <a:rPr lang="zh-CN" altLang="en-US" sz="2800" b="1">
                <a:solidFill>
                  <a:srgbClr val="0000CC"/>
                </a:solidFill>
                <a:latin typeface="华文楷体" pitchFamily="2" charset="-122"/>
                <a:ea typeface="华文楷体" pitchFamily="2" charset="-122"/>
              </a:rPr>
              <a:t>评审要求</a:t>
            </a:r>
            <a:endParaRPr lang="zh-CN" altLang="en-US" sz="2800" b="1">
              <a:solidFill>
                <a:srgbClr val="0000CC"/>
              </a:solidFill>
              <a:latin typeface="华文楷体" pitchFamily="2" charset="-122"/>
              <a:ea typeface="华文楷体" pitchFamily="2" charset="-122"/>
            </a:endParaRPr>
          </a:p>
        </p:txBody>
      </p:sp>
      <p:sp>
        <p:nvSpPr>
          <p:cNvPr id="7" name="矩形 6"/>
          <p:cNvSpPr/>
          <p:nvPr/>
        </p:nvSpPr>
        <p:spPr>
          <a:xfrm>
            <a:off x="1071563" y="4665663"/>
            <a:ext cx="7429500" cy="1462087"/>
          </a:xfrm>
          <a:prstGeom prst="rect">
            <a:avLst/>
          </a:prstGeom>
        </p:spPr>
        <p:txBody>
          <a:bodyPr>
            <a:spAutoFit/>
          </a:bodyPr>
          <a:lstStyle/>
          <a:p>
            <a:pPr eaLnBrk="0" hangingPunct="0">
              <a:spcBef>
                <a:spcPct val="50000"/>
              </a:spcBef>
            </a:pPr>
            <a:r>
              <a:rPr lang="en-US" altLang="zh-CN" b="1">
                <a:latin typeface="宋体" panose="02010600030101010101" pitchFamily="2" charset="-122"/>
                <a:ea typeface="仿宋_GB2312" pitchFamily="49" charset="-122"/>
              </a:rPr>
              <a:t> </a:t>
            </a:r>
            <a:r>
              <a:rPr lang="en-US" altLang="zh-CN" b="1">
                <a:latin typeface="华文楷体" pitchFamily="2" charset="-122"/>
                <a:ea typeface="华文楷体" pitchFamily="2" charset="-122"/>
              </a:rPr>
              <a:t>----</a:t>
            </a:r>
            <a:r>
              <a:rPr lang="zh-CN" altLang="en-US" b="1"/>
              <a:t> </a:t>
            </a:r>
            <a:r>
              <a:rPr lang="zh-CN" altLang="en-US" sz="2000" b="1">
                <a:solidFill>
                  <a:srgbClr val="FF0000"/>
                </a:solidFill>
                <a:latin typeface="华文楷体" pitchFamily="2" charset="-122"/>
                <a:ea typeface="华文楷体" pitchFamily="2" charset="-122"/>
              </a:rPr>
              <a:t>掌握</a:t>
            </a:r>
            <a:r>
              <a:rPr lang="zh-CN" altLang="en-US" sz="2000" b="1">
                <a:latin typeface="华文楷体" pitchFamily="2" charset="-122"/>
                <a:ea typeface="华文楷体" pitchFamily="2" charset="-122"/>
              </a:rPr>
              <a:t>评审人员（资质、能力）、工作、质量、纪律、职业道</a:t>
            </a:r>
            <a:endParaRPr lang="en-US" altLang="zh-CN" sz="2000" b="1">
              <a:latin typeface="华文楷体" pitchFamily="2" charset="-122"/>
              <a:ea typeface="华文楷体" pitchFamily="2" charset="-122"/>
            </a:endParaRPr>
          </a:p>
          <a:p>
            <a:pPr eaLnBrk="0" hangingPunct="0">
              <a:spcBef>
                <a:spcPct val="50000"/>
              </a:spcBef>
            </a:pPr>
            <a:r>
              <a:rPr lang="en-US" altLang="zh-CN" sz="2000" b="1">
                <a:latin typeface="华文楷体" pitchFamily="2" charset="-122"/>
                <a:ea typeface="华文楷体" pitchFamily="2" charset="-122"/>
              </a:rPr>
              <a:t>        </a:t>
            </a:r>
            <a:r>
              <a:rPr lang="zh-CN" altLang="en-US" sz="2000" b="1">
                <a:latin typeface="华文楷体" pitchFamily="2" charset="-122"/>
                <a:ea typeface="华文楷体" pitchFamily="2" charset="-122"/>
              </a:rPr>
              <a:t>  德的要求；</a:t>
            </a:r>
            <a:endParaRPr lang="en-US" altLang="zh-CN" sz="2000" b="1">
              <a:latin typeface="华文楷体" pitchFamily="2" charset="-122"/>
              <a:ea typeface="华文楷体" pitchFamily="2" charset="-122"/>
            </a:endParaRPr>
          </a:p>
          <a:p>
            <a:pPr eaLnBrk="0" hangingPunct="0">
              <a:spcBef>
                <a:spcPct val="50000"/>
              </a:spcBef>
            </a:pPr>
            <a:r>
              <a:rPr lang="en-US" altLang="zh-CN" b="1">
                <a:latin typeface="华文楷体" pitchFamily="2" charset="-122"/>
                <a:ea typeface="华文楷体" pitchFamily="2" charset="-122"/>
              </a:rPr>
              <a:t>  ---- </a:t>
            </a:r>
            <a:r>
              <a:rPr lang="zh-CN" altLang="en-US" sz="2000" b="1">
                <a:solidFill>
                  <a:srgbClr val="FF0000"/>
                </a:solidFill>
                <a:latin typeface="华文楷体" pitchFamily="2" charset="-122"/>
                <a:ea typeface="华文楷体" pitchFamily="2" charset="-122"/>
              </a:rPr>
              <a:t>理解</a:t>
            </a:r>
            <a:r>
              <a:rPr lang="zh-CN" altLang="en-US" sz="2000" b="1">
                <a:latin typeface="华文楷体" pitchFamily="2" charset="-122"/>
                <a:ea typeface="华文楷体" pitchFamily="2" charset="-122"/>
              </a:rPr>
              <a:t>法律责任等。</a:t>
            </a:r>
            <a:endParaRPr lang="en-US" altLang="zh-CN" sz="2000" b="1">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C:\Users\z\Desktop\QQ截图未命名.png"/>
          <p:cNvPicPr>
            <a:picLocks noChangeAspect="1" noChangeArrowheads="1"/>
          </p:cNvPicPr>
          <p:nvPr/>
        </p:nvPicPr>
        <p:blipFill>
          <a:blip r:embed="rId1" cstate="print"/>
          <a:srcRect/>
          <a:stretch>
            <a:fillRect/>
          </a:stretch>
        </p:blipFill>
        <p:spPr bwMode="auto">
          <a:xfrm>
            <a:off x="857250" y="2286000"/>
            <a:ext cx="2700338" cy="3786188"/>
          </a:xfrm>
          <a:prstGeom prst="rect">
            <a:avLst/>
          </a:prstGeom>
          <a:noFill/>
          <a:ln w="9525">
            <a:solidFill>
              <a:srgbClr val="FF00FF"/>
            </a:solidFill>
            <a:miter lim="800000"/>
            <a:headEnd/>
            <a:tailEnd/>
          </a:ln>
        </p:spPr>
      </p:pic>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培训内容及考核要点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21509" name="TextBox 8"/>
          <p:cNvSpPr txBox="1">
            <a:spLocks noChangeArrowheads="1"/>
          </p:cNvSpPr>
          <p:nvPr/>
        </p:nvSpPr>
        <p:spPr bwMode="auto">
          <a:xfrm>
            <a:off x="642938" y="1714500"/>
            <a:ext cx="2867025"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6</a:t>
            </a:r>
            <a:r>
              <a:rPr lang="zh-CN" altLang="en-US" sz="2800" b="1">
                <a:latin typeface="华文楷体" pitchFamily="2" charset="-122"/>
                <a:ea typeface="华文楷体" pitchFamily="2" charset="-122"/>
              </a:rPr>
              <a:t>）</a:t>
            </a:r>
            <a:r>
              <a:rPr lang="zh-CN" altLang="en-US" sz="2800" b="1">
                <a:solidFill>
                  <a:srgbClr val="0000CC"/>
                </a:solidFill>
                <a:latin typeface="华文楷体" pitchFamily="2" charset="-122"/>
                <a:ea typeface="华文楷体" pitchFamily="2" charset="-122"/>
              </a:rPr>
              <a:t>行业实施指南</a:t>
            </a:r>
            <a:endParaRPr lang="zh-CN" altLang="en-US" sz="2800" b="1">
              <a:solidFill>
                <a:srgbClr val="0000CC"/>
              </a:solidFill>
              <a:latin typeface="华文楷体" pitchFamily="2" charset="-122"/>
              <a:ea typeface="华文楷体" pitchFamily="2" charset="-122"/>
            </a:endParaRPr>
          </a:p>
        </p:txBody>
      </p:sp>
      <p:pic>
        <p:nvPicPr>
          <p:cNvPr id="34822" name="Picture 2" descr="C:\Users\z\Desktop\QQ截图未命名.png"/>
          <p:cNvPicPr>
            <a:picLocks noChangeAspect="1" noChangeArrowheads="1"/>
          </p:cNvPicPr>
          <p:nvPr/>
        </p:nvPicPr>
        <p:blipFill>
          <a:blip r:embed="rId2" cstate="print"/>
          <a:srcRect/>
          <a:stretch>
            <a:fillRect/>
          </a:stretch>
        </p:blipFill>
        <p:spPr bwMode="auto">
          <a:xfrm>
            <a:off x="1785938" y="2286000"/>
            <a:ext cx="2706687" cy="3814763"/>
          </a:xfrm>
          <a:prstGeom prst="rect">
            <a:avLst/>
          </a:prstGeom>
          <a:noFill/>
          <a:ln w="9525">
            <a:solidFill>
              <a:srgbClr val="0000CC"/>
            </a:solidFill>
            <a:miter lim="800000"/>
            <a:headEnd/>
            <a:tailEnd/>
          </a:ln>
        </p:spPr>
      </p:pic>
      <p:pic>
        <p:nvPicPr>
          <p:cNvPr id="34823" name="Picture 3" descr="C:\Users\z\Desktop\QQ截图未命名.png"/>
          <p:cNvPicPr>
            <a:picLocks noChangeAspect="1" noChangeArrowheads="1"/>
          </p:cNvPicPr>
          <p:nvPr/>
        </p:nvPicPr>
        <p:blipFill>
          <a:blip r:embed="rId3" cstate="print"/>
          <a:srcRect/>
          <a:stretch>
            <a:fillRect/>
          </a:stretch>
        </p:blipFill>
        <p:spPr bwMode="auto">
          <a:xfrm>
            <a:off x="2714625" y="2286000"/>
            <a:ext cx="2720975" cy="3836988"/>
          </a:xfrm>
          <a:prstGeom prst="rect">
            <a:avLst/>
          </a:prstGeom>
          <a:noFill/>
          <a:ln w="9525">
            <a:solidFill>
              <a:srgbClr val="FF0000"/>
            </a:solidFill>
            <a:miter lim="800000"/>
            <a:headEnd/>
            <a:tailEnd/>
          </a:ln>
        </p:spPr>
      </p:pic>
      <p:pic>
        <p:nvPicPr>
          <p:cNvPr id="34824" name="Picture 4" descr="C:\Users\z\Desktop\QQ截图未命名.png"/>
          <p:cNvPicPr>
            <a:picLocks noChangeAspect="1" noChangeArrowheads="1"/>
          </p:cNvPicPr>
          <p:nvPr/>
        </p:nvPicPr>
        <p:blipFill>
          <a:blip r:embed="rId4" cstate="print"/>
          <a:srcRect/>
          <a:stretch>
            <a:fillRect/>
          </a:stretch>
        </p:blipFill>
        <p:spPr bwMode="auto">
          <a:xfrm>
            <a:off x="3643313" y="2286000"/>
            <a:ext cx="2706687" cy="3857625"/>
          </a:xfrm>
          <a:prstGeom prst="rect">
            <a:avLst/>
          </a:prstGeom>
          <a:noFill/>
          <a:ln w="9525">
            <a:solidFill>
              <a:schemeClr val="tx1"/>
            </a:solidFill>
            <a:miter lim="800000"/>
            <a:headEnd/>
            <a:tailEnd/>
          </a:ln>
        </p:spPr>
      </p:pic>
      <p:pic>
        <p:nvPicPr>
          <p:cNvPr id="34825" name="Picture 5" descr="C:\Users\z\Desktop\QQ截图未命名.png"/>
          <p:cNvPicPr>
            <a:picLocks noChangeAspect="1" noChangeArrowheads="1"/>
          </p:cNvPicPr>
          <p:nvPr/>
        </p:nvPicPr>
        <p:blipFill>
          <a:blip r:embed="rId5" cstate="print"/>
          <a:srcRect/>
          <a:stretch>
            <a:fillRect/>
          </a:stretch>
        </p:blipFill>
        <p:spPr bwMode="auto">
          <a:xfrm>
            <a:off x="4575175" y="2286000"/>
            <a:ext cx="2711450" cy="3857625"/>
          </a:xfrm>
          <a:prstGeom prst="rect">
            <a:avLst/>
          </a:prstGeom>
          <a:noFill/>
          <a:ln w="9525">
            <a:solidFill>
              <a:srgbClr val="7030A0"/>
            </a:solidFill>
            <a:miter lim="800000"/>
            <a:headEnd/>
            <a:tailEnd/>
          </a:ln>
        </p:spPr>
      </p:pic>
      <p:pic>
        <p:nvPicPr>
          <p:cNvPr id="34826" name="Picture 6" descr="C:\Users\z\Desktop\QQ截图未命名.png"/>
          <p:cNvPicPr>
            <a:picLocks noChangeAspect="1" noChangeArrowheads="1"/>
          </p:cNvPicPr>
          <p:nvPr/>
        </p:nvPicPr>
        <p:blipFill>
          <a:blip r:embed="rId6" cstate="print"/>
          <a:srcRect/>
          <a:stretch>
            <a:fillRect/>
          </a:stretch>
        </p:blipFill>
        <p:spPr bwMode="auto">
          <a:xfrm>
            <a:off x="5519738" y="2286000"/>
            <a:ext cx="2695575" cy="3857625"/>
          </a:xfrm>
          <a:prstGeom prst="rect">
            <a:avLst/>
          </a:prstGeom>
          <a:noFill/>
          <a:ln w="9525">
            <a:solidFill>
              <a:srgbClr val="00B050"/>
            </a:solidFill>
            <a:miter lim="800000"/>
            <a:headEnd/>
            <a:tailEnd/>
          </a:ln>
        </p:spPr>
      </p:pic>
      <p:sp>
        <p:nvSpPr>
          <p:cNvPr id="11" name="TextBox 10"/>
          <p:cNvSpPr txBox="1">
            <a:spLocks noChangeArrowheads="1"/>
          </p:cNvSpPr>
          <p:nvPr/>
        </p:nvSpPr>
        <p:spPr bwMode="auto">
          <a:xfrm>
            <a:off x="900113" y="4895850"/>
            <a:ext cx="7272337" cy="519113"/>
          </a:xfrm>
          <a:prstGeom prst="rect">
            <a:avLst/>
          </a:prstGeom>
          <a:noFill/>
          <a:ln w="9525">
            <a:noFill/>
            <a:miter lim="800000"/>
          </a:ln>
        </p:spPr>
        <p:txBody>
          <a:bodyPr>
            <a:spAutoFit/>
          </a:bodyPr>
          <a:lstStyle/>
          <a:p>
            <a:r>
              <a:rPr lang="zh-CN" altLang="en-US" sz="2800" b="1">
                <a:solidFill>
                  <a:srgbClr val="0000CC"/>
                </a:solidFill>
                <a:latin typeface="华文楷体" pitchFamily="2" charset="-122"/>
                <a:ea typeface="华文楷体" pitchFamily="2" charset="-122"/>
              </a:rPr>
              <a:t>考核</a:t>
            </a:r>
            <a:r>
              <a:rPr lang="zh-CN" altLang="en-US" sz="2800">
                <a:latin typeface="华文楷体" pitchFamily="2" charset="-122"/>
                <a:ea typeface="华文楷体" pitchFamily="2" charset="-122"/>
              </a:rPr>
              <a:t>：</a:t>
            </a:r>
            <a:r>
              <a:rPr lang="zh-CN" altLang="en-US" sz="2800" b="1">
                <a:solidFill>
                  <a:srgbClr val="FF0000"/>
                </a:solidFill>
                <a:latin typeface="华文楷体" pitchFamily="2" charset="-122"/>
                <a:ea typeface="华文楷体" pitchFamily="2" charset="-122"/>
              </a:rPr>
              <a:t>了解</a:t>
            </a:r>
            <a:r>
              <a:rPr lang="zh-CN" altLang="en-US" sz="2800" b="1">
                <a:latin typeface="华文楷体" pitchFamily="2" charset="-122"/>
                <a:ea typeface="华文楷体" pitchFamily="2" charset="-122"/>
              </a:rPr>
              <a:t>不同行业安全标准化的特色要求 </a:t>
            </a:r>
            <a:endParaRPr lang="zh-CN" altLang="en-US" sz="2800" b="1">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additive="base">
                                        <p:cTn id="13" dur="500" fill="hold"/>
                                        <p:tgtEl>
                                          <p:spTgt spid="34822"/>
                                        </p:tgtEl>
                                        <p:attrNameLst>
                                          <p:attrName>ppt_x</p:attrName>
                                        </p:attrNameLst>
                                      </p:cBhvr>
                                      <p:tavLst>
                                        <p:tav tm="0">
                                          <p:val>
                                            <p:strVal val="#ppt_x"/>
                                          </p:val>
                                        </p:tav>
                                        <p:tav tm="100000">
                                          <p:val>
                                            <p:strVal val="#ppt_x"/>
                                          </p:val>
                                        </p:tav>
                                      </p:tavLst>
                                    </p:anim>
                                    <p:anim calcmode="lin" valueType="num">
                                      <p:cBhvr additive="base">
                                        <p:cTn id="14" dur="500" fill="hold"/>
                                        <p:tgtEl>
                                          <p:spTgt spid="3482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23"/>
                                        </p:tgtEl>
                                        <p:attrNameLst>
                                          <p:attrName>style.visibility</p:attrName>
                                        </p:attrNameLst>
                                      </p:cBhvr>
                                      <p:to>
                                        <p:strVal val="visible"/>
                                      </p:to>
                                    </p:set>
                                    <p:anim calcmode="lin" valueType="num">
                                      <p:cBhvr additive="base">
                                        <p:cTn id="19" dur="500" fill="hold"/>
                                        <p:tgtEl>
                                          <p:spTgt spid="34823"/>
                                        </p:tgtEl>
                                        <p:attrNameLst>
                                          <p:attrName>ppt_x</p:attrName>
                                        </p:attrNameLst>
                                      </p:cBhvr>
                                      <p:tavLst>
                                        <p:tav tm="0">
                                          <p:val>
                                            <p:strVal val="#ppt_x"/>
                                          </p:val>
                                        </p:tav>
                                        <p:tav tm="100000">
                                          <p:val>
                                            <p:strVal val="#ppt_x"/>
                                          </p:val>
                                        </p:tav>
                                      </p:tavLst>
                                    </p:anim>
                                    <p:anim calcmode="lin" valueType="num">
                                      <p:cBhvr additive="base">
                                        <p:cTn id="20"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4824"/>
                                        </p:tgtEl>
                                        <p:attrNameLst>
                                          <p:attrName>style.visibility</p:attrName>
                                        </p:attrNameLst>
                                      </p:cBhvr>
                                      <p:to>
                                        <p:strVal val="visible"/>
                                      </p:to>
                                    </p:set>
                                    <p:anim calcmode="lin" valueType="num">
                                      <p:cBhvr additive="base">
                                        <p:cTn id="25" dur="500" fill="hold"/>
                                        <p:tgtEl>
                                          <p:spTgt spid="34824"/>
                                        </p:tgtEl>
                                        <p:attrNameLst>
                                          <p:attrName>ppt_x</p:attrName>
                                        </p:attrNameLst>
                                      </p:cBhvr>
                                      <p:tavLst>
                                        <p:tav tm="0">
                                          <p:val>
                                            <p:strVal val="0-#ppt_w/2"/>
                                          </p:val>
                                        </p:tav>
                                        <p:tav tm="100000">
                                          <p:val>
                                            <p:strVal val="#ppt_x"/>
                                          </p:val>
                                        </p:tav>
                                      </p:tavLst>
                                    </p:anim>
                                    <p:anim calcmode="lin" valueType="num">
                                      <p:cBhvr additive="base">
                                        <p:cTn id="26"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4825"/>
                                        </p:tgtEl>
                                        <p:attrNameLst>
                                          <p:attrName>style.visibility</p:attrName>
                                        </p:attrNameLst>
                                      </p:cBhvr>
                                      <p:to>
                                        <p:strVal val="visible"/>
                                      </p:to>
                                    </p:set>
                                    <p:anim calcmode="lin" valueType="num">
                                      <p:cBhvr additive="base">
                                        <p:cTn id="31" dur="500" fill="hold"/>
                                        <p:tgtEl>
                                          <p:spTgt spid="34825"/>
                                        </p:tgtEl>
                                        <p:attrNameLst>
                                          <p:attrName>ppt_x</p:attrName>
                                        </p:attrNameLst>
                                      </p:cBhvr>
                                      <p:tavLst>
                                        <p:tav tm="0">
                                          <p:val>
                                            <p:strVal val="1+#ppt_w/2"/>
                                          </p:val>
                                        </p:tav>
                                        <p:tav tm="100000">
                                          <p:val>
                                            <p:strVal val="#ppt_x"/>
                                          </p:val>
                                        </p:tav>
                                      </p:tavLst>
                                    </p:anim>
                                    <p:anim calcmode="lin" valueType="num">
                                      <p:cBhvr additive="base">
                                        <p:cTn id="32" dur="500" fill="hold"/>
                                        <p:tgtEl>
                                          <p:spTgt spid="3482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4826"/>
                                        </p:tgtEl>
                                        <p:attrNameLst>
                                          <p:attrName>style.visibility</p:attrName>
                                        </p:attrNameLst>
                                      </p:cBhvr>
                                      <p:to>
                                        <p:strVal val="visible"/>
                                      </p:to>
                                    </p:set>
                                    <p:anim calcmode="lin" valueType="num">
                                      <p:cBhvr additive="base">
                                        <p:cTn id="37" dur="500" fill="hold"/>
                                        <p:tgtEl>
                                          <p:spTgt spid="34826"/>
                                        </p:tgtEl>
                                        <p:attrNameLst>
                                          <p:attrName>ppt_x</p:attrName>
                                        </p:attrNameLst>
                                      </p:cBhvr>
                                      <p:tavLst>
                                        <p:tav tm="0">
                                          <p:val>
                                            <p:strVal val="1+#ppt_w/2"/>
                                          </p:val>
                                        </p:tav>
                                        <p:tav tm="100000">
                                          <p:val>
                                            <p:strVal val="#ppt_x"/>
                                          </p:val>
                                        </p:tav>
                                      </p:tavLst>
                                    </p:anim>
                                    <p:anim calcmode="lin" valueType="num">
                                      <p:cBhvr additive="base">
                                        <p:cTn id="38"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ox(i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培训内容及考核要点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22532" name="TextBox 8"/>
          <p:cNvSpPr txBox="1">
            <a:spLocks noChangeArrowheads="1"/>
          </p:cNvSpPr>
          <p:nvPr/>
        </p:nvSpPr>
        <p:spPr bwMode="auto">
          <a:xfrm>
            <a:off x="642938" y="1785938"/>
            <a:ext cx="2866490" cy="523220"/>
          </a:xfrm>
          <a:prstGeom prst="rect">
            <a:avLst/>
          </a:prstGeom>
          <a:noFill/>
          <a:ln w="9525">
            <a:noFill/>
            <a:miter lim="800000"/>
          </a:ln>
        </p:spPr>
        <p:txBody>
          <a:bodyPr wrap="none">
            <a:spAutoFit/>
          </a:bodyPr>
          <a:lstStyle/>
          <a:p>
            <a:r>
              <a:rPr lang="en-US" altLang="zh-CN" sz="2800" b="1" dirty="0" smtClean="0">
                <a:latin typeface="华文楷体" pitchFamily="2" charset="-122"/>
                <a:ea typeface="华文楷体" pitchFamily="2" charset="-122"/>
              </a:rPr>
              <a:t>7</a:t>
            </a:r>
            <a:r>
              <a:rPr lang="zh-CN" altLang="en-US" sz="2800" b="1" dirty="0">
                <a:latin typeface="华文楷体" pitchFamily="2" charset="-122"/>
                <a:ea typeface="华文楷体" pitchFamily="2" charset="-122"/>
              </a:rPr>
              <a:t>）</a:t>
            </a:r>
            <a:r>
              <a:rPr lang="zh-CN" altLang="en-US" sz="2800" b="1" dirty="0">
                <a:solidFill>
                  <a:srgbClr val="0000CC"/>
                </a:solidFill>
                <a:latin typeface="华文楷体" pitchFamily="2" charset="-122"/>
                <a:ea typeface="华文楷体" pitchFamily="2" charset="-122"/>
              </a:rPr>
              <a:t>管理信息系统</a:t>
            </a:r>
            <a:endParaRPr lang="zh-CN" altLang="en-US" sz="2800" b="1" dirty="0">
              <a:solidFill>
                <a:srgbClr val="FF0000"/>
              </a:solidFill>
              <a:latin typeface="华文楷体" pitchFamily="2" charset="-122"/>
              <a:ea typeface="华文楷体" pitchFamily="2" charset="-122"/>
            </a:endParaRPr>
          </a:p>
        </p:txBody>
      </p:sp>
      <p:sp>
        <p:nvSpPr>
          <p:cNvPr id="11" name="矩形 10"/>
          <p:cNvSpPr/>
          <p:nvPr/>
        </p:nvSpPr>
        <p:spPr>
          <a:xfrm>
            <a:off x="1071563" y="2428875"/>
            <a:ext cx="7429500" cy="457200"/>
          </a:xfrm>
          <a:prstGeom prst="rect">
            <a:avLst/>
          </a:prstGeom>
        </p:spPr>
        <p:txBody>
          <a:bodyPr>
            <a:spAutoFit/>
          </a:bodyPr>
          <a:lstStyle/>
          <a:p>
            <a:pPr eaLnBrk="0" hangingPunct="0">
              <a:spcBef>
                <a:spcPct val="50000"/>
              </a:spcBef>
            </a:pPr>
            <a:r>
              <a:rPr lang="en-US" altLang="zh-CN" b="1">
                <a:latin typeface="宋体" panose="02010600030101010101" pitchFamily="2" charset="-122"/>
                <a:ea typeface="仿宋_GB2312" pitchFamily="49" charset="-122"/>
              </a:rPr>
              <a:t>     </a:t>
            </a:r>
            <a:r>
              <a:rPr lang="en-US" altLang="zh-CN" b="1">
                <a:latin typeface="华文楷体" pitchFamily="2" charset="-122"/>
                <a:ea typeface="华文楷体" pitchFamily="2" charset="-122"/>
              </a:rPr>
              <a:t>----</a:t>
            </a:r>
            <a:r>
              <a:rPr lang="zh-CN" altLang="en-US" b="1"/>
              <a:t> </a:t>
            </a:r>
            <a:r>
              <a:rPr lang="zh-CN" altLang="en-US" sz="2200" b="1">
                <a:latin typeface="华文楷体" pitchFamily="2" charset="-122"/>
                <a:ea typeface="华文楷体" pitchFamily="2" charset="-122"/>
              </a:rPr>
              <a:t>系统</a:t>
            </a:r>
            <a:r>
              <a:rPr lang="zh-CN" altLang="en-US" sz="2200" b="1">
                <a:solidFill>
                  <a:srgbClr val="FF0000"/>
                </a:solidFill>
                <a:latin typeface="华文楷体" pitchFamily="2" charset="-122"/>
                <a:ea typeface="华文楷体" pitchFamily="2" charset="-122"/>
              </a:rPr>
              <a:t>作用</a:t>
            </a:r>
            <a:r>
              <a:rPr lang="zh-CN" altLang="en-US" sz="2200" b="1">
                <a:latin typeface="华文楷体" pitchFamily="2" charset="-122"/>
                <a:ea typeface="华文楷体" pitchFamily="2" charset="-122"/>
              </a:rPr>
              <a:t>、</a:t>
            </a:r>
            <a:r>
              <a:rPr lang="zh-CN" altLang="en-US" sz="2200" b="1">
                <a:solidFill>
                  <a:srgbClr val="FF0000"/>
                </a:solidFill>
                <a:latin typeface="华文楷体" pitchFamily="2" charset="-122"/>
                <a:ea typeface="华文楷体" pitchFamily="2" charset="-122"/>
              </a:rPr>
              <a:t>组成</a:t>
            </a:r>
            <a:r>
              <a:rPr lang="zh-CN" altLang="en-US" sz="2200" b="1">
                <a:latin typeface="华文楷体" pitchFamily="2" charset="-122"/>
                <a:ea typeface="华文楷体" pitchFamily="2" charset="-122"/>
              </a:rPr>
              <a:t>；用户</a:t>
            </a:r>
            <a:r>
              <a:rPr lang="zh-CN" altLang="en-US" sz="2200" b="1">
                <a:solidFill>
                  <a:srgbClr val="FF0000"/>
                </a:solidFill>
                <a:latin typeface="华文楷体" pitchFamily="2" charset="-122"/>
                <a:ea typeface="华文楷体" pitchFamily="2" charset="-122"/>
              </a:rPr>
              <a:t>权限</a:t>
            </a:r>
            <a:r>
              <a:rPr lang="zh-CN" altLang="en-US" sz="2200" b="1">
                <a:latin typeface="华文楷体" pitchFamily="2" charset="-122"/>
                <a:ea typeface="华文楷体" pitchFamily="2" charset="-122"/>
              </a:rPr>
              <a:t>；操作</a:t>
            </a:r>
            <a:r>
              <a:rPr lang="zh-CN" altLang="en-US" sz="2200" b="1">
                <a:solidFill>
                  <a:srgbClr val="FF0000"/>
                </a:solidFill>
                <a:latin typeface="华文楷体" pitchFamily="2" charset="-122"/>
                <a:ea typeface="华文楷体" pitchFamily="2" charset="-122"/>
              </a:rPr>
              <a:t>流程</a:t>
            </a:r>
            <a:r>
              <a:rPr lang="zh-CN" altLang="en-US" sz="2200" b="1">
                <a:latin typeface="华文楷体" pitchFamily="2" charset="-122"/>
                <a:ea typeface="华文楷体" pitchFamily="2" charset="-122"/>
              </a:rPr>
              <a:t>及</a:t>
            </a:r>
            <a:r>
              <a:rPr lang="zh-CN" altLang="en-US" sz="2200" b="1">
                <a:solidFill>
                  <a:srgbClr val="FF0000"/>
                </a:solidFill>
                <a:latin typeface="华文楷体" pitchFamily="2" charset="-122"/>
                <a:ea typeface="华文楷体" pitchFamily="2" charset="-122"/>
              </a:rPr>
              <a:t>方法</a:t>
            </a:r>
            <a:endParaRPr lang="en-US" altLang="zh-CN" sz="2200" b="1">
              <a:solidFill>
                <a:srgbClr val="FF0000"/>
              </a:solidFill>
              <a:latin typeface="华文楷体" pitchFamily="2" charset="-122"/>
              <a:ea typeface="华文楷体" pitchFamily="2" charset="-122"/>
            </a:endParaRPr>
          </a:p>
        </p:txBody>
      </p:sp>
      <p:grpSp>
        <p:nvGrpSpPr>
          <p:cNvPr id="22534" name="组合 9"/>
          <p:cNvGrpSpPr/>
          <p:nvPr/>
        </p:nvGrpSpPr>
        <p:grpSpPr bwMode="auto">
          <a:xfrm>
            <a:off x="642938" y="3000375"/>
            <a:ext cx="7858125" cy="3259138"/>
            <a:chOff x="642938" y="3000375"/>
            <a:chExt cx="7858125" cy="3259138"/>
          </a:xfrm>
        </p:grpSpPr>
        <p:sp>
          <p:nvSpPr>
            <p:cNvPr id="22538" name="TextBox 8"/>
            <p:cNvSpPr txBox="1">
              <a:spLocks noChangeArrowheads="1"/>
            </p:cNvSpPr>
            <p:nvPr/>
          </p:nvSpPr>
          <p:spPr bwMode="auto">
            <a:xfrm>
              <a:off x="642938" y="3000375"/>
              <a:ext cx="2866490" cy="523220"/>
            </a:xfrm>
            <a:prstGeom prst="rect">
              <a:avLst/>
            </a:prstGeom>
            <a:noFill/>
            <a:ln w="9525">
              <a:noFill/>
              <a:miter lim="800000"/>
            </a:ln>
          </p:spPr>
          <p:txBody>
            <a:bodyPr wrap="none">
              <a:spAutoFit/>
            </a:bodyPr>
            <a:lstStyle/>
            <a:p>
              <a:r>
                <a:rPr lang="en-US" altLang="zh-CN" sz="2800" b="1" dirty="0" smtClean="0">
                  <a:latin typeface="华文楷体" pitchFamily="2" charset="-122"/>
                  <a:ea typeface="华文楷体" pitchFamily="2" charset="-122"/>
                </a:rPr>
                <a:t>8</a:t>
              </a:r>
              <a:r>
                <a:rPr lang="zh-CN" altLang="en-US" sz="2800" b="1" dirty="0">
                  <a:latin typeface="华文楷体" pitchFamily="2" charset="-122"/>
                  <a:ea typeface="华文楷体" pitchFamily="2" charset="-122"/>
                </a:rPr>
                <a:t>）</a:t>
              </a:r>
              <a:r>
                <a:rPr lang="zh-CN" altLang="en-US" sz="2800" b="1" dirty="0">
                  <a:solidFill>
                    <a:srgbClr val="0000CC"/>
                  </a:solidFill>
                  <a:latin typeface="华文楷体" pitchFamily="2" charset="-122"/>
                  <a:ea typeface="华文楷体" pitchFamily="2" charset="-122"/>
                </a:rPr>
                <a:t>典型案例分析</a:t>
              </a:r>
              <a:endParaRPr lang="zh-CN" altLang="en-US" sz="2800" b="1" dirty="0">
                <a:solidFill>
                  <a:srgbClr val="0000CC"/>
                </a:solidFill>
                <a:latin typeface="华文楷体" pitchFamily="2" charset="-122"/>
                <a:ea typeface="华文楷体" pitchFamily="2" charset="-122"/>
              </a:endParaRPr>
            </a:p>
          </p:txBody>
        </p:sp>
        <p:sp>
          <p:nvSpPr>
            <p:cNvPr id="7" name="矩形 6"/>
            <p:cNvSpPr/>
            <p:nvPr/>
          </p:nvSpPr>
          <p:spPr>
            <a:xfrm>
              <a:off x="1071563" y="3429000"/>
              <a:ext cx="7429500" cy="2830513"/>
            </a:xfrm>
            <a:prstGeom prst="rect">
              <a:avLst/>
            </a:prstGeom>
          </p:spPr>
          <p:txBody>
            <a:bodyPr>
              <a:spAutoFit/>
            </a:bodyPr>
            <a:lstStyle/>
            <a:p>
              <a:pPr eaLnBrk="0" hangingPunct="0">
                <a:spcBef>
                  <a:spcPct val="50000"/>
                </a:spcBef>
              </a:pPr>
              <a:r>
                <a:rPr lang="en-US" altLang="zh-CN" b="1">
                  <a:latin typeface="宋体" panose="02010600030101010101" pitchFamily="2" charset="-122"/>
                  <a:ea typeface="仿宋_GB2312" pitchFamily="49" charset="-122"/>
                </a:rPr>
                <a:t>     </a:t>
              </a:r>
              <a:r>
                <a:rPr lang="en-US" altLang="zh-CN" b="1">
                  <a:latin typeface="华文楷体" pitchFamily="2" charset="-122"/>
                  <a:ea typeface="华文楷体" pitchFamily="2" charset="-122"/>
                </a:rPr>
                <a:t>----</a:t>
              </a:r>
              <a:r>
                <a:rPr lang="zh-CN" altLang="en-US" b="1"/>
                <a:t> </a:t>
              </a:r>
              <a:r>
                <a:rPr lang="zh-CN" altLang="en-US" sz="2200" b="1">
                  <a:solidFill>
                    <a:srgbClr val="FF0000"/>
                  </a:solidFill>
                  <a:latin typeface="华文楷体" pitchFamily="2" charset="-122"/>
                  <a:ea typeface="华文楷体" pitchFamily="2" charset="-122"/>
                </a:rPr>
                <a:t>地方安监部门</a:t>
              </a:r>
              <a:r>
                <a:rPr lang="zh-CN" altLang="en-US" sz="2200" b="1">
                  <a:latin typeface="华文楷体" pitchFamily="2" charset="-122"/>
                  <a:ea typeface="华文楷体" pitchFamily="2" charset="-122"/>
                </a:rPr>
                <a:t>推进标准化工作典型案例；</a:t>
              </a:r>
              <a:endParaRPr lang="en-US" altLang="zh-CN" sz="2200" b="1">
                <a:latin typeface="华文楷体" pitchFamily="2" charset="-122"/>
                <a:ea typeface="华文楷体" pitchFamily="2" charset="-122"/>
              </a:endParaRPr>
            </a:p>
            <a:p>
              <a:pPr eaLnBrk="0" hangingPunct="0">
                <a:spcBef>
                  <a:spcPct val="50000"/>
                </a:spcBef>
              </a:pPr>
              <a:r>
                <a:rPr lang="en-US" altLang="zh-CN" sz="2200" b="1">
                  <a:latin typeface="华文楷体" pitchFamily="2" charset="-122"/>
                  <a:ea typeface="华文楷体" pitchFamily="2" charset="-122"/>
                </a:rPr>
                <a:t>           </a:t>
              </a:r>
              <a:r>
                <a:rPr lang="en-US" altLang="zh-CN" b="1">
                  <a:latin typeface="华文楷体" pitchFamily="2" charset="-122"/>
                  <a:ea typeface="华文楷体" pitchFamily="2" charset="-122"/>
                </a:rPr>
                <a:t>----</a:t>
              </a:r>
              <a:r>
                <a:rPr lang="zh-CN" altLang="en-US" b="1"/>
                <a:t> </a:t>
              </a:r>
              <a:r>
                <a:rPr lang="zh-CN" altLang="en-US" sz="2200" b="1">
                  <a:solidFill>
                    <a:srgbClr val="FF0000"/>
                  </a:solidFill>
                  <a:latin typeface="华文楷体" pitchFamily="2" charset="-122"/>
                  <a:ea typeface="华文楷体" pitchFamily="2" charset="-122"/>
                </a:rPr>
                <a:t>达标企业</a:t>
              </a:r>
              <a:r>
                <a:rPr lang="zh-CN" altLang="en-US" sz="2200" b="1">
                  <a:latin typeface="华文楷体" pitchFamily="2" charset="-122"/>
                  <a:ea typeface="华文楷体" pitchFamily="2" charset="-122"/>
                </a:rPr>
                <a:t>达标创建典型案例；</a:t>
              </a:r>
              <a:endParaRPr lang="en-US" altLang="zh-CN" sz="2200" b="1">
                <a:latin typeface="华文楷体" pitchFamily="2" charset="-122"/>
                <a:ea typeface="华文楷体" pitchFamily="2" charset="-122"/>
              </a:endParaRPr>
            </a:p>
            <a:p>
              <a:pPr eaLnBrk="0" hangingPunct="0">
                <a:spcBef>
                  <a:spcPct val="50000"/>
                </a:spcBef>
              </a:pPr>
              <a:r>
                <a:rPr lang="en-US" altLang="zh-CN" sz="2200" b="1">
                  <a:latin typeface="华文楷体" pitchFamily="2" charset="-122"/>
                  <a:ea typeface="华文楷体" pitchFamily="2" charset="-122"/>
                </a:rPr>
                <a:t>           </a:t>
              </a:r>
              <a:r>
                <a:rPr lang="en-US" altLang="zh-CN" b="1">
                  <a:latin typeface="华文楷体" pitchFamily="2" charset="-122"/>
                  <a:ea typeface="华文楷体" pitchFamily="2" charset="-122"/>
                </a:rPr>
                <a:t>---- </a:t>
              </a:r>
              <a:r>
                <a:rPr lang="zh-CN" altLang="en-US" sz="2200" b="1">
                  <a:solidFill>
                    <a:srgbClr val="FF0000"/>
                  </a:solidFill>
                  <a:latin typeface="华文楷体" pitchFamily="2" charset="-122"/>
                  <a:ea typeface="华文楷体" pitchFamily="2" charset="-122"/>
                </a:rPr>
                <a:t>评审人员</a:t>
              </a:r>
              <a:r>
                <a:rPr lang="zh-CN" altLang="en-US" sz="2200" b="1">
                  <a:latin typeface="华文楷体" pitchFamily="2" charset="-122"/>
                  <a:ea typeface="华文楷体" pitchFamily="2" charset="-122"/>
                </a:rPr>
                <a:t>评审咨询典型案例；</a:t>
              </a:r>
              <a:endParaRPr lang="en-US" altLang="zh-CN" sz="2200" b="1">
                <a:latin typeface="华文楷体" pitchFamily="2" charset="-122"/>
                <a:ea typeface="华文楷体" pitchFamily="2" charset="-122"/>
              </a:endParaRPr>
            </a:p>
            <a:p>
              <a:pPr eaLnBrk="0" hangingPunct="0">
                <a:spcBef>
                  <a:spcPct val="50000"/>
                </a:spcBef>
              </a:pPr>
              <a:r>
                <a:rPr lang="en-US" altLang="zh-CN" sz="2200" b="1">
                  <a:latin typeface="华文楷体" pitchFamily="2" charset="-122"/>
                  <a:ea typeface="华文楷体" pitchFamily="2" charset="-122"/>
                </a:rPr>
                <a:t>           </a:t>
              </a:r>
              <a:r>
                <a:rPr lang="en-US" altLang="zh-CN" b="1">
                  <a:latin typeface="华文楷体" pitchFamily="2" charset="-122"/>
                  <a:ea typeface="华文楷体" pitchFamily="2" charset="-122"/>
                </a:rPr>
                <a:t>----</a:t>
              </a:r>
              <a:r>
                <a:rPr lang="zh-CN" altLang="en-US" b="1"/>
                <a:t> </a:t>
              </a:r>
              <a:r>
                <a:rPr lang="zh-CN" altLang="en-US" sz="2200" b="1">
                  <a:solidFill>
                    <a:srgbClr val="FF0000"/>
                  </a:solidFill>
                  <a:latin typeface="华文楷体" pitchFamily="2" charset="-122"/>
                  <a:ea typeface="华文楷体" pitchFamily="2" charset="-122"/>
                </a:rPr>
                <a:t>其他行业</a:t>
              </a:r>
              <a:r>
                <a:rPr lang="zh-CN" altLang="en-US" sz="2200" b="1">
                  <a:latin typeface="华文楷体" pitchFamily="2" charset="-122"/>
                  <a:ea typeface="华文楷体" pitchFamily="2" charset="-122"/>
                </a:rPr>
                <a:t>有关标准化工作典型案例。</a:t>
              </a:r>
              <a:endParaRPr lang="en-US" altLang="zh-CN" sz="2200" b="1">
                <a:latin typeface="华文楷体" pitchFamily="2" charset="-122"/>
                <a:ea typeface="华文楷体" pitchFamily="2" charset="-122"/>
              </a:endParaRPr>
            </a:p>
            <a:p>
              <a:pPr eaLnBrk="0" hangingPunct="0">
                <a:lnSpc>
                  <a:spcPct val="150000"/>
                </a:lnSpc>
                <a:spcBef>
                  <a:spcPct val="50000"/>
                </a:spcBef>
              </a:pPr>
              <a:r>
                <a:rPr lang="en-US" altLang="zh-CN">
                  <a:solidFill>
                    <a:srgbClr val="FF0000"/>
                  </a:solidFill>
                  <a:latin typeface="华文楷体" pitchFamily="2" charset="-122"/>
                  <a:ea typeface="华文楷体" pitchFamily="2" charset="-122"/>
                </a:rPr>
                <a:t>        </a:t>
              </a:r>
              <a:endParaRPr lang="en-US" altLang="zh-CN">
                <a:solidFill>
                  <a:srgbClr val="FF0000"/>
                </a:solidFill>
                <a:latin typeface="华文楷体" pitchFamily="2" charset="-122"/>
                <a:ea typeface="华文楷体" pitchFamily="2" charset="-122"/>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1077913"/>
          </a:xfrm>
          <a:prstGeom prst="rect">
            <a:avLst/>
          </a:prstGeom>
          <a:noFill/>
          <a:ln w="9525">
            <a:noFill/>
            <a:miter lim="800000"/>
          </a:ln>
          <a:effectLst/>
        </p:spPr>
        <p:txBody>
          <a:bodyPr>
            <a:spAutoFit/>
          </a:bodyPr>
          <a:lstStyle/>
          <a:p>
            <a:pPr algn="ctr">
              <a:spcBef>
                <a:spcPts val="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3.3</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再培训与年度教育内容</a:t>
            </a:r>
            <a:endPar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a:p>
            <a:pPr algn="ctr">
              <a:spcBef>
                <a:spcPts val="0"/>
              </a:spcBef>
              <a:defRPr/>
            </a:pP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pic>
        <p:nvPicPr>
          <p:cNvPr id="23556" name="Picture 2" descr="C:\Users\z\Desktop\图片2.png"/>
          <p:cNvPicPr>
            <a:picLocks noChangeAspect="1" noChangeArrowheads="1"/>
          </p:cNvPicPr>
          <p:nvPr/>
        </p:nvPicPr>
        <p:blipFill>
          <a:blip r:embed="rId1" cstate="print"/>
          <a:srcRect/>
          <a:stretch>
            <a:fillRect/>
          </a:stretch>
        </p:blipFill>
        <p:spPr bwMode="auto">
          <a:xfrm>
            <a:off x="1285874" y="2392363"/>
            <a:ext cx="6742509" cy="3608405"/>
          </a:xfrm>
          <a:prstGeom prst="rect">
            <a:avLst/>
          </a:prstGeom>
          <a:noFill/>
          <a:ln w="9525">
            <a:noFill/>
            <a:miter lim="800000"/>
            <a:headEnd/>
            <a:tailEnd/>
          </a:ln>
        </p:spPr>
      </p:pic>
      <p:sp>
        <p:nvSpPr>
          <p:cNvPr id="23557" name="TextBox 8"/>
          <p:cNvSpPr txBox="1">
            <a:spLocks noChangeArrowheads="1"/>
          </p:cNvSpPr>
          <p:nvPr/>
        </p:nvSpPr>
        <p:spPr bwMode="auto">
          <a:xfrm>
            <a:off x="2771800" y="2452886"/>
            <a:ext cx="4185761" cy="461665"/>
          </a:xfrm>
          <a:prstGeom prst="rect">
            <a:avLst/>
          </a:prstGeom>
          <a:noFill/>
          <a:ln w="9525">
            <a:noFill/>
            <a:miter lim="800000"/>
          </a:ln>
        </p:spPr>
        <p:txBody>
          <a:bodyPr wrap="none">
            <a:spAutoFit/>
          </a:bodyPr>
          <a:lstStyle/>
          <a:p>
            <a:r>
              <a:rPr lang="zh-CN" altLang="en-US" b="1" dirty="0">
                <a:solidFill>
                  <a:srgbClr val="FF0000"/>
                </a:solidFill>
                <a:latin typeface="华文楷体" pitchFamily="2" charset="-122"/>
                <a:ea typeface="华文楷体" pitchFamily="2" charset="-122"/>
              </a:rPr>
              <a:t>了解</a:t>
            </a:r>
            <a:r>
              <a:rPr lang="zh-CN" altLang="en-US" b="1" dirty="0">
                <a:latin typeface="华文楷体" pitchFamily="2" charset="-122"/>
                <a:ea typeface="华文楷体" pitchFamily="2" charset="-122"/>
              </a:rPr>
              <a:t>危险化学品安全生产形势</a:t>
            </a:r>
            <a:endParaRPr lang="zh-CN" altLang="en-US" b="1" dirty="0">
              <a:solidFill>
                <a:srgbClr val="FF0000"/>
              </a:solidFill>
              <a:latin typeface="华文楷体" pitchFamily="2" charset="-122"/>
              <a:ea typeface="华文楷体" pitchFamily="2" charset="-122"/>
            </a:endParaRPr>
          </a:p>
        </p:txBody>
      </p:sp>
      <p:sp>
        <p:nvSpPr>
          <p:cNvPr id="23558" name="TextBox 8"/>
          <p:cNvSpPr txBox="1">
            <a:spLocks noChangeArrowheads="1"/>
          </p:cNvSpPr>
          <p:nvPr/>
        </p:nvSpPr>
        <p:spPr bwMode="auto">
          <a:xfrm>
            <a:off x="2843808" y="3006727"/>
            <a:ext cx="4416594" cy="769441"/>
          </a:xfrm>
          <a:prstGeom prst="rect">
            <a:avLst/>
          </a:prstGeom>
          <a:noFill/>
          <a:ln w="9525">
            <a:noFill/>
            <a:miter lim="800000"/>
          </a:ln>
        </p:spPr>
        <p:txBody>
          <a:bodyPr wrap="none">
            <a:spAutoFit/>
          </a:bodyPr>
          <a:lstStyle/>
          <a:p>
            <a:r>
              <a:rPr lang="zh-CN" altLang="en-US" sz="2200" b="1" dirty="0">
                <a:solidFill>
                  <a:srgbClr val="FF0000"/>
                </a:solidFill>
                <a:latin typeface="华文楷体" pitchFamily="2" charset="-122"/>
                <a:ea typeface="华文楷体" pitchFamily="2" charset="-122"/>
              </a:rPr>
              <a:t>理解</a:t>
            </a:r>
            <a:r>
              <a:rPr lang="zh-CN" altLang="en-US" sz="2200" b="1" dirty="0">
                <a:latin typeface="华文楷体" pitchFamily="2" charset="-122"/>
                <a:ea typeface="华文楷体" pitchFamily="2" charset="-122"/>
              </a:rPr>
              <a:t>新出台的有关安全生产法律、</a:t>
            </a:r>
            <a:endParaRPr lang="en-US" altLang="zh-CN" sz="2200" b="1" dirty="0">
              <a:latin typeface="华文楷体" pitchFamily="2" charset="-122"/>
              <a:ea typeface="华文楷体" pitchFamily="2" charset="-122"/>
            </a:endParaRPr>
          </a:p>
          <a:p>
            <a:r>
              <a:rPr lang="zh-CN" altLang="en-US" sz="2200" b="1" dirty="0">
                <a:latin typeface="华文楷体" pitchFamily="2" charset="-122"/>
                <a:ea typeface="华文楷体" pitchFamily="2" charset="-122"/>
              </a:rPr>
              <a:t>法规、规章、规范性文件和标准</a:t>
            </a:r>
            <a:endParaRPr lang="zh-CN" altLang="en-US" sz="2200" b="1" dirty="0">
              <a:solidFill>
                <a:srgbClr val="FF0000"/>
              </a:solidFill>
              <a:latin typeface="华文楷体" pitchFamily="2" charset="-122"/>
              <a:ea typeface="华文楷体" pitchFamily="2" charset="-122"/>
            </a:endParaRPr>
          </a:p>
        </p:txBody>
      </p:sp>
      <p:sp>
        <p:nvSpPr>
          <p:cNvPr id="23559" name="TextBox 8"/>
          <p:cNvSpPr txBox="1">
            <a:spLocks noChangeArrowheads="1"/>
          </p:cNvSpPr>
          <p:nvPr/>
        </p:nvSpPr>
        <p:spPr bwMode="auto">
          <a:xfrm>
            <a:off x="2915816" y="3957644"/>
            <a:ext cx="4262705" cy="461665"/>
          </a:xfrm>
          <a:prstGeom prst="rect">
            <a:avLst/>
          </a:prstGeom>
          <a:noFill/>
          <a:ln w="9525">
            <a:noFill/>
            <a:miter lim="800000"/>
          </a:ln>
        </p:spPr>
        <p:txBody>
          <a:bodyPr wrap="none">
            <a:spAutoFit/>
          </a:bodyPr>
          <a:lstStyle/>
          <a:p>
            <a:r>
              <a:rPr lang="zh-CN" altLang="en-US" b="1" dirty="0">
                <a:solidFill>
                  <a:srgbClr val="FF0000"/>
                </a:solidFill>
                <a:latin typeface="华文楷体" pitchFamily="2" charset="-122"/>
                <a:ea typeface="华文楷体" pitchFamily="2" charset="-122"/>
              </a:rPr>
              <a:t>掌握</a:t>
            </a:r>
            <a:r>
              <a:rPr lang="zh-CN" altLang="en-US" b="1" dirty="0">
                <a:latin typeface="华文楷体" pitchFamily="2" charset="-122"/>
                <a:ea typeface="华文楷体" pitchFamily="2" charset="-122"/>
              </a:rPr>
              <a:t>安全标准化新政策和要求 </a:t>
            </a:r>
            <a:endParaRPr lang="zh-CN" altLang="en-US" b="1" dirty="0">
              <a:solidFill>
                <a:srgbClr val="FF0000"/>
              </a:solidFill>
              <a:latin typeface="华文楷体" pitchFamily="2" charset="-122"/>
              <a:ea typeface="华文楷体" pitchFamily="2" charset="-122"/>
            </a:endParaRPr>
          </a:p>
        </p:txBody>
      </p:sp>
      <p:sp>
        <p:nvSpPr>
          <p:cNvPr id="23560" name="TextBox 8"/>
          <p:cNvSpPr txBox="1">
            <a:spLocks noChangeArrowheads="1"/>
          </p:cNvSpPr>
          <p:nvPr/>
        </p:nvSpPr>
        <p:spPr bwMode="auto">
          <a:xfrm>
            <a:off x="2916014" y="4672024"/>
            <a:ext cx="4801314" cy="461665"/>
          </a:xfrm>
          <a:prstGeom prst="rect">
            <a:avLst/>
          </a:prstGeom>
          <a:noFill/>
          <a:ln w="9525">
            <a:noFill/>
            <a:miter lim="800000"/>
          </a:ln>
        </p:spPr>
        <p:txBody>
          <a:bodyPr wrap="none">
            <a:spAutoFit/>
          </a:bodyPr>
          <a:lstStyle/>
          <a:p>
            <a:r>
              <a:rPr lang="zh-CN" altLang="en-US" b="1" dirty="0">
                <a:latin typeface="华文楷体" pitchFamily="2" charset="-122"/>
                <a:ea typeface="华文楷体" pitchFamily="2" charset="-122"/>
              </a:rPr>
              <a:t>有关安全标准化工作典型案例分析</a:t>
            </a:r>
            <a:endParaRPr lang="zh-CN" altLang="en-US" b="1" dirty="0">
              <a:latin typeface="华文楷体" pitchFamily="2" charset="-122"/>
              <a:ea typeface="华文楷体" pitchFamily="2" charset="-122"/>
            </a:endParaRPr>
          </a:p>
        </p:txBody>
      </p:sp>
      <p:sp>
        <p:nvSpPr>
          <p:cNvPr id="23561" name="TextBox 8"/>
          <p:cNvSpPr txBox="1">
            <a:spLocks noChangeArrowheads="1"/>
          </p:cNvSpPr>
          <p:nvPr/>
        </p:nvSpPr>
        <p:spPr bwMode="auto">
          <a:xfrm>
            <a:off x="2987824" y="5529280"/>
            <a:ext cx="3406702" cy="461665"/>
          </a:xfrm>
          <a:prstGeom prst="rect">
            <a:avLst/>
          </a:prstGeom>
          <a:noFill/>
          <a:ln w="9525">
            <a:noFill/>
            <a:miter lim="800000"/>
          </a:ln>
        </p:spPr>
        <p:txBody>
          <a:bodyPr wrap="none">
            <a:spAutoFit/>
          </a:bodyPr>
          <a:lstStyle/>
          <a:p>
            <a:r>
              <a:rPr lang="zh-CN" altLang="en-US" b="1" dirty="0">
                <a:latin typeface="华文楷体" pitchFamily="2" charset="-122"/>
                <a:ea typeface="华文楷体" pitchFamily="2" charset="-122"/>
              </a:rPr>
              <a:t>近</a:t>
            </a:r>
            <a:r>
              <a:rPr lang="en-US" altLang="zh-CN" b="1" dirty="0">
                <a:latin typeface="华文楷体" pitchFamily="2" charset="-122"/>
                <a:ea typeface="华文楷体" pitchFamily="2" charset="-122"/>
              </a:rPr>
              <a:t>3</a:t>
            </a:r>
            <a:r>
              <a:rPr lang="zh-CN" altLang="en-US" b="1" dirty="0">
                <a:latin typeface="华文楷体" pitchFamily="2" charset="-122"/>
                <a:ea typeface="华文楷体" pitchFamily="2" charset="-122"/>
              </a:rPr>
              <a:t>年典型事故案例分析</a:t>
            </a:r>
            <a:endParaRPr lang="zh-CN" altLang="en-US"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3.4</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培训学时安排</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24580" name="TextBox 8"/>
          <p:cNvSpPr txBox="1">
            <a:spLocks noChangeArrowheads="1"/>
          </p:cNvSpPr>
          <p:nvPr/>
        </p:nvSpPr>
        <p:spPr bwMode="auto">
          <a:xfrm>
            <a:off x="642938" y="1785938"/>
            <a:ext cx="2147887" cy="523875"/>
          </a:xfrm>
          <a:prstGeom prst="rect">
            <a:avLst/>
          </a:prstGeom>
          <a:noFill/>
          <a:ln w="9525">
            <a:noFill/>
            <a:miter lim="800000"/>
          </a:ln>
        </p:spPr>
        <p:txBody>
          <a:bodyPr wrap="none">
            <a:spAutoFit/>
          </a:bodyPr>
          <a:lstStyle/>
          <a:p>
            <a:r>
              <a:rPr lang="en-US" altLang="zh-CN" sz="2800" b="1" dirty="0">
                <a:latin typeface="华文楷体" pitchFamily="2" charset="-122"/>
                <a:ea typeface="华文楷体" pitchFamily="2" charset="-122"/>
              </a:rPr>
              <a:t>1</a:t>
            </a:r>
            <a:r>
              <a:rPr lang="zh-CN" altLang="en-US" sz="2800" b="1" dirty="0">
                <a:latin typeface="华文楷体" pitchFamily="2" charset="-122"/>
                <a:ea typeface="华文楷体" pitchFamily="2" charset="-122"/>
              </a:rPr>
              <a:t>）</a:t>
            </a:r>
            <a:r>
              <a:rPr lang="zh-CN" altLang="en-US" sz="2800" b="1" dirty="0">
                <a:solidFill>
                  <a:srgbClr val="0000CC"/>
                </a:solidFill>
                <a:latin typeface="华文楷体" pitchFamily="2" charset="-122"/>
                <a:ea typeface="华文楷体" pitchFamily="2" charset="-122"/>
              </a:rPr>
              <a:t>初次培训</a:t>
            </a:r>
            <a:endParaRPr lang="zh-CN" altLang="en-US" sz="2800" b="1" dirty="0">
              <a:solidFill>
                <a:srgbClr val="0000CC"/>
              </a:solidFill>
              <a:latin typeface="华文楷体" pitchFamily="2" charset="-122"/>
              <a:ea typeface="华文楷体" pitchFamily="2" charset="-122"/>
            </a:endParaRPr>
          </a:p>
        </p:txBody>
      </p:sp>
      <p:sp>
        <p:nvSpPr>
          <p:cNvPr id="11" name="矩形 10"/>
          <p:cNvSpPr/>
          <p:nvPr/>
        </p:nvSpPr>
        <p:spPr>
          <a:xfrm>
            <a:off x="1042988" y="2349500"/>
            <a:ext cx="5429250" cy="457200"/>
          </a:xfrm>
          <a:prstGeom prst="rect">
            <a:avLst/>
          </a:prstGeom>
        </p:spPr>
        <p:txBody>
          <a:bodyPr>
            <a:spAutoFit/>
          </a:bodyPr>
          <a:lstStyle/>
          <a:p>
            <a:pPr eaLnBrk="0" hangingPunct="0">
              <a:spcBef>
                <a:spcPct val="50000"/>
              </a:spcBef>
            </a:pPr>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t> </a:t>
            </a:r>
            <a:r>
              <a:rPr lang="en-US" altLang="zh-CN" sz="2200" b="1" dirty="0">
                <a:latin typeface="华文楷体" pitchFamily="2" charset="-122"/>
                <a:ea typeface="华文楷体" pitchFamily="2" charset="-122"/>
              </a:rPr>
              <a:t>T</a:t>
            </a:r>
            <a:r>
              <a:rPr lang="zh-CN" altLang="en-US" sz="2000" b="1" dirty="0">
                <a:latin typeface="华文楷体" pitchFamily="2" charset="-122"/>
                <a:ea typeface="华文楷体" pitchFamily="2" charset="-122"/>
              </a:rPr>
              <a:t> ≥</a:t>
            </a:r>
            <a:r>
              <a:rPr lang="en-US" altLang="zh-CN" sz="2000" b="1" dirty="0">
                <a:solidFill>
                  <a:srgbClr val="FF0000"/>
                </a:solidFill>
                <a:latin typeface="华文楷体" pitchFamily="2" charset="-122"/>
                <a:ea typeface="华文楷体" pitchFamily="2" charset="-122"/>
              </a:rPr>
              <a:t>38</a:t>
            </a:r>
            <a:r>
              <a:rPr lang="zh-CN" altLang="en-US" sz="2000" b="1" dirty="0">
                <a:solidFill>
                  <a:srgbClr val="FF0000"/>
                </a:solidFill>
                <a:latin typeface="华文楷体" pitchFamily="2" charset="-122"/>
                <a:ea typeface="华文楷体" pitchFamily="2" charset="-122"/>
              </a:rPr>
              <a:t>学时</a:t>
            </a:r>
            <a:r>
              <a:rPr lang="zh-CN" altLang="en-US" sz="2000" b="1" dirty="0">
                <a:latin typeface="华文楷体" pitchFamily="2" charset="-122"/>
                <a:ea typeface="华文楷体" pitchFamily="2" charset="-122"/>
              </a:rPr>
              <a:t>，具体学时安排详见</a:t>
            </a:r>
            <a:r>
              <a:rPr lang="zh-CN" altLang="en-US" sz="2000" b="1" dirty="0">
                <a:solidFill>
                  <a:srgbClr val="0000CC"/>
                </a:solidFill>
                <a:latin typeface="华文楷体" pitchFamily="2" charset="-122"/>
                <a:ea typeface="华文楷体" pitchFamily="2" charset="-122"/>
                <a:hlinkClick r:id="rId1" action="ppaction://hlinksldjump"/>
              </a:rPr>
              <a:t>表</a:t>
            </a:r>
            <a:r>
              <a:rPr lang="en-US" altLang="zh-CN" sz="2000" b="1" dirty="0">
                <a:solidFill>
                  <a:srgbClr val="0000CC"/>
                </a:solidFill>
                <a:latin typeface="华文楷体" pitchFamily="2" charset="-122"/>
                <a:ea typeface="华文楷体" pitchFamily="2" charset="-122"/>
                <a:hlinkClick r:id="rId1" action="ppaction://hlinksldjump"/>
              </a:rPr>
              <a:t>1</a:t>
            </a:r>
            <a:r>
              <a:rPr lang="en-US" altLang="zh-CN" sz="2000" b="1" dirty="0">
                <a:latin typeface="华文楷体" pitchFamily="2" charset="-122"/>
                <a:ea typeface="华文楷体" pitchFamily="2" charset="-122"/>
              </a:rPr>
              <a:t>.</a:t>
            </a:r>
            <a:endParaRPr lang="en-US" altLang="zh-CN" sz="2200" b="1" dirty="0">
              <a:solidFill>
                <a:srgbClr val="FF0000"/>
              </a:solidFill>
              <a:latin typeface="华文楷体" pitchFamily="2" charset="-122"/>
              <a:ea typeface="华文楷体" pitchFamily="2" charset="-122"/>
            </a:endParaRPr>
          </a:p>
        </p:txBody>
      </p:sp>
      <p:sp>
        <p:nvSpPr>
          <p:cNvPr id="24582" name="TextBox 8"/>
          <p:cNvSpPr txBox="1">
            <a:spLocks noChangeArrowheads="1"/>
          </p:cNvSpPr>
          <p:nvPr/>
        </p:nvSpPr>
        <p:spPr bwMode="auto">
          <a:xfrm>
            <a:off x="642938" y="3265165"/>
            <a:ext cx="1789112" cy="523875"/>
          </a:xfrm>
          <a:prstGeom prst="rect">
            <a:avLst/>
          </a:prstGeom>
          <a:noFill/>
          <a:ln w="9525">
            <a:noFill/>
            <a:miter lim="800000"/>
          </a:ln>
        </p:spPr>
        <p:txBody>
          <a:bodyPr wrap="none">
            <a:spAutoFit/>
          </a:bodyPr>
          <a:lstStyle/>
          <a:p>
            <a:r>
              <a:rPr lang="en-US" altLang="zh-CN" sz="2800" b="1" dirty="0">
                <a:latin typeface="华文楷体" pitchFamily="2" charset="-122"/>
                <a:ea typeface="华文楷体" pitchFamily="2" charset="-122"/>
              </a:rPr>
              <a:t>2</a:t>
            </a:r>
            <a:r>
              <a:rPr lang="zh-CN" altLang="en-US" sz="2800" b="1" dirty="0">
                <a:latin typeface="华文楷体" pitchFamily="2" charset="-122"/>
                <a:ea typeface="华文楷体" pitchFamily="2" charset="-122"/>
              </a:rPr>
              <a:t>）</a:t>
            </a:r>
            <a:r>
              <a:rPr lang="zh-CN" altLang="en-US" sz="2800" b="1" dirty="0">
                <a:solidFill>
                  <a:srgbClr val="0000CC"/>
                </a:solidFill>
                <a:latin typeface="华文楷体" pitchFamily="2" charset="-122"/>
                <a:ea typeface="华文楷体" pitchFamily="2" charset="-122"/>
              </a:rPr>
              <a:t>再培训</a:t>
            </a:r>
            <a:endParaRPr lang="zh-CN" altLang="en-US" sz="2800" b="1" dirty="0">
              <a:solidFill>
                <a:srgbClr val="0000CC"/>
              </a:solidFill>
              <a:latin typeface="华文楷体" pitchFamily="2" charset="-122"/>
              <a:ea typeface="华文楷体" pitchFamily="2" charset="-122"/>
            </a:endParaRPr>
          </a:p>
        </p:txBody>
      </p:sp>
      <p:sp>
        <p:nvSpPr>
          <p:cNvPr id="7" name="矩形 6"/>
          <p:cNvSpPr/>
          <p:nvPr/>
        </p:nvSpPr>
        <p:spPr>
          <a:xfrm>
            <a:off x="1071563" y="3907904"/>
            <a:ext cx="5143500" cy="457200"/>
          </a:xfrm>
          <a:prstGeom prst="rect">
            <a:avLst/>
          </a:prstGeom>
        </p:spPr>
        <p:txBody>
          <a:bodyPr>
            <a:spAutoFit/>
          </a:bodyPr>
          <a:lstStyle/>
          <a:p>
            <a:pPr eaLnBrk="0" hangingPunct="0">
              <a:spcBef>
                <a:spcPct val="50000"/>
              </a:spcBef>
            </a:pPr>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t> </a:t>
            </a:r>
            <a:r>
              <a:rPr lang="en-US" altLang="zh-CN" sz="2000" b="1" dirty="0">
                <a:latin typeface="华文楷体" pitchFamily="2" charset="-122"/>
                <a:ea typeface="华文楷体" pitchFamily="2" charset="-122"/>
              </a:rPr>
              <a:t>T</a:t>
            </a:r>
            <a:r>
              <a:rPr lang="zh-CN" altLang="en-US" sz="2000" b="1" dirty="0">
                <a:latin typeface="华文楷体" pitchFamily="2" charset="-122"/>
                <a:ea typeface="华文楷体" pitchFamily="2" charset="-122"/>
              </a:rPr>
              <a:t> ≥</a:t>
            </a:r>
            <a:r>
              <a:rPr lang="en-US" altLang="zh-CN" sz="2000" b="1" dirty="0">
                <a:solidFill>
                  <a:srgbClr val="FF0000"/>
                </a:solidFill>
                <a:latin typeface="华文楷体" pitchFamily="2" charset="-122"/>
                <a:ea typeface="华文楷体" pitchFamily="2" charset="-122"/>
              </a:rPr>
              <a:t>16</a:t>
            </a:r>
            <a:r>
              <a:rPr lang="zh-CN" altLang="en-US" sz="2000" b="1" dirty="0">
                <a:solidFill>
                  <a:srgbClr val="FF0000"/>
                </a:solidFill>
                <a:latin typeface="华文楷体" pitchFamily="2" charset="-122"/>
                <a:ea typeface="华文楷体" pitchFamily="2" charset="-122"/>
              </a:rPr>
              <a:t>学时</a:t>
            </a:r>
            <a:r>
              <a:rPr lang="zh-CN" altLang="en-US" sz="2000" b="1" dirty="0">
                <a:latin typeface="华文楷体" pitchFamily="2" charset="-122"/>
                <a:ea typeface="华文楷体" pitchFamily="2" charset="-122"/>
              </a:rPr>
              <a:t>，具体学时安排详见</a:t>
            </a:r>
            <a:r>
              <a:rPr lang="zh-CN" altLang="en-US" sz="2000" b="1" dirty="0">
                <a:latin typeface="华文楷体" pitchFamily="2" charset="-122"/>
                <a:ea typeface="华文楷体" pitchFamily="2" charset="-122"/>
                <a:hlinkClick r:id="rId2" action="ppaction://hlinksldjump"/>
              </a:rPr>
              <a:t>表</a:t>
            </a:r>
            <a:r>
              <a:rPr lang="en-US" altLang="zh-CN" sz="2000" b="1" dirty="0">
                <a:latin typeface="华文楷体" pitchFamily="2" charset="-122"/>
                <a:ea typeface="华文楷体" pitchFamily="2" charset="-122"/>
                <a:hlinkClick r:id="rId2" action="ppaction://hlinksldjump"/>
              </a:rPr>
              <a:t>2</a:t>
            </a:r>
            <a:r>
              <a:rPr lang="en-US" altLang="zh-CN" sz="2000" b="1" dirty="0">
                <a:latin typeface="华文楷体" pitchFamily="2" charset="-122"/>
                <a:ea typeface="华文楷体" pitchFamily="2" charset="-122"/>
              </a:rPr>
              <a:t>.</a:t>
            </a:r>
            <a:endParaRPr lang="en-US" altLang="zh-CN" sz="2000" b="1" dirty="0">
              <a:latin typeface="华文楷体" pitchFamily="2" charset="-122"/>
              <a:ea typeface="华文楷体" pitchFamily="2" charset="-122"/>
            </a:endParaRPr>
          </a:p>
        </p:txBody>
      </p:sp>
      <p:sp>
        <p:nvSpPr>
          <p:cNvPr id="24584" name="TextBox 8"/>
          <p:cNvSpPr txBox="1">
            <a:spLocks noChangeArrowheads="1"/>
          </p:cNvSpPr>
          <p:nvPr/>
        </p:nvSpPr>
        <p:spPr bwMode="auto">
          <a:xfrm>
            <a:off x="642938" y="4849341"/>
            <a:ext cx="2867025" cy="523875"/>
          </a:xfrm>
          <a:prstGeom prst="rect">
            <a:avLst/>
          </a:prstGeom>
          <a:noFill/>
          <a:ln w="9525">
            <a:noFill/>
            <a:miter lim="800000"/>
          </a:ln>
        </p:spPr>
        <p:txBody>
          <a:bodyPr wrap="none">
            <a:spAutoFit/>
          </a:bodyPr>
          <a:lstStyle/>
          <a:p>
            <a:r>
              <a:rPr lang="en-US" altLang="zh-CN" sz="2800" b="1" dirty="0">
                <a:latin typeface="华文楷体" pitchFamily="2" charset="-122"/>
                <a:ea typeface="华文楷体" pitchFamily="2" charset="-122"/>
              </a:rPr>
              <a:t>3</a:t>
            </a:r>
            <a:r>
              <a:rPr lang="zh-CN" altLang="en-US" sz="2800" b="1" dirty="0">
                <a:latin typeface="华文楷体" pitchFamily="2" charset="-122"/>
                <a:ea typeface="华文楷体" pitchFamily="2" charset="-122"/>
              </a:rPr>
              <a:t>）</a:t>
            </a:r>
            <a:r>
              <a:rPr lang="zh-CN" altLang="en-US" sz="2800" b="1" dirty="0">
                <a:solidFill>
                  <a:srgbClr val="0000CC"/>
                </a:solidFill>
                <a:latin typeface="华文楷体" pitchFamily="2" charset="-122"/>
                <a:ea typeface="华文楷体" pitchFamily="2" charset="-122"/>
              </a:rPr>
              <a:t>网上课堂自学</a:t>
            </a:r>
            <a:endParaRPr lang="zh-CN" altLang="en-US" sz="2800" b="1" dirty="0">
              <a:solidFill>
                <a:srgbClr val="0000CC"/>
              </a:solidFill>
              <a:latin typeface="华文楷体" pitchFamily="2" charset="-122"/>
              <a:ea typeface="华文楷体" pitchFamily="2" charset="-122"/>
            </a:endParaRPr>
          </a:p>
        </p:txBody>
      </p:sp>
      <p:sp>
        <p:nvSpPr>
          <p:cNvPr id="12" name="矩形 11"/>
          <p:cNvSpPr/>
          <p:nvPr/>
        </p:nvSpPr>
        <p:spPr>
          <a:xfrm>
            <a:off x="1071563" y="5492080"/>
            <a:ext cx="3071812" cy="457200"/>
          </a:xfrm>
          <a:prstGeom prst="rect">
            <a:avLst/>
          </a:prstGeom>
        </p:spPr>
        <p:txBody>
          <a:bodyPr>
            <a:spAutoFit/>
          </a:bodyPr>
          <a:lstStyle/>
          <a:p>
            <a:pPr eaLnBrk="0" hangingPunct="0">
              <a:spcBef>
                <a:spcPct val="50000"/>
              </a:spcBef>
            </a:pPr>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t> </a:t>
            </a:r>
            <a:r>
              <a:rPr lang="en-US" altLang="zh-CN" sz="2000" b="1" dirty="0">
                <a:latin typeface="华文楷体" pitchFamily="2" charset="-122"/>
                <a:ea typeface="华文楷体" pitchFamily="2" charset="-122"/>
              </a:rPr>
              <a:t>T</a:t>
            </a:r>
            <a:r>
              <a:rPr lang="zh-CN" altLang="en-US" sz="2000" b="1" dirty="0">
                <a:latin typeface="华文楷体" pitchFamily="2" charset="-122"/>
                <a:ea typeface="华文楷体" pitchFamily="2" charset="-122"/>
              </a:rPr>
              <a:t> ≥</a:t>
            </a:r>
            <a:r>
              <a:rPr lang="en-US" altLang="zh-CN" sz="2000" b="1" dirty="0">
                <a:solidFill>
                  <a:srgbClr val="FF0000"/>
                </a:solidFill>
                <a:latin typeface="华文楷体" pitchFamily="2" charset="-122"/>
                <a:ea typeface="华文楷体" pitchFamily="2" charset="-122"/>
              </a:rPr>
              <a:t>2</a:t>
            </a:r>
            <a:r>
              <a:rPr lang="zh-CN" altLang="en-US" sz="2000" b="1" dirty="0">
                <a:solidFill>
                  <a:srgbClr val="FF0000"/>
                </a:solidFill>
                <a:latin typeface="华文楷体" pitchFamily="2" charset="-122"/>
                <a:ea typeface="华文楷体" pitchFamily="2" charset="-122"/>
              </a:rPr>
              <a:t>学时</a:t>
            </a:r>
            <a:r>
              <a:rPr lang="en-US" altLang="zh-CN" sz="2000" b="1" dirty="0">
                <a:solidFill>
                  <a:srgbClr val="FF0000"/>
                </a:solidFill>
                <a:latin typeface="华文楷体" pitchFamily="2" charset="-122"/>
                <a:ea typeface="华文楷体" pitchFamily="2" charset="-122"/>
              </a:rPr>
              <a:t>/</a:t>
            </a:r>
            <a:r>
              <a:rPr lang="zh-CN" altLang="en-US" sz="2000" b="1" dirty="0">
                <a:solidFill>
                  <a:srgbClr val="FF0000"/>
                </a:solidFill>
                <a:latin typeface="华文楷体" pitchFamily="2" charset="-122"/>
                <a:ea typeface="华文楷体" pitchFamily="2" charset="-122"/>
              </a:rPr>
              <a:t>月</a:t>
            </a:r>
            <a:endParaRPr lang="en-US" altLang="zh-CN" sz="2000" b="1"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3.4</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培训学时安排</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pic>
        <p:nvPicPr>
          <p:cNvPr id="25604" name="Picture 10" descr="C:\Users\lenovo\Desktop\无标题.jpg"/>
          <p:cNvPicPr>
            <a:picLocks noChangeAspect="1" noChangeArrowheads="1"/>
          </p:cNvPicPr>
          <p:nvPr/>
        </p:nvPicPr>
        <p:blipFill>
          <a:blip r:embed="rId1" cstate="print"/>
          <a:srcRect b="2295"/>
          <a:stretch>
            <a:fillRect/>
          </a:stretch>
        </p:blipFill>
        <p:spPr bwMode="auto">
          <a:xfrm>
            <a:off x="1619250" y="836613"/>
            <a:ext cx="5715000" cy="5357812"/>
          </a:xfrm>
          <a:prstGeom prst="rect">
            <a:avLst/>
          </a:prstGeom>
          <a:noFill/>
          <a:ln w="9525">
            <a:noFill/>
            <a:miter lim="800000"/>
            <a:headEnd/>
            <a:tailEnd/>
          </a:ln>
        </p:spPr>
      </p:pic>
      <p:sp>
        <p:nvSpPr>
          <p:cNvPr id="13" name="右箭头 12">
            <a:hlinkClick r:id="rId2" action="ppaction://hlinksldjump"/>
          </p:cNvPr>
          <p:cNvSpPr/>
          <p:nvPr/>
        </p:nvSpPr>
        <p:spPr>
          <a:xfrm>
            <a:off x="7929563" y="5857875"/>
            <a:ext cx="4286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606" name="TextBox 5"/>
          <p:cNvSpPr txBox="1">
            <a:spLocks noChangeArrowheads="1"/>
          </p:cNvSpPr>
          <p:nvPr/>
        </p:nvSpPr>
        <p:spPr bwMode="auto">
          <a:xfrm>
            <a:off x="785813" y="1571625"/>
            <a:ext cx="492125" cy="4171950"/>
          </a:xfrm>
          <a:prstGeom prst="rect">
            <a:avLst/>
          </a:prstGeom>
          <a:noFill/>
          <a:ln w="9525">
            <a:noFill/>
            <a:miter lim="800000"/>
          </a:ln>
        </p:spPr>
        <p:txBody>
          <a:bodyPr vert="eaVert" wrap="none">
            <a:spAutoFit/>
          </a:bodyPr>
          <a:lstStyle/>
          <a:p>
            <a:r>
              <a:rPr lang="zh-CN" altLang="en-US" sz="2000" b="1">
                <a:solidFill>
                  <a:srgbClr val="0000CC"/>
                </a:solidFill>
                <a:latin typeface="华文楷体" pitchFamily="2" charset="-122"/>
                <a:ea typeface="华文楷体" pitchFamily="2" charset="-122"/>
              </a:rPr>
              <a:t>表</a:t>
            </a:r>
            <a:r>
              <a:rPr lang="en-US" altLang="zh-CN" sz="2000" b="1">
                <a:solidFill>
                  <a:srgbClr val="0000CC"/>
                </a:solidFill>
                <a:latin typeface="华文楷体" pitchFamily="2" charset="-122"/>
                <a:ea typeface="华文楷体" pitchFamily="2" charset="-122"/>
              </a:rPr>
              <a:t>1</a:t>
            </a:r>
            <a:r>
              <a:rPr lang="en-US" altLang="zh-CN" sz="2000">
                <a:latin typeface="华文楷体" pitchFamily="2" charset="-122"/>
                <a:ea typeface="华文楷体" pitchFamily="2" charset="-122"/>
              </a:rPr>
              <a:t>   </a:t>
            </a:r>
            <a:r>
              <a:rPr lang="zh-CN" altLang="en-US" sz="2000" b="1">
                <a:solidFill>
                  <a:srgbClr val="FF0000"/>
                </a:solidFill>
                <a:latin typeface="华文楷体" pitchFamily="2" charset="-122"/>
                <a:ea typeface="华文楷体" pitchFamily="2" charset="-122"/>
              </a:rPr>
              <a:t>评审人员培训学时安排</a:t>
            </a:r>
            <a:endParaRPr lang="zh-CN" altLang="en-US" sz="2000" b="1">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0" descr="C:\Users\lenovo\Desktop\无标题.jpg"/>
          <p:cNvPicPr>
            <a:picLocks noChangeAspect="1" noChangeArrowheads="1"/>
          </p:cNvPicPr>
          <p:nvPr/>
        </p:nvPicPr>
        <p:blipFill>
          <a:blip r:embed="rId1" cstate="print"/>
          <a:srcRect b="35464"/>
          <a:stretch>
            <a:fillRect/>
          </a:stretch>
        </p:blipFill>
        <p:spPr bwMode="auto">
          <a:xfrm>
            <a:off x="1214438" y="2143125"/>
            <a:ext cx="6786562" cy="2714625"/>
          </a:xfrm>
          <a:prstGeom prst="rect">
            <a:avLst/>
          </a:prstGeom>
          <a:noFill/>
          <a:ln w="9525">
            <a:noFill/>
            <a:miter lim="800000"/>
            <a:headEnd/>
            <a:tailEnd/>
          </a:ln>
        </p:spPr>
      </p:pic>
      <p:sp>
        <p:nvSpPr>
          <p:cNvPr id="13" name="右箭头 12">
            <a:hlinkClick r:id="rId2" action="ppaction://hlinksldjump"/>
          </p:cNvPr>
          <p:cNvSpPr/>
          <p:nvPr/>
        </p:nvSpPr>
        <p:spPr>
          <a:xfrm>
            <a:off x="7929563" y="5857875"/>
            <a:ext cx="4286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629" name="TextBox 4"/>
          <p:cNvSpPr txBox="1">
            <a:spLocks noChangeArrowheads="1"/>
          </p:cNvSpPr>
          <p:nvPr/>
        </p:nvSpPr>
        <p:spPr bwMode="auto">
          <a:xfrm>
            <a:off x="2774950" y="1428750"/>
            <a:ext cx="3640138" cy="400050"/>
          </a:xfrm>
          <a:prstGeom prst="rect">
            <a:avLst/>
          </a:prstGeom>
          <a:noFill/>
          <a:ln w="9525">
            <a:noFill/>
            <a:miter lim="800000"/>
          </a:ln>
        </p:spPr>
        <p:txBody>
          <a:bodyPr wrap="none">
            <a:spAutoFit/>
          </a:bodyPr>
          <a:lstStyle/>
          <a:p>
            <a:r>
              <a:rPr lang="zh-CN" altLang="en-US" sz="2000" b="1">
                <a:solidFill>
                  <a:srgbClr val="0000CC"/>
                </a:solidFill>
                <a:latin typeface="华文楷体" pitchFamily="2" charset="-122"/>
                <a:ea typeface="华文楷体" pitchFamily="2" charset="-122"/>
              </a:rPr>
              <a:t>表</a:t>
            </a:r>
            <a:r>
              <a:rPr lang="en-US" altLang="zh-CN" sz="2000" b="1">
                <a:solidFill>
                  <a:srgbClr val="0000CC"/>
                </a:solidFill>
                <a:latin typeface="华文楷体" pitchFamily="2" charset="-122"/>
                <a:ea typeface="华文楷体" pitchFamily="2" charset="-122"/>
              </a:rPr>
              <a:t>2</a:t>
            </a:r>
            <a:r>
              <a:rPr lang="en-US" altLang="zh-CN" sz="2000">
                <a:latin typeface="华文楷体" pitchFamily="2" charset="-122"/>
                <a:ea typeface="华文楷体" pitchFamily="2" charset="-122"/>
              </a:rPr>
              <a:t>    </a:t>
            </a:r>
            <a:r>
              <a:rPr lang="zh-CN" altLang="en-US" sz="2000" b="1">
                <a:solidFill>
                  <a:srgbClr val="FF0000"/>
                </a:solidFill>
                <a:latin typeface="华文楷体" pitchFamily="2" charset="-122"/>
                <a:ea typeface="华文楷体" pitchFamily="2" charset="-122"/>
              </a:rPr>
              <a:t>评审人员再培训学时安排</a:t>
            </a:r>
            <a:endParaRPr lang="zh-CN" altLang="en-US" sz="2000" b="1">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4.</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考核办法</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pic>
        <p:nvPicPr>
          <p:cNvPr id="27652" name="Picture 2" descr="C:\Users\z\Desktop\图片2.png"/>
          <p:cNvPicPr>
            <a:picLocks noChangeAspect="1" noChangeArrowheads="1"/>
          </p:cNvPicPr>
          <p:nvPr/>
        </p:nvPicPr>
        <p:blipFill>
          <a:blip r:embed="rId1" cstate="print"/>
          <a:srcRect b="50000"/>
          <a:stretch>
            <a:fillRect/>
          </a:stretch>
        </p:blipFill>
        <p:spPr bwMode="auto">
          <a:xfrm>
            <a:off x="2071687" y="2727176"/>
            <a:ext cx="5386387" cy="2286000"/>
          </a:xfrm>
          <a:prstGeom prst="rect">
            <a:avLst/>
          </a:prstGeom>
          <a:noFill/>
          <a:ln w="9525">
            <a:noFill/>
            <a:miter lim="800000"/>
            <a:headEnd/>
            <a:tailEnd/>
          </a:ln>
        </p:spPr>
      </p:pic>
      <p:sp>
        <p:nvSpPr>
          <p:cNvPr id="27653" name="TextBox 51"/>
          <p:cNvSpPr txBox="1">
            <a:spLocks noChangeArrowheads="1"/>
          </p:cNvSpPr>
          <p:nvPr/>
        </p:nvSpPr>
        <p:spPr bwMode="auto">
          <a:xfrm>
            <a:off x="3357563" y="3039045"/>
            <a:ext cx="2646362" cy="461963"/>
          </a:xfrm>
          <a:prstGeom prst="rect">
            <a:avLst/>
          </a:prstGeom>
          <a:noFill/>
          <a:ln w="9525">
            <a:noFill/>
            <a:miter lim="800000"/>
          </a:ln>
        </p:spPr>
        <p:txBody>
          <a:bodyPr wrap="none">
            <a:spAutoFit/>
          </a:bodyPr>
          <a:lstStyle/>
          <a:p>
            <a:r>
              <a:rPr lang="zh-CN" altLang="en-US" b="1" dirty="0">
                <a:latin typeface="华文楷体" pitchFamily="2" charset="-122"/>
                <a:ea typeface="华文楷体" pitchFamily="2" charset="-122"/>
              </a:rPr>
              <a:t>考核的分类和范围</a:t>
            </a:r>
            <a:endParaRPr lang="zh-CN" altLang="en-US" b="1" dirty="0">
              <a:latin typeface="华文楷体" pitchFamily="2" charset="-122"/>
              <a:ea typeface="华文楷体" pitchFamily="2" charset="-122"/>
            </a:endParaRPr>
          </a:p>
        </p:txBody>
      </p:sp>
      <p:sp>
        <p:nvSpPr>
          <p:cNvPr id="27654" name="TextBox 52"/>
          <p:cNvSpPr txBox="1">
            <a:spLocks noChangeArrowheads="1"/>
          </p:cNvSpPr>
          <p:nvPr/>
        </p:nvSpPr>
        <p:spPr bwMode="auto">
          <a:xfrm>
            <a:off x="3929063" y="4191174"/>
            <a:ext cx="1416050" cy="461962"/>
          </a:xfrm>
          <a:prstGeom prst="rect">
            <a:avLst/>
          </a:prstGeom>
          <a:noFill/>
          <a:ln w="9525">
            <a:noFill/>
            <a:miter lim="800000"/>
          </a:ln>
        </p:spPr>
        <p:txBody>
          <a:bodyPr wrap="none">
            <a:spAutoFit/>
          </a:bodyPr>
          <a:lstStyle/>
          <a:p>
            <a:r>
              <a:rPr lang="zh-CN" altLang="en-US" b="1" dirty="0">
                <a:latin typeface="华文楷体" pitchFamily="2" charset="-122"/>
                <a:ea typeface="华文楷体" pitchFamily="2" charset="-122"/>
              </a:rPr>
              <a:t>考试方式</a:t>
            </a:r>
            <a:endParaRPr lang="zh-CN" altLang="en-US"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1042988" y="1571612"/>
            <a:ext cx="6913562" cy="3693319"/>
          </a:xfrm>
          <a:prstGeom prst="rect">
            <a:avLst/>
          </a:prstGeom>
          <a:noFill/>
          <a:ln w="9525">
            <a:noFill/>
            <a:miter lim="800000"/>
          </a:ln>
        </p:spPr>
        <p:txBody>
          <a:bodyPr wrap="square">
            <a:spAutoFit/>
          </a:bodyPr>
          <a:lstStyle/>
          <a:p>
            <a:pPr algn="ctr">
              <a:lnSpc>
                <a:spcPct val="150000"/>
              </a:lnSpc>
            </a:pPr>
            <a:r>
              <a:rPr lang="zh-CN" altLang="en-US" sz="2800" b="1" dirty="0">
                <a:solidFill>
                  <a:srgbClr val="0000CC"/>
                </a:solidFill>
                <a:effectLst>
                  <a:outerShdw blurRad="38100" dist="38100" dir="2700000" algn="tl">
                    <a:srgbClr val="C0C0C0"/>
                  </a:outerShdw>
                </a:effectLst>
              </a:rPr>
              <a:t>国家安全监管总局办公厅</a:t>
            </a:r>
            <a:r>
              <a:rPr lang="zh-CN" altLang="en-US" sz="2800" b="1" dirty="0" smtClean="0">
                <a:solidFill>
                  <a:srgbClr val="0000CC"/>
                </a:solidFill>
                <a:effectLst>
                  <a:outerShdw blurRad="38100" dist="38100" dir="2700000" algn="tl">
                    <a:srgbClr val="C0C0C0"/>
                  </a:outerShdw>
                </a:effectLst>
              </a:rPr>
              <a:t>关于印发</a:t>
            </a:r>
            <a:r>
              <a:rPr lang="zh-CN" altLang="en-US" sz="2800" b="1" dirty="0">
                <a:solidFill>
                  <a:srgbClr val="0000CC"/>
                </a:solidFill>
                <a:effectLst>
                  <a:outerShdw blurRad="38100" dist="38100" dir="2700000" algn="tl">
                    <a:srgbClr val="C0C0C0"/>
                  </a:outerShdw>
                </a:effectLst>
              </a:rPr>
              <a:t>危险化学品从业单位安全生产标准化评审人员培训大纲及考核要求的通知</a:t>
            </a:r>
            <a:endParaRPr lang="zh-CN" altLang="en-US" sz="2800" b="1" dirty="0">
              <a:solidFill>
                <a:srgbClr val="0000CC"/>
              </a:solidFill>
              <a:effectLst>
                <a:outerShdw blurRad="38100" dist="38100" dir="2700000" algn="tl">
                  <a:srgbClr val="C0C0C0"/>
                </a:outerShdw>
              </a:effectLst>
            </a:endParaRPr>
          </a:p>
          <a:p>
            <a:pPr algn="ctr">
              <a:lnSpc>
                <a:spcPct val="150000"/>
              </a:lnSpc>
            </a:pPr>
            <a:endParaRPr lang="en-US" altLang="zh-CN" b="1" dirty="0" smtClean="0"/>
          </a:p>
          <a:p>
            <a:pPr algn="ctr">
              <a:lnSpc>
                <a:spcPct val="150000"/>
              </a:lnSpc>
            </a:pPr>
            <a:r>
              <a:rPr lang="zh-CN" altLang="en-US" b="1" dirty="0" smtClean="0"/>
              <a:t>（安</a:t>
            </a:r>
            <a:r>
              <a:rPr lang="zh-CN" altLang="en-US" b="1" dirty="0"/>
              <a:t>监总厅管三函</a:t>
            </a:r>
            <a:r>
              <a:rPr lang="en-US" altLang="zh-CN" b="1" dirty="0"/>
              <a:t>〔2012〕68</a:t>
            </a:r>
            <a:r>
              <a:rPr lang="zh-CN" altLang="en-US" b="1" dirty="0" smtClean="0"/>
              <a:t>号）</a:t>
            </a:r>
            <a:endParaRPr lang="zh-CN" altLang="en-US" b="1" dirty="0"/>
          </a:p>
          <a:p>
            <a:pPr algn="ctr">
              <a:lnSpc>
                <a:spcPct val="150000"/>
              </a:lnSpc>
            </a:pPr>
            <a:r>
              <a:rPr lang="en-US" altLang="zh-CN" b="1" dirty="0"/>
              <a:t>2012</a:t>
            </a:r>
            <a:r>
              <a:rPr lang="zh-CN" altLang="en-US" b="1" dirty="0"/>
              <a:t>年</a:t>
            </a:r>
            <a:r>
              <a:rPr lang="en-US" altLang="zh-CN" b="1" dirty="0"/>
              <a:t>5</a:t>
            </a:r>
            <a:r>
              <a:rPr lang="zh-CN" altLang="en-US" b="1" dirty="0"/>
              <a:t>月</a:t>
            </a:r>
            <a:r>
              <a:rPr lang="en-US" altLang="zh-CN" b="1" dirty="0"/>
              <a:t>3</a:t>
            </a:r>
            <a:r>
              <a:rPr lang="zh-CN" altLang="en-US" b="1" dirty="0"/>
              <a:t>日</a:t>
            </a:r>
            <a:endParaRPr lang="zh-CN" alt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4.1</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考核的分类和范围</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28676" name="TextBox 8"/>
          <p:cNvSpPr txBox="1">
            <a:spLocks noChangeArrowheads="1"/>
          </p:cNvSpPr>
          <p:nvPr/>
        </p:nvSpPr>
        <p:spPr bwMode="auto">
          <a:xfrm>
            <a:off x="642938" y="2000250"/>
            <a:ext cx="2147887"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1</a:t>
            </a:r>
            <a:r>
              <a:rPr lang="zh-CN" altLang="en-US" sz="2800" b="1">
                <a:latin typeface="华文楷体" pitchFamily="2" charset="-122"/>
                <a:ea typeface="华文楷体" pitchFamily="2" charset="-122"/>
              </a:rPr>
              <a:t>）</a:t>
            </a:r>
            <a:r>
              <a:rPr lang="zh-CN" altLang="en-US" sz="2800" b="1">
                <a:solidFill>
                  <a:srgbClr val="0000CC"/>
                </a:solidFill>
                <a:latin typeface="华文楷体" pitchFamily="2" charset="-122"/>
                <a:ea typeface="华文楷体" pitchFamily="2" charset="-122"/>
              </a:rPr>
              <a:t>考核分类</a:t>
            </a:r>
            <a:endParaRPr lang="zh-CN" altLang="en-US" sz="2800" b="1">
              <a:solidFill>
                <a:srgbClr val="0000CC"/>
              </a:solidFill>
              <a:latin typeface="华文楷体" pitchFamily="2" charset="-122"/>
              <a:ea typeface="华文楷体" pitchFamily="2" charset="-122"/>
            </a:endParaRPr>
          </a:p>
        </p:txBody>
      </p:sp>
      <p:sp>
        <p:nvSpPr>
          <p:cNvPr id="28677" name="矩形 7"/>
          <p:cNvSpPr>
            <a:spLocks noChangeArrowheads="1"/>
          </p:cNvSpPr>
          <p:nvPr/>
        </p:nvSpPr>
        <p:spPr bwMode="auto">
          <a:xfrm>
            <a:off x="1714500" y="2460625"/>
            <a:ext cx="3643313" cy="1735138"/>
          </a:xfrm>
          <a:prstGeom prst="rect">
            <a:avLst/>
          </a:prstGeom>
          <a:noFill/>
          <a:ln w="9525">
            <a:noFill/>
            <a:miter lim="800000"/>
          </a:ln>
        </p:spPr>
        <p:txBody>
          <a:bodyPr>
            <a:spAutoFit/>
          </a:bodyPr>
          <a:lstStyle/>
          <a:p>
            <a:pPr>
              <a:lnSpc>
                <a:spcPct val="150000"/>
              </a:lnSpc>
            </a:pPr>
            <a:r>
              <a:rPr lang="zh-CN" altLang="en-US" b="1">
                <a:solidFill>
                  <a:srgbClr val="FF0000"/>
                </a:solidFill>
                <a:latin typeface="华文楷体" pitchFamily="2" charset="-122"/>
                <a:ea typeface="华文楷体" pitchFamily="2" charset="-122"/>
              </a:rPr>
              <a:t>初次培训</a:t>
            </a:r>
            <a:r>
              <a:rPr lang="zh-CN" altLang="en-US" b="1">
                <a:latin typeface="华文楷体" pitchFamily="2" charset="-122"/>
                <a:ea typeface="华文楷体" pitchFamily="2" charset="-122"/>
              </a:rPr>
              <a:t>考核、</a:t>
            </a:r>
            <a:endParaRPr lang="en-US" altLang="zh-CN" b="1">
              <a:latin typeface="华文楷体" pitchFamily="2" charset="-122"/>
              <a:ea typeface="华文楷体" pitchFamily="2" charset="-122"/>
            </a:endParaRPr>
          </a:p>
          <a:p>
            <a:pPr>
              <a:lnSpc>
                <a:spcPct val="150000"/>
              </a:lnSpc>
            </a:pPr>
            <a:r>
              <a:rPr lang="zh-CN" altLang="en-US" b="1">
                <a:latin typeface="华文楷体" pitchFamily="2" charset="-122"/>
                <a:ea typeface="华文楷体" pitchFamily="2" charset="-122"/>
              </a:rPr>
              <a:t>        </a:t>
            </a:r>
            <a:r>
              <a:rPr lang="zh-CN" altLang="en-US" b="1">
                <a:solidFill>
                  <a:srgbClr val="FF0000"/>
                </a:solidFill>
                <a:latin typeface="华文楷体" pitchFamily="2" charset="-122"/>
                <a:ea typeface="华文楷体" pitchFamily="2" charset="-122"/>
              </a:rPr>
              <a:t>再培训</a:t>
            </a:r>
            <a:r>
              <a:rPr lang="zh-CN" altLang="en-US" b="1">
                <a:latin typeface="华文楷体" pitchFamily="2" charset="-122"/>
                <a:ea typeface="华文楷体" pitchFamily="2" charset="-122"/>
              </a:rPr>
              <a:t>考核、</a:t>
            </a:r>
            <a:endParaRPr lang="en-US" altLang="zh-CN" b="1">
              <a:latin typeface="华文楷体" pitchFamily="2" charset="-122"/>
              <a:ea typeface="华文楷体" pitchFamily="2" charset="-122"/>
            </a:endParaRPr>
          </a:p>
          <a:p>
            <a:pPr>
              <a:lnSpc>
                <a:spcPct val="150000"/>
              </a:lnSpc>
            </a:pPr>
            <a:r>
              <a:rPr lang="zh-CN" altLang="en-US" b="1">
                <a:latin typeface="华文楷体" pitchFamily="2" charset="-122"/>
                <a:ea typeface="华文楷体" pitchFamily="2" charset="-122"/>
              </a:rPr>
              <a:t>                </a:t>
            </a:r>
            <a:r>
              <a:rPr lang="zh-CN" altLang="en-US" b="1">
                <a:solidFill>
                  <a:srgbClr val="FF0000"/>
                </a:solidFill>
                <a:latin typeface="华文楷体" pitchFamily="2" charset="-122"/>
                <a:ea typeface="华文楷体" pitchFamily="2" charset="-122"/>
              </a:rPr>
              <a:t>年度教育</a:t>
            </a:r>
            <a:r>
              <a:rPr lang="zh-CN" altLang="en-US" b="1">
                <a:latin typeface="华文楷体" pitchFamily="2" charset="-122"/>
                <a:ea typeface="华文楷体" pitchFamily="2" charset="-122"/>
              </a:rPr>
              <a:t>考核。</a:t>
            </a:r>
            <a:endParaRPr lang="zh-CN" altLang="en-US" b="1">
              <a:latin typeface="华文楷体" pitchFamily="2" charset="-122"/>
              <a:ea typeface="华文楷体" pitchFamily="2" charset="-122"/>
            </a:endParaRPr>
          </a:p>
        </p:txBody>
      </p:sp>
      <p:sp>
        <p:nvSpPr>
          <p:cNvPr id="28678" name="TextBox 8"/>
          <p:cNvSpPr txBox="1">
            <a:spLocks noChangeArrowheads="1"/>
          </p:cNvSpPr>
          <p:nvPr/>
        </p:nvSpPr>
        <p:spPr bwMode="auto">
          <a:xfrm>
            <a:off x="642938" y="4395788"/>
            <a:ext cx="2147887" cy="523875"/>
          </a:xfrm>
          <a:prstGeom prst="rect">
            <a:avLst/>
          </a:prstGeom>
          <a:noFill/>
          <a:ln w="9525">
            <a:noFill/>
            <a:miter lim="800000"/>
          </a:ln>
        </p:spPr>
        <p:txBody>
          <a:bodyPr wrap="none">
            <a:spAutoFit/>
          </a:bodyPr>
          <a:lstStyle/>
          <a:p>
            <a:r>
              <a:rPr lang="en-US" altLang="zh-CN" sz="2800" b="1">
                <a:latin typeface="华文楷体" pitchFamily="2" charset="-122"/>
                <a:ea typeface="华文楷体" pitchFamily="2" charset="-122"/>
              </a:rPr>
              <a:t>2</a:t>
            </a:r>
            <a:r>
              <a:rPr lang="zh-CN" altLang="en-US" sz="2800" b="1">
                <a:latin typeface="华文楷体" pitchFamily="2" charset="-122"/>
                <a:ea typeface="华文楷体" pitchFamily="2" charset="-122"/>
              </a:rPr>
              <a:t>）</a:t>
            </a:r>
            <a:r>
              <a:rPr lang="zh-CN" altLang="en-US" sz="2800" b="1">
                <a:solidFill>
                  <a:srgbClr val="0000CC"/>
                </a:solidFill>
                <a:latin typeface="华文楷体" pitchFamily="2" charset="-122"/>
                <a:ea typeface="华文楷体" pitchFamily="2" charset="-122"/>
              </a:rPr>
              <a:t>考核范围</a:t>
            </a:r>
            <a:endParaRPr lang="zh-CN" altLang="en-US" sz="2800" b="1">
              <a:solidFill>
                <a:srgbClr val="0000CC"/>
              </a:solidFill>
              <a:latin typeface="华文楷体" pitchFamily="2" charset="-122"/>
              <a:ea typeface="华文楷体" pitchFamily="2" charset="-122"/>
            </a:endParaRPr>
          </a:p>
        </p:txBody>
      </p:sp>
      <p:sp>
        <p:nvSpPr>
          <p:cNvPr id="28679" name="矩形 9"/>
          <p:cNvSpPr>
            <a:spLocks noChangeArrowheads="1"/>
          </p:cNvSpPr>
          <p:nvPr/>
        </p:nvSpPr>
        <p:spPr bwMode="auto">
          <a:xfrm>
            <a:off x="2143125" y="5072063"/>
            <a:ext cx="4071938" cy="733425"/>
          </a:xfrm>
          <a:prstGeom prst="rect">
            <a:avLst/>
          </a:prstGeom>
          <a:noFill/>
          <a:ln w="9525">
            <a:noFill/>
            <a:miter lim="800000"/>
          </a:ln>
        </p:spPr>
        <p:txBody>
          <a:bodyPr>
            <a:spAutoFit/>
          </a:bodyPr>
          <a:lstStyle/>
          <a:p>
            <a:pPr>
              <a:lnSpc>
                <a:spcPct val="150000"/>
              </a:lnSpc>
            </a:pPr>
            <a:r>
              <a:rPr lang="zh-CN" altLang="en-US" sz="2800" b="1">
                <a:latin typeface="华文楷体" pitchFamily="2" charset="-122"/>
                <a:ea typeface="华文楷体" pitchFamily="2" charset="-122"/>
              </a:rPr>
              <a:t>符合“</a:t>
            </a:r>
            <a:r>
              <a:rPr lang="zh-CN" altLang="en-US" sz="2800" b="1">
                <a:solidFill>
                  <a:srgbClr val="FF0000"/>
                </a:solidFill>
                <a:latin typeface="华文楷体" pitchFamily="2" charset="-122"/>
                <a:ea typeface="华文楷体" pitchFamily="2" charset="-122"/>
              </a:rPr>
              <a:t>考核要点</a:t>
            </a:r>
            <a:r>
              <a:rPr lang="zh-CN" altLang="en-US" sz="2800" b="1">
                <a:latin typeface="华文楷体" pitchFamily="2" charset="-122"/>
                <a:ea typeface="华文楷体" pitchFamily="2" charset="-122"/>
              </a:rPr>
              <a:t>”规定。</a:t>
            </a:r>
            <a:endParaRPr lang="zh-CN" altLang="en-US" sz="2800" b="1">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58888" y="98107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4.2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考试方式</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29700" name="TextBox 8"/>
          <p:cNvSpPr txBox="1">
            <a:spLocks noChangeArrowheads="1"/>
          </p:cNvSpPr>
          <p:nvPr/>
        </p:nvSpPr>
        <p:spPr bwMode="auto">
          <a:xfrm>
            <a:off x="642937" y="1785938"/>
            <a:ext cx="2978791" cy="523220"/>
          </a:xfrm>
          <a:prstGeom prst="rect">
            <a:avLst/>
          </a:prstGeom>
          <a:noFill/>
          <a:ln w="9525">
            <a:noFill/>
            <a:miter lim="800000"/>
          </a:ln>
        </p:spPr>
        <p:txBody>
          <a:bodyPr wrap="square">
            <a:spAutoFit/>
          </a:bodyPr>
          <a:lstStyle/>
          <a:p>
            <a:r>
              <a:rPr lang="en-US" altLang="zh-CN" sz="2800" b="1" dirty="0">
                <a:latin typeface="华文楷体" pitchFamily="2" charset="-122"/>
                <a:ea typeface="华文楷体" pitchFamily="2" charset="-122"/>
              </a:rPr>
              <a:t>1</a:t>
            </a:r>
            <a:r>
              <a:rPr lang="zh-CN" altLang="en-US" sz="2800" b="1" dirty="0">
                <a:latin typeface="华文楷体" pitchFamily="2" charset="-122"/>
                <a:ea typeface="华文楷体" pitchFamily="2" charset="-122"/>
              </a:rPr>
              <a:t>）初次培训考核</a:t>
            </a:r>
            <a:endParaRPr lang="zh-CN" altLang="en-US" sz="2800" b="1" dirty="0">
              <a:solidFill>
                <a:srgbClr val="FF0000"/>
              </a:solidFill>
              <a:latin typeface="华文楷体" pitchFamily="2" charset="-122"/>
              <a:ea typeface="华文楷体" pitchFamily="2" charset="-122"/>
            </a:endParaRPr>
          </a:p>
        </p:txBody>
      </p:sp>
      <p:sp>
        <p:nvSpPr>
          <p:cNvPr id="9" name="矩形 8"/>
          <p:cNvSpPr/>
          <p:nvPr/>
        </p:nvSpPr>
        <p:spPr>
          <a:xfrm>
            <a:off x="755576" y="2348880"/>
            <a:ext cx="7720566" cy="1015663"/>
          </a:xfrm>
          <a:prstGeom prst="rect">
            <a:avLst/>
          </a:prstGeom>
        </p:spPr>
        <p:txBody>
          <a:bodyPr wrap="square">
            <a:spAutoFit/>
          </a:bodyPr>
          <a:lstStyle/>
          <a:p>
            <a:pPr eaLnBrk="0" hangingPunct="0">
              <a:spcBef>
                <a:spcPct val="50000"/>
              </a:spcBef>
            </a:pPr>
            <a:r>
              <a:rPr lang="en-US" altLang="zh-CN"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t> </a:t>
            </a:r>
            <a:r>
              <a:rPr lang="zh-CN" altLang="en-US" b="1" dirty="0">
                <a:solidFill>
                  <a:srgbClr val="FF0000"/>
                </a:solidFill>
                <a:latin typeface="华文楷体" pitchFamily="2" charset="-122"/>
                <a:ea typeface="华文楷体" pitchFamily="2" charset="-122"/>
              </a:rPr>
              <a:t>闭卷</a:t>
            </a:r>
            <a:r>
              <a:rPr lang="zh-CN" altLang="en-US" b="1" dirty="0">
                <a:latin typeface="华文楷体" pitchFamily="2" charset="-122"/>
                <a:ea typeface="华文楷体" pitchFamily="2" charset="-122"/>
              </a:rPr>
              <a:t>考试，</a:t>
            </a:r>
            <a:r>
              <a:rPr lang="en-US" altLang="zh-CN" b="1" dirty="0">
                <a:solidFill>
                  <a:srgbClr val="FF0000"/>
                </a:solidFill>
                <a:latin typeface="华文楷体" pitchFamily="2" charset="-122"/>
                <a:ea typeface="华文楷体" pitchFamily="2" charset="-122"/>
              </a:rPr>
              <a:t>80</a:t>
            </a:r>
            <a:r>
              <a:rPr lang="zh-CN" altLang="en-US" b="1" dirty="0">
                <a:solidFill>
                  <a:srgbClr val="FF0000"/>
                </a:solidFill>
                <a:latin typeface="华文楷体" pitchFamily="2" charset="-122"/>
                <a:ea typeface="华文楷体" pitchFamily="2" charset="-122"/>
              </a:rPr>
              <a:t>分</a:t>
            </a:r>
            <a:r>
              <a:rPr lang="zh-CN" altLang="en-US" b="1" dirty="0">
                <a:latin typeface="华文楷体" pitchFamily="2" charset="-122"/>
                <a:ea typeface="华文楷体" pitchFamily="2" charset="-122"/>
              </a:rPr>
              <a:t>合格（满分</a:t>
            </a:r>
            <a:r>
              <a:rPr lang="en-US" altLang="zh-CN" b="1" dirty="0">
                <a:latin typeface="华文楷体" pitchFamily="2" charset="-122"/>
                <a:ea typeface="华文楷体" pitchFamily="2" charset="-122"/>
              </a:rPr>
              <a:t>100</a:t>
            </a:r>
            <a:r>
              <a:rPr lang="zh-CN" altLang="en-US" b="1" dirty="0">
                <a:latin typeface="华文楷体" pitchFamily="2" charset="-122"/>
                <a:ea typeface="华文楷体" pitchFamily="2" charset="-122"/>
              </a:rPr>
              <a:t>分</a:t>
            </a:r>
            <a:r>
              <a:rPr lang="zh-CN" altLang="en-US" b="1" dirty="0" smtClean="0">
                <a:latin typeface="华文楷体" pitchFamily="2" charset="-122"/>
                <a:ea typeface="华文楷体" pitchFamily="2" charset="-122"/>
              </a:rPr>
              <a:t>），</a:t>
            </a:r>
            <a:endParaRPr lang="en-US" altLang="zh-CN" b="1" dirty="0" smtClean="0">
              <a:latin typeface="华文楷体" pitchFamily="2" charset="-122"/>
              <a:ea typeface="华文楷体" pitchFamily="2" charset="-122"/>
            </a:endParaRPr>
          </a:p>
          <a:p>
            <a:pPr eaLnBrk="0" hangingPunct="0">
              <a:spcBef>
                <a:spcPct val="50000"/>
              </a:spcBef>
            </a:pPr>
            <a:r>
              <a:rPr lang="en-US" altLang="zh-CN" b="1" dirty="0">
                <a:latin typeface="华文楷体" pitchFamily="2" charset="-122"/>
                <a:ea typeface="华文楷体" pitchFamily="2" charset="-122"/>
              </a:rPr>
              <a:t> </a:t>
            </a: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考试</a:t>
            </a:r>
            <a:r>
              <a:rPr lang="zh-CN" altLang="en-US" b="1" dirty="0">
                <a:latin typeface="华文楷体" pitchFamily="2" charset="-122"/>
                <a:ea typeface="华文楷体" pitchFamily="2" charset="-122"/>
              </a:rPr>
              <a:t>时间</a:t>
            </a:r>
            <a:r>
              <a:rPr lang="en-US" altLang="zh-CN" b="1" dirty="0">
                <a:solidFill>
                  <a:srgbClr val="FF0000"/>
                </a:solidFill>
                <a:latin typeface="华文楷体" pitchFamily="2" charset="-122"/>
                <a:ea typeface="华文楷体" pitchFamily="2" charset="-122"/>
              </a:rPr>
              <a:t>120min</a:t>
            </a:r>
            <a:r>
              <a:rPr lang="zh-CN" altLang="en-US" b="1" dirty="0">
                <a:latin typeface="华文楷体" pitchFamily="2" charset="-122"/>
                <a:ea typeface="华文楷体" pitchFamily="2" charset="-122"/>
              </a:rPr>
              <a:t>。</a:t>
            </a:r>
            <a:endParaRPr lang="zh-CN" altLang="en-US" b="1" dirty="0">
              <a:solidFill>
                <a:srgbClr val="FF0000"/>
              </a:solidFill>
              <a:latin typeface="华文楷体" pitchFamily="2" charset="-122"/>
              <a:ea typeface="华文楷体" pitchFamily="2" charset="-122"/>
            </a:endParaRPr>
          </a:p>
        </p:txBody>
      </p:sp>
      <p:sp>
        <p:nvSpPr>
          <p:cNvPr id="29702" name="TextBox 8"/>
          <p:cNvSpPr txBox="1">
            <a:spLocks noChangeArrowheads="1"/>
          </p:cNvSpPr>
          <p:nvPr/>
        </p:nvSpPr>
        <p:spPr bwMode="auto">
          <a:xfrm>
            <a:off x="642937" y="3481844"/>
            <a:ext cx="2605651" cy="523220"/>
          </a:xfrm>
          <a:prstGeom prst="rect">
            <a:avLst/>
          </a:prstGeom>
          <a:noFill/>
          <a:ln w="9525">
            <a:noFill/>
            <a:miter lim="800000"/>
          </a:ln>
        </p:spPr>
        <p:txBody>
          <a:bodyPr wrap="square">
            <a:spAutoFit/>
          </a:bodyPr>
          <a:lstStyle/>
          <a:p>
            <a:r>
              <a:rPr lang="en-US" altLang="zh-CN" sz="2800" b="1" dirty="0">
                <a:latin typeface="华文楷体" pitchFamily="2" charset="-122"/>
                <a:ea typeface="华文楷体" pitchFamily="2" charset="-122"/>
              </a:rPr>
              <a:t>2</a:t>
            </a:r>
            <a:r>
              <a:rPr lang="zh-CN" altLang="en-US" sz="2800" b="1" dirty="0">
                <a:latin typeface="华文楷体" pitchFamily="2" charset="-122"/>
                <a:ea typeface="华文楷体" pitchFamily="2" charset="-122"/>
              </a:rPr>
              <a:t>）再培训考核</a:t>
            </a:r>
            <a:endParaRPr lang="zh-CN" altLang="en-US" sz="2800" b="1" dirty="0">
              <a:solidFill>
                <a:srgbClr val="0000CC"/>
              </a:solidFill>
              <a:latin typeface="华文楷体" pitchFamily="2" charset="-122"/>
              <a:ea typeface="华文楷体" pitchFamily="2" charset="-122"/>
            </a:endParaRPr>
          </a:p>
        </p:txBody>
      </p:sp>
      <p:sp>
        <p:nvSpPr>
          <p:cNvPr id="11" name="矩形 10"/>
          <p:cNvSpPr/>
          <p:nvPr/>
        </p:nvSpPr>
        <p:spPr>
          <a:xfrm>
            <a:off x="827584" y="3904600"/>
            <a:ext cx="6121300" cy="1077218"/>
          </a:xfrm>
          <a:prstGeom prst="rect">
            <a:avLst/>
          </a:prstGeom>
        </p:spPr>
        <p:txBody>
          <a:bodyPr wrap="square">
            <a:spAutoFit/>
          </a:bodyPr>
          <a:lstStyle/>
          <a:p>
            <a:pPr eaLnBrk="0" hangingPunct="0">
              <a:spcBef>
                <a:spcPct val="50000"/>
              </a:spcBef>
            </a:pPr>
            <a:r>
              <a:rPr lang="en-US" altLang="zh-CN" sz="2800"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开卷</a:t>
            </a:r>
            <a:r>
              <a:rPr lang="zh-CN" altLang="en-US" b="1" dirty="0">
                <a:latin typeface="华文楷体" pitchFamily="2" charset="-122"/>
                <a:ea typeface="华文楷体" pitchFamily="2" charset="-122"/>
              </a:rPr>
              <a:t>考试，</a:t>
            </a:r>
            <a:r>
              <a:rPr lang="en-US" altLang="zh-CN" b="1" dirty="0">
                <a:solidFill>
                  <a:srgbClr val="FF0000"/>
                </a:solidFill>
                <a:latin typeface="华文楷体" pitchFamily="2" charset="-122"/>
                <a:ea typeface="华文楷体" pitchFamily="2" charset="-122"/>
              </a:rPr>
              <a:t>80</a:t>
            </a:r>
            <a:r>
              <a:rPr lang="zh-CN" altLang="en-US" b="1" dirty="0">
                <a:solidFill>
                  <a:srgbClr val="FF0000"/>
                </a:solidFill>
                <a:latin typeface="华文楷体" pitchFamily="2" charset="-122"/>
                <a:ea typeface="华文楷体" pitchFamily="2" charset="-122"/>
              </a:rPr>
              <a:t>分</a:t>
            </a:r>
            <a:r>
              <a:rPr lang="zh-CN" altLang="en-US" b="1" dirty="0">
                <a:latin typeface="华文楷体" pitchFamily="2" charset="-122"/>
                <a:ea typeface="华文楷体" pitchFamily="2" charset="-122"/>
              </a:rPr>
              <a:t>合格（满分</a:t>
            </a:r>
            <a:r>
              <a:rPr lang="en-US" altLang="zh-CN" b="1" dirty="0">
                <a:latin typeface="华文楷体" pitchFamily="2" charset="-122"/>
                <a:ea typeface="华文楷体" pitchFamily="2" charset="-122"/>
              </a:rPr>
              <a:t>100</a:t>
            </a:r>
            <a:r>
              <a:rPr lang="zh-CN" altLang="en-US" b="1" dirty="0">
                <a:latin typeface="华文楷体" pitchFamily="2" charset="-122"/>
                <a:ea typeface="华文楷体" pitchFamily="2" charset="-122"/>
              </a:rPr>
              <a:t>分</a:t>
            </a:r>
            <a:r>
              <a:rPr lang="zh-CN" altLang="en-US" b="1" dirty="0" smtClean="0">
                <a:latin typeface="华文楷体" pitchFamily="2" charset="-122"/>
                <a:ea typeface="华文楷体" pitchFamily="2" charset="-122"/>
              </a:rPr>
              <a:t>），</a:t>
            </a:r>
            <a:endParaRPr lang="en-US" altLang="zh-CN" b="1" dirty="0" smtClean="0">
              <a:latin typeface="华文楷体" pitchFamily="2" charset="-122"/>
              <a:ea typeface="华文楷体" pitchFamily="2" charset="-122"/>
            </a:endParaRPr>
          </a:p>
          <a:p>
            <a:pPr eaLnBrk="0" hangingPunct="0">
              <a:spcBef>
                <a:spcPct val="50000"/>
              </a:spcBef>
            </a:pPr>
            <a:r>
              <a:rPr lang="zh-CN" altLang="en-US" b="1" dirty="0" smtClean="0">
                <a:latin typeface="华文楷体" pitchFamily="2" charset="-122"/>
                <a:ea typeface="华文楷体" pitchFamily="2" charset="-122"/>
              </a:rPr>
              <a:t>        考试</a:t>
            </a:r>
            <a:r>
              <a:rPr lang="zh-CN" altLang="en-US" b="1" dirty="0">
                <a:latin typeface="华文楷体" pitchFamily="2" charset="-122"/>
                <a:ea typeface="华文楷体" pitchFamily="2" charset="-122"/>
              </a:rPr>
              <a:t>时间</a:t>
            </a:r>
            <a:r>
              <a:rPr lang="en-US" altLang="zh-CN" b="1" dirty="0">
                <a:solidFill>
                  <a:srgbClr val="FF0000"/>
                </a:solidFill>
                <a:latin typeface="华文楷体" pitchFamily="2" charset="-122"/>
                <a:ea typeface="华文楷体" pitchFamily="2" charset="-122"/>
              </a:rPr>
              <a:t>90min</a:t>
            </a:r>
            <a:r>
              <a:rPr lang="zh-CN" altLang="en-US" b="1" dirty="0">
                <a:latin typeface="华文楷体" pitchFamily="2" charset="-122"/>
                <a:ea typeface="华文楷体" pitchFamily="2" charset="-122"/>
              </a:rPr>
              <a:t>。</a:t>
            </a:r>
            <a:endParaRPr lang="zh-CN" altLang="en-US" b="1" dirty="0">
              <a:solidFill>
                <a:srgbClr val="FF0000"/>
              </a:solidFill>
              <a:latin typeface="华文楷体" pitchFamily="2" charset="-122"/>
              <a:ea typeface="华文楷体" pitchFamily="2" charset="-122"/>
            </a:endParaRPr>
          </a:p>
        </p:txBody>
      </p:sp>
      <p:sp>
        <p:nvSpPr>
          <p:cNvPr id="29704" name="TextBox 8"/>
          <p:cNvSpPr txBox="1">
            <a:spLocks noChangeArrowheads="1"/>
          </p:cNvSpPr>
          <p:nvPr/>
        </p:nvSpPr>
        <p:spPr bwMode="auto">
          <a:xfrm>
            <a:off x="642937" y="5066020"/>
            <a:ext cx="2978791" cy="523220"/>
          </a:xfrm>
          <a:prstGeom prst="rect">
            <a:avLst/>
          </a:prstGeom>
          <a:noFill/>
          <a:ln w="9525">
            <a:noFill/>
            <a:miter lim="800000"/>
          </a:ln>
        </p:spPr>
        <p:txBody>
          <a:bodyPr wrap="square">
            <a:spAutoFit/>
          </a:bodyPr>
          <a:lstStyle/>
          <a:p>
            <a:r>
              <a:rPr lang="en-US" altLang="zh-CN" sz="2800" b="1" dirty="0">
                <a:latin typeface="华文楷体" pitchFamily="2" charset="-122"/>
                <a:ea typeface="华文楷体" pitchFamily="2" charset="-122"/>
              </a:rPr>
              <a:t>3</a:t>
            </a:r>
            <a:r>
              <a:rPr lang="zh-CN" altLang="en-US" sz="2800" b="1" dirty="0">
                <a:latin typeface="华文楷体" pitchFamily="2" charset="-122"/>
                <a:ea typeface="华文楷体" pitchFamily="2" charset="-122"/>
              </a:rPr>
              <a:t>）年度教育考核</a:t>
            </a:r>
            <a:endParaRPr lang="zh-CN" altLang="en-US" sz="2800" b="1" dirty="0">
              <a:solidFill>
                <a:srgbClr val="0000CC"/>
              </a:solidFill>
              <a:latin typeface="华文楷体" pitchFamily="2" charset="-122"/>
              <a:ea typeface="华文楷体" pitchFamily="2" charset="-122"/>
            </a:endParaRPr>
          </a:p>
        </p:txBody>
      </p:sp>
      <p:sp>
        <p:nvSpPr>
          <p:cNvPr id="13" name="矩形 12"/>
          <p:cNvSpPr/>
          <p:nvPr/>
        </p:nvSpPr>
        <p:spPr>
          <a:xfrm>
            <a:off x="783531" y="5570076"/>
            <a:ext cx="5732685" cy="523220"/>
          </a:xfrm>
          <a:prstGeom prst="rect">
            <a:avLst/>
          </a:prstGeom>
        </p:spPr>
        <p:txBody>
          <a:bodyPr wrap="square">
            <a:spAutoFit/>
          </a:bodyPr>
          <a:lstStyle/>
          <a:p>
            <a:pPr eaLnBrk="0" hangingPunct="0">
              <a:spcBef>
                <a:spcPct val="50000"/>
              </a:spcBef>
            </a:pPr>
            <a:r>
              <a:rPr lang="en-US" altLang="zh-CN" sz="2800" b="1" dirty="0">
                <a:latin typeface="宋体" panose="02010600030101010101" pitchFamily="2" charset="-122"/>
                <a:ea typeface="仿宋_GB2312" pitchFamily="49" charset="-122"/>
              </a:rPr>
              <a:t> </a:t>
            </a:r>
            <a:r>
              <a:rPr lang="en-US" altLang="zh-CN" b="1" dirty="0">
                <a:latin typeface="华文楷体" pitchFamily="2" charset="-122"/>
                <a:ea typeface="华文楷体" pitchFamily="2" charset="-122"/>
              </a:rPr>
              <a:t>----</a:t>
            </a:r>
            <a:r>
              <a:rPr lang="zh-CN" altLang="en-US" dirty="0">
                <a:latin typeface="华文楷体" pitchFamily="2" charset="-122"/>
                <a:ea typeface="华文楷体" pitchFamily="2" charset="-122"/>
              </a:rPr>
              <a:t> </a:t>
            </a:r>
            <a:r>
              <a:rPr lang="en-US" altLang="zh-CN" b="1" dirty="0">
                <a:latin typeface="华文楷体" pitchFamily="2" charset="-122"/>
                <a:ea typeface="华文楷体" pitchFamily="2" charset="-122"/>
              </a:rPr>
              <a:t>T</a:t>
            </a: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2</a:t>
            </a:r>
            <a:r>
              <a:rPr lang="zh-CN" altLang="en-US" b="1" dirty="0">
                <a:latin typeface="华文楷体" pitchFamily="2" charset="-122"/>
                <a:ea typeface="华文楷体" pitchFamily="2" charset="-122"/>
              </a:rPr>
              <a:t>学时</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月，且考试成绩≥</a:t>
            </a:r>
            <a:r>
              <a:rPr lang="en-US" altLang="zh-CN" b="1" dirty="0">
                <a:latin typeface="华文楷体" pitchFamily="2" charset="-122"/>
                <a:ea typeface="华文楷体" pitchFamily="2" charset="-122"/>
              </a:rPr>
              <a:t>80</a:t>
            </a:r>
            <a:r>
              <a:rPr lang="zh-CN" altLang="en-US" b="1" dirty="0">
                <a:latin typeface="华文楷体" pitchFamily="2" charset="-122"/>
                <a:ea typeface="华文楷体" pitchFamily="2" charset="-122"/>
              </a:rPr>
              <a:t>分</a:t>
            </a:r>
            <a:r>
              <a:rPr lang="zh-CN" altLang="en-US" sz="2800" b="1" dirty="0">
                <a:latin typeface="华文楷体" pitchFamily="2" charset="-122"/>
                <a:ea typeface="华文楷体" pitchFamily="2" charset="-122"/>
              </a:rPr>
              <a:t>。</a:t>
            </a:r>
            <a:endParaRPr lang="zh-CN" altLang="en-US" sz="28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58888" y="98107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4.2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考试方式</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grpSp>
        <p:nvGrpSpPr>
          <p:cNvPr id="2" name="组合 15"/>
          <p:cNvGrpSpPr/>
          <p:nvPr/>
        </p:nvGrpSpPr>
        <p:grpSpPr bwMode="auto">
          <a:xfrm>
            <a:off x="539552" y="2276872"/>
            <a:ext cx="7786688" cy="3114853"/>
            <a:chOff x="857250" y="4429132"/>
            <a:chExt cx="7786716" cy="3277479"/>
          </a:xfrm>
        </p:grpSpPr>
        <p:sp>
          <p:nvSpPr>
            <p:cNvPr id="29708" name="AutoShape 8"/>
            <p:cNvSpPr>
              <a:spLocks noChangeArrowheads="1"/>
            </p:cNvSpPr>
            <p:nvPr/>
          </p:nvSpPr>
          <p:spPr bwMode="auto">
            <a:xfrm>
              <a:off x="857250" y="4429132"/>
              <a:ext cx="500063" cy="714375"/>
            </a:xfrm>
            <a:prstGeom prst="irregularSeal1">
              <a:avLst/>
            </a:prstGeom>
            <a:solidFill>
              <a:srgbClr val="FF0000"/>
            </a:solidFill>
            <a:ln w="9525">
              <a:solidFill>
                <a:schemeClr val="tx1"/>
              </a:solidFill>
              <a:miter lim="800000"/>
            </a:ln>
          </p:spPr>
          <p:txBody>
            <a:bodyPr wrap="none" anchor="ctr"/>
            <a:lstStyle/>
            <a:p>
              <a:endParaRPr lang="zh-CN" altLang="en-US"/>
            </a:p>
          </p:txBody>
        </p:sp>
        <p:sp>
          <p:nvSpPr>
            <p:cNvPr id="29709" name="矩形 8"/>
            <p:cNvSpPr>
              <a:spLocks noChangeArrowheads="1"/>
            </p:cNvSpPr>
            <p:nvPr/>
          </p:nvSpPr>
          <p:spPr bwMode="auto">
            <a:xfrm>
              <a:off x="1428752" y="4500540"/>
              <a:ext cx="7215214" cy="3206071"/>
            </a:xfrm>
            <a:prstGeom prst="rect">
              <a:avLst/>
            </a:prstGeom>
            <a:noFill/>
            <a:ln w="9525">
              <a:noFill/>
              <a:miter lim="800000"/>
            </a:ln>
          </p:spPr>
          <p:txBody>
            <a:bodyPr>
              <a:spAutoFit/>
            </a:bodyPr>
            <a:lstStyle/>
            <a:p>
              <a:pPr>
                <a:lnSpc>
                  <a:spcPct val="150000"/>
                </a:lnSpc>
              </a:pPr>
              <a:r>
                <a:rPr lang="zh-CN" altLang="en-US" sz="2800" b="1" u="sng" dirty="0">
                  <a:solidFill>
                    <a:srgbClr val="FF0000"/>
                  </a:solidFill>
                  <a:latin typeface="华文楷体" pitchFamily="2" charset="-122"/>
                  <a:ea typeface="华文楷体" pitchFamily="2" charset="-122"/>
                </a:rPr>
                <a:t> </a:t>
              </a:r>
              <a:r>
                <a:rPr lang="en-US" altLang="zh-CN" b="1" u="sng" dirty="0">
                  <a:solidFill>
                    <a:srgbClr val="FF0000"/>
                  </a:solidFill>
                  <a:latin typeface="华文楷体" pitchFamily="2" charset="-122"/>
                  <a:ea typeface="华文楷体" pitchFamily="2" charset="-122"/>
                </a:rPr>
                <a:t>1</a:t>
              </a:r>
              <a:r>
                <a:rPr lang="zh-CN" altLang="en-US" b="1" u="sng" dirty="0">
                  <a:solidFill>
                    <a:srgbClr val="FF0000"/>
                  </a:solidFill>
                  <a:latin typeface="华文楷体" pitchFamily="2" charset="-122"/>
                  <a:ea typeface="华文楷体" pitchFamily="2" charset="-122"/>
                </a:rPr>
                <a:t>、考核不合格者</a:t>
              </a:r>
              <a:r>
                <a:rPr lang="en-US" altLang="zh-CN" b="1" u="sng" dirty="0">
                  <a:solidFill>
                    <a:srgbClr val="FF0000"/>
                  </a:solidFill>
                  <a:latin typeface="华文楷体" pitchFamily="2" charset="-122"/>
                  <a:ea typeface="华文楷体" pitchFamily="2" charset="-122"/>
                </a:rPr>
                <a:t>1</a:t>
              </a:r>
              <a:r>
                <a:rPr lang="zh-CN" altLang="en-US" b="1" u="sng" dirty="0">
                  <a:solidFill>
                    <a:srgbClr val="FF0000"/>
                  </a:solidFill>
                  <a:latin typeface="华文楷体" pitchFamily="2" charset="-122"/>
                  <a:ea typeface="华文楷体" pitchFamily="2" charset="-122"/>
                </a:rPr>
                <a:t>年内可以补考！！</a:t>
              </a:r>
              <a:endParaRPr lang="en-US" altLang="zh-CN" b="1" u="sng" dirty="0">
                <a:solidFill>
                  <a:srgbClr val="FF0000"/>
                </a:solidFill>
                <a:latin typeface="华文楷体" pitchFamily="2" charset="-122"/>
                <a:ea typeface="华文楷体" pitchFamily="2" charset="-122"/>
              </a:endParaRPr>
            </a:p>
            <a:p>
              <a:pPr>
                <a:lnSpc>
                  <a:spcPct val="150000"/>
                </a:lnSpc>
              </a:pPr>
              <a:r>
                <a:rPr lang="zh-CN" altLang="en-US" sz="2800" b="1" u="sng" dirty="0">
                  <a:solidFill>
                    <a:srgbClr val="FF0000"/>
                  </a:solidFill>
                  <a:latin typeface="华文楷体" pitchFamily="2" charset="-122"/>
                  <a:ea typeface="华文楷体" pitchFamily="2" charset="-122"/>
                </a:rPr>
                <a:t> </a:t>
              </a:r>
              <a:r>
                <a:rPr lang="en-US" altLang="zh-CN" b="1" u="sng" dirty="0">
                  <a:solidFill>
                    <a:srgbClr val="FF0000"/>
                  </a:solidFill>
                  <a:latin typeface="华文楷体" pitchFamily="2" charset="-122"/>
                  <a:ea typeface="华文楷体" pitchFamily="2" charset="-122"/>
                </a:rPr>
                <a:t>2</a:t>
              </a:r>
              <a:r>
                <a:rPr lang="zh-CN" altLang="en-US" b="1" u="sng" dirty="0">
                  <a:solidFill>
                    <a:srgbClr val="FF0000"/>
                  </a:solidFill>
                  <a:latin typeface="华文楷体" pitchFamily="2" charset="-122"/>
                  <a:ea typeface="华文楷体" pitchFamily="2" charset="-122"/>
                </a:rPr>
                <a:t>、学习纪律！！</a:t>
              </a:r>
              <a:endParaRPr lang="en-US" altLang="zh-CN" b="1" u="sng" dirty="0">
                <a:solidFill>
                  <a:srgbClr val="FF0000"/>
                </a:solidFill>
                <a:latin typeface="华文楷体" pitchFamily="2" charset="-122"/>
                <a:ea typeface="华文楷体" pitchFamily="2" charset="-122"/>
              </a:endParaRPr>
            </a:p>
            <a:p>
              <a:pPr marL="342900" indent="-342900">
                <a:lnSpc>
                  <a:spcPct val="150000"/>
                </a:lnSpc>
                <a:buFont typeface="Wingdings" panose="05000000000000000000" pitchFamily="2" charset="2"/>
                <a:buChar char="u"/>
              </a:pPr>
              <a:r>
                <a:rPr lang="zh-CN" altLang="en-US" b="1" dirty="0" smtClean="0">
                  <a:solidFill>
                    <a:srgbClr val="FF0000"/>
                  </a:solidFill>
                  <a:latin typeface="华文楷体" pitchFamily="2" charset="-122"/>
                  <a:ea typeface="华文楷体" pitchFamily="2" charset="-122"/>
                </a:rPr>
                <a:t>迟到</a:t>
              </a:r>
              <a:r>
                <a:rPr lang="zh-CN" altLang="en-US" b="1" dirty="0">
                  <a:solidFill>
                    <a:srgbClr val="FF0000"/>
                  </a:solidFill>
                  <a:latin typeface="华文楷体" pitchFamily="2" charset="-122"/>
                  <a:ea typeface="华文楷体" pitchFamily="2" charset="-122"/>
                </a:rPr>
                <a:t>、早退：扣</a:t>
              </a:r>
              <a:r>
                <a:rPr lang="en-US" altLang="zh-CN" b="1" dirty="0">
                  <a:solidFill>
                    <a:srgbClr val="0000CC"/>
                  </a:solidFill>
                  <a:latin typeface="华文楷体" pitchFamily="2" charset="-122"/>
                  <a:ea typeface="华文楷体" pitchFamily="2" charset="-122"/>
                </a:rPr>
                <a:t>0.5</a:t>
              </a:r>
              <a:r>
                <a:rPr lang="zh-CN" altLang="en-US" b="1" dirty="0">
                  <a:solidFill>
                    <a:srgbClr val="0000CC"/>
                  </a:solidFill>
                  <a:latin typeface="华文楷体" pitchFamily="2" charset="-122"/>
                  <a:ea typeface="华文楷体" pitchFamily="2" charset="-122"/>
                </a:rPr>
                <a:t>分</a:t>
              </a:r>
              <a:r>
                <a:rPr lang="en-US" altLang="zh-CN" b="1" dirty="0">
                  <a:solidFill>
                    <a:srgbClr val="0000CC"/>
                  </a:solidFill>
                  <a:latin typeface="华文楷体" pitchFamily="2" charset="-122"/>
                  <a:ea typeface="华文楷体" pitchFamily="2" charset="-122"/>
                </a:rPr>
                <a:t>/</a:t>
              </a:r>
              <a:r>
                <a:rPr lang="zh-CN" altLang="en-US" b="1" dirty="0">
                  <a:solidFill>
                    <a:srgbClr val="0000CC"/>
                  </a:solidFill>
                  <a:latin typeface="华文楷体" pitchFamily="2" charset="-122"/>
                  <a:ea typeface="华文楷体" pitchFamily="2" charset="-122"/>
                </a:rPr>
                <a:t>次</a:t>
              </a:r>
              <a:r>
                <a:rPr lang="zh-CN" altLang="en-US" b="1" dirty="0">
                  <a:solidFill>
                    <a:srgbClr val="FF0000"/>
                  </a:solidFill>
                  <a:latin typeface="华文楷体" pitchFamily="2" charset="-122"/>
                  <a:ea typeface="华文楷体" pitchFamily="2" charset="-122"/>
                </a:rPr>
                <a:t>，缺课：扣</a:t>
              </a:r>
              <a:r>
                <a:rPr lang="en-US" altLang="zh-CN" b="1" dirty="0">
                  <a:solidFill>
                    <a:srgbClr val="0000CC"/>
                  </a:solidFill>
                  <a:latin typeface="华文楷体" pitchFamily="2" charset="-122"/>
                  <a:ea typeface="华文楷体" pitchFamily="2" charset="-122"/>
                </a:rPr>
                <a:t>2</a:t>
              </a:r>
              <a:r>
                <a:rPr lang="zh-CN" altLang="en-US" b="1" dirty="0">
                  <a:solidFill>
                    <a:srgbClr val="0000CC"/>
                  </a:solidFill>
                  <a:latin typeface="华文楷体" pitchFamily="2" charset="-122"/>
                  <a:ea typeface="华文楷体" pitchFamily="2" charset="-122"/>
                </a:rPr>
                <a:t>分</a:t>
              </a:r>
              <a:r>
                <a:rPr lang="en-US" altLang="zh-CN" b="1" dirty="0">
                  <a:solidFill>
                    <a:srgbClr val="0000CC"/>
                  </a:solidFill>
                  <a:latin typeface="华文楷体" pitchFamily="2" charset="-122"/>
                  <a:ea typeface="华文楷体" pitchFamily="2" charset="-122"/>
                </a:rPr>
                <a:t>/</a:t>
              </a:r>
              <a:r>
                <a:rPr lang="zh-CN" altLang="en-US" b="1" dirty="0">
                  <a:solidFill>
                    <a:srgbClr val="0000CC"/>
                  </a:solidFill>
                  <a:latin typeface="华文楷体" pitchFamily="2" charset="-122"/>
                  <a:ea typeface="华文楷体" pitchFamily="2" charset="-122"/>
                </a:rPr>
                <a:t>学时</a:t>
              </a:r>
              <a:r>
                <a:rPr lang="zh-CN" altLang="en-US" b="1" dirty="0">
                  <a:solidFill>
                    <a:srgbClr val="FF0000"/>
                  </a:solidFill>
                  <a:latin typeface="华文楷体" pitchFamily="2" charset="-122"/>
                  <a:ea typeface="华文楷体" pitchFamily="2" charset="-122"/>
                </a:rPr>
                <a:t>；</a:t>
              </a:r>
              <a:endParaRPr lang="en-US" altLang="zh-CN" b="1" dirty="0">
                <a:solidFill>
                  <a:srgbClr val="FF0000"/>
                </a:solidFill>
                <a:latin typeface="华文楷体" pitchFamily="2" charset="-122"/>
                <a:ea typeface="华文楷体" pitchFamily="2" charset="-122"/>
              </a:endParaRPr>
            </a:p>
            <a:p>
              <a:pPr marL="342900" indent="-342900">
                <a:lnSpc>
                  <a:spcPct val="150000"/>
                </a:lnSpc>
                <a:buFont typeface="Wingdings" panose="05000000000000000000" pitchFamily="2" charset="2"/>
                <a:buChar char="u"/>
              </a:pPr>
              <a:r>
                <a:rPr lang="zh-CN" altLang="en-US" b="1" dirty="0" smtClean="0">
                  <a:solidFill>
                    <a:srgbClr val="FF0000"/>
                  </a:solidFill>
                  <a:latin typeface="华文楷体" pitchFamily="2" charset="-122"/>
                  <a:ea typeface="华文楷体" pitchFamily="2" charset="-122"/>
                </a:rPr>
                <a:t>迟到</a:t>
              </a:r>
              <a:r>
                <a:rPr lang="zh-CN" altLang="en-US" b="1" dirty="0">
                  <a:solidFill>
                    <a:srgbClr val="FF0000"/>
                  </a:solidFill>
                  <a:latin typeface="华文楷体" pitchFamily="2" charset="-122"/>
                  <a:ea typeface="华文楷体" pitchFamily="2" charset="-122"/>
                </a:rPr>
                <a:t>、早退</a:t>
              </a:r>
              <a:r>
                <a:rPr lang="zh-CN" altLang="en-US" b="1" dirty="0">
                  <a:solidFill>
                    <a:srgbClr val="0000CC"/>
                  </a:solidFill>
                  <a:latin typeface="华文楷体" pitchFamily="2" charset="-122"/>
                  <a:ea typeface="华文楷体" pitchFamily="2" charset="-122"/>
                </a:rPr>
                <a:t>超过</a:t>
              </a:r>
              <a:r>
                <a:rPr lang="en-US" altLang="zh-CN" b="1" dirty="0">
                  <a:solidFill>
                    <a:srgbClr val="0000CC"/>
                  </a:solidFill>
                  <a:latin typeface="华文楷体" pitchFamily="2" charset="-122"/>
                  <a:ea typeface="华文楷体" pitchFamily="2" charset="-122"/>
                </a:rPr>
                <a:t>30%</a:t>
              </a:r>
              <a:r>
                <a:rPr lang="zh-CN" altLang="en-US" b="1" dirty="0">
                  <a:solidFill>
                    <a:srgbClr val="FF0000"/>
                  </a:solidFill>
                  <a:latin typeface="华文楷体" pitchFamily="2" charset="-122"/>
                  <a:ea typeface="华文楷体" pitchFamily="2" charset="-122"/>
                </a:rPr>
                <a:t>，或缺课</a:t>
              </a:r>
              <a:r>
                <a:rPr lang="en-US" altLang="zh-CN" b="1" dirty="0">
                  <a:solidFill>
                    <a:srgbClr val="0000CC"/>
                  </a:solidFill>
                  <a:latin typeface="华文楷体" pitchFamily="2" charset="-122"/>
                  <a:ea typeface="华文楷体" pitchFamily="2" charset="-122"/>
                </a:rPr>
                <a:t>8</a:t>
              </a:r>
              <a:r>
                <a:rPr lang="zh-CN" altLang="en-US" b="1" dirty="0">
                  <a:solidFill>
                    <a:srgbClr val="0000CC"/>
                  </a:solidFill>
                  <a:latin typeface="华文楷体" pitchFamily="2" charset="-122"/>
                  <a:ea typeface="华文楷体" pitchFamily="2" charset="-122"/>
                </a:rPr>
                <a:t>学时</a:t>
              </a:r>
              <a:r>
                <a:rPr lang="zh-CN" altLang="en-US" b="1" dirty="0">
                  <a:solidFill>
                    <a:srgbClr val="FF0000"/>
                  </a:solidFill>
                  <a:latin typeface="华文楷体" pitchFamily="2" charset="-122"/>
                  <a:ea typeface="华文楷体" pitchFamily="2" charset="-122"/>
                </a:rPr>
                <a:t>以上的</a:t>
              </a:r>
              <a:r>
                <a:rPr lang="zh-CN" altLang="en-US" b="1" dirty="0" smtClean="0">
                  <a:solidFill>
                    <a:srgbClr val="FF0000"/>
                  </a:solidFill>
                  <a:latin typeface="华文楷体" pitchFamily="2" charset="-122"/>
                  <a:ea typeface="华文楷体" pitchFamily="2" charset="-122"/>
                </a:rPr>
                <a:t>学员，不得参加考试！</a:t>
              </a:r>
              <a:r>
                <a:rPr lang="zh-CN" altLang="en-US" b="1" dirty="0">
                  <a:solidFill>
                    <a:srgbClr val="FF0000"/>
                  </a:solidFill>
                  <a:latin typeface="华文楷体" pitchFamily="2" charset="-122"/>
                  <a:ea typeface="华文楷体" pitchFamily="2" charset="-122"/>
                </a:rPr>
                <a:t>　　</a:t>
              </a:r>
              <a:endParaRPr lang="en-US" altLang="zh-CN" sz="2800" b="1" u="sng" dirty="0">
                <a:solidFill>
                  <a:srgbClr val="FF0000"/>
                </a:solidFill>
                <a:latin typeface="华文楷体" pitchFamily="2" charset="-122"/>
                <a:ea typeface="华文楷体" pitchFamily="2" charset="-122"/>
              </a:endParaRPr>
            </a:p>
          </p:txBody>
        </p:sp>
      </p:grpSp>
      <p:pic>
        <p:nvPicPr>
          <p:cNvPr id="197634" name="Picture 2" descr="C:\Users\lenovo\Desktop\图片1.png"/>
          <p:cNvPicPr>
            <a:picLocks noChangeAspect="1" noChangeArrowheads="1"/>
          </p:cNvPicPr>
          <p:nvPr/>
        </p:nvPicPr>
        <p:blipFill>
          <a:blip r:embed="rId1" cstate="print"/>
          <a:srcRect/>
          <a:stretch>
            <a:fillRect/>
          </a:stretch>
        </p:blipFill>
        <p:spPr bwMode="auto">
          <a:xfrm>
            <a:off x="6948264" y="1738291"/>
            <a:ext cx="1439863" cy="12577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97634"/>
                                        </p:tgtEl>
                                        <p:attrNameLst>
                                          <p:attrName>style.visibility</p:attrName>
                                        </p:attrNameLst>
                                      </p:cBhvr>
                                      <p:to>
                                        <p:strVal val="visible"/>
                                      </p:to>
                                    </p:set>
                                    <p:animEffect transition="in" filter="checkerboard(across)">
                                      <p:cBhvr>
                                        <p:cTn id="14" dur="500"/>
                                        <p:tgtEl>
                                          <p:spTgt spid="19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15965" y="3968750"/>
            <a:ext cx="301307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92165" y="4231005"/>
            <a:ext cx="10013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38340" y="4907915"/>
            <a:ext cx="72009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4"/>
          <p:cNvSpPr txBox="1">
            <a:spLocks noChangeArrowheads="1"/>
          </p:cNvSpPr>
          <p:nvPr/>
        </p:nvSpPr>
        <p:spPr bwMode="auto">
          <a:xfrm>
            <a:off x="467544" y="980728"/>
            <a:ext cx="8176421" cy="5139869"/>
          </a:xfrm>
          <a:prstGeom prst="rect">
            <a:avLst/>
          </a:prstGeom>
          <a:noFill/>
          <a:ln w="9525">
            <a:noFill/>
            <a:miter lim="800000"/>
          </a:ln>
        </p:spPr>
        <p:txBody>
          <a:bodyPr wrap="square">
            <a:spAutoFit/>
          </a:bodyPr>
          <a:lstStyle/>
          <a:p>
            <a:pPr algn="ctr" eaLnBrk="0" hangingPunct="0">
              <a:spcBef>
                <a:spcPct val="50000"/>
              </a:spcBef>
            </a:pPr>
            <a:r>
              <a:rPr lang="zh-CN" altLang="en-US" sz="4000" b="1" dirty="0">
                <a:solidFill>
                  <a:srgbClr val="FF0000"/>
                </a:solidFill>
                <a:latin typeface="华文楷体" pitchFamily="2" charset="-122"/>
                <a:ea typeface="华文楷体" pitchFamily="2" charset="-122"/>
              </a:rPr>
              <a:t>制定依据与目的</a:t>
            </a:r>
            <a:endParaRPr lang="en-US" altLang="zh-CN" sz="4000" b="1" dirty="0">
              <a:solidFill>
                <a:srgbClr val="FF0000"/>
              </a:solidFill>
              <a:latin typeface="华文楷体" pitchFamily="2" charset="-122"/>
              <a:ea typeface="华文楷体" pitchFamily="2" charset="-122"/>
            </a:endParaRPr>
          </a:p>
          <a:p>
            <a:pPr eaLnBrk="0" hangingPunct="0">
              <a:spcBef>
                <a:spcPct val="50000"/>
              </a:spcBef>
            </a:pPr>
            <a:r>
              <a:rPr lang="en-US" altLang="zh-CN" sz="3200" b="1" dirty="0">
                <a:latin typeface="华文楷体" pitchFamily="2" charset="-122"/>
                <a:ea typeface="华文楷体" pitchFamily="2" charset="-122"/>
              </a:rPr>
              <a:t>1、</a:t>
            </a:r>
            <a:r>
              <a:rPr lang="zh-CN" altLang="en-US" sz="3200" b="1" dirty="0">
                <a:latin typeface="华文楷体" pitchFamily="2" charset="-122"/>
                <a:ea typeface="华文楷体" pitchFamily="2" charset="-122"/>
              </a:rPr>
              <a:t>依据</a:t>
            </a:r>
            <a:endParaRPr lang="zh-CN" altLang="en-US" sz="3200" b="1" dirty="0">
              <a:latin typeface="华文楷体" pitchFamily="2" charset="-122"/>
              <a:ea typeface="华文楷体" pitchFamily="2" charset="-122"/>
            </a:endParaRPr>
          </a:p>
          <a:p>
            <a:pPr eaLnBrk="0" hangingPunct="0">
              <a:spcBef>
                <a:spcPct val="50000"/>
              </a:spcBef>
            </a:pPr>
            <a:r>
              <a:rPr lang="en-US" altLang="zh-CN" sz="3200" b="1" dirty="0">
                <a:latin typeface="华文楷体" pitchFamily="2" charset="-122"/>
                <a:ea typeface="华文楷体" pitchFamily="2" charset="-122"/>
              </a:rPr>
              <a:t>   </a:t>
            </a:r>
            <a:r>
              <a:rPr lang="en-US" altLang="zh-CN" sz="3200" b="1" dirty="0" smtClean="0">
                <a:latin typeface="华文楷体" pitchFamily="2" charset="-122"/>
                <a:ea typeface="华文楷体" pitchFamily="2" charset="-122"/>
              </a:rPr>
              <a:t>   </a:t>
            </a:r>
            <a:r>
              <a:rPr lang="en-US" altLang="zh-CN" sz="3200" b="1" dirty="0">
                <a:latin typeface="华文楷体" pitchFamily="2" charset="-122"/>
                <a:ea typeface="华文楷体" pitchFamily="2" charset="-122"/>
              </a:rPr>
              <a:t>《</a:t>
            </a:r>
            <a:r>
              <a:rPr lang="zh-CN" altLang="en-US" sz="3200" b="1" dirty="0">
                <a:latin typeface="华文楷体" pitchFamily="2" charset="-122"/>
                <a:ea typeface="华文楷体" pitchFamily="2" charset="-122"/>
              </a:rPr>
              <a:t>危险化学品从业单位安全生产标准化评审工作管理办法</a:t>
            </a:r>
            <a:r>
              <a:rPr lang="en-US" altLang="zh-CN" sz="3200" b="1" dirty="0">
                <a:latin typeface="华文楷体" pitchFamily="2" charset="-122"/>
                <a:ea typeface="华文楷体" pitchFamily="2" charset="-122"/>
              </a:rPr>
              <a:t>》</a:t>
            </a:r>
            <a:r>
              <a:rPr lang="zh-CN" altLang="en-US" sz="3200" b="1" dirty="0">
                <a:latin typeface="华文楷体" pitchFamily="2" charset="-122"/>
                <a:ea typeface="华文楷体" pitchFamily="2" charset="-122"/>
              </a:rPr>
              <a:t>（安监总管三</a:t>
            </a:r>
            <a:r>
              <a:rPr lang="en-US" altLang="zh-CN" sz="3200" b="1" dirty="0">
                <a:latin typeface="华文楷体" pitchFamily="2" charset="-122"/>
                <a:ea typeface="华文楷体" pitchFamily="2" charset="-122"/>
              </a:rPr>
              <a:t>〔2011〕145</a:t>
            </a:r>
            <a:r>
              <a:rPr lang="zh-CN" altLang="en-US" sz="3200" b="1" dirty="0">
                <a:latin typeface="华文楷体" pitchFamily="2" charset="-122"/>
                <a:ea typeface="华文楷体" pitchFamily="2" charset="-122"/>
              </a:rPr>
              <a:t>号）；</a:t>
            </a:r>
            <a:endParaRPr lang="en-US" altLang="zh-CN" sz="3200" b="1" dirty="0">
              <a:latin typeface="华文楷体" pitchFamily="2" charset="-122"/>
              <a:ea typeface="华文楷体" pitchFamily="2" charset="-122"/>
            </a:endParaRPr>
          </a:p>
          <a:p>
            <a:pPr eaLnBrk="0" hangingPunct="0">
              <a:spcBef>
                <a:spcPct val="50000"/>
              </a:spcBef>
            </a:pPr>
            <a:r>
              <a:rPr lang="en-US" altLang="zh-CN" sz="3200" b="1" dirty="0">
                <a:latin typeface="华文楷体" pitchFamily="2" charset="-122"/>
                <a:ea typeface="华文楷体" pitchFamily="2" charset="-122"/>
              </a:rPr>
              <a:t>2、</a:t>
            </a:r>
            <a:r>
              <a:rPr lang="zh-CN" altLang="en-US" sz="3200" b="1" dirty="0">
                <a:latin typeface="华文楷体" pitchFamily="2" charset="-122"/>
                <a:ea typeface="华文楷体" pitchFamily="2" charset="-122"/>
              </a:rPr>
              <a:t>目的</a:t>
            </a:r>
            <a:endParaRPr lang="zh-CN" altLang="en-US" sz="3200" b="1" dirty="0">
              <a:latin typeface="华文楷体" pitchFamily="2" charset="-122"/>
              <a:ea typeface="华文楷体" pitchFamily="2" charset="-122"/>
            </a:endParaRPr>
          </a:p>
          <a:p>
            <a:pPr eaLnBrk="0" hangingPunct="0">
              <a:spcBef>
                <a:spcPct val="50000"/>
              </a:spcBef>
            </a:pPr>
            <a:r>
              <a:rPr lang="zh-CN" altLang="en-US" sz="3200" b="1" dirty="0">
                <a:latin typeface="华文楷体" pitchFamily="2" charset="-122"/>
                <a:ea typeface="华文楷体" pitchFamily="2" charset="-122"/>
              </a:rPr>
              <a:t>  </a:t>
            </a:r>
            <a:r>
              <a:rPr lang="zh-CN" altLang="en-US" sz="3200" b="1" dirty="0" smtClean="0">
                <a:latin typeface="华文楷体" pitchFamily="2" charset="-122"/>
                <a:ea typeface="华文楷体" pitchFamily="2" charset="-122"/>
              </a:rPr>
              <a:t>      </a:t>
            </a:r>
            <a:r>
              <a:rPr lang="zh-CN" altLang="en-US" sz="3200" b="1" dirty="0">
                <a:latin typeface="华文楷体" pitchFamily="2" charset="-122"/>
                <a:ea typeface="华文楷体" pitchFamily="2" charset="-122"/>
              </a:rPr>
              <a:t>规范危化品企业安全生产标准化评审人员培训考核工作。</a:t>
            </a:r>
            <a:endParaRPr lang="en-US" altLang="zh-CN" sz="32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C:\Users\z\Desktop\图片1.png"/>
          <p:cNvPicPr>
            <a:picLocks noChangeAspect="1" noChangeArrowheads="1"/>
          </p:cNvPicPr>
          <p:nvPr/>
        </p:nvPicPr>
        <p:blipFill>
          <a:blip r:embed="rId1" cstate="print"/>
          <a:srcRect/>
          <a:stretch>
            <a:fillRect/>
          </a:stretch>
        </p:blipFill>
        <p:spPr bwMode="auto">
          <a:xfrm>
            <a:off x="1475657" y="2060849"/>
            <a:ext cx="6192688" cy="4032448"/>
          </a:xfrm>
          <a:prstGeom prst="rect">
            <a:avLst/>
          </a:prstGeom>
          <a:noFill/>
          <a:ln w="9525">
            <a:noFill/>
            <a:miter lim="800000"/>
            <a:headEnd/>
            <a:tailEnd/>
          </a:ln>
        </p:spPr>
      </p:pic>
      <p:sp>
        <p:nvSpPr>
          <p:cNvPr id="515083" name="Text Box 11"/>
          <p:cNvSpPr txBox="1">
            <a:spLocks noChangeArrowheads="1"/>
          </p:cNvSpPr>
          <p:nvPr/>
        </p:nvSpPr>
        <p:spPr bwMode="auto">
          <a:xfrm>
            <a:off x="2195513" y="908720"/>
            <a:ext cx="4537075" cy="762000"/>
          </a:xfrm>
          <a:prstGeom prst="rect">
            <a:avLst/>
          </a:prstGeom>
          <a:noFill/>
          <a:ln w="9525">
            <a:noFill/>
            <a:miter lim="800000"/>
          </a:ln>
          <a:effectLst/>
        </p:spPr>
        <p:txBody>
          <a:bodyPr>
            <a:spAutoFit/>
          </a:bodyPr>
          <a:lstStyle/>
          <a:p>
            <a:pPr algn="ctr">
              <a:spcBef>
                <a:spcPct val="50000"/>
              </a:spcBef>
              <a:defRPr/>
            </a:pPr>
            <a:r>
              <a:rPr lang="zh-CN" altLang="en-US" sz="4400" b="1" dirty="0">
                <a:solidFill>
                  <a:srgbClr val="FF0000"/>
                </a:solidFill>
                <a:effectLst>
                  <a:outerShdw blurRad="38100" dist="38100" dir="2700000" algn="tl">
                    <a:srgbClr val="000000"/>
                  </a:outerShdw>
                </a:effectLst>
                <a:latin typeface="华文楷体" pitchFamily="2" charset="-122"/>
                <a:ea typeface="华文楷体" pitchFamily="2" charset="-122"/>
              </a:rPr>
              <a:t>主要内容</a:t>
            </a:r>
            <a:endParaRPr lang="zh-CN" altLang="en-US" sz="4400" b="1" dirty="0">
              <a:solidFill>
                <a:srgbClr val="0000CC"/>
              </a:solidFill>
              <a:effectLst>
                <a:outerShdw blurRad="38100" dist="38100" dir="2700000" algn="tl">
                  <a:srgbClr val="000000"/>
                </a:outerShdw>
              </a:effectLst>
              <a:latin typeface="华文楷体" pitchFamily="2" charset="-122"/>
              <a:ea typeface="华文楷体" pitchFamily="2" charset="-122"/>
            </a:endParaRPr>
          </a:p>
        </p:txBody>
      </p:sp>
      <p:sp>
        <p:nvSpPr>
          <p:cNvPr id="6149" name="Line 12"/>
          <p:cNvSpPr>
            <a:spLocks noChangeShapeType="1"/>
          </p:cNvSpPr>
          <p:nvPr/>
        </p:nvSpPr>
        <p:spPr bwMode="auto">
          <a:xfrm>
            <a:off x="2627313" y="1700808"/>
            <a:ext cx="3810000" cy="0"/>
          </a:xfrm>
          <a:prstGeom prst="line">
            <a:avLst/>
          </a:prstGeom>
          <a:noFill/>
          <a:ln w="57150" cmpd="thickThin">
            <a:solidFill>
              <a:srgbClr val="FF0000"/>
            </a:solidFill>
            <a:round/>
          </a:ln>
        </p:spPr>
        <p:txBody>
          <a:bodyPr wrap="none" anchor="ctr"/>
          <a:lstStyle/>
          <a:p>
            <a:endParaRPr lang="zh-CN" altLang="en-US"/>
          </a:p>
        </p:txBody>
      </p:sp>
      <p:sp>
        <p:nvSpPr>
          <p:cNvPr id="515085" name="Text Box 13"/>
          <p:cNvSpPr txBox="1">
            <a:spLocks noChangeArrowheads="1"/>
          </p:cNvSpPr>
          <p:nvPr/>
        </p:nvSpPr>
        <p:spPr bwMode="auto">
          <a:xfrm>
            <a:off x="-565150" y="3162300"/>
            <a:ext cx="5486400" cy="396875"/>
          </a:xfrm>
          <a:prstGeom prst="rect">
            <a:avLst/>
          </a:prstGeom>
          <a:noFill/>
          <a:ln w="9525">
            <a:noFill/>
            <a:miter lim="800000"/>
          </a:ln>
          <a:effectLst/>
        </p:spPr>
        <p:txBody>
          <a:bodyPr>
            <a:spAutoFit/>
          </a:bodyPr>
          <a:lstStyle/>
          <a:p>
            <a:pPr>
              <a:spcBef>
                <a:spcPct val="50000"/>
              </a:spcBef>
              <a:defRPr/>
            </a:pPr>
            <a:endParaRPr lang="zh-CN" altLang="zh-CN" sz="2000" b="1">
              <a:solidFill>
                <a:srgbClr val="0000CC"/>
              </a:solidFill>
              <a:effectLst>
                <a:outerShdw blurRad="38100" dist="38100" dir="2700000" algn="tl">
                  <a:srgbClr val="000000"/>
                </a:outerShdw>
              </a:effectLst>
              <a:latin typeface="宋体" panose="02010600030101010101" pitchFamily="2" charset="-122"/>
              <a:ea typeface="宋体" panose="02010600030101010101" pitchFamily="2" charset="-122"/>
            </a:endParaRPr>
          </a:p>
        </p:txBody>
      </p:sp>
      <p:sp>
        <p:nvSpPr>
          <p:cNvPr id="6151" name="Text Box 15"/>
          <p:cNvSpPr txBox="1">
            <a:spLocks noChangeArrowheads="1"/>
          </p:cNvSpPr>
          <p:nvPr/>
        </p:nvSpPr>
        <p:spPr bwMode="auto">
          <a:xfrm>
            <a:off x="2699792" y="2204864"/>
            <a:ext cx="4929188" cy="584775"/>
          </a:xfrm>
          <a:prstGeom prst="rect">
            <a:avLst/>
          </a:prstGeom>
          <a:noFill/>
          <a:ln w="9525">
            <a:noFill/>
            <a:miter lim="800000"/>
          </a:ln>
        </p:spPr>
        <p:txBody>
          <a:bodyPr>
            <a:spAutoFit/>
          </a:bodyPr>
          <a:lstStyle/>
          <a:p>
            <a:pPr>
              <a:spcBef>
                <a:spcPct val="50000"/>
              </a:spcBef>
            </a:pPr>
            <a:r>
              <a:rPr lang="zh-CN" altLang="en-US" sz="3200" b="1" dirty="0">
                <a:latin typeface="华文楷体" pitchFamily="2" charset="-122"/>
                <a:ea typeface="华文楷体" pitchFamily="2" charset="-122"/>
              </a:rPr>
              <a:t>          范 </a:t>
            </a:r>
            <a:r>
              <a:rPr lang="zh-CN" altLang="en-US" sz="3200" b="1" dirty="0" smtClean="0">
                <a:latin typeface="华文楷体" pitchFamily="2" charset="-122"/>
                <a:ea typeface="华文楷体" pitchFamily="2" charset="-122"/>
              </a:rPr>
              <a:t>围</a:t>
            </a:r>
            <a:endParaRPr lang="zh-CN" altLang="en-US" sz="3200" b="1" dirty="0">
              <a:latin typeface="华文楷体" pitchFamily="2" charset="-122"/>
              <a:ea typeface="华文楷体" pitchFamily="2" charset="-122"/>
            </a:endParaRPr>
          </a:p>
        </p:txBody>
      </p:sp>
      <p:sp>
        <p:nvSpPr>
          <p:cNvPr id="6152" name="TextBox 10"/>
          <p:cNvSpPr txBox="1">
            <a:spLocks noChangeArrowheads="1"/>
          </p:cNvSpPr>
          <p:nvPr/>
        </p:nvSpPr>
        <p:spPr bwMode="auto">
          <a:xfrm>
            <a:off x="3851920" y="5293072"/>
            <a:ext cx="2682875" cy="584200"/>
          </a:xfrm>
          <a:prstGeom prst="rect">
            <a:avLst/>
          </a:prstGeom>
          <a:noFill/>
          <a:ln w="9525">
            <a:noFill/>
            <a:miter lim="800000"/>
          </a:ln>
        </p:spPr>
        <p:txBody>
          <a:bodyPr>
            <a:spAutoFit/>
          </a:bodyPr>
          <a:lstStyle/>
          <a:p>
            <a:r>
              <a:rPr lang="zh-CN" altLang="en-US" sz="3200" b="1" dirty="0">
                <a:latin typeface="华文楷体" pitchFamily="2" charset="-122"/>
                <a:ea typeface="华文楷体" pitchFamily="2" charset="-122"/>
              </a:rPr>
              <a:t>考核办法</a:t>
            </a:r>
            <a:endParaRPr lang="zh-CN" altLang="en-US" sz="3200" b="1" dirty="0">
              <a:latin typeface="华文楷体" pitchFamily="2" charset="-122"/>
              <a:ea typeface="华文楷体" pitchFamily="2" charset="-122"/>
            </a:endParaRPr>
          </a:p>
        </p:txBody>
      </p:sp>
      <p:sp>
        <p:nvSpPr>
          <p:cNvPr id="9" name="Text Box 15"/>
          <p:cNvSpPr txBox="1">
            <a:spLocks noChangeArrowheads="1"/>
          </p:cNvSpPr>
          <p:nvPr/>
        </p:nvSpPr>
        <p:spPr bwMode="auto">
          <a:xfrm>
            <a:off x="2699792" y="3276273"/>
            <a:ext cx="4929188" cy="584775"/>
          </a:xfrm>
          <a:prstGeom prst="rect">
            <a:avLst/>
          </a:prstGeom>
          <a:noFill/>
          <a:ln w="9525">
            <a:noFill/>
            <a:miter lim="800000"/>
          </a:ln>
        </p:spPr>
        <p:txBody>
          <a:bodyPr>
            <a:spAutoFit/>
          </a:bodyPr>
          <a:lstStyle/>
          <a:p>
            <a:pPr>
              <a:spcBef>
                <a:spcPct val="50000"/>
              </a:spcBef>
            </a:pPr>
            <a:r>
              <a:rPr lang="zh-CN" altLang="en-US" sz="3200" b="1" dirty="0">
                <a:latin typeface="华文楷体" pitchFamily="2" charset="-122"/>
                <a:ea typeface="华文楷体" pitchFamily="2" charset="-122"/>
              </a:rPr>
              <a:t>          </a:t>
            </a:r>
            <a:r>
              <a:rPr lang="zh-CN" altLang="en-US" sz="3200" b="1" dirty="0" smtClean="0">
                <a:latin typeface="华文楷体" pitchFamily="2" charset="-122"/>
                <a:ea typeface="华文楷体" pitchFamily="2" charset="-122"/>
              </a:rPr>
              <a:t>基本条件</a:t>
            </a:r>
            <a:endParaRPr lang="zh-CN" altLang="en-US" sz="3200" b="1" dirty="0">
              <a:latin typeface="华文楷体" pitchFamily="2" charset="-122"/>
              <a:ea typeface="华文楷体" pitchFamily="2" charset="-122"/>
            </a:endParaRPr>
          </a:p>
        </p:txBody>
      </p:sp>
      <p:sp>
        <p:nvSpPr>
          <p:cNvPr id="10" name="Text Box 15"/>
          <p:cNvSpPr txBox="1">
            <a:spLocks noChangeArrowheads="1"/>
          </p:cNvSpPr>
          <p:nvPr/>
        </p:nvSpPr>
        <p:spPr bwMode="auto">
          <a:xfrm>
            <a:off x="2843808" y="4284385"/>
            <a:ext cx="4929188" cy="584775"/>
          </a:xfrm>
          <a:prstGeom prst="rect">
            <a:avLst/>
          </a:prstGeom>
          <a:noFill/>
          <a:ln w="9525">
            <a:noFill/>
            <a:miter lim="800000"/>
          </a:ln>
        </p:spPr>
        <p:txBody>
          <a:bodyPr>
            <a:spAutoFit/>
          </a:bodyPr>
          <a:lstStyle/>
          <a:p>
            <a:pPr>
              <a:spcBef>
                <a:spcPct val="50000"/>
              </a:spcBef>
            </a:pPr>
            <a:r>
              <a:rPr lang="zh-CN" altLang="en-US" sz="3200" b="1" dirty="0" smtClean="0">
                <a:latin typeface="华文楷体" pitchFamily="2" charset="-122"/>
                <a:ea typeface="华文楷体" pitchFamily="2" charset="-122"/>
              </a:rPr>
              <a:t>培训</a:t>
            </a:r>
            <a:r>
              <a:rPr lang="zh-CN" altLang="en-US" sz="3200" b="1" dirty="0">
                <a:latin typeface="华文楷体" pitchFamily="2" charset="-122"/>
                <a:ea typeface="华文楷体" pitchFamily="2" charset="-122"/>
              </a:rPr>
              <a:t>大纲及考核要点</a:t>
            </a:r>
            <a:endParaRPr lang="zh-CN" altLang="en-US" sz="32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1.</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范 围</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7172" name="TextBox 22"/>
          <p:cNvSpPr txBox="1">
            <a:spLocks noChangeArrowheads="1"/>
          </p:cNvSpPr>
          <p:nvPr/>
        </p:nvSpPr>
        <p:spPr bwMode="auto">
          <a:xfrm>
            <a:off x="785813" y="1714500"/>
            <a:ext cx="6180137" cy="519113"/>
          </a:xfrm>
          <a:prstGeom prst="rect">
            <a:avLst/>
          </a:prstGeom>
          <a:noFill/>
          <a:ln w="9525">
            <a:noFill/>
            <a:miter lim="800000"/>
          </a:ln>
        </p:spPr>
        <p:txBody>
          <a:bodyPr wrap="none">
            <a:spAutoFit/>
          </a:bodyPr>
          <a:lstStyle/>
          <a:p>
            <a:r>
              <a:rPr lang="zh-CN" altLang="en-US" sz="2800" b="1">
                <a:latin typeface="华文楷体" pitchFamily="2" charset="-122"/>
                <a:ea typeface="华文楷体" pitchFamily="2" charset="-122"/>
              </a:rPr>
              <a:t>本大纲适用于评审人员的</a:t>
            </a:r>
            <a:r>
              <a:rPr lang="zh-CN" altLang="en-US" sz="2800" b="1">
                <a:solidFill>
                  <a:srgbClr val="0000CC"/>
                </a:solidFill>
                <a:latin typeface="华文楷体" pitchFamily="2" charset="-122"/>
                <a:ea typeface="华文楷体" pitchFamily="2" charset="-122"/>
              </a:rPr>
              <a:t>培训</a:t>
            </a:r>
            <a:r>
              <a:rPr lang="zh-CN" altLang="en-US" sz="2800" b="1">
                <a:latin typeface="华文楷体" pitchFamily="2" charset="-122"/>
                <a:ea typeface="华文楷体" pitchFamily="2" charset="-122"/>
              </a:rPr>
              <a:t>和</a:t>
            </a:r>
            <a:r>
              <a:rPr lang="zh-CN" altLang="en-US" sz="2800" b="1">
                <a:solidFill>
                  <a:srgbClr val="FF0000"/>
                </a:solidFill>
                <a:latin typeface="华文楷体" pitchFamily="2" charset="-122"/>
                <a:ea typeface="华文楷体" pitchFamily="2" charset="-122"/>
              </a:rPr>
              <a:t>考核</a:t>
            </a:r>
            <a:r>
              <a:rPr lang="zh-CN" altLang="en-US" b="1"/>
              <a:t>。</a:t>
            </a:r>
            <a:endParaRPr lang="zh-CN" altLang="en-US" b="1"/>
          </a:p>
        </p:txBody>
      </p:sp>
      <p:grpSp>
        <p:nvGrpSpPr>
          <p:cNvPr id="2" name="组合 28"/>
          <p:cNvGrpSpPr/>
          <p:nvPr/>
        </p:nvGrpSpPr>
        <p:grpSpPr bwMode="auto">
          <a:xfrm>
            <a:off x="2195513" y="2636838"/>
            <a:ext cx="4491037" cy="3502025"/>
            <a:chOff x="2214546" y="2786058"/>
            <a:chExt cx="4491054" cy="3286148"/>
          </a:xfrm>
        </p:grpSpPr>
        <p:grpSp>
          <p:nvGrpSpPr>
            <p:cNvPr id="7174" name="组合 21"/>
            <p:cNvGrpSpPr/>
            <p:nvPr/>
          </p:nvGrpSpPr>
          <p:grpSpPr bwMode="auto">
            <a:xfrm>
              <a:off x="2214546" y="2786058"/>
              <a:ext cx="4491054" cy="3286148"/>
              <a:chOff x="1828800" y="2405082"/>
              <a:chExt cx="4876800" cy="3810000"/>
            </a:xfrm>
          </p:grpSpPr>
          <p:sp>
            <p:nvSpPr>
              <p:cNvPr id="7179" name="Freeform 3"/>
              <p:cNvSpPr/>
              <p:nvPr/>
            </p:nvSpPr>
            <p:spPr bwMode="gray">
              <a:xfrm rot="-794496">
                <a:off x="4478338" y="3195657"/>
                <a:ext cx="1060450" cy="2930525"/>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003399"/>
                  </a:gs>
                </a:gsLst>
                <a:lin ang="0" scaled="1"/>
              </a:gradFill>
              <a:ln w="6350">
                <a:noFill/>
                <a:round/>
              </a:ln>
            </p:spPr>
            <p:txBody>
              <a:bodyPr/>
              <a:lstStyle/>
              <a:p>
                <a:endParaRPr lang="zh-CN" altLang="en-US"/>
              </a:p>
            </p:txBody>
          </p:sp>
          <p:sp>
            <p:nvSpPr>
              <p:cNvPr id="7180" name="Freeform 4"/>
              <p:cNvSpPr/>
              <p:nvPr/>
            </p:nvSpPr>
            <p:spPr bwMode="gray">
              <a:xfrm rot="5461794">
                <a:off x="2847181" y="2737664"/>
                <a:ext cx="1017587" cy="3054350"/>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669900"/>
                  </a:gs>
                </a:gsLst>
                <a:lin ang="0" scaled="1"/>
              </a:gradFill>
              <a:ln w="6350">
                <a:noFill/>
                <a:round/>
              </a:ln>
            </p:spPr>
            <p:txBody>
              <a:bodyPr rot="10800000" vert="eaVert"/>
              <a:lstStyle/>
              <a:p>
                <a:endParaRPr lang="zh-CN" altLang="en-US"/>
              </a:p>
            </p:txBody>
          </p:sp>
          <p:sp>
            <p:nvSpPr>
              <p:cNvPr id="7181" name="Freeform 5"/>
              <p:cNvSpPr/>
              <p:nvPr/>
            </p:nvSpPr>
            <p:spPr bwMode="gray">
              <a:xfrm rot="-7471624">
                <a:off x="4551363" y="1385907"/>
                <a:ext cx="1017588" cy="3055937"/>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565868"/>
                  </a:gs>
                </a:gsLst>
                <a:lin ang="0" scaled="1"/>
              </a:gradFill>
              <a:ln w="6350">
                <a:noFill/>
                <a:round/>
              </a:ln>
            </p:spPr>
            <p:txBody>
              <a:bodyPr vert="eaVert"/>
              <a:lstStyle/>
              <a:p>
                <a:endParaRPr lang="zh-CN" altLang="en-US"/>
              </a:p>
            </p:txBody>
          </p:sp>
          <p:sp>
            <p:nvSpPr>
              <p:cNvPr id="7182" name="Freeform 6"/>
              <p:cNvSpPr/>
              <p:nvPr/>
            </p:nvSpPr>
            <p:spPr bwMode="gray">
              <a:xfrm>
                <a:off x="4297363" y="3282970"/>
                <a:ext cx="1060450" cy="2932112"/>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solidFill>
                <a:srgbClr val="9BB01C"/>
              </a:solidFill>
              <a:ln w="6350">
                <a:noFill/>
                <a:round/>
              </a:ln>
            </p:spPr>
            <p:txBody>
              <a:bodyPr/>
              <a:lstStyle/>
              <a:p>
                <a:r>
                  <a:rPr lang="zh-CN" altLang="en-US"/>
                  <a:t>再培训</a:t>
                </a:r>
                <a:endParaRPr lang="zh-CN" altLang="en-US"/>
              </a:p>
            </p:txBody>
          </p:sp>
          <p:sp>
            <p:nvSpPr>
              <p:cNvPr id="7183" name="Freeform 7"/>
              <p:cNvSpPr/>
              <p:nvPr/>
            </p:nvSpPr>
            <p:spPr bwMode="gray">
              <a:xfrm rot="6256290">
                <a:off x="2847181" y="2602726"/>
                <a:ext cx="1017588" cy="3054350"/>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solidFill>
                <a:srgbClr val="CCFFFF"/>
              </a:solidFill>
              <a:ln w="6350">
                <a:noFill/>
                <a:round/>
              </a:ln>
            </p:spPr>
            <p:txBody>
              <a:bodyPr rot="10800000" vert="eaVert"/>
              <a:lstStyle/>
              <a:p>
                <a:endParaRPr lang="zh-CN" altLang="en-US"/>
              </a:p>
            </p:txBody>
          </p:sp>
          <p:sp>
            <p:nvSpPr>
              <p:cNvPr id="7184" name="Freeform 8"/>
              <p:cNvSpPr/>
              <p:nvPr/>
            </p:nvSpPr>
            <p:spPr bwMode="gray">
              <a:xfrm rot="-6677128">
                <a:off x="4669631" y="1588314"/>
                <a:ext cx="1017587" cy="3054350"/>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solidFill>
                <a:srgbClr val="FFFF99"/>
              </a:solidFill>
              <a:ln w="6350">
                <a:noFill/>
                <a:round/>
              </a:ln>
            </p:spPr>
            <p:txBody>
              <a:bodyPr vert="eaVert"/>
              <a:lstStyle/>
              <a:p>
                <a:endParaRPr lang="zh-CN" altLang="en-US"/>
              </a:p>
            </p:txBody>
          </p:sp>
          <p:grpSp>
            <p:nvGrpSpPr>
              <p:cNvPr id="7185" name="Group 9"/>
              <p:cNvGrpSpPr/>
              <p:nvPr/>
            </p:nvGrpSpPr>
            <p:grpSpPr bwMode="auto">
              <a:xfrm>
                <a:off x="3825875" y="3251220"/>
                <a:ext cx="1235075" cy="1182687"/>
                <a:chOff x="2016" y="1920"/>
                <a:chExt cx="1680" cy="1680"/>
              </a:xfrm>
            </p:grpSpPr>
            <p:sp>
              <p:nvSpPr>
                <p:cNvPr id="7186" name="Oval 10"/>
                <p:cNvSpPr>
                  <a:spLocks noChangeArrowheads="1"/>
                </p:cNvSpPr>
                <p:nvPr/>
              </p:nvSpPr>
              <p:spPr bwMode="gray">
                <a:xfrm>
                  <a:off x="2016" y="1920"/>
                  <a:ext cx="1680" cy="1680"/>
                </a:xfrm>
                <a:prstGeom prst="ellipse">
                  <a:avLst/>
                </a:prstGeom>
                <a:gradFill rotWithShape="1">
                  <a:gsLst>
                    <a:gs pos="0">
                      <a:srgbClr val="F14343"/>
                    </a:gs>
                    <a:gs pos="100000">
                      <a:srgbClr val="922929"/>
                    </a:gs>
                  </a:gsLst>
                  <a:lin ang="5400000" scaled="1"/>
                </a:gradFill>
                <a:ln w="25400">
                  <a:solidFill>
                    <a:schemeClr val="bg1"/>
                  </a:solidFill>
                  <a:round/>
                </a:ln>
              </p:spPr>
              <p:txBody>
                <a:bodyPr wrap="none" anchor="ctr"/>
                <a:lstStyle/>
                <a:p>
                  <a:endParaRPr lang="zh-CN" altLang="en-US"/>
                </a:p>
              </p:txBody>
            </p:sp>
            <p:sp>
              <p:nvSpPr>
                <p:cNvPr id="7187" name="Freeform 11"/>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bg1"/>
                    </a:gs>
                    <a:gs pos="100000">
                      <a:srgbClr val="FF3300"/>
                    </a:gs>
                  </a:gsLst>
                  <a:lin ang="5400000" scaled="1"/>
                </a:gradFill>
                <a:ln w="0">
                  <a:noFill/>
                  <a:round/>
                </a:ln>
              </p:spPr>
              <p:txBody>
                <a:bodyPr/>
                <a:lstStyle/>
                <a:p>
                  <a:endParaRPr lang="zh-CN" altLang="en-US"/>
                </a:p>
              </p:txBody>
            </p:sp>
          </p:grpSp>
        </p:grpSp>
        <p:sp>
          <p:nvSpPr>
            <p:cNvPr id="7175" name="TextBox 23"/>
            <p:cNvSpPr txBox="1">
              <a:spLocks noChangeArrowheads="1"/>
            </p:cNvSpPr>
            <p:nvPr/>
          </p:nvSpPr>
          <p:spPr bwMode="auto">
            <a:xfrm>
              <a:off x="4214803" y="3928613"/>
              <a:ext cx="928691" cy="429016"/>
            </a:xfrm>
            <a:prstGeom prst="rect">
              <a:avLst/>
            </a:prstGeom>
            <a:noFill/>
            <a:ln w="9525">
              <a:noFill/>
              <a:miter lim="800000"/>
            </a:ln>
          </p:spPr>
          <p:txBody>
            <a:bodyPr>
              <a:spAutoFit/>
            </a:bodyPr>
            <a:lstStyle/>
            <a:p>
              <a:r>
                <a:rPr lang="zh-CN" altLang="en-US" b="1">
                  <a:solidFill>
                    <a:srgbClr val="FFFF00"/>
                  </a:solidFill>
                </a:rPr>
                <a:t>培训</a:t>
              </a:r>
              <a:endParaRPr lang="zh-CN" altLang="en-US" b="1">
                <a:solidFill>
                  <a:srgbClr val="FFFF00"/>
                </a:solidFill>
              </a:endParaRPr>
            </a:p>
          </p:txBody>
        </p:sp>
        <p:sp>
          <p:nvSpPr>
            <p:cNvPr id="7176" name="TextBox 24"/>
            <p:cNvSpPr txBox="1">
              <a:spLocks noChangeArrowheads="1"/>
            </p:cNvSpPr>
            <p:nvPr/>
          </p:nvSpPr>
          <p:spPr bwMode="auto">
            <a:xfrm rot="-370522">
              <a:off x="4929181" y="3079517"/>
              <a:ext cx="1500193" cy="429017"/>
            </a:xfrm>
            <a:prstGeom prst="rect">
              <a:avLst/>
            </a:prstGeom>
            <a:noFill/>
            <a:ln w="9525">
              <a:noFill/>
              <a:miter lim="800000"/>
            </a:ln>
          </p:spPr>
          <p:txBody>
            <a:bodyPr>
              <a:spAutoFit/>
            </a:bodyPr>
            <a:lstStyle/>
            <a:p>
              <a:r>
                <a:rPr lang="zh-CN" altLang="en-US" b="1">
                  <a:solidFill>
                    <a:srgbClr val="0000CC"/>
                  </a:solidFill>
                </a:rPr>
                <a:t>初次培训</a:t>
              </a:r>
              <a:endParaRPr lang="zh-CN" altLang="en-US" b="1">
                <a:solidFill>
                  <a:srgbClr val="0000CC"/>
                </a:solidFill>
              </a:endParaRPr>
            </a:p>
          </p:txBody>
        </p:sp>
        <p:sp>
          <p:nvSpPr>
            <p:cNvPr id="7177" name="TextBox 25"/>
            <p:cNvSpPr txBox="1">
              <a:spLocks noChangeArrowheads="1"/>
            </p:cNvSpPr>
            <p:nvPr/>
          </p:nvSpPr>
          <p:spPr bwMode="auto">
            <a:xfrm>
              <a:off x="4648192" y="4698757"/>
              <a:ext cx="549277" cy="931026"/>
            </a:xfrm>
            <a:prstGeom prst="rect">
              <a:avLst/>
            </a:prstGeom>
            <a:noFill/>
            <a:ln w="9525">
              <a:noFill/>
              <a:miter lim="800000"/>
            </a:ln>
          </p:spPr>
          <p:txBody>
            <a:bodyPr vert="eaVert" wrap="none">
              <a:spAutoFit/>
            </a:bodyPr>
            <a:lstStyle/>
            <a:p>
              <a:r>
                <a:rPr lang="zh-CN" altLang="en-US" b="1">
                  <a:solidFill>
                    <a:srgbClr val="0000CC"/>
                  </a:solidFill>
                </a:rPr>
                <a:t>再培训</a:t>
              </a:r>
              <a:endParaRPr lang="zh-CN" altLang="en-US" b="1">
                <a:solidFill>
                  <a:srgbClr val="0000CC"/>
                </a:solidFill>
              </a:endParaRPr>
            </a:p>
          </p:txBody>
        </p:sp>
        <p:sp>
          <p:nvSpPr>
            <p:cNvPr id="7178" name="TextBox 27"/>
            <p:cNvSpPr txBox="1">
              <a:spLocks noChangeArrowheads="1"/>
            </p:cNvSpPr>
            <p:nvPr/>
          </p:nvSpPr>
          <p:spPr bwMode="auto">
            <a:xfrm rot="1264807">
              <a:off x="2611422" y="3882434"/>
              <a:ext cx="1409706" cy="429016"/>
            </a:xfrm>
            <a:prstGeom prst="rect">
              <a:avLst/>
            </a:prstGeom>
            <a:noFill/>
            <a:ln w="9525">
              <a:noFill/>
              <a:miter lim="800000"/>
            </a:ln>
          </p:spPr>
          <p:txBody>
            <a:bodyPr wrap="none">
              <a:spAutoFit/>
            </a:bodyPr>
            <a:lstStyle/>
            <a:p>
              <a:r>
                <a:rPr lang="zh-CN" altLang="en-US" b="1">
                  <a:solidFill>
                    <a:srgbClr val="0000CC"/>
                  </a:solidFill>
                </a:rPr>
                <a:t>年度教育</a:t>
              </a:r>
              <a:endParaRPr lang="zh-CN" altLang="en-US" b="1">
                <a:solidFill>
                  <a:srgbClr val="0000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基本条件</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8196" name="TextBox 22"/>
          <p:cNvSpPr txBox="1">
            <a:spLocks noChangeArrowheads="1"/>
          </p:cNvSpPr>
          <p:nvPr/>
        </p:nvSpPr>
        <p:spPr bwMode="auto">
          <a:xfrm>
            <a:off x="755650" y="1700213"/>
            <a:ext cx="2728913" cy="519112"/>
          </a:xfrm>
          <a:prstGeom prst="rect">
            <a:avLst/>
          </a:prstGeom>
          <a:noFill/>
          <a:ln w="9525">
            <a:noFill/>
            <a:miter lim="800000"/>
          </a:ln>
        </p:spPr>
        <p:txBody>
          <a:bodyPr wrap="none">
            <a:spAutoFit/>
          </a:bodyPr>
          <a:lstStyle/>
          <a:p>
            <a:r>
              <a:rPr lang="en-US" altLang="zh-CN" sz="2800" b="1" dirty="0">
                <a:solidFill>
                  <a:srgbClr val="0000CC"/>
                </a:solidFill>
                <a:latin typeface="华文楷体" pitchFamily="2" charset="-122"/>
                <a:ea typeface="华文楷体" pitchFamily="2" charset="-122"/>
              </a:rPr>
              <a:t>2.1</a:t>
            </a:r>
            <a:r>
              <a:rPr lang="zh-CN" altLang="en-US" sz="2800" b="1" dirty="0">
                <a:solidFill>
                  <a:srgbClr val="0000CC"/>
                </a:solidFill>
                <a:latin typeface="华文楷体" pitchFamily="2" charset="-122"/>
                <a:ea typeface="华文楷体" pitchFamily="2" charset="-122"/>
              </a:rPr>
              <a:t>初次培训条件</a:t>
            </a:r>
            <a:endParaRPr lang="zh-CN" altLang="en-US" sz="2800" b="1" dirty="0">
              <a:solidFill>
                <a:srgbClr val="0000CC"/>
              </a:solidFill>
            </a:endParaRPr>
          </a:p>
        </p:txBody>
      </p:sp>
      <p:sp>
        <p:nvSpPr>
          <p:cNvPr id="8197" name="AutoShape 5"/>
          <p:cNvSpPr>
            <a:spLocks noChangeArrowheads="1"/>
          </p:cNvSpPr>
          <p:nvPr/>
        </p:nvSpPr>
        <p:spPr bwMode="auto">
          <a:xfrm flipH="1">
            <a:off x="6543675" y="2681288"/>
            <a:ext cx="74613" cy="290512"/>
          </a:xfrm>
          <a:prstGeom prst="octagon">
            <a:avLst>
              <a:gd name="adj" fmla="val 29287"/>
            </a:avLst>
          </a:prstGeom>
          <a:solidFill>
            <a:schemeClr val="bg1"/>
          </a:solidFill>
          <a:ln w="9525">
            <a:noFill/>
            <a:miter lim="800000"/>
          </a:ln>
        </p:spPr>
        <p:txBody>
          <a:bodyPr wrap="none" anchor="ctr"/>
          <a:lstStyle/>
          <a:p>
            <a:endParaRPr lang="zh-CN" altLang="en-US"/>
          </a:p>
        </p:txBody>
      </p:sp>
      <p:sp>
        <p:nvSpPr>
          <p:cNvPr id="8198" name="AutoShape 6"/>
          <p:cNvSpPr>
            <a:spLocks noChangeArrowheads="1"/>
          </p:cNvSpPr>
          <p:nvPr/>
        </p:nvSpPr>
        <p:spPr bwMode="auto">
          <a:xfrm flipH="1">
            <a:off x="4953000" y="2671763"/>
            <a:ext cx="85725" cy="300037"/>
          </a:xfrm>
          <a:prstGeom prst="octagon">
            <a:avLst>
              <a:gd name="adj" fmla="val 29287"/>
            </a:avLst>
          </a:prstGeom>
          <a:solidFill>
            <a:schemeClr val="bg1"/>
          </a:solidFill>
          <a:ln w="9525">
            <a:noFill/>
            <a:miter lim="800000"/>
          </a:ln>
        </p:spPr>
        <p:txBody>
          <a:bodyPr wrap="none" anchor="ctr"/>
          <a:lstStyle/>
          <a:p>
            <a:endParaRPr lang="zh-CN" altLang="en-US"/>
          </a:p>
        </p:txBody>
      </p:sp>
      <p:sp>
        <p:nvSpPr>
          <p:cNvPr id="8199" name="Text Box 11"/>
          <p:cNvSpPr txBox="1">
            <a:spLocks noChangeArrowheads="1"/>
          </p:cNvSpPr>
          <p:nvPr/>
        </p:nvSpPr>
        <p:spPr bwMode="gray">
          <a:xfrm>
            <a:off x="395536" y="4273932"/>
            <a:ext cx="2338988" cy="523220"/>
          </a:xfrm>
          <a:prstGeom prst="rect">
            <a:avLst/>
          </a:prstGeom>
          <a:noFill/>
          <a:ln w="9525" algn="ctr">
            <a:noFill/>
            <a:miter lim="800000"/>
          </a:ln>
        </p:spPr>
        <p:txBody>
          <a:bodyPr wrap="square">
            <a:spAutoFit/>
          </a:bodyPr>
          <a:lstStyle/>
          <a:p>
            <a:pPr algn="ctr" eaLnBrk="0" hangingPunct="0"/>
            <a:r>
              <a:rPr lang="en-US" altLang="zh-CN" sz="2800" b="1" dirty="0">
                <a:solidFill>
                  <a:srgbClr val="FF0000"/>
                </a:solidFill>
                <a:latin typeface="华文楷体" pitchFamily="2" charset="-122"/>
                <a:ea typeface="华文楷体" pitchFamily="2" charset="-122"/>
              </a:rPr>
              <a:t>2</a:t>
            </a:r>
            <a:r>
              <a:rPr lang="zh-CN" altLang="en-US" sz="2800" b="1" dirty="0">
                <a:solidFill>
                  <a:srgbClr val="FF0000"/>
                </a:solidFill>
                <a:latin typeface="华文楷体" pitchFamily="2" charset="-122"/>
                <a:ea typeface="华文楷体" pitchFamily="2" charset="-122"/>
              </a:rPr>
              <a:t>）工作经历</a:t>
            </a:r>
            <a:endParaRPr lang="en-US" altLang="zh-CN" sz="2800" b="1" dirty="0">
              <a:solidFill>
                <a:srgbClr val="FF0000"/>
              </a:solidFill>
              <a:latin typeface="华文楷体" pitchFamily="2" charset="-122"/>
              <a:ea typeface="华文楷体" pitchFamily="2" charset="-122"/>
            </a:endParaRPr>
          </a:p>
        </p:txBody>
      </p:sp>
      <p:sp>
        <p:nvSpPr>
          <p:cNvPr id="8200" name="AutoShape 15"/>
          <p:cNvSpPr>
            <a:spLocks noChangeArrowheads="1"/>
          </p:cNvSpPr>
          <p:nvPr/>
        </p:nvSpPr>
        <p:spPr bwMode="auto">
          <a:xfrm flipH="1">
            <a:off x="3733800" y="2667000"/>
            <a:ext cx="80963" cy="317500"/>
          </a:xfrm>
          <a:prstGeom prst="octagon">
            <a:avLst>
              <a:gd name="adj" fmla="val 29287"/>
            </a:avLst>
          </a:prstGeom>
          <a:solidFill>
            <a:schemeClr val="bg1"/>
          </a:solidFill>
          <a:ln w="9525">
            <a:noFill/>
            <a:miter lim="800000"/>
          </a:ln>
        </p:spPr>
        <p:txBody>
          <a:bodyPr wrap="none" anchor="ctr"/>
          <a:lstStyle/>
          <a:p>
            <a:endParaRPr lang="zh-CN" altLang="en-US"/>
          </a:p>
        </p:txBody>
      </p:sp>
      <p:sp>
        <p:nvSpPr>
          <p:cNvPr id="8201" name="AutoShape 16"/>
          <p:cNvSpPr>
            <a:spLocks noChangeArrowheads="1"/>
          </p:cNvSpPr>
          <p:nvPr/>
        </p:nvSpPr>
        <p:spPr bwMode="auto">
          <a:xfrm flipH="1">
            <a:off x="2138363" y="2667000"/>
            <a:ext cx="85725" cy="317500"/>
          </a:xfrm>
          <a:prstGeom prst="octagon">
            <a:avLst>
              <a:gd name="adj" fmla="val 29287"/>
            </a:avLst>
          </a:prstGeom>
          <a:solidFill>
            <a:schemeClr val="bg1"/>
          </a:solidFill>
          <a:ln w="9525">
            <a:noFill/>
            <a:miter lim="800000"/>
          </a:ln>
        </p:spPr>
        <p:txBody>
          <a:bodyPr wrap="none" anchor="ctr"/>
          <a:lstStyle/>
          <a:p>
            <a:endParaRPr lang="zh-CN" altLang="en-US"/>
          </a:p>
        </p:txBody>
      </p:sp>
      <p:sp>
        <p:nvSpPr>
          <p:cNvPr id="8202" name="Text Box 17"/>
          <p:cNvSpPr txBox="1">
            <a:spLocks noChangeArrowheads="1"/>
          </p:cNvSpPr>
          <p:nvPr/>
        </p:nvSpPr>
        <p:spPr bwMode="gray">
          <a:xfrm>
            <a:off x="444470" y="2428875"/>
            <a:ext cx="3584636" cy="523220"/>
          </a:xfrm>
          <a:prstGeom prst="rect">
            <a:avLst/>
          </a:prstGeom>
          <a:noFill/>
          <a:ln w="9525" algn="ctr">
            <a:noFill/>
            <a:miter lim="800000"/>
          </a:ln>
        </p:spPr>
        <p:txBody>
          <a:bodyPr wrap="none">
            <a:spAutoFit/>
          </a:bodyPr>
          <a:lstStyle/>
          <a:p>
            <a:pPr algn="ctr" eaLnBrk="0" hangingPunct="0"/>
            <a:r>
              <a:rPr lang="en-US" altLang="zh-CN" sz="2800" b="1" dirty="0">
                <a:solidFill>
                  <a:srgbClr val="FF0000"/>
                </a:solidFill>
                <a:latin typeface="华文楷体" pitchFamily="2" charset="-122"/>
                <a:ea typeface="华文楷体" pitchFamily="2" charset="-122"/>
              </a:rPr>
              <a:t>1</a:t>
            </a:r>
            <a:r>
              <a:rPr lang="zh-CN" altLang="en-US" sz="2800" b="1" dirty="0">
                <a:solidFill>
                  <a:srgbClr val="FF0000"/>
                </a:solidFill>
                <a:latin typeface="华文楷体" pitchFamily="2" charset="-122"/>
                <a:ea typeface="华文楷体" pitchFamily="2" charset="-122"/>
              </a:rPr>
              <a:t>）专业、学历、职称</a:t>
            </a:r>
            <a:endParaRPr lang="en-US" altLang="zh-CN" sz="2800" b="1" dirty="0">
              <a:solidFill>
                <a:srgbClr val="FF0000"/>
              </a:solidFill>
              <a:latin typeface="华文楷体" pitchFamily="2" charset="-122"/>
              <a:ea typeface="华文楷体" pitchFamily="2" charset="-122"/>
            </a:endParaRPr>
          </a:p>
        </p:txBody>
      </p:sp>
      <p:sp>
        <p:nvSpPr>
          <p:cNvPr id="8203" name="Text Box 18"/>
          <p:cNvSpPr txBox="1">
            <a:spLocks noChangeArrowheads="1"/>
          </p:cNvSpPr>
          <p:nvPr/>
        </p:nvSpPr>
        <p:spPr bwMode="auto">
          <a:xfrm>
            <a:off x="684213" y="2928938"/>
            <a:ext cx="7848600" cy="1017651"/>
          </a:xfrm>
          <a:prstGeom prst="rect">
            <a:avLst/>
          </a:prstGeom>
          <a:noFill/>
          <a:ln w="9525" algn="ctr">
            <a:noFill/>
            <a:miter lim="800000"/>
          </a:ln>
        </p:spPr>
        <p:txBody>
          <a:bodyPr>
            <a:spAutoFit/>
          </a:bodyPr>
          <a:lstStyle/>
          <a:p>
            <a:pPr>
              <a:lnSpc>
                <a:spcPct val="120000"/>
              </a:lnSpc>
            </a:pPr>
            <a:r>
              <a:rPr lang="zh-CN" altLang="en-US" sz="2600" b="1" dirty="0">
                <a:latin typeface="华文楷体" pitchFamily="2" charset="-122"/>
                <a:ea typeface="华文楷体" pitchFamily="2" charset="-122"/>
              </a:rPr>
              <a:t>   </a:t>
            </a:r>
            <a:r>
              <a:rPr lang="zh-CN" altLang="en-US" sz="2600" b="1" dirty="0" smtClean="0">
                <a:latin typeface="华文楷体" pitchFamily="2" charset="-122"/>
                <a:ea typeface="华文楷体" pitchFamily="2" charset="-122"/>
              </a:rPr>
              <a:t>     化学</a:t>
            </a:r>
            <a:r>
              <a:rPr lang="zh-CN" altLang="en-US" sz="2600" b="1" dirty="0">
                <a:latin typeface="华文楷体" pitchFamily="2" charset="-122"/>
                <a:ea typeface="华文楷体" pitchFamily="2" charset="-122"/>
              </a:rPr>
              <a:t>、化工或安全专业大专（含）以上学历或中级（含）以上技术职称</a:t>
            </a:r>
            <a:r>
              <a:rPr lang="zh-CN" altLang="en-US" sz="2600" b="1" dirty="0"/>
              <a:t>。</a:t>
            </a:r>
            <a:endParaRPr lang="en-US" altLang="zh-CN" sz="2600" b="1" dirty="0"/>
          </a:p>
        </p:txBody>
      </p:sp>
      <p:sp>
        <p:nvSpPr>
          <p:cNvPr id="8204" name="Text Box 19"/>
          <p:cNvSpPr txBox="1">
            <a:spLocks noChangeArrowheads="1"/>
          </p:cNvSpPr>
          <p:nvPr/>
        </p:nvSpPr>
        <p:spPr bwMode="auto">
          <a:xfrm>
            <a:off x="684213" y="4923806"/>
            <a:ext cx="7673975" cy="1025474"/>
          </a:xfrm>
          <a:prstGeom prst="rect">
            <a:avLst/>
          </a:prstGeom>
          <a:noFill/>
          <a:ln w="9525" algn="ctr">
            <a:noFill/>
            <a:miter lim="800000"/>
          </a:ln>
        </p:spPr>
        <p:txBody>
          <a:bodyPr>
            <a:spAutoFit/>
          </a:bodyPr>
          <a:lstStyle/>
          <a:p>
            <a:pPr>
              <a:lnSpc>
                <a:spcPct val="120000"/>
              </a:lnSpc>
            </a:pPr>
            <a:r>
              <a:rPr lang="zh-CN" altLang="en-US" sz="2600" b="1" dirty="0">
                <a:latin typeface="华文楷体" pitchFamily="2" charset="-122"/>
                <a:ea typeface="华文楷体" pitchFamily="2" charset="-122"/>
              </a:rPr>
              <a:t>   </a:t>
            </a:r>
            <a:r>
              <a:rPr lang="zh-CN" altLang="en-US" sz="2600" b="1" dirty="0" smtClean="0">
                <a:latin typeface="华文楷体" pitchFamily="2" charset="-122"/>
                <a:ea typeface="华文楷体" pitchFamily="2" charset="-122"/>
              </a:rPr>
              <a:t>     </a:t>
            </a:r>
            <a:r>
              <a:rPr lang="zh-CN" altLang="en-US" sz="2600" b="1" dirty="0">
                <a:latin typeface="华文楷体" pitchFamily="2" charset="-122"/>
                <a:ea typeface="华文楷体" pitchFamily="2" charset="-122"/>
              </a:rPr>
              <a:t>从事危险化学品或化工行业安全相关的技术或管理等工作经历</a:t>
            </a:r>
            <a:r>
              <a:rPr lang="en-US" altLang="zh-CN" sz="2600" b="1" dirty="0">
                <a:latin typeface="华文楷体" pitchFamily="2" charset="-122"/>
                <a:ea typeface="华文楷体" pitchFamily="2" charset="-122"/>
              </a:rPr>
              <a:t>3</a:t>
            </a:r>
            <a:r>
              <a:rPr lang="zh-CN" altLang="en-US" sz="2600" b="1" dirty="0">
                <a:latin typeface="华文楷体" pitchFamily="2" charset="-122"/>
                <a:ea typeface="华文楷体" pitchFamily="2" charset="-122"/>
              </a:rPr>
              <a:t>年（含）以上。</a:t>
            </a:r>
            <a:endParaRPr lang="en-US" altLang="zh-CN" sz="26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2.</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基本条件</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sp>
        <p:nvSpPr>
          <p:cNvPr id="9220" name="TextBox 22"/>
          <p:cNvSpPr txBox="1">
            <a:spLocks noChangeArrowheads="1"/>
          </p:cNvSpPr>
          <p:nvPr/>
        </p:nvSpPr>
        <p:spPr bwMode="auto">
          <a:xfrm>
            <a:off x="785813" y="1714500"/>
            <a:ext cx="2710999" cy="584775"/>
          </a:xfrm>
          <a:prstGeom prst="rect">
            <a:avLst/>
          </a:prstGeom>
          <a:noFill/>
          <a:ln w="9525">
            <a:noFill/>
            <a:miter lim="800000"/>
          </a:ln>
        </p:spPr>
        <p:txBody>
          <a:bodyPr wrap="none">
            <a:spAutoFit/>
          </a:bodyPr>
          <a:lstStyle/>
          <a:p>
            <a:r>
              <a:rPr lang="en-US" altLang="zh-CN" sz="3200" b="1" dirty="0">
                <a:solidFill>
                  <a:srgbClr val="0000CC"/>
                </a:solidFill>
                <a:latin typeface="华文楷体" pitchFamily="2" charset="-122"/>
                <a:ea typeface="华文楷体" pitchFamily="2" charset="-122"/>
              </a:rPr>
              <a:t>2.2</a:t>
            </a:r>
            <a:r>
              <a:rPr lang="zh-CN" altLang="en-US" sz="3200" b="1" dirty="0">
                <a:solidFill>
                  <a:srgbClr val="0000CC"/>
                </a:solidFill>
                <a:latin typeface="华文楷体" pitchFamily="2" charset="-122"/>
                <a:ea typeface="华文楷体" pitchFamily="2" charset="-122"/>
              </a:rPr>
              <a:t>再培训条件</a:t>
            </a:r>
            <a:endParaRPr lang="zh-CN" altLang="en-US" sz="3200" b="1" dirty="0">
              <a:solidFill>
                <a:srgbClr val="0000CC"/>
              </a:solidFill>
            </a:endParaRPr>
          </a:p>
        </p:txBody>
      </p:sp>
      <p:sp>
        <p:nvSpPr>
          <p:cNvPr id="9221" name="AutoShape 5"/>
          <p:cNvSpPr>
            <a:spLocks noChangeArrowheads="1"/>
          </p:cNvSpPr>
          <p:nvPr/>
        </p:nvSpPr>
        <p:spPr bwMode="auto">
          <a:xfrm flipH="1">
            <a:off x="7377707" y="2681288"/>
            <a:ext cx="74613" cy="290512"/>
          </a:xfrm>
          <a:prstGeom prst="octagon">
            <a:avLst>
              <a:gd name="adj" fmla="val 29287"/>
            </a:avLst>
          </a:prstGeom>
          <a:solidFill>
            <a:schemeClr val="bg1"/>
          </a:solidFill>
          <a:ln w="9525">
            <a:noFill/>
            <a:miter lim="800000"/>
          </a:ln>
        </p:spPr>
        <p:txBody>
          <a:bodyPr wrap="none" anchor="ctr"/>
          <a:lstStyle/>
          <a:p>
            <a:endParaRPr lang="zh-CN" altLang="en-US" sz="2800"/>
          </a:p>
        </p:txBody>
      </p:sp>
      <p:sp>
        <p:nvSpPr>
          <p:cNvPr id="9222" name="AutoShape 6"/>
          <p:cNvSpPr>
            <a:spLocks noChangeArrowheads="1"/>
          </p:cNvSpPr>
          <p:nvPr/>
        </p:nvSpPr>
        <p:spPr bwMode="auto">
          <a:xfrm flipH="1">
            <a:off x="5787032" y="2671763"/>
            <a:ext cx="85725" cy="300037"/>
          </a:xfrm>
          <a:prstGeom prst="octagon">
            <a:avLst>
              <a:gd name="adj" fmla="val 29287"/>
            </a:avLst>
          </a:prstGeom>
          <a:solidFill>
            <a:schemeClr val="bg1"/>
          </a:solidFill>
          <a:ln w="9525">
            <a:noFill/>
            <a:miter lim="800000"/>
          </a:ln>
        </p:spPr>
        <p:txBody>
          <a:bodyPr wrap="none" anchor="ctr"/>
          <a:lstStyle/>
          <a:p>
            <a:endParaRPr lang="zh-CN" altLang="en-US" sz="2800"/>
          </a:p>
        </p:txBody>
      </p:sp>
      <p:sp>
        <p:nvSpPr>
          <p:cNvPr id="9223" name="AutoShape 15"/>
          <p:cNvSpPr>
            <a:spLocks noChangeArrowheads="1"/>
          </p:cNvSpPr>
          <p:nvPr/>
        </p:nvSpPr>
        <p:spPr bwMode="auto">
          <a:xfrm flipH="1">
            <a:off x="4567832" y="2667000"/>
            <a:ext cx="80963" cy="317500"/>
          </a:xfrm>
          <a:prstGeom prst="octagon">
            <a:avLst>
              <a:gd name="adj" fmla="val 29287"/>
            </a:avLst>
          </a:prstGeom>
          <a:solidFill>
            <a:schemeClr val="bg1"/>
          </a:solidFill>
          <a:ln w="9525">
            <a:noFill/>
            <a:miter lim="800000"/>
          </a:ln>
        </p:spPr>
        <p:txBody>
          <a:bodyPr wrap="none" anchor="ctr"/>
          <a:lstStyle/>
          <a:p>
            <a:endParaRPr lang="zh-CN" altLang="en-US" sz="2800"/>
          </a:p>
        </p:txBody>
      </p:sp>
      <p:grpSp>
        <p:nvGrpSpPr>
          <p:cNvPr id="9224" name="Group 4"/>
          <p:cNvGrpSpPr>
            <a:grpSpLocks noChangeAspect="1"/>
          </p:cNvGrpSpPr>
          <p:nvPr/>
        </p:nvGrpSpPr>
        <p:grpSpPr bwMode="auto">
          <a:xfrm>
            <a:off x="1661120" y="2708275"/>
            <a:ext cx="676275" cy="538163"/>
            <a:chOff x="720" y="960"/>
            <a:chExt cx="987" cy="795"/>
          </a:xfrm>
        </p:grpSpPr>
        <p:sp>
          <p:nvSpPr>
            <p:cNvPr id="9239" name="Oval 5"/>
            <p:cNvSpPr>
              <a:spLocks noChangeAspect="1" noChangeArrowheads="1"/>
            </p:cNvSpPr>
            <p:nvPr/>
          </p:nvSpPr>
          <p:spPr bwMode="gray">
            <a:xfrm rot="1758052">
              <a:off x="747" y="987"/>
              <a:ext cx="960" cy="768"/>
            </a:xfrm>
            <a:prstGeom prst="ellipse">
              <a:avLst/>
            </a:prstGeom>
            <a:solidFill>
              <a:srgbClr val="333333"/>
            </a:solidFill>
            <a:ln w="9525">
              <a:noFill/>
              <a:round/>
            </a:ln>
          </p:spPr>
          <p:txBody>
            <a:bodyPr wrap="none" anchor="ctr"/>
            <a:lstStyle/>
            <a:p>
              <a:endParaRPr lang="zh-CN" altLang="en-US"/>
            </a:p>
          </p:txBody>
        </p:sp>
        <p:sp>
          <p:nvSpPr>
            <p:cNvPr id="15" name="Oval 6"/>
            <p:cNvSpPr>
              <a:spLocks noChangeAspect="1" noChangeArrowheads="1"/>
            </p:cNvSpPr>
            <p:nvPr/>
          </p:nvSpPr>
          <p:spPr bwMode="gray">
            <a:xfrm rot="1758052">
              <a:off x="720" y="960"/>
              <a:ext cx="959" cy="767"/>
            </a:xfrm>
            <a:prstGeom prst="ellipse">
              <a:avLst/>
            </a:prstGeom>
            <a:gradFill rotWithShape="1">
              <a:gsLst>
                <a:gs pos="0">
                  <a:schemeClr val="tx2"/>
                </a:gs>
                <a:gs pos="100000">
                  <a:schemeClr val="tx2">
                    <a:gamma/>
                    <a:shade val="46275"/>
                    <a:invGamma/>
                  </a:schemeClr>
                </a:gs>
              </a:gsLst>
              <a:lin ang="5400000" scaled="1"/>
            </a:gradFill>
            <a:ln w="9525">
              <a:noFill/>
              <a:round/>
            </a:ln>
            <a:effectLst/>
          </p:spPr>
          <p:txBody>
            <a:bodyPr wrap="none" anchor="ctr"/>
            <a:lstStyle/>
            <a:p>
              <a:pPr>
                <a:defRPr/>
              </a:pPr>
              <a:endParaRPr lang="zh-CN" altLang="en-US">
                <a:ea typeface="宋体" panose="02010600030101010101" pitchFamily="2" charset="-122"/>
              </a:endParaRPr>
            </a:p>
          </p:txBody>
        </p:sp>
        <p:sp>
          <p:nvSpPr>
            <p:cNvPr id="9241" name="Oval 7"/>
            <p:cNvSpPr>
              <a:spLocks noChangeAspect="1"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w="9525">
              <a:noFill/>
              <a:round/>
            </a:ln>
          </p:spPr>
          <p:txBody>
            <a:bodyPr wrap="none" anchor="ctr"/>
            <a:lstStyle/>
            <a:p>
              <a:endParaRPr lang="zh-CN" altLang="en-US"/>
            </a:p>
          </p:txBody>
        </p:sp>
      </p:grpSp>
      <p:sp>
        <p:nvSpPr>
          <p:cNvPr id="9225" name="Text Box 9"/>
          <p:cNvSpPr txBox="1">
            <a:spLocks noChangeArrowheads="1"/>
          </p:cNvSpPr>
          <p:nvPr/>
        </p:nvSpPr>
        <p:spPr bwMode="gray">
          <a:xfrm>
            <a:off x="1761444" y="2636838"/>
            <a:ext cx="389850" cy="584775"/>
          </a:xfrm>
          <a:prstGeom prst="rect">
            <a:avLst/>
          </a:prstGeom>
          <a:noFill/>
          <a:ln w="9525" algn="ctr">
            <a:noFill/>
            <a:miter lim="800000"/>
          </a:ln>
        </p:spPr>
        <p:txBody>
          <a:bodyPr wrap="none">
            <a:spAutoFit/>
          </a:bodyPr>
          <a:lstStyle/>
          <a:p>
            <a:pPr algn="ctr" eaLnBrk="0" hangingPunct="0"/>
            <a:r>
              <a:rPr lang="en-US" altLang="zh-CN" sz="3200" b="1" dirty="0">
                <a:solidFill>
                  <a:schemeClr val="bg1"/>
                </a:solidFill>
              </a:rPr>
              <a:t>1</a:t>
            </a:r>
            <a:endParaRPr lang="en-US" altLang="zh-CN" sz="3200" b="1" dirty="0">
              <a:solidFill>
                <a:schemeClr val="bg1"/>
              </a:solidFill>
            </a:endParaRPr>
          </a:p>
        </p:txBody>
      </p:sp>
      <p:grpSp>
        <p:nvGrpSpPr>
          <p:cNvPr id="9226" name="Group 10"/>
          <p:cNvGrpSpPr>
            <a:grpSpLocks noChangeAspect="1"/>
          </p:cNvGrpSpPr>
          <p:nvPr/>
        </p:nvGrpSpPr>
        <p:grpSpPr bwMode="auto">
          <a:xfrm>
            <a:off x="1661120" y="4073699"/>
            <a:ext cx="679450" cy="539750"/>
            <a:chOff x="720" y="960"/>
            <a:chExt cx="987" cy="795"/>
          </a:xfrm>
        </p:grpSpPr>
        <p:sp>
          <p:nvSpPr>
            <p:cNvPr id="9236" name="Oval 11"/>
            <p:cNvSpPr>
              <a:spLocks noChangeAspect="1" noChangeArrowheads="1"/>
            </p:cNvSpPr>
            <p:nvPr/>
          </p:nvSpPr>
          <p:spPr bwMode="gray">
            <a:xfrm rot="1758052">
              <a:off x="747" y="987"/>
              <a:ext cx="960" cy="768"/>
            </a:xfrm>
            <a:prstGeom prst="ellipse">
              <a:avLst/>
            </a:prstGeom>
            <a:solidFill>
              <a:srgbClr val="333333"/>
            </a:solidFill>
            <a:ln w="9525">
              <a:noFill/>
              <a:round/>
            </a:ln>
          </p:spPr>
          <p:txBody>
            <a:bodyPr wrap="none" anchor="ctr"/>
            <a:lstStyle/>
            <a:p>
              <a:endParaRPr lang="zh-CN" altLang="en-US"/>
            </a:p>
          </p:txBody>
        </p:sp>
        <p:sp>
          <p:nvSpPr>
            <p:cNvPr id="20" name="Oval 12"/>
            <p:cNvSpPr>
              <a:spLocks noChangeAspect="1" noChangeArrowheads="1"/>
            </p:cNvSpPr>
            <p:nvPr/>
          </p:nvSpPr>
          <p:spPr bwMode="gray">
            <a:xfrm rot="1758052">
              <a:off x="720" y="960"/>
              <a:ext cx="959" cy="767"/>
            </a:xfrm>
            <a:prstGeom prst="ellipse">
              <a:avLst/>
            </a:prstGeom>
            <a:gradFill rotWithShape="1">
              <a:gsLst>
                <a:gs pos="0">
                  <a:schemeClr val="hlink"/>
                </a:gs>
                <a:gs pos="100000">
                  <a:schemeClr val="hlink">
                    <a:gamma/>
                    <a:shade val="46275"/>
                    <a:invGamma/>
                  </a:schemeClr>
                </a:gs>
              </a:gsLst>
              <a:lin ang="5400000" scaled="1"/>
            </a:gradFill>
            <a:ln w="9525">
              <a:noFill/>
              <a:round/>
            </a:ln>
            <a:effectLst/>
          </p:spPr>
          <p:txBody>
            <a:bodyPr wrap="none" anchor="ctr"/>
            <a:lstStyle/>
            <a:p>
              <a:pPr>
                <a:defRPr/>
              </a:pPr>
              <a:endParaRPr lang="zh-CN" altLang="en-US">
                <a:ea typeface="宋体" panose="02010600030101010101" pitchFamily="2" charset="-122"/>
              </a:endParaRPr>
            </a:p>
          </p:txBody>
        </p:sp>
        <p:sp>
          <p:nvSpPr>
            <p:cNvPr id="9238" name="Oval 13"/>
            <p:cNvSpPr>
              <a:spLocks noChangeAspect="1"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w="9525">
              <a:noFill/>
              <a:round/>
            </a:ln>
          </p:spPr>
          <p:txBody>
            <a:bodyPr wrap="none" anchor="ctr"/>
            <a:lstStyle/>
            <a:p>
              <a:endParaRPr lang="zh-CN" altLang="en-US"/>
            </a:p>
          </p:txBody>
        </p:sp>
      </p:grpSp>
      <p:sp>
        <p:nvSpPr>
          <p:cNvPr id="9227" name="Text Box 15"/>
          <p:cNvSpPr txBox="1">
            <a:spLocks noChangeArrowheads="1"/>
          </p:cNvSpPr>
          <p:nvPr/>
        </p:nvSpPr>
        <p:spPr bwMode="gray">
          <a:xfrm>
            <a:off x="1804332" y="4073699"/>
            <a:ext cx="389850" cy="584775"/>
          </a:xfrm>
          <a:prstGeom prst="rect">
            <a:avLst/>
          </a:prstGeom>
          <a:noFill/>
          <a:ln w="9525" algn="ctr">
            <a:noFill/>
            <a:miter lim="800000"/>
          </a:ln>
        </p:spPr>
        <p:txBody>
          <a:bodyPr wrap="none">
            <a:spAutoFit/>
          </a:bodyPr>
          <a:lstStyle/>
          <a:p>
            <a:pPr algn="ctr" eaLnBrk="0" hangingPunct="0"/>
            <a:r>
              <a:rPr lang="en-US" altLang="zh-CN" sz="3200" b="1">
                <a:solidFill>
                  <a:schemeClr val="bg1"/>
                </a:solidFill>
              </a:rPr>
              <a:t>2</a:t>
            </a:r>
            <a:endParaRPr lang="en-US" altLang="zh-CN" sz="3200" b="1">
              <a:solidFill>
                <a:schemeClr val="bg1"/>
              </a:solidFill>
            </a:endParaRPr>
          </a:p>
        </p:txBody>
      </p:sp>
      <p:grpSp>
        <p:nvGrpSpPr>
          <p:cNvPr id="9228" name="Group 16"/>
          <p:cNvGrpSpPr>
            <a:grpSpLocks noChangeAspect="1"/>
          </p:cNvGrpSpPr>
          <p:nvPr/>
        </p:nvGrpSpPr>
        <p:grpSpPr bwMode="auto">
          <a:xfrm>
            <a:off x="1589682" y="5225826"/>
            <a:ext cx="679450" cy="539750"/>
            <a:chOff x="720" y="960"/>
            <a:chExt cx="987" cy="795"/>
          </a:xfrm>
        </p:grpSpPr>
        <p:sp>
          <p:nvSpPr>
            <p:cNvPr id="9233" name="Oval 17"/>
            <p:cNvSpPr>
              <a:spLocks noChangeAspect="1" noChangeArrowheads="1"/>
            </p:cNvSpPr>
            <p:nvPr/>
          </p:nvSpPr>
          <p:spPr bwMode="gray">
            <a:xfrm rot="1758052">
              <a:off x="747" y="987"/>
              <a:ext cx="960" cy="768"/>
            </a:xfrm>
            <a:prstGeom prst="ellipse">
              <a:avLst/>
            </a:prstGeom>
            <a:solidFill>
              <a:srgbClr val="333333"/>
            </a:solidFill>
            <a:ln w="9525">
              <a:noFill/>
              <a:round/>
            </a:ln>
          </p:spPr>
          <p:txBody>
            <a:bodyPr wrap="none" anchor="ctr"/>
            <a:lstStyle/>
            <a:p>
              <a:endParaRPr lang="zh-CN" altLang="en-US"/>
            </a:p>
          </p:txBody>
        </p:sp>
        <p:sp>
          <p:nvSpPr>
            <p:cNvPr id="26" name="Oval 18"/>
            <p:cNvSpPr>
              <a:spLocks noChangeAspect="1" noChangeArrowheads="1"/>
            </p:cNvSpPr>
            <p:nvPr/>
          </p:nvSpPr>
          <p:spPr bwMode="gray">
            <a:xfrm rot="1758052">
              <a:off x="720" y="960"/>
              <a:ext cx="959" cy="767"/>
            </a:xfrm>
            <a:prstGeom prst="ellipse">
              <a:avLst/>
            </a:prstGeom>
            <a:gradFill rotWithShape="1">
              <a:gsLst>
                <a:gs pos="0">
                  <a:schemeClr val="accent1"/>
                </a:gs>
                <a:gs pos="100000">
                  <a:schemeClr val="accent1">
                    <a:gamma/>
                    <a:shade val="46275"/>
                    <a:invGamma/>
                  </a:schemeClr>
                </a:gs>
              </a:gsLst>
              <a:lin ang="5400000" scaled="1"/>
            </a:gradFill>
            <a:ln w="9525">
              <a:noFill/>
              <a:round/>
            </a:ln>
            <a:effectLst/>
          </p:spPr>
          <p:txBody>
            <a:bodyPr wrap="none" anchor="ctr"/>
            <a:lstStyle/>
            <a:p>
              <a:pPr>
                <a:defRPr/>
              </a:pPr>
              <a:endParaRPr lang="zh-CN" altLang="en-US">
                <a:ea typeface="宋体" panose="02010600030101010101" pitchFamily="2" charset="-122"/>
              </a:endParaRPr>
            </a:p>
          </p:txBody>
        </p:sp>
        <p:sp>
          <p:nvSpPr>
            <p:cNvPr id="9235" name="Oval 19"/>
            <p:cNvSpPr>
              <a:spLocks noChangeAspect="1"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w="9525">
              <a:noFill/>
              <a:round/>
            </a:ln>
          </p:spPr>
          <p:txBody>
            <a:bodyPr wrap="none" anchor="ctr"/>
            <a:lstStyle/>
            <a:p>
              <a:endParaRPr lang="zh-CN" altLang="en-US"/>
            </a:p>
          </p:txBody>
        </p:sp>
      </p:grpSp>
      <p:sp>
        <p:nvSpPr>
          <p:cNvPr id="9229" name="Text Box 21"/>
          <p:cNvSpPr txBox="1">
            <a:spLocks noChangeArrowheads="1"/>
          </p:cNvSpPr>
          <p:nvPr/>
        </p:nvSpPr>
        <p:spPr bwMode="gray">
          <a:xfrm>
            <a:off x="1705064" y="5225826"/>
            <a:ext cx="389850" cy="584775"/>
          </a:xfrm>
          <a:prstGeom prst="rect">
            <a:avLst/>
          </a:prstGeom>
          <a:noFill/>
          <a:ln w="9525" algn="ctr">
            <a:noFill/>
            <a:miter lim="800000"/>
          </a:ln>
        </p:spPr>
        <p:txBody>
          <a:bodyPr wrap="none">
            <a:spAutoFit/>
          </a:bodyPr>
          <a:lstStyle/>
          <a:p>
            <a:pPr algn="ctr" eaLnBrk="0" hangingPunct="0"/>
            <a:r>
              <a:rPr lang="en-US" altLang="zh-CN" sz="3200" b="1" dirty="0">
                <a:solidFill>
                  <a:schemeClr val="bg1"/>
                </a:solidFill>
              </a:rPr>
              <a:t>3</a:t>
            </a:r>
            <a:endParaRPr lang="en-US" altLang="zh-CN" sz="3200" b="1" dirty="0">
              <a:solidFill>
                <a:schemeClr val="bg1"/>
              </a:solidFill>
            </a:endParaRPr>
          </a:p>
        </p:txBody>
      </p:sp>
      <p:sp>
        <p:nvSpPr>
          <p:cNvPr id="9230" name="TextBox 30"/>
          <p:cNvSpPr txBox="1">
            <a:spLocks noChangeArrowheads="1"/>
          </p:cNvSpPr>
          <p:nvPr/>
        </p:nvSpPr>
        <p:spPr bwMode="auto">
          <a:xfrm>
            <a:off x="2712694" y="2564904"/>
            <a:ext cx="5211683" cy="954107"/>
          </a:xfrm>
          <a:prstGeom prst="rect">
            <a:avLst/>
          </a:prstGeom>
          <a:noFill/>
          <a:ln w="9525">
            <a:noFill/>
            <a:miter lim="800000"/>
          </a:ln>
        </p:spPr>
        <p:txBody>
          <a:bodyPr wrap="none">
            <a:spAutoFit/>
          </a:bodyPr>
          <a:lstStyle/>
          <a:p>
            <a:r>
              <a:rPr lang="zh-CN" altLang="en-US" sz="2800" b="1" dirty="0">
                <a:latin typeface="华文楷体" pitchFamily="2" charset="-122"/>
                <a:ea typeface="华文楷体" pitchFamily="2" charset="-122"/>
              </a:rPr>
              <a:t>经</a:t>
            </a:r>
            <a:r>
              <a:rPr lang="zh-CN" altLang="en-US" sz="2800" b="1" dirty="0">
                <a:solidFill>
                  <a:srgbClr val="FF0000"/>
                </a:solidFill>
                <a:latin typeface="华文楷体" pitchFamily="2" charset="-122"/>
                <a:ea typeface="华文楷体" pitchFamily="2" charset="-122"/>
              </a:rPr>
              <a:t>中国化学品安全协会</a:t>
            </a:r>
            <a:r>
              <a:rPr lang="zh-CN" altLang="en-US" sz="2800" b="1" dirty="0">
                <a:latin typeface="华文楷体" pitchFamily="2" charset="-122"/>
                <a:ea typeface="华文楷体" pitchFamily="2" charset="-122"/>
              </a:rPr>
              <a:t>考核</a:t>
            </a:r>
            <a:r>
              <a:rPr lang="zh-CN" altLang="en-US" sz="2800" b="1" dirty="0" smtClean="0">
                <a:latin typeface="华文楷体" pitchFamily="2" charset="-122"/>
                <a:ea typeface="华文楷体" pitchFamily="2" charset="-122"/>
              </a:rPr>
              <a:t>取得</a:t>
            </a:r>
            <a:endParaRPr lang="en-US" altLang="zh-CN" sz="2800" b="1" dirty="0" smtClean="0">
              <a:latin typeface="华文楷体" pitchFamily="2" charset="-122"/>
              <a:ea typeface="华文楷体" pitchFamily="2" charset="-122"/>
            </a:endParaRPr>
          </a:p>
          <a:p>
            <a:r>
              <a:rPr lang="zh-CN" altLang="en-US" sz="2800" b="1" dirty="0" smtClean="0">
                <a:latin typeface="华文楷体" pitchFamily="2" charset="-122"/>
                <a:ea typeface="华文楷体" pitchFamily="2" charset="-122"/>
              </a:rPr>
              <a:t>评审</a:t>
            </a:r>
            <a:r>
              <a:rPr lang="zh-CN" altLang="en-US" sz="2800" b="1" dirty="0">
                <a:latin typeface="华文楷体" pitchFamily="2" charset="-122"/>
                <a:ea typeface="华文楷体" pitchFamily="2" charset="-122"/>
              </a:rPr>
              <a:t>人员培训合格证书；</a:t>
            </a:r>
            <a:endParaRPr lang="zh-CN" altLang="en-US" sz="2800" b="1" dirty="0">
              <a:latin typeface="华文楷体" pitchFamily="2" charset="-122"/>
              <a:ea typeface="华文楷体" pitchFamily="2" charset="-122"/>
            </a:endParaRPr>
          </a:p>
        </p:txBody>
      </p:sp>
      <p:sp>
        <p:nvSpPr>
          <p:cNvPr id="9231" name="TextBox 31"/>
          <p:cNvSpPr txBox="1">
            <a:spLocks noChangeArrowheads="1"/>
          </p:cNvSpPr>
          <p:nvPr/>
        </p:nvSpPr>
        <p:spPr bwMode="auto">
          <a:xfrm>
            <a:off x="2732439" y="3933056"/>
            <a:ext cx="4852610" cy="954107"/>
          </a:xfrm>
          <a:prstGeom prst="rect">
            <a:avLst/>
          </a:prstGeom>
          <a:noFill/>
          <a:ln w="9525">
            <a:noFill/>
            <a:miter lim="800000"/>
          </a:ln>
        </p:spPr>
        <p:txBody>
          <a:bodyPr wrap="none">
            <a:spAutoFit/>
          </a:bodyPr>
          <a:lstStyle/>
          <a:p>
            <a:r>
              <a:rPr lang="zh-CN" altLang="en-US" sz="2800" b="1" dirty="0">
                <a:latin typeface="华文楷体" pitchFamily="2" charset="-122"/>
                <a:ea typeface="华文楷体" pitchFamily="2" charset="-122"/>
              </a:rPr>
              <a:t>每年至少参与完成</a:t>
            </a:r>
            <a:r>
              <a:rPr lang="en-US" altLang="zh-CN" sz="2800" b="1" dirty="0">
                <a:solidFill>
                  <a:srgbClr val="FF0000"/>
                </a:solidFill>
                <a:latin typeface="华文楷体" pitchFamily="2" charset="-122"/>
                <a:ea typeface="华文楷体" pitchFamily="2" charset="-122"/>
              </a:rPr>
              <a:t>2</a:t>
            </a:r>
            <a:r>
              <a:rPr lang="zh-CN" altLang="en-US" sz="2800" b="1" dirty="0">
                <a:solidFill>
                  <a:srgbClr val="FF0000"/>
                </a:solidFill>
                <a:latin typeface="华文楷体" pitchFamily="2" charset="-122"/>
                <a:ea typeface="华文楷体" pitchFamily="2" charset="-122"/>
              </a:rPr>
              <a:t>个</a:t>
            </a:r>
            <a:r>
              <a:rPr lang="zh-CN" altLang="en-US" sz="2800" b="1" dirty="0">
                <a:latin typeface="华文楷体" pitchFamily="2" charset="-122"/>
                <a:ea typeface="华文楷体" pitchFamily="2" charset="-122"/>
              </a:rPr>
              <a:t>企业</a:t>
            </a:r>
            <a:r>
              <a:rPr lang="zh-CN" altLang="en-US" sz="2800" b="1" dirty="0" smtClean="0">
                <a:latin typeface="华文楷体" pitchFamily="2" charset="-122"/>
                <a:ea typeface="华文楷体" pitchFamily="2" charset="-122"/>
              </a:rPr>
              <a:t>的</a:t>
            </a:r>
            <a:endParaRPr lang="en-US" altLang="zh-CN" sz="2800" b="1" dirty="0" smtClean="0">
              <a:latin typeface="华文楷体" pitchFamily="2" charset="-122"/>
              <a:ea typeface="华文楷体" pitchFamily="2" charset="-122"/>
            </a:endParaRPr>
          </a:p>
          <a:p>
            <a:r>
              <a:rPr lang="zh-CN" altLang="en-US" sz="2800" b="1" dirty="0" smtClean="0">
                <a:latin typeface="华文楷体" pitchFamily="2" charset="-122"/>
                <a:ea typeface="华文楷体" pitchFamily="2" charset="-122"/>
              </a:rPr>
              <a:t>安全标准</a:t>
            </a:r>
            <a:r>
              <a:rPr lang="zh-CN" altLang="en-US" sz="2800" b="1" dirty="0">
                <a:latin typeface="华文楷体" pitchFamily="2" charset="-122"/>
                <a:ea typeface="华文楷体" pitchFamily="2" charset="-122"/>
              </a:rPr>
              <a:t>化</a:t>
            </a:r>
            <a:r>
              <a:rPr lang="zh-CN" altLang="en-US" sz="2800" b="1" dirty="0">
                <a:solidFill>
                  <a:srgbClr val="FF0000"/>
                </a:solidFill>
                <a:latin typeface="华文楷体" pitchFamily="2" charset="-122"/>
                <a:ea typeface="华文楷体" pitchFamily="2" charset="-122"/>
              </a:rPr>
              <a:t>评审或诊断</a:t>
            </a:r>
            <a:r>
              <a:rPr lang="zh-CN" altLang="en-US" sz="2800" b="1" dirty="0">
                <a:latin typeface="华文楷体" pitchFamily="2" charset="-122"/>
                <a:ea typeface="华文楷体" pitchFamily="2" charset="-122"/>
              </a:rPr>
              <a:t>工作；</a:t>
            </a:r>
            <a:endParaRPr lang="zh-CN" altLang="en-US" sz="2800" b="1" dirty="0">
              <a:latin typeface="华文楷体" pitchFamily="2" charset="-122"/>
              <a:ea typeface="华文楷体" pitchFamily="2" charset="-122"/>
            </a:endParaRPr>
          </a:p>
        </p:txBody>
      </p:sp>
      <p:sp>
        <p:nvSpPr>
          <p:cNvPr id="9232" name="TextBox 32"/>
          <p:cNvSpPr txBox="1">
            <a:spLocks noChangeArrowheads="1"/>
          </p:cNvSpPr>
          <p:nvPr/>
        </p:nvSpPr>
        <p:spPr bwMode="auto">
          <a:xfrm>
            <a:off x="2784702" y="5297264"/>
            <a:ext cx="5211683" cy="523220"/>
          </a:xfrm>
          <a:prstGeom prst="rect">
            <a:avLst/>
          </a:prstGeom>
          <a:noFill/>
          <a:ln w="9525">
            <a:noFill/>
            <a:miter lim="800000"/>
          </a:ln>
        </p:spPr>
        <p:txBody>
          <a:bodyPr wrap="none">
            <a:spAutoFit/>
          </a:bodyPr>
          <a:lstStyle/>
          <a:p>
            <a:r>
              <a:rPr lang="zh-CN" altLang="en-US" sz="2800" b="1" dirty="0">
                <a:latin typeface="华文楷体" pitchFamily="2" charset="-122"/>
                <a:ea typeface="华文楷体" pitchFamily="2" charset="-122"/>
              </a:rPr>
              <a:t>完成网上课堂自学的</a:t>
            </a:r>
            <a:r>
              <a:rPr lang="zh-CN" altLang="en-US" sz="2800" b="1" dirty="0">
                <a:solidFill>
                  <a:srgbClr val="FF0000"/>
                </a:solidFill>
                <a:latin typeface="华文楷体" pitchFamily="2" charset="-122"/>
                <a:ea typeface="华文楷体" pitchFamily="2" charset="-122"/>
              </a:rPr>
              <a:t>年度教育</a:t>
            </a:r>
            <a:r>
              <a:rPr lang="zh-CN" altLang="en-US" sz="2800" b="1" dirty="0">
                <a:latin typeface="华文楷体" pitchFamily="2" charset="-122"/>
                <a:ea typeface="华文楷体" pitchFamily="2" charset="-122"/>
              </a:rPr>
              <a:t>。</a:t>
            </a:r>
            <a:endParaRPr lang="zh-CN" altLang="en-US" sz="28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1285875" y="1000125"/>
            <a:ext cx="6172200" cy="579438"/>
          </a:xfrm>
          <a:prstGeom prst="rect">
            <a:avLst/>
          </a:prstGeom>
          <a:noFill/>
          <a:ln w="9525">
            <a:noFill/>
            <a:miter lim="800000"/>
          </a:ln>
          <a:effectLst/>
        </p:spPr>
        <p:txBody>
          <a:bodyPr>
            <a:spAutoFit/>
          </a:bodyPr>
          <a:lstStyle/>
          <a:p>
            <a:pPr algn="ctr">
              <a:spcBef>
                <a:spcPct val="50000"/>
              </a:spcBef>
              <a:defRPr/>
            </a:pPr>
            <a:r>
              <a:rPr lang="en-US" altLang="zh-CN" sz="3200" b="1" dirty="0">
                <a:solidFill>
                  <a:schemeClr val="accent2"/>
                </a:solidFill>
                <a:effectLst>
                  <a:outerShdw blurRad="38100" dist="38100" dir="2700000" algn="tl">
                    <a:srgbClr val="C0C0C0"/>
                  </a:outerShdw>
                </a:effectLst>
                <a:latin typeface="仿宋_GB2312" pitchFamily="49" charset="-122"/>
                <a:ea typeface="仿宋_GB2312" pitchFamily="49" charset="-122"/>
              </a:rPr>
              <a:t>3.</a:t>
            </a:r>
            <a:r>
              <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rPr>
              <a:t> 培训大纲及考核要点</a:t>
            </a:r>
            <a:endParaRPr lang="zh-CN" altLang="en-US" sz="3200" b="1" dirty="0">
              <a:solidFill>
                <a:schemeClr val="accent2"/>
              </a:solidFill>
              <a:effectLst>
                <a:outerShdw blurRad="38100" dist="38100" dir="2700000" algn="tl">
                  <a:srgbClr val="C0C0C0"/>
                </a:outerShdw>
              </a:effectLst>
              <a:latin typeface="仿宋_GB2312" pitchFamily="49" charset="-122"/>
              <a:ea typeface="仿宋_GB2312" pitchFamily="49" charset="-122"/>
            </a:endParaRPr>
          </a:p>
        </p:txBody>
      </p:sp>
      <p:pic>
        <p:nvPicPr>
          <p:cNvPr id="10244" name="Picture 2" descr="C:\Users\z\Desktop\图片2.png"/>
          <p:cNvPicPr>
            <a:picLocks noChangeAspect="1" noChangeArrowheads="1"/>
          </p:cNvPicPr>
          <p:nvPr/>
        </p:nvPicPr>
        <p:blipFill>
          <a:blip r:embed="rId1" cstate="print"/>
          <a:srcRect/>
          <a:stretch>
            <a:fillRect/>
          </a:stretch>
        </p:blipFill>
        <p:spPr bwMode="auto">
          <a:xfrm>
            <a:off x="1187624" y="2060574"/>
            <a:ext cx="6840760" cy="4032722"/>
          </a:xfrm>
          <a:prstGeom prst="rect">
            <a:avLst/>
          </a:prstGeom>
          <a:noFill/>
          <a:ln w="9525">
            <a:noFill/>
            <a:miter lim="800000"/>
            <a:headEnd/>
            <a:tailEnd/>
          </a:ln>
        </p:spPr>
      </p:pic>
      <p:sp>
        <p:nvSpPr>
          <p:cNvPr id="10245" name="TextBox 51"/>
          <p:cNvSpPr txBox="1">
            <a:spLocks noChangeArrowheads="1"/>
          </p:cNvSpPr>
          <p:nvPr/>
        </p:nvSpPr>
        <p:spPr bwMode="auto">
          <a:xfrm>
            <a:off x="2843808" y="2338016"/>
            <a:ext cx="2063086" cy="442912"/>
          </a:xfrm>
          <a:prstGeom prst="rect">
            <a:avLst/>
          </a:prstGeom>
          <a:noFill/>
          <a:ln w="9525">
            <a:noFill/>
            <a:miter lim="800000"/>
          </a:ln>
        </p:spPr>
        <p:txBody>
          <a:bodyPr wrap="square">
            <a:spAutoFit/>
          </a:bodyPr>
          <a:lstStyle/>
          <a:p>
            <a:r>
              <a:rPr lang="zh-CN" altLang="en-US" sz="2300" b="1" dirty="0"/>
              <a:t>培训要求</a:t>
            </a:r>
            <a:endParaRPr lang="zh-CN" altLang="en-US" sz="2300" b="1" dirty="0"/>
          </a:p>
        </p:txBody>
      </p:sp>
      <p:sp>
        <p:nvSpPr>
          <p:cNvPr id="10246" name="TextBox 52"/>
          <p:cNvSpPr txBox="1">
            <a:spLocks noChangeArrowheads="1"/>
          </p:cNvSpPr>
          <p:nvPr/>
        </p:nvSpPr>
        <p:spPr bwMode="auto">
          <a:xfrm>
            <a:off x="2771800" y="3346128"/>
            <a:ext cx="3833984" cy="442912"/>
          </a:xfrm>
          <a:prstGeom prst="rect">
            <a:avLst/>
          </a:prstGeom>
          <a:noFill/>
          <a:ln w="9525">
            <a:noFill/>
            <a:miter lim="800000"/>
          </a:ln>
        </p:spPr>
        <p:txBody>
          <a:bodyPr wrap="square">
            <a:spAutoFit/>
          </a:bodyPr>
          <a:lstStyle/>
          <a:p>
            <a:r>
              <a:rPr lang="zh-CN" altLang="en-US" sz="2300" b="1" dirty="0"/>
              <a:t>培训内容及考核要点</a:t>
            </a:r>
            <a:endParaRPr lang="zh-CN" altLang="en-US" sz="2300" b="1" dirty="0"/>
          </a:p>
        </p:txBody>
      </p:sp>
      <p:sp>
        <p:nvSpPr>
          <p:cNvPr id="10247" name="TextBox 53"/>
          <p:cNvSpPr txBox="1">
            <a:spLocks noChangeArrowheads="1"/>
          </p:cNvSpPr>
          <p:nvPr/>
        </p:nvSpPr>
        <p:spPr bwMode="auto">
          <a:xfrm>
            <a:off x="2771800" y="4365104"/>
            <a:ext cx="4706349" cy="442912"/>
          </a:xfrm>
          <a:prstGeom prst="rect">
            <a:avLst/>
          </a:prstGeom>
          <a:noFill/>
          <a:ln w="9525">
            <a:noFill/>
            <a:miter lim="800000"/>
          </a:ln>
        </p:spPr>
        <p:txBody>
          <a:bodyPr wrap="square">
            <a:spAutoFit/>
          </a:bodyPr>
          <a:lstStyle/>
          <a:p>
            <a:r>
              <a:rPr lang="zh-CN" altLang="en-US" sz="2300" b="1" dirty="0"/>
              <a:t>再培训与年度教育内容及考核要点</a:t>
            </a:r>
            <a:endParaRPr lang="zh-CN" altLang="en-US" sz="2300" b="1" dirty="0"/>
          </a:p>
        </p:txBody>
      </p:sp>
      <p:sp>
        <p:nvSpPr>
          <p:cNvPr id="10248" name="TextBox 54"/>
          <p:cNvSpPr txBox="1">
            <a:spLocks noChangeArrowheads="1"/>
          </p:cNvSpPr>
          <p:nvPr/>
        </p:nvSpPr>
        <p:spPr bwMode="auto">
          <a:xfrm>
            <a:off x="2843808" y="5373216"/>
            <a:ext cx="1976219" cy="442912"/>
          </a:xfrm>
          <a:prstGeom prst="rect">
            <a:avLst/>
          </a:prstGeom>
          <a:noFill/>
          <a:ln w="9525">
            <a:noFill/>
            <a:miter lim="800000"/>
          </a:ln>
        </p:spPr>
        <p:txBody>
          <a:bodyPr wrap="square">
            <a:spAutoFit/>
          </a:bodyPr>
          <a:lstStyle/>
          <a:p>
            <a:r>
              <a:rPr lang="zh-CN" altLang="en-US" sz="2300" b="1" dirty="0"/>
              <a:t>培训学时</a:t>
            </a:r>
            <a:endParaRPr lang="zh-CN" altLang="en-US" sz="2300" b="1"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2_默认设计模板">
  <a:themeElements>
    <a:clrScheme name="2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标准化背景介绍+(1)">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3674</Words>
  <Application>WPS 演示</Application>
  <PresentationFormat>全屏显示(4:3)</PresentationFormat>
  <Paragraphs>360</Paragraphs>
  <Slides>33</Slides>
  <Notes>31</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0</vt:i4>
      </vt:variant>
      <vt:variant>
        <vt:lpstr>幻灯片标题</vt:lpstr>
      </vt:variant>
      <vt:variant>
        <vt:i4>33</vt:i4>
      </vt:variant>
    </vt:vector>
  </HeadingPairs>
  <TitlesOfParts>
    <vt:vector size="49" baseType="lpstr">
      <vt:lpstr>Arial</vt:lpstr>
      <vt:lpstr>宋体</vt:lpstr>
      <vt:lpstr>Wingdings</vt:lpstr>
      <vt:lpstr>Times New Roman</vt:lpstr>
      <vt:lpstr>华文楷体</vt:lpstr>
      <vt:lpstr>微软雅黑</vt:lpstr>
      <vt:lpstr>华文细黑</vt:lpstr>
      <vt:lpstr>华文中宋</vt:lpstr>
      <vt:lpstr>仿宋_GB2312</vt:lpstr>
      <vt:lpstr>仿宋</vt:lpstr>
      <vt:lpstr>Arial Unicode MS</vt:lpstr>
      <vt:lpstr>楷体</vt:lpstr>
      <vt:lpstr>汉仪旗黑-85S</vt:lpstr>
      <vt:lpstr>黑体</vt:lpstr>
      <vt:lpstr>2_默认设计模板</vt:lpstr>
      <vt:lpstr>1标准化背景介绍+(1)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事故调查分析中心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qu</dc:creator>
  <cp:lastModifiedBy>little fairy</cp:lastModifiedBy>
  <cp:revision>392</cp:revision>
  <dcterms:created xsi:type="dcterms:W3CDTF">2000-11-10T11:39:00Z</dcterms:created>
  <dcterms:modified xsi:type="dcterms:W3CDTF">2024-04-08T03:08:55Z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5285DE8E0F4F451FB155014C4C55477E_13</vt:lpwstr>
  </property>
  <property fmtid="{D5CDD505-2E9C-101B-9397-08002B2CF9AE}" pid="3" name="KSOProductBuildVer">
    <vt:lpwstr>2052-12.1.0.16417</vt:lpwstr>
  </property>
</Properties>
</file>