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5"/>
  </p:handoutMasterIdLst>
  <p:sldIdLst>
    <p:sldId id="286" r:id="rId3"/>
    <p:sldId id="31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8" r:id="rId34"/>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7" d="100"/>
          <a:sy n="77" d="100"/>
        </p:scale>
        <p:origin x="65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21.xml"/><Relationship Id="rId4" Type="http://schemas.openxmlformats.org/officeDocument/2006/relationships/notesMaster" Target="notesMasters/notesMaster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DE49F-6FA6-48F1-949C-9AA7488BD20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A7660-D10F-411E-A441-FE397F25A2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更多精美模板请访问卡卡办公网：</a:t>
            </a:r>
            <a:r>
              <a:rPr lang="en-US" altLang="zh-CN" smtClean="0"/>
              <a:t>https://www.kakappt.com</a:t>
            </a:r>
            <a:endParaRPr lang="zh-CN" altLang="en-US"/>
          </a:p>
        </p:txBody>
      </p:sp>
      <p:sp>
        <p:nvSpPr>
          <p:cNvPr id="4" name="灯片编号占位符 3"/>
          <p:cNvSpPr>
            <a:spLocks noGrp="1"/>
          </p:cNvSpPr>
          <p:nvPr>
            <p:ph type="sldNum" sz="quarter" idx="10"/>
          </p:nvPr>
        </p:nvSpPr>
        <p:spPr/>
        <p:txBody>
          <a:bodyPr/>
          <a:lstStyle/>
          <a:p>
            <a:r>
              <a:rPr lang="zh-CN" altLang="en-US" smtClean="0"/>
              <a:t>更多精美模板请访问卡卡办公网：</a:t>
            </a:r>
            <a:r>
              <a:rPr lang="en-US" altLang="zh-CN" smtClean="0"/>
              <a:t>https://www.kakappt.com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A7660-D10F-411E-A441-FE397F25A2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fld>
            <a:endParaRPr lang="zh-CN" altLang="en-US"/>
          </a:p>
        </p:txBody>
      </p:sp>
      <p:sp>
        <p:nvSpPr>
          <p:cNvPr id="7" name="页面-上"/>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2000" advTm="5000"/>
    </mc:Choice>
    <mc:Fallback>
      <p:transition spd="slow"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3.png"/><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4.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21.jpeg"/><Relationship Id="rId4" Type="http://schemas.openxmlformats.org/officeDocument/2006/relationships/tags" Target="../tags/tag18.xml"/><Relationship Id="rId3" Type="http://schemas.openxmlformats.org/officeDocument/2006/relationships/image" Target="../media/image20.jpeg"/><Relationship Id="rId2" Type="http://schemas.openxmlformats.org/officeDocument/2006/relationships/tags" Target="../tags/tag1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2246199" y="1982450"/>
            <a:ext cx="8180501"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8800" b="1" i="0" u="none" strike="noStrike" kern="1200" cap="none" spc="300" normalizeH="0" baseline="0" noProof="0" dirty="0">
                <a:ln w="12700">
                  <a:solidFill>
                    <a:schemeClr val="bg1"/>
                  </a:solidFill>
                </a:ln>
                <a:solidFill>
                  <a:srgbClr val="002A8C"/>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ea"/>
                <a:sym typeface="+mn-lt"/>
              </a:rPr>
              <a:t>安全生产</a:t>
            </a:r>
            <a:r>
              <a:rPr kumimoji="0" lang="zh-CN" altLang="en-US" sz="8800" b="1" i="0" u="none" strike="noStrike" kern="1200" cap="none" spc="300" normalizeH="0" baseline="0" noProof="0" dirty="0">
                <a:ln w="12700">
                  <a:solidFill>
                    <a:schemeClr val="bg1"/>
                  </a:solidFill>
                </a:ln>
                <a:solidFill>
                  <a:srgbClr val="F9D03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ea"/>
                <a:sym typeface="+mn-lt"/>
              </a:rPr>
              <a:t>培训</a:t>
            </a:r>
            <a:endParaRPr kumimoji="0" lang="zh-CN" altLang="en-US" sz="8800" b="1" i="0" u="none" strike="noStrike" kern="1200" cap="none" spc="300" normalizeH="0" baseline="0" noProof="0" dirty="0">
              <a:ln w="12700">
                <a:solidFill>
                  <a:schemeClr val="bg1"/>
                </a:solidFill>
              </a:ln>
              <a:solidFill>
                <a:srgbClr val="F9D03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ea"/>
              <a:sym typeface="+mn-lt"/>
            </a:endParaRPr>
          </a:p>
        </p:txBody>
      </p:sp>
      <p:sp>
        <p:nvSpPr>
          <p:cNvPr id="21" name="PA_矩形 29"/>
          <p:cNvSpPr/>
          <p:nvPr>
            <p:custDataLst>
              <p:tags r:id="rId1"/>
            </p:custDataLst>
          </p:nvPr>
        </p:nvSpPr>
        <p:spPr>
          <a:xfrm>
            <a:off x="3390900" y="1336724"/>
            <a:ext cx="5758545" cy="275590"/>
          </a:xfrm>
          <a:prstGeom prst="rect">
            <a:avLst/>
          </a:prstGeom>
          <a:ln>
            <a:noFill/>
          </a:ln>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a:t>
            </a:r>
            <a:r>
              <a:rPr kumimoji="0" lang="zh-CN" altLang="en-US" sz="1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安全生产</a:t>
            </a:r>
            <a:r>
              <a:rPr kumimoji="0" lang="en-US" altLang="zh-CN" sz="1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 【</a:t>
            </a:r>
            <a:r>
              <a:rPr kumimoji="0" lang="zh-CN" altLang="en-US" sz="1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人人有责</a:t>
            </a:r>
            <a:r>
              <a:rPr kumimoji="0" lang="en-US" altLang="zh-CN" sz="1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 【</a:t>
            </a:r>
            <a:r>
              <a:rPr kumimoji="0" lang="zh-CN" altLang="en-US" sz="1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遵章守纪</a:t>
            </a:r>
            <a:r>
              <a:rPr kumimoji="0" lang="en-US" altLang="zh-CN" sz="1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 【</a:t>
            </a:r>
            <a:r>
              <a:rPr kumimoji="0" lang="zh-CN" altLang="en-US" sz="1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保障安全</a:t>
            </a:r>
            <a:r>
              <a:rPr kumimoji="0" lang="en-US" altLang="zh-CN" sz="1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a:t>
            </a:r>
            <a:endParaRPr kumimoji="0" lang="en-US" altLang="zh-CN" sz="1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endParaRPr>
          </a:p>
        </p:txBody>
      </p:sp>
      <p:sp>
        <p:nvSpPr>
          <p:cNvPr id="23" name="矩形: 圆角 22"/>
          <p:cNvSpPr/>
          <p:nvPr/>
        </p:nvSpPr>
        <p:spPr>
          <a:xfrm>
            <a:off x="4967876" y="4062549"/>
            <a:ext cx="2448924" cy="50800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主讲</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endParaRPr>
          </a:p>
        </p:txBody>
      </p:sp>
      <p:pic>
        <p:nvPicPr>
          <p:cNvPr id="43" name="图片 42"/>
          <p:cNvPicPr>
            <a:picLocks noChangeAspect="1"/>
          </p:cNvPicPr>
          <p:nvPr/>
        </p:nvPicPr>
        <p:blipFill>
          <a:blip r:embed="rId2" cstate="email"/>
          <a:stretch>
            <a:fillRect/>
          </a:stretch>
        </p:blipFill>
        <p:spPr>
          <a:xfrm>
            <a:off x="8216679" y="3784961"/>
            <a:ext cx="2565621" cy="2399873"/>
          </a:xfrm>
          <a:prstGeom prst="rect">
            <a:avLst/>
          </a:prstGeom>
        </p:spPr>
      </p:pic>
      <p:sp>
        <p:nvSpPr>
          <p:cNvPr id="2" name="文本框 1"/>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关键词：道路；无人化；智能化；工程机械；机群施工；发展现状进入</a:t>
            </a:r>
            <a:r>
              <a:rPr lang="en-US" altLang="zh-CN" sz="100" smtClean="0">
                <a:solidFill>
                  <a:srgbClr val="0000A0"/>
                </a:solidFill>
              </a:rPr>
              <a:t>21</a:t>
            </a:r>
            <a:r>
              <a:rPr lang="zh-CN" altLang="en-US" sz="100" smtClean="0">
                <a:solidFill>
                  <a:srgbClr val="0000A0"/>
                </a:solidFill>
              </a:rPr>
              <a:t>世纪</a:t>
            </a:r>
            <a:r>
              <a:rPr lang="en-US" altLang="zh-CN" sz="100" smtClean="0">
                <a:solidFill>
                  <a:srgbClr val="0000A0"/>
                </a:solidFill>
              </a:rPr>
              <a:t>30</a:t>
            </a:r>
            <a:r>
              <a:rPr lang="zh-CN" altLang="en-US" sz="100" smtClean="0">
                <a:solidFill>
                  <a:srgbClr val="0000A0"/>
                </a:solidFill>
              </a:rPr>
              <a:t>年代，全球经济体正进行着深刻且持续的变革，而制造业是判断一个国家工业是否强盛的标志，更是世界各国促进经济发展、拔高国家硬实力的有力途径。</a:t>
            </a:r>
            <a:endParaRPr lang="zh-CN" altLang="en-US" sz="100">
              <a:solidFill>
                <a:srgbClr val="0000A0"/>
              </a:solidFill>
            </a:endParaRPr>
          </a:p>
        </p:txBody>
      </p:sp>
      <p:sp>
        <p:nvSpPr>
          <p:cNvPr id="3" name="文本框 2" descr="7b0a2020202022776f7264617274223a20227b5c2269645c223a32353030343531362c5c227469645c223a31333439377d220a7d0a"/>
          <p:cNvSpPr txBox="1"/>
          <p:nvPr>
            <p:custDataLst>
              <p:tags r:id="rId3"/>
            </p:custDataLst>
          </p:nvPr>
        </p:nvSpPr>
        <p:spPr>
          <a:xfrm>
            <a:off x="4992370" y="355523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4544910" y="513844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5"/>
            </p:custDataLst>
          </p:nvPr>
        </p:nvSpPr>
        <p:spPr>
          <a:xfrm>
            <a:off x="5788025" y="513905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6"/>
            </p:custDataLst>
          </p:nvPr>
        </p:nvSpPr>
        <p:spPr>
          <a:xfrm>
            <a:off x="7031140" y="513844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6" name="矩形: 圆角 15"/>
          <p:cNvSpPr/>
          <p:nvPr/>
        </p:nvSpPr>
        <p:spPr>
          <a:xfrm>
            <a:off x="1577649" y="4034680"/>
            <a:ext cx="1028700" cy="225182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应该做到以下几个方面</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3" name="矩形: 圆角 42"/>
          <p:cNvSpPr/>
          <p:nvPr/>
        </p:nvSpPr>
        <p:spPr>
          <a:xfrm>
            <a:off x="2743201" y="4034680"/>
            <a:ext cx="8629650" cy="22518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安全生产四不伤害原则</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119" name="矩形 118"/>
          <p:cNvSpPr/>
          <p:nvPr/>
        </p:nvSpPr>
        <p:spPr>
          <a:xfrm>
            <a:off x="1498600" y="2340389"/>
            <a:ext cx="10109200" cy="843915"/>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任何组织中的每个成员都是团队中的一分子，要担负起关心爱护他人的责任和义务，不仅自己要注意安全，还要保护团队的其他人员不受伤害，这是每个成员对集体中其他成员的承诺。</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nvGrpSpPr>
          <p:cNvPr id="15" name="组合 14"/>
          <p:cNvGrpSpPr/>
          <p:nvPr/>
        </p:nvGrpSpPr>
        <p:grpSpPr>
          <a:xfrm>
            <a:off x="1625600" y="1651000"/>
            <a:ext cx="5292344" cy="545428"/>
            <a:chOff x="1625600" y="1651000"/>
            <a:chExt cx="5292344" cy="545428"/>
          </a:xfrm>
        </p:grpSpPr>
        <p:sp>
          <p:nvSpPr>
            <p:cNvPr id="14" name="矩形: 圆角 13"/>
            <p:cNvSpPr/>
            <p:nvPr/>
          </p:nvSpPr>
          <p:spPr>
            <a:xfrm>
              <a:off x="1625600" y="1651000"/>
              <a:ext cx="1397000" cy="545428"/>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原则四</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12" name="矩形 111"/>
            <p:cNvSpPr/>
            <p:nvPr/>
          </p:nvSpPr>
          <p:spPr>
            <a:xfrm>
              <a:off x="3089560" y="1685749"/>
              <a:ext cx="3828384" cy="474345"/>
            </a:xfrm>
            <a:prstGeom prst="rect">
              <a:avLst/>
            </a:prstGeom>
          </p:spPr>
          <p:txBody>
            <a:bodyPr wrap="square" lIns="105571" tIns="52784" rIns="105571" bIns="52784">
              <a:spAutoFit/>
            </a:bodyPr>
            <a:lstStyle/>
            <a:p>
              <a:pPr marL="0" marR="0" lvl="0" indent="0" algn="just"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保护他人不受伤害</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sp>
        <p:nvSpPr>
          <p:cNvPr id="39" name="矩形 38"/>
          <p:cNvSpPr/>
          <p:nvPr/>
        </p:nvSpPr>
        <p:spPr>
          <a:xfrm>
            <a:off x="1498600" y="3220836"/>
            <a:ext cx="9169400" cy="843915"/>
          </a:xfrm>
          <a:prstGeom prst="rect">
            <a:avLst/>
          </a:prstGeom>
        </p:spPr>
        <p:txBody>
          <a:bodyPr wrap="square" lIns="105571" tIns="52784" rIns="105571" bIns="52784">
            <a:spAutoFit/>
          </a:bodyPr>
          <a:lstStyle/>
          <a:p>
            <a:pPr marL="0" marR="0" lvl="0" indent="0" algn="l"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也许你的一个提水就能避免一场事故，甚至挽救一个生命。能及时纠正你违章作业的人，才是你真正的朋友。</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36" name="矩形 35"/>
          <p:cNvSpPr/>
          <p:nvPr/>
        </p:nvSpPr>
        <p:spPr>
          <a:xfrm>
            <a:off x="3003550" y="4036812"/>
            <a:ext cx="3945703" cy="232092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任何人在任何地方发现任何事故隐患都要主动告知或提示他人；</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提示他人遵守各项规章制度和安全操作规程；</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提出安全建议，互相交流，向他人传递有用的信息；</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2" name="矩形 41"/>
          <p:cNvSpPr/>
          <p:nvPr/>
        </p:nvSpPr>
        <p:spPr>
          <a:xfrm>
            <a:off x="7084247" y="4036812"/>
            <a:ext cx="3945703" cy="1951990"/>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视安全为集体荣誉，为团队贡献安全知识，与其他人分享经验；</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关注他人身心健康；</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一旦发生事故，在保护自己的同时，要主动帮助身边的人摆脱困境。</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基于</a:t>
            </a:r>
            <a:r>
              <a:rPr lang="en-US" altLang="zh-CN" sz="100" smtClean="0">
                <a:solidFill>
                  <a:srgbClr val="0000A0"/>
                </a:solidFill>
              </a:rPr>
              <a:t>CDIO</a:t>
            </a:r>
            <a:r>
              <a:rPr lang="zh-CN" altLang="en-US" sz="100" smtClean="0">
                <a:solidFill>
                  <a:srgbClr val="0000A0"/>
                </a:solidFill>
              </a:rPr>
              <a:t>理念，通过对土木工程教学和实践环节的现状进行分析，制定基于大工程观的人才培养方案，组建培养创新精神与实践能力的专业核心课程体系和教学体系，设立多元化的教学质量评估体系，以期对土木工程专业的人才培养模式进行有效的指导。</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wipe(left)">
                                      <p:cBhvr>
                                        <p:cTn id="17" dur="500"/>
                                        <p:tgtEl>
                                          <p:spTgt spid="11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down)">
                                      <p:cBhvr>
                                        <p:cTn id="29" dur="500"/>
                                        <p:tgtEl>
                                          <p:spTgt spid="43"/>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childTnLst>
                          </p:cTn>
                        </p:par>
                        <p:par>
                          <p:cTn id="34" fill="hold">
                            <p:stCondLst>
                              <p:cond delay="4000"/>
                            </p:stCondLst>
                            <p:childTnLst>
                              <p:par>
                                <p:cTn id="35" presetID="22" presetClass="entr" presetSubtype="4"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43" grpId="0" bldLvl="0" animBg="1"/>
      <p:bldP spid="119" grpId="0"/>
      <p:bldP spid="39" grpId="0"/>
      <p:bldP spid="36"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安全生产四不伤害原则</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14" name="矩形: 圆角 13"/>
          <p:cNvSpPr/>
          <p:nvPr/>
        </p:nvSpPr>
        <p:spPr>
          <a:xfrm>
            <a:off x="4927600" y="1701800"/>
            <a:ext cx="2336800" cy="545428"/>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案例展示</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19" name="矩形 118"/>
          <p:cNvSpPr/>
          <p:nvPr/>
        </p:nvSpPr>
        <p:spPr>
          <a:xfrm>
            <a:off x="1110203" y="2640243"/>
            <a:ext cx="3867546" cy="3060065"/>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某工厂铸造车间配砂组老工人张某，经常早上提前上班检修混砂机内舱，以保证上班时间正常运行。某年某月某日</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7</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时</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20</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分，张某来到车间打开混砂机舱门，没有在混砂机的电源开关处挂上“有人工作禁止合闸”的警告牌便进入机内检修。他怕舱门开大了影响他人行走，便将舱门带到仅留有</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150mm</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缝隙。</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27" name="矩形 26"/>
          <p:cNvSpPr/>
          <p:nvPr/>
        </p:nvSpPr>
        <p:spPr>
          <a:xfrm>
            <a:off x="5334467" y="2640243"/>
            <a:ext cx="5747330" cy="3060065"/>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7</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时</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50</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分左右，本组配砂工人李某上班后，没有预先检查一下机内是否有人工作，便随意将舱门推上，顺手开动混砂机试车，当听到机内有人喊叫时，大惊失色，立即停机，但滚轮在惯性作用下继续转动，混砂机停稳后，李某与刚上班的其他职工将张某救出，张某头部流血不止，事故发生后车间领导立即上报，</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7</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时</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55</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分工厂卫生所医务人员闻讯立即赶到现场，对张某做了止血包扎，随车立即将张某送往医院救治，但由于头部受伤严重，经抢救无效于</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8</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时</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40</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分死亡。</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塑料模板可以在城市道路工程中多次周转使用，且重新加工后的塑料模板性能变化非常小，不会影响道路工程的质量和精度。</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1000"/>
                                        <p:tgtEl>
                                          <p:spTgt spid="119"/>
                                        </p:tgtEl>
                                      </p:cBhvr>
                                    </p:animEffect>
                                    <p:anim calcmode="lin" valueType="num">
                                      <p:cBhvr>
                                        <p:cTn id="20" dur="1000" fill="hold"/>
                                        <p:tgtEl>
                                          <p:spTgt spid="119"/>
                                        </p:tgtEl>
                                        <p:attrNameLst>
                                          <p:attrName>ppt_x</p:attrName>
                                        </p:attrNameLst>
                                      </p:cBhvr>
                                      <p:tavLst>
                                        <p:tav tm="0">
                                          <p:val>
                                            <p:strVal val="#ppt_x"/>
                                          </p:val>
                                        </p:tav>
                                        <p:tav tm="100000">
                                          <p:val>
                                            <p:strVal val="#ppt_x"/>
                                          </p:val>
                                        </p:tav>
                                      </p:tavLst>
                                    </p:anim>
                                    <p:anim calcmode="lin" valueType="num">
                                      <p:cBhvr>
                                        <p:cTn id="21" dur="1000" fill="hold"/>
                                        <p:tgtEl>
                                          <p:spTgt spid="1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19"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安全生产四不伤害原则</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14" name="矩形: 圆角 13"/>
          <p:cNvSpPr/>
          <p:nvPr/>
        </p:nvSpPr>
        <p:spPr>
          <a:xfrm>
            <a:off x="3904648" y="1651000"/>
            <a:ext cx="4382704" cy="545428"/>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我们从这个案例中懂得什么？</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28" name="矩形: 圆角 27"/>
          <p:cNvSpPr/>
          <p:nvPr/>
        </p:nvSpPr>
        <p:spPr>
          <a:xfrm>
            <a:off x="1168756" y="2307480"/>
            <a:ext cx="1985752" cy="46112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主要原因</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nvGrpSpPr>
          <p:cNvPr id="15" name="组合 14"/>
          <p:cNvGrpSpPr/>
          <p:nvPr/>
        </p:nvGrpSpPr>
        <p:grpSpPr>
          <a:xfrm>
            <a:off x="1168755" y="2866280"/>
            <a:ext cx="9854491" cy="743595"/>
            <a:chOff x="1628448" y="3107580"/>
            <a:chExt cx="9854491" cy="743595"/>
          </a:xfrm>
        </p:grpSpPr>
        <p:sp>
          <p:nvSpPr>
            <p:cNvPr id="29" name="矩形: 圆角 28"/>
            <p:cNvSpPr/>
            <p:nvPr/>
          </p:nvSpPr>
          <p:spPr>
            <a:xfrm>
              <a:off x="1628448" y="3107580"/>
              <a:ext cx="9854491" cy="74359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7" name="矩形 26"/>
            <p:cNvSpPr/>
            <p:nvPr/>
          </p:nvSpPr>
          <p:spPr>
            <a:xfrm>
              <a:off x="1830745" y="3260584"/>
              <a:ext cx="9363436" cy="474345"/>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工人李某上班前未对设备进行检查，设备舱门异常也未警觉，直接合闸启动设备，导致事故发生</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sp>
        <p:nvSpPr>
          <p:cNvPr id="33" name="矩形: 圆角 32"/>
          <p:cNvSpPr/>
          <p:nvPr/>
        </p:nvSpPr>
        <p:spPr>
          <a:xfrm>
            <a:off x="1168756" y="3795118"/>
            <a:ext cx="1985752" cy="46112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间接原因</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nvGrpSpPr>
          <p:cNvPr id="34" name="组合 33"/>
          <p:cNvGrpSpPr/>
          <p:nvPr/>
        </p:nvGrpSpPr>
        <p:grpSpPr>
          <a:xfrm>
            <a:off x="1168754" y="4353918"/>
            <a:ext cx="9854491" cy="1817995"/>
            <a:chOff x="1628447" y="3107580"/>
            <a:chExt cx="9854491" cy="1817995"/>
          </a:xfrm>
        </p:grpSpPr>
        <p:sp>
          <p:nvSpPr>
            <p:cNvPr id="35" name="矩形: 圆角 34"/>
            <p:cNvSpPr/>
            <p:nvPr/>
          </p:nvSpPr>
          <p:spPr>
            <a:xfrm>
              <a:off x="1628447" y="3107580"/>
              <a:ext cx="9854491" cy="181799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6" name="矩形 35"/>
            <p:cNvSpPr/>
            <p:nvPr/>
          </p:nvSpPr>
          <p:spPr>
            <a:xfrm>
              <a:off x="1830744" y="3498785"/>
              <a:ext cx="9363437" cy="1212850"/>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张某安全意识淡薄，属于严重违章操作，未按照规定在设备上悬挂检修告示牌，直接进入机体操作配砂工人李某安全意识淡薄，上班进入工作岗位后没有对环境进行检查，随后又开启混砂机，造成事故发生此事故的发生表明车间安全管理不严，职工有章不循</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a:t>
            </a:r>
            <a:r>
              <a:rPr lang="en-US" altLang="zh-CN" sz="100" smtClean="0">
                <a:solidFill>
                  <a:srgbClr val="0000A0"/>
                </a:solidFill>
              </a:rPr>
              <a:t>2</a:t>
            </a:r>
            <a:r>
              <a:rPr lang="zh-CN" altLang="en-US" sz="100" smtClean="0">
                <a:solidFill>
                  <a:srgbClr val="0000A0"/>
                </a:solidFill>
              </a:rPr>
              <a:t>）施工面积小，加固效果显著。</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8" grpId="0" bldLvl="0" animBg="1"/>
      <p:bldP spid="3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安全生产四不伤害原则</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47" name="矩形: 圆角 46"/>
          <p:cNvSpPr/>
          <p:nvPr/>
        </p:nvSpPr>
        <p:spPr>
          <a:xfrm>
            <a:off x="6165919" y="1912576"/>
            <a:ext cx="4723643" cy="72782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01-</a:t>
            </a: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事故原因未查清不放过</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8" name="矩形: 圆角 47"/>
          <p:cNvSpPr/>
          <p:nvPr/>
        </p:nvSpPr>
        <p:spPr>
          <a:xfrm>
            <a:off x="6165919" y="2928576"/>
            <a:ext cx="4723643" cy="72782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02-</a:t>
            </a: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责任人员未处理不放过</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9" name="矩形: 圆角 48"/>
          <p:cNvSpPr/>
          <p:nvPr/>
        </p:nvSpPr>
        <p:spPr>
          <a:xfrm>
            <a:off x="6165919" y="3944576"/>
            <a:ext cx="4723643" cy="72782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03-</a:t>
            </a: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责任人和群众未受教育不放过</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50" name="矩形: 圆角 49"/>
          <p:cNvSpPr/>
          <p:nvPr/>
        </p:nvSpPr>
        <p:spPr>
          <a:xfrm>
            <a:off x="6165919" y="4960576"/>
            <a:ext cx="4723643" cy="72782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04-</a:t>
            </a: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整改措施未落实不放过</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pic>
        <p:nvPicPr>
          <p:cNvPr id="18" name="图片 17"/>
          <p:cNvPicPr>
            <a:picLocks noChangeAspect="1"/>
          </p:cNvPicPr>
          <p:nvPr/>
        </p:nvPicPr>
        <p:blipFill>
          <a:blip r:embed="rId3"/>
          <a:stretch>
            <a:fillRect/>
          </a:stretch>
        </p:blipFill>
        <p:spPr>
          <a:xfrm>
            <a:off x="1206902" y="1695472"/>
            <a:ext cx="4349566" cy="3992924"/>
          </a:xfrm>
          <a:prstGeom prst="rect">
            <a:avLst/>
          </a:prstGeom>
        </p:spPr>
      </p:pic>
      <p:sp>
        <p:nvSpPr>
          <p:cNvPr id="51" name="文本框 50"/>
          <p:cNvSpPr txBox="1"/>
          <p:nvPr/>
        </p:nvSpPr>
        <p:spPr>
          <a:xfrm>
            <a:off x="1421500" y="2173339"/>
            <a:ext cx="1813020" cy="922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5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原则</a:t>
            </a:r>
            <a:endParaRPr kumimoji="0" lang="zh-CN" altLang="en-US" sz="5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土木工程成本控制人才除了需要具备相关的从业资格证书之外，在其参与实际的土木工程成本控制管理之前，需要经过很长一段时间的专业培训</a:t>
            </a:r>
            <a:r>
              <a:rPr lang="en-US" altLang="zh-CN" sz="100" smtClean="0">
                <a:solidFill>
                  <a:srgbClr val="0000A0"/>
                </a:solidFill>
              </a:rPr>
              <a:t>;</a:t>
            </a:r>
            <a:r>
              <a:rPr lang="zh-CN" altLang="en-US" sz="100" smtClean="0">
                <a:solidFill>
                  <a:srgbClr val="0000A0"/>
                </a:solidFill>
              </a:rPr>
              <a:t>另外，因为土木工程成本控制管理中需要涉及非常多的专业知识和内容，有着很高的专业性，所以，相关的人员必须要具备高级造价工程师的资质。</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1000"/>
                                        <p:tgtEl>
                                          <p:spTgt spid="49"/>
                                        </p:tgtEl>
                                      </p:cBhvr>
                                    </p:animEffect>
                                    <p:anim calcmode="lin" valueType="num">
                                      <p:cBhvr>
                                        <p:cTn id="26" dur="1000" fill="hold"/>
                                        <p:tgtEl>
                                          <p:spTgt spid="49"/>
                                        </p:tgtEl>
                                        <p:attrNameLst>
                                          <p:attrName>ppt_x</p:attrName>
                                        </p:attrNameLst>
                                      </p:cBhvr>
                                      <p:tavLst>
                                        <p:tav tm="0">
                                          <p:val>
                                            <p:strVal val="#ppt_x"/>
                                          </p:val>
                                        </p:tav>
                                        <p:tav tm="100000">
                                          <p:val>
                                            <p:strVal val="#ppt_x"/>
                                          </p:val>
                                        </p:tav>
                                      </p:tavLst>
                                    </p:anim>
                                    <p:anim calcmode="lin" valueType="num">
                                      <p:cBhvr>
                                        <p:cTn id="27" dur="1000" fill="hold"/>
                                        <p:tgtEl>
                                          <p:spTgt spid="4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anim calcmode="lin" valueType="num">
                                      <p:cBhvr>
                                        <p:cTn id="32" dur="1000" fill="hold"/>
                                        <p:tgtEl>
                                          <p:spTgt spid="50"/>
                                        </p:tgtEl>
                                        <p:attrNameLst>
                                          <p:attrName>ppt_x</p:attrName>
                                        </p:attrNameLst>
                                      </p:cBhvr>
                                      <p:tavLst>
                                        <p:tav tm="0">
                                          <p:val>
                                            <p:strVal val="#ppt_x"/>
                                          </p:val>
                                        </p:tav>
                                        <p:tav tm="100000">
                                          <p:val>
                                            <p:strVal val="#ppt_x"/>
                                          </p:val>
                                        </p:tav>
                                      </p:tavLst>
                                    </p:anim>
                                    <p:anim calcmode="lin" valueType="num">
                                      <p:cBhvr>
                                        <p:cTn id="3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9" grpId="0" bldLvl="0" animBg="1"/>
      <p:bldP spid="5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安全生产四不伤害原则</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47" name="矩形: 圆角 46"/>
          <p:cNvSpPr/>
          <p:nvPr/>
        </p:nvSpPr>
        <p:spPr>
          <a:xfrm>
            <a:off x="1600053" y="1634633"/>
            <a:ext cx="3695345" cy="506796"/>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事故原因未查清不放过</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32" name="矩形 31"/>
          <p:cNvSpPr/>
          <p:nvPr/>
        </p:nvSpPr>
        <p:spPr>
          <a:xfrm>
            <a:off x="1523051" y="2309073"/>
            <a:ext cx="5868349" cy="1582420"/>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是指在调查伤亡事故的原因时，不能敷衍了事，只顾着个人的便利，未找到事故的主要原因不能轻易下结论，也不能随意建立因果关系，必须仔细认真查明，直到找出事故发生的根本原因。</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35" name="矩形: 圆角 34"/>
          <p:cNvSpPr/>
          <p:nvPr/>
        </p:nvSpPr>
        <p:spPr>
          <a:xfrm>
            <a:off x="1600053" y="4022300"/>
            <a:ext cx="3695345" cy="506796"/>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责任人员未处理不放过</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36" name="矩形 35"/>
          <p:cNvSpPr/>
          <p:nvPr/>
        </p:nvSpPr>
        <p:spPr>
          <a:xfrm>
            <a:off x="1523051" y="4696739"/>
            <a:ext cx="5868349" cy="1212850"/>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是指对于造成安全事故的主要责任人员和负责人员进行问责和处罚，当然，也不能随意处罚，可根据造成的后果程度及相关的法律规范来处理惩罚相关的人员。</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pic>
        <p:nvPicPr>
          <p:cNvPr id="16" name="图片 15"/>
          <p:cNvPicPr>
            <a:picLocks noChangeAspect="1"/>
          </p:cNvPicPr>
          <p:nvPr/>
        </p:nvPicPr>
        <p:blipFill>
          <a:blip r:embed="rId3" cstate="email"/>
          <a:stretch>
            <a:fillRect/>
          </a:stretch>
        </p:blipFill>
        <p:spPr>
          <a:xfrm>
            <a:off x="8168180" y="1383268"/>
            <a:ext cx="3164959" cy="4669675"/>
          </a:xfrm>
          <a:prstGeom prst="rect">
            <a:avLst/>
          </a:prstGeom>
        </p:spPr>
      </p:pic>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而这些问题的出现主要是因为我国针对土木工程项目管理成本控制还没有建立起一套统一、完整的成本控制系统，针对土木工程项目各个阶段的成本控制管理没有明确参考，造成了成本控制工作和实际的项目管理相脱节，影响到了整个土木工程项目管理的成本控制质量。</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32" grpId="0"/>
      <p:bldP spid="35" grpId="0" bldLvl="0" animBg="1"/>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安全生产四不伤害原则</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47" name="矩形: 圆角 46"/>
          <p:cNvSpPr/>
          <p:nvPr/>
        </p:nvSpPr>
        <p:spPr>
          <a:xfrm>
            <a:off x="4732541" y="1860960"/>
            <a:ext cx="4531240" cy="506796"/>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责任人和群众未受教育不放过</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32" name="矩形 31"/>
          <p:cNvSpPr/>
          <p:nvPr/>
        </p:nvSpPr>
        <p:spPr>
          <a:xfrm>
            <a:off x="4655539" y="2584583"/>
            <a:ext cx="6514044" cy="1212850"/>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事故发生后，不能单单的把原因调查完，把相关人员问责了就结束了，还应引以为戒，不仅仅是教育责任人，还应该教育广大的群众，普及相关的安全隐患知识，只有人人都引以为戒，方能走得长远。</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35" name="矩形: 圆角 34"/>
          <p:cNvSpPr/>
          <p:nvPr/>
        </p:nvSpPr>
        <p:spPr>
          <a:xfrm>
            <a:off x="4732541" y="3977661"/>
            <a:ext cx="3695345" cy="506796"/>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整改措施未落实不放过</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36" name="矩形 35"/>
          <p:cNvSpPr/>
          <p:nvPr/>
        </p:nvSpPr>
        <p:spPr>
          <a:xfrm>
            <a:off x="4655539" y="4701284"/>
            <a:ext cx="6514044" cy="1212850"/>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每场事故之后，总要有反思，要从上一次的事故中吸取教训，做好防范措施，单有意识还不够，还要行动起来，单位之间互相监督，真正把措施落实到位，这也是这四不放过原则的根本目的所在。</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pic>
        <p:nvPicPr>
          <p:cNvPr id="15" name="图片 14"/>
          <p:cNvPicPr>
            <a:picLocks noChangeAspect="1"/>
          </p:cNvPicPr>
          <p:nvPr/>
        </p:nvPicPr>
        <p:blipFill>
          <a:blip r:embed="rId3" cstate="email"/>
          <a:stretch>
            <a:fillRect/>
          </a:stretch>
        </p:blipFill>
        <p:spPr>
          <a:xfrm flipH="1">
            <a:off x="1107079" y="1771588"/>
            <a:ext cx="2625763" cy="4210335"/>
          </a:xfrm>
          <a:prstGeom prst="rect">
            <a:avLst/>
          </a:prstGeom>
        </p:spPr>
      </p:pic>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此外，土木工程成本控制管理人员还需要在日常的工作中积累丰富的经验，掌握相关的财务预算管理知识，提高财务预算管理能力，同时还要加强土木工程成本控制管理相关法律法规的学习，提高对相关知识的认识和了解，从而更好地在实际成本控制管理中进行应用，提高成本控制管理人员的综合素质。</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500" fill="hold"/>
                                        <p:tgtEl>
                                          <p:spTgt spid="47"/>
                                        </p:tgtEl>
                                        <p:attrNameLst>
                                          <p:attrName>ppt_x</p:attrName>
                                        </p:attrNameLst>
                                      </p:cBhvr>
                                      <p:tavLst>
                                        <p:tav tm="0">
                                          <p:val>
                                            <p:strVal val="#ppt_x"/>
                                          </p:val>
                                        </p:tav>
                                        <p:tav tm="100000">
                                          <p:val>
                                            <p:strVal val="#ppt_x"/>
                                          </p:val>
                                        </p:tav>
                                      </p:tavLst>
                                    </p:anim>
                                    <p:anim calcmode="lin" valueType="num">
                                      <p:cBhvr additive="base">
                                        <p:cTn id="19" dur="500" fill="hold"/>
                                        <p:tgtEl>
                                          <p:spTgt spid="4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32" grpId="0"/>
      <p:bldP spid="35" grpId="0" bldLvl="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安全生产四不伤害原则</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32" name="矩形 31"/>
          <p:cNvSpPr/>
          <p:nvPr/>
        </p:nvSpPr>
        <p:spPr>
          <a:xfrm>
            <a:off x="1946562" y="1732614"/>
            <a:ext cx="9238777" cy="427990"/>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安全事故 按照</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企业职工伤亡事故分类标准</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GB 6441—1986</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）将企业工伤事故分为</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20</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类</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53" name="矩形: 圆角 152"/>
          <p:cNvSpPr/>
          <p:nvPr/>
        </p:nvSpPr>
        <p:spPr>
          <a:xfrm>
            <a:off x="1192721" y="2482846"/>
            <a:ext cx="599974" cy="3273060"/>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事故的分类</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14" name="组合 13"/>
          <p:cNvGrpSpPr/>
          <p:nvPr/>
        </p:nvGrpSpPr>
        <p:grpSpPr>
          <a:xfrm>
            <a:off x="2042404" y="2482846"/>
            <a:ext cx="9033877" cy="3273060"/>
            <a:chOff x="2535442" y="2580661"/>
            <a:chExt cx="11056733" cy="2886689"/>
          </a:xfrm>
        </p:grpSpPr>
        <p:sp>
          <p:nvSpPr>
            <p:cNvPr id="35" name="矩形: 圆角 34"/>
            <p:cNvSpPr/>
            <p:nvPr/>
          </p:nvSpPr>
          <p:spPr>
            <a:xfrm>
              <a:off x="2535442" y="2580661"/>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物体打击</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54" name="矩形: 圆角 153"/>
            <p:cNvSpPr/>
            <p:nvPr/>
          </p:nvSpPr>
          <p:spPr>
            <a:xfrm>
              <a:off x="2535442" y="3352186"/>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车辆伤害</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55" name="矩形: 圆角 154"/>
            <p:cNvSpPr/>
            <p:nvPr/>
          </p:nvSpPr>
          <p:spPr>
            <a:xfrm>
              <a:off x="2535442" y="4123711"/>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机械伤害</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56" name="矩形: 圆角 155"/>
            <p:cNvSpPr/>
            <p:nvPr/>
          </p:nvSpPr>
          <p:spPr>
            <a:xfrm>
              <a:off x="2535442" y="4895236"/>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起重伤害</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57" name="矩形: 圆角 156"/>
            <p:cNvSpPr/>
            <p:nvPr/>
          </p:nvSpPr>
          <p:spPr>
            <a:xfrm>
              <a:off x="4811917" y="2580661"/>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触电</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58" name="矩形: 圆角 157"/>
            <p:cNvSpPr/>
            <p:nvPr/>
          </p:nvSpPr>
          <p:spPr>
            <a:xfrm>
              <a:off x="4811917" y="3352186"/>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淹溺</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59" name="矩形: 圆角 158"/>
            <p:cNvSpPr/>
            <p:nvPr/>
          </p:nvSpPr>
          <p:spPr>
            <a:xfrm>
              <a:off x="4811917" y="4123711"/>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灼烫</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60" name="矩形: 圆角 159"/>
            <p:cNvSpPr/>
            <p:nvPr/>
          </p:nvSpPr>
          <p:spPr>
            <a:xfrm>
              <a:off x="4811917" y="4895236"/>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火灾</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61" name="矩形: 圆角 160"/>
            <p:cNvSpPr/>
            <p:nvPr/>
          </p:nvSpPr>
          <p:spPr>
            <a:xfrm>
              <a:off x="7088392" y="2580661"/>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高处坠落</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62" name="矩形: 圆角 161"/>
            <p:cNvSpPr/>
            <p:nvPr/>
          </p:nvSpPr>
          <p:spPr>
            <a:xfrm>
              <a:off x="7088392" y="3352186"/>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坍塌</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63" name="矩形: 圆角 162"/>
            <p:cNvSpPr/>
            <p:nvPr/>
          </p:nvSpPr>
          <p:spPr>
            <a:xfrm>
              <a:off x="7088392" y="4123711"/>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冒顶片帮</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64" name="矩形: 圆角 163"/>
            <p:cNvSpPr/>
            <p:nvPr/>
          </p:nvSpPr>
          <p:spPr>
            <a:xfrm>
              <a:off x="7088392" y="4895236"/>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漏水</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65" name="矩形: 圆角 164"/>
            <p:cNvSpPr/>
            <p:nvPr/>
          </p:nvSpPr>
          <p:spPr>
            <a:xfrm>
              <a:off x="9364867" y="2580661"/>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放炮</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66" name="矩形: 圆角 165"/>
            <p:cNvSpPr/>
            <p:nvPr/>
          </p:nvSpPr>
          <p:spPr>
            <a:xfrm>
              <a:off x="9364867" y="3352186"/>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瓦斯爆炸</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67" name="矩形: 圆角 166"/>
            <p:cNvSpPr/>
            <p:nvPr/>
          </p:nvSpPr>
          <p:spPr>
            <a:xfrm>
              <a:off x="9364867" y="4123711"/>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火药爆炸</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68" name="矩形: 圆角 167"/>
            <p:cNvSpPr/>
            <p:nvPr/>
          </p:nvSpPr>
          <p:spPr>
            <a:xfrm>
              <a:off x="9364867" y="4895236"/>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锅炉爆炸</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69" name="矩形: 圆角 168"/>
            <p:cNvSpPr/>
            <p:nvPr/>
          </p:nvSpPr>
          <p:spPr>
            <a:xfrm>
              <a:off x="11641342" y="2580661"/>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容器爆炸</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70" name="矩形: 圆角 169"/>
            <p:cNvSpPr/>
            <p:nvPr/>
          </p:nvSpPr>
          <p:spPr>
            <a:xfrm>
              <a:off x="11641342" y="3352186"/>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中毒</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71" name="矩形: 圆角 170"/>
            <p:cNvSpPr/>
            <p:nvPr/>
          </p:nvSpPr>
          <p:spPr>
            <a:xfrm>
              <a:off x="11641342" y="4123711"/>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窒息</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72" name="矩形: 圆角 171"/>
            <p:cNvSpPr/>
            <p:nvPr/>
          </p:nvSpPr>
          <p:spPr>
            <a:xfrm>
              <a:off x="11641342" y="4895236"/>
              <a:ext cx="1950833" cy="572114"/>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其他伤害</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在选择矿粉的过程中，应当将其含沙量控制在</a:t>
            </a:r>
            <a:r>
              <a:rPr lang="en-US" altLang="zh-CN" sz="100" smtClean="0">
                <a:solidFill>
                  <a:srgbClr val="0000A0"/>
                </a:solidFill>
              </a:rPr>
              <a:t>65%</a:t>
            </a:r>
            <a:r>
              <a:rPr lang="zh-CN" altLang="en-US" sz="100" smtClean="0">
                <a:solidFill>
                  <a:srgbClr val="0000A0"/>
                </a:solidFill>
              </a:rPr>
              <a:t>以上。</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1000"/>
                                        <p:tgtEl>
                                          <p:spTgt spid="153"/>
                                        </p:tgtEl>
                                      </p:cBhvr>
                                    </p:animEffect>
                                    <p:anim calcmode="lin" valueType="num">
                                      <p:cBhvr>
                                        <p:cTn id="19" dur="1000" fill="hold"/>
                                        <p:tgtEl>
                                          <p:spTgt spid="153"/>
                                        </p:tgtEl>
                                        <p:attrNameLst>
                                          <p:attrName>ppt_x</p:attrName>
                                        </p:attrNameLst>
                                      </p:cBhvr>
                                      <p:tavLst>
                                        <p:tav tm="0">
                                          <p:val>
                                            <p:strVal val="#ppt_x"/>
                                          </p:val>
                                        </p:tav>
                                        <p:tav tm="100000">
                                          <p:val>
                                            <p:strVal val="#ppt_x"/>
                                          </p:val>
                                        </p:tav>
                                      </p:tavLst>
                                    </p:anim>
                                    <p:anim calcmode="lin" valueType="num">
                                      <p:cBhvr>
                                        <p:cTn id="20" dur="1000" fill="hold"/>
                                        <p:tgtEl>
                                          <p:spTgt spid="15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5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安全生产四不伤害原则</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32" name="矩形 31"/>
          <p:cNvSpPr/>
          <p:nvPr/>
        </p:nvSpPr>
        <p:spPr>
          <a:xfrm>
            <a:off x="2701491" y="1586363"/>
            <a:ext cx="6789018" cy="751205"/>
          </a:xfrm>
          <a:prstGeom prst="rect">
            <a:avLst/>
          </a:prstGeom>
        </p:spPr>
        <p:txBody>
          <a:bodyPr wrap="square" lIns="105571" tIns="52784" rIns="105571" bIns="52784">
            <a:spAutoFit/>
          </a:bodyPr>
          <a:lstStyle/>
          <a:p>
            <a:pPr marL="0" marR="0" lvl="0" indent="0" algn="ctr"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伤害程度分类 根据</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&lt;</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企业职工事故伤亡事故分类标准</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&gt;(GB 6441-86)</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规定按伤害程度分类为</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nvGrpSpPr>
          <p:cNvPr id="16" name="组合 15"/>
          <p:cNvGrpSpPr/>
          <p:nvPr/>
        </p:nvGrpSpPr>
        <p:grpSpPr>
          <a:xfrm>
            <a:off x="1539363" y="2468520"/>
            <a:ext cx="9113275" cy="1482650"/>
            <a:chOff x="1539363" y="2609850"/>
            <a:chExt cx="9113275" cy="1622082"/>
          </a:xfrm>
        </p:grpSpPr>
        <p:grpSp>
          <p:nvGrpSpPr>
            <p:cNvPr id="15" name="组合 14"/>
            <p:cNvGrpSpPr/>
            <p:nvPr/>
          </p:nvGrpSpPr>
          <p:grpSpPr>
            <a:xfrm>
              <a:off x="1539363" y="2609850"/>
              <a:ext cx="9113275" cy="1622082"/>
              <a:chOff x="1782523" y="2482846"/>
              <a:chExt cx="9113275" cy="1242131"/>
            </a:xfrm>
          </p:grpSpPr>
          <p:sp>
            <p:nvSpPr>
              <p:cNvPr id="45" name="矩形: 圆角 44"/>
              <p:cNvSpPr/>
              <p:nvPr/>
            </p:nvSpPr>
            <p:spPr>
              <a:xfrm>
                <a:off x="1782523" y="2482846"/>
                <a:ext cx="1259943" cy="124213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轻伤</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6" name="矩形: 圆角 45"/>
              <p:cNvSpPr/>
              <p:nvPr/>
            </p:nvSpPr>
            <p:spPr>
              <a:xfrm>
                <a:off x="3101184" y="2482846"/>
                <a:ext cx="7794614" cy="12421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sp>
          <p:nvSpPr>
            <p:cNvPr id="48" name="矩形 47"/>
            <p:cNvSpPr/>
            <p:nvPr/>
          </p:nvSpPr>
          <p:spPr>
            <a:xfrm>
              <a:off x="3055156" y="2832766"/>
              <a:ext cx="7300426" cy="1326909"/>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轻伤是指造成职工肢体伤残，或者某些器官功能性或器质性轻度损伤，表现为劳动能力轻度或暂时丧失的伤害一般指受伤职工歇工在一个工作日以上，但够不上重伤者”。</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50" name="组合 49"/>
          <p:cNvGrpSpPr/>
          <p:nvPr/>
        </p:nvGrpSpPr>
        <p:grpSpPr>
          <a:xfrm>
            <a:off x="1539363" y="4113932"/>
            <a:ext cx="9113275" cy="1622082"/>
            <a:chOff x="1539363" y="2609850"/>
            <a:chExt cx="9113275" cy="1622082"/>
          </a:xfrm>
        </p:grpSpPr>
        <p:grpSp>
          <p:nvGrpSpPr>
            <p:cNvPr id="51" name="组合 50"/>
            <p:cNvGrpSpPr/>
            <p:nvPr/>
          </p:nvGrpSpPr>
          <p:grpSpPr>
            <a:xfrm>
              <a:off x="1539363" y="2609850"/>
              <a:ext cx="9113275" cy="1622082"/>
              <a:chOff x="1782523" y="2482846"/>
              <a:chExt cx="9113275" cy="1242131"/>
            </a:xfrm>
          </p:grpSpPr>
          <p:sp>
            <p:nvSpPr>
              <p:cNvPr id="53" name="矩形: 圆角 52"/>
              <p:cNvSpPr/>
              <p:nvPr/>
            </p:nvSpPr>
            <p:spPr>
              <a:xfrm>
                <a:off x="1782523" y="2482846"/>
                <a:ext cx="1259943" cy="124213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重伤</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54" name="矩形: 圆角 53"/>
              <p:cNvSpPr/>
              <p:nvPr/>
            </p:nvSpPr>
            <p:spPr>
              <a:xfrm>
                <a:off x="3101184" y="2482846"/>
                <a:ext cx="7794614" cy="12421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sp>
          <p:nvSpPr>
            <p:cNvPr id="52" name="矩形 51"/>
            <p:cNvSpPr/>
            <p:nvPr/>
          </p:nvSpPr>
          <p:spPr>
            <a:xfrm>
              <a:off x="3055156" y="2648100"/>
              <a:ext cx="7300426" cy="1582420"/>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重伤是指造成职工肢体残缺或视觉、听觉等器官受到严重损伤，一般能引起人体长期存在功能障碍，或者劳动能力有重大损失的伤害</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损失工作日等于和超过</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105</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个工作日的失能伤害，重伤损失工作日最多不超过</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6000</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工作日</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该领域的研究为就地热再生施工装备无人化发展奠定了基础。</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安全生产四不伤害原则</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32" name="矩形 31"/>
          <p:cNvSpPr/>
          <p:nvPr/>
        </p:nvSpPr>
        <p:spPr>
          <a:xfrm>
            <a:off x="2701491" y="1624463"/>
            <a:ext cx="6789018" cy="843915"/>
          </a:xfrm>
          <a:prstGeom prst="rect">
            <a:avLst/>
          </a:prstGeom>
        </p:spPr>
        <p:txBody>
          <a:bodyPr wrap="square" lIns="105571" tIns="52784" rIns="105571" bIns="52784">
            <a:spAutoFit/>
          </a:bodyPr>
          <a:lstStyle/>
          <a:p>
            <a:pPr marL="0" marR="0" lvl="0" indent="0" algn="ctr"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伤害程度分类 根据</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&lt;</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企业职工事故伤亡事故分类标准</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&gt;(GB 6441-86)</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规定</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0" marR="0" lvl="0" indent="0" algn="ctr"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按伤害程度分类为</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nvGrpSpPr>
          <p:cNvPr id="16" name="组合 15"/>
          <p:cNvGrpSpPr/>
          <p:nvPr/>
        </p:nvGrpSpPr>
        <p:grpSpPr>
          <a:xfrm>
            <a:off x="1539363" y="2620919"/>
            <a:ext cx="9113275" cy="1482651"/>
            <a:chOff x="1539363" y="2609849"/>
            <a:chExt cx="9113275" cy="1622083"/>
          </a:xfrm>
        </p:grpSpPr>
        <p:grpSp>
          <p:nvGrpSpPr>
            <p:cNvPr id="15" name="组合 14"/>
            <p:cNvGrpSpPr/>
            <p:nvPr/>
          </p:nvGrpSpPr>
          <p:grpSpPr>
            <a:xfrm>
              <a:off x="1539363" y="2609849"/>
              <a:ext cx="9113275" cy="1622083"/>
              <a:chOff x="1782523" y="2482846"/>
              <a:chExt cx="9113275" cy="1242132"/>
            </a:xfrm>
          </p:grpSpPr>
          <p:sp>
            <p:nvSpPr>
              <p:cNvPr id="45" name="矩形: 圆角 44"/>
              <p:cNvSpPr/>
              <p:nvPr/>
            </p:nvSpPr>
            <p:spPr>
              <a:xfrm>
                <a:off x="1782523" y="2482847"/>
                <a:ext cx="1259943" cy="124213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死亡</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事故</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6" name="矩形: 圆角 45"/>
              <p:cNvSpPr/>
              <p:nvPr/>
            </p:nvSpPr>
            <p:spPr>
              <a:xfrm>
                <a:off x="3101184" y="2482846"/>
                <a:ext cx="7794614" cy="12421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sp>
          <p:nvSpPr>
            <p:cNvPr id="48" name="矩形 47"/>
            <p:cNvSpPr/>
            <p:nvPr/>
          </p:nvSpPr>
          <p:spPr>
            <a:xfrm>
              <a:off x="3055156" y="2882229"/>
              <a:ext cx="7300426" cy="1125441"/>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是指一次事故中死亡职工</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1-2</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人</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的事故”；</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将“重大死亡事故”定义为“是指一次事故中死亡</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3</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人</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以上（含</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3</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人）的事故”。 </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50" name="组合 49"/>
          <p:cNvGrpSpPr/>
          <p:nvPr/>
        </p:nvGrpSpPr>
        <p:grpSpPr>
          <a:xfrm>
            <a:off x="1539363" y="4367932"/>
            <a:ext cx="6995037" cy="1622082"/>
            <a:chOff x="1539363" y="2609850"/>
            <a:chExt cx="6995037" cy="1622082"/>
          </a:xfrm>
        </p:grpSpPr>
        <p:grpSp>
          <p:nvGrpSpPr>
            <p:cNvPr id="51" name="组合 50"/>
            <p:cNvGrpSpPr/>
            <p:nvPr/>
          </p:nvGrpSpPr>
          <p:grpSpPr>
            <a:xfrm>
              <a:off x="1539363" y="2609850"/>
              <a:ext cx="6995037" cy="1622082"/>
              <a:chOff x="1782523" y="2482846"/>
              <a:chExt cx="6995037" cy="1242131"/>
            </a:xfrm>
          </p:grpSpPr>
          <p:sp>
            <p:nvSpPr>
              <p:cNvPr id="53" name="矩形: 圆角 52"/>
              <p:cNvSpPr/>
              <p:nvPr/>
            </p:nvSpPr>
            <p:spPr>
              <a:xfrm>
                <a:off x="1782523" y="2482846"/>
                <a:ext cx="1259943" cy="124213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虚惊</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事件</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54" name="矩形: 圆角 53"/>
              <p:cNvSpPr/>
              <p:nvPr/>
            </p:nvSpPr>
            <p:spPr>
              <a:xfrm>
                <a:off x="3101184" y="2482846"/>
                <a:ext cx="5676376" cy="12421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sp>
          <p:nvSpPr>
            <p:cNvPr id="52" name="矩形 51"/>
            <p:cNvSpPr/>
            <p:nvPr/>
          </p:nvSpPr>
          <p:spPr>
            <a:xfrm>
              <a:off x="3055156" y="3017432"/>
              <a:ext cx="4056844" cy="843915"/>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指未造成伤害、疾病或者死亡而引起的人员惊吓事件</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pic>
        <p:nvPicPr>
          <p:cNvPr id="17" name="图片 16"/>
          <p:cNvPicPr>
            <a:picLocks noChangeAspect="1"/>
          </p:cNvPicPr>
          <p:nvPr/>
        </p:nvPicPr>
        <p:blipFill>
          <a:blip r:embed="rId3"/>
          <a:stretch>
            <a:fillRect/>
          </a:stretch>
        </p:blipFill>
        <p:spPr>
          <a:xfrm flipH="1">
            <a:off x="8778875" y="4211320"/>
            <a:ext cx="2155824" cy="1724660"/>
          </a:xfrm>
          <a:prstGeom prst="rect">
            <a:avLst/>
          </a:prstGeom>
        </p:spPr>
      </p:pic>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首先，在这项技术的应用过程中，根据不同的工程特点等方面。</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24" name="椭圆 23"/>
          <p:cNvSpPr/>
          <p:nvPr/>
        </p:nvSpPr>
        <p:spPr>
          <a:xfrm>
            <a:off x="8305800" y="3492500"/>
            <a:ext cx="2768600" cy="2768600"/>
          </a:xfrm>
          <a:prstGeom prst="ellipse">
            <a:avLst/>
          </a:prstGeom>
          <a:gradFill flip="none" rotWithShape="1">
            <a:gsLst>
              <a:gs pos="0">
                <a:srgbClr val="1A59F4"/>
              </a:gs>
              <a:gs pos="100000">
                <a:srgbClr val="1A59F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文本框 18"/>
          <p:cNvSpPr txBox="1"/>
          <p:nvPr/>
        </p:nvSpPr>
        <p:spPr>
          <a:xfrm>
            <a:off x="1454930" y="2862770"/>
            <a:ext cx="5174470" cy="1938020"/>
          </a:xfrm>
          <a:prstGeom prst="rect">
            <a:avLst/>
          </a:prstGeom>
          <a:noFill/>
        </p:spPr>
        <p:txBody>
          <a:bodyPr wrap="square" rtlCol="0">
            <a:spAutoFit/>
          </a:bodyPr>
          <a:lstStyle/>
          <a:p>
            <a:pPr algn="ctr"/>
            <a:r>
              <a:rPr lang="zh-CN" altLang="en-US" sz="6000" b="1" spc="300" dirty="0">
                <a:ln w="12700">
                  <a:solidFill>
                    <a:schemeClr val="bg1"/>
                  </a:solidFill>
                </a:ln>
                <a:solidFill>
                  <a:srgbClr val="002A8C"/>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法律法规基础知识</a:t>
            </a:r>
            <a:endParaRPr lang="zh-CN" altLang="en-US" sz="6000" b="1" spc="300" dirty="0">
              <a:ln w="12700">
                <a:solidFill>
                  <a:schemeClr val="bg1"/>
                </a:solidFill>
              </a:ln>
              <a:solidFill>
                <a:srgbClr val="002A8C"/>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23" name="矩形: 圆角 22"/>
          <p:cNvSpPr/>
          <p:nvPr/>
        </p:nvSpPr>
        <p:spPr>
          <a:xfrm>
            <a:off x="3572295" y="1712266"/>
            <a:ext cx="914400" cy="867652"/>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02</a:t>
            </a:r>
            <a:endParaRPr kumimoji="0" lang="en-US" altLang="zh-CN" sz="3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pic>
        <p:nvPicPr>
          <p:cNvPr id="15" name="图片 14"/>
          <p:cNvPicPr>
            <a:picLocks noChangeAspect="1"/>
          </p:cNvPicPr>
          <p:nvPr/>
        </p:nvPicPr>
        <p:blipFill>
          <a:blip r:embed="rId1"/>
          <a:stretch>
            <a:fillRect/>
          </a:stretch>
        </p:blipFill>
        <p:spPr>
          <a:xfrm flipH="1">
            <a:off x="7624307" y="1573722"/>
            <a:ext cx="2850466" cy="4185020"/>
          </a:xfrm>
          <a:prstGeom prst="rect">
            <a:avLst/>
          </a:prstGeom>
        </p:spPr>
      </p:pic>
      <p:pic>
        <p:nvPicPr>
          <p:cNvPr id="17" name="图片 16"/>
          <p:cNvPicPr>
            <a:picLocks noChangeAspect="1"/>
          </p:cNvPicPr>
          <p:nvPr/>
        </p:nvPicPr>
        <p:blipFill>
          <a:blip r:embed="rId2" cstate="email"/>
          <a:stretch>
            <a:fillRect/>
          </a:stretch>
        </p:blipFill>
        <p:spPr>
          <a:xfrm>
            <a:off x="9545601" y="0"/>
            <a:ext cx="2646399" cy="2641600"/>
          </a:xfrm>
          <a:prstGeom prst="rect">
            <a:avLst/>
          </a:prstGeom>
        </p:spPr>
      </p:pic>
      <p:sp>
        <p:nvSpPr>
          <p:cNvPr id="91" name="椭圆 90"/>
          <p:cNvSpPr/>
          <p:nvPr/>
        </p:nvSpPr>
        <p:spPr>
          <a:xfrm>
            <a:off x="6940800" y="1175456"/>
            <a:ext cx="711200" cy="711200"/>
          </a:xfrm>
          <a:prstGeom prst="ellipse">
            <a:avLst/>
          </a:prstGeom>
          <a:gradFill flip="none" rotWithShape="1">
            <a:gsLst>
              <a:gs pos="0">
                <a:srgbClr val="1A59F4"/>
              </a:gs>
              <a:gs pos="100000">
                <a:srgbClr val="1A59F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因此，在对混凝土浇筑等工作完毕后，一定要及时对混凝土结构开展保养，确保混凝土结构的稳定性。</a:t>
            </a:r>
            <a:endParaRPr lang="zh-CN" altLang="en-US" sz="100">
              <a:solidFill>
                <a:srgbClr val="0000A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1+#ppt_w/2"/>
                                          </p:val>
                                        </p:tav>
                                        <p:tav tm="100000">
                                          <p:val>
                                            <p:strVal val="#ppt_x"/>
                                          </p:val>
                                        </p:tav>
                                      </p:tavLst>
                                    </p:anim>
                                    <p:anim calcmode="lin" valueType="num">
                                      <p:cBhvr additive="base">
                                        <p:cTn id="20" dur="500" fill="hold"/>
                                        <p:tgtEl>
                                          <p:spTgt spid="9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19" grpId="0"/>
      <p:bldP spid="23" grpId="0" bldLvl="0" animBg="1"/>
      <p:bldP spid="9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安全生产基本方针</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45" name="矩形: 圆角 44"/>
          <p:cNvSpPr/>
          <p:nvPr/>
        </p:nvSpPr>
        <p:spPr>
          <a:xfrm>
            <a:off x="6658112" y="1919362"/>
            <a:ext cx="992081" cy="2043746"/>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安全生产基本方针</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nvGrpSpPr>
          <p:cNvPr id="25" name="组合 24"/>
          <p:cNvGrpSpPr/>
          <p:nvPr/>
        </p:nvGrpSpPr>
        <p:grpSpPr>
          <a:xfrm>
            <a:off x="8051250" y="1819647"/>
            <a:ext cx="3772450" cy="2241550"/>
            <a:chOff x="2957227" y="3121558"/>
            <a:chExt cx="2754237" cy="2241550"/>
          </a:xfrm>
        </p:grpSpPr>
        <p:sp>
          <p:nvSpPr>
            <p:cNvPr id="48" name="矩形 47"/>
            <p:cNvSpPr/>
            <p:nvPr/>
          </p:nvSpPr>
          <p:spPr>
            <a:xfrm>
              <a:off x="3216848" y="3121558"/>
              <a:ext cx="2494616" cy="412750"/>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0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安全第一</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81" name="矩形 80"/>
            <p:cNvSpPr/>
            <p:nvPr/>
          </p:nvSpPr>
          <p:spPr>
            <a:xfrm>
              <a:off x="3216848" y="4035958"/>
              <a:ext cx="2494616" cy="412750"/>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0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预防为主</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82" name="矩形 81"/>
            <p:cNvSpPr/>
            <p:nvPr/>
          </p:nvSpPr>
          <p:spPr>
            <a:xfrm>
              <a:off x="3216848" y="4950358"/>
              <a:ext cx="2494616" cy="412750"/>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0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综合治理</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cxnSp>
          <p:nvCxnSpPr>
            <p:cNvPr id="19" name="直接连接符 18"/>
            <p:cNvCxnSpPr/>
            <p:nvPr/>
          </p:nvCxnSpPr>
          <p:spPr>
            <a:xfrm>
              <a:off x="2957227" y="3785946"/>
              <a:ext cx="20501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2957227" y="4700346"/>
              <a:ext cx="20501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a:off x="3403701" y="4356244"/>
            <a:ext cx="4243311" cy="1485345"/>
            <a:chOff x="3314801" y="4254644"/>
            <a:chExt cx="4243311" cy="1485345"/>
          </a:xfrm>
        </p:grpSpPr>
        <p:grpSp>
          <p:nvGrpSpPr>
            <p:cNvPr id="90" name="组合 89"/>
            <p:cNvGrpSpPr/>
            <p:nvPr/>
          </p:nvGrpSpPr>
          <p:grpSpPr>
            <a:xfrm>
              <a:off x="3314801" y="4254644"/>
              <a:ext cx="3479699" cy="927517"/>
              <a:chOff x="3314801" y="3961572"/>
              <a:chExt cx="3479699" cy="927517"/>
            </a:xfrm>
          </p:grpSpPr>
          <p:sp>
            <p:nvSpPr>
              <p:cNvPr id="85" name="矩形 84"/>
              <p:cNvSpPr/>
              <p:nvPr/>
            </p:nvSpPr>
            <p:spPr>
              <a:xfrm>
                <a:off x="3314801" y="3961572"/>
                <a:ext cx="3479699" cy="35115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0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遵章守规、服从管理的义务</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86" name="矩形 85"/>
              <p:cNvSpPr/>
              <p:nvPr/>
            </p:nvSpPr>
            <p:spPr>
              <a:xfrm>
                <a:off x="3314801" y="4537934"/>
                <a:ext cx="3479699" cy="35115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0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正确佩戴和使用劳保用品的义务</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sp>
          <p:nvSpPr>
            <p:cNvPr id="87" name="矩形 86"/>
            <p:cNvSpPr/>
            <p:nvPr/>
          </p:nvSpPr>
          <p:spPr>
            <a:xfrm>
              <a:off x="3314801" y="5388834"/>
              <a:ext cx="4243311" cy="35115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0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接受安全培训，掌握安全生产技能的义务</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sp>
        <p:nvSpPr>
          <p:cNvPr id="88" name="矩形 87"/>
          <p:cNvSpPr/>
          <p:nvPr/>
        </p:nvSpPr>
        <p:spPr>
          <a:xfrm>
            <a:off x="8001000" y="5244213"/>
            <a:ext cx="3367112" cy="59753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0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发现事故隐患或者其他不安全因素及时报告的义务</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84" name="矩形: 圆角 83"/>
          <p:cNvSpPr/>
          <p:nvPr/>
        </p:nvSpPr>
        <p:spPr>
          <a:xfrm>
            <a:off x="1654312" y="4040262"/>
            <a:ext cx="1301160" cy="2043746"/>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从业人员的安全生产义务</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pic>
        <p:nvPicPr>
          <p:cNvPr id="97" name="图片 96"/>
          <p:cNvPicPr>
            <a:picLocks noChangeAspect="1"/>
          </p:cNvPicPr>
          <p:nvPr/>
        </p:nvPicPr>
        <p:blipFill rotWithShape="1">
          <a:blip r:embed="rId3"/>
          <a:srcRect t="25926" b="24422"/>
          <a:stretch>
            <a:fillRect/>
          </a:stretch>
        </p:blipFill>
        <p:spPr>
          <a:xfrm>
            <a:off x="1460500" y="1612900"/>
            <a:ext cx="4457700" cy="2213347"/>
          </a:xfrm>
          <a:prstGeom prst="rect">
            <a:avLst/>
          </a:prstGeom>
        </p:spPr>
      </p:pic>
      <p:sp>
        <p:nvSpPr>
          <p:cNvPr id="13" name="文本框 12"/>
          <p:cNvSpPr txBox="1"/>
          <p:nvPr/>
        </p:nvSpPr>
        <p:spPr>
          <a:xfrm>
            <a:off x="0" y="6750278"/>
            <a:ext cx="10160000" cy="107722"/>
          </a:xfrm>
          <a:prstGeom prst="rect">
            <a:avLst/>
          </a:prstGeom>
          <a:noFill/>
        </p:spPr>
        <p:txBody>
          <a:bodyPr vert="horz" rtlCol="0">
            <a:spAutoFit/>
          </a:bodyPr>
          <a:lstStyle/>
          <a:p>
            <a:r>
              <a:rPr lang="en-US" altLang="zh-CN" sz="100" smtClean="0">
                <a:solidFill>
                  <a:srgbClr val="0000A0"/>
                </a:solidFill>
              </a:rPr>
              <a:t>4</a:t>
            </a:r>
            <a:r>
              <a:rPr lang="zh-CN" altLang="en-US" sz="100" smtClean="0">
                <a:solidFill>
                  <a:srgbClr val="0000A0"/>
                </a:solidFill>
              </a:rPr>
              <a:t>结论成本控制在土木工程项目管理中有着非常重要的作用和价值，同时成本控制管理也会影响到土木工程的施工进度和施工质量。</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 calcmode="lin" valueType="num">
                                      <p:cBhvr>
                                        <p:cTn id="14" dur="500" fill="hold"/>
                                        <p:tgtEl>
                                          <p:spTgt spid="97"/>
                                        </p:tgtEl>
                                        <p:attrNameLst>
                                          <p:attrName>ppt_w</p:attrName>
                                        </p:attrNameLst>
                                      </p:cBhvr>
                                      <p:tavLst>
                                        <p:tav tm="0">
                                          <p:val>
                                            <p:fltVal val="0"/>
                                          </p:val>
                                        </p:tav>
                                        <p:tav tm="100000">
                                          <p:val>
                                            <p:strVal val="#ppt_w"/>
                                          </p:val>
                                        </p:tav>
                                      </p:tavLst>
                                    </p:anim>
                                    <p:anim calcmode="lin" valueType="num">
                                      <p:cBhvr>
                                        <p:cTn id="15" dur="500" fill="hold"/>
                                        <p:tgtEl>
                                          <p:spTgt spid="97"/>
                                        </p:tgtEl>
                                        <p:attrNameLst>
                                          <p:attrName>ppt_h</p:attrName>
                                        </p:attrNameLst>
                                      </p:cBhvr>
                                      <p:tavLst>
                                        <p:tav tm="0">
                                          <p:val>
                                            <p:fltVal val="0"/>
                                          </p:val>
                                        </p:tav>
                                        <p:tav tm="100000">
                                          <p:val>
                                            <p:strVal val="#ppt_h"/>
                                          </p:val>
                                        </p:tav>
                                      </p:tavLst>
                                    </p:anim>
                                    <p:animEffect transition="in" filter="fade">
                                      <p:cBhvr>
                                        <p:cTn id="16" dur="500"/>
                                        <p:tgtEl>
                                          <p:spTgt spid="9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anim calcmode="lin" valueType="num">
                                      <p:cBhvr>
                                        <p:cTn id="33" dur="1000" fill="hold"/>
                                        <p:tgtEl>
                                          <p:spTgt spid="84"/>
                                        </p:tgtEl>
                                        <p:attrNameLst>
                                          <p:attrName>ppt_x</p:attrName>
                                        </p:attrNameLst>
                                      </p:cBhvr>
                                      <p:tavLst>
                                        <p:tav tm="0">
                                          <p:val>
                                            <p:strVal val="#ppt_x"/>
                                          </p:val>
                                        </p:tav>
                                        <p:tav tm="100000">
                                          <p:val>
                                            <p:strVal val="#ppt_x"/>
                                          </p:val>
                                        </p:tav>
                                      </p:tavLst>
                                    </p:anim>
                                    <p:anim calcmode="lin" valueType="num">
                                      <p:cBhvr>
                                        <p:cTn id="34" dur="1000" fill="hold"/>
                                        <p:tgtEl>
                                          <p:spTgt spid="8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1000"/>
                                        <p:tgtEl>
                                          <p:spTgt spid="92"/>
                                        </p:tgtEl>
                                      </p:cBhvr>
                                    </p:animEffect>
                                    <p:anim calcmode="lin" valueType="num">
                                      <p:cBhvr>
                                        <p:cTn id="39" dur="1000" fill="hold"/>
                                        <p:tgtEl>
                                          <p:spTgt spid="92"/>
                                        </p:tgtEl>
                                        <p:attrNameLst>
                                          <p:attrName>ppt_x</p:attrName>
                                        </p:attrNameLst>
                                      </p:cBhvr>
                                      <p:tavLst>
                                        <p:tav tm="0">
                                          <p:val>
                                            <p:strVal val="#ppt_x"/>
                                          </p:val>
                                        </p:tav>
                                        <p:tav tm="100000">
                                          <p:val>
                                            <p:strVal val="#ppt_x"/>
                                          </p:val>
                                        </p:tav>
                                      </p:tavLst>
                                    </p:anim>
                                    <p:anim calcmode="lin" valueType="num">
                                      <p:cBhvr>
                                        <p:cTn id="40" dur="1000" fill="hold"/>
                                        <p:tgtEl>
                                          <p:spTgt spid="92"/>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88" grpId="0"/>
      <p:bldP spid="8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从业人员相关权利</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53" name="矩形: 圆角 52"/>
          <p:cNvSpPr/>
          <p:nvPr/>
        </p:nvSpPr>
        <p:spPr>
          <a:xfrm>
            <a:off x="4508501" y="1614562"/>
            <a:ext cx="3175000" cy="599041"/>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从业人员相关权利</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88" name="矩形 87"/>
          <p:cNvSpPr/>
          <p:nvPr/>
        </p:nvSpPr>
        <p:spPr>
          <a:xfrm>
            <a:off x="1472198" y="2501013"/>
            <a:ext cx="5506118" cy="843915"/>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知情权即有权了解其作业场所和工作岗位存在的险因素、防范措施和事故应急措施。</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54" name="矩形 53"/>
          <p:cNvSpPr/>
          <p:nvPr/>
        </p:nvSpPr>
        <p:spPr>
          <a:xfrm>
            <a:off x="1472198" y="3443837"/>
            <a:ext cx="5506118" cy="843915"/>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批评权和检举、控告权即对本单位安全生产管理工作中存在的问题提出批评、检举、控告。</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55" name="矩形 54"/>
          <p:cNvSpPr/>
          <p:nvPr/>
        </p:nvSpPr>
        <p:spPr>
          <a:xfrm>
            <a:off x="1472198" y="4386661"/>
            <a:ext cx="5506118" cy="843915"/>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紧急避险权即发现直接危及人身安全的紧急情况时，有权停止作业或者在采取可能的应急措施后撤离作业场所。 </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56" name="矩形 55"/>
          <p:cNvSpPr/>
          <p:nvPr/>
        </p:nvSpPr>
        <p:spPr>
          <a:xfrm>
            <a:off x="1472198" y="5335994"/>
            <a:ext cx="5506118" cy="474345"/>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获得符合国家标准或者行业标准劳动防护用品的权利。</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58" name="矩形 57"/>
          <p:cNvSpPr/>
          <p:nvPr/>
        </p:nvSpPr>
        <p:spPr>
          <a:xfrm>
            <a:off x="7636508" y="2604952"/>
            <a:ext cx="3718560" cy="597535"/>
          </a:xfrm>
          <a:prstGeom prst="rect">
            <a:avLst/>
          </a:prstGeom>
        </p:spPr>
        <p:txBody>
          <a:bodyPr wrap="square" lIns="105571" tIns="52784" rIns="105571" bIns="52784">
            <a:spAutoFit/>
          </a:bodyPr>
          <a:lstStyle/>
          <a:p>
            <a:pPr marL="0" marR="0" lvl="0" indent="0" algn="just" defTabSz="914400" rtl="0" eaLnBrk="1" fontAlgn="auto" latinLnBrk="0" hangingPunct="1">
              <a:lnSpc>
                <a:spcPct val="10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建议权即有权对本单位的安全生产工作提出建议。</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59" name="矩形 58"/>
          <p:cNvSpPr/>
          <p:nvPr/>
        </p:nvSpPr>
        <p:spPr>
          <a:xfrm>
            <a:off x="7636508" y="3547776"/>
            <a:ext cx="3718560" cy="597535"/>
          </a:xfrm>
          <a:prstGeom prst="rect">
            <a:avLst/>
          </a:prstGeom>
        </p:spPr>
        <p:txBody>
          <a:bodyPr wrap="square" lIns="105571" tIns="52784" rIns="105571" bIns="52784">
            <a:spAutoFit/>
          </a:bodyPr>
          <a:lstStyle/>
          <a:p>
            <a:pPr marL="0" marR="0" lvl="0" indent="0" algn="just" defTabSz="914400" rtl="0" eaLnBrk="1" fontAlgn="auto" latinLnBrk="0" hangingPunct="1">
              <a:lnSpc>
                <a:spcPct val="10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拒绝权即有权拒绝违章作业指挥和强令冒险作业。</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60" name="矩形 59"/>
          <p:cNvSpPr/>
          <p:nvPr/>
        </p:nvSpPr>
        <p:spPr>
          <a:xfrm>
            <a:off x="7636508" y="4613710"/>
            <a:ext cx="3718560" cy="351155"/>
          </a:xfrm>
          <a:prstGeom prst="rect">
            <a:avLst/>
          </a:prstGeom>
        </p:spPr>
        <p:txBody>
          <a:bodyPr wrap="square" lIns="105571" tIns="52784" rIns="105571" bIns="52784">
            <a:spAutoFit/>
          </a:bodyPr>
          <a:lstStyle/>
          <a:p>
            <a:pPr marL="0" marR="0" lvl="0" indent="0" algn="just" defTabSz="914400" rtl="0" eaLnBrk="1" fontAlgn="auto" latinLnBrk="0" hangingPunct="1">
              <a:lnSpc>
                <a:spcPct val="10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依法向本单位提出要求赔偿的权利。</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61" name="矩形 60"/>
          <p:cNvSpPr/>
          <p:nvPr/>
        </p:nvSpPr>
        <p:spPr>
          <a:xfrm>
            <a:off x="7636508" y="5378377"/>
            <a:ext cx="3718560" cy="351155"/>
          </a:xfrm>
          <a:prstGeom prst="rect">
            <a:avLst/>
          </a:prstGeom>
        </p:spPr>
        <p:txBody>
          <a:bodyPr wrap="square" lIns="105571" tIns="52784" rIns="105571" bIns="52784">
            <a:spAutoFit/>
          </a:bodyPr>
          <a:lstStyle/>
          <a:p>
            <a:pPr marL="0" marR="0" lvl="0" indent="0" algn="just" defTabSz="914400" rtl="0" eaLnBrk="1" fontAlgn="auto" latinLnBrk="0" hangingPunct="1">
              <a:lnSpc>
                <a:spcPct val="10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获得安全生产教育和培训的权利。</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22" name="矩形: 圆角 21"/>
          <p:cNvSpPr/>
          <p:nvPr/>
        </p:nvSpPr>
        <p:spPr>
          <a:xfrm>
            <a:off x="986631" y="2705637"/>
            <a:ext cx="397670" cy="39767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1</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69" name="矩形: 圆角 68"/>
          <p:cNvSpPr/>
          <p:nvPr/>
        </p:nvSpPr>
        <p:spPr>
          <a:xfrm>
            <a:off x="986631" y="3648461"/>
            <a:ext cx="397670" cy="39767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2</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70" name="矩形: 圆角 69"/>
          <p:cNvSpPr/>
          <p:nvPr/>
        </p:nvSpPr>
        <p:spPr>
          <a:xfrm>
            <a:off x="986631" y="4591285"/>
            <a:ext cx="397670" cy="39767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3</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72" name="矩形: 圆角 71"/>
          <p:cNvSpPr/>
          <p:nvPr/>
        </p:nvSpPr>
        <p:spPr>
          <a:xfrm>
            <a:off x="986631" y="5355952"/>
            <a:ext cx="397670" cy="39767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4</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73" name="矩形: 圆角 72"/>
          <p:cNvSpPr/>
          <p:nvPr/>
        </p:nvSpPr>
        <p:spPr>
          <a:xfrm>
            <a:off x="7161237" y="2705637"/>
            <a:ext cx="397670" cy="39767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5</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75" name="矩形: 圆角 74"/>
          <p:cNvSpPr/>
          <p:nvPr/>
        </p:nvSpPr>
        <p:spPr>
          <a:xfrm>
            <a:off x="7161237" y="3648461"/>
            <a:ext cx="397670" cy="39767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6</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76" name="矩形: 圆角 75"/>
          <p:cNvSpPr/>
          <p:nvPr/>
        </p:nvSpPr>
        <p:spPr>
          <a:xfrm>
            <a:off x="7161237" y="4591285"/>
            <a:ext cx="397670" cy="39767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7</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77" name="矩形: 圆角 76"/>
          <p:cNvSpPr/>
          <p:nvPr/>
        </p:nvSpPr>
        <p:spPr>
          <a:xfrm>
            <a:off x="7161237" y="5355952"/>
            <a:ext cx="397670" cy="397670"/>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8</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摊铺机作业过程中必须合理调整其行驶速度，及时进行各项路面检测，保障摊铺施工质量。</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p:cTn id="29" dur="500" fill="hold"/>
                                        <p:tgtEl>
                                          <p:spTgt spid="70"/>
                                        </p:tgtEl>
                                        <p:attrNameLst>
                                          <p:attrName>ppt_w</p:attrName>
                                        </p:attrNameLst>
                                      </p:cBhvr>
                                      <p:tavLst>
                                        <p:tav tm="0">
                                          <p:val>
                                            <p:fltVal val="0"/>
                                          </p:val>
                                        </p:tav>
                                        <p:tav tm="100000">
                                          <p:val>
                                            <p:strVal val="#ppt_w"/>
                                          </p:val>
                                        </p:tav>
                                      </p:tavLst>
                                    </p:anim>
                                    <p:anim calcmode="lin" valueType="num">
                                      <p:cBhvr>
                                        <p:cTn id="30" dur="500" fill="hold"/>
                                        <p:tgtEl>
                                          <p:spTgt spid="70"/>
                                        </p:tgtEl>
                                        <p:attrNameLst>
                                          <p:attrName>ppt_h</p:attrName>
                                        </p:attrNameLst>
                                      </p:cBhvr>
                                      <p:tavLst>
                                        <p:tav tm="0">
                                          <p:val>
                                            <p:fltVal val="0"/>
                                          </p:val>
                                        </p:tav>
                                        <p:tav tm="100000">
                                          <p:val>
                                            <p:strVal val="#ppt_h"/>
                                          </p:val>
                                        </p:tav>
                                      </p:tavLst>
                                    </p:anim>
                                    <p:animEffect transition="in" filter="fade">
                                      <p:cBhvr>
                                        <p:cTn id="31" dur="500"/>
                                        <p:tgtEl>
                                          <p:spTgt spid="7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p:cTn id="34" dur="500" fill="hold"/>
                                        <p:tgtEl>
                                          <p:spTgt spid="72"/>
                                        </p:tgtEl>
                                        <p:attrNameLst>
                                          <p:attrName>ppt_w</p:attrName>
                                        </p:attrNameLst>
                                      </p:cBhvr>
                                      <p:tavLst>
                                        <p:tav tm="0">
                                          <p:val>
                                            <p:fltVal val="0"/>
                                          </p:val>
                                        </p:tav>
                                        <p:tav tm="100000">
                                          <p:val>
                                            <p:strVal val="#ppt_w"/>
                                          </p:val>
                                        </p:tav>
                                      </p:tavLst>
                                    </p:anim>
                                    <p:anim calcmode="lin" valueType="num">
                                      <p:cBhvr>
                                        <p:cTn id="35" dur="500" fill="hold"/>
                                        <p:tgtEl>
                                          <p:spTgt spid="72"/>
                                        </p:tgtEl>
                                        <p:attrNameLst>
                                          <p:attrName>ppt_h</p:attrName>
                                        </p:attrNameLst>
                                      </p:cBhvr>
                                      <p:tavLst>
                                        <p:tav tm="0">
                                          <p:val>
                                            <p:fltVal val="0"/>
                                          </p:val>
                                        </p:tav>
                                        <p:tav tm="100000">
                                          <p:val>
                                            <p:strVal val="#ppt_h"/>
                                          </p:val>
                                        </p:tav>
                                      </p:tavLst>
                                    </p:anim>
                                    <p:animEffect transition="in" filter="fade">
                                      <p:cBhvr>
                                        <p:cTn id="36" dur="500"/>
                                        <p:tgtEl>
                                          <p:spTgt spid="72"/>
                                        </p:tgtEl>
                                      </p:cBhvr>
                                    </p:animEffect>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1000"/>
                                        <p:tgtEl>
                                          <p:spTgt spid="88"/>
                                        </p:tgtEl>
                                      </p:cBhvr>
                                    </p:animEffect>
                                    <p:anim calcmode="lin" valueType="num">
                                      <p:cBhvr>
                                        <p:cTn id="41" dur="1000" fill="hold"/>
                                        <p:tgtEl>
                                          <p:spTgt spid="88"/>
                                        </p:tgtEl>
                                        <p:attrNameLst>
                                          <p:attrName>ppt_x</p:attrName>
                                        </p:attrNameLst>
                                      </p:cBhvr>
                                      <p:tavLst>
                                        <p:tav tm="0">
                                          <p:val>
                                            <p:strVal val="#ppt_x"/>
                                          </p:val>
                                        </p:tav>
                                        <p:tav tm="100000">
                                          <p:val>
                                            <p:strVal val="#ppt_x"/>
                                          </p:val>
                                        </p:tav>
                                      </p:tavLst>
                                    </p:anim>
                                    <p:anim calcmode="lin" valueType="num">
                                      <p:cBhvr>
                                        <p:cTn id="42" dur="1000" fill="hold"/>
                                        <p:tgtEl>
                                          <p:spTgt spid="88"/>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1000"/>
                                        <p:tgtEl>
                                          <p:spTgt spid="54"/>
                                        </p:tgtEl>
                                      </p:cBhvr>
                                    </p:animEffect>
                                    <p:anim calcmode="lin" valueType="num">
                                      <p:cBhvr>
                                        <p:cTn id="47" dur="1000" fill="hold"/>
                                        <p:tgtEl>
                                          <p:spTgt spid="54"/>
                                        </p:tgtEl>
                                        <p:attrNameLst>
                                          <p:attrName>ppt_x</p:attrName>
                                        </p:attrNameLst>
                                      </p:cBhvr>
                                      <p:tavLst>
                                        <p:tav tm="0">
                                          <p:val>
                                            <p:strVal val="#ppt_x"/>
                                          </p:val>
                                        </p:tav>
                                        <p:tav tm="100000">
                                          <p:val>
                                            <p:strVal val="#ppt_x"/>
                                          </p:val>
                                        </p:tav>
                                      </p:tavLst>
                                    </p:anim>
                                    <p:anim calcmode="lin" valueType="num">
                                      <p:cBhvr>
                                        <p:cTn id="48" dur="1000" fill="hold"/>
                                        <p:tgtEl>
                                          <p:spTgt spid="5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 calcmode="lin" valueType="num">
                                      <p:cBhvr>
                                        <p:cTn id="63" dur="500" fill="hold"/>
                                        <p:tgtEl>
                                          <p:spTgt spid="73"/>
                                        </p:tgtEl>
                                        <p:attrNameLst>
                                          <p:attrName>ppt_w</p:attrName>
                                        </p:attrNameLst>
                                      </p:cBhvr>
                                      <p:tavLst>
                                        <p:tav tm="0">
                                          <p:val>
                                            <p:fltVal val="0"/>
                                          </p:val>
                                        </p:tav>
                                        <p:tav tm="100000">
                                          <p:val>
                                            <p:strVal val="#ppt_w"/>
                                          </p:val>
                                        </p:tav>
                                      </p:tavLst>
                                    </p:anim>
                                    <p:anim calcmode="lin" valueType="num">
                                      <p:cBhvr>
                                        <p:cTn id="64" dur="500" fill="hold"/>
                                        <p:tgtEl>
                                          <p:spTgt spid="73"/>
                                        </p:tgtEl>
                                        <p:attrNameLst>
                                          <p:attrName>ppt_h</p:attrName>
                                        </p:attrNameLst>
                                      </p:cBhvr>
                                      <p:tavLst>
                                        <p:tav tm="0">
                                          <p:val>
                                            <p:fltVal val="0"/>
                                          </p:val>
                                        </p:tav>
                                        <p:tav tm="100000">
                                          <p:val>
                                            <p:strVal val="#ppt_h"/>
                                          </p:val>
                                        </p:tav>
                                      </p:tavLst>
                                    </p:anim>
                                    <p:animEffect transition="in" filter="fade">
                                      <p:cBhvr>
                                        <p:cTn id="65" dur="500"/>
                                        <p:tgtEl>
                                          <p:spTgt spid="7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75"/>
                                        </p:tgtEl>
                                        <p:attrNameLst>
                                          <p:attrName>style.visibility</p:attrName>
                                        </p:attrNameLst>
                                      </p:cBhvr>
                                      <p:to>
                                        <p:strVal val="visible"/>
                                      </p:to>
                                    </p:set>
                                    <p:anim calcmode="lin" valueType="num">
                                      <p:cBhvr>
                                        <p:cTn id="68" dur="500" fill="hold"/>
                                        <p:tgtEl>
                                          <p:spTgt spid="75"/>
                                        </p:tgtEl>
                                        <p:attrNameLst>
                                          <p:attrName>ppt_w</p:attrName>
                                        </p:attrNameLst>
                                      </p:cBhvr>
                                      <p:tavLst>
                                        <p:tav tm="0">
                                          <p:val>
                                            <p:fltVal val="0"/>
                                          </p:val>
                                        </p:tav>
                                        <p:tav tm="100000">
                                          <p:val>
                                            <p:strVal val="#ppt_w"/>
                                          </p:val>
                                        </p:tav>
                                      </p:tavLst>
                                    </p:anim>
                                    <p:anim calcmode="lin" valueType="num">
                                      <p:cBhvr>
                                        <p:cTn id="69" dur="500" fill="hold"/>
                                        <p:tgtEl>
                                          <p:spTgt spid="75"/>
                                        </p:tgtEl>
                                        <p:attrNameLst>
                                          <p:attrName>ppt_h</p:attrName>
                                        </p:attrNameLst>
                                      </p:cBhvr>
                                      <p:tavLst>
                                        <p:tav tm="0">
                                          <p:val>
                                            <p:fltVal val="0"/>
                                          </p:val>
                                        </p:tav>
                                        <p:tav tm="100000">
                                          <p:val>
                                            <p:strVal val="#ppt_h"/>
                                          </p:val>
                                        </p:tav>
                                      </p:tavLst>
                                    </p:anim>
                                    <p:animEffect transition="in" filter="fade">
                                      <p:cBhvr>
                                        <p:cTn id="70" dur="500"/>
                                        <p:tgtEl>
                                          <p:spTgt spid="7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4500"/>
                            </p:stCondLst>
                            <p:childTnLst>
                              <p:par>
                                <p:cTn id="82" presetID="42" presetClass="entr" presetSubtype="0"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1000"/>
                                        <p:tgtEl>
                                          <p:spTgt spid="58"/>
                                        </p:tgtEl>
                                      </p:cBhvr>
                                    </p:animEffect>
                                    <p:anim calcmode="lin" valueType="num">
                                      <p:cBhvr>
                                        <p:cTn id="85" dur="1000" fill="hold"/>
                                        <p:tgtEl>
                                          <p:spTgt spid="58"/>
                                        </p:tgtEl>
                                        <p:attrNameLst>
                                          <p:attrName>ppt_x</p:attrName>
                                        </p:attrNameLst>
                                      </p:cBhvr>
                                      <p:tavLst>
                                        <p:tav tm="0">
                                          <p:val>
                                            <p:strVal val="#ppt_x"/>
                                          </p:val>
                                        </p:tav>
                                        <p:tav tm="100000">
                                          <p:val>
                                            <p:strVal val="#ppt_x"/>
                                          </p:val>
                                        </p:tav>
                                      </p:tavLst>
                                    </p:anim>
                                    <p:anim calcmode="lin" valueType="num">
                                      <p:cBhvr>
                                        <p:cTn id="86" dur="1000" fill="hold"/>
                                        <p:tgtEl>
                                          <p:spTgt spid="58"/>
                                        </p:tgtEl>
                                        <p:attrNameLst>
                                          <p:attrName>ppt_y</p:attrName>
                                        </p:attrNameLst>
                                      </p:cBhvr>
                                      <p:tavLst>
                                        <p:tav tm="0">
                                          <p:val>
                                            <p:strVal val="#ppt_y+.1"/>
                                          </p:val>
                                        </p:tav>
                                        <p:tav tm="100000">
                                          <p:val>
                                            <p:strVal val="#ppt_y"/>
                                          </p:val>
                                        </p:tav>
                                      </p:tavLst>
                                    </p:anim>
                                  </p:childTnLst>
                                </p:cTn>
                              </p:par>
                            </p:childTnLst>
                          </p:cTn>
                        </p:par>
                        <p:par>
                          <p:cTn id="87" fill="hold">
                            <p:stCondLst>
                              <p:cond delay="5500"/>
                            </p:stCondLst>
                            <p:childTnLst>
                              <p:par>
                                <p:cTn id="88" presetID="42"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1000"/>
                                        <p:tgtEl>
                                          <p:spTgt spid="59"/>
                                        </p:tgtEl>
                                      </p:cBhvr>
                                    </p:animEffect>
                                    <p:anim calcmode="lin" valueType="num">
                                      <p:cBhvr>
                                        <p:cTn id="91" dur="1000" fill="hold"/>
                                        <p:tgtEl>
                                          <p:spTgt spid="59"/>
                                        </p:tgtEl>
                                        <p:attrNameLst>
                                          <p:attrName>ppt_x</p:attrName>
                                        </p:attrNameLst>
                                      </p:cBhvr>
                                      <p:tavLst>
                                        <p:tav tm="0">
                                          <p:val>
                                            <p:strVal val="#ppt_x"/>
                                          </p:val>
                                        </p:tav>
                                        <p:tav tm="100000">
                                          <p:val>
                                            <p:strVal val="#ppt_x"/>
                                          </p:val>
                                        </p:tav>
                                      </p:tavLst>
                                    </p:anim>
                                    <p:anim calcmode="lin" valueType="num">
                                      <p:cBhvr>
                                        <p:cTn id="92" dur="1000" fill="hold"/>
                                        <p:tgtEl>
                                          <p:spTgt spid="59"/>
                                        </p:tgtEl>
                                        <p:attrNameLst>
                                          <p:attrName>ppt_y</p:attrName>
                                        </p:attrNameLst>
                                      </p:cBhvr>
                                      <p:tavLst>
                                        <p:tav tm="0">
                                          <p:val>
                                            <p:strVal val="#ppt_y+.1"/>
                                          </p:val>
                                        </p:tav>
                                        <p:tav tm="100000">
                                          <p:val>
                                            <p:strVal val="#ppt_y"/>
                                          </p:val>
                                        </p:tav>
                                      </p:tavLst>
                                    </p:anim>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1000"/>
                                        <p:tgtEl>
                                          <p:spTgt spid="60"/>
                                        </p:tgtEl>
                                      </p:cBhvr>
                                    </p:animEffect>
                                    <p:anim calcmode="lin" valueType="num">
                                      <p:cBhvr>
                                        <p:cTn id="97" dur="1000" fill="hold"/>
                                        <p:tgtEl>
                                          <p:spTgt spid="60"/>
                                        </p:tgtEl>
                                        <p:attrNameLst>
                                          <p:attrName>ppt_x</p:attrName>
                                        </p:attrNameLst>
                                      </p:cBhvr>
                                      <p:tavLst>
                                        <p:tav tm="0">
                                          <p:val>
                                            <p:strVal val="#ppt_x"/>
                                          </p:val>
                                        </p:tav>
                                        <p:tav tm="100000">
                                          <p:val>
                                            <p:strVal val="#ppt_x"/>
                                          </p:val>
                                        </p:tav>
                                      </p:tavLst>
                                    </p:anim>
                                    <p:anim calcmode="lin" valueType="num">
                                      <p:cBhvr>
                                        <p:cTn id="98" dur="1000" fill="hold"/>
                                        <p:tgtEl>
                                          <p:spTgt spid="60"/>
                                        </p:tgtEl>
                                        <p:attrNameLst>
                                          <p:attrName>ppt_y</p:attrName>
                                        </p:attrNameLst>
                                      </p:cBhvr>
                                      <p:tavLst>
                                        <p:tav tm="0">
                                          <p:val>
                                            <p:strVal val="#ppt_y+.1"/>
                                          </p:val>
                                        </p:tav>
                                        <p:tav tm="100000">
                                          <p:val>
                                            <p:strVal val="#ppt_y"/>
                                          </p:val>
                                        </p:tav>
                                      </p:tavLst>
                                    </p:anim>
                                  </p:childTnLst>
                                </p:cTn>
                              </p:par>
                            </p:childTnLst>
                          </p:cTn>
                        </p:par>
                        <p:par>
                          <p:cTn id="99" fill="hold">
                            <p:stCondLst>
                              <p:cond delay="7500"/>
                            </p:stCondLst>
                            <p:childTnLst>
                              <p:par>
                                <p:cTn id="100" presetID="42" presetClass="entr" presetSubtype="0" fill="hold" grpId="0" nodeType="after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1000"/>
                                        <p:tgtEl>
                                          <p:spTgt spid="61"/>
                                        </p:tgtEl>
                                      </p:cBhvr>
                                    </p:animEffect>
                                    <p:anim calcmode="lin" valueType="num">
                                      <p:cBhvr>
                                        <p:cTn id="103" dur="1000" fill="hold"/>
                                        <p:tgtEl>
                                          <p:spTgt spid="61"/>
                                        </p:tgtEl>
                                        <p:attrNameLst>
                                          <p:attrName>ppt_x</p:attrName>
                                        </p:attrNameLst>
                                      </p:cBhvr>
                                      <p:tavLst>
                                        <p:tav tm="0">
                                          <p:val>
                                            <p:strVal val="#ppt_x"/>
                                          </p:val>
                                        </p:tav>
                                        <p:tav tm="100000">
                                          <p:val>
                                            <p:strVal val="#ppt_x"/>
                                          </p:val>
                                        </p:tav>
                                      </p:tavLst>
                                    </p:anim>
                                    <p:anim calcmode="lin" valueType="num">
                                      <p:cBhvr>
                                        <p:cTn id="10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88" grpId="0"/>
      <p:bldP spid="54" grpId="0"/>
      <p:bldP spid="55" grpId="0"/>
      <p:bldP spid="56" grpId="0"/>
      <p:bldP spid="58" grpId="0"/>
      <p:bldP spid="59" grpId="0"/>
      <p:bldP spid="60" grpId="0"/>
      <p:bldP spid="61" grpId="0"/>
      <p:bldP spid="22" grpId="0" bldLvl="0" animBg="1"/>
      <p:bldP spid="69" grpId="0" bldLvl="0" animBg="1"/>
      <p:bldP spid="70" grpId="0" bldLvl="0" animBg="1"/>
      <p:bldP spid="72" grpId="0" bldLvl="0" animBg="1"/>
      <p:bldP spid="73" grpId="0" bldLvl="0" animBg="1"/>
      <p:bldP spid="75" grpId="0" bldLvl="0" animBg="1"/>
      <p:bldP spid="76" grpId="0" bldLvl="0" animBg="1"/>
      <p:bldP spid="7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特种作业要求</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61" name="矩形 60"/>
          <p:cNvSpPr/>
          <p:nvPr/>
        </p:nvSpPr>
        <p:spPr>
          <a:xfrm>
            <a:off x="3930164" y="1729848"/>
            <a:ext cx="6852732" cy="1582420"/>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是指直接从事容易发生人员伤亡事故，对操作者本人、他人及周围设施的安全可能造成重大危害的作业。</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电工作业、金属焊接（气割）作业 、爆破作业、压力容器操作、建筑登高架设作业、起重作业、锅炉司炉作业等高危作业均为特种作业。</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nvGrpSpPr>
          <p:cNvPr id="15" name="组合 14"/>
          <p:cNvGrpSpPr/>
          <p:nvPr/>
        </p:nvGrpSpPr>
        <p:grpSpPr>
          <a:xfrm>
            <a:off x="1659936" y="1573787"/>
            <a:ext cx="1995716" cy="1995716"/>
            <a:chOff x="3552371" y="2659742"/>
            <a:chExt cx="1995716" cy="1995716"/>
          </a:xfrm>
        </p:grpSpPr>
        <p:sp>
          <p:nvSpPr>
            <p:cNvPr id="41" name="椭圆 40"/>
            <p:cNvSpPr/>
            <p:nvPr/>
          </p:nvSpPr>
          <p:spPr>
            <a:xfrm>
              <a:off x="3552371" y="2659742"/>
              <a:ext cx="1995716" cy="199571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4" name="椭圆 13"/>
            <p:cNvSpPr/>
            <p:nvPr/>
          </p:nvSpPr>
          <p:spPr>
            <a:xfrm>
              <a:off x="3758825" y="2866196"/>
              <a:ext cx="1582810" cy="1582810"/>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特种</a:t>
              </a:r>
              <a:endParaRPr kumimoji="0" lang="en-US" altLang="zh-CN"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作业</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sp>
        <p:nvSpPr>
          <p:cNvPr id="45" name="矩形 44"/>
          <p:cNvSpPr/>
          <p:nvPr/>
        </p:nvSpPr>
        <p:spPr>
          <a:xfrm>
            <a:off x="1504197" y="4536652"/>
            <a:ext cx="6852732" cy="1582420"/>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 年满</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18</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周岁，初中及以上文化程度；</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 经县级以上医院体检合格，无妨碍从事相应特种作业的疾病和生理缺陷；</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 按上岗要求的技术业务理论和实际操作技 能考核成绩合格；</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 符合相应特种作业需要的其他条件。</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7" name="矩形: 圆角 16"/>
          <p:cNvSpPr/>
          <p:nvPr/>
        </p:nvSpPr>
        <p:spPr>
          <a:xfrm>
            <a:off x="2950734" y="3686571"/>
            <a:ext cx="6252030" cy="562397"/>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对特种作业人员的基本要求：</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pic>
        <p:nvPicPr>
          <p:cNvPr id="19" name="图片 18"/>
          <p:cNvPicPr>
            <a:picLocks noChangeAspect="1"/>
          </p:cNvPicPr>
          <p:nvPr/>
        </p:nvPicPr>
        <p:blipFill>
          <a:blip r:embed="rId3"/>
          <a:stretch>
            <a:fillRect/>
          </a:stretch>
        </p:blipFill>
        <p:spPr>
          <a:xfrm flipH="1">
            <a:off x="8583668" y="4304280"/>
            <a:ext cx="2706632" cy="1698329"/>
          </a:xfrm>
          <a:prstGeom prst="rect">
            <a:avLst/>
          </a:prstGeom>
        </p:spPr>
      </p:pic>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通过将所得到的模型与建筑模型及其管线等进行对照，即可分析现存的问题，并根据现存问题对模型进行修改。</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p:cTn id="26" dur="500" fill="hold"/>
                                        <p:tgtEl>
                                          <p:spTgt spid="61"/>
                                        </p:tgtEl>
                                        <p:attrNameLst>
                                          <p:attrName>ppt_w</p:attrName>
                                        </p:attrNameLst>
                                      </p:cBhvr>
                                      <p:tavLst>
                                        <p:tav tm="0">
                                          <p:val>
                                            <p:fltVal val="0"/>
                                          </p:val>
                                        </p:tav>
                                        <p:tav tm="100000">
                                          <p:val>
                                            <p:strVal val="#ppt_w"/>
                                          </p:val>
                                        </p:tav>
                                      </p:tavLst>
                                    </p:anim>
                                    <p:anim calcmode="lin" valueType="num">
                                      <p:cBhvr>
                                        <p:cTn id="27" dur="500" fill="hold"/>
                                        <p:tgtEl>
                                          <p:spTgt spid="61"/>
                                        </p:tgtEl>
                                        <p:attrNameLst>
                                          <p:attrName>ppt_h</p:attrName>
                                        </p:attrNameLst>
                                      </p:cBhvr>
                                      <p:tavLst>
                                        <p:tav tm="0">
                                          <p:val>
                                            <p:fltVal val="0"/>
                                          </p:val>
                                        </p:tav>
                                        <p:tav tm="100000">
                                          <p:val>
                                            <p:strVal val="#ppt_h"/>
                                          </p:val>
                                        </p:tav>
                                      </p:tavLst>
                                    </p:anim>
                                    <p:animEffect transition="in" filter="fade">
                                      <p:cBhvr>
                                        <p:cTn id="28" dur="500"/>
                                        <p:tgtEl>
                                          <p:spTgt spid="61"/>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5" grpId="0"/>
      <p:bldP spid="1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24" name="椭圆 23"/>
          <p:cNvSpPr/>
          <p:nvPr/>
        </p:nvSpPr>
        <p:spPr>
          <a:xfrm>
            <a:off x="8305800" y="3492500"/>
            <a:ext cx="2768600" cy="2768600"/>
          </a:xfrm>
          <a:prstGeom prst="ellipse">
            <a:avLst/>
          </a:prstGeom>
          <a:gradFill flip="none" rotWithShape="1">
            <a:gsLst>
              <a:gs pos="0">
                <a:srgbClr val="1A59F4"/>
              </a:gs>
              <a:gs pos="100000">
                <a:srgbClr val="1A59F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文本框 18"/>
          <p:cNvSpPr txBox="1"/>
          <p:nvPr/>
        </p:nvSpPr>
        <p:spPr>
          <a:xfrm>
            <a:off x="908830" y="2921168"/>
            <a:ext cx="6812770" cy="1014730"/>
          </a:xfrm>
          <a:prstGeom prst="rect">
            <a:avLst/>
          </a:prstGeom>
          <a:noFill/>
        </p:spPr>
        <p:txBody>
          <a:bodyPr wrap="square" rtlCol="0">
            <a:spAutoFit/>
          </a:bodyPr>
          <a:lstStyle/>
          <a:p>
            <a:pPr algn="ctr"/>
            <a:r>
              <a:rPr lang="zh-CN" altLang="en-US" sz="6000" b="1" spc="300" dirty="0">
                <a:ln w="12700">
                  <a:solidFill>
                    <a:schemeClr val="bg1"/>
                  </a:solidFill>
                </a:ln>
                <a:solidFill>
                  <a:srgbClr val="002A8C"/>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生产基本操作知识</a:t>
            </a:r>
            <a:endParaRPr lang="zh-CN" altLang="en-US" sz="6000" b="1" spc="300" dirty="0">
              <a:ln w="12700">
                <a:solidFill>
                  <a:schemeClr val="bg1"/>
                </a:solidFill>
              </a:ln>
              <a:solidFill>
                <a:srgbClr val="002A8C"/>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23" name="矩形: 圆角 22"/>
          <p:cNvSpPr/>
          <p:nvPr/>
        </p:nvSpPr>
        <p:spPr>
          <a:xfrm>
            <a:off x="3572295" y="1712266"/>
            <a:ext cx="914400" cy="867652"/>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03</a:t>
            </a:r>
            <a:endParaRPr kumimoji="0" lang="en-US" altLang="zh-CN" sz="3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pic>
        <p:nvPicPr>
          <p:cNvPr id="15" name="图片 14"/>
          <p:cNvPicPr>
            <a:picLocks noChangeAspect="1"/>
          </p:cNvPicPr>
          <p:nvPr/>
        </p:nvPicPr>
        <p:blipFill>
          <a:blip r:embed="rId1"/>
          <a:stretch>
            <a:fillRect/>
          </a:stretch>
        </p:blipFill>
        <p:spPr>
          <a:xfrm flipH="1">
            <a:off x="7624307" y="1573722"/>
            <a:ext cx="2850466" cy="4185020"/>
          </a:xfrm>
          <a:prstGeom prst="rect">
            <a:avLst/>
          </a:prstGeom>
        </p:spPr>
      </p:pic>
      <p:pic>
        <p:nvPicPr>
          <p:cNvPr id="17" name="图片 16"/>
          <p:cNvPicPr>
            <a:picLocks noChangeAspect="1"/>
          </p:cNvPicPr>
          <p:nvPr/>
        </p:nvPicPr>
        <p:blipFill>
          <a:blip r:embed="rId2" cstate="email"/>
          <a:stretch>
            <a:fillRect/>
          </a:stretch>
        </p:blipFill>
        <p:spPr>
          <a:xfrm>
            <a:off x="9545601" y="0"/>
            <a:ext cx="2646399" cy="2641600"/>
          </a:xfrm>
          <a:prstGeom prst="rect">
            <a:avLst/>
          </a:prstGeom>
        </p:spPr>
      </p:pic>
      <p:sp>
        <p:nvSpPr>
          <p:cNvPr id="91" name="椭圆 90"/>
          <p:cNvSpPr/>
          <p:nvPr/>
        </p:nvSpPr>
        <p:spPr>
          <a:xfrm>
            <a:off x="6940800" y="1175456"/>
            <a:ext cx="711200" cy="711200"/>
          </a:xfrm>
          <a:prstGeom prst="ellipse">
            <a:avLst/>
          </a:prstGeom>
          <a:gradFill flip="none" rotWithShape="1">
            <a:gsLst>
              <a:gs pos="0">
                <a:srgbClr val="1A59F4"/>
              </a:gs>
              <a:gs pos="100000">
                <a:srgbClr val="1A59F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一些缺口机械可以选择租赁的方式，以保证工程的有序进行。</a:t>
            </a:r>
            <a:endParaRPr lang="zh-CN" altLang="en-US" sz="100">
              <a:solidFill>
                <a:srgbClr val="0000A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1+#ppt_w/2"/>
                                          </p:val>
                                        </p:tav>
                                        <p:tav tm="100000">
                                          <p:val>
                                            <p:strVal val="#ppt_x"/>
                                          </p:val>
                                        </p:tav>
                                      </p:tavLst>
                                    </p:anim>
                                    <p:anim calcmode="lin" valueType="num">
                                      <p:cBhvr additive="base">
                                        <p:cTn id="20" dur="500" fill="hold"/>
                                        <p:tgtEl>
                                          <p:spTgt spid="9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19" grpId="0"/>
      <p:bldP spid="23" grpId="0" bldLvl="0" animBg="1"/>
      <p:bldP spid="9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企业安全生产应知应会</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17" name="矩形: 圆角 16"/>
          <p:cNvSpPr/>
          <p:nvPr/>
        </p:nvSpPr>
        <p:spPr>
          <a:xfrm>
            <a:off x="4748888" y="2650695"/>
            <a:ext cx="2777970" cy="2235200"/>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起重作业</a:t>
            </a:r>
            <a:endParaRPr kumimoji="0" lang="en-US" altLang="zh-CN"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pPr>
            <a:r>
              <a:rPr kumimoji="0" lang="en-US" altLang="zh-CN" sz="4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10</a:t>
            </a:r>
            <a:r>
              <a:rPr kumimoji="0" lang="zh-CN" altLang="en-US" sz="4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不吊</a:t>
            </a:r>
            <a:endParaRPr kumimoji="0" lang="zh-CN" altLang="en-US" sz="4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79" name="矩形 78"/>
          <p:cNvSpPr/>
          <p:nvPr/>
        </p:nvSpPr>
        <p:spPr>
          <a:xfrm>
            <a:off x="8186125" y="1802157"/>
            <a:ext cx="2603060" cy="412750"/>
          </a:xfrm>
          <a:prstGeom prst="rect">
            <a:avLst/>
          </a:prstGeom>
        </p:spPr>
        <p:txBody>
          <a:bodyPr wrap="square" lIns="105571" tIns="52784" rIns="105571" bIns="52784">
            <a:spAutoFit/>
          </a:bodyPr>
          <a:lstStyle/>
          <a:p>
            <a:pPr marL="0" marR="0" lvl="0" indent="0" algn="ctr" defTabSz="914400" rtl="0" eaLnBrk="1" fontAlgn="auto" latinLnBrk="0" hangingPunct="1">
              <a:lnSpc>
                <a:spcPct val="100000"/>
              </a:lnSpc>
              <a:spcBef>
                <a:spcPts val="0"/>
              </a:spcBef>
              <a:spcAft>
                <a:spcPts val="0"/>
              </a:spcAft>
              <a:buClr>
                <a:prstClr val="black">
                  <a:lumMod val="75000"/>
                  <a:lumOff val="25000"/>
                </a:prstClr>
              </a:buClr>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工件埋在地下不吊</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80" name="矩形 79"/>
          <p:cNvSpPr/>
          <p:nvPr/>
        </p:nvSpPr>
        <p:spPr>
          <a:xfrm>
            <a:off x="8186125" y="3561105"/>
            <a:ext cx="2603060" cy="412750"/>
          </a:xfrm>
          <a:prstGeom prst="rect">
            <a:avLst/>
          </a:prstGeom>
        </p:spPr>
        <p:txBody>
          <a:bodyPr wrap="square" lIns="105571" tIns="52784" rIns="105571" bIns="52784">
            <a:spAutoFit/>
          </a:bodyPr>
          <a:lstStyle/>
          <a:p>
            <a:pPr marL="0" marR="0" lvl="0" indent="0" algn="ctr" defTabSz="914400" rtl="0" eaLnBrk="1" fontAlgn="auto" latinLnBrk="0" hangingPunct="1">
              <a:lnSpc>
                <a:spcPct val="100000"/>
              </a:lnSpc>
              <a:spcBef>
                <a:spcPts val="0"/>
              </a:spcBef>
              <a:spcAft>
                <a:spcPts val="0"/>
              </a:spcAft>
              <a:buClr>
                <a:prstClr val="black">
                  <a:lumMod val="75000"/>
                  <a:lumOff val="25000"/>
                </a:prstClr>
              </a:buClr>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斜拉工件不吊</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85" name="矩形 84"/>
          <p:cNvSpPr/>
          <p:nvPr/>
        </p:nvSpPr>
        <p:spPr>
          <a:xfrm>
            <a:off x="8186125" y="2578543"/>
            <a:ext cx="2603060" cy="412750"/>
          </a:xfrm>
          <a:prstGeom prst="rect">
            <a:avLst/>
          </a:prstGeom>
        </p:spPr>
        <p:txBody>
          <a:bodyPr wrap="square" lIns="105571" tIns="52784" rIns="105571" bIns="52784">
            <a:spAutoFit/>
          </a:bodyPr>
          <a:lstStyle/>
          <a:p>
            <a:pPr marL="0" marR="0" lvl="0" indent="0" algn="ctr" defTabSz="914400" rtl="0" eaLnBrk="1" fontAlgn="auto" latinLnBrk="0" hangingPunct="1">
              <a:lnSpc>
                <a:spcPct val="100000"/>
              </a:lnSpc>
              <a:spcBef>
                <a:spcPts val="0"/>
              </a:spcBef>
              <a:spcAft>
                <a:spcPts val="0"/>
              </a:spcAft>
              <a:buClr>
                <a:prstClr val="black">
                  <a:lumMod val="75000"/>
                  <a:lumOff val="25000"/>
                </a:prstClr>
              </a:buClr>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光线阴暗看不清不吊</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86" name="矩形 85"/>
          <p:cNvSpPr/>
          <p:nvPr/>
        </p:nvSpPr>
        <p:spPr>
          <a:xfrm>
            <a:off x="8186125" y="4286691"/>
            <a:ext cx="2603060" cy="720725"/>
          </a:xfrm>
          <a:prstGeom prst="rect">
            <a:avLst/>
          </a:prstGeom>
        </p:spPr>
        <p:txBody>
          <a:bodyPr wrap="square" lIns="105571" tIns="52784" rIns="105571" bIns="52784">
            <a:spAutoFit/>
          </a:bodyPr>
          <a:lstStyle/>
          <a:p>
            <a:pPr marL="0" marR="0" lvl="0" indent="0" algn="ctr" defTabSz="914400" rtl="0" eaLnBrk="1" fontAlgn="auto" latinLnBrk="0" hangingPunct="1">
              <a:lnSpc>
                <a:spcPct val="100000"/>
              </a:lnSpc>
              <a:spcBef>
                <a:spcPts val="0"/>
              </a:spcBef>
              <a:spcAft>
                <a:spcPts val="0"/>
              </a:spcAft>
              <a:buClr>
                <a:prstClr val="black">
                  <a:lumMod val="75000"/>
                  <a:lumOff val="25000"/>
                </a:prstClr>
              </a:buClr>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棱角物件没有措施不吊</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87" name="矩形 86"/>
          <p:cNvSpPr/>
          <p:nvPr/>
        </p:nvSpPr>
        <p:spPr>
          <a:xfrm>
            <a:off x="8186125" y="5320057"/>
            <a:ext cx="2603060" cy="412750"/>
          </a:xfrm>
          <a:prstGeom prst="rect">
            <a:avLst/>
          </a:prstGeom>
        </p:spPr>
        <p:txBody>
          <a:bodyPr wrap="square" lIns="105571" tIns="52784" rIns="105571" bIns="52784">
            <a:spAutoFit/>
          </a:bodyPr>
          <a:lstStyle/>
          <a:p>
            <a:pPr marL="0" marR="0" lvl="0" indent="0" algn="ctr" defTabSz="914400" rtl="0" eaLnBrk="1" fontAlgn="auto" latinLnBrk="0" hangingPunct="1">
              <a:lnSpc>
                <a:spcPct val="100000"/>
              </a:lnSpc>
              <a:spcBef>
                <a:spcPts val="0"/>
              </a:spcBef>
              <a:spcAft>
                <a:spcPts val="0"/>
              </a:spcAft>
              <a:buClr>
                <a:prstClr val="black">
                  <a:lumMod val="75000"/>
                  <a:lumOff val="25000"/>
                </a:prstClr>
              </a:buClr>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钢水包过满不吊</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89" name="矩形 88"/>
          <p:cNvSpPr/>
          <p:nvPr/>
        </p:nvSpPr>
        <p:spPr>
          <a:xfrm>
            <a:off x="1406305" y="1802157"/>
            <a:ext cx="2700762" cy="720725"/>
          </a:xfrm>
          <a:prstGeom prst="rect">
            <a:avLst/>
          </a:prstGeom>
        </p:spPr>
        <p:txBody>
          <a:bodyPr wrap="square" lIns="105571" tIns="52784" rIns="105571" bIns="52784">
            <a:spAutoFit/>
          </a:bodyPr>
          <a:lstStyle/>
          <a:p>
            <a:pPr marL="0" marR="0" lvl="0" indent="0" algn="ctr" defTabSz="914400" rtl="0" eaLnBrk="1" fontAlgn="auto" latinLnBrk="0" hangingPunct="1">
              <a:lnSpc>
                <a:spcPct val="100000"/>
              </a:lnSpc>
              <a:spcBef>
                <a:spcPts val="0"/>
              </a:spcBef>
              <a:spcAft>
                <a:spcPts val="0"/>
              </a:spcAft>
              <a:buClr>
                <a:prstClr val="black">
                  <a:lumMod val="75000"/>
                  <a:lumOff val="25000"/>
                </a:prstClr>
              </a:buClr>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指挥信号不明或乱指挥不吊</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90" name="矩形 89"/>
          <p:cNvSpPr/>
          <p:nvPr/>
        </p:nvSpPr>
        <p:spPr>
          <a:xfrm>
            <a:off x="1406305" y="3714997"/>
            <a:ext cx="2700762" cy="412750"/>
          </a:xfrm>
          <a:prstGeom prst="rect">
            <a:avLst/>
          </a:prstGeom>
        </p:spPr>
        <p:txBody>
          <a:bodyPr wrap="square" lIns="105571" tIns="52784" rIns="105571" bIns="52784">
            <a:spAutoFit/>
          </a:bodyPr>
          <a:lstStyle/>
          <a:p>
            <a:pPr marL="0" marR="0" lvl="0" indent="0" algn="ctr" defTabSz="914400" rtl="0" eaLnBrk="1" fontAlgn="auto" latinLnBrk="0" hangingPunct="1">
              <a:lnSpc>
                <a:spcPct val="100000"/>
              </a:lnSpc>
              <a:spcBef>
                <a:spcPts val="0"/>
              </a:spcBef>
              <a:spcAft>
                <a:spcPts val="0"/>
              </a:spcAft>
              <a:buClr>
                <a:prstClr val="black">
                  <a:lumMod val="75000"/>
                  <a:lumOff val="25000"/>
                </a:prstClr>
              </a:buClr>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工件紧固不牢不吊</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91" name="矩形 90"/>
          <p:cNvSpPr/>
          <p:nvPr/>
        </p:nvSpPr>
        <p:spPr>
          <a:xfrm>
            <a:off x="1406305" y="2912465"/>
            <a:ext cx="2700762" cy="412750"/>
          </a:xfrm>
          <a:prstGeom prst="rect">
            <a:avLst/>
          </a:prstGeom>
        </p:spPr>
        <p:txBody>
          <a:bodyPr wrap="square" lIns="105571" tIns="52784" rIns="105571" bIns="52784">
            <a:spAutoFit/>
          </a:bodyPr>
          <a:lstStyle/>
          <a:p>
            <a:pPr marL="0" marR="0" lvl="0" indent="0" algn="ctr" defTabSz="914400" rtl="0" eaLnBrk="1" fontAlgn="auto" latinLnBrk="0" hangingPunct="1">
              <a:lnSpc>
                <a:spcPct val="100000"/>
              </a:lnSpc>
              <a:spcBef>
                <a:spcPts val="0"/>
              </a:spcBef>
              <a:spcAft>
                <a:spcPts val="0"/>
              </a:spcAft>
              <a:buClr>
                <a:prstClr val="black">
                  <a:lumMod val="75000"/>
                  <a:lumOff val="25000"/>
                </a:prstClr>
              </a:buClr>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超负荷不吊</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92" name="矩形 91"/>
          <p:cNvSpPr/>
          <p:nvPr/>
        </p:nvSpPr>
        <p:spPr>
          <a:xfrm>
            <a:off x="1406305" y="4517529"/>
            <a:ext cx="2700762" cy="412750"/>
          </a:xfrm>
          <a:prstGeom prst="rect">
            <a:avLst/>
          </a:prstGeom>
        </p:spPr>
        <p:txBody>
          <a:bodyPr wrap="square" lIns="105571" tIns="52784" rIns="105571" bIns="52784">
            <a:spAutoFit/>
          </a:bodyPr>
          <a:lstStyle/>
          <a:p>
            <a:pPr marL="0" marR="0" lvl="0" indent="0" algn="ctr" defTabSz="914400" rtl="0" eaLnBrk="1" fontAlgn="auto" latinLnBrk="0" hangingPunct="1">
              <a:lnSpc>
                <a:spcPct val="100000"/>
              </a:lnSpc>
              <a:spcBef>
                <a:spcPts val="0"/>
              </a:spcBef>
              <a:spcAft>
                <a:spcPts val="0"/>
              </a:spcAft>
              <a:buClr>
                <a:prstClr val="black">
                  <a:lumMod val="75000"/>
                  <a:lumOff val="25000"/>
                </a:prstClr>
              </a:buClr>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吊物上面有人不吊</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93" name="矩形 92"/>
          <p:cNvSpPr/>
          <p:nvPr/>
        </p:nvSpPr>
        <p:spPr>
          <a:xfrm>
            <a:off x="1406305" y="5320057"/>
            <a:ext cx="2700762" cy="412750"/>
          </a:xfrm>
          <a:prstGeom prst="rect">
            <a:avLst/>
          </a:prstGeom>
        </p:spPr>
        <p:txBody>
          <a:bodyPr wrap="square" lIns="105571" tIns="52784" rIns="105571" bIns="52784">
            <a:spAutoFit/>
          </a:bodyPr>
          <a:lstStyle/>
          <a:p>
            <a:pPr marL="0" marR="0" lvl="0" indent="0" algn="ctr" defTabSz="914400" rtl="0" eaLnBrk="1" fontAlgn="auto" latinLnBrk="0" hangingPunct="1">
              <a:lnSpc>
                <a:spcPct val="100000"/>
              </a:lnSpc>
              <a:spcBef>
                <a:spcPts val="0"/>
              </a:spcBef>
              <a:spcAft>
                <a:spcPts val="0"/>
              </a:spcAft>
              <a:buClr>
                <a:prstClr val="black">
                  <a:lumMod val="75000"/>
                  <a:lumOff val="25000"/>
                </a:prstClr>
              </a:buClr>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安全装置不灵不吊</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cxnSp>
        <p:nvCxnSpPr>
          <p:cNvPr id="96" name="直接连接符 95"/>
          <p:cNvCxnSpPr/>
          <p:nvPr/>
        </p:nvCxnSpPr>
        <p:spPr>
          <a:xfrm>
            <a:off x="1162050" y="2718387"/>
            <a:ext cx="30845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162050" y="3520919"/>
            <a:ext cx="30845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162050" y="4323451"/>
            <a:ext cx="30845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1162050" y="5125983"/>
            <a:ext cx="30845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7945359" y="2372138"/>
            <a:ext cx="30845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7945359" y="3405500"/>
            <a:ext cx="30845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7945359" y="4131086"/>
            <a:ext cx="30845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7945359" y="5164449"/>
            <a:ext cx="30845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例如，可以在混凝土中添加一些辅助材料来避免开裂</a:t>
            </a:r>
            <a:r>
              <a:rPr lang="en-US" altLang="zh-CN" sz="100" smtClean="0">
                <a:solidFill>
                  <a:srgbClr val="0000A0"/>
                </a:solidFill>
              </a:rPr>
              <a:t>(</a:t>
            </a:r>
            <a:r>
              <a:rPr lang="zh-CN" altLang="en-US" sz="100" smtClean="0">
                <a:solidFill>
                  <a:srgbClr val="0000A0"/>
                </a:solidFill>
              </a:rPr>
              <a:t>复合矿粉、粉煤灰</a:t>
            </a:r>
            <a:r>
              <a:rPr lang="en-US" altLang="zh-CN" sz="100" smtClean="0">
                <a:solidFill>
                  <a:srgbClr val="0000A0"/>
                </a:solidFill>
              </a:rPr>
              <a:t>)</a:t>
            </a:r>
            <a:r>
              <a:rPr lang="zh-CN" altLang="en-US" sz="100" smtClean="0">
                <a:solidFill>
                  <a:srgbClr val="0000A0"/>
                </a:solidFill>
              </a:rPr>
              <a:t>，还可以降低水胶和凝胶的配比防止混凝土表面收缩开裂。</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par>
                                <p:cTn id="22" presetID="53" presetClass="entr" presetSubtype="16" fill="hold" nodeType="with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p:cTn id="24" dur="500" fill="hold"/>
                                        <p:tgtEl>
                                          <p:spTgt spid="107"/>
                                        </p:tgtEl>
                                        <p:attrNameLst>
                                          <p:attrName>ppt_w</p:attrName>
                                        </p:attrNameLst>
                                      </p:cBhvr>
                                      <p:tavLst>
                                        <p:tav tm="0">
                                          <p:val>
                                            <p:fltVal val="0"/>
                                          </p:val>
                                        </p:tav>
                                        <p:tav tm="100000">
                                          <p:val>
                                            <p:strVal val="#ppt_w"/>
                                          </p:val>
                                        </p:tav>
                                      </p:tavLst>
                                    </p:anim>
                                    <p:anim calcmode="lin" valueType="num">
                                      <p:cBhvr>
                                        <p:cTn id="25" dur="500" fill="hold"/>
                                        <p:tgtEl>
                                          <p:spTgt spid="107"/>
                                        </p:tgtEl>
                                        <p:attrNameLst>
                                          <p:attrName>ppt_h</p:attrName>
                                        </p:attrNameLst>
                                      </p:cBhvr>
                                      <p:tavLst>
                                        <p:tav tm="0">
                                          <p:val>
                                            <p:fltVal val="0"/>
                                          </p:val>
                                        </p:tav>
                                        <p:tav tm="100000">
                                          <p:val>
                                            <p:strVal val="#ppt_h"/>
                                          </p:val>
                                        </p:tav>
                                      </p:tavLst>
                                    </p:anim>
                                    <p:animEffect transition="in" filter="fade">
                                      <p:cBhvr>
                                        <p:cTn id="26" dur="500"/>
                                        <p:tgtEl>
                                          <p:spTgt spid="107"/>
                                        </p:tgtEl>
                                      </p:cBhvr>
                                    </p:animEffect>
                                  </p:childTnLst>
                                </p:cTn>
                              </p:par>
                              <p:par>
                                <p:cTn id="27" presetID="53" presetClass="entr" presetSubtype="16" fill="hold" nodeType="withEffect">
                                  <p:stCondLst>
                                    <p:cond delay="0"/>
                                  </p:stCondLst>
                                  <p:childTnLst>
                                    <p:set>
                                      <p:cBhvr>
                                        <p:cTn id="28" dur="1" fill="hold">
                                          <p:stCondLst>
                                            <p:cond delay="0"/>
                                          </p:stCondLst>
                                        </p:cTn>
                                        <p:tgtEl>
                                          <p:spTgt spid="108"/>
                                        </p:tgtEl>
                                        <p:attrNameLst>
                                          <p:attrName>style.visibility</p:attrName>
                                        </p:attrNameLst>
                                      </p:cBhvr>
                                      <p:to>
                                        <p:strVal val="visible"/>
                                      </p:to>
                                    </p:set>
                                    <p:anim calcmode="lin" valueType="num">
                                      <p:cBhvr>
                                        <p:cTn id="29" dur="500" fill="hold"/>
                                        <p:tgtEl>
                                          <p:spTgt spid="108"/>
                                        </p:tgtEl>
                                        <p:attrNameLst>
                                          <p:attrName>ppt_w</p:attrName>
                                        </p:attrNameLst>
                                      </p:cBhvr>
                                      <p:tavLst>
                                        <p:tav tm="0">
                                          <p:val>
                                            <p:fltVal val="0"/>
                                          </p:val>
                                        </p:tav>
                                        <p:tav tm="100000">
                                          <p:val>
                                            <p:strVal val="#ppt_w"/>
                                          </p:val>
                                        </p:tav>
                                      </p:tavLst>
                                    </p:anim>
                                    <p:anim calcmode="lin" valueType="num">
                                      <p:cBhvr>
                                        <p:cTn id="30" dur="500" fill="hold"/>
                                        <p:tgtEl>
                                          <p:spTgt spid="108"/>
                                        </p:tgtEl>
                                        <p:attrNameLst>
                                          <p:attrName>ppt_h</p:attrName>
                                        </p:attrNameLst>
                                      </p:cBhvr>
                                      <p:tavLst>
                                        <p:tav tm="0">
                                          <p:val>
                                            <p:fltVal val="0"/>
                                          </p:val>
                                        </p:tav>
                                        <p:tav tm="100000">
                                          <p:val>
                                            <p:strVal val="#ppt_h"/>
                                          </p:val>
                                        </p:tav>
                                      </p:tavLst>
                                    </p:anim>
                                    <p:animEffect transition="in" filter="fade">
                                      <p:cBhvr>
                                        <p:cTn id="31" dur="500"/>
                                        <p:tgtEl>
                                          <p:spTgt spid="108"/>
                                        </p:tgtEl>
                                      </p:cBhvr>
                                    </p:animEffect>
                                  </p:childTnLst>
                                </p:cTn>
                              </p:par>
                              <p:par>
                                <p:cTn id="32" presetID="53" presetClass="entr" presetSubtype="16" fill="hold" nodeType="withEffect">
                                  <p:stCondLst>
                                    <p:cond delay="0"/>
                                  </p:stCondLst>
                                  <p:childTnLst>
                                    <p:set>
                                      <p:cBhvr>
                                        <p:cTn id="33" dur="1" fill="hold">
                                          <p:stCondLst>
                                            <p:cond delay="0"/>
                                          </p:stCondLst>
                                        </p:cTn>
                                        <p:tgtEl>
                                          <p:spTgt spid="109"/>
                                        </p:tgtEl>
                                        <p:attrNameLst>
                                          <p:attrName>style.visibility</p:attrName>
                                        </p:attrNameLst>
                                      </p:cBhvr>
                                      <p:to>
                                        <p:strVal val="visible"/>
                                      </p:to>
                                    </p:set>
                                    <p:anim calcmode="lin" valueType="num">
                                      <p:cBhvr>
                                        <p:cTn id="34" dur="500" fill="hold"/>
                                        <p:tgtEl>
                                          <p:spTgt spid="109"/>
                                        </p:tgtEl>
                                        <p:attrNameLst>
                                          <p:attrName>ppt_w</p:attrName>
                                        </p:attrNameLst>
                                      </p:cBhvr>
                                      <p:tavLst>
                                        <p:tav tm="0">
                                          <p:val>
                                            <p:fltVal val="0"/>
                                          </p:val>
                                        </p:tav>
                                        <p:tav tm="100000">
                                          <p:val>
                                            <p:strVal val="#ppt_w"/>
                                          </p:val>
                                        </p:tav>
                                      </p:tavLst>
                                    </p:anim>
                                    <p:anim calcmode="lin" valueType="num">
                                      <p:cBhvr>
                                        <p:cTn id="35" dur="500" fill="hold"/>
                                        <p:tgtEl>
                                          <p:spTgt spid="109"/>
                                        </p:tgtEl>
                                        <p:attrNameLst>
                                          <p:attrName>ppt_h</p:attrName>
                                        </p:attrNameLst>
                                      </p:cBhvr>
                                      <p:tavLst>
                                        <p:tav tm="0">
                                          <p:val>
                                            <p:fltVal val="0"/>
                                          </p:val>
                                        </p:tav>
                                        <p:tav tm="100000">
                                          <p:val>
                                            <p:strVal val="#ppt_h"/>
                                          </p:val>
                                        </p:tav>
                                      </p:tavLst>
                                    </p:anim>
                                    <p:animEffect transition="in" filter="fade">
                                      <p:cBhvr>
                                        <p:cTn id="36" dur="500"/>
                                        <p:tgtEl>
                                          <p:spTgt spid="109"/>
                                        </p:tgtEl>
                                      </p:cBhvr>
                                    </p:animEffect>
                                  </p:childTnLst>
                                </p:cTn>
                              </p:par>
                              <p:par>
                                <p:cTn id="37" presetID="53" presetClass="entr" presetSubtype="16" fill="hold" nodeType="withEffect">
                                  <p:stCondLst>
                                    <p:cond delay="0"/>
                                  </p:stCondLst>
                                  <p:childTnLst>
                                    <p:set>
                                      <p:cBhvr>
                                        <p:cTn id="38" dur="1" fill="hold">
                                          <p:stCondLst>
                                            <p:cond delay="0"/>
                                          </p:stCondLst>
                                        </p:cTn>
                                        <p:tgtEl>
                                          <p:spTgt spid="96"/>
                                        </p:tgtEl>
                                        <p:attrNameLst>
                                          <p:attrName>style.visibility</p:attrName>
                                        </p:attrNameLst>
                                      </p:cBhvr>
                                      <p:to>
                                        <p:strVal val="visible"/>
                                      </p:to>
                                    </p:set>
                                    <p:anim calcmode="lin" valueType="num">
                                      <p:cBhvr>
                                        <p:cTn id="39" dur="500" fill="hold"/>
                                        <p:tgtEl>
                                          <p:spTgt spid="96"/>
                                        </p:tgtEl>
                                        <p:attrNameLst>
                                          <p:attrName>ppt_w</p:attrName>
                                        </p:attrNameLst>
                                      </p:cBhvr>
                                      <p:tavLst>
                                        <p:tav tm="0">
                                          <p:val>
                                            <p:fltVal val="0"/>
                                          </p:val>
                                        </p:tav>
                                        <p:tav tm="100000">
                                          <p:val>
                                            <p:strVal val="#ppt_w"/>
                                          </p:val>
                                        </p:tav>
                                      </p:tavLst>
                                    </p:anim>
                                    <p:anim calcmode="lin" valueType="num">
                                      <p:cBhvr>
                                        <p:cTn id="40" dur="500" fill="hold"/>
                                        <p:tgtEl>
                                          <p:spTgt spid="96"/>
                                        </p:tgtEl>
                                        <p:attrNameLst>
                                          <p:attrName>ppt_h</p:attrName>
                                        </p:attrNameLst>
                                      </p:cBhvr>
                                      <p:tavLst>
                                        <p:tav tm="0">
                                          <p:val>
                                            <p:fltVal val="0"/>
                                          </p:val>
                                        </p:tav>
                                        <p:tav tm="100000">
                                          <p:val>
                                            <p:strVal val="#ppt_h"/>
                                          </p:val>
                                        </p:tav>
                                      </p:tavLst>
                                    </p:anim>
                                    <p:animEffect transition="in" filter="fade">
                                      <p:cBhvr>
                                        <p:cTn id="41" dur="500"/>
                                        <p:tgtEl>
                                          <p:spTgt spid="96"/>
                                        </p:tgtEl>
                                      </p:cBhvr>
                                    </p:animEffect>
                                  </p:childTnLst>
                                </p:cTn>
                              </p:par>
                              <p:par>
                                <p:cTn id="42" presetID="53" presetClass="entr" presetSubtype="16"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 calcmode="lin" valueType="num">
                                      <p:cBhvr>
                                        <p:cTn id="44" dur="500" fill="hold"/>
                                        <p:tgtEl>
                                          <p:spTgt spid="98"/>
                                        </p:tgtEl>
                                        <p:attrNameLst>
                                          <p:attrName>ppt_w</p:attrName>
                                        </p:attrNameLst>
                                      </p:cBhvr>
                                      <p:tavLst>
                                        <p:tav tm="0">
                                          <p:val>
                                            <p:fltVal val="0"/>
                                          </p:val>
                                        </p:tav>
                                        <p:tav tm="100000">
                                          <p:val>
                                            <p:strVal val="#ppt_w"/>
                                          </p:val>
                                        </p:tav>
                                      </p:tavLst>
                                    </p:anim>
                                    <p:anim calcmode="lin" valueType="num">
                                      <p:cBhvr>
                                        <p:cTn id="45" dur="500" fill="hold"/>
                                        <p:tgtEl>
                                          <p:spTgt spid="98"/>
                                        </p:tgtEl>
                                        <p:attrNameLst>
                                          <p:attrName>ppt_h</p:attrName>
                                        </p:attrNameLst>
                                      </p:cBhvr>
                                      <p:tavLst>
                                        <p:tav tm="0">
                                          <p:val>
                                            <p:fltVal val="0"/>
                                          </p:val>
                                        </p:tav>
                                        <p:tav tm="100000">
                                          <p:val>
                                            <p:strVal val="#ppt_h"/>
                                          </p:val>
                                        </p:tav>
                                      </p:tavLst>
                                    </p:anim>
                                    <p:animEffect transition="in" filter="fade">
                                      <p:cBhvr>
                                        <p:cTn id="46" dur="500"/>
                                        <p:tgtEl>
                                          <p:spTgt spid="98"/>
                                        </p:tgtEl>
                                      </p:cBhvr>
                                    </p:animEffect>
                                  </p:childTnLst>
                                </p:cTn>
                              </p:par>
                              <p:par>
                                <p:cTn id="47" presetID="53" presetClass="entr" presetSubtype="16"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 calcmode="lin" valueType="num">
                                      <p:cBhvr>
                                        <p:cTn id="49" dur="500" fill="hold"/>
                                        <p:tgtEl>
                                          <p:spTgt spid="99"/>
                                        </p:tgtEl>
                                        <p:attrNameLst>
                                          <p:attrName>ppt_w</p:attrName>
                                        </p:attrNameLst>
                                      </p:cBhvr>
                                      <p:tavLst>
                                        <p:tav tm="0">
                                          <p:val>
                                            <p:fltVal val="0"/>
                                          </p:val>
                                        </p:tav>
                                        <p:tav tm="100000">
                                          <p:val>
                                            <p:strVal val="#ppt_w"/>
                                          </p:val>
                                        </p:tav>
                                      </p:tavLst>
                                    </p:anim>
                                    <p:anim calcmode="lin" valueType="num">
                                      <p:cBhvr>
                                        <p:cTn id="50" dur="500" fill="hold"/>
                                        <p:tgtEl>
                                          <p:spTgt spid="99"/>
                                        </p:tgtEl>
                                        <p:attrNameLst>
                                          <p:attrName>ppt_h</p:attrName>
                                        </p:attrNameLst>
                                      </p:cBhvr>
                                      <p:tavLst>
                                        <p:tav tm="0">
                                          <p:val>
                                            <p:fltVal val="0"/>
                                          </p:val>
                                        </p:tav>
                                        <p:tav tm="100000">
                                          <p:val>
                                            <p:strVal val="#ppt_h"/>
                                          </p:val>
                                        </p:tav>
                                      </p:tavLst>
                                    </p:anim>
                                    <p:animEffect transition="in" filter="fade">
                                      <p:cBhvr>
                                        <p:cTn id="51" dur="500"/>
                                        <p:tgtEl>
                                          <p:spTgt spid="99"/>
                                        </p:tgtEl>
                                      </p:cBhvr>
                                    </p:animEffect>
                                  </p:childTnLst>
                                </p:cTn>
                              </p:par>
                              <p:par>
                                <p:cTn id="52" presetID="53" presetClass="entr" presetSubtype="16" fill="hold" nodeType="withEffect">
                                  <p:stCondLst>
                                    <p:cond delay="0"/>
                                  </p:stCondLst>
                                  <p:childTnLst>
                                    <p:set>
                                      <p:cBhvr>
                                        <p:cTn id="53" dur="1" fill="hold">
                                          <p:stCondLst>
                                            <p:cond delay="0"/>
                                          </p:stCondLst>
                                        </p:cTn>
                                        <p:tgtEl>
                                          <p:spTgt spid="100"/>
                                        </p:tgtEl>
                                        <p:attrNameLst>
                                          <p:attrName>style.visibility</p:attrName>
                                        </p:attrNameLst>
                                      </p:cBhvr>
                                      <p:to>
                                        <p:strVal val="visible"/>
                                      </p:to>
                                    </p:set>
                                    <p:anim calcmode="lin" valueType="num">
                                      <p:cBhvr>
                                        <p:cTn id="54" dur="500" fill="hold"/>
                                        <p:tgtEl>
                                          <p:spTgt spid="100"/>
                                        </p:tgtEl>
                                        <p:attrNameLst>
                                          <p:attrName>ppt_w</p:attrName>
                                        </p:attrNameLst>
                                      </p:cBhvr>
                                      <p:tavLst>
                                        <p:tav tm="0">
                                          <p:val>
                                            <p:fltVal val="0"/>
                                          </p:val>
                                        </p:tav>
                                        <p:tav tm="100000">
                                          <p:val>
                                            <p:strVal val="#ppt_w"/>
                                          </p:val>
                                        </p:tav>
                                      </p:tavLst>
                                    </p:anim>
                                    <p:anim calcmode="lin" valueType="num">
                                      <p:cBhvr>
                                        <p:cTn id="55" dur="500" fill="hold"/>
                                        <p:tgtEl>
                                          <p:spTgt spid="100"/>
                                        </p:tgtEl>
                                        <p:attrNameLst>
                                          <p:attrName>ppt_h</p:attrName>
                                        </p:attrNameLst>
                                      </p:cBhvr>
                                      <p:tavLst>
                                        <p:tav tm="0">
                                          <p:val>
                                            <p:fltVal val="0"/>
                                          </p:val>
                                        </p:tav>
                                        <p:tav tm="100000">
                                          <p:val>
                                            <p:strVal val="#ppt_h"/>
                                          </p:val>
                                        </p:tav>
                                      </p:tavLst>
                                    </p:anim>
                                    <p:animEffect transition="in" filter="fade">
                                      <p:cBhvr>
                                        <p:cTn id="56" dur="500"/>
                                        <p:tgtEl>
                                          <p:spTgt spid="100"/>
                                        </p:tgtEl>
                                      </p:cBhvr>
                                    </p:animEffec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79"/>
                                        </p:tgtEl>
                                        <p:attrNameLst>
                                          <p:attrName>style.visibility</p:attrName>
                                        </p:attrNameLst>
                                      </p:cBhvr>
                                      <p:to>
                                        <p:strVal val="visible"/>
                                      </p:to>
                                    </p:set>
                                    <p:anim calcmode="lin" valueType="num">
                                      <p:cBhvr>
                                        <p:cTn id="60" dur="500" fill="hold"/>
                                        <p:tgtEl>
                                          <p:spTgt spid="79"/>
                                        </p:tgtEl>
                                        <p:attrNameLst>
                                          <p:attrName>ppt_w</p:attrName>
                                        </p:attrNameLst>
                                      </p:cBhvr>
                                      <p:tavLst>
                                        <p:tav tm="0">
                                          <p:val>
                                            <p:fltVal val="0"/>
                                          </p:val>
                                        </p:tav>
                                        <p:tav tm="100000">
                                          <p:val>
                                            <p:strVal val="#ppt_w"/>
                                          </p:val>
                                        </p:tav>
                                      </p:tavLst>
                                    </p:anim>
                                    <p:anim calcmode="lin" valueType="num">
                                      <p:cBhvr>
                                        <p:cTn id="61" dur="500" fill="hold"/>
                                        <p:tgtEl>
                                          <p:spTgt spid="79"/>
                                        </p:tgtEl>
                                        <p:attrNameLst>
                                          <p:attrName>ppt_h</p:attrName>
                                        </p:attrNameLst>
                                      </p:cBhvr>
                                      <p:tavLst>
                                        <p:tav tm="0">
                                          <p:val>
                                            <p:fltVal val="0"/>
                                          </p:val>
                                        </p:tav>
                                        <p:tav tm="100000">
                                          <p:val>
                                            <p:strVal val="#ppt_h"/>
                                          </p:val>
                                        </p:tav>
                                      </p:tavLst>
                                    </p:anim>
                                    <p:animEffect transition="in" filter="fade">
                                      <p:cBhvr>
                                        <p:cTn id="62" dur="500"/>
                                        <p:tgtEl>
                                          <p:spTgt spid="79"/>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80"/>
                                        </p:tgtEl>
                                        <p:attrNameLst>
                                          <p:attrName>style.visibility</p:attrName>
                                        </p:attrNameLst>
                                      </p:cBhvr>
                                      <p:to>
                                        <p:strVal val="visible"/>
                                      </p:to>
                                    </p:set>
                                    <p:anim calcmode="lin" valueType="num">
                                      <p:cBhvr>
                                        <p:cTn id="66" dur="500" fill="hold"/>
                                        <p:tgtEl>
                                          <p:spTgt spid="80"/>
                                        </p:tgtEl>
                                        <p:attrNameLst>
                                          <p:attrName>ppt_w</p:attrName>
                                        </p:attrNameLst>
                                      </p:cBhvr>
                                      <p:tavLst>
                                        <p:tav tm="0">
                                          <p:val>
                                            <p:fltVal val="0"/>
                                          </p:val>
                                        </p:tav>
                                        <p:tav tm="100000">
                                          <p:val>
                                            <p:strVal val="#ppt_w"/>
                                          </p:val>
                                        </p:tav>
                                      </p:tavLst>
                                    </p:anim>
                                    <p:anim calcmode="lin" valueType="num">
                                      <p:cBhvr>
                                        <p:cTn id="67" dur="500" fill="hold"/>
                                        <p:tgtEl>
                                          <p:spTgt spid="80"/>
                                        </p:tgtEl>
                                        <p:attrNameLst>
                                          <p:attrName>ppt_h</p:attrName>
                                        </p:attrNameLst>
                                      </p:cBhvr>
                                      <p:tavLst>
                                        <p:tav tm="0">
                                          <p:val>
                                            <p:fltVal val="0"/>
                                          </p:val>
                                        </p:tav>
                                        <p:tav tm="100000">
                                          <p:val>
                                            <p:strVal val="#ppt_h"/>
                                          </p:val>
                                        </p:tav>
                                      </p:tavLst>
                                    </p:anim>
                                    <p:animEffect transition="in" filter="fade">
                                      <p:cBhvr>
                                        <p:cTn id="68" dur="500"/>
                                        <p:tgtEl>
                                          <p:spTgt spid="80"/>
                                        </p:tgtEl>
                                      </p:cBhvr>
                                    </p:animEffect>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2000"/>
                            </p:stCondLst>
                            <p:childTnLst>
                              <p:par>
                                <p:cTn id="76" presetID="53" presetClass="entr" presetSubtype="16"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 calcmode="lin" valueType="num">
                                      <p:cBhvr>
                                        <p:cTn id="78" dur="500" fill="hold"/>
                                        <p:tgtEl>
                                          <p:spTgt spid="86"/>
                                        </p:tgtEl>
                                        <p:attrNameLst>
                                          <p:attrName>ppt_w</p:attrName>
                                        </p:attrNameLst>
                                      </p:cBhvr>
                                      <p:tavLst>
                                        <p:tav tm="0">
                                          <p:val>
                                            <p:fltVal val="0"/>
                                          </p:val>
                                        </p:tav>
                                        <p:tav tm="100000">
                                          <p:val>
                                            <p:strVal val="#ppt_w"/>
                                          </p:val>
                                        </p:tav>
                                      </p:tavLst>
                                    </p:anim>
                                    <p:anim calcmode="lin" valueType="num">
                                      <p:cBhvr>
                                        <p:cTn id="79" dur="500" fill="hold"/>
                                        <p:tgtEl>
                                          <p:spTgt spid="86"/>
                                        </p:tgtEl>
                                        <p:attrNameLst>
                                          <p:attrName>ppt_h</p:attrName>
                                        </p:attrNameLst>
                                      </p:cBhvr>
                                      <p:tavLst>
                                        <p:tav tm="0">
                                          <p:val>
                                            <p:fltVal val="0"/>
                                          </p:val>
                                        </p:tav>
                                        <p:tav tm="100000">
                                          <p:val>
                                            <p:strVal val="#ppt_h"/>
                                          </p:val>
                                        </p:tav>
                                      </p:tavLst>
                                    </p:anim>
                                    <p:animEffect transition="in" filter="fade">
                                      <p:cBhvr>
                                        <p:cTn id="80" dur="500"/>
                                        <p:tgtEl>
                                          <p:spTgt spid="86"/>
                                        </p:tgtEl>
                                      </p:cBhvr>
                                    </p:animEffect>
                                  </p:childTnLst>
                                </p:cTn>
                              </p:par>
                            </p:childTnLst>
                          </p:cTn>
                        </p:par>
                        <p:par>
                          <p:cTn id="81" fill="hold">
                            <p:stCondLst>
                              <p:cond delay="2500"/>
                            </p:stCondLst>
                            <p:childTnLst>
                              <p:par>
                                <p:cTn id="82" presetID="53" presetClass="entr" presetSubtype="16" fill="hold" grpId="0" nodeType="afterEffect">
                                  <p:stCondLst>
                                    <p:cond delay="0"/>
                                  </p:stCondLst>
                                  <p:childTnLst>
                                    <p:set>
                                      <p:cBhvr>
                                        <p:cTn id="83" dur="1" fill="hold">
                                          <p:stCondLst>
                                            <p:cond delay="0"/>
                                          </p:stCondLst>
                                        </p:cTn>
                                        <p:tgtEl>
                                          <p:spTgt spid="87"/>
                                        </p:tgtEl>
                                        <p:attrNameLst>
                                          <p:attrName>style.visibility</p:attrName>
                                        </p:attrNameLst>
                                      </p:cBhvr>
                                      <p:to>
                                        <p:strVal val="visible"/>
                                      </p:to>
                                    </p:set>
                                    <p:anim calcmode="lin" valueType="num">
                                      <p:cBhvr>
                                        <p:cTn id="84" dur="500" fill="hold"/>
                                        <p:tgtEl>
                                          <p:spTgt spid="87"/>
                                        </p:tgtEl>
                                        <p:attrNameLst>
                                          <p:attrName>ppt_w</p:attrName>
                                        </p:attrNameLst>
                                      </p:cBhvr>
                                      <p:tavLst>
                                        <p:tav tm="0">
                                          <p:val>
                                            <p:fltVal val="0"/>
                                          </p:val>
                                        </p:tav>
                                        <p:tav tm="100000">
                                          <p:val>
                                            <p:strVal val="#ppt_w"/>
                                          </p:val>
                                        </p:tav>
                                      </p:tavLst>
                                    </p:anim>
                                    <p:anim calcmode="lin" valueType="num">
                                      <p:cBhvr>
                                        <p:cTn id="85" dur="500" fill="hold"/>
                                        <p:tgtEl>
                                          <p:spTgt spid="87"/>
                                        </p:tgtEl>
                                        <p:attrNameLst>
                                          <p:attrName>ppt_h</p:attrName>
                                        </p:attrNameLst>
                                      </p:cBhvr>
                                      <p:tavLst>
                                        <p:tav tm="0">
                                          <p:val>
                                            <p:fltVal val="0"/>
                                          </p:val>
                                        </p:tav>
                                        <p:tav tm="100000">
                                          <p:val>
                                            <p:strVal val="#ppt_h"/>
                                          </p:val>
                                        </p:tav>
                                      </p:tavLst>
                                    </p:anim>
                                    <p:animEffect transition="in" filter="fade">
                                      <p:cBhvr>
                                        <p:cTn id="86" dur="500"/>
                                        <p:tgtEl>
                                          <p:spTgt spid="87"/>
                                        </p:tgtEl>
                                      </p:cBhvr>
                                    </p:animEffect>
                                  </p:childTnLst>
                                </p:cTn>
                              </p:par>
                            </p:childTnLst>
                          </p:cTn>
                        </p:par>
                        <p:par>
                          <p:cTn id="87" fill="hold">
                            <p:stCondLst>
                              <p:cond delay="3000"/>
                            </p:stCondLst>
                            <p:childTnLst>
                              <p:par>
                                <p:cTn id="88" presetID="53" presetClass="entr" presetSubtype="16" fill="hold" grpId="0" nodeType="afterEffect">
                                  <p:stCondLst>
                                    <p:cond delay="0"/>
                                  </p:stCondLst>
                                  <p:childTnLst>
                                    <p:set>
                                      <p:cBhvr>
                                        <p:cTn id="89" dur="1" fill="hold">
                                          <p:stCondLst>
                                            <p:cond delay="0"/>
                                          </p:stCondLst>
                                        </p:cTn>
                                        <p:tgtEl>
                                          <p:spTgt spid="89"/>
                                        </p:tgtEl>
                                        <p:attrNameLst>
                                          <p:attrName>style.visibility</p:attrName>
                                        </p:attrNameLst>
                                      </p:cBhvr>
                                      <p:to>
                                        <p:strVal val="visible"/>
                                      </p:to>
                                    </p:set>
                                    <p:anim calcmode="lin" valueType="num">
                                      <p:cBhvr>
                                        <p:cTn id="90" dur="500" fill="hold"/>
                                        <p:tgtEl>
                                          <p:spTgt spid="89"/>
                                        </p:tgtEl>
                                        <p:attrNameLst>
                                          <p:attrName>ppt_w</p:attrName>
                                        </p:attrNameLst>
                                      </p:cBhvr>
                                      <p:tavLst>
                                        <p:tav tm="0">
                                          <p:val>
                                            <p:fltVal val="0"/>
                                          </p:val>
                                        </p:tav>
                                        <p:tav tm="100000">
                                          <p:val>
                                            <p:strVal val="#ppt_w"/>
                                          </p:val>
                                        </p:tav>
                                      </p:tavLst>
                                    </p:anim>
                                    <p:anim calcmode="lin" valueType="num">
                                      <p:cBhvr>
                                        <p:cTn id="91" dur="500" fill="hold"/>
                                        <p:tgtEl>
                                          <p:spTgt spid="89"/>
                                        </p:tgtEl>
                                        <p:attrNameLst>
                                          <p:attrName>ppt_h</p:attrName>
                                        </p:attrNameLst>
                                      </p:cBhvr>
                                      <p:tavLst>
                                        <p:tav tm="0">
                                          <p:val>
                                            <p:fltVal val="0"/>
                                          </p:val>
                                        </p:tav>
                                        <p:tav tm="100000">
                                          <p:val>
                                            <p:strVal val="#ppt_h"/>
                                          </p:val>
                                        </p:tav>
                                      </p:tavLst>
                                    </p:anim>
                                    <p:animEffect transition="in" filter="fade">
                                      <p:cBhvr>
                                        <p:cTn id="92" dur="500"/>
                                        <p:tgtEl>
                                          <p:spTgt spid="89"/>
                                        </p:tgtEl>
                                      </p:cBhvr>
                                    </p:animEffect>
                                  </p:childTnLst>
                                </p:cTn>
                              </p:par>
                            </p:childTnLst>
                          </p:cTn>
                        </p:par>
                        <p:par>
                          <p:cTn id="93" fill="hold">
                            <p:stCondLst>
                              <p:cond delay="3500"/>
                            </p:stCondLst>
                            <p:childTnLst>
                              <p:par>
                                <p:cTn id="94" presetID="53" presetClass="entr" presetSubtype="16" fill="hold" grpId="0" nodeType="afterEffect">
                                  <p:stCondLst>
                                    <p:cond delay="0"/>
                                  </p:stCondLst>
                                  <p:childTnLst>
                                    <p:set>
                                      <p:cBhvr>
                                        <p:cTn id="95" dur="1" fill="hold">
                                          <p:stCondLst>
                                            <p:cond delay="0"/>
                                          </p:stCondLst>
                                        </p:cTn>
                                        <p:tgtEl>
                                          <p:spTgt spid="90"/>
                                        </p:tgtEl>
                                        <p:attrNameLst>
                                          <p:attrName>style.visibility</p:attrName>
                                        </p:attrNameLst>
                                      </p:cBhvr>
                                      <p:to>
                                        <p:strVal val="visible"/>
                                      </p:to>
                                    </p:set>
                                    <p:anim calcmode="lin" valueType="num">
                                      <p:cBhvr>
                                        <p:cTn id="96" dur="500" fill="hold"/>
                                        <p:tgtEl>
                                          <p:spTgt spid="90"/>
                                        </p:tgtEl>
                                        <p:attrNameLst>
                                          <p:attrName>ppt_w</p:attrName>
                                        </p:attrNameLst>
                                      </p:cBhvr>
                                      <p:tavLst>
                                        <p:tav tm="0">
                                          <p:val>
                                            <p:fltVal val="0"/>
                                          </p:val>
                                        </p:tav>
                                        <p:tav tm="100000">
                                          <p:val>
                                            <p:strVal val="#ppt_w"/>
                                          </p:val>
                                        </p:tav>
                                      </p:tavLst>
                                    </p:anim>
                                    <p:anim calcmode="lin" valueType="num">
                                      <p:cBhvr>
                                        <p:cTn id="97" dur="500" fill="hold"/>
                                        <p:tgtEl>
                                          <p:spTgt spid="90"/>
                                        </p:tgtEl>
                                        <p:attrNameLst>
                                          <p:attrName>ppt_h</p:attrName>
                                        </p:attrNameLst>
                                      </p:cBhvr>
                                      <p:tavLst>
                                        <p:tav tm="0">
                                          <p:val>
                                            <p:fltVal val="0"/>
                                          </p:val>
                                        </p:tav>
                                        <p:tav tm="100000">
                                          <p:val>
                                            <p:strVal val="#ppt_h"/>
                                          </p:val>
                                        </p:tav>
                                      </p:tavLst>
                                    </p:anim>
                                    <p:animEffect transition="in" filter="fade">
                                      <p:cBhvr>
                                        <p:cTn id="98" dur="500"/>
                                        <p:tgtEl>
                                          <p:spTgt spid="90"/>
                                        </p:tgtEl>
                                      </p:cBhvr>
                                    </p:animEffect>
                                  </p:childTnLst>
                                </p:cTn>
                              </p:par>
                            </p:childTnLst>
                          </p:cTn>
                        </p:par>
                        <p:par>
                          <p:cTn id="99" fill="hold">
                            <p:stCondLst>
                              <p:cond delay="4000"/>
                            </p:stCondLst>
                            <p:childTnLst>
                              <p:par>
                                <p:cTn id="100" presetID="53" presetClass="entr" presetSubtype="16" fill="hold" grpId="0" nodeType="afterEffect">
                                  <p:stCondLst>
                                    <p:cond delay="0"/>
                                  </p:stCondLst>
                                  <p:childTnLst>
                                    <p:set>
                                      <p:cBhvr>
                                        <p:cTn id="101" dur="1" fill="hold">
                                          <p:stCondLst>
                                            <p:cond delay="0"/>
                                          </p:stCondLst>
                                        </p:cTn>
                                        <p:tgtEl>
                                          <p:spTgt spid="91"/>
                                        </p:tgtEl>
                                        <p:attrNameLst>
                                          <p:attrName>style.visibility</p:attrName>
                                        </p:attrNameLst>
                                      </p:cBhvr>
                                      <p:to>
                                        <p:strVal val="visible"/>
                                      </p:to>
                                    </p:set>
                                    <p:anim calcmode="lin" valueType="num">
                                      <p:cBhvr>
                                        <p:cTn id="102" dur="500" fill="hold"/>
                                        <p:tgtEl>
                                          <p:spTgt spid="91"/>
                                        </p:tgtEl>
                                        <p:attrNameLst>
                                          <p:attrName>ppt_w</p:attrName>
                                        </p:attrNameLst>
                                      </p:cBhvr>
                                      <p:tavLst>
                                        <p:tav tm="0">
                                          <p:val>
                                            <p:fltVal val="0"/>
                                          </p:val>
                                        </p:tav>
                                        <p:tav tm="100000">
                                          <p:val>
                                            <p:strVal val="#ppt_w"/>
                                          </p:val>
                                        </p:tav>
                                      </p:tavLst>
                                    </p:anim>
                                    <p:anim calcmode="lin" valueType="num">
                                      <p:cBhvr>
                                        <p:cTn id="103" dur="500" fill="hold"/>
                                        <p:tgtEl>
                                          <p:spTgt spid="91"/>
                                        </p:tgtEl>
                                        <p:attrNameLst>
                                          <p:attrName>ppt_h</p:attrName>
                                        </p:attrNameLst>
                                      </p:cBhvr>
                                      <p:tavLst>
                                        <p:tav tm="0">
                                          <p:val>
                                            <p:fltVal val="0"/>
                                          </p:val>
                                        </p:tav>
                                        <p:tav tm="100000">
                                          <p:val>
                                            <p:strVal val="#ppt_h"/>
                                          </p:val>
                                        </p:tav>
                                      </p:tavLst>
                                    </p:anim>
                                    <p:animEffect transition="in" filter="fade">
                                      <p:cBhvr>
                                        <p:cTn id="104" dur="500"/>
                                        <p:tgtEl>
                                          <p:spTgt spid="91"/>
                                        </p:tgtEl>
                                      </p:cBhvr>
                                    </p:animEffect>
                                  </p:childTnLst>
                                </p:cTn>
                              </p:par>
                            </p:childTnLst>
                          </p:cTn>
                        </p:par>
                        <p:par>
                          <p:cTn id="105" fill="hold">
                            <p:stCondLst>
                              <p:cond delay="4500"/>
                            </p:stCondLst>
                            <p:childTnLst>
                              <p:par>
                                <p:cTn id="106" presetID="53" presetClass="entr" presetSubtype="16" fill="hold" grpId="0" nodeType="afterEffect">
                                  <p:stCondLst>
                                    <p:cond delay="0"/>
                                  </p:stCondLst>
                                  <p:childTnLst>
                                    <p:set>
                                      <p:cBhvr>
                                        <p:cTn id="107" dur="1" fill="hold">
                                          <p:stCondLst>
                                            <p:cond delay="0"/>
                                          </p:stCondLst>
                                        </p:cTn>
                                        <p:tgtEl>
                                          <p:spTgt spid="92"/>
                                        </p:tgtEl>
                                        <p:attrNameLst>
                                          <p:attrName>style.visibility</p:attrName>
                                        </p:attrNameLst>
                                      </p:cBhvr>
                                      <p:to>
                                        <p:strVal val="visible"/>
                                      </p:to>
                                    </p:set>
                                    <p:anim calcmode="lin" valueType="num">
                                      <p:cBhvr>
                                        <p:cTn id="108" dur="500" fill="hold"/>
                                        <p:tgtEl>
                                          <p:spTgt spid="92"/>
                                        </p:tgtEl>
                                        <p:attrNameLst>
                                          <p:attrName>ppt_w</p:attrName>
                                        </p:attrNameLst>
                                      </p:cBhvr>
                                      <p:tavLst>
                                        <p:tav tm="0">
                                          <p:val>
                                            <p:fltVal val="0"/>
                                          </p:val>
                                        </p:tav>
                                        <p:tav tm="100000">
                                          <p:val>
                                            <p:strVal val="#ppt_w"/>
                                          </p:val>
                                        </p:tav>
                                      </p:tavLst>
                                    </p:anim>
                                    <p:anim calcmode="lin" valueType="num">
                                      <p:cBhvr>
                                        <p:cTn id="109" dur="500" fill="hold"/>
                                        <p:tgtEl>
                                          <p:spTgt spid="92"/>
                                        </p:tgtEl>
                                        <p:attrNameLst>
                                          <p:attrName>ppt_h</p:attrName>
                                        </p:attrNameLst>
                                      </p:cBhvr>
                                      <p:tavLst>
                                        <p:tav tm="0">
                                          <p:val>
                                            <p:fltVal val="0"/>
                                          </p:val>
                                        </p:tav>
                                        <p:tav tm="100000">
                                          <p:val>
                                            <p:strVal val="#ppt_h"/>
                                          </p:val>
                                        </p:tav>
                                      </p:tavLst>
                                    </p:anim>
                                    <p:animEffect transition="in" filter="fade">
                                      <p:cBhvr>
                                        <p:cTn id="110" dur="500"/>
                                        <p:tgtEl>
                                          <p:spTgt spid="92"/>
                                        </p:tgtEl>
                                      </p:cBhvr>
                                    </p:animEffect>
                                  </p:childTnLst>
                                </p:cTn>
                              </p:par>
                            </p:childTnLst>
                          </p:cTn>
                        </p:par>
                        <p:par>
                          <p:cTn id="111" fill="hold">
                            <p:stCondLst>
                              <p:cond delay="5000"/>
                            </p:stCondLst>
                            <p:childTnLst>
                              <p:par>
                                <p:cTn id="112" presetID="53" presetClass="entr" presetSubtype="16" fill="hold" grpId="0" nodeType="afterEffect">
                                  <p:stCondLst>
                                    <p:cond delay="0"/>
                                  </p:stCondLst>
                                  <p:childTnLst>
                                    <p:set>
                                      <p:cBhvr>
                                        <p:cTn id="113" dur="1" fill="hold">
                                          <p:stCondLst>
                                            <p:cond delay="0"/>
                                          </p:stCondLst>
                                        </p:cTn>
                                        <p:tgtEl>
                                          <p:spTgt spid="93"/>
                                        </p:tgtEl>
                                        <p:attrNameLst>
                                          <p:attrName>style.visibility</p:attrName>
                                        </p:attrNameLst>
                                      </p:cBhvr>
                                      <p:to>
                                        <p:strVal val="visible"/>
                                      </p:to>
                                    </p:set>
                                    <p:anim calcmode="lin" valueType="num">
                                      <p:cBhvr>
                                        <p:cTn id="114" dur="500" fill="hold"/>
                                        <p:tgtEl>
                                          <p:spTgt spid="93"/>
                                        </p:tgtEl>
                                        <p:attrNameLst>
                                          <p:attrName>ppt_w</p:attrName>
                                        </p:attrNameLst>
                                      </p:cBhvr>
                                      <p:tavLst>
                                        <p:tav tm="0">
                                          <p:val>
                                            <p:fltVal val="0"/>
                                          </p:val>
                                        </p:tav>
                                        <p:tav tm="100000">
                                          <p:val>
                                            <p:strVal val="#ppt_w"/>
                                          </p:val>
                                        </p:tav>
                                      </p:tavLst>
                                    </p:anim>
                                    <p:anim calcmode="lin" valueType="num">
                                      <p:cBhvr>
                                        <p:cTn id="115" dur="500" fill="hold"/>
                                        <p:tgtEl>
                                          <p:spTgt spid="93"/>
                                        </p:tgtEl>
                                        <p:attrNameLst>
                                          <p:attrName>ppt_h</p:attrName>
                                        </p:attrNameLst>
                                      </p:cBhvr>
                                      <p:tavLst>
                                        <p:tav tm="0">
                                          <p:val>
                                            <p:fltVal val="0"/>
                                          </p:val>
                                        </p:tav>
                                        <p:tav tm="100000">
                                          <p:val>
                                            <p:strVal val="#ppt_h"/>
                                          </p:val>
                                        </p:tav>
                                      </p:tavLst>
                                    </p:anim>
                                    <p:animEffect transition="in" filter="fade">
                                      <p:cBhvr>
                                        <p:cTn id="11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79" grpId="0"/>
      <p:bldP spid="80" grpId="0"/>
      <p:bldP spid="85" grpId="0"/>
      <p:bldP spid="86" grpId="0"/>
      <p:bldP spid="87" grpId="0"/>
      <p:bldP spid="89" grpId="0"/>
      <p:bldP spid="90" grpId="0"/>
      <p:bldP spid="91" grpId="0"/>
      <p:bldP spid="92" grpId="0"/>
      <p:bldP spid="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企业安全生产应知应会</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17" name="矩形: 圆角 16"/>
          <p:cNvSpPr/>
          <p:nvPr/>
        </p:nvSpPr>
        <p:spPr>
          <a:xfrm>
            <a:off x="3879850" y="1740262"/>
            <a:ext cx="4432300" cy="609600"/>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操作人员</a:t>
            </a:r>
            <a:r>
              <a:rPr kumimoji="0" lang="en-US" altLang="zh-CN"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6</a:t>
            </a: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个严格遵守</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5" name="矩形: 圆角 14"/>
          <p:cNvSpPr/>
          <p:nvPr/>
        </p:nvSpPr>
        <p:spPr>
          <a:xfrm>
            <a:off x="1620592" y="2958195"/>
            <a:ext cx="3085844" cy="658038"/>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严格进行交接班</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64" name="矩形: 圆角 63"/>
          <p:cNvSpPr/>
          <p:nvPr/>
        </p:nvSpPr>
        <p:spPr>
          <a:xfrm>
            <a:off x="1620592" y="3961495"/>
            <a:ext cx="3085844" cy="658038"/>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严格进行巡回检查</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65" name="矩形: 圆角 64"/>
          <p:cNvSpPr/>
          <p:nvPr/>
        </p:nvSpPr>
        <p:spPr>
          <a:xfrm>
            <a:off x="1620592" y="4964795"/>
            <a:ext cx="3085844" cy="658038"/>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严格控制工艺指标</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68" name="矩形: 圆角 67"/>
          <p:cNvSpPr/>
          <p:nvPr/>
        </p:nvSpPr>
        <p:spPr>
          <a:xfrm>
            <a:off x="5092956" y="2958195"/>
            <a:ext cx="3085844" cy="658038"/>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严格执行操作票</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69" name="矩形: 圆角 68"/>
          <p:cNvSpPr/>
          <p:nvPr/>
        </p:nvSpPr>
        <p:spPr>
          <a:xfrm>
            <a:off x="5092956" y="3961495"/>
            <a:ext cx="3085844" cy="658038"/>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严格遵守劳动纪律</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70" name="矩形: 圆角 69"/>
          <p:cNvSpPr/>
          <p:nvPr/>
        </p:nvSpPr>
        <p:spPr>
          <a:xfrm>
            <a:off x="5092956" y="4964795"/>
            <a:ext cx="3085844" cy="658038"/>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严格执行有关安全规定</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pic>
        <p:nvPicPr>
          <p:cNvPr id="22" name="图片 21"/>
          <p:cNvPicPr>
            <a:picLocks noChangeAspect="1"/>
          </p:cNvPicPr>
          <p:nvPr/>
        </p:nvPicPr>
        <p:blipFill>
          <a:blip r:embed="rId3"/>
          <a:stretch>
            <a:fillRect/>
          </a:stretch>
        </p:blipFill>
        <p:spPr>
          <a:xfrm flipH="1">
            <a:off x="7708894" y="1803400"/>
            <a:ext cx="4305306" cy="4305306"/>
          </a:xfrm>
          <a:prstGeom prst="rect">
            <a:avLst/>
          </a:prstGeom>
        </p:spPr>
      </p:pic>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施工方得到道路规划的方案时，应先对现场的施工环境进行勘探，搜集相关数据，并针对实际情况选用正确的方法进行施工。</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500" fill="hold"/>
                                        <p:tgtEl>
                                          <p:spTgt spid="64"/>
                                        </p:tgtEl>
                                        <p:attrNameLst>
                                          <p:attrName>ppt_x</p:attrName>
                                        </p:attrNameLst>
                                      </p:cBhvr>
                                      <p:tavLst>
                                        <p:tav tm="0">
                                          <p:val>
                                            <p:strVal val="#ppt_x"/>
                                          </p:val>
                                        </p:tav>
                                        <p:tav tm="100000">
                                          <p:val>
                                            <p:strVal val="#ppt_x"/>
                                          </p:val>
                                        </p:tav>
                                      </p:tavLst>
                                    </p:anim>
                                    <p:anim calcmode="lin" valueType="num">
                                      <p:cBhvr additive="base">
                                        <p:cTn id="31" dur="500" fill="hold"/>
                                        <p:tgtEl>
                                          <p:spTgt spid="64"/>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ppt_x"/>
                                          </p:val>
                                        </p:tav>
                                        <p:tav tm="100000">
                                          <p:val>
                                            <p:strVal val="#ppt_x"/>
                                          </p:val>
                                        </p:tav>
                                      </p:tavLst>
                                    </p:anim>
                                    <p:anim calcmode="lin" valueType="num">
                                      <p:cBhvr additive="base">
                                        <p:cTn id="41" dur="500" fill="hold"/>
                                        <p:tgtEl>
                                          <p:spTgt spid="68"/>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ppt_x"/>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500" fill="hold"/>
                                        <p:tgtEl>
                                          <p:spTgt spid="70"/>
                                        </p:tgtEl>
                                        <p:attrNameLst>
                                          <p:attrName>ppt_x</p:attrName>
                                        </p:attrNameLst>
                                      </p:cBhvr>
                                      <p:tavLst>
                                        <p:tav tm="0">
                                          <p:val>
                                            <p:strVal val="#ppt_x"/>
                                          </p:val>
                                        </p:tav>
                                        <p:tav tm="100000">
                                          <p:val>
                                            <p:strVal val="#ppt_x"/>
                                          </p:val>
                                        </p:tav>
                                      </p:tavLst>
                                    </p:anim>
                                    <p:anim calcmode="lin" valueType="num">
                                      <p:cBhvr additive="base">
                                        <p:cTn id="51"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5" grpId="0" bldLvl="0" animBg="1"/>
      <p:bldP spid="64" grpId="0" bldLvl="0" animBg="1"/>
      <p:bldP spid="65" grpId="0" bldLvl="0" animBg="1"/>
      <p:bldP spid="68" grpId="0" bldLvl="0" animBg="1"/>
      <p:bldP spid="69" grpId="0" bldLvl="0" animBg="1"/>
      <p:bldP spid="7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企业安全生产应知应会</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17" name="矩形: 圆角 16"/>
          <p:cNvSpPr/>
          <p:nvPr/>
        </p:nvSpPr>
        <p:spPr>
          <a:xfrm>
            <a:off x="3879850" y="1531619"/>
            <a:ext cx="4432300" cy="609600"/>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下班离岗前</a:t>
            </a:r>
            <a:r>
              <a:rPr kumimoji="0" lang="en-US" altLang="zh-CN"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10</a:t>
            </a: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要</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132" name="组合 131"/>
          <p:cNvGrpSpPr/>
          <p:nvPr/>
        </p:nvGrpSpPr>
        <p:grpSpPr>
          <a:xfrm>
            <a:off x="997858" y="2488844"/>
            <a:ext cx="5010795" cy="476121"/>
            <a:chOff x="997858" y="2412644"/>
            <a:chExt cx="5010795" cy="476121"/>
          </a:xfrm>
        </p:grpSpPr>
        <p:sp>
          <p:nvSpPr>
            <p:cNvPr id="15" name="矩形: 圆角 14"/>
            <p:cNvSpPr/>
            <p:nvPr/>
          </p:nvSpPr>
          <p:spPr>
            <a:xfrm>
              <a:off x="997858" y="2412644"/>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01.</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92" name="矩形: 圆角 91"/>
            <p:cNvSpPr/>
            <p:nvPr/>
          </p:nvSpPr>
          <p:spPr>
            <a:xfrm>
              <a:off x="2352426" y="2412644"/>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电闸要拉下断开</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33" name="组合 132"/>
          <p:cNvGrpSpPr/>
          <p:nvPr/>
        </p:nvGrpSpPr>
        <p:grpSpPr>
          <a:xfrm>
            <a:off x="997858" y="3258903"/>
            <a:ext cx="5010795" cy="476121"/>
            <a:chOff x="997858" y="3182703"/>
            <a:chExt cx="5010795" cy="476121"/>
          </a:xfrm>
        </p:grpSpPr>
        <p:sp>
          <p:nvSpPr>
            <p:cNvPr id="94" name="矩形: 圆角 93"/>
            <p:cNvSpPr/>
            <p:nvPr/>
          </p:nvSpPr>
          <p:spPr>
            <a:xfrm>
              <a:off x="997858" y="3182703"/>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02.</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95" name="矩形: 圆角 94"/>
            <p:cNvSpPr/>
            <p:nvPr/>
          </p:nvSpPr>
          <p:spPr>
            <a:xfrm>
              <a:off x="2352426" y="3182703"/>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门窗要关严锁牢</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34" name="组合 133"/>
          <p:cNvGrpSpPr/>
          <p:nvPr/>
        </p:nvGrpSpPr>
        <p:grpSpPr>
          <a:xfrm>
            <a:off x="997858" y="4028962"/>
            <a:ext cx="5010795" cy="476121"/>
            <a:chOff x="997858" y="3952762"/>
            <a:chExt cx="5010795" cy="476121"/>
          </a:xfrm>
        </p:grpSpPr>
        <p:sp>
          <p:nvSpPr>
            <p:cNvPr id="97" name="矩形: 圆角 96"/>
            <p:cNvSpPr/>
            <p:nvPr/>
          </p:nvSpPr>
          <p:spPr>
            <a:xfrm>
              <a:off x="997858" y="3952762"/>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03.</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98" name="矩形: 圆角 97"/>
            <p:cNvSpPr/>
            <p:nvPr/>
          </p:nvSpPr>
          <p:spPr>
            <a:xfrm>
              <a:off x="2352426" y="3952762"/>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热源处不堆放易燃易爆物品</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35" name="组合 134"/>
          <p:cNvGrpSpPr/>
          <p:nvPr/>
        </p:nvGrpSpPr>
        <p:grpSpPr>
          <a:xfrm>
            <a:off x="997858" y="4799021"/>
            <a:ext cx="5010795" cy="476121"/>
            <a:chOff x="997858" y="4722821"/>
            <a:chExt cx="5010795" cy="476121"/>
          </a:xfrm>
        </p:grpSpPr>
        <p:sp>
          <p:nvSpPr>
            <p:cNvPr id="100" name="矩形: 圆角 99"/>
            <p:cNvSpPr/>
            <p:nvPr/>
          </p:nvSpPr>
          <p:spPr>
            <a:xfrm>
              <a:off x="997858" y="4722821"/>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04.</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01" name="矩形: 圆角 100"/>
            <p:cNvSpPr/>
            <p:nvPr/>
          </p:nvSpPr>
          <p:spPr>
            <a:xfrm>
              <a:off x="2352426" y="4722821"/>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怕光晒的物品要遮盖好</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41" name="组合 140"/>
          <p:cNvGrpSpPr/>
          <p:nvPr/>
        </p:nvGrpSpPr>
        <p:grpSpPr>
          <a:xfrm>
            <a:off x="6297648" y="2488844"/>
            <a:ext cx="5010795" cy="476121"/>
            <a:chOff x="6297648" y="2412644"/>
            <a:chExt cx="5010795" cy="476121"/>
          </a:xfrm>
        </p:grpSpPr>
        <p:sp>
          <p:nvSpPr>
            <p:cNvPr id="116" name="矩形: 圆角 115"/>
            <p:cNvSpPr/>
            <p:nvPr/>
          </p:nvSpPr>
          <p:spPr>
            <a:xfrm>
              <a:off x="6297648" y="2412644"/>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06.</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17" name="矩形: 圆角 116"/>
            <p:cNvSpPr/>
            <p:nvPr/>
          </p:nvSpPr>
          <p:spPr>
            <a:xfrm>
              <a:off x="7652216" y="2412644"/>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液流开关要关闭</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40" name="组合 139"/>
          <p:cNvGrpSpPr/>
          <p:nvPr/>
        </p:nvGrpSpPr>
        <p:grpSpPr>
          <a:xfrm>
            <a:off x="6297648" y="3258903"/>
            <a:ext cx="5010795" cy="476121"/>
            <a:chOff x="6297648" y="3182703"/>
            <a:chExt cx="5010795" cy="476121"/>
          </a:xfrm>
        </p:grpSpPr>
        <p:sp>
          <p:nvSpPr>
            <p:cNvPr id="114" name="矩形: 圆角 113"/>
            <p:cNvSpPr/>
            <p:nvPr/>
          </p:nvSpPr>
          <p:spPr>
            <a:xfrm>
              <a:off x="6297648" y="3182703"/>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07.</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15" name="矩形: 圆角 114"/>
            <p:cNvSpPr/>
            <p:nvPr/>
          </p:nvSpPr>
          <p:spPr>
            <a:xfrm>
              <a:off x="7652216" y="3182703"/>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各种用具要清点后收齐放好</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39" name="组合 138"/>
          <p:cNvGrpSpPr/>
          <p:nvPr/>
        </p:nvGrpSpPr>
        <p:grpSpPr>
          <a:xfrm>
            <a:off x="6297648" y="4028962"/>
            <a:ext cx="5010795" cy="476121"/>
            <a:chOff x="6297648" y="3952762"/>
            <a:chExt cx="5010795" cy="476121"/>
          </a:xfrm>
        </p:grpSpPr>
        <p:sp>
          <p:nvSpPr>
            <p:cNvPr id="112" name="矩形: 圆角 111"/>
            <p:cNvSpPr/>
            <p:nvPr/>
          </p:nvSpPr>
          <p:spPr>
            <a:xfrm>
              <a:off x="6297648" y="3952762"/>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08.</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13" name="矩形: 圆角 112"/>
            <p:cNvSpPr/>
            <p:nvPr/>
          </p:nvSpPr>
          <p:spPr>
            <a:xfrm>
              <a:off x="7652216" y="3952762"/>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易燃易爆物品要注意通风良好</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38" name="组合 137"/>
          <p:cNvGrpSpPr/>
          <p:nvPr/>
        </p:nvGrpSpPr>
        <p:grpSpPr>
          <a:xfrm>
            <a:off x="6297648" y="4799021"/>
            <a:ext cx="5010795" cy="476121"/>
            <a:chOff x="6297648" y="4722821"/>
            <a:chExt cx="5010795" cy="476121"/>
          </a:xfrm>
        </p:grpSpPr>
        <p:sp>
          <p:nvSpPr>
            <p:cNvPr id="110" name="矩形: 圆角 109"/>
            <p:cNvSpPr/>
            <p:nvPr/>
          </p:nvSpPr>
          <p:spPr>
            <a:xfrm>
              <a:off x="6297648" y="4722821"/>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09.</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11" name="矩形: 圆角 110"/>
            <p:cNvSpPr/>
            <p:nvPr/>
          </p:nvSpPr>
          <p:spPr>
            <a:xfrm>
              <a:off x="7652216" y="4722821"/>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夏冬防雷、防雨设施要保证完好</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36" name="组合 135"/>
          <p:cNvGrpSpPr/>
          <p:nvPr/>
        </p:nvGrpSpPr>
        <p:grpSpPr>
          <a:xfrm>
            <a:off x="997858" y="5569079"/>
            <a:ext cx="5010795" cy="476121"/>
            <a:chOff x="997858" y="5492879"/>
            <a:chExt cx="5010795" cy="476121"/>
          </a:xfrm>
        </p:grpSpPr>
        <p:sp>
          <p:nvSpPr>
            <p:cNvPr id="129" name="矩形: 圆角 128"/>
            <p:cNvSpPr/>
            <p:nvPr/>
          </p:nvSpPr>
          <p:spPr>
            <a:xfrm>
              <a:off x="997858" y="5492879"/>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05.</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30" name="矩形: 圆角 129"/>
            <p:cNvSpPr/>
            <p:nvPr/>
          </p:nvSpPr>
          <p:spPr>
            <a:xfrm>
              <a:off x="2352426" y="5492879"/>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冬季取暖设备的泄水阀保持正常</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37" name="组合 136"/>
          <p:cNvGrpSpPr/>
          <p:nvPr/>
        </p:nvGrpSpPr>
        <p:grpSpPr>
          <a:xfrm>
            <a:off x="6297648" y="5569079"/>
            <a:ext cx="5010795" cy="476121"/>
            <a:chOff x="6297648" y="5492879"/>
            <a:chExt cx="5010795" cy="476121"/>
          </a:xfrm>
        </p:grpSpPr>
        <p:sp>
          <p:nvSpPr>
            <p:cNvPr id="127" name="矩形: 圆角 126"/>
            <p:cNvSpPr/>
            <p:nvPr/>
          </p:nvSpPr>
          <p:spPr>
            <a:xfrm>
              <a:off x="6297648" y="5492879"/>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10.</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28" name="矩形: 圆角 127"/>
            <p:cNvSpPr/>
            <p:nvPr/>
          </p:nvSpPr>
          <p:spPr>
            <a:xfrm>
              <a:off x="7652216" y="5492879"/>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火种要妥善处理好</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在测量过程中，使用白灰等材料标记相关位置，提高了数据的准确性。</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wipe(left)">
                                      <p:cBhvr>
                                        <p:cTn id="20" dur="500"/>
                                        <p:tgtEl>
                                          <p:spTgt spid="13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wipe(left)">
                                      <p:cBhvr>
                                        <p:cTn id="24" dur="500"/>
                                        <p:tgtEl>
                                          <p:spTgt spid="133"/>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34"/>
                                        </p:tgtEl>
                                        <p:attrNameLst>
                                          <p:attrName>style.visibility</p:attrName>
                                        </p:attrNameLst>
                                      </p:cBhvr>
                                      <p:to>
                                        <p:strVal val="visible"/>
                                      </p:to>
                                    </p:set>
                                    <p:animEffect transition="in" filter="wipe(left)">
                                      <p:cBhvr>
                                        <p:cTn id="28" dur="500"/>
                                        <p:tgtEl>
                                          <p:spTgt spid="134"/>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wipe(left)">
                                      <p:cBhvr>
                                        <p:cTn id="32" dur="500"/>
                                        <p:tgtEl>
                                          <p:spTgt spid="135"/>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141"/>
                                        </p:tgtEl>
                                        <p:attrNameLst>
                                          <p:attrName>style.visibility</p:attrName>
                                        </p:attrNameLst>
                                      </p:cBhvr>
                                      <p:to>
                                        <p:strVal val="visible"/>
                                      </p:to>
                                    </p:set>
                                    <p:animEffect transition="in" filter="wipe(left)">
                                      <p:cBhvr>
                                        <p:cTn id="36" dur="500"/>
                                        <p:tgtEl>
                                          <p:spTgt spid="1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left)">
                                      <p:cBhvr>
                                        <p:cTn id="40" dur="500"/>
                                        <p:tgtEl>
                                          <p:spTgt spid="140"/>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139"/>
                                        </p:tgtEl>
                                        <p:attrNameLst>
                                          <p:attrName>style.visibility</p:attrName>
                                        </p:attrNameLst>
                                      </p:cBhvr>
                                      <p:to>
                                        <p:strVal val="visible"/>
                                      </p:to>
                                    </p:set>
                                    <p:animEffect transition="in" filter="wipe(left)">
                                      <p:cBhvr>
                                        <p:cTn id="44" dur="500"/>
                                        <p:tgtEl>
                                          <p:spTgt spid="139"/>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138"/>
                                        </p:tgtEl>
                                        <p:attrNameLst>
                                          <p:attrName>style.visibility</p:attrName>
                                        </p:attrNameLst>
                                      </p:cBhvr>
                                      <p:to>
                                        <p:strVal val="visible"/>
                                      </p:to>
                                    </p:set>
                                    <p:animEffect transition="in" filter="wipe(left)">
                                      <p:cBhvr>
                                        <p:cTn id="48" dur="500"/>
                                        <p:tgtEl>
                                          <p:spTgt spid="138"/>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36"/>
                                        </p:tgtEl>
                                        <p:attrNameLst>
                                          <p:attrName>style.visibility</p:attrName>
                                        </p:attrNameLst>
                                      </p:cBhvr>
                                      <p:to>
                                        <p:strVal val="visible"/>
                                      </p:to>
                                    </p:set>
                                    <p:animEffect transition="in" filter="wipe(left)">
                                      <p:cBhvr>
                                        <p:cTn id="52" dur="500"/>
                                        <p:tgtEl>
                                          <p:spTgt spid="136"/>
                                        </p:tgtEl>
                                      </p:cBhvr>
                                    </p:animEffect>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137"/>
                                        </p:tgtEl>
                                        <p:attrNameLst>
                                          <p:attrName>style.visibility</p:attrName>
                                        </p:attrNameLst>
                                      </p:cBhvr>
                                      <p:to>
                                        <p:strVal val="visible"/>
                                      </p:to>
                                    </p:set>
                                    <p:animEffect transition="in" filter="wipe(left)">
                                      <p:cBhvr>
                                        <p:cTn id="56"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企业安全生产应知应会</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17" name="矩形: 圆角 16"/>
          <p:cNvSpPr/>
          <p:nvPr/>
        </p:nvSpPr>
        <p:spPr>
          <a:xfrm>
            <a:off x="3879850" y="1404619"/>
            <a:ext cx="4432300" cy="609600"/>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生产区域内</a:t>
            </a:r>
            <a:r>
              <a:rPr kumimoji="0" lang="en-US" altLang="zh-CN"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12</a:t>
            </a: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个不准</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132" name="组合 131"/>
          <p:cNvGrpSpPr/>
          <p:nvPr/>
        </p:nvGrpSpPr>
        <p:grpSpPr>
          <a:xfrm>
            <a:off x="997858" y="2204082"/>
            <a:ext cx="5010795" cy="565112"/>
            <a:chOff x="997858" y="2412644"/>
            <a:chExt cx="5010795" cy="476121"/>
          </a:xfrm>
        </p:grpSpPr>
        <p:sp>
          <p:nvSpPr>
            <p:cNvPr id="15" name="矩形: 圆角 14"/>
            <p:cNvSpPr/>
            <p:nvPr/>
          </p:nvSpPr>
          <p:spPr>
            <a:xfrm>
              <a:off x="997858" y="2412644"/>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01.</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92" name="矩形: 圆角 91"/>
            <p:cNvSpPr/>
            <p:nvPr/>
          </p:nvSpPr>
          <p:spPr>
            <a:xfrm>
              <a:off x="2352426" y="2412644"/>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加强明火管理，防火、防爆区内不准吸烟</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33" name="组合 132"/>
          <p:cNvGrpSpPr/>
          <p:nvPr/>
        </p:nvGrpSpPr>
        <p:grpSpPr>
          <a:xfrm>
            <a:off x="997858" y="2883216"/>
            <a:ext cx="5010795" cy="565112"/>
            <a:chOff x="997858" y="3182703"/>
            <a:chExt cx="5010795" cy="476121"/>
          </a:xfrm>
        </p:grpSpPr>
        <p:sp>
          <p:nvSpPr>
            <p:cNvPr id="94" name="矩形: 圆角 93"/>
            <p:cNvSpPr/>
            <p:nvPr/>
          </p:nvSpPr>
          <p:spPr>
            <a:xfrm>
              <a:off x="997858" y="3182703"/>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02.</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95" name="矩形: 圆角 94"/>
            <p:cNvSpPr/>
            <p:nvPr/>
          </p:nvSpPr>
          <p:spPr>
            <a:xfrm>
              <a:off x="2352426" y="3182703"/>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生产区内不准带小孩</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34" name="组合 133"/>
          <p:cNvGrpSpPr/>
          <p:nvPr/>
        </p:nvGrpSpPr>
        <p:grpSpPr>
          <a:xfrm>
            <a:off x="997858" y="3562350"/>
            <a:ext cx="5010795" cy="565112"/>
            <a:chOff x="997858" y="3952762"/>
            <a:chExt cx="5010795" cy="476121"/>
          </a:xfrm>
        </p:grpSpPr>
        <p:sp>
          <p:nvSpPr>
            <p:cNvPr id="97" name="矩形: 圆角 96"/>
            <p:cNvSpPr/>
            <p:nvPr/>
          </p:nvSpPr>
          <p:spPr>
            <a:xfrm>
              <a:off x="997858" y="3952762"/>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03.</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98" name="矩形: 圆角 97"/>
            <p:cNvSpPr/>
            <p:nvPr/>
          </p:nvSpPr>
          <p:spPr>
            <a:xfrm>
              <a:off x="2352426" y="3952762"/>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禁火区内，不准无阻火器车辆行驶 </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35" name="组合 134"/>
          <p:cNvGrpSpPr/>
          <p:nvPr/>
        </p:nvGrpSpPr>
        <p:grpSpPr>
          <a:xfrm>
            <a:off x="997858" y="4241484"/>
            <a:ext cx="5010795" cy="565112"/>
            <a:chOff x="997858" y="4722821"/>
            <a:chExt cx="5010795" cy="476121"/>
          </a:xfrm>
        </p:grpSpPr>
        <p:sp>
          <p:nvSpPr>
            <p:cNvPr id="100" name="矩形: 圆角 99"/>
            <p:cNvSpPr/>
            <p:nvPr/>
          </p:nvSpPr>
          <p:spPr>
            <a:xfrm>
              <a:off x="997858" y="4722821"/>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04.</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01" name="矩形: 圆角 100"/>
            <p:cNvSpPr/>
            <p:nvPr/>
          </p:nvSpPr>
          <p:spPr>
            <a:xfrm>
              <a:off x="2352426" y="4722821"/>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上班时间不准睡觉、干私活、离岗和干与工作无关的事</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41" name="组合 140"/>
          <p:cNvGrpSpPr/>
          <p:nvPr/>
        </p:nvGrpSpPr>
        <p:grpSpPr>
          <a:xfrm>
            <a:off x="6297648" y="2204082"/>
            <a:ext cx="5010795" cy="565112"/>
            <a:chOff x="6297648" y="2412644"/>
            <a:chExt cx="5010795" cy="476121"/>
          </a:xfrm>
        </p:grpSpPr>
        <p:sp>
          <p:nvSpPr>
            <p:cNvPr id="116" name="矩形: 圆角 115"/>
            <p:cNvSpPr/>
            <p:nvPr/>
          </p:nvSpPr>
          <p:spPr>
            <a:xfrm>
              <a:off x="6297648" y="2412644"/>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07.</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17" name="矩形: 圆角 116"/>
            <p:cNvSpPr/>
            <p:nvPr/>
          </p:nvSpPr>
          <p:spPr>
            <a:xfrm>
              <a:off x="7652216" y="2412644"/>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不按工厂规定穿戴劳动保护用品，不准进入生产岗位</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40" name="组合 139"/>
          <p:cNvGrpSpPr/>
          <p:nvPr/>
        </p:nvGrpSpPr>
        <p:grpSpPr>
          <a:xfrm>
            <a:off x="6297648" y="2883216"/>
            <a:ext cx="5010795" cy="565112"/>
            <a:chOff x="6297648" y="3182703"/>
            <a:chExt cx="5010795" cy="476121"/>
          </a:xfrm>
        </p:grpSpPr>
        <p:sp>
          <p:nvSpPr>
            <p:cNvPr id="114" name="矩形: 圆角 113"/>
            <p:cNvSpPr/>
            <p:nvPr/>
          </p:nvSpPr>
          <p:spPr>
            <a:xfrm>
              <a:off x="6297648" y="3182703"/>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08.</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15" name="矩形: 圆角 114"/>
            <p:cNvSpPr/>
            <p:nvPr/>
          </p:nvSpPr>
          <p:spPr>
            <a:xfrm>
              <a:off x="7652216" y="3182703"/>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安全装置不齐全的设备不准使用</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39" name="组合 138"/>
          <p:cNvGrpSpPr/>
          <p:nvPr/>
        </p:nvGrpSpPr>
        <p:grpSpPr>
          <a:xfrm>
            <a:off x="6297648" y="3562350"/>
            <a:ext cx="5010795" cy="565112"/>
            <a:chOff x="6297648" y="3952762"/>
            <a:chExt cx="5010795" cy="476121"/>
          </a:xfrm>
        </p:grpSpPr>
        <p:sp>
          <p:nvSpPr>
            <p:cNvPr id="112" name="矩形: 圆角 111"/>
            <p:cNvSpPr/>
            <p:nvPr/>
          </p:nvSpPr>
          <p:spPr>
            <a:xfrm>
              <a:off x="6297648" y="3952762"/>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09.</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13" name="矩形: 圆角 112"/>
            <p:cNvSpPr/>
            <p:nvPr/>
          </p:nvSpPr>
          <p:spPr>
            <a:xfrm>
              <a:off x="7652216" y="3952762"/>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不是自己分管的设备、工具不准动用</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38" name="组合 137"/>
          <p:cNvGrpSpPr/>
          <p:nvPr/>
        </p:nvGrpSpPr>
        <p:grpSpPr>
          <a:xfrm>
            <a:off x="6297648" y="4241484"/>
            <a:ext cx="5010795" cy="565112"/>
            <a:chOff x="6297648" y="4722821"/>
            <a:chExt cx="5010795" cy="476121"/>
          </a:xfrm>
        </p:grpSpPr>
        <p:sp>
          <p:nvSpPr>
            <p:cNvPr id="110" name="矩形: 圆角 109"/>
            <p:cNvSpPr/>
            <p:nvPr/>
          </p:nvSpPr>
          <p:spPr>
            <a:xfrm>
              <a:off x="6297648" y="4722821"/>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10.</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11" name="矩形: 圆角 110"/>
            <p:cNvSpPr/>
            <p:nvPr/>
          </p:nvSpPr>
          <p:spPr>
            <a:xfrm>
              <a:off x="7652216" y="4722821"/>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检修设备时安全措施不落实，不准开始检修</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36" name="组合 135"/>
          <p:cNvGrpSpPr/>
          <p:nvPr/>
        </p:nvGrpSpPr>
        <p:grpSpPr>
          <a:xfrm>
            <a:off x="997858" y="4920618"/>
            <a:ext cx="5010795" cy="565112"/>
            <a:chOff x="997858" y="5492879"/>
            <a:chExt cx="5010795" cy="476121"/>
          </a:xfrm>
        </p:grpSpPr>
        <p:sp>
          <p:nvSpPr>
            <p:cNvPr id="129" name="矩形: 圆角 128"/>
            <p:cNvSpPr/>
            <p:nvPr/>
          </p:nvSpPr>
          <p:spPr>
            <a:xfrm>
              <a:off x="997858" y="5492879"/>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05.</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30" name="矩形: 圆角 129"/>
            <p:cNvSpPr/>
            <p:nvPr/>
          </p:nvSpPr>
          <p:spPr>
            <a:xfrm>
              <a:off x="2352426" y="5492879"/>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在班前、班上不准喝酒； </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37" name="组合 136"/>
          <p:cNvGrpSpPr/>
          <p:nvPr/>
        </p:nvGrpSpPr>
        <p:grpSpPr>
          <a:xfrm>
            <a:off x="6297648" y="4920618"/>
            <a:ext cx="5010795" cy="565112"/>
            <a:chOff x="6297648" y="5492879"/>
            <a:chExt cx="5010795" cy="476121"/>
          </a:xfrm>
        </p:grpSpPr>
        <p:sp>
          <p:nvSpPr>
            <p:cNvPr id="127" name="矩形: 圆角 126"/>
            <p:cNvSpPr/>
            <p:nvPr/>
          </p:nvSpPr>
          <p:spPr>
            <a:xfrm>
              <a:off x="6297648" y="5492879"/>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11.</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28" name="矩形: 圆角 127"/>
            <p:cNvSpPr/>
            <p:nvPr/>
          </p:nvSpPr>
          <p:spPr>
            <a:xfrm>
              <a:off x="7652216" y="5492879"/>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停机检修后的设备，未经彻底检查不准启动</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52" name="组合 151"/>
          <p:cNvGrpSpPr/>
          <p:nvPr/>
        </p:nvGrpSpPr>
        <p:grpSpPr>
          <a:xfrm>
            <a:off x="997858" y="5599752"/>
            <a:ext cx="5010795" cy="565112"/>
            <a:chOff x="997858" y="5492879"/>
            <a:chExt cx="5010795" cy="476121"/>
          </a:xfrm>
        </p:grpSpPr>
        <p:sp>
          <p:nvSpPr>
            <p:cNvPr id="153" name="矩形: 圆角 152"/>
            <p:cNvSpPr/>
            <p:nvPr/>
          </p:nvSpPr>
          <p:spPr>
            <a:xfrm>
              <a:off x="997858" y="5492879"/>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06.</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54" name="矩形: 圆角 153"/>
            <p:cNvSpPr/>
            <p:nvPr/>
          </p:nvSpPr>
          <p:spPr>
            <a:xfrm>
              <a:off x="2352426" y="5492879"/>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液流开关不准使用汽油等挥发性强的可燃液体擦洗设备、用具和衣物</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55" name="组合 154"/>
          <p:cNvGrpSpPr/>
          <p:nvPr/>
        </p:nvGrpSpPr>
        <p:grpSpPr>
          <a:xfrm>
            <a:off x="6297648" y="5599752"/>
            <a:ext cx="5010795" cy="565112"/>
            <a:chOff x="6297648" y="5492879"/>
            <a:chExt cx="5010795" cy="476121"/>
          </a:xfrm>
        </p:grpSpPr>
        <p:sp>
          <p:nvSpPr>
            <p:cNvPr id="156" name="矩形: 圆角 155"/>
            <p:cNvSpPr/>
            <p:nvPr/>
          </p:nvSpPr>
          <p:spPr>
            <a:xfrm>
              <a:off x="6297648" y="5492879"/>
              <a:ext cx="1118017" cy="476121"/>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12.</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57" name="矩形: 圆角 156"/>
            <p:cNvSpPr/>
            <p:nvPr/>
          </p:nvSpPr>
          <p:spPr>
            <a:xfrm>
              <a:off x="7652216" y="5492879"/>
              <a:ext cx="3656227" cy="476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不戴安全帽不准登高作业</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强力夯实法主要利用夯实工具进行土壤加固，如采用打桩机对杂质较多的软土（碎石砂土、素填土）等进行施工</a:t>
            </a:r>
            <a:r>
              <a:rPr lang="en-US" altLang="zh-CN" sz="100" smtClean="0">
                <a:solidFill>
                  <a:srgbClr val="0000A0"/>
                </a:solidFill>
              </a:rPr>
              <a:t>[4]</a:t>
            </a:r>
            <a:r>
              <a:rPr lang="zh-CN" altLang="en-US" sz="100" smtClean="0">
                <a:solidFill>
                  <a:srgbClr val="0000A0"/>
                </a:solidFill>
              </a:rPr>
              <a:t>。</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fade">
                                      <p:cBhvr>
                                        <p:cTn id="20" dur="1000"/>
                                        <p:tgtEl>
                                          <p:spTgt spid="132"/>
                                        </p:tgtEl>
                                      </p:cBhvr>
                                    </p:animEffect>
                                    <p:anim calcmode="lin" valueType="num">
                                      <p:cBhvr>
                                        <p:cTn id="21" dur="1000" fill="hold"/>
                                        <p:tgtEl>
                                          <p:spTgt spid="132"/>
                                        </p:tgtEl>
                                        <p:attrNameLst>
                                          <p:attrName>ppt_x</p:attrName>
                                        </p:attrNameLst>
                                      </p:cBhvr>
                                      <p:tavLst>
                                        <p:tav tm="0">
                                          <p:val>
                                            <p:strVal val="#ppt_x"/>
                                          </p:val>
                                        </p:tav>
                                        <p:tav tm="100000">
                                          <p:val>
                                            <p:strVal val="#ppt_x"/>
                                          </p:val>
                                        </p:tav>
                                      </p:tavLst>
                                    </p:anim>
                                    <p:anim calcmode="lin" valueType="num">
                                      <p:cBhvr>
                                        <p:cTn id="22" dur="1000" fill="hold"/>
                                        <p:tgtEl>
                                          <p:spTgt spid="132"/>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133"/>
                                        </p:tgtEl>
                                        <p:attrNameLst>
                                          <p:attrName>style.visibility</p:attrName>
                                        </p:attrNameLst>
                                      </p:cBhvr>
                                      <p:to>
                                        <p:strVal val="visible"/>
                                      </p:to>
                                    </p:set>
                                    <p:animEffect transition="in" filter="fade">
                                      <p:cBhvr>
                                        <p:cTn id="26" dur="1000"/>
                                        <p:tgtEl>
                                          <p:spTgt spid="133"/>
                                        </p:tgtEl>
                                      </p:cBhvr>
                                    </p:animEffect>
                                    <p:anim calcmode="lin" valueType="num">
                                      <p:cBhvr>
                                        <p:cTn id="27" dur="1000" fill="hold"/>
                                        <p:tgtEl>
                                          <p:spTgt spid="133"/>
                                        </p:tgtEl>
                                        <p:attrNameLst>
                                          <p:attrName>ppt_x</p:attrName>
                                        </p:attrNameLst>
                                      </p:cBhvr>
                                      <p:tavLst>
                                        <p:tav tm="0">
                                          <p:val>
                                            <p:strVal val="#ppt_x"/>
                                          </p:val>
                                        </p:tav>
                                        <p:tav tm="100000">
                                          <p:val>
                                            <p:strVal val="#ppt_x"/>
                                          </p:val>
                                        </p:tav>
                                      </p:tavLst>
                                    </p:anim>
                                    <p:anim calcmode="lin" valueType="num">
                                      <p:cBhvr>
                                        <p:cTn id="28" dur="1000" fill="hold"/>
                                        <p:tgtEl>
                                          <p:spTgt spid="133"/>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fade">
                                      <p:cBhvr>
                                        <p:cTn id="32" dur="1000"/>
                                        <p:tgtEl>
                                          <p:spTgt spid="134"/>
                                        </p:tgtEl>
                                      </p:cBhvr>
                                    </p:animEffect>
                                    <p:anim calcmode="lin" valueType="num">
                                      <p:cBhvr>
                                        <p:cTn id="33" dur="1000" fill="hold"/>
                                        <p:tgtEl>
                                          <p:spTgt spid="134"/>
                                        </p:tgtEl>
                                        <p:attrNameLst>
                                          <p:attrName>ppt_x</p:attrName>
                                        </p:attrNameLst>
                                      </p:cBhvr>
                                      <p:tavLst>
                                        <p:tav tm="0">
                                          <p:val>
                                            <p:strVal val="#ppt_x"/>
                                          </p:val>
                                        </p:tav>
                                        <p:tav tm="100000">
                                          <p:val>
                                            <p:strVal val="#ppt_x"/>
                                          </p:val>
                                        </p:tav>
                                      </p:tavLst>
                                    </p:anim>
                                    <p:anim calcmode="lin" valueType="num">
                                      <p:cBhvr>
                                        <p:cTn id="34" dur="1000" fill="hold"/>
                                        <p:tgtEl>
                                          <p:spTgt spid="134"/>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135"/>
                                        </p:tgtEl>
                                        <p:attrNameLst>
                                          <p:attrName>style.visibility</p:attrName>
                                        </p:attrNameLst>
                                      </p:cBhvr>
                                      <p:to>
                                        <p:strVal val="visible"/>
                                      </p:to>
                                    </p:set>
                                    <p:animEffect transition="in" filter="fade">
                                      <p:cBhvr>
                                        <p:cTn id="38" dur="1000"/>
                                        <p:tgtEl>
                                          <p:spTgt spid="135"/>
                                        </p:tgtEl>
                                      </p:cBhvr>
                                    </p:animEffect>
                                    <p:anim calcmode="lin" valueType="num">
                                      <p:cBhvr>
                                        <p:cTn id="39" dur="1000" fill="hold"/>
                                        <p:tgtEl>
                                          <p:spTgt spid="135"/>
                                        </p:tgtEl>
                                        <p:attrNameLst>
                                          <p:attrName>ppt_x</p:attrName>
                                        </p:attrNameLst>
                                      </p:cBhvr>
                                      <p:tavLst>
                                        <p:tav tm="0">
                                          <p:val>
                                            <p:strVal val="#ppt_x"/>
                                          </p:val>
                                        </p:tav>
                                        <p:tav tm="100000">
                                          <p:val>
                                            <p:strVal val="#ppt_x"/>
                                          </p:val>
                                        </p:tav>
                                      </p:tavLst>
                                    </p:anim>
                                    <p:anim calcmode="lin" valueType="num">
                                      <p:cBhvr>
                                        <p:cTn id="40" dur="1000" fill="hold"/>
                                        <p:tgtEl>
                                          <p:spTgt spid="13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141"/>
                                        </p:tgtEl>
                                        <p:attrNameLst>
                                          <p:attrName>style.visibility</p:attrName>
                                        </p:attrNameLst>
                                      </p:cBhvr>
                                      <p:to>
                                        <p:strVal val="visible"/>
                                      </p:to>
                                    </p:set>
                                    <p:animEffect transition="in" filter="fade">
                                      <p:cBhvr>
                                        <p:cTn id="44" dur="1000"/>
                                        <p:tgtEl>
                                          <p:spTgt spid="141"/>
                                        </p:tgtEl>
                                      </p:cBhvr>
                                    </p:animEffect>
                                    <p:anim calcmode="lin" valueType="num">
                                      <p:cBhvr>
                                        <p:cTn id="45" dur="1000" fill="hold"/>
                                        <p:tgtEl>
                                          <p:spTgt spid="141"/>
                                        </p:tgtEl>
                                        <p:attrNameLst>
                                          <p:attrName>ppt_x</p:attrName>
                                        </p:attrNameLst>
                                      </p:cBhvr>
                                      <p:tavLst>
                                        <p:tav tm="0">
                                          <p:val>
                                            <p:strVal val="#ppt_x"/>
                                          </p:val>
                                        </p:tav>
                                        <p:tav tm="100000">
                                          <p:val>
                                            <p:strVal val="#ppt_x"/>
                                          </p:val>
                                        </p:tav>
                                      </p:tavLst>
                                    </p:anim>
                                    <p:anim calcmode="lin" valueType="num">
                                      <p:cBhvr>
                                        <p:cTn id="46" dur="1000" fill="hold"/>
                                        <p:tgtEl>
                                          <p:spTgt spid="141"/>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140"/>
                                        </p:tgtEl>
                                        <p:attrNameLst>
                                          <p:attrName>style.visibility</p:attrName>
                                        </p:attrNameLst>
                                      </p:cBhvr>
                                      <p:to>
                                        <p:strVal val="visible"/>
                                      </p:to>
                                    </p:set>
                                    <p:animEffect transition="in" filter="fade">
                                      <p:cBhvr>
                                        <p:cTn id="50" dur="1000"/>
                                        <p:tgtEl>
                                          <p:spTgt spid="140"/>
                                        </p:tgtEl>
                                      </p:cBhvr>
                                    </p:animEffect>
                                    <p:anim calcmode="lin" valueType="num">
                                      <p:cBhvr>
                                        <p:cTn id="51" dur="1000" fill="hold"/>
                                        <p:tgtEl>
                                          <p:spTgt spid="140"/>
                                        </p:tgtEl>
                                        <p:attrNameLst>
                                          <p:attrName>ppt_x</p:attrName>
                                        </p:attrNameLst>
                                      </p:cBhvr>
                                      <p:tavLst>
                                        <p:tav tm="0">
                                          <p:val>
                                            <p:strVal val="#ppt_x"/>
                                          </p:val>
                                        </p:tav>
                                        <p:tav tm="100000">
                                          <p:val>
                                            <p:strVal val="#ppt_x"/>
                                          </p:val>
                                        </p:tav>
                                      </p:tavLst>
                                    </p:anim>
                                    <p:anim calcmode="lin" valueType="num">
                                      <p:cBhvr>
                                        <p:cTn id="52" dur="1000" fill="hold"/>
                                        <p:tgtEl>
                                          <p:spTgt spid="140"/>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fade">
                                      <p:cBhvr>
                                        <p:cTn id="56" dur="1000"/>
                                        <p:tgtEl>
                                          <p:spTgt spid="139"/>
                                        </p:tgtEl>
                                      </p:cBhvr>
                                    </p:animEffect>
                                    <p:anim calcmode="lin" valueType="num">
                                      <p:cBhvr>
                                        <p:cTn id="57" dur="1000" fill="hold"/>
                                        <p:tgtEl>
                                          <p:spTgt spid="139"/>
                                        </p:tgtEl>
                                        <p:attrNameLst>
                                          <p:attrName>ppt_x</p:attrName>
                                        </p:attrNameLst>
                                      </p:cBhvr>
                                      <p:tavLst>
                                        <p:tav tm="0">
                                          <p:val>
                                            <p:strVal val="#ppt_x"/>
                                          </p:val>
                                        </p:tav>
                                        <p:tav tm="100000">
                                          <p:val>
                                            <p:strVal val="#ppt_x"/>
                                          </p:val>
                                        </p:tav>
                                      </p:tavLst>
                                    </p:anim>
                                    <p:anim calcmode="lin" valueType="num">
                                      <p:cBhvr>
                                        <p:cTn id="58" dur="1000" fill="hold"/>
                                        <p:tgtEl>
                                          <p:spTgt spid="139"/>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42" presetClass="entr" presetSubtype="0" fill="hold" nodeType="after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fade">
                                      <p:cBhvr>
                                        <p:cTn id="62" dur="1000"/>
                                        <p:tgtEl>
                                          <p:spTgt spid="138"/>
                                        </p:tgtEl>
                                      </p:cBhvr>
                                    </p:animEffect>
                                    <p:anim calcmode="lin" valueType="num">
                                      <p:cBhvr>
                                        <p:cTn id="63" dur="1000" fill="hold"/>
                                        <p:tgtEl>
                                          <p:spTgt spid="138"/>
                                        </p:tgtEl>
                                        <p:attrNameLst>
                                          <p:attrName>ppt_x</p:attrName>
                                        </p:attrNameLst>
                                      </p:cBhvr>
                                      <p:tavLst>
                                        <p:tav tm="0">
                                          <p:val>
                                            <p:strVal val="#ppt_x"/>
                                          </p:val>
                                        </p:tav>
                                        <p:tav tm="100000">
                                          <p:val>
                                            <p:strVal val="#ppt_x"/>
                                          </p:val>
                                        </p:tav>
                                      </p:tavLst>
                                    </p:anim>
                                    <p:anim calcmode="lin" valueType="num">
                                      <p:cBhvr>
                                        <p:cTn id="64" dur="1000" fill="hold"/>
                                        <p:tgtEl>
                                          <p:spTgt spid="138"/>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nodeType="afterEffect">
                                  <p:stCondLst>
                                    <p:cond delay="0"/>
                                  </p:stCondLst>
                                  <p:childTnLst>
                                    <p:set>
                                      <p:cBhvr>
                                        <p:cTn id="67" dur="1" fill="hold">
                                          <p:stCondLst>
                                            <p:cond delay="0"/>
                                          </p:stCondLst>
                                        </p:cTn>
                                        <p:tgtEl>
                                          <p:spTgt spid="136"/>
                                        </p:tgtEl>
                                        <p:attrNameLst>
                                          <p:attrName>style.visibility</p:attrName>
                                        </p:attrNameLst>
                                      </p:cBhvr>
                                      <p:to>
                                        <p:strVal val="visible"/>
                                      </p:to>
                                    </p:set>
                                    <p:animEffect transition="in" filter="fade">
                                      <p:cBhvr>
                                        <p:cTn id="68" dur="1000"/>
                                        <p:tgtEl>
                                          <p:spTgt spid="136"/>
                                        </p:tgtEl>
                                      </p:cBhvr>
                                    </p:animEffect>
                                    <p:anim calcmode="lin" valueType="num">
                                      <p:cBhvr>
                                        <p:cTn id="69" dur="1000" fill="hold"/>
                                        <p:tgtEl>
                                          <p:spTgt spid="136"/>
                                        </p:tgtEl>
                                        <p:attrNameLst>
                                          <p:attrName>ppt_x</p:attrName>
                                        </p:attrNameLst>
                                      </p:cBhvr>
                                      <p:tavLst>
                                        <p:tav tm="0">
                                          <p:val>
                                            <p:strVal val="#ppt_x"/>
                                          </p:val>
                                        </p:tav>
                                        <p:tav tm="100000">
                                          <p:val>
                                            <p:strVal val="#ppt_x"/>
                                          </p:val>
                                        </p:tav>
                                      </p:tavLst>
                                    </p:anim>
                                    <p:anim calcmode="lin" valueType="num">
                                      <p:cBhvr>
                                        <p:cTn id="70" dur="1000" fill="hold"/>
                                        <p:tgtEl>
                                          <p:spTgt spid="136"/>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2" presetClass="entr" presetSubtype="0" fill="hold"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1000"/>
                                        <p:tgtEl>
                                          <p:spTgt spid="152"/>
                                        </p:tgtEl>
                                      </p:cBhvr>
                                    </p:animEffect>
                                    <p:anim calcmode="lin" valueType="num">
                                      <p:cBhvr>
                                        <p:cTn id="81" dur="1000" fill="hold"/>
                                        <p:tgtEl>
                                          <p:spTgt spid="152"/>
                                        </p:tgtEl>
                                        <p:attrNameLst>
                                          <p:attrName>ppt_x</p:attrName>
                                        </p:attrNameLst>
                                      </p:cBhvr>
                                      <p:tavLst>
                                        <p:tav tm="0">
                                          <p:val>
                                            <p:strVal val="#ppt_x"/>
                                          </p:val>
                                        </p:tav>
                                        <p:tav tm="100000">
                                          <p:val>
                                            <p:strVal val="#ppt_x"/>
                                          </p:val>
                                        </p:tav>
                                      </p:tavLst>
                                    </p:anim>
                                    <p:anim calcmode="lin" valueType="num">
                                      <p:cBhvr>
                                        <p:cTn id="82" dur="1000" fill="hold"/>
                                        <p:tgtEl>
                                          <p:spTgt spid="152"/>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42" presetClass="entr" presetSubtype="0" fill="hold" nodeType="afterEffect">
                                  <p:stCondLst>
                                    <p:cond delay="0"/>
                                  </p:stCondLst>
                                  <p:childTnLst>
                                    <p:set>
                                      <p:cBhvr>
                                        <p:cTn id="85" dur="1" fill="hold">
                                          <p:stCondLst>
                                            <p:cond delay="0"/>
                                          </p:stCondLst>
                                        </p:cTn>
                                        <p:tgtEl>
                                          <p:spTgt spid="155"/>
                                        </p:tgtEl>
                                        <p:attrNameLst>
                                          <p:attrName>style.visibility</p:attrName>
                                        </p:attrNameLst>
                                      </p:cBhvr>
                                      <p:to>
                                        <p:strVal val="visible"/>
                                      </p:to>
                                    </p:set>
                                    <p:animEffect transition="in" filter="fade">
                                      <p:cBhvr>
                                        <p:cTn id="86" dur="1000"/>
                                        <p:tgtEl>
                                          <p:spTgt spid="155"/>
                                        </p:tgtEl>
                                      </p:cBhvr>
                                    </p:animEffect>
                                    <p:anim calcmode="lin" valueType="num">
                                      <p:cBhvr>
                                        <p:cTn id="87" dur="1000" fill="hold"/>
                                        <p:tgtEl>
                                          <p:spTgt spid="155"/>
                                        </p:tgtEl>
                                        <p:attrNameLst>
                                          <p:attrName>ppt_x</p:attrName>
                                        </p:attrNameLst>
                                      </p:cBhvr>
                                      <p:tavLst>
                                        <p:tav tm="0">
                                          <p:val>
                                            <p:strVal val="#ppt_x"/>
                                          </p:val>
                                        </p:tav>
                                        <p:tav tm="100000">
                                          <p:val>
                                            <p:strVal val="#ppt_x"/>
                                          </p:val>
                                        </p:tav>
                                      </p:tavLst>
                                    </p:anim>
                                    <p:anim calcmode="lin" valueType="num">
                                      <p:cBhvr>
                                        <p:cTn id="88"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24" name="椭圆 23"/>
          <p:cNvSpPr/>
          <p:nvPr/>
        </p:nvSpPr>
        <p:spPr>
          <a:xfrm>
            <a:off x="8305800" y="3492500"/>
            <a:ext cx="2768600" cy="2768600"/>
          </a:xfrm>
          <a:prstGeom prst="ellipse">
            <a:avLst/>
          </a:prstGeom>
          <a:gradFill flip="none" rotWithShape="1">
            <a:gsLst>
              <a:gs pos="0">
                <a:srgbClr val="1A59F4"/>
              </a:gs>
              <a:gs pos="100000">
                <a:srgbClr val="1A59F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文本框 18"/>
          <p:cNvSpPr txBox="1"/>
          <p:nvPr/>
        </p:nvSpPr>
        <p:spPr>
          <a:xfrm>
            <a:off x="1378730" y="2710370"/>
            <a:ext cx="5174470" cy="1938020"/>
          </a:xfrm>
          <a:prstGeom prst="rect">
            <a:avLst/>
          </a:prstGeom>
          <a:noFill/>
        </p:spPr>
        <p:txBody>
          <a:bodyPr wrap="square" rtlCol="0">
            <a:spAutoFit/>
          </a:bodyPr>
          <a:lstStyle/>
          <a:p>
            <a:pPr algn="ctr"/>
            <a:r>
              <a:rPr lang="zh-CN" altLang="en-US" sz="6000" b="1" spc="300" dirty="0">
                <a:ln w="12700">
                  <a:solidFill>
                    <a:schemeClr val="bg1"/>
                  </a:solidFill>
                </a:ln>
                <a:solidFill>
                  <a:srgbClr val="002A8C"/>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掌握安全操作知识</a:t>
            </a:r>
            <a:endParaRPr lang="zh-CN" altLang="en-US" sz="6000" b="1" spc="300" dirty="0">
              <a:ln w="12700">
                <a:solidFill>
                  <a:schemeClr val="bg1"/>
                </a:solidFill>
              </a:ln>
              <a:solidFill>
                <a:srgbClr val="002A8C"/>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23" name="矩形: 圆角 22"/>
          <p:cNvSpPr/>
          <p:nvPr/>
        </p:nvSpPr>
        <p:spPr>
          <a:xfrm>
            <a:off x="3572295" y="1712266"/>
            <a:ext cx="914400" cy="867652"/>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04</a:t>
            </a:r>
            <a:endParaRPr kumimoji="0" lang="en-US" altLang="zh-CN" sz="3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pic>
        <p:nvPicPr>
          <p:cNvPr id="15" name="图片 14"/>
          <p:cNvPicPr>
            <a:picLocks noChangeAspect="1"/>
          </p:cNvPicPr>
          <p:nvPr/>
        </p:nvPicPr>
        <p:blipFill>
          <a:blip r:embed="rId1"/>
          <a:stretch>
            <a:fillRect/>
          </a:stretch>
        </p:blipFill>
        <p:spPr>
          <a:xfrm flipH="1">
            <a:off x="7624307" y="1573722"/>
            <a:ext cx="2850466" cy="4185020"/>
          </a:xfrm>
          <a:prstGeom prst="rect">
            <a:avLst/>
          </a:prstGeom>
        </p:spPr>
      </p:pic>
      <p:pic>
        <p:nvPicPr>
          <p:cNvPr id="17" name="图片 16"/>
          <p:cNvPicPr>
            <a:picLocks noChangeAspect="1"/>
          </p:cNvPicPr>
          <p:nvPr/>
        </p:nvPicPr>
        <p:blipFill>
          <a:blip r:embed="rId2" cstate="email"/>
          <a:stretch>
            <a:fillRect/>
          </a:stretch>
        </p:blipFill>
        <p:spPr>
          <a:xfrm>
            <a:off x="9545601" y="0"/>
            <a:ext cx="2646399" cy="2641600"/>
          </a:xfrm>
          <a:prstGeom prst="rect">
            <a:avLst/>
          </a:prstGeom>
        </p:spPr>
      </p:pic>
      <p:sp>
        <p:nvSpPr>
          <p:cNvPr id="91" name="椭圆 90"/>
          <p:cNvSpPr/>
          <p:nvPr/>
        </p:nvSpPr>
        <p:spPr>
          <a:xfrm>
            <a:off x="6940800" y="1175456"/>
            <a:ext cx="711200" cy="711200"/>
          </a:xfrm>
          <a:prstGeom prst="ellipse">
            <a:avLst/>
          </a:prstGeom>
          <a:gradFill flip="none" rotWithShape="1">
            <a:gsLst>
              <a:gs pos="0">
                <a:srgbClr val="1A59F4"/>
              </a:gs>
              <a:gs pos="100000">
                <a:srgbClr val="1A59F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研究团队的实践证明，在教学培养的诸多环节中，指导教师应该以培养拔尖创新型人才这种培养目标为纲，打破常规教学模式，在诸多教学活动中主动寻求教学变革，组内教学人员充分交流、充分动员。</a:t>
            </a:r>
            <a:endParaRPr lang="zh-CN" altLang="en-US" sz="100">
              <a:solidFill>
                <a:srgbClr val="0000A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1+#ppt_w/2"/>
                                          </p:val>
                                        </p:tav>
                                        <p:tav tm="100000">
                                          <p:val>
                                            <p:strVal val="#ppt_x"/>
                                          </p:val>
                                        </p:tav>
                                      </p:tavLst>
                                    </p:anim>
                                    <p:anim calcmode="lin" valueType="num">
                                      <p:cBhvr additive="base">
                                        <p:cTn id="20" dur="500" fill="hold"/>
                                        <p:tgtEl>
                                          <p:spTgt spid="9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19" grpId="0"/>
      <p:bldP spid="23" grpId="0" bldLvl="0" animBg="1"/>
      <p:bldP spid="91"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企业安全生产应知应会</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grpSp>
        <p:nvGrpSpPr>
          <p:cNvPr id="89" name="组合 88"/>
          <p:cNvGrpSpPr/>
          <p:nvPr/>
        </p:nvGrpSpPr>
        <p:grpSpPr>
          <a:xfrm>
            <a:off x="4779857" y="1850814"/>
            <a:ext cx="2632286" cy="2632286"/>
            <a:chOff x="1310458" y="3214846"/>
            <a:chExt cx="1887585" cy="1887585"/>
          </a:xfrm>
        </p:grpSpPr>
        <p:sp>
          <p:nvSpPr>
            <p:cNvPr id="90" name="椭圆 89"/>
            <p:cNvSpPr/>
            <p:nvPr/>
          </p:nvSpPr>
          <p:spPr>
            <a:xfrm>
              <a:off x="1310458" y="3214846"/>
              <a:ext cx="1887585" cy="18875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91" name="椭圆 90"/>
            <p:cNvSpPr/>
            <p:nvPr/>
          </p:nvSpPr>
          <p:spPr>
            <a:xfrm>
              <a:off x="1542742" y="3447130"/>
              <a:ext cx="1423018" cy="1423018"/>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4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五个</a:t>
              </a:r>
              <a:endParaRPr kumimoji="0" lang="en-US" altLang="zh-CN" sz="4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4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必须</a:t>
              </a:r>
              <a:endParaRPr kumimoji="0" lang="zh-CN" altLang="en-US" sz="4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6" name="组合 15"/>
          <p:cNvGrpSpPr/>
          <p:nvPr/>
        </p:nvGrpSpPr>
        <p:grpSpPr>
          <a:xfrm>
            <a:off x="877153" y="1966313"/>
            <a:ext cx="3833694" cy="732034"/>
            <a:chOff x="255305" y="1860693"/>
            <a:chExt cx="3833694" cy="732034"/>
          </a:xfrm>
        </p:grpSpPr>
        <p:sp>
          <p:nvSpPr>
            <p:cNvPr id="96" name="椭圆 95"/>
            <p:cNvSpPr/>
            <p:nvPr/>
          </p:nvSpPr>
          <p:spPr>
            <a:xfrm>
              <a:off x="3356965" y="1860693"/>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01</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99" name="矩形 98"/>
            <p:cNvSpPr/>
            <p:nvPr/>
          </p:nvSpPr>
          <p:spPr>
            <a:xfrm>
              <a:off x="255305" y="1988745"/>
              <a:ext cx="2984803" cy="474345"/>
            </a:xfrm>
            <a:prstGeom prst="rect">
              <a:avLst/>
            </a:prstGeom>
          </p:spPr>
          <p:txBody>
            <a:bodyPr wrap="square" lIns="105571" tIns="52784" rIns="105571" bIns="52784">
              <a:spAutoFit/>
            </a:bodyPr>
            <a:lstStyle/>
            <a:p>
              <a:pPr marL="0" marR="0" lvl="0" indent="0" algn="r"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必须遵守厂纪厂规</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18" name="组合 117"/>
          <p:cNvGrpSpPr/>
          <p:nvPr/>
        </p:nvGrpSpPr>
        <p:grpSpPr>
          <a:xfrm>
            <a:off x="877153" y="3465068"/>
            <a:ext cx="3833694" cy="1212850"/>
            <a:chOff x="255305" y="1777390"/>
            <a:chExt cx="3833694" cy="1212850"/>
          </a:xfrm>
        </p:grpSpPr>
        <p:sp>
          <p:nvSpPr>
            <p:cNvPr id="119" name="椭圆 118"/>
            <p:cNvSpPr/>
            <p:nvPr/>
          </p:nvSpPr>
          <p:spPr>
            <a:xfrm>
              <a:off x="3356965" y="2018670"/>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02</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20" name="矩形 119"/>
            <p:cNvSpPr/>
            <p:nvPr/>
          </p:nvSpPr>
          <p:spPr>
            <a:xfrm>
              <a:off x="255305" y="1777390"/>
              <a:ext cx="2984803" cy="1212850"/>
            </a:xfrm>
            <a:prstGeom prst="rect">
              <a:avLst/>
            </a:prstGeom>
          </p:spPr>
          <p:txBody>
            <a:bodyPr wrap="square" lIns="105571" tIns="52784" rIns="105571" bIns="52784">
              <a:spAutoFit/>
            </a:bodyPr>
            <a:lstStyle/>
            <a:p>
              <a:pPr marL="0" marR="0" lvl="0" indent="0" algn="r"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必须经安全生产培训考核合格后持证上岗作业</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21" name="组合 120"/>
          <p:cNvGrpSpPr/>
          <p:nvPr/>
        </p:nvGrpSpPr>
        <p:grpSpPr>
          <a:xfrm flipH="1">
            <a:off x="7481153" y="1909699"/>
            <a:ext cx="3833694" cy="843915"/>
            <a:chOff x="255305" y="1804079"/>
            <a:chExt cx="3833694" cy="843915"/>
          </a:xfrm>
        </p:grpSpPr>
        <p:sp>
          <p:nvSpPr>
            <p:cNvPr id="122" name="椭圆 121"/>
            <p:cNvSpPr/>
            <p:nvPr/>
          </p:nvSpPr>
          <p:spPr>
            <a:xfrm>
              <a:off x="3356965" y="1860693"/>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03</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23" name="矩形 122"/>
            <p:cNvSpPr/>
            <p:nvPr/>
          </p:nvSpPr>
          <p:spPr>
            <a:xfrm>
              <a:off x="255305" y="1804079"/>
              <a:ext cx="2984803" cy="843915"/>
            </a:xfrm>
            <a:prstGeom prst="rect">
              <a:avLst/>
            </a:prstGeom>
          </p:spPr>
          <p:txBody>
            <a:bodyPr wrap="square" lIns="105571" tIns="52784" rIns="105571" bIns="52784">
              <a:spAutoFit/>
            </a:bodyPr>
            <a:lstStyle/>
            <a:p>
              <a:pPr marL="0" marR="0" lvl="0" indent="0" algn="just"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必须了解本岗位的危险危害因素</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124" name="组合 123"/>
          <p:cNvGrpSpPr/>
          <p:nvPr/>
        </p:nvGrpSpPr>
        <p:grpSpPr>
          <a:xfrm flipH="1">
            <a:off x="7481153" y="3649734"/>
            <a:ext cx="3833694" cy="843915"/>
            <a:chOff x="255305" y="1962056"/>
            <a:chExt cx="3833694" cy="843915"/>
          </a:xfrm>
        </p:grpSpPr>
        <p:sp>
          <p:nvSpPr>
            <p:cNvPr id="125" name="椭圆 124"/>
            <p:cNvSpPr/>
            <p:nvPr/>
          </p:nvSpPr>
          <p:spPr>
            <a:xfrm>
              <a:off x="3356965" y="2018670"/>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04</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26" name="矩形 125"/>
            <p:cNvSpPr/>
            <p:nvPr/>
          </p:nvSpPr>
          <p:spPr>
            <a:xfrm>
              <a:off x="255305" y="1962056"/>
              <a:ext cx="2984803" cy="843915"/>
            </a:xfrm>
            <a:prstGeom prst="rect">
              <a:avLst/>
            </a:prstGeom>
          </p:spPr>
          <p:txBody>
            <a:bodyPr wrap="square" lIns="105571" tIns="52784" rIns="105571" bIns="52784">
              <a:spAutoFit/>
            </a:bodyPr>
            <a:lstStyle/>
            <a:p>
              <a:pPr marL="0" marR="0" lvl="0" indent="0" algn="just"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必须正确佩戴和使用劳动防护用品</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20" name="组合 19"/>
          <p:cNvGrpSpPr/>
          <p:nvPr/>
        </p:nvGrpSpPr>
        <p:grpSpPr>
          <a:xfrm>
            <a:off x="3937000" y="4678166"/>
            <a:ext cx="4318000" cy="1615645"/>
            <a:chOff x="3937000" y="4678166"/>
            <a:chExt cx="4318000" cy="1615645"/>
          </a:xfrm>
        </p:grpSpPr>
        <p:sp>
          <p:nvSpPr>
            <p:cNvPr id="131" name="矩形 130"/>
            <p:cNvSpPr/>
            <p:nvPr/>
          </p:nvSpPr>
          <p:spPr>
            <a:xfrm flipH="1">
              <a:off x="3937000" y="5449896"/>
              <a:ext cx="4318000" cy="843915"/>
            </a:xfrm>
            <a:prstGeom prst="rect">
              <a:avLst/>
            </a:prstGeom>
          </p:spPr>
          <p:txBody>
            <a:bodyPr wrap="square" lIns="105571" tIns="52784" rIns="105571" bIns="52784">
              <a:spAutoFit/>
            </a:bodyPr>
            <a:lstStyle/>
            <a:p>
              <a:pPr marL="0" marR="0" lvl="0" indent="0" algn="ctr"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必须严格遵守危险性作业的安全要求</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43" name="椭圆 142"/>
            <p:cNvSpPr/>
            <p:nvPr/>
          </p:nvSpPr>
          <p:spPr>
            <a:xfrm flipH="1">
              <a:off x="5729983" y="4678166"/>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05</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由于学习内容与专业内容看似有一定区别，所以常规的教学环节容易忽视这个阶段创新思维能力的培养。</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9"/>
                                        </p:tgtEl>
                                        <p:attrNameLst>
                                          <p:attrName>style.visibility</p:attrName>
                                        </p:attrNameLst>
                                      </p:cBhvr>
                                      <p:to>
                                        <p:strVal val="visible"/>
                                      </p:to>
                                    </p:set>
                                    <p:anim calcmode="lin" valueType="num">
                                      <p:cBhvr>
                                        <p:cTn id="14" dur="1000" fill="hold"/>
                                        <p:tgtEl>
                                          <p:spTgt spid="89"/>
                                        </p:tgtEl>
                                        <p:attrNameLst>
                                          <p:attrName>ppt_w</p:attrName>
                                        </p:attrNameLst>
                                      </p:cBhvr>
                                      <p:tavLst>
                                        <p:tav tm="0">
                                          <p:val>
                                            <p:fltVal val="0"/>
                                          </p:val>
                                        </p:tav>
                                        <p:tav tm="100000">
                                          <p:val>
                                            <p:strVal val="#ppt_w"/>
                                          </p:val>
                                        </p:tav>
                                      </p:tavLst>
                                    </p:anim>
                                    <p:anim calcmode="lin" valueType="num">
                                      <p:cBhvr>
                                        <p:cTn id="15" dur="1000" fill="hold"/>
                                        <p:tgtEl>
                                          <p:spTgt spid="89"/>
                                        </p:tgtEl>
                                        <p:attrNameLst>
                                          <p:attrName>ppt_h</p:attrName>
                                        </p:attrNameLst>
                                      </p:cBhvr>
                                      <p:tavLst>
                                        <p:tav tm="0">
                                          <p:val>
                                            <p:fltVal val="0"/>
                                          </p:val>
                                        </p:tav>
                                        <p:tav tm="100000">
                                          <p:val>
                                            <p:strVal val="#ppt_h"/>
                                          </p:val>
                                        </p:tav>
                                      </p:tavLst>
                                    </p:anim>
                                    <p:anim calcmode="lin" valueType="num">
                                      <p:cBhvr>
                                        <p:cTn id="16" dur="1000" fill="hold"/>
                                        <p:tgtEl>
                                          <p:spTgt spid="89"/>
                                        </p:tgtEl>
                                        <p:attrNameLst>
                                          <p:attrName>style.rotation</p:attrName>
                                        </p:attrNameLst>
                                      </p:cBhvr>
                                      <p:tavLst>
                                        <p:tav tm="0">
                                          <p:val>
                                            <p:fltVal val="90"/>
                                          </p:val>
                                        </p:tav>
                                        <p:tav tm="100000">
                                          <p:val>
                                            <p:fltVal val="0"/>
                                          </p:val>
                                        </p:tav>
                                      </p:tavLst>
                                    </p:anim>
                                    <p:animEffect transition="in" filter="fade">
                                      <p:cBhvr>
                                        <p:cTn id="17" dur="1000"/>
                                        <p:tgtEl>
                                          <p:spTgt spid="89"/>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118"/>
                                        </p:tgtEl>
                                        <p:attrNameLst>
                                          <p:attrName>style.visibility</p:attrName>
                                        </p:attrNameLst>
                                      </p:cBhvr>
                                      <p:to>
                                        <p:strVal val="visible"/>
                                      </p:to>
                                    </p:set>
                                    <p:anim calcmode="lin" valueType="num">
                                      <p:cBhvr>
                                        <p:cTn id="27" dur="500" fill="hold"/>
                                        <p:tgtEl>
                                          <p:spTgt spid="118"/>
                                        </p:tgtEl>
                                        <p:attrNameLst>
                                          <p:attrName>ppt_w</p:attrName>
                                        </p:attrNameLst>
                                      </p:cBhvr>
                                      <p:tavLst>
                                        <p:tav tm="0">
                                          <p:val>
                                            <p:fltVal val="0"/>
                                          </p:val>
                                        </p:tav>
                                        <p:tav tm="100000">
                                          <p:val>
                                            <p:strVal val="#ppt_w"/>
                                          </p:val>
                                        </p:tav>
                                      </p:tavLst>
                                    </p:anim>
                                    <p:anim calcmode="lin" valueType="num">
                                      <p:cBhvr>
                                        <p:cTn id="28" dur="500" fill="hold"/>
                                        <p:tgtEl>
                                          <p:spTgt spid="118"/>
                                        </p:tgtEl>
                                        <p:attrNameLst>
                                          <p:attrName>ppt_h</p:attrName>
                                        </p:attrNameLst>
                                      </p:cBhvr>
                                      <p:tavLst>
                                        <p:tav tm="0">
                                          <p:val>
                                            <p:fltVal val="0"/>
                                          </p:val>
                                        </p:tav>
                                        <p:tav tm="100000">
                                          <p:val>
                                            <p:strVal val="#ppt_h"/>
                                          </p:val>
                                        </p:tav>
                                      </p:tavLst>
                                    </p:anim>
                                    <p:animEffect transition="in" filter="fade">
                                      <p:cBhvr>
                                        <p:cTn id="29" dur="500"/>
                                        <p:tgtEl>
                                          <p:spTgt spid="118"/>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p:cTn id="39" dur="500" fill="hold"/>
                                        <p:tgtEl>
                                          <p:spTgt spid="124"/>
                                        </p:tgtEl>
                                        <p:attrNameLst>
                                          <p:attrName>ppt_w</p:attrName>
                                        </p:attrNameLst>
                                      </p:cBhvr>
                                      <p:tavLst>
                                        <p:tav tm="0">
                                          <p:val>
                                            <p:fltVal val="0"/>
                                          </p:val>
                                        </p:tav>
                                        <p:tav tm="100000">
                                          <p:val>
                                            <p:strVal val="#ppt_w"/>
                                          </p:val>
                                        </p:tav>
                                      </p:tavLst>
                                    </p:anim>
                                    <p:anim calcmode="lin" valueType="num">
                                      <p:cBhvr>
                                        <p:cTn id="40" dur="500" fill="hold"/>
                                        <p:tgtEl>
                                          <p:spTgt spid="124"/>
                                        </p:tgtEl>
                                        <p:attrNameLst>
                                          <p:attrName>ppt_h</p:attrName>
                                        </p:attrNameLst>
                                      </p:cBhvr>
                                      <p:tavLst>
                                        <p:tav tm="0">
                                          <p:val>
                                            <p:fltVal val="0"/>
                                          </p:val>
                                        </p:tav>
                                        <p:tav tm="100000">
                                          <p:val>
                                            <p:strVal val="#ppt_h"/>
                                          </p:val>
                                        </p:tav>
                                      </p:tavLst>
                                    </p:anim>
                                    <p:animEffect transition="in" filter="fade">
                                      <p:cBhvr>
                                        <p:cTn id="41" dur="500"/>
                                        <p:tgtEl>
                                          <p:spTgt spid="12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19" name="文本框 18"/>
          <p:cNvSpPr txBox="1"/>
          <p:nvPr/>
        </p:nvSpPr>
        <p:spPr>
          <a:xfrm>
            <a:off x="6096000" y="241456"/>
            <a:ext cx="4191000"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pPr>
            <a:r>
              <a:rPr lang="zh-CN" altLang="en-US" sz="8800" b="1" spc="300" dirty="0" smtClean="0">
                <a:ln w="12700">
                  <a:solidFill>
                    <a:schemeClr val="bg1"/>
                  </a:solidFill>
                </a:ln>
                <a:solidFill>
                  <a:srgbClr val="002A8C"/>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目 录</a:t>
            </a:r>
            <a:endParaRPr lang="zh-CN" altLang="en-US" sz="8800" b="1" spc="300" dirty="0" smtClean="0">
              <a:ln w="12700">
                <a:solidFill>
                  <a:schemeClr val="bg1"/>
                </a:solidFill>
              </a:ln>
              <a:solidFill>
                <a:srgbClr val="002A8C"/>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23" name="矩形: 圆角 22"/>
          <p:cNvSpPr/>
          <p:nvPr/>
        </p:nvSpPr>
        <p:spPr>
          <a:xfrm>
            <a:off x="6350000" y="2399639"/>
            <a:ext cx="711200" cy="522152"/>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800" b="0" i="0" u="none" strike="noStrike" kern="1200" cap="none" spc="0" normalizeH="0" baseline="0" noProof="0" dirty="0">
                <a:ln>
                  <a:noFill/>
                </a:ln>
                <a:solidFill>
                  <a:prstClr val="black">
                    <a:lumMod val="85000"/>
                    <a:lumOff val="15000"/>
                  </a:prstClr>
                </a:solidFill>
                <a:effectLst/>
                <a:uLnTx/>
                <a:uFillTx/>
                <a:cs typeface="+mn-ea"/>
                <a:sym typeface="+mn-lt"/>
              </a:rPr>
              <a:t>01</a:t>
            </a:r>
            <a:endParaRPr kumimoji="0" lang="zh-CN" altLang="en-US" sz="2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7" name="文本框 26"/>
          <p:cNvSpPr txBox="1"/>
          <p:nvPr/>
        </p:nvSpPr>
        <p:spPr>
          <a:xfrm>
            <a:off x="7121524" y="2325465"/>
            <a:ext cx="37496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安全生产基础知识</a:t>
            </a:r>
            <a:endParaRPr kumimoji="0" lang="zh-CN" altLang="en-US" sz="3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endParaRPr>
          </a:p>
        </p:txBody>
      </p:sp>
      <p:sp>
        <p:nvSpPr>
          <p:cNvPr id="64" name="矩形: 圆角 63"/>
          <p:cNvSpPr/>
          <p:nvPr/>
        </p:nvSpPr>
        <p:spPr>
          <a:xfrm>
            <a:off x="6350000" y="3335206"/>
            <a:ext cx="711200" cy="522152"/>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800" b="0" i="0" u="none" strike="noStrike" kern="1200" cap="none" spc="0" normalizeH="0" baseline="0" noProof="0" dirty="0">
                <a:ln>
                  <a:noFill/>
                </a:ln>
                <a:solidFill>
                  <a:prstClr val="black">
                    <a:lumMod val="85000"/>
                    <a:lumOff val="15000"/>
                  </a:prstClr>
                </a:solidFill>
                <a:effectLst/>
                <a:uLnTx/>
                <a:uFillTx/>
                <a:cs typeface="+mn-ea"/>
                <a:sym typeface="+mn-lt"/>
              </a:rPr>
              <a:t>02</a:t>
            </a:r>
            <a:endParaRPr kumimoji="0" lang="zh-CN" altLang="en-US" sz="2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65" name="文本框 64"/>
          <p:cNvSpPr txBox="1"/>
          <p:nvPr/>
        </p:nvSpPr>
        <p:spPr>
          <a:xfrm>
            <a:off x="7121524" y="3261032"/>
            <a:ext cx="37496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法律法规基础知识</a:t>
            </a:r>
            <a:endParaRPr kumimoji="0" lang="zh-CN" altLang="en-US" sz="3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endParaRPr>
          </a:p>
        </p:txBody>
      </p:sp>
      <p:sp>
        <p:nvSpPr>
          <p:cNvPr id="67" name="矩形: 圆角 66"/>
          <p:cNvSpPr/>
          <p:nvPr/>
        </p:nvSpPr>
        <p:spPr>
          <a:xfrm>
            <a:off x="6350000" y="4270773"/>
            <a:ext cx="711200" cy="522152"/>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800" b="0" i="0" u="none" strike="noStrike" kern="1200" cap="none" spc="0" normalizeH="0" baseline="0" noProof="0" dirty="0">
                <a:ln>
                  <a:noFill/>
                </a:ln>
                <a:solidFill>
                  <a:prstClr val="black">
                    <a:lumMod val="85000"/>
                    <a:lumOff val="15000"/>
                  </a:prstClr>
                </a:solidFill>
                <a:effectLst/>
                <a:uLnTx/>
                <a:uFillTx/>
                <a:cs typeface="+mn-ea"/>
                <a:sym typeface="+mn-lt"/>
              </a:rPr>
              <a:t>03</a:t>
            </a:r>
            <a:endParaRPr kumimoji="0" lang="zh-CN" altLang="en-US" sz="2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68" name="文本框 67"/>
          <p:cNvSpPr txBox="1"/>
          <p:nvPr/>
        </p:nvSpPr>
        <p:spPr>
          <a:xfrm>
            <a:off x="7121524" y="4196599"/>
            <a:ext cx="37496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生产基本操作知识</a:t>
            </a:r>
            <a:endParaRPr kumimoji="0" lang="zh-CN" altLang="en-US" sz="3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endParaRPr>
          </a:p>
        </p:txBody>
      </p:sp>
      <p:sp>
        <p:nvSpPr>
          <p:cNvPr id="70" name="矩形: 圆角 69"/>
          <p:cNvSpPr/>
          <p:nvPr/>
        </p:nvSpPr>
        <p:spPr>
          <a:xfrm>
            <a:off x="6350000" y="5206339"/>
            <a:ext cx="711200" cy="522152"/>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800" b="0" i="0" u="none" strike="noStrike" kern="1200" cap="none" spc="0" normalizeH="0" baseline="0" noProof="0" dirty="0">
                <a:ln>
                  <a:noFill/>
                </a:ln>
                <a:solidFill>
                  <a:prstClr val="black">
                    <a:lumMod val="85000"/>
                    <a:lumOff val="15000"/>
                  </a:prstClr>
                </a:solidFill>
                <a:effectLst/>
                <a:uLnTx/>
                <a:uFillTx/>
                <a:cs typeface="+mn-ea"/>
                <a:sym typeface="+mn-lt"/>
              </a:rPr>
              <a:t>04</a:t>
            </a:r>
            <a:endParaRPr kumimoji="0" lang="zh-CN" altLang="en-US" sz="2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71" name="文本框 70"/>
          <p:cNvSpPr txBox="1"/>
          <p:nvPr/>
        </p:nvSpPr>
        <p:spPr>
          <a:xfrm>
            <a:off x="7121524" y="5132165"/>
            <a:ext cx="37496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掌握安全操作知识</a:t>
            </a:r>
            <a:endParaRPr kumimoji="0" lang="zh-CN" altLang="en-US" sz="3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endParaRPr>
          </a:p>
        </p:txBody>
      </p:sp>
      <p:sp>
        <p:nvSpPr>
          <p:cNvPr id="73" name="PA_矩形 29"/>
          <p:cNvSpPr/>
          <p:nvPr>
            <p:custDataLst>
              <p:tags r:id="rId1"/>
            </p:custDataLst>
          </p:nvPr>
        </p:nvSpPr>
        <p:spPr>
          <a:xfrm>
            <a:off x="6311901" y="1635237"/>
            <a:ext cx="3632200" cy="275590"/>
          </a:xfrm>
          <a:prstGeom prst="rect">
            <a:avLst/>
          </a:prstGeom>
          <a:ln>
            <a:noFill/>
          </a:ln>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rPr>
              <a:t>CONTENTS</a:t>
            </a:r>
            <a:endParaRPr kumimoji="0" lang="en-US" altLang="zh-CN" sz="1200" b="0" i="0" u="none" strike="noStrike" kern="1200" cap="none" spc="0" normalizeH="0" baseline="0" noProof="0" dirty="0">
              <a:ln>
                <a:noFill/>
              </a:ln>
              <a:effectLst/>
              <a:uLnTx/>
              <a:uFillTx/>
              <a:latin typeface="微软雅黑" panose="020B0503020204020204" charset="-122"/>
              <a:ea typeface="微软雅黑" panose="020B0503020204020204" charset="-122"/>
              <a:cs typeface="+mn-ea"/>
              <a:sym typeface="+mn-lt"/>
            </a:endParaRPr>
          </a:p>
        </p:txBody>
      </p:sp>
      <p:pic>
        <p:nvPicPr>
          <p:cNvPr id="74" name="图片 73"/>
          <p:cNvPicPr>
            <a:picLocks noChangeAspect="1"/>
          </p:cNvPicPr>
          <p:nvPr/>
        </p:nvPicPr>
        <p:blipFill rotWithShape="1">
          <a:blip r:embed="rId2"/>
          <a:srcRect l="14949" t="16155" r="6709" b="15566"/>
          <a:stretch>
            <a:fillRect/>
          </a:stretch>
        </p:blipFill>
        <p:spPr>
          <a:xfrm>
            <a:off x="1335984" y="2148681"/>
            <a:ext cx="4008092" cy="3493199"/>
          </a:xfrm>
          <a:prstGeom prst="rect">
            <a:avLst/>
          </a:prstGeom>
        </p:spPr>
      </p:pic>
      <p:sp>
        <p:nvSpPr>
          <p:cNvPr id="9" name="文本框 8"/>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如果软土的土壤为砂土，砂土与黏性土的性质完全相反，砂土在经过较大的压强作用下，会降低土壤的强度，施工方可采用先振动再压实的方法，有利于施工的后续操作</a:t>
            </a:r>
            <a:r>
              <a:rPr lang="en-US" altLang="zh-CN" sz="100" smtClean="0">
                <a:solidFill>
                  <a:srgbClr val="0000A0"/>
                </a:solidFill>
              </a:rPr>
              <a:t>[2]</a:t>
            </a:r>
            <a:r>
              <a:rPr lang="zh-CN" altLang="en-US" sz="100" smtClean="0">
                <a:solidFill>
                  <a:srgbClr val="0000A0"/>
                </a:solidFill>
              </a:rPr>
              <a:t>。</a:t>
            </a:r>
            <a:endParaRPr lang="zh-CN" altLang="en-US" sz="100">
              <a:solidFill>
                <a:srgbClr val="0000A0"/>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500"/>
                                        <p:tgtEl>
                                          <p:spTgt spid="7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p:cTn id="38" dur="500" fill="hold"/>
                                        <p:tgtEl>
                                          <p:spTgt spid="65"/>
                                        </p:tgtEl>
                                        <p:attrNameLst>
                                          <p:attrName>ppt_w</p:attrName>
                                        </p:attrNameLst>
                                      </p:cBhvr>
                                      <p:tavLst>
                                        <p:tav tm="0">
                                          <p:val>
                                            <p:fltVal val="0"/>
                                          </p:val>
                                        </p:tav>
                                        <p:tav tm="100000">
                                          <p:val>
                                            <p:strVal val="#ppt_w"/>
                                          </p:val>
                                        </p:tav>
                                      </p:tavLst>
                                    </p:anim>
                                    <p:anim calcmode="lin" valueType="num">
                                      <p:cBhvr>
                                        <p:cTn id="39" dur="500" fill="hold"/>
                                        <p:tgtEl>
                                          <p:spTgt spid="65"/>
                                        </p:tgtEl>
                                        <p:attrNameLst>
                                          <p:attrName>ppt_h</p:attrName>
                                        </p:attrNameLst>
                                      </p:cBhvr>
                                      <p:tavLst>
                                        <p:tav tm="0">
                                          <p:val>
                                            <p:fltVal val="0"/>
                                          </p:val>
                                        </p:tav>
                                        <p:tav tm="100000">
                                          <p:val>
                                            <p:strVal val="#ppt_h"/>
                                          </p:val>
                                        </p:tav>
                                      </p:tavLst>
                                    </p:anim>
                                    <p:animEffect transition="in" filter="fade">
                                      <p:cBhvr>
                                        <p:cTn id="40" dur="500"/>
                                        <p:tgtEl>
                                          <p:spTgt spid="6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p:cTn id="49" dur="500" fill="hold"/>
                                        <p:tgtEl>
                                          <p:spTgt spid="68"/>
                                        </p:tgtEl>
                                        <p:attrNameLst>
                                          <p:attrName>ppt_w</p:attrName>
                                        </p:attrNameLst>
                                      </p:cBhvr>
                                      <p:tavLst>
                                        <p:tav tm="0">
                                          <p:val>
                                            <p:fltVal val="0"/>
                                          </p:val>
                                        </p:tav>
                                        <p:tav tm="100000">
                                          <p:val>
                                            <p:strVal val="#ppt_w"/>
                                          </p:val>
                                        </p:tav>
                                      </p:tavLst>
                                    </p:anim>
                                    <p:anim calcmode="lin" valueType="num">
                                      <p:cBhvr>
                                        <p:cTn id="50" dur="500" fill="hold"/>
                                        <p:tgtEl>
                                          <p:spTgt spid="68"/>
                                        </p:tgtEl>
                                        <p:attrNameLst>
                                          <p:attrName>ppt_h</p:attrName>
                                        </p:attrNameLst>
                                      </p:cBhvr>
                                      <p:tavLst>
                                        <p:tav tm="0">
                                          <p:val>
                                            <p:fltVal val="0"/>
                                          </p:val>
                                        </p:tav>
                                        <p:tav tm="100000">
                                          <p:val>
                                            <p:strVal val="#ppt_h"/>
                                          </p:val>
                                        </p:tav>
                                      </p:tavLst>
                                    </p:anim>
                                    <p:animEffect transition="in" filter="fade">
                                      <p:cBhvr>
                                        <p:cTn id="51" dur="500"/>
                                        <p:tgtEl>
                                          <p:spTgt spid="6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2000"/>
                            </p:stCondLst>
                            <p:childTnLst>
                              <p:par>
                                <p:cTn id="58" presetID="53" presetClass="entr" presetSubtype="16" fill="hold" grpId="0" nodeType="afterEffect">
                                  <p:stCondLst>
                                    <p:cond delay="0"/>
                                  </p:stCondLst>
                                  <p:childTnLst>
                                    <p:set>
                                      <p:cBhvr>
                                        <p:cTn id="59" dur="1" fill="hold">
                                          <p:stCondLst>
                                            <p:cond delay="0"/>
                                          </p:stCondLst>
                                        </p:cTn>
                                        <p:tgtEl>
                                          <p:spTgt spid="71"/>
                                        </p:tgtEl>
                                        <p:attrNameLst>
                                          <p:attrName>style.visibility</p:attrName>
                                        </p:attrNameLst>
                                      </p:cBhvr>
                                      <p:to>
                                        <p:strVal val="visible"/>
                                      </p:to>
                                    </p:set>
                                    <p:anim calcmode="lin" valueType="num">
                                      <p:cBhvr>
                                        <p:cTn id="60" dur="500" fill="hold"/>
                                        <p:tgtEl>
                                          <p:spTgt spid="71"/>
                                        </p:tgtEl>
                                        <p:attrNameLst>
                                          <p:attrName>ppt_w</p:attrName>
                                        </p:attrNameLst>
                                      </p:cBhvr>
                                      <p:tavLst>
                                        <p:tav tm="0">
                                          <p:val>
                                            <p:fltVal val="0"/>
                                          </p:val>
                                        </p:tav>
                                        <p:tav tm="100000">
                                          <p:val>
                                            <p:strVal val="#ppt_w"/>
                                          </p:val>
                                        </p:tav>
                                      </p:tavLst>
                                    </p:anim>
                                    <p:anim calcmode="lin" valueType="num">
                                      <p:cBhvr>
                                        <p:cTn id="61" dur="500" fill="hold"/>
                                        <p:tgtEl>
                                          <p:spTgt spid="71"/>
                                        </p:tgtEl>
                                        <p:attrNameLst>
                                          <p:attrName>ppt_h</p:attrName>
                                        </p:attrNameLst>
                                      </p:cBhvr>
                                      <p:tavLst>
                                        <p:tav tm="0">
                                          <p:val>
                                            <p:fltVal val="0"/>
                                          </p:val>
                                        </p:tav>
                                        <p:tav tm="100000">
                                          <p:val>
                                            <p:strVal val="#ppt_h"/>
                                          </p:val>
                                        </p:tav>
                                      </p:tavLst>
                                    </p:anim>
                                    <p:animEffect transition="in" filter="fade">
                                      <p:cBhvr>
                                        <p:cTn id="6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bldLvl="0" animBg="1"/>
      <p:bldP spid="27" grpId="0"/>
      <p:bldP spid="64" grpId="0" bldLvl="0" animBg="1"/>
      <p:bldP spid="65" grpId="0"/>
      <p:bldP spid="67" grpId="0" bldLvl="0" animBg="1"/>
      <p:bldP spid="68" grpId="0"/>
      <p:bldP spid="70" grpId="0" bldLvl="0" animBg="1"/>
      <p:bldP spid="71"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企业安全生产应知应会</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grpSp>
        <p:nvGrpSpPr>
          <p:cNvPr id="89" name="组合 88"/>
          <p:cNvGrpSpPr/>
          <p:nvPr/>
        </p:nvGrpSpPr>
        <p:grpSpPr>
          <a:xfrm>
            <a:off x="1320789" y="2362387"/>
            <a:ext cx="2632286" cy="2632286"/>
            <a:chOff x="1310458" y="3214846"/>
            <a:chExt cx="1887585" cy="1887585"/>
          </a:xfrm>
        </p:grpSpPr>
        <p:sp>
          <p:nvSpPr>
            <p:cNvPr id="90" name="椭圆 89"/>
            <p:cNvSpPr/>
            <p:nvPr/>
          </p:nvSpPr>
          <p:spPr>
            <a:xfrm>
              <a:off x="1310458" y="3214846"/>
              <a:ext cx="1887585" cy="18875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91" name="椭圆 90"/>
            <p:cNvSpPr/>
            <p:nvPr/>
          </p:nvSpPr>
          <p:spPr>
            <a:xfrm>
              <a:off x="1542742" y="3447130"/>
              <a:ext cx="1423018" cy="1423018"/>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4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五个严禁</a:t>
              </a:r>
              <a:endParaRPr kumimoji="0" lang="zh-CN" altLang="en-US" sz="4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23" name="组合 22"/>
          <p:cNvGrpSpPr/>
          <p:nvPr/>
        </p:nvGrpSpPr>
        <p:grpSpPr>
          <a:xfrm>
            <a:off x="3293024" y="1445613"/>
            <a:ext cx="5284930" cy="732034"/>
            <a:chOff x="3496213" y="1547213"/>
            <a:chExt cx="5284930" cy="732034"/>
          </a:xfrm>
        </p:grpSpPr>
        <p:sp>
          <p:nvSpPr>
            <p:cNvPr id="96" name="椭圆 95"/>
            <p:cNvSpPr/>
            <p:nvPr/>
          </p:nvSpPr>
          <p:spPr>
            <a:xfrm>
              <a:off x="3496213" y="1547213"/>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01</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99" name="矩形 98"/>
            <p:cNvSpPr/>
            <p:nvPr/>
          </p:nvSpPr>
          <p:spPr>
            <a:xfrm>
              <a:off x="4306153" y="1675265"/>
              <a:ext cx="4474990" cy="474345"/>
            </a:xfrm>
            <a:prstGeom prst="rect">
              <a:avLst/>
            </a:prstGeom>
          </p:spPr>
          <p:txBody>
            <a:bodyPr wrap="square" lIns="105571" tIns="52784" rIns="105571" bIns="5278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严禁在禁火区域吸烟、动火</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60" name="组合 59"/>
          <p:cNvGrpSpPr/>
          <p:nvPr/>
        </p:nvGrpSpPr>
        <p:grpSpPr>
          <a:xfrm>
            <a:off x="4207424" y="2379063"/>
            <a:ext cx="6634758" cy="732034"/>
            <a:chOff x="-135535" y="1860693"/>
            <a:chExt cx="6634758" cy="732034"/>
          </a:xfrm>
        </p:grpSpPr>
        <p:sp>
          <p:nvSpPr>
            <p:cNvPr id="61" name="椭圆 60"/>
            <p:cNvSpPr/>
            <p:nvPr/>
          </p:nvSpPr>
          <p:spPr>
            <a:xfrm>
              <a:off x="-135535" y="1860693"/>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02</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62" name="矩形 61"/>
            <p:cNvSpPr/>
            <p:nvPr/>
          </p:nvSpPr>
          <p:spPr>
            <a:xfrm>
              <a:off x="674405" y="1988745"/>
              <a:ext cx="5824818" cy="474345"/>
            </a:xfrm>
            <a:prstGeom prst="rect">
              <a:avLst/>
            </a:prstGeom>
          </p:spPr>
          <p:txBody>
            <a:bodyPr wrap="square" lIns="105571" tIns="52784" rIns="105571" bIns="5278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严禁在上岗前和工作时间饮酒</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63" name="组合 62"/>
          <p:cNvGrpSpPr/>
          <p:nvPr/>
        </p:nvGrpSpPr>
        <p:grpSpPr>
          <a:xfrm>
            <a:off x="4717830" y="3312513"/>
            <a:ext cx="6805301" cy="732034"/>
            <a:chOff x="-135535" y="1860693"/>
            <a:chExt cx="6805301" cy="732034"/>
          </a:xfrm>
        </p:grpSpPr>
        <p:sp>
          <p:nvSpPr>
            <p:cNvPr id="64" name="椭圆 63"/>
            <p:cNvSpPr/>
            <p:nvPr/>
          </p:nvSpPr>
          <p:spPr>
            <a:xfrm>
              <a:off x="-135535" y="1860693"/>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03</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65" name="矩形 64"/>
            <p:cNvSpPr/>
            <p:nvPr/>
          </p:nvSpPr>
          <p:spPr>
            <a:xfrm>
              <a:off x="674405" y="1988745"/>
              <a:ext cx="5995361" cy="474345"/>
            </a:xfrm>
            <a:prstGeom prst="rect">
              <a:avLst/>
            </a:prstGeom>
          </p:spPr>
          <p:txBody>
            <a:bodyPr wrap="square" lIns="105571" tIns="52784" rIns="105571" bIns="5278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严禁擅自移动或拆除安全装置和安全标志</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66" name="组合 65"/>
          <p:cNvGrpSpPr/>
          <p:nvPr/>
        </p:nvGrpSpPr>
        <p:grpSpPr>
          <a:xfrm>
            <a:off x="4207424" y="4245963"/>
            <a:ext cx="7578187" cy="732034"/>
            <a:chOff x="-135535" y="1860693"/>
            <a:chExt cx="7578187" cy="732034"/>
          </a:xfrm>
        </p:grpSpPr>
        <p:sp>
          <p:nvSpPr>
            <p:cNvPr id="67" name="椭圆 66"/>
            <p:cNvSpPr/>
            <p:nvPr/>
          </p:nvSpPr>
          <p:spPr>
            <a:xfrm>
              <a:off x="-135535" y="1860693"/>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04</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68" name="矩形 67"/>
            <p:cNvSpPr/>
            <p:nvPr/>
          </p:nvSpPr>
          <p:spPr>
            <a:xfrm>
              <a:off x="674405" y="1988745"/>
              <a:ext cx="6768247" cy="474345"/>
            </a:xfrm>
            <a:prstGeom prst="rect">
              <a:avLst/>
            </a:prstGeom>
          </p:spPr>
          <p:txBody>
            <a:bodyPr wrap="square" lIns="105571" tIns="52784" rIns="105571" bIns="5278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严禁擅自触摸与已无关的设备、设施</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69" name="组合 68"/>
          <p:cNvGrpSpPr/>
          <p:nvPr/>
        </p:nvGrpSpPr>
        <p:grpSpPr>
          <a:xfrm>
            <a:off x="3293024" y="5179413"/>
            <a:ext cx="7752358" cy="732034"/>
            <a:chOff x="-135535" y="1860693"/>
            <a:chExt cx="7752358" cy="732034"/>
          </a:xfrm>
        </p:grpSpPr>
        <p:sp>
          <p:nvSpPr>
            <p:cNvPr id="70" name="椭圆 69"/>
            <p:cNvSpPr/>
            <p:nvPr/>
          </p:nvSpPr>
          <p:spPr>
            <a:xfrm>
              <a:off x="-135535" y="1860693"/>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05</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72" name="矩形 71"/>
            <p:cNvSpPr/>
            <p:nvPr/>
          </p:nvSpPr>
          <p:spPr>
            <a:xfrm>
              <a:off x="674405" y="1988745"/>
              <a:ext cx="6942418" cy="474345"/>
            </a:xfrm>
            <a:prstGeom prst="rect">
              <a:avLst/>
            </a:prstGeom>
          </p:spPr>
          <p:txBody>
            <a:bodyPr wrap="square" lIns="105571" tIns="52784" rIns="105571" bIns="5278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严禁在工作时间串岗、离岗、睡岗或嬉戏打闹 </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cxnSp>
        <p:nvCxnSpPr>
          <p:cNvPr id="21" name="直接连接符 20"/>
          <p:cNvCxnSpPr/>
          <p:nvPr/>
        </p:nvCxnSpPr>
        <p:spPr>
          <a:xfrm>
            <a:off x="3175011" y="2278355"/>
            <a:ext cx="8026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152911" y="3211805"/>
            <a:ext cx="7048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4152911" y="4145255"/>
            <a:ext cx="7048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175011" y="5078705"/>
            <a:ext cx="8026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但是由于受到一些因素的影响，比如课时较少、软硬件条件不足、师资力量配置不齐全等，实际的效果并不是很理想，达不到应用型人才培养模式下对于学生提出的应当具备的施工技术管理和结构设计的技术能力要求。</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9"/>
                                        </p:tgtEl>
                                        <p:attrNameLst>
                                          <p:attrName>style.visibility</p:attrName>
                                        </p:attrNameLst>
                                      </p:cBhvr>
                                      <p:to>
                                        <p:strVal val="visible"/>
                                      </p:to>
                                    </p:set>
                                    <p:anim calcmode="lin" valueType="num">
                                      <p:cBhvr>
                                        <p:cTn id="14" dur="1000" fill="hold"/>
                                        <p:tgtEl>
                                          <p:spTgt spid="89"/>
                                        </p:tgtEl>
                                        <p:attrNameLst>
                                          <p:attrName>ppt_w</p:attrName>
                                        </p:attrNameLst>
                                      </p:cBhvr>
                                      <p:tavLst>
                                        <p:tav tm="0">
                                          <p:val>
                                            <p:fltVal val="0"/>
                                          </p:val>
                                        </p:tav>
                                        <p:tav tm="100000">
                                          <p:val>
                                            <p:strVal val="#ppt_w"/>
                                          </p:val>
                                        </p:tav>
                                      </p:tavLst>
                                    </p:anim>
                                    <p:anim calcmode="lin" valueType="num">
                                      <p:cBhvr>
                                        <p:cTn id="15" dur="1000" fill="hold"/>
                                        <p:tgtEl>
                                          <p:spTgt spid="89"/>
                                        </p:tgtEl>
                                        <p:attrNameLst>
                                          <p:attrName>ppt_h</p:attrName>
                                        </p:attrNameLst>
                                      </p:cBhvr>
                                      <p:tavLst>
                                        <p:tav tm="0">
                                          <p:val>
                                            <p:fltVal val="0"/>
                                          </p:val>
                                        </p:tav>
                                        <p:tav tm="100000">
                                          <p:val>
                                            <p:strVal val="#ppt_h"/>
                                          </p:val>
                                        </p:tav>
                                      </p:tavLst>
                                    </p:anim>
                                    <p:anim calcmode="lin" valueType="num">
                                      <p:cBhvr>
                                        <p:cTn id="16" dur="1000" fill="hold"/>
                                        <p:tgtEl>
                                          <p:spTgt spid="89"/>
                                        </p:tgtEl>
                                        <p:attrNameLst>
                                          <p:attrName>style.rotation</p:attrName>
                                        </p:attrNameLst>
                                      </p:cBhvr>
                                      <p:tavLst>
                                        <p:tav tm="0">
                                          <p:val>
                                            <p:fltVal val="90"/>
                                          </p:val>
                                        </p:tav>
                                        <p:tav tm="100000">
                                          <p:val>
                                            <p:fltVal val="0"/>
                                          </p:val>
                                        </p:tav>
                                      </p:tavLst>
                                    </p:anim>
                                    <p:animEffect transition="in" filter="fade">
                                      <p:cBhvr>
                                        <p:cTn id="17" dur="1000"/>
                                        <p:tgtEl>
                                          <p:spTgt spid="89"/>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left)">
                                      <p:cBhvr>
                                        <p:cTn id="33" dur="500"/>
                                        <p:tgtEl>
                                          <p:spTgt spid="66"/>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wipe(left)">
                                      <p:cBhvr>
                                        <p:cTn id="37" dur="500"/>
                                        <p:tgtEl>
                                          <p:spTgt spid="69"/>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wipe(left)">
                                      <p:cBhvr>
                                        <p:cTn id="49" dur="500"/>
                                        <p:tgtEl>
                                          <p:spTgt spid="80"/>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wipe(left)">
                                      <p:cBhvr>
                                        <p:cTn id="5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60665" y="4149090"/>
            <a:ext cx="391096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7826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24" name="椭圆 23"/>
          <p:cNvSpPr/>
          <p:nvPr/>
        </p:nvSpPr>
        <p:spPr>
          <a:xfrm>
            <a:off x="8305800" y="3492500"/>
            <a:ext cx="2768600" cy="2768600"/>
          </a:xfrm>
          <a:prstGeom prst="ellipse">
            <a:avLst/>
          </a:prstGeom>
          <a:gradFill flip="none" rotWithShape="1">
            <a:gsLst>
              <a:gs pos="0">
                <a:srgbClr val="1A59F4"/>
              </a:gs>
              <a:gs pos="100000">
                <a:srgbClr val="1A59F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文本框 18"/>
          <p:cNvSpPr txBox="1"/>
          <p:nvPr/>
        </p:nvSpPr>
        <p:spPr>
          <a:xfrm>
            <a:off x="1747030" y="2977070"/>
            <a:ext cx="4348970" cy="1938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pPr>
            <a:r>
              <a:rPr lang="zh-CN" altLang="en-US" sz="6000" b="1" spc="300" dirty="0">
                <a:ln w="12700">
                  <a:solidFill>
                    <a:schemeClr val="bg1"/>
                  </a:solidFill>
                </a:ln>
                <a:solidFill>
                  <a:srgbClr val="002A8C"/>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安全生</a:t>
            </a:r>
            <a:r>
              <a:rPr lang="zh-CN" altLang="en-US" sz="6000" b="1" spc="300" dirty="0" smtClean="0">
                <a:ln w="12700">
                  <a:solidFill>
                    <a:schemeClr val="bg1"/>
                  </a:solidFill>
                </a:ln>
                <a:solidFill>
                  <a:srgbClr val="002A8C"/>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产</a:t>
            </a:r>
            <a:endParaRPr lang="en-US" altLang="zh-CN" sz="6000" b="1" spc="300" dirty="0" smtClean="0">
              <a:ln w="12700">
                <a:solidFill>
                  <a:schemeClr val="bg1"/>
                </a:solidFill>
              </a:ln>
              <a:solidFill>
                <a:srgbClr val="002A8C"/>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pPr>
            <a:r>
              <a:rPr lang="zh-CN" altLang="en-US" sz="6000" b="1" spc="300" dirty="0" smtClean="0">
                <a:ln w="12700">
                  <a:solidFill>
                    <a:schemeClr val="bg1"/>
                  </a:solidFill>
                </a:ln>
                <a:solidFill>
                  <a:srgbClr val="002A8C"/>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基</a:t>
            </a:r>
            <a:r>
              <a:rPr lang="zh-CN" altLang="en-US" sz="6000" b="1" spc="300" dirty="0">
                <a:ln w="12700">
                  <a:solidFill>
                    <a:schemeClr val="bg1"/>
                  </a:solidFill>
                </a:ln>
                <a:solidFill>
                  <a:srgbClr val="002A8C"/>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础知识</a:t>
            </a:r>
            <a:endParaRPr lang="zh-CN" altLang="en-US" sz="6000" b="1" spc="300" dirty="0">
              <a:ln w="12700">
                <a:solidFill>
                  <a:schemeClr val="bg1"/>
                </a:solidFill>
              </a:ln>
              <a:solidFill>
                <a:srgbClr val="002A8C"/>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23" name="矩形: 圆角 22"/>
          <p:cNvSpPr/>
          <p:nvPr/>
        </p:nvSpPr>
        <p:spPr>
          <a:xfrm>
            <a:off x="3572295" y="1712266"/>
            <a:ext cx="914400" cy="867652"/>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3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01</a:t>
            </a:r>
            <a:endParaRPr kumimoji="0" lang="en-US" altLang="zh-CN" sz="3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pic>
        <p:nvPicPr>
          <p:cNvPr id="15" name="图片 14"/>
          <p:cNvPicPr>
            <a:picLocks noChangeAspect="1"/>
          </p:cNvPicPr>
          <p:nvPr/>
        </p:nvPicPr>
        <p:blipFill>
          <a:blip r:embed="rId1"/>
          <a:stretch>
            <a:fillRect/>
          </a:stretch>
        </p:blipFill>
        <p:spPr>
          <a:xfrm flipH="1">
            <a:off x="7624307" y="1573722"/>
            <a:ext cx="2850466" cy="4185020"/>
          </a:xfrm>
          <a:prstGeom prst="rect">
            <a:avLst/>
          </a:prstGeom>
        </p:spPr>
      </p:pic>
      <p:pic>
        <p:nvPicPr>
          <p:cNvPr id="17" name="图片 16"/>
          <p:cNvPicPr>
            <a:picLocks noChangeAspect="1"/>
          </p:cNvPicPr>
          <p:nvPr/>
        </p:nvPicPr>
        <p:blipFill>
          <a:blip r:embed="rId2" cstate="email"/>
          <a:stretch>
            <a:fillRect/>
          </a:stretch>
        </p:blipFill>
        <p:spPr>
          <a:xfrm>
            <a:off x="9545601" y="0"/>
            <a:ext cx="2646399" cy="2641600"/>
          </a:xfrm>
          <a:prstGeom prst="rect">
            <a:avLst/>
          </a:prstGeom>
        </p:spPr>
      </p:pic>
      <p:sp>
        <p:nvSpPr>
          <p:cNvPr id="91" name="椭圆 90"/>
          <p:cNvSpPr/>
          <p:nvPr/>
        </p:nvSpPr>
        <p:spPr>
          <a:xfrm>
            <a:off x="6940800" y="1175456"/>
            <a:ext cx="711200" cy="711200"/>
          </a:xfrm>
          <a:prstGeom prst="ellipse">
            <a:avLst/>
          </a:prstGeom>
          <a:gradFill flip="none" rotWithShape="1">
            <a:gsLst>
              <a:gs pos="0">
                <a:srgbClr val="1A59F4"/>
              </a:gs>
              <a:gs pos="100000">
                <a:srgbClr val="1A59F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因此，探索教学改革机制，进而提高学生“活学活用”与“自主创新”的能力是高校须关注的核心问题。</a:t>
            </a:r>
            <a:endParaRPr lang="zh-CN" altLang="en-US" sz="100">
              <a:solidFill>
                <a:srgbClr val="0000A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prism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1+#ppt_w/2"/>
                                          </p:val>
                                        </p:tav>
                                        <p:tav tm="100000">
                                          <p:val>
                                            <p:strVal val="#ppt_x"/>
                                          </p:val>
                                        </p:tav>
                                      </p:tavLst>
                                    </p:anim>
                                    <p:anim calcmode="lin" valueType="num">
                                      <p:cBhvr additive="base">
                                        <p:cTn id="20" dur="500" fill="hold"/>
                                        <p:tgtEl>
                                          <p:spTgt spid="9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19" grpId="0"/>
      <p:bldP spid="23" grpId="0" bldLvl="0" animBg="1"/>
      <p:bldP spid="9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安全生产的管理理念、方针、机制</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14" name="矩形: 圆角 13"/>
          <p:cNvSpPr/>
          <p:nvPr/>
        </p:nvSpPr>
        <p:spPr>
          <a:xfrm>
            <a:off x="3822700" y="1638300"/>
            <a:ext cx="4546600" cy="545428"/>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中华人民共和国安全生产法</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26" name="组合 25"/>
          <p:cNvGrpSpPr/>
          <p:nvPr/>
        </p:nvGrpSpPr>
        <p:grpSpPr>
          <a:xfrm>
            <a:off x="828039" y="3208382"/>
            <a:ext cx="2120900" cy="2120900"/>
            <a:chOff x="1193800" y="3134617"/>
            <a:chExt cx="2120900" cy="2120900"/>
          </a:xfrm>
        </p:grpSpPr>
        <p:sp>
          <p:nvSpPr>
            <p:cNvPr id="123" name="椭圆 122"/>
            <p:cNvSpPr/>
            <p:nvPr/>
          </p:nvSpPr>
          <p:spPr>
            <a:xfrm>
              <a:off x="1193800" y="3134617"/>
              <a:ext cx="2120900" cy="21209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6" name="椭圆 15"/>
            <p:cNvSpPr/>
            <p:nvPr/>
          </p:nvSpPr>
          <p:spPr>
            <a:xfrm>
              <a:off x="1454795" y="3395612"/>
              <a:ext cx="1598910" cy="1598910"/>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第三条</a:t>
              </a:r>
              <a:endParaRPr kumimoji="0" lang="zh-CN" altLang="en-US" sz="3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sp>
        <p:nvSpPr>
          <p:cNvPr id="111" name="椭圆 110"/>
          <p:cNvSpPr/>
          <p:nvPr/>
        </p:nvSpPr>
        <p:spPr>
          <a:xfrm>
            <a:off x="3356965" y="2638124"/>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01</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12" name="矩形 111"/>
          <p:cNvSpPr/>
          <p:nvPr/>
        </p:nvSpPr>
        <p:spPr>
          <a:xfrm>
            <a:off x="4291576" y="2766176"/>
            <a:ext cx="2984803" cy="474345"/>
          </a:xfrm>
          <a:prstGeom prst="rect">
            <a:avLst/>
          </a:prstGeom>
        </p:spPr>
        <p:txBody>
          <a:bodyPr wrap="square" lIns="105571" tIns="52784" rIns="105571" bIns="5278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安全生产理念</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14" name="椭圆 113"/>
          <p:cNvSpPr/>
          <p:nvPr/>
        </p:nvSpPr>
        <p:spPr>
          <a:xfrm>
            <a:off x="3356965" y="3800174"/>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02</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15" name="矩形 114"/>
          <p:cNvSpPr/>
          <p:nvPr/>
        </p:nvSpPr>
        <p:spPr>
          <a:xfrm>
            <a:off x="4291576" y="3928226"/>
            <a:ext cx="2984803" cy="474345"/>
          </a:xfrm>
          <a:prstGeom prst="rect">
            <a:avLst/>
          </a:prstGeom>
        </p:spPr>
        <p:txBody>
          <a:bodyPr wrap="square" lIns="105571" tIns="52784" rIns="105571" bIns="5278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安全生产方针</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17" name="椭圆 116"/>
          <p:cNvSpPr/>
          <p:nvPr/>
        </p:nvSpPr>
        <p:spPr>
          <a:xfrm>
            <a:off x="3356965" y="4962224"/>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03</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18" name="矩形 117"/>
          <p:cNvSpPr/>
          <p:nvPr/>
        </p:nvSpPr>
        <p:spPr>
          <a:xfrm>
            <a:off x="4291576" y="5090276"/>
            <a:ext cx="2984803" cy="474345"/>
          </a:xfrm>
          <a:prstGeom prst="rect">
            <a:avLst/>
          </a:prstGeom>
        </p:spPr>
        <p:txBody>
          <a:bodyPr wrap="square" lIns="105571" tIns="52784" rIns="105571" bIns="52784">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安全生产工作机制</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19" name="矩形 118"/>
          <p:cNvSpPr/>
          <p:nvPr/>
        </p:nvSpPr>
        <p:spPr>
          <a:xfrm>
            <a:off x="7227950" y="2613776"/>
            <a:ext cx="2984803" cy="751205"/>
          </a:xfrm>
          <a:prstGeom prst="rect">
            <a:avLst/>
          </a:prstGeom>
        </p:spPr>
        <p:txBody>
          <a:bodyPr wrap="square" lIns="105571" tIns="52784" rIns="105571" bIns="52784">
            <a:spAutoFit/>
          </a:bodyPr>
          <a:lstStyle/>
          <a:p>
            <a:pPr marL="285750" marR="0" lvl="0" indent="-285750" algn="l"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以人为本</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285750" marR="0" lvl="0" indent="-285750" algn="l"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坚持安全发展</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20" name="矩形 119"/>
          <p:cNvSpPr/>
          <p:nvPr/>
        </p:nvSpPr>
        <p:spPr>
          <a:xfrm>
            <a:off x="7227950" y="3655176"/>
            <a:ext cx="2984803" cy="1074420"/>
          </a:xfrm>
          <a:prstGeom prst="rect">
            <a:avLst/>
          </a:prstGeom>
        </p:spPr>
        <p:txBody>
          <a:bodyPr wrap="square" lIns="105571" tIns="52784" rIns="105571" bIns="52784">
            <a:spAutoFit/>
          </a:bodyPr>
          <a:lstStyle/>
          <a:p>
            <a:pPr marL="285750" marR="0" lvl="0" indent="-285750" algn="l"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安全第一</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285750" marR="0" lvl="0" indent="-285750" algn="l"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预防为主</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285750" marR="0" lvl="0" indent="-285750" algn="l"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综合治理</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21" name="矩形 120"/>
          <p:cNvSpPr/>
          <p:nvPr/>
        </p:nvSpPr>
        <p:spPr>
          <a:xfrm>
            <a:off x="7227950" y="4899776"/>
            <a:ext cx="2984803" cy="1074420"/>
          </a:xfrm>
          <a:prstGeom prst="rect">
            <a:avLst/>
          </a:prstGeom>
        </p:spPr>
        <p:txBody>
          <a:bodyPr wrap="square" lIns="105571" tIns="52784" rIns="105571" bIns="52784">
            <a:spAutoFit/>
          </a:bodyPr>
          <a:lstStyle/>
          <a:p>
            <a:pPr marL="285750" marR="0" lvl="0" indent="-285750" algn="l"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生产经营单位负责</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285750" marR="0" lvl="0" indent="-285750" algn="l"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职工参与</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285750" marR="0" lvl="0" indent="-285750" algn="l"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政府监管</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22" name="矩形 121"/>
          <p:cNvSpPr/>
          <p:nvPr/>
        </p:nvSpPr>
        <p:spPr>
          <a:xfrm>
            <a:off x="9513950" y="4899776"/>
            <a:ext cx="2984803" cy="751205"/>
          </a:xfrm>
          <a:prstGeom prst="rect">
            <a:avLst/>
          </a:prstGeom>
        </p:spPr>
        <p:txBody>
          <a:bodyPr wrap="square" lIns="105571" tIns="52784" rIns="105571" bIns="52784">
            <a:spAutoFit/>
          </a:bodyPr>
          <a:lstStyle/>
          <a:p>
            <a:pPr marL="285750" marR="0" lvl="0" indent="-285750" algn="l"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行业自律</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285750" marR="0" lvl="0" indent="-285750" algn="l"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社会监督</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cxnSp>
        <p:nvCxnSpPr>
          <p:cNvPr id="28" name="直接连接符 27"/>
          <p:cNvCxnSpPr/>
          <p:nvPr/>
        </p:nvCxnSpPr>
        <p:spPr>
          <a:xfrm>
            <a:off x="3147461" y="3590223"/>
            <a:ext cx="5929162"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24" name="直接连接符 123"/>
          <p:cNvCxnSpPr/>
          <p:nvPr/>
        </p:nvCxnSpPr>
        <p:spPr>
          <a:xfrm>
            <a:off x="3147461" y="4774131"/>
            <a:ext cx="8085221"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pic>
        <p:nvPicPr>
          <p:cNvPr id="64" name="图片 63"/>
          <p:cNvPicPr>
            <a:picLocks noChangeAspect="1"/>
          </p:cNvPicPr>
          <p:nvPr/>
        </p:nvPicPr>
        <p:blipFill>
          <a:blip r:embed="rId3"/>
          <a:stretch>
            <a:fillRect/>
          </a:stretch>
        </p:blipFill>
        <p:spPr>
          <a:xfrm>
            <a:off x="9550179" y="2514961"/>
            <a:ext cx="1764641" cy="1650639"/>
          </a:xfrm>
          <a:prstGeom prst="rect">
            <a:avLst/>
          </a:prstGeom>
        </p:spPr>
      </p:pic>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因此，很多大学不断对</a:t>
            </a:r>
            <a:r>
              <a:rPr lang="en-US" altLang="zh-CN" sz="100" smtClean="0">
                <a:solidFill>
                  <a:srgbClr val="0000A0"/>
                </a:solidFill>
              </a:rPr>
              <a:t>《</a:t>
            </a:r>
            <a:r>
              <a:rPr lang="zh-CN" altLang="en-US" sz="100" smtClean="0">
                <a:solidFill>
                  <a:srgbClr val="0000A0"/>
                </a:solidFill>
              </a:rPr>
              <a:t>工程测量</a:t>
            </a:r>
            <a:r>
              <a:rPr lang="en-US" altLang="zh-CN" sz="100" smtClean="0">
                <a:solidFill>
                  <a:srgbClr val="0000A0"/>
                </a:solidFill>
              </a:rPr>
              <a:t>》</a:t>
            </a:r>
            <a:r>
              <a:rPr lang="zh-CN" altLang="en-US" sz="100" smtClean="0">
                <a:solidFill>
                  <a:srgbClr val="0000A0"/>
                </a:solidFill>
              </a:rPr>
              <a:t>课程教学设计进行创新改革，设计建立工程材料实验室以供学生实践学习（图</a:t>
            </a:r>
            <a:r>
              <a:rPr lang="en-US" altLang="zh-CN" sz="100" smtClean="0">
                <a:solidFill>
                  <a:srgbClr val="0000A0"/>
                </a:solidFill>
              </a:rPr>
              <a:t>1</a:t>
            </a:r>
            <a:r>
              <a:rPr lang="zh-CN" altLang="en-US" sz="100" smtClean="0">
                <a:solidFill>
                  <a:srgbClr val="0000A0"/>
                </a:solidFill>
              </a:rPr>
              <a:t>）。</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1"/>
                                        </p:tgtEl>
                                        <p:attrNameLst>
                                          <p:attrName>style.visibility</p:attrName>
                                        </p:attrNameLst>
                                      </p:cBhvr>
                                      <p:to>
                                        <p:strVal val="visible"/>
                                      </p:to>
                                    </p:set>
                                    <p:anim calcmode="lin" valueType="num">
                                      <p:cBhvr>
                                        <p:cTn id="27" dur="500" fill="hold"/>
                                        <p:tgtEl>
                                          <p:spTgt spid="111"/>
                                        </p:tgtEl>
                                        <p:attrNameLst>
                                          <p:attrName>ppt_w</p:attrName>
                                        </p:attrNameLst>
                                      </p:cBhvr>
                                      <p:tavLst>
                                        <p:tav tm="0">
                                          <p:val>
                                            <p:fltVal val="0"/>
                                          </p:val>
                                        </p:tav>
                                        <p:tav tm="100000">
                                          <p:val>
                                            <p:strVal val="#ppt_w"/>
                                          </p:val>
                                        </p:tav>
                                      </p:tavLst>
                                    </p:anim>
                                    <p:anim calcmode="lin" valueType="num">
                                      <p:cBhvr>
                                        <p:cTn id="28" dur="500" fill="hold"/>
                                        <p:tgtEl>
                                          <p:spTgt spid="111"/>
                                        </p:tgtEl>
                                        <p:attrNameLst>
                                          <p:attrName>ppt_h</p:attrName>
                                        </p:attrNameLst>
                                      </p:cBhvr>
                                      <p:tavLst>
                                        <p:tav tm="0">
                                          <p:val>
                                            <p:fltVal val="0"/>
                                          </p:val>
                                        </p:tav>
                                        <p:tav tm="100000">
                                          <p:val>
                                            <p:strVal val="#ppt_h"/>
                                          </p:val>
                                        </p:tav>
                                      </p:tavLst>
                                    </p:anim>
                                    <p:animEffect transition="in" filter="fade">
                                      <p:cBhvr>
                                        <p:cTn id="29" dur="500"/>
                                        <p:tgtEl>
                                          <p:spTgt spid="1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p:cTn id="32" dur="500" fill="hold"/>
                                        <p:tgtEl>
                                          <p:spTgt spid="112"/>
                                        </p:tgtEl>
                                        <p:attrNameLst>
                                          <p:attrName>ppt_w</p:attrName>
                                        </p:attrNameLst>
                                      </p:cBhvr>
                                      <p:tavLst>
                                        <p:tav tm="0">
                                          <p:val>
                                            <p:fltVal val="0"/>
                                          </p:val>
                                        </p:tav>
                                        <p:tav tm="100000">
                                          <p:val>
                                            <p:strVal val="#ppt_w"/>
                                          </p:val>
                                        </p:tav>
                                      </p:tavLst>
                                    </p:anim>
                                    <p:anim calcmode="lin" valueType="num">
                                      <p:cBhvr>
                                        <p:cTn id="33" dur="500" fill="hold"/>
                                        <p:tgtEl>
                                          <p:spTgt spid="112"/>
                                        </p:tgtEl>
                                        <p:attrNameLst>
                                          <p:attrName>ppt_h</p:attrName>
                                        </p:attrNameLst>
                                      </p:cBhvr>
                                      <p:tavLst>
                                        <p:tav tm="0">
                                          <p:val>
                                            <p:fltVal val="0"/>
                                          </p:val>
                                        </p:tav>
                                        <p:tav tm="100000">
                                          <p:val>
                                            <p:strVal val="#ppt_h"/>
                                          </p:val>
                                        </p:tav>
                                      </p:tavLst>
                                    </p:anim>
                                    <p:animEffect transition="in" filter="fade">
                                      <p:cBhvr>
                                        <p:cTn id="34" dur="500"/>
                                        <p:tgtEl>
                                          <p:spTgt spid="1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 calcmode="lin" valueType="num">
                                      <p:cBhvr>
                                        <p:cTn id="37" dur="500" fill="hold"/>
                                        <p:tgtEl>
                                          <p:spTgt spid="114"/>
                                        </p:tgtEl>
                                        <p:attrNameLst>
                                          <p:attrName>ppt_w</p:attrName>
                                        </p:attrNameLst>
                                      </p:cBhvr>
                                      <p:tavLst>
                                        <p:tav tm="0">
                                          <p:val>
                                            <p:fltVal val="0"/>
                                          </p:val>
                                        </p:tav>
                                        <p:tav tm="100000">
                                          <p:val>
                                            <p:strVal val="#ppt_w"/>
                                          </p:val>
                                        </p:tav>
                                      </p:tavLst>
                                    </p:anim>
                                    <p:anim calcmode="lin" valueType="num">
                                      <p:cBhvr>
                                        <p:cTn id="38" dur="500" fill="hold"/>
                                        <p:tgtEl>
                                          <p:spTgt spid="114"/>
                                        </p:tgtEl>
                                        <p:attrNameLst>
                                          <p:attrName>ppt_h</p:attrName>
                                        </p:attrNameLst>
                                      </p:cBhvr>
                                      <p:tavLst>
                                        <p:tav tm="0">
                                          <p:val>
                                            <p:fltVal val="0"/>
                                          </p:val>
                                        </p:tav>
                                        <p:tav tm="100000">
                                          <p:val>
                                            <p:strVal val="#ppt_h"/>
                                          </p:val>
                                        </p:tav>
                                      </p:tavLst>
                                    </p:anim>
                                    <p:animEffect transition="in" filter="fade">
                                      <p:cBhvr>
                                        <p:cTn id="39" dur="500"/>
                                        <p:tgtEl>
                                          <p:spTgt spid="1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5"/>
                                        </p:tgtEl>
                                        <p:attrNameLst>
                                          <p:attrName>style.visibility</p:attrName>
                                        </p:attrNameLst>
                                      </p:cBhvr>
                                      <p:to>
                                        <p:strVal val="visible"/>
                                      </p:to>
                                    </p:set>
                                    <p:anim calcmode="lin" valueType="num">
                                      <p:cBhvr>
                                        <p:cTn id="42" dur="500" fill="hold"/>
                                        <p:tgtEl>
                                          <p:spTgt spid="115"/>
                                        </p:tgtEl>
                                        <p:attrNameLst>
                                          <p:attrName>ppt_w</p:attrName>
                                        </p:attrNameLst>
                                      </p:cBhvr>
                                      <p:tavLst>
                                        <p:tav tm="0">
                                          <p:val>
                                            <p:fltVal val="0"/>
                                          </p:val>
                                        </p:tav>
                                        <p:tav tm="100000">
                                          <p:val>
                                            <p:strVal val="#ppt_w"/>
                                          </p:val>
                                        </p:tav>
                                      </p:tavLst>
                                    </p:anim>
                                    <p:anim calcmode="lin" valueType="num">
                                      <p:cBhvr>
                                        <p:cTn id="43" dur="500" fill="hold"/>
                                        <p:tgtEl>
                                          <p:spTgt spid="115"/>
                                        </p:tgtEl>
                                        <p:attrNameLst>
                                          <p:attrName>ppt_h</p:attrName>
                                        </p:attrNameLst>
                                      </p:cBhvr>
                                      <p:tavLst>
                                        <p:tav tm="0">
                                          <p:val>
                                            <p:fltVal val="0"/>
                                          </p:val>
                                        </p:tav>
                                        <p:tav tm="100000">
                                          <p:val>
                                            <p:strVal val="#ppt_h"/>
                                          </p:val>
                                        </p:tav>
                                      </p:tavLst>
                                    </p:anim>
                                    <p:animEffect transition="in" filter="fade">
                                      <p:cBhvr>
                                        <p:cTn id="44" dur="500"/>
                                        <p:tgtEl>
                                          <p:spTgt spid="1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7"/>
                                        </p:tgtEl>
                                        <p:attrNameLst>
                                          <p:attrName>style.visibility</p:attrName>
                                        </p:attrNameLst>
                                      </p:cBhvr>
                                      <p:to>
                                        <p:strVal val="visible"/>
                                      </p:to>
                                    </p:set>
                                    <p:anim calcmode="lin" valueType="num">
                                      <p:cBhvr>
                                        <p:cTn id="47" dur="500" fill="hold"/>
                                        <p:tgtEl>
                                          <p:spTgt spid="117"/>
                                        </p:tgtEl>
                                        <p:attrNameLst>
                                          <p:attrName>ppt_w</p:attrName>
                                        </p:attrNameLst>
                                      </p:cBhvr>
                                      <p:tavLst>
                                        <p:tav tm="0">
                                          <p:val>
                                            <p:fltVal val="0"/>
                                          </p:val>
                                        </p:tav>
                                        <p:tav tm="100000">
                                          <p:val>
                                            <p:strVal val="#ppt_w"/>
                                          </p:val>
                                        </p:tav>
                                      </p:tavLst>
                                    </p:anim>
                                    <p:anim calcmode="lin" valueType="num">
                                      <p:cBhvr>
                                        <p:cTn id="48" dur="500" fill="hold"/>
                                        <p:tgtEl>
                                          <p:spTgt spid="117"/>
                                        </p:tgtEl>
                                        <p:attrNameLst>
                                          <p:attrName>ppt_h</p:attrName>
                                        </p:attrNameLst>
                                      </p:cBhvr>
                                      <p:tavLst>
                                        <p:tav tm="0">
                                          <p:val>
                                            <p:fltVal val="0"/>
                                          </p:val>
                                        </p:tav>
                                        <p:tav tm="100000">
                                          <p:val>
                                            <p:strVal val="#ppt_h"/>
                                          </p:val>
                                        </p:tav>
                                      </p:tavLst>
                                    </p:anim>
                                    <p:animEffect transition="in" filter="fade">
                                      <p:cBhvr>
                                        <p:cTn id="49" dur="500"/>
                                        <p:tgtEl>
                                          <p:spTgt spid="11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8"/>
                                        </p:tgtEl>
                                        <p:attrNameLst>
                                          <p:attrName>style.visibility</p:attrName>
                                        </p:attrNameLst>
                                      </p:cBhvr>
                                      <p:to>
                                        <p:strVal val="visible"/>
                                      </p:to>
                                    </p:set>
                                    <p:anim calcmode="lin" valueType="num">
                                      <p:cBhvr>
                                        <p:cTn id="52" dur="500" fill="hold"/>
                                        <p:tgtEl>
                                          <p:spTgt spid="118"/>
                                        </p:tgtEl>
                                        <p:attrNameLst>
                                          <p:attrName>ppt_w</p:attrName>
                                        </p:attrNameLst>
                                      </p:cBhvr>
                                      <p:tavLst>
                                        <p:tav tm="0">
                                          <p:val>
                                            <p:fltVal val="0"/>
                                          </p:val>
                                        </p:tav>
                                        <p:tav tm="100000">
                                          <p:val>
                                            <p:strVal val="#ppt_w"/>
                                          </p:val>
                                        </p:tav>
                                      </p:tavLst>
                                    </p:anim>
                                    <p:anim calcmode="lin" valueType="num">
                                      <p:cBhvr>
                                        <p:cTn id="53" dur="500" fill="hold"/>
                                        <p:tgtEl>
                                          <p:spTgt spid="118"/>
                                        </p:tgtEl>
                                        <p:attrNameLst>
                                          <p:attrName>ppt_h</p:attrName>
                                        </p:attrNameLst>
                                      </p:cBhvr>
                                      <p:tavLst>
                                        <p:tav tm="0">
                                          <p:val>
                                            <p:fltVal val="0"/>
                                          </p:val>
                                        </p:tav>
                                        <p:tav tm="100000">
                                          <p:val>
                                            <p:strVal val="#ppt_h"/>
                                          </p:val>
                                        </p:tav>
                                      </p:tavLst>
                                    </p:anim>
                                    <p:animEffect transition="in" filter="fade">
                                      <p:cBhvr>
                                        <p:cTn id="54" dur="500"/>
                                        <p:tgtEl>
                                          <p:spTgt spid="11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wipe(left)">
                                      <p:cBhvr>
                                        <p:cTn id="58" dur="500"/>
                                        <p:tgtEl>
                                          <p:spTgt spid="119"/>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0"/>
                                        </p:tgtEl>
                                        <p:attrNameLst>
                                          <p:attrName>style.visibility</p:attrName>
                                        </p:attrNameLst>
                                      </p:cBhvr>
                                      <p:to>
                                        <p:strVal val="visible"/>
                                      </p:to>
                                    </p:set>
                                    <p:animEffect transition="in" filter="wipe(left)">
                                      <p:cBhvr>
                                        <p:cTn id="62" dur="500"/>
                                        <p:tgtEl>
                                          <p:spTgt spid="120"/>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121"/>
                                        </p:tgtEl>
                                        <p:attrNameLst>
                                          <p:attrName>style.visibility</p:attrName>
                                        </p:attrNameLst>
                                      </p:cBhvr>
                                      <p:to>
                                        <p:strVal val="visible"/>
                                      </p:to>
                                    </p:set>
                                    <p:animEffect transition="in" filter="wipe(left)">
                                      <p:cBhvr>
                                        <p:cTn id="66" dur="500"/>
                                        <p:tgtEl>
                                          <p:spTgt spid="121"/>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122"/>
                                        </p:tgtEl>
                                        <p:attrNameLst>
                                          <p:attrName>style.visibility</p:attrName>
                                        </p:attrNameLst>
                                      </p:cBhvr>
                                      <p:to>
                                        <p:strVal val="visible"/>
                                      </p:to>
                                    </p:set>
                                    <p:animEffect transition="in" filter="wipe(left)">
                                      <p:cBhvr>
                                        <p:cTn id="70" dur="500"/>
                                        <p:tgtEl>
                                          <p:spTgt spid="12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par>
                                <p:cTn id="76" presetID="22" presetClass="entr" presetSubtype="8" fill="hold" nodeType="withEffect">
                                  <p:stCondLst>
                                    <p:cond delay="0"/>
                                  </p:stCondLst>
                                  <p:childTnLst>
                                    <p:set>
                                      <p:cBhvr>
                                        <p:cTn id="77" dur="1" fill="hold">
                                          <p:stCondLst>
                                            <p:cond delay="0"/>
                                          </p:stCondLst>
                                        </p:cTn>
                                        <p:tgtEl>
                                          <p:spTgt spid="124"/>
                                        </p:tgtEl>
                                        <p:attrNameLst>
                                          <p:attrName>style.visibility</p:attrName>
                                        </p:attrNameLst>
                                      </p:cBhvr>
                                      <p:to>
                                        <p:strVal val="visible"/>
                                      </p:to>
                                    </p:set>
                                    <p:animEffect transition="in" filter="wipe(left)">
                                      <p:cBhvr>
                                        <p:cTn id="78" dur="500"/>
                                        <p:tgtEl>
                                          <p:spTgt spid="124"/>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1000"/>
                                        <p:tgtEl>
                                          <p:spTgt spid="64"/>
                                        </p:tgtEl>
                                      </p:cBhvr>
                                    </p:animEffect>
                                    <p:anim calcmode="lin" valueType="num">
                                      <p:cBhvr>
                                        <p:cTn id="84" dur="1000" fill="hold"/>
                                        <p:tgtEl>
                                          <p:spTgt spid="64"/>
                                        </p:tgtEl>
                                        <p:attrNameLst>
                                          <p:attrName>ppt_x</p:attrName>
                                        </p:attrNameLst>
                                      </p:cBhvr>
                                      <p:tavLst>
                                        <p:tav tm="0">
                                          <p:val>
                                            <p:strVal val="#ppt_x"/>
                                          </p:val>
                                        </p:tav>
                                        <p:tav tm="100000">
                                          <p:val>
                                            <p:strVal val="#ppt_x"/>
                                          </p:val>
                                        </p:tav>
                                      </p:tavLst>
                                    </p:anim>
                                    <p:anim calcmode="lin" valueType="num">
                                      <p:cBhvr>
                                        <p:cTn id="8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11" grpId="0" bldLvl="0" animBg="1"/>
      <p:bldP spid="112" grpId="0"/>
      <p:bldP spid="114" grpId="0" bldLvl="0" animBg="1"/>
      <p:bldP spid="115" grpId="0"/>
      <p:bldP spid="117" grpId="0" bldLvl="0" animBg="1"/>
      <p:bldP spid="118" grpId="0"/>
      <p:bldP spid="119" grpId="0"/>
      <p:bldP spid="120" grpId="0"/>
      <p:bldP spid="121" grpId="0"/>
      <p:bldP spid="1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安全生产三不违原则</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14" name="矩形: 圆角 13"/>
          <p:cNvSpPr/>
          <p:nvPr/>
        </p:nvSpPr>
        <p:spPr>
          <a:xfrm>
            <a:off x="4851400" y="1676400"/>
            <a:ext cx="2489200" cy="545428"/>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三不违原则</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27" name="组合 26"/>
          <p:cNvGrpSpPr/>
          <p:nvPr/>
        </p:nvGrpSpPr>
        <p:grpSpPr>
          <a:xfrm>
            <a:off x="1041400" y="4742180"/>
            <a:ext cx="10109200" cy="1022681"/>
            <a:chOff x="1041400" y="4610100"/>
            <a:chExt cx="10109200" cy="1022681"/>
          </a:xfrm>
        </p:grpSpPr>
        <p:sp>
          <p:nvSpPr>
            <p:cNvPr id="24" name="矩形: 圆角 23"/>
            <p:cNvSpPr/>
            <p:nvPr/>
          </p:nvSpPr>
          <p:spPr>
            <a:xfrm>
              <a:off x="1676400" y="4610100"/>
              <a:ext cx="8839200" cy="102268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9" name="矩形 118"/>
            <p:cNvSpPr/>
            <p:nvPr/>
          </p:nvSpPr>
          <p:spPr>
            <a:xfrm>
              <a:off x="1041400" y="4717981"/>
              <a:ext cx="10109200" cy="843915"/>
            </a:xfrm>
            <a:prstGeom prst="rect">
              <a:avLst/>
            </a:prstGeom>
          </p:spPr>
          <p:txBody>
            <a:bodyPr wrap="square" lIns="105571" tIns="52784" rIns="105571" bIns="52784">
              <a:spAutoFit/>
            </a:bodyPr>
            <a:lstStyle/>
            <a:p>
              <a:pPr marL="0" marR="0" lvl="0" indent="0" algn="ctr"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“三违事故”的根源，是安全的大敌。违章指挥等于杀人</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0" marR="0" lvl="0" indent="0" algn="ctr"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违章作业等于自杀</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22" name="组合 21"/>
          <p:cNvGrpSpPr/>
          <p:nvPr/>
        </p:nvGrpSpPr>
        <p:grpSpPr>
          <a:xfrm>
            <a:off x="1336960" y="2647214"/>
            <a:ext cx="2219056" cy="1683568"/>
            <a:chOff x="1336960" y="2799614"/>
            <a:chExt cx="2219056" cy="1683568"/>
          </a:xfrm>
        </p:grpSpPr>
        <p:sp>
          <p:nvSpPr>
            <p:cNvPr id="111" name="椭圆 110"/>
            <p:cNvSpPr/>
            <p:nvPr/>
          </p:nvSpPr>
          <p:spPr>
            <a:xfrm>
              <a:off x="2080470" y="2799614"/>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01</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12" name="矩形 111"/>
            <p:cNvSpPr/>
            <p:nvPr/>
          </p:nvSpPr>
          <p:spPr>
            <a:xfrm>
              <a:off x="1336960" y="3639267"/>
              <a:ext cx="2219056" cy="843915"/>
            </a:xfrm>
            <a:prstGeom prst="rect">
              <a:avLst/>
            </a:prstGeom>
          </p:spPr>
          <p:txBody>
            <a:bodyPr wrap="square" lIns="105571" tIns="52784" rIns="105571" bIns="52784">
              <a:spAutoFit/>
            </a:bodyPr>
            <a:lstStyle/>
            <a:p>
              <a:pPr marL="0" marR="0" lvl="0" indent="0" algn="ctr"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不违章</a:t>
              </a:r>
              <a:endParaRPr kumimoji="0" lang="en-US" altLang="zh-CN"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0" marR="0" lvl="0" indent="0" algn="ctr"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指挥</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21" name="组合 20"/>
          <p:cNvGrpSpPr/>
          <p:nvPr/>
        </p:nvGrpSpPr>
        <p:grpSpPr>
          <a:xfrm>
            <a:off x="4986472" y="2647214"/>
            <a:ext cx="2219056" cy="1683568"/>
            <a:chOff x="4986472" y="2799614"/>
            <a:chExt cx="2219056" cy="1683568"/>
          </a:xfrm>
        </p:grpSpPr>
        <p:sp>
          <p:nvSpPr>
            <p:cNvPr id="53" name="椭圆 52"/>
            <p:cNvSpPr/>
            <p:nvPr/>
          </p:nvSpPr>
          <p:spPr>
            <a:xfrm>
              <a:off x="5729982" y="2799614"/>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02</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54" name="矩形 53"/>
            <p:cNvSpPr/>
            <p:nvPr/>
          </p:nvSpPr>
          <p:spPr>
            <a:xfrm>
              <a:off x="4986472" y="3639267"/>
              <a:ext cx="2219056" cy="843915"/>
            </a:xfrm>
            <a:prstGeom prst="rect">
              <a:avLst/>
            </a:prstGeom>
          </p:spPr>
          <p:txBody>
            <a:bodyPr wrap="square" lIns="105571" tIns="52784" rIns="105571" bIns="52784">
              <a:spAutoFit/>
            </a:bodyPr>
            <a:lstStyle/>
            <a:p>
              <a:pPr marL="0" marR="0" lvl="0" indent="0" algn="ctr"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不违章</a:t>
              </a:r>
              <a:endParaRPr kumimoji="0" lang="en-US" altLang="zh-CN"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a:p>
              <a:pPr marL="0" marR="0" lvl="0" indent="0" algn="ctr"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作业</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grpSp>
        <p:nvGrpSpPr>
          <p:cNvPr id="20" name="组合 19"/>
          <p:cNvGrpSpPr/>
          <p:nvPr/>
        </p:nvGrpSpPr>
        <p:grpSpPr>
          <a:xfrm>
            <a:off x="8635984" y="2647214"/>
            <a:ext cx="2219056" cy="1683568"/>
            <a:chOff x="8635984" y="2799614"/>
            <a:chExt cx="2219056" cy="1683568"/>
          </a:xfrm>
        </p:grpSpPr>
        <p:sp>
          <p:nvSpPr>
            <p:cNvPr id="56" name="椭圆 55"/>
            <p:cNvSpPr/>
            <p:nvPr/>
          </p:nvSpPr>
          <p:spPr>
            <a:xfrm>
              <a:off x="9379494" y="2799614"/>
              <a:ext cx="732034" cy="732034"/>
            </a:xfrm>
            <a:prstGeom prst="ellipse">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000" b="0" i="0" u="none" strike="noStrike" kern="1200" cap="none" spc="0" normalizeH="0" baseline="0" noProof="0" dirty="0">
                  <a:ln>
                    <a:noFill/>
                  </a:ln>
                  <a:solidFill>
                    <a:prstClr val="black">
                      <a:lumMod val="85000"/>
                      <a:lumOff val="15000"/>
                    </a:prstClr>
                  </a:solidFill>
                  <a:effectLst/>
                  <a:uLnTx/>
                  <a:uFillTx/>
                  <a:cs typeface="+mn-ea"/>
                  <a:sym typeface="+mn-lt"/>
                </a:rPr>
                <a:t>03</a:t>
              </a:r>
              <a:endParaRPr kumimoji="0" lang="zh-CN" altLang="en-US" sz="20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57" name="矩形 56"/>
            <p:cNvSpPr/>
            <p:nvPr/>
          </p:nvSpPr>
          <p:spPr>
            <a:xfrm>
              <a:off x="8635984" y="3639267"/>
              <a:ext cx="2219056" cy="843915"/>
            </a:xfrm>
            <a:prstGeom prst="rect">
              <a:avLst/>
            </a:prstGeom>
          </p:spPr>
          <p:txBody>
            <a:bodyPr wrap="square" lIns="105571" tIns="52784" rIns="105571" bIns="52784">
              <a:spAutoFit/>
            </a:bodyPr>
            <a:lstStyle/>
            <a:p>
              <a:pPr marL="0" marR="0" lvl="0" indent="0" algn="ctr"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不违反劳动纪律</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cxnSp>
        <p:nvCxnSpPr>
          <p:cNvPr id="19" name="直接连接符 18"/>
          <p:cNvCxnSpPr/>
          <p:nvPr/>
        </p:nvCxnSpPr>
        <p:spPr>
          <a:xfrm>
            <a:off x="8027469" y="2634648"/>
            <a:ext cx="0" cy="15015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552749" y="2634648"/>
            <a:ext cx="0" cy="15015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不仅如此，在工程案例的讲解中，教师也通常只是使用板书和</a:t>
            </a:r>
            <a:r>
              <a:rPr lang="en-US" altLang="zh-CN" sz="100" smtClean="0">
                <a:solidFill>
                  <a:srgbClr val="0000A0"/>
                </a:solidFill>
              </a:rPr>
              <a:t>PPT</a:t>
            </a:r>
            <a:r>
              <a:rPr lang="zh-CN" altLang="en-US" sz="100" smtClean="0">
                <a:solidFill>
                  <a:srgbClr val="0000A0"/>
                </a:solidFill>
              </a:rPr>
              <a:t>进行照本宣科的讲解，学生很难直观理解有关知识</a:t>
            </a:r>
            <a:r>
              <a:rPr lang="en-US" altLang="zh-CN" sz="100" smtClean="0">
                <a:solidFill>
                  <a:srgbClr val="0000A0"/>
                </a:solidFill>
              </a:rPr>
              <a:t>[3]</a:t>
            </a:r>
            <a:r>
              <a:rPr lang="zh-CN" altLang="en-US" sz="100" smtClean="0">
                <a:solidFill>
                  <a:srgbClr val="0000A0"/>
                </a:solidFill>
              </a:rPr>
              <a:t>。</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Effect transition="in" filter="fade">
                                      <p:cBhvr>
                                        <p:cTn id="46" dur="500"/>
                                        <p:tgtEl>
                                          <p:spTgt spid="61"/>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安全生产四不伤害原则</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119" name="矩形 118"/>
          <p:cNvSpPr/>
          <p:nvPr/>
        </p:nvSpPr>
        <p:spPr>
          <a:xfrm>
            <a:off x="1498600" y="2307100"/>
            <a:ext cx="10109200" cy="474345"/>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不伤害自己，就是要提高自我保护意识，不能由于自已的疏忽、失误而使自己受到伤害</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nvGrpSpPr>
          <p:cNvPr id="15" name="组合 14"/>
          <p:cNvGrpSpPr/>
          <p:nvPr/>
        </p:nvGrpSpPr>
        <p:grpSpPr>
          <a:xfrm>
            <a:off x="1625600" y="1651000"/>
            <a:ext cx="3683016" cy="545428"/>
            <a:chOff x="1625600" y="1651000"/>
            <a:chExt cx="3683016" cy="545428"/>
          </a:xfrm>
        </p:grpSpPr>
        <p:sp>
          <p:nvSpPr>
            <p:cNvPr id="14" name="矩形: 圆角 13"/>
            <p:cNvSpPr/>
            <p:nvPr/>
          </p:nvSpPr>
          <p:spPr>
            <a:xfrm>
              <a:off x="1625600" y="1651000"/>
              <a:ext cx="1397000" cy="545428"/>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原则一</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12" name="矩形 111"/>
            <p:cNvSpPr/>
            <p:nvPr/>
          </p:nvSpPr>
          <p:spPr>
            <a:xfrm>
              <a:off x="3089560" y="1685749"/>
              <a:ext cx="2219056" cy="474345"/>
            </a:xfrm>
            <a:prstGeom prst="rect">
              <a:avLst/>
            </a:prstGeom>
          </p:spPr>
          <p:txBody>
            <a:bodyPr wrap="square" lIns="105571" tIns="52784" rIns="105571" bIns="52784">
              <a:spAutoFit/>
            </a:bodyPr>
            <a:lstStyle/>
            <a:p>
              <a:pPr marL="0" marR="0" lvl="0" indent="0" algn="just"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不伤害自己</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sp>
        <p:nvSpPr>
          <p:cNvPr id="58" name="矩形 57"/>
          <p:cNvSpPr/>
          <p:nvPr/>
        </p:nvSpPr>
        <p:spPr>
          <a:xfrm>
            <a:off x="1498600" y="2855359"/>
            <a:ext cx="10109200" cy="843915"/>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它取决于自己的安全意识、安全知识、对工作任务的熟悉程度、岗位技能、工作态度、工作方法、精神状态、作业行为等多方面因素；</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6" name="矩形: 圆角 15"/>
          <p:cNvSpPr/>
          <p:nvPr/>
        </p:nvSpPr>
        <p:spPr>
          <a:xfrm>
            <a:off x="1592489" y="3904342"/>
            <a:ext cx="1233714" cy="2220686"/>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工作前应思考下下列问题</a:t>
            </a:r>
            <a:endParaRPr kumimoji="0" lang="zh-CN" altLang="en-US" sz="24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59" name="矩形 58"/>
          <p:cNvSpPr/>
          <p:nvPr/>
        </p:nvSpPr>
        <p:spPr>
          <a:xfrm>
            <a:off x="3101975" y="3840411"/>
            <a:ext cx="6016625" cy="84391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我是否了解这项工作任务，我的责任是什么？我具备完成这项工作的技能吗？</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60" name="矩形 59"/>
          <p:cNvSpPr/>
          <p:nvPr/>
        </p:nvSpPr>
        <p:spPr>
          <a:xfrm>
            <a:off x="3101975" y="4738710"/>
            <a:ext cx="6016625" cy="84391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这项工作有什么不安全因素，有可能出现什么差错？万一出现故障我该怎么办？</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62" name="矩形 61"/>
          <p:cNvSpPr/>
          <p:nvPr/>
        </p:nvSpPr>
        <p:spPr>
          <a:xfrm>
            <a:off x="3101975" y="5637008"/>
            <a:ext cx="6565900" cy="47434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我该如何防治失误</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pic>
        <p:nvPicPr>
          <p:cNvPr id="23" name="图片 22"/>
          <p:cNvPicPr>
            <a:picLocks noChangeAspect="1"/>
          </p:cNvPicPr>
          <p:nvPr/>
        </p:nvPicPr>
        <p:blipFill>
          <a:blip r:embed="rId3"/>
          <a:stretch>
            <a:fillRect/>
          </a:stretch>
        </p:blipFill>
        <p:spPr>
          <a:xfrm>
            <a:off x="9413422" y="3699137"/>
            <a:ext cx="2143578" cy="2143578"/>
          </a:xfrm>
          <a:prstGeom prst="rect">
            <a:avLst/>
          </a:prstGeom>
        </p:spPr>
      </p:pic>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因此，为了进一步提高工作人员以及技术人员对绿色环保技术的认知程度，就必须要做好基本的节能降耗宣传工作，建立起一种更加良好的施工氛围，在最大程度上提高工作人员自身的绿色环保意识，其对于后续绿色施工的开展有着十分重要的作用。</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wipe(down)">
                                      <p:cBhvr>
                                        <p:cTn id="17" dur="500"/>
                                        <p:tgtEl>
                                          <p:spTgt spid="119"/>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down)">
                                      <p:cBhvr>
                                        <p:cTn id="21" dur="5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500"/>
                                        <p:tgtEl>
                                          <p:spTgt spid="59"/>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left)">
                                      <p:cBhvr>
                                        <p:cTn id="40" dur="500"/>
                                        <p:tgtEl>
                                          <p:spTgt spid="60"/>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58" grpId="0"/>
      <p:bldP spid="16" grpId="0" bldLvl="0" animBg="1"/>
      <p:bldP spid="59" grpId="0"/>
      <p:bldP spid="60"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7" name="组合 16"/>
          <p:cNvGrpSpPr/>
          <p:nvPr/>
        </p:nvGrpSpPr>
        <p:grpSpPr>
          <a:xfrm>
            <a:off x="1592489" y="4196615"/>
            <a:ext cx="9938575" cy="2030930"/>
            <a:chOff x="1592489" y="4350619"/>
            <a:chExt cx="9938575" cy="1722922"/>
          </a:xfrm>
        </p:grpSpPr>
        <p:sp>
          <p:nvSpPr>
            <p:cNvPr id="16" name="矩形: 圆角 15"/>
            <p:cNvSpPr/>
            <p:nvPr/>
          </p:nvSpPr>
          <p:spPr>
            <a:xfrm>
              <a:off x="1592489" y="4350619"/>
              <a:ext cx="1233714" cy="1722922"/>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应该做到以下几个方面</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9" name="矩形: 圆角 48"/>
            <p:cNvSpPr/>
            <p:nvPr/>
          </p:nvSpPr>
          <p:spPr>
            <a:xfrm>
              <a:off x="2911149" y="4350619"/>
              <a:ext cx="8619915" cy="172292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安全生产四不伤害原则</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119" name="矩形 118"/>
          <p:cNvSpPr/>
          <p:nvPr/>
        </p:nvSpPr>
        <p:spPr>
          <a:xfrm>
            <a:off x="1498600" y="2257639"/>
            <a:ext cx="10109200" cy="843915"/>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他人生命与你的一样宝贵，不应该被忽视，保护同事是你应尽的义务，我不伤害他人，就是我的行为或后果，不能给他人造成伤害</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nvGrpSpPr>
          <p:cNvPr id="15" name="组合 14"/>
          <p:cNvGrpSpPr/>
          <p:nvPr/>
        </p:nvGrpSpPr>
        <p:grpSpPr>
          <a:xfrm>
            <a:off x="1625600" y="1651000"/>
            <a:ext cx="3683016" cy="545428"/>
            <a:chOff x="1625600" y="1651000"/>
            <a:chExt cx="3683016" cy="545428"/>
          </a:xfrm>
        </p:grpSpPr>
        <p:sp>
          <p:nvSpPr>
            <p:cNvPr id="14" name="矩形: 圆角 13"/>
            <p:cNvSpPr/>
            <p:nvPr/>
          </p:nvSpPr>
          <p:spPr>
            <a:xfrm>
              <a:off x="1625600" y="1651000"/>
              <a:ext cx="1397000" cy="545428"/>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原则二</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12" name="矩形 111"/>
            <p:cNvSpPr/>
            <p:nvPr/>
          </p:nvSpPr>
          <p:spPr>
            <a:xfrm>
              <a:off x="3089560" y="1685749"/>
              <a:ext cx="2219056" cy="474345"/>
            </a:xfrm>
            <a:prstGeom prst="rect">
              <a:avLst/>
            </a:prstGeom>
          </p:spPr>
          <p:txBody>
            <a:bodyPr wrap="square" lIns="105571" tIns="52784" rIns="105571" bIns="52784">
              <a:spAutoFit/>
            </a:bodyPr>
            <a:lstStyle/>
            <a:p>
              <a:pPr marL="0" marR="0" lvl="0" indent="0" algn="just"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不伤害他人</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sp>
        <p:nvSpPr>
          <p:cNvPr id="58" name="矩形 57"/>
          <p:cNvSpPr/>
          <p:nvPr/>
        </p:nvSpPr>
        <p:spPr>
          <a:xfrm>
            <a:off x="1498600" y="3125768"/>
            <a:ext cx="10109200" cy="843915"/>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在多人作业同时，由于自己不遵守操作规程，对作业现场周围观察不够以及自己操作失误等原因，自己的行为可能对现场周围的人员造成伤害；</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3" name="矩形 42"/>
          <p:cNvSpPr/>
          <p:nvPr/>
        </p:nvSpPr>
        <p:spPr>
          <a:xfrm>
            <a:off x="7127549" y="4195257"/>
            <a:ext cx="4175125" cy="1212850"/>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检修完设备后，未将拆除或移开的盖板，防护罩等设施恢复正常，就可能使他人受到伤害</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4" name="矩形 43"/>
          <p:cNvSpPr/>
          <p:nvPr/>
        </p:nvSpPr>
        <p:spPr>
          <a:xfrm>
            <a:off x="7165975" y="5294506"/>
            <a:ext cx="4175125" cy="84391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动火作业完毕后现场未清理，残留火种可能引发火情</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6" name="矩形 45"/>
          <p:cNvSpPr/>
          <p:nvPr/>
        </p:nvSpPr>
        <p:spPr>
          <a:xfrm>
            <a:off x="2911149" y="4246057"/>
            <a:ext cx="4175125" cy="47434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自觉遵守劳动纪律，遵章守规，正确操作</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7" name="矩形 46"/>
          <p:cNvSpPr/>
          <p:nvPr/>
        </p:nvSpPr>
        <p:spPr>
          <a:xfrm>
            <a:off x="2949575" y="4735630"/>
            <a:ext cx="4175125" cy="84391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多人作业时候要互相配合，要顾及他人的安全</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8" name="矩形 47"/>
          <p:cNvSpPr/>
          <p:nvPr/>
        </p:nvSpPr>
        <p:spPr>
          <a:xfrm>
            <a:off x="2949575" y="5594536"/>
            <a:ext cx="4175125" cy="47434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工作后不要留下隐患</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针对城镇市政道路水泥稳定基层施工而言，缝隙衔接应以搭接拌和的形式体现，第一段拌和后，预留</a:t>
            </a:r>
            <a:r>
              <a:rPr lang="en-US" altLang="zh-CN" sz="100" smtClean="0">
                <a:solidFill>
                  <a:srgbClr val="0000A0"/>
                </a:solidFill>
              </a:rPr>
              <a:t>6m</a:t>
            </a:r>
            <a:r>
              <a:rPr lang="zh-CN" altLang="en-US" sz="100" smtClean="0">
                <a:solidFill>
                  <a:srgbClr val="0000A0"/>
                </a:solidFill>
              </a:rPr>
              <a:t>左右缝隙不做碾压处理，待到次日施工，对前段所预留区域进行部分碾压，剩下部分按照水泥重新拌和，再过一天后做碾压处理，如此往复完成整段路基裂缝衔接施工。</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wipe(down)">
                                      <p:cBhvr>
                                        <p:cTn id="19" dur="500"/>
                                        <p:tgtEl>
                                          <p:spTgt spid="1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down)">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down)">
                                      <p:cBhvr>
                                        <p:cTn id="34" dur="500"/>
                                        <p:tgtEl>
                                          <p:spTgt spid="4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58" grpId="0"/>
      <p:bldP spid="43" grpId="0"/>
      <p:bldP spid="44"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10" name="组合 9"/>
          <p:cNvGrpSpPr/>
          <p:nvPr/>
        </p:nvGrpSpPr>
        <p:grpSpPr>
          <a:xfrm>
            <a:off x="0" y="0"/>
            <a:ext cx="12192000" cy="6858000"/>
            <a:chOff x="0" y="0"/>
            <a:chExt cx="12192000" cy="6858000"/>
          </a:xfrm>
        </p:grpSpPr>
        <p:pic>
          <p:nvPicPr>
            <p:cNvPr id="12" name="图片 11"/>
            <p:cNvPicPr>
              <a:picLocks noChangeAspect="1"/>
            </p:cNvPicPr>
            <p:nvPr/>
          </p:nvPicPr>
          <p:blipFill rotWithShape="1">
            <a:blip r:embed="rId1"/>
            <a:srcRect l="11662" t="6869" r="11662" b="6869"/>
            <a:stretch>
              <a:fillRect/>
            </a:stretch>
          </p:blipFill>
          <p:spPr>
            <a:xfrm flipH="1" flipV="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矩形 8"/>
            <p:cNvSpPr/>
            <p:nvPr/>
          </p:nvSpPr>
          <p:spPr>
            <a:xfrm>
              <a:off x="355600" y="374650"/>
              <a:ext cx="11480800" cy="610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6" name="矩形: 圆角 15"/>
          <p:cNvSpPr/>
          <p:nvPr/>
        </p:nvSpPr>
        <p:spPr>
          <a:xfrm>
            <a:off x="9898289" y="3015982"/>
            <a:ext cx="1233714" cy="2979286"/>
          </a:xfrm>
          <a:prstGeom prst="roundRect">
            <a:avLst/>
          </a:prstGeom>
          <a:solidFill>
            <a:srgbClr val="F9D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应该做到以下几个方面</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5" name="矩形: 圆角 44"/>
          <p:cNvSpPr/>
          <p:nvPr/>
        </p:nvSpPr>
        <p:spPr>
          <a:xfrm>
            <a:off x="1577649" y="3015982"/>
            <a:ext cx="8099751" cy="297928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nvGrpSpPr>
          <p:cNvPr id="11" name="组合 10"/>
          <p:cNvGrpSpPr/>
          <p:nvPr/>
        </p:nvGrpSpPr>
        <p:grpSpPr>
          <a:xfrm>
            <a:off x="555275" y="594215"/>
            <a:ext cx="9084025" cy="637337"/>
            <a:chOff x="555275" y="657715"/>
            <a:chExt cx="9084025" cy="637337"/>
          </a:xfrm>
        </p:grpSpPr>
        <p:pic>
          <p:nvPicPr>
            <p:cNvPr id="71" name="图片 70"/>
            <p:cNvPicPr>
              <a:picLocks noChangeAspect="1"/>
            </p:cNvPicPr>
            <p:nvPr/>
          </p:nvPicPr>
          <p:blipFill>
            <a:blip r:embed="rId2" cstate="email"/>
            <a:stretch>
              <a:fillRect/>
            </a:stretch>
          </p:blipFill>
          <p:spPr>
            <a:xfrm>
              <a:off x="555275" y="657715"/>
              <a:ext cx="996042" cy="624986"/>
            </a:xfrm>
            <a:prstGeom prst="rect">
              <a:avLst/>
            </a:prstGeom>
          </p:spPr>
        </p:pic>
        <p:sp>
          <p:nvSpPr>
            <p:cNvPr id="74" name="文本框 73"/>
            <p:cNvSpPr txBox="1"/>
            <p:nvPr/>
          </p:nvSpPr>
          <p:spPr>
            <a:xfrm>
              <a:off x="1533525" y="711487"/>
              <a:ext cx="81057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rPr>
                <a:t>安全生产四不伤害原则</a:t>
              </a:r>
              <a:endParaRPr kumimoji="0" lang="zh-CN" altLang="en-US" sz="3200" b="0" i="0" u="none" strike="noStrike" kern="1200" cap="none" spc="0" normalizeH="0" baseline="0" noProof="0" dirty="0">
                <a:ln>
                  <a:noFill/>
                </a:ln>
                <a:solidFill>
                  <a:srgbClr val="01277D"/>
                </a:solidFill>
                <a:effectLst/>
                <a:uLnTx/>
                <a:uFillTx/>
                <a:latin typeface="微软雅黑" panose="020B0503020204020204" charset="-122"/>
                <a:ea typeface="微软雅黑" panose="020B0503020204020204" charset="-122"/>
                <a:cs typeface="+mn-ea"/>
                <a:sym typeface="+mn-lt"/>
              </a:endParaRPr>
            </a:p>
          </p:txBody>
        </p:sp>
      </p:grpSp>
      <p:sp>
        <p:nvSpPr>
          <p:cNvPr id="119" name="矩形 118"/>
          <p:cNvSpPr/>
          <p:nvPr/>
        </p:nvSpPr>
        <p:spPr>
          <a:xfrm>
            <a:off x="1498600" y="2391189"/>
            <a:ext cx="10109200" cy="474345"/>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
                <a:prstClr val="black">
                  <a:lumMod val="75000"/>
                  <a:lumOff val="25000"/>
                </a:prstClr>
              </a:buClr>
              <a:buSzTx/>
              <a:buFontTx/>
              <a:buNone/>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人的生命是脆弱的，变化的环境蕴含多种可能失控的风险，你的生命安全不应该由他人来随意伤害</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nvGrpSpPr>
          <p:cNvPr id="15" name="组合 14"/>
          <p:cNvGrpSpPr/>
          <p:nvPr/>
        </p:nvGrpSpPr>
        <p:grpSpPr>
          <a:xfrm>
            <a:off x="1625600" y="1651000"/>
            <a:ext cx="3683016" cy="545428"/>
            <a:chOff x="1625600" y="1651000"/>
            <a:chExt cx="3683016" cy="545428"/>
          </a:xfrm>
        </p:grpSpPr>
        <p:sp>
          <p:nvSpPr>
            <p:cNvPr id="14" name="矩形: 圆角 13"/>
            <p:cNvSpPr/>
            <p:nvPr/>
          </p:nvSpPr>
          <p:spPr>
            <a:xfrm>
              <a:off x="1625600" y="1651000"/>
              <a:ext cx="1397000" cy="545428"/>
            </a:xfrm>
            <a:prstGeom prst="roundRect">
              <a:avLst/>
            </a:prstGeom>
            <a:solidFill>
              <a:srgbClr val="01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原则三</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12" name="矩形 111"/>
            <p:cNvSpPr/>
            <p:nvPr/>
          </p:nvSpPr>
          <p:spPr>
            <a:xfrm>
              <a:off x="3089560" y="1685749"/>
              <a:ext cx="2219056" cy="474345"/>
            </a:xfrm>
            <a:prstGeom prst="rect">
              <a:avLst/>
            </a:prstGeom>
          </p:spPr>
          <p:txBody>
            <a:bodyPr wrap="square" lIns="105571" tIns="52784" rIns="105571" bIns="52784">
              <a:spAutoFit/>
            </a:bodyPr>
            <a:lstStyle/>
            <a:p>
              <a:pPr marL="0" marR="0" lvl="0" indent="0" algn="just" defTabSz="914400" rtl="0" eaLnBrk="1" fontAlgn="auto" latinLnBrk="0" hangingPunct="1">
                <a:lnSpc>
                  <a:spcPct val="100000"/>
                </a:lnSpc>
                <a:spcBef>
                  <a:spcPts val="0"/>
                </a:spcBef>
                <a:spcAft>
                  <a:spcPts val="0"/>
                </a:spcAft>
                <a:buClr>
                  <a:srgbClr val="C00000"/>
                </a:buClr>
                <a:buSzTx/>
                <a:buFontTx/>
                <a:buNone/>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不被他人伤害</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sp>
        <p:nvSpPr>
          <p:cNvPr id="38" name="矩形 37"/>
          <p:cNvSpPr/>
          <p:nvPr/>
        </p:nvSpPr>
        <p:spPr>
          <a:xfrm>
            <a:off x="1765300" y="3108872"/>
            <a:ext cx="7607300" cy="47434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拒绝违章指挥，提高防范意识，保护自己</a:t>
            </a:r>
            <a:r>
              <a:rPr kumimoji="0" lang="en-US" altLang="zh-CN"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39" name="矩形 38"/>
          <p:cNvSpPr/>
          <p:nvPr/>
        </p:nvSpPr>
        <p:spPr>
          <a:xfrm>
            <a:off x="1765300" y="3639936"/>
            <a:ext cx="7607300" cy="84391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注意</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观察作业现场周围不安全因素，加强警觉，一旦发现险情要及时制止和纠正他人的不安全行为并及时消除</a:t>
            </a: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险情；</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0" name="矩形 39"/>
          <p:cNvSpPr/>
          <p:nvPr/>
        </p:nvSpPr>
        <p:spPr>
          <a:xfrm>
            <a:off x="1765300" y="4540332"/>
            <a:ext cx="7607300" cy="47434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要</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避免因他人失误、设备状态不良、管理缺陷等留下的隐患给自己带来的</a:t>
            </a: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伤害</a:t>
            </a:r>
            <a:r>
              <a:rPr kumimoji="0" lang="en-US" altLang="zh-CN"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1" name="矩形 40"/>
          <p:cNvSpPr/>
          <p:nvPr/>
        </p:nvSpPr>
        <p:spPr>
          <a:xfrm>
            <a:off x="1765300" y="5071397"/>
            <a:ext cx="7607300" cy="843915"/>
          </a:xfrm>
          <a:prstGeom prst="rect">
            <a:avLst/>
          </a:prstGeom>
        </p:spPr>
        <p:txBody>
          <a:bodyPr wrap="square" lIns="105571" tIns="52784" rIns="105571" bIns="52784">
            <a:spAutoFit/>
          </a:bodyPr>
          <a:lstStyle/>
          <a:p>
            <a:pPr marL="285750" marR="0" lvl="0" indent="-285750" algn="just" defTabSz="914400" rtl="0" eaLnBrk="1" fontAlgn="auto" latinLnBrk="0" hangingPunct="1">
              <a:lnSpc>
                <a:spcPct val="150000"/>
              </a:lnSpc>
              <a:spcBef>
                <a:spcPts val="0"/>
              </a:spcBef>
              <a:spcAft>
                <a:spcPts val="0"/>
              </a:spcAft>
              <a:buClr>
                <a:prstClr val="black">
                  <a:lumMod val="75000"/>
                  <a:lumOff val="25000"/>
                </a:prstClr>
              </a:buClr>
              <a:buSzTx/>
              <a:buFont typeface="Arial" panose="020B0604020202020204" pitchFamily="34" charset="0"/>
              <a:buChar char="•"/>
            </a:pPr>
            <a:r>
              <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如</a:t>
            </a: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发生危险性较大的中毒事故等，没有可靠的安全措施不得进入危险场所，以免盲目施救，自己被伤害。</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3" name="文本框 12"/>
          <p:cNvSpPr txBox="1"/>
          <p:nvPr/>
        </p:nvSpPr>
        <p:spPr>
          <a:xfrm>
            <a:off x="0" y="6750278"/>
            <a:ext cx="10160000" cy="107722"/>
          </a:xfrm>
          <a:prstGeom prst="rect">
            <a:avLst/>
          </a:prstGeom>
          <a:noFill/>
        </p:spPr>
        <p:txBody>
          <a:bodyPr vert="horz" rtlCol="0">
            <a:spAutoFit/>
          </a:bodyPr>
          <a:lstStyle/>
          <a:p>
            <a:r>
              <a:rPr lang="zh-CN" altLang="en-US" sz="100" smtClean="0">
                <a:solidFill>
                  <a:srgbClr val="0000A0"/>
                </a:solidFill>
              </a:rPr>
              <a:t>教学实践充分证明，大学本科阶段是进行此项能力训练的最佳时机。</a:t>
            </a:r>
            <a:endParaRPr lang="zh-CN" altLang="en-US" sz="100">
              <a:solidFill>
                <a:srgbClr val="0000A0"/>
              </a:solidFill>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1000"/>
                                        <p:tgtEl>
                                          <p:spTgt spid="119"/>
                                        </p:tgtEl>
                                      </p:cBhvr>
                                    </p:animEffect>
                                    <p:anim calcmode="lin" valueType="num">
                                      <p:cBhvr>
                                        <p:cTn id="20" dur="1000" fill="hold"/>
                                        <p:tgtEl>
                                          <p:spTgt spid="119"/>
                                        </p:tgtEl>
                                        <p:attrNameLst>
                                          <p:attrName>ppt_x</p:attrName>
                                        </p:attrNameLst>
                                      </p:cBhvr>
                                      <p:tavLst>
                                        <p:tav tm="0">
                                          <p:val>
                                            <p:strVal val="#ppt_x"/>
                                          </p:val>
                                        </p:tav>
                                        <p:tav tm="100000">
                                          <p:val>
                                            <p:strVal val="#ppt_x"/>
                                          </p:val>
                                        </p:tav>
                                      </p:tavLst>
                                    </p:anim>
                                    <p:anim calcmode="lin" valueType="num">
                                      <p:cBhvr>
                                        <p:cTn id="21"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45" grpId="0" bldLvl="0" animBg="1"/>
      <p:bldP spid="119" grpId="0"/>
      <p:bldP spid="38" grpId="0"/>
      <p:bldP spid="39" grpId="0"/>
      <p:bldP spid="40" grpId="0"/>
      <p:bldP spid="4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OGE5YzQ3ZjQyOWY3Y2Y0N2FmZDk2YjUwNDNkMGNmZWMifQ=="/>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lt0g0k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PPT模板</Template>
  <TotalTime>0</TotalTime>
  <Words>6410</Words>
  <Application>WPS 演示</Application>
  <PresentationFormat>宽屏</PresentationFormat>
  <Paragraphs>648</Paragraphs>
  <Slides>31</Slides>
  <Notes>30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31</vt:i4>
      </vt:variant>
    </vt:vector>
  </HeadingPairs>
  <TitlesOfParts>
    <vt:vector size="42" baseType="lpstr">
      <vt:lpstr>Arial</vt:lpstr>
      <vt:lpstr>宋体</vt:lpstr>
      <vt:lpstr>Wingdings</vt:lpstr>
      <vt:lpstr>微软雅黑</vt:lpstr>
      <vt:lpstr>Arial Unicode MS</vt:lpstr>
      <vt:lpstr>等线</vt:lpstr>
      <vt:lpstr>Calibri</vt:lpstr>
      <vt:lpstr>楷体</vt:lpstr>
      <vt:lpstr>汉仪旗黑-85S</vt:lpstr>
      <vt:lpstr>黑体</vt:lpstr>
      <vt:lpstr>博富特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卡卡办公</Company>
  <LinksUpToDate>false</LinksUpToDate>
  <SharedDoc>false</SharedDoc>
  <HyperlinksChanged>false</HyperlinksChanged>
  <AppVersion>14.0000</AppVersion>
  <Manager>卡卡办公</Manager>
  <HyperlinkBase>www.kakappt.com</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安全生产的重要论述PPT</dc:title>
  <dc:creator>卡卡办公</dc:creator>
  <cp:keywords>安全生产的重要论述PPT</cp:keywords>
  <dc:description>卡卡办公</dc:description>
  <dc:subject>PPT模板</dc:subject>
  <cp:category>PPT模板</cp:category>
  <cp:lastModifiedBy>little fairy</cp:lastModifiedBy>
  <cp:revision>4</cp:revision>
  <dcterms:created xsi:type="dcterms:W3CDTF">2023-12-09T22:26:00Z</dcterms:created>
  <dcterms:modified xsi:type="dcterms:W3CDTF">2024-04-28T02:10:45Z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5F21B3B011A940DF84DCD02B0D132411_13</vt:lpwstr>
  </property>
  <property fmtid="{D5CDD505-2E9C-101B-9397-08002B2CF9AE}" pid="3" name="KSOProductBuildVer">
    <vt:lpwstr>2052-12.1.0.16417</vt:lpwstr>
  </property>
</Properties>
</file>