
<file path=[Content_Types].xml><?xml version="1.0" encoding="utf-8"?>
<Types xmlns="http://schemas.openxmlformats.org/package/2006/content-types">
  <Default Extension="png" ContentType="image/png"/>
  <Default Extension="jpeg" ContentType="image/jpeg"/>
  <Default Extension="JPG" ContentType="image/.jp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480" r:id="rId3"/>
    <p:sldId id="545" r:id="rId5"/>
    <p:sldId id="521" r:id="rId6"/>
    <p:sldId id="522" r:id="rId7"/>
    <p:sldId id="483" r:id="rId8"/>
    <p:sldId id="484" r:id="rId9"/>
    <p:sldId id="486" r:id="rId10"/>
    <p:sldId id="523" r:id="rId11"/>
    <p:sldId id="488" r:id="rId12"/>
    <p:sldId id="524" r:id="rId13"/>
    <p:sldId id="491" r:id="rId14"/>
    <p:sldId id="492" r:id="rId15"/>
    <p:sldId id="493" r:id="rId16"/>
    <p:sldId id="503" r:id="rId17"/>
    <p:sldId id="504" r:id="rId18"/>
    <p:sldId id="505" r:id="rId19"/>
    <p:sldId id="525" r:id="rId20"/>
    <p:sldId id="508" r:id="rId21"/>
    <p:sldId id="509" r:id="rId22"/>
    <p:sldId id="510" r:id="rId23"/>
    <p:sldId id="526" r:id="rId24"/>
    <p:sldId id="517" r:id="rId25"/>
    <p:sldId id="518" r:id="rId26"/>
    <p:sldId id="519" r:id="rId27"/>
    <p:sldId id="520" r:id="rId28"/>
    <p:sldId id="547" r:id="rId29"/>
  </p:sldIdLst>
  <p:sldSz cx="9144000" cy="5143500" type="screen16x9"/>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859A"/>
    <a:srgbClr val="FFC000"/>
    <a:srgbClr val="161616"/>
    <a:srgbClr val="010101"/>
    <a:srgbClr val="FDC800"/>
    <a:srgbClr val="18368C"/>
    <a:srgbClr val="F7BB26"/>
    <a:srgbClr val="439ED6"/>
    <a:srgbClr val="0A466D"/>
    <a:srgbClr val="5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70" autoAdjust="0"/>
    <p:restoredTop sz="94700" autoAdjust="0"/>
  </p:normalViewPr>
  <p:slideViewPr>
    <p:cSldViewPr showGuides="1">
      <p:cViewPr varScale="1">
        <p:scale>
          <a:sx n="120" d="100"/>
          <a:sy n="120" d="100"/>
        </p:scale>
        <p:origin x="76" y="15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28.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accent2"/>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accent2"/>
        </a:solidFill>
        <a:effectLst/>
      </p:bgPr>
    </p:bg>
    <p:spTree>
      <p:nvGrpSpPr>
        <p:cNvPr id="1" name=""/>
        <p:cNvGrpSpPr/>
        <p:nvPr/>
      </p:nvGrpSpPr>
      <p:grpSpPr>
        <a:xfrm>
          <a:off x="0" y="0"/>
          <a:ext cx="0" cy="0"/>
          <a:chOff x="0" y="0"/>
          <a:chExt cx="0" cy="0"/>
        </a:xfrm>
      </p:grpSpPr>
      <p:sp>
        <p:nvSpPr>
          <p:cNvPr id="2" name="矩形 1"/>
          <p:cNvSpPr/>
          <p:nvPr userDrawn="1"/>
        </p:nvSpPr>
        <p:spPr>
          <a:xfrm>
            <a:off x="152400" y="157655"/>
            <a:ext cx="8833945" cy="4960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userDrawn="1"/>
        </p:nvSpPr>
        <p:spPr>
          <a:xfrm>
            <a:off x="1" y="4666130"/>
            <a:ext cx="9143997" cy="477370"/>
          </a:xfrm>
          <a:custGeom>
            <a:avLst/>
            <a:gdLst>
              <a:gd name="connsiteX0" fmla="*/ 6989379 w 9143997"/>
              <a:gd name="connsiteY0" fmla="*/ 96 h 697720"/>
              <a:gd name="connsiteX1" fmla="*/ 7577959 w 9143997"/>
              <a:gd name="connsiteY1" fmla="*/ 399489 h 697720"/>
              <a:gd name="connsiteX2" fmla="*/ 8008883 w 9143997"/>
              <a:gd name="connsiteY2" fmla="*/ 168261 h 697720"/>
              <a:gd name="connsiteX3" fmla="*/ 8597462 w 9143997"/>
              <a:gd name="connsiteY3" fmla="*/ 494082 h 697720"/>
              <a:gd name="connsiteX4" fmla="*/ 9100392 w 9143997"/>
              <a:gd name="connsiteY4" fmla="*/ 195938 h 697720"/>
              <a:gd name="connsiteX5" fmla="*/ 9143997 w 9143997"/>
              <a:gd name="connsiteY5" fmla="*/ 199792 h 697720"/>
              <a:gd name="connsiteX6" fmla="*/ 9143997 w 9143997"/>
              <a:gd name="connsiteY6" fmla="*/ 697720 h 697720"/>
              <a:gd name="connsiteX7" fmla="*/ 0 w 9143997"/>
              <a:gd name="connsiteY7" fmla="*/ 697720 h 697720"/>
              <a:gd name="connsiteX8" fmla="*/ 0 w 9143997"/>
              <a:gd name="connsiteY8" fmla="*/ 645899 h 697720"/>
              <a:gd name="connsiteX9" fmla="*/ 56247 w 9143997"/>
              <a:gd name="connsiteY9" fmla="*/ 595901 h 697720"/>
              <a:gd name="connsiteX10" fmla="*/ 557048 w 9143997"/>
              <a:gd name="connsiteY10" fmla="*/ 420510 h 697720"/>
              <a:gd name="connsiteX11" fmla="*/ 1177159 w 9143997"/>
              <a:gd name="connsiteY11" fmla="*/ 578165 h 697720"/>
              <a:gd name="connsiteX12" fmla="*/ 1881352 w 9143997"/>
              <a:gd name="connsiteY12" fmla="*/ 473061 h 697720"/>
              <a:gd name="connsiteX13" fmla="*/ 2585545 w 9143997"/>
              <a:gd name="connsiteY13" fmla="*/ 641227 h 697720"/>
              <a:gd name="connsiteX14" fmla="*/ 3132083 w 9143997"/>
              <a:gd name="connsiteY14" fmla="*/ 441530 h 697720"/>
              <a:gd name="connsiteX15" fmla="*/ 3888828 w 9143997"/>
              <a:gd name="connsiteY15" fmla="*/ 609696 h 697720"/>
              <a:gd name="connsiteX16" fmla="*/ 4561490 w 9143997"/>
              <a:gd name="connsiteY16" fmla="*/ 388979 h 697720"/>
              <a:gd name="connsiteX17" fmla="*/ 5076498 w 9143997"/>
              <a:gd name="connsiteY17" fmla="*/ 525613 h 697720"/>
              <a:gd name="connsiteX18" fmla="*/ 5707117 w 9143997"/>
              <a:gd name="connsiteY18" fmla="*/ 147241 h 697720"/>
              <a:gd name="connsiteX19" fmla="*/ 6390290 w 9143997"/>
              <a:gd name="connsiteY19" fmla="*/ 441530 h 697720"/>
              <a:gd name="connsiteX20" fmla="*/ 6989379 w 9143997"/>
              <a:gd name="connsiteY20" fmla="*/ 96 h 69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3997" h="697720">
                <a:moveTo>
                  <a:pt x="6989379" y="96"/>
                </a:moveTo>
                <a:cubicBezTo>
                  <a:pt x="7187324" y="-6911"/>
                  <a:pt x="7408042" y="371462"/>
                  <a:pt x="7577959" y="399489"/>
                </a:cubicBezTo>
                <a:cubicBezTo>
                  <a:pt x="7747876" y="427516"/>
                  <a:pt x="7838966" y="152496"/>
                  <a:pt x="8008883" y="168261"/>
                </a:cubicBezTo>
                <a:cubicBezTo>
                  <a:pt x="8178800" y="184026"/>
                  <a:pt x="8408276" y="488827"/>
                  <a:pt x="8597462" y="494082"/>
                </a:cubicBezTo>
                <a:cubicBezTo>
                  <a:pt x="8774824" y="499009"/>
                  <a:pt x="8889063" y="197555"/>
                  <a:pt x="9100392" y="195938"/>
                </a:cubicBezTo>
                <a:lnTo>
                  <a:pt x="9143997" y="199792"/>
                </a:lnTo>
                <a:lnTo>
                  <a:pt x="9143997" y="697720"/>
                </a:lnTo>
                <a:lnTo>
                  <a:pt x="0" y="697720"/>
                </a:lnTo>
                <a:lnTo>
                  <a:pt x="0" y="645899"/>
                </a:lnTo>
                <a:lnTo>
                  <a:pt x="56247" y="595901"/>
                </a:lnTo>
                <a:cubicBezTo>
                  <a:pt x="188201" y="509848"/>
                  <a:pt x="404648" y="433648"/>
                  <a:pt x="557048" y="420510"/>
                </a:cubicBezTo>
                <a:cubicBezTo>
                  <a:pt x="760248" y="402993"/>
                  <a:pt x="956442" y="569406"/>
                  <a:pt x="1177159" y="578165"/>
                </a:cubicBezTo>
                <a:cubicBezTo>
                  <a:pt x="1397876" y="586924"/>
                  <a:pt x="1646621" y="462551"/>
                  <a:pt x="1881352" y="473061"/>
                </a:cubicBezTo>
                <a:cubicBezTo>
                  <a:pt x="2116083" y="483571"/>
                  <a:pt x="2377090" y="646482"/>
                  <a:pt x="2585545" y="641227"/>
                </a:cubicBezTo>
                <a:cubicBezTo>
                  <a:pt x="2794000" y="635972"/>
                  <a:pt x="2914869" y="446785"/>
                  <a:pt x="3132083" y="441530"/>
                </a:cubicBezTo>
                <a:cubicBezTo>
                  <a:pt x="3349297" y="436275"/>
                  <a:pt x="3650594" y="618454"/>
                  <a:pt x="3888828" y="609696"/>
                </a:cubicBezTo>
                <a:cubicBezTo>
                  <a:pt x="4127063" y="600937"/>
                  <a:pt x="4363545" y="402993"/>
                  <a:pt x="4561490" y="388979"/>
                </a:cubicBezTo>
                <a:cubicBezTo>
                  <a:pt x="4759435" y="374965"/>
                  <a:pt x="4885560" y="565903"/>
                  <a:pt x="5076498" y="525613"/>
                </a:cubicBezTo>
                <a:cubicBezTo>
                  <a:pt x="5267436" y="485323"/>
                  <a:pt x="5488152" y="161255"/>
                  <a:pt x="5707117" y="147241"/>
                </a:cubicBezTo>
                <a:cubicBezTo>
                  <a:pt x="5926082" y="133227"/>
                  <a:pt x="6176580" y="466054"/>
                  <a:pt x="6390290" y="441530"/>
                </a:cubicBezTo>
                <a:cubicBezTo>
                  <a:pt x="6604000" y="417006"/>
                  <a:pt x="6791434" y="7103"/>
                  <a:pt x="6989379" y="9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553969" y="241293"/>
            <a:ext cx="1845377" cy="369204"/>
          </a:xfrm>
          <a:prstGeom prst="rect">
            <a:avLst/>
          </a:prstGeom>
        </p:spPr>
        <p:txBody>
          <a:bodyPr wrap="none">
            <a:spAutoFit/>
          </a:bodyPr>
          <a:lstStyle/>
          <a:p>
            <a:pPr defTabSz="722630"/>
            <a:r>
              <a:rPr lang="en-US" altLang="zh-CN" sz="1800" dirty="0">
                <a:latin typeface="+mn-ea"/>
                <a:sym typeface="字魂105号-简雅黑" panose="00000500000000000000" pitchFamily="2" charset="-122"/>
              </a:rPr>
              <a:t>6S</a:t>
            </a:r>
            <a:r>
              <a:rPr lang="zh-CN" altLang="en-US" sz="1800" dirty="0">
                <a:latin typeface="+mn-ea"/>
                <a:sym typeface="字魂105号-简雅黑" panose="00000500000000000000" pitchFamily="2" charset="-122"/>
              </a:rPr>
              <a:t>起源及其作用</a:t>
            </a:r>
            <a:endParaRPr lang="zh-CN" altLang="en-US" sz="1800" dirty="0">
              <a:latin typeface="+mn-ea"/>
              <a:sym typeface="字魂105号-简雅黑" panose="00000500000000000000" pitchFamily="2" charset="-122"/>
            </a:endParaRPr>
          </a:p>
        </p:txBody>
      </p:sp>
      <p:sp>
        <p:nvSpPr>
          <p:cNvPr id="32" name="椭圆 31"/>
          <p:cNvSpPr/>
          <p:nvPr userDrawn="1"/>
        </p:nvSpPr>
        <p:spPr>
          <a:xfrm>
            <a:off x="383626" y="301311"/>
            <a:ext cx="249169" cy="2491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nvSpPr>
        <p:spPr>
          <a:xfrm>
            <a:off x="304800" y="301311"/>
            <a:ext cx="249169" cy="2491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节标题">
    <p:bg>
      <p:bgPr>
        <a:solidFill>
          <a:schemeClr val="accent2"/>
        </a:solidFill>
        <a:effectLst/>
      </p:bgPr>
    </p:bg>
    <p:spTree>
      <p:nvGrpSpPr>
        <p:cNvPr id="1" name=""/>
        <p:cNvGrpSpPr/>
        <p:nvPr/>
      </p:nvGrpSpPr>
      <p:grpSpPr>
        <a:xfrm>
          <a:off x="0" y="0"/>
          <a:ext cx="0" cy="0"/>
          <a:chOff x="0" y="0"/>
          <a:chExt cx="0" cy="0"/>
        </a:xfrm>
      </p:grpSpPr>
      <p:sp>
        <p:nvSpPr>
          <p:cNvPr id="2" name="矩形 1"/>
          <p:cNvSpPr/>
          <p:nvPr userDrawn="1"/>
        </p:nvSpPr>
        <p:spPr>
          <a:xfrm>
            <a:off x="152400" y="157655"/>
            <a:ext cx="8833945" cy="4960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userDrawn="1"/>
        </p:nvSpPr>
        <p:spPr>
          <a:xfrm>
            <a:off x="1" y="4666130"/>
            <a:ext cx="9143997" cy="477370"/>
          </a:xfrm>
          <a:custGeom>
            <a:avLst/>
            <a:gdLst>
              <a:gd name="connsiteX0" fmla="*/ 6989379 w 9143997"/>
              <a:gd name="connsiteY0" fmla="*/ 96 h 697720"/>
              <a:gd name="connsiteX1" fmla="*/ 7577959 w 9143997"/>
              <a:gd name="connsiteY1" fmla="*/ 399489 h 697720"/>
              <a:gd name="connsiteX2" fmla="*/ 8008883 w 9143997"/>
              <a:gd name="connsiteY2" fmla="*/ 168261 h 697720"/>
              <a:gd name="connsiteX3" fmla="*/ 8597462 w 9143997"/>
              <a:gd name="connsiteY3" fmla="*/ 494082 h 697720"/>
              <a:gd name="connsiteX4" fmla="*/ 9100392 w 9143997"/>
              <a:gd name="connsiteY4" fmla="*/ 195938 h 697720"/>
              <a:gd name="connsiteX5" fmla="*/ 9143997 w 9143997"/>
              <a:gd name="connsiteY5" fmla="*/ 199792 h 697720"/>
              <a:gd name="connsiteX6" fmla="*/ 9143997 w 9143997"/>
              <a:gd name="connsiteY6" fmla="*/ 697720 h 697720"/>
              <a:gd name="connsiteX7" fmla="*/ 0 w 9143997"/>
              <a:gd name="connsiteY7" fmla="*/ 697720 h 697720"/>
              <a:gd name="connsiteX8" fmla="*/ 0 w 9143997"/>
              <a:gd name="connsiteY8" fmla="*/ 645899 h 697720"/>
              <a:gd name="connsiteX9" fmla="*/ 56247 w 9143997"/>
              <a:gd name="connsiteY9" fmla="*/ 595901 h 697720"/>
              <a:gd name="connsiteX10" fmla="*/ 557048 w 9143997"/>
              <a:gd name="connsiteY10" fmla="*/ 420510 h 697720"/>
              <a:gd name="connsiteX11" fmla="*/ 1177159 w 9143997"/>
              <a:gd name="connsiteY11" fmla="*/ 578165 h 697720"/>
              <a:gd name="connsiteX12" fmla="*/ 1881352 w 9143997"/>
              <a:gd name="connsiteY12" fmla="*/ 473061 h 697720"/>
              <a:gd name="connsiteX13" fmla="*/ 2585545 w 9143997"/>
              <a:gd name="connsiteY13" fmla="*/ 641227 h 697720"/>
              <a:gd name="connsiteX14" fmla="*/ 3132083 w 9143997"/>
              <a:gd name="connsiteY14" fmla="*/ 441530 h 697720"/>
              <a:gd name="connsiteX15" fmla="*/ 3888828 w 9143997"/>
              <a:gd name="connsiteY15" fmla="*/ 609696 h 697720"/>
              <a:gd name="connsiteX16" fmla="*/ 4561490 w 9143997"/>
              <a:gd name="connsiteY16" fmla="*/ 388979 h 697720"/>
              <a:gd name="connsiteX17" fmla="*/ 5076498 w 9143997"/>
              <a:gd name="connsiteY17" fmla="*/ 525613 h 697720"/>
              <a:gd name="connsiteX18" fmla="*/ 5707117 w 9143997"/>
              <a:gd name="connsiteY18" fmla="*/ 147241 h 697720"/>
              <a:gd name="connsiteX19" fmla="*/ 6390290 w 9143997"/>
              <a:gd name="connsiteY19" fmla="*/ 441530 h 697720"/>
              <a:gd name="connsiteX20" fmla="*/ 6989379 w 9143997"/>
              <a:gd name="connsiteY20" fmla="*/ 96 h 69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3997" h="697720">
                <a:moveTo>
                  <a:pt x="6989379" y="96"/>
                </a:moveTo>
                <a:cubicBezTo>
                  <a:pt x="7187324" y="-6911"/>
                  <a:pt x="7408042" y="371462"/>
                  <a:pt x="7577959" y="399489"/>
                </a:cubicBezTo>
                <a:cubicBezTo>
                  <a:pt x="7747876" y="427516"/>
                  <a:pt x="7838966" y="152496"/>
                  <a:pt x="8008883" y="168261"/>
                </a:cubicBezTo>
                <a:cubicBezTo>
                  <a:pt x="8178800" y="184026"/>
                  <a:pt x="8408276" y="488827"/>
                  <a:pt x="8597462" y="494082"/>
                </a:cubicBezTo>
                <a:cubicBezTo>
                  <a:pt x="8774824" y="499009"/>
                  <a:pt x="8889063" y="197555"/>
                  <a:pt x="9100392" y="195938"/>
                </a:cubicBezTo>
                <a:lnTo>
                  <a:pt x="9143997" y="199792"/>
                </a:lnTo>
                <a:lnTo>
                  <a:pt x="9143997" y="697720"/>
                </a:lnTo>
                <a:lnTo>
                  <a:pt x="0" y="697720"/>
                </a:lnTo>
                <a:lnTo>
                  <a:pt x="0" y="645899"/>
                </a:lnTo>
                <a:lnTo>
                  <a:pt x="56247" y="595901"/>
                </a:lnTo>
                <a:cubicBezTo>
                  <a:pt x="188201" y="509848"/>
                  <a:pt x="404648" y="433648"/>
                  <a:pt x="557048" y="420510"/>
                </a:cubicBezTo>
                <a:cubicBezTo>
                  <a:pt x="760248" y="402993"/>
                  <a:pt x="956442" y="569406"/>
                  <a:pt x="1177159" y="578165"/>
                </a:cubicBezTo>
                <a:cubicBezTo>
                  <a:pt x="1397876" y="586924"/>
                  <a:pt x="1646621" y="462551"/>
                  <a:pt x="1881352" y="473061"/>
                </a:cubicBezTo>
                <a:cubicBezTo>
                  <a:pt x="2116083" y="483571"/>
                  <a:pt x="2377090" y="646482"/>
                  <a:pt x="2585545" y="641227"/>
                </a:cubicBezTo>
                <a:cubicBezTo>
                  <a:pt x="2794000" y="635972"/>
                  <a:pt x="2914869" y="446785"/>
                  <a:pt x="3132083" y="441530"/>
                </a:cubicBezTo>
                <a:cubicBezTo>
                  <a:pt x="3349297" y="436275"/>
                  <a:pt x="3650594" y="618454"/>
                  <a:pt x="3888828" y="609696"/>
                </a:cubicBezTo>
                <a:cubicBezTo>
                  <a:pt x="4127063" y="600937"/>
                  <a:pt x="4363545" y="402993"/>
                  <a:pt x="4561490" y="388979"/>
                </a:cubicBezTo>
                <a:cubicBezTo>
                  <a:pt x="4759435" y="374965"/>
                  <a:pt x="4885560" y="565903"/>
                  <a:pt x="5076498" y="525613"/>
                </a:cubicBezTo>
                <a:cubicBezTo>
                  <a:pt x="5267436" y="485323"/>
                  <a:pt x="5488152" y="161255"/>
                  <a:pt x="5707117" y="147241"/>
                </a:cubicBezTo>
                <a:cubicBezTo>
                  <a:pt x="5926082" y="133227"/>
                  <a:pt x="6176580" y="466054"/>
                  <a:pt x="6390290" y="441530"/>
                </a:cubicBezTo>
                <a:cubicBezTo>
                  <a:pt x="6604000" y="417006"/>
                  <a:pt x="6791434" y="7103"/>
                  <a:pt x="6989379" y="9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553969" y="241293"/>
            <a:ext cx="1845377" cy="369204"/>
          </a:xfrm>
          <a:prstGeom prst="rect">
            <a:avLst/>
          </a:prstGeom>
        </p:spPr>
        <p:txBody>
          <a:bodyPr wrap="none">
            <a:spAutoFit/>
          </a:bodyPr>
          <a:lstStyle/>
          <a:p>
            <a:pPr defTabSz="722630"/>
            <a:r>
              <a:rPr lang="en-US" altLang="zh-CN" sz="1800" dirty="0">
                <a:latin typeface="+mn-ea"/>
                <a:sym typeface="字魂105号-简雅黑" panose="00000500000000000000" pitchFamily="2" charset="-122"/>
              </a:rPr>
              <a:t>6S</a:t>
            </a:r>
            <a:r>
              <a:rPr lang="zh-CN" altLang="en-US" sz="1800" dirty="0">
                <a:latin typeface="+mn-ea"/>
                <a:sym typeface="字魂105号-简雅黑" panose="00000500000000000000" pitchFamily="2" charset="-122"/>
              </a:rPr>
              <a:t>管理基础知识</a:t>
            </a:r>
            <a:endParaRPr lang="zh-CN" altLang="en-US" sz="1800" dirty="0">
              <a:latin typeface="+mn-ea"/>
              <a:sym typeface="字魂105号-简雅黑" panose="00000500000000000000" pitchFamily="2" charset="-122"/>
            </a:endParaRPr>
          </a:p>
        </p:txBody>
      </p:sp>
      <p:sp>
        <p:nvSpPr>
          <p:cNvPr id="32" name="椭圆 31"/>
          <p:cNvSpPr/>
          <p:nvPr userDrawn="1"/>
        </p:nvSpPr>
        <p:spPr>
          <a:xfrm>
            <a:off x="383626" y="301311"/>
            <a:ext cx="249169" cy="2491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nvSpPr>
        <p:spPr>
          <a:xfrm>
            <a:off x="304800" y="301311"/>
            <a:ext cx="249169" cy="2491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节标题">
    <p:bg>
      <p:bgPr>
        <a:solidFill>
          <a:schemeClr val="accent2"/>
        </a:solidFill>
        <a:effectLst/>
      </p:bgPr>
    </p:bg>
    <p:spTree>
      <p:nvGrpSpPr>
        <p:cNvPr id="1" name=""/>
        <p:cNvGrpSpPr/>
        <p:nvPr/>
      </p:nvGrpSpPr>
      <p:grpSpPr>
        <a:xfrm>
          <a:off x="0" y="0"/>
          <a:ext cx="0" cy="0"/>
          <a:chOff x="0" y="0"/>
          <a:chExt cx="0" cy="0"/>
        </a:xfrm>
      </p:grpSpPr>
      <p:sp>
        <p:nvSpPr>
          <p:cNvPr id="2" name="矩形 1"/>
          <p:cNvSpPr/>
          <p:nvPr userDrawn="1"/>
        </p:nvSpPr>
        <p:spPr>
          <a:xfrm>
            <a:off x="152400" y="157655"/>
            <a:ext cx="8833945" cy="4960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userDrawn="1"/>
        </p:nvSpPr>
        <p:spPr>
          <a:xfrm>
            <a:off x="1" y="4666130"/>
            <a:ext cx="9143997" cy="477370"/>
          </a:xfrm>
          <a:custGeom>
            <a:avLst/>
            <a:gdLst>
              <a:gd name="connsiteX0" fmla="*/ 6989379 w 9143997"/>
              <a:gd name="connsiteY0" fmla="*/ 96 h 697720"/>
              <a:gd name="connsiteX1" fmla="*/ 7577959 w 9143997"/>
              <a:gd name="connsiteY1" fmla="*/ 399489 h 697720"/>
              <a:gd name="connsiteX2" fmla="*/ 8008883 w 9143997"/>
              <a:gd name="connsiteY2" fmla="*/ 168261 h 697720"/>
              <a:gd name="connsiteX3" fmla="*/ 8597462 w 9143997"/>
              <a:gd name="connsiteY3" fmla="*/ 494082 h 697720"/>
              <a:gd name="connsiteX4" fmla="*/ 9100392 w 9143997"/>
              <a:gd name="connsiteY4" fmla="*/ 195938 h 697720"/>
              <a:gd name="connsiteX5" fmla="*/ 9143997 w 9143997"/>
              <a:gd name="connsiteY5" fmla="*/ 199792 h 697720"/>
              <a:gd name="connsiteX6" fmla="*/ 9143997 w 9143997"/>
              <a:gd name="connsiteY6" fmla="*/ 697720 h 697720"/>
              <a:gd name="connsiteX7" fmla="*/ 0 w 9143997"/>
              <a:gd name="connsiteY7" fmla="*/ 697720 h 697720"/>
              <a:gd name="connsiteX8" fmla="*/ 0 w 9143997"/>
              <a:gd name="connsiteY8" fmla="*/ 645899 h 697720"/>
              <a:gd name="connsiteX9" fmla="*/ 56247 w 9143997"/>
              <a:gd name="connsiteY9" fmla="*/ 595901 h 697720"/>
              <a:gd name="connsiteX10" fmla="*/ 557048 w 9143997"/>
              <a:gd name="connsiteY10" fmla="*/ 420510 h 697720"/>
              <a:gd name="connsiteX11" fmla="*/ 1177159 w 9143997"/>
              <a:gd name="connsiteY11" fmla="*/ 578165 h 697720"/>
              <a:gd name="connsiteX12" fmla="*/ 1881352 w 9143997"/>
              <a:gd name="connsiteY12" fmla="*/ 473061 h 697720"/>
              <a:gd name="connsiteX13" fmla="*/ 2585545 w 9143997"/>
              <a:gd name="connsiteY13" fmla="*/ 641227 h 697720"/>
              <a:gd name="connsiteX14" fmla="*/ 3132083 w 9143997"/>
              <a:gd name="connsiteY14" fmla="*/ 441530 h 697720"/>
              <a:gd name="connsiteX15" fmla="*/ 3888828 w 9143997"/>
              <a:gd name="connsiteY15" fmla="*/ 609696 h 697720"/>
              <a:gd name="connsiteX16" fmla="*/ 4561490 w 9143997"/>
              <a:gd name="connsiteY16" fmla="*/ 388979 h 697720"/>
              <a:gd name="connsiteX17" fmla="*/ 5076498 w 9143997"/>
              <a:gd name="connsiteY17" fmla="*/ 525613 h 697720"/>
              <a:gd name="connsiteX18" fmla="*/ 5707117 w 9143997"/>
              <a:gd name="connsiteY18" fmla="*/ 147241 h 697720"/>
              <a:gd name="connsiteX19" fmla="*/ 6390290 w 9143997"/>
              <a:gd name="connsiteY19" fmla="*/ 441530 h 697720"/>
              <a:gd name="connsiteX20" fmla="*/ 6989379 w 9143997"/>
              <a:gd name="connsiteY20" fmla="*/ 96 h 69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3997" h="697720">
                <a:moveTo>
                  <a:pt x="6989379" y="96"/>
                </a:moveTo>
                <a:cubicBezTo>
                  <a:pt x="7187324" y="-6911"/>
                  <a:pt x="7408042" y="371462"/>
                  <a:pt x="7577959" y="399489"/>
                </a:cubicBezTo>
                <a:cubicBezTo>
                  <a:pt x="7747876" y="427516"/>
                  <a:pt x="7838966" y="152496"/>
                  <a:pt x="8008883" y="168261"/>
                </a:cubicBezTo>
                <a:cubicBezTo>
                  <a:pt x="8178800" y="184026"/>
                  <a:pt x="8408276" y="488827"/>
                  <a:pt x="8597462" y="494082"/>
                </a:cubicBezTo>
                <a:cubicBezTo>
                  <a:pt x="8774824" y="499009"/>
                  <a:pt x="8889063" y="197555"/>
                  <a:pt x="9100392" y="195938"/>
                </a:cubicBezTo>
                <a:lnTo>
                  <a:pt x="9143997" y="199792"/>
                </a:lnTo>
                <a:lnTo>
                  <a:pt x="9143997" y="697720"/>
                </a:lnTo>
                <a:lnTo>
                  <a:pt x="0" y="697720"/>
                </a:lnTo>
                <a:lnTo>
                  <a:pt x="0" y="645899"/>
                </a:lnTo>
                <a:lnTo>
                  <a:pt x="56247" y="595901"/>
                </a:lnTo>
                <a:cubicBezTo>
                  <a:pt x="188201" y="509848"/>
                  <a:pt x="404648" y="433648"/>
                  <a:pt x="557048" y="420510"/>
                </a:cubicBezTo>
                <a:cubicBezTo>
                  <a:pt x="760248" y="402993"/>
                  <a:pt x="956442" y="569406"/>
                  <a:pt x="1177159" y="578165"/>
                </a:cubicBezTo>
                <a:cubicBezTo>
                  <a:pt x="1397876" y="586924"/>
                  <a:pt x="1646621" y="462551"/>
                  <a:pt x="1881352" y="473061"/>
                </a:cubicBezTo>
                <a:cubicBezTo>
                  <a:pt x="2116083" y="483571"/>
                  <a:pt x="2377090" y="646482"/>
                  <a:pt x="2585545" y="641227"/>
                </a:cubicBezTo>
                <a:cubicBezTo>
                  <a:pt x="2794000" y="635972"/>
                  <a:pt x="2914869" y="446785"/>
                  <a:pt x="3132083" y="441530"/>
                </a:cubicBezTo>
                <a:cubicBezTo>
                  <a:pt x="3349297" y="436275"/>
                  <a:pt x="3650594" y="618454"/>
                  <a:pt x="3888828" y="609696"/>
                </a:cubicBezTo>
                <a:cubicBezTo>
                  <a:pt x="4127063" y="600937"/>
                  <a:pt x="4363545" y="402993"/>
                  <a:pt x="4561490" y="388979"/>
                </a:cubicBezTo>
                <a:cubicBezTo>
                  <a:pt x="4759435" y="374965"/>
                  <a:pt x="4885560" y="565903"/>
                  <a:pt x="5076498" y="525613"/>
                </a:cubicBezTo>
                <a:cubicBezTo>
                  <a:pt x="5267436" y="485323"/>
                  <a:pt x="5488152" y="161255"/>
                  <a:pt x="5707117" y="147241"/>
                </a:cubicBezTo>
                <a:cubicBezTo>
                  <a:pt x="5926082" y="133227"/>
                  <a:pt x="6176580" y="466054"/>
                  <a:pt x="6390290" y="441530"/>
                </a:cubicBezTo>
                <a:cubicBezTo>
                  <a:pt x="6604000" y="417006"/>
                  <a:pt x="6791434" y="7103"/>
                  <a:pt x="6989379" y="9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553969" y="241293"/>
            <a:ext cx="2068195" cy="369204"/>
          </a:xfrm>
          <a:prstGeom prst="rect">
            <a:avLst/>
          </a:prstGeom>
        </p:spPr>
        <p:txBody>
          <a:bodyPr wrap="none">
            <a:spAutoFit/>
          </a:bodyPr>
          <a:lstStyle/>
          <a:p>
            <a:pPr defTabSz="722630"/>
            <a:r>
              <a:rPr lang="en-US" altLang="zh-CN" sz="1800" dirty="0">
                <a:latin typeface="+mn-ea"/>
                <a:sym typeface="字魂105号-简雅黑" panose="00000500000000000000" pitchFamily="2" charset="-122"/>
              </a:rPr>
              <a:t>6S</a:t>
            </a:r>
            <a:r>
              <a:rPr lang="zh-CN" altLang="en-US" sz="1800" dirty="0">
                <a:latin typeface="+mn-ea"/>
                <a:sym typeface="字魂105号-简雅黑" panose="00000500000000000000" pitchFamily="2" charset="-122"/>
              </a:rPr>
              <a:t>推进的方法步骤</a:t>
            </a:r>
            <a:endParaRPr lang="zh-CN" altLang="en-US" sz="1800" dirty="0">
              <a:latin typeface="+mn-ea"/>
              <a:sym typeface="字魂105号-简雅黑" panose="00000500000000000000" pitchFamily="2" charset="-122"/>
            </a:endParaRPr>
          </a:p>
        </p:txBody>
      </p:sp>
      <p:sp>
        <p:nvSpPr>
          <p:cNvPr id="32" name="椭圆 31"/>
          <p:cNvSpPr/>
          <p:nvPr userDrawn="1"/>
        </p:nvSpPr>
        <p:spPr>
          <a:xfrm>
            <a:off x="383626" y="301311"/>
            <a:ext cx="249169" cy="2491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nvSpPr>
        <p:spPr>
          <a:xfrm>
            <a:off x="304800" y="301311"/>
            <a:ext cx="249169" cy="2491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节标题">
    <p:bg>
      <p:bgPr>
        <a:solidFill>
          <a:schemeClr val="accent2"/>
        </a:solidFill>
        <a:effectLst/>
      </p:bgPr>
    </p:bg>
    <p:spTree>
      <p:nvGrpSpPr>
        <p:cNvPr id="1" name=""/>
        <p:cNvGrpSpPr/>
        <p:nvPr/>
      </p:nvGrpSpPr>
      <p:grpSpPr>
        <a:xfrm>
          <a:off x="0" y="0"/>
          <a:ext cx="0" cy="0"/>
          <a:chOff x="0" y="0"/>
          <a:chExt cx="0" cy="0"/>
        </a:xfrm>
      </p:grpSpPr>
      <p:sp>
        <p:nvSpPr>
          <p:cNvPr id="2" name="矩形 1"/>
          <p:cNvSpPr/>
          <p:nvPr userDrawn="1"/>
        </p:nvSpPr>
        <p:spPr>
          <a:xfrm>
            <a:off x="152400" y="157655"/>
            <a:ext cx="8833945" cy="4960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userDrawn="1"/>
        </p:nvSpPr>
        <p:spPr>
          <a:xfrm>
            <a:off x="1" y="4666130"/>
            <a:ext cx="9143997" cy="477370"/>
          </a:xfrm>
          <a:custGeom>
            <a:avLst/>
            <a:gdLst>
              <a:gd name="connsiteX0" fmla="*/ 6989379 w 9143997"/>
              <a:gd name="connsiteY0" fmla="*/ 96 h 697720"/>
              <a:gd name="connsiteX1" fmla="*/ 7577959 w 9143997"/>
              <a:gd name="connsiteY1" fmla="*/ 399489 h 697720"/>
              <a:gd name="connsiteX2" fmla="*/ 8008883 w 9143997"/>
              <a:gd name="connsiteY2" fmla="*/ 168261 h 697720"/>
              <a:gd name="connsiteX3" fmla="*/ 8597462 w 9143997"/>
              <a:gd name="connsiteY3" fmla="*/ 494082 h 697720"/>
              <a:gd name="connsiteX4" fmla="*/ 9100392 w 9143997"/>
              <a:gd name="connsiteY4" fmla="*/ 195938 h 697720"/>
              <a:gd name="connsiteX5" fmla="*/ 9143997 w 9143997"/>
              <a:gd name="connsiteY5" fmla="*/ 199792 h 697720"/>
              <a:gd name="connsiteX6" fmla="*/ 9143997 w 9143997"/>
              <a:gd name="connsiteY6" fmla="*/ 697720 h 697720"/>
              <a:gd name="connsiteX7" fmla="*/ 0 w 9143997"/>
              <a:gd name="connsiteY7" fmla="*/ 697720 h 697720"/>
              <a:gd name="connsiteX8" fmla="*/ 0 w 9143997"/>
              <a:gd name="connsiteY8" fmla="*/ 645899 h 697720"/>
              <a:gd name="connsiteX9" fmla="*/ 56247 w 9143997"/>
              <a:gd name="connsiteY9" fmla="*/ 595901 h 697720"/>
              <a:gd name="connsiteX10" fmla="*/ 557048 w 9143997"/>
              <a:gd name="connsiteY10" fmla="*/ 420510 h 697720"/>
              <a:gd name="connsiteX11" fmla="*/ 1177159 w 9143997"/>
              <a:gd name="connsiteY11" fmla="*/ 578165 h 697720"/>
              <a:gd name="connsiteX12" fmla="*/ 1881352 w 9143997"/>
              <a:gd name="connsiteY12" fmla="*/ 473061 h 697720"/>
              <a:gd name="connsiteX13" fmla="*/ 2585545 w 9143997"/>
              <a:gd name="connsiteY13" fmla="*/ 641227 h 697720"/>
              <a:gd name="connsiteX14" fmla="*/ 3132083 w 9143997"/>
              <a:gd name="connsiteY14" fmla="*/ 441530 h 697720"/>
              <a:gd name="connsiteX15" fmla="*/ 3888828 w 9143997"/>
              <a:gd name="connsiteY15" fmla="*/ 609696 h 697720"/>
              <a:gd name="connsiteX16" fmla="*/ 4561490 w 9143997"/>
              <a:gd name="connsiteY16" fmla="*/ 388979 h 697720"/>
              <a:gd name="connsiteX17" fmla="*/ 5076498 w 9143997"/>
              <a:gd name="connsiteY17" fmla="*/ 525613 h 697720"/>
              <a:gd name="connsiteX18" fmla="*/ 5707117 w 9143997"/>
              <a:gd name="connsiteY18" fmla="*/ 147241 h 697720"/>
              <a:gd name="connsiteX19" fmla="*/ 6390290 w 9143997"/>
              <a:gd name="connsiteY19" fmla="*/ 441530 h 697720"/>
              <a:gd name="connsiteX20" fmla="*/ 6989379 w 9143997"/>
              <a:gd name="connsiteY20" fmla="*/ 96 h 69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3997" h="697720">
                <a:moveTo>
                  <a:pt x="6989379" y="96"/>
                </a:moveTo>
                <a:cubicBezTo>
                  <a:pt x="7187324" y="-6911"/>
                  <a:pt x="7408042" y="371462"/>
                  <a:pt x="7577959" y="399489"/>
                </a:cubicBezTo>
                <a:cubicBezTo>
                  <a:pt x="7747876" y="427516"/>
                  <a:pt x="7838966" y="152496"/>
                  <a:pt x="8008883" y="168261"/>
                </a:cubicBezTo>
                <a:cubicBezTo>
                  <a:pt x="8178800" y="184026"/>
                  <a:pt x="8408276" y="488827"/>
                  <a:pt x="8597462" y="494082"/>
                </a:cubicBezTo>
                <a:cubicBezTo>
                  <a:pt x="8774824" y="499009"/>
                  <a:pt x="8889063" y="197555"/>
                  <a:pt x="9100392" y="195938"/>
                </a:cubicBezTo>
                <a:lnTo>
                  <a:pt x="9143997" y="199792"/>
                </a:lnTo>
                <a:lnTo>
                  <a:pt x="9143997" y="697720"/>
                </a:lnTo>
                <a:lnTo>
                  <a:pt x="0" y="697720"/>
                </a:lnTo>
                <a:lnTo>
                  <a:pt x="0" y="645899"/>
                </a:lnTo>
                <a:lnTo>
                  <a:pt x="56247" y="595901"/>
                </a:lnTo>
                <a:cubicBezTo>
                  <a:pt x="188201" y="509848"/>
                  <a:pt x="404648" y="433648"/>
                  <a:pt x="557048" y="420510"/>
                </a:cubicBezTo>
                <a:cubicBezTo>
                  <a:pt x="760248" y="402993"/>
                  <a:pt x="956442" y="569406"/>
                  <a:pt x="1177159" y="578165"/>
                </a:cubicBezTo>
                <a:cubicBezTo>
                  <a:pt x="1397876" y="586924"/>
                  <a:pt x="1646621" y="462551"/>
                  <a:pt x="1881352" y="473061"/>
                </a:cubicBezTo>
                <a:cubicBezTo>
                  <a:pt x="2116083" y="483571"/>
                  <a:pt x="2377090" y="646482"/>
                  <a:pt x="2585545" y="641227"/>
                </a:cubicBezTo>
                <a:cubicBezTo>
                  <a:pt x="2794000" y="635972"/>
                  <a:pt x="2914869" y="446785"/>
                  <a:pt x="3132083" y="441530"/>
                </a:cubicBezTo>
                <a:cubicBezTo>
                  <a:pt x="3349297" y="436275"/>
                  <a:pt x="3650594" y="618454"/>
                  <a:pt x="3888828" y="609696"/>
                </a:cubicBezTo>
                <a:cubicBezTo>
                  <a:pt x="4127063" y="600937"/>
                  <a:pt x="4363545" y="402993"/>
                  <a:pt x="4561490" y="388979"/>
                </a:cubicBezTo>
                <a:cubicBezTo>
                  <a:pt x="4759435" y="374965"/>
                  <a:pt x="4885560" y="565903"/>
                  <a:pt x="5076498" y="525613"/>
                </a:cubicBezTo>
                <a:cubicBezTo>
                  <a:pt x="5267436" y="485323"/>
                  <a:pt x="5488152" y="161255"/>
                  <a:pt x="5707117" y="147241"/>
                </a:cubicBezTo>
                <a:cubicBezTo>
                  <a:pt x="5926082" y="133227"/>
                  <a:pt x="6176580" y="466054"/>
                  <a:pt x="6390290" y="441530"/>
                </a:cubicBezTo>
                <a:cubicBezTo>
                  <a:pt x="6604000" y="417006"/>
                  <a:pt x="6791434" y="7103"/>
                  <a:pt x="6989379" y="9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553969" y="241293"/>
            <a:ext cx="2068195" cy="369204"/>
          </a:xfrm>
          <a:prstGeom prst="rect">
            <a:avLst/>
          </a:prstGeom>
        </p:spPr>
        <p:txBody>
          <a:bodyPr wrap="none">
            <a:spAutoFit/>
          </a:bodyPr>
          <a:lstStyle/>
          <a:p>
            <a:pPr defTabSz="722630"/>
            <a:r>
              <a:rPr lang="zh-CN" altLang="en-US" sz="1800" dirty="0">
                <a:latin typeface="+mn-ea"/>
                <a:sym typeface="字魂105号-简雅黑" panose="00000500000000000000" pitchFamily="2" charset="-122"/>
              </a:rPr>
              <a:t>推行</a:t>
            </a:r>
            <a:r>
              <a:rPr lang="en-US" altLang="zh-CN" sz="1800" dirty="0">
                <a:latin typeface="+mn-ea"/>
                <a:sym typeface="字魂105号-简雅黑" panose="00000500000000000000" pitchFamily="2" charset="-122"/>
              </a:rPr>
              <a:t>6S</a:t>
            </a:r>
            <a:r>
              <a:rPr lang="zh-CN" altLang="en-US" sz="1800" dirty="0">
                <a:latin typeface="+mn-ea"/>
                <a:sym typeface="字魂105号-简雅黑" panose="00000500000000000000" pitchFamily="2" charset="-122"/>
              </a:rPr>
              <a:t>管理的技巧</a:t>
            </a:r>
            <a:endParaRPr lang="zh-CN" altLang="en-US" sz="1800" dirty="0">
              <a:latin typeface="+mn-ea"/>
              <a:sym typeface="字魂105号-简雅黑" panose="00000500000000000000" pitchFamily="2" charset="-122"/>
            </a:endParaRPr>
          </a:p>
        </p:txBody>
      </p:sp>
      <p:sp>
        <p:nvSpPr>
          <p:cNvPr id="32" name="椭圆 31"/>
          <p:cNvSpPr/>
          <p:nvPr userDrawn="1"/>
        </p:nvSpPr>
        <p:spPr>
          <a:xfrm>
            <a:off x="383626" y="301311"/>
            <a:ext cx="249169" cy="2491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nvSpPr>
        <p:spPr>
          <a:xfrm>
            <a:off x="304800" y="301311"/>
            <a:ext cx="249169" cy="2491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528637" y="284219"/>
            <a:ext cx="4607719" cy="460771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endParaRPr>
          </a:p>
        </p:txBody>
      </p:sp>
      <p:sp>
        <p:nvSpPr>
          <p:cNvPr id="2" name="标题 1"/>
          <p:cNvSpPr>
            <a:spLocks noGrp="1"/>
          </p:cNvSpPr>
          <p:nvPr>
            <p:ph type="ctrTitle" hasCustomPrompt="1"/>
            <p:custDataLst>
              <p:tags r:id="rId3"/>
            </p:custDataLst>
          </p:nvPr>
        </p:nvSpPr>
        <p:spPr>
          <a:xfrm>
            <a:off x="860620" y="1567113"/>
            <a:ext cx="4022522" cy="785873"/>
          </a:xfrm>
        </p:spPr>
        <p:txBody>
          <a:bodyPr lIns="90000" tIns="46800" rIns="90000" bIns="0" anchor="b" anchorCtr="0">
            <a:normAutofit/>
          </a:bodyPr>
          <a:lstStyle>
            <a:lvl1pPr algn="ctr">
              <a:defRPr sz="3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859720" y="2406890"/>
            <a:ext cx="4022522" cy="392011"/>
          </a:xfrm>
        </p:spPr>
        <p:txBody>
          <a:bodyPr lIns="90000" tIns="0" rIns="90000" bIns="4680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860310" y="2856797"/>
            <a:ext cx="4021931" cy="615893"/>
          </a:xfrm>
        </p:spPr>
        <p:txBody>
          <a:bodyPr lIns="90000" tIns="46800" rIns="90000" bIns="46800">
            <a:normAutofit/>
          </a:bodyPr>
          <a:lstStyle>
            <a:lvl1pPr marL="0" indent="0" algn="ctr">
              <a:buNone/>
              <a:defRPr sz="105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fld>
            <a:endParaRPr lang="zh-CN" altLang="en-US"/>
          </a:p>
        </p:txBody>
      </p:sp>
      <p:pic>
        <p:nvPicPr>
          <p:cNvPr id="8" name="图片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ags" Target="../tags/tag22.xml"/><Relationship Id="rId4" Type="http://schemas.openxmlformats.org/officeDocument/2006/relationships/image" Target="../media/image1.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2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image" Target="../media/image14.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image" Target="../media/image17.jpeg"/></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tags" Target="../tags/tag27.xml"/><Relationship Id="rId7" Type="http://schemas.openxmlformats.org/officeDocument/2006/relationships/hyperlink" Target="http://www.bofety.com/" TargetMode="External"/><Relationship Id="rId6" Type="http://schemas.openxmlformats.org/officeDocument/2006/relationships/tags" Target="../tags/tag26.xml"/><Relationship Id="rId5" Type="http://schemas.openxmlformats.org/officeDocument/2006/relationships/image" Target="../media/image19.jpeg"/><Relationship Id="rId4" Type="http://schemas.openxmlformats.org/officeDocument/2006/relationships/tags" Target="../tags/tag25.xml"/><Relationship Id="rId3" Type="http://schemas.openxmlformats.org/officeDocument/2006/relationships/image" Target="../media/image18.jpeg"/><Relationship Id="rId2" Type="http://schemas.openxmlformats.org/officeDocument/2006/relationships/tags" Target="../tags/tag24.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 name="文本框 9"/>
          <p:cNvSpPr txBox="1"/>
          <p:nvPr/>
        </p:nvSpPr>
        <p:spPr>
          <a:xfrm>
            <a:off x="4419600" y="1657350"/>
            <a:ext cx="4343400" cy="1375761"/>
          </a:xfrm>
          <a:prstGeom prst="rect">
            <a:avLst/>
          </a:prstGeom>
          <a:noFill/>
        </p:spPr>
        <p:txBody>
          <a:bodyPr wrap="square" rtlCol="0">
            <a:spAutoFit/>
          </a:bodyPr>
          <a:lstStyle/>
          <a:p>
            <a:pPr defTabSz="685800" fontAlgn="base">
              <a:lnSpc>
                <a:spcPct val="70000"/>
              </a:lnSpc>
              <a:spcBef>
                <a:spcPct val="0"/>
              </a:spcBef>
              <a:spcAft>
                <a:spcPct val="0"/>
              </a:spcAft>
            </a:pPr>
            <a:r>
              <a:rPr lang="en-US" altLang="zh-CN" sz="6000" dirty="0">
                <a:latin typeface="Arial" panose="020B0604020202020204" pitchFamily="34" charset="0"/>
                <a:ea typeface="微软雅黑" panose="020B0503020204020204" pitchFamily="34" charset="-122"/>
                <a:sym typeface="Arial" panose="020B0604020202020204" pitchFamily="34" charset="0"/>
              </a:rPr>
              <a:t>6S</a:t>
            </a:r>
            <a:r>
              <a:rPr lang="zh-CN" altLang="en-US" sz="2800" dirty="0">
                <a:latin typeface="Arial" panose="020B0604020202020204" pitchFamily="34" charset="0"/>
                <a:ea typeface="微软雅黑" panose="020B0503020204020204" pitchFamily="34" charset="-122"/>
                <a:sym typeface="Arial" panose="020B0604020202020204" pitchFamily="34" charset="0"/>
              </a:rPr>
              <a:t>现场管理</a:t>
            </a:r>
            <a:endParaRPr lang="en-US" altLang="zh-CN" sz="2800" dirty="0">
              <a:latin typeface="Arial" panose="020B0604020202020204" pitchFamily="34" charset="0"/>
              <a:ea typeface="微软雅黑" panose="020B0503020204020204" pitchFamily="34" charset="-122"/>
              <a:sym typeface="Arial" panose="020B0604020202020204" pitchFamily="34" charset="0"/>
            </a:endParaRPr>
          </a:p>
          <a:p>
            <a:pPr defTabSz="685800" fontAlgn="base">
              <a:lnSpc>
                <a:spcPct val="90000"/>
              </a:lnSpc>
              <a:spcBef>
                <a:spcPct val="0"/>
              </a:spcBef>
              <a:spcAft>
                <a:spcPct val="0"/>
              </a:spcAft>
            </a:pPr>
            <a:r>
              <a:rPr lang="zh-CN" altLang="en-US" sz="4600" dirty="0">
                <a:latin typeface="Arial" panose="020B0604020202020204" pitchFamily="34" charset="0"/>
                <a:ea typeface="微软雅黑" panose="020B0503020204020204" pitchFamily="34" charset="-122"/>
                <a:sym typeface="Arial" panose="020B0604020202020204" pitchFamily="34" charset="0"/>
              </a:rPr>
              <a:t>实施方法与技巧</a:t>
            </a:r>
            <a:endParaRPr lang="zh-CN" altLang="en-US" sz="4600"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3"/>
          <p:cNvSpPr txBox="1"/>
          <p:nvPr/>
        </p:nvSpPr>
        <p:spPr>
          <a:xfrm>
            <a:off x="4419600" y="2941183"/>
            <a:ext cx="4343400" cy="54854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050" dirty="0">
                <a:solidFill>
                  <a:srgbClr val="1A1A1A"/>
                </a:solidFill>
                <a:latin typeface="Arial" panose="020B0604020202020204" pitchFamily="34" charset="0"/>
                <a:ea typeface="微软雅黑" panose="020B0503020204020204" pitchFamily="34" charset="-122"/>
                <a:cs typeface="+mn-ea"/>
                <a:sym typeface="Arial" panose="020B0604020202020204" pitchFamily="34" charset="0"/>
              </a:rPr>
              <a:t>6S site management implementation methods and skills </a:t>
            </a:r>
            <a:r>
              <a:rPr lang="en-US" altLang="zh-CN" sz="1050" dirty="0">
                <a:solidFill>
                  <a:srgbClr val="1A1A1A"/>
                </a:solidFill>
                <a:latin typeface="Arial" panose="020B0604020202020204" pitchFamily="34" charset="0"/>
                <a:ea typeface="微软雅黑" panose="020B0503020204020204" pitchFamily="34" charset="-122"/>
                <a:cs typeface="+mn-ea"/>
                <a:sym typeface="Arial" panose="020B0604020202020204" pitchFamily="34" charset="0"/>
              </a:rPr>
              <a:t>site</a:t>
            </a:r>
            <a:endParaRPr lang="en-US" altLang="zh-CN" sz="1050" dirty="0">
              <a:solidFill>
                <a:srgbClr val="1A1A1A"/>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50000"/>
              </a:lnSpc>
            </a:pPr>
            <a:r>
              <a:rPr lang="en-US" altLang="zh-CN" sz="1050" dirty="0">
                <a:solidFill>
                  <a:srgbClr val="1A1A1A"/>
                </a:solidFill>
                <a:latin typeface="Arial" panose="020B0604020202020204" pitchFamily="34" charset="0"/>
                <a:ea typeface="微软雅黑" panose="020B0503020204020204" pitchFamily="34" charset="-122"/>
                <a:cs typeface="+mn-ea"/>
                <a:sym typeface="Arial" panose="020B0604020202020204" pitchFamily="34" charset="0"/>
              </a:rPr>
              <a:t> management implementation methods and skills</a:t>
            </a:r>
            <a:endParaRPr sz="1050" dirty="0">
              <a:solidFill>
                <a:srgbClr val="1A1A1A"/>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组合 11"/>
          <p:cNvGrpSpPr/>
          <p:nvPr/>
        </p:nvGrpSpPr>
        <p:grpSpPr>
          <a:xfrm>
            <a:off x="307315" y="358305"/>
            <a:ext cx="4348768" cy="4386212"/>
            <a:chOff x="304800" y="304800"/>
            <a:chExt cx="4362984" cy="4400550"/>
          </a:xfrm>
        </p:grpSpPr>
        <p:pic>
          <p:nvPicPr>
            <p:cNvPr id="2" name="图片 1"/>
            <p:cNvPicPr>
              <a:picLocks noChangeAspect="1"/>
            </p:cNvPicPr>
            <p:nvPr/>
          </p:nvPicPr>
          <p:blipFill>
            <a:blip r:embed="rId1">
              <a:extLst>
                <a:ext uri="{BEBA8EAE-BF5A-486C-A8C5-ECC9F3942E4B}">
                  <a14:imgProps xmlns:a14="http://schemas.microsoft.com/office/drawing/2010/main">
                    <a14:imgLayer r:embed="rId2">
                      <a14:imgEffect>
                        <a14:brightnessContrast contrast="40000"/>
                      </a14:imgEffect>
                      <a14:imgEffect>
                        <a14:saturation sat="0"/>
                      </a14:imgEffect>
                    </a14:imgLayer>
                  </a14:imgProps>
                </a:ext>
                <a:ext uri="{28A0092B-C50C-407E-A947-70E740481C1C}">
                  <a14:useLocalDpi xmlns:a14="http://schemas.microsoft.com/office/drawing/2010/main" val="0"/>
                </a:ext>
              </a:extLst>
            </a:blip>
            <a:stretch>
              <a:fillRect/>
            </a:stretch>
          </p:blipFill>
          <p:spPr>
            <a:xfrm flipH="1" flipV="1">
              <a:off x="304800" y="304800"/>
              <a:ext cx="4362984" cy="4400550"/>
            </a:xfrm>
            <a:prstGeom prst="rect">
              <a:avLst/>
            </a:prstGeom>
          </p:spPr>
        </p:pic>
        <p:sp>
          <p:nvSpPr>
            <p:cNvPr id="3" name="椭圆 2"/>
            <p:cNvSpPr/>
            <p:nvPr/>
          </p:nvSpPr>
          <p:spPr>
            <a:xfrm>
              <a:off x="1524000" y="1504950"/>
              <a:ext cx="1981200" cy="1981200"/>
            </a:xfrm>
            <a:prstGeom prst="ellipse">
              <a:avLst/>
            </a:prstGeom>
            <a:solidFill>
              <a:srgbClr val="161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文本框 13"/>
          <p:cNvSpPr txBox="1"/>
          <p:nvPr/>
        </p:nvSpPr>
        <p:spPr>
          <a:xfrm>
            <a:off x="1219200" y="677818"/>
            <a:ext cx="838200" cy="347659"/>
          </a:xfrm>
          <a:prstGeom prst="rect">
            <a:avLst/>
          </a:prstGeom>
          <a:noFill/>
        </p:spPr>
        <p:txBody>
          <a:bodyPr wrap="square" rtlCol="0">
            <a:spAutoFit/>
          </a:bodyPr>
          <a:lstStyle/>
          <a:p>
            <a:pPr algn="ctr" defTabSz="685800" fontAlgn="base">
              <a:lnSpc>
                <a:spcPct val="79000"/>
              </a:lnSpc>
              <a:spcBef>
                <a:spcPct val="0"/>
              </a:spcBef>
              <a:spcAft>
                <a:spcPct val="0"/>
              </a:spcAft>
            </a:pPr>
            <a:r>
              <a:rPr lang="zh-CN" altLang="en-US" sz="2100" dirty="0">
                <a:solidFill>
                  <a:schemeClr val="accent2"/>
                </a:solidFill>
                <a:latin typeface="Arial" panose="020B0604020202020204" pitchFamily="34" charset="0"/>
                <a:ea typeface="微软雅黑" panose="020B0503020204020204" pitchFamily="34" charset="-122"/>
                <a:sym typeface="Arial" panose="020B0604020202020204" pitchFamily="34" charset="0"/>
              </a:rPr>
              <a:t>管理</a:t>
            </a:r>
            <a:endParaRPr lang="zh-CN" altLang="en-US" sz="21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4"/>
          <p:cNvSpPr txBox="1"/>
          <p:nvPr/>
        </p:nvSpPr>
        <p:spPr>
          <a:xfrm>
            <a:off x="3781097" y="1065697"/>
            <a:ext cx="838200" cy="347916"/>
          </a:xfrm>
          <a:prstGeom prst="rect">
            <a:avLst/>
          </a:prstGeom>
          <a:noFill/>
        </p:spPr>
        <p:txBody>
          <a:bodyPr wrap="square" rtlCol="0">
            <a:spAutoFit/>
          </a:bodyPr>
          <a:lstStyle/>
          <a:p>
            <a:pPr algn="ctr" defTabSz="685800" fontAlgn="base">
              <a:lnSpc>
                <a:spcPct val="79000"/>
              </a:lnSpc>
              <a:spcBef>
                <a:spcPct val="0"/>
              </a:spcBef>
              <a:spcAft>
                <a:spcPct val="0"/>
              </a:spcAft>
            </a:pPr>
            <a:r>
              <a:rPr lang="zh-CN" altLang="en-US" sz="2100" dirty="0">
                <a:solidFill>
                  <a:schemeClr val="accent2"/>
                </a:solidFill>
                <a:latin typeface="Arial" panose="020B0604020202020204" pitchFamily="34" charset="0"/>
                <a:ea typeface="微软雅黑" panose="020B0503020204020204" pitchFamily="34" charset="-122"/>
                <a:sym typeface="Arial" panose="020B0604020202020204" pitchFamily="34" charset="0"/>
              </a:rPr>
              <a:t>方法</a:t>
            </a:r>
            <a:endParaRPr lang="zh-CN" altLang="en-US" sz="21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387759" y="2109648"/>
            <a:ext cx="838200" cy="351443"/>
          </a:xfrm>
          <a:prstGeom prst="rect">
            <a:avLst/>
          </a:prstGeom>
          <a:noFill/>
        </p:spPr>
        <p:txBody>
          <a:bodyPr wrap="square" rtlCol="0">
            <a:spAutoFit/>
          </a:bodyPr>
          <a:lstStyle/>
          <a:p>
            <a:pPr algn="ctr" defTabSz="685800" fontAlgn="base">
              <a:lnSpc>
                <a:spcPct val="79000"/>
              </a:lnSpc>
              <a:spcBef>
                <a:spcPct val="0"/>
              </a:spcBef>
              <a:spcAft>
                <a:spcPct val="0"/>
              </a:spcAft>
            </a:pPr>
            <a:r>
              <a:rPr lang="zh-CN" altLang="en-US" sz="2100" dirty="0">
                <a:solidFill>
                  <a:schemeClr val="accent2"/>
                </a:solidFill>
                <a:latin typeface="Arial" panose="020B0604020202020204" pitchFamily="34" charset="0"/>
                <a:ea typeface="微软雅黑" panose="020B0503020204020204" pitchFamily="34" charset="-122"/>
                <a:sym typeface="Arial" panose="020B0604020202020204" pitchFamily="34" charset="0"/>
              </a:rPr>
              <a:t>技巧</a:t>
            </a:r>
            <a:endParaRPr lang="zh-CN" altLang="en-US" sz="21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文本框 16"/>
          <p:cNvSpPr txBox="1"/>
          <p:nvPr/>
        </p:nvSpPr>
        <p:spPr>
          <a:xfrm>
            <a:off x="1447800" y="4115750"/>
            <a:ext cx="838200" cy="351443"/>
          </a:xfrm>
          <a:prstGeom prst="rect">
            <a:avLst/>
          </a:prstGeom>
          <a:noFill/>
        </p:spPr>
        <p:txBody>
          <a:bodyPr wrap="square" rtlCol="0">
            <a:spAutoFit/>
          </a:bodyPr>
          <a:lstStyle/>
          <a:p>
            <a:pPr algn="ctr" defTabSz="685800" fontAlgn="base">
              <a:lnSpc>
                <a:spcPct val="79000"/>
              </a:lnSpc>
              <a:spcBef>
                <a:spcPct val="0"/>
              </a:spcBef>
              <a:spcAft>
                <a:spcPct val="0"/>
              </a:spcAft>
            </a:pPr>
            <a:r>
              <a:rPr lang="zh-CN" altLang="en-US" sz="2100" dirty="0">
                <a:solidFill>
                  <a:schemeClr val="accent2"/>
                </a:solidFill>
                <a:latin typeface="Arial" panose="020B0604020202020204" pitchFamily="34" charset="0"/>
                <a:ea typeface="微软雅黑" panose="020B0503020204020204" pitchFamily="34" charset="-122"/>
                <a:sym typeface="Arial" panose="020B0604020202020204" pitchFamily="34" charset="0"/>
              </a:rPr>
              <a:t>策略</a:t>
            </a:r>
            <a:endParaRPr lang="zh-CN" altLang="en-US" sz="21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文本框 17"/>
          <p:cNvSpPr txBox="1"/>
          <p:nvPr/>
        </p:nvSpPr>
        <p:spPr>
          <a:xfrm>
            <a:off x="3796862" y="4115750"/>
            <a:ext cx="838200" cy="351443"/>
          </a:xfrm>
          <a:prstGeom prst="rect">
            <a:avLst/>
          </a:prstGeom>
          <a:noFill/>
        </p:spPr>
        <p:txBody>
          <a:bodyPr wrap="square" rtlCol="0">
            <a:spAutoFit/>
          </a:bodyPr>
          <a:lstStyle/>
          <a:p>
            <a:pPr algn="ctr" defTabSz="685800" fontAlgn="base">
              <a:lnSpc>
                <a:spcPct val="79000"/>
              </a:lnSpc>
              <a:spcBef>
                <a:spcPct val="0"/>
              </a:spcBef>
              <a:spcAft>
                <a:spcPct val="0"/>
              </a:spcAft>
            </a:pPr>
            <a:r>
              <a:rPr lang="zh-CN" altLang="en-US" sz="2100" dirty="0">
                <a:solidFill>
                  <a:schemeClr val="accent2"/>
                </a:solidFill>
                <a:latin typeface="Arial" panose="020B0604020202020204" pitchFamily="34" charset="0"/>
                <a:ea typeface="微软雅黑" panose="020B0503020204020204" pitchFamily="34" charset="-122"/>
                <a:sym typeface="Arial" panose="020B0604020202020204" pitchFamily="34" charset="0"/>
              </a:rPr>
              <a:t>原则</a:t>
            </a:r>
            <a:endParaRPr lang="zh-CN" altLang="en-US" sz="21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1" name="组合 20"/>
          <p:cNvGrpSpPr/>
          <p:nvPr/>
        </p:nvGrpSpPr>
        <p:grpSpPr>
          <a:xfrm>
            <a:off x="1675277" y="2190750"/>
            <a:ext cx="1645066" cy="817292"/>
            <a:chOff x="1751034" y="2135529"/>
            <a:chExt cx="1645066" cy="817292"/>
          </a:xfrm>
        </p:grpSpPr>
        <p:sp>
          <p:nvSpPr>
            <p:cNvPr id="19" name="文本框 18"/>
            <p:cNvSpPr txBox="1"/>
            <p:nvPr/>
          </p:nvSpPr>
          <p:spPr>
            <a:xfrm>
              <a:off x="1751034" y="2135529"/>
              <a:ext cx="1645066" cy="749501"/>
            </a:xfrm>
            <a:prstGeom prst="rect">
              <a:avLst/>
            </a:prstGeom>
            <a:noFill/>
          </p:spPr>
          <p:txBody>
            <a:bodyPr wrap="square" rtlCol="0">
              <a:spAutoFit/>
            </a:bodyPr>
            <a:lstStyle/>
            <a:p>
              <a:pPr algn="ctr" defTabSz="685800" fontAlgn="base">
                <a:lnSpc>
                  <a:spcPct val="79000"/>
                </a:lnSpc>
                <a:spcBef>
                  <a:spcPct val="0"/>
                </a:spcBef>
                <a:spcAft>
                  <a:spcPct val="0"/>
                </a:spcAft>
              </a:pPr>
              <a:r>
                <a:rPr lang="zh-CN" altLang="en-US" sz="5400" dirty="0">
                  <a:solidFill>
                    <a:schemeClr val="accent2"/>
                  </a:solidFill>
                  <a:latin typeface="Arial" panose="020B0604020202020204" pitchFamily="34" charset="0"/>
                  <a:ea typeface="微软雅黑" panose="020B0503020204020204" pitchFamily="34" charset="-122"/>
                  <a:sym typeface="Arial" panose="020B0604020202020204" pitchFamily="34" charset="0"/>
                </a:rPr>
                <a:t>智慧</a:t>
              </a:r>
              <a:endParaRPr lang="zh-CN" altLang="en-US" sz="54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1828882" y="2721989"/>
              <a:ext cx="1460656" cy="230832"/>
            </a:xfrm>
            <a:prstGeom prst="rect">
              <a:avLst/>
            </a:prstGeom>
          </p:spPr>
          <p:txBody>
            <a:bodyPr wrap="none">
              <a:spAutoFit/>
            </a:bodyPr>
            <a:lstStyle/>
            <a:p>
              <a:r>
                <a:rPr lang="zh-CN" altLang="en-US" sz="900" dirty="0">
                  <a:solidFill>
                    <a:schemeClr val="accent2"/>
                  </a:solidFill>
                  <a:latin typeface="Arial" panose="020B0604020202020204" pitchFamily="34" charset="0"/>
                  <a:ea typeface="微软雅黑" panose="020B0503020204020204" pitchFamily="34" charset="-122"/>
                  <a:sym typeface="Arial" panose="020B0604020202020204" pitchFamily="34" charset="0"/>
                </a:rPr>
                <a:t>MANAGERIAL WISDOM</a:t>
              </a:r>
              <a:endParaRPr lang="zh-CN" altLang="en-US" sz="9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矩形 21"/>
          <p:cNvSpPr/>
          <p:nvPr/>
        </p:nvSpPr>
        <p:spPr>
          <a:xfrm>
            <a:off x="5514097" y="1606866"/>
            <a:ext cx="1321196" cy="215444"/>
          </a:xfrm>
          <a:prstGeom prst="rect">
            <a:avLst/>
          </a:prstGeom>
          <a:solidFill>
            <a:schemeClr val="accent1"/>
          </a:solidFill>
        </p:spPr>
        <p:txBody>
          <a:bodyPr wrap="none">
            <a:spAutoFit/>
          </a:bodyPr>
          <a:lstStyle/>
          <a:p>
            <a:r>
              <a:rPr lang="zh-CN" altLang="en-US" sz="800" dirty="0">
                <a:solidFill>
                  <a:schemeClr val="accent2"/>
                </a:solidFill>
                <a:latin typeface="Arial" panose="020B0604020202020204" pitchFamily="34" charset="0"/>
                <a:ea typeface="微软雅黑" panose="020B0503020204020204" pitchFamily="34" charset="-122"/>
                <a:sym typeface="Arial" panose="020B0604020202020204" pitchFamily="34" charset="0"/>
              </a:rPr>
              <a:t>MANAGERIAL WISDOM</a:t>
            </a:r>
            <a:endParaRPr lang="zh-CN" altLang="en-US" sz="8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flipH="1">
            <a:off x="7065121" y="1352550"/>
            <a:ext cx="1545477" cy="946458"/>
          </a:xfrm>
          <a:prstGeom prst="rect">
            <a:avLst/>
          </a:prstGeom>
        </p:spPr>
      </p:pic>
      <p:grpSp>
        <p:nvGrpSpPr>
          <p:cNvPr id="32" name="组合 31"/>
          <p:cNvGrpSpPr/>
          <p:nvPr/>
        </p:nvGrpSpPr>
        <p:grpSpPr>
          <a:xfrm>
            <a:off x="4539099" y="3790950"/>
            <a:ext cx="4604902" cy="76200"/>
            <a:chOff x="4539099" y="3714750"/>
            <a:chExt cx="4604902" cy="76200"/>
          </a:xfrm>
        </p:grpSpPr>
        <p:cxnSp>
          <p:nvCxnSpPr>
            <p:cNvPr id="27" name="直接连接符 26"/>
            <p:cNvCxnSpPr/>
            <p:nvPr/>
          </p:nvCxnSpPr>
          <p:spPr>
            <a:xfrm flipH="1">
              <a:off x="5943600" y="3714750"/>
              <a:ext cx="32003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4539099" y="3790950"/>
              <a:ext cx="460490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0" name="任意多边形 39"/>
          <p:cNvSpPr/>
          <p:nvPr/>
        </p:nvSpPr>
        <p:spPr>
          <a:xfrm>
            <a:off x="1" y="4666130"/>
            <a:ext cx="9143997" cy="477370"/>
          </a:xfrm>
          <a:custGeom>
            <a:avLst/>
            <a:gdLst>
              <a:gd name="connsiteX0" fmla="*/ 6989379 w 9143997"/>
              <a:gd name="connsiteY0" fmla="*/ 96 h 697720"/>
              <a:gd name="connsiteX1" fmla="*/ 7577959 w 9143997"/>
              <a:gd name="connsiteY1" fmla="*/ 399489 h 697720"/>
              <a:gd name="connsiteX2" fmla="*/ 8008883 w 9143997"/>
              <a:gd name="connsiteY2" fmla="*/ 168261 h 697720"/>
              <a:gd name="connsiteX3" fmla="*/ 8597462 w 9143997"/>
              <a:gd name="connsiteY3" fmla="*/ 494082 h 697720"/>
              <a:gd name="connsiteX4" fmla="*/ 9100392 w 9143997"/>
              <a:gd name="connsiteY4" fmla="*/ 195938 h 697720"/>
              <a:gd name="connsiteX5" fmla="*/ 9143997 w 9143997"/>
              <a:gd name="connsiteY5" fmla="*/ 199792 h 697720"/>
              <a:gd name="connsiteX6" fmla="*/ 9143997 w 9143997"/>
              <a:gd name="connsiteY6" fmla="*/ 697720 h 697720"/>
              <a:gd name="connsiteX7" fmla="*/ 0 w 9143997"/>
              <a:gd name="connsiteY7" fmla="*/ 697720 h 697720"/>
              <a:gd name="connsiteX8" fmla="*/ 0 w 9143997"/>
              <a:gd name="connsiteY8" fmla="*/ 645899 h 697720"/>
              <a:gd name="connsiteX9" fmla="*/ 56247 w 9143997"/>
              <a:gd name="connsiteY9" fmla="*/ 595901 h 697720"/>
              <a:gd name="connsiteX10" fmla="*/ 557048 w 9143997"/>
              <a:gd name="connsiteY10" fmla="*/ 420510 h 697720"/>
              <a:gd name="connsiteX11" fmla="*/ 1177159 w 9143997"/>
              <a:gd name="connsiteY11" fmla="*/ 578165 h 697720"/>
              <a:gd name="connsiteX12" fmla="*/ 1881352 w 9143997"/>
              <a:gd name="connsiteY12" fmla="*/ 473061 h 697720"/>
              <a:gd name="connsiteX13" fmla="*/ 2585545 w 9143997"/>
              <a:gd name="connsiteY13" fmla="*/ 641227 h 697720"/>
              <a:gd name="connsiteX14" fmla="*/ 3132083 w 9143997"/>
              <a:gd name="connsiteY14" fmla="*/ 441530 h 697720"/>
              <a:gd name="connsiteX15" fmla="*/ 3888828 w 9143997"/>
              <a:gd name="connsiteY15" fmla="*/ 609696 h 697720"/>
              <a:gd name="connsiteX16" fmla="*/ 4561490 w 9143997"/>
              <a:gd name="connsiteY16" fmla="*/ 388979 h 697720"/>
              <a:gd name="connsiteX17" fmla="*/ 5076498 w 9143997"/>
              <a:gd name="connsiteY17" fmla="*/ 525613 h 697720"/>
              <a:gd name="connsiteX18" fmla="*/ 5707117 w 9143997"/>
              <a:gd name="connsiteY18" fmla="*/ 147241 h 697720"/>
              <a:gd name="connsiteX19" fmla="*/ 6390290 w 9143997"/>
              <a:gd name="connsiteY19" fmla="*/ 441530 h 697720"/>
              <a:gd name="connsiteX20" fmla="*/ 6989379 w 9143997"/>
              <a:gd name="connsiteY20" fmla="*/ 96 h 69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3997" h="697720">
                <a:moveTo>
                  <a:pt x="6989379" y="96"/>
                </a:moveTo>
                <a:cubicBezTo>
                  <a:pt x="7187324" y="-6911"/>
                  <a:pt x="7408042" y="371462"/>
                  <a:pt x="7577959" y="399489"/>
                </a:cubicBezTo>
                <a:cubicBezTo>
                  <a:pt x="7747876" y="427516"/>
                  <a:pt x="7838966" y="152496"/>
                  <a:pt x="8008883" y="168261"/>
                </a:cubicBezTo>
                <a:cubicBezTo>
                  <a:pt x="8178800" y="184026"/>
                  <a:pt x="8408276" y="488827"/>
                  <a:pt x="8597462" y="494082"/>
                </a:cubicBezTo>
                <a:cubicBezTo>
                  <a:pt x="8774824" y="499009"/>
                  <a:pt x="8889063" y="197555"/>
                  <a:pt x="9100392" y="195938"/>
                </a:cubicBezTo>
                <a:lnTo>
                  <a:pt x="9143997" y="199792"/>
                </a:lnTo>
                <a:lnTo>
                  <a:pt x="9143997" y="697720"/>
                </a:lnTo>
                <a:lnTo>
                  <a:pt x="0" y="697720"/>
                </a:lnTo>
                <a:lnTo>
                  <a:pt x="0" y="645899"/>
                </a:lnTo>
                <a:lnTo>
                  <a:pt x="56247" y="595901"/>
                </a:lnTo>
                <a:cubicBezTo>
                  <a:pt x="188201" y="509848"/>
                  <a:pt x="404648" y="433648"/>
                  <a:pt x="557048" y="420510"/>
                </a:cubicBezTo>
                <a:cubicBezTo>
                  <a:pt x="760248" y="402993"/>
                  <a:pt x="956442" y="569406"/>
                  <a:pt x="1177159" y="578165"/>
                </a:cubicBezTo>
                <a:cubicBezTo>
                  <a:pt x="1397876" y="586924"/>
                  <a:pt x="1646621" y="462551"/>
                  <a:pt x="1881352" y="473061"/>
                </a:cubicBezTo>
                <a:cubicBezTo>
                  <a:pt x="2116083" y="483571"/>
                  <a:pt x="2377090" y="646482"/>
                  <a:pt x="2585545" y="641227"/>
                </a:cubicBezTo>
                <a:cubicBezTo>
                  <a:pt x="2794000" y="635972"/>
                  <a:pt x="2914869" y="446785"/>
                  <a:pt x="3132083" y="441530"/>
                </a:cubicBezTo>
                <a:cubicBezTo>
                  <a:pt x="3349297" y="436275"/>
                  <a:pt x="3650594" y="618454"/>
                  <a:pt x="3888828" y="609696"/>
                </a:cubicBezTo>
                <a:cubicBezTo>
                  <a:pt x="4127063" y="600937"/>
                  <a:pt x="4363545" y="402993"/>
                  <a:pt x="4561490" y="388979"/>
                </a:cubicBezTo>
                <a:cubicBezTo>
                  <a:pt x="4759435" y="374965"/>
                  <a:pt x="4885560" y="565903"/>
                  <a:pt x="5076498" y="525613"/>
                </a:cubicBezTo>
                <a:cubicBezTo>
                  <a:pt x="5267436" y="485323"/>
                  <a:pt x="5488152" y="161255"/>
                  <a:pt x="5707117" y="147241"/>
                </a:cubicBezTo>
                <a:cubicBezTo>
                  <a:pt x="5926082" y="133227"/>
                  <a:pt x="6176580" y="466054"/>
                  <a:pt x="6390290" y="441530"/>
                </a:cubicBezTo>
                <a:cubicBezTo>
                  <a:pt x="6604000" y="417006"/>
                  <a:pt x="6791434" y="7103"/>
                  <a:pt x="6989379" y="9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descr="7b0a2020202022776f7264617274223a20227b5c2269645c223a32353030343531362c5c227469645c223a31333439377d220a7d0a"/>
          <p:cNvSpPr txBox="1"/>
          <p:nvPr>
            <p:custDataLst>
              <p:tags r:id="rId4"/>
            </p:custDataLst>
          </p:nvPr>
        </p:nvSpPr>
        <p:spPr>
          <a:xfrm>
            <a:off x="6950869" y="348589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pitchFamily="34" charset="-122"/>
                <a:ea typeface="微软雅黑" panose="020B0503020204020204" pitchFamily="34" charset="-122"/>
              </a:rPr>
              <a:t>博富特咨询</a:t>
            </a:r>
            <a:r>
              <a:rPr lang="en-US" altLang="zh-CN" b="1" dirty="0">
                <a:solidFill>
                  <a:schemeClr val="lt1"/>
                </a:solidFill>
                <a:effectLst/>
                <a:latin typeface="微软雅黑" panose="020B0503020204020204" pitchFamily="34" charset="-122"/>
                <a:ea typeface="微软雅黑" panose="020B0503020204020204" pitchFamily="34" charset="-122"/>
              </a:rPr>
              <a:t> </a:t>
            </a:r>
            <a:endParaRPr lang="en-US" altLang="zh-CN"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5"/>
            </p:custDataLst>
          </p:nvPr>
        </p:nvSpPr>
        <p:spPr>
          <a:xfrm>
            <a:off x="6441284" y="413227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6"/>
            </p:custDataLst>
          </p:nvPr>
        </p:nvSpPr>
        <p:spPr>
          <a:xfrm>
            <a:off x="7373620" y="4132739"/>
            <a:ext cx="675000" cy="675000"/>
          </a:xfrm>
          <a:prstGeom prst="ellipse">
            <a:avLst/>
          </a:prstGeom>
          <a:solidFill>
            <a:srgbClr val="F7BB26"/>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5" name="椭圆 4"/>
          <p:cNvSpPr/>
          <p:nvPr>
            <p:custDataLst>
              <p:tags r:id="rId7"/>
            </p:custDataLst>
          </p:nvPr>
        </p:nvSpPr>
        <p:spPr>
          <a:xfrm>
            <a:off x="8305956" y="4132279"/>
            <a:ext cx="675000" cy="675000"/>
          </a:xfrm>
          <a:prstGeom prst="ellipse">
            <a:avLst/>
          </a:prstGeom>
          <a:solidFill>
            <a:schemeClr val="accent4">
              <a:lumMod val="50000"/>
            </a:schemeClr>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10" advTm="6000"/>
    </mc:Choice>
    <mc:Fallback>
      <p:transition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p:stCondLst>
                              <p:cond delay="1000"/>
                            </p:stCondLst>
                            <p:childTnLst>
                              <p:par>
                                <p:cTn id="16" presetID="17" presetClass="entr" presetSubtype="1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strVal val="#ppt_h"/>
                                          </p:val>
                                        </p:tav>
                                        <p:tav tm="100000">
                                          <p:val>
                                            <p:strVal val="#ppt_h"/>
                                          </p:val>
                                        </p:tav>
                                      </p:tavLst>
                                    </p:anim>
                                  </p:childTnLst>
                                </p:cTn>
                              </p:par>
                              <p:par>
                                <p:cTn id="20" presetID="17"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strVal val="#ppt_h"/>
                                          </p:val>
                                        </p:tav>
                                        <p:tav tm="100000">
                                          <p:val>
                                            <p:strVal val="#ppt_h"/>
                                          </p:val>
                                        </p:tav>
                                      </p:tavLst>
                                    </p:anim>
                                  </p:childTnLst>
                                </p:cTn>
                              </p:par>
                              <p:par>
                                <p:cTn id="24" presetID="17"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strVal val="#ppt_h"/>
                                          </p:val>
                                        </p:tav>
                                        <p:tav tm="100000">
                                          <p:val>
                                            <p:strVal val="#ppt_h"/>
                                          </p:val>
                                        </p:tav>
                                      </p:tavLst>
                                    </p:anim>
                                  </p:childTnLst>
                                </p:cTn>
                              </p:par>
                              <p:par>
                                <p:cTn id="28" presetID="17" presetClass="entr" presetSubtype="1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strVal val="#ppt_h"/>
                                          </p:val>
                                        </p:tav>
                                        <p:tav tm="100000">
                                          <p:val>
                                            <p:strVal val="#ppt_h"/>
                                          </p:val>
                                        </p:tav>
                                      </p:tavLst>
                                    </p:anim>
                                  </p:childTnLst>
                                </p:cTn>
                              </p:par>
                              <p:par>
                                <p:cTn id="32" presetID="17"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strVal val="#ppt_h"/>
                                          </p:val>
                                        </p:tav>
                                        <p:tav tm="100000">
                                          <p:val>
                                            <p:strVal val="#ppt_h"/>
                                          </p:val>
                                        </p:tav>
                                      </p:tavLst>
                                    </p:anim>
                                  </p:childTnLst>
                                </p:cTn>
                              </p:par>
                              <p:par>
                                <p:cTn id="36" presetID="17" presetClass="entr" presetSubtype="1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strVal val="#ppt_h"/>
                                          </p:val>
                                        </p:tav>
                                        <p:tav tm="100000">
                                          <p:val>
                                            <p:strVal val="#ppt_h"/>
                                          </p:val>
                                        </p:tav>
                                      </p:tavLst>
                                    </p:anim>
                                  </p:childTnLst>
                                </p:cTn>
                              </p:par>
                            </p:childTnLst>
                          </p:cTn>
                        </p:par>
                        <p:par>
                          <p:cTn id="40" fill="hold">
                            <p:stCondLst>
                              <p:cond delay="1500"/>
                            </p:stCondLst>
                            <p:childTnLst>
                              <p:par>
                                <p:cTn id="41" presetID="2" presetClass="entr" presetSubtype="2"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par>
                          <p:cTn id="45" fill="hold">
                            <p:stCondLst>
                              <p:cond delay="2000"/>
                            </p:stCondLst>
                            <p:childTnLst>
                              <p:par>
                                <p:cTn id="46" presetID="2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left)">
                                      <p:cBhvr>
                                        <p:cTn id="48" dur="500"/>
                                        <p:tgtEl>
                                          <p:spTgt spid="22"/>
                                        </p:tgtEl>
                                      </p:cBhvr>
                                    </p:animEffect>
                                  </p:childTnLst>
                                </p:cTn>
                              </p:par>
                            </p:childTnLst>
                          </p:cTn>
                        </p:par>
                        <p:par>
                          <p:cTn id="49" fill="hold">
                            <p:stCondLst>
                              <p:cond delay="2500"/>
                            </p:stCondLst>
                            <p:childTnLst>
                              <p:par>
                                <p:cTn id="50" presetID="53" presetClass="entr" presetSubtype="16"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childTnLst>
                          </p:cTn>
                        </p:par>
                        <p:par>
                          <p:cTn id="55" fill="hold">
                            <p:stCondLst>
                              <p:cond delay="3000"/>
                            </p:stCondLst>
                            <p:childTnLst>
                              <p:par>
                                <p:cTn id="56" presetID="22" presetClass="entr" presetSubtype="8"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par>
                          <p:cTn id="59" fill="hold">
                            <p:stCondLst>
                              <p:cond delay="3500"/>
                            </p:stCondLst>
                            <p:childTnLst>
                              <p:par>
                                <p:cTn id="60" presetID="2" presetClass="entr" presetSubtype="2"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1+#ppt_w/2"/>
                                          </p:val>
                                        </p:tav>
                                        <p:tav tm="100000">
                                          <p:val>
                                            <p:strVal val="#ppt_x"/>
                                          </p:val>
                                        </p:tav>
                                      </p:tavLst>
                                    </p:anim>
                                    <p:anim calcmode="lin" valueType="num">
                                      <p:cBhvr additive="base">
                                        <p:cTn id="63"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P spid="16" grpId="0"/>
      <p:bldP spid="17" grpId="0"/>
      <p:bldP spid="18" grpId="0"/>
      <p:bldP spid="22" grpId="0" animBg="1"/>
      <p:bldP spid="4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H="1">
            <a:off x="5044105" y="744516"/>
            <a:ext cx="3261695" cy="3927445"/>
            <a:chOff x="1157905" y="358305"/>
            <a:chExt cx="3642695" cy="4386212"/>
          </a:xfrm>
        </p:grpSpPr>
        <p:grpSp>
          <p:nvGrpSpPr>
            <p:cNvPr id="12" name="组合 11"/>
            <p:cNvGrpSpPr/>
            <p:nvPr/>
          </p:nvGrpSpPr>
          <p:grpSpPr>
            <a:xfrm>
              <a:off x="1157905" y="358305"/>
              <a:ext cx="3642695" cy="4386212"/>
              <a:chOff x="1158170" y="304800"/>
              <a:chExt cx="3654603" cy="440055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1158170" y="304800"/>
                <a:ext cx="3654603" cy="4400550"/>
              </a:xfrm>
              <a:prstGeom prst="rect">
                <a:avLst/>
              </a:prstGeom>
            </p:spPr>
          </p:pic>
          <p:sp>
            <p:nvSpPr>
              <p:cNvPr id="3" name="椭圆 2"/>
              <p:cNvSpPr/>
              <p:nvPr/>
            </p:nvSpPr>
            <p:spPr>
              <a:xfrm>
                <a:off x="1524000" y="1504950"/>
                <a:ext cx="1981200" cy="1981200"/>
              </a:xfrm>
              <a:prstGeom prst="ellipse">
                <a:avLst/>
              </a:prstGeom>
              <a:solidFill>
                <a:srgbClr val="161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文本框 13"/>
            <p:cNvSpPr txBox="1"/>
            <p:nvPr/>
          </p:nvSpPr>
          <p:spPr>
            <a:xfrm>
              <a:off x="1559758" y="696960"/>
              <a:ext cx="838200" cy="347524"/>
            </a:xfrm>
            <a:prstGeom prst="rect">
              <a:avLst/>
            </a:prstGeom>
            <a:noFill/>
          </p:spPr>
          <p:txBody>
            <a:bodyPr wrap="square" rtlCol="0">
              <a:spAutoFit/>
            </a:bodyPr>
            <a:lstStyle/>
            <a:p>
              <a:pPr algn="ctr" defTabSz="685800" fontAlgn="base">
                <a:lnSpc>
                  <a:spcPct val="79000"/>
                </a:lnSpc>
                <a:spcBef>
                  <a:spcPct val="0"/>
                </a:spcBef>
                <a:spcAft>
                  <a:spcPct val="0"/>
                </a:spcAft>
              </a:pPr>
              <a:r>
                <a:rPr lang="zh-CN" altLang="en-US" dirty="0">
                  <a:solidFill>
                    <a:schemeClr val="accent2"/>
                  </a:solidFill>
                  <a:latin typeface="Arial" panose="020B0604020202020204" pitchFamily="34" charset="0"/>
                  <a:ea typeface="微软雅黑" panose="020B0503020204020204" pitchFamily="34" charset="-122"/>
                  <a:sym typeface="Arial" panose="020B0604020202020204" pitchFamily="34" charset="0"/>
                </a:rPr>
                <a:t>管理</a:t>
              </a:r>
              <a:endParaRPr lang="zh-CN" altLang="en-US"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3886200" y="762370"/>
              <a:ext cx="838200" cy="347524"/>
            </a:xfrm>
            <a:prstGeom prst="rect">
              <a:avLst/>
            </a:prstGeom>
            <a:noFill/>
          </p:spPr>
          <p:txBody>
            <a:bodyPr wrap="square" rtlCol="0">
              <a:spAutoFit/>
            </a:bodyPr>
            <a:lstStyle/>
            <a:p>
              <a:pPr algn="ctr" defTabSz="685800" fontAlgn="base">
                <a:lnSpc>
                  <a:spcPct val="79000"/>
                </a:lnSpc>
                <a:spcBef>
                  <a:spcPct val="0"/>
                </a:spcBef>
                <a:spcAft>
                  <a:spcPct val="0"/>
                </a:spcAft>
              </a:pPr>
              <a:r>
                <a:rPr lang="zh-CN" altLang="en-US" dirty="0">
                  <a:solidFill>
                    <a:schemeClr val="accent2"/>
                  </a:solidFill>
                  <a:latin typeface="Arial" panose="020B0604020202020204" pitchFamily="34" charset="0"/>
                  <a:ea typeface="微软雅黑" panose="020B0503020204020204" pitchFamily="34" charset="-122"/>
                  <a:sym typeface="Arial" panose="020B0604020202020204" pitchFamily="34" charset="0"/>
                </a:rPr>
                <a:t>技巧</a:t>
              </a:r>
              <a:endParaRPr lang="zh-CN" altLang="en-US"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文本框 16"/>
            <p:cNvSpPr txBox="1"/>
            <p:nvPr/>
          </p:nvSpPr>
          <p:spPr>
            <a:xfrm>
              <a:off x="1371600" y="4132984"/>
              <a:ext cx="838200" cy="347524"/>
            </a:xfrm>
            <a:prstGeom prst="rect">
              <a:avLst/>
            </a:prstGeom>
            <a:noFill/>
          </p:spPr>
          <p:txBody>
            <a:bodyPr wrap="square" rtlCol="0">
              <a:spAutoFit/>
            </a:bodyPr>
            <a:lstStyle/>
            <a:p>
              <a:pPr algn="ctr" defTabSz="685800" fontAlgn="base">
                <a:lnSpc>
                  <a:spcPct val="79000"/>
                </a:lnSpc>
                <a:spcBef>
                  <a:spcPct val="0"/>
                </a:spcBef>
                <a:spcAft>
                  <a:spcPct val="0"/>
                </a:spcAft>
              </a:pPr>
              <a:r>
                <a:rPr lang="zh-CN" altLang="en-US" dirty="0">
                  <a:solidFill>
                    <a:schemeClr val="accent2"/>
                  </a:solidFill>
                  <a:latin typeface="Arial" panose="020B0604020202020204" pitchFamily="34" charset="0"/>
                  <a:ea typeface="微软雅黑" panose="020B0503020204020204" pitchFamily="34" charset="-122"/>
                  <a:sym typeface="Arial" panose="020B0604020202020204" pitchFamily="34" charset="0"/>
                </a:rPr>
                <a:t>策略</a:t>
              </a:r>
              <a:endParaRPr lang="zh-CN" altLang="en-US"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1" name="组合 20"/>
            <p:cNvGrpSpPr/>
            <p:nvPr/>
          </p:nvGrpSpPr>
          <p:grpSpPr>
            <a:xfrm>
              <a:off x="1839675" y="2135732"/>
              <a:ext cx="1327461" cy="939440"/>
              <a:chOff x="1915432" y="2080511"/>
              <a:chExt cx="1327461" cy="939440"/>
            </a:xfrm>
          </p:grpSpPr>
          <p:sp>
            <p:nvSpPr>
              <p:cNvPr id="19" name="文本框 18"/>
              <p:cNvSpPr txBox="1"/>
              <p:nvPr/>
            </p:nvSpPr>
            <p:spPr>
              <a:xfrm>
                <a:off x="1915432" y="2080511"/>
                <a:ext cx="1327461" cy="709441"/>
              </a:xfrm>
              <a:prstGeom prst="rect">
                <a:avLst/>
              </a:prstGeom>
              <a:noFill/>
            </p:spPr>
            <p:txBody>
              <a:bodyPr wrap="square" rtlCol="0">
                <a:spAutoFit/>
              </a:bodyPr>
              <a:lstStyle/>
              <a:p>
                <a:pPr algn="ctr" defTabSz="685800" fontAlgn="base">
                  <a:lnSpc>
                    <a:spcPct val="79000"/>
                  </a:lnSpc>
                  <a:spcBef>
                    <a:spcPct val="0"/>
                  </a:spcBef>
                  <a:spcAft>
                    <a:spcPct val="0"/>
                  </a:spcAft>
                </a:pPr>
                <a:r>
                  <a:rPr lang="en-US" altLang="zh-CN" sz="4400" dirty="0">
                    <a:solidFill>
                      <a:schemeClr val="accent2"/>
                    </a:solidFill>
                    <a:latin typeface="Arial" panose="020B0604020202020204" pitchFamily="34" charset="0"/>
                    <a:ea typeface="微软雅黑" panose="020B0503020204020204" pitchFamily="34" charset="-122"/>
                    <a:sym typeface="Arial" panose="020B0604020202020204" pitchFamily="34" charset="0"/>
                  </a:rPr>
                  <a:t>02</a:t>
                </a:r>
                <a:endParaRPr lang="zh-CN" altLang="en-US" sz="44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2126735" y="2573104"/>
                <a:ext cx="946040" cy="446847"/>
              </a:xfrm>
              <a:prstGeom prst="rect">
                <a:avLst/>
              </a:prstGeom>
            </p:spPr>
            <p:txBody>
              <a:bodyPr wrap="none">
                <a:spAutoFit/>
              </a:bodyPr>
              <a:lstStyle/>
              <a:p>
                <a:r>
                  <a:rPr lang="en-US" altLang="zh-CN" sz="2000" dirty="0">
                    <a:solidFill>
                      <a:schemeClr val="accent2"/>
                    </a:solidFill>
                    <a:latin typeface="Arial" panose="020B0604020202020204" pitchFamily="34" charset="0"/>
                    <a:ea typeface="微软雅黑" panose="020B0503020204020204" pitchFamily="34" charset="-122"/>
                    <a:sym typeface="Arial" panose="020B0604020202020204" pitchFamily="34" charset="0"/>
                  </a:rPr>
                  <a:t>PART</a:t>
                </a:r>
                <a:endParaRPr lang="en-US" altLang="zh-CN" sz="20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40" name="任意多边形 39"/>
          <p:cNvSpPr/>
          <p:nvPr/>
        </p:nvSpPr>
        <p:spPr>
          <a:xfrm>
            <a:off x="1" y="4666130"/>
            <a:ext cx="9143997" cy="477370"/>
          </a:xfrm>
          <a:custGeom>
            <a:avLst/>
            <a:gdLst>
              <a:gd name="connsiteX0" fmla="*/ 6989379 w 9143997"/>
              <a:gd name="connsiteY0" fmla="*/ 96 h 697720"/>
              <a:gd name="connsiteX1" fmla="*/ 7577959 w 9143997"/>
              <a:gd name="connsiteY1" fmla="*/ 399489 h 697720"/>
              <a:gd name="connsiteX2" fmla="*/ 8008883 w 9143997"/>
              <a:gd name="connsiteY2" fmla="*/ 168261 h 697720"/>
              <a:gd name="connsiteX3" fmla="*/ 8597462 w 9143997"/>
              <a:gd name="connsiteY3" fmla="*/ 494082 h 697720"/>
              <a:gd name="connsiteX4" fmla="*/ 9100392 w 9143997"/>
              <a:gd name="connsiteY4" fmla="*/ 195938 h 697720"/>
              <a:gd name="connsiteX5" fmla="*/ 9143997 w 9143997"/>
              <a:gd name="connsiteY5" fmla="*/ 199792 h 697720"/>
              <a:gd name="connsiteX6" fmla="*/ 9143997 w 9143997"/>
              <a:gd name="connsiteY6" fmla="*/ 697720 h 697720"/>
              <a:gd name="connsiteX7" fmla="*/ 0 w 9143997"/>
              <a:gd name="connsiteY7" fmla="*/ 697720 h 697720"/>
              <a:gd name="connsiteX8" fmla="*/ 0 w 9143997"/>
              <a:gd name="connsiteY8" fmla="*/ 645899 h 697720"/>
              <a:gd name="connsiteX9" fmla="*/ 56247 w 9143997"/>
              <a:gd name="connsiteY9" fmla="*/ 595901 h 697720"/>
              <a:gd name="connsiteX10" fmla="*/ 557048 w 9143997"/>
              <a:gd name="connsiteY10" fmla="*/ 420510 h 697720"/>
              <a:gd name="connsiteX11" fmla="*/ 1177159 w 9143997"/>
              <a:gd name="connsiteY11" fmla="*/ 578165 h 697720"/>
              <a:gd name="connsiteX12" fmla="*/ 1881352 w 9143997"/>
              <a:gd name="connsiteY12" fmla="*/ 473061 h 697720"/>
              <a:gd name="connsiteX13" fmla="*/ 2585545 w 9143997"/>
              <a:gd name="connsiteY13" fmla="*/ 641227 h 697720"/>
              <a:gd name="connsiteX14" fmla="*/ 3132083 w 9143997"/>
              <a:gd name="connsiteY14" fmla="*/ 441530 h 697720"/>
              <a:gd name="connsiteX15" fmla="*/ 3888828 w 9143997"/>
              <a:gd name="connsiteY15" fmla="*/ 609696 h 697720"/>
              <a:gd name="connsiteX16" fmla="*/ 4561490 w 9143997"/>
              <a:gd name="connsiteY16" fmla="*/ 388979 h 697720"/>
              <a:gd name="connsiteX17" fmla="*/ 5076498 w 9143997"/>
              <a:gd name="connsiteY17" fmla="*/ 525613 h 697720"/>
              <a:gd name="connsiteX18" fmla="*/ 5707117 w 9143997"/>
              <a:gd name="connsiteY18" fmla="*/ 147241 h 697720"/>
              <a:gd name="connsiteX19" fmla="*/ 6390290 w 9143997"/>
              <a:gd name="connsiteY19" fmla="*/ 441530 h 697720"/>
              <a:gd name="connsiteX20" fmla="*/ 6989379 w 9143997"/>
              <a:gd name="connsiteY20" fmla="*/ 96 h 69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3997" h="697720">
                <a:moveTo>
                  <a:pt x="6989379" y="96"/>
                </a:moveTo>
                <a:cubicBezTo>
                  <a:pt x="7187324" y="-6911"/>
                  <a:pt x="7408042" y="371462"/>
                  <a:pt x="7577959" y="399489"/>
                </a:cubicBezTo>
                <a:cubicBezTo>
                  <a:pt x="7747876" y="427516"/>
                  <a:pt x="7838966" y="152496"/>
                  <a:pt x="8008883" y="168261"/>
                </a:cubicBezTo>
                <a:cubicBezTo>
                  <a:pt x="8178800" y="184026"/>
                  <a:pt x="8408276" y="488827"/>
                  <a:pt x="8597462" y="494082"/>
                </a:cubicBezTo>
                <a:cubicBezTo>
                  <a:pt x="8774824" y="499009"/>
                  <a:pt x="8889063" y="197555"/>
                  <a:pt x="9100392" y="195938"/>
                </a:cubicBezTo>
                <a:lnTo>
                  <a:pt x="9143997" y="199792"/>
                </a:lnTo>
                <a:lnTo>
                  <a:pt x="9143997" y="697720"/>
                </a:lnTo>
                <a:lnTo>
                  <a:pt x="0" y="697720"/>
                </a:lnTo>
                <a:lnTo>
                  <a:pt x="0" y="645899"/>
                </a:lnTo>
                <a:lnTo>
                  <a:pt x="56247" y="595901"/>
                </a:lnTo>
                <a:cubicBezTo>
                  <a:pt x="188201" y="509848"/>
                  <a:pt x="404648" y="433648"/>
                  <a:pt x="557048" y="420510"/>
                </a:cubicBezTo>
                <a:cubicBezTo>
                  <a:pt x="760248" y="402993"/>
                  <a:pt x="956442" y="569406"/>
                  <a:pt x="1177159" y="578165"/>
                </a:cubicBezTo>
                <a:cubicBezTo>
                  <a:pt x="1397876" y="586924"/>
                  <a:pt x="1646621" y="462551"/>
                  <a:pt x="1881352" y="473061"/>
                </a:cubicBezTo>
                <a:cubicBezTo>
                  <a:pt x="2116083" y="483571"/>
                  <a:pt x="2377090" y="646482"/>
                  <a:pt x="2585545" y="641227"/>
                </a:cubicBezTo>
                <a:cubicBezTo>
                  <a:pt x="2794000" y="635972"/>
                  <a:pt x="2914869" y="446785"/>
                  <a:pt x="3132083" y="441530"/>
                </a:cubicBezTo>
                <a:cubicBezTo>
                  <a:pt x="3349297" y="436275"/>
                  <a:pt x="3650594" y="618454"/>
                  <a:pt x="3888828" y="609696"/>
                </a:cubicBezTo>
                <a:cubicBezTo>
                  <a:pt x="4127063" y="600937"/>
                  <a:pt x="4363545" y="402993"/>
                  <a:pt x="4561490" y="388979"/>
                </a:cubicBezTo>
                <a:cubicBezTo>
                  <a:pt x="4759435" y="374965"/>
                  <a:pt x="4885560" y="565903"/>
                  <a:pt x="5076498" y="525613"/>
                </a:cubicBezTo>
                <a:cubicBezTo>
                  <a:pt x="5267436" y="485323"/>
                  <a:pt x="5488152" y="161255"/>
                  <a:pt x="5707117" y="147241"/>
                </a:cubicBezTo>
                <a:cubicBezTo>
                  <a:pt x="5926082" y="133227"/>
                  <a:pt x="6176580" y="466054"/>
                  <a:pt x="6390290" y="441530"/>
                </a:cubicBezTo>
                <a:cubicBezTo>
                  <a:pt x="6604000" y="417006"/>
                  <a:pt x="6791434" y="7103"/>
                  <a:pt x="6989379" y="9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7"/>
          <p:cNvGrpSpPr/>
          <p:nvPr/>
        </p:nvGrpSpPr>
        <p:grpSpPr>
          <a:xfrm>
            <a:off x="685800" y="1903736"/>
            <a:ext cx="4531745" cy="1019685"/>
            <a:chOff x="802255" y="1809750"/>
            <a:chExt cx="4531745" cy="1019685"/>
          </a:xfrm>
        </p:grpSpPr>
        <p:sp>
          <p:nvSpPr>
            <p:cNvPr id="34" name="圆角矩形 33"/>
            <p:cNvSpPr/>
            <p:nvPr/>
          </p:nvSpPr>
          <p:spPr>
            <a:xfrm>
              <a:off x="802255" y="1809750"/>
              <a:ext cx="4531745" cy="1019685"/>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53"/>
            <p:cNvSpPr/>
            <p:nvPr/>
          </p:nvSpPr>
          <p:spPr>
            <a:xfrm>
              <a:off x="920167" y="1933953"/>
              <a:ext cx="4225837" cy="769441"/>
            </a:xfrm>
            <a:prstGeom prst="rect">
              <a:avLst/>
            </a:prstGeom>
          </p:spPr>
          <p:txBody>
            <a:bodyPr wrap="none">
              <a:spAutoFit/>
            </a:bodyPr>
            <a:lstStyle/>
            <a:p>
              <a:pPr defTabSz="722630"/>
              <a:r>
                <a:rPr lang="en-US" altLang="zh-CN" sz="4400" b="1" dirty="0">
                  <a:latin typeface="Arial" panose="020B0604020202020204" pitchFamily="34" charset="0"/>
                  <a:ea typeface="微软雅黑" panose="020B0503020204020204" pitchFamily="34" charset="-122"/>
                  <a:sym typeface="Arial" panose="020B0604020202020204" pitchFamily="34" charset="0"/>
                </a:rPr>
                <a:t>6S</a:t>
              </a:r>
              <a:r>
                <a:rPr lang="zh-CN" altLang="en-US" sz="4400" b="1" dirty="0">
                  <a:latin typeface="Arial" panose="020B0604020202020204" pitchFamily="34" charset="0"/>
                  <a:ea typeface="微软雅黑" panose="020B0503020204020204" pitchFamily="34" charset="-122"/>
                  <a:sym typeface="Arial" panose="020B0604020202020204" pitchFamily="34" charset="0"/>
                </a:rPr>
                <a:t>管理基础知识</a:t>
              </a:r>
              <a:endParaRPr lang="zh-CN" altLang="en-US" sz="4400" b="1"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5" name="文本框 3"/>
          <p:cNvSpPr txBox="1"/>
          <p:nvPr/>
        </p:nvSpPr>
        <p:spPr>
          <a:xfrm>
            <a:off x="721745" y="2925748"/>
            <a:ext cx="4343400" cy="54854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050" dirty="0">
                <a:solidFill>
                  <a:srgbClr val="1A1A1A"/>
                </a:solidFill>
                <a:latin typeface="Arial" panose="020B0604020202020204" pitchFamily="34" charset="0"/>
                <a:ea typeface="微软雅黑" panose="020B0503020204020204" pitchFamily="34" charset="-122"/>
                <a:cs typeface="+mn-ea"/>
                <a:sym typeface="Arial" panose="020B0604020202020204" pitchFamily="34" charset="0"/>
              </a:rPr>
              <a:t>6S site management implementation methods and skills </a:t>
            </a:r>
            <a:r>
              <a:rPr lang="en-US" altLang="zh-CN" sz="1050" dirty="0">
                <a:solidFill>
                  <a:srgbClr val="1A1A1A"/>
                </a:solidFill>
                <a:latin typeface="Arial" panose="020B0604020202020204" pitchFamily="34" charset="0"/>
                <a:ea typeface="微软雅黑" panose="020B0503020204020204" pitchFamily="34" charset="-122"/>
                <a:cs typeface="+mn-ea"/>
                <a:sym typeface="Arial" panose="020B0604020202020204" pitchFamily="34" charset="0"/>
              </a:rPr>
              <a:t>site</a:t>
            </a:r>
            <a:endParaRPr lang="en-US" altLang="zh-CN" sz="1050" dirty="0">
              <a:solidFill>
                <a:srgbClr val="1A1A1A"/>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50000"/>
              </a:lnSpc>
            </a:pPr>
            <a:r>
              <a:rPr lang="en-US" altLang="zh-CN" sz="1050" dirty="0">
                <a:solidFill>
                  <a:srgbClr val="1A1A1A"/>
                </a:solidFill>
                <a:latin typeface="Arial" panose="020B0604020202020204" pitchFamily="34" charset="0"/>
                <a:ea typeface="微软雅黑" panose="020B0503020204020204" pitchFamily="34" charset="-122"/>
                <a:cs typeface="+mn-ea"/>
                <a:sym typeface="Arial" panose="020B0604020202020204" pitchFamily="34" charset="0"/>
              </a:rPr>
              <a:t> management implementation methods and skills</a:t>
            </a:r>
            <a:endParaRPr sz="1050" dirty="0">
              <a:solidFill>
                <a:srgbClr val="1A1A1A"/>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矩形 55"/>
          <p:cNvSpPr/>
          <p:nvPr/>
        </p:nvSpPr>
        <p:spPr>
          <a:xfrm>
            <a:off x="1166722" y="1733550"/>
            <a:ext cx="2164119" cy="307777"/>
          </a:xfrm>
          <a:prstGeom prst="rect">
            <a:avLst/>
          </a:prstGeom>
          <a:solidFill>
            <a:schemeClr val="accent1"/>
          </a:solidFill>
        </p:spPr>
        <p:txBody>
          <a:bodyPr wrap="none">
            <a:spAutoFit/>
          </a:bodyPr>
          <a:lstStyle/>
          <a:p>
            <a:r>
              <a:rPr lang="zh-CN" altLang="en-US" sz="1400" dirty="0">
                <a:solidFill>
                  <a:schemeClr val="accent2"/>
                </a:solidFill>
                <a:latin typeface="Arial" panose="020B0604020202020204" pitchFamily="34" charset="0"/>
                <a:ea typeface="微软雅黑" panose="020B0503020204020204" pitchFamily="34" charset="-122"/>
                <a:sym typeface="Arial" panose="020B0604020202020204" pitchFamily="34" charset="0"/>
              </a:rPr>
              <a:t>MANAGERIAL WISDOM</a:t>
            </a:r>
            <a:endParaRPr lang="zh-CN" altLang="en-US" sz="14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7" name="图片 56"/>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flipH="1">
            <a:off x="990600" y="3638550"/>
            <a:ext cx="1545477" cy="9464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4000">
        <p14:prism/>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left)">
                                      <p:cBhvr>
                                        <p:cTn id="17" dur="500"/>
                                        <p:tgtEl>
                                          <p:spTgt spid="5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left)">
                                      <p:cBhvr>
                                        <p:cTn id="25" dur="500"/>
                                        <p:tgtEl>
                                          <p:spTgt spid="55"/>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500" fill="hold"/>
                                        <p:tgtEl>
                                          <p:spTgt spid="57"/>
                                        </p:tgtEl>
                                        <p:attrNameLst>
                                          <p:attrName>ppt_w</p:attrName>
                                        </p:attrNameLst>
                                      </p:cBhvr>
                                      <p:tavLst>
                                        <p:tav tm="0">
                                          <p:val>
                                            <p:fltVal val="0"/>
                                          </p:val>
                                        </p:tav>
                                        <p:tav tm="100000">
                                          <p:val>
                                            <p:strVal val="#ppt_w"/>
                                          </p:val>
                                        </p:tav>
                                      </p:tavLst>
                                    </p:anim>
                                    <p:anim calcmode="lin" valueType="num">
                                      <p:cBhvr>
                                        <p:cTn id="30" dur="500" fill="hold"/>
                                        <p:tgtEl>
                                          <p:spTgt spid="57"/>
                                        </p:tgtEl>
                                        <p:attrNameLst>
                                          <p:attrName>ppt_h</p:attrName>
                                        </p:attrNameLst>
                                      </p:cBhvr>
                                      <p:tavLst>
                                        <p:tav tm="0">
                                          <p:val>
                                            <p:fltVal val="0"/>
                                          </p:val>
                                        </p:tav>
                                        <p:tav tm="100000">
                                          <p:val>
                                            <p:strVal val="#ppt_h"/>
                                          </p:val>
                                        </p:tav>
                                      </p:tavLst>
                                    </p:anim>
                                    <p:animEffect transition="in" filter="fade">
                                      <p:cBhvr>
                                        <p:cTn id="3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5" grpId="0"/>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837116" y="1627954"/>
            <a:ext cx="2247872" cy="7151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defTabSz="685800" fontAlgn="base">
              <a:spcBef>
                <a:spcPct val="0"/>
              </a:spcBef>
              <a:spcAft>
                <a:spcPct val="0"/>
              </a:spcAft>
            </a:pPr>
            <a:r>
              <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按照标准区分开必要的和不必要的物品，对不必要的物品进行处理。</a:t>
            </a:r>
            <a:endPar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nvSpPr>
        <p:spPr>
          <a:xfrm>
            <a:off x="1856886" y="3151954"/>
            <a:ext cx="3072592" cy="7151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13995" indent="-213995" algn="just" defTabSz="685800" fontAlgn="base">
              <a:spcBef>
                <a:spcPct val="0"/>
              </a:spcBef>
              <a:spcAft>
                <a:spcPct val="0"/>
              </a:spcAft>
              <a:buFont typeface="Wingdings" panose="05000000000000000000" pitchFamily="2" charset="2"/>
              <a:buChar char="l"/>
            </a:pPr>
            <a:r>
              <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腾出空间</a:t>
            </a:r>
            <a:endPar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a:p>
            <a:pPr marL="213995" indent="-213995" algn="just" defTabSz="685800" fontAlgn="base">
              <a:spcBef>
                <a:spcPct val="0"/>
              </a:spcBef>
              <a:spcAft>
                <a:spcPct val="0"/>
              </a:spcAft>
              <a:buFont typeface="Wingdings" panose="05000000000000000000" pitchFamily="2" charset="2"/>
              <a:buChar char="l"/>
            </a:pPr>
            <a:r>
              <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减少误用、误送</a:t>
            </a:r>
            <a:endPar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a:p>
            <a:pPr marL="213995" indent="-213995" algn="just" defTabSz="685800" fontAlgn="base">
              <a:spcBef>
                <a:spcPct val="0"/>
              </a:spcBef>
              <a:spcAft>
                <a:spcPct val="0"/>
              </a:spcAft>
              <a:buFont typeface="Wingdings" panose="05000000000000000000" pitchFamily="2" charset="2"/>
              <a:buChar char="l"/>
            </a:pPr>
            <a:r>
              <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营造清爽工作环境</a:t>
            </a:r>
            <a:endPar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5330015" y="3151954"/>
            <a:ext cx="2758375" cy="507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defTabSz="685800" fontAlgn="base">
              <a:spcBef>
                <a:spcPct val="0"/>
              </a:spcBef>
              <a:spcAft>
                <a:spcPct val="0"/>
              </a:spcAft>
            </a:pPr>
            <a:r>
              <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要有决心，不需要的物品一定要断然加以处置，这是6</a:t>
            </a:r>
            <a:r>
              <a:rPr lang="en-US" altLang="zh-CN"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S</a:t>
            </a:r>
            <a:r>
              <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的第一步</a:t>
            </a:r>
            <a:endPar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36"/>
          <p:cNvSpPr/>
          <p:nvPr/>
        </p:nvSpPr>
        <p:spPr>
          <a:xfrm>
            <a:off x="5305684" y="1627954"/>
            <a:ext cx="3152516" cy="1130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defTabSz="685800" fontAlgn="base">
              <a:spcBef>
                <a:spcPct val="0"/>
              </a:spcBef>
              <a:spcAft>
                <a:spcPct val="0"/>
              </a:spcAft>
            </a:pPr>
            <a:r>
              <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1、全面检查</a:t>
            </a:r>
            <a:endParaRPr lang="en-US" altLang="zh-CN" sz="135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a:p>
            <a:pPr algn="just" defTabSz="685800" fontAlgn="base">
              <a:spcBef>
                <a:spcPct val="0"/>
              </a:spcBef>
              <a:spcAft>
                <a:spcPct val="0"/>
              </a:spcAft>
            </a:pPr>
            <a:r>
              <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2、制定“要”和“不要”的判别基准</a:t>
            </a:r>
            <a:endPar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a:p>
            <a:pPr algn="just" defTabSz="685800" fontAlgn="base">
              <a:spcBef>
                <a:spcPct val="0"/>
              </a:spcBef>
              <a:spcAft>
                <a:spcPct val="0"/>
              </a:spcAft>
            </a:pPr>
            <a:r>
              <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3、按基准清除不需要的物品</a:t>
            </a:r>
            <a:endPar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a:p>
            <a:pPr algn="just" defTabSz="685800" fontAlgn="base">
              <a:spcBef>
                <a:spcPct val="0"/>
              </a:spcBef>
              <a:spcAft>
                <a:spcPct val="0"/>
              </a:spcAft>
            </a:pPr>
            <a:r>
              <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4、决定不需要物品的处理方法</a:t>
            </a:r>
            <a:endPar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a:p>
            <a:pPr algn="just" defTabSz="685800" fontAlgn="base">
              <a:spcBef>
                <a:spcPct val="0"/>
              </a:spcBef>
              <a:spcAft>
                <a:spcPct val="0"/>
              </a:spcAft>
            </a:pPr>
            <a:r>
              <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5、每日自我检查----不是一事一天</a:t>
            </a:r>
            <a:endPar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 name="组合 3"/>
          <p:cNvGrpSpPr/>
          <p:nvPr/>
        </p:nvGrpSpPr>
        <p:grpSpPr>
          <a:xfrm>
            <a:off x="926246" y="1627954"/>
            <a:ext cx="829014" cy="668805"/>
            <a:chOff x="974679" y="1195854"/>
            <a:chExt cx="1105783" cy="892088"/>
          </a:xfrm>
          <a:solidFill>
            <a:schemeClr val="accent1"/>
          </a:solidFill>
          <a:effectLst/>
        </p:grpSpPr>
        <p:sp>
          <p:nvSpPr>
            <p:cNvPr id="42" name="箭头: 五边形 41"/>
            <p:cNvSpPr/>
            <p:nvPr/>
          </p:nvSpPr>
          <p:spPr bwMode="auto">
            <a:xfrm>
              <a:off x="974679" y="1195854"/>
              <a:ext cx="1102235" cy="892088"/>
            </a:xfrm>
            <a:prstGeom prst="homePlate">
              <a:avLst>
                <a:gd name="adj" fmla="val 0"/>
              </a:avLst>
            </a:prstGeom>
            <a:grpFill/>
            <a:ln w="19050"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68553" tIns="34277" rIns="68553" bIns="34277" numCol="1" spcCol="0" rtlCol="0" fromWordArt="0" anchor="t" anchorCtr="0" forceAA="0" compatLnSpc="1">
              <a:noAutofit/>
            </a:bodyPr>
            <a:lstStyle/>
            <a:p>
              <a:pPr algn="ctr" defTabSz="685800" fontAlgn="base">
                <a:spcBef>
                  <a:spcPct val="0"/>
                </a:spcBef>
                <a:spcAft>
                  <a:spcPct val="0"/>
                </a:spcAft>
              </a:pPr>
              <a:endPar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p:cNvSpPr/>
            <p:nvPr/>
          </p:nvSpPr>
          <p:spPr>
            <a:xfrm>
              <a:off x="1000343" y="1287955"/>
              <a:ext cx="1080119" cy="738609"/>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defTabSz="685800" fontAlgn="base">
                <a:spcBef>
                  <a:spcPct val="0"/>
                </a:spcBef>
                <a:spcAft>
                  <a:spcPct val="0"/>
                </a:spcAft>
              </a:pPr>
              <a:r>
                <a:rPr lang="zh-CN" altLang="en-US" sz="1500" b="1" dirty="0">
                  <a:solidFill>
                    <a:srgbClr val="FFFFFF"/>
                  </a:solidFill>
                  <a:latin typeface="Arial" panose="020B0604020202020204" pitchFamily="34" charset="0"/>
                  <a:ea typeface="微软雅黑" panose="020B0503020204020204" pitchFamily="34" charset="-122"/>
                  <a:sym typeface="Arial" panose="020B0604020202020204" pitchFamily="34" charset="0"/>
                </a:rPr>
                <a:t>整理的定义</a:t>
              </a:r>
              <a:endParaRPr lang="zh-CN" altLang="en-US" sz="15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945487" y="3151954"/>
            <a:ext cx="858992" cy="668805"/>
            <a:chOff x="1000343" y="2459540"/>
            <a:chExt cx="1145769" cy="892088"/>
          </a:xfrm>
          <a:solidFill>
            <a:schemeClr val="accent1"/>
          </a:solidFill>
          <a:effectLst/>
        </p:grpSpPr>
        <p:sp>
          <p:nvSpPr>
            <p:cNvPr id="44" name="箭头: 五边形 43"/>
            <p:cNvSpPr/>
            <p:nvPr/>
          </p:nvSpPr>
          <p:spPr bwMode="auto">
            <a:xfrm>
              <a:off x="1043877" y="2459540"/>
              <a:ext cx="1102235" cy="892088"/>
            </a:xfrm>
            <a:prstGeom prst="homePlate">
              <a:avLst>
                <a:gd name="adj" fmla="val 0"/>
              </a:avLst>
            </a:prstGeom>
            <a:grpFill/>
            <a:ln w="19050"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68553" tIns="34277" rIns="68553" bIns="34277" numCol="1" spcCol="0" rtlCol="0" fromWordArt="0" anchor="t" anchorCtr="0" forceAA="0" compatLnSpc="1">
              <a:noAutofit/>
            </a:bodyPr>
            <a:lstStyle/>
            <a:p>
              <a:pPr algn="ctr" defTabSz="685800" fontAlgn="base">
                <a:spcBef>
                  <a:spcPct val="0"/>
                </a:spcBef>
                <a:spcAft>
                  <a:spcPct val="0"/>
                </a:spcAft>
              </a:pPr>
              <a:endPar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矩形 44"/>
            <p:cNvSpPr/>
            <p:nvPr/>
          </p:nvSpPr>
          <p:spPr>
            <a:xfrm>
              <a:off x="1000343" y="2551641"/>
              <a:ext cx="1080119" cy="738609"/>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defTabSz="685800" fontAlgn="base">
                <a:spcBef>
                  <a:spcPct val="0"/>
                </a:spcBef>
                <a:spcAft>
                  <a:spcPct val="0"/>
                </a:spcAft>
              </a:pPr>
              <a:r>
                <a:rPr lang="zh-CN" altLang="en-US" sz="1500" b="1" dirty="0">
                  <a:solidFill>
                    <a:srgbClr val="FFFFFF"/>
                  </a:solidFill>
                  <a:latin typeface="Arial" panose="020B0604020202020204" pitchFamily="34" charset="0"/>
                  <a:ea typeface="微软雅黑" panose="020B0503020204020204" pitchFamily="34" charset="-122"/>
                  <a:sym typeface="Arial" panose="020B0604020202020204" pitchFamily="34" charset="0"/>
                </a:rPr>
                <a:t>整理的目的</a:t>
              </a:r>
              <a:endParaRPr lang="zh-CN" altLang="en-US" sz="15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4426923" y="1627954"/>
            <a:ext cx="830877" cy="668805"/>
            <a:chOff x="1043877" y="3815327"/>
            <a:chExt cx="1108268" cy="892088"/>
          </a:xfrm>
          <a:solidFill>
            <a:schemeClr val="accent1"/>
          </a:solidFill>
          <a:effectLst/>
        </p:grpSpPr>
        <p:sp>
          <p:nvSpPr>
            <p:cNvPr id="46" name="箭头: 五边形 45"/>
            <p:cNvSpPr/>
            <p:nvPr/>
          </p:nvSpPr>
          <p:spPr bwMode="auto">
            <a:xfrm>
              <a:off x="1043877" y="3815327"/>
              <a:ext cx="1102235" cy="892088"/>
            </a:xfrm>
            <a:prstGeom prst="homePlate">
              <a:avLst>
                <a:gd name="adj" fmla="val 0"/>
              </a:avLst>
            </a:prstGeom>
            <a:grpFill/>
            <a:ln w="19050"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68553" tIns="34277" rIns="68553" bIns="34277" numCol="1" spcCol="0" rtlCol="0" fromWordArt="0" anchor="t" anchorCtr="0" forceAA="0" compatLnSpc="1">
              <a:noAutofit/>
            </a:bodyPr>
            <a:lstStyle/>
            <a:p>
              <a:pPr algn="ctr" defTabSz="685800" fontAlgn="base">
                <a:spcBef>
                  <a:spcPct val="0"/>
                </a:spcBef>
                <a:spcAft>
                  <a:spcPct val="0"/>
                </a:spcAft>
              </a:pPr>
              <a:endPar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矩形 46"/>
            <p:cNvSpPr/>
            <p:nvPr/>
          </p:nvSpPr>
          <p:spPr>
            <a:xfrm>
              <a:off x="1176153" y="3907428"/>
              <a:ext cx="975992" cy="738609"/>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defTabSz="685800" fontAlgn="base">
                <a:spcBef>
                  <a:spcPct val="0"/>
                </a:spcBef>
                <a:spcAft>
                  <a:spcPct val="0"/>
                </a:spcAft>
              </a:pPr>
              <a:r>
                <a:rPr lang="zh-CN" altLang="en-US" sz="1500" b="1" dirty="0">
                  <a:solidFill>
                    <a:srgbClr val="FFFFFF"/>
                  </a:solidFill>
                  <a:latin typeface="Arial" panose="020B0604020202020204" pitchFamily="34" charset="0"/>
                  <a:ea typeface="微软雅黑" panose="020B0503020204020204" pitchFamily="34" charset="-122"/>
                  <a:sym typeface="Arial" panose="020B0604020202020204" pitchFamily="34" charset="0"/>
                </a:rPr>
                <a:t>实施要领</a:t>
              </a:r>
              <a:endParaRPr lang="zh-CN" altLang="en-US" sz="15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6"/>
          <p:cNvGrpSpPr/>
          <p:nvPr/>
        </p:nvGrpSpPr>
        <p:grpSpPr>
          <a:xfrm>
            <a:off x="4419600" y="3151954"/>
            <a:ext cx="826354" cy="668805"/>
            <a:chOff x="1034109" y="5455938"/>
            <a:chExt cx="1102235" cy="892088"/>
          </a:xfrm>
          <a:solidFill>
            <a:schemeClr val="accent1"/>
          </a:solidFill>
          <a:effectLst/>
        </p:grpSpPr>
        <p:sp>
          <p:nvSpPr>
            <p:cNvPr id="48" name="箭头: 五边形 47"/>
            <p:cNvSpPr/>
            <p:nvPr/>
          </p:nvSpPr>
          <p:spPr bwMode="auto">
            <a:xfrm>
              <a:off x="1034109" y="5455938"/>
              <a:ext cx="1102235" cy="892088"/>
            </a:xfrm>
            <a:prstGeom prst="homePlate">
              <a:avLst>
                <a:gd name="adj" fmla="val 0"/>
              </a:avLst>
            </a:prstGeom>
            <a:grpFill/>
            <a:ln w="19050"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68553" tIns="34277" rIns="68553" bIns="34277" numCol="1" spcCol="0" rtlCol="0" fromWordArt="0" anchor="t" anchorCtr="0" forceAA="0" compatLnSpc="1">
              <a:noAutofit/>
            </a:bodyPr>
            <a:lstStyle/>
            <a:p>
              <a:pPr algn="ctr" defTabSz="685800" fontAlgn="base">
                <a:spcBef>
                  <a:spcPct val="0"/>
                </a:spcBef>
                <a:spcAft>
                  <a:spcPct val="0"/>
                </a:spcAft>
              </a:pPr>
              <a:endPar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48"/>
            <p:cNvSpPr/>
            <p:nvPr/>
          </p:nvSpPr>
          <p:spPr>
            <a:xfrm>
              <a:off x="1141360" y="5548039"/>
              <a:ext cx="909145" cy="738609"/>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defTabSz="685800" fontAlgn="base">
                <a:spcBef>
                  <a:spcPct val="0"/>
                </a:spcBef>
                <a:spcAft>
                  <a:spcPct val="0"/>
                </a:spcAft>
              </a:pPr>
              <a:r>
                <a:rPr lang="zh-CN" altLang="en-US" sz="1500" b="1" dirty="0">
                  <a:solidFill>
                    <a:srgbClr val="FFFFFF"/>
                  </a:solidFill>
                  <a:latin typeface="Arial" panose="020B0604020202020204" pitchFamily="34" charset="0"/>
                  <a:ea typeface="微软雅黑" panose="020B0503020204020204" pitchFamily="34" charset="-122"/>
                  <a:sym typeface="Arial" panose="020B0604020202020204" pitchFamily="34" charset="0"/>
                </a:rPr>
                <a:t>注意要点</a:t>
              </a:r>
              <a:endParaRPr lang="zh-CN" altLang="en-US" sz="15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4000">
        <p14:prism/>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30"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矩形 121"/>
          <p:cNvSpPr/>
          <p:nvPr/>
        </p:nvSpPr>
        <p:spPr>
          <a:xfrm>
            <a:off x="4886184" y="1581150"/>
            <a:ext cx="1466995"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1" name="矩形 120"/>
          <p:cNvSpPr/>
          <p:nvPr/>
        </p:nvSpPr>
        <p:spPr>
          <a:xfrm>
            <a:off x="2861238" y="1589267"/>
            <a:ext cx="1466995" cy="609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3" name="矩形 122"/>
          <p:cNvSpPr/>
          <p:nvPr/>
        </p:nvSpPr>
        <p:spPr>
          <a:xfrm>
            <a:off x="6915005" y="1581150"/>
            <a:ext cx="1466995" cy="609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p:cNvSpPr/>
          <p:nvPr/>
        </p:nvSpPr>
        <p:spPr>
          <a:xfrm>
            <a:off x="903873" y="1581150"/>
            <a:ext cx="1466995"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 name="标题 11"/>
          <p:cNvSpPr txBox="1"/>
          <p:nvPr/>
        </p:nvSpPr>
        <p:spPr>
          <a:xfrm>
            <a:off x="1003372" y="1801786"/>
            <a:ext cx="1162013" cy="2986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85800" fontAlgn="base">
              <a:spcAft>
                <a:spcPct val="0"/>
              </a:spcAft>
            </a:pPr>
            <a:endParaRPr lang="zh-CN" altLang="en-US" sz="825" dirty="0">
              <a:solidFill>
                <a:srgbClr val="005D7F"/>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标题 11"/>
          <p:cNvSpPr txBox="1"/>
          <p:nvPr/>
        </p:nvSpPr>
        <p:spPr>
          <a:xfrm>
            <a:off x="999069" y="1643095"/>
            <a:ext cx="1395137" cy="4437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fontAlgn="base">
              <a:spcAft>
                <a:spcPct val="0"/>
              </a:spcAft>
            </a:pPr>
            <a:r>
              <a:rPr lang="zh-CN" altLang="en-US" sz="1350" dirty="0">
                <a:solidFill>
                  <a:schemeClr val="accent2"/>
                </a:solidFill>
                <a:latin typeface="Arial" panose="020B0604020202020204" pitchFamily="34" charset="0"/>
                <a:ea typeface="微软雅黑" panose="020B0503020204020204" pitchFamily="34" charset="-122"/>
                <a:sym typeface="Arial" panose="020B0604020202020204" pitchFamily="34" charset="0"/>
              </a:rPr>
              <a:t>请您把如下东西请出工作台</a:t>
            </a:r>
            <a:endParaRPr lang="zh-CN" altLang="en-US" sz="1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燕尾形 66"/>
          <p:cNvSpPr/>
          <p:nvPr/>
        </p:nvSpPr>
        <p:spPr>
          <a:xfrm>
            <a:off x="2541907" y="2988574"/>
            <a:ext cx="161955" cy="217651"/>
          </a:xfrm>
          <a:prstGeom prst="chevron">
            <a:avLst/>
          </a:prstGeom>
          <a:solidFill>
            <a:sysClr val="windowText" lastClr="000000"/>
          </a:solidFill>
          <a:ln w="25400" cap="flat" cmpd="sng" algn="ctr">
            <a:noFill/>
            <a:prstDash val="solid"/>
          </a:ln>
          <a:effectLst/>
        </p:spPr>
        <p:txBody>
          <a:bodyPr rot="0" spcFirstLastPara="0" vert="horz" wrap="square" lIns="68553" tIns="34277" rIns="68553" bIns="34277"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标题 11"/>
          <p:cNvSpPr txBox="1"/>
          <p:nvPr/>
        </p:nvSpPr>
        <p:spPr>
          <a:xfrm>
            <a:off x="2962120" y="1801786"/>
            <a:ext cx="1162013" cy="2986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85800" fontAlgn="base">
              <a:spcAft>
                <a:spcPct val="0"/>
              </a:spcAft>
            </a:pPr>
            <a:endParaRPr lang="zh-CN" altLang="en-US" sz="825" dirty="0">
              <a:solidFill>
                <a:srgbClr val="005D7F"/>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标题 11"/>
          <p:cNvSpPr txBox="1"/>
          <p:nvPr/>
        </p:nvSpPr>
        <p:spPr>
          <a:xfrm>
            <a:off x="2962120" y="1673385"/>
            <a:ext cx="1295638" cy="21251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fontAlgn="base">
              <a:spcAft>
                <a:spcPct val="0"/>
              </a:spcAft>
            </a:pP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请您把如下东西请出车间</a:t>
            </a: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燕尾形 72"/>
          <p:cNvSpPr/>
          <p:nvPr/>
        </p:nvSpPr>
        <p:spPr>
          <a:xfrm>
            <a:off x="4501968" y="2982100"/>
            <a:ext cx="161955" cy="217651"/>
          </a:xfrm>
          <a:prstGeom prst="chevron">
            <a:avLst/>
          </a:prstGeom>
          <a:solidFill>
            <a:sysClr val="windowText" lastClr="000000"/>
          </a:solidFill>
          <a:ln w="25400" cap="flat" cmpd="sng" algn="ctr">
            <a:noFill/>
            <a:prstDash val="solid"/>
          </a:ln>
          <a:effectLst/>
        </p:spPr>
        <p:txBody>
          <a:bodyPr rot="0" spcFirstLastPara="0" vert="horz" wrap="square" lIns="68553" tIns="34277" rIns="68553" bIns="34277"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标题 11"/>
          <p:cNvSpPr txBox="1"/>
          <p:nvPr/>
        </p:nvSpPr>
        <p:spPr>
          <a:xfrm>
            <a:off x="4956185" y="1801786"/>
            <a:ext cx="1162013" cy="2986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85800" fontAlgn="base">
              <a:spcAft>
                <a:spcPct val="0"/>
              </a:spcAft>
            </a:pPr>
            <a:endParaRPr lang="zh-CN" altLang="en-US" sz="825" dirty="0">
              <a:solidFill>
                <a:srgbClr val="005D7F"/>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标题 11"/>
          <p:cNvSpPr txBox="1"/>
          <p:nvPr/>
        </p:nvSpPr>
        <p:spPr>
          <a:xfrm>
            <a:off x="4997396" y="1652434"/>
            <a:ext cx="1295638" cy="21251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fontAlgn="base">
              <a:spcAft>
                <a:spcPct val="0"/>
              </a:spcAft>
            </a:pPr>
            <a:r>
              <a:rPr lang="zh-CN" altLang="en-US" sz="1350" dirty="0">
                <a:solidFill>
                  <a:schemeClr val="accent2"/>
                </a:solidFill>
                <a:latin typeface="Arial" panose="020B0604020202020204" pitchFamily="34" charset="0"/>
                <a:ea typeface="微软雅黑" panose="020B0503020204020204" pitchFamily="34" charset="-122"/>
                <a:sym typeface="Arial" panose="020B0604020202020204" pitchFamily="34" charset="0"/>
              </a:rPr>
              <a:t>请您把如下东西请出办公室</a:t>
            </a:r>
            <a:endParaRPr lang="zh-CN" altLang="en-US" sz="135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燕尾形 78"/>
          <p:cNvSpPr/>
          <p:nvPr/>
        </p:nvSpPr>
        <p:spPr>
          <a:xfrm>
            <a:off x="6621945" y="2982099"/>
            <a:ext cx="161955" cy="217651"/>
          </a:xfrm>
          <a:prstGeom prst="chevron">
            <a:avLst/>
          </a:prstGeom>
          <a:solidFill>
            <a:sysClr val="windowText" lastClr="000000"/>
          </a:solidFill>
          <a:ln w="25400" cap="flat" cmpd="sng" algn="ctr">
            <a:noFill/>
            <a:prstDash val="solid"/>
          </a:ln>
          <a:effectLst/>
        </p:spPr>
        <p:txBody>
          <a:bodyPr rot="0" spcFirstLastPara="0" vert="horz" wrap="square" lIns="68553" tIns="34277" rIns="68553" bIns="34277"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标题 11"/>
          <p:cNvSpPr txBox="1"/>
          <p:nvPr/>
        </p:nvSpPr>
        <p:spPr>
          <a:xfrm>
            <a:off x="6969393" y="1801786"/>
            <a:ext cx="1162013" cy="2986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85800" fontAlgn="base">
              <a:spcAft>
                <a:spcPct val="0"/>
              </a:spcAft>
            </a:pPr>
            <a:endParaRPr lang="zh-CN" altLang="en-US" sz="825" dirty="0">
              <a:solidFill>
                <a:srgbClr val="005D7F"/>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标题 11"/>
          <p:cNvSpPr txBox="1"/>
          <p:nvPr/>
        </p:nvSpPr>
        <p:spPr>
          <a:xfrm>
            <a:off x="6982219" y="1655929"/>
            <a:ext cx="1295638" cy="21251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fontAlgn="base">
              <a:spcAft>
                <a:spcPct val="0"/>
              </a:spcAft>
            </a:pP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请您把如下东西请出仓库</a:t>
            </a: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903873" y="2767953"/>
            <a:ext cx="1466995" cy="645946"/>
          </a:xfrm>
          <a:prstGeom prst="rect">
            <a:avLst/>
          </a:prstGeom>
          <a:ln>
            <a:solidFill>
              <a:schemeClr val="accent1"/>
            </a:solidFill>
          </a:ln>
        </p:spPr>
        <p:txBody>
          <a:bodyPr wrap="square">
            <a:spAutoFit/>
          </a:bodyPr>
          <a:lstStyle/>
          <a:p>
            <a:pPr algn="just" defTabSz="685800" fontAlgn="base">
              <a:spcBef>
                <a:spcPct val="0"/>
              </a:spcBef>
              <a:spcAft>
                <a:spcPct val="0"/>
              </a:spcAft>
            </a:pPr>
            <a:r>
              <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报纸、杂志、茶杯、无用书籍、扑克、书包、围巾、……</a:t>
            </a:r>
            <a:endPar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2917735" y="2740426"/>
            <a:ext cx="1418210" cy="1015021"/>
          </a:xfrm>
          <a:prstGeom prst="rect">
            <a:avLst/>
          </a:prstGeom>
          <a:ln>
            <a:solidFill>
              <a:schemeClr val="accent1"/>
            </a:solidFill>
          </a:ln>
        </p:spPr>
        <p:txBody>
          <a:bodyPr wrap="square">
            <a:spAutoFit/>
          </a:bodyPr>
          <a:lstStyle/>
          <a:p>
            <a:pPr algn="just" defTabSz="685800" fontAlgn="base">
              <a:spcBef>
                <a:spcPct val="0"/>
              </a:spcBef>
              <a:spcAft>
                <a:spcPct val="0"/>
              </a:spcAft>
            </a:pPr>
            <a:r>
              <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无用的包装箱、私用车辆、与生产无关的旧物品、运动器具、旧的无用家具、废零件</a:t>
            </a:r>
            <a:r>
              <a:rPr lang="en-US" altLang="zh-CN"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a:t>
            </a:r>
            <a:endPar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4910195" y="2724150"/>
            <a:ext cx="1378756" cy="830484"/>
          </a:xfrm>
          <a:prstGeom prst="rect">
            <a:avLst/>
          </a:prstGeom>
          <a:ln>
            <a:solidFill>
              <a:schemeClr val="accent1"/>
            </a:solidFill>
          </a:ln>
        </p:spPr>
        <p:txBody>
          <a:bodyPr wrap="square">
            <a:spAutoFit/>
          </a:bodyPr>
          <a:lstStyle/>
          <a:p>
            <a:pPr algn="just" defTabSz="685800" fontAlgn="base">
              <a:spcBef>
                <a:spcPct val="0"/>
              </a:spcBef>
              <a:spcAft>
                <a:spcPct val="0"/>
              </a:spcAft>
            </a:pPr>
            <a:r>
              <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外衣、私用物品、饭盒、水果、点心、运动鞋、棋类</a:t>
            </a:r>
            <a:r>
              <a:rPr lang="en-US" altLang="zh-CN"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a:t>
            </a:r>
            <a:endPar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矩形 6"/>
          <p:cNvSpPr/>
          <p:nvPr/>
        </p:nvSpPr>
        <p:spPr>
          <a:xfrm>
            <a:off x="6929208" y="2764417"/>
            <a:ext cx="1452792" cy="645946"/>
          </a:xfrm>
          <a:prstGeom prst="rect">
            <a:avLst/>
          </a:prstGeom>
          <a:ln>
            <a:solidFill>
              <a:schemeClr val="accent1"/>
            </a:solidFill>
          </a:ln>
        </p:spPr>
        <p:txBody>
          <a:bodyPr wrap="square">
            <a:spAutoFit/>
          </a:bodyPr>
          <a:lstStyle/>
          <a:p>
            <a:pPr algn="just" defTabSz="685800" fontAlgn="base">
              <a:spcBef>
                <a:spcPct val="0"/>
              </a:spcBef>
              <a:spcAft>
                <a:spcPct val="0"/>
              </a:spcAft>
            </a:pPr>
            <a:r>
              <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垃圾、废包装箱、废弃物、生活用品、个人用品、</a:t>
            </a:r>
            <a:r>
              <a:rPr lang="en-US" altLang="zh-CN"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a:t>
            </a:r>
            <a:endPar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4000">
        <p14:prism/>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p:cTn id="7" dur="500" fill="hold"/>
                                        <p:tgtEl>
                                          <p:spTgt spid="122"/>
                                        </p:tgtEl>
                                        <p:attrNameLst>
                                          <p:attrName>ppt_w</p:attrName>
                                        </p:attrNameLst>
                                      </p:cBhvr>
                                      <p:tavLst>
                                        <p:tav tm="0">
                                          <p:val>
                                            <p:fltVal val="0"/>
                                          </p:val>
                                        </p:tav>
                                        <p:tav tm="100000">
                                          <p:val>
                                            <p:strVal val="#ppt_w"/>
                                          </p:val>
                                        </p:tav>
                                      </p:tavLst>
                                    </p:anim>
                                    <p:anim calcmode="lin" valueType="num">
                                      <p:cBhvr>
                                        <p:cTn id="8" dur="500" fill="hold"/>
                                        <p:tgtEl>
                                          <p:spTgt spid="122"/>
                                        </p:tgtEl>
                                        <p:attrNameLst>
                                          <p:attrName>ppt_h</p:attrName>
                                        </p:attrNameLst>
                                      </p:cBhvr>
                                      <p:tavLst>
                                        <p:tav tm="0">
                                          <p:val>
                                            <p:fltVal val="0"/>
                                          </p:val>
                                        </p:tav>
                                        <p:tav tm="100000">
                                          <p:val>
                                            <p:strVal val="#ppt_h"/>
                                          </p:val>
                                        </p:tav>
                                      </p:tavLst>
                                    </p:anim>
                                    <p:animEffect transition="in" filter="fade">
                                      <p:cBhvr>
                                        <p:cTn id="9" dur="500"/>
                                        <p:tgtEl>
                                          <p:spTgt spid="1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1"/>
                                        </p:tgtEl>
                                        <p:attrNameLst>
                                          <p:attrName>style.visibility</p:attrName>
                                        </p:attrNameLst>
                                      </p:cBhvr>
                                      <p:to>
                                        <p:strVal val="visible"/>
                                      </p:to>
                                    </p:set>
                                    <p:anim calcmode="lin" valueType="num">
                                      <p:cBhvr>
                                        <p:cTn id="12" dur="500" fill="hold"/>
                                        <p:tgtEl>
                                          <p:spTgt spid="121"/>
                                        </p:tgtEl>
                                        <p:attrNameLst>
                                          <p:attrName>ppt_w</p:attrName>
                                        </p:attrNameLst>
                                      </p:cBhvr>
                                      <p:tavLst>
                                        <p:tav tm="0">
                                          <p:val>
                                            <p:fltVal val="0"/>
                                          </p:val>
                                        </p:tav>
                                        <p:tav tm="100000">
                                          <p:val>
                                            <p:strVal val="#ppt_w"/>
                                          </p:val>
                                        </p:tav>
                                      </p:tavLst>
                                    </p:anim>
                                    <p:anim calcmode="lin" valueType="num">
                                      <p:cBhvr>
                                        <p:cTn id="13" dur="500" fill="hold"/>
                                        <p:tgtEl>
                                          <p:spTgt spid="121"/>
                                        </p:tgtEl>
                                        <p:attrNameLst>
                                          <p:attrName>ppt_h</p:attrName>
                                        </p:attrNameLst>
                                      </p:cBhvr>
                                      <p:tavLst>
                                        <p:tav tm="0">
                                          <p:val>
                                            <p:fltVal val="0"/>
                                          </p:val>
                                        </p:tav>
                                        <p:tav tm="100000">
                                          <p:val>
                                            <p:strVal val="#ppt_h"/>
                                          </p:val>
                                        </p:tav>
                                      </p:tavLst>
                                    </p:anim>
                                    <p:animEffect transition="in" filter="fade">
                                      <p:cBhvr>
                                        <p:cTn id="14" dur="500"/>
                                        <p:tgtEl>
                                          <p:spTgt spid="1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3"/>
                                        </p:tgtEl>
                                        <p:attrNameLst>
                                          <p:attrName>style.visibility</p:attrName>
                                        </p:attrNameLst>
                                      </p:cBhvr>
                                      <p:to>
                                        <p:strVal val="visible"/>
                                      </p:to>
                                    </p:set>
                                    <p:anim calcmode="lin" valueType="num">
                                      <p:cBhvr>
                                        <p:cTn id="17" dur="500" fill="hold"/>
                                        <p:tgtEl>
                                          <p:spTgt spid="123"/>
                                        </p:tgtEl>
                                        <p:attrNameLst>
                                          <p:attrName>ppt_w</p:attrName>
                                        </p:attrNameLst>
                                      </p:cBhvr>
                                      <p:tavLst>
                                        <p:tav tm="0">
                                          <p:val>
                                            <p:fltVal val="0"/>
                                          </p:val>
                                        </p:tav>
                                        <p:tav tm="100000">
                                          <p:val>
                                            <p:strVal val="#ppt_w"/>
                                          </p:val>
                                        </p:tav>
                                      </p:tavLst>
                                    </p:anim>
                                    <p:anim calcmode="lin" valueType="num">
                                      <p:cBhvr>
                                        <p:cTn id="18" dur="500" fill="hold"/>
                                        <p:tgtEl>
                                          <p:spTgt spid="123"/>
                                        </p:tgtEl>
                                        <p:attrNameLst>
                                          <p:attrName>ppt_h</p:attrName>
                                        </p:attrNameLst>
                                      </p:cBhvr>
                                      <p:tavLst>
                                        <p:tav tm="0">
                                          <p:val>
                                            <p:fltVal val="0"/>
                                          </p:val>
                                        </p:tav>
                                        <p:tav tm="100000">
                                          <p:val>
                                            <p:strVal val="#ppt_h"/>
                                          </p:val>
                                        </p:tav>
                                      </p:tavLst>
                                    </p:anim>
                                    <p:animEffect transition="in" filter="fade">
                                      <p:cBhvr>
                                        <p:cTn id="19" dur="500"/>
                                        <p:tgtEl>
                                          <p:spTgt spid="12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62"/>
                                        </p:tgtEl>
                                        <p:attrNameLst>
                                          <p:attrName>style.visibility</p:attrName>
                                        </p:attrNameLst>
                                      </p:cBhvr>
                                      <p:to>
                                        <p:strVal val="visible"/>
                                      </p:to>
                                    </p:set>
                                    <p:anim calcmode="lin" valueType="num">
                                      <p:cBhvr>
                                        <p:cTn id="27" dur="500" fill="hold"/>
                                        <p:tgtEl>
                                          <p:spTgt spid="62"/>
                                        </p:tgtEl>
                                        <p:attrNameLst>
                                          <p:attrName>ppt_w</p:attrName>
                                        </p:attrNameLst>
                                      </p:cBhvr>
                                      <p:tavLst>
                                        <p:tav tm="0">
                                          <p:val>
                                            <p:fltVal val="0"/>
                                          </p:val>
                                        </p:tav>
                                        <p:tav tm="100000">
                                          <p:val>
                                            <p:strVal val="#ppt_w"/>
                                          </p:val>
                                        </p:tav>
                                      </p:tavLst>
                                    </p:anim>
                                    <p:anim calcmode="lin" valueType="num">
                                      <p:cBhvr>
                                        <p:cTn id="28" dur="500" fill="hold"/>
                                        <p:tgtEl>
                                          <p:spTgt spid="62"/>
                                        </p:tgtEl>
                                        <p:attrNameLst>
                                          <p:attrName>ppt_h</p:attrName>
                                        </p:attrNameLst>
                                      </p:cBhvr>
                                      <p:tavLst>
                                        <p:tav tm="0">
                                          <p:val>
                                            <p:fltVal val="0"/>
                                          </p:val>
                                        </p:tav>
                                        <p:tav tm="100000">
                                          <p:val>
                                            <p:strVal val="#ppt_h"/>
                                          </p:val>
                                        </p:tav>
                                      </p:tavLst>
                                    </p:anim>
                                    <p:animEffect transition="in" filter="fade">
                                      <p:cBhvr>
                                        <p:cTn id="29" dur="500"/>
                                        <p:tgtEl>
                                          <p:spTgt spid="6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cBhvr>
                                        <p:cTn id="32" dur="500" fill="hold"/>
                                        <p:tgtEl>
                                          <p:spTgt spid="63"/>
                                        </p:tgtEl>
                                        <p:attrNameLst>
                                          <p:attrName>ppt_w</p:attrName>
                                        </p:attrNameLst>
                                      </p:cBhvr>
                                      <p:tavLst>
                                        <p:tav tm="0">
                                          <p:val>
                                            <p:fltVal val="0"/>
                                          </p:val>
                                        </p:tav>
                                        <p:tav tm="100000">
                                          <p:val>
                                            <p:strVal val="#ppt_w"/>
                                          </p:val>
                                        </p:tav>
                                      </p:tavLst>
                                    </p:anim>
                                    <p:anim calcmode="lin" valueType="num">
                                      <p:cBhvr>
                                        <p:cTn id="33" dur="500" fill="hold"/>
                                        <p:tgtEl>
                                          <p:spTgt spid="63"/>
                                        </p:tgtEl>
                                        <p:attrNameLst>
                                          <p:attrName>ppt_h</p:attrName>
                                        </p:attrNameLst>
                                      </p:cBhvr>
                                      <p:tavLst>
                                        <p:tav tm="0">
                                          <p:val>
                                            <p:fltVal val="0"/>
                                          </p:val>
                                        </p:tav>
                                        <p:tav tm="100000">
                                          <p:val>
                                            <p:strVal val="#ppt_h"/>
                                          </p:val>
                                        </p:tav>
                                      </p:tavLst>
                                    </p:anim>
                                    <p:animEffect transition="in" filter="fade">
                                      <p:cBhvr>
                                        <p:cTn id="34" dur="500"/>
                                        <p:tgtEl>
                                          <p:spTgt spid="6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anim calcmode="lin" valueType="num">
                                      <p:cBhvr>
                                        <p:cTn id="37" dur="500" fill="hold"/>
                                        <p:tgtEl>
                                          <p:spTgt spid="67"/>
                                        </p:tgtEl>
                                        <p:attrNameLst>
                                          <p:attrName>ppt_w</p:attrName>
                                        </p:attrNameLst>
                                      </p:cBhvr>
                                      <p:tavLst>
                                        <p:tav tm="0">
                                          <p:val>
                                            <p:fltVal val="0"/>
                                          </p:val>
                                        </p:tav>
                                        <p:tav tm="100000">
                                          <p:val>
                                            <p:strVal val="#ppt_w"/>
                                          </p:val>
                                        </p:tav>
                                      </p:tavLst>
                                    </p:anim>
                                    <p:anim calcmode="lin" valueType="num">
                                      <p:cBhvr>
                                        <p:cTn id="38" dur="500" fill="hold"/>
                                        <p:tgtEl>
                                          <p:spTgt spid="67"/>
                                        </p:tgtEl>
                                        <p:attrNameLst>
                                          <p:attrName>ppt_h</p:attrName>
                                        </p:attrNameLst>
                                      </p:cBhvr>
                                      <p:tavLst>
                                        <p:tav tm="0">
                                          <p:val>
                                            <p:fltVal val="0"/>
                                          </p:val>
                                        </p:tav>
                                        <p:tav tm="100000">
                                          <p:val>
                                            <p:strVal val="#ppt_h"/>
                                          </p:val>
                                        </p:tav>
                                      </p:tavLst>
                                    </p:anim>
                                    <p:animEffect transition="in" filter="fade">
                                      <p:cBhvr>
                                        <p:cTn id="39" dur="500"/>
                                        <p:tgtEl>
                                          <p:spTgt spid="67"/>
                                        </p:tgtEl>
                                      </p:cBhvr>
                                    </p:animEffect>
                                  </p:childTnLst>
                                </p:cTn>
                              </p:par>
                              <p:par>
                                <p:cTn id="40" presetID="53" presetClass="entr" presetSubtype="16" fill="hold" grpId="0" nodeType="withEffect" nodePh="1">
                                  <p:stCondLst>
                                    <p:cond delay="0"/>
                                  </p:stCondLst>
                                  <p:endCondLst>
                                    <p:cond evt="begin" delay="0">
                                      <p:tn val="40"/>
                                    </p:cond>
                                  </p:endCondLst>
                                  <p:childTnLst>
                                    <p:set>
                                      <p:cBhvr>
                                        <p:cTn id="41" dur="1" fill="hold">
                                          <p:stCondLst>
                                            <p:cond delay="0"/>
                                          </p:stCondLst>
                                        </p:cTn>
                                        <p:tgtEl>
                                          <p:spTgt spid="68"/>
                                        </p:tgtEl>
                                        <p:attrNameLst>
                                          <p:attrName>style.visibility</p:attrName>
                                        </p:attrNameLst>
                                      </p:cBhvr>
                                      <p:to>
                                        <p:strVal val="visible"/>
                                      </p:to>
                                    </p:set>
                                    <p:anim calcmode="lin" valueType="num">
                                      <p:cBhvr>
                                        <p:cTn id="42" dur="500" fill="hold"/>
                                        <p:tgtEl>
                                          <p:spTgt spid="68"/>
                                        </p:tgtEl>
                                        <p:attrNameLst>
                                          <p:attrName>ppt_w</p:attrName>
                                        </p:attrNameLst>
                                      </p:cBhvr>
                                      <p:tavLst>
                                        <p:tav tm="0">
                                          <p:val>
                                            <p:fltVal val="0"/>
                                          </p:val>
                                        </p:tav>
                                        <p:tav tm="100000">
                                          <p:val>
                                            <p:strVal val="#ppt_w"/>
                                          </p:val>
                                        </p:tav>
                                      </p:tavLst>
                                    </p:anim>
                                    <p:anim calcmode="lin" valueType="num">
                                      <p:cBhvr>
                                        <p:cTn id="43" dur="500" fill="hold"/>
                                        <p:tgtEl>
                                          <p:spTgt spid="68"/>
                                        </p:tgtEl>
                                        <p:attrNameLst>
                                          <p:attrName>ppt_h</p:attrName>
                                        </p:attrNameLst>
                                      </p:cBhvr>
                                      <p:tavLst>
                                        <p:tav tm="0">
                                          <p:val>
                                            <p:fltVal val="0"/>
                                          </p:val>
                                        </p:tav>
                                        <p:tav tm="100000">
                                          <p:val>
                                            <p:strVal val="#ppt_h"/>
                                          </p:val>
                                        </p:tav>
                                      </p:tavLst>
                                    </p:anim>
                                    <p:animEffect transition="in" filter="fade">
                                      <p:cBhvr>
                                        <p:cTn id="44" dur="500"/>
                                        <p:tgtEl>
                                          <p:spTgt spid="6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p:cTn id="47" dur="500" fill="hold"/>
                                        <p:tgtEl>
                                          <p:spTgt spid="69"/>
                                        </p:tgtEl>
                                        <p:attrNameLst>
                                          <p:attrName>ppt_w</p:attrName>
                                        </p:attrNameLst>
                                      </p:cBhvr>
                                      <p:tavLst>
                                        <p:tav tm="0">
                                          <p:val>
                                            <p:fltVal val="0"/>
                                          </p:val>
                                        </p:tav>
                                        <p:tav tm="100000">
                                          <p:val>
                                            <p:strVal val="#ppt_w"/>
                                          </p:val>
                                        </p:tav>
                                      </p:tavLst>
                                    </p:anim>
                                    <p:anim calcmode="lin" valueType="num">
                                      <p:cBhvr>
                                        <p:cTn id="48" dur="500" fill="hold"/>
                                        <p:tgtEl>
                                          <p:spTgt spid="69"/>
                                        </p:tgtEl>
                                        <p:attrNameLst>
                                          <p:attrName>ppt_h</p:attrName>
                                        </p:attrNameLst>
                                      </p:cBhvr>
                                      <p:tavLst>
                                        <p:tav tm="0">
                                          <p:val>
                                            <p:fltVal val="0"/>
                                          </p:val>
                                        </p:tav>
                                        <p:tav tm="100000">
                                          <p:val>
                                            <p:strVal val="#ppt_h"/>
                                          </p:val>
                                        </p:tav>
                                      </p:tavLst>
                                    </p:anim>
                                    <p:animEffect transition="in" filter="fade">
                                      <p:cBhvr>
                                        <p:cTn id="49" dur="500"/>
                                        <p:tgtEl>
                                          <p:spTgt spid="6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3"/>
                                        </p:tgtEl>
                                        <p:attrNameLst>
                                          <p:attrName>style.visibility</p:attrName>
                                        </p:attrNameLst>
                                      </p:cBhvr>
                                      <p:to>
                                        <p:strVal val="visible"/>
                                      </p:to>
                                    </p:set>
                                    <p:anim calcmode="lin" valueType="num">
                                      <p:cBhvr>
                                        <p:cTn id="52" dur="500" fill="hold"/>
                                        <p:tgtEl>
                                          <p:spTgt spid="73"/>
                                        </p:tgtEl>
                                        <p:attrNameLst>
                                          <p:attrName>ppt_w</p:attrName>
                                        </p:attrNameLst>
                                      </p:cBhvr>
                                      <p:tavLst>
                                        <p:tav tm="0">
                                          <p:val>
                                            <p:fltVal val="0"/>
                                          </p:val>
                                        </p:tav>
                                        <p:tav tm="100000">
                                          <p:val>
                                            <p:strVal val="#ppt_w"/>
                                          </p:val>
                                        </p:tav>
                                      </p:tavLst>
                                    </p:anim>
                                    <p:anim calcmode="lin" valueType="num">
                                      <p:cBhvr>
                                        <p:cTn id="53" dur="500" fill="hold"/>
                                        <p:tgtEl>
                                          <p:spTgt spid="73"/>
                                        </p:tgtEl>
                                        <p:attrNameLst>
                                          <p:attrName>ppt_h</p:attrName>
                                        </p:attrNameLst>
                                      </p:cBhvr>
                                      <p:tavLst>
                                        <p:tav tm="0">
                                          <p:val>
                                            <p:fltVal val="0"/>
                                          </p:val>
                                        </p:tav>
                                        <p:tav tm="100000">
                                          <p:val>
                                            <p:strVal val="#ppt_h"/>
                                          </p:val>
                                        </p:tav>
                                      </p:tavLst>
                                    </p:anim>
                                    <p:animEffect transition="in" filter="fade">
                                      <p:cBhvr>
                                        <p:cTn id="54" dur="500"/>
                                        <p:tgtEl>
                                          <p:spTgt spid="73"/>
                                        </p:tgtEl>
                                      </p:cBhvr>
                                    </p:animEffect>
                                  </p:childTnLst>
                                </p:cTn>
                              </p:par>
                              <p:par>
                                <p:cTn id="55" presetID="53" presetClass="entr" presetSubtype="16" fill="hold" grpId="0" nodeType="withEffect" nodePh="1">
                                  <p:stCondLst>
                                    <p:cond delay="0"/>
                                  </p:stCondLst>
                                  <p:endCondLst>
                                    <p:cond evt="begin" delay="0">
                                      <p:tn val="55"/>
                                    </p:cond>
                                  </p:endCondLst>
                                  <p:childTnLst>
                                    <p:set>
                                      <p:cBhvr>
                                        <p:cTn id="56" dur="1" fill="hold">
                                          <p:stCondLst>
                                            <p:cond delay="0"/>
                                          </p:stCondLst>
                                        </p:cTn>
                                        <p:tgtEl>
                                          <p:spTgt spid="74"/>
                                        </p:tgtEl>
                                        <p:attrNameLst>
                                          <p:attrName>style.visibility</p:attrName>
                                        </p:attrNameLst>
                                      </p:cBhvr>
                                      <p:to>
                                        <p:strVal val="visible"/>
                                      </p:to>
                                    </p:set>
                                    <p:anim calcmode="lin" valueType="num">
                                      <p:cBhvr>
                                        <p:cTn id="57" dur="500" fill="hold"/>
                                        <p:tgtEl>
                                          <p:spTgt spid="74"/>
                                        </p:tgtEl>
                                        <p:attrNameLst>
                                          <p:attrName>ppt_w</p:attrName>
                                        </p:attrNameLst>
                                      </p:cBhvr>
                                      <p:tavLst>
                                        <p:tav tm="0">
                                          <p:val>
                                            <p:fltVal val="0"/>
                                          </p:val>
                                        </p:tav>
                                        <p:tav tm="100000">
                                          <p:val>
                                            <p:strVal val="#ppt_w"/>
                                          </p:val>
                                        </p:tav>
                                      </p:tavLst>
                                    </p:anim>
                                    <p:anim calcmode="lin" valueType="num">
                                      <p:cBhvr>
                                        <p:cTn id="58" dur="500" fill="hold"/>
                                        <p:tgtEl>
                                          <p:spTgt spid="74"/>
                                        </p:tgtEl>
                                        <p:attrNameLst>
                                          <p:attrName>ppt_h</p:attrName>
                                        </p:attrNameLst>
                                      </p:cBhvr>
                                      <p:tavLst>
                                        <p:tav tm="0">
                                          <p:val>
                                            <p:fltVal val="0"/>
                                          </p:val>
                                        </p:tav>
                                        <p:tav tm="100000">
                                          <p:val>
                                            <p:strVal val="#ppt_h"/>
                                          </p:val>
                                        </p:tav>
                                      </p:tavLst>
                                    </p:anim>
                                    <p:animEffect transition="in" filter="fade">
                                      <p:cBhvr>
                                        <p:cTn id="59" dur="500"/>
                                        <p:tgtEl>
                                          <p:spTgt spid="7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75"/>
                                        </p:tgtEl>
                                        <p:attrNameLst>
                                          <p:attrName>style.visibility</p:attrName>
                                        </p:attrNameLst>
                                      </p:cBhvr>
                                      <p:to>
                                        <p:strVal val="visible"/>
                                      </p:to>
                                    </p:set>
                                    <p:anim calcmode="lin" valueType="num">
                                      <p:cBhvr>
                                        <p:cTn id="62" dur="500" fill="hold"/>
                                        <p:tgtEl>
                                          <p:spTgt spid="75"/>
                                        </p:tgtEl>
                                        <p:attrNameLst>
                                          <p:attrName>ppt_w</p:attrName>
                                        </p:attrNameLst>
                                      </p:cBhvr>
                                      <p:tavLst>
                                        <p:tav tm="0">
                                          <p:val>
                                            <p:fltVal val="0"/>
                                          </p:val>
                                        </p:tav>
                                        <p:tav tm="100000">
                                          <p:val>
                                            <p:strVal val="#ppt_w"/>
                                          </p:val>
                                        </p:tav>
                                      </p:tavLst>
                                    </p:anim>
                                    <p:anim calcmode="lin" valueType="num">
                                      <p:cBhvr>
                                        <p:cTn id="63" dur="500" fill="hold"/>
                                        <p:tgtEl>
                                          <p:spTgt spid="75"/>
                                        </p:tgtEl>
                                        <p:attrNameLst>
                                          <p:attrName>ppt_h</p:attrName>
                                        </p:attrNameLst>
                                      </p:cBhvr>
                                      <p:tavLst>
                                        <p:tav tm="0">
                                          <p:val>
                                            <p:fltVal val="0"/>
                                          </p:val>
                                        </p:tav>
                                        <p:tav tm="100000">
                                          <p:val>
                                            <p:strVal val="#ppt_h"/>
                                          </p:val>
                                        </p:tav>
                                      </p:tavLst>
                                    </p:anim>
                                    <p:animEffect transition="in" filter="fade">
                                      <p:cBhvr>
                                        <p:cTn id="64" dur="500"/>
                                        <p:tgtEl>
                                          <p:spTgt spid="75"/>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79"/>
                                        </p:tgtEl>
                                        <p:attrNameLst>
                                          <p:attrName>style.visibility</p:attrName>
                                        </p:attrNameLst>
                                      </p:cBhvr>
                                      <p:to>
                                        <p:strVal val="visible"/>
                                      </p:to>
                                    </p:set>
                                    <p:anim calcmode="lin" valueType="num">
                                      <p:cBhvr>
                                        <p:cTn id="67" dur="500" fill="hold"/>
                                        <p:tgtEl>
                                          <p:spTgt spid="79"/>
                                        </p:tgtEl>
                                        <p:attrNameLst>
                                          <p:attrName>ppt_w</p:attrName>
                                        </p:attrNameLst>
                                      </p:cBhvr>
                                      <p:tavLst>
                                        <p:tav tm="0">
                                          <p:val>
                                            <p:fltVal val="0"/>
                                          </p:val>
                                        </p:tav>
                                        <p:tav tm="100000">
                                          <p:val>
                                            <p:strVal val="#ppt_w"/>
                                          </p:val>
                                        </p:tav>
                                      </p:tavLst>
                                    </p:anim>
                                    <p:anim calcmode="lin" valueType="num">
                                      <p:cBhvr>
                                        <p:cTn id="68" dur="500" fill="hold"/>
                                        <p:tgtEl>
                                          <p:spTgt spid="79"/>
                                        </p:tgtEl>
                                        <p:attrNameLst>
                                          <p:attrName>ppt_h</p:attrName>
                                        </p:attrNameLst>
                                      </p:cBhvr>
                                      <p:tavLst>
                                        <p:tav tm="0">
                                          <p:val>
                                            <p:fltVal val="0"/>
                                          </p:val>
                                        </p:tav>
                                        <p:tav tm="100000">
                                          <p:val>
                                            <p:strVal val="#ppt_h"/>
                                          </p:val>
                                        </p:tav>
                                      </p:tavLst>
                                    </p:anim>
                                    <p:animEffect transition="in" filter="fade">
                                      <p:cBhvr>
                                        <p:cTn id="69" dur="500"/>
                                        <p:tgtEl>
                                          <p:spTgt spid="79"/>
                                        </p:tgtEl>
                                      </p:cBhvr>
                                    </p:animEffect>
                                  </p:childTnLst>
                                </p:cTn>
                              </p:par>
                              <p:par>
                                <p:cTn id="70" presetID="53" presetClass="entr" presetSubtype="16" fill="hold" grpId="0" nodeType="withEffect" nodePh="1">
                                  <p:stCondLst>
                                    <p:cond delay="0"/>
                                  </p:stCondLst>
                                  <p:endCondLst>
                                    <p:cond evt="begin" delay="0">
                                      <p:tn val="70"/>
                                    </p:cond>
                                  </p:endCondLst>
                                  <p:childTnLst>
                                    <p:set>
                                      <p:cBhvr>
                                        <p:cTn id="71" dur="1" fill="hold">
                                          <p:stCondLst>
                                            <p:cond delay="0"/>
                                          </p:stCondLst>
                                        </p:cTn>
                                        <p:tgtEl>
                                          <p:spTgt spid="80"/>
                                        </p:tgtEl>
                                        <p:attrNameLst>
                                          <p:attrName>style.visibility</p:attrName>
                                        </p:attrNameLst>
                                      </p:cBhvr>
                                      <p:to>
                                        <p:strVal val="visible"/>
                                      </p:to>
                                    </p:set>
                                    <p:anim calcmode="lin" valueType="num">
                                      <p:cBhvr>
                                        <p:cTn id="72" dur="500" fill="hold"/>
                                        <p:tgtEl>
                                          <p:spTgt spid="80"/>
                                        </p:tgtEl>
                                        <p:attrNameLst>
                                          <p:attrName>ppt_w</p:attrName>
                                        </p:attrNameLst>
                                      </p:cBhvr>
                                      <p:tavLst>
                                        <p:tav tm="0">
                                          <p:val>
                                            <p:fltVal val="0"/>
                                          </p:val>
                                        </p:tav>
                                        <p:tav tm="100000">
                                          <p:val>
                                            <p:strVal val="#ppt_w"/>
                                          </p:val>
                                        </p:tav>
                                      </p:tavLst>
                                    </p:anim>
                                    <p:anim calcmode="lin" valueType="num">
                                      <p:cBhvr>
                                        <p:cTn id="73" dur="500" fill="hold"/>
                                        <p:tgtEl>
                                          <p:spTgt spid="80"/>
                                        </p:tgtEl>
                                        <p:attrNameLst>
                                          <p:attrName>ppt_h</p:attrName>
                                        </p:attrNameLst>
                                      </p:cBhvr>
                                      <p:tavLst>
                                        <p:tav tm="0">
                                          <p:val>
                                            <p:fltVal val="0"/>
                                          </p:val>
                                        </p:tav>
                                        <p:tav tm="100000">
                                          <p:val>
                                            <p:strVal val="#ppt_h"/>
                                          </p:val>
                                        </p:tav>
                                      </p:tavLst>
                                    </p:anim>
                                    <p:animEffect transition="in" filter="fade">
                                      <p:cBhvr>
                                        <p:cTn id="74" dur="500"/>
                                        <p:tgtEl>
                                          <p:spTgt spid="80"/>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81"/>
                                        </p:tgtEl>
                                        <p:attrNameLst>
                                          <p:attrName>style.visibility</p:attrName>
                                        </p:attrNameLst>
                                      </p:cBhvr>
                                      <p:to>
                                        <p:strVal val="visible"/>
                                      </p:to>
                                    </p:set>
                                    <p:anim calcmode="lin" valueType="num">
                                      <p:cBhvr>
                                        <p:cTn id="77" dur="500" fill="hold"/>
                                        <p:tgtEl>
                                          <p:spTgt spid="81"/>
                                        </p:tgtEl>
                                        <p:attrNameLst>
                                          <p:attrName>ppt_w</p:attrName>
                                        </p:attrNameLst>
                                      </p:cBhvr>
                                      <p:tavLst>
                                        <p:tav tm="0">
                                          <p:val>
                                            <p:fltVal val="0"/>
                                          </p:val>
                                        </p:tav>
                                        <p:tav tm="100000">
                                          <p:val>
                                            <p:strVal val="#ppt_w"/>
                                          </p:val>
                                        </p:tav>
                                      </p:tavLst>
                                    </p:anim>
                                    <p:anim calcmode="lin" valueType="num">
                                      <p:cBhvr>
                                        <p:cTn id="78" dur="500" fill="hold"/>
                                        <p:tgtEl>
                                          <p:spTgt spid="81"/>
                                        </p:tgtEl>
                                        <p:attrNameLst>
                                          <p:attrName>ppt_h</p:attrName>
                                        </p:attrNameLst>
                                      </p:cBhvr>
                                      <p:tavLst>
                                        <p:tav tm="0">
                                          <p:val>
                                            <p:fltVal val="0"/>
                                          </p:val>
                                        </p:tav>
                                        <p:tav tm="100000">
                                          <p:val>
                                            <p:strVal val="#ppt_h"/>
                                          </p:val>
                                        </p:tav>
                                      </p:tavLst>
                                    </p:anim>
                                    <p:animEffect transition="in" filter="fade">
                                      <p:cBhvr>
                                        <p:cTn id="79" dur="500"/>
                                        <p:tgtEl>
                                          <p:spTgt spid="81"/>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
                                        </p:tgtEl>
                                        <p:attrNameLst>
                                          <p:attrName>style.visibility</p:attrName>
                                        </p:attrNameLst>
                                      </p:cBhvr>
                                      <p:to>
                                        <p:strVal val="visible"/>
                                      </p:to>
                                    </p:set>
                                    <p:anim calcmode="lin" valueType="num">
                                      <p:cBhvr>
                                        <p:cTn id="82" dur="500" fill="hold"/>
                                        <p:tgtEl>
                                          <p:spTgt spid="4"/>
                                        </p:tgtEl>
                                        <p:attrNameLst>
                                          <p:attrName>ppt_w</p:attrName>
                                        </p:attrNameLst>
                                      </p:cBhvr>
                                      <p:tavLst>
                                        <p:tav tm="0">
                                          <p:val>
                                            <p:fltVal val="0"/>
                                          </p:val>
                                        </p:tav>
                                        <p:tav tm="100000">
                                          <p:val>
                                            <p:strVal val="#ppt_w"/>
                                          </p:val>
                                        </p:tav>
                                      </p:tavLst>
                                    </p:anim>
                                    <p:anim calcmode="lin" valueType="num">
                                      <p:cBhvr>
                                        <p:cTn id="83" dur="500" fill="hold"/>
                                        <p:tgtEl>
                                          <p:spTgt spid="4"/>
                                        </p:tgtEl>
                                        <p:attrNameLst>
                                          <p:attrName>ppt_h</p:attrName>
                                        </p:attrNameLst>
                                      </p:cBhvr>
                                      <p:tavLst>
                                        <p:tav tm="0">
                                          <p:val>
                                            <p:fltVal val="0"/>
                                          </p:val>
                                        </p:tav>
                                        <p:tav tm="100000">
                                          <p:val>
                                            <p:strVal val="#ppt_h"/>
                                          </p:val>
                                        </p:tav>
                                      </p:tavLst>
                                    </p:anim>
                                    <p:animEffect transition="in" filter="fade">
                                      <p:cBhvr>
                                        <p:cTn id="84" dur="500"/>
                                        <p:tgtEl>
                                          <p:spTgt spid="4"/>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p:cTn id="92" dur="500" fill="hold"/>
                                        <p:tgtEl>
                                          <p:spTgt spid="6"/>
                                        </p:tgtEl>
                                        <p:attrNameLst>
                                          <p:attrName>ppt_w</p:attrName>
                                        </p:attrNameLst>
                                      </p:cBhvr>
                                      <p:tavLst>
                                        <p:tav tm="0">
                                          <p:val>
                                            <p:fltVal val="0"/>
                                          </p:val>
                                        </p:tav>
                                        <p:tav tm="100000">
                                          <p:val>
                                            <p:strVal val="#ppt_w"/>
                                          </p:val>
                                        </p:tav>
                                      </p:tavLst>
                                    </p:anim>
                                    <p:anim calcmode="lin" valueType="num">
                                      <p:cBhvr>
                                        <p:cTn id="93" dur="500" fill="hold"/>
                                        <p:tgtEl>
                                          <p:spTgt spid="6"/>
                                        </p:tgtEl>
                                        <p:attrNameLst>
                                          <p:attrName>ppt_h</p:attrName>
                                        </p:attrNameLst>
                                      </p:cBhvr>
                                      <p:tavLst>
                                        <p:tav tm="0">
                                          <p:val>
                                            <p:fltVal val="0"/>
                                          </p:val>
                                        </p:tav>
                                        <p:tav tm="100000">
                                          <p:val>
                                            <p:strVal val="#ppt_h"/>
                                          </p:val>
                                        </p:tav>
                                      </p:tavLst>
                                    </p:anim>
                                    <p:animEffect transition="in" filter="fade">
                                      <p:cBhvr>
                                        <p:cTn id="94" dur="500"/>
                                        <p:tgtEl>
                                          <p:spTgt spid="6"/>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7"/>
                                        </p:tgtEl>
                                        <p:attrNameLst>
                                          <p:attrName>style.visibility</p:attrName>
                                        </p:attrNameLst>
                                      </p:cBhvr>
                                      <p:to>
                                        <p:strVal val="visible"/>
                                      </p:to>
                                    </p:set>
                                    <p:anim calcmode="lin" valueType="num">
                                      <p:cBhvr>
                                        <p:cTn id="97" dur="500" fill="hold"/>
                                        <p:tgtEl>
                                          <p:spTgt spid="7"/>
                                        </p:tgtEl>
                                        <p:attrNameLst>
                                          <p:attrName>ppt_w</p:attrName>
                                        </p:attrNameLst>
                                      </p:cBhvr>
                                      <p:tavLst>
                                        <p:tav tm="0">
                                          <p:val>
                                            <p:fltVal val="0"/>
                                          </p:val>
                                        </p:tav>
                                        <p:tav tm="100000">
                                          <p:val>
                                            <p:strVal val="#ppt_w"/>
                                          </p:val>
                                        </p:tav>
                                      </p:tavLst>
                                    </p:anim>
                                    <p:anim calcmode="lin" valueType="num">
                                      <p:cBhvr>
                                        <p:cTn id="98" dur="500" fill="hold"/>
                                        <p:tgtEl>
                                          <p:spTgt spid="7"/>
                                        </p:tgtEl>
                                        <p:attrNameLst>
                                          <p:attrName>ppt_h</p:attrName>
                                        </p:attrNameLst>
                                      </p:cBhvr>
                                      <p:tavLst>
                                        <p:tav tm="0">
                                          <p:val>
                                            <p:fltVal val="0"/>
                                          </p:val>
                                        </p:tav>
                                        <p:tav tm="100000">
                                          <p:val>
                                            <p:strVal val="#ppt_h"/>
                                          </p:val>
                                        </p:tav>
                                      </p:tavLst>
                                    </p:anim>
                                    <p:animEffect transition="in" filter="fade">
                                      <p:cBhvr>
                                        <p:cTn id="9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1" grpId="0" animBg="1"/>
      <p:bldP spid="123" grpId="0" animBg="1"/>
      <p:bldP spid="3" grpId="0" animBg="1"/>
      <p:bldP spid="62" grpId="0"/>
      <p:bldP spid="63" grpId="0"/>
      <p:bldP spid="67" grpId="0" animBg="1"/>
      <p:bldP spid="68" grpId="0"/>
      <p:bldP spid="69" grpId="0"/>
      <p:bldP spid="73" grpId="0" animBg="1"/>
      <p:bldP spid="74" grpId="0"/>
      <p:bldP spid="75" grpId="0"/>
      <p:bldP spid="79" grpId="0" animBg="1"/>
      <p:bldP spid="80" grpId="0"/>
      <p:bldP spid="81" grpId="0"/>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5800" y="1123950"/>
            <a:ext cx="3657600" cy="3124200"/>
          </a:xfrm>
          <a:prstGeom prst="rect">
            <a:avLst/>
          </a:prstGeom>
          <a:blipFill>
            <a:blip r:embed="rId1"/>
            <a:stretch>
              <a:fillRect/>
            </a:stretch>
          </a:bli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2" name="表格 1"/>
          <p:cNvGraphicFramePr/>
          <p:nvPr/>
        </p:nvGraphicFramePr>
        <p:xfrm>
          <a:off x="4495800" y="1113053"/>
          <a:ext cx="4114800" cy="3211297"/>
        </p:xfrm>
        <a:graphic>
          <a:graphicData uri="http://schemas.openxmlformats.org/drawingml/2006/table">
            <a:tbl>
              <a:tblPr>
                <a:tableStyleId>{5DA37D80-6434-44D0-A028-1B22A696006F}</a:tableStyleId>
              </a:tblPr>
              <a:tblGrid>
                <a:gridCol w="499145"/>
                <a:gridCol w="2211805"/>
                <a:gridCol w="1403850"/>
              </a:tblGrid>
              <a:tr h="704013">
                <a:tc>
                  <a:txBody>
                    <a:bodyPr/>
                    <a:lstStyle>
                      <a:lvl1pPr marL="342900" lvl="0" indent="-342900" algn="l" defTabSz="0" eaLnBrk="1" fontAlgn="base" latinLnBrk="0" hangingPunct="1">
                        <a:lnSpc>
                          <a:spcPct val="100000"/>
                        </a:lnSpc>
                        <a:spcBef>
                          <a:spcPct val="20000"/>
                        </a:spcBef>
                        <a:buClr>
                          <a:schemeClr val="tx2"/>
                        </a:buClr>
                        <a:buSzPct val="60000"/>
                        <a:buFont typeface="Wingdings 2" panose="05020102010507070707" charset="0"/>
                        <a:buChar char=""/>
                        <a:defRPr sz="3200" kern="1200">
                          <a:solidFill>
                            <a:schemeClr val="tx1"/>
                          </a:solidFill>
                          <a:latin typeface="Goudy Old Style" charset="0"/>
                          <a:ea typeface="宋体" panose="02010600030101010101" pitchFamily="2" charset="-122"/>
                          <a:sym typeface="Goudy Old Style" charset="0"/>
                        </a:defRPr>
                      </a:lvl1pPr>
                      <a:lvl2pPr marL="742950" lvl="1" indent="-285750" algn="l" defTabSz="0" eaLnBrk="1" fontAlgn="base" latinLnBrk="0" hangingPunct="1">
                        <a:lnSpc>
                          <a:spcPct val="100000"/>
                        </a:lnSpc>
                        <a:spcBef>
                          <a:spcPct val="20000"/>
                        </a:spcBef>
                        <a:buClr>
                          <a:schemeClr val="tx2"/>
                        </a:buClr>
                        <a:buSzPct val="60000"/>
                        <a:buFont typeface="Wingdings 2" panose="05020102010507070707" charset="0"/>
                        <a:buChar char=""/>
                        <a:defRPr sz="2800" kern="1200">
                          <a:solidFill>
                            <a:schemeClr val="tx1"/>
                          </a:solidFill>
                          <a:latin typeface="Goudy Old Style" charset="0"/>
                          <a:ea typeface="宋体" panose="02010600030101010101" pitchFamily="2" charset="-122"/>
                          <a:sym typeface="Goudy Old Style" charset="0"/>
                        </a:defRPr>
                      </a:lvl2pPr>
                      <a:lvl3pPr marL="1143000" lvl="2"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400" kern="1200">
                          <a:solidFill>
                            <a:schemeClr val="tx1"/>
                          </a:solidFill>
                          <a:latin typeface="Goudy Old Style" charset="0"/>
                          <a:ea typeface="宋体" panose="02010600030101010101" pitchFamily="2" charset="-122"/>
                          <a:sym typeface="Goudy Old Style" charset="0"/>
                        </a:defRPr>
                      </a:lvl3pPr>
                      <a:lvl4pPr marL="1600200" lvl="3"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charset="0"/>
                          <a:ea typeface="宋体" panose="02010600030101010101" pitchFamily="2" charset="-122"/>
                          <a:sym typeface="Goudy Old Style" charset="0"/>
                        </a:defRPr>
                      </a:lvl4pPr>
                      <a:lvl5pPr marL="2057400" lvl="4"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charset="0"/>
                          <a:ea typeface="宋体" panose="02010600030101010101" pitchFamily="2" charset="-122"/>
                          <a:sym typeface="Goudy Old Style" charset="0"/>
                        </a:defRPr>
                      </a:lvl5pPr>
                    </a:lstStyle>
                    <a:p>
                      <a:pPr marL="0" lvl="0" indent="0" algn="ctr" eaLnBrk="1" fontAlgn="base" latinLnBrk="0" hangingPunct="1">
                        <a:lnSpc>
                          <a:spcPct val="100000"/>
                        </a:lnSpc>
                        <a:spcBef>
                          <a:spcPct val="20000"/>
                        </a:spcBef>
                        <a:spcAft>
                          <a:spcPct val="0"/>
                        </a:spcAft>
                        <a:buClr>
                          <a:schemeClr val="folHlink"/>
                        </a:buClr>
                        <a:buSzPct val="60000"/>
                        <a:buNone/>
                      </a:pPr>
                      <a:r>
                        <a:rPr lang="zh-CN" altLang="en-US" sz="1400" baseline="0" dirty="0">
                          <a:latin typeface="Arial" panose="020B0604020202020204" pitchFamily="34" charset="0"/>
                          <a:ea typeface="微软雅黑" panose="020B0503020204020204" pitchFamily="34" charset="-122"/>
                          <a:sym typeface="Arial" panose="020B0604020202020204" pitchFamily="34" charset="0"/>
                        </a:rPr>
                        <a:t>利用程度</a:t>
                      </a:r>
                      <a:endParaRPr lang="zh-CN" altLang="en-US" sz="1800" b="1" i="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txBody>
                  <a:tcPr marL="68553" marR="68553" marT="34277" marB="34277"/>
                </a:tc>
                <a:tc>
                  <a:txBody>
                    <a:bodyPr/>
                    <a:lstStyle>
                      <a:lvl1pPr marL="342900" lvl="0" indent="-342900" algn="l" defTabSz="0" eaLnBrk="1" fontAlgn="base" latinLnBrk="0" hangingPunct="1">
                        <a:lnSpc>
                          <a:spcPct val="100000"/>
                        </a:lnSpc>
                        <a:spcBef>
                          <a:spcPct val="20000"/>
                        </a:spcBef>
                        <a:buClr>
                          <a:schemeClr val="tx2"/>
                        </a:buClr>
                        <a:buSzPct val="60000"/>
                        <a:buFont typeface="Wingdings 2" panose="05020102010507070707" charset="0"/>
                        <a:buChar char=""/>
                        <a:defRPr sz="3200" kern="1200">
                          <a:solidFill>
                            <a:schemeClr val="tx1"/>
                          </a:solidFill>
                          <a:latin typeface="Goudy Old Style" charset="0"/>
                          <a:ea typeface="宋体" panose="02010600030101010101" pitchFamily="2" charset="-122"/>
                          <a:sym typeface="Goudy Old Style" charset="0"/>
                        </a:defRPr>
                      </a:lvl1pPr>
                      <a:lvl2pPr marL="742950" lvl="1" indent="-285750" algn="l" defTabSz="0" eaLnBrk="1" fontAlgn="base" latinLnBrk="0" hangingPunct="1">
                        <a:lnSpc>
                          <a:spcPct val="100000"/>
                        </a:lnSpc>
                        <a:spcBef>
                          <a:spcPct val="20000"/>
                        </a:spcBef>
                        <a:buClr>
                          <a:schemeClr val="tx2"/>
                        </a:buClr>
                        <a:buSzPct val="60000"/>
                        <a:buFont typeface="Wingdings 2" panose="05020102010507070707" charset="0"/>
                        <a:buChar char=""/>
                        <a:defRPr sz="2800" kern="1200">
                          <a:solidFill>
                            <a:schemeClr val="tx1"/>
                          </a:solidFill>
                          <a:latin typeface="Goudy Old Style" charset="0"/>
                          <a:ea typeface="宋体" panose="02010600030101010101" pitchFamily="2" charset="-122"/>
                          <a:sym typeface="Goudy Old Style" charset="0"/>
                        </a:defRPr>
                      </a:lvl2pPr>
                      <a:lvl3pPr marL="1143000" lvl="2"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400" kern="1200">
                          <a:solidFill>
                            <a:schemeClr val="tx1"/>
                          </a:solidFill>
                          <a:latin typeface="Goudy Old Style" charset="0"/>
                          <a:ea typeface="宋体" panose="02010600030101010101" pitchFamily="2" charset="-122"/>
                          <a:sym typeface="Goudy Old Style" charset="0"/>
                        </a:defRPr>
                      </a:lvl3pPr>
                      <a:lvl4pPr marL="1600200" lvl="3"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charset="0"/>
                          <a:ea typeface="宋体" panose="02010600030101010101" pitchFamily="2" charset="-122"/>
                          <a:sym typeface="Goudy Old Style" charset="0"/>
                        </a:defRPr>
                      </a:lvl4pPr>
                      <a:lvl5pPr marL="2057400" lvl="4"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charset="0"/>
                          <a:ea typeface="宋体" panose="02010600030101010101" pitchFamily="2" charset="-122"/>
                          <a:sym typeface="Goudy Old Style" charset="0"/>
                        </a:defRPr>
                      </a:lvl5pPr>
                    </a:lstStyle>
                    <a:p>
                      <a:pPr marL="0" lvl="0" indent="0" algn="ctr" eaLnBrk="1" fontAlgn="base" latinLnBrk="0" hangingPunct="1">
                        <a:lnSpc>
                          <a:spcPct val="100000"/>
                        </a:lnSpc>
                        <a:spcBef>
                          <a:spcPct val="20000"/>
                        </a:spcBef>
                        <a:spcAft>
                          <a:spcPct val="0"/>
                        </a:spcAft>
                        <a:buClr>
                          <a:schemeClr val="folHlink"/>
                        </a:buClr>
                        <a:buSzPct val="60000"/>
                        <a:buNone/>
                      </a:pPr>
                      <a:r>
                        <a:rPr lang="zh-CN" altLang="en-US" sz="1400" baseline="0" dirty="0">
                          <a:latin typeface="Arial" panose="020B0604020202020204" pitchFamily="34" charset="0"/>
                          <a:ea typeface="微软雅黑" panose="020B0503020204020204" pitchFamily="34" charset="-122"/>
                          <a:sym typeface="Arial" panose="020B0604020202020204" pitchFamily="34" charset="0"/>
                        </a:rPr>
                        <a:t>必需的程度（使用频率）</a:t>
                      </a:r>
                      <a:endParaRPr lang="zh-CN" altLang="en-US" sz="1800" b="1" i="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txBody>
                  <a:tcPr marL="68553" marR="68553" marT="34277" marB="34277"/>
                </a:tc>
                <a:tc>
                  <a:txBody>
                    <a:bodyPr/>
                    <a:lstStyle>
                      <a:lvl1pPr marL="342900" lvl="0" indent="-342900" algn="l" defTabSz="0" eaLnBrk="1" fontAlgn="base" latinLnBrk="0" hangingPunct="1">
                        <a:lnSpc>
                          <a:spcPct val="100000"/>
                        </a:lnSpc>
                        <a:spcBef>
                          <a:spcPct val="20000"/>
                        </a:spcBef>
                        <a:buClr>
                          <a:schemeClr val="tx2"/>
                        </a:buClr>
                        <a:buSzPct val="60000"/>
                        <a:buFont typeface="Wingdings 2" panose="05020102010507070707" charset="0"/>
                        <a:buChar char=""/>
                        <a:defRPr sz="3200" kern="1200">
                          <a:solidFill>
                            <a:schemeClr val="tx1"/>
                          </a:solidFill>
                          <a:latin typeface="Goudy Old Style" charset="0"/>
                          <a:ea typeface="宋体" panose="02010600030101010101" pitchFamily="2" charset="-122"/>
                          <a:sym typeface="Goudy Old Style" charset="0"/>
                        </a:defRPr>
                      </a:lvl1pPr>
                      <a:lvl2pPr marL="742950" lvl="1" indent="-285750" algn="l" defTabSz="0" eaLnBrk="1" fontAlgn="base" latinLnBrk="0" hangingPunct="1">
                        <a:lnSpc>
                          <a:spcPct val="100000"/>
                        </a:lnSpc>
                        <a:spcBef>
                          <a:spcPct val="20000"/>
                        </a:spcBef>
                        <a:buClr>
                          <a:schemeClr val="tx2"/>
                        </a:buClr>
                        <a:buSzPct val="60000"/>
                        <a:buFont typeface="Wingdings 2" panose="05020102010507070707" charset="0"/>
                        <a:buChar char=""/>
                        <a:defRPr sz="2800" kern="1200">
                          <a:solidFill>
                            <a:schemeClr val="tx1"/>
                          </a:solidFill>
                          <a:latin typeface="Goudy Old Style" charset="0"/>
                          <a:ea typeface="宋体" panose="02010600030101010101" pitchFamily="2" charset="-122"/>
                          <a:sym typeface="Goudy Old Style" charset="0"/>
                        </a:defRPr>
                      </a:lvl2pPr>
                      <a:lvl3pPr marL="1143000" lvl="2"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400" kern="1200">
                          <a:solidFill>
                            <a:schemeClr val="tx1"/>
                          </a:solidFill>
                          <a:latin typeface="Goudy Old Style" charset="0"/>
                          <a:ea typeface="宋体" panose="02010600030101010101" pitchFamily="2" charset="-122"/>
                          <a:sym typeface="Goudy Old Style" charset="0"/>
                        </a:defRPr>
                      </a:lvl3pPr>
                      <a:lvl4pPr marL="1600200" lvl="3"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charset="0"/>
                          <a:ea typeface="宋体" panose="02010600030101010101" pitchFamily="2" charset="-122"/>
                          <a:sym typeface="Goudy Old Style" charset="0"/>
                        </a:defRPr>
                      </a:lvl4pPr>
                      <a:lvl5pPr marL="2057400" lvl="4"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charset="0"/>
                          <a:ea typeface="宋体" panose="02010600030101010101" pitchFamily="2" charset="-122"/>
                          <a:sym typeface="Goudy Old Style" charset="0"/>
                        </a:defRPr>
                      </a:lvl5pPr>
                    </a:lstStyle>
                    <a:p>
                      <a:pPr marL="0" lvl="0" indent="0" algn="ctr" eaLnBrk="1" fontAlgn="base" latinLnBrk="0" hangingPunct="1">
                        <a:lnSpc>
                          <a:spcPct val="100000"/>
                        </a:lnSpc>
                        <a:spcBef>
                          <a:spcPct val="20000"/>
                        </a:spcBef>
                        <a:spcAft>
                          <a:spcPct val="0"/>
                        </a:spcAft>
                        <a:buClr>
                          <a:schemeClr val="folHlink"/>
                        </a:buClr>
                        <a:buSzPct val="60000"/>
                        <a:buNone/>
                      </a:pPr>
                      <a:r>
                        <a:rPr lang="zh-CN" altLang="en-US" sz="1400" baseline="0" dirty="0">
                          <a:latin typeface="Arial" panose="020B0604020202020204" pitchFamily="34" charset="0"/>
                          <a:ea typeface="微软雅黑" panose="020B0503020204020204" pitchFamily="34" charset="-122"/>
                          <a:sym typeface="Arial" panose="020B0604020202020204" pitchFamily="34" charset="0"/>
                        </a:rPr>
                        <a:t>保存方法</a:t>
                      </a:r>
                      <a:endParaRPr lang="zh-CN" altLang="en-US" sz="1800" b="1" i="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txBody>
                  <a:tcPr marL="68553" marR="68553" marT="34277" marB="34277"/>
                </a:tc>
              </a:tr>
              <a:tr h="805102">
                <a:tc>
                  <a:txBody>
                    <a:bodyPr/>
                    <a:lstStyle>
                      <a:lvl1pPr marL="342900" lvl="0" indent="-342900" algn="l" defTabSz="0" eaLnBrk="1" fontAlgn="base" latinLnBrk="0" hangingPunct="1">
                        <a:lnSpc>
                          <a:spcPct val="100000"/>
                        </a:lnSpc>
                        <a:spcBef>
                          <a:spcPct val="20000"/>
                        </a:spcBef>
                        <a:buClr>
                          <a:schemeClr val="tx2"/>
                        </a:buClr>
                        <a:buSzPct val="60000"/>
                        <a:buFont typeface="Wingdings 2" panose="05020102010507070707" charset="0"/>
                        <a:buChar char=""/>
                        <a:defRPr sz="3200" kern="1200">
                          <a:solidFill>
                            <a:schemeClr val="tx1"/>
                          </a:solidFill>
                          <a:latin typeface="Goudy Old Style" charset="0"/>
                          <a:ea typeface="宋体" panose="02010600030101010101" pitchFamily="2" charset="-122"/>
                          <a:sym typeface="Goudy Old Style" charset="0"/>
                        </a:defRPr>
                      </a:lvl1pPr>
                      <a:lvl2pPr marL="742950" lvl="1" indent="-285750" algn="l" defTabSz="0" eaLnBrk="1" fontAlgn="base" latinLnBrk="0" hangingPunct="1">
                        <a:lnSpc>
                          <a:spcPct val="100000"/>
                        </a:lnSpc>
                        <a:spcBef>
                          <a:spcPct val="20000"/>
                        </a:spcBef>
                        <a:buClr>
                          <a:schemeClr val="tx2"/>
                        </a:buClr>
                        <a:buSzPct val="60000"/>
                        <a:buFont typeface="Wingdings 2" panose="05020102010507070707" charset="0"/>
                        <a:buChar char=""/>
                        <a:defRPr sz="2800" kern="1200">
                          <a:solidFill>
                            <a:schemeClr val="tx1"/>
                          </a:solidFill>
                          <a:latin typeface="Goudy Old Style" charset="0"/>
                          <a:ea typeface="宋体" panose="02010600030101010101" pitchFamily="2" charset="-122"/>
                          <a:sym typeface="Goudy Old Style" charset="0"/>
                        </a:defRPr>
                      </a:lvl2pPr>
                      <a:lvl3pPr marL="1143000" lvl="2"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400" kern="1200">
                          <a:solidFill>
                            <a:schemeClr val="tx1"/>
                          </a:solidFill>
                          <a:latin typeface="Goudy Old Style" charset="0"/>
                          <a:ea typeface="宋体" panose="02010600030101010101" pitchFamily="2" charset="-122"/>
                          <a:sym typeface="Goudy Old Style" charset="0"/>
                        </a:defRPr>
                      </a:lvl3pPr>
                      <a:lvl4pPr marL="1600200" lvl="3"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charset="0"/>
                          <a:ea typeface="宋体" panose="02010600030101010101" pitchFamily="2" charset="-122"/>
                          <a:sym typeface="Goudy Old Style" charset="0"/>
                        </a:defRPr>
                      </a:lvl4pPr>
                      <a:lvl5pPr marL="2057400" lvl="4"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charset="0"/>
                          <a:ea typeface="宋体" panose="02010600030101010101" pitchFamily="2" charset="-122"/>
                          <a:sym typeface="Goudy Old Style" charset="0"/>
                        </a:defRPr>
                      </a:lvl5pPr>
                    </a:lstStyle>
                    <a:p>
                      <a:pPr marL="0" lvl="0" indent="0" algn="ctr" eaLnBrk="1" fontAlgn="base" latinLnBrk="0" hangingPunct="1">
                        <a:lnSpc>
                          <a:spcPct val="100000"/>
                        </a:lnSpc>
                        <a:spcBef>
                          <a:spcPct val="20000"/>
                        </a:spcBef>
                        <a:spcAft>
                          <a:spcPct val="0"/>
                        </a:spcAft>
                        <a:buClr>
                          <a:schemeClr val="folHlink"/>
                        </a:buClr>
                        <a:buSzPct val="60000"/>
                        <a:buNone/>
                      </a:pPr>
                      <a:r>
                        <a:rPr lang="zh-CN" altLang="en-US" sz="1200" baseline="0" dirty="0">
                          <a:latin typeface="Arial" panose="020B0604020202020204" pitchFamily="34" charset="0"/>
                          <a:ea typeface="微软雅黑" panose="020B0503020204020204" pitchFamily="34" charset="-122"/>
                          <a:sym typeface="Arial" panose="020B0604020202020204" pitchFamily="34" charset="0"/>
                        </a:rPr>
                        <a:t>低</a:t>
                      </a:r>
                      <a:endParaRPr lang="zh-CN" altLang="en-US" sz="1500" b="1" i="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txBody>
                  <a:tcPr marL="68553" marR="68553" marT="34277" marB="34277" anchor="ctr"/>
                </a:tc>
                <a:tc>
                  <a:txBody>
                    <a:bodyPr/>
                    <a:lstStyle>
                      <a:lvl1pPr marL="342900" lvl="0" indent="-342900" algn="l" defTabSz="0" eaLnBrk="1" fontAlgn="base" latinLnBrk="0" hangingPunct="1">
                        <a:lnSpc>
                          <a:spcPct val="100000"/>
                        </a:lnSpc>
                        <a:spcBef>
                          <a:spcPct val="20000"/>
                        </a:spcBef>
                        <a:buClr>
                          <a:schemeClr val="tx2"/>
                        </a:buClr>
                        <a:buSzPct val="60000"/>
                        <a:buFont typeface="Wingdings 2" panose="05020102010507070707" charset="0"/>
                        <a:buChar char=""/>
                        <a:defRPr sz="3200" kern="1200">
                          <a:solidFill>
                            <a:schemeClr val="tx1"/>
                          </a:solidFill>
                          <a:latin typeface="Goudy Old Style" charset="0"/>
                          <a:ea typeface="宋体" panose="02010600030101010101" pitchFamily="2" charset="-122"/>
                          <a:sym typeface="Goudy Old Style" charset="0"/>
                        </a:defRPr>
                      </a:lvl1pPr>
                      <a:lvl2pPr marL="742950" lvl="1" indent="-285750" algn="l" defTabSz="0" eaLnBrk="1" fontAlgn="base" latinLnBrk="0" hangingPunct="1">
                        <a:lnSpc>
                          <a:spcPct val="100000"/>
                        </a:lnSpc>
                        <a:spcBef>
                          <a:spcPct val="20000"/>
                        </a:spcBef>
                        <a:buClr>
                          <a:schemeClr val="tx2"/>
                        </a:buClr>
                        <a:buSzPct val="60000"/>
                        <a:buFont typeface="Wingdings 2" panose="05020102010507070707" charset="0"/>
                        <a:buChar char=""/>
                        <a:defRPr sz="2800" kern="1200">
                          <a:solidFill>
                            <a:schemeClr val="tx1"/>
                          </a:solidFill>
                          <a:latin typeface="Goudy Old Style" charset="0"/>
                          <a:ea typeface="宋体" panose="02010600030101010101" pitchFamily="2" charset="-122"/>
                          <a:sym typeface="Goudy Old Style" charset="0"/>
                        </a:defRPr>
                      </a:lvl2pPr>
                      <a:lvl3pPr marL="1143000" lvl="2"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400" kern="1200">
                          <a:solidFill>
                            <a:schemeClr val="tx1"/>
                          </a:solidFill>
                          <a:latin typeface="Goudy Old Style" charset="0"/>
                          <a:ea typeface="宋体" panose="02010600030101010101" pitchFamily="2" charset="-122"/>
                          <a:sym typeface="Goudy Old Style" charset="0"/>
                        </a:defRPr>
                      </a:lvl3pPr>
                      <a:lvl4pPr marL="1600200" lvl="3"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charset="0"/>
                          <a:ea typeface="宋体" panose="02010600030101010101" pitchFamily="2" charset="-122"/>
                          <a:sym typeface="Goudy Old Style" charset="0"/>
                        </a:defRPr>
                      </a:lvl4pPr>
                      <a:lvl5pPr marL="2057400" lvl="4"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charset="0"/>
                          <a:ea typeface="宋体" panose="02010600030101010101" pitchFamily="2" charset="-122"/>
                          <a:sym typeface="Goudy Old Style" charset="0"/>
                        </a:defRPr>
                      </a:lvl5pPr>
                    </a:lstStyle>
                    <a:p>
                      <a:pPr marL="342900" lvl="0" indent="-342900" algn="l"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l"/>
                      </a:pPr>
                      <a:r>
                        <a:rPr lang="zh-CN" altLang="en-US" sz="1200" baseline="0" dirty="0">
                          <a:latin typeface="Arial" panose="020B0604020202020204" pitchFamily="34" charset="0"/>
                          <a:ea typeface="微软雅黑" panose="020B0503020204020204" pitchFamily="34" charset="-122"/>
                          <a:sym typeface="Arial" panose="020B0604020202020204" pitchFamily="34" charset="0"/>
                        </a:rPr>
                        <a:t>过去一年都没有使用的物品</a:t>
                      </a:r>
                      <a:endParaRPr lang="zh-CN" altLang="en-US" sz="1200" baseline="0" dirty="0">
                        <a:latin typeface="Arial" panose="020B0604020202020204" pitchFamily="34" charset="0"/>
                        <a:ea typeface="微软雅黑" panose="020B0503020204020204" pitchFamily="34" charset="-122"/>
                        <a:sym typeface="Arial" panose="020B0604020202020204" pitchFamily="34" charset="0"/>
                      </a:endParaRPr>
                    </a:p>
                    <a:p>
                      <a:pPr marL="342900" lvl="0" indent="-342900" algn="l"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l"/>
                      </a:pPr>
                      <a:r>
                        <a:rPr lang="zh-CN" altLang="en-US" sz="1200" baseline="0" dirty="0">
                          <a:latin typeface="Arial" panose="020B0604020202020204" pitchFamily="34" charset="0"/>
                          <a:ea typeface="微软雅黑" panose="020B0503020204020204" pitchFamily="34" charset="-122"/>
                          <a:sym typeface="Arial" panose="020B0604020202020204" pitchFamily="34" charset="0"/>
                        </a:rPr>
                        <a:t>在过去的</a:t>
                      </a:r>
                      <a:r>
                        <a:rPr lang="en-US" altLang="zh-CN" sz="1200" baseline="0" dirty="0">
                          <a:latin typeface="Arial" panose="020B0604020202020204" pitchFamily="34" charset="0"/>
                          <a:ea typeface="微软雅黑" panose="020B0503020204020204" pitchFamily="34" charset="-122"/>
                          <a:sym typeface="Arial" panose="020B0604020202020204" pitchFamily="34" charset="0"/>
                        </a:rPr>
                        <a:t>6~12</a:t>
                      </a:r>
                      <a:r>
                        <a:rPr lang="zh-CN" altLang="en-US" sz="1200" baseline="0" dirty="0">
                          <a:latin typeface="Arial" panose="020B0604020202020204" pitchFamily="34" charset="0"/>
                          <a:ea typeface="微软雅黑" panose="020B0503020204020204" pitchFamily="34" charset="-122"/>
                          <a:sym typeface="Arial" panose="020B0604020202020204" pitchFamily="34" charset="0"/>
                        </a:rPr>
                        <a:t>个月中，只使用一次以上的物品</a:t>
                      </a:r>
                      <a:endParaRPr lang="zh-CN" altLang="en-US" sz="1500" b="1" i="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txBody>
                  <a:tcPr marL="68553" marR="68553" marT="34277" marB="34277" anchor="ctr"/>
                </a:tc>
                <a:tc>
                  <a:txBody>
                    <a:bodyPr/>
                    <a:lstStyle>
                      <a:lvl1pPr marL="342900" lvl="0" indent="-342900" algn="l" defTabSz="0" eaLnBrk="1" fontAlgn="base" latinLnBrk="0" hangingPunct="1">
                        <a:lnSpc>
                          <a:spcPct val="100000"/>
                        </a:lnSpc>
                        <a:spcBef>
                          <a:spcPct val="20000"/>
                        </a:spcBef>
                        <a:buClr>
                          <a:schemeClr val="tx2"/>
                        </a:buClr>
                        <a:buSzPct val="60000"/>
                        <a:buFont typeface="Wingdings 2" panose="05020102010507070707" charset="0"/>
                        <a:buChar char=""/>
                        <a:defRPr sz="3200" kern="1200">
                          <a:solidFill>
                            <a:schemeClr val="tx1"/>
                          </a:solidFill>
                          <a:latin typeface="Goudy Old Style" charset="0"/>
                          <a:ea typeface="宋体" panose="02010600030101010101" pitchFamily="2" charset="-122"/>
                          <a:sym typeface="Goudy Old Style" charset="0"/>
                        </a:defRPr>
                      </a:lvl1pPr>
                      <a:lvl2pPr marL="742950" lvl="1" indent="-285750" algn="l" defTabSz="0" eaLnBrk="1" fontAlgn="base" latinLnBrk="0" hangingPunct="1">
                        <a:lnSpc>
                          <a:spcPct val="100000"/>
                        </a:lnSpc>
                        <a:spcBef>
                          <a:spcPct val="20000"/>
                        </a:spcBef>
                        <a:buClr>
                          <a:schemeClr val="tx2"/>
                        </a:buClr>
                        <a:buSzPct val="60000"/>
                        <a:buFont typeface="Wingdings 2" panose="05020102010507070707" charset="0"/>
                        <a:buChar char=""/>
                        <a:defRPr sz="2800" kern="1200">
                          <a:solidFill>
                            <a:schemeClr val="tx1"/>
                          </a:solidFill>
                          <a:latin typeface="Goudy Old Style" charset="0"/>
                          <a:ea typeface="宋体" panose="02010600030101010101" pitchFamily="2" charset="-122"/>
                          <a:sym typeface="Goudy Old Style" charset="0"/>
                        </a:defRPr>
                      </a:lvl2pPr>
                      <a:lvl3pPr marL="1143000" lvl="2"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400" kern="1200">
                          <a:solidFill>
                            <a:schemeClr val="tx1"/>
                          </a:solidFill>
                          <a:latin typeface="Goudy Old Style" charset="0"/>
                          <a:ea typeface="宋体" panose="02010600030101010101" pitchFamily="2" charset="-122"/>
                          <a:sym typeface="Goudy Old Style" charset="0"/>
                        </a:defRPr>
                      </a:lvl3pPr>
                      <a:lvl4pPr marL="1600200" lvl="3"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charset="0"/>
                          <a:ea typeface="宋体" panose="02010600030101010101" pitchFamily="2" charset="-122"/>
                          <a:sym typeface="Goudy Old Style" charset="0"/>
                        </a:defRPr>
                      </a:lvl4pPr>
                      <a:lvl5pPr marL="2057400" lvl="4"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charset="0"/>
                          <a:ea typeface="宋体" panose="02010600030101010101" pitchFamily="2" charset="-122"/>
                          <a:sym typeface="Goudy Old Style" charset="0"/>
                        </a:defRPr>
                      </a:lvl5pPr>
                    </a:lstStyle>
                    <a:p>
                      <a:pPr marL="0" lvl="0" indent="0" algn="l"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Ø"/>
                      </a:pPr>
                      <a:r>
                        <a:rPr lang="zh-CN" altLang="en-US" sz="1200" baseline="0" dirty="0">
                          <a:latin typeface="Arial" panose="020B0604020202020204" pitchFamily="34" charset="0"/>
                          <a:ea typeface="微软雅黑" panose="020B0503020204020204" pitchFamily="34" charset="-122"/>
                          <a:sym typeface="Arial" panose="020B0604020202020204" pitchFamily="34" charset="0"/>
                        </a:rPr>
                        <a:t>扔掉</a:t>
                      </a:r>
                      <a:endParaRPr lang="zh-CN" altLang="en-US" sz="1200" baseline="0" dirty="0">
                        <a:latin typeface="Arial" panose="020B0604020202020204" pitchFamily="34" charset="0"/>
                        <a:ea typeface="微软雅黑" panose="020B0503020204020204" pitchFamily="34" charset="-122"/>
                        <a:sym typeface="Arial" panose="020B0604020202020204" pitchFamily="34" charset="0"/>
                      </a:endParaRPr>
                    </a:p>
                    <a:p>
                      <a:pPr marL="0" lvl="0" indent="0" algn="l"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Ø"/>
                      </a:pPr>
                      <a:r>
                        <a:rPr lang="zh-CN" altLang="en-US" sz="1200" baseline="0" dirty="0">
                          <a:latin typeface="Arial" panose="020B0604020202020204" pitchFamily="34" charset="0"/>
                          <a:ea typeface="微软雅黑" panose="020B0503020204020204" pitchFamily="34" charset="-122"/>
                          <a:sym typeface="Arial" panose="020B0604020202020204" pitchFamily="34" charset="0"/>
                        </a:rPr>
                        <a:t>保存在远处</a:t>
                      </a:r>
                      <a:endParaRPr lang="zh-CN" altLang="en-US" sz="1500" b="1" i="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txBody>
                  <a:tcPr marL="68553" marR="68553" marT="34277" marB="34277" anchor="ctr"/>
                </a:tc>
              </a:tr>
              <a:tr h="781100">
                <a:tc>
                  <a:txBody>
                    <a:bodyPr/>
                    <a:lstStyle>
                      <a:lvl1pPr marL="342900" lvl="0" indent="-342900" algn="l" defTabSz="0" eaLnBrk="1" fontAlgn="base" latinLnBrk="0" hangingPunct="1">
                        <a:lnSpc>
                          <a:spcPct val="100000"/>
                        </a:lnSpc>
                        <a:spcBef>
                          <a:spcPct val="20000"/>
                        </a:spcBef>
                        <a:buClr>
                          <a:schemeClr val="tx2"/>
                        </a:buClr>
                        <a:buSzPct val="60000"/>
                        <a:buFont typeface="Wingdings 2" panose="05020102010507070707" charset="0"/>
                        <a:buChar char=""/>
                        <a:defRPr sz="3200" kern="1200">
                          <a:solidFill>
                            <a:schemeClr val="tx1"/>
                          </a:solidFill>
                          <a:latin typeface="Goudy Old Style" charset="0"/>
                          <a:ea typeface="宋体" panose="02010600030101010101" pitchFamily="2" charset="-122"/>
                          <a:sym typeface="Goudy Old Style" charset="0"/>
                        </a:defRPr>
                      </a:lvl1pPr>
                      <a:lvl2pPr marL="742950" lvl="1" indent="-285750" algn="l" defTabSz="0" eaLnBrk="1" fontAlgn="base" latinLnBrk="0" hangingPunct="1">
                        <a:lnSpc>
                          <a:spcPct val="100000"/>
                        </a:lnSpc>
                        <a:spcBef>
                          <a:spcPct val="20000"/>
                        </a:spcBef>
                        <a:buClr>
                          <a:schemeClr val="tx2"/>
                        </a:buClr>
                        <a:buSzPct val="60000"/>
                        <a:buFont typeface="Wingdings 2" panose="05020102010507070707" charset="0"/>
                        <a:buChar char=""/>
                        <a:defRPr sz="2800" kern="1200">
                          <a:solidFill>
                            <a:schemeClr val="tx1"/>
                          </a:solidFill>
                          <a:latin typeface="Goudy Old Style" charset="0"/>
                          <a:ea typeface="宋体" panose="02010600030101010101" pitchFamily="2" charset="-122"/>
                          <a:sym typeface="Goudy Old Style" charset="0"/>
                        </a:defRPr>
                      </a:lvl2pPr>
                      <a:lvl3pPr marL="1143000" lvl="2"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400" kern="1200">
                          <a:solidFill>
                            <a:schemeClr val="tx1"/>
                          </a:solidFill>
                          <a:latin typeface="Goudy Old Style" charset="0"/>
                          <a:ea typeface="宋体" panose="02010600030101010101" pitchFamily="2" charset="-122"/>
                          <a:sym typeface="Goudy Old Style" charset="0"/>
                        </a:defRPr>
                      </a:lvl3pPr>
                      <a:lvl4pPr marL="1600200" lvl="3"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charset="0"/>
                          <a:ea typeface="宋体" panose="02010600030101010101" pitchFamily="2" charset="-122"/>
                          <a:sym typeface="Goudy Old Style" charset="0"/>
                        </a:defRPr>
                      </a:lvl4pPr>
                      <a:lvl5pPr marL="2057400" lvl="4"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charset="0"/>
                          <a:ea typeface="宋体" panose="02010600030101010101" pitchFamily="2" charset="-122"/>
                          <a:sym typeface="Goudy Old Style" charset="0"/>
                        </a:defRPr>
                      </a:lvl5pPr>
                    </a:lstStyle>
                    <a:p>
                      <a:pPr marL="0" lvl="0" indent="0" algn="ctr" eaLnBrk="1" fontAlgn="base" latinLnBrk="0" hangingPunct="1">
                        <a:lnSpc>
                          <a:spcPct val="100000"/>
                        </a:lnSpc>
                        <a:spcBef>
                          <a:spcPct val="20000"/>
                        </a:spcBef>
                        <a:spcAft>
                          <a:spcPct val="0"/>
                        </a:spcAft>
                        <a:buClr>
                          <a:schemeClr val="folHlink"/>
                        </a:buClr>
                        <a:buSzPct val="60000"/>
                        <a:buNone/>
                      </a:pPr>
                      <a:r>
                        <a:rPr lang="zh-CN" altLang="en-US" sz="1200" baseline="0" dirty="0">
                          <a:latin typeface="Arial" panose="020B0604020202020204" pitchFamily="34" charset="0"/>
                          <a:ea typeface="微软雅黑" panose="020B0503020204020204" pitchFamily="34" charset="-122"/>
                          <a:sym typeface="Arial" panose="020B0604020202020204" pitchFamily="34" charset="0"/>
                        </a:rPr>
                        <a:t>中</a:t>
                      </a:r>
                      <a:endParaRPr lang="zh-CN" altLang="en-US" sz="1500" b="1" i="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txBody>
                  <a:tcPr marL="68553" marR="68553" marT="34277" marB="34277" anchor="ctr"/>
                </a:tc>
                <a:tc>
                  <a:txBody>
                    <a:bodyPr/>
                    <a:lstStyle>
                      <a:lvl1pPr marL="342900" lvl="0" indent="-342900" algn="l" defTabSz="0" eaLnBrk="1" fontAlgn="base" latinLnBrk="0" hangingPunct="1">
                        <a:lnSpc>
                          <a:spcPct val="100000"/>
                        </a:lnSpc>
                        <a:spcBef>
                          <a:spcPct val="20000"/>
                        </a:spcBef>
                        <a:buClr>
                          <a:schemeClr val="tx2"/>
                        </a:buClr>
                        <a:buSzPct val="60000"/>
                        <a:buFont typeface="Wingdings 2" panose="05020102010507070707" charset="0"/>
                        <a:buChar char=""/>
                        <a:defRPr sz="3200" kern="1200">
                          <a:solidFill>
                            <a:schemeClr val="tx1"/>
                          </a:solidFill>
                          <a:latin typeface="Goudy Old Style" charset="0"/>
                          <a:ea typeface="宋体" panose="02010600030101010101" pitchFamily="2" charset="-122"/>
                          <a:sym typeface="Goudy Old Style" charset="0"/>
                        </a:defRPr>
                      </a:lvl1pPr>
                      <a:lvl2pPr marL="742950" lvl="1" indent="-285750" algn="l" defTabSz="0" eaLnBrk="1" fontAlgn="base" latinLnBrk="0" hangingPunct="1">
                        <a:lnSpc>
                          <a:spcPct val="100000"/>
                        </a:lnSpc>
                        <a:spcBef>
                          <a:spcPct val="20000"/>
                        </a:spcBef>
                        <a:buClr>
                          <a:schemeClr val="tx2"/>
                        </a:buClr>
                        <a:buSzPct val="60000"/>
                        <a:buFont typeface="Wingdings 2" panose="05020102010507070707" charset="0"/>
                        <a:buChar char=""/>
                        <a:defRPr sz="2800" kern="1200">
                          <a:solidFill>
                            <a:schemeClr val="tx1"/>
                          </a:solidFill>
                          <a:latin typeface="Goudy Old Style" charset="0"/>
                          <a:ea typeface="宋体" panose="02010600030101010101" pitchFamily="2" charset="-122"/>
                          <a:sym typeface="Goudy Old Style" charset="0"/>
                        </a:defRPr>
                      </a:lvl2pPr>
                      <a:lvl3pPr marL="1143000" lvl="2"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400" kern="1200">
                          <a:solidFill>
                            <a:schemeClr val="tx1"/>
                          </a:solidFill>
                          <a:latin typeface="Goudy Old Style" charset="0"/>
                          <a:ea typeface="宋体" panose="02010600030101010101" pitchFamily="2" charset="-122"/>
                          <a:sym typeface="Goudy Old Style" charset="0"/>
                        </a:defRPr>
                      </a:lvl3pPr>
                      <a:lvl4pPr marL="1600200" lvl="3"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charset="0"/>
                          <a:ea typeface="宋体" panose="02010600030101010101" pitchFamily="2" charset="-122"/>
                          <a:sym typeface="Goudy Old Style" charset="0"/>
                        </a:defRPr>
                      </a:lvl4pPr>
                      <a:lvl5pPr marL="2057400" lvl="4"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charset="0"/>
                          <a:ea typeface="宋体" panose="02010600030101010101" pitchFamily="2" charset="-122"/>
                          <a:sym typeface="Goudy Old Style" charset="0"/>
                        </a:defRPr>
                      </a:lvl5pPr>
                    </a:lstStyle>
                    <a:p>
                      <a:pPr marL="342900" lvl="0" indent="-342900" algn="l"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l"/>
                      </a:pPr>
                      <a:r>
                        <a:rPr lang="zh-CN" altLang="en-US" sz="1200" baseline="0" dirty="0">
                          <a:latin typeface="Arial" panose="020B0604020202020204" pitchFamily="34" charset="0"/>
                          <a:ea typeface="微软雅黑" panose="020B0503020204020204" pitchFamily="34" charset="-122"/>
                          <a:sym typeface="Arial" panose="020B0604020202020204" pitchFamily="34" charset="0"/>
                        </a:rPr>
                        <a:t>在过去的</a:t>
                      </a:r>
                      <a:r>
                        <a:rPr lang="en-US" altLang="zh-CN" sz="1200" baseline="0" dirty="0">
                          <a:latin typeface="Arial" panose="020B0604020202020204" pitchFamily="34" charset="0"/>
                          <a:ea typeface="微软雅黑" panose="020B0503020204020204" pitchFamily="34" charset="-122"/>
                          <a:sym typeface="Arial" panose="020B0604020202020204" pitchFamily="34" charset="0"/>
                        </a:rPr>
                        <a:t>2~6</a:t>
                      </a:r>
                      <a:r>
                        <a:rPr lang="zh-CN" altLang="en-US" sz="1200" baseline="0" dirty="0">
                          <a:latin typeface="Arial" panose="020B0604020202020204" pitchFamily="34" charset="0"/>
                          <a:ea typeface="微软雅黑" panose="020B0503020204020204" pitchFamily="34" charset="-122"/>
                          <a:sym typeface="Arial" panose="020B0604020202020204" pitchFamily="34" charset="0"/>
                        </a:rPr>
                        <a:t>个月中，只使用过一次的物品</a:t>
                      </a:r>
                      <a:endParaRPr lang="zh-CN" altLang="en-US" sz="1200" baseline="0" dirty="0">
                        <a:latin typeface="Arial" panose="020B0604020202020204" pitchFamily="34" charset="0"/>
                        <a:ea typeface="微软雅黑" panose="020B0503020204020204" pitchFamily="34" charset="-122"/>
                        <a:sym typeface="Arial" panose="020B0604020202020204" pitchFamily="34" charset="0"/>
                      </a:endParaRPr>
                    </a:p>
                    <a:p>
                      <a:pPr marL="342900" lvl="0" indent="-342900" algn="l"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l"/>
                      </a:pPr>
                      <a:r>
                        <a:rPr lang="zh-CN" altLang="en-US" sz="1200" baseline="0" dirty="0">
                          <a:latin typeface="Arial" panose="020B0604020202020204" pitchFamily="34" charset="0"/>
                          <a:ea typeface="微软雅黑" panose="020B0503020204020204" pitchFamily="34" charset="-122"/>
                          <a:sym typeface="Arial" panose="020B0604020202020204" pitchFamily="34" charset="0"/>
                        </a:rPr>
                        <a:t>一个月使用过一次以上的物品</a:t>
                      </a:r>
                      <a:endParaRPr lang="zh-CN" altLang="en-US" sz="1500" b="1" i="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txBody>
                  <a:tcPr marL="68553" marR="68553" marT="34277" marB="34277" anchor="ctr"/>
                </a:tc>
                <a:tc>
                  <a:txBody>
                    <a:bodyPr/>
                    <a:lstStyle>
                      <a:lvl1pPr marL="342900" lvl="0" indent="-342900" algn="l" defTabSz="0" eaLnBrk="1" fontAlgn="base" latinLnBrk="0" hangingPunct="1">
                        <a:lnSpc>
                          <a:spcPct val="100000"/>
                        </a:lnSpc>
                        <a:spcBef>
                          <a:spcPct val="20000"/>
                        </a:spcBef>
                        <a:buClr>
                          <a:schemeClr val="tx2"/>
                        </a:buClr>
                        <a:buSzPct val="60000"/>
                        <a:buFont typeface="Wingdings 2" panose="05020102010507070707" charset="0"/>
                        <a:buChar char=""/>
                        <a:defRPr sz="3200" kern="1200">
                          <a:solidFill>
                            <a:schemeClr val="tx1"/>
                          </a:solidFill>
                          <a:latin typeface="Goudy Old Style" charset="0"/>
                          <a:ea typeface="宋体" panose="02010600030101010101" pitchFamily="2" charset="-122"/>
                          <a:sym typeface="Goudy Old Style" charset="0"/>
                        </a:defRPr>
                      </a:lvl1pPr>
                      <a:lvl2pPr marL="742950" lvl="1" indent="-285750" algn="l" defTabSz="0" eaLnBrk="1" fontAlgn="base" latinLnBrk="0" hangingPunct="1">
                        <a:lnSpc>
                          <a:spcPct val="100000"/>
                        </a:lnSpc>
                        <a:spcBef>
                          <a:spcPct val="20000"/>
                        </a:spcBef>
                        <a:buClr>
                          <a:schemeClr val="tx2"/>
                        </a:buClr>
                        <a:buSzPct val="60000"/>
                        <a:buFont typeface="Wingdings 2" panose="05020102010507070707" charset="0"/>
                        <a:buChar char=""/>
                        <a:defRPr sz="2800" kern="1200">
                          <a:solidFill>
                            <a:schemeClr val="tx1"/>
                          </a:solidFill>
                          <a:latin typeface="Goudy Old Style" charset="0"/>
                          <a:ea typeface="宋体" panose="02010600030101010101" pitchFamily="2" charset="-122"/>
                          <a:sym typeface="Goudy Old Style" charset="0"/>
                        </a:defRPr>
                      </a:lvl2pPr>
                      <a:lvl3pPr marL="1143000" lvl="2"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400" kern="1200">
                          <a:solidFill>
                            <a:schemeClr val="tx1"/>
                          </a:solidFill>
                          <a:latin typeface="Goudy Old Style" charset="0"/>
                          <a:ea typeface="宋体" panose="02010600030101010101" pitchFamily="2" charset="-122"/>
                          <a:sym typeface="Goudy Old Style" charset="0"/>
                        </a:defRPr>
                      </a:lvl3pPr>
                      <a:lvl4pPr marL="1600200" lvl="3"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charset="0"/>
                          <a:ea typeface="宋体" panose="02010600030101010101" pitchFamily="2" charset="-122"/>
                          <a:sym typeface="Goudy Old Style" charset="0"/>
                        </a:defRPr>
                      </a:lvl4pPr>
                      <a:lvl5pPr marL="2057400" lvl="4"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charset="0"/>
                          <a:ea typeface="宋体" panose="02010600030101010101" pitchFamily="2" charset="-122"/>
                          <a:sym typeface="Goudy Old Style" charset="0"/>
                        </a:defRPr>
                      </a:lvl5pPr>
                    </a:lstStyle>
                    <a:p>
                      <a:pPr marL="187325" lvl="0" indent="-187325" algn="l"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Ø"/>
                      </a:pPr>
                      <a:r>
                        <a:rPr lang="zh-CN" altLang="en-US" sz="1200" baseline="0" dirty="0">
                          <a:latin typeface="Arial" panose="020B0604020202020204" pitchFamily="34" charset="0"/>
                          <a:ea typeface="微软雅黑" panose="020B0503020204020204" pitchFamily="34" charset="-122"/>
                          <a:sym typeface="Arial" panose="020B0604020202020204" pitchFamily="34" charset="0"/>
                        </a:rPr>
                        <a:t>保存在工作区域的中间位置</a:t>
                      </a:r>
                      <a:endParaRPr lang="zh-CN" altLang="en-US" sz="1500" b="1" i="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txBody>
                  <a:tcPr marL="68553" marR="68553" marT="34277" marB="34277" anchor="ctr"/>
                </a:tc>
              </a:tr>
              <a:tr h="833984">
                <a:tc>
                  <a:txBody>
                    <a:bodyPr/>
                    <a:lstStyle>
                      <a:lvl1pPr marL="342900" lvl="0" indent="-342900" algn="l" defTabSz="0" eaLnBrk="1" fontAlgn="base" latinLnBrk="0" hangingPunct="1">
                        <a:lnSpc>
                          <a:spcPct val="100000"/>
                        </a:lnSpc>
                        <a:spcBef>
                          <a:spcPct val="20000"/>
                        </a:spcBef>
                        <a:buClr>
                          <a:schemeClr val="tx2"/>
                        </a:buClr>
                        <a:buSzPct val="60000"/>
                        <a:buFont typeface="Wingdings 2" panose="05020102010507070707" charset="0"/>
                        <a:buChar char=""/>
                        <a:defRPr sz="3200" kern="1200">
                          <a:solidFill>
                            <a:schemeClr val="tx1"/>
                          </a:solidFill>
                          <a:latin typeface="Goudy Old Style" charset="0"/>
                          <a:ea typeface="宋体" panose="02010600030101010101" pitchFamily="2" charset="-122"/>
                          <a:sym typeface="Goudy Old Style" charset="0"/>
                        </a:defRPr>
                      </a:lvl1pPr>
                      <a:lvl2pPr marL="742950" lvl="1" indent="-285750" algn="l" defTabSz="0" eaLnBrk="1" fontAlgn="base" latinLnBrk="0" hangingPunct="1">
                        <a:lnSpc>
                          <a:spcPct val="100000"/>
                        </a:lnSpc>
                        <a:spcBef>
                          <a:spcPct val="20000"/>
                        </a:spcBef>
                        <a:buClr>
                          <a:schemeClr val="tx2"/>
                        </a:buClr>
                        <a:buSzPct val="60000"/>
                        <a:buFont typeface="Wingdings 2" panose="05020102010507070707" charset="0"/>
                        <a:buChar char=""/>
                        <a:defRPr sz="2800" kern="1200">
                          <a:solidFill>
                            <a:schemeClr val="tx1"/>
                          </a:solidFill>
                          <a:latin typeface="Goudy Old Style" charset="0"/>
                          <a:ea typeface="宋体" panose="02010600030101010101" pitchFamily="2" charset="-122"/>
                          <a:sym typeface="Goudy Old Style" charset="0"/>
                        </a:defRPr>
                      </a:lvl2pPr>
                      <a:lvl3pPr marL="1143000" lvl="2"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400" kern="1200">
                          <a:solidFill>
                            <a:schemeClr val="tx1"/>
                          </a:solidFill>
                          <a:latin typeface="Goudy Old Style" charset="0"/>
                          <a:ea typeface="宋体" panose="02010600030101010101" pitchFamily="2" charset="-122"/>
                          <a:sym typeface="Goudy Old Style" charset="0"/>
                        </a:defRPr>
                      </a:lvl3pPr>
                      <a:lvl4pPr marL="1600200" lvl="3"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charset="0"/>
                          <a:ea typeface="宋体" panose="02010600030101010101" pitchFamily="2" charset="-122"/>
                          <a:sym typeface="Goudy Old Style" charset="0"/>
                        </a:defRPr>
                      </a:lvl4pPr>
                      <a:lvl5pPr marL="2057400" lvl="4"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charset="0"/>
                          <a:ea typeface="宋体" panose="02010600030101010101" pitchFamily="2" charset="-122"/>
                          <a:sym typeface="Goudy Old Style" charset="0"/>
                        </a:defRPr>
                      </a:lvl5pPr>
                    </a:lstStyle>
                    <a:p>
                      <a:pPr marL="0" lvl="0" indent="0" algn="ctr" eaLnBrk="1" fontAlgn="base" latinLnBrk="0" hangingPunct="1">
                        <a:lnSpc>
                          <a:spcPct val="100000"/>
                        </a:lnSpc>
                        <a:spcBef>
                          <a:spcPct val="20000"/>
                        </a:spcBef>
                        <a:spcAft>
                          <a:spcPct val="0"/>
                        </a:spcAft>
                        <a:buClr>
                          <a:schemeClr val="folHlink"/>
                        </a:buClr>
                        <a:buSzPct val="60000"/>
                        <a:buNone/>
                      </a:pPr>
                      <a:r>
                        <a:rPr lang="zh-CN" altLang="en-US" sz="1200" baseline="0" dirty="0">
                          <a:latin typeface="Arial" panose="020B0604020202020204" pitchFamily="34" charset="0"/>
                          <a:ea typeface="微软雅黑" panose="020B0503020204020204" pitchFamily="34" charset="-122"/>
                          <a:sym typeface="Arial" panose="020B0604020202020204" pitchFamily="34" charset="0"/>
                        </a:rPr>
                        <a:t>高</a:t>
                      </a:r>
                      <a:endParaRPr lang="zh-CN" altLang="en-US" sz="1500" b="1" i="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txBody>
                  <a:tcPr marL="68553" marR="68553" marT="34277" marB="34277" anchor="ctr"/>
                </a:tc>
                <a:tc>
                  <a:txBody>
                    <a:bodyPr/>
                    <a:lstStyle>
                      <a:lvl1pPr marL="342900" lvl="0" indent="-342900" algn="l" defTabSz="0" eaLnBrk="1" fontAlgn="base" latinLnBrk="0" hangingPunct="1">
                        <a:lnSpc>
                          <a:spcPct val="100000"/>
                        </a:lnSpc>
                        <a:spcBef>
                          <a:spcPct val="20000"/>
                        </a:spcBef>
                        <a:buClr>
                          <a:schemeClr val="tx2"/>
                        </a:buClr>
                        <a:buSzPct val="60000"/>
                        <a:buFont typeface="Wingdings 2" panose="05020102010507070707" charset="0"/>
                        <a:buChar char=""/>
                        <a:defRPr sz="3200" kern="1200">
                          <a:solidFill>
                            <a:schemeClr val="tx1"/>
                          </a:solidFill>
                          <a:latin typeface="Goudy Old Style" charset="0"/>
                          <a:ea typeface="宋体" panose="02010600030101010101" pitchFamily="2" charset="-122"/>
                          <a:sym typeface="Goudy Old Style" charset="0"/>
                        </a:defRPr>
                      </a:lvl1pPr>
                      <a:lvl2pPr marL="742950" lvl="1" indent="-285750" algn="l" defTabSz="0" eaLnBrk="1" fontAlgn="base" latinLnBrk="0" hangingPunct="1">
                        <a:lnSpc>
                          <a:spcPct val="100000"/>
                        </a:lnSpc>
                        <a:spcBef>
                          <a:spcPct val="20000"/>
                        </a:spcBef>
                        <a:buClr>
                          <a:schemeClr val="tx2"/>
                        </a:buClr>
                        <a:buSzPct val="60000"/>
                        <a:buFont typeface="Wingdings 2" panose="05020102010507070707" charset="0"/>
                        <a:buChar char=""/>
                        <a:defRPr sz="2800" kern="1200">
                          <a:solidFill>
                            <a:schemeClr val="tx1"/>
                          </a:solidFill>
                          <a:latin typeface="Goudy Old Style" charset="0"/>
                          <a:ea typeface="宋体" panose="02010600030101010101" pitchFamily="2" charset="-122"/>
                          <a:sym typeface="Goudy Old Style" charset="0"/>
                        </a:defRPr>
                      </a:lvl2pPr>
                      <a:lvl3pPr marL="1143000" lvl="2"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400" kern="1200">
                          <a:solidFill>
                            <a:schemeClr val="tx1"/>
                          </a:solidFill>
                          <a:latin typeface="Goudy Old Style" charset="0"/>
                          <a:ea typeface="宋体" panose="02010600030101010101" pitchFamily="2" charset="-122"/>
                          <a:sym typeface="Goudy Old Style" charset="0"/>
                        </a:defRPr>
                      </a:lvl3pPr>
                      <a:lvl4pPr marL="1600200" lvl="3"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charset="0"/>
                          <a:ea typeface="宋体" panose="02010600030101010101" pitchFamily="2" charset="-122"/>
                          <a:sym typeface="Goudy Old Style" charset="0"/>
                        </a:defRPr>
                      </a:lvl4pPr>
                      <a:lvl5pPr marL="2057400" lvl="4"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charset="0"/>
                          <a:ea typeface="宋体" panose="02010600030101010101" pitchFamily="2" charset="-122"/>
                          <a:sym typeface="Goudy Old Style" charset="0"/>
                        </a:defRPr>
                      </a:lvl5pPr>
                    </a:lstStyle>
                    <a:p>
                      <a:pPr marL="342900" lvl="0" indent="-342900" algn="l"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l"/>
                      </a:pPr>
                      <a:r>
                        <a:rPr lang="zh-CN" altLang="en-US" sz="1200" baseline="0" dirty="0">
                          <a:latin typeface="Arial" panose="020B0604020202020204" pitchFamily="34" charset="0"/>
                          <a:ea typeface="微软雅黑" panose="020B0503020204020204" pitchFamily="34" charset="-122"/>
                          <a:sym typeface="Arial" panose="020B0604020202020204" pitchFamily="34" charset="0"/>
                        </a:rPr>
                        <a:t>一周要使用一次的物品</a:t>
                      </a:r>
                      <a:endParaRPr lang="zh-CN" altLang="en-US" sz="1200" baseline="0" dirty="0">
                        <a:latin typeface="Arial" panose="020B0604020202020204" pitchFamily="34" charset="0"/>
                        <a:ea typeface="微软雅黑" panose="020B0503020204020204" pitchFamily="34" charset="-122"/>
                        <a:sym typeface="Arial" panose="020B0604020202020204" pitchFamily="34" charset="0"/>
                      </a:endParaRPr>
                    </a:p>
                    <a:p>
                      <a:pPr marL="342900" lvl="0" indent="-342900" algn="l"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l"/>
                      </a:pPr>
                      <a:r>
                        <a:rPr lang="zh-CN" altLang="en-US" sz="1200" baseline="0" dirty="0">
                          <a:latin typeface="Arial" panose="020B0604020202020204" pitchFamily="34" charset="0"/>
                          <a:ea typeface="微软雅黑" panose="020B0503020204020204" pitchFamily="34" charset="-122"/>
                          <a:sym typeface="Arial" panose="020B0604020202020204" pitchFamily="34" charset="0"/>
                        </a:rPr>
                        <a:t>每天都要使用的物品</a:t>
                      </a:r>
                      <a:endParaRPr lang="zh-CN" altLang="en-US" sz="1200" baseline="0" dirty="0">
                        <a:latin typeface="Arial" panose="020B0604020202020204" pitchFamily="34" charset="0"/>
                        <a:ea typeface="微软雅黑" panose="020B0503020204020204" pitchFamily="34" charset="-122"/>
                        <a:sym typeface="Arial" panose="020B0604020202020204" pitchFamily="34" charset="0"/>
                      </a:endParaRPr>
                    </a:p>
                    <a:p>
                      <a:pPr marL="342900" lvl="0" indent="-342900" algn="l"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l"/>
                      </a:pPr>
                      <a:r>
                        <a:rPr lang="zh-CN" altLang="en-US" sz="1200" baseline="0" dirty="0">
                          <a:latin typeface="Arial" panose="020B0604020202020204" pitchFamily="34" charset="0"/>
                          <a:ea typeface="微软雅黑" panose="020B0503020204020204" pitchFamily="34" charset="-122"/>
                          <a:sym typeface="Arial" panose="020B0604020202020204" pitchFamily="34" charset="0"/>
                        </a:rPr>
                        <a:t>每小时都要使用的物品</a:t>
                      </a:r>
                      <a:endParaRPr lang="zh-CN" altLang="en-US" sz="1500" b="1" i="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txBody>
                  <a:tcPr marL="68553" marR="68553" marT="34277" marB="34277" anchor="ctr"/>
                </a:tc>
                <a:tc>
                  <a:txBody>
                    <a:bodyPr/>
                    <a:lstStyle>
                      <a:lvl1pPr marL="342900" lvl="0" indent="-342900" algn="l" defTabSz="0" eaLnBrk="1" fontAlgn="base" latinLnBrk="0" hangingPunct="1">
                        <a:lnSpc>
                          <a:spcPct val="100000"/>
                        </a:lnSpc>
                        <a:spcBef>
                          <a:spcPct val="20000"/>
                        </a:spcBef>
                        <a:buClr>
                          <a:schemeClr val="tx2"/>
                        </a:buClr>
                        <a:buSzPct val="60000"/>
                        <a:buFont typeface="Wingdings 2" panose="05020102010507070707" charset="0"/>
                        <a:buChar char=""/>
                        <a:defRPr sz="3200" kern="1200">
                          <a:solidFill>
                            <a:schemeClr val="tx1"/>
                          </a:solidFill>
                          <a:latin typeface="Goudy Old Style" charset="0"/>
                          <a:ea typeface="宋体" panose="02010600030101010101" pitchFamily="2" charset="-122"/>
                          <a:sym typeface="Goudy Old Style" charset="0"/>
                        </a:defRPr>
                      </a:lvl1pPr>
                      <a:lvl2pPr marL="742950" lvl="1" indent="-285750" algn="l" defTabSz="0" eaLnBrk="1" fontAlgn="base" latinLnBrk="0" hangingPunct="1">
                        <a:lnSpc>
                          <a:spcPct val="100000"/>
                        </a:lnSpc>
                        <a:spcBef>
                          <a:spcPct val="20000"/>
                        </a:spcBef>
                        <a:buClr>
                          <a:schemeClr val="tx2"/>
                        </a:buClr>
                        <a:buSzPct val="60000"/>
                        <a:buFont typeface="Wingdings 2" panose="05020102010507070707" charset="0"/>
                        <a:buChar char=""/>
                        <a:defRPr sz="2800" kern="1200">
                          <a:solidFill>
                            <a:schemeClr val="tx1"/>
                          </a:solidFill>
                          <a:latin typeface="Goudy Old Style" charset="0"/>
                          <a:ea typeface="宋体" panose="02010600030101010101" pitchFamily="2" charset="-122"/>
                          <a:sym typeface="Goudy Old Style" charset="0"/>
                        </a:defRPr>
                      </a:lvl2pPr>
                      <a:lvl3pPr marL="1143000" lvl="2"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400" kern="1200">
                          <a:solidFill>
                            <a:schemeClr val="tx1"/>
                          </a:solidFill>
                          <a:latin typeface="Goudy Old Style" charset="0"/>
                          <a:ea typeface="宋体" panose="02010600030101010101" pitchFamily="2" charset="-122"/>
                          <a:sym typeface="Goudy Old Style" charset="0"/>
                        </a:defRPr>
                      </a:lvl3pPr>
                      <a:lvl4pPr marL="1600200" lvl="3"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charset="0"/>
                          <a:ea typeface="宋体" panose="02010600030101010101" pitchFamily="2" charset="-122"/>
                          <a:sym typeface="Goudy Old Style" charset="0"/>
                        </a:defRPr>
                      </a:lvl4pPr>
                      <a:lvl5pPr marL="2057400" lvl="4"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charset="0"/>
                          <a:ea typeface="宋体" panose="02010600030101010101" pitchFamily="2" charset="-122"/>
                          <a:sym typeface="Goudy Old Style" charset="0"/>
                        </a:defRPr>
                      </a:lvl5pPr>
                    </a:lstStyle>
                    <a:p>
                      <a:pPr marL="187325" lvl="0" indent="-187325" algn="l"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Ø"/>
                      </a:pPr>
                      <a:r>
                        <a:rPr lang="zh-CN" altLang="en-US" sz="1200" baseline="0" dirty="0">
                          <a:latin typeface="Arial" panose="020B0604020202020204" pitchFamily="34" charset="0"/>
                          <a:ea typeface="微软雅黑" panose="020B0503020204020204" pitchFamily="34" charset="-122"/>
                          <a:sym typeface="Arial" panose="020B0604020202020204" pitchFamily="34" charset="0"/>
                        </a:rPr>
                        <a:t>保存在工作现场附近或随身携带</a:t>
                      </a:r>
                      <a:endParaRPr lang="zh-CN" altLang="en-US" sz="1500" b="1" i="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txBody>
                  <a:tcPr marL="68553" marR="68553" marT="34277" marB="34277"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00" advTm="4000">
        <p14:prism/>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bwMode="auto">
          <a:xfrm>
            <a:off x="4768562" y="1607825"/>
            <a:ext cx="3003838" cy="2640326"/>
          </a:xfrm>
          <a:prstGeom prst="rect">
            <a:avLst/>
          </a:prstGeom>
          <a:noFill/>
          <a:ln w="9525" cap="flat" cmpd="sng" algn="ctr">
            <a:solidFill>
              <a:schemeClr val="accent2"/>
            </a:solidFill>
            <a:prstDash val="solid"/>
            <a:round/>
            <a:headEnd type="none" w="med" len="med"/>
            <a:tailEnd type="none" w="med" len="med"/>
          </a:ln>
          <a:effectLst/>
        </p:spPr>
        <p:txBody>
          <a:bodyPr vert="horz" wrap="square" lIns="68553" tIns="34277" rIns="68553" bIns="34277" numCol="1" rtlCol="0" anchor="t" anchorCtr="0" compatLnSpc="1"/>
          <a:lstStyle/>
          <a:p>
            <a:pPr defTabSz="685800" fontAlgn="base">
              <a:spcBef>
                <a:spcPct val="0"/>
              </a:spcBef>
              <a:spcAft>
                <a:spcPct val="0"/>
              </a:spcAft>
            </a:pPr>
            <a:endParaRPr lang="zh-CN" altLang="en-US" sz="1350" dirty="0">
              <a:solidFill>
                <a:srgbClr val="005D7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nvSpPr>
        <p:spPr bwMode="auto">
          <a:xfrm>
            <a:off x="1184551" y="1607825"/>
            <a:ext cx="3003838" cy="2640326"/>
          </a:xfrm>
          <a:prstGeom prst="rect">
            <a:avLst/>
          </a:prstGeom>
          <a:noFill/>
          <a:ln w="9525" cap="flat" cmpd="sng" algn="ctr">
            <a:solidFill>
              <a:schemeClr val="accent2"/>
            </a:solidFill>
            <a:prstDash val="solid"/>
            <a:round/>
            <a:headEnd type="none" w="med" len="med"/>
            <a:tailEnd type="none" w="med" len="med"/>
          </a:ln>
          <a:effectLst/>
        </p:spPr>
        <p:txBody>
          <a:bodyPr vert="horz" wrap="square" lIns="68553" tIns="34277" rIns="68553" bIns="34277" numCol="1" rtlCol="0" anchor="t" anchorCtr="0" compatLnSpc="1"/>
          <a:lstStyle/>
          <a:p>
            <a:pPr defTabSz="685800" fontAlgn="base">
              <a:spcBef>
                <a:spcPct val="0"/>
              </a:spcBef>
              <a:spcAft>
                <a:spcPct val="0"/>
              </a:spcAft>
            </a:pPr>
            <a:endParaRPr lang="zh-CN" altLang="en-US" sz="1350" dirty="0">
              <a:solidFill>
                <a:srgbClr val="005D7F"/>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p:cNvSpPr/>
          <p:nvPr/>
        </p:nvSpPr>
        <p:spPr>
          <a:xfrm>
            <a:off x="1415513" y="2114551"/>
            <a:ext cx="2532857" cy="1649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13995" indent="-213995" algn="just" defTabSz="685800" fontAlgn="base">
              <a:lnSpc>
                <a:spcPct val="150000"/>
              </a:lnSpc>
              <a:spcBef>
                <a:spcPct val="0"/>
              </a:spcBef>
              <a:spcAft>
                <a:spcPct val="0"/>
              </a:spcAft>
              <a:buFont typeface="Wingdings" panose="05000000000000000000" pitchFamily="2" charset="2"/>
              <a:buChar char="l"/>
            </a:pP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1）学习公司的规章制度</a:t>
            </a:r>
            <a:endParaRPr lang="en-US" altLang="zh-CN"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marL="213995" indent="-213995" algn="just" defTabSz="685800" fontAlgn="base">
              <a:lnSpc>
                <a:spcPct val="150000"/>
              </a:lnSpc>
              <a:spcBef>
                <a:spcPct val="0"/>
              </a:spcBef>
              <a:spcAft>
                <a:spcPct val="0"/>
              </a:spcAft>
              <a:buFont typeface="Wingdings" panose="05000000000000000000" pitchFamily="2" charset="2"/>
              <a:buChar char="l"/>
            </a:pP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2）理解规章制度</a:t>
            </a: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marL="213995" indent="-213995" algn="just" defTabSz="685800" fontAlgn="base">
              <a:lnSpc>
                <a:spcPct val="150000"/>
              </a:lnSpc>
              <a:spcBef>
                <a:spcPct val="0"/>
              </a:spcBef>
              <a:spcAft>
                <a:spcPct val="0"/>
              </a:spcAft>
              <a:buFont typeface="Wingdings" panose="05000000000000000000" pitchFamily="2" charset="2"/>
              <a:buChar char="l"/>
            </a:pP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3）努力遵守规章制度</a:t>
            </a: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marL="213995" indent="-213995" algn="just" defTabSz="685800" fontAlgn="base">
              <a:lnSpc>
                <a:spcPct val="150000"/>
              </a:lnSpc>
              <a:spcBef>
                <a:spcPct val="0"/>
              </a:spcBef>
              <a:spcAft>
                <a:spcPct val="0"/>
              </a:spcAft>
              <a:buFont typeface="Wingdings" panose="05000000000000000000" pitchFamily="2" charset="2"/>
              <a:buChar char="l"/>
            </a:pP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4）成为他人榜样</a:t>
            </a: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marL="213995" indent="-213995" algn="just" defTabSz="685800" fontAlgn="base">
              <a:lnSpc>
                <a:spcPct val="150000"/>
              </a:lnSpc>
              <a:spcBef>
                <a:spcPct val="0"/>
              </a:spcBef>
              <a:spcAft>
                <a:spcPct val="0"/>
              </a:spcAft>
              <a:buFont typeface="Wingdings" panose="05000000000000000000" pitchFamily="2" charset="2"/>
              <a:buChar char="l"/>
            </a:pPr>
            <a:r>
              <a:rPr lang="en-US" altLang="zh-CN"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5</a:t>
            </a: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）具备了良好的素养</a:t>
            </a: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4925176" y="2114550"/>
            <a:ext cx="2646117" cy="19609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13995" indent="-213995" algn="just" defTabSz="685800" fontAlgn="base">
              <a:spcBef>
                <a:spcPct val="0"/>
              </a:spcBef>
              <a:spcAft>
                <a:spcPct val="0"/>
              </a:spcAft>
              <a:buFont typeface="Wingdings" panose="05000000000000000000" pitchFamily="2" charset="2"/>
              <a:buChar char="l"/>
            </a:pPr>
            <a:r>
              <a:rPr lang="en-US" altLang="zh-CN"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1</a:t>
            </a: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）营造团队精神 猩猩吃香蕉与团队文化</a:t>
            </a: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marL="213995" indent="-213995" algn="just" defTabSz="685800" fontAlgn="base">
              <a:spcBef>
                <a:spcPct val="0"/>
              </a:spcBef>
              <a:spcAft>
                <a:spcPct val="0"/>
              </a:spcAft>
              <a:buFont typeface="Wingdings" panose="05000000000000000000" pitchFamily="2" charset="2"/>
              <a:buChar char="l"/>
            </a:pPr>
            <a:r>
              <a:rPr lang="en-US" altLang="zh-CN"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2</a:t>
            </a: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）持续地推进前</a:t>
            </a:r>
            <a:r>
              <a:rPr lang="en-US" altLang="zh-CN"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4S</a:t>
            </a: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（固化</a:t>
            </a:r>
            <a:r>
              <a:rPr lang="en-US" altLang="zh-CN"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a:t>
            </a: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标准化</a:t>
            </a:r>
            <a:r>
              <a:rPr lang="en-US" altLang="zh-CN"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a:t>
            </a: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秩序化</a:t>
            </a:r>
            <a:r>
              <a:rPr lang="en-US" altLang="zh-CN"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a:t>
            </a: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习惯化</a:t>
            </a:r>
            <a:r>
              <a:rPr lang="en-US" altLang="zh-CN"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a:t>
            </a: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活力化）</a:t>
            </a: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marL="213995" indent="-213995" algn="just" defTabSz="685800" fontAlgn="base">
              <a:spcBef>
                <a:spcPct val="0"/>
              </a:spcBef>
              <a:spcAft>
                <a:spcPct val="0"/>
              </a:spcAft>
              <a:buFont typeface="Wingdings" panose="05000000000000000000" pitchFamily="2" charset="2"/>
              <a:buChar char="l"/>
            </a:pPr>
            <a:r>
              <a:rPr lang="en-US" altLang="zh-CN"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3</a:t>
            </a: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）教育训练</a:t>
            </a: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marL="213995" indent="-213995" algn="just" defTabSz="685800" fontAlgn="base">
              <a:spcBef>
                <a:spcPct val="0"/>
              </a:spcBef>
              <a:spcAft>
                <a:spcPct val="0"/>
              </a:spcAft>
              <a:buFont typeface="Wingdings" panose="05000000000000000000" pitchFamily="2" charset="2"/>
              <a:buChar char="l"/>
            </a:pPr>
            <a:r>
              <a:rPr lang="en-US" altLang="zh-CN"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4</a:t>
            </a: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）制定礼仪守则</a:t>
            </a: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marL="213995" indent="-213995" algn="just" defTabSz="685800" fontAlgn="base">
              <a:spcBef>
                <a:spcPct val="0"/>
              </a:spcBef>
              <a:spcAft>
                <a:spcPct val="0"/>
              </a:spcAft>
              <a:buFont typeface="Wingdings" panose="05000000000000000000" pitchFamily="2" charset="2"/>
              <a:buChar char="l"/>
            </a:pPr>
            <a:r>
              <a:rPr lang="en-US" altLang="zh-CN"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5</a:t>
            </a: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）开展精神文明建设</a:t>
            </a: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marL="213995" indent="-213995" algn="just" defTabSz="685800" fontAlgn="base">
              <a:spcBef>
                <a:spcPct val="0"/>
              </a:spcBef>
              <a:spcAft>
                <a:spcPct val="0"/>
              </a:spcAft>
              <a:buFont typeface="Wingdings" panose="05000000000000000000" pitchFamily="2" charset="2"/>
              <a:buChar char="l"/>
            </a:pPr>
            <a:r>
              <a:rPr lang="en-US" altLang="zh-CN"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6</a:t>
            </a: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a:t>
            </a:r>
            <a:r>
              <a:rPr lang="en-US" altLang="zh-CN"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6S</a:t>
            </a: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竞赛活动</a:t>
            </a: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3"/>
          <p:cNvSpPr/>
          <p:nvPr/>
        </p:nvSpPr>
        <p:spPr>
          <a:xfrm>
            <a:off x="2169923" y="1227100"/>
            <a:ext cx="1005403" cy="584775"/>
          </a:xfrm>
          <a:prstGeom prst="rect">
            <a:avLst/>
          </a:prstGeom>
          <a:solidFill>
            <a:schemeClr val="accent1"/>
          </a:solidFill>
        </p:spPr>
        <p:txBody>
          <a:bodyPr wrap="none">
            <a:spAutoFit/>
          </a:bodyPr>
          <a:lstStyle/>
          <a:p>
            <a:pPr algn="ctr" defTabSz="685800" fontAlgn="base">
              <a:spcBef>
                <a:spcPct val="0"/>
              </a:spcBef>
              <a:spcAft>
                <a:spcPct val="0"/>
              </a:spcAft>
            </a:pPr>
            <a:r>
              <a:rPr lang="zh-CN" altLang="en-US" sz="1600" dirty="0">
                <a:solidFill>
                  <a:srgbClr val="FFFFFF"/>
                </a:solidFill>
                <a:latin typeface="Arial" panose="020B0604020202020204" pitchFamily="34" charset="0"/>
                <a:ea typeface="微软雅黑" panose="020B0503020204020204" pitchFamily="34" charset="-122"/>
                <a:sym typeface="Arial" panose="020B0604020202020204" pitchFamily="34" charset="0"/>
              </a:rPr>
              <a:t>素养的</a:t>
            </a:r>
            <a:endParaRPr lang="en-US" altLang="zh-CN" sz="16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a:p>
            <a:pPr algn="ctr" defTabSz="685800" fontAlgn="base">
              <a:spcBef>
                <a:spcPct val="0"/>
              </a:spcBef>
              <a:spcAft>
                <a:spcPct val="0"/>
              </a:spcAft>
            </a:pPr>
            <a:r>
              <a:rPr lang="zh-CN" alt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rPr>
              <a:t>推进步骤</a:t>
            </a:r>
            <a:endParaRPr lang="zh-CN" alt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nvSpPr>
        <p:spPr>
          <a:xfrm>
            <a:off x="5814068" y="1227100"/>
            <a:ext cx="1005403" cy="584775"/>
          </a:xfrm>
          <a:prstGeom prst="rect">
            <a:avLst/>
          </a:prstGeom>
          <a:solidFill>
            <a:schemeClr val="accent1"/>
          </a:solidFill>
        </p:spPr>
        <p:txBody>
          <a:bodyPr wrap="none">
            <a:spAutoFit/>
          </a:bodyPr>
          <a:lstStyle/>
          <a:p>
            <a:pPr algn="ctr" defTabSz="685800" fontAlgn="base">
              <a:spcBef>
                <a:spcPct val="0"/>
              </a:spcBef>
              <a:spcAft>
                <a:spcPct val="0"/>
              </a:spcAft>
            </a:pPr>
            <a:r>
              <a:rPr lang="zh-CN" altLang="en-US" sz="1600" dirty="0">
                <a:solidFill>
                  <a:srgbClr val="FFFFFF"/>
                </a:solidFill>
                <a:latin typeface="Arial" panose="020B0604020202020204" pitchFamily="34" charset="0"/>
                <a:ea typeface="微软雅黑" panose="020B0503020204020204" pitchFamily="34" charset="-122"/>
                <a:sym typeface="Arial" panose="020B0604020202020204" pitchFamily="34" charset="0"/>
              </a:rPr>
              <a:t>素养的</a:t>
            </a:r>
            <a:endParaRPr lang="en-US" altLang="zh-CN" sz="16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a:p>
            <a:pPr algn="ctr" defTabSz="685800" fontAlgn="base">
              <a:spcBef>
                <a:spcPct val="0"/>
              </a:spcBef>
              <a:spcAft>
                <a:spcPct val="0"/>
              </a:spcAft>
            </a:pPr>
            <a:r>
              <a:rPr lang="zh-CN" alt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rPr>
              <a:t>实施方法</a:t>
            </a:r>
            <a:endParaRPr lang="zh-CN" alt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4000">
        <p14:prism/>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animBg="1"/>
      <p:bldP spid="3" grpId="0"/>
      <p:bldP spid="21" grpId="0"/>
      <p:bldP spid="24"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5422927" y="2803589"/>
            <a:ext cx="1463326" cy="5537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13995" indent="-213995" algn="just" defTabSz="685800" fontAlgn="base">
              <a:spcBef>
                <a:spcPct val="0"/>
              </a:spcBef>
              <a:spcAft>
                <a:spcPct val="0"/>
              </a:spcAft>
              <a:buFont typeface="Wingdings" panose="05000000000000000000" pitchFamily="2" charset="2"/>
              <a:buChar char="l"/>
            </a:pPr>
            <a:r>
              <a:rPr lang="zh-CN" altLang="en-US" sz="1500" dirty="0">
                <a:solidFill>
                  <a:srgbClr val="3D3D3D"/>
                </a:solidFill>
                <a:latin typeface="Arial" panose="020B0604020202020204" pitchFamily="34" charset="0"/>
                <a:ea typeface="微软雅黑" panose="020B0503020204020204" pitchFamily="34" charset="-122"/>
                <a:sym typeface="Arial" panose="020B0604020202020204" pitchFamily="34" charset="0"/>
              </a:rPr>
              <a:t>人身安全；</a:t>
            </a:r>
            <a:endParaRPr lang="zh-CN" altLang="en-US" sz="15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a:p>
            <a:pPr marL="213995" indent="-213995" algn="just" defTabSz="685800" fontAlgn="base">
              <a:spcBef>
                <a:spcPct val="0"/>
              </a:spcBef>
              <a:spcAft>
                <a:spcPct val="0"/>
              </a:spcAft>
              <a:buFont typeface="Wingdings" panose="05000000000000000000" pitchFamily="2" charset="2"/>
              <a:buChar char="l"/>
            </a:pPr>
            <a:r>
              <a:rPr lang="zh-CN" altLang="en-US" sz="1500" dirty="0">
                <a:solidFill>
                  <a:srgbClr val="3D3D3D"/>
                </a:solidFill>
                <a:latin typeface="Arial" panose="020B0604020202020204" pitchFamily="34" charset="0"/>
                <a:ea typeface="微软雅黑" panose="020B0503020204020204" pitchFamily="34" charset="-122"/>
                <a:sym typeface="Arial" panose="020B0604020202020204" pitchFamily="34" charset="0"/>
              </a:rPr>
              <a:t>产品安全；</a:t>
            </a:r>
            <a:endParaRPr lang="zh-CN" altLang="en-US" sz="15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nvSpPr>
        <p:spPr>
          <a:xfrm>
            <a:off x="5422927" y="1228137"/>
            <a:ext cx="2959073" cy="13380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13995" indent="-213995" algn="just" defTabSz="685800" fontAlgn="base">
              <a:spcBef>
                <a:spcPct val="0"/>
              </a:spcBef>
              <a:spcAft>
                <a:spcPct val="0"/>
              </a:spcAft>
              <a:buFont typeface="Wingdings" panose="05000000000000000000" pitchFamily="2" charset="2"/>
              <a:buChar char="l"/>
            </a:pPr>
            <a:r>
              <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员工工作安心，提高生产热情；</a:t>
            </a:r>
            <a:endPar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a:p>
            <a:pPr marL="213995" indent="-213995" algn="just" defTabSz="685800" fontAlgn="base">
              <a:spcBef>
                <a:spcPct val="0"/>
              </a:spcBef>
              <a:spcAft>
                <a:spcPct val="0"/>
              </a:spcAft>
              <a:buFont typeface="Wingdings" panose="05000000000000000000" pitchFamily="2" charset="2"/>
              <a:buChar char="l"/>
            </a:pPr>
            <a:r>
              <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生产顺利通畅，提高生产效率；</a:t>
            </a:r>
            <a:endPar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a:p>
            <a:pPr marL="213995" indent="-213995" algn="just" defTabSz="685800" fontAlgn="base">
              <a:spcBef>
                <a:spcPct val="0"/>
              </a:spcBef>
              <a:spcAft>
                <a:spcPct val="0"/>
              </a:spcAft>
              <a:buFont typeface="Wingdings" panose="05000000000000000000" pitchFamily="2" charset="2"/>
              <a:buChar char="l"/>
            </a:pPr>
            <a:r>
              <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避免经济损失，降低产品成本；</a:t>
            </a:r>
            <a:endPar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a:p>
            <a:pPr marL="213995" indent="-213995" algn="just" defTabSz="685800" fontAlgn="base">
              <a:spcBef>
                <a:spcPct val="0"/>
              </a:spcBef>
              <a:spcAft>
                <a:spcPct val="0"/>
              </a:spcAft>
              <a:buFont typeface="Wingdings" panose="05000000000000000000" pitchFamily="2" charset="2"/>
              <a:buChar char="l"/>
            </a:pPr>
            <a:r>
              <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责任到位，提高责任心；</a:t>
            </a:r>
            <a:endPar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a:p>
            <a:pPr marL="213995" indent="-213995" algn="just" defTabSz="685800" fontAlgn="base">
              <a:spcBef>
                <a:spcPct val="0"/>
              </a:spcBef>
              <a:spcAft>
                <a:spcPct val="0"/>
              </a:spcAft>
              <a:buFont typeface="Wingdings" panose="05000000000000000000" pitchFamily="2" charset="2"/>
              <a:buChar char="l"/>
            </a:pPr>
            <a:r>
              <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制度保障，临危不乱；</a:t>
            </a:r>
            <a:endPar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a:p>
            <a:pPr marL="213995" indent="-213995" algn="just" defTabSz="685800" fontAlgn="base">
              <a:spcBef>
                <a:spcPct val="0"/>
              </a:spcBef>
              <a:spcAft>
                <a:spcPct val="0"/>
              </a:spcAft>
              <a:buFont typeface="Wingdings" panose="05000000000000000000" pitchFamily="2" charset="2"/>
              <a:buChar char="l"/>
            </a:pPr>
            <a:r>
              <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顾客放心，赢得顾客满意；</a:t>
            </a:r>
            <a:endPar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6914260" y="2803589"/>
            <a:ext cx="1463326" cy="5537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13995" indent="-213995" algn="just" defTabSz="685800" fontAlgn="base">
              <a:spcBef>
                <a:spcPct val="0"/>
              </a:spcBef>
              <a:spcAft>
                <a:spcPct val="0"/>
              </a:spcAft>
              <a:buFont typeface="Wingdings" panose="05000000000000000000" pitchFamily="2" charset="2"/>
              <a:buChar char="l"/>
            </a:pPr>
            <a:r>
              <a:rPr lang="zh-CN" altLang="en-US" sz="1500" dirty="0">
                <a:solidFill>
                  <a:srgbClr val="3D3D3D"/>
                </a:solidFill>
                <a:latin typeface="Arial" panose="020B0604020202020204" pitchFamily="34" charset="0"/>
                <a:ea typeface="微软雅黑" panose="020B0503020204020204" pitchFamily="34" charset="-122"/>
                <a:sym typeface="Arial" panose="020B0604020202020204" pitchFamily="34" charset="0"/>
              </a:rPr>
              <a:t>设备安全；</a:t>
            </a:r>
            <a:endParaRPr lang="zh-CN" altLang="en-US" sz="15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a:p>
            <a:pPr marL="213995" indent="-213995" algn="just" defTabSz="685800" fontAlgn="base">
              <a:spcBef>
                <a:spcPct val="0"/>
              </a:spcBef>
              <a:spcAft>
                <a:spcPct val="0"/>
              </a:spcAft>
              <a:buFont typeface="Wingdings" panose="05000000000000000000" pitchFamily="2" charset="2"/>
              <a:buChar char="l"/>
            </a:pPr>
            <a:r>
              <a:rPr lang="zh-CN" altLang="en-US" sz="1500" dirty="0">
                <a:solidFill>
                  <a:srgbClr val="3D3D3D"/>
                </a:solidFill>
                <a:latin typeface="Arial" panose="020B0604020202020204" pitchFamily="34" charset="0"/>
                <a:ea typeface="微软雅黑" panose="020B0503020204020204" pitchFamily="34" charset="-122"/>
                <a:sym typeface="Arial" panose="020B0604020202020204" pitchFamily="34" charset="0"/>
              </a:rPr>
              <a:t>机密安全；</a:t>
            </a:r>
            <a:endParaRPr lang="zh-CN" altLang="en-US" sz="15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标题 11"/>
          <p:cNvSpPr txBox="1"/>
          <p:nvPr/>
        </p:nvSpPr>
        <p:spPr>
          <a:xfrm>
            <a:off x="4267200" y="1352550"/>
            <a:ext cx="1157323" cy="304800"/>
          </a:xfrm>
          <a:prstGeom prst="rect">
            <a:avLst/>
          </a:prstGeom>
          <a:solidFill>
            <a:schemeClr val="accent1"/>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fontAlgn="base">
              <a:spcAft>
                <a:spcPct val="0"/>
              </a:spcAft>
            </a:pPr>
            <a:r>
              <a:rPr lang="zh-CN" altLang="en-US" sz="1200" b="1" dirty="0">
                <a:solidFill>
                  <a:srgbClr val="FFFFFF"/>
                </a:solidFill>
                <a:latin typeface="Arial" panose="020B0604020202020204" pitchFamily="34" charset="0"/>
                <a:ea typeface="微软雅黑" panose="020B0503020204020204" pitchFamily="34" charset="-122"/>
                <a:sym typeface="Arial" panose="020B0604020202020204" pitchFamily="34" charset="0"/>
              </a:rPr>
              <a:t>安全的定义</a:t>
            </a:r>
            <a:endParaRPr lang="zh-CN" altLang="en-US" sz="12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标题 11"/>
          <p:cNvSpPr txBox="1"/>
          <p:nvPr/>
        </p:nvSpPr>
        <p:spPr>
          <a:xfrm>
            <a:off x="5509243" y="3727094"/>
            <a:ext cx="2034557" cy="59725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685800" fontAlgn="base">
              <a:spcAft>
                <a:spcPct val="0"/>
              </a:spcAft>
            </a:pPr>
            <a:r>
              <a:rPr lang="zh-CN" altLang="en-US" sz="1500" dirty="0">
                <a:solidFill>
                  <a:srgbClr val="3D3D3D"/>
                </a:solidFill>
                <a:latin typeface="Arial" panose="020B0604020202020204" pitchFamily="34" charset="0"/>
                <a:ea typeface="微软雅黑" panose="020B0503020204020204" pitchFamily="34" charset="-122"/>
                <a:sym typeface="Arial" panose="020B0604020202020204" pitchFamily="34" charset="0"/>
              </a:rPr>
              <a:t>消除隐患，预防事故</a:t>
            </a:r>
            <a:endParaRPr lang="zh-CN" altLang="en-US" sz="15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标题 11"/>
          <p:cNvSpPr txBox="1"/>
          <p:nvPr/>
        </p:nvSpPr>
        <p:spPr>
          <a:xfrm>
            <a:off x="4267200" y="2820964"/>
            <a:ext cx="1157323" cy="284186"/>
          </a:xfrm>
          <a:prstGeom prst="rect">
            <a:avLst/>
          </a:prstGeom>
          <a:solidFill>
            <a:schemeClr val="accent1"/>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fontAlgn="base">
              <a:spcAft>
                <a:spcPct val="0"/>
              </a:spcAft>
            </a:pPr>
            <a:r>
              <a:rPr lang="zh-CN" altLang="en-US" sz="1200" b="1" dirty="0">
                <a:solidFill>
                  <a:srgbClr val="FFFFFF"/>
                </a:solidFill>
                <a:latin typeface="Arial" panose="020B0604020202020204" pitchFamily="34" charset="0"/>
                <a:ea typeface="微软雅黑" panose="020B0503020204020204" pitchFamily="34" charset="-122"/>
                <a:sym typeface="Arial" panose="020B0604020202020204" pitchFamily="34" charset="0"/>
              </a:rPr>
              <a:t>安全的分类</a:t>
            </a:r>
            <a:endParaRPr lang="zh-CN" altLang="en-US" sz="12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标题 11"/>
          <p:cNvSpPr txBox="1"/>
          <p:nvPr/>
        </p:nvSpPr>
        <p:spPr>
          <a:xfrm>
            <a:off x="4267200" y="3712668"/>
            <a:ext cx="1157323" cy="306882"/>
          </a:xfrm>
          <a:prstGeom prst="rect">
            <a:avLst/>
          </a:prstGeom>
          <a:solidFill>
            <a:schemeClr val="accent1"/>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fontAlgn="base">
              <a:spcAft>
                <a:spcPct val="0"/>
              </a:spcAft>
            </a:pPr>
            <a:r>
              <a:rPr lang="zh-CN" altLang="en-US" sz="1200" b="1" dirty="0">
                <a:solidFill>
                  <a:srgbClr val="FFFFFF"/>
                </a:solidFill>
                <a:latin typeface="Arial" panose="020B0604020202020204" pitchFamily="34" charset="0"/>
                <a:ea typeface="微软雅黑" panose="020B0503020204020204" pitchFamily="34" charset="-122"/>
                <a:sym typeface="Arial" panose="020B0604020202020204" pitchFamily="34" charset="0"/>
              </a:rPr>
              <a:t>安全管理作用</a:t>
            </a:r>
            <a:endParaRPr lang="zh-CN" altLang="en-US" sz="12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762000" y="1363778"/>
            <a:ext cx="3400425" cy="27319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4000">
        <p14:prism/>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Effect transition="in" filter="fade">
                                      <p:cBhvr>
                                        <p:cTn id="29" dur="500"/>
                                        <p:tgtEl>
                                          <p:spTgt spid="4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p:cTn id="37" dur="500" fill="hold"/>
                                        <p:tgtEl>
                                          <p:spTgt spid="50"/>
                                        </p:tgtEl>
                                        <p:attrNameLst>
                                          <p:attrName>ppt_w</p:attrName>
                                        </p:attrNameLst>
                                      </p:cBhvr>
                                      <p:tavLst>
                                        <p:tav tm="0">
                                          <p:val>
                                            <p:fltVal val="0"/>
                                          </p:val>
                                        </p:tav>
                                        <p:tav tm="100000">
                                          <p:val>
                                            <p:strVal val="#ppt_w"/>
                                          </p:val>
                                        </p:tav>
                                      </p:tavLst>
                                    </p:anim>
                                    <p:anim calcmode="lin" valueType="num">
                                      <p:cBhvr>
                                        <p:cTn id="38" dur="500" fill="hold"/>
                                        <p:tgtEl>
                                          <p:spTgt spid="50"/>
                                        </p:tgtEl>
                                        <p:attrNameLst>
                                          <p:attrName>ppt_h</p:attrName>
                                        </p:attrNameLst>
                                      </p:cBhvr>
                                      <p:tavLst>
                                        <p:tav tm="0">
                                          <p:val>
                                            <p:fltVal val="0"/>
                                          </p:val>
                                        </p:tav>
                                        <p:tav tm="100000">
                                          <p:val>
                                            <p:strVal val="#ppt_h"/>
                                          </p:val>
                                        </p:tav>
                                      </p:tavLst>
                                    </p:anim>
                                    <p:animEffect transition="in" filter="fade">
                                      <p:cBhvr>
                                        <p:cTn id="39" dur="500"/>
                                        <p:tgtEl>
                                          <p:spTgt spid="50"/>
                                        </p:tgtEl>
                                      </p:cBhvr>
                                    </p:animEffect>
                                  </p:childTnLst>
                                </p:cTn>
                              </p:par>
                              <p:par>
                                <p:cTn id="40" presetID="53" presetClass="entr" presetSubtype="16"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4" grpId="0"/>
      <p:bldP spid="40" grpId="0" animBg="1"/>
      <p:bldP spid="41" grpId="0"/>
      <p:bldP spid="45" grpId="0" animBg="1"/>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04777" y="1123950"/>
            <a:ext cx="3466137" cy="423841"/>
            <a:chOff x="1086718" y="1102113"/>
            <a:chExt cx="4623321" cy="565342"/>
          </a:xfrm>
          <a:solidFill>
            <a:schemeClr val="accent1"/>
          </a:solidFill>
        </p:grpSpPr>
        <p:sp>
          <p:nvSpPr>
            <p:cNvPr id="55" name="箭头: 五边形 54"/>
            <p:cNvSpPr/>
            <p:nvPr/>
          </p:nvSpPr>
          <p:spPr bwMode="auto">
            <a:xfrm>
              <a:off x="1086718" y="1102113"/>
              <a:ext cx="4623321" cy="565342"/>
            </a:xfrm>
            <a:prstGeom prst="homePlate">
              <a:avLst>
                <a:gd name="adj" fmla="val 0"/>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53" tIns="34277" rIns="68553" bIns="34277" numCol="1" spcCol="0" rtlCol="0" fromWordArt="0" anchor="t" anchorCtr="0" forceAA="0" compatLnSpc="1">
              <a:noAutofit/>
            </a:bodyPr>
            <a:lstStyle/>
            <a:p>
              <a:pPr algn="ctr" defTabSz="685800" fontAlgn="base">
                <a:spcBef>
                  <a:spcPct val="0"/>
                </a:spcBef>
                <a:spcAft>
                  <a:spcPct val="0"/>
                </a:spcAft>
              </a:pPr>
              <a:endPar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1214026" y="1146066"/>
              <a:ext cx="2940139" cy="492464"/>
            </a:xfrm>
            <a:prstGeom prst="rect">
              <a:avLst/>
            </a:prstGeom>
            <a:grpFill/>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defTabSz="685800" fontAlgn="base">
                <a:spcBef>
                  <a:spcPct val="0"/>
                </a:spcBef>
                <a:spcAft>
                  <a:spcPct val="0"/>
                </a:spcAft>
              </a:pPr>
              <a:r>
                <a:rPr lang="zh-CN" altLang="en-US" sz="1800" b="1" dirty="0">
                  <a:solidFill>
                    <a:srgbClr val="FFFFFF"/>
                  </a:solidFill>
                  <a:latin typeface="Arial" panose="020B0604020202020204" pitchFamily="34" charset="0"/>
                  <a:ea typeface="微软雅黑" panose="020B0503020204020204" pitchFamily="34" charset="-122"/>
                  <a:sym typeface="Arial" panose="020B0604020202020204" pitchFamily="34" charset="0"/>
                </a:rPr>
                <a:t>安全实施要领</a:t>
              </a:r>
              <a:endParaRPr lang="zh-CN" altLang="en-US" sz="18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3"/>
          <p:cNvGrpSpPr/>
          <p:nvPr/>
        </p:nvGrpSpPr>
        <p:grpSpPr>
          <a:xfrm>
            <a:off x="904777" y="2703945"/>
            <a:ext cx="3466137" cy="423841"/>
            <a:chOff x="6622195" y="1102113"/>
            <a:chExt cx="4623321" cy="565342"/>
          </a:xfrm>
          <a:solidFill>
            <a:schemeClr val="accent1">
              <a:lumMod val="60000"/>
              <a:lumOff val="40000"/>
            </a:schemeClr>
          </a:solidFill>
        </p:grpSpPr>
        <p:sp>
          <p:nvSpPr>
            <p:cNvPr id="56" name="箭头: 五边形 55"/>
            <p:cNvSpPr/>
            <p:nvPr/>
          </p:nvSpPr>
          <p:spPr bwMode="auto">
            <a:xfrm>
              <a:off x="6622195" y="1102113"/>
              <a:ext cx="4623321" cy="565342"/>
            </a:xfrm>
            <a:prstGeom prst="homePlate">
              <a:avLst>
                <a:gd name="adj" fmla="val 0"/>
              </a:avLst>
            </a:prstGeom>
            <a:solidFill>
              <a:schemeClr val="accent2"/>
            </a:solidFill>
            <a:ln w="9525"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68553" tIns="34277" rIns="68553" bIns="34277" numCol="1" spcCol="0" rtlCol="0" fromWordArt="0" anchor="t" anchorCtr="0" forceAA="0" compatLnSpc="1">
              <a:noAutofit/>
            </a:bodyPr>
            <a:lstStyle/>
            <a:p>
              <a:pPr algn="ctr" defTabSz="685800" fontAlgn="base">
                <a:spcBef>
                  <a:spcPct val="0"/>
                </a:spcBef>
                <a:spcAft>
                  <a:spcPct val="0"/>
                </a:spcAft>
              </a:pPr>
              <a:endPar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6749503" y="1173071"/>
              <a:ext cx="3232065" cy="492464"/>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defTabSz="685800" fontAlgn="base">
                <a:spcBef>
                  <a:spcPct val="0"/>
                </a:spcBef>
                <a:spcAft>
                  <a:spcPct val="0"/>
                </a:spcAft>
              </a:pPr>
              <a:r>
                <a:rPr lang="zh-CN" altLang="en-US" sz="1800" b="1" dirty="0">
                  <a:solidFill>
                    <a:srgbClr val="FFFFFF"/>
                  </a:solidFill>
                  <a:latin typeface="Arial" panose="020B0604020202020204" pitchFamily="34" charset="0"/>
                  <a:ea typeface="微软雅黑" panose="020B0503020204020204" pitchFamily="34" charset="-122"/>
                  <a:sym typeface="Arial" panose="020B0604020202020204" pitchFamily="34" charset="0"/>
                </a:rPr>
                <a:t>安全管理的步骤</a:t>
              </a:r>
              <a:endParaRPr lang="zh-CN" altLang="en-US" sz="18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矩形 43"/>
          <p:cNvSpPr/>
          <p:nvPr/>
        </p:nvSpPr>
        <p:spPr>
          <a:xfrm>
            <a:off x="1056773" y="3232718"/>
            <a:ext cx="3036696" cy="12458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defTabSz="685800" fontAlgn="base">
              <a:spcBef>
                <a:spcPct val="0"/>
              </a:spcBef>
              <a:spcAft>
                <a:spcPct val="0"/>
              </a:spcAft>
            </a:pPr>
            <a:r>
              <a:rPr lang="zh-CN" altLang="en-US" sz="1500" dirty="0">
                <a:solidFill>
                  <a:srgbClr val="3D3D3D"/>
                </a:solidFill>
                <a:latin typeface="Arial" panose="020B0604020202020204" pitchFamily="34" charset="0"/>
                <a:ea typeface="微软雅黑" panose="020B0503020204020204" pitchFamily="34" charset="-122"/>
                <a:sym typeface="Arial" panose="020B0604020202020204" pitchFamily="34" charset="0"/>
              </a:rPr>
              <a:t>1）制定现场安全作业基准</a:t>
            </a:r>
            <a:endParaRPr lang="en-US" altLang="zh-CN" sz="15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a:p>
            <a:pPr algn="just" defTabSz="685800" fontAlgn="base">
              <a:spcBef>
                <a:spcPct val="0"/>
              </a:spcBef>
              <a:spcAft>
                <a:spcPct val="0"/>
              </a:spcAft>
            </a:pPr>
            <a:r>
              <a:rPr lang="en-US" altLang="zh-CN" sz="1500" dirty="0">
                <a:solidFill>
                  <a:srgbClr val="3D3D3D"/>
                </a:solidFill>
                <a:latin typeface="Arial" panose="020B0604020202020204" pitchFamily="34" charset="0"/>
                <a:ea typeface="微软雅黑" panose="020B0503020204020204" pitchFamily="34" charset="-122"/>
                <a:sym typeface="Arial" panose="020B0604020202020204" pitchFamily="34" charset="0"/>
              </a:rPr>
              <a:t>2</a:t>
            </a:r>
            <a:r>
              <a:rPr lang="zh-CN" altLang="en-US" sz="1500" dirty="0">
                <a:solidFill>
                  <a:srgbClr val="3D3D3D"/>
                </a:solidFill>
                <a:latin typeface="Arial" panose="020B0604020202020204" pitchFamily="34" charset="0"/>
                <a:ea typeface="微软雅黑" panose="020B0503020204020204" pitchFamily="34" charset="-122"/>
                <a:sym typeface="Arial" panose="020B0604020202020204" pitchFamily="34" charset="0"/>
              </a:rPr>
              <a:t>）规定员工的着装要求</a:t>
            </a:r>
            <a:endParaRPr lang="en-US" altLang="zh-CN" sz="15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a:p>
            <a:pPr algn="just" defTabSz="685800" fontAlgn="base">
              <a:spcBef>
                <a:spcPct val="0"/>
              </a:spcBef>
              <a:spcAft>
                <a:spcPct val="0"/>
              </a:spcAft>
            </a:pPr>
            <a:r>
              <a:rPr lang="en-US" altLang="zh-CN" sz="1500" dirty="0">
                <a:solidFill>
                  <a:srgbClr val="3D3D3D"/>
                </a:solidFill>
                <a:latin typeface="Arial" panose="020B0604020202020204" pitchFamily="34" charset="0"/>
                <a:ea typeface="微软雅黑" panose="020B0503020204020204" pitchFamily="34" charset="-122"/>
                <a:sym typeface="Arial" panose="020B0604020202020204" pitchFamily="34" charset="0"/>
              </a:rPr>
              <a:t>3</a:t>
            </a:r>
            <a:r>
              <a:rPr lang="zh-CN" altLang="en-US" sz="1500" dirty="0">
                <a:solidFill>
                  <a:srgbClr val="3D3D3D"/>
                </a:solidFill>
                <a:latin typeface="Arial" panose="020B0604020202020204" pitchFamily="34" charset="0"/>
                <a:ea typeface="微软雅黑" panose="020B0503020204020204" pitchFamily="34" charset="-122"/>
                <a:sym typeface="Arial" panose="020B0604020202020204" pitchFamily="34" charset="0"/>
              </a:rPr>
              <a:t>）不定期检查频率的</a:t>
            </a:r>
            <a:endParaRPr lang="zh-CN" altLang="en-US" sz="15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a:p>
            <a:pPr algn="just" defTabSz="685800" fontAlgn="base">
              <a:spcBef>
                <a:spcPct val="0"/>
              </a:spcBef>
              <a:spcAft>
                <a:spcPct val="0"/>
              </a:spcAft>
            </a:pPr>
            <a:r>
              <a:rPr lang="en-US" altLang="zh-CN" sz="1500" dirty="0">
                <a:solidFill>
                  <a:srgbClr val="3D3D3D"/>
                </a:solidFill>
                <a:latin typeface="Arial" panose="020B0604020202020204" pitchFamily="34" charset="0"/>
                <a:ea typeface="微软雅黑" panose="020B0503020204020204" pitchFamily="34" charset="-122"/>
                <a:sym typeface="Arial" panose="020B0604020202020204" pitchFamily="34" charset="0"/>
              </a:rPr>
              <a:t>4</a:t>
            </a:r>
            <a:r>
              <a:rPr lang="zh-CN" altLang="en-US" sz="1500" dirty="0">
                <a:solidFill>
                  <a:srgbClr val="3D3D3D"/>
                </a:solidFill>
                <a:latin typeface="Arial" panose="020B0604020202020204" pitchFamily="34" charset="0"/>
                <a:ea typeface="微软雅黑" panose="020B0503020204020204" pitchFamily="34" charset="-122"/>
                <a:sym typeface="Arial" panose="020B0604020202020204" pitchFamily="34" charset="0"/>
              </a:rPr>
              <a:t>）应急措施</a:t>
            </a:r>
            <a:endParaRPr lang="zh-CN" altLang="en-US" sz="15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a:p>
            <a:pPr algn="just" defTabSz="685800" fontAlgn="base">
              <a:spcBef>
                <a:spcPct val="0"/>
              </a:spcBef>
              <a:spcAft>
                <a:spcPct val="0"/>
              </a:spcAft>
            </a:pPr>
            <a:r>
              <a:rPr lang="en-US" altLang="zh-CN" sz="1500" dirty="0">
                <a:solidFill>
                  <a:srgbClr val="3D3D3D"/>
                </a:solidFill>
                <a:latin typeface="Arial" panose="020B0604020202020204" pitchFamily="34" charset="0"/>
                <a:ea typeface="微软雅黑" panose="020B0503020204020204" pitchFamily="34" charset="-122"/>
                <a:sym typeface="Arial" panose="020B0604020202020204" pitchFamily="34" charset="0"/>
              </a:rPr>
              <a:t>5</a:t>
            </a:r>
            <a:r>
              <a:rPr lang="zh-CN" altLang="en-US" sz="1500" dirty="0">
                <a:solidFill>
                  <a:srgbClr val="3D3D3D"/>
                </a:solidFill>
                <a:latin typeface="Arial" panose="020B0604020202020204" pitchFamily="34" charset="0"/>
                <a:ea typeface="微软雅黑" panose="020B0503020204020204" pitchFamily="34" charset="-122"/>
                <a:sym typeface="Arial" panose="020B0604020202020204" pitchFamily="34" charset="0"/>
              </a:rPr>
              <a:t>）日常作业管理</a:t>
            </a:r>
            <a:endParaRPr lang="zh-CN" altLang="en-US" sz="15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53"/>
          <p:cNvSpPr/>
          <p:nvPr/>
        </p:nvSpPr>
        <p:spPr>
          <a:xfrm>
            <a:off x="1056472" y="1599038"/>
            <a:ext cx="3314442" cy="1015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57175" indent="-257175" algn="just" defTabSz="685800" fontAlgn="base">
              <a:spcBef>
                <a:spcPct val="0"/>
              </a:spcBef>
              <a:spcAft>
                <a:spcPct val="0"/>
              </a:spcAft>
              <a:buFont typeface="Wingdings" panose="05000000000000000000" pitchFamily="2" charset="2"/>
              <a:buChar char="l"/>
            </a:pPr>
            <a:r>
              <a:rPr lang="zh-CN" altLang="en-US" sz="1500" dirty="0">
                <a:solidFill>
                  <a:srgbClr val="3D3D3D"/>
                </a:solidFill>
                <a:latin typeface="Arial" panose="020B0604020202020204" pitchFamily="34" charset="0"/>
                <a:ea typeface="微软雅黑" panose="020B0503020204020204" pitchFamily="34" charset="-122"/>
                <a:sym typeface="Arial" panose="020B0604020202020204" pitchFamily="34" charset="0"/>
              </a:rPr>
              <a:t>建立系统的安全管理体制</a:t>
            </a:r>
            <a:endParaRPr lang="zh-CN" altLang="en-US" sz="15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a:p>
            <a:pPr marL="257175" indent="-257175" algn="just" defTabSz="685800" fontAlgn="base">
              <a:spcBef>
                <a:spcPct val="0"/>
              </a:spcBef>
              <a:spcAft>
                <a:spcPct val="0"/>
              </a:spcAft>
              <a:buFont typeface="Wingdings" panose="05000000000000000000" pitchFamily="2" charset="2"/>
              <a:buChar char="l"/>
            </a:pPr>
            <a:r>
              <a:rPr lang="zh-CN" altLang="en-US" sz="1500" dirty="0">
                <a:solidFill>
                  <a:srgbClr val="3D3D3D"/>
                </a:solidFill>
                <a:latin typeface="Arial" panose="020B0604020202020204" pitchFamily="34" charset="0"/>
                <a:ea typeface="微软雅黑" panose="020B0503020204020204" pitchFamily="34" charset="-122"/>
                <a:sym typeface="Arial" panose="020B0604020202020204" pitchFamily="34" charset="0"/>
              </a:rPr>
              <a:t>重视员工的培训教育</a:t>
            </a:r>
            <a:endParaRPr lang="zh-CN" altLang="en-US" sz="15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a:p>
            <a:pPr marL="257175" indent="-257175" algn="just" defTabSz="685800" fontAlgn="base">
              <a:spcBef>
                <a:spcPct val="0"/>
              </a:spcBef>
              <a:spcAft>
                <a:spcPct val="0"/>
              </a:spcAft>
              <a:buFont typeface="Wingdings" panose="05000000000000000000" pitchFamily="2" charset="2"/>
              <a:buChar char="l"/>
            </a:pPr>
            <a:r>
              <a:rPr lang="zh-CN" altLang="en-US" sz="1500" dirty="0">
                <a:solidFill>
                  <a:srgbClr val="3D3D3D"/>
                </a:solidFill>
                <a:latin typeface="Arial" panose="020B0604020202020204" pitchFamily="34" charset="0"/>
                <a:ea typeface="微软雅黑" panose="020B0503020204020204" pitchFamily="34" charset="-122"/>
                <a:sym typeface="Arial" panose="020B0604020202020204" pitchFamily="34" charset="0"/>
              </a:rPr>
              <a:t>实行现场巡视，排除隐患</a:t>
            </a:r>
            <a:endParaRPr lang="zh-CN" altLang="en-US" sz="15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a:p>
            <a:pPr marL="257175" indent="-257175" algn="just" defTabSz="685800" fontAlgn="base">
              <a:spcBef>
                <a:spcPct val="0"/>
              </a:spcBef>
              <a:spcAft>
                <a:spcPct val="0"/>
              </a:spcAft>
              <a:buFont typeface="Wingdings" panose="05000000000000000000" pitchFamily="2" charset="2"/>
              <a:buChar char="l"/>
            </a:pPr>
            <a:r>
              <a:rPr lang="zh-CN" altLang="en-US" sz="1500" dirty="0">
                <a:solidFill>
                  <a:srgbClr val="3D3D3D"/>
                </a:solidFill>
                <a:latin typeface="Arial" panose="020B0604020202020204" pitchFamily="34" charset="0"/>
                <a:ea typeface="微软雅黑" panose="020B0503020204020204" pitchFamily="34" charset="-122"/>
                <a:sym typeface="Arial" panose="020B0604020202020204" pitchFamily="34" charset="0"/>
              </a:rPr>
              <a:t>创造明快、有序、安全的作业环境</a:t>
            </a:r>
            <a:endParaRPr lang="en-US" altLang="zh-CN" sz="15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790977" y="1214013"/>
            <a:ext cx="3743423" cy="28003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4000">
        <p14:prism/>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ppt_x"/>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H="1">
            <a:off x="5044105" y="744516"/>
            <a:ext cx="3261695" cy="3927445"/>
            <a:chOff x="1157905" y="358305"/>
            <a:chExt cx="3642695" cy="4386212"/>
          </a:xfrm>
        </p:grpSpPr>
        <p:grpSp>
          <p:nvGrpSpPr>
            <p:cNvPr id="12" name="组合 11"/>
            <p:cNvGrpSpPr/>
            <p:nvPr/>
          </p:nvGrpSpPr>
          <p:grpSpPr>
            <a:xfrm>
              <a:off x="1157905" y="358305"/>
              <a:ext cx="3642695" cy="4386212"/>
              <a:chOff x="1158170" y="304800"/>
              <a:chExt cx="3654603" cy="440055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1158170" y="304800"/>
                <a:ext cx="3654603" cy="4400550"/>
              </a:xfrm>
              <a:prstGeom prst="rect">
                <a:avLst/>
              </a:prstGeom>
            </p:spPr>
          </p:pic>
          <p:sp>
            <p:nvSpPr>
              <p:cNvPr id="3" name="椭圆 2"/>
              <p:cNvSpPr/>
              <p:nvPr/>
            </p:nvSpPr>
            <p:spPr>
              <a:xfrm>
                <a:off x="1524000" y="1504950"/>
                <a:ext cx="1981200" cy="1981200"/>
              </a:xfrm>
              <a:prstGeom prst="ellipse">
                <a:avLst/>
              </a:prstGeom>
              <a:solidFill>
                <a:srgbClr val="161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文本框 13"/>
            <p:cNvSpPr txBox="1"/>
            <p:nvPr/>
          </p:nvSpPr>
          <p:spPr>
            <a:xfrm>
              <a:off x="1559758" y="696960"/>
              <a:ext cx="838200" cy="347524"/>
            </a:xfrm>
            <a:prstGeom prst="rect">
              <a:avLst/>
            </a:prstGeom>
            <a:noFill/>
          </p:spPr>
          <p:txBody>
            <a:bodyPr wrap="square" rtlCol="0">
              <a:spAutoFit/>
            </a:bodyPr>
            <a:lstStyle/>
            <a:p>
              <a:pPr algn="ctr" defTabSz="685800" fontAlgn="base">
                <a:lnSpc>
                  <a:spcPct val="79000"/>
                </a:lnSpc>
                <a:spcBef>
                  <a:spcPct val="0"/>
                </a:spcBef>
                <a:spcAft>
                  <a:spcPct val="0"/>
                </a:spcAft>
              </a:pPr>
              <a:r>
                <a:rPr lang="zh-CN" altLang="en-US" dirty="0">
                  <a:solidFill>
                    <a:schemeClr val="accent2"/>
                  </a:solidFill>
                  <a:latin typeface="Arial" panose="020B0604020202020204" pitchFamily="34" charset="0"/>
                  <a:ea typeface="微软雅黑" panose="020B0503020204020204" pitchFamily="34" charset="-122"/>
                  <a:sym typeface="Arial" panose="020B0604020202020204" pitchFamily="34" charset="0"/>
                </a:rPr>
                <a:t>管理</a:t>
              </a:r>
              <a:endParaRPr lang="zh-CN" altLang="en-US"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3886200" y="762370"/>
              <a:ext cx="838200" cy="347524"/>
            </a:xfrm>
            <a:prstGeom prst="rect">
              <a:avLst/>
            </a:prstGeom>
            <a:noFill/>
          </p:spPr>
          <p:txBody>
            <a:bodyPr wrap="square" rtlCol="0">
              <a:spAutoFit/>
            </a:bodyPr>
            <a:lstStyle/>
            <a:p>
              <a:pPr algn="ctr" defTabSz="685800" fontAlgn="base">
                <a:lnSpc>
                  <a:spcPct val="79000"/>
                </a:lnSpc>
                <a:spcBef>
                  <a:spcPct val="0"/>
                </a:spcBef>
                <a:spcAft>
                  <a:spcPct val="0"/>
                </a:spcAft>
              </a:pPr>
              <a:r>
                <a:rPr lang="zh-CN" altLang="en-US" dirty="0">
                  <a:solidFill>
                    <a:schemeClr val="accent2"/>
                  </a:solidFill>
                  <a:latin typeface="Arial" panose="020B0604020202020204" pitchFamily="34" charset="0"/>
                  <a:ea typeface="微软雅黑" panose="020B0503020204020204" pitchFamily="34" charset="-122"/>
                  <a:sym typeface="Arial" panose="020B0604020202020204" pitchFamily="34" charset="0"/>
                </a:rPr>
                <a:t>技巧</a:t>
              </a:r>
              <a:endParaRPr lang="zh-CN" altLang="en-US"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文本框 16"/>
            <p:cNvSpPr txBox="1"/>
            <p:nvPr/>
          </p:nvSpPr>
          <p:spPr>
            <a:xfrm>
              <a:off x="1371600" y="4132984"/>
              <a:ext cx="838200" cy="347524"/>
            </a:xfrm>
            <a:prstGeom prst="rect">
              <a:avLst/>
            </a:prstGeom>
            <a:noFill/>
          </p:spPr>
          <p:txBody>
            <a:bodyPr wrap="square" rtlCol="0">
              <a:spAutoFit/>
            </a:bodyPr>
            <a:lstStyle/>
            <a:p>
              <a:pPr algn="ctr" defTabSz="685800" fontAlgn="base">
                <a:lnSpc>
                  <a:spcPct val="79000"/>
                </a:lnSpc>
                <a:spcBef>
                  <a:spcPct val="0"/>
                </a:spcBef>
                <a:spcAft>
                  <a:spcPct val="0"/>
                </a:spcAft>
              </a:pPr>
              <a:r>
                <a:rPr lang="zh-CN" altLang="en-US" dirty="0">
                  <a:solidFill>
                    <a:schemeClr val="accent2"/>
                  </a:solidFill>
                  <a:latin typeface="Arial" panose="020B0604020202020204" pitchFamily="34" charset="0"/>
                  <a:ea typeface="微软雅黑" panose="020B0503020204020204" pitchFamily="34" charset="-122"/>
                  <a:sym typeface="Arial" panose="020B0604020202020204" pitchFamily="34" charset="0"/>
                </a:rPr>
                <a:t>策略</a:t>
              </a:r>
              <a:endParaRPr lang="zh-CN" altLang="en-US"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1" name="组合 20"/>
            <p:cNvGrpSpPr/>
            <p:nvPr/>
          </p:nvGrpSpPr>
          <p:grpSpPr>
            <a:xfrm>
              <a:off x="1839675" y="2135732"/>
              <a:ext cx="1327461" cy="939440"/>
              <a:chOff x="1915432" y="2080511"/>
              <a:chExt cx="1327461" cy="939440"/>
            </a:xfrm>
          </p:grpSpPr>
          <p:sp>
            <p:nvSpPr>
              <p:cNvPr id="19" name="文本框 18"/>
              <p:cNvSpPr txBox="1"/>
              <p:nvPr/>
            </p:nvSpPr>
            <p:spPr>
              <a:xfrm>
                <a:off x="1915432" y="2080511"/>
                <a:ext cx="1327461" cy="709441"/>
              </a:xfrm>
              <a:prstGeom prst="rect">
                <a:avLst/>
              </a:prstGeom>
              <a:noFill/>
            </p:spPr>
            <p:txBody>
              <a:bodyPr wrap="square" rtlCol="0">
                <a:spAutoFit/>
              </a:bodyPr>
              <a:lstStyle/>
              <a:p>
                <a:pPr algn="ctr" defTabSz="685800" fontAlgn="base">
                  <a:lnSpc>
                    <a:spcPct val="79000"/>
                  </a:lnSpc>
                  <a:spcBef>
                    <a:spcPct val="0"/>
                  </a:spcBef>
                  <a:spcAft>
                    <a:spcPct val="0"/>
                  </a:spcAft>
                </a:pPr>
                <a:r>
                  <a:rPr lang="en-US" altLang="zh-CN" sz="4400" dirty="0">
                    <a:solidFill>
                      <a:schemeClr val="accent2"/>
                    </a:solidFill>
                    <a:latin typeface="Arial" panose="020B0604020202020204" pitchFamily="34" charset="0"/>
                    <a:ea typeface="微软雅黑" panose="020B0503020204020204" pitchFamily="34" charset="-122"/>
                    <a:sym typeface="Arial" panose="020B0604020202020204" pitchFamily="34" charset="0"/>
                  </a:rPr>
                  <a:t>03</a:t>
                </a:r>
                <a:endParaRPr lang="zh-CN" altLang="en-US" sz="44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2126735" y="2573104"/>
                <a:ext cx="946040" cy="446847"/>
              </a:xfrm>
              <a:prstGeom prst="rect">
                <a:avLst/>
              </a:prstGeom>
            </p:spPr>
            <p:txBody>
              <a:bodyPr wrap="none">
                <a:spAutoFit/>
              </a:bodyPr>
              <a:lstStyle/>
              <a:p>
                <a:r>
                  <a:rPr lang="en-US" altLang="zh-CN" sz="2000" dirty="0">
                    <a:solidFill>
                      <a:schemeClr val="accent2"/>
                    </a:solidFill>
                    <a:latin typeface="Arial" panose="020B0604020202020204" pitchFamily="34" charset="0"/>
                    <a:ea typeface="微软雅黑" panose="020B0503020204020204" pitchFamily="34" charset="-122"/>
                    <a:sym typeface="Arial" panose="020B0604020202020204" pitchFamily="34" charset="0"/>
                  </a:rPr>
                  <a:t>PART</a:t>
                </a:r>
                <a:endParaRPr lang="en-US" altLang="zh-CN" sz="20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40" name="任意多边形 39"/>
          <p:cNvSpPr/>
          <p:nvPr/>
        </p:nvSpPr>
        <p:spPr>
          <a:xfrm>
            <a:off x="1" y="4666130"/>
            <a:ext cx="9143997" cy="477370"/>
          </a:xfrm>
          <a:custGeom>
            <a:avLst/>
            <a:gdLst>
              <a:gd name="connsiteX0" fmla="*/ 6989379 w 9143997"/>
              <a:gd name="connsiteY0" fmla="*/ 96 h 697720"/>
              <a:gd name="connsiteX1" fmla="*/ 7577959 w 9143997"/>
              <a:gd name="connsiteY1" fmla="*/ 399489 h 697720"/>
              <a:gd name="connsiteX2" fmla="*/ 8008883 w 9143997"/>
              <a:gd name="connsiteY2" fmla="*/ 168261 h 697720"/>
              <a:gd name="connsiteX3" fmla="*/ 8597462 w 9143997"/>
              <a:gd name="connsiteY3" fmla="*/ 494082 h 697720"/>
              <a:gd name="connsiteX4" fmla="*/ 9100392 w 9143997"/>
              <a:gd name="connsiteY4" fmla="*/ 195938 h 697720"/>
              <a:gd name="connsiteX5" fmla="*/ 9143997 w 9143997"/>
              <a:gd name="connsiteY5" fmla="*/ 199792 h 697720"/>
              <a:gd name="connsiteX6" fmla="*/ 9143997 w 9143997"/>
              <a:gd name="connsiteY6" fmla="*/ 697720 h 697720"/>
              <a:gd name="connsiteX7" fmla="*/ 0 w 9143997"/>
              <a:gd name="connsiteY7" fmla="*/ 697720 h 697720"/>
              <a:gd name="connsiteX8" fmla="*/ 0 w 9143997"/>
              <a:gd name="connsiteY8" fmla="*/ 645899 h 697720"/>
              <a:gd name="connsiteX9" fmla="*/ 56247 w 9143997"/>
              <a:gd name="connsiteY9" fmla="*/ 595901 h 697720"/>
              <a:gd name="connsiteX10" fmla="*/ 557048 w 9143997"/>
              <a:gd name="connsiteY10" fmla="*/ 420510 h 697720"/>
              <a:gd name="connsiteX11" fmla="*/ 1177159 w 9143997"/>
              <a:gd name="connsiteY11" fmla="*/ 578165 h 697720"/>
              <a:gd name="connsiteX12" fmla="*/ 1881352 w 9143997"/>
              <a:gd name="connsiteY12" fmla="*/ 473061 h 697720"/>
              <a:gd name="connsiteX13" fmla="*/ 2585545 w 9143997"/>
              <a:gd name="connsiteY13" fmla="*/ 641227 h 697720"/>
              <a:gd name="connsiteX14" fmla="*/ 3132083 w 9143997"/>
              <a:gd name="connsiteY14" fmla="*/ 441530 h 697720"/>
              <a:gd name="connsiteX15" fmla="*/ 3888828 w 9143997"/>
              <a:gd name="connsiteY15" fmla="*/ 609696 h 697720"/>
              <a:gd name="connsiteX16" fmla="*/ 4561490 w 9143997"/>
              <a:gd name="connsiteY16" fmla="*/ 388979 h 697720"/>
              <a:gd name="connsiteX17" fmla="*/ 5076498 w 9143997"/>
              <a:gd name="connsiteY17" fmla="*/ 525613 h 697720"/>
              <a:gd name="connsiteX18" fmla="*/ 5707117 w 9143997"/>
              <a:gd name="connsiteY18" fmla="*/ 147241 h 697720"/>
              <a:gd name="connsiteX19" fmla="*/ 6390290 w 9143997"/>
              <a:gd name="connsiteY19" fmla="*/ 441530 h 697720"/>
              <a:gd name="connsiteX20" fmla="*/ 6989379 w 9143997"/>
              <a:gd name="connsiteY20" fmla="*/ 96 h 69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3997" h="697720">
                <a:moveTo>
                  <a:pt x="6989379" y="96"/>
                </a:moveTo>
                <a:cubicBezTo>
                  <a:pt x="7187324" y="-6911"/>
                  <a:pt x="7408042" y="371462"/>
                  <a:pt x="7577959" y="399489"/>
                </a:cubicBezTo>
                <a:cubicBezTo>
                  <a:pt x="7747876" y="427516"/>
                  <a:pt x="7838966" y="152496"/>
                  <a:pt x="8008883" y="168261"/>
                </a:cubicBezTo>
                <a:cubicBezTo>
                  <a:pt x="8178800" y="184026"/>
                  <a:pt x="8408276" y="488827"/>
                  <a:pt x="8597462" y="494082"/>
                </a:cubicBezTo>
                <a:cubicBezTo>
                  <a:pt x="8774824" y="499009"/>
                  <a:pt x="8889063" y="197555"/>
                  <a:pt x="9100392" y="195938"/>
                </a:cubicBezTo>
                <a:lnTo>
                  <a:pt x="9143997" y="199792"/>
                </a:lnTo>
                <a:lnTo>
                  <a:pt x="9143997" y="697720"/>
                </a:lnTo>
                <a:lnTo>
                  <a:pt x="0" y="697720"/>
                </a:lnTo>
                <a:lnTo>
                  <a:pt x="0" y="645899"/>
                </a:lnTo>
                <a:lnTo>
                  <a:pt x="56247" y="595901"/>
                </a:lnTo>
                <a:cubicBezTo>
                  <a:pt x="188201" y="509848"/>
                  <a:pt x="404648" y="433648"/>
                  <a:pt x="557048" y="420510"/>
                </a:cubicBezTo>
                <a:cubicBezTo>
                  <a:pt x="760248" y="402993"/>
                  <a:pt x="956442" y="569406"/>
                  <a:pt x="1177159" y="578165"/>
                </a:cubicBezTo>
                <a:cubicBezTo>
                  <a:pt x="1397876" y="586924"/>
                  <a:pt x="1646621" y="462551"/>
                  <a:pt x="1881352" y="473061"/>
                </a:cubicBezTo>
                <a:cubicBezTo>
                  <a:pt x="2116083" y="483571"/>
                  <a:pt x="2377090" y="646482"/>
                  <a:pt x="2585545" y="641227"/>
                </a:cubicBezTo>
                <a:cubicBezTo>
                  <a:pt x="2794000" y="635972"/>
                  <a:pt x="2914869" y="446785"/>
                  <a:pt x="3132083" y="441530"/>
                </a:cubicBezTo>
                <a:cubicBezTo>
                  <a:pt x="3349297" y="436275"/>
                  <a:pt x="3650594" y="618454"/>
                  <a:pt x="3888828" y="609696"/>
                </a:cubicBezTo>
                <a:cubicBezTo>
                  <a:pt x="4127063" y="600937"/>
                  <a:pt x="4363545" y="402993"/>
                  <a:pt x="4561490" y="388979"/>
                </a:cubicBezTo>
                <a:cubicBezTo>
                  <a:pt x="4759435" y="374965"/>
                  <a:pt x="4885560" y="565903"/>
                  <a:pt x="5076498" y="525613"/>
                </a:cubicBezTo>
                <a:cubicBezTo>
                  <a:pt x="5267436" y="485323"/>
                  <a:pt x="5488152" y="161255"/>
                  <a:pt x="5707117" y="147241"/>
                </a:cubicBezTo>
                <a:cubicBezTo>
                  <a:pt x="5926082" y="133227"/>
                  <a:pt x="6176580" y="466054"/>
                  <a:pt x="6390290" y="441530"/>
                </a:cubicBezTo>
                <a:cubicBezTo>
                  <a:pt x="6604000" y="417006"/>
                  <a:pt x="6791434" y="7103"/>
                  <a:pt x="6989379" y="9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7"/>
          <p:cNvGrpSpPr/>
          <p:nvPr/>
        </p:nvGrpSpPr>
        <p:grpSpPr>
          <a:xfrm>
            <a:off x="685800" y="1903736"/>
            <a:ext cx="4531745" cy="1019685"/>
            <a:chOff x="802255" y="1809750"/>
            <a:chExt cx="4531745" cy="1019685"/>
          </a:xfrm>
        </p:grpSpPr>
        <p:sp>
          <p:nvSpPr>
            <p:cNvPr id="34" name="圆角矩形 33"/>
            <p:cNvSpPr/>
            <p:nvPr/>
          </p:nvSpPr>
          <p:spPr>
            <a:xfrm>
              <a:off x="802255" y="1809750"/>
              <a:ext cx="4531745" cy="1019685"/>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53"/>
            <p:cNvSpPr/>
            <p:nvPr/>
          </p:nvSpPr>
          <p:spPr>
            <a:xfrm>
              <a:off x="878455" y="1944364"/>
              <a:ext cx="4400564" cy="707886"/>
            </a:xfrm>
            <a:prstGeom prst="rect">
              <a:avLst/>
            </a:prstGeom>
          </p:spPr>
          <p:txBody>
            <a:bodyPr wrap="none">
              <a:spAutoFit/>
            </a:bodyPr>
            <a:lstStyle/>
            <a:p>
              <a:pPr defTabSz="722630"/>
              <a:r>
                <a:rPr lang="en-US" altLang="zh-CN" sz="4000" b="1" dirty="0">
                  <a:latin typeface="Arial" panose="020B0604020202020204" pitchFamily="34" charset="0"/>
                  <a:ea typeface="微软雅黑" panose="020B0503020204020204" pitchFamily="34" charset="-122"/>
                  <a:sym typeface="Arial" panose="020B0604020202020204" pitchFamily="34" charset="0"/>
                </a:rPr>
                <a:t>6S</a:t>
              </a:r>
              <a:r>
                <a:rPr lang="zh-CN" altLang="en-US" sz="4000" b="1" dirty="0">
                  <a:latin typeface="Arial" panose="020B0604020202020204" pitchFamily="34" charset="0"/>
                  <a:ea typeface="微软雅黑" panose="020B0503020204020204" pitchFamily="34" charset="-122"/>
                  <a:sym typeface="Arial" panose="020B0604020202020204" pitchFamily="34" charset="0"/>
                </a:rPr>
                <a:t>推进的方法步骤</a:t>
              </a:r>
              <a:endParaRPr lang="zh-CN" altLang="en-US" sz="4000" b="1"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5" name="文本框 3"/>
          <p:cNvSpPr txBox="1"/>
          <p:nvPr/>
        </p:nvSpPr>
        <p:spPr>
          <a:xfrm>
            <a:off x="721745" y="2925748"/>
            <a:ext cx="4343400" cy="54854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050" dirty="0">
                <a:solidFill>
                  <a:srgbClr val="1A1A1A"/>
                </a:solidFill>
                <a:latin typeface="Arial" panose="020B0604020202020204" pitchFamily="34" charset="0"/>
                <a:ea typeface="微软雅黑" panose="020B0503020204020204" pitchFamily="34" charset="-122"/>
                <a:cs typeface="+mn-ea"/>
                <a:sym typeface="Arial" panose="020B0604020202020204" pitchFamily="34" charset="0"/>
              </a:rPr>
              <a:t>6S site management implementation methods and skills </a:t>
            </a:r>
            <a:r>
              <a:rPr lang="en-US" altLang="zh-CN" sz="1050" dirty="0">
                <a:solidFill>
                  <a:srgbClr val="1A1A1A"/>
                </a:solidFill>
                <a:latin typeface="Arial" panose="020B0604020202020204" pitchFamily="34" charset="0"/>
                <a:ea typeface="微软雅黑" panose="020B0503020204020204" pitchFamily="34" charset="-122"/>
                <a:cs typeface="+mn-ea"/>
                <a:sym typeface="Arial" panose="020B0604020202020204" pitchFamily="34" charset="0"/>
              </a:rPr>
              <a:t>site</a:t>
            </a:r>
            <a:endParaRPr lang="en-US" altLang="zh-CN" sz="1050" dirty="0">
              <a:solidFill>
                <a:srgbClr val="1A1A1A"/>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50000"/>
              </a:lnSpc>
            </a:pPr>
            <a:r>
              <a:rPr lang="en-US" altLang="zh-CN" sz="1050" dirty="0">
                <a:solidFill>
                  <a:srgbClr val="1A1A1A"/>
                </a:solidFill>
                <a:latin typeface="Arial" panose="020B0604020202020204" pitchFamily="34" charset="0"/>
                <a:ea typeface="微软雅黑" panose="020B0503020204020204" pitchFamily="34" charset="-122"/>
                <a:cs typeface="+mn-ea"/>
                <a:sym typeface="Arial" panose="020B0604020202020204" pitchFamily="34" charset="0"/>
              </a:rPr>
              <a:t> management implementation methods and skills</a:t>
            </a:r>
            <a:endParaRPr sz="1050" dirty="0">
              <a:solidFill>
                <a:srgbClr val="1A1A1A"/>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矩形 55"/>
          <p:cNvSpPr/>
          <p:nvPr/>
        </p:nvSpPr>
        <p:spPr>
          <a:xfrm>
            <a:off x="1166722" y="1733550"/>
            <a:ext cx="2164119" cy="307777"/>
          </a:xfrm>
          <a:prstGeom prst="rect">
            <a:avLst/>
          </a:prstGeom>
          <a:solidFill>
            <a:schemeClr val="accent1"/>
          </a:solidFill>
        </p:spPr>
        <p:txBody>
          <a:bodyPr wrap="none">
            <a:spAutoFit/>
          </a:bodyPr>
          <a:lstStyle/>
          <a:p>
            <a:r>
              <a:rPr lang="zh-CN" altLang="en-US" sz="1400" dirty="0">
                <a:solidFill>
                  <a:schemeClr val="accent2"/>
                </a:solidFill>
                <a:latin typeface="Arial" panose="020B0604020202020204" pitchFamily="34" charset="0"/>
                <a:ea typeface="微软雅黑" panose="020B0503020204020204" pitchFamily="34" charset="-122"/>
                <a:sym typeface="Arial" panose="020B0604020202020204" pitchFamily="34" charset="0"/>
              </a:rPr>
              <a:t>MANAGERIAL WISDOM</a:t>
            </a:r>
            <a:endParaRPr lang="zh-CN" altLang="en-US" sz="14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7" name="图片 56"/>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flipH="1">
            <a:off x="990600" y="3638550"/>
            <a:ext cx="1545477" cy="9464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Tm="4000">
        <p14:doors dir="vert"/>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left)">
                                      <p:cBhvr>
                                        <p:cTn id="17" dur="500"/>
                                        <p:tgtEl>
                                          <p:spTgt spid="5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left)">
                                      <p:cBhvr>
                                        <p:cTn id="25" dur="500"/>
                                        <p:tgtEl>
                                          <p:spTgt spid="55"/>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500" fill="hold"/>
                                        <p:tgtEl>
                                          <p:spTgt spid="57"/>
                                        </p:tgtEl>
                                        <p:attrNameLst>
                                          <p:attrName>ppt_w</p:attrName>
                                        </p:attrNameLst>
                                      </p:cBhvr>
                                      <p:tavLst>
                                        <p:tav tm="0">
                                          <p:val>
                                            <p:fltVal val="0"/>
                                          </p:val>
                                        </p:tav>
                                        <p:tav tm="100000">
                                          <p:val>
                                            <p:strVal val="#ppt_w"/>
                                          </p:val>
                                        </p:tav>
                                      </p:tavLst>
                                    </p:anim>
                                    <p:anim calcmode="lin" valueType="num">
                                      <p:cBhvr>
                                        <p:cTn id="30" dur="500" fill="hold"/>
                                        <p:tgtEl>
                                          <p:spTgt spid="57"/>
                                        </p:tgtEl>
                                        <p:attrNameLst>
                                          <p:attrName>ppt_h</p:attrName>
                                        </p:attrNameLst>
                                      </p:cBhvr>
                                      <p:tavLst>
                                        <p:tav tm="0">
                                          <p:val>
                                            <p:fltVal val="0"/>
                                          </p:val>
                                        </p:tav>
                                        <p:tav tm="100000">
                                          <p:val>
                                            <p:strVal val="#ppt_h"/>
                                          </p:val>
                                        </p:tav>
                                      </p:tavLst>
                                    </p:anim>
                                    <p:animEffect transition="in" filter="fade">
                                      <p:cBhvr>
                                        <p:cTn id="3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5" grpId="0"/>
      <p:bldP spid="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1"/>
          <p:cNvSpPr>
            <a:spLocks noChangeArrowheads="1"/>
          </p:cNvSpPr>
          <p:nvPr/>
        </p:nvSpPr>
        <p:spPr bwMode="auto">
          <a:xfrm>
            <a:off x="1064999" y="2684681"/>
            <a:ext cx="2123939" cy="916716"/>
          </a:xfrm>
          <a:prstGeom prst="rect">
            <a:avLst/>
          </a:prstGeom>
          <a:noFill/>
          <a:ln w="9525" cap="flat" cmpd="sng">
            <a:noFill/>
            <a:bevel/>
          </a:ln>
          <a:effectLst/>
        </p:spPr>
        <p:txBody>
          <a:bodyPr wrap="square" lIns="54410" tIns="27205" rIns="54410" bIns="27205">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defTabSz="685800"/>
            <a:r>
              <a:rPr lang="zh-CN" altLang="en-US" sz="1400" dirty="0">
                <a:solidFill>
                  <a:srgbClr val="3D3D3D"/>
                </a:solidFill>
                <a:ea typeface="微软雅黑" panose="020B0503020204020204" pitchFamily="34" charset="-122"/>
                <a:sym typeface="Arial" panose="020B0604020202020204" pitchFamily="34" charset="0"/>
              </a:rPr>
              <a:t>企业的所有部门、所有人员，从董事长到一线员工须全员参与，不存在“礼不下庶人，刑不上大夫”。</a:t>
            </a:r>
            <a:endParaRPr lang="zh-CN" altLang="en-US" sz="1400" dirty="0">
              <a:solidFill>
                <a:srgbClr val="3D3D3D"/>
              </a:solidFill>
              <a:ea typeface="微软雅黑" panose="020B0503020204020204" pitchFamily="34" charset="-122"/>
              <a:sym typeface="Arial" panose="020B0604020202020204" pitchFamily="34" charset="0"/>
            </a:endParaRPr>
          </a:p>
        </p:txBody>
      </p:sp>
      <p:sp>
        <p:nvSpPr>
          <p:cNvPr id="29" name="TextBox 17"/>
          <p:cNvSpPr txBox="1"/>
          <p:nvPr/>
        </p:nvSpPr>
        <p:spPr>
          <a:xfrm>
            <a:off x="1180578" y="1733550"/>
            <a:ext cx="1569660" cy="646331"/>
          </a:xfrm>
          <a:prstGeom prst="rect">
            <a:avLst/>
          </a:prstGeom>
          <a:solidFill>
            <a:schemeClr val="accent1"/>
          </a:solidFill>
        </p:spPr>
        <p:txBody>
          <a:bodyPr wrap="none" rtlCol="0">
            <a:spAutoFit/>
          </a:bodyPr>
          <a:lstStyle/>
          <a:p>
            <a:pPr algn="ctr" defTabSz="685800" fontAlgn="base">
              <a:spcBef>
                <a:spcPct val="0"/>
              </a:spcBef>
              <a:spcAft>
                <a:spcPct val="0"/>
              </a:spcAft>
            </a:pPr>
            <a:r>
              <a:rPr lang="zh-CN" altLang="en-US" sz="36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全参与</a:t>
            </a:r>
            <a:endParaRPr lang="zh-CN" altLang="en-US" sz="3600" b="1"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7"/>
          <p:cNvSpPr txBox="1"/>
          <p:nvPr/>
        </p:nvSpPr>
        <p:spPr>
          <a:xfrm>
            <a:off x="3811491" y="1733550"/>
            <a:ext cx="1569660" cy="646331"/>
          </a:xfrm>
          <a:prstGeom prst="rect">
            <a:avLst/>
          </a:prstGeom>
          <a:solidFill>
            <a:schemeClr val="accent1"/>
          </a:solidFill>
        </p:spPr>
        <p:txBody>
          <a:bodyPr wrap="none" rtlCol="0">
            <a:spAutoFit/>
          </a:bodyPr>
          <a:lstStyle/>
          <a:p>
            <a:pPr algn="ctr" defTabSz="685800" fontAlgn="base">
              <a:spcBef>
                <a:spcPct val="0"/>
              </a:spcBef>
              <a:spcAft>
                <a:spcPct val="0"/>
              </a:spcAft>
            </a:pPr>
            <a:r>
              <a:rPr lang="zh-CN" altLang="en-US" sz="36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全过程</a:t>
            </a:r>
            <a:endParaRPr lang="zh-CN" altLang="en-US" sz="3600" b="1"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7"/>
          <p:cNvSpPr txBox="1"/>
          <p:nvPr/>
        </p:nvSpPr>
        <p:spPr>
          <a:xfrm>
            <a:off x="6391905" y="1733550"/>
            <a:ext cx="1569660" cy="646331"/>
          </a:xfrm>
          <a:prstGeom prst="rect">
            <a:avLst/>
          </a:prstGeom>
          <a:solidFill>
            <a:schemeClr val="accent1"/>
          </a:solidFill>
        </p:spPr>
        <p:txBody>
          <a:bodyPr wrap="none" rtlCol="0">
            <a:spAutoFit/>
          </a:bodyPr>
          <a:lstStyle/>
          <a:p>
            <a:pPr algn="ctr" defTabSz="685800" fontAlgn="base">
              <a:spcBef>
                <a:spcPct val="0"/>
              </a:spcBef>
              <a:spcAft>
                <a:spcPct val="0"/>
              </a:spcAft>
            </a:pPr>
            <a:r>
              <a:rPr lang="zh-CN" altLang="en-US" sz="36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全效率</a:t>
            </a:r>
            <a:endParaRPr lang="zh-CN" altLang="en-US" sz="3600" b="1"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11"/>
          <p:cNvSpPr>
            <a:spLocks noChangeArrowheads="1"/>
          </p:cNvSpPr>
          <p:nvPr/>
        </p:nvSpPr>
        <p:spPr bwMode="auto">
          <a:xfrm>
            <a:off x="3613474" y="2684681"/>
            <a:ext cx="2123939" cy="916716"/>
          </a:xfrm>
          <a:prstGeom prst="rect">
            <a:avLst/>
          </a:prstGeom>
          <a:noFill/>
          <a:ln w="9525" cap="flat" cmpd="sng">
            <a:noFill/>
            <a:bevel/>
          </a:ln>
          <a:effectLst/>
        </p:spPr>
        <p:txBody>
          <a:bodyPr wrap="square" lIns="54410" tIns="27205" rIns="54410" bIns="27205">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defTabSz="685800"/>
            <a:r>
              <a:rPr lang="en-US" altLang="zh-CN" sz="1400" dirty="0">
                <a:solidFill>
                  <a:srgbClr val="3D3D3D"/>
                </a:solidFill>
                <a:ea typeface="微软雅黑" panose="020B0503020204020204" pitchFamily="34" charset="-122"/>
                <a:sym typeface="Arial" panose="020B0604020202020204" pitchFamily="34" charset="0"/>
              </a:rPr>
              <a:t>6S</a:t>
            </a:r>
            <a:r>
              <a:rPr lang="zh-CN" altLang="en-US" sz="1400" dirty="0">
                <a:solidFill>
                  <a:srgbClr val="3D3D3D"/>
                </a:solidFill>
                <a:ea typeface="微软雅黑" panose="020B0503020204020204" pitchFamily="34" charset="-122"/>
                <a:sym typeface="Arial" panose="020B0604020202020204" pitchFamily="34" charset="0"/>
              </a:rPr>
              <a:t>管理渗透到从产品研发到产品交付及售后服务</a:t>
            </a:r>
            <a:r>
              <a:rPr lang="zh-CN" altLang="en-US" sz="1400">
                <a:solidFill>
                  <a:srgbClr val="3D3D3D"/>
                </a:solidFill>
                <a:ea typeface="微软雅黑" panose="020B0503020204020204" pitchFamily="34" charset="-122"/>
                <a:sym typeface="Arial" panose="020B0604020202020204" pitchFamily="34" charset="0"/>
              </a:rPr>
              <a:t>等生产</a:t>
            </a:r>
            <a:r>
              <a:rPr lang="zh-CN" altLang="en-US" sz="1400" dirty="0">
                <a:solidFill>
                  <a:srgbClr val="3D3D3D"/>
                </a:solidFill>
                <a:ea typeface="微软雅黑" panose="020B0503020204020204" pitchFamily="34" charset="-122"/>
                <a:sym typeface="Arial" panose="020B0604020202020204" pitchFamily="34" charset="0"/>
              </a:rPr>
              <a:t>经营管理的全过程。只有起点没有终点。 </a:t>
            </a:r>
            <a:endParaRPr lang="zh-CN" altLang="en-US" sz="1400" dirty="0">
              <a:solidFill>
                <a:srgbClr val="3D3D3D"/>
              </a:solidFill>
              <a:ea typeface="微软雅黑" panose="020B0503020204020204" pitchFamily="34" charset="-122"/>
              <a:sym typeface="Arial" panose="020B0604020202020204" pitchFamily="34" charset="0"/>
            </a:endParaRPr>
          </a:p>
        </p:txBody>
      </p:sp>
      <p:sp>
        <p:nvSpPr>
          <p:cNvPr id="40" name="Rectangle 11"/>
          <p:cNvSpPr>
            <a:spLocks noChangeArrowheads="1"/>
          </p:cNvSpPr>
          <p:nvPr/>
        </p:nvSpPr>
        <p:spPr bwMode="auto">
          <a:xfrm>
            <a:off x="6181861" y="2684681"/>
            <a:ext cx="2123939" cy="701272"/>
          </a:xfrm>
          <a:prstGeom prst="rect">
            <a:avLst/>
          </a:prstGeom>
          <a:noFill/>
          <a:ln w="9525" cap="flat" cmpd="sng">
            <a:noFill/>
            <a:bevel/>
          </a:ln>
          <a:effectLst/>
        </p:spPr>
        <p:txBody>
          <a:bodyPr wrap="square" lIns="54410" tIns="27205" rIns="54410" bIns="27205">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defTabSz="685800"/>
            <a:r>
              <a:rPr lang="zh-CN" altLang="en-US" sz="1400" dirty="0">
                <a:solidFill>
                  <a:srgbClr val="3D3D3D"/>
                </a:solidFill>
                <a:ea typeface="微软雅黑" panose="020B0503020204020204" pitchFamily="34" charset="-122"/>
                <a:sym typeface="Arial" panose="020B0604020202020204" pitchFamily="34" charset="0"/>
              </a:rPr>
              <a:t>通过</a:t>
            </a:r>
            <a:r>
              <a:rPr lang="en-US" altLang="zh-CN" sz="1400" dirty="0">
                <a:solidFill>
                  <a:srgbClr val="3D3D3D"/>
                </a:solidFill>
                <a:ea typeface="微软雅黑" panose="020B0503020204020204" pitchFamily="34" charset="-122"/>
                <a:sym typeface="Arial" panose="020B0604020202020204" pitchFamily="34" charset="0"/>
              </a:rPr>
              <a:t>6</a:t>
            </a:r>
            <a:r>
              <a:rPr lang="zh-CN" altLang="en-US" sz="1400" dirty="0">
                <a:solidFill>
                  <a:srgbClr val="3D3D3D"/>
                </a:solidFill>
                <a:ea typeface="微软雅黑" panose="020B0503020204020204" pitchFamily="34" charset="-122"/>
                <a:sym typeface="Arial" panose="020B0604020202020204" pitchFamily="34" charset="0"/>
              </a:rPr>
              <a:t>个</a:t>
            </a:r>
            <a:r>
              <a:rPr lang="en-US" altLang="zh-CN" sz="1400" dirty="0">
                <a:solidFill>
                  <a:srgbClr val="3D3D3D"/>
                </a:solidFill>
                <a:ea typeface="微软雅黑" panose="020B0503020204020204" pitchFamily="34" charset="-122"/>
                <a:sym typeface="Arial" panose="020B0604020202020204" pitchFamily="34" charset="0"/>
              </a:rPr>
              <a:t>S</a:t>
            </a:r>
            <a:r>
              <a:rPr lang="zh-CN" altLang="en-US" sz="1400" dirty="0">
                <a:solidFill>
                  <a:srgbClr val="3D3D3D"/>
                </a:solidFill>
                <a:ea typeface="微软雅黑" panose="020B0503020204020204" pitchFamily="34" charset="-122"/>
                <a:sym typeface="Arial" panose="020B0604020202020204" pitchFamily="34" charset="0"/>
              </a:rPr>
              <a:t>的全过程梳理，提高综合效率，挑战工作极限。</a:t>
            </a:r>
            <a:endParaRPr lang="zh-CN" altLang="en-US" sz="1400" dirty="0">
              <a:solidFill>
                <a:srgbClr val="3D3D3D"/>
              </a:solidFill>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advTm="4000">
        <p14:doors dir="vert"/>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p:cTn id="32" dur="500" fill="hold"/>
                                        <p:tgtEl>
                                          <p:spTgt spid="40"/>
                                        </p:tgtEl>
                                        <p:attrNameLst>
                                          <p:attrName>ppt_w</p:attrName>
                                        </p:attrNameLst>
                                      </p:cBhvr>
                                      <p:tavLst>
                                        <p:tav tm="0">
                                          <p:val>
                                            <p:fltVal val="0"/>
                                          </p:val>
                                        </p:tav>
                                        <p:tav tm="100000">
                                          <p:val>
                                            <p:strVal val="#ppt_w"/>
                                          </p:val>
                                        </p:tav>
                                      </p:tavLst>
                                    </p:anim>
                                    <p:anim calcmode="lin" valueType="num">
                                      <p:cBhvr>
                                        <p:cTn id="33" dur="500" fill="hold"/>
                                        <p:tgtEl>
                                          <p:spTgt spid="40"/>
                                        </p:tgtEl>
                                        <p:attrNameLst>
                                          <p:attrName>ppt_h</p:attrName>
                                        </p:attrNameLst>
                                      </p:cBhvr>
                                      <p:tavLst>
                                        <p:tav tm="0">
                                          <p:val>
                                            <p:fltVal val="0"/>
                                          </p:val>
                                        </p:tav>
                                        <p:tav tm="100000">
                                          <p:val>
                                            <p:strVal val="#ppt_h"/>
                                          </p:val>
                                        </p:tav>
                                      </p:tavLst>
                                    </p:anim>
                                    <p:animEffect transition="in" filter="fade">
                                      <p:cBhvr>
                                        <p:cTn id="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9" grpId="0" animBg="1"/>
      <p:bldP spid="37" grpId="0" animBg="1"/>
      <p:bldP spid="38" grpId="0" animBg="1"/>
      <p:bldP spid="39" grpId="0"/>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16069" y="1467498"/>
            <a:ext cx="2684931" cy="369204"/>
          </a:xfrm>
          <a:prstGeom prst="rect">
            <a:avLst/>
          </a:prstGeom>
        </p:spPr>
        <p:txBody>
          <a:bodyPr wrap="square">
            <a:spAutoFit/>
          </a:bodyPr>
          <a:lstStyle/>
          <a:p>
            <a:pPr defTabSz="685800"/>
            <a:r>
              <a:rPr lang="zh-CN" altLang="zh-CN" sz="1800" dirty="0">
                <a:solidFill>
                  <a:srgbClr val="3D3D3D"/>
                </a:solidFill>
                <a:latin typeface="Arial" panose="020B0604020202020204" pitchFamily="34" charset="0"/>
                <a:ea typeface="微软雅黑" panose="020B0503020204020204" pitchFamily="34" charset="-122"/>
                <a:sym typeface="Arial" panose="020B0604020202020204" pitchFamily="34" charset="0"/>
              </a:rPr>
              <a:t>循序渐进，不急不缓</a:t>
            </a:r>
            <a:endParaRPr lang="en-US" altLang="zh-CN" sz="18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5316070" y="2132043"/>
            <a:ext cx="2570678" cy="369204"/>
          </a:xfrm>
          <a:prstGeom prst="rect">
            <a:avLst/>
          </a:prstGeom>
        </p:spPr>
        <p:txBody>
          <a:bodyPr wrap="square">
            <a:spAutoFit/>
          </a:bodyPr>
          <a:lstStyle/>
          <a:p>
            <a:pPr defTabSz="685800"/>
            <a:r>
              <a:rPr lang="zh-CN" altLang="zh-CN" sz="1800" dirty="0">
                <a:solidFill>
                  <a:srgbClr val="3D3D3D"/>
                </a:solidFill>
                <a:latin typeface="Arial" panose="020B0604020202020204" pitchFamily="34" charset="0"/>
                <a:ea typeface="微软雅黑" panose="020B0503020204020204" pitchFamily="34" charset="-122"/>
                <a:sym typeface="Arial" panose="020B0604020202020204" pitchFamily="34" charset="0"/>
              </a:rPr>
              <a:t>率先垂范，资源共享</a:t>
            </a:r>
            <a:endParaRPr lang="en-US" altLang="zh-CN" sz="18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矩形 6"/>
          <p:cNvSpPr/>
          <p:nvPr/>
        </p:nvSpPr>
        <p:spPr>
          <a:xfrm>
            <a:off x="5316025" y="2868830"/>
            <a:ext cx="2627849" cy="369204"/>
          </a:xfrm>
          <a:prstGeom prst="rect">
            <a:avLst/>
          </a:prstGeom>
        </p:spPr>
        <p:txBody>
          <a:bodyPr wrap="square">
            <a:spAutoFit/>
          </a:bodyPr>
          <a:lstStyle/>
          <a:p>
            <a:pPr defTabSz="685800"/>
            <a:r>
              <a:rPr lang="zh-CN" altLang="zh-CN" sz="1800" dirty="0">
                <a:solidFill>
                  <a:srgbClr val="3D3D3D"/>
                </a:solidFill>
                <a:latin typeface="Arial" panose="020B0604020202020204" pitchFamily="34" charset="0"/>
                <a:ea typeface="微软雅黑" panose="020B0503020204020204" pitchFamily="34" charset="-122"/>
                <a:sym typeface="Arial" panose="020B0604020202020204" pitchFamily="34" charset="0"/>
              </a:rPr>
              <a:t>持续改善，贵在坚持</a:t>
            </a:r>
            <a:endParaRPr lang="en-US" altLang="zh-CN" sz="18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5316070" y="3605616"/>
            <a:ext cx="2570678" cy="369204"/>
          </a:xfrm>
          <a:prstGeom prst="rect">
            <a:avLst/>
          </a:prstGeom>
        </p:spPr>
        <p:txBody>
          <a:bodyPr wrap="square">
            <a:spAutoFit/>
          </a:bodyPr>
          <a:lstStyle/>
          <a:p>
            <a:pPr defTabSz="685800"/>
            <a:r>
              <a:rPr lang="zh-CN" altLang="zh-CN" sz="1800" dirty="0">
                <a:solidFill>
                  <a:srgbClr val="3D3D3D"/>
                </a:solidFill>
                <a:latin typeface="Arial" panose="020B0604020202020204" pitchFamily="34" charset="0"/>
                <a:ea typeface="微软雅黑" panose="020B0503020204020204" pitchFamily="34" charset="-122"/>
                <a:sym typeface="Arial" panose="020B0604020202020204" pitchFamily="34" charset="0"/>
              </a:rPr>
              <a:t>固化成果，升华文化</a:t>
            </a:r>
            <a:endParaRPr lang="en-US" altLang="zh-CN" sz="18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矩形: 圆角 2"/>
          <p:cNvSpPr/>
          <p:nvPr/>
        </p:nvSpPr>
        <p:spPr bwMode="auto">
          <a:xfrm>
            <a:off x="4834949" y="1428750"/>
            <a:ext cx="384861" cy="384861"/>
          </a:xfrm>
          <a:prstGeom prst="roundRect">
            <a:avLst>
              <a:gd name="adj" fmla="val 12500"/>
            </a:avLst>
          </a:prstGeom>
          <a:solidFill>
            <a:schemeClr val="accent1"/>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68553" tIns="34277" rIns="68553" bIns="34277" numCol="1" rtlCol="0" anchor="t" anchorCtr="0" compatLnSpc="1"/>
          <a:lstStyle/>
          <a:p>
            <a:pPr algn="ctr" defTabSz="685800" fontAlgn="base">
              <a:spcBef>
                <a:spcPct val="0"/>
              </a:spcBef>
              <a:spcAft>
                <a:spcPct val="0"/>
              </a:spcAft>
            </a:pPr>
            <a:r>
              <a:rPr lang="en-US" altLang="zh-CN" sz="1800" dirty="0">
                <a:solidFill>
                  <a:srgbClr val="FFFFFF"/>
                </a:solidFill>
                <a:latin typeface="Arial" panose="020B0604020202020204" pitchFamily="34" charset="0"/>
                <a:ea typeface="微软雅黑" panose="020B0503020204020204" pitchFamily="34" charset="-122"/>
                <a:sym typeface="Arial" panose="020B0604020202020204" pitchFamily="34" charset="0"/>
              </a:rPr>
              <a:t>1</a:t>
            </a:r>
            <a:endParaRPr lang="zh-CN" altLang="en-US" sz="1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圆角 43"/>
          <p:cNvSpPr/>
          <p:nvPr/>
        </p:nvSpPr>
        <p:spPr bwMode="auto">
          <a:xfrm>
            <a:off x="4834949" y="2102826"/>
            <a:ext cx="384861" cy="384861"/>
          </a:xfrm>
          <a:prstGeom prst="roundRect">
            <a:avLst>
              <a:gd name="adj" fmla="val 12500"/>
            </a:avLst>
          </a:prstGeom>
          <a:solidFill>
            <a:schemeClr val="accent1"/>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68553" tIns="34277" rIns="68553" bIns="34277" numCol="1" spcCol="0" rtlCol="0" fromWordArt="0" anchor="t" anchorCtr="0" forceAA="0" compatLnSpc="1">
            <a:noAutofit/>
          </a:bodyPr>
          <a:lstStyle/>
          <a:p>
            <a:pPr algn="ctr" defTabSz="685800" fontAlgn="base">
              <a:spcBef>
                <a:spcPct val="0"/>
              </a:spcBef>
              <a:spcAft>
                <a:spcPct val="0"/>
              </a:spcAft>
            </a:pPr>
            <a:r>
              <a:rPr lang="en-US" altLang="zh-CN" sz="1800" dirty="0">
                <a:solidFill>
                  <a:srgbClr val="FFFFFF"/>
                </a:solidFill>
                <a:latin typeface="Arial" panose="020B0604020202020204" pitchFamily="34" charset="0"/>
                <a:ea typeface="微软雅黑" panose="020B0503020204020204" pitchFamily="34" charset="-122"/>
                <a:sym typeface="Arial" panose="020B0604020202020204" pitchFamily="34" charset="0"/>
              </a:rPr>
              <a:t>2</a:t>
            </a:r>
            <a:endParaRPr lang="zh-CN" altLang="en-US" sz="1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矩形: 圆角 44"/>
          <p:cNvSpPr/>
          <p:nvPr/>
        </p:nvSpPr>
        <p:spPr bwMode="auto">
          <a:xfrm>
            <a:off x="4834949" y="2823869"/>
            <a:ext cx="384861" cy="384861"/>
          </a:xfrm>
          <a:prstGeom prst="roundRect">
            <a:avLst>
              <a:gd name="adj" fmla="val 12500"/>
            </a:avLst>
          </a:prstGeom>
          <a:solidFill>
            <a:schemeClr val="accent1"/>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68553" tIns="34277" rIns="68553" bIns="34277" numCol="1" spcCol="0" rtlCol="0" fromWordArt="0" anchor="t" anchorCtr="0" forceAA="0" compatLnSpc="1">
            <a:noAutofit/>
          </a:bodyPr>
          <a:lstStyle/>
          <a:p>
            <a:pPr algn="ctr" defTabSz="685800" fontAlgn="base">
              <a:spcBef>
                <a:spcPct val="0"/>
              </a:spcBef>
              <a:spcAft>
                <a:spcPct val="0"/>
              </a:spcAft>
            </a:pPr>
            <a:r>
              <a:rPr lang="en-US" altLang="zh-CN" sz="1800" dirty="0">
                <a:solidFill>
                  <a:srgbClr val="FFFFFF"/>
                </a:solidFill>
                <a:latin typeface="Arial" panose="020B0604020202020204" pitchFamily="34" charset="0"/>
                <a:ea typeface="微软雅黑" panose="020B0503020204020204" pitchFamily="34" charset="-122"/>
                <a:sym typeface="Arial" panose="020B0604020202020204" pitchFamily="34" charset="0"/>
              </a:rPr>
              <a:t>3</a:t>
            </a:r>
            <a:endParaRPr lang="zh-CN" altLang="en-US" sz="1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矩形: 圆角 45"/>
          <p:cNvSpPr/>
          <p:nvPr/>
        </p:nvSpPr>
        <p:spPr bwMode="auto">
          <a:xfrm>
            <a:off x="4834949" y="3566869"/>
            <a:ext cx="384861" cy="384861"/>
          </a:xfrm>
          <a:prstGeom prst="roundRect">
            <a:avLst>
              <a:gd name="adj" fmla="val 12500"/>
            </a:avLst>
          </a:prstGeom>
          <a:solidFill>
            <a:schemeClr val="accent1"/>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68553" tIns="34277" rIns="68553" bIns="34277" numCol="1" spcCol="0" rtlCol="0" fromWordArt="0" anchor="t" anchorCtr="0" forceAA="0" compatLnSpc="1">
            <a:noAutofit/>
          </a:bodyPr>
          <a:lstStyle/>
          <a:p>
            <a:pPr algn="ctr" defTabSz="685800" fontAlgn="base">
              <a:spcBef>
                <a:spcPct val="0"/>
              </a:spcBef>
              <a:spcAft>
                <a:spcPct val="0"/>
              </a:spcAft>
            </a:pPr>
            <a:r>
              <a:rPr lang="en-US" altLang="zh-CN" sz="1800" dirty="0">
                <a:solidFill>
                  <a:srgbClr val="FFFFFF"/>
                </a:solidFill>
                <a:latin typeface="Arial" panose="020B0604020202020204" pitchFamily="34" charset="0"/>
                <a:ea typeface="微软雅黑" panose="020B0503020204020204" pitchFamily="34" charset="-122"/>
                <a:sym typeface="Arial" panose="020B0604020202020204" pitchFamily="34" charset="0"/>
              </a:rPr>
              <a:t>4</a:t>
            </a:r>
            <a:endParaRPr lang="zh-CN" altLang="en-US" sz="18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0269" y="1455707"/>
            <a:ext cx="3630834" cy="24194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Tm="4000">
        <p14:doors dir="vert"/>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p:cTn id="42" dur="500" fill="hold"/>
                                        <p:tgtEl>
                                          <p:spTgt spid="46"/>
                                        </p:tgtEl>
                                        <p:attrNameLst>
                                          <p:attrName>ppt_w</p:attrName>
                                        </p:attrNameLst>
                                      </p:cBhvr>
                                      <p:tavLst>
                                        <p:tav tm="0">
                                          <p:val>
                                            <p:fltVal val="0"/>
                                          </p:val>
                                        </p:tav>
                                        <p:tav tm="100000">
                                          <p:val>
                                            <p:strVal val="#ppt_w"/>
                                          </p:val>
                                        </p:tav>
                                      </p:tavLst>
                                    </p:anim>
                                    <p:anim calcmode="lin" valueType="num">
                                      <p:cBhvr>
                                        <p:cTn id="43" dur="500" fill="hold"/>
                                        <p:tgtEl>
                                          <p:spTgt spid="46"/>
                                        </p:tgtEl>
                                        <p:attrNameLst>
                                          <p:attrName>ppt_h</p:attrName>
                                        </p:attrNameLst>
                                      </p:cBhvr>
                                      <p:tavLst>
                                        <p:tav tm="0">
                                          <p:val>
                                            <p:fltVal val="0"/>
                                          </p:val>
                                        </p:tav>
                                        <p:tav tm="100000">
                                          <p:val>
                                            <p:strVal val="#ppt_h"/>
                                          </p:val>
                                        </p:tav>
                                      </p:tavLst>
                                    </p:anim>
                                    <p:animEffect transition="in" filter="fade">
                                      <p:cBhvr>
                                        <p:cTn id="44" dur="500"/>
                                        <p:tgtEl>
                                          <p:spTgt spid="46"/>
                                        </p:tgtEl>
                                      </p:cBhvr>
                                    </p:animEffect>
                                  </p:childTnLst>
                                </p:cTn>
                              </p:par>
                              <p:par>
                                <p:cTn id="45" presetID="53" presetClass="entr" presetSubtype="16"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3" grpId="0" animBg="1"/>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4800" y="861060"/>
            <a:ext cx="5732780"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325755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29718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857250"/>
            <a:ext cx="2809399" cy="1872615"/>
          </a:xfrm>
          <a:prstGeom prst="rect">
            <a:avLst/>
          </a:prstGeom>
        </p:spPr>
      </p:pic>
      <p:sp>
        <p:nvSpPr>
          <p:cNvPr id="6" name="标题 3"/>
          <p:cNvSpPr txBox="1"/>
          <p:nvPr/>
        </p:nvSpPr>
        <p:spPr>
          <a:xfrm>
            <a:off x="89535" y="14144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10"/>
          <p:cNvSpPr txBox="1"/>
          <p:nvPr/>
        </p:nvSpPr>
        <p:spPr>
          <a:xfrm>
            <a:off x="4396656" y="1372228"/>
            <a:ext cx="770678" cy="646074"/>
          </a:xfrm>
          <a:prstGeom prst="rect">
            <a:avLst/>
          </a:prstGeom>
          <a:solidFill>
            <a:schemeClr val="accent2"/>
          </a:solidFill>
        </p:spPr>
        <p:txBody>
          <a:bodyPr wrap="square" rtlCol="0">
            <a:spAutoFit/>
          </a:bodyPr>
          <a:lstStyle/>
          <a:p>
            <a:pPr algn="ctr" defTabSz="685800" fontAlgn="base">
              <a:spcBef>
                <a:spcPct val="0"/>
              </a:spcBef>
              <a:spcAft>
                <a:spcPct val="0"/>
              </a:spcAft>
            </a:pPr>
            <a:r>
              <a:rPr lang="zh-CN" altLang="en-US" sz="1800" dirty="0">
                <a:solidFill>
                  <a:schemeClr val="accent1"/>
                </a:solidFill>
                <a:latin typeface="Arial" panose="020B0604020202020204" pitchFamily="34" charset="0"/>
                <a:ea typeface="微软雅黑" panose="020B0503020204020204" pitchFamily="34" charset="-122"/>
                <a:sym typeface="Arial" panose="020B0604020202020204" pitchFamily="34" charset="0"/>
              </a:rPr>
              <a:t>第三阶段</a:t>
            </a:r>
            <a:endParaRPr lang="zh-CN" altLang="en-US" sz="18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1"/>
          <p:cNvSpPr txBox="1"/>
          <p:nvPr/>
        </p:nvSpPr>
        <p:spPr>
          <a:xfrm>
            <a:off x="4396656" y="2401316"/>
            <a:ext cx="753625" cy="646074"/>
          </a:xfrm>
          <a:prstGeom prst="rect">
            <a:avLst/>
          </a:prstGeom>
          <a:solidFill>
            <a:schemeClr val="accent2"/>
          </a:solidFill>
        </p:spPr>
        <p:txBody>
          <a:bodyPr wrap="square" rtlCol="0">
            <a:spAutoFit/>
          </a:bodyPr>
          <a:lstStyle>
            <a:defPPr>
              <a:defRPr lang="zh-CN"/>
            </a:defPPr>
            <a:lvl1pPr algn="ctr">
              <a:defRPr sz="2800">
                <a:solidFill>
                  <a:schemeClr val="accent2"/>
                </a:solidFill>
                <a:latin typeface="+mj-ea"/>
                <a:ea typeface="+mj-ea"/>
              </a:defRPr>
            </a:lvl1pPr>
          </a:lstStyle>
          <a:p>
            <a:pPr defTabSz="685800" fontAlgn="base">
              <a:spcBef>
                <a:spcPct val="0"/>
              </a:spcBef>
              <a:spcAft>
                <a:spcPct val="0"/>
              </a:spcAft>
            </a:pPr>
            <a:r>
              <a:rPr lang="zh-CN" altLang="en-US" sz="1800" dirty="0">
                <a:solidFill>
                  <a:schemeClr val="accent1"/>
                </a:solidFill>
                <a:latin typeface="Arial" panose="020B0604020202020204" pitchFamily="34" charset="0"/>
                <a:ea typeface="微软雅黑" panose="020B0503020204020204" pitchFamily="34" charset="-122"/>
                <a:sym typeface="Arial" panose="020B0604020202020204" pitchFamily="34" charset="0"/>
              </a:rPr>
              <a:t>第二阶段</a:t>
            </a:r>
            <a:endParaRPr lang="zh-CN" altLang="en-US" sz="18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2"/>
          <p:cNvSpPr txBox="1"/>
          <p:nvPr/>
        </p:nvSpPr>
        <p:spPr>
          <a:xfrm>
            <a:off x="4396656" y="3498211"/>
            <a:ext cx="817247" cy="646074"/>
          </a:xfrm>
          <a:prstGeom prst="rect">
            <a:avLst/>
          </a:prstGeom>
          <a:solidFill>
            <a:schemeClr val="accent2"/>
          </a:solidFill>
        </p:spPr>
        <p:txBody>
          <a:bodyPr wrap="square" rtlCol="0">
            <a:spAutoFit/>
          </a:bodyPr>
          <a:lstStyle>
            <a:defPPr>
              <a:defRPr lang="zh-CN"/>
            </a:defPPr>
            <a:lvl1pPr algn="ctr">
              <a:defRPr sz="2800">
                <a:solidFill>
                  <a:schemeClr val="accent2"/>
                </a:solidFill>
                <a:latin typeface="+mj-ea"/>
                <a:ea typeface="+mj-ea"/>
              </a:defRPr>
            </a:lvl1pPr>
          </a:lstStyle>
          <a:p>
            <a:pPr defTabSz="685800" fontAlgn="base">
              <a:spcBef>
                <a:spcPct val="0"/>
              </a:spcBef>
              <a:spcAft>
                <a:spcPct val="0"/>
              </a:spcAft>
            </a:pPr>
            <a:r>
              <a:rPr lang="zh-CN" altLang="en-US" sz="1800" dirty="0">
                <a:solidFill>
                  <a:schemeClr val="accent1"/>
                </a:solidFill>
                <a:latin typeface="Arial" panose="020B0604020202020204" pitchFamily="34" charset="0"/>
                <a:ea typeface="微软雅黑" panose="020B0503020204020204" pitchFamily="34" charset="-122"/>
                <a:sym typeface="Arial" panose="020B0604020202020204" pitchFamily="34" charset="0"/>
              </a:rPr>
              <a:t>第一阶段</a:t>
            </a:r>
            <a:endParaRPr lang="zh-CN" altLang="en-US" sz="18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矩形 46"/>
          <p:cNvSpPr/>
          <p:nvPr/>
        </p:nvSpPr>
        <p:spPr>
          <a:xfrm>
            <a:off x="5213903" y="3846809"/>
            <a:ext cx="2799577" cy="553741"/>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just" defTabSz="685800" fontAlgn="base">
              <a:spcBef>
                <a:spcPct val="0"/>
              </a:spcBef>
              <a:spcAft>
                <a:spcPct val="0"/>
              </a:spcAft>
            </a:pPr>
            <a:r>
              <a:rPr lang="zh-CN" altLang="en-US" sz="1500" dirty="0">
                <a:solidFill>
                  <a:srgbClr val="3D3D3D"/>
                </a:solidFill>
                <a:latin typeface="Arial" panose="020B0604020202020204" pitchFamily="34" charset="0"/>
                <a:ea typeface="微软雅黑" panose="020B0503020204020204" pitchFamily="34" charset="-122"/>
                <a:sym typeface="Arial" panose="020B0604020202020204" pitchFamily="34" charset="0"/>
              </a:rPr>
              <a:t>通过沟通，确立干部对</a:t>
            </a:r>
            <a:r>
              <a:rPr lang="en-US" altLang="zh-CN" sz="1500" dirty="0">
                <a:solidFill>
                  <a:srgbClr val="3D3D3D"/>
                </a:solidFill>
                <a:latin typeface="Arial" panose="020B0604020202020204" pitchFamily="34" charset="0"/>
                <a:ea typeface="微软雅黑" panose="020B0503020204020204" pitchFamily="34" charset="-122"/>
                <a:sym typeface="Arial" panose="020B0604020202020204" pitchFamily="34" charset="0"/>
              </a:rPr>
              <a:t>6S</a:t>
            </a:r>
            <a:r>
              <a:rPr lang="zh-CN" altLang="en-US" sz="1500" dirty="0">
                <a:solidFill>
                  <a:srgbClr val="3D3D3D"/>
                </a:solidFill>
                <a:latin typeface="Arial" panose="020B0604020202020204" pitchFamily="34" charset="0"/>
                <a:ea typeface="微软雅黑" panose="020B0503020204020204" pitchFamily="34" charset="-122"/>
                <a:sym typeface="Arial" panose="020B0604020202020204" pitchFamily="34" charset="0"/>
              </a:rPr>
              <a:t>推行的“态度”</a:t>
            </a:r>
            <a:endParaRPr lang="zh-CN" altLang="en-US" sz="15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矩形 47"/>
          <p:cNvSpPr/>
          <p:nvPr/>
        </p:nvSpPr>
        <p:spPr>
          <a:xfrm>
            <a:off x="5213903" y="2661330"/>
            <a:ext cx="3446834" cy="553741"/>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just" defTabSz="685800" fontAlgn="base">
              <a:spcBef>
                <a:spcPct val="0"/>
              </a:spcBef>
              <a:spcAft>
                <a:spcPct val="0"/>
              </a:spcAft>
            </a:pPr>
            <a:r>
              <a:rPr lang="zh-CN" altLang="en-US" sz="1500" dirty="0">
                <a:solidFill>
                  <a:srgbClr val="3D3D3D"/>
                </a:solidFill>
                <a:latin typeface="Arial" panose="020B0604020202020204" pitchFamily="34" charset="0"/>
                <a:ea typeface="微软雅黑" panose="020B0503020204020204" pitchFamily="34" charset="-122"/>
                <a:sym typeface="Arial" panose="020B0604020202020204" pitchFamily="34" charset="0"/>
              </a:rPr>
              <a:t>通过标准的制定，显现干部对</a:t>
            </a:r>
            <a:r>
              <a:rPr lang="en-US" altLang="zh-CN" sz="1500" dirty="0">
                <a:solidFill>
                  <a:srgbClr val="3D3D3D"/>
                </a:solidFill>
                <a:latin typeface="Arial" panose="020B0604020202020204" pitchFamily="34" charset="0"/>
                <a:ea typeface="微软雅黑" panose="020B0503020204020204" pitchFamily="34" charset="-122"/>
                <a:sym typeface="Arial" panose="020B0604020202020204" pitchFamily="34" charset="0"/>
              </a:rPr>
              <a:t>6S</a:t>
            </a:r>
            <a:r>
              <a:rPr lang="zh-CN" altLang="en-US" sz="1500" dirty="0">
                <a:solidFill>
                  <a:srgbClr val="3D3D3D"/>
                </a:solidFill>
                <a:latin typeface="Arial" panose="020B0604020202020204" pitchFamily="34" charset="0"/>
                <a:ea typeface="微软雅黑" panose="020B0503020204020204" pitchFamily="34" charset="-122"/>
                <a:sym typeface="Arial" panose="020B0604020202020204" pitchFamily="34" charset="0"/>
              </a:rPr>
              <a:t>标准建立的“思路”</a:t>
            </a:r>
            <a:endParaRPr lang="zh-CN" altLang="en-US" sz="15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48"/>
          <p:cNvSpPr/>
          <p:nvPr/>
        </p:nvSpPr>
        <p:spPr>
          <a:xfrm>
            <a:off x="5213903" y="1694073"/>
            <a:ext cx="4387297" cy="323037"/>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just" defTabSz="685800" fontAlgn="base">
              <a:spcBef>
                <a:spcPct val="0"/>
              </a:spcBef>
              <a:spcAft>
                <a:spcPct val="0"/>
              </a:spcAft>
            </a:pPr>
            <a:r>
              <a:rPr lang="zh-CN" altLang="en-US" sz="1500" dirty="0">
                <a:solidFill>
                  <a:srgbClr val="3D3D3D"/>
                </a:solidFill>
                <a:latin typeface="Arial" panose="020B0604020202020204" pitchFamily="34" charset="0"/>
                <a:ea typeface="微软雅黑" panose="020B0503020204020204" pitchFamily="34" charset="-122"/>
                <a:sym typeface="Arial" panose="020B0604020202020204" pitchFamily="34" charset="0"/>
              </a:rPr>
              <a:t>执行标准，检查干部</a:t>
            </a:r>
            <a:r>
              <a:rPr lang="en-US" altLang="zh-CN" sz="1500" dirty="0">
                <a:solidFill>
                  <a:srgbClr val="3D3D3D"/>
                </a:solidFill>
                <a:latin typeface="Arial" panose="020B0604020202020204" pitchFamily="34" charset="0"/>
                <a:ea typeface="微软雅黑" panose="020B0503020204020204" pitchFamily="34" charset="-122"/>
                <a:sym typeface="Arial" panose="020B0604020202020204" pitchFamily="34" charset="0"/>
              </a:rPr>
              <a:t>6S</a:t>
            </a:r>
            <a:r>
              <a:rPr lang="zh-CN" altLang="en-US" sz="1500" dirty="0">
                <a:solidFill>
                  <a:srgbClr val="3D3D3D"/>
                </a:solidFill>
                <a:latin typeface="Arial" panose="020B0604020202020204" pitchFamily="34" charset="0"/>
                <a:ea typeface="微软雅黑" panose="020B0503020204020204" pitchFamily="34" charset="-122"/>
                <a:sym typeface="Arial" panose="020B0604020202020204" pitchFamily="34" charset="0"/>
              </a:rPr>
              <a:t>工作的“执行力”</a:t>
            </a:r>
            <a:endParaRPr lang="zh-CN" altLang="en-US" sz="15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矩形 49"/>
          <p:cNvSpPr/>
          <p:nvPr/>
        </p:nvSpPr>
        <p:spPr>
          <a:xfrm>
            <a:off x="5292320" y="3491023"/>
            <a:ext cx="954107" cy="323037"/>
          </a:xfrm>
          <a:prstGeom prst="rect">
            <a:avLst/>
          </a:prstGeom>
          <a:solidFill>
            <a:schemeClr val="accent2"/>
          </a:solidFill>
        </p:spPr>
        <p:txBody>
          <a:bodyPr wrap="none">
            <a:spAutoFit/>
          </a:bodyPr>
          <a:lstStyle/>
          <a:p>
            <a:pPr defTabSz="685800" fontAlgn="base">
              <a:spcBef>
                <a:spcPct val="0"/>
              </a:spcBef>
              <a:spcAft>
                <a:spcPct val="0"/>
              </a:spcAft>
            </a:pPr>
            <a:r>
              <a:rPr lang="zh-CN" altLang="en-US" sz="15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确立态度</a:t>
            </a:r>
            <a:endParaRPr lang="zh-CN" altLang="en-US" sz="15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矩形 50"/>
          <p:cNvSpPr/>
          <p:nvPr/>
        </p:nvSpPr>
        <p:spPr>
          <a:xfrm>
            <a:off x="5292320" y="2367730"/>
            <a:ext cx="954107" cy="323037"/>
          </a:xfrm>
          <a:prstGeom prst="rect">
            <a:avLst/>
          </a:prstGeom>
          <a:solidFill>
            <a:schemeClr val="accent2"/>
          </a:solidFill>
        </p:spPr>
        <p:txBody>
          <a:bodyPr wrap="none">
            <a:spAutoFit/>
          </a:bodyPr>
          <a:lstStyle/>
          <a:p>
            <a:pPr defTabSz="685800" fontAlgn="base">
              <a:spcBef>
                <a:spcPct val="0"/>
              </a:spcBef>
              <a:spcAft>
                <a:spcPct val="0"/>
              </a:spcAft>
            </a:pPr>
            <a:r>
              <a:rPr lang="zh-CN" altLang="en-US" sz="15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清晰做法</a:t>
            </a:r>
            <a:endParaRPr lang="zh-CN" altLang="en-US" sz="15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矩形 51"/>
          <p:cNvSpPr/>
          <p:nvPr/>
        </p:nvSpPr>
        <p:spPr>
          <a:xfrm>
            <a:off x="5292320" y="1368429"/>
            <a:ext cx="954107" cy="323037"/>
          </a:xfrm>
          <a:prstGeom prst="rect">
            <a:avLst/>
          </a:prstGeom>
          <a:solidFill>
            <a:schemeClr val="accent2"/>
          </a:solidFill>
        </p:spPr>
        <p:txBody>
          <a:bodyPr wrap="none">
            <a:spAutoFit/>
          </a:bodyPr>
          <a:lstStyle/>
          <a:p>
            <a:pPr defTabSz="685800" fontAlgn="base">
              <a:spcBef>
                <a:spcPct val="0"/>
              </a:spcBef>
              <a:spcAft>
                <a:spcPct val="0"/>
              </a:spcAft>
            </a:pPr>
            <a:r>
              <a:rPr lang="zh-CN" altLang="en-US" sz="15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检查成果</a:t>
            </a:r>
            <a:endParaRPr lang="zh-CN" altLang="en-US" sz="15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624105" y="1368429"/>
            <a:ext cx="3643095" cy="27758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Tm="4000">
        <p14:doors dir="vert"/>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p:cTn id="27" dur="500" fill="hold"/>
                                        <p:tgtEl>
                                          <p:spTgt spid="48"/>
                                        </p:tgtEl>
                                        <p:attrNameLst>
                                          <p:attrName>ppt_w</p:attrName>
                                        </p:attrNameLst>
                                      </p:cBhvr>
                                      <p:tavLst>
                                        <p:tav tm="0">
                                          <p:val>
                                            <p:fltVal val="0"/>
                                          </p:val>
                                        </p:tav>
                                        <p:tav tm="100000">
                                          <p:val>
                                            <p:strVal val="#ppt_w"/>
                                          </p:val>
                                        </p:tav>
                                      </p:tavLst>
                                    </p:anim>
                                    <p:anim calcmode="lin" valueType="num">
                                      <p:cBhvr>
                                        <p:cTn id="28" dur="500" fill="hold"/>
                                        <p:tgtEl>
                                          <p:spTgt spid="48"/>
                                        </p:tgtEl>
                                        <p:attrNameLst>
                                          <p:attrName>ppt_h</p:attrName>
                                        </p:attrNameLst>
                                      </p:cBhvr>
                                      <p:tavLst>
                                        <p:tav tm="0">
                                          <p:val>
                                            <p:fltVal val="0"/>
                                          </p:val>
                                        </p:tav>
                                        <p:tav tm="100000">
                                          <p:val>
                                            <p:strVal val="#ppt_h"/>
                                          </p:val>
                                        </p:tav>
                                      </p:tavLst>
                                    </p:anim>
                                    <p:animEffect transition="in" filter="fade">
                                      <p:cBhvr>
                                        <p:cTn id="29" dur="500"/>
                                        <p:tgtEl>
                                          <p:spTgt spid="4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p:cTn id="32" dur="500" fill="hold"/>
                                        <p:tgtEl>
                                          <p:spTgt spid="49"/>
                                        </p:tgtEl>
                                        <p:attrNameLst>
                                          <p:attrName>ppt_w</p:attrName>
                                        </p:attrNameLst>
                                      </p:cBhvr>
                                      <p:tavLst>
                                        <p:tav tm="0">
                                          <p:val>
                                            <p:fltVal val="0"/>
                                          </p:val>
                                        </p:tav>
                                        <p:tav tm="100000">
                                          <p:val>
                                            <p:strVal val="#ppt_w"/>
                                          </p:val>
                                        </p:tav>
                                      </p:tavLst>
                                    </p:anim>
                                    <p:anim calcmode="lin" valueType="num">
                                      <p:cBhvr>
                                        <p:cTn id="33" dur="500" fill="hold"/>
                                        <p:tgtEl>
                                          <p:spTgt spid="49"/>
                                        </p:tgtEl>
                                        <p:attrNameLst>
                                          <p:attrName>ppt_h</p:attrName>
                                        </p:attrNameLst>
                                      </p:cBhvr>
                                      <p:tavLst>
                                        <p:tav tm="0">
                                          <p:val>
                                            <p:fltVal val="0"/>
                                          </p:val>
                                        </p:tav>
                                        <p:tav tm="100000">
                                          <p:val>
                                            <p:strVal val="#ppt_h"/>
                                          </p:val>
                                        </p:tav>
                                      </p:tavLst>
                                    </p:anim>
                                    <p:animEffect transition="in" filter="fade">
                                      <p:cBhvr>
                                        <p:cTn id="34" dur="500"/>
                                        <p:tgtEl>
                                          <p:spTgt spid="4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p:cTn id="37" dur="500" fill="hold"/>
                                        <p:tgtEl>
                                          <p:spTgt spid="50"/>
                                        </p:tgtEl>
                                        <p:attrNameLst>
                                          <p:attrName>ppt_w</p:attrName>
                                        </p:attrNameLst>
                                      </p:cBhvr>
                                      <p:tavLst>
                                        <p:tav tm="0">
                                          <p:val>
                                            <p:fltVal val="0"/>
                                          </p:val>
                                        </p:tav>
                                        <p:tav tm="100000">
                                          <p:val>
                                            <p:strVal val="#ppt_w"/>
                                          </p:val>
                                        </p:tav>
                                      </p:tavLst>
                                    </p:anim>
                                    <p:anim calcmode="lin" valueType="num">
                                      <p:cBhvr>
                                        <p:cTn id="38" dur="500" fill="hold"/>
                                        <p:tgtEl>
                                          <p:spTgt spid="50"/>
                                        </p:tgtEl>
                                        <p:attrNameLst>
                                          <p:attrName>ppt_h</p:attrName>
                                        </p:attrNameLst>
                                      </p:cBhvr>
                                      <p:tavLst>
                                        <p:tav tm="0">
                                          <p:val>
                                            <p:fltVal val="0"/>
                                          </p:val>
                                        </p:tav>
                                        <p:tav tm="100000">
                                          <p:val>
                                            <p:strVal val="#ppt_h"/>
                                          </p:val>
                                        </p:tav>
                                      </p:tavLst>
                                    </p:anim>
                                    <p:animEffect transition="in" filter="fade">
                                      <p:cBhvr>
                                        <p:cTn id="39" dur="500"/>
                                        <p:tgtEl>
                                          <p:spTgt spid="5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500" fill="hold"/>
                                        <p:tgtEl>
                                          <p:spTgt spid="52"/>
                                        </p:tgtEl>
                                        <p:attrNameLst>
                                          <p:attrName>ppt_w</p:attrName>
                                        </p:attrNameLst>
                                      </p:cBhvr>
                                      <p:tavLst>
                                        <p:tav tm="0">
                                          <p:val>
                                            <p:fltVal val="0"/>
                                          </p:val>
                                        </p:tav>
                                        <p:tav tm="100000">
                                          <p:val>
                                            <p:strVal val="#ppt_w"/>
                                          </p:val>
                                        </p:tav>
                                      </p:tavLst>
                                    </p:anim>
                                    <p:anim calcmode="lin" valueType="num">
                                      <p:cBhvr>
                                        <p:cTn id="48" dur="500" fill="hold"/>
                                        <p:tgtEl>
                                          <p:spTgt spid="52"/>
                                        </p:tgtEl>
                                        <p:attrNameLst>
                                          <p:attrName>ppt_h</p:attrName>
                                        </p:attrNameLst>
                                      </p:cBhvr>
                                      <p:tavLst>
                                        <p:tav tm="0">
                                          <p:val>
                                            <p:fltVal val="0"/>
                                          </p:val>
                                        </p:tav>
                                        <p:tav tm="100000">
                                          <p:val>
                                            <p:strVal val="#ppt_h"/>
                                          </p:val>
                                        </p:tav>
                                      </p:tavLst>
                                    </p:anim>
                                    <p:animEffect transition="in" filter="fade">
                                      <p:cBhvr>
                                        <p:cTn id="49" dur="500"/>
                                        <p:tgtEl>
                                          <p:spTgt spid="52"/>
                                        </p:tgtEl>
                                      </p:cBhvr>
                                    </p:animEffect>
                                  </p:childTnLst>
                                </p:cTn>
                              </p:par>
                              <p:par>
                                <p:cTn id="50" presetID="53" presetClass="entr" presetSubtype="16" fill="hold"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p:bldP spid="48" grpId="0"/>
      <p:bldP spid="49" grpId="0"/>
      <p:bldP spid="50" grpId="0" animBg="1"/>
      <p:bldP spid="51" grpId="0" animBg="1"/>
      <p:bldP spid="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H="1">
            <a:off x="5044105" y="744516"/>
            <a:ext cx="3261695" cy="3927445"/>
            <a:chOff x="1157905" y="358305"/>
            <a:chExt cx="3642695" cy="4386212"/>
          </a:xfrm>
        </p:grpSpPr>
        <p:grpSp>
          <p:nvGrpSpPr>
            <p:cNvPr id="12" name="组合 11"/>
            <p:cNvGrpSpPr/>
            <p:nvPr/>
          </p:nvGrpSpPr>
          <p:grpSpPr>
            <a:xfrm>
              <a:off x="1157905" y="358305"/>
              <a:ext cx="3642695" cy="4386212"/>
              <a:chOff x="1158170" y="304800"/>
              <a:chExt cx="3654603" cy="440055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1158170" y="304800"/>
                <a:ext cx="3654603" cy="4400550"/>
              </a:xfrm>
              <a:prstGeom prst="rect">
                <a:avLst/>
              </a:prstGeom>
            </p:spPr>
          </p:pic>
          <p:sp>
            <p:nvSpPr>
              <p:cNvPr id="3" name="椭圆 2"/>
              <p:cNvSpPr/>
              <p:nvPr/>
            </p:nvSpPr>
            <p:spPr>
              <a:xfrm>
                <a:off x="1524000" y="1504950"/>
                <a:ext cx="1981200" cy="1981200"/>
              </a:xfrm>
              <a:prstGeom prst="ellipse">
                <a:avLst/>
              </a:prstGeom>
              <a:solidFill>
                <a:srgbClr val="161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文本框 13"/>
            <p:cNvSpPr txBox="1"/>
            <p:nvPr/>
          </p:nvSpPr>
          <p:spPr>
            <a:xfrm>
              <a:off x="1559758" y="696960"/>
              <a:ext cx="838200" cy="347524"/>
            </a:xfrm>
            <a:prstGeom prst="rect">
              <a:avLst/>
            </a:prstGeom>
            <a:noFill/>
          </p:spPr>
          <p:txBody>
            <a:bodyPr wrap="square" rtlCol="0">
              <a:spAutoFit/>
            </a:bodyPr>
            <a:lstStyle/>
            <a:p>
              <a:pPr algn="ctr" defTabSz="685800" fontAlgn="base">
                <a:lnSpc>
                  <a:spcPct val="79000"/>
                </a:lnSpc>
                <a:spcBef>
                  <a:spcPct val="0"/>
                </a:spcBef>
                <a:spcAft>
                  <a:spcPct val="0"/>
                </a:spcAft>
              </a:pPr>
              <a:r>
                <a:rPr lang="zh-CN" altLang="en-US" dirty="0">
                  <a:solidFill>
                    <a:schemeClr val="accent2"/>
                  </a:solidFill>
                  <a:latin typeface="Arial" panose="020B0604020202020204" pitchFamily="34" charset="0"/>
                  <a:ea typeface="微软雅黑" panose="020B0503020204020204" pitchFamily="34" charset="-122"/>
                  <a:sym typeface="Arial" panose="020B0604020202020204" pitchFamily="34" charset="0"/>
                </a:rPr>
                <a:t>管理</a:t>
              </a:r>
              <a:endParaRPr lang="zh-CN" altLang="en-US"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3886200" y="762370"/>
              <a:ext cx="838200" cy="347524"/>
            </a:xfrm>
            <a:prstGeom prst="rect">
              <a:avLst/>
            </a:prstGeom>
            <a:noFill/>
          </p:spPr>
          <p:txBody>
            <a:bodyPr wrap="square" rtlCol="0">
              <a:spAutoFit/>
            </a:bodyPr>
            <a:lstStyle/>
            <a:p>
              <a:pPr algn="ctr" defTabSz="685800" fontAlgn="base">
                <a:lnSpc>
                  <a:spcPct val="79000"/>
                </a:lnSpc>
                <a:spcBef>
                  <a:spcPct val="0"/>
                </a:spcBef>
                <a:spcAft>
                  <a:spcPct val="0"/>
                </a:spcAft>
              </a:pPr>
              <a:r>
                <a:rPr lang="zh-CN" altLang="en-US" dirty="0">
                  <a:solidFill>
                    <a:schemeClr val="accent2"/>
                  </a:solidFill>
                  <a:latin typeface="Arial" panose="020B0604020202020204" pitchFamily="34" charset="0"/>
                  <a:ea typeface="微软雅黑" panose="020B0503020204020204" pitchFamily="34" charset="-122"/>
                  <a:sym typeface="Arial" panose="020B0604020202020204" pitchFamily="34" charset="0"/>
                </a:rPr>
                <a:t>技巧</a:t>
              </a:r>
              <a:endParaRPr lang="zh-CN" altLang="en-US"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文本框 16"/>
            <p:cNvSpPr txBox="1"/>
            <p:nvPr/>
          </p:nvSpPr>
          <p:spPr>
            <a:xfrm>
              <a:off x="1371600" y="4132984"/>
              <a:ext cx="838200" cy="347524"/>
            </a:xfrm>
            <a:prstGeom prst="rect">
              <a:avLst/>
            </a:prstGeom>
            <a:noFill/>
          </p:spPr>
          <p:txBody>
            <a:bodyPr wrap="square" rtlCol="0">
              <a:spAutoFit/>
            </a:bodyPr>
            <a:lstStyle/>
            <a:p>
              <a:pPr algn="ctr" defTabSz="685800" fontAlgn="base">
                <a:lnSpc>
                  <a:spcPct val="79000"/>
                </a:lnSpc>
                <a:spcBef>
                  <a:spcPct val="0"/>
                </a:spcBef>
                <a:spcAft>
                  <a:spcPct val="0"/>
                </a:spcAft>
              </a:pPr>
              <a:r>
                <a:rPr lang="zh-CN" altLang="en-US" dirty="0">
                  <a:solidFill>
                    <a:schemeClr val="accent2"/>
                  </a:solidFill>
                  <a:latin typeface="Arial" panose="020B0604020202020204" pitchFamily="34" charset="0"/>
                  <a:ea typeface="微软雅黑" panose="020B0503020204020204" pitchFamily="34" charset="-122"/>
                  <a:sym typeface="Arial" panose="020B0604020202020204" pitchFamily="34" charset="0"/>
                </a:rPr>
                <a:t>策略</a:t>
              </a:r>
              <a:endParaRPr lang="zh-CN" altLang="en-US"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1" name="组合 20"/>
            <p:cNvGrpSpPr/>
            <p:nvPr/>
          </p:nvGrpSpPr>
          <p:grpSpPr>
            <a:xfrm>
              <a:off x="1839675" y="2135732"/>
              <a:ext cx="1327461" cy="939440"/>
              <a:chOff x="1915432" y="2080511"/>
              <a:chExt cx="1327461" cy="939440"/>
            </a:xfrm>
          </p:grpSpPr>
          <p:sp>
            <p:nvSpPr>
              <p:cNvPr id="19" name="文本框 18"/>
              <p:cNvSpPr txBox="1"/>
              <p:nvPr/>
            </p:nvSpPr>
            <p:spPr>
              <a:xfrm>
                <a:off x="1915432" y="2080511"/>
                <a:ext cx="1327461" cy="709441"/>
              </a:xfrm>
              <a:prstGeom prst="rect">
                <a:avLst/>
              </a:prstGeom>
              <a:noFill/>
            </p:spPr>
            <p:txBody>
              <a:bodyPr wrap="square" rtlCol="0">
                <a:spAutoFit/>
              </a:bodyPr>
              <a:lstStyle/>
              <a:p>
                <a:pPr algn="ctr" defTabSz="685800" fontAlgn="base">
                  <a:lnSpc>
                    <a:spcPct val="79000"/>
                  </a:lnSpc>
                  <a:spcBef>
                    <a:spcPct val="0"/>
                  </a:spcBef>
                  <a:spcAft>
                    <a:spcPct val="0"/>
                  </a:spcAft>
                </a:pPr>
                <a:r>
                  <a:rPr lang="en-US" altLang="zh-CN" sz="4400" dirty="0">
                    <a:solidFill>
                      <a:schemeClr val="accent2"/>
                    </a:solidFill>
                    <a:latin typeface="Arial" panose="020B0604020202020204" pitchFamily="34" charset="0"/>
                    <a:ea typeface="微软雅黑" panose="020B0503020204020204" pitchFamily="34" charset="-122"/>
                    <a:sym typeface="Arial" panose="020B0604020202020204" pitchFamily="34" charset="0"/>
                  </a:rPr>
                  <a:t>04</a:t>
                </a:r>
                <a:endParaRPr lang="zh-CN" altLang="en-US" sz="44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2126735" y="2573104"/>
                <a:ext cx="946040" cy="446847"/>
              </a:xfrm>
              <a:prstGeom prst="rect">
                <a:avLst/>
              </a:prstGeom>
            </p:spPr>
            <p:txBody>
              <a:bodyPr wrap="none">
                <a:spAutoFit/>
              </a:bodyPr>
              <a:lstStyle/>
              <a:p>
                <a:r>
                  <a:rPr lang="en-US" altLang="zh-CN" sz="2000" dirty="0">
                    <a:solidFill>
                      <a:schemeClr val="accent2"/>
                    </a:solidFill>
                    <a:latin typeface="Arial" panose="020B0604020202020204" pitchFamily="34" charset="0"/>
                    <a:ea typeface="微软雅黑" panose="020B0503020204020204" pitchFamily="34" charset="-122"/>
                    <a:sym typeface="Arial" panose="020B0604020202020204" pitchFamily="34" charset="0"/>
                  </a:rPr>
                  <a:t>PART</a:t>
                </a:r>
                <a:endParaRPr lang="en-US" altLang="zh-CN" sz="20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40" name="任意多边形 39"/>
          <p:cNvSpPr/>
          <p:nvPr/>
        </p:nvSpPr>
        <p:spPr>
          <a:xfrm>
            <a:off x="1" y="4666130"/>
            <a:ext cx="9143997" cy="477370"/>
          </a:xfrm>
          <a:custGeom>
            <a:avLst/>
            <a:gdLst>
              <a:gd name="connsiteX0" fmla="*/ 6989379 w 9143997"/>
              <a:gd name="connsiteY0" fmla="*/ 96 h 697720"/>
              <a:gd name="connsiteX1" fmla="*/ 7577959 w 9143997"/>
              <a:gd name="connsiteY1" fmla="*/ 399489 h 697720"/>
              <a:gd name="connsiteX2" fmla="*/ 8008883 w 9143997"/>
              <a:gd name="connsiteY2" fmla="*/ 168261 h 697720"/>
              <a:gd name="connsiteX3" fmla="*/ 8597462 w 9143997"/>
              <a:gd name="connsiteY3" fmla="*/ 494082 h 697720"/>
              <a:gd name="connsiteX4" fmla="*/ 9100392 w 9143997"/>
              <a:gd name="connsiteY4" fmla="*/ 195938 h 697720"/>
              <a:gd name="connsiteX5" fmla="*/ 9143997 w 9143997"/>
              <a:gd name="connsiteY5" fmla="*/ 199792 h 697720"/>
              <a:gd name="connsiteX6" fmla="*/ 9143997 w 9143997"/>
              <a:gd name="connsiteY6" fmla="*/ 697720 h 697720"/>
              <a:gd name="connsiteX7" fmla="*/ 0 w 9143997"/>
              <a:gd name="connsiteY7" fmla="*/ 697720 h 697720"/>
              <a:gd name="connsiteX8" fmla="*/ 0 w 9143997"/>
              <a:gd name="connsiteY8" fmla="*/ 645899 h 697720"/>
              <a:gd name="connsiteX9" fmla="*/ 56247 w 9143997"/>
              <a:gd name="connsiteY9" fmla="*/ 595901 h 697720"/>
              <a:gd name="connsiteX10" fmla="*/ 557048 w 9143997"/>
              <a:gd name="connsiteY10" fmla="*/ 420510 h 697720"/>
              <a:gd name="connsiteX11" fmla="*/ 1177159 w 9143997"/>
              <a:gd name="connsiteY11" fmla="*/ 578165 h 697720"/>
              <a:gd name="connsiteX12" fmla="*/ 1881352 w 9143997"/>
              <a:gd name="connsiteY12" fmla="*/ 473061 h 697720"/>
              <a:gd name="connsiteX13" fmla="*/ 2585545 w 9143997"/>
              <a:gd name="connsiteY13" fmla="*/ 641227 h 697720"/>
              <a:gd name="connsiteX14" fmla="*/ 3132083 w 9143997"/>
              <a:gd name="connsiteY14" fmla="*/ 441530 h 697720"/>
              <a:gd name="connsiteX15" fmla="*/ 3888828 w 9143997"/>
              <a:gd name="connsiteY15" fmla="*/ 609696 h 697720"/>
              <a:gd name="connsiteX16" fmla="*/ 4561490 w 9143997"/>
              <a:gd name="connsiteY16" fmla="*/ 388979 h 697720"/>
              <a:gd name="connsiteX17" fmla="*/ 5076498 w 9143997"/>
              <a:gd name="connsiteY17" fmla="*/ 525613 h 697720"/>
              <a:gd name="connsiteX18" fmla="*/ 5707117 w 9143997"/>
              <a:gd name="connsiteY18" fmla="*/ 147241 h 697720"/>
              <a:gd name="connsiteX19" fmla="*/ 6390290 w 9143997"/>
              <a:gd name="connsiteY19" fmla="*/ 441530 h 697720"/>
              <a:gd name="connsiteX20" fmla="*/ 6989379 w 9143997"/>
              <a:gd name="connsiteY20" fmla="*/ 96 h 69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3997" h="697720">
                <a:moveTo>
                  <a:pt x="6989379" y="96"/>
                </a:moveTo>
                <a:cubicBezTo>
                  <a:pt x="7187324" y="-6911"/>
                  <a:pt x="7408042" y="371462"/>
                  <a:pt x="7577959" y="399489"/>
                </a:cubicBezTo>
                <a:cubicBezTo>
                  <a:pt x="7747876" y="427516"/>
                  <a:pt x="7838966" y="152496"/>
                  <a:pt x="8008883" y="168261"/>
                </a:cubicBezTo>
                <a:cubicBezTo>
                  <a:pt x="8178800" y="184026"/>
                  <a:pt x="8408276" y="488827"/>
                  <a:pt x="8597462" y="494082"/>
                </a:cubicBezTo>
                <a:cubicBezTo>
                  <a:pt x="8774824" y="499009"/>
                  <a:pt x="8889063" y="197555"/>
                  <a:pt x="9100392" y="195938"/>
                </a:cubicBezTo>
                <a:lnTo>
                  <a:pt x="9143997" y="199792"/>
                </a:lnTo>
                <a:lnTo>
                  <a:pt x="9143997" y="697720"/>
                </a:lnTo>
                <a:lnTo>
                  <a:pt x="0" y="697720"/>
                </a:lnTo>
                <a:lnTo>
                  <a:pt x="0" y="645899"/>
                </a:lnTo>
                <a:lnTo>
                  <a:pt x="56247" y="595901"/>
                </a:lnTo>
                <a:cubicBezTo>
                  <a:pt x="188201" y="509848"/>
                  <a:pt x="404648" y="433648"/>
                  <a:pt x="557048" y="420510"/>
                </a:cubicBezTo>
                <a:cubicBezTo>
                  <a:pt x="760248" y="402993"/>
                  <a:pt x="956442" y="569406"/>
                  <a:pt x="1177159" y="578165"/>
                </a:cubicBezTo>
                <a:cubicBezTo>
                  <a:pt x="1397876" y="586924"/>
                  <a:pt x="1646621" y="462551"/>
                  <a:pt x="1881352" y="473061"/>
                </a:cubicBezTo>
                <a:cubicBezTo>
                  <a:pt x="2116083" y="483571"/>
                  <a:pt x="2377090" y="646482"/>
                  <a:pt x="2585545" y="641227"/>
                </a:cubicBezTo>
                <a:cubicBezTo>
                  <a:pt x="2794000" y="635972"/>
                  <a:pt x="2914869" y="446785"/>
                  <a:pt x="3132083" y="441530"/>
                </a:cubicBezTo>
                <a:cubicBezTo>
                  <a:pt x="3349297" y="436275"/>
                  <a:pt x="3650594" y="618454"/>
                  <a:pt x="3888828" y="609696"/>
                </a:cubicBezTo>
                <a:cubicBezTo>
                  <a:pt x="4127063" y="600937"/>
                  <a:pt x="4363545" y="402993"/>
                  <a:pt x="4561490" y="388979"/>
                </a:cubicBezTo>
                <a:cubicBezTo>
                  <a:pt x="4759435" y="374965"/>
                  <a:pt x="4885560" y="565903"/>
                  <a:pt x="5076498" y="525613"/>
                </a:cubicBezTo>
                <a:cubicBezTo>
                  <a:pt x="5267436" y="485323"/>
                  <a:pt x="5488152" y="161255"/>
                  <a:pt x="5707117" y="147241"/>
                </a:cubicBezTo>
                <a:cubicBezTo>
                  <a:pt x="5926082" y="133227"/>
                  <a:pt x="6176580" y="466054"/>
                  <a:pt x="6390290" y="441530"/>
                </a:cubicBezTo>
                <a:cubicBezTo>
                  <a:pt x="6604000" y="417006"/>
                  <a:pt x="6791434" y="7103"/>
                  <a:pt x="6989379" y="9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7"/>
          <p:cNvGrpSpPr/>
          <p:nvPr/>
        </p:nvGrpSpPr>
        <p:grpSpPr>
          <a:xfrm>
            <a:off x="685800" y="1903736"/>
            <a:ext cx="4531745" cy="1019685"/>
            <a:chOff x="802255" y="1809750"/>
            <a:chExt cx="4531745" cy="1019685"/>
          </a:xfrm>
        </p:grpSpPr>
        <p:sp>
          <p:nvSpPr>
            <p:cNvPr id="34" name="圆角矩形 33"/>
            <p:cNvSpPr/>
            <p:nvPr/>
          </p:nvSpPr>
          <p:spPr>
            <a:xfrm>
              <a:off x="802255" y="1809750"/>
              <a:ext cx="4531745" cy="1019685"/>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53"/>
            <p:cNvSpPr/>
            <p:nvPr/>
          </p:nvSpPr>
          <p:spPr>
            <a:xfrm>
              <a:off x="878455" y="1998478"/>
              <a:ext cx="4400564" cy="707886"/>
            </a:xfrm>
            <a:prstGeom prst="rect">
              <a:avLst/>
            </a:prstGeom>
          </p:spPr>
          <p:txBody>
            <a:bodyPr wrap="none">
              <a:spAutoFit/>
            </a:bodyPr>
            <a:lstStyle/>
            <a:p>
              <a:pPr defTabSz="722630"/>
              <a:r>
                <a:rPr lang="zh-CN" altLang="en-US" sz="4000" b="1" dirty="0">
                  <a:latin typeface="Arial" panose="020B0604020202020204" pitchFamily="34" charset="0"/>
                  <a:ea typeface="微软雅黑" panose="020B0503020204020204" pitchFamily="34" charset="-122"/>
                  <a:sym typeface="Arial" panose="020B0604020202020204" pitchFamily="34" charset="0"/>
                </a:rPr>
                <a:t>推行</a:t>
              </a:r>
              <a:r>
                <a:rPr lang="en-US" altLang="zh-CN" sz="4000" b="1" dirty="0">
                  <a:latin typeface="Arial" panose="020B0604020202020204" pitchFamily="34" charset="0"/>
                  <a:ea typeface="微软雅黑" panose="020B0503020204020204" pitchFamily="34" charset="-122"/>
                  <a:sym typeface="Arial" panose="020B0604020202020204" pitchFamily="34" charset="0"/>
                </a:rPr>
                <a:t>6S</a:t>
              </a:r>
              <a:r>
                <a:rPr lang="zh-CN" altLang="en-US" sz="4000" b="1" dirty="0">
                  <a:latin typeface="Arial" panose="020B0604020202020204" pitchFamily="34" charset="0"/>
                  <a:ea typeface="微软雅黑" panose="020B0503020204020204" pitchFamily="34" charset="-122"/>
                  <a:sym typeface="Arial" panose="020B0604020202020204" pitchFamily="34" charset="0"/>
                </a:rPr>
                <a:t>管理的技巧</a:t>
              </a:r>
              <a:endParaRPr lang="zh-CN" altLang="en-US" sz="4000" b="1"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5" name="文本框 3"/>
          <p:cNvSpPr txBox="1"/>
          <p:nvPr/>
        </p:nvSpPr>
        <p:spPr>
          <a:xfrm>
            <a:off x="721745" y="2925748"/>
            <a:ext cx="4343400" cy="54854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050" dirty="0">
                <a:solidFill>
                  <a:srgbClr val="1A1A1A"/>
                </a:solidFill>
                <a:latin typeface="Arial" panose="020B0604020202020204" pitchFamily="34" charset="0"/>
                <a:ea typeface="微软雅黑" panose="020B0503020204020204" pitchFamily="34" charset="-122"/>
                <a:cs typeface="+mn-ea"/>
                <a:sym typeface="Arial" panose="020B0604020202020204" pitchFamily="34" charset="0"/>
              </a:rPr>
              <a:t>6S site management implementation methods and skills </a:t>
            </a:r>
            <a:r>
              <a:rPr lang="en-US" altLang="zh-CN" sz="1050" dirty="0">
                <a:solidFill>
                  <a:srgbClr val="1A1A1A"/>
                </a:solidFill>
                <a:latin typeface="Arial" panose="020B0604020202020204" pitchFamily="34" charset="0"/>
                <a:ea typeface="微软雅黑" panose="020B0503020204020204" pitchFamily="34" charset="-122"/>
                <a:cs typeface="+mn-ea"/>
                <a:sym typeface="Arial" panose="020B0604020202020204" pitchFamily="34" charset="0"/>
              </a:rPr>
              <a:t>site</a:t>
            </a:r>
            <a:endParaRPr lang="en-US" altLang="zh-CN" sz="1050" dirty="0">
              <a:solidFill>
                <a:srgbClr val="1A1A1A"/>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50000"/>
              </a:lnSpc>
            </a:pPr>
            <a:r>
              <a:rPr lang="en-US" altLang="zh-CN" sz="1050" dirty="0">
                <a:solidFill>
                  <a:srgbClr val="1A1A1A"/>
                </a:solidFill>
                <a:latin typeface="Arial" panose="020B0604020202020204" pitchFamily="34" charset="0"/>
                <a:ea typeface="微软雅黑" panose="020B0503020204020204" pitchFamily="34" charset="-122"/>
                <a:cs typeface="+mn-ea"/>
                <a:sym typeface="Arial" panose="020B0604020202020204" pitchFamily="34" charset="0"/>
              </a:rPr>
              <a:t> management implementation methods and skills</a:t>
            </a:r>
            <a:endParaRPr sz="1050" dirty="0">
              <a:solidFill>
                <a:srgbClr val="1A1A1A"/>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矩形 55"/>
          <p:cNvSpPr/>
          <p:nvPr/>
        </p:nvSpPr>
        <p:spPr>
          <a:xfrm>
            <a:off x="1166722" y="1733550"/>
            <a:ext cx="2164119" cy="307777"/>
          </a:xfrm>
          <a:prstGeom prst="rect">
            <a:avLst/>
          </a:prstGeom>
          <a:solidFill>
            <a:schemeClr val="accent1"/>
          </a:solidFill>
        </p:spPr>
        <p:txBody>
          <a:bodyPr wrap="none">
            <a:spAutoFit/>
          </a:bodyPr>
          <a:lstStyle/>
          <a:p>
            <a:r>
              <a:rPr lang="zh-CN" altLang="en-US" sz="1400" dirty="0">
                <a:solidFill>
                  <a:schemeClr val="accent2"/>
                </a:solidFill>
                <a:latin typeface="Arial" panose="020B0604020202020204" pitchFamily="34" charset="0"/>
                <a:ea typeface="微软雅黑" panose="020B0503020204020204" pitchFamily="34" charset="-122"/>
                <a:sym typeface="Arial" panose="020B0604020202020204" pitchFamily="34" charset="0"/>
              </a:rPr>
              <a:t>MANAGERIAL WISDOM</a:t>
            </a:r>
            <a:endParaRPr lang="zh-CN" altLang="en-US" sz="14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7" name="图片 56"/>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flipH="1">
            <a:off x="990600" y="3638550"/>
            <a:ext cx="1545477" cy="9464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4000">
        <p14:prism isInverted="1"/>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left)">
                                      <p:cBhvr>
                                        <p:cTn id="17" dur="500"/>
                                        <p:tgtEl>
                                          <p:spTgt spid="5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left)">
                                      <p:cBhvr>
                                        <p:cTn id="25" dur="500"/>
                                        <p:tgtEl>
                                          <p:spTgt spid="55"/>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500" fill="hold"/>
                                        <p:tgtEl>
                                          <p:spTgt spid="57"/>
                                        </p:tgtEl>
                                        <p:attrNameLst>
                                          <p:attrName>ppt_w</p:attrName>
                                        </p:attrNameLst>
                                      </p:cBhvr>
                                      <p:tavLst>
                                        <p:tav tm="0">
                                          <p:val>
                                            <p:fltVal val="0"/>
                                          </p:val>
                                        </p:tav>
                                        <p:tav tm="100000">
                                          <p:val>
                                            <p:strVal val="#ppt_w"/>
                                          </p:val>
                                        </p:tav>
                                      </p:tavLst>
                                    </p:anim>
                                    <p:anim calcmode="lin" valueType="num">
                                      <p:cBhvr>
                                        <p:cTn id="30" dur="500" fill="hold"/>
                                        <p:tgtEl>
                                          <p:spTgt spid="57"/>
                                        </p:tgtEl>
                                        <p:attrNameLst>
                                          <p:attrName>ppt_h</p:attrName>
                                        </p:attrNameLst>
                                      </p:cBhvr>
                                      <p:tavLst>
                                        <p:tav tm="0">
                                          <p:val>
                                            <p:fltVal val="0"/>
                                          </p:val>
                                        </p:tav>
                                        <p:tav tm="100000">
                                          <p:val>
                                            <p:strVal val="#ppt_h"/>
                                          </p:val>
                                        </p:tav>
                                      </p:tavLst>
                                    </p:anim>
                                    <p:animEffect transition="in" filter="fade">
                                      <p:cBhvr>
                                        <p:cTn id="3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5" grpId="0"/>
      <p:bldP spid="5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253473" y="4015564"/>
            <a:ext cx="4570215" cy="645946"/>
          </a:xfrm>
          <a:prstGeom prst="rect">
            <a:avLst/>
          </a:prstGeom>
        </p:spPr>
        <p:txBody>
          <a:bodyPr wrap="square">
            <a:spAutoFit/>
          </a:bodyPr>
          <a:lstStyle/>
          <a:p>
            <a:pPr marL="213995" indent="-213995" algn="just" defTabSz="685800" fontAlgn="base">
              <a:spcBef>
                <a:spcPct val="0"/>
              </a:spcBef>
              <a:spcAft>
                <a:spcPct val="0"/>
              </a:spcAft>
              <a:buFont typeface="Wingdings" panose="05000000000000000000" pitchFamily="2" charset="2"/>
              <a:buChar char="l"/>
            </a:pPr>
            <a:r>
              <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目标管理</a:t>
            </a:r>
            <a:endPar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a:p>
            <a:pPr marL="213995" indent="-213995" algn="just" defTabSz="685800" fontAlgn="base">
              <a:spcBef>
                <a:spcPct val="0"/>
              </a:spcBef>
              <a:spcAft>
                <a:spcPct val="0"/>
              </a:spcAft>
              <a:buFont typeface="Wingdings" panose="05000000000000000000" pitchFamily="2" charset="2"/>
              <a:buChar char="l"/>
            </a:pPr>
            <a:r>
              <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设立目标</a:t>
            </a:r>
            <a:r>
              <a:rPr lang="en-US" altLang="zh-CN"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a:t>
            </a:r>
            <a:r>
              <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过程监控</a:t>
            </a:r>
            <a:r>
              <a:rPr lang="en-US" altLang="zh-CN"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a:t>
            </a:r>
            <a:r>
              <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评价</a:t>
            </a:r>
            <a:endPar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a:p>
            <a:pPr marL="213995" indent="-213995" algn="just" defTabSz="685800" fontAlgn="base">
              <a:spcBef>
                <a:spcPct val="0"/>
              </a:spcBef>
              <a:spcAft>
                <a:spcPct val="0"/>
              </a:spcAft>
              <a:buFont typeface="Wingdings" panose="05000000000000000000" pitchFamily="2" charset="2"/>
              <a:buChar char="l"/>
            </a:pPr>
            <a:r>
              <a:rPr lang="en-US" altLang="zh-CN"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SMART</a:t>
            </a:r>
            <a:r>
              <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原则</a:t>
            </a:r>
            <a:endPar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nvSpPr>
        <p:spPr>
          <a:xfrm>
            <a:off x="2241597" y="1659256"/>
            <a:ext cx="3155860" cy="323037"/>
          </a:xfrm>
          <a:prstGeom prst="rect">
            <a:avLst/>
          </a:prstGeom>
        </p:spPr>
        <p:txBody>
          <a:bodyPr wrap="square">
            <a:spAutoFit/>
          </a:bodyPr>
          <a:lstStyle/>
          <a:p>
            <a:pPr algn="just" defTabSz="685800" fontAlgn="base">
              <a:spcBef>
                <a:spcPct val="0"/>
              </a:spcBef>
              <a:spcAft>
                <a:spcPct val="0"/>
              </a:spcAft>
            </a:pPr>
            <a:r>
              <a:rPr lang="zh-CN" altLang="en-US" sz="1500" b="1" dirty="0">
                <a:solidFill>
                  <a:srgbClr val="3D3D3D">
                    <a:lumMod val="75000"/>
                  </a:srgbClr>
                </a:solidFill>
                <a:latin typeface="Arial" panose="020B0604020202020204" pitchFamily="34" charset="0"/>
                <a:ea typeface="微软雅黑" panose="020B0503020204020204" pitchFamily="34" charset="-122"/>
                <a:sym typeface="Arial" panose="020B0604020202020204" pitchFamily="34" charset="0"/>
              </a:rPr>
              <a:t>树立正确的思想观念</a:t>
            </a:r>
            <a:endParaRPr lang="en-US" altLang="zh-CN" sz="1500" b="1" dirty="0">
              <a:solidFill>
                <a:srgbClr val="3D3D3D">
                  <a:lumMod val="75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对角圆角矩形 42"/>
          <p:cNvSpPr/>
          <p:nvPr/>
        </p:nvSpPr>
        <p:spPr bwMode="auto">
          <a:xfrm>
            <a:off x="1149013" y="895350"/>
            <a:ext cx="6928187" cy="464144"/>
          </a:xfrm>
          <a:prstGeom prst="round2DiagRect">
            <a:avLst>
              <a:gd name="adj1" fmla="val 0"/>
              <a:gd name="adj2" fmla="val 0"/>
            </a:avLst>
          </a:prstGeom>
          <a:solidFill>
            <a:schemeClr val="accent2"/>
          </a:solidFill>
          <a:ln w="9525" cap="flat" cmpd="sng" algn="ctr">
            <a:noFill/>
            <a:prstDash val="solid"/>
            <a:round/>
            <a:headEnd type="none" w="med" len="med"/>
            <a:tailEnd type="none" w="med" len="med"/>
          </a:ln>
          <a:effectLst/>
        </p:spPr>
        <p:txBody>
          <a:bodyPr vert="horz" wrap="square" lIns="68553" tIns="34277" rIns="68553" bIns="34277" numCol="1" rtlCol="0" anchor="t" anchorCtr="0" compatLnSpc="1"/>
          <a:lstStyle/>
          <a:p>
            <a:pPr algn="ctr" defTabSz="685800" fontAlgn="base">
              <a:spcBef>
                <a:spcPct val="0"/>
              </a:spcBef>
              <a:spcAft>
                <a:spcPct val="0"/>
              </a:spcAft>
            </a:pPr>
            <a:endParaRPr lang="zh-CN" altLang="en-US" sz="15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43"/>
          <p:cNvSpPr txBox="1"/>
          <p:nvPr/>
        </p:nvSpPr>
        <p:spPr>
          <a:xfrm>
            <a:off x="3124200" y="917068"/>
            <a:ext cx="2998174" cy="415370"/>
          </a:xfrm>
          <a:prstGeom prst="rect">
            <a:avLst/>
          </a:prstGeom>
          <a:noFill/>
        </p:spPr>
        <p:txBody>
          <a:bodyPr wrap="square" rtlCol="0">
            <a:spAutoFit/>
          </a:bodyPr>
          <a:lstStyle>
            <a:defPPr>
              <a:defRPr lang="zh-CN"/>
            </a:defPPr>
            <a:lvl1pPr>
              <a:defRPr sz="2400" b="1">
                <a:solidFill>
                  <a:schemeClr val="accent2"/>
                </a:solidFill>
                <a:latin typeface="+mj-ea"/>
                <a:ea typeface="+mj-ea"/>
              </a:defRPr>
            </a:lvl1pPr>
          </a:lstStyle>
          <a:p>
            <a:pPr defTabSz="685800" fontAlgn="base">
              <a:spcBef>
                <a:spcPct val="0"/>
              </a:spcBef>
              <a:spcAft>
                <a:spcPct val="0"/>
              </a:spcAft>
            </a:pPr>
            <a:r>
              <a:rPr lang="zh-CN" altLang="en-US" sz="2100" b="0" dirty="0">
                <a:solidFill>
                  <a:schemeClr val="accent1"/>
                </a:solidFill>
                <a:latin typeface="Arial" panose="020B0604020202020204" pitchFamily="34" charset="0"/>
                <a:ea typeface="微软雅黑" panose="020B0503020204020204" pitchFamily="34" charset="-122"/>
                <a:sym typeface="Arial" panose="020B0604020202020204" pitchFamily="34" charset="0"/>
              </a:rPr>
              <a:t>推行</a:t>
            </a:r>
            <a:r>
              <a:rPr lang="en-US" altLang="zh-CN" sz="2100" b="0" dirty="0">
                <a:solidFill>
                  <a:schemeClr val="accent1"/>
                </a:solidFill>
                <a:latin typeface="Arial" panose="020B0604020202020204" pitchFamily="34" charset="0"/>
                <a:ea typeface="微软雅黑" panose="020B0503020204020204" pitchFamily="34" charset="-122"/>
                <a:sym typeface="Arial" panose="020B0604020202020204" pitchFamily="34" charset="0"/>
              </a:rPr>
              <a:t>6S</a:t>
            </a:r>
            <a:r>
              <a:rPr lang="zh-CN" altLang="en-US" sz="2100" b="0" dirty="0">
                <a:solidFill>
                  <a:schemeClr val="accent1"/>
                </a:solidFill>
                <a:latin typeface="Arial" panose="020B0604020202020204" pitchFamily="34" charset="0"/>
                <a:ea typeface="微软雅黑" panose="020B0503020204020204" pitchFamily="34" charset="-122"/>
                <a:sym typeface="Arial" panose="020B0604020202020204" pitchFamily="34" charset="0"/>
              </a:rPr>
              <a:t>管理的</a:t>
            </a:r>
            <a:r>
              <a:rPr lang="en-US" altLang="zh-CN" sz="2100" b="0" dirty="0">
                <a:solidFill>
                  <a:schemeClr val="accent1"/>
                </a:solidFill>
                <a:latin typeface="Arial" panose="020B0604020202020204" pitchFamily="34" charset="0"/>
                <a:ea typeface="微软雅黑" panose="020B0503020204020204" pitchFamily="34" charset="-122"/>
                <a:sym typeface="Arial" panose="020B0604020202020204" pitchFamily="34" charset="0"/>
              </a:rPr>
              <a:t>9</a:t>
            </a:r>
            <a:r>
              <a:rPr lang="zh-CN" altLang="en-US" sz="2100" b="0" dirty="0">
                <a:solidFill>
                  <a:schemeClr val="accent1"/>
                </a:solidFill>
                <a:latin typeface="Arial" panose="020B0604020202020204" pitchFamily="34" charset="0"/>
                <a:ea typeface="微软雅黑" panose="020B0503020204020204" pitchFamily="34" charset="-122"/>
                <a:sym typeface="Arial" panose="020B0604020202020204" pitchFamily="34" charset="0"/>
              </a:rPr>
              <a:t>个要点</a:t>
            </a:r>
            <a:endParaRPr lang="zh-CN" altLang="en-US" sz="2100" b="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矩形 46"/>
          <p:cNvSpPr/>
          <p:nvPr/>
        </p:nvSpPr>
        <p:spPr>
          <a:xfrm>
            <a:off x="2241597" y="2627705"/>
            <a:ext cx="3155860" cy="323037"/>
          </a:xfrm>
          <a:prstGeom prst="rect">
            <a:avLst/>
          </a:prstGeom>
          <a:noFill/>
        </p:spPr>
        <p:txBody>
          <a:bodyPr wrap="square">
            <a:spAutoFit/>
          </a:bodyPr>
          <a:lstStyle/>
          <a:p>
            <a:pPr algn="just" defTabSz="685800" fontAlgn="base">
              <a:spcBef>
                <a:spcPct val="0"/>
              </a:spcBef>
              <a:spcAft>
                <a:spcPct val="0"/>
              </a:spcAft>
            </a:pPr>
            <a:r>
              <a:rPr lang="zh-CN" altLang="en-US" sz="1500" b="1" dirty="0">
                <a:solidFill>
                  <a:srgbClr val="3D3D3D">
                    <a:lumMod val="75000"/>
                  </a:srgbClr>
                </a:solidFill>
                <a:latin typeface="Arial" panose="020B0604020202020204" pitchFamily="34" charset="0"/>
                <a:ea typeface="微软雅黑" panose="020B0503020204020204" pitchFamily="34" charset="-122"/>
                <a:sym typeface="Arial" panose="020B0604020202020204" pitchFamily="34" charset="0"/>
              </a:rPr>
              <a:t>借助高层领导是捷径</a:t>
            </a:r>
            <a:endParaRPr lang="zh-CN" altLang="en-US" sz="1500" b="1" dirty="0">
              <a:solidFill>
                <a:srgbClr val="3D3D3D">
                  <a:lumMod val="75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文本框 47"/>
          <p:cNvSpPr txBox="1"/>
          <p:nvPr/>
        </p:nvSpPr>
        <p:spPr>
          <a:xfrm>
            <a:off x="1149013" y="1718279"/>
            <a:ext cx="984587" cy="276891"/>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68553" tIns="34277" rIns="68553" bIns="34277" numCol="1" spcCol="0" rtlCol="0" fromWordArt="0" anchor="t" anchorCtr="0" forceAA="0" compatLnSpc="1">
            <a:noAutofit/>
          </a:bodyPr>
          <a:lstStyle>
            <a:defPPr>
              <a:defRPr lang="zh-CN"/>
            </a:defPPr>
            <a:lvl1pPr algn="ctr">
              <a:defRPr sz="2000">
                <a:solidFill>
                  <a:schemeClr val="accent2"/>
                </a:solidFill>
                <a:latin typeface="+mj-ea"/>
                <a:ea typeface="+mj-ea"/>
              </a:defRPr>
            </a:lvl1pPr>
          </a:lstStyle>
          <a:p>
            <a:pPr defTabSz="685800" fontAlgn="base">
              <a:spcBef>
                <a:spcPct val="0"/>
              </a:spcBef>
              <a:spcAft>
                <a:spcPct val="0"/>
              </a:spcAft>
            </a:pPr>
            <a:r>
              <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rPr>
              <a:t>要点一</a:t>
            </a:r>
            <a:endPar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文本框 48"/>
          <p:cNvSpPr txBox="1"/>
          <p:nvPr/>
        </p:nvSpPr>
        <p:spPr>
          <a:xfrm>
            <a:off x="1149013" y="2702863"/>
            <a:ext cx="984587" cy="276891"/>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68553" tIns="34277" rIns="68553" bIns="34277" numCol="1" spcCol="0" rtlCol="0" fromWordArt="0" anchor="t" anchorCtr="0" forceAA="0" compatLnSpc="1">
            <a:noAutofit/>
          </a:bodyPr>
          <a:lstStyle>
            <a:defPPr>
              <a:defRPr lang="zh-CN"/>
            </a:defPPr>
            <a:lvl1pPr algn="ctr">
              <a:defRPr sz="2000">
                <a:solidFill>
                  <a:schemeClr val="accent2"/>
                </a:solidFill>
                <a:latin typeface="+mj-ea"/>
                <a:ea typeface="+mj-ea"/>
              </a:defRPr>
            </a:lvl1pPr>
          </a:lstStyle>
          <a:p>
            <a:pPr defTabSz="685800" fontAlgn="base">
              <a:spcBef>
                <a:spcPct val="0"/>
              </a:spcBef>
              <a:spcAft>
                <a:spcPct val="0"/>
              </a:spcAft>
            </a:pPr>
            <a:r>
              <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rPr>
              <a:t>要点二</a:t>
            </a:r>
            <a:endPar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矩形 49"/>
          <p:cNvSpPr/>
          <p:nvPr/>
        </p:nvSpPr>
        <p:spPr>
          <a:xfrm>
            <a:off x="2242837" y="1921939"/>
            <a:ext cx="5587556" cy="645946"/>
          </a:xfrm>
          <a:prstGeom prst="rect">
            <a:avLst/>
          </a:prstGeom>
        </p:spPr>
        <p:txBody>
          <a:bodyPr wrap="square">
            <a:spAutoFit/>
          </a:bodyPr>
          <a:lstStyle/>
          <a:p>
            <a:pPr algn="just" defTabSz="685800" fontAlgn="base">
              <a:spcBef>
                <a:spcPct val="0"/>
              </a:spcBef>
              <a:spcAft>
                <a:spcPct val="0"/>
              </a:spcAft>
            </a:pPr>
            <a:r>
              <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这就是说，要改变某系统的状况，站在系统之内是不行的。借助外力已被大量咨询实践证明是正确的、低成本、高效率的，可以将非自已擅长的专业的事交给专业的专业人士和管理咨询公司承担！（建议：外来的和尚好念经）</a:t>
            </a:r>
            <a:endPar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矩形 50"/>
          <p:cNvSpPr/>
          <p:nvPr/>
        </p:nvSpPr>
        <p:spPr>
          <a:xfrm>
            <a:off x="2242838" y="2883449"/>
            <a:ext cx="5458730" cy="276871"/>
          </a:xfrm>
          <a:prstGeom prst="rect">
            <a:avLst/>
          </a:prstGeom>
        </p:spPr>
        <p:txBody>
          <a:bodyPr wrap="square">
            <a:spAutoFit/>
          </a:bodyPr>
          <a:lstStyle/>
          <a:p>
            <a:pPr algn="just" defTabSz="685800" fontAlgn="base">
              <a:spcBef>
                <a:spcPct val="0"/>
              </a:spcBef>
              <a:spcAft>
                <a:spcPct val="0"/>
              </a:spcAft>
            </a:pPr>
            <a:r>
              <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取得高层领导的支持，必要是借助高层影响力，能达到事半功倍效果。</a:t>
            </a:r>
            <a:endPar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矩形 54"/>
          <p:cNvSpPr/>
          <p:nvPr/>
        </p:nvSpPr>
        <p:spPr>
          <a:xfrm>
            <a:off x="2241597" y="3348513"/>
            <a:ext cx="3155860" cy="323037"/>
          </a:xfrm>
          <a:prstGeom prst="rect">
            <a:avLst/>
          </a:prstGeom>
        </p:spPr>
        <p:txBody>
          <a:bodyPr wrap="square">
            <a:spAutoFit/>
          </a:bodyPr>
          <a:lstStyle/>
          <a:p>
            <a:pPr algn="just" defTabSz="685800" fontAlgn="base">
              <a:spcBef>
                <a:spcPct val="0"/>
              </a:spcBef>
              <a:spcAft>
                <a:spcPct val="0"/>
              </a:spcAft>
            </a:pPr>
            <a:r>
              <a:rPr lang="zh-CN" altLang="en-US" sz="1500" b="1" dirty="0">
                <a:solidFill>
                  <a:srgbClr val="3D3D3D">
                    <a:lumMod val="75000"/>
                  </a:srgbClr>
                </a:solidFill>
                <a:latin typeface="Arial" panose="020B0604020202020204" pitchFamily="34" charset="0"/>
                <a:ea typeface="微软雅黑" panose="020B0503020204020204" pitchFamily="34" charset="-122"/>
                <a:sym typeface="Arial" panose="020B0604020202020204" pitchFamily="34" charset="0"/>
              </a:rPr>
              <a:t>全员参与是保证</a:t>
            </a:r>
            <a:endParaRPr lang="zh-CN" altLang="en-US" sz="1500" b="1" dirty="0">
              <a:solidFill>
                <a:srgbClr val="3D3D3D">
                  <a:lumMod val="75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文本框 55"/>
          <p:cNvSpPr txBox="1"/>
          <p:nvPr/>
        </p:nvSpPr>
        <p:spPr>
          <a:xfrm>
            <a:off x="1149013" y="3366580"/>
            <a:ext cx="984587" cy="276891"/>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68553" tIns="34277" rIns="68553" bIns="34277" numCol="1" spcCol="0" rtlCol="0" fromWordArt="0" anchor="t" anchorCtr="0" forceAA="0" compatLnSpc="1">
            <a:noAutofit/>
          </a:bodyPr>
          <a:lstStyle>
            <a:defPPr>
              <a:defRPr lang="zh-CN"/>
            </a:defPPr>
            <a:lvl1pPr algn="ctr">
              <a:defRPr sz="2000">
                <a:solidFill>
                  <a:schemeClr val="accent2"/>
                </a:solidFill>
                <a:latin typeface="+mj-ea"/>
                <a:ea typeface="+mj-ea"/>
              </a:defRPr>
            </a:lvl1pPr>
          </a:lstStyle>
          <a:p>
            <a:pPr defTabSz="685800" fontAlgn="base">
              <a:spcBef>
                <a:spcPct val="0"/>
              </a:spcBef>
              <a:spcAft>
                <a:spcPct val="0"/>
              </a:spcAft>
            </a:pPr>
            <a:r>
              <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rPr>
              <a:t>要点三</a:t>
            </a:r>
            <a:endPar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矩形 78"/>
          <p:cNvSpPr/>
          <p:nvPr/>
        </p:nvSpPr>
        <p:spPr>
          <a:xfrm>
            <a:off x="2241597" y="3736275"/>
            <a:ext cx="3155860" cy="323037"/>
          </a:xfrm>
          <a:prstGeom prst="rect">
            <a:avLst/>
          </a:prstGeom>
        </p:spPr>
        <p:txBody>
          <a:bodyPr wrap="square">
            <a:spAutoFit/>
          </a:bodyPr>
          <a:lstStyle/>
          <a:p>
            <a:pPr algn="just" defTabSz="685800" fontAlgn="base">
              <a:spcBef>
                <a:spcPct val="0"/>
              </a:spcBef>
              <a:spcAft>
                <a:spcPct val="0"/>
              </a:spcAft>
            </a:pPr>
            <a:r>
              <a:rPr lang="zh-CN" altLang="en-US" sz="1500" b="1" dirty="0">
                <a:solidFill>
                  <a:srgbClr val="3D3D3D">
                    <a:lumMod val="75000"/>
                  </a:srgbClr>
                </a:solidFill>
                <a:latin typeface="Arial" panose="020B0604020202020204" pitchFamily="34" charset="0"/>
                <a:ea typeface="微软雅黑" panose="020B0503020204020204" pitchFamily="34" charset="-122"/>
                <a:sym typeface="Arial" panose="020B0604020202020204" pitchFamily="34" charset="0"/>
              </a:rPr>
              <a:t>分解目标是成功的关键</a:t>
            </a:r>
            <a:endParaRPr lang="zh-CN" altLang="en-US" sz="1500" b="1" dirty="0">
              <a:solidFill>
                <a:srgbClr val="3D3D3D">
                  <a:lumMod val="75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文本框 79"/>
          <p:cNvSpPr txBox="1"/>
          <p:nvPr/>
        </p:nvSpPr>
        <p:spPr>
          <a:xfrm>
            <a:off x="1149013" y="3811434"/>
            <a:ext cx="984587" cy="276891"/>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68553" tIns="34277" rIns="68553" bIns="34277" numCol="1" spcCol="0" rtlCol="0" fromWordArt="0" anchor="t" anchorCtr="0" forceAA="0" compatLnSpc="1">
            <a:noAutofit/>
          </a:bodyPr>
          <a:lstStyle>
            <a:defPPr>
              <a:defRPr lang="zh-CN"/>
            </a:defPPr>
            <a:lvl1pPr algn="ctr">
              <a:defRPr sz="2000">
                <a:solidFill>
                  <a:schemeClr val="accent2"/>
                </a:solidFill>
                <a:latin typeface="+mj-ea"/>
                <a:ea typeface="+mj-ea"/>
              </a:defRPr>
            </a:lvl1pPr>
          </a:lstStyle>
          <a:p>
            <a:pPr defTabSz="685800" fontAlgn="base">
              <a:spcBef>
                <a:spcPct val="0"/>
              </a:spcBef>
              <a:spcAft>
                <a:spcPct val="0"/>
              </a:spcAft>
            </a:pPr>
            <a:r>
              <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rPr>
              <a:t>要点四</a:t>
            </a:r>
            <a:endPar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4000">
        <p14:switch dir="r"/>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ppt_x"/>
                                          </p:val>
                                        </p:tav>
                                        <p:tav tm="100000">
                                          <p:val>
                                            <p:strVal val="#ppt_x"/>
                                          </p:val>
                                        </p:tav>
                                      </p:tavLst>
                                    </p:anim>
                                    <p:anim calcmode="lin" valueType="num">
                                      <p:cBhvr additive="base">
                                        <p:cTn id="24" dur="500" fill="hold"/>
                                        <p:tgtEl>
                                          <p:spTgt spid="4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ppt_x"/>
                                          </p:val>
                                        </p:tav>
                                        <p:tav tm="100000">
                                          <p:val>
                                            <p:strVal val="#ppt_x"/>
                                          </p:val>
                                        </p:tav>
                                      </p:tavLst>
                                    </p:anim>
                                    <p:anim calcmode="lin" valueType="num">
                                      <p:cBhvr additive="base">
                                        <p:cTn id="28" dur="500" fill="hold"/>
                                        <p:tgtEl>
                                          <p:spTgt spid="4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fill="hold"/>
                                        <p:tgtEl>
                                          <p:spTgt spid="50"/>
                                        </p:tgtEl>
                                        <p:attrNameLst>
                                          <p:attrName>ppt_x</p:attrName>
                                        </p:attrNameLst>
                                      </p:cBhvr>
                                      <p:tavLst>
                                        <p:tav tm="0">
                                          <p:val>
                                            <p:strVal val="#ppt_x"/>
                                          </p:val>
                                        </p:tav>
                                        <p:tav tm="100000">
                                          <p:val>
                                            <p:strVal val="#ppt_x"/>
                                          </p:val>
                                        </p:tav>
                                      </p:tavLst>
                                    </p:anim>
                                    <p:anim calcmode="lin" valueType="num">
                                      <p:cBhvr additive="base">
                                        <p:cTn id="36" dur="500" fill="hold"/>
                                        <p:tgtEl>
                                          <p:spTgt spid="5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fill="hold"/>
                                        <p:tgtEl>
                                          <p:spTgt spid="51"/>
                                        </p:tgtEl>
                                        <p:attrNameLst>
                                          <p:attrName>ppt_x</p:attrName>
                                        </p:attrNameLst>
                                      </p:cBhvr>
                                      <p:tavLst>
                                        <p:tav tm="0">
                                          <p:val>
                                            <p:strVal val="#ppt_x"/>
                                          </p:val>
                                        </p:tav>
                                        <p:tav tm="100000">
                                          <p:val>
                                            <p:strVal val="#ppt_x"/>
                                          </p:val>
                                        </p:tav>
                                      </p:tavLst>
                                    </p:anim>
                                    <p:anim calcmode="lin" valueType="num">
                                      <p:cBhvr additive="base">
                                        <p:cTn id="40" dur="500" fill="hold"/>
                                        <p:tgtEl>
                                          <p:spTgt spid="5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additive="base">
                                        <p:cTn id="43" dur="500" fill="hold"/>
                                        <p:tgtEl>
                                          <p:spTgt spid="55"/>
                                        </p:tgtEl>
                                        <p:attrNameLst>
                                          <p:attrName>ppt_x</p:attrName>
                                        </p:attrNameLst>
                                      </p:cBhvr>
                                      <p:tavLst>
                                        <p:tav tm="0">
                                          <p:val>
                                            <p:strVal val="#ppt_x"/>
                                          </p:val>
                                        </p:tav>
                                        <p:tav tm="100000">
                                          <p:val>
                                            <p:strVal val="#ppt_x"/>
                                          </p:val>
                                        </p:tav>
                                      </p:tavLst>
                                    </p:anim>
                                    <p:anim calcmode="lin" valueType="num">
                                      <p:cBhvr additive="base">
                                        <p:cTn id="44" dur="500" fill="hold"/>
                                        <p:tgtEl>
                                          <p:spTgt spid="5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additive="base">
                                        <p:cTn id="47" dur="500" fill="hold"/>
                                        <p:tgtEl>
                                          <p:spTgt spid="56"/>
                                        </p:tgtEl>
                                        <p:attrNameLst>
                                          <p:attrName>ppt_x</p:attrName>
                                        </p:attrNameLst>
                                      </p:cBhvr>
                                      <p:tavLst>
                                        <p:tav tm="0">
                                          <p:val>
                                            <p:strVal val="#ppt_x"/>
                                          </p:val>
                                        </p:tav>
                                        <p:tav tm="100000">
                                          <p:val>
                                            <p:strVal val="#ppt_x"/>
                                          </p:val>
                                        </p:tav>
                                      </p:tavLst>
                                    </p:anim>
                                    <p:anim calcmode="lin" valueType="num">
                                      <p:cBhvr additive="base">
                                        <p:cTn id="48" dur="500" fill="hold"/>
                                        <p:tgtEl>
                                          <p:spTgt spid="5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additive="base">
                                        <p:cTn id="51" dur="500" fill="hold"/>
                                        <p:tgtEl>
                                          <p:spTgt spid="79"/>
                                        </p:tgtEl>
                                        <p:attrNameLst>
                                          <p:attrName>ppt_x</p:attrName>
                                        </p:attrNameLst>
                                      </p:cBhvr>
                                      <p:tavLst>
                                        <p:tav tm="0">
                                          <p:val>
                                            <p:strVal val="#ppt_x"/>
                                          </p:val>
                                        </p:tav>
                                        <p:tav tm="100000">
                                          <p:val>
                                            <p:strVal val="#ppt_x"/>
                                          </p:val>
                                        </p:tav>
                                      </p:tavLst>
                                    </p:anim>
                                    <p:anim calcmode="lin" valueType="num">
                                      <p:cBhvr additive="base">
                                        <p:cTn id="52" dur="500" fill="hold"/>
                                        <p:tgtEl>
                                          <p:spTgt spid="7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0"/>
                                        </p:tgtEl>
                                        <p:attrNameLst>
                                          <p:attrName>style.visibility</p:attrName>
                                        </p:attrNameLst>
                                      </p:cBhvr>
                                      <p:to>
                                        <p:strVal val="visible"/>
                                      </p:to>
                                    </p:set>
                                    <p:anim calcmode="lin" valueType="num">
                                      <p:cBhvr additive="base">
                                        <p:cTn id="55" dur="500" fill="hold"/>
                                        <p:tgtEl>
                                          <p:spTgt spid="80"/>
                                        </p:tgtEl>
                                        <p:attrNameLst>
                                          <p:attrName>ppt_x</p:attrName>
                                        </p:attrNameLst>
                                      </p:cBhvr>
                                      <p:tavLst>
                                        <p:tav tm="0">
                                          <p:val>
                                            <p:strVal val="#ppt_x"/>
                                          </p:val>
                                        </p:tav>
                                        <p:tav tm="100000">
                                          <p:val>
                                            <p:strVal val="#ppt_x"/>
                                          </p:val>
                                        </p:tav>
                                      </p:tavLst>
                                    </p:anim>
                                    <p:anim calcmode="lin" valueType="num">
                                      <p:cBhvr additive="base">
                                        <p:cTn id="56"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0" grpId="0"/>
      <p:bldP spid="42" grpId="0" animBg="1"/>
      <p:bldP spid="43" grpId="0"/>
      <p:bldP spid="47" grpId="0"/>
      <p:bldP spid="48" grpId="0" animBg="1"/>
      <p:bldP spid="49" grpId="0" animBg="1"/>
      <p:bldP spid="50" grpId="0"/>
      <p:bldP spid="51" grpId="0"/>
      <p:bldP spid="55" grpId="0"/>
      <p:bldP spid="56" grpId="0" animBg="1"/>
      <p:bldP spid="79" grpId="0"/>
      <p:bldP spid="8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993077" y="3110575"/>
            <a:ext cx="2652148" cy="461408"/>
          </a:xfrm>
          <a:prstGeom prst="rect">
            <a:avLst/>
          </a:prstGeom>
        </p:spPr>
        <p:txBody>
          <a:bodyPr wrap="square">
            <a:spAutoFit/>
          </a:bodyPr>
          <a:lstStyle/>
          <a:p>
            <a:pPr marL="213995" indent="-213995" algn="just" defTabSz="685800" fontAlgn="base">
              <a:spcBef>
                <a:spcPct val="0"/>
              </a:spcBef>
              <a:spcAft>
                <a:spcPct val="0"/>
              </a:spcAft>
              <a:buFont typeface="Wingdings" panose="05000000000000000000" pitchFamily="2" charset="2"/>
              <a:buChar char="l"/>
            </a:pPr>
            <a:r>
              <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设立详细、可行性高的制度，是保障活动推行的必要条件</a:t>
            </a:r>
            <a:endPar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矩形 46"/>
          <p:cNvSpPr/>
          <p:nvPr/>
        </p:nvSpPr>
        <p:spPr>
          <a:xfrm>
            <a:off x="1981200" y="1504950"/>
            <a:ext cx="3155860" cy="323037"/>
          </a:xfrm>
          <a:prstGeom prst="rect">
            <a:avLst/>
          </a:prstGeom>
          <a:noFill/>
        </p:spPr>
        <p:txBody>
          <a:bodyPr wrap="square">
            <a:spAutoFit/>
          </a:bodyPr>
          <a:lstStyle/>
          <a:p>
            <a:pPr algn="just" defTabSz="685800" fontAlgn="base">
              <a:spcBef>
                <a:spcPct val="0"/>
              </a:spcBef>
              <a:spcAft>
                <a:spcPct val="0"/>
              </a:spcAft>
            </a:pPr>
            <a:r>
              <a:rPr lang="en-US" altLang="zh-CN" sz="1500" b="1" dirty="0">
                <a:solidFill>
                  <a:srgbClr val="3D3D3D">
                    <a:lumMod val="75000"/>
                  </a:srgbClr>
                </a:solidFill>
                <a:latin typeface="Arial" panose="020B0604020202020204" pitchFamily="34" charset="0"/>
                <a:ea typeface="微软雅黑" panose="020B0503020204020204" pitchFamily="34" charset="-122"/>
                <a:sym typeface="Arial" panose="020B0604020202020204" pitchFamily="34" charset="0"/>
              </a:rPr>
              <a:t>5.</a:t>
            </a:r>
            <a:r>
              <a:rPr lang="zh-CN" altLang="en-US" sz="1500" b="1" dirty="0">
                <a:solidFill>
                  <a:srgbClr val="3D3D3D">
                    <a:lumMod val="75000"/>
                  </a:srgbClr>
                </a:solidFill>
                <a:latin typeface="Arial" panose="020B0604020202020204" pitchFamily="34" charset="0"/>
                <a:ea typeface="微软雅黑" panose="020B0503020204020204" pitchFamily="34" charset="-122"/>
                <a:sym typeface="Arial" panose="020B0604020202020204" pitchFamily="34" charset="0"/>
              </a:rPr>
              <a:t>成立强有力的</a:t>
            </a:r>
            <a:r>
              <a:rPr lang="en-US" altLang="zh-CN" sz="1500" b="1" dirty="0">
                <a:solidFill>
                  <a:srgbClr val="3D3D3D">
                    <a:lumMod val="75000"/>
                  </a:srgbClr>
                </a:solidFill>
                <a:latin typeface="Arial" panose="020B0604020202020204" pitchFamily="34" charset="0"/>
                <a:ea typeface="微软雅黑" panose="020B0503020204020204" pitchFamily="34" charset="-122"/>
                <a:sym typeface="Arial" panose="020B0604020202020204" pitchFamily="34" charset="0"/>
              </a:rPr>
              <a:t>6S</a:t>
            </a:r>
            <a:r>
              <a:rPr lang="zh-CN" altLang="en-US" sz="1500" b="1" dirty="0">
                <a:solidFill>
                  <a:srgbClr val="3D3D3D">
                    <a:lumMod val="75000"/>
                  </a:srgbClr>
                </a:solidFill>
                <a:latin typeface="Arial" panose="020B0604020202020204" pitchFamily="34" charset="0"/>
                <a:ea typeface="微软雅黑" panose="020B0503020204020204" pitchFamily="34" charset="-122"/>
                <a:sym typeface="Arial" panose="020B0604020202020204" pitchFamily="34" charset="0"/>
              </a:rPr>
              <a:t>推行小组</a:t>
            </a:r>
            <a:endParaRPr lang="zh-CN" altLang="en-US" sz="1500" b="1" dirty="0">
              <a:solidFill>
                <a:srgbClr val="3D3D3D">
                  <a:lumMod val="75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文本框 48"/>
          <p:cNvSpPr txBox="1"/>
          <p:nvPr/>
        </p:nvSpPr>
        <p:spPr>
          <a:xfrm>
            <a:off x="963762" y="1521086"/>
            <a:ext cx="984587" cy="276891"/>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68553" tIns="34277" rIns="68553" bIns="34277" numCol="1" spcCol="0" rtlCol="0" fromWordArt="0" anchor="t" anchorCtr="0" forceAA="0" compatLnSpc="1">
            <a:noAutofit/>
          </a:bodyPr>
          <a:lstStyle>
            <a:defPPr>
              <a:defRPr lang="zh-CN"/>
            </a:defPPr>
            <a:lvl1pPr algn="ctr">
              <a:defRPr sz="2000">
                <a:solidFill>
                  <a:schemeClr val="accent2"/>
                </a:solidFill>
                <a:latin typeface="+mj-ea"/>
                <a:ea typeface="+mj-ea"/>
              </a:defRPr>
            </a:lvl1pPr>
          </a:lstStyle>
          <a:p>
            <a:pPr defTabSz="685800" fontAlgn="base">
              <a:spcBef>
                <a:spcPct val="0"/>
              </a:spcBef>
              <a:spcAft>
                <a:spcPct val="0"/>
              </a:spcAft>
            </a:pPr>
            <a:r>
              <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rPr>
              <a:t>要点五</a:t>
            </a:r>
            <a:endPar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矩形 54"/>
          <p:cNvSpPr/>
          <p:nvPr/>
        </p:nvSpPr>
        <p:spPr>
          <a:xfrm>
            <a:off x="1981200" y="2168668"/>
            <a:ext cx="3155860" cy="323037"/>
          </a:xfrm>
          <a:prstGeom prst="rect">
            <a:avLst/>
          </a:prstGeom>
        </p:spPr>
        <p:txBody>
          <a:bodyPr wrap="square">
            <a:spAutoFit/>
          </a:bodyPr>
          <a:lstStyle/>
          <a:p>
            <a:pPr algn="just" defTabSz="685800" fontAlgn="base">
              <a:spcBef>
                <a:spcPct val="0"/>
              </a:spcBef>
              <a:spcAft>
                <a:spcPct val="0"/>
              </a:spcAft>
            </a:pPr>
            <a:r>
              <a:rPr lang="zh-CN" altLang="en-US" sz="1500" b="1" dirty="0">
                <a:solidFill>
                  <a:srgbClr val="3D3D3D">
                    <a:lumMod val="75000"/>
                  </a:srgbClr>
                </a:solidFill>
                <a:latin typeface="Arial" panose="020B0604020202020204" pitchFamily="34" charset="0"/>
                <a:ea typeface="微软雅黑" panose="020B0503020204020204" pitchFamily="34" charset="-122"/>
                <a:sym typeface="Arial" panose="020B0604020202020204" pitchFamily="34" charset="0"/>
              </a:rPr>
              <a:t>营造</a:t>
            </a:r>
            <a:r>
              <a:rPr lang="en-US" altLang="zh-CN" sz="1500" b="1" dirty="0">
                <a:solidFill>
                  <a:srgbClr val="3D3D3D">
                    <a:lumMod val="75000"/>
                  </a:srgbClr>
                </a:solidFill>
                <a:latin typeface="Arial" panose="020B0604020202020204" pitchFamily="34" charset="0"/>
                <a:ea typeface="微软雅黑" panose="020B0503020204020204" pitchFamily="34" charset="-122"/>
                <a:sym typeface="Arial" panose="020B0604020202020204" pitchFamily="34" charset="0"/>
              </a:rPr>
              <a:t>6S</a:t>
            </a:r>
            <a:r>
              <a:rPr lang="zh-CN" altLang="en-US" sz="1500" b="1" dirty="0">
                <a:solidFill>
                  <a:srgbClr val="3D3D3D">
                    <a:lumMod val="75000"/>
                  </a:srgbClr>
                </a:solidFill>
                <a:latin typeface="Arial" panose="020B0604020202020204" pitchFamily="34" charset="0"/>
                <a:ea typeface="微软雅黑" panose="020B0503020204020204" pitchFamily="34" charset="-122"/>
                <a:sym typeface="Arial" panose="020B0604020202020204" pitchFamily="34" charset="0"/>
              </a:rPr>
              <a:t>推行大环境</a:t>
            </a:r>
            <a:endParaRPr lang="zh-CN" altLang="en-US" sz="1500" b="1" dirty="0">
              <a:solidFill>
                <a:srgbClr val="3D3D3D">
                  <a:lumMod val="75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文本框 55"/>
          <p:cNvSpPr txBox="1"/>
          <p:nvPr/>
        </p:nvSpPr>
        <p:spPr>
          <a:xfrm>
            <a:off x="963762" y="2184803"/>
            <a:ext cx="984587" cy="276891"/>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68553" tIns="34277" rIns="68553" bIns="34277" numCol="1" spcCol="0" rtlCol="0" fromWordArt="0" anchor="t" anchorCtr="0" forceAA="0" compatLnSpc="1">
            <a:noAutofit/>
          </a:bodyPr>
          <a:lstStyle>
            <a:defPPr>
              <a:defRPr lang="zh-CN"/>
            </a:defPPr>
            <a:lvl1pPr algn="ctr">
              <a:defRPr sz="2000">
                <a:solidFill>
                  <a:schemeClr val="accent2"/>
                </a:solidFill>
                <a:latin typeface="+mj-ea"/>
                <a:ea typeface="+mj-ea"/>
              </a:defRPr>
            </a:lvl1pPr>
          </a:lstStyle>
          <a:p>
            <a:pPr defTabSz="685800" fontAlgn="base">
              <a:spcBef>
                <a:spcPct val="0"/>
              </a:spcBef>
              <a:spcAft>
                <a:spcPct val="0"/>
              </a:spcAft>
            </a:pPr>
            <a:r>
              <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rPr>
              <a:t>要点六</a:t>
            </a:r>
            <a:endPar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矩形 78"/>
          <p:cNvSpPr/>
          <p:nvPr/>
        </p:nvSpPr>
        <p:spPr>
          <a:xfrm>
            <a:off x="1981200" y="2831286"/>
            <a:ext cx="3155860" cy="323037"/>
          </a:xfrm>
          <a:prstGeom prst="rect">
            <a:avLst/>
          </a:prstGeom>
        </p:spPr>
        <p:txBody>
          <a:bodyPr wrap="square">
            <a:spAutoFit/>
          </a:bodyPr>
          <a:lstStyle/>
          <a:p>
            <a:pPr algn="just" defTabSz="685800" fontAlgn="base">
              <a:spcBef>
                <a:spcPct val="0"/>
              </a:spcBef>
              <a:spcAft>
                <a:spcPct val="0"/>
              </a:spcAft>
            </a:pPr>
            <a:r>
              <a:rPr lang="zh-CN" altLang="en-US" sz="1500" b="1" dirty="0">
                <a:solidFill>
                  <a:srgbClr val="3D3D3D">
                    <a:lumMod val="75000"/>
                  </a:srgbClr>
                </a:solidFill>
                <a:latin typeface="Arial" panose="020B0604020202020204" pitchFamily="34" charset="0"/>
                <a:ea typeface="微软雅黑" panose="020B0503020204020204" pitchFamily="34" charset="-122"/>
                <a:sym typeface="Arial" panose="020B0604020202020204" pitchFamily="34" charset="0"/>
              </a:rPr>
              <a:t>没有制度就没有执行力</a:t>
            </a:r>
            <a:endParaRPr lang="zh-CN" altLang="en-US" sz="1500" b="1" dirty="0">
              <a:solidFill>
                <a:srgbClr val="3D3D3D">
                  <a:lumMod val="75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文本框 79"/>
          <p:cNvSpPr txBox="1"/>
          <p:nvPr/>
        </p:nvSpPr>
        <p:spPr>
          <a:xfrm>
            <a:off x="963762" y="2847421"/>
            <a:ext cx="984587" cy="276891"/>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68553" tIns="34277" rIns="68553" bIns="34277" numCol="1" spcCol="0" rtlCol="0" fromWordArt="0" anchor="t" anchorCtr="0" forceAA="0" compatLnSpc="1">
            <a:noAutofit/>
          </a:bodyPr>
          <a:lstStyle>
            <a:defPPr>
              <a:defRPr lang="zh-CN"/>
            </a:defPPr>
            <a:lvl1pPr algn="ctr">
              <a:defRPr sz="2000">
                <a:solidFill>
                  <a:schemeClr val="accent2"/>
                </a:solidFill>
                <a:latin typeface="+mj-ea"/>
                <a:ea typeface="+mj-ea"/>
              </a:defRPr>
            </a:lvl1pPr>
          </a:lstStyle>
          <a:p>
            <a:pPr defTabSz="685800" fontAlgn="base">
              <a:spcBef>
                <a:spcPct val="0"/>
              </a:spcBef>
              <a:spcAft>
                <a:spcPct val="0"/>
              </a:spcAft>
            </a:pPr>
            <a:r>
              <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rPr>
              <a:t>要点七</a:t>
            </a:r>
            <a:endPar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矩形 56"/>
          <p:cNvSpPr/>
          <p:nvPr/>
        </p:nvSpPr>
        <p:spPr>
          <a:xfrm>
            <a:off x="1993077" y="3952457"/>
            <a:ext cx="2747587" cy="276871"/>
          </a:xfrm>
          <a:prstGeom prst="rect">
            <a:avLst/>
          </a:prstGeom>
        </p:spPr>
        <p:txBody>
          <a:bodyPr wrap="square">
            <a:spAutoFit/>
          </a:bodyPr>
          <a:lstStyle/>
          <a:p>
            <a:pPr marL="213995" indent="-213995" algn="just" defTabSz="685800" fontAlgn="base">
              <a:spcBef>
                <a:spcPct val="0"/>
              </a:spcBef>
              <a:spcAft>
                <a:spcPct val="0"/>
              </a:spcAft>
              <a:buFont typeface="Wingdings" panose="05000000000000000000" pitchFamily="2" charset="2"/>
              <a:buChar char="l"/>
            </a:pPr>
            <a:r>
              <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制度化、标准化、流程化</a:t>
            </a:r>
            <a:endPar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矩形 80"/>
          <p:cNvSpPr/>
          <p:nvPr/>
        </p:nvSpPr>
        <p:spPr>
          <a:xfrm>
            <a:off x="1981200" y="3673167"/>
            <a:ext cx="2930051" cy="323037"/>
          </a:xfrm>
          <a:prstGeom prst="rect">
            <a:avLst/>
          </a:prstGeom>
        </p:spPr>
        <p:txBody>
          <a:bodyPr wrap="square">
            <a:spAutoFit/>
          </a:bodyPr>
          <a:lstStyle/>
          <a:p>
            <a:pPr algn="just" defTabSz="685800" fontAlgn="base">
              <a:spcBef>
                <a:spcPct val="0"/>
              </a:spcBef>
              <a:spcAft>
                <a:spcPct val="0"/>
              </a:spcAft>
            </a:pPr>
            <a:r>
              <a:rPr lang="zh-CN" altLang="en-US" sz="1500" b="1" dirty="0">
                <a:solidFill>
                  <a:srgbClr val="3D3D3D">
                    <a:lumMod val="75000"/>
                  </a:srgbClr>
                </a:solidFill>
                <a:latin typeface="Arial" panose="020B0604020202020204" pitchFamily="34" charset="0"/>
                <a:ea typeface="微软雅黑" panose="020B0503020204020204" pitchFamily="34" charset="-122"/>
                <a:sym typeface="Arial" panose="020B0604020202020204" pitchFamily="34" charset="0"/>
              </a:rPr>
              <a:t>对问题的改善需要持续跟进</a:t>
            </a:r>
            <a:endParaRPr lang="zh-CN" altLang="en-US" sz="1500" b="1" dirty="0">
              <a:solidFill>
                <a:srgbClr val="3D3D3D">
                  <a:lumMod val="75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文本框 81"/>
          <p:cNvSpPr txBox="1"/>
          <p:nvPr/>
        </p:nvSpPr>
        <p:spPr>
          <a:xfrm>
            <a:off x="963762" y="3689303"/>
            <a:ext cx="984587" cy="276891"/>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68553" tIns="34277" rIns="68553" bIns="34277" numCol="1" spcCol="0" rtlCol="0" fromWordArt="0" anchor="t" anchorCtr="0" forceAA="0" compatLnSpc="1">
            <a:noAutofit/>
          </a:bodyPr>
          <a:lstStyle>
            <a:defPPr>
              <a:defRPr lang="zh-CN"/>
            </a:defPPr>
            <a:lvl1pPr algn="ctr">
              <a:defRPr sz="2000">
                <a:solidFill>
                  <a:schemeClr val="accent2"/>
                </a:solidFill>
                <a:latin typeface="+mj-ea"/>
                <a:ea typeface="+mj-ea"/>
              </a:defRPr>
            </a:lvl1pPr>
          </a:lstStyle>
          <a:p>
            <a:pPr defTabSz="685800" fontAlgn="base">
              <a:spcBef>
                <a:spcPct val="0"/>
              </a:spcBef>
              <a:spcAft>
                <a:spcPct val="0"/>
              </a:spcAft>
            </a:pPr>
            <a:r>
              <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rPr>
              <a:t>要点八</a:t>
            </a:r>
            <a:endPar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657102" y="1618390"/>
            <a:ext cx="3609474" cy="21145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4000">
        <p14:switch dir="r"/>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animEffect transition="in" filter="fade">
                                      <p:cBhvr>
                                        <p:cTn id="14" dur="500"/>
                                        <p:tgtEl>
                                          <p:spTgt spid="4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Effect transition="in" filter="fade">
                                      <p:cBhvr>
                                        <p:cTn id="19" dur="500"/>
                                        <p:tgtEl>
                                          <p:spTgt spid="4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p:cTn id="22" dur="500" fill="hold"/>
                                        <p:tgtEl>
                                          <p:spTgt spid="55"/>
                                        </p:tgtEl>
                                        <p:attrNameLst>
                                          <p:attrName>ppt_w</p:attrName>
                                        </p:attrNameLst>
                                      </p:cBhvr>
                                      <p:tavLst>
                                        <p:tav tm="0">
                                          <p:val>
                                            <p:fltVal val="0"/>
                                          </p:val>
                                        </p:tav>
                                        <p:tav tm="100000">
                                          <p:val>
                                            <p:strVal val="#ppt_w"/>
                                          </p:val>
                                        </p:tav>
                                      </p:tavLst>
                                    </p:anim>
                                    <p:anim calcmode="lin" valueType="num">
                                      <p:cBhvr>
                                        <p:cTn id="23" dur="500" fill="hold"/>
                                        <p:tgtEl>
                                          <p:spTgt spid="55"/>
                                        </p:tgtEl>
                                        <p:attrNameLst>
                                          <p:attrName>ppt_h</p:attrName>
                                        </p:attrNameLst>
                                      </p:cBhvr>
                                      <p:tavLst>
                                        <p:tav tm="0">
                                          <p:val>
                                            <p:fltVal val="0"/>
                                          </p:val>
                                        </p:tav>
                                        <p:tav tm="100000">
                                          <p:val>
                                            <p:strVal val="#ppt_h"/>
                                          </p:val>
                                        </p:tav>
                                      </p:tavLst>
                                    </p:anim>
                                    <p:animEffect transition="in" filter="fade">
                                      <p:cBhvr>
                                        <p:cTn id="24" dur="500"/>
                                        <p:tgtEl>
                                          <p:spTgt spid="5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p:cTn id="27" dur="500" fill="hold"/>
                                        <p:tgtEl>
                                          <p:spTgt spid="56"/>
                                        </p:tgtEl>
                                        <p:attrNameLst>
                                          <p:attrName>ppt_w</p:attrName>
                                        </p:attrNameLst>
                                      </p:cBhvr>
                                      <p:tavLst>
                                        <p:tav tm="0">
                                          <p:val>
                                            <p:fltVal val="0"/>
                                          </p:val>
                                        </p:tav>
                                        <p:tav tm="100000">
                                          <p:val>
                                            <p:strVal val="#ppt_w"/>
                                          </p:val>
                                        </p:tav>
                                      </p:tavLst>
                                    </p:anim>
                                    <p:anim calcmode="lin" valueType="num">
                                      <p:cBhvr>
                                        <p:cTn id="28" dur="500" fill="hold"/>
                                        <p:tgtEl>
                                          <p:spTgt spid="56"/>
                                        </p:tgtEl>
                                        <p:attrNameLst>
                                          <p:attrName>ppt_h</p:attrName>
                                        </p:attrNameLst>
                                      </p:cBhvr>
                                      <p:tavLst>
                                        <p:tav tm="0">
                                          <p:val>
                                            <p:fltVal val="0"/>
                                          </p:val>
                                        </p:tav>
                                        <p:tav tm="100000">
                                          <p:val>
                                            <p:strVal val="#ppt_h"/>
                                          </p:val>
                                        </p:tav>
                                      </p:tavLst>
                                    </p:anim>
                                    <p:animEffect transition="in" filter="fade">
                                      <p:cBhvr>
                                        <p:cTn id="29" dur="500"/>
                                        <p:tgtEl>
                                          <p:spTgt spid="5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9"/>
                                        </p:tgtEl>
                                        <p:attrNameLst>
                                          <p:attrName>style.visibility</p:attrName>
                                        </p:attrNameLst>
                                      </p:cBhvr>
                                      <p:to>
                                        <p:strVal val="visible"/>
                                      </p:to>
                                    </p:set>
                                    <p:anim calcmode="lin" valueType="num">
                                      <p:cBhvr>
                                        <p:cTn id="32" dur="500" fill="hold"/>
                                        <p:tgtEl>
                                          <p:spTgt spid="79"/>
                                        </p:tgtEl>
                                        <p:attrNameLst>
                                          <p:attrName>ppt_w</p:attrName>
                                        </p:attrNameLst>
                                      </p:cBhvr>
                                      <p:tavLst>
                                        <p:tav tm="0">
                                          <p:val>
                                            <p:fltVal val="0"/>
                                          </p:val>
                                        </p:tav>
                                        <p:tav tm="100000">
                                          <p:val>
                                            <p:strVal val="#ppt_w"/>
                                          </p:val>
                                        </p:tav>
                                      </p:tavLst>
                                    </p:anim>
                                    <p:anim calcmode="lin" valueType="num">
                                      <p:cBhvr>
                                        <p:cTn id="33" dur="500" fill="hold"/>
                                        <p:tgtEl>
                                          <p:spTgt spid="79"/>
                                        </p:tgtEl>
                                        <p:attrNameLst>
                                          <p:attrName>ppt_h</p:attrName>
                                        </p:attrNameLst>
                                      </p:cBhvr>
                                      <p:tavLst>
                                        <p:tav tm="0">
                                          <p:val>
                                            <p:fltVal val="0"/>
                                          </p:val>
                                        </p:tav>
                                        <p:tav tm="100000">
                                          <p:val>
                                            <p:strVal val="#ppt_h"/>
                                          </p:val>
                                        </p:tav>
                                      </p:tavLst>
                                    </p:anim>
                                    <p:animEffect transition="in" filter="fade">
                                      <p:cBhvr>
                                        <p:cTn id="34" dur="500"/>
                                        <p:tgtEl>
                                          <p:spTgt spid="7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0"/>
                                        </p:tgtEl>
                                        <p:attrNameLst>
                                          <p:attrName>style.visibility</p:attrName>
                                        </p:attrNameLst>
                                      </p:cBhvr>
                                      <p:to>
                                        <p:strVal val="visible"/>
                                      </p:to>
                                    </p:set>
                                    <p:anim calcmode="lin" valueType="num">
                                      <p:cBhvr>
                                        <p:cTn id="37" dur="500" fill="hold"/>
                                        <p:tgtEl>
                                          <p:spTgt spid="80"/>
                                        </p:tgtEl>
                                        <p:attrNameLst>
                                          <p:attrName>ppt_w</p:attrName>
                                        </p:attrNameLst>
                                      </p:cBhvr>
                                      <p:tavLst>
                                        <p:tav tm="0">
                                          <p:val>
                                            <p:fltVal val="0"/>
                                          </p:val>
                                        </p:tav>
                                        <p:tav tm="100000">
                                          <p:val>
                                            <p:strVal val="#ppt_w"/>
                                          </p:val>
                                        </p:tav>
                                      </p:tavLst>
                                    </p:anim>
                                    <p:anim calcmode="lin" valueType="num">
                                      <p:cBhvr>
                                        <p:cTn id="38" dur="500" fill="hold"/>
                                        <p:tgtEl>
                                          <p:spTgt spid="80"/>
                                        </p:tgtEl>
                                        <p:attrNameLst>
                                          <p:attrName>ppt_h</p:attrName>
                                        </p:attrNameLst>
                                      </p:cBhvr>
                                      <p:tavLst>
                                        <p:tav tm="0">
                                          <p:val>
                                            <p:fltVal val="0"/>
                                          </p:val>
                                        </p:tav>
                                        <p:tav tm="100000">
                                          <p:val>
                                            <p:strVal val="#ppt_h"/>
                                          </p:val>
                                        </p:tav>
                                      </p:tavLst>
                                    </p:anim>
                                    <p:animEffect transition="in" filter="fade">
                                      <p:cBhvr>
                                        <p:cTn id="39" dur="500"/>
                                        <p:tgtEl>
                                          <p:spTgt spid="8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p:cTn id="42" dur="500" fill="hold"/>
                                        <p:tgtEl>
                                          <p:spTgt spid="57"/>
                                        </p:tgtEl>
                                        <p:attrNameLst>
                                          <p:attrName>ppt_w</p:attrName>
                                        </p:attrNameLst>
                                      </p:cBhvr>
                                      <p:tavLst>
                                        <p:tav tm="0">
                                          <p:val>
                                            <p:fltVal val="0"/>
                                          </p:val>
                                        </p:tav>
                                        <p:tav tm="100000">
                                          <p:val>
                                            <p:strVal val="#ppt_w"/>
                                          </p:val>
                                        </p:tav>
                                      </p:tavLst>
                                    </p:anim>
                                    <p:anim calcmode="lin" valueType="num">
                                      <p:cBhvr>
                                        <p:cTn id="43" dur="500" fill="hold"/>
                                        <p:tgtEl>
                                          <p:spTgt spid="57"/>
                                        </p:tgtEl>
                                        <p:attrNameLst>
                                          <p:attrName>ppt_h</p:attrName>
                                        </p:attrNameLst>
                                      </p:cBhvr>
                                      <p:tavLst>
                                        <p:tav tm="0">
                                          <p:val>
                                            <p:fltVal val="0"/>
                                          </p:val>
                                        </p:tav>
                                        <p:tav tm="100000">
                                          <p:val>
                                            <p:strVal val="#ppt_h"/>
                                          </p:val>
                                        </p:tav>
                                      </p:tavLst>
                                    </p:anim>
                                    <p:animEffect transition="in" filter="fade">
                                      <p:cBhvr>
                                        <p:cTn id="44" dur="500"/>
                                        <p:tgtEl>
                                          <p:spTgt spid="5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anim calcmode="lin" valueType="num">
                                      <p:cBhvr>
                                        <p:cTn id="47" dur="500" fill="hold"/>
                                        <p:tgtEl>
                                          <p:spTgt spid="81"/>
                                        </p:tgtEl>
                                        <p:attrNameLst>
                                          <p:attrName>ppt_w</p:attrName>
                                        </p:attrNameLst>
                                      </p:cBhvr>
                                      <p:tavLst>
                                        <p:tav tm="0">
                                          <p:val>
                                            <p:fltVal val="0"/>
                                          </p:val>
                                        </p:tav>
                                        <p:tav tm="100000">
                                          <p:val>
                                            <p:strVal val="#ppt_w"/>
                                          </p:val>
                                        </p:tav>
                                      </p:tavLst>
                                    </p:anim>
                                    <p:anim calcmode="lin" valueType="num">
                                      <p:cBhvr>
                                        <p:cTn id="48" dur="500" fill="hold"/>
                                        <p:tgtEl>
                                          <p:spTgt spid="81"/>
                                        </p:tgtEl>
                                        <p:attrNameLst>
                                          <p:attrName>ppt_h</p:attrName>
                                        </p:attrNameLst>
                                      </p:cBhvr>
                                      <p:tavLst>
                                        <p:tav tm="0">
                                          <p:val>
                                            <p:fltVal val="0"/>
                                          </p:val>
                                        </p:tav>
                                        <p:tav tm="100000">
                                          <p:val>
                                            <p:strVal val="#ppt_h"/>
                                          </p:val>
                                        </p:tav>
                                      </p:tavLst>
                                    </p:anim>
                                    <p:animEffect transition="in" filter="fade">
                                      <p:cBhvr>
                                        <p:cTn id="49" dur="500"/>
                                        <p:tgtEl>
                                          <p:spTgt spid="8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p:cTn id="52" dur="500" fill="hold"/>
                                        <p:tgtEl>
                                          <p:spTgt spid="82"/>
                                        </p:tgtEl>
                                        <p:attrNameLst>
                                          <p:attrName>ppt_w</p:attrName>
                                        </p:attrNameLst>
                                      </p:cBhvr>
                                      <p:tavLst>
                                        <p:tav tm="0">
                                          <p:val>
                                            <p:fltVal val="0"/>
                                          </p:val>
                                        </p:tav>
                                        <p:tav tm="100000">
                                          <p:val>
                                            <p:strVal val="#ppt_w"/>
                                          </p:val>
                                        </p:tav>
                                      </p:tavLst>
                                    </p:anim>
                                    <p:anim calcmode="lin" valueType="num">
                                      <p:cBhvr>
                                        <p:cTn id="53" dur="500" fill="hold"/>
                                        <p:tgtEl>
                                          <p:spTgt spid="82"/>
                                        </p:tgtEl>
                                        <p:attrNameLst>
                                          <p:attrName>ppt_h</p:attrName>
                                        </p:attrNameLst>
                                      </p:cBhvr>
                                      <p:tavLst>
                                        <p:tav tm="0">
                                          <p:val>
                                            <p:fltVal val="0"/>
                                          </p:val>
                                        </p:tav>
                                        <p:tav tm="100000">
                                          <p:val>
                                            <p:strVal val="#ppt_h"/>
                                          </p:val>
                                        </p:tav>
                                      </p:tavLst>
                                    </p:anim>
                                    <p:animEffect transition="in" filter="fade">
                                      <p:cBhvr>
                                        <p:cTn id="54" dur="500"/>
                                        <p:tgtEl>
                                          <p:spTgt spid="82"/>
                                        </p:tgtEl>
                                      </p:cBhvr>
                                    </p:animEffect>
                                  </p:childTnLst>
                                </p:cTn>
                              </p:par>
                              <p:par>
                                <p:cTn id="55" presetID="53" presetClass="entr" presetSubtype="16" fill="hold" nodeType="with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500" fill="hold"/>
                                        <p:tgtEl>
                                          <p:spTgt spid="2"/>
                                        </p:tgtEl>
                                        <p:attrNameLst>
                                          <p:attrName>ppt_w</p:attrName>
                                        </p:attrNameLst>
                                      </p:cBhvr>
                                      <p:tavLst>
                                        <p:tav tm="0">
                                          <p:val>
                                            <p:fltVal val="0"/>
                                          </p:val>
                                        </p:tav>
                                        <p:tav tm="100000">
                                          <p:val>
                                            <p:strVal val="#ppt_w"/>
                                          </p:val>
                                        </p:tav>
                                      </p:tavLst>
                                    </p:anim>
                                    <p:anim calcmode="lin" valueType="num">
                                      <p:cBhvr>
                                        <p:cTn id="58" dur="500" fill="hold"/>
                                        <p:tgtEl>
                                          <p:spTgt spid="2"/>
                                        </p:tgtEl>
                                        <p:attrNameLst>
                                          <p:attrName>ppt_h</p:attrName>
                                        </p:attrNameLst>
                                      </p:cBhvr>
                                      <p:tavLst>
                                        <p:tav tm="0">
                                          <p:val>
                                            <p:fltVal val="0"/>
                                          </p:val>
                                        </p:tav>
                                        <p:tav tm="100000">
                                          <p:val>
                                            <p:strVal val="#ppt_h"/>
                                          </p:val>
                                        </p:tav>
                                      </p:tavLst>
                                    </p:anim>
                                    <p:animEffect transition="in" filter="fade">
                                      <p:cBhvr>
                                        <p:cTn id="5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7" grpId="0"/>
      <p:bldP spid="49" grpId="0" animBg="1"/>
      <p:bldP spid="55" grpId="0"/>
      <p:bldP spid="56" grpId="0" animBg="1"/>
      <p:bldP spid="79" grpId="0"/>
      <p:bldP spid="80" grpId="0" animBg="1"/>
      <p:bldP spid="57" grpId="0"/>
      <p:bldP spid="81" grpId="0"/>
      <p:bldP spid="8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492780" y="1573558"/>
            <a:ext cx="4570215" cy="507575"/>
          </a:xfrm>
          <a:prstGeom prst="rect">
            <a:avLst/>
          </a:prstGeom>
        </p:spPr>
        <p:txBody>
          <a:bodyPr wrap="square">
            <a:spAutoFit/>
          </a:bodyPr>
          <a:lstStyle/>
          <a:p>
            <a:pPr algn="just" defTabSz="685800" fontAlgn="base">
              <a:spcBef>
                <a:spcPct val="0"/>
              </a:spcBef>
              <a:spcAft>
                <a:spcPct val="0"/>
              </a:spcAft>
            </a:pPr>
            <a:r>
              <a:rPr lang="en-US" altLang="zh-CN"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1</a:t>
            </a:r>
            <a:r>
              <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a:t>
            </a:r>
            <a:r>
              <a:rPr lang="en-US" altLang="zh-CN"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6S</a:t>
            </a:r>
            <a:r>
              <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巡查标准制定的依据</a:t>
            </a:r>
            <a:endPar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a:p>
            <a:pPr algn="just" defTabSz="685800" fontAlgn="base">
              <a:spcBef>
                <a:spcPct val="0"/>
              </a:spcBef>
              <a:spcAft>
                <a:spcPct val="0"/>
              </a:spcAft>
            </a:pPr>
            <a:r>
              <a:rPr lang="en-US" altLang="zh-CN"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2</a:t>
            </a:r>
            <a:r>
              <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a:t>
            </a:r>
            <a:r>
              <a:rPr lang="en-US" altLang="zh-CN"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6S</a:t>
            </a:r>
            <a:r>
              <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巡查标准内容</a:t>
            </a:r>
            <a:endPar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矩形: 圆角 6"/>
          <p:cNvSpPr/>
          <p:nvPr/>
        </p:nvSpPr>
        <p:spPr bwMode="auto">
          <a:xfrm>
            <a:off x="4107920" y="1151373"/>
            <a:ext cx="384861" cy="331571"/>
          </a:xfrm>
          <a:prstGeom prst="roundRect">
            <a:avLst>
              <a:gd name="adj" fmla="val 12500"/>
            </a:avLst>
          </a:prstGeom>
          <a:solidFill>
            <a:schemeClr val="accent1"/>
          </a:solidFill>
          <a:ln w="9525" cap="flat" cmpd="sng" algn="ctr">
            <a:noFill/>
            <a:prstDash val="solid"/>
            <a:round/>
            <a:headEnd type="none" w="med" len="med"/>
            <a:tailEnd type="none" w="med" len="med"/>
          </a:ln>
          <a:effectLst/>
        </p:spPr>
        <p:txBody>
          <a:bodyPr vert="horz" wrap="square" lIns="68553" tIns="34277" rIns="68553" bIns="34277" numCol="1" rtlCol="0" anchor="t" anchorCtr="0" compatLnSpc="1"/>
          <a:lstStyle/>
          <a:p>
            <a:pPr algn="ctr" defTabSz="685800" fontAlgn="base">
              <a:spcBef>
                <a:spcPct val="0"/>
              </a:spcBef>
              <a:spcAft>
                <a:spcPct val="0"/>
              </a:spcAft>
            </a:pPr>
            <a:r>
              <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rPr>
              <a:t>一</a:t>
            </a:r>
            <a:endPar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 name="组合 3"/>
          <p:cNvGrpSpPr/>
          <p:nvPr/>
        </p:nvGrpSpPr>
        <p:grpSpPr>
          <a:xfrm>
            <a:off x="4566597" y="1166495"/>
            <a:ext cx="3529477" cy="340256"/>
            <a:chOff x="1949753" y="1098452"/>
            <a:chExt cx="4707807" cy="453852"/>
          </a:xfrm>
          <a:solidFill>
            <a:schemeClr val="accent1"/>
          </a:solidFill>
        </p:grpSpPr>
        <p:sp>
          <p:nvSpPr>
            <p:cNvPr id="5" name="箭头: 五边形 4"/>
            <p:cNvSpPr/>
            <p:nvPr/>
          </p:nvSpPr>
          <p:spPr bwMode="auto">
            <a:xfrm>
              <a:off x="1949753" y="1098452"/>
              <a:ext cx="4707807" cy="417527"/>
            </a:xfrm>
            <a:prstGeom prst="homePlate">
              <a:avLst>
                <a:gd name="adj" fmla="val 0"/>
              </a:avLst>
            </a:prstGeom>
            <a:grpFill/>
            <a:ln w="9525" cap="flat" cmpd="sng" algn="ctr">
              <a:solidFill>
                <a:schemeClr val="accent2"/>
              </a:solidFill>
              <a:prstDash val="solid"/>
              <a:round/>
              <a:headEnd type="none" w="med" len="med"/>
              <a:tailEnd type="none" w="med" len="med"/>
            </a:ln>
            <a:effectLst/>
          </p:spPr>
          <p:txBody>
            <a:bodyPr vert="horz" wrap="square" lIns="68553" tIns="34277" rIns="68553" bIns="34277" numCol="1" rtlCol="0" anchor="t" anchorCtr="0" compatLnSpc="1"/>
            <a:lstStyle/>
            <a:p>
              <a:pPr algn="ctr" defTabSz="685800" fontAlgn="base">
                <a:spcBef>
                  <a:spcPct val="0"/>
                </a:spcBef>
                <a:spcAft>
                  <a:spcPct val="0"/>
                </a:spcAft>
              </a:pPr>
              <a:endPar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1949753" y="1121420"/>
              <a:ext cx="3581306" cy="430884"/>
            </a:xfrm>
            <a:prstGeom prst="rect">
              <a:avLst/>
            </a:prstGeom>
            <a:noFill/>
          </p:spPr>
          <p:txBody>
            <a:bodyPr wrap="square">
              <a:spAutoFit/>
            </a:bodyPr>
            <a:lstStyle/>
            <a:p>
              <a:pPr defTabSz="685800"/>
              <a:r>
                <a:rPr lang="en-US" altLang="zh-CN" sz="1500" dirty="0">
                  <a:solidFill>
                    <a:srgbClr val="FFFFFF"/>
                  </a:solidFill>
                  <a:latin typeface="Arial" panose="020B0604020202020204" pitchFamily="34" charset="0"/>
                  <a:ea typeface="微软雅黑" panose="020B0503020204020204" pitchFamily="34" charset="-122"/>
                  <a:sym typeface="Arial" panose="020B0604020202020204" pitchFamily="34" charset="0"/>
                </a:rPr>
                <a:t>6S</a:t>
              </a:r>
              <a:r>
                <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rPr>
                <a:t>巡查标准的制定</a:t>
              </a:r>
              <a:endPar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矩形 23"/>
          <p:cNvSpPr/>
          <p:nvPr/>
        </p:nvSpPr>
        <p:spPr>
          <a:xfrm>
            <a:off x="4492780" y="2797028"/>
            <a:ext cx="4803620" cy="299954"/>
          </a:xfrm>
          <a:prstGeom prst="rect">
            <a:avLst/>
          </a:prstGeom>
        </p:spPr>
        <p:txBody>
          <a:bodyPr wrap="square">
            <a:spAutoFit/>
          </a:bodyPr>
          <a:lstStyle/>
          <a:p>
            <a:pPr algn="just" defTabSz="685800" fontAlgn="base">
              <a:spcBef>
                <a:spcPct val="0"/>
              </a:spcBef>
              <a:spcAft>
                <a:spcPct val="0"/>
              </a:spcAft>
            </a:pPr>
            <a:r>
              <a:rPr lang="en-US" altLang="zh-CN"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1</a:t>
            </a:r>
            <a:r>
              <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、小组的建立：</a:t>
            </a:r>
            <a:endPar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圆角 24"/>
          <p:cNvSpPr/>
          <p:nvPr/>
        </p:nvSpPr>
        <p:spPr bwMode="auto">
          <a:xfrm>
            <a:off x="4107920" y="2369094"/>
            <a:ext cx="384861" cy="331571"/>
          </a:xfrm>
          <a:prstGeom prst="roundRect">
            <a:avLst>
              <a:gd name="adj" fmla="val 12500"/>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68553" tIns="34277" rIns="68553" bIns="34277" numCol="1" spcCol="0" rtlCol="0" fromWordArt="0" anchor="t" anchorCtr="0" forceAA="0" compatLnSpc="1">
            <a:noAutofit/>
          </a:bodyPr>
          <a:lstStyle/>
          <a:p>
            <a:pPr algn="ctr" defTabSz="685800" fontAlgn="base">
              <a:spcBef>
                <a:spcPct val="0"/>
              </a:spcBef>
              <a:spcAft>
                <a:spcPct val="0"/>
              </a:spcAft>
            </a:pPr>
            <a:r>
              <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rPr>
              <a:t>二</a:t>
            </a:r>
            <a:endPar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 name="组合 8"/>
          <p:cNvGrpSpPr/>
          <p:nvPr/>
        </p:nvGrpSpPr>
        <p:grpSpPr>
          <a:xfrm>
            <a:off x="4566597" y="2384215"/>
            <a:ext cx="3529477" cy="340256"/>
            <a:chOff x="1949753" y="2722715"/>
            <a:chExt cx="4707807" cy="453852"/>
          </a:xfrm>
          <a:solidFill>
            <a:schemeClr val="accent1"/>
          </a:solidFill>
        </p:grpSpPr>
        <p:sp>
          <p:nvSpPr>
            <p:cNvPr id="27" name="箭头: 五边形 26"/>
            <p:cNvSpPr/>
            <p:nvPr/>
          </p:nvSpPr>
          <p:spPr bwMode="auto">
            <a:xfrm>
              <a:off x="1949753" y="2722715"/>
              <a:ext cx="4707807" cy="417527"/>
            </a:xfrm>
            <a:prstGeom prst="homePlate">
              <a:avLst>
                <a:gd name="adj" fmla="val 0"/>
              </a:avLst>
            </a:prstGeom>
            <a:grpFill/>
            <a:ln w="9525"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68553" tIns="34277" rIns="68553" bIns="34277" numCol="1" spcCol="0" rtlCol="0" fromWordArt="0" anchor="t" anchorCtr="0" forceAA="0" compatLnSpc="1">
              <a:noAutofit/>
            </a:bodyPr>
            <a:lstStyle/>
            <a:p>
              <a:pPr algn="ctr" defTabSz="685800" fontAlgn="base">
                <a:spcBef>
                  <a:spcPct val="0"/>
                </a:spcBef>
                <a:spcAft>
                  <a:spcPct val="0"/>
                </a:spcAft>
              </a:pPr>
              <a:endPar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nvSpPr>
          <p:spPr>
            <a:xfrm>
              <a:off x="1949753" y="2745683"/>
              <a:ext cx="3581306" cy="430884"/>
            </a:xfrm>
            <a:prstGeom prst="rect">
              <a:avLst/>
            </a:prstGeom>
            <a:noFill/>
          </p:spPr>
          <p:txBody>
            <a:bodyPr wrap="square">
              <a:spAutoFit/>
            </a:bodyPr>
            <a:lstStyle/>
            <a:p>
              <a:pPr defTabSz="685800"/>
              <a:r>
                <a:rPr lang="en-US" altLang="zh-CN" sz="1500" dirty="0">
                  <a:solidFill>
                    <a:srgbClr val="FFFFFF"/>
                  </a:solidFill>
                  <a:latin typeface="Arial" panose="020B0604020202020204" pitchFamily="34" charset="0"/>
                  <a:ea typeface="微软雅黑" panose="020B0503020204020204" pitchFamily="34" charset="-122"/>
                  <a:sym typeface="Arial" panose="020B0604020202020204" pitchFamily="34" charset="0"/>
                </a:rPr>
                <a:t>6S</a:t>
              </a:r>
              <a:r>
                <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rPr>
                <a:t>巡查标准的制定</a:t>
              </a:r>
              <a:endPar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4726186" y="3728201"/>
            <a:ext cx="3495371" cy="830484"/>
          </a:xfrm>
          <a:prstGeom prst="rect">
            <a:avLst/>
          </a:prstGeom>
        </p:spPr>
        <p:txBody>
          <a:bodyPr wrap="square">
            <a:spAutoFit/>
          </a:bodyPr>
          <a:lstStyle/>
          <a:p>
            <a:pPr algn="just" defTabSz="685800" fontAlgn="base">
              <a:spcBef>
                <a:spcPct val="0"/>
              </a:spcBef>
              <a:spcAft>
                <a:spcPct val="0"/>
              </a:spcAft>
            </a:pPr>
            <a:r>
              <a:rPr lang="en-US" altLang="zh-CN"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1</a:t>
            </a:r>
            <a:r>
              <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）巡查人员要认真负责，有责任心；</a:t>
            </a:r>
            <a:endPar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a:p>
            <a:pPr algn="just" defTabSz="685800" fontAlgn="base">
              <a:spcBef>
                <a:spcPct val="0"/>
              </a:spcBef>
              <a:spcAft>
                <a:spcPct val="0"/>
              </a:spcAft>
            </a:pPr>
            <a:r>
              <a:rPr lang="en-US" altLang="zh-CN"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2</a:t>
            </a:r>
            <a:r>
              <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）巡查要仔细、严格、公平、公正、公开；</a:t>
            </a:r>
            <a:endPar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a:p>
            <a:pPr algn="just" defTabSz="685800" fontAlgn="base">
              <a:spcBef>
                <a:spcPct val="0"/>
              </a:spcBef>
              <a:spcAft>
                <a:spcPct val="0"/>
              </a:spcAft>
            </a:pPr>
            <a:r>
              <a:rPr lang="en-US" altLang="zh-CN"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3</a:t>
            </a:r>
            <a:r>
              <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）巡查完毕要做书面报告，此报告必须呈</a:t>
            </a:r>
            <a:r>
              <a:rPr lang="en-US" altLang="zh-CN"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6S</a:t>
            </a:r>
            <a:r>
              <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最高责任者批阅</a:t>
            </a:r>
            <a:r>
              <a:rPr lang="en-US" altLang="zh-CN"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a:t>
            </a:r>
            <a:r>
              <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最后公布于众。</a:t>
            </a:r>
            <a:endParaRPr lang="zh-CN" altLang="en-US" sz="1200" dirty="0">
              <a:solidFill>
                <a:srgbClr val="005D7F"/>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4492780" y="3451310"/>
            <a:ext cx="4803620" cy="299954"/>
          </a:xfrm>
          <a:prstGeom prst="rect">
            <a:avLst/>
          </a:prstGeom>
        </p:spPr>
        <p:txBody>
          <a:bodyPr wrap="square">
            <a:spAutoFit/>
          </a:bodyPr>
          <a:lstStyle/>
          <a:p>
            <a:pPr algn="just" defTabSz="685800" fontAlgn="base">
              <a:spcBef>
                <a:spcPct val="0"/>
              </a:spcBef>
              <a:spcAft>
                <a:spcPct val="0"/>
              </a:spcAft>
            </a:pPr>
            <a:r>
              <a:rPr lang="en-US" altLang="zh-CN"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2</a:t>
            </a:r>
            <a:r>
              <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 </a:t>
            </a:r>
            <a:r>
              <a:rPr lang="en-US" altLang="zh-CN"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6S</a:t>
            </a:r>
            <a:r>
              <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巡查小组成员的要求</a:t>
            </a:r>
            <a:endPar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30"/>
          <p:cNvSpPr/>
          <p:nvPr/>
        </p:nvSpPr>
        <p:spPr>
          <a:xfrm>
            <a:off x="4777651" y="3052169"/>
            <a:ext cx="3086419" cy="461408"/>
          </a:xfrm>
          <a:prstGeom prst="rect">
            <a:avLst/>
          </a:prstGeom>
        </p:spPr>
        <p:txBody>
          <a:bodyPr>
            <a:spAutoFit/>
          </a:bodyPr>
          <a:lstStyle/>
          <a:p>
            <a:pPr algn="just" defTabSz="685800" fontAlgn="base">
              <a:spcBef>
                <a:spcPct val="0"/>
              </a:spcBef>
              <a:spcAft>
                <a:spcPct val="0"/>
              </a:spcAft>
            </a:pPr>
            <a:r>
              <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由主导各</a:t>
            </a:r>
            <a:r>
              <a:rPr lang="en-US" altLang="zh-CN"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6S</a:t>
            </a:r>
            <a:r>
              <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区域负责人抽出一名参加而组成</a:t>
            </a:r>
            <a:endParaRPr lang="en-US" altLang="zh-CN" sz="12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732379" y="1123950"/>
            <a:ext cx="3223142" cy="34347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4000">
        <p14:switch dir="r"/>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24" grpId="0"/>
      <p:bldP spid="25" grpId="0" animBg="1"/>
      <p:bldP spid="8" grpId="0"/>
      <p:bldP spid="30"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495163" y="1385818"/>
            <a:ext cx="3728777" cy="299954"/>
          </a:xfrm>
          <a:prstGeom prst="rect">
            <a:avLst/>
          </a:prstGeom>
        </p:spPr>
        <p:txBody>
          <a:bodyPr wrap="square">
            <a:spAutoFit/>
          </a:bodyPr>
          <a:lstStyle/>
          <a:p>
            <a:pPr algn="just" defTabSz="685800" fontAlgn="base">
              <a:spcBef>
                <a:spcPct val="0"/>
              </a:spcBef>
              <a:spcAft>
                <a:spcPct val="0"/>
              </a:spcAft>
            </a:pPr>
            <a:r>
              <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开会布置内审工作</a:t>
            </a:r>
            <a:r>
              <a:rPr lang="en-US" altLang="zh-CN"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a:t>
            </a:r>
            <a:r>
              <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开展巡查</a:t>
            </a:r>
            <a:r>
              <a:rPr lang="en-US" altLang="zh-CN"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a:t>
            </a:r>
            <a:r>
              <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内审总结</a:t>
            </a:r>
            <a:endPar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矩形: 圆角 8"/>
          <p:cNvSpPr/>
          <p:nvPr/>
        </p:nvSpPr>
        <p:spPr bwMode="auto">
          <a:xfrm>
            <a:off x="4110303" y="963634"/>
            <a:ext cx="384861" cy="331571"/>
          </a:xfrm>
          <a:prstGeom prst="roundRect">
            <a:avLst>
              <a:gd name="adj" fmla="val 12500"/>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68553" tIns="34277" rIns="68553" bIns="34277" numCol="1" spcCol="0" rtlCol="0" fromWordArt="0" anchor="t" anchorCtr="0" forceAA="0" compatLnSpc="1">
            <a:noAutofit/>
          </a:bodyPr>
          <a:lstStyle/>
          <a:p>
            <a:pPr algn="ctr" defTabSz="685800" fontAlgn="base">
              <a:spcBef>
                <a:spcPct val="0"/>
              </a:spcBef>
              <a:spcAft>
                <a:spcPct val="0"/>
              </a:spcAft>
            </a:pPr>
            <a:r>
              <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rPr>
              <a:t>三</a:t>
            </a:r>
            <a:endPar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2"/>
          <p:cNvGrpSpPr/>
          <p:nvPr/>
        </p:nvGrpSpPr>
        <p:grpSpPr>
          <a:xfrm>
            <a:off x="4568980" y="978756"/>
            <a:ext cx="3529477" cy="340256"/>
            <a:chOff x="1949753" y="1098452"/>
            <a:chExt cx="4707807" cy="453852"/>
          </a:xfrm>
          <a:solidFill>
            <a:schemeClr val="accent1">
              <a:lumMod val="60000"/>
              <a:lumOff val="40000"/>
            </a:schemeClr>
          </a:solidFill>
        </p:grpSpPr>
        <p:sp>
          <p:nvSpPr>
            <p:cNvPr id="10" name="箭头: 五边形 9"/>
            <p:cNvSpPr/>
            <p:nvPr/>
          </p:nvSpPr>
          <p:spPr bwMode="auto">
            <a:xfrm>
              <a:off x="1949753" y="1098452"/>
              <a:ext cx="4707807" cy="417527"/>
            </a:xfrm>
            <a:prstGeom prst="homePlate">
              <a:avLst>
                <a:gd name="adj" fmla="val 0"/>
              </a:avLst>
            </a:prstGeom>
            <a:solidFill>
              <a:schemeClr val="accent2"/>
            </a:solidFill>
            <a:ln w="9525"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68553" tIns="34277" rIns="68553" bIns="34277" numCol="1" spcCol="0" rtlCol="0" fromWordArt="0" anchor="t" anchorCtr="0" forceAA="0" compatLnSpc="1">
              <a:noAutofit/>
            </a:bodyPr>
            <a:lstStyle/>
            <a:p>
              <a:pPr algn="ctr" defTabSz="685800" fontAlgn="base">
                <a:spcBef>
                  <a:spcPct val="0"/>
                </a:spcBef>
                <a:spcAft>
                  <a:spcPct val="0"/>
                </a:spcAft>
              </a:pPr>
              <a:endPar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1949753" y="1121420"/>
              <a:ext cx="3581306" cy="430884"/>
            </a:xfrm>
            <a:prstGeom prst="rect">
              <a:avLst/>
            </a:prstGeom>
            <a:noFill/>
          </p:spPr>
          <p:txBody>
            <a:bodyPr wrap="square">
              <a:spAutoFit/>
            </a:bodyPr>
            <a:lstStyle/>
            <a:p>
              <a:pPr defTabSz="685800"/>
              <a:r>
                <a:rPr lang="en-US" altLang="zh-CN" sz="1500" dirty="0">
                  <a:solidFill>
                    <a:srgbClr val="FFFFFF"/>
                  </a:solidFill>
                  <a:latin typeface="Arial" panose="020B0604020202020204" pitchFamily="34" charset="0"/>
                  <a:ea typeface="微软雅黑" panose="020B0503020204020204" pitchFamily="34" charset="-122"/>
                  <a:sym typeface="Arial" panose="020B0604020202020204" pitchFamily="34" charset="0"/>
                </a:rPr>
                <a:t>6S</a:t>
              </a:r>
              <a:r>
                <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rPr>
                <a:t>巡查的展开内审</a:t>
              </a:r>
              <a:endPar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2" name="矩形 11"/>
          <p:cNvSpPr/>
          <p:nvPr/>
        </p:nvSpPr>
        <p:spPr>
          <a:xfrm>
            <a:off x="4495163" y="2155651"/>
            <a:ext cx="4803620" cy="299954"/>
          </a:xfrm>
          <a:prstGeom prst="rect">
            <a:avLst/>
          </a:prstGeom>
        </p:spPr>
        <p:txBody>
          <a:bodyPr wrap="square">
            <a:spAutoFit/>
          </a:bodyPr>
          <a:lstStyle/>
          <a:p>
            <a:pPr algn="just" defTabSz="685800" fontAlgn="base">
              <a:spcBef>
                <a:spcPct val="0"/>
              </a:spcBef>
              <a:spcAft>
                <a:spcPct val="0"/>
              </a:spcAft>
            </a:pPr>
            <a:r>
              <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巡查结果公布应注意几点：</a:t>
            </a:r>
            <a:endPar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圆角 12"/>
          <p:cNvSpPr/>
          <p:nvPr/>
        </p:nvSpPr>
        <p:spPr bwMode="auto">
          <a:xfrm>
            <a:off x="4110303" y="1766818"/>
            <a:ext cx="384861" cy="331571"/>
          </a:xfrm>
          <a:prstGeom prst="roundRect">
            <a:avLst>
              <a:gd name="adj" fmla="val 12500"/>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68553" tIns="34277" rIns="68553" bIns="34277" numCol="1" spcCol="0" rtlCol="0" fromWordArt="0" anchor="t" anchorCtr="0" forceAA="0" compatLnSpc="1">
            <a:noAutofit/>
          </a:bodyPr>
          <a:lstStyle/>
          <a:p>
            <a:pPr algn="ctr" defTabSz="685800" fontAlgn="base">
              <a:spcBef>
                <a:spcPct val="0"/>
              </a:spcBef>
              <a:spcAft>
                <a:spcPct val="0"/>
              </a:spcAft>
            </a:pPr>
            <a:r>
              <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rPr>
              <a:t>四</a:t>
            </a:r>
            <a:endPar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 name="组合 3"/>
          <p:cNvGrpSpPr/>
          <p:nvPr/>
        </p:nvGrpSpPr>
        <p:grpSpPr>
          <a:xfrm>
            <a:off x="4568980" y="1781938"/>
            <a:ext cx="3529477" cy="340256"/>
            <a:chOff x="1949753" y="2285017"/>
            <a:chExt cx="4707807" cy="453852"/>
          </a:xfrm>
          <a:solidFill>
            <a:schemeClr val="accent1">
              <a:lumMod val="60000"/>
              <a:lumOff val="40000"/>
            </a:schemeClr>
          </a:solidFill>
        </p:grpSpPr>
        <p:sp>
          <p:nvSpPr>
            <p:cNvPr id="14" name="箭头: 五边形 13"/>
            <p:cNvSpPr/>
            <p:nvPr/>
          </p:nvSpPr>
          <p:spPr bwMode="auto">
            <a:xfrm>
              <a:off x="1949753" y="2285017"/>
              <a:ext cx="4707807" cy="417527"/>
            </a:xfrm>
            <a:prstGeom prst="homePlate">
              <a:avLst>
                <a:gd name="adj" fmla="val 0"/>
              </a:avLst>
            </a:prstGeom>
            <a:solidFill>
              <a:schemeClr val="accent2"/>
            </a:solidFill>
            <a:ln w="9525"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68553" tIns="34277" rIns="68553" bIns="34277" numCol="1" spcCol="0" rtlCol="0" fromWordArt="0" anchor="t" anchorCtr="0" forceAA="0" compatLnSpc="1">
              <a:noAutofit/>
            </a:bodyPr>
            <a:lstStyle/>
            <a:p>
              <a:pPr algn="ctr" defTabSz="685800" fontAlgn="base">
                <a:spcBef>
                  <a:spcPct val="0"/>
                </a:spcBef>
                <a:spcAft>
                  <a:spcPct val="0"/>
                </a:spcAft>
              </a:pPr>
              <a:endPar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1949753" y="2307985"/>
              <a:ext cx="3581306" cy="430884"/>
            </a:xfrm>
            <a:prstGeom prst="rect">
              <a:avLst/>
            </a:prstGeom>
            <a:noFill/>
          </p:spPr>
          <p:txBody>
            <a:bodyPr wrap="square">
              <a:spAutoFit/>
            </a:bodyPr>
            <a:lstStyle/>
            <a:p>
              <a:pPr defTabSz="685800"/>
              <a:r>
                <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rPr>
                <a:t>巡查结果公开透明化</a:t>
              </a:r>
              <a:endPar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矩形 17"/>
          <p:cNvSpPr/>
          <p:nvPr/>
        </p:nvSpPr>
        <p:spPr>
          <a:xfrm>
            <a:off x="4780034" y="2449892"/>
            <a:ext cx="1873490" cy="461408"/>
          </a:xfrm>
          <a:prstGeom prst="rect">
            <a:avLst/>
          </a:prstGeom>
        </p:spPr>
        <p:txBody>
          <a:bodyPr wrap="square">
            <a:spAutoFit/>
          </a:bodyPr>
          <a:lstStyle/>
          <a:p>
            <a:pPr algn="just" defTabSz="685800" fontAlgn="base">
              <a:spcBef>
                <a:spcPct val="0"/>
              </a:spcBef>
              <a:spcAft>
                <a:spcPct val="0"/>
              </a:spcAft>
            </a:pPr>
            <a:r>
              <a:rPr lang="en-US" altLang="zh-CN"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1</a:t>
            </a:r>
            <a:r>
              <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）实景拍照 </a:t>
            </a:r>
            <a:endPar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a:p>
            <a:pPr algn="just" defTabSz="685800" fontAlgn="base">
              <a:spcBef>
                <a:spcPct val="0"/>
              </a:spcBef>
              <a:spcAft>
                <a:spcPct val="0"/>
              </a:spcAft>
            </a:pPr>
            <a:r>
              <a:rPr lang="en-US" altLang="zh-CN"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2</a:t>
            </a:r>
            <a:r>
              <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）数字图表</a:t>
            </a:r>
            <a:endPar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18"/>
          <p:cNvSpPr/>
          <p:nvPr/>
        </p:nvSpPr>
        <p:spPr>
          <a:xfrm>
            <a:off x="4568980" y="3287527"/>
            <a:ext cx="4803620" cy="299954"/>
          </a:xfrm>
          <a:prstGeom prst="rect">
            <a:avLst/>
          </a:prstGeom>
        </p:spPr>
        <p:txBody>
          <a:bodyPr wrap="square">
            <a:spAutoFit/>
          </a:bodyPr>
          <a:lstStyle/>
          <a:p>
            <a:pPr algn="just" defTabSz="685800" fontAlgn="base">
              <a:spcBef>
                <a:spcPct val="0"/>
              </a:spcBef>
              <a:spcAft>
                <a:spcPct val="0"/>
              </a:spcAft>
            </a:pPr>
            <a:r>
              <a:rPr lang="en-US" altLang="zh-CN"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1</a:t>
            </a:r>
            <a:r>
              <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、问题改善</a:t>
            </a:r>
            <a:endPar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圆角 19"/>
          <p:cNvSpPr/>
          <p:nvPr/>
        </p:nvSpPr>
        <p:spPr bwMode="auto">
          <a:xfrm>
            <a:off x="4110303" y="2899626"/>
            <a:ext cx="384861" cy="331571"/>
          </a:xfrm>
          <a:prstGeom prst="roundRect">
            <a:avLst>
              <a:gd name="adj" fmla="val 12500"/>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68553" tIns="34277" rIns="68553" bIns="34277" numCol="1" spcCol="0" rtlCol="0" fromWordArt="0" anchor="t" anchorCtr="0" forceAA="0" compatLnSpc="1">
            <a:noAutofit/>
          </a:bodyPr>
          <a:lstStyle/>
          <a:p>
            <a:pPr algn="ctr" defTabSz="685800" fontAlgn="base">
              <a:spcBef>
                <a:spcPct val="0"/>
              </a:spcBef>
              <a:spcAft>
                <a:spcPct val="0"/>
              </a:spcAft>
            </a:pPr>
            <a:r>
              <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rPr>
              <a:t>五</a:t>
            </a:r>
            <a:endPar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p:cNvGrpSpPr/>
          <p:nvPr/>
        </p:nvGrpSpPr>
        <p:grpSpPr>
          <a:xfrm>
            <a:off x="4568980" y="2914746"/>
            <a:ext cx="3529477" cy="340256"/>
            <a:chOff x="1949753" y="3967666"/>
            <a:chExt cx="4707807" cy="453852"/>
          </a:xfrm>
          <a:solidFill>
            <a:schemeClr val="accent1">
              <a:lumMod val="60000"/>
              <a:lumOff val="40000"/>
            </a:schemeClr>
          </a:solidFill>
        </p:grpSpPr>
        <p:sp>
          <p:nvSpPr>
            <p:cNvPr id="21" name="箭头: 五边形 20"/>
            <p:cNvSpPr/>
            <p:nvPr/>
          </p:nvSpPr>
          <p:spPr bwMode="auto">
            <a:xfrm>
              <a:off x="1949753" y="3967666"/>
              <a:ext cx="4707807" cy="417527"/>
            </a:xfrm>
            <a:prstGeom prst="homePlate">
              <a:avLst>
                <a:gd name="adj" fmla="val 0"/>
              </a:avLst>
            </a:prstGeom>
            <a:solidFill>
              <a:schemeClr val="accent2"/>
            </a:solidFill>
            <a:ln w="9525"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68553" tIns="34277" rIns="68553" bIns="34277" numCol="1" spcCol="0" rtlCol="0" fromWordArt="0" anchor="t" anchorCtr="0" forceAA="0" compatLnSpc="1">
              <a:noAutofit/>
            </a:bodyPr>
            <a:lstStyle/>
            <a:p>
              <a:pPr algn="ctr" defTabSz="685800" fontAlgn="base">
                <a:spcBef>
                  <a:spcPct val="0"/>
                </a:spcBef>
                <a:spcAft>
                  <a:spcPct val="0"/>
                </a:spcAft>
              </a:pPr>
              <a:endPar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21"/>
            <p:cNvSpPr/>
            <p:nvPr/>
          </p:nvSpPr>
          <p:spPr>
            <a:xfrm>
              <a:off x="1949753" y="3990634"/>
              <a:ext cx="3581306" cy="430884"/>
            </a:xfrm>
            <a:prstGeom prst="rect">
              <a:avLst/>
            </a:prstGeom>
            <a:noFill/>
          </p:spPr>
          <p:txBody>
            <a:bodyPr wrap="square">
              <a:spAutoFit/>
            </a:bodyPr>
            <a:lstStyle/>
            <a:p>
              <a:pPr defTabSz="685800"/>
              <a:r>
                <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rPr>
                <a:t>问题改善与追踪</a:t>
              </a:r>
              <a:endParaRPr lang="zh-CN" altLang="en-US" sz="15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矩形 22"/>
          <p:cNvSpPr/>
          <p:nvPr/>
        </p:nvSpPr>
        <p:spPr>
          <a:xfrm>
            <a:off x="4780034" y="3528047"/>
            <a:ext cx="1333640" cy="276871"/>
          </a:xfrm>
          <a:prstGeom prst="rect">
            <a:avLst/>
          </a:prstGeom>
        </p:spPr>
        <p:txBody>
          <a:bodyPr wrap="square">
            <a:spAutoFit/>
          </a:bodyPr>
          <a:lstStyle/>
          <a:p>
            <a:pPr marL="213995" indent="-213995" algn="just" defTabSz="685800" fontAlgn="base">
              <a:spcBef>
                <a:spcPct val="0"/>
              </a:spcBef>
              <a:spcAft>
                <a:spcPct val="0"/>
              </a:spcAft>
              <a:buFont typeface="Wingdings" panose="05000000000000000000" pitchFamily="2" charset="2"/>
              <a:buChar char="l"/>
            </a:pPr>
            <a:r>
              <a:rPr lang="pl-PL" altLang="zh-CN"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5W1H</a:t>
            </a:r>
            <a:r>
              <a:rPr lang="zh-CN" altLang="pl-PL"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法</a:t>
            </a:r>
            <a:endPar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3"/>
          <p:cNvSpPr/>
          <p:nvPr/>
        </p:nvSpPr>
        <p:spPr>
          <a:xfrm>
            <a:off x="6410948" y="2449892"/>
            <a:ext cx="1812992" cy="461408"/>
          </a:xfrm>
          <a:prstGeom prst="rect">
            <a:avLst/>
          </a:prstGeom>
        </p:spPr>
        <p:txBody>
          <a:bodyPr wrap="square">
            <a:spAutoFit/>
          </a:bodyPr>
          <a:lstStyle/>
          <a:p>
            <a:pPr algn="just" defTabSz="685800" fontAlgn="base">
              <a:spcBef>
                <a:spcPct val="0"/>
              </a:spcBef>
              <a:spcAft>
                <a:spcPct val="0"/>
              </a:spcAft>
            </a:pPr>
            <a:r>
              <a:rPr lang="en-US" altLang="zh-CN"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3</a:t>
            </a:r>
            <a:r>
              <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）现场评比法</a:t>
            </a:r>
            <a:endPar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a:p>
            <a:pPr algn="just" defTabSz="685800" fontAlgn="base">
              <a:spcBef>
                <a:spcPct val="0"/>
              </a:spcBef>
              <a:spcAft>
                <a:spcPct val="0"/>
              </a:spcAft>
            </a:pPr>
            <a:r>
              <a:rPr lang="en-US" altLang="zh-CN"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4</a:t>
            </a:r>
            <a:r>
              <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）巡查打分赋值法</a:t>
            </a:r>
            <a:endPar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24"/>
          <p:cNvSpPr/>
          <p:nvPr/>
        </p:nvSpPr>
        <p:spPr>
          <a:xfrm>
            <a:off x="4495163" y="3804264"/>
            <a:ext cx="3603294" cy="299954"/>
          </a:xfrm>
          <a:prstGeom prst="rect">
            <a:avLst/>
          </a:prstGeom>
        </p:spPr>
        <p:txBody>
          <a:bodyPr wrap="square">
            <a:spAutoFit/>
          </a:bodyPr>
          <a:lstStyle/>
          <a:p>
            <a:pPr algn="just" defTabSz="685800" fontAlgn="base">
              <a:spcBef>
                <a:spcPct val="0"/>
              </a:spcBef>
              <a:spcAft>
                <a:spcPct val="0"/>
              </a:spcAft>
            </a:pPr>
            <a:r>
              <a:rPr lang="en-US" altLang="zh-CN"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2</a:t>
            </a:r>
            <a:r>
              <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、问题追踪</a:t>
            </a:r>
            <a:endPar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26"/>
          <p:cNvSpPr/>
          <p:nvPr/>
        </p:nvSpPr>
        <p:spPr>
          <a:xfrm>
            <a:off x="4780034" y="4059404"/>
            <a:ext cx="3443906" cy="645946"/>
          </a:xfrm>
          <a:prstGeom prst="rect">
            <a:avLst/>
          </a:prstGeom>
        </p:spPr>
        <p:txBody>
          <a:bodyPr wrap="square">
            <a:spAutoFit/>
          </a:bodyPr>
          <a:lstStyle/>
          <a:p>
            <a:pPr algn="just" defTabSz="685800" fontAlgn="base">
              <a:spcBef>
                <a:spcPct val="0"/>
              </a:spcBef>
              <a:spcAft>
                <a:spcPct val="0"/>
              </a:spcAft>
            </a:pPr>
            <a:r>
              <a:rPr lang="en-US" altLang="zh-CN"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1</a:t>
            </a:r>
            <a:r>
              <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）以书面文件形式提供给跟进工作负责人，作为自己进行纠正和预防措施的依据；</a:t>
            </a:r>
            <a:endPar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a:p>
            <a:pPr algn="just" defTabSz="685800" fontAlgn="base">
              <a:spcBef>
                <a:spcPct val="0"/>
              </a:spcBef>
              <a:spcAft>
                <a:spcPct val="0"/>
              </a:spcAft>
            </a:pPr>
            <a:r>
              <a:rPr lang="en-US" altLang="zh-CN"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2</a:t>
            </a:r>
            <a:r>
              <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）跟进工作负责人员必须按期进行现场验证。</a:t>
            </a:r>
            <a:endPar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p:nvPr/>
        </p:nvSpPr>
        <p:spPr>
          <a:xfrm>
            <a:off x="6187179" y="3528047"/>
            <a:ext cx="1333640" cy="276871"/>
          </a:xfrm>
          <a:prstGeom prst="rect">
            <a:avLst/>
          </a:prstGeom>
        </p:spPr>
        <p:txBody>
          <a:bodyPr wrap="square">
            <a:spAutoFit/>
          </a:bodyPr>
          <a:lstStyle/>
          <a:p>
            <a:pPr marL="213995" indent="-213995" algn="just" defTabSz="685800" fontAlgn="base">
              <a:spcBef>
                <a:spcPct val="0"/>
              </a:spcBef>
              <a:spcAft>
                <a:spcPct val="0"/>
              </a:spcAft>
              <a:buFont typeface="Wingdings" panose="05000000000000000000" pitchFamily="2" charset="2"/>
              <a:buChar char="l"/>
            </a:pPr>
            <a:r>
              <a:rPr lang="pl-PL" altLang="zh-CN"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PDCA</a:t>
            </a:r>
            <a:r>
              <a:rPr lang="zh-CN" altLang="pl-PL" sz="1200" dirty="0">
                <a:solidFill>
                  <a:srgbClr val="3D3D3D"/>
                </a:solidFill>
                <a:latin typeface="Arial" panose="020B0604020202020204" pitchFamily="34" charset="0"/>
                <a:ea typeface="微软雅黑" panose="020B0503020204020204" pitchFamily="34" charset="-122"/>
                <a:sym typeface="Arial" panose="020B0604020202020204" pitchFamily="34" charset="0"/>
              </a:rPr>
              <a:t>法</a:t>
            </a:r>
            <a:endParaRPr lang="zh-CN" altLang="en-US" sz="12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533400" y="971550"/>
            <a:ext cx="3468904" cy="36331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4000">
        <p14:switch dir="r"/>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par>
                                <p:cTn id="50" presetID="53" presetClass="entr" presetSubtype="16"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500" fill="hold"/>
                                        <p:tgtEl>
                                          <p:spTgt spid="5"/>
                                        </p:tgtEl>
                                        <p:attrNameLst>
                                          <p:attrName>ppt_w</p:attrName>
                                        </p:attrNameLst>
                                      </p:cBhvr>
                                      <p:tavLst>
                                        <p:tav tm="0">
                                          <p:val>
                                            <p:fltVal val="0"/>
                                          </p:val>
                                        </p:tav>
                                        <p:tav tm="100000">
                                          <p:val>
                                            <p:strVal val="#ppt_w"/>
                                          </p:val>
                                        </p:tav>
                                      </p:tavLst>
                                    </p:anim>
                                    <p:anim calcmode="lin" valueType="num">
                                      <p:cBhvr>
                                        <p:cTn id="53" dur="500" fill="hold"/>
                                        <p:tgtEl>
                                          <p:spTgt spid="5"/>
                                        </p:tgtEl>
                                        <p:attrNameLst>
                                          <p:attrName>ppt_h</p:attrName>
                                        </p:attrNameLst>
                                      </p:cBhvr>
                                      <p:tavLst>
                                        <p:tav tm="0">
                                          <p:val>
                                            <p:fltVal val="0"/>
                                          </p:val>
                                        </p:tav>
                                        <p:tav tm="100000">
                                          <p:val>
                                            <p:strVal val="#ppt_h"/>
                                          </p:val>
                                        </p:tav>
                                      </p:tavLst>
                                    </p:anim>
                                    <p:animEffect transition="in" filter="fade">
                                      <p:cBhvr>
                                        <p:cTn id="54" dur="500"/>
                                        <p:tgtEl>
                                          <p:spTgt spid="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par>
                                <p:cTn id="80" presetID="53" presetClass="entr" presetSubtype="16" fill="hold" nodeType="withEffect">
                                  <p:stCondLst>
                                    <p:cond delay="0"/>
                                  </p:stCondLst>
                                  <p:childTnLst>
                                    <p:set>
                                      <p:cBhvr>
                                        <p:cTn id="81" dur="1" fill="hold">
                                          <p:stCondLst>
                                            <p:cond delay="0"/>
                                          </p:stCondLst>
                                        </p:cTn>
                                        <p:tgtEl>
                                          <p:spTgt spid="6"/>
                                        </p:tgtEl>
                                        <p:attrNameLst>
                                          <p:attrName>style.visibility</p:attrName>
                                        </p:attrNameLst>
                                      </p:cBhvr>
                                      <p:to>
                                        <p:strVal val="visible"/>
                                      </p:to>
                                    </p:set>
                                    <p:anim calcmode="lin" valueType="num">
                                      <p:cBhvr>
                                        <p:cTn id="82" dur="500" fill="hold"/>
                                        <p:tgtEl>
                                          <p:spTgt spid="6"/>
                                        </p:tgtEl>
                                        <p:attrNameLst>
                                          <p:attrName>ppt_w</p:attrName>
                                        </p:attrNameLst>
                                      </p:cBhvr>
                                      <p:tavLst>
                                        <p:tav tm="0">
                                          <p:val>
                                            <p:fltVal val="0"/>
                                          </p:val>
                                        </p:tav>
                                        <p:tav tm="100000">
                                          <p:val>
                                            <p:strVal val="#ppt_w"/>
                                          </p:val>
                                        </p:tav>
                                      </p:tavLst>
                                    </p:anim>
                                    <p:anim calcmode="lin" valueType="num">
                                      <p:cBhvr>
                                        <p:cTn id="83" dur="500" fill="hold"/>
                                        <p:tgtEl>
                                          <p:spTgt spid="6"/>
                                        </p:tgtEl>
                                        <p:attrNameLst>
                                          <p:attrName>ppt_h</p:attrName>
                                        </p:attrNameLst>
                                      </p:cBhvr>
                                      <p:tavLst>
                                        <p:tav tm="0">
                                          <p:val>
                                            <p:fltVal val="0"/>
                                          </p:val>
                                        </p:tav>
                                        <p:tav tm="100000">
                                          <p:val>
                                            <p:strVal val="#ppt_h"/>
                                          </p:val>
                                        </p:tav>
                                      </p:tavLst>
                                    </p:anim>
                                    <p:animEffect transition="in" filter="fade">
                                      <p:cBhvr>
                                        <p:cTn id="8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2" grpId="0"/>
      <p:bldP spid="13" grpId="0" animBg="1"/>
      <p:bldP spid="18" grpId="0"/>
      <p:bldP spid="19" grpId="0"/>
      <p:bldP spid="20" grpId="0" animBg="1"/>
      <p:bldP spid="23" grpId="0"/>
      <p:bldP spid="24" grpId="0"/>
      <p:bldP spid="25" grpId="0"/>
      <p:bldP spid="27" grpId="0"/>
      <p:bldP spid="4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11355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890260" y="3111500"/>
            <a:ext cx="293878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3159911"/>
            <a:ext cx="891000" cy="891000"/>
          </a:xfrm>
          <a:prstGeom prst="rect">
            <a:avLst/>
          </a:prstGeom>
        </p:spPr>
      </p:pic>
      <p:sp>
        <p:nvSpPr>
          <p:cNvPr id="2" name="文本框 1"/>
          <p:cNvSpPr txBox="1"/>
          <p:nvPr>
            <p:custDataLst>
              <p:tags r:id="rId4"/>
            </p:custDataLst>
          </p:nvPr>
        </p:nvSpPr>
        <p:spPr>
          <a:xfrm>
            <a:off x="5932170" y="3373755"/>
            <a:ext cx="102933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3200393"/>
            <a:ext cx="830047" cy="810000"/>
          </a:xfrm>
          <a:prstGeom prst="rect">
            <a:avLst/>
          </a:prstGeom>
        </p:spPr>
      </p:pic>
      <p:sp>
        <p:nvSpPr>
          <p:cNvPr id="7" name="文本框 6"/>
          <p:cNvSpPr txBox="1"/>
          <p:nvPr>
            <p:custDataLst>
              <p:tags r:id="rId6"/>
            </p:custDataLst>
          </p:nvPr>
        </p:nvSpPr>
        <p:spPr>
          <a:xfrm>
            <a:off x="1277971" y="321963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224771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05320" y="4050665"/>
            <a:ext cx="753110"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04997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H="1">
            <a:off x="5044105" y="744516"/>
            <a:ext cx="3261695" cy="3927445"/>
            <a:chOff x="1157905" y="358305"/>
            <a:chExt cx="3642695" cy="4386212"/>
          </a:xfrm>
        </p:grpSpPr>
        <p:grpSp>
          <p:nvGrpSpPr>
            <p:cNvPr id="12" name="组合 11"/>
            <p:cNvGrpSpPr/>
            <p:nvPr/>
          </p:nvGrpSpPr>
          <p:grpSpPr>
            <a:xfrm>
              <a:off x="1157905" y="358305"/>
              <a:ext cx="3642695" cy="4386212"/>
              <a:chOff x="1158170" y="304800"/>
              <a:chExt cx="3654603" cy="440055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1158170" y="304800"/>
                <a:ext cx="3654603" cy="4400550"/>
              </a:xfrm>
              <a:prstGeom prst="rect">
                <a:avLst/>
              </a:prstGeom>
            </p:spPr>
          </p:pic>
          <p:sp>
            <p:nvSpPr>
              <p:cNvPr id="3" name="椭圆 2"/>
              <p:cNvSpPr/>
              <p:nvPr/>
            </p:nvSpPr>
            <p:spPr>
              <a:xfrm>
                <a:off x="1524000" y="1504950"/>
                <a:ext cx="1981200" cy="1981200"/>
              </a:xfrm>
              <a:prstGeom prst="ellipse">
                <a:avLst/>
              </a:prstGeom>
              <a:solidFill>
                <a:srgbClr val="161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文本框 13"/>
            <p:cNvSpPr txBox="1"/>
            <p:nvPr/>
          </p:nvSpPr>
          <p:spPr>
            <a:xfrm>
              <a:off x="1559758" y="696960"/>
              <a:ext cx="838200" cy="347524"/>
            </a:xfrm>
            <a:prstGeom prst="rect">
              <a:avLst/>
            </a:prstGeom>
            <a:noFill/>
          </p:spPr>
          <p:txBody>
            <a:bodyPr wrap="square" rtlCol="0">
              <a:spAutoFit/>
            </a:bodyPr>
            <a:lstStyle/>
            <a:p>
              <a:pPr algn="ctr" defTabSz="685800" fontAlgn="base">
                <a:lnSpc>
                  <a:spcPct val="79000"/>
                </a:lnSpc>
                <a:spcBef>
                  <a:spcPct val="0"/>
                </a:spcBef>
                <a:spcAft>
                  <a:spcPct val="0"/>
                </a:spcAft>
              </a:pPr>
              <a:r>
                <a:rPr lang="zh-CN" altLang="en-US" dirty="0">
                  <a:solidFill>
                    <a:schemeClr val="accent2"/>
                  </a:solidFill>
                  <a:latin typeface="Arial" panose="020B0604020202020204" pitchFamily="34" charset="0"/>
                  <a:ea typeface="微软雅黑" panose="020B0503020204020204" pitchFamily="34" charset="-122"/>
                  <a:sym typeface="Arial" panose="020B0604020202020204" pitchFamily="34" charset="0"/>
                </a:rPr>
                <a:t>管理</a:t>
              </a:r>
              <a:endParaRPr lang="zh-CN" altLang="en-US"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3886200" y="762370"/>
              <a:ext cx="838200" cy="347524"/>
            </a:xfrm>
            <a:prstGeom prst="rect">
              <a:avLst/>
            </a:prstGeom>
            <a:noFill/>
          </p:spPr>
          <p:txBody>
            <a:bodyPr wrap="square" rtlCol="0">
              <a:spAutoFit/>
            </a:bodyPr>
            <a:lstStyle/>
            <a:p>
              <a:pPr algn="ctr" defTabSz="685800" fontAlgn="base">
                <a:lnSpc>
                  <a:spcPct val="79000"/>
                </a:lnSpc>
                <a:spcBef>
                  <a:spcPct val="0"/>
                </a:spcBef>
                <a:spcAft>
                  <a:spcPct val="0"/>
                </a:spcAft>
              </a:pPr>
              <a:r>
                <a:rPr lang="zh-CN" altLang="en-US" dirty="0">
                  <a:solidFill>
                    <a:schemeClr val="accent2"/>
                  </a:solidFill>
                  <a:latin typeface="Arial" panose="020B0604020202020204" pitchFamily="34" charset="0"/>
                  <a:ea typeface="微软雅黑" panose="020B0503020204020204" pitchFamily="34" charset="-122"/>
                  <a:sym typeface="Arial" panose="020B0604020202020204" pitchFamily="34" charset="0"/>
                </a:rPr>
                <a:t>技巧</a:t>
              </a:r>
              <a:endParaRPr lang="zh-CN" altLang="en-US"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文本框 16"/>
            <p:cNvSpPr txBox="1"/>
            <p:nvPr/>
          </p:nvSpPr>
          <p:spPr>
            <a:xfrm>
              <a:off x="1371600" y="4132984"/>
              <a:ext cx="838200" cy="347524"/>
            </a:xfrm>
            <a:prstGeom prst="rect">
              <a:avLst/>
            </a:prstGeom>
            <a:noFill/>
          </p:spPr>
          <p:txBody>
            <a:bodyPr wrap="square" rtlCol="0">
              <a:spAutoFit/>
            </a:bodyPr>
            <a:lstStyle/>
            <a:p>
              <a:pPr algn="ctr" defTabSz="685800" fontAlgn="base">
                <a:lnSpc>
                  <a:spcPct val="79000"/>
                </a:lnSpc>
                <a:spcBef>
                  <a:spcPct val="0"/>
                </a:spcBef>
                <a:spcAft>
                  <a:spcPct val="0"/>
                </a:spcAft>
              </a:pPr>
              <a:r>
                <a:rPr lang="zh-CN" altLang="en-US" dirty="0">
                  <a:solidFill>
                    <a:schemeClr val="accent2"/>
                  </a:solidFill>
                  <a:latin typeface="Arial" panose="020B0604020202020204" pitchFamily="34" charset="0"/>
                  <a:ea typeface="微软雅黑" panose="020B0503020204020204" pitchFamily="34" charset="-122"/>
                  <a:sym typeface="Arial" panose="020B0604020202020204" pitchFamily="34" charset="0"/>
                </a:rPr>
                <a:t>策略</a:t>
              </a:r>
              <a:endParaRPr lang="zh-CN" altLang="en-US"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1" name="组合 20"/>
            <p:cNvGrpSpPr/>
            <p:nvPr/>
          </p:nvGrpSpPr>
          <p:grpSpPr>
            <a:xfrm>
              <a:off x="1701750" y="2135732"/>
              <a:ext cx="1603310" cy="870693"/>
              <a:chOff x="1777507" y="2080511"/>
              <a:chExt cx="1603310" cy="870693"/>
            </a:xfrm>
          </p:grpSpPr>
          <p:sp>
            <p:nvSpPr>
              <p:cNvPr id="19" name="文本框 18"/>
              <p:cNvSpPr txBox="1"/>
              <p:nvPr/>
            </p:nvSpPr>
            <p:spPr>
              <a:xfrm>
                <a:off x="1777507" y="2080511"/>
                <a:ext cx="1603310" cy="700488"/>
              </a:xfrm>
              <a:prstGeom prst="rect">
                <a:avLst/>
              </a:prstGeom>
              <a:noFill/>
            </p:spPr>
            <p:txBody>
              <a:bodyPr wrap="square" rtlCol="0">
                <a:spAutoFit/>
              </a:bodyPr>
              <a:lstStyle/>
              <a:p>
                <a:pPr algn="ctr" defTabSz="685800" fontAlgn="base">
                  <a:lnSpc>
                    <a:spcPct val="79000"/>
                  </a:lnSpc>
                  <a:spcBef>
                    <a:spcPct val="0"/>
                  </a:spcBef>
                  <a:spcAft>
                    <a:spcPct val="0"/>
                  </a:spcAft>
                </a:pPr>
                <a:r>
                  <a:rPr lang="zh-CN" altLang="en-US" sz="4400" dirty="0">
                    <a:solidFill>
                      <a:schemeClr val="accent2"/>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44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1834323" y="2573104"/>
                <a:ext cx="1462993" cy="378100"/>
              </a:xfrm>
              <a:prstGeom prst="rect">
                <a:avLst/>
              </a:prstGeom>
            </p:spPr>
            <p:txBody>
              <a:bodyPr wrap="none">
                <a:spAutoFit/>
              </a:bodyPr>
              <a:lstStyle/>
              <a:p>
                <a:r>
                  <a:rPr lang="en-US" altLang="zh-CN" sz="1600" dirty="0">
                    <a:solidFill>
                      <a:schemeClr val="accent2"/>
                    </a:solidFill>
                    <a:latin typeface="Arial" panose="020B0604020202020204" pitchFamily="34" charset="0"/>
                    <a:ea typeface="微软雅黑" panose="020B0503020204020204" pitchFamily="34" charset="-122"/>
                    <a:sym typeface="Arial" panose="020B0604020202020204" pitchFamily="34" charset="0"/>
                  </a:rPr>
                  <a:t>CONTENTS</a:t>
                </a:r>
                <a:endParaRPr lang="en-US" altLang="zh-CN" sz="16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40" name="任意多边形 39"/>
          <p:cNvSpPr/>
          <p:nvPr/>
        </p:nvSpPr>
        <p:spPr>
          <a:xfrm>
            <a:off x="1" y="4666130"/>
            <a:ext cx="9143997" cy="477370"/>
          </a:xfrm>
          <a:custGeom>
            <a:avLst/>
            <a:gdLst>
              <a:gd name="connsiteX0" fmla="*/ 6989379 w 9143997"/>
              <a:gd name="connsiteY0" fmla="*/ 96 h 697720"/>
              <a:gd name="connsiteX1" fmla="*/ 7577959 w 9143997"/>
              <a:gd name="connsiteY1" fmla="*/ 399489 h 697720"/>
              <a:gd name="connsiteX2" fmla="*/ 8008883 w 9143997"/>
              <a:gd name="connsiteY2" fmla="*/ 168261 h 697720"/>
              <a:gd name="connsiteX3" fmla="*/ 8597462 w 9143997"/>
              <a:gd name="connsiteY3" fmla="*/ 494082 h 697720"/>
              <a:gd name="connsiteX4" fmla="*/ 9100392 w 9143997"/>
              <a:gd name="connsiteY4" fmla="*/ 195938 h 697720"/>
              <a:gd name="connsiteX5" fmla="*/ 9143997 w 9143997"/>
              <a:gd name="connsiteY5" fmla="*/ 199792 h 697720"/>
              <a:gd name="connsiteX6" fmla="*/ 9143997 w 9143997"/>
              <a:gd name="connsiteY6" fmla="*/ 697720 h 697720"/>
              <a:gd name="connsiteX7" fmla="*/ 0 w 9143997"/>
              <a:gd name="connsiteY7" fmla="*/ 697720 h 697720"/>
              <a:gd name="connsiteX8" fmla="*/ 0 w 9143997"/>
              <a:gd name="connsiteY8" fmla="*/ 645899 h 697720"/>
              <a:gd name="connsiteX9" fmla="*/ 56247 w 9143997"/>
              <a:gd name="connsiteY9" fmla="*/ 595901 h 697720"/>
              <a:gd name="connsiteX10" fmla="*/ 557048 w 9143997"/>
              <a:gd name="connsiteY10" fmla="*/ 420510 h 697720"/>
              <a:gd name="connsiteX11" fmla="*/ 1177159 w 9143997"/>
              <a:gd name="connsiteY11" fmla="*/ 578165 h 697720"/>
              <a:gd name="connsiteX12" fmla="*/ 1881352 w 9143997"/>
              <a:gd name="connsiteY12" fmla="*/ 473061 h 697720"/>
              <a:gd name="connsiteX13" fmla="*/ 2585545 w 9143997"/>
              <a:gd name="connsiteY13" fmla="*/ 641227 h 697720"/>
              <a:gd name="connsiteX14" fmla="*/ 3132083 w 9143997"/>
              <a:gd name="connsiteY14" fmla="*/ 441530 h 697720"/>
              <a:gd name="connsiteX15" fmla="*/ 3888828 w 9143997"/>
              <a:gd name="connsiteY15" fmla="*/ 609696 h 697720"/>
              <a:gd name="connsiteX16" fmla="*/ 4561490 w 9143997"/>
              <a:gd name="connsiteY16" fmla="*/ 388979 h 697720"/>
              <a:gd name="connsiteX17" fmla="*/ 5076498 w 9143997"/>
              <a:gd name="connsiteY17" fmla="*/ 525613 h 697720"/>
              <a:gd name="connsiteX18" fmla="*/ 5707117 w 9143997"/>
              <a:gd name="connsiteY18" fmla="*/ 147241 h 697720"/>
              <a:gd name="connsiteX19" fmla="*/ 6390290 w 9143997"/>
              <a:gd name="connsiteY19" fmla="*/ 441530 h 697720"/>
              <a:gd name="connsiteX20" fmla="*/ 6989379 w 9143997"/>
              <a:gd name="connsiteY20" fmla="*/ 96 h 69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3997" h="697720">
                <a:moveTo>
                  <a:pt x="6989379" y="96"/>
                </a:moveTo>
                <a:cubicBezTo>
                  <a:pt x="7187324" y="-6911"/>
                  <a:pt x="7408042" y="371462"/>
                  <a:pt x="7577959" y="399489"/>
                </a:cubicBezTo>
                <a:cubicBezTo>
                  <a:pt x="7747876" y="427516"/>
                  <a:pt x="7838966" y="152496"/>
                  <a:pt x="8008883" y="168261"/>
                </a:cubicBezTo>
                <a:cubicBezTo>
                  <a:pt x="8178800" y="184026"/>
                  <a:pt x="8408276" y="488827"/>
                  <a:pt x="8597462" y="494082"/>
                </a:cubicBezTo>
                <a:cubicBezTo>
                  <a:pt x="8774824" y="499009"/>
                  <a:pt x="8889063" y="197555"/>
                  <a:pt x="9100392" y="195938"/>
                </a:cubicBezTo>
                <a:lnTo>
                  <a:pt x="9143997" y="199792"/>
                </a:lnTo>
                <a:lnTo>
                  <a:pt x="9143997" y="697720"/>
                </a:lnTo>
                <a:lnTo>
                  <a:pt x="0" y="697720"/>
                </a:lnTo>
                <a:lnTo>
                  <a:pt x="0" y="645899"/>
                </a:lnTo>
                <a:lnTo>
                  <a:pt x="56247" y="595901"/>
                </a:lnTo>
                <a:cubicBezTo>
                  <a:pt x="188201" y="509848"/>
                  <a:pt x="404648" y="433648"/>
                  <a:pt x="557048" y="420510"/>
                </a:cubicBezTo>
                <a:cubicBezTo>
                  <a:pt x="760248" y="402993"/>
                  <a:pt x="956442" y="569406"/>
                  <a:pt x="1177159" y="578165"/>
                </a:cubicBezTo>
                <a:cubicBezTo>
                  <a:pt x="1397876" y="586924"/>
                  <a:pt x="1646621" y="462551"/>
                  <a:pt x="1881352" y="473061"/>
                </a:cubicBezTo>
                <a:cubicBezTo>
                  <a:pt x="2116083" y="483571"/>
                  <a:pt x="2377090" y="646482"/>
                  <a:pt x="2585545" y="641227"/>
                </a:cubicBezTo>
                <a:cubicBezTo>
                  <a:pt x="2794000" y="635972"/>
                  <a:pt x="2914869" y="446785"/>
                  <a:pt x="3132083" y="441530"/>
                </a:cubicBezTo>
                <a:cubicBezTo>
                  <a:pt x="3349297" y="436275"/>
                  <a:pt x="3650594" y="618454"/>
                  <a:pt x="3888828" y="609696"/>
                </a:cubicBezTo>
                <a:cubicBezTo>
                  <a:pt x="4127063" y="600937"/>
                  <a:pt x="4363545" y="402993"/>
                  <a:pt x="4561490" y="388979"/>
                </a:cubicBezTo>
                <a:cubicBezTo>
                  <a:pt x="4759435" y="374965"/>
                  <a:pt x="4885560" y="565903"/>
                  <a:pt x="5076498" y="525613"/>
                </a:cubicBezTo>
                <a:cubicBezTo>
                  <a:pt x="5267436" y="485323"/>
                  <a:pt x="5488152" y="161255"/>
                  <a:pt x="5707117" y="147241"/>
                </a:cubicBezTo>
                <a:cubicBezTo>
                  <a:pt x="5926082" y="133227"/>
                  <a:pt x="6176580" y="466054"/>
                  <a:pt x="6390290" y="441530"/>
                </a:cubicBezTo>
                <a:cubicBezTo>
                  <a:pt x="6604000" y="417006"/>
                  <a:pt x="6791434" y="7103"/>
                  <a:pt x="6989379" y="9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 name="组合 6"/>
          <p:cNvGrpSpPr/>
          <p:nvPr/>
        </p:nvGrpSpPr>
        <p:grpSpPr>
          <a:xfrm>
            <a:off x="1143000" y="1047750"/>
            <a:ext cx="3505200" cy="578724"/>
            <a:chOff x="1143000" y="2084991"/>
            <a:chExt cx="3505200" cy="578724"/>
          </a:xfrm>
        </p:grpSpPr>
        <p:sp>
          <p:nvSpPr>
            <p:cNvPr id="5" name="圆角矩形 4"/>
            <p:cNvSpPr/>
            <p:nvPr/>
          </p:nvSpPr>
          <p:spPr>
            <a:xfrm>
              <a:off x="1143000" y="2112363"/>
              <a:ext cx="3505200" cy="459387"/>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椭圆 5"/>
            <p:cNvSpPr/>
            <p:nvPr/>
          </p:nvSpPr>
          <p:spPr>
            <a:xfrm>
              <a:off x="1418240" y="2084991"/>
              <a:ext cx="578726" cy="5787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MH_Other_1"/>
            <p:cNvSpPr txBox="1"/>
            <p:nvPr/>
          </p:nvSpPr>
          <p:spPr>
            <a:xfrm flipH="1">
              <a:off x="1479772" y="2211865"/>
              <a:ext cx="446248" cy="323165"/>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685800" fontAlgn="base">
                <a:lnSpc>
                  <a:spcPct val="100000"/>
                </a:lnSpc>
                <a:spcBef>
                  <a:spcPct val="0"/>
                </a:spcBef>
                <a:spcAft>
                  <a:spcPct val="0"/>
                </a:spcAft>
                <a:defRPr/>
              </a:pPr>
              <a:r>
                <a:rPr lang="en-US" altLang="zh-CN" sz="2100" dirty="0">
                  <a:solidFill>
                    <a:schemeClr val="accent2"/>
                  </a:solidFill>
                  <a:latin typeface="Arial" panose="020B0604020202020204" pitchFamily="34" charset="0"/>
                  <a:cs typeface="Times New Roman" panose="02020603050405020304" pitchFamily="18" charset="0"/>
                  <a:sym typeface="Arial" panose="020B0604020202020204" pitchFamily="34" charset="0"/>
                </a:rPr>
                <a:t>01</a:t>
              </a:r>
              <a:endParaRPr lang="zh-CN" altLang="en-US" sz="2100" dirty="0">
                <a:solidFill>
                  <a:schemeClr val="accent2"/>
                </a:solidFill>
                <a:latin typeface="Arial" panose="020B0604020202020204" pitchFamily="34" charset="0"/>
                <a:cs typeface="Times New Roman" panose="02020603050405020304" pitchFamily="18" charset="0"/>
                <a:sym typeface="Arial" panose="020B0604020202020204" pitchFamily="34" charset="0"/>
              </a:endParaRPr>
            </a:p>
          </p:txBody>
        </p:sp>
        <p:sp>
          <p:nvSpPr>
            <p:cNvPr id="35" name="矩形 34"/>
            <p:cNvSpPr/>
            <p:nvPr/>
          </p:nvSpPr>
          <p:spPr>
            <a:xfrm>
              <a:off x="2188787" y="2157454"/>
              <a:ext cx="1845377" cy="369204"/>
            </a:xfrm>
            <a:prstGeom prst="rect">
              <a:avLst/>
            </a:prstGeom>
          </p:spPr>
          <p:txBody>
            <a:bodyPr wrap="none">
              <a:spAutoFit/>
            </a:bodyPr>
            <a:lstStyle/>
            <a:p>
              <a:pPr defTabSz="722630"/>
              <a:r>
                <a:rPr lang="en-US" altLang="zh-CN" sz="1800" dirty="0">
                  <a:latin typeface="Arial" panose="020B0604020202020204" pitchFamily="34" charset="0"/>
                  <a:ea typeface="微软雅黑" panose="020B0503020204020204" pitchFamily="34" charset="-122"/>
                  <a:sym typeface="Arial" panose="020B0604020202020204" pitchFamily="34" charset="0"/>
                </a:rPr>
                <a:t>6S</a:t>
              </a:r>
              <a:r>
                <a:rPr lang="zh-CN" altLang="en-US" sz="1800" dirty="0">
                  <a:latin typeface="Arial" panose="020B0604020202020204" pitchFamily="34" charset="0"/>
                  <a:ea typeface="微软雅黑" panose="020B0503020204020204" pitchFamily="34" charset="-122"/>
                  <a:sym typeface="Arial" panose="020B0604020202020204" pitchFamily="34" charset="0"/>
                </a:rPr>
                <a:t>起源及其作用</a:t>
              </a:r>
              <a:endParaRPr lang="zh-CN" altLang="en-US" sz="18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 name="组合 35"/>
          <p:cNvGrpSpPr/>
          <p:nvPr/>
        </p:nvGrpSpPr>
        <p:grpSpPr>
          <a:xfrm>
            <a:off x="1143000" y="1956574"/>
            <a:ext cx="3505200" cy="578724"/>
            <a:chOff x="1143000" y="2084991"/>
            <a:chExt cx="3505200" cy="578724"/>
          </a:xfrm>
        </p:grpSpPr>
        <p:sp>
          <p:nvSpPr>
            <p:cNvPr id="37" name="圆角矩形 36"/>
            <p:cNvSpPr/>
            <p:nvPr/>
          </p:nvSpPr>
          <p:spPr>
            <a:xfrm>
              <a:off x="1143000" y="2112363"/>
              <a:ext cx="3505200" cy="459387"/>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8" name="椭圆 37"/>
            <p:cNvSpPr/>
            <p:nvPr/>
          </p:nvSpPr>
          <p:spPr>
            <a:xfrm>
              <a:off x="1418240" y="2084991"/>
              <a:ext cx="578726" cy="5787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MH_Other_1"/>
            <p:cNvSpPr txBox="1"/>
            <p:nvPr/>
          </p:nvSpPr>
          <p:spPr>
            <a:xfrm flipH="1">
              <a:off x="1479772" y="2211865"/>
              <a:ext cx="446248" cy="323165"/>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685800" fontAlgn="base">
                <a:lnSpc>
                  <a:spcPct val="100000"/>
                </a:lnSpc>
                <a:spcBef>
                  <a:spcPct val="0"/>
                </a:spcBef>
                <a:spcAft>
                  <a:spcPct val="0"/>
                </a:spcAft>
                <a:defRPr/>
              </a:pPr>
              <a:r>
                <a:rPr lang="en-US" altLang="zh-CN" sz="2100" dirty="0">
                  <a:solidFill>
                    <a:schemeClr val="accent2"/>
                  </a:solidFill>
                  <a:latin typeface="Arial" panose="020B0604020202020204" pitchFamily="34" charset="0"/>
                  <a:cs typeface="Times New Roman" panose="02020603050405020304" pitchFamily="18" charset="0"/>
                  <a:sym typeface="Arial" panose="020B0604020202020204" pitchFamily="34" charset="0"/>
                </a:rPr>
                <a:t>02</a:t>
              </a:r>
              <a:endParaRPr lang="zh-CN" altLang="en-US" sz="2100" dirty="0">
                <a:solidFill>
                  <a:schemeClr val="accent2"/>
                </a:solidFill>
                <a:latin typeface="Arial" panose="020B0604020202020204" pitchFamily="34" charset="0"/>
                <a:cs typeface="Times New Roman" panose="02020603050405020304" pitchFamily="18" charset="0"/>
                <a:sym typeface="Arial" panose="020B0604020202020204" pitchFamily="34" charset="0"/>
              </a:endParaRPr>
            </a:p>
          </p:txBody>
        </p:sp>
        <p:sp>
          <p:nvSpPr>
            <p:cNvPr id="41" name="矩形 40"/>
            <p:cNvSpPr/>
            <p:nvPr/>
          </p:nvSpPr>
          <p:spPr>
            <a:xfrm>
              <a:off x="2188787" y="2157454"/>
              <a:ext cx="1845377" cy="369204"/>
            </a:xfrm>
            <a:prstGeom prst="rect">
              <a:avLst/>
            </a:prstGeom>
          </p:spPr>
          <p:txBody>
            <a:bodyPr wrap="none">
              <a:spAutoFit/>
            </a:bodyPr>
            <a:lstStyle/>
            <a:p>
              <a:pPr defTabSz="722630"/>
              <a:r>
                <a:rPr lang="en-US" altLang="zh-CN" sz="1800" dirty="0">
                  <a:latin typeface="Arial" panose="020B0604020202020204" pitchFamily="34" charset="0"/>
                  <a:ea typeface="微软雅黑" panose="020B0503020204020204" pitchFamily="34" charset="-122"/>
                  <a:sym typeface="Arial" panose="020B0604020202020204" pitchFamily="34" charset="0"/>
                </a:rPr>
                <a:t>6S</a:t>
              </a:r>
              <a:r>
                <a:rPr lang="zh-CN" altLang="en-US" sz="1800" dirty="0">
                  <a:latin typeface="Arial" panose="020B0604020202020204" pitchFamily="34" charset="0"/>
                  <a:ea typeface="微软雅黑" panose="020B0503020204020204" pitchFamily="34" charset="-122"/>
                  <a:sym typeface="Arial" panose="020B0604020202020204" pitchFamily="34" charset="0"/>
                </a:rPr>
                <a:t>管理基础知识</a:t>
              </a:r>
              <a:endParaRPr lang="zh-CN" altLang="en-US" sz="18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组合 41"/>
          <p:cNvGrpSpPr/>
          <p:nvPr/>
        </p:nvGrpSpPr>
        <p:grpSpPr>
          <a:xfrm>
            <a:off x="1143000" y="2865398"/>
            <a:ext cx="3505200" cy="578724"/>
            <a:chOff x="1143000" y="2084991"/>
            <a:chExt cx="3505200" cy="578724"/>
          </a:xfrm>
        </p:grpSpPr>
        <p:sp>
          <p:nvSpPr>
            <p:cNvPr id="43" name="圆角矩形 42"/>
            <p:cNvSpPr/>
            <p:nvPr/>
          </p:nvSpPr>
          <p:spPr>
            <a:xfrm>
              <a:off x="1143000" y="2112363"/>
              <a:ext cx="3505200" cy="459387"/>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椭圆 43"/>
            <p:cNvSpPr/>
            <p:nvPr/>
          </p:nvSpPr>
          <p:spPr>
            <a:xfrm>
              <a:off x="1418240" y="2084991"/>
              <a:ext cx="578726" cy="5787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MH_Other_1"/>
            <p:cNvSpPr txBox="1"/>
            <p:nvPr/>
          </p:nvSpPr>
          <p:spPr>
            <a:xfrm flipH="1">
              <a:off x="1479772" y="2211865"/>
              <a:ext cx="446248" cy="323165"/>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685800" fontAlgn="base">
                <a:lnSpc>
                  <a:spcPct val="100000"/>
                </a:lnSpc>
                <a:spcBef>
                  <a:spcPct val="0"/>
                </a:spcBef>
                <a:spcAft>
                  <a:spcPct val="0"/>
                </a:spcAft>
                <a:defRPr/>
              </a:pPr>
              <a:r>
                <a:rPr lang="en-US" altLang="zh-CN" sz="2100" dirty="0">
                  <a:solidFill>
                    <a:schemeClr val="accent2"/>
                  </a:solidFill>
                  <a:latin typeface="Arial" panose="020B0604020202020204" pitchFamily="34" charset="0"/>
                  <a:cs typeface="Times New Roman" panose="02020603050405020304" pitchFamily="18" charset="0"/>
                  <a:sym typeface="Arial" panose="020B0604020202020204" pitchFamily="34" charset="0"/>
                </a:rPr>
                <a:t>03</a:t>
              </a:r>
              <a:endParaRPr lang="zh-CN" altLang="en-US" sz="2100" dirty="0">
                <a:solidFill>
                  <a:schemeClr val="accent2"/>
                </a:solidFill>
                <a:latin typeface="Arial" panose="020B0604020202020204" pitchFamily="34" charset="0"/>
                <a:cs typeface="Times New Roman" panose="02020603050405020304" pitchFamily="18" charset="0"/>
                <a:sym typeface="Arial" panose="020B0604020202020204" pitchFamily="34" charset="0"/>
              </a:endParaRPr>
            </a:p>
          </p:txBody>
        </p:sp>
        <p:sp>
          <p:nvSpPr>
            <p:cNvPr id="46" name="矩形 45"/>
            <p:cNvSpPr/>
            <p:nvPr/>
          </p:nvSpPr>
          <p:spPr>
            <a:xfrm>
              <a:off x="2188787" y="2157454"/>
              <a:ext cx="2068195" cy="369204"/>
            </a:xfrm>
            <a:prstGeom prst="rect">
              <a:avLst/>
            </a:prstGeom>
          </p:spPr>
          <p:txBody>
            <a:bodyPr wrap="none">
              <a:spAutoFit/>
            </a:bodyPr>
            <a:lstStyle/>
            <a:p>
              <a:pPr defTabSz="722630"/>
              <a:r>
                <a:rPr lang="en-US" altLang="zh-CN" sz="1800" dirty="0">
                  <a:latin typeface="Arial" panose="020B0604020202020204" pitchFamily="34" charset="0"/>
                  <a:ea typeface="微软雅黑" panose="020B0503020204020204" pitchFamily="34" charset="-122"/>
                  <a:sym typeface="Arial" panose="020B0604020202020204" pitchFamily="34" charset="0"/>
                </a:rPr>
                <a:t>6S</a:t>
              </a:r>
              <a:r>
                <a:rPr lang="zh-CN" altLang="en-US" sz="1800" dirty="0">
                  <a:latin typeface="Arial" panose="020B0604020202020204" pitchFamily="34" charset="0"/>
                  <a:ea typeface="微软雅黑" panose="020B0503020204020204" pitchFamily="34" charset="-122"/>
                  <a:sym typeface="Arial" panose="020B0604020202020204" pitchFamily="34" charset="0"/>
                </a:rPr>
                <a:t>推进的方法步骤</a:t>
              </a:r>
              <a:endParaRPr lang="zh-CN" altLang="en-US" sz="18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组合 46"/>
          <p:cNvGrpSpPr/>
          <p:nvPr/>
        </p:nvGrpSpPr>
        <p:grpSpPr>
          <a:xfrm>
            <a:off x="1143000" y="3774221"/>
            <a:ext cx="3505200" cy="578724"/>
            <a:chOff x="1143000" y="2084991"/>
            <a:chExt cx="3505200" cy="578724"/>
          </a:xfrm>
        </p:grpSpPr>
        <p:sp>
          <p:nvSpPr>
            <p:cNvPr id="48" name="圆角矩形 47"/>
            <p:cNvSpPr/>
            <p:nvPr/>
          </p:nvSpPr>
          <p:spPr>
            <a:xfrm>
              <a:off x="1143000" y="2112363"/>
              <a:ext cx="3505200" cy="459387"/>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椭圆 48"/>
            <p:cNvSpPr/>
            <p:nvPr/>
          </p:nvSpPr>
          <p:spPr>
            <a:xfrm>
              <a:off x="1418240" y="2084991"/>
              <a:ext cx="578726" cy="5787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0" name="MH_Other_1"/>
            <p:cNvSpPr txBox="1"/>
            <p:nvPr/>
          </p:nvSpPr>
          <p:spPr>
            <a:xfrm flipH="1">
              <a:off x="1479772" y="2211865"/>
              <a:ext cx="446248" cy="323165"/>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685800" fontAlgn="base">
                <a:lnSpc>
                  <a:spcPct val="100000"/>
                </a:lnSpc>
                <a:spcBef>
                  <a:spcPct val="0"/>
                </a:spcBef>
                <a:spcAft>
                  <a:spcPct val="0"/>
                </a:spcAft>
                <a:defRPr/>
              </a:pPr>
              <a:r>
                <a:rPr lang="en-US" altLang="zh-CN" sz="2100" dirty="0">
                  <a:solidFill>
                    <a:schemeClr val="accent2"/>
                  </a:solidFill>
                  <a:latin typeface="Arial" panose="020B0604020202020204" pitchFamily="34" charset="0"/>
                  <a:cs typeface="Times New Roman" panose="02020603050405020304" pitchFamily="18" charset="0"/>
                  <a:sym typeface="Arial" panose="020B0604020202020204" pitchFamily="34" charset="0"/>
                </a:rPr>
                <a:t>04</a:t>
              </a:r>
              <a:endParaRPr lang="zh-CN" altLang="en-US" sz="2100" dirty="0">
                <a:solidFill>
                  <a:schemeClr val="accent2"/>
                </a:solidFill>
                <a:latin typeface="Arial" panose="020B0604020202020204" pitchFamily="34" charset="0"/>
                <a:cs typeface="Times New Roman" panose="02020603050405020304" pitchFamily="18" charset="0"/>
                <a:sym typeface="Arial" panose="020B0604020202020204" pitchFamily="34" charset="0"/>
              </a:endParaRPr>
            </a:p>
          </p:txBody>
        </p:sp>
        <p:sp>
          <p:nvSpPr>
            <p:cNvPr id="51" name="矩形 50"/>
            <p:cNvSpPr/>
            <p:nvPr/>
          </p:nvSpPr>
          <p:spPr>
            <a:xfrm>
              <a:off x="2188787" y="2157454"/>
              <a:ext cx="2068195" cy="369204"/>
            </a:xfrm>
            <a:prstGeom prst="rect">
              <a:avLst/>
            </a:prstGeom>
          </p:spPr>
          <p:txBody>
            <a:bodyPr wrap="none">
              <a:spAutoFit/>
            </a:bodyPr>
            <a:lstStyle/>
            <a:p>
              <a:pPr defTabSz="722630"/>
              <a:r>
                <a:rPr lang="zh-CN" altLang="en-US" sz="1800" dirty="0">
                  <a:latin typeface="Arial" panose="020B0604020202020204" pitchFamily="34" charset="0"/>
                  <a:ea typeface="微软雅黑" panose="020B0503020204020204" pitchFamily="34" charset="-122"/>
                  <a:sym typeface="Arial" panose="020B0604020202020204" pitchFamily="34" charset="0"/>
                </a:rPr>
                <a:t>推行</a:t>
              </a:r>
              <a:r>
                <a:rPr lang="en-US" altLang="zh-CN" sz="1800" dirty="0">
                  <a:latin typeface="Arial" panose="020B0604020202020204" pitchFamily="34" charset="0"/>
                  <a:ea typeface="微软雅黑" panose="020B0503020204020204" pitchFamily="34" charset="-122"/>
                  <a:sym typeface="Arial" panose="020B0604020202020204" pitchFamily="34" charset="0"/>
                </a:rPr>
                <a:t>6S</a:t>
              </a:r>
              <a:r>
                <a:rPr lang="zh-CN" altLang="en-US" sz="1800" dirty="0">
                  <a:latin typeface="Arial" panose="020B0604020202020204" pitchFamily="34" charset="0"/>
                  <a:ea typeface="微软雅黑" panose="020B0503020204020204" pitchFamily="34" charset="-122"/>
                  <a:sym typeface="Arial" panose="020B0604020202020204" pitchFamily="34" charset="0"/>
                </a:rPr>
                <a:t>管理的技巧</a:t>
              </a:r>
              <a:endParaRPr lang="zh-CN" altLang="en-US" sz="1800" dirty="0">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4000">
        <p14:switch dir="r"/>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strVal val="#ppt_h"/>
                                          </p:val>
                                        </p:tav>
                                        <p:tav tm="100000">
                                          <p:val>
                                            <p:strVal val="#ppt_h"/>
                                          </p:val>
                                        </p:tav>
                                      </p:tavLst>
                                    </p:anim>
                                  </p:childTnLst>
                                </p:cTn>
                              </p:par>
                              <p:par>
                                <p:cTn id="23" presetID="17" presetClass="entr" presetSubtype="1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p:cTn id="25" dur="500" fill="hold"/>
                                        <p:tgtEl>
                                          <p:spTgt spid="42"/>
                                        </p:tgtEl>
                                        <p:attrNameLst>
                                          <p:attrName>ppt_w</p:attrName>
                                        </p:attrNameLst>
                                      </p:cBhvr>
                                      <p:tavLst>
                                        <p:tav tm="0">
                                          <p:val>
                                            <p:fltVal val="0"/>
                                          </p:val>
                                        </p:tav>
                                        <p:tav tm="100000">
                                          <p:val>
                                            <p:strVal val="#ppt_w"/>
                                          </p:val>
                                        </p:tav>
                                      </p:tavLst>
                                    </p:anim>
                                    <p:anim calcmode="lin" valueType="num">
                                      <p:cBhvr>
                                        <p:cTn id="26" dur="500" fill="hold"/>
                                        <p:tgtEl>
                                          <p:spTgt spid="42"/>
                                        </p:tgtEl>
                                        <p:attrNameLst>
                                          <p:attrName>ppt_h</p:attrName>
                                        </p:attrNameLst>
                                      </p:cBhvr>
                                      <p:tavLst>
                                        <p:tav tm="0">
                                          <p:val>
                                            <p:strVal val="#ppt_h"/>
                                          </p:val>
                                        </p:tav>
                                        <p:tav tm="100000">
                                          <p:val>
                                            <p:strVal val="#ppt_h"/>
                                          </p:val>
                                        </p:tav>
                                      </p:tavLst>
                                    </p:anim>
                                  </p:childTnLst>
                                </p:cTn>
                              </p:par>
                              <p:par>
                                <p:cTn id="27" presetID="17" presetClass="entr" presetSubtype="1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H="1">
            <a:off x="5044105" y="744516"/>
            <a:ext cx="3261695" cy="3927445"/>
            <a:chOff x="1157905" y="358305"/>
            <a:chExt cx="3642695" cy="4386212"/>
          </a:xfrm>
        </p:grpSpPr>
        <p:grpSp>
          <p:nvGrpSpPr>
            <p:cNvPr id="12" name="组合 11"/>
            <p:cNvGrpSpPr/>
            <p:nvPr/>
          </p:nvGrpSpPr>
          <p:grpSpPr>
            <a:xfrm>
              <a:off x="1157905" y="358305"/>
              <a:ext cx="3642695" cy="4386212"/>
              <a:chOff x="1158170" y="304800"/>
              <a:chExt cx="3654603" cy="440055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1158170" y="304800"/>
                <a:ext cx="3654603" cy="4400550"/>
              </a:xfrm>
              <a:prstGeom prst="rect">
                <a:avLst/>
              </a:prstGeom>
            </p:spPr>
          </p:pic>
          <p:sp>
            <p:nvSpPr>
              <p:cNvPr id="3" name="椭圆 2"/>
              <p:cNvSpPr/>
              <p:nvPr/>
            </p:nvSpPr>
            <p:spPr>
              <a:xfrm>
                <a:off x="1524000" y="1504950"/>
                <a:ext cx="1981200" cy="1981200"/>
              </a:xfrm>
              <a:prstGeom prst="ellipse">
                <a:avLst/>
              </a:prstGeom>
              <a:solidFill>
                <a:srgbClr val="161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文本框 13"/>
            <p:cNvSpPr txBox="1"/>
            <p:nvPr/>
          </p:nvSpPr>
          <p:spPr>
            <a:xfrm>
              <a:off x="1559758" y="696960"/>
              <a:ext cx="838200" cy="347524"/>
            </a:xfrm>
            <a:prstGeom prst="rect">
              <a:avLst/>
            </a:prstGeom>
            <a:noFill/>
          </p:spPr>
          <p:txBody>
            <a:bodyPr wrap="square" rtlCol="0">
              <a:spAutoFit/>
            </a:bodyPr>
            <a:lstStyle/>
            <a:p>
              <a:pPr algn="ctr" defTabSz="685800" fontAlgn="base">
                <a:lnSpc>
                  <a:spcPct val="79000"/>
                </a:lnSpc>
                <a:spcBef>
                  <a:spcPct val="0"/>
                </a:spcBef>
                <a:spcAft>
                  <a:spcPct val="0"/>
                </a:spcAft>
              </a:pPr>
              <a:r>
                <a:rPr lang="zh-CN" altLang="en-US" dirty="0">
                  <a:solidFill>
                    <a:schemeClr val="accent2"/>
                  </a:solidFill>
                  <a:latin typeface="Arial" panose="020B0604020202020204" pitchFamily="34" charset="0"/>
                  <a:ea typeface="微软雅黑" panose="020B0503020204020204" pitchFamily="34" charset="-122"/>
                  <a:sym typeface="Arial" panose="020B0604020202020204" pitchFamily="34" charset="0"/>
                </a:rPr>
                <a:t>管理</a:t>
              </a:r>
              <a:endParaRPr lang="zh-CN" altLang="en-US"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3886200" y="762370"/>
              <a:ext cx="838200" cy="347524"/>
            </a:xfrm>
            <a:prstGeom prst="rect">
              <a:avLst/>
            </a:prstGeom>
            <a:noFill/>
          </p:spPr>
          <p:txBody>
            <a:bodyPr wrap="square" rtlCol="0">
              <a:spAutoFit/>
            </a:bodyPr>
            <a:lstStyle/>
            <a:p>
              <a:pPr algn="ctr" defTabSz="685800" fontAlgn="base">
                <a:lnSpc>
                  <a:spcPct val="79000"/>
                </a:lnSpc>
                <a:spcBef>
                  <a:spcPct val="0"/>
                </a:spcBef>
                <a:spcAft>
                  <a:spcPct val="0"/>
                </a:spcAft>
              </a:pPr>
              <a:r>
                <a:rPr lang="zh-CN" altLang="en-US" dirty="0">
                  <a:solidFill>
                    <a:schemeClr val="accent2"/>
                  </a:solidFill>
                  <a:latin typeface="Arial" panose="020B0604020202020204" pitchFamily="34" charset="0"/>
                  <a:ea typeface="微软雅黑" panose="020B0503020204020204" pitchFamily="34" charset="-122"/>
                  <a:sym typeface="Arial" panose="020B0604020202020204" pitchFamily="34" charset="0"/>
                </a:rPr>
                <a:t>技巧</a:t>
              </a:r>
              <a:endParaRPr lang="zh-CN" altLang="en-US"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文本框 16"/>
            <p:cNvSpPr txBox="1"/>
            <p:nvPr/>
          </p:nvSpPr>
          <p:spPr>
            <a:xfrm>
              <a:off x="1371600" y="4132984"/>
              <a:ext cx="838200" cy="347524"/>
            </a:xfrm>
            <a:prstGeom prst="rect">
              <a:avLst/>
            </a:prstGeom>
            <a:noFill/>
          </p:spPr>
          <p:txBody>
            <a:bodyPr wrap="square" rtlCol="0">
              <a:spAutoFit/>
            </a:bodyPr>
            <a:lstStyle/>
            <a:p>
              <a:pPr algn="ctr" defTabSz="685800" fontAlgn="base">
                <a:lnSpc>
                  <a:spcPct val="79000"/>
                </a:lnSpc>
                <a:spcBef>
                  <a:spcPct val="0"/>
                </a:spcBef>
                <a:spcAft>
                  <a:spcPct val="0"/>
                </a:spcAft>
              </a:pPr>
              <a:r>
                <a:rPr lang="zh-CN" altLang="en-US" dirty="0">
                  <a:solidFill>
                    <a:schemeClr val="accent2"/>
                  </a:solidFill>
                  <a:latin typeface="Arial" panose="020B0604020202020204" pitchFamily="34" charset="0"/>
                  <a:ea typeface="微软雅黑" panose="020B0503020204020204" pitchFamily="34" charset="-122"/>
                  <a:sym typeface="Arial" panose="020B0604020202020204" pitchFamily="34" charset="0"/>
                </a:rPr>
                <a:t>策略</a:t>
              </a:r>
              <a:endParaRPr lang="zh-CN" altLang="en-US"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1" name="组合 20"/>
            <p:cNvGrpSpPr/>
            <p:nvPr/>
          </p:nvGrpSpPr>
          <p:grpSpPr>
            <a:xfrm>
              <a:off x="1839675" y="2135732"/>
              <a:ext cx="1327461" cy="939440"/>
              <a:chOff x="1915432" y="2080511"/>
              <a:chExt cx="1327461" cy="939440"/>
            </a:xfrm>
          </p:grpSpPr>
          <p:sp>
            <p:nvSpPr>
              <p:cNvPr id="19" name="文本框 18"/>
              <p:cNvSpPr txBox="1"/>
              <p:nvPr/>
            </p:nvSpPr>
            <p:spPr>
              <a:xfrm>
                <a:off x="1915432" y="2080511"/>
                <a:ext cx="1327461" cy="709441"/>
              </a:xfrm>
              <a:prstGeom prst="rect">
                <a:avLst/>
              </a:prstGeom>
              <a:noFill/>
            </p:spPr>
            <p:txBody>
              <a:bodyPr wrap="square" rtlCol="0">
                <a:spAutoFit/>
              </a:bodyPr>
              <a:lstStyle/>
              <a:p>
                <a:pPr algn="ctr" defTabSz="685800" fontAlgn="base">
                  <a:lnSpc>
                    <a:spcPct val="79000"/>
                  </a:lnSpc>
                  <a:spcBef>
                    <a:spcPct val="0"/>
                  </a:spcBef>
                  <a:spcAft>
                    <a:spcPct val="0"/>
                  </a:spcAft>
                </a:pPr>
                <a:r>
                  <a:rPr lang="en-US" altLang="zh-CN" sz="4400" dirty="0">
                    <a:solidFill>
                      <a:schemeClr val="accent2"/>
                    </a:solidFill>
                    <a:latin typeface="Arial" panose="020B0604020202020204" pitchFamily="34" charset="0"/>
                    <a:ea typeface="微软雅黑" panose="020B0503020204020204" pitchFamily="34" charset="-122"/>
                    <a:sym typeface="Arial" panose="020B0604020202020204" pitchFamily="34" charset="0"/>
                  </a:rPr>
                  <a:t>01</a:t>
                </a:r>
                <a:endParaRPr lang="zh-CN" altLang="en-US" sz="44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2126735" y="2573104"/>
                <a:ext cx="946040" cy="446847"/>
              </a:xfrm>
              <a:prstGeom prst="rect">
                <a:avLst/>
              </a:prstGeom>
            </p:spPr>
            <p:txBody>
              <a:bodyPr wrap="none">
                <a:spAutoFit/>
              </a:bodyPr>
              <a:lstStyle/>
              <a:p>
                <a:r>
                  <a:rPr lang="en-US" altLang="zh-CN" sz="2000" dirty="0">
                    <a:solidFill>
                      <a:schemeClr val="accent2"/>
                    </a:solidFill>
                    <a:latin typeface="Arial" panose="020B0604020202020204" pitchFamily="34" charset="0"/>
                    <a:ea typeface="微软雅黑" panose="020B0503020204020204" pitchFamily="34" charset="-122"/>
                    <a:sym typeface="Arial" panose="020B0604020202020204" pitchFamily="34" charset="0"/>
                  </a:rPr>
                  <a:t>PART</a:t>
                </a:r>
                <a:endParaRPr lang="en-US" altLang="zh-CN" sz="20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40" name="任意多边形 39"/>
          <p:cNvSpPr/>
          <p:nvPr/>
        </p:nvSpPr>
        <p:spPr>
          <a:xfrm>
            <a:off x="1" y="4666130"/>
            <a:ext cx="9143997" cy="477370"/>
          </a:xfrm>
          <a:custGeom>
            <a:avLst/>
            <a:gdLst>
              <a:gd name="connsiteX0" fmla="*/ 6989379 w 9143997"/>
              <a:gd name="connsiteY0" fmla="*/ 96 h 697720"/>
              <a:gd name="connsiteX1" fmla="*/ 7577959 w 9143997"/>
              <a:gd name="connsiteY1" fmla="*/ 399489 h 697720"/>
              <a:gd name="connsiteX2" fmla="*/ 8008883 w 9143997"/>
              <a:gd name="connsiteY2" fmla="*/ 168261 h 697720"/>
              <a:gd name="connsiteX3" fmla="*/ 8597462 w 9143997"/>
              <a:gd name="connsiteY3" fmla="*/ 494082 h 697720"/>
              <a:gd name="connsiteX4" fmla="*/ 9100392 w 9143997"/>
              <a:gd name="connsiteY4" fmla="*/ 195938 h 697720"/>
              <a:gd name="connsiteX5" fmla="*/ 9143997 w 9143997"/>
              <a:gd name="connsiteY5" fmla="*/ 199792 h 697720"/>
              <a:gd name="connsiteX6" fmla="*/ 9143997 w 9143997"/>
              <a:gd name="connsiteY6" fmla="*/ 697720 h 697720"/>
              <a:gd name="connsiteX7" fmla="*/ 0 w 9143997"/>
              <a:gd name="connsiteY7" fmla="*/ 697720 h 697720"/>
              <a:gd name="connsiteX8" fmla="*/ 0 w 9143997"/>
              <a:gd name="connsiteY8" fmla="*/ 645899 h 697720"/>
              <a:gd name="connsiteX9" fmla="*/ 56247 w 9143997"/>
              <a:gd name="connsiteY9" fmla="*/ 595901 h 697720"/>
              <a:gd name="connsiteX10" fmla="*/ 557048 w 9143997"/>
              <a:gd name="connsiteY10" fmla="*/ 420510 h 697720"/>
              <a:gd name="connsiteX11" fmla="*/ 1177159 w 9143997"/>
              <a:gd name="connsiteY11" fmla="*/ 578165 h 697720"/>
              <a:gd name="connsiteX12" fmla="*/ 1881352 w 9143997"/>
              <a:gd name="connsiteY12" fmla="*/ 473061 h 697720"/>
              <a:gd name="connsiteX13" fmla="*/ 2585545 w 9143997"/>
              <a:gd name="connsiteY13" fmla="*/ 641227 h 697720"/>
              <a:gd name="connsiteX14" fmla="*/ 3132083 w 9143997"/>
              <a:gd name="connsiteY14" fmla="*/ 441530 h 697720"/>
              <a:gd name="connsiteX15" fmla="*/ 3888828 w 9143997"/>
              <a:gd name="connsiteY15" fmla="*/ 609696 h 697720"/>
              <a:gd name="connsiteX16" fmla="*/ 4561490 w 9143997"/>
              <a:gd name="connsiteY16" fmla="*/ 388979 h 697720"/>
              <a:gd name="connsiteX17" fmla="*/ 5076498 w 9143997"/>
              <a:gd name="connsiteY17" fmla="*/ 525613 h 697720"/>
              <a:gd name="connsiteX18" fmla="*/ 5707117 w 9143997"/>
              <a:gd name="connsiteY18" fmla="*/ 147241 h 697720"/>
              <a:gd name="connsiteX19" fmla="*/ 6390290 w 9143997"/>
              <a:gd name="connsiteY19" fmla="*/ 441530 h 697720"/>
              <a:gd name="connsiteX20" fmla="*/ 6989379 w 9143997"/>
              <a:gd name="connsiteY20" fmla="*/ 96 h 69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3997" h="697720">
                <a:moveTo>
                  <a:pt x="6989379" y="96"/>
                </a:moveTo>
                <a:cubicBezTo>
                  <a:pt x="7187324" y="-6911"/>
                  <a:pt x="7408042" y="371462"/>
                  <a:pt x="7577959" y="399489"/>
                </a:cubicBezTo>
                <a:cubicBezTo>
                  <a:pt x="7747876" y="427516"/>
                  <a:pt x="7838966" y="152496"/>
                  <a:pt x="8008883" y="168261"/>
                </a:cubicBezTo>
                <a:cubicBezTo>
                  <a:pt x="8178800" y="184026"/>
                  <a:pt x="8408276" y="488827"/>
                  <a:pt x="8597462" y="494082"/>
                </a:cubicBezTo>
                <a:cubicBezTo>
                  <a:pt x="8774824" y="499009"/>
                  <a:pt x="8889063" y="197555"/>
                  <a:pt x="9100392" y="195938"/>
                </a:cubicBezTo>
                <a:lnTo>
                  <a:pt x="9143997" y="199792"/>
                </a:lnTo>
                <a:lnTo>
                  <a:pt x="9143997" y="697720"/>
                </a:lnTo>
                <a:lnTo>
                  <a:pt x="0" y="697720"/>
                </a:lnTo>
                <a:lnTo>
                  <a:pt x="0" y="645899"/>
                </a:lnTo>
                <a:lnTo>
                  <a:pt x="56247" y="595901"/>
                </a:lnTo>
                <a:cubicBezTo>
                  <a:pt x="188201" y="509848"/>
                  <a:pt x="404648" y="433648"/>
                  <a:pt x="557048" y="420510"/>
                </a:cubicBezTo>
                <a:cubicBezTo>
                  <a:pt x="760248" y="402993"/>
                  <a:pt x="956442" y="569406"/>
                  <a:pt x="1177159" y="578165"/>
                </a:cubicBezTo>
                <a:cubicBezTo>
                  <a:pt x="1397876" y="586924"/>
                  <a:pt x="1646621" y="462551"/>
                  <a:pt x="1881352" y="473061"/>
                </a:cubicBezTo>
                <a:cubicBezTo>
                  <a:pt x="2116083" y="483571"/>
                  <a:pt x="2377090" y="646482"/>
                  <a:pt x="2585545" y="641227"/>
                </a:cubicBezTo>
                <a:cubicBezTo>
                  <a:pt x="2794000" y="635972"/>
                  <a:pt x="2914869" y="446785"/>
                  <a:pt x="3132083" y="441530"/>
                </a:cubicBezTo>
                <a:cubicBezTo>
                  <a:pt x="3349297" y="436275"/>
                  <a:pt x="3650594" y="618454"/>
                  <a:pt x="3888828" y="609696"/>
                </a:cubicBezTo>
                <a:cubicBezTo>
                  <a:pt x="4127063" y="600937"/>
                  <a:pt x="4363545" y="402993"/>
                  <a:pt x="4561490" y="388979"/>
                </a:cubicBezTo>
                <a:cubicBezTo>
                  <a:pt x="4759435" y="374965"/>
                  <a:pt x="4885560" y="565903"/>
                  <a:pt x="5076498" y="525613"/>
                </a:cubicBezTo>
                <a:cubicBezTo>
                  <a:pt x="5267436" y="485323"/>
                  <a:pt x="5488152" y="161255"/>
                  <a:pt x="5707117" y="147241"/>
                </a:cubicBezTo>
                <a:cubicBezTo>
                  <a:pt x="5926082" y="133227"/>
                  <a:pt x="6176580" y="466054"/>
                  <a:pt x="6390290" y="441530"/>
                </a:cubicBezTo>
                <a:cubicBezTo>
                  <a:pt x="6604000" y="417006"/>
                  <a:pt x="6791434" y="7103"/>
                  <a:pt x="6989379" y="9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7"/>
          <p:cNvGrpSpPr/>
          <p:nvPr/>
        </p:nvGrpSpPr>
        <p:grpSpPr>
          <a:xfrm>
            <a:off x="685800" y="1903736"/>
            <a:ext cx="4531745" cy="1019685"/>
            <a:chOff x="802255" y="1809750"/>
            <a:chExt cx="4531745" cy="1019685"/>
          </a:xfrm>
        </p:grpSpPr>
        <p:sp>
          <p:nvSpPr>
            <p:cNvPr id="34" name="圆角矩形 33"/>
            <p:cNvSpPr/>
            <p:nvPr/>
          </p:nvSpPr>
          <p:spPr>
            <a:xfrm>
              <a:off x="802255" y="1809750"/>
              <a:ext cx="4531745" cy="1019685"/>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53"/>
            <p:cNvSpPr/>
            <p:nvPr/>
          </p:nvSpPr>
          <p:spPr>
            <a:xfrm>
              <a:off x="920167" y="1933953"/>
              <a:ext cx="4225837" cy="769441"/>
            </a:xfrm>
            <a:prstGeom prst="rect">
              <a:avLst/>
            </a:prstGeom>
          </p:spPr>
          <p:txBody>
            <a:bodyPr wrap="none">
              <a:spAutoFit/>
            </a:bodyPr>
            <a:lstStyle/>
            <a:p>
              <a:pPr defTabSz="722630"/>
              <a:r>
                <a:rPr lang="en-US" altLang="zh-CN" sz="4400" b="1" dirty="0">
                  <a:latin typeface="Arial" panose="020B0604020202020204" pitchFamily="34" charset="0"/>
                  <a:ea typeface="微软雅黑" panose="020B0503020204020204" pitchFamily="34" charset="-122"/>
                  <a:sym typeface="Arial" panose="020B0604020202020204" pitchFamily="34" charset="0"/>
                </a:rPr>
                <a:t>6S</a:t>
              </a:r>
              <a:r>
                <a:rPr lang="zh-CN" altLang="en-US" sz="4400" b="1" dirty="0">
                  <a:latin typeface="Arial" panose="020B0604020202020204" pitchFamily="34" charset="0"/>
                  <a:ea typeface="微软雅黑" panose="020B0503020204020204" pitchFamily="34" charset="-122"/>
                  <a:sym typeface="Arial" panose="020B0604020202020204" pitchFamily="34" charset="0"/>
                </a:rPr>
                <a:t>起源及其作用</a:t>
              </a:r>
              <a:endParaRPr lang="zh-CN" altLang="en-US" sz="4400" b="1"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5" name="文本框 3"/>
          <p:cNvSpPr txBox="1"/>
          <p:nvPr/>
        </p:nvSpPr>
        <p:spPr>
          <a:xfrm>
            <a:off x="721745" y="2925748"/>
            <a:ext cx="4343400" cy="54854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050" dirty="0">
                <a:solidFill>
                  <a:srgbClr val="1A1A1A"/>
                </a:solidFill>
                <a:latin typeface="Arial" panose="020B0604020202020204" pitchFamily="34" charset="0"/>
                <a:ea typeface="微软雅黑" panose="020B0503020204020204" pitchFamily="34" charset="-122"/>
                <a:cs typeface="+mn-ea"/>
                <a:sym typeface="Arial" panose="020B0604020202020204" pitchFamily="34" charset="0"/>
              </a:rPr>
              <a:t>6S site management implementation methods and skills </a:t>
            </a:r>
            <a:r>
              <a:rPr lang="en-US" altLang="zh-CN" sz="1050" dirty="0">
                <a:solidFill>
                  <a:srgbClr val="1A1A1A"/>
                </a:solidFill>
                <a:latin typeface="Arial" panose="020B0604020202020204" pitchFamily="34" charset="0"/>
                <a:ea typeface="微软雅黑" panose="020B0503020204020204" pitchFamily="34" charset="-122"/>
                <a:cs typeface="+mn-ea"/>
                <a:sym typeface="Arial" panose="020B0604020202020204" pitchFamily="34" charset="0"/>
              </a:rPr>
              <a:t>site</a:t>
            </a:r>
            <a:endParaRPr lang="en-US" altLang="zh-CN" sz="1050" dirty="0">
              <a:solidFill>
                <a:srgbClr val="1A1A1A"/>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50000"/>
              </a:lnSpc>
            </a:pPr>
            <a:r>
              <a:rPr lang="en-US" altLang="zh-CN" sz="1050" dirty="0">
                <a:solidFill>
                  <a:srgbClr val="1A1A1A"/>
                </a:solidFill>
                <a:latin typeface="Arial" panose="020B0604020202020204" pitchFamily="34" charset="0"/>
                <a:ea typeface="微软雅黑" panose="020B0503020204020204" pitchFamily="34" charset="-122"/>
                <a:cs typeface="+mn-ea"/>
                <a:sym typeface="Arial" panose="020B0604020202020204" pitchFamily="34" charset="0"/>
              </a:rPr>
              <a:t> management implementation methods and skills</a:t>
            </a:r>
            <a:endParaRPr sz="1050" dirty="0">
              <a:solidFill>
                <a:srgbClr val="1A1A1A"/>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矩形 55"/>
          <p:cNvSpPr/>
          <p:nvPr/>
        </p:nvSpPr>
        <p:spPr>
          <a:xfrm>
            <a:off x="1166722" y="1733550"/>
            <a:ext cx="2164119" cy="307777"/>
          </a:xfrm>
          <a:prstGeom prst="rect">
            <a:avLst/>
          </a:prstGeom>
          <a:solidFill>
            <a:schemeClr val="accent1"/>
          </a:solidFill>
        </p:spPr>
        <p:txBody>
          <a:bodyPr wrap="none">
            <a:spAutoFit/>
          </a:bodyPr>
          <a:lstStyle/>
          <a:p>
            <a:r>
              <a:rPr lang="zh-CN" altLang="en-US" sz="1400" dirty="0">
                <a:solidFill>
                  <a:schemeClr val="accent2"/>
                </a:solidFill>
                <a:latin typeface="Arial" panose="020B0604020202020204" pitchFamily="34" charset="0"/>
                <a:ea typeface="微软雅黑" panose="020B0503020204020204" pitchFamily="34" charset="-122"/>
                <a:sym typeface="Arial" panose="020B0604020202020204" pitchFamily="34" charset="0"/>
              </a:rPr>
              <a:t>MANAGERIAL WISDOM</a:t>
            </a:r>
            <a:endParaRPr lang="zh-CN" altLang="en-US" sz="14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7" name="图片 56"/>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flipH="1">
            <a:off x="990600" y="3638550"/>
            <a:ext cx="1545477" cy="9464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4000">
        <p14:flip dir="r"/>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left)">
                                      <p:cBhvr>
                                        <p:cTn id="17" dur="500"/>
                                        <p:tgtEl>
                                          <p:spTgt spid="5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left)">
                                      <p:cBhvr>
                                        <p:cTn id="25" dur="500"/>
                                        <p:tgtEl>
                                          <p:spTgt spid="55"/>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500" fill="hold"/>
                                        <p:tgtEl>
                                          <p:spTgt spid="57"/>
                                        </p:tgtEl>
                                        <p:attrNameLst>
                                          <p:attrName>ppt_w</p:attrName>
                                        </p:attrNameLst>
                                      </p:cBhvr>
                                      <p:tavLst>
                                        <p:tav tm="0">
                                          <p:val>
                                            <p:fltVal val="0"/>
                                          </p:val>
                                        </p:tav>
                                        <p:tav tm="100000">
                                          <p:val>
                                            <p:strVal val="#ppt_w"/>
                                          </p:val>
                                        </p:tav>
                                      </p:tavLst>
                                    </p:anim>
                                    <p:anim calcmode="lin" valueType="num">
                                      <p:cBhvr>
                                        <p:cTn id="30" dur="500" fill="hold"/>
                                        <p:tgtEl>
                                          <p:spTgt spid="57"/>
                                        </p:tgtEl>
                                        <p:attrNameLst>
                                          <p:attrName>ppt_h</p:attrName>
                                        </p:attrNameLst>
                                      </p:cBhvr>
                                      <p:tavLst>
                                        <p:tav tm="0">
                                          <p:val>
                                            <p:fltVal val="0"/>
                                          </p:val>
                                        </p:tav>
                                        <p:tav tm="100000">
                                          <p:val>
                                            <p:strVal val="#ppt_h"/>
                                          </p:val>
                                        </p:tav>
                                      </p:tavLst>
                                    </p:anim>
                                    <p:animEffect transition="in" filter="fade">
                                      <p:cBhvr>
                                        <p:cTn id="3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5" grpId="0"/>
      <p:bldP spid="5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内容占位符 2"/>
          <p:cNvSpPr txBox="1"/>
          <p:nvPr/>
        </p:nvSpPr>
        <p:spPr>
          <a:xfrm>
            <a:off x="900094" y="1157414"/>
            <a:ext cx="7269062" cy="323037"/>
          </a:xfrm>
          <a:prstGeom prst="rect">
            <a:avLst/>
          </a:prstGeom>
          <a:solidFill>
            <a:schemeClr val="accent2"/>
          </a:solidFill>
        </p:spPr>
        <p:txBody>
          <a:bodyPr wrap="square" rtlCol="0">
            <a:spAutoFit/>
          </a:bodyPr>
          <a:lstStyle>
            <a:defPPr>
              <a:defRPr lang="zh-CN"/>
            </a:defPPr>
            <a:lvl1pPr algn="just">
              <a:defRPr sz="1600">
                <a:solidFill>
                  <a:schemeClr val="accent1"/>
                </a:solidFill>
                <a:latin typeface="微软雅黑 Light" panose="020B0502040204020203" pitchFamily="34" charset="-122"/>
                <a:ea typeface="微软雅黑 Light" panose="020B0502040204020203" pitchFamily="34" charset="-122"/>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a:lstStyle>
          <a:p>
            <a:pPr algn="ctr" defTabSz="685800" fontAlgn="base">
              <a:spcBef>
                <a:spcPct val="0"/>
              </a:spcBef>
              <a:spcAft>
                <a:spcPct val="0"/>
              </a:spcAft>
            </a:pPr>
            <a:r>
              <a:rPr lang="zh-CN" altLang="en-US" sz="1500" b="1" dirty="0">
                <a:solidFill>
                  <a:schemeClr val="bg1"/>
                </a:solidFill>
                <a:latin typeface="Arial" panose="020B0604020202020204" pitchFamily="34" charset="0"/>
                <a:ea typeface="微软雅黑" panose="020B0503020204020204" pitchFamily="34" charset="-122"/>
                <a:sym typeface="Arial" panose="020B0604020202020204" pitchFamily="34" charset="0"/>
              </a:rPr>
              <a:t>六个词的第一个字母是“</a:t>
            </a:r>
            <a:r>
              <a:rPr lang="en-US" altLang="zh-CN" sz="1500" b="1" dirty="0">
                <a:solidFill>
                  <a:schemeClr val="bg1"/>
                </a:solidFill>
                <a:latin typeface="Arial" panose="020B0604020202020204" pitchFamily="34" charset="0"/>
                <a:ea typeface="微软雅黑" panose="020B0503020204020204" pitchFamily="34" charset="-122"/>
                <a:sym typeface="Arial" panose="020B0604020202020204" pitchFamily="34" charset="0"/>
              </a:rPr>
              <a:t>S</a:t>
            </a:r>
            <a:r>
              <a:rPr lang="zh-CN" altLang="en-US" sz="1500" b="1" dirty="0">
                <a:solidFill>
                  <a:schemeClr val="bg1"/>
                </a:solidFill>
                <a:latin typeface="Arial" panose="020B0604020202020204" pitchFamily="34" charset="0"/>
                <a:ea typeface="微软雅黑" panose="020B0503020204020204" pitchFamily="34" charset="-122"/>
                <a:sym typeface="Arial" panose="020B0604020202020204" pitchFamily="34" charset="0"/>
              </a:rPr>
              <a:t>”，所以简称</a:t>
            </a:r>
            <a:r>
              <a:rPr lang="en-US" altLang="zh-CN" sz="1500" b="1" dirty="0">
                <a:solidFill>
                  <a:schemeClr val="bg1"/>
                </a:solidFill>
                <a:latin typeface="Arial" panose="020B0604020202020204" pitchFamily="34" charset="0"/>
                <a:ea typeface="微软雅黑" panose="020B0503020204020204" pitchFamily="34" charset="-122"/>
                <a:sym typeface="Arial" panose="020B0604020202020204" pitchFamily="34" charset="0"/>
              </a:rPr>
              <a:t>6S</a:t>
            </a:r>
            <a:endParaRPr lang="en-US" altLang="zh-CN" sz="15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矩形 75"/>
          <p:cNvSpPr/>
          <p:nvPr/>
        </p:nvSpPr>
        <p:spPr bwMode="auto">
          <a:xfrm>
            <a:off x="900094" y="1597316"/>
            <a:ext cx="7269062" cy="1084097"/>
          </a:xfrm>
          <a:prstGeom prst="rect">
            <a:avLst/>
          </a:prstGeom>
          <a:noFill/>
          <a:ln w="9525" cap="flat" cmpd="sng" algn="ctr">
            <a:solidFill>
              <a:schemeClr val="accent3"/>
            </a:solidFill>
            <a:prstDash val="solid"/>
            <a:round/>
            <a:headEnd type="none" w="med" len="med"/>
            <a:tailEnd type="none" w="med" len="med"/>
          </a:ln>
          <a:effectLst/>
        </p:spPr>
        <p:txBody>
          <a:bodyPr vert="horz" wrap="square" lIns="68553" tIns="34277" rIns="68553" bIns="34277" numCol="1" rtlCol="0" anchor="t" anchorCtr="0" compatLnSpc="1"/>
          <a:lstStyle/>
          <a:p>
            <a:pPr defTabSz="685800" fontAlgn="base">
              <a:spcBef>
                <a:spcPct val="0"/>
              </a:spcBef>
              <a:spcAft>
                <a:spcPct val="0"/>
              </a:spcAft>
            </a:pP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矩形 78"/>
          <p:cNvSpPr/>
          <p:nvPr/>
        </p:nvSpPr>
        <p:spPr>
          <a:xfrm>
            <a:off x="1037319" y="1631012"/>
            <a:ext cx="6935731" cy="1026628"/>
          </a:xfrm>
          <a:prstGeom prst="rect">
            <a:avLst/>
          </a:prstGeom>
        </p:spPr>
        <p:txBody>
          <a:bodyPr wrap="square">
            <a:spAutoFit/>
          </a:bodyPr>
          <a:lstStyle/>
          <a:p>
            <a:pPr algn="just" defTabSz="685800" fontAlgn="base">
              <a:lnSpc>
                <a:spcPct val="150000"/>
              </a:lnSpc>
              <a:spcBef>
                <a:spcPct val="0"/>
              </a:spcBef>
              <a:spcAft>
                <a:spcPct val="0"/>
              </a:spcAft>
            </a:pPr>
            <a:r>
              <a:rPr lang="en-US" altLang="zh-CN"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6S</a:t>
            </a: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起源于日本，它是日本企业独特的一种管理模式，被誉为日本经济腾飞的两大法宝之一。所谓</a:t>
            </a:r>
            <a:r>
              <a:rPr lang="en-US" altLang="zh-CN"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6S</a:t>
            </a: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是指对实验、实训、办公、生产现场各运用要素（主要是物的要素）所处状态不断进行整理、整顿、清扫、清洁、提高素养及安全的活动。</a:t>
            </a: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p:cNvGrpSpPr/>
          <p:nvPr/>
        </p:nvGrpSpPr>
        <p:grpSpPr>
          <a:xfrm>
            <a:off x="900094" y="2948303"/>
            <a:ext cx="1676400" cy="369332"/>
            <a:chOff x="1143000" y="6076950"/>
            <a:chExt cx="1676400" cy="369332"/>
          </a:xfrm>
        </p:grpSpPr>
        <p:sp>
          <p:nvSpPr>
            <p:cNvPr id="3" name="矩形 2"/>
            <p:cNvSpPr/>
            <p:nvPr/>
          </p:nvSpPr>
          <p:spPr>
            <a:xfrm>
              <a:off x="1143000" y="6076950"/>
              <a:ext cx="1676400" cy="358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1368029" y="6076950"/>
              <a:ext cx="1258678" cy="369332"/>
            </a:xfrm>
            <a:prstGeom prst="rect">
              <a:avLst/>
            </a:prstGeom>
          </p:spPr>
          <p:txBody>
            <a:bodyPr wrap="none">
              <a:spAutoFit/>
            </a:bodyPr>
            <a:lstStyle/>
            <a:p>
              <a:pPr algn="ctr" defTabSz="685800" fontAlgn="base">
                <a:spcBef>
                  <a:spcPct val="0"/>
                </a:spcBef>
                <a:spcAft>
                  <a:spcPct val="0"/>
                </a:spcAft>
              </a:pP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整理  </a:t>
              </a:r>
              <a:r>
                <a:rPr lang="en-US" altLang="zh-CN" dirty="0" err="1">
                  <a:solidFill>
                    <a:schemeClr val="bg1"/>
                  </a:solidFill>
                  <a:latin typeface="Arial" panose="020B0604020202020204" pitchFamily="34" charset="0"/>
                  <a:ea typeface="微软雅黑" panose="020B0503020204020204" pitchFamily="34" charset="-122"/>
                  <a:sym typeface="Arial" panose="020B0604020202020204" pitchFamily="34" charset="0"/>
                </a:rPr>
                <a:t>Seiri</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组合 49"/>
          <p:cNvGrpSpPr/>
          <p:nvPr/>
        </p:nvGrpSpPr>
        <p:grpSpPr>
          <a:xfrm>
            <a:off x="3696780" y="2948303"/>
            <a:ext cx="1676400" cy="369332"/>
            <a:chOff x="1143000" y="6076950"/>
            <a:chExt cx="1676400" cy="369332"/>
          </a:xfrm>
        </p:grpSpPr>
        <p:sp>
          <p:nvSpPr>
            <p:cNvPr id="51" name="矩形 50"/>
            <p:cNvSpPr/>
            <p:nvPr/>
          </p:nvSpPr>
          <p:spPr>
            <a:xfrm>
              <a:off x="1143000" y="6076950"/>
              <a:ext cx="1676400" cy="35868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矩形 51"/>
            <p:cNvSpPr/>
            <p:nvPr/>
          </p:nvSpPr>
          <p:spPr>
            <a:xfrm>
              <a:off x="1255178" y="6076950"/>
              <a:ext cx="1484381" cy="369332"/>
            </a:xfrm>
            <a:prstGeom prst="rect">
              <a:avLst/>
            </a:prstGeom>
          </p:spPr>
          <p:txBody>
            <a:bodyPr wrap="none">
              <a:spAutoFit/>
            </a:bodyPr>
            <a:lstStyle/>
            <a:p>
              <a:pPr algn="ctr" defTabSz="685800" fontAlgn="base">
                <a:spcBef>
                  <a:spcPct val="0"/>
                </a:spcBef>
                <a:spcAft>
                  <a:spcPct val="0"/>
                </a:spcAft>
              </a:pPr>
              <a:r>
                <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rPr>
                <a:t>整顿  </a:t>
              </a:r>
              <a:r>
                <a:rPr lang="en-US" altLang="zh-CN" dirty="0" err="1">
                  <a:solidFill>
                    <a:schemeClr val="accent1"/>
                  </a:solidFill>
                  <a:latin typeface="Arial" panose="020B0604020202020204" pitchFamily="34" charset="0"/>
                  <a:ea typeface="微软雅黑" panose="020B0503020204020204" pitchFamily="34" charset="-122"/>
                  <a:sym typeface="Arial" panose="020B0604020202020204" pitchFamily="34" charset="0"/>
                </a:rPr>
                <a:t>Seiton</a:t>
              </a:r>
              <a:endParaRPr lang="en-US" altLang="zh-CN"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 name="组合 52"/>
          <p:cNvGrpSpPr/>
          <p:nvPr/>
        </p:nvGrpSpPr>
        <p:grpSpPr>
          <a:xfrm>
            <a:off x="6493466" y="2948303"/>
            <a:ext cx="1676400" cy="369332"/>
            <a:chOff x="1143000" y="6076950"/>
            <a:chExt cx="1676400" cy="369332"/>
          </a:xfrm>
        </p:grpSpPr>
        <p:sp>
          <p:nvSpPr>
            <p:cNvPr id="54" name="矩形 53"/>
            <p:cNvSpPr/>
            <p:nvPr/>
          </p:nvSpPr>
          <p:spPr>
            <a:xfrm>
              <a:off x="1143000" y="6076950"/>
              <a:ext cx="1676400" cy="358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5" name="矩形 54"/>
            <p:cNvSpPr/>
            <p:nvPr/>
          </p:nvSpPr>
          <p:spPr>
            <a:xfrm>
              <a:off x="1264635" y="6076950"/>
              <a:ext cx="1465466" cy="369332"/>
            </a:xfrm>
            <a:prstGeom prst="rect">
              <a:avLst/>
            </a:prstGeom>
          </p:spPr>
          <p:txBody>
            <a:bodyPr wrap="none">
              <a:spAutoFit/>
            </a:bodyPr>
            <a:lstStyle/>
            <a:p>
              <a:pPr algn="ctr" defTabSz="685800" fontAlgn="base">
                <a:spcBef>
                  <a:spcPct val="0"/>
                </a:spcBef>
                <a:spcAft>
                  <a:spcPct val="0"/>
                </a:spcAft>
              </a:pP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安全  </a:t>
              </a:r>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Safety</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6" name="组合 55"/>
          <p:cNvGrpSpPr/>
          <p:nvPr/>
        </p:nvGrpSpPr>
        <p:grpSpPr>
          <a:xfrm>
            <a:off x="900094" y="3650218"/>
            <a:ext cx="1676400" cy="369332"/>
            <a:chOff x="1143000" y="6076950"/>
            <a:chExt cx="1676400" cy="369332"/>
          </a:xfrm>
        </p:grpSpPr>
        <p:sp>
          <p:nvSpPr>
            <p:cNvPr id="57" name="矩形 56"/>
            <p:cNvSpPr/>
            <p:nvPr/>
          </p:nvSpPr>
          <p:spPr>
            <a:xfrm>
              <a:off x="1143000" y="6076950"/>
              <a:ext cx="1676400" cy="35868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矩形 57"/>
            <p:cNvSpPr/>
            <p:nvPr/>
          </p:nvSpPr>
          <p:spPr>
            <a:xfrm>
              <a:off x="1315130" y="6076950"/>
              <a:ext cx="1364477" cy="369332"/>
            </a:xfrm>
            <a:prstGeom prst="rect">
              <a:avLst/>
            </a:prstGeom>
          </p:spPr>
          <p:txBody>
            <a:bodyPr wrap="none">
              <a:spAutoFit/>
            </a:bodyPr>
            <a:lstStyle/>
            <a:p>
              <a:pPr algn="ctr" defTabSz="685800" fontAlgn="base">
                <a:spcBef>
                  <a:spcPct val="0"/>
                </a:spcBef>
                <a:spcAft>
                  <a:spcPct val="0"/>
                </a:spcAft>
              </a:pPr>
              <a:r>
                <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rPr>
                <a:t>清扫  </a:t>
              </a:r>
              <a:r>
                <a:rPr lang="en-US" altLang="zh-CN" dirty="0" err="1">
                  <a:solidFill>
                    <a:schemeClr val="accent1"/>
                  </a:solidFill>
                  <a:latin typeface="Arial" panose="020B0604020202020204" pitchFamily="34" charset="0"/>
                  <a:ea typeface="微软雅黑" panose="020B0503020204020204" pitchFamily="34" charset="-122"/>
                  <a:sym typeface="Arial" panose="020B0604020202020204" pitchFamily="34" charset="0"/>
                </a:rPr>
                <a:t>Seiso</a:t>
              </a:r>
              <a:endParaRPr lang="en-US" altLang="zh-CN"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组合 58"/>
          <p:cNvGrpSpPr/>
          <p:nvPr/>
        </p:nvGrpSpPr>
        <p:grpSpPr>
          <a:xfrm>
            <a:off x="3696652" y="3650218"/>
            <a:ext cx="1708994" cy="369332"/>
            <a:chOff x="1142872" y="6076950"/>
            <a:chExt cx="1708994" cy="369332"/>
          </a:xfrm>
        </p:grpSpPr>
        <p:sp>
          <p:nvSpPr>
            <p:cNvPr id="60" name="矩形 59"/>
            <p:cNvSpPr/>
            <p:nvPr/>
          </p:nvSpPr>
          <p:spPr>
            <a:xfrm>
              <a:off x="1143000" y="6076950"/>
              <a:ext cx="1676400" cy="358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1" name="矩形 60"/>
            <p:cNvSpPr/>
            <p:nvPr/>
          </p:nvSpPr>
          <p:spPr>
            <a:xfrm>
              <a:off x="1142872" y="6076950"/>
              <a:ext cx="1708994" cy="369332"/>
            </a:xfrm>
            <a:prstGeom prst="rect">
              <a:avLst/>
            </a:prstGeom>
          </p:spPr>
          <p:txBody>
            <a:bodyPr wrap="none">
              <a:spAutoFit/>
            </a:bodyPr>
            <a:lstStyle/>
            <a:p>
              <a:pPr algn="ctr" defTabSz="685800" fontAlgn="base">
                <a:spcBef>
                  <a:spcPct val="0"/>
                </a:spcBef>
                <a:spcAft>
                  <a:spcPct val="0"/>
                </a:spcAft>
              </a:pP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素养  </a:t>
              </a:r>
              <a:r>
                <a:rPr lang="en-US" altLang="zh-CN" dirty="0" err="1">
                  <a:solidFill>
                    <a:schemeClr val="bg1"/>
                  </a:solidFill>
                  <a:latin typeface="Arial" panose="020B0604020202020204" pitchFamily="34" charset="0"/>
                  <a:ea typeface="微软雅黑" panose="020B0503020204020204" pitchFamily="34" charset="-122"/>
                  <a:sym typeface="Arial" panose="020B0604020202020204" pitchFamily="34" charset="0"/>
                </a:rPr>
                <a:t>Shitsuke</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组合 61"/>
          <p:cNvGrpSpPr/>
          <p:nvPr/>
        </p:nvGrpSpPr>
        <p:grpSpPr>
          <a:xfrm>
            <a:off x="6493466" y="3650218"/>
            <a:ext cx="1703255" cy="369332"/>
            <a:chOff x="1143000" y="6076950"/>
            <a:chExt cx="1703255" cy="369332"/>
          </a:xfrm>
        </p:grpSpPr>
        <p:sp>
          <p:nvSpPr>
            <p:cNvPr id="63" name="矩形 62"/>
            <p:cNvSpPr/>
            <p:nvPr/>
          </p:nvSpPr>
          <p:spPr>
            <a:xfrm>
              <a:off x="1143000" y="6076950"/>
              <a:ext cx="1676400" cy="35868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矩形 63"/>
            <p:cNvSpPr/>
            <p:nvPr/>
          </p:nvSpPr>
          <p:spPr>
            <a:xfrm>
              <a:off x="1148482" y="6076950"/>
              <a:ext cx="1697773" cy="369332"/>
            </a:xfrm>
            <a:prstGeom prst="rect">
              <a:avLst/>
            </a:prstGeom>
          </p:spPr>
          <p:txBody>
            <a:bodyPr wrap="none">
              <a:spAutoFit/>
            </a:bodyPr>
            <a:lstStyle/>
            <a:p>
              <a:pPr algn="ctr" defTabSz="685800" fontAlgn="base">
                <a:spcBef>
                  <a:spcPct val="0"/>
                </a:spcBef>
                <a:spcAft>
                  <a:spcPct val="0"/>
                </a:spcAft>
              </a:pPr>
              <a:r>
                <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rPr>
                <a:t>清洁  </a:t>
              </a:r>
              <a:r>
                <a:rPr lang="en-US" altLang="zh-CN" dirty="0" err="1">
                  <a:solidFill>
                    <a:schemeClr val="accent1"/>
                  </a:solidFill>
                  <a:latin typeface="Arial" panose="020B0604020202020204" pitchFamily="34" charset="0"/>
                  <a:ea typeface="微软雅黑" panose="020B0503020204020204" pitchFamily="34" charset="-122"/>
                  <a:sym typeface="Arial" panose="020B0604020202020204" pitchFamily="34" charset="0"/>
                </a:rPr>
                <a:t>Seiketsu</a:t>
              </a:r>
              <a:endParaRPr lang="en-US" altLang="zh-CN"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4000">
        <p14:gallery dir="l"/>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6"/>
                                        </p:tgtEl>
                                        <p:attrNameLst>
                                          <p:attrName>style.visibility</p:attrName>
                                        </p:attrNameLst>
                                      </p:cBhvr>
                                      <p:to>
                                        <p:strVal val="visible"/>
                                      </p:to>
                                    </p:set>
                                    <p:anim calcmode="lin" valueType="num">
                                      <p:cBhvr>
                                        <p:cTn id="12" dur="500" fill="hold"/>
                                        <p:tgtEl>
                                          <p:spTgt spid="76"/>
                                        </p:tgtEl>
                                        <p:attrNameLst>
                                          <p:attrName>ppt_w</p:attrName>
                                        </p:attrNameLst>
                                      </p:cBhvr>
                                      <p:tavLst>
                                        <p:tav tm="0">
                                          <p:val>
                                            <p:fltVal val="0"/>
                                          </p:val>
                                        </p:tav>
                                        <p:tav tm="100000">
                                          <p:val>
                                            <p:strVal val="#ppt_w"/>
                                          </p:val>
                                        </p:tav>
                                      </p:tavLst>
                                    </p:anim>
                                    <p:anim calcmode="lin" valueType="num">
                                      <p:cBhvr>
                                        <p:cTn id="13" dur="500" fill="hold"/>
                                        <p:tgtEl>
                                          <p:spTgt spid="76"/>
                                        </p:tgtEl>
                                        <p:attrNameLst>
                                          <p:attrName>ppt_h</p:attrName>
                                        </p:attrNameLst>
                                      </p:cBhvr>
                                      <p:tavLst>
                                        <p:tav tm="0">
                                          <p:val>
                                            <p:fltVal val="0"/>
                                          </p:val>
                                        </p:tav>
                                        <p:tav tm="100000">
                                          <p:val>
                                            <p:strVal val="#ppt_h"/>
                                          </p:val>
                                        </p:tav>
                                      </p:tavLst>
                                    </p:anim>
                                    <p:animEffect transition="in" filter="fade">
                                      <p:cBhvr>
                                        <p:cTn id="14" dur="500"/>
                                        <p:tgtEl>
                                          <p:spTgt spid="7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p:cTn id="17" dur="500" fill="hold"/>
                                        <p:tgtEl>
                                          <p:spTgt spid="79"/>
                                        </p:tgtEl>
                                        <p:attrNameLst>
                                          <p:attrName>ppt_w</p:attrName>
                                        </p:attrNameLst>
                                      </p:cBhvr>
                                      <p:tavLst>
                                        <p:tav tm="0">
                                          <p:val>
                                            <p:fltVal val="0"/>
                                          </p:val>
                                        </p:tav>
                                        <p:tav tm="100000">
                                          <p:val>
                                            <p:strVal val="#ppt_w"/>
                                          </p:val>
                                        </p:tav>
                                      </p:tavLst>
                                    </p:anim>
                                    <p:anim calcmode="lin" valueType="num">
                                      <p:cBhvr>
                                        <p:cTn id="18" dur="500" fill="hold"/>
                                        <p:tgtEl>
                                          <p:spTgt spid="79"/>
                                        </p:tgtEl>
                                        <p:attrNameLst>
                                          <p:attrName>ppt_h</p:attrName>
                                        </p:attrNameLst>
                                      </p:cBhvr>
                                      <p:tavLst>
                                        <p:tav tm="0">
                                          <p:val>
                                            <p:fltVal val="0"/>
                                          </p:val>
                                        </p:tav>
                                        <p:tav tm="100000">
                                          <p:val>
                                            <p:strVal val="#ppt_h"/>
                                          </p:val>
                                        </p:tav>
                                      </p:tavLst>
                                    </p:anim>
                                    <p:animEffect transition="in" filter="fade">
                                      <p:cBhvr>
                                        <p:cTn id="19" dur="500"/>
                                        <p:tgtEl>
                                          <p:spTgt spid="79"/>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par>
                                <p:cTn id="30" presetID="53" presetClass="entr" presetSubtype="16" fill="hold" nodeType="with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fltVal val="0"/>
                                          </p:val>
                                        </p:tav>
                                        <p:tav tm="100000">
                                          <p:val>
                                            <p:strVal val="#ppt_w"/>
                                          </p:val>
                                        </p:tav>
                                      </p:tavLst>
                                    </p:anim>
                                    <p:anim calcmode="lin" valueType="num">
                                      <p:cBhvr>
                                        <p:cTn id="33" dur="500" fill="hold"/>
                                        <p:tgtEl>
                                          <p:spTgt spid="53"/>
                                        </p:tgtEl>
                                        <p:attrNameLst>
                                          <p:attrName>ppt_h</p:attrName>
                                        </p:attrNameLst>
                                      </p:cBhvr>
                                      <p:tavLst>
                                        <p:tav tm="0">
                                          <p:val>
                                            <p:fltVal val="0"/>
                                          </p:val>
                                        </p:tav>
                                        <p:tav tm="100000">
                                          <p:val>
                                            <p:strVal val="#ppt_h"/>
                                          </p:val>
                                        </p:tav>
                                      </p:tavLst>
                                    </p:anim>
                                    <p:animEffect transition="in" filter="fade">
                                      <p:cBhvr>
                                        <p:cTn id="34" dur="500"/>
                                        <p:tgtEl>
                                          <p:spTgt spid="53"/>
                                        </p:tgtEl>
                                      </p:cBhvr>
                                    </p:animEffect>
                                  </p:childTnLst>
                                </p:cTn>
                              </p:par>
                              <p:par>
                                <p:cTn id="35" presetID="53" presetClass="entr" presetSubtype="16"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p:cTn id="37" dur="500" fill="hold"/>
                                        <p:tgtEl>
                                          <p:spTgt spid="56"/>
                                        </p:tgtEl>
                                        <p:attrNameLst>
                                          <p:attrName>ppt_w</p:attrName>
                                        </p:attrNameLst>
                                      </p:cBhvr>
                                      <p:tavLst>
                                        <p:tav tm="0">
                                          <p:val>
                                            <p:fltVal val="0"/>
                                          </p:val>
                                        </p:tav>
                                        <p:tav tm="100000">
                                          <p:val>
                                            <p:strVal val="#ppt_w"/>
                                          </p:val>
                                        </p:tav>
                                      </p:tavLst>
                                    </p:anim>
                                    <p:anim calcmode="lin" valueType="num">
                                      <p:cBhvr>
                                        <p:cTn id="38" dur="500" fill="hold"/>
                                        <p:tgtEl>
                                          <p:spTgt spid="56"/>
                                        </p:tgtEl>
                                        <p:attrNameLst>
                                          <p:attrName>ppt_h</p:attrName>
                                        </p:attrNameLst>
                                      </p:cBhvr>
                                      <p:tavLst>
                                        <p:tav tm="0">
                                          <p:val>
                                            <p:fltVal val="0"/>
                                          </p:val>
                                        </p:tav>
                                        <p:tav tm="100000">
                                          <p:val>
                                            <p:strVal val="#ppt_h"/>
                                          </p:val>
                                        </p:tav>
                                      </p:tavLst>
                                    </p:anim>
                                    <p:animEffect transition="in" filter="fade">
                                      <p:cBhvr>
                                        <p:cTn id="39" dur="500"/>
                                        <p:tgtEl>
                                          <p:spTgt spid="56"/>
                                        </p:tgtEl>
                                      </p:cBhvr>
                                    </p:animEffect>
                                  </p:childTnLst>
                                </p:cTn>
                              </p:par>
                              <p:par>
                                <p:cTn id="40" presetID="53" presetClass="entr" presetSubtype="16" fill="hold" nodeType="withEffect">
                                  <p:stCondLst>
                                    <p:cond delay="0"/>
                                  </p:stCondLst>
                                  <p:childTnLst>
                                    <p:set>
                                      <p:cBhvr>
                                        <p:cTn id="41" dur="1" fill="hold">
                                          <p:stCondLst>
                                            <p:cond delay="0"/>
                                          </p:stCondLst>
                                        </p:cTn>
                                        <p:tgtEl>
                                          <p:spTgt spid="59"/>
                                        </p:tgtEl>
                                        <p:attrNameLst>
                                          <p:attrName>style.visibility</p:attrName>
                                        </p:attrNameLst>
                                      </p:cBhvr>
                                      <p:to>
                                        <p:strVal val="visible"/>
                                      </p:to>
                                    </p:set>
                                    <p:anim calcmode="lin" valueType="num">
                                      <p:cBhvr>
                                        <p:cTn id="42" dur="500" fill="hold"/>
                                        <p:tgtEl>
                                          <p:spTgt spid="59"/>
                                        </p:tgtEl>
                                        <p:attrNameLst>
                                          <p:attrName>ppt_w</p:attrName>
                                        </p:attrNameLst>
                                      </p:cBhvr>
                                      <p:tavLst>
                                        <p:tav tm="0">
                                          <p:val>
                                            <p:fltVal val="0"/>
                                          </p:val>
                                        </p:tav>
                                        <p:tav tm="100000">
                                          <p:val>
                                            <p:strVal val="#ppt_w"/>
                                          </p:val>
                                        </p:tav>
                                      </p:tavLst>
                                    </p:anim>
                                    <p:anim calcmode="lin" valueType="num">
                                      <p:cBhvr>
                                        <p:cTn id="43" dur="500" fill="hold"/>
                                        <p:tgtEl>
                                          <p:spTgt spid="59"/>
                                        </p:tgtEl>
                                        <p:attrNameLst>
                                          <p:attrName>ppt_h</p:attrName>
                                        </p:attrNameLst>
                                      </p:cBhvr>
                                      <p:tavLst>
                                        <p:tav tm="0">
                                          <p:val>
                                            <p:fltVal val="0"/>
                                          </p:val>
                                        </p:tav>
                                        <p:tav tm="100000">
                                          <p:val>
                                            <p:strVal val="#ppt_h"/>
                                          </p:val>
                                        </p:tav>
                                      </p:tavLst>
                                    </p:anim>
                                    <p:animEffect transition="in" filter="fade">
                                      <p:cBhvr>
                                        <p:cTn id="44" dur="500"/>
                                        <p:tgtEl>
                                          <p:spTgt spid="59"/>
                                        </p:tgtEl>
                                      </p:cBhvr>
                                    </p:animEffect>
                                  </p:childTnLst>
                                </p:cTn>
                              </p:par>
                              <p:par>
                                <p:cTn id="45" presetID="53" presetClass="entr" presetSubtype="16"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p:cTn id="47" dur="500" fill="hold"/>
                                        <p:tgtEl>
                                          <p:spTgt spid="62"/>
                                        </p:tgtEl>
                                        <p:attrNameLst>
                                          <p:attrName>ppt_w</p:attrName>
                                        </p:attrNameLst>
                                      </p:cBhvr>
                                      <p:tavLst>
                                        <p:tav tm="0">
                                          <p:val>
                                            <p:fltVal val="0"/>
                                          </p:val>
                                        </p:tav>
                                        <p:tav tm="100000">
                                          <p:val>
                                            <p:strVal val="#ppt_w"/>
                                          </p:val>
                                        </p:tav>
                                      </p:tavLst>
                                    </p:anim>
                                    <p:anim calcmode="lin" valueType="num">
                                      <p:cBhvr>
                                        <p:cTn id="48" dur="500" fill="hold"/>
                                        <p:tgtEl>
                                          <p:spTgt spid="62"/>
                                        </p:tgtEl>
                                        <p:attrNameLst>
                                          <p:attrName>ppt_h</p:attrName>
                                        </p:attrNameLst>
                                      </p:cBhvr>
                                      <p:tavLst>
                                        <p:tav tm="0">
                                          <p:val>
                                            <p:fltVal val="0"/>
                                          </p:val>
                                        </p:tav>
                                        <p:tav tm="100000">
                                          <p:val>
                                            <p:strVal val="#ppt_h"/>
                                          </p:val>
                                        </p:tav>
                                      </p:tavLst>
                                    </p:anim>
                                    <p:animEffect transition="in" filter="fade">
                                      <p:cBhvr>
                                        <p:cTn id="4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6" grpId="0" animBg="1"/>
      <p:bldP spid="7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4876800" y="1832595"/>
            <a:ext cx="3276600" cy="2110755"/>
          </a:xfrm>
          <a:prstGeom prst="rect">
            <a:avLst/>
          </a:prstGeom>
          <a:blipFill>
            <a:blip r:embed="rId1"/>
            <a:stretch>
              <a:fillRect/>
            </a:stretch>
          </a:blipFill>
          <a:ln w="9525" cap="flat" cmpd="sng" algn="ctr">
            <a:noFill/>
            <a:prstDash val="solid"/>
            <a:round/>
            <a:headEnd type="none" w="med" len="med"/>
            <a:tailEnd type="none" w="med" len="med"/>
          </a:ln>
          <a:effectLst/>
        </p:spPr>
        <p:txBody>
          <a:bodyPr vert="horz" wrap="square" lIns="68553" tIns="34277" rIns="68553" bIns="34277" numCol="1" rtlCol="0" anchor="t" anchorCtr="0" compatLnSpc="1"/>
          <a:lstStyle/>
          <a:p>
            <a:pPr defTabSz="685800" fontAlgn="base">
              <a:spcBef>
                <a:spcPct val="0"/>
              </a:spcBef>
              <a:spcAft>
                <a:spcPct val="0"/>
              </a:spcAft>
            </a:pPr>
            <a:endParaRPr lang="zh-CN" altLang="en-US" sz="1350" dirty="0">
              <a:solidFill>
                <a:srgbClr val="005D7F"/>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内容占位符 2"/>
          <p:cNvSpPr txBox="1"/>
          <p:nvPr/>
        </p:nvSpPr>
        <p:spPr>
          <a:xfrm>
            <a:off x="1295400" y="1846020"/>
            <a:ext cx="4949849" cy="299954"/>
          </a:xfrm>
          <a:prstGeom prst="rect">
            <a:avLst/>
          </a:prstGeom>
          <a:noFill/>
        </p:spPr>
        <p:txBody>
          <a:bodyPr wrap="square" rtlCol="0">
            <a:spAutoFit/>
          </a:bodyPr>
          <a:lstStyle>
            <a:defPPr>
              <a:defRPr lang="zh-CN"/>
            </a:defPPr>
            <a:lvl1pPr algn="just">
              <a:defRPr sz="1800">
                <a:solidFill>
                  <a:schemeClr val="accent1"/>
                </a:solidFill>
                <a:latin typeface="+mj-ea"/>
                <a:ea typeface="+mj-ea"/>
              </a:defRPr>
            </a:lvl1pPr>
            <a:lvl2pPr marL="742950" indent="-285750" eaLnBrk="0" hangingPunct="0">
              <a:spcBef>
                <a:spcPct val="20000"/>
              </a:spcBef>
              <a:buChar char="–"/>
              <a:defRPr sz="2000">
                <a:solidFill>
                  <a:schemeClr val="accent1"/>
                </a:solidFill>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685800" fontAlgn="base">
              <a:spcBef>
                <a:spcPct val="0"/>
              </a:spcBef>
              <a:spcAft>
                <a:spcPct val="0"/>
              </a:spcAft>
            </a:pPr>
            <a:r>
              <a:rPr lang="en-US" altLang="zh-CN"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6S</a:t>
            </a:r>
            <a:r>
              <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的针对现场的，最主要是针对生产现场；</a:t>
            </a:r>
            <a:endPar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椭圆 4"/>
          <p:cNvSpPr/>
          <p:nvPr/>
        </p:nvSpPr>
        <p:spPr bwMode="auto">
          <a:xfrm>
            <a:off x="924741" y="1814076"/>
            <a:ext cx="321376" cy="313664"/>
          </a:xfrm>
          <a:prstGeom prst="ellipse">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68553" tIns="34277" rIns="68553" bIns="34277" numCol="1" spcCol="0" rtlCol="0" fromWordArt="0" anchor="t" anchorCtr="0" forceAA="0" compatLnSpc="1">
            <a:noAutofit/>
          </a:bodyPr>
          <a:lstStyle/>
          <a:p>
            <a:pPr algn="ctr" defTabSz="685800" fontAlgn="base">
              <a:spcBef>
                <a:spcPct val="0"/>
              </a:spcBef>
              <a:spcAft>
                <a:spcPct val="0"/>
              </a:spcAft>
            </a:pPr>
            <a:r>
              <a:rPr lang="en-US" altLang="zh-CN" sz="1050" dirty="0">
                <a:solidFill>
                  <a:srgbClr val="FFFFFF"/>
                </a:solidFill>
                <a:latin typeface="Arial" panose="020B0604020202020204" pitchFamily="34" charset="0"/>
                <a:ea typeface="微软雅黑" panose="020B0503020204020204" pitchFamily="34" charset="-122"/>
                <a:sym typeface="Arial" panose="020B0604020202020204" pitchFamily="34" charset="0"/>
              </a:rPr>
              <a:t>1</a:t>
            </a:r>
            <a:endParaRPr lang="zh-CN" altLang="en-US" sz="105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内容占位符 2"/>
          <p:cNvSpPr txBox="1"/>
          <p:nvPr/>
        </p:nvSpPr>
        <p:spPr>
          <a:xfrm>
            <a:off x="1295400" y="2204728"/>
            <a:ext cx="4949849" cy="299954"/>
          </a:xfrm>
          <a:prstGeom prst="rect">
            <a:avLst/>
          </a:prstGeom>
          <a:noFill/>
        </p:spPr>
        <p:txBody>
          <a:bodyPr wrap="square" rtlCol="0">
            <a:spAutoFit/>
          </a:bodyPr>
          <a:lstStyle>
            <a:defPPr>
              <a:defRPr lang="zh-CN"/>
            </a:defPPr>
            <a:lvl1pPr algn="just">
              <a:defRPr sz="1800">
                <a:solidFill>
                  <a:schemeClr val="accent1"/>
                </a:solidFill>
                <a:latin typeface="+mj-ea"/>
                <a:ea typeface="+mj-ea"/>
              </a:defRPr>
            </a:lvl1pPr>
            <a:lvl2pPr marL="742950" indent="-285750" eaLnBrk="0" hangingPunct="0">
              <a:spcBef>
                <a:spcPct val="20000"/>
              </a:spcBef>
              <a:buChar char="–"/>
              <a:defRPr sz="2000">
                <a:solidFill>
                  <a:schemeClr val="accent1"/>
                </a:solidFill>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685800" fontAlgn="base">
              <a:spcBef>
                <a:spcPct val="0"/>
              </a:spcBef>
              <a:spcAft>
                <a:spcPct val="0"/>
              </a:spcAft>
            </a:pPr>
            <a:r>
              <a:rPr lang="en-US" altLang="zh-CN"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6S</a:t>
            </a:r>
            <a:r>
              <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的对象是全体人员，尤其是领导要带头；</a:t>
            </a:r>
            <a:endPar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椭圆 32"/>
          <p:cNvSpPr/>
          <p:nvPr/>
        </p:nvSpPr>
        <p:spPr bwMode="auto">
          <a:xfrm>
            <a:off x="924741" y="2172784"/>
            <a:ext cx="321376" cy="313664"/>
          </a:xfrm>
          <a:prstGeom prst="ellipse">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68553" tIns="34277" rIns="68553" bIns="34277" numCol="1" spcCol="0" rtlCol="0" fromWordArt="0" anchor="t" anchorCtr="0" forceAA="0" compatLnSpc="1">
            <a:noAutofit/>
          </a:bodyPr>
          <a:lstStyle/>
          <a:p>
            <a:pPr algn="ctr" defTabSz="685800" fontAlgn="base">
              <a:spcBef>
                <a:spcPct val="0"/>
              </a:spcBef>
              <a:spcAft>
                <a:spcPct val="0"/>
              </a:spcAft>
            </a:pPr>
            <a:r>
              <a:rPr lang="en-US" altLang="zh-CN" sz="1050" dirty="0">
                <a:solidFill>
                  <a:srgbClr val="FFFFFF"/>
                </a:solidFill>
                <a:latin typeface="Arial" panose="020B0604020202020204" pitchFamily="34" charset="0"/>
                <a:ea typeface="微软雅黑" panose="020B0503020204020204" pitchFamily="34" charset="-122"/>
                <a:sym typeface="Arial" panose="020B0604020202020204" pitchFamily="34" charset="0"/>
              </a:rPr>
              <a:t>2</a:t>
            </a:r>
            <a:endParaRPr lang="zh-CN" altLang="en-US" sz="105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内容占位符 2"/>
          <p:cNvSpPr txBox="1"/>
          <p:nvPr/>
        </p:nvSpPr>
        <p:spPr>
          <a:xfrm>
            <a:off x="1295400" y="2587350"/>
            <a:ext cx="4949849" cy="299954"/>
          </a:xfrm>
          <a:prstGeom prst="rect">
            <a:avLst/>
          </a:prstGeom>
          <a:noFill/>
        </p:spPr>
        <p:txBody>
          <a:bodyPr wrap="square" rtlCol="0">
            <a:spAutoFit/>
          </a:bodyPr>
          <a:lstStyle>
            <a:defPPr>
              <a:defRPr lang="zh-CN"/>
            </a:defPPr>
            <a:lvl1pPr algn="just">
              <a:defRPr sz="1800">
                <a:solidFill>
                  <a:schemeClr val="accent1"/>
                </a:solidFill>
                <a:latin typeface="+mj-ea"/>
                <a:ea typeface="+mj-ea"/>
              </a:defRPr>
            </a:lvl1pPr>
            <a:lvl2pPr marL="742950" indent="-285750" eaLnBrk="0" hangingPunct="0">
              <a:spcBef>
                <a:spcPct val="20000"/>
              </a:spcBef>
              <a:buChar char="–"/>
              <a:defRPr sz="2000">
                <a:solidFill>
                  <a:schemeClr val="accent1"/>
                </a:solidFill>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685800" fontAlgn="base">
              <a:spcBef>
                <a:spcPct val="0"/>
              </a:spcBef>
              <a:spcAft>
                <a:spcPct val="0"/>
              </a:spcAft>
            </a:pPr>
            <a:r>
              <a:rPr lang="en-US" altLang="zh-CN"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6S</a:t>
            </a:r>
            <a:r>
              <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的每天的工作，不是运动；</a:t>
            </a:r>
            <a:endPar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椭圆 34"/>
          <p:cNvSpPr/>
          <p:nvPr/>
        </p:nvSpPr>
        <p:spPr bwMode="auto">
          <a:xfrm>
            <a:off x="924741" y="2555406"/>
            <a:ext cx="321376" cy="313664"/>
          </a:xfrm>
          <a:prstGeom prst="ellipse">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68553" tIns="34277" rIns="68553" bIns="34277" numCol="1" spcCol="0" rtlCol="0" fromWordArt="0" anchor="t" anchorCtr="0" forceAA="0" compatLnSpc="1">
            <a:noAutofit/>
          </a:bodyPr>
          <a:lstStyle/>
          <a:p>
            <a:pPr algn="ctr" defTabSz="685800" fontAlgn="base">
              <a:spcBef>
                <a:spcPct val="0"/>
              </a:spcBef>
              <a:spcAft>
                <a:spcPct val="0"/>
              </a:spcAft>
            </a:pPr>
            <a:r>
              <a:rPr lang="en-US" altLang="zh-CN" sz="1050" dirty="0">
                <a:solidFill>
                  <a:srgbClr val="FFFFFF"/>
                </a:solidFill>
                <a:latin typeface="Arial" panose="020B0604020202020204" pitchFamily="34" charset="0"/>
                <a:ea typeface="微软雅黑" panose="020B0503020204020204" pitchFamily="34" charset="-122"/>
                <a:sym typeface="Arial" panose="020B0604020202020204" pitchFamily="34" charset="0"/>
              </a:rPr>
              <a:t>3</a:t>
            </a:r>
            <a:endParaRPr lang="zh-CN" altLang="en-US" sz="105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内容占位符 2"/>
          <p:cNvSpPr txBox="1"/>
          <p:nvPr/>
        </p:nvSpPr>
        <p:spPr>
          <a:xfrm>
            <a:off x="1295400" y="2954031"/>
            <a:ext cx="4949849" cy="299954"/>
          </a:xfrm>
          <a:prstGeom prst="rect">
            <a:avLst/>
          </a:prstGeom>
          <a:noFill/>
        </p:spPr>
        <p:txBody>
          <a:bodyPr wrap="square" rtlCol="0">
            <a:spAutoFit/>
          </a:bodyPr>
          <a:lstStyle>
            <a:defPPr>
              <a:defRPr lang="zh-CN"/>
            </a:defPPr>
            <a:lvl1pPr algn="just">
              <a:defRPr sz="1800">
                <a:solidFill>
                  <a:schemeClr val="accent1"/>
                </a:solidFill>
                <a:latin typeface="+mj-ea"/>
                <a:ea typeface="+mj-ea"/>
              </a:defRPr>
            </a:lvl1pPr>
            <a:lvl2pPr marL="742950" indent="-285750" eaLnBrk="0" hangingPunct="0">
              <a:spcBef>
                <a:spcPct val="20000"/>
              </a:spcBef>
              <a:buChar char="–"/>
              <a:defRPr sz="2000">
                <a:solidFill>
                  <a:schemeClr val="accent1"/>
                </a:solidFill>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685800" fontAlgn="base">
              <a:spcBef>
                <a:spcPct val="0"/>
              </a:spcBef>
              <a:spcAft>
                <a:spcPct val="0"/>
              </a:spcAft>
            </a:pPr>
            <a:r>
              <a:rPr lang="en-US" altLang="zh-CN"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6S</a:t>
            </a:r>
            <a:r>
              <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的工作是通过量的积累以达到质的变化；</a:t>
            </a:r>
            <a:endPar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椭圆 36"/>
          <p:cNvSpPr/>
          <p:nvPr/>
        </p:nvSpPr>
        <p:spPr bwMode="auto">
          <a:xfrm>
            <a:off x="924741" y="2922087"/>
            <a:ext cx="321376" cy="313664"/>
          </a:xfrm>
          <a:prstGeom prst="ellipse">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68553" tIns="34277" rIns="68553" bIns="34277" numCol="1" spcCol="0" rtlCol="0" fromWordArt="0" anchor="t" anchorCtr="0" forceAA="0" compatLnSpc="1">
            <a:noAutofit/>
          </a:bodyPr>
          <a:lstStyle/>
          <a:p>
            <a:pPr algn="ctr" defTabSz="685800" fontAlgn="base">
              <a:spcBef>
                <a:spcPct val="0"/>
              </a:spcBef>
              <a:spcAft>
                <a:spcPct val="0"/>
              </a:spcAft>
            </a:pPr>
            <a:r>
              <a:rPr lang="en-US" altLang="zh-CN" sz="1050" dirty="0">
                <a:solidFill>
                  <a:srgbClr val="FFFFFF"/>
                </a:solidFill>
                <a:latin typeface="Arial" panose="020B0604020202020204" pitchFamily="34" charset="0"/>
                <a:ea typeface="微软雅黑" panose="020B0503020204020204" pitchFamily="34" charset="-122"/>
                <a:sym typeface="Arial" panose="020B0604020202020204" pitchFamily="34" charset="0"/>
              </a:rPr>
              <a:t>4</a:t>
            </a:r>
            <a:endParaRPr lang="zh-CN" altLang="en-US" sz="105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内容占位符 2"/>
          <p:cNvSpPr txBox="1"/>
          <p:nvPr/>
        </p:nvSpPr>
        <p:spPr>
          <a:xfrm>
            <a:off x="1295399" y="3336654"/>
            <a:ext cx="3276318" cy="507575"/>
          </a:xfrm>
          <a:prstGeom prst="rect">
            <a:avLst/>
          </a:prstGeom>
          <a:noFill/>
        </p:spPr>
        <p:txBody>
          <a:bodyPr wrap="square" rtlCol="0">
            <a:spAutoFit/>
          </a:bodyPr>
          <a:lstStyle>
            <a:defPPr>
              <a:defRPr lang="zh-CN"/>
            </a:defPPr>
            <a:lvl1pPr algn="just">
              <a:defRPr sz="1800">
                <a:solidFill>
                  <a:schemeClr val="accent1"/>
                </a:solidFill>
                <a:latin typeface="+mj-ea"/>
                <a:ea typeface="+mj-ea"/>
              </a:defRPr>
            </a:lvl1pPr>
            <a:lvl2pPr marL="742950" indent="-285750" eaLnBrk="0" hangingPunct="0">
              <a:spcBef>
                <a:spcPct val="20000"/>
              </a:spcBef>
              <a:buChar char="–"/>
              <a:defRPr sz="2000">
                <a:solidFill>
                  <a:schemeClr val="accent1"/>
                </a:solidFill>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685800" fontAlgn="base">
              <a:spcBef>
                <a:spcPct val="0"/>
              </a:spcBef>
              <a:spcAft>
                <a:spcPct val="0"/>
              </a:spcAft>
            </a:pPr>
            <a:r>
              <a:rPr lang="en-US" altLang="zh-CN"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6S</a:t>
            </a:r>
            <a:r>
              <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rPr>
              <a:t>通过每人每件事情操作到位提升整体水平，个别员工出现差异显而易见；</a:t>
            </a:r>
            <a:endParaRPr lang="zh-CN" altLang="en-US" sz="135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bwMode="auto">
          <a:xfrm>
            <a:off x="924741" y="3304708"/>
            <a:ext cx="321376" cy="313664"/>
          </a:xfrm>
          <a:prstGeom prst="ellipse">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68553" tIns="34277" rIns="68553" bIns="34277" numCol="1" spcCol="0" rtlCol="0" fromWordArt="0" anchor="t" anchorCtr="0" forceAA="0" compatLnSpc="1">
            <a:noAutofit/>
          </a:bodyPr>
          <a:lstStyle/>
          <a:p>
            <a:pPr algn="ctr" defTabSz="685800" fontAlgn="base">
              <a:spcBef>
                <a:spcPct val="0"/>
              </a:spcBef>
              <a:spcAft>
                <a:spcPct val="0"/>
              </a:spcAft>
            </a:pPr>
            <a:r>
              <a:rPr lang="en-US" altLang="zh-CN" sz="1050" dirty="0">
                <a:solidFill>
                  <a:srgbClr val="FFFFFF"/>
                </a:solidFill>
                <a:latin typeface="Arial" panose="020B0604020202020204" pitchFamily="34" charset="0"/>
                <a:ea typeface="微软雅黑" panose="020B0503020204020204" pitchFamily="34" charset="-122"/>
                <a:sym typeface="Arial" panose="020B0604020202020204" pitchFamily="34" charset="0"/>
              </a:rPr>
              <a:t>5</a:t>
            </a:r>
            <a:endParaRPr lang="zh-CN" altLang="en-US" sz="105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文本框 40"/>
          <p:cNvSpPr txBox="1"/>
          <p:nvPr/>
        </p:nvSpPr>
        <p:spPr>
          <a:xfrm>
            <a:off x="990600" y="1146795"/>
            <a:ext cx="7239000" cy="323037"/>
          </a:xfrm>
          <a:prstGeom prst="rect">
            <a:avLst/>
          </a:prstGeom>
          <a:solidFill>
            <a:schemeClr val="accent2"/>
          </a:solidFill>
        </p:spPr>
        <p:txBody>
          <a:bodyPr wrap="square" rtlCol="0">
            <a:spAutoFit/>
          </a:bodyPr>
          <a:lstStyle>
            <a:defPPr>
              <a:defRPr lang="zh-CN"/>
            </a:defPPr>
            <a:lvl1pPr algn="just">
              <a:lnSpc>
                <a:spcPct val="150000"/>
              </a:lnSpc>
              <a:defRPr sz="1800">
                <a:solidFill>
                  <a:schemeClr val="accent1"/>
                </a:solidFill>
                <a:latin typeface="+mj-ea"/>
                <a:ea typeface="+mj-ea"/>
              </a:defRPr>
            </a:lvl1pPr>
            <a:lvl2pPr marL="742950" indent="-285750" eaLnBrk="0" hangingPunct="0">
              <a:spcBef>
                <a:spcPct val="20000"/>
              </a:spcBef>
              <a:buChar char="–"/>
              <a:defRPr sz="2000">
                <a:solidFill>
                  <a:schemeClr val="accent1"/>
                </a:solidFill>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ctr" defTabSz="685800" fontAlgn="base">
              <a:lnSpc>
                <a:spcPct val="100000"/>
              </a:lnSpc>
              <a:spcBef>
                <a:spcPct val="0"/>
              </a:spcBef>
              <a:spcAft>
                <a:spcPct val="0"/>
              </a:spcAft>
            </a:pPr>
            <a:r>
              <a:rPr lang="zh-CN" altLang="en-US" sz="1500" dirty="0">
                <a:latin typeface="Arial" panose="020B0604020202020204" pitchFamily="34" charset="0"/>
                <a:ea typeface="微软雅黑" panose="020B0503020204020204" pitchFamily="34" charset="-122"/>
                <a:sym typeface="Arial" panose="020B0604020202020204" pitchFamily="34" charset="0"/>
              </a:rPr>
              <a:t>注意以下几点</a:t>
            </a:r>
            <a:endParaRPr lang="zh-CN" altLang="en-US" sz="15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4000">
        <p14:gallery dir="l"/>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ppt_x"/>
                                          </p:val>
                                        </p:tav>
                                        <p:tav tm="100000">
                                          <p:val>
                                            <p:strVal val="#ppt_x"/>
                                          </p:val>
                                        </p:tav>
                                      </p:tavLst>
                                    </p:anim>
                                    <p:anim calcmode="lin" valueType="num">
                                      <p:cBhvr additive="base">
                                        <p:cTn id="36" dur="500" fill="hold"/>
                                        <p:tgtEl>
                                          <p:spTgt spid="3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ppt_x"/>
                                          </p:val>
                                        </p:tav>
                                        <p:tav tm="100000">
                                          <p:val>
                                            <p:strVal val="#ppt_x"/>
                                          </p:val>
                                        </p:tav>
                                      </p:tavLst>
                                    </p:anim>
                                    <p:anim calcmode="lin" valueType="num">
                                      <p:cBhvr additive="base">
                                        <p:cTn id="40" dur="500" fill="hold"/>
                                        <p:tgtEl>
                                          <p:spTgt spid="3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ppt_x"/>
                                          </p:val>
                                        </p:tav>
                                        <p:tav tm="100000">
                                          <p:val>
                                            <p:strVal val="#ppt_x"/>
                                          </p:val>
                                        </p:tav>
                                      </p:tavLst>
                                    </p:anim>
                                    <p:anim calcmode="lin" valueType="num">
                                      <p:cBhvr additive="base">
                                        <p:cTn id="44" dur="500" fill="hold"/>
                                        <p:tgtEl>
                                          <p:spTgt spid="3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ppt_x"/>
                                          </p:val>
                                        </p:tav>
                                        <p:tav tm="100000">
                                          <p:val>
                                            <p:strVal val="#ppt_x"/>
                                          </p:val>
                                        </p:tav>
                                      </p:tavLst>
                                    </p:anim>
                                    <p:anim calcmode="lin" valueType="num">
                                      <p:cBhvr additive="base">
                                        <p:cTn id="5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p:bldP spid="5" grpId="0" animBg="1"/>
      <p:bldP spid="32" grpId="0"/>
      <p:bldP spid="33" grpId="0" animBg="1"/>
      <p:bldP spid="34" grpId="0"/>
      <p:bldP spid="35" grpId="0" animBg="1"/>
      <p:bldP spid="36" grpId="0"/>
      <p:bldP spid="37" grpId="0" animBg="1"/>
      <p:bldP spid="38" grpId="0"/>
      <p:bldP spid="39" grpId="0" animBg="1"/>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bwMode="auto">
          <a:xfrm>
            <a:off x="3382132" y="1816780"/>
            <a:ext cx="2398850" cy="2133600"/>
          </a:xfrm>
          <a:prstGeom prst="rect">
            <a:avLst/>
          </a:prstGeom>
          <a:noFill/>
          <a:ln w="9525" cap="flat" cmpd="sng" algn="ctr">
            <a:solidFill>
              <a:schemeClr val="accent1"/>
            </a:solidFill>
            <a:prstDash val="solid"/>
            <a:round/>
            <a:headEnd type="none" w="med" len="med"/>
            <a:tailEnd type="none" w="med" len="med"/>
          </a:ln>
          <a:effectLst/>
        </p:spPr>
        <p:txBody>
          <a:bodyPr vert="horz" wrap="square" lIns="68553" tIns="34277" rIns="68553" bIns="34277" numCol="1" rtlCol="0" anchor="t" anchorCtr="0" compatLnSpc="1"/>
          <a:lstStyle/>
          <a:p>
            <a:pPr defTabSz="685800" fontAlgn="base">
              <a:spcBef>
                <a:spcPct val="0"/>
              </a:spcBef>
              <a:spcAft>
                <a:spcPct val="0"/>
              </a:spcAft>
            </a:pP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bwMode="auto">
          <a:xfrm>
            <a:off x="5960552" y="1816780"/>
            <a:ext cx="2398850" cy="2133600"/>
          </a:xfrm>
          <a:prstGeom prst="rect">
            <a:avLst/>
          </a:prstGeom>
          <a:noFill/>
          <a:ln w="9525" cap="flat" cmpd="sng" algn="ctr">
            <a:solidFill>
              <a:schemeClr val="accent1"/>
            </a:solidFill>
            <a:prstDash val="solid"/>
            <a:round/>
            <a:headEnd type="none" w="med" len="med"/>
            <a:tailEnd type="none" w="med" len="med"/>
          </a:ln>
          <a:effectLst/>
        </p:spPr>
        <p:txBody>
          <a:bodyPr vert="horz" wrap="square" lIns="68553" tIns="34277" rIns="68553" bIns="34277" numCol="1" rtlCol="0" anchor="t" anchorCtr="0" compatLnSpc="1"/>
          <a:lstStyle/>
          <a:p>
            <a:pPr defTabSz="685800" fontAlgn="base">
              <a:spcBef>
                <a:spcPct val="0"/>
              </a:spcBef>
              <a:spcAft>
                <a:spcPct val="0"/>
              </a:spcAft>
            </a:pP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bwMode="auto">
          <a:xfrm>
            <a:off x="773016" y="1816780"/>
            <a:ext cx="2398850" cy="2133600"/>
          </a:xfrm>
          <a:prstGeom prst="rect">
            <a:avLst/>
          </a:prstGeom>
          <a:noFill/>
          <a:ln w="9525" cap="flat" cmpd="sng" algn="ctr">
            <a:solidFill>
              <a:schemeClr val="accent1"/>
            </a:solidFill>
            <a:prstDash val="solid"/>
            <a:round/>
            <a:headEnd type="none" w="med" len="med"/>
            <a:tailEnd type="none" w="med" len="med"/>
          </a:ln>
          <a:effectLst/>
        </p:spPr>
        <p:txBody>
          <a:bodyPr vert="horz" wrap="square" lIns="68553" tIns="34277" rIns="68553" bIns="34277" numCol="1" rtlCol="0" anchor="t" anchorCtr="0" compatLnSpc="1"/>
          <a:lstStyle/>
          <a:p>
            <a:pPr defTabSz="685800" fontAlgn="base">
              <a:spcBef>
                <a:spcPct val="0"/>
              </a:spcBef>
              <a:spcAft>
                <a:spcPct val="0"/>
              </a:spcAft>
            </a:pP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1109566" y="2121580"/>
            <a:ext cx="1740249" cy="323037"/>
          </a:xfrm>
          <a:prstGeom prst="rect">
            <a:avLst/>
          </a:prstGeom>
        </p:spPr>
        <p:txBody>
          <a:bodyPr wrap="square">
            <a:spAutoFit/>
          </a:bodyPr>
          <a:lstStyle/>
          <a:p>
            <a:pPr algn="ctr" defTabSz="685800" fontAlgn="base">
              <a:spcBef>
                <a:spcPct val="0"/>
              </a:spcBef>
              <a:spcAft>
                <a:spcPct val="0"/>
              </a:spcAft>
            </a:pPr>
            <a:r>
              <a:rPr lang="zh-CN" altLang="en-US" sz="15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提升企业形象</a:t>
            </a:r>
            <a:endParaRPr lang="zh-CN" altLang="en-US" sz="15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30"/>
          <p:cNvSpPr/>
          <p:nvPr/>
        </p:nvSpPr>
        <p:spPr>
          <a:xfrm>
            <a:off x="846985" y="2480183"/>
            <a:ext cx="2222562" cy="1130438"/>
          </a:xfrm>
          <a:prstGeom prst="rect">
            <a:avLst/>
          </a:prstGeom>
          <a:noFill/>
        </p:spPr>
        <p:txBody>
          <a:bodyPr wrap="square" rtlCol="0">
            <a:spAutoFit/>
          </a:bodyPr>
          <a:lstStyle/>
          <a:p>
            <a:pPr marL="213995" indent="-213995" algn="just" defTabSz="685800" fontAlgn="base">
              <a:spcBef>
                <a:spcPct val="0"/>
              </a:spcBef>
              <a:spcAft>
                <a:spcPct val="0"/>
              </a:spcAft>
              <a:buFont typeface="Wingdings" panose="05000000000000000000" pitchFamily="2" charset="2"/>
              <a:buChar char="l"/>
            </a:pP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整齐清洁的工作环境，使顾客有信心，易于吸引顾客。</a:t>
            </a: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marL="213995" indent="-213995" algn="just" defTabSz="685800" fontAlgn="base">
              <a:spcBef>
                <a:spcPct val="0"/>
              </a:spcBef>
              <a:spcAft>
                <a:spcPct val="0"/>
              </a:spcAft>
              <a:buFont typeface="Wingdings" panose="05000000000000000000" pitchFamily="2" charset="2"/>
              <a:buChar char="l"/>
            </a:pP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由于口碑相传，会成为学习的对象。</a:t>
            </a: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34"/>
          <p:cNvSpPr/>
          <p:nvPr/>
        </p:nvSpPr>
        <p:spPr>
          <a:xfrm>
            <a:off x="3698217" y="2121580"/>
            <a:ext cx="1740249" cy="323037"/>
          </a:xfrm>
          <a:prstGeom prst="rect">
            <a:avLst/>
          </a:prstGeom>
        </p:spPr>
        <p:txBody>
          <a:bodyPr wrap="square">
            <a:spAutoFit/>
          </a:bodyPr>
          <a:lstStyle/>
          <a:p>
            <a:pPr algn="ctr" defTabSz="685800" fontAlgn="base">
              <a:spcBef>
                <a:spcPct val="0"/>
              </a:spcBef>
              <a:spcAft>
                <a:spcPct val="0"/>
              </a:spcAft>
            </a:pPr>
            <a:r>
              <a:rPr lang="zh-CN" altLang="en-US" sz="15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提升员工归属感</a:t>
            </a:r>
            <a:endParaRPr lang="zh-CN" altLang="en-US" sz="15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3435636" y="2480183"/>
            <a:ext cx="2222562" cy="1130438"/>
          </a:xfrm>
          <a:prstGeom prst="rect">
            <a:avLst/>
          </a:prstGeom>
          <a:noFill/>
        </p:spPr>
        <p:txBody>
          <a:bodyPr wrap="square" rtlCol="0">
            <a:spAutoFit/>
          </a:bodyPr>
          <a:lstStyle/>
          <a:p>
            <a:pPr marL="213995" indent="-213995" algn="just" defTabSz="685800" fontAlgn="base">
              <a:spcBef>
                <a:spcPct val="0"/>
              </a:spcBef>
              <a:spcAft>
                <a:spcPct val="0"/>
              </a:spcAft>
              <a:buFont typeface="Wingdings" panose="05000000000000000000" pitchFamily="2" charset="2"/>
              <a:buChar char="l"/>
            </a:pP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人人变成有素养的员工</a:t>
            </a: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marL="213995" indent="-213995" algn="just" defTabSz="685800" fontAlgn="base">
              <a:spcBef>
                <a:spcPct val="0"/>
              </a:spcBef>
              <a:spcAft>
                <a:spcPct val="0"/>
              </a:spcAft>
              <a:buFont typeface="Wingdings" panose="05000000000000000000" pitchFamily="2" charset="2"/>
              <a:buChar char="l"/>
            </a:pP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员工有尊严，有成就感</a:t>
            </a: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marL="213995" indent="-213995" algn="just" defTabSz="685800" fontAlgn="base">
              <a:spcBef>
                <a:spcPct val="0"/>
              </a:spcBef>
              <a:spcAft>
                <a:spcPct val="0"/>
              </a:spcAft>
              <a:buFont typeface="Wingdings" panose="05000000000000000000" pitchFamily="2" charset="2"/>
              <a:buChar char="l"/>
            </a:pP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易带动改善的意愿</a:t>
            </a: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marL="213995" indent="-213995" algn="just" defTabSz="685800" fontAlgn="base">
              <a:spcBef>
                <a:spcPct val="0"/>
              </a:spcBef>
              <a:spcAft>
                <a:spcPct val="0"/>
              </a:spcAft>
              <a:buFont typeface="Wingdings" panose="05000000000000000000" pitchFamily="2" charset="2"/>
              <a:buChar char="l"/>
            </a:pP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对自己的工作易付出爱心与耐心</a:t>
            </a: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36"/>
          <p:cNvSpPr/>
          <p:nvPr/>
        </p:nvSpPr>
        <p:spPr>
          <a:xfrm>
            <a:off x="6317564" y="2121580"/>
            <a:ext cx="1740249" cy="323037"/>
          </a:xfrm>
          <a:prstGeom prst="rect">
            <a:avLst/>
          </a:prstGeom>
        </p:spPr>
        <p:txBody>
          <a:bodyPr wrap="square">
            <a:spAutoFit/>
          </a:bodyPr>
          <a:lstStyle/>
          <a:p>
            <a:pPr algn="ctr" defTabSz="685800" fontAlgn="base">
              <a:spcBef>
                <a:spcPct val="0"/>
              </a:spcBef>
              <a:spcAft>
                <a:spcPct val="0"/>
              </a:spcAft>
            </a:pPr>
            <a:r>
              <a:rPr lang="zh-CN" altLang="en-US" sz="15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减少浪费</a:t>
            </a:r>
            <a:endParaRPr lang="zh-CN" altLang="en-US" sz="15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6054983" y="2480183"/>
            <a:ext cx="2222562" cy="1130438"/>
          </a:xfrm>
          <a:prstGeom prst="rect">
            <a:avLst/>
          </a:prstGeom>
          <a:noFill/>
        </p:spPr>
        <p:txBody>
          <a:bodyPr wrap="square" rtlCol="0">
            <a:spAutoFit/>
          </a:bodyPr>
          <a:lstStyle/>
          <a:p>
            <a:pPr marL="213995" indent="-213995" algn="just" defTabSz="685800" fontAlgn="base">
              <a:spcBef>
                <a:spcPct val="0"/>
              </a:spcBef>
              <a:spcAft>
                <a:spcPct val="0"/>
              </a:spcAft>
              <a:buFont typeface="Wingdings" panose="05000000000000000000" pitchFamily="2" charset="2"/>
              <a:buChar char="l"/>
            </a:pP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人的浪费减少</a:t>
            </a: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marL="213995" indent="-213995" algn="just" defTabSz="685800" fontAlgn="base">
              <a:spcBef>
                <a:spcPct val="0"/>
              </a:spcBef>
              <a:spcAft>
                <a:spcPct val="0"/>
              </a:spcAft>
              <a:buFont typeface="Wingdings" panose="05000000000000000000" pitchFamily="2" charset="2"/>
              <a:buChar char="l"/>
            </a:pP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场所的浪费减少</a:t>
            </a: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marL="213995" indent="-213995" algn="just" defTabSz="685800" fontAlgn="base">
              <a:spcBef>
                <a:spcPct val="0"/>
              </a:spcBef>
              <a:spcAft>
                <a:spcPct val="0"/>
              </a:spcAft>
              <a:buFont typeface="Wingdings" panose="05000000000000000000" pitchFamily="2" charset="2"/>
              <a:buChar char="l"/>
            </a:pP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时间浪费减少</a:t>
            </a: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marL="213995" indent="-213995" algn="just" defTabSz="685800" fontAlgn="base">
              <a:spcBef>
                <a:spcPct val="0"/>
              </a:spcBef>
              <a:spcAft>
                <a:spcPct val="0"/>
              </a:spcAft>
              <a:buFont typeface="Wingdings" panose="05000000000000000000" pitchFamily="2" charset="2"/>
              <a:buChar char="l"/>
            </a:pP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减少浪费</a:t>
            </a:r>
            <a:r>
              <a:rPr lang="en-US" altLang="zh-CN"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a:t>
            </a: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降低成本</a:t>
            </a:r>
            <a:r>
              <a:rPr lang="en-US" altLang="zh-CN"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a:t>
            </a: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增加利润</a:t>
            </a: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nvSpPr>
        <p:spPr>
          <a:xfrm>
            <a:off x="773016" y="1352550"/>
            <a:ext cx="7586386" cy="276871"/>
          </a:xfrm>
          <a:prstGeom prst="rect">
            <a:avLst/>
          </a:prstGeom>
          <a:solidFill>
            <a:schemeClr val="accent2"/>
          </a:solidFill>
          <a:ln>
            <a:noFill/>
          </a:ln>
        </p:spPr>
        <p:txBody>
          <a:bodyPr vert="horz" wrap="square" lIns="0" tIns="0" rIns="0" bIns="0" numCol="1" anchor="t" anchorCtr="0" compatLnSpc="1">
            <a:spAutoFit/>
          </a:bodyPr>
          <a:lstStyle/>
          <a:p>
            <a:pPr algn="ctr" defTabSz="685800" fontAlgn="base">
              <a:spcBef>
                <a:spcPct val="0"/>
              </a:spcBef>
              <a:spcAft>
                <a:spcPct val="0"/>
              </a:spcAft>
            </a:pPr>
            <a:r>
              <a:rPr lang="en-US" altLang="zh-CN" sz="1800" dirty="0">
                <a:solidFill>
                  <a:srgbClr val="3D3D3D"/>
                </a:solidFill>
                <a:latin typeface="Arial" panose="020B0604020202020204" pitchFamily="34" charset="0"/>
                <a:ea typeface="微软雅黑" panose="020B0503020204020204" pitchFamily="34" charset="-122"/>
                <a:sym typeface="Arial" panose="020B0604020202020204" pitchFamily="34" charset="0"/>
              </a:rPr>
              <a:t>6S</a:t>
            </a:r>
            <a:r>
              <a:rPr lang="zh-CN" altLang="en-US" sz="1800" dirty="0">
                <a:solidFill>
                  <a:srgbClr val="3D3D3D"/>
                </a:solidFill>
                <a:latin typeface="Arial" panose="020B0604020202020204" pitchFamily="34" charset="0"/>
                <a:ea typeface="微软雅黑" panose="020B0503020204020204" pitchFamily="34" charset="-122"/>
                <a:sym typeface="Arial" panose="020B0604020202020204" pitchFamily="34" charset="0"/>
              </a:rPr>
              <a:t>的对于企业的作用，总结起来有以下六点：</a:t>
            </a:r>
            <a:endParaRPr lang="zh-CN" altLang="en-US" sz="18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4000">
        <p14:gallery dir="l"/>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ppt_x"/>
                                          </p:val>
                                        </p:tav>
                                        <p:tav tm="100000">
                                          <p:val>
                                            <p:strVal val="#ppt_x"/>
                                          </p:val>
                                        </p:tav>
                                      </p:tavLst>
                                    </p:anim>
                                    <p:anim calcmode="lin" valueType="num">
                                      <p:cBhvr additive="base">
                                        <p:cTn id="36" dur="500" fill="hold"/>
                                        <p:tgtEl>
                                          <p:spTgt spid="3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ppt_x"/>
                                          </p:val>
                                        </p:tav>
                                        <p:tav tm="100000">
                                          <p:val>
                                            <p:strVal val="#ppt_x"/>
                                          </p:val>
                                        </p:tav>
                                      </p:tavLst>
                                    </p:anim>
                                    <p:anim calcmode="lin" valueType="num">
                                      <p:cBhvr additive="base">
                                        <p:cTn id="40" dur="500" fill="hold"/>
                                        <p:tgtEl>
                                          <p:spTgt spid="3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2" grpId="0" animBg="1"/>
      <p:bldP spid="30" grpId="0"/>
      <p:bldP spid="31" grpId="0"/>
      <p:bldP spid="35" grpId="0"/>
      <p:bldP spid="36" grpId="0"/>
      <p:bldP spid="37" grpId="0"/>
      <p:bldP spid="38" grpId="0"/>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bwMode="auto">
          <a:xfrm>
            <a:off x="3382132" y="1816780"/>
            <a:ext cx="2398850" cy="2133600"/>
          </a:xfrm>
          <a:prstGeom prst="rect">
            <a:avLst/>
          </a:prstGeom>
          <a:noFill/>
          <a:ln w="9525" cap="flat" cmpd="sng" algn="ctr">
            <a:solidFill>
              <a:schemeClr val="accent1"/>
            </a:solidFill>
            <a:prstDash val="solid"/>
            <a:round/>
            <a:headEnd type="none" w="med" len="med"/>
            <a:tailEnd type="none" w="med" len="med"/>
          </a:ln>
          <a:effectLst/>
        </p:spPr>
        <p:txBody>
          <a:bodyPr vert="horz" wrap="square" lIns="68553" tIns="34277" rIns="68553" bIns="34277" numCol="1" rtlCol="0" anchor="t" anchorCtr="0" compatLnSpc="1"/>
          <a:lstStyle/>
          <a:p>
            <a:pPr defTabSz="685800" fontAlgn="base">
              <a:spcBef>
                <a:spcPct val="0"/>
              </a:spcBef>
              <a:spcAft>
                <a:spcPct val="0"/>
              </a:spcAft>
            </a:pP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bwMode="auto">
          <a:xfrm>
            <a:off x="5960552" y="1816780"/>
            <a:ext cx="2398850" cy="2133600"/>
          </a:xfrm>
          <a:prstGeom prst="rect">
            <a:avLst/>
          </a:prstGeom>
          <a:noFill/>
          <a:ln w="9525" cap="flat" cmpd="sng" algn="ctr">
            <a:solidFill>
              <a:schemeClr val="accent1"/>
            </a:solidFill>
            <a:prstDash val="solid"/>
            <a:round/>
            <a:headEnd type="none" w="med" len="med"/>
            <a:tailEnd type="none" w="med" len="med"/>
          </a:ln>
          <a:effectLst/>
        </p:spPr>
        <p:txBody>
          <a:bodyPr vert="horz" wrap="square" lIns="68553" tIns="34277" rIns="68553" bIns="34277" numCol="1" rtlCol="0" anchor="t" anchorCtr="0" compatLnSpc="1"/>
          <a:lstStyle/>
          <a:p>
            <a:pPr defTabSz="685800" fontAlgn="base">
              <a:spcBef>
                <a:spcPct val="0"/>
              </a:spcBef>
              <a:spcAft>
                <a:spcPct val="0"/>
              </a:spcAft>
            </a:pP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bwMode="auto">
          <a:xfrm>
            <a:off x="773016" y="1816780"/>
            <a:ext cx="2398850" cy="2133600"/>
          </a:xfrm>
          <a:prstGeom prst="rect">
            <a:avLst/>
          </a:prstGeom>
          <a:noFill/>
          <a:ln w="9525" cap="flat" cmpd="sng" algn="ctr">
            <a:solidFill>
              <a:schemeClr val="accent1"/>
            </a:solidFill>
            <a:prstDash val="solid"/>
            <a:round/>
            <a:headEnd type="none" w="med" len="med"/>
            <a:tailEnd type="none" w="med" len="med"/>
          </a:ln>
          <a:effectLst/>
        </p:spPr>
        <p:txBody>
          <a:bodyPr vert="horz" wrap="square" lIns="68553" tIns="34277" rIns="68553" bIns="34277" numCol="1" rtlCol="0" anchor="t" anchorCtr="0" compatLnSpc="1"/>
          <a:lstStyle/>
          <a:p>
            <a:pPr defTabSz="685800" fontAlgn="base">
              <a:spcBef>
                <a:spcPct val="0"/>
              </a:spcBef>
              <a:spcAft>
                <a:spcPct val="0"/>
              </a:spcAft>
            </a:pP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1109566" y="2121580"/>
            <a:ext cx="1740249" cy="323037"/>
          </a:xfrm>
          <a:prstGeom prst="rect">
            <a:avLst/>
          </a:prstGeom>
        </p:spPr>
        <p:txBody>
          <a:bodyPr wrap="square">
            <a:spAutoFit/>
          </a:bodyPr>
          <a:lstStyle/>
          <a:p>
            <a:pPr algn="ctr" defTabSz="685800" fontAlgn="base">
              <a:spcBef>
                <a:spcPct val="0"/>
              </a:spcBef>
              <a:spcAft>
                <a:spcPct val="0"/>
              </a:spcAft>
            </a:pPr>
            <a:r>
              <a:rPr lang="zh-CN" altLang="en-US" sz="15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安全有保证</a:t>
            </a:r>
            <a:endParaRPr lang="zh-CN" altLang="en-US" sz="15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30"/>
          <p:cNvSpPr/>
          <p:nvPr/>
        </p:nvSpPr>
        <p:spPr>
          <a:xfrm>
            <a:off x="846985" y="2480183"/>
            <a:ext cx="2222562" cy="922817"/>
          </a:xfrm>
          <a:prstGeom prst="rect">
            <a:avLst/>
          </a:prstGeom>
          <a:noFill/>
        </p:spPr>
        <p:txBody>
          <a:bodyPr wrap="square" rtlCol="0">
            <a:spAutoFit/>
          </a:bodyPr>
          <a:lstStyle/>
          <a:p>
            <a:pPr marL="213995" indent="-213995" algn="just" defTabSz="685800" fontAlgn="base">
              <a:spcBef>
                <a:spcPct val="0"/>
              </a:spcBef>
              <a:spcAft>
                <a:spcPct val="0"/>
              </a:spcAft>
              <a:buFont typeface="Wingdings" panose="05000000000000000000" pitchFamily="2" charset="2"/>
              <a:buChar char="l"/>
            </a:pP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工作场所宽广明亮。</a:t>
            </a: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marL="213995" indent="-213995" algn="just" defTabSz="685800" fontAlgn="base">
              <a:spcBef>
                <a:spcPct val="0"/>
              </a:spcBef>
              <a:spcAft>
                <a:spcPct val="0"/>
              </a:spcAft>
              <a:buFont typeface="Wingdings" panose="05000000000000000000" pitchFamily="2" charset="2"/>
              <a:buChar char="l"/>
            </a:pP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通道畅通</a:t>
            </a: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marL="213995" indent="-213995" algn="just" defTabSz="685800" fontAlgn="base">
              <a:spcBef>
                <a:spcPct val="0"/>
              </a:spcBef>
              <a:spcAft>
                <a:spcPct val="0"/>
              </a:spcAft>
              <a:buFont typeface="Wingdings" panose="05000000000000000000" pitchFamily="2" charset="2"/>
              <a:buChar char="l"/>
            </a:pP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地上不会随意摆放不该摆放的东西</a:t>
            </a: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34"/>
          <p:cNvSpPr/>
          <p:nvPr/>
        </p:nvSpPr>
        <p:spPr>
          <a:xfrm>
            <a:off x="3698217" y="2121580"/>
            <a:ext cx="1740249" cy="323037"/>
          </a:xfrm>
          <a:prstGeom prst="rect">
            <a:avLst/>
          </a:prstGeom>
        </p:spPr>
        <p:txBody>
          <a:bodyPr wrap="square">
            <a:spAutoFit/>
          </a:bodyPr>
          <a:lstStyle/>
          <a:p>
            <a:pPr algn="ctr" defTabSz="685800" fontAlgn="base">
              <a:spcBef>
                <a:spcPct val="0"/>
              </a:spcBef>
              <a:spcAft>
                <a:spcPct val="0"/>
              </a:spcAft>
            </a:pPr>
            <a:r>
              <a:rPr lang="zh-CN" altLang="en-US" sz="15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效率的提升</a:t>
            </a:r>
            <a:endParaRPr lang="zh-CN" altLang="en-US" sz="15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3435636" y="2480183"/>
            <a:ext cx="2222562" cy="1130438"/>
          </a:xfrm>
          <a:prstGeom prst="rect">
            <a:avLst/>
          </a:prstGeom>
          <a:noFill/>
        </p:spPr>
        <p:txBody>
          <a:bodyPr wrap="square" rtlCol="0">
            <a:spAutoFit/>
          </a:bodyPr>
          <a:lstStyle/>
          <a:p>
            <a:pPr marL="213995" indent="-213995" algn="just" defTabSz="685800" fontAlgn="base">
              <a:spcBef>
                <a:spcPct val="0"/>
              </a:spcBef>
              <a:spcAft>
                <a:spcPct val="0"/>
              </a:spcAft>
              <a:buFont typeface="Wingdings" panose="05000000000000000000" pitchFamily="2" charset="2"/>
              <a:buChar char="l"/>
            </a:pP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好的工作环境</a:t>
            </a: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marL="213995" indent="-213995" algn="just" defTabSz="685800" fontAlgn="base">
              <a:spcBef>
                <a:spcPct val="0"/>
              </a:spcBef>
              <a:spcAft>
                <a:spcPct val="0"/>
              </a:spcAft>
              <a:buFont typeface="Wingdings" panose="05000000000000000000" pitchFamily="2" charset="2"/>
              <a:buChar char="l"/>
            </a:pP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好的工作气氛</a:t>
            </a: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marL="213995" indent="-213995" algn="just" defTabSz="685800" fontAlgn="base">
              <a:spcBef>
                <a:spcPct val="0"/>
              </a:spcBef>
              <a:spcAft>
                <a:spcPct val="0"/>
              </a:spcAft>
              <a:buFont typeface="Wingdings" panose="05000000000000000000" pitchFamily="2" charset="2"/>
              <a:buChar char="l"/>
            </a:pP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有素养的工作伙伴</a:t>
            </a: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marL="213995" indent="-213995" algn="just" defTabSz="685800" fontAlgn="base">
              <a:spcBef>
                <a:spcPct val="0"/>
              </a:spcBef>
              <a:spcAft>
                <a:spcPct val="0"/>
              </a:spcAft>
              <a:buFont typeface="Wingdings" panose="05000000000000000000" pitchFamily="2" charset="2"/>
              <a:buChar char="l"/>
            </a:pP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物品摆放有序，免去寻找</a:t>
            </a: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36"/>
          <p:cNvSpPr/>
          <p:nvPr/>
        </p:nvSpPr>
        <p:spPr>
          <a:xfrm>
            <a:off x="6317564" y="2121580"/>
            <a:ext cx="1740249" cy="323037"/>
          </a:xfrm>
          <a:prstGeom prst="rect">
            <a:avLst/>
          </a:prstGeom>
        </p:spPr>
        <p:txBody>
          <a:bodyPr wrap="square">
            <a:spAutoFit/>
          </a:bodyPr>
          <a:lstStyle/>
          <a:p>
            <a:pPr algn="ctr" defTabSz="685800" fontAlgn="base">
              <a:spcBef>
                <a:spcPct val="0"/>
              </a:spcBef>
              <a:spcAft>
                <a:spcPct val="0"/>
              </a:spcAft>
            </a:pPr>
            <a:r>
              <a:rPr lang="zh-CN" altLang="en-US" sz="15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品质有保障</a:t>
            </a:r>
            <a:endParaRPr lang="zh-CN" altLang="en-US" sz="15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6054983" y="2480183"/>
            <a:ext cx="2222562" cy="715196"/>
          </a:xfrm>
          <a:prstGeom prst="rect">
            <a:avLst/>
          </a:prstGeom>
          <a:noFill/>
        </p:spPr>
        <p:txBody>
          <a:bodyPr wrap="square" rtlCol="0">
            <a:spAutoFit/>
          </a:bodyPr>
          <a:lstStyle/>
          <a:p>
            <a:pPr marL="213995" indent="-213995" algn="just" defTabSz="685800" fontAlgn="base">
              <a:spcBef>
                <a:spcPct val="0"/>
              </a:spcBef>
              <a:spcAft>
                <a:spcPct val="0"/>
              </a:spcAft>
              <a:buFont typeface="Wingdings" panose="05000000000000000000" pitchFamily="2" charset="2"/>
              <a:buChar char="l"/>
            </a:pP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 任何事有讲究，不马虎。</a:t>
            </a: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marL="213995" indent="-213995" algn="just" defTabSz="685800" fontAlgn="base">
              <a:spcBef>
                <a:spcPct val="0"/>
              </a:spcBef>
              <a:spcAft>
                <a:spcPct val="0"/>
              </a:spcAft>
              <a:buFont typeface="Wingdings" panose="05000000000000000000" pitchFamily="2" charset="2"/>
              <a:buChar char="l"/>
            </a:pPr>
            <a:r>
              <a:rPr lang="en-US" altLang="zh-CN"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6S</a:t>
            </a:r>
            <a:r>
              <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rPr>
              <a:t>就是去除马虎，保障品质</a:t>
            </a:r>
            <a:endParaRPr lang="zh-CN" altLang="en-US" sz="13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nvSpPr>
        <p:spPr>
          <a:xfrm>
            <a:off x="773016" y="1352550"/>
            <a:ext cx="7586386" cy="276871"/>
          </a:xfrm>
          <a:prstGeom prst="rect">
            <a:avLst/>
          </a:prstGeom>
          <a:solidFill>
            <a:schemeClr val="accent2"/>
          </a:solidFill>
          <a:ln>
            <a:noFill/>
          </a:ln>
        </p:spPr>
        <p:txBody>
          <a:bodyPr vert="horz" wrap="square" lIns="0" tIns="0" rIns="0" bIns="0" numCol="1" anchor="t" anchorCtr="0" compatLnSpc="1">
            <a:spAutoFit/>
          </a:bodyPr>
          <a:lstStyle/>
          <a:p>
            <a:pPr algn="ctr" defTabSz="685800" fontAlgn="base">
              <a:spcBef>
                <a:spcPct val="0"/>
              </a:spcBef>
              <a:spcAft>
                <a:spcPct val="0"/>
              </a:spcAft>
            </a:pPr>
            <a:r>
              <a:rPr lang="en-US" altLang="zh-CN" sz="1800" dirty="0">
                <a:solidFill>
                  <a:srgbClr val="3D3D3D"/>
                </a:solidFill>
                <a:latin typeface="Arial" panose="020B0604020202020204" pitchFamily="34" charset="0"/>
                <a:ea typeface="微软雅黑" panose="020B0503020204020204" pitchFamily="34" charset="-122"/>
                <a:sym typeface="Arial" panose="020B0604020202020204" pitchFamily="34" charset="0"/>
              </a:rPr>
              <a:t>6S</a:t>
            </a:r>
            <a:r>
              <a:rPr lang="zh-CN" altLang="en-US" sz="1800" dirty="0">
                <a:solidFill>
                  <a:srgbClr val="3D3D3D"/>
                </a:solidFill>
                <a:latin typeface="Arial" panose="020B0604020202020204" pitchFamily="34" charset="0"/>
                <a:ea typeface="微软雅黑" panose="020B0503020204020204" pitchFamily="34" charset="-122"/>
                <a:sym typeface="Arial" panose="020B0604020202020204" pitchFamily="34" charset="0"/>
              </a:rPr>
              <a:t>的对于企业的作用，总结起来有以下六点：</a:t>
            </a:r>
            <a:endParaRPr lang="zh-CN" altLang="en-US" sz="18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4000">
        <p14:gallery dir="l"/>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ppt_x"/>
                                          </p:val>
                                        </p:tav>
                                        <p:tav tm="100000">
                                          <p:val>
                                            <p:strVal val="#ppt_x"/>
                                          </p:val>
                                        </p:tav>
                                      </p:tavLst>
                                    </p:anim>
                                    <p:anim calcmode="lin" valueType="num">
                                      <p:cBhvr additive="base">
                                        <p:cTn id="36" dur="500" fill="hold"/>
                                        <p:tgtEl>
                                          <p:spTgt spid="3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ppt_x"/>
                                          </p:val>
                                        </p:tav>
                                        <p:tav tm="100000">
                                          <p:val>
                                            <p:strVal val="#ppt_x"/>
                                          </p:val>
                                        </p:tav>
                                      </p:tavLst>
                                    </p:anim>
                                    <p:anim calcmode="lin" valueType="num">
                                      <p:cBhvr additive="base">
                                        <p:cTn id="40" dur="500" fill="hold"/>
                                        <p:tgtEl>
                                          <p:spTgt spid="3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2" grpId="0" animBg="1"/>
      <p:bldP spid="30" grpId="0"/>
      <p:bldP spid="31" grpId="0"/>
      <p:bldP spid="35" grpId="0"/>
      <p:bldP spid="36" grpId="0"/>
      <p:bldP spid="37" grpId="0"/>
      <p:bldP spid="38" grpId="0"/>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p:cNvSpPr/>
          <p:nvPr/>
        </p:nvSpPr>
        <p:spPr bwMode="auto">
          <a:xfrm>
            <a:off x="1143000" y="1581151"/>
            <a:ext cx="363824" cy="363824"/>
          </a:xfrm>
          <a:prstGeom prst="roundRect">
            <a:avLst>
              <a:gd name="adj" fmla="val 5418"/>
            </a:avLst>
          </a:prstGeom>
          <a:solidFill>
            <a:schemeClr val="accent1"/>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68553" tIns="34277" rIns="68553" bIns="34277" numCol="1" rtlCol="0" anchor="t" anchorCtr="0" compatLnSpc="1"/>
          <a:lstStyle/>
          <a:p>
            <a:pPr algn="ctr" defTabSz="685800" fontAlgn="base">
              <a:spcBef>
                <a:spcPct val="0"/>
              </a:spcBef>
              <a:spcAft>
                <a:spcPct val="0"/>
              </a:spcAft>
            </a:pPr>
            <a:r>
              <a:rPr lang="en-US" altLang="zh-CN" sz="1600" dirty="0">
                <a:solidFill>
                  <a:srgbClr val="FFFFFF"/>
                </a:solidFill>
                <a:latin typeface="Arial" panose="020B0604020202020204" pitchFamily="34" charset="0"/>
                <a:ea typeface="微软雅黑" panose="020B0503020204020204" pitchFamily="34" charset="-122"/>
                <a:sym typeface="Arial" panose="020B0604020202020204" pitchFamily="34" charset="0"/>
              </a:rPr>
              <a:t>1</a:t>
            </a:r>
            <a:endParaRPr lang="zh-CN" altLang="en-US" sz="16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p:cNvSpPr/>
          <p:nvPr/>
        </p:nvSpPr>
        <p:spPr>
          <a:xfrm>
            <a:off x="1598920" y="1581150"/>
            <a:ext cx="2220902" cy="3385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defTabSz="685800" fontAlgn="base">
              <a:spcBef>
                <a:spcPct val="0"/>
              </a:spcBef>
              <a:spcAft>
                <a:spcPct val="0"/>
              </a:spcAft>
            </a:pPr>
            <a:r>
              <a:rPr lang="zh-CN" altLang="en-US" sz="1600" dirty="0">
                <a:solidFill>
                  <a:srgbClr val="3D3D3D"/>
                </a:solidFill>
                <a:latin typeface="Arial" panose="020B0604020202020204" pitchFamily="34" charset="0"/>
                <a:ea typeface="微软雅黑" panose="020B0503020204020204" pitchFamily="34" charset="-122"/>
                <a:sym typeface="Arial" panose="020B0604020202020204" pitchFamily="34" charset="0"/>
              </a:rPr>
              <a:t>6</a:t>
            </a:r>
            <a:r>
              <a:rPr lang="en-US" altLang="zh-CN" sz="1600" dirty="0">
                <a:solidFill>
                  <a:srgbClr val="3D3D3D"/>
                </a:solidFill>
                <a:latin typeface="Arial" panose="020B0604020202020204" pitchFamily="34" charset="0"/>
                <a:ea typeface="微软雅黑" panose="020B0503020204020204" pitchFamily="34" charset="-122"/>
                <a:sym typeface="Arial" panose="020B0604020202020204" pitchFamily="34" charset="0"/>
              </a:rPr>
              <a:t>S≠</a:t>
            </a:r>
            <a:r>
              <a:rPr lang="zh-CN" altLang="en-US" sz="1600" dirty="0">
                <a:solidFill>
                  <a:srgbClr val="3D3D3D"/>
                </a:solidFill>
                <a:latin typeface="Arial" panose="020B0604020202020204" pitchFamily="34" charset="0"/>
                <a:ea typeface="微软雅黑" panose="020B0503020204020204" pitchFamily="34" charset="-122"/>
                <a:sym typeface="Arial" panose="020B0604020202020204" pitchFamily="34" charset="0"/>
              </a:rPr>
              <a:t>大扫除</a:t>
            </a:r>
            <a:endParaRPr lang="zh-CN" altLang="en-US" sz="16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3"/>
          <p:cNvSpPr/>
          <p:nvPr/>
        </p:nvSpPr>
        <p:spPr>
          <a:xfrm>
            <a:off x="1596080" y="1908039"/>
            <a:ext cx="2895600"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defTabSz="685800" fontAlgn="base">
              <a:spcBef>
                <a:spcPct val="0"/>
              </a:spcBef>
              <a:spcAft>
                <a:spcPct val="0"/>
              </a:spcAft>
            </a:pPr>
            <a:r>
              <a:rPr lang="zh-CN" altLang="en-US" sz="1600" dirty="0">
                <a:solidFill>
                  <a:srgbClr val="3D3D3D"/>
                </a:solidFill>
                <a:latin typeface="Arial" panose="020B0604020202020204" pitchFamily="34" charset="0"/>
                <a:ea typeface="微软雅黑" panose="020B0503020204020204" pitchFamily="34" charset="-122"/>
                <a:sym typeface="Arial" panose="020B0604020202020204" pitchFamily="34" charset="0"/>
              </a:rPr>
              <a:t>6</a:t>
            </a:r>
            <a:r>
              <a:rPr lang="en-US" altLang="zh-CN" sz="1600" dirty="0">
                <a:solidFill>
                  <a:srgbClr val="3D3D3D"/>
                </a:solidFill>
                <a:latin typeface="Arial" panose="020B0604020202020204" pitchFamily="34" charset="0"/>
                <a:ea typeface="微软雅黑" panose="020B0503020204020204" pitchFamily="34" charset="-122"/>
                <a:sym typeface="Arial" panose="020B0604020202020204" pitchFamily="34" charset="0"/>
              </a:rPr>
              <a:t>S</a:t>
            </a:r>
            <a:r>
              <a:rPr lang="zh-CN" altLang="en-US" sz="1600" dirty="0">
                <a:solidFill>
                  <a:srgbClr val="3D3D3D"/>
                </a:solidFill>
                <a:latin typeface="Arial" panose="020B0604020202020204" pitchFamily="34" charset="0"/>
                <a:ea typeface="微软雅黑" panose="020B0503020204020204" pitchFamily="34" charset="-122"/>
                <a:sym typeface="Arial" panose="020B0604020202020204" pitchFamily="34" charset="0"/>
              </a:rPr>
              <a:t>：空间大扫除、心灵大扫除</a:t>
            </a:r>
            <a:endParaRPr lang="zh-CN" altLang="en-US" sz="16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a:p>
            <a:pPr algn="just" defTabSz="685800" fontAlgn="base">
              <a:spcBef>
                <a:spcPct val="0"/>
              </a:spcBef>
              <a:spcAft>
                <a:spcPct val="0"/>
              </a:spcAft>
            </a:pPr>
            <a:r>
              <a:rPr lang="zh-CN" altLang="en-US" sz="1600" dirty="0">
                <a:solidFill>
                  <a:srgbClr val="3D3D3D"/>
                </a:solidFill>
                <a:latin typeface="Arial" panose="020B0604020202020204" pitchFamily="34" charset="0"/>
                <a:ea typeface="微软雅黑" panose="020B0503020204020204" pitchFamily="34" charset="-122"/>
                <a:sym typeface="Arial" panose="020B0604020202020204" pitchFamily="34" charset="0"/>
              </a:rPr>
              <a:t>6</a:t>
            </a:r>
            <a:r>
              <a:rPr lang="en-US" altLang="zh-CN" sz="1600" dirty="0">
                <a:solidFill>
                  <a:srgbClr val="3D3D3D"/>
                </a:solidFill>
                <a:latin typeface="Arial" panose="020B0604020202020204" pitchFamily="34" charset="0"/>
                <a:ea typeface="微软雅黑" panose="020B0503020204020204" pitchFamily="34" charset="-122"/>
                <a:sym typeface="Arial" panose="020B0604020202020204" pitchFamily="34" charset="0"/>
              </a:rPr>
              <a:t>S</a:t>
            </a:r>
            <a:r>
              <a:rPr lang="zh-CN" altLang="en-US" sz="1600" dirty="0">
                <a:solidFill>
                  <a:srgbClr val="3D3D3D"/>
                </a:solidFill>
                <a:latin typeface="Arial" panose="020B0604020202020204" pitchFamily="34" charset="0"/>
                <a:ea typeface="微软雅黑" panose="020B0503020204020204" pitchFamily="34" charset="-122"/>
                <a:sym typeface="Arial" panose="020B0604020202020204" pitchFamily="34" charset="0"/>
              </a:rPr>
              <a:t>：始于大扫除、止于标准化</a:t>
            </a:r>
            <a:endParaRPr lang="zh-CN" altLang="en-US" sz="16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圆角 26"/>
          <p:cNvSpPr/>
          <p:nvPr/>
        </p:nvSpPr>
        <p:spPr bwMode="auto">
          <a:xfrm>
            <a:off x="1143000" y="2604333"/>
            <a:ext cx="363824" cy="363824"/>
          </a:xfrm>
          <a:prstGeom prst="roundRect">
            <a:avLst>
              <a:gd name="adj" fmla="val 5418"/>
            </a:avLst>
          </a:prstGeom>
          <a:solidFill>
            <a:schemeClr val="accent1"/>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68553" tIns="34277" rIns="68553" bIns="34277" numCol="1" spcCol="0" rtlCol="0" fromWordArt="0" anchor="t" anchorCtr="0" forceAA="0" compatLnSpc="1">
            <a:noAutofit/>
          </a:bodyPr>
          <a:lstStyle/>
          <a:p>
            <a:pPr algn="ctr" defTabSz="685800" fontAlgn="base">
              <a:spcBef>
                <a:spcPct val="0"/>
              </a:spcBef>
              <a:spcAft>
                <a:spcPct val="0"/>
              </a:spcAft>
            </a:pPr>
            <a:r>
              <a:rPr lang="en-US" altLang="zh-CN" sz="1600" dirty="0">
                <a:solidFill>
                  <a:srgbClr val="FFFFFF"/>
                </a:solidFill>
                <a:latin typeface="Arial" panose="020B0604020202020204" pitchFamily="34" charset="0"/>
                <a:ea typeface="微软雅黑" panose="020B0503020204020204" pitchFamily="34" charset="-122"/>
                <a:sym typeface="Arial" panose="020B0604020202020204" pitchFamily="34" charset="0"/>
              </a:rPr>
              <a:t>2</a:t>
            </a:r>
            <a:endParaRPr lang="zh-CN" altLang="en-US" sz="16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nvSpPr>
        <p:spPr>
          <a:xfrm>
            <a:off x="1523968" y="2632771"/>
            <a:ext cx="3844828" cy="3385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defTabSz="685800" fontAlgn="base">
              <a:spcBef>
                <a:spcPct val="0"/>
              </a:spcBef>
              <a:spcAft>
                <a:spcPct val="0"/>
              </a:spcAft>
            </a:pPr>
            <a:r>
              <a:rPr lang="en-US" altLang="zh-CN" sz="1600" dirty="0">
                <a:solidFill>
                  <a:srgbClr val="3D3D3D"/>
                </a:solidFill>
                <a:latin typeface="Arial" panose="020B0604020202020204" pitchFamily="34" charset="0"/>
                <a:ea typeface="微软雅黑" panose="020B0503020204020204" pitchFamily="34" charset="-122"/>
                <a:sym typeface="Arial" panose="020B0604020202020204" pitchFamily="34" charset="0"/>
              </a:rPr>
              <a:t>6S</a:t>
            </a:r>
            <a:r>
              <a:rPr lang="zh-CN" altLang="en-US" sz="1600" dirty="0">
                <a:solidFill>
                  <a:srgbClr val="3D3D3D"/>
                </a:solidFill>
                <a:latin typeface="Arial" panose="020B0604020202020204" pitchFamily="34" charset="0"/>
                <a:ea typeface="微软雅黑" panose="020B0503020204020204" pitchFamily="34" charset="-122"/>
                <a:sym typeface="Arial" panose="020B0604020202020204" pitchFamily="34" charset="0"/>
              </a:rPr>
              <a:t>是“风”、是精神力量</a:t>
            </a:r>
            <a:endParaRPr lang="zh-CN" altLang="en-US" sz="16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圆角 29"/>
          <p:cNvSpPr/>
          <p:nvPr/>
        </p:nvSpPr>
        <p:spPr bwMode="auto">
          <a:xfrm>
            <a:off x="1143000" y="3126156"/>
            <a:ext cx="363824" cy="363824"/>
          </a:xfrm>
          <a:prstGeom prst="roundRect">
            <a:avLst>
              <a:gd name="adj" fmla="val 5418"/>
            </a:avLst>
          </a:prstGeom>
          <a:solidFill>
            <a:schemeClr val="accent1"/>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68553" tIns="34277" rIns="68553" bIns="34277" numCol="1" spcCol="0" rtlCol="0" fromWordArt="0" anchor="t" anchorCtr="0" forceAA="0" compatLnSpc="1">
            <a:noAutofit/>
          </a:bodyPr>
          <a:lstStyle/>
          <a:p>
            <a:pPr algn="ctr" defTabSz="685800" fontAlgn="base">
              <a:spcBef>
                <a:spcPct val="0"/>
              </a:spcBef>
              <a:spcAft>
                <a:spcPct val="0"/>
              </a:spcAft>
            </a:pPr>
            <a:r>
              <a:rPr lang="en-US" altLang="zh-CN" sz="1600" dirty="0">
                <a:solidFill>
                  <a:srgbClr val="FFFFFF"/>
                </a:solidFill>
                <a:latin typeface="Arial" panose="020B0604020202020204" pitchFamily="34" charset="0"/>
                <a:ea typeface="微软雅黑" panose="020B0503020204020204" pitchFamily="34" charset="-122"/>
                <a:sym typeface="Arial" panose="020B0604020202020204" pitchFamily="34" charset="0"/>
              </a:rPr>
              <a:t>3</a:t>
            </a:r>
            <a:endParaRPr lang="zh-CN" altLang="en-US" sz="16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30"/>
          <p:cNvSpPr/>
          <p:nvPr/>
        </p:nvSpPr>
        <p:spPr>
          <a:xfrm>
            <a:off x="1523968" y="3154594"/>
            <a:ext cx="3844828" cy="3385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defTabSz="685800" fontAlgn="base">
              <a:spcBef>
                <a:spcPct val="0"/>
              </a:spcBef>
              <a:spcAft>
                <a:spcPct val="0"/>
              </a:spcAft>
            </a:pPr>
            <a:r>
              <a:rPr lang="en-US" altLang="zh-CN" sz="1600" dirty="0">
                <a:solidFill>
                  <a:srgbClr val="3D3D3D"/>
                </a:solidFill>
                <a:latin typeface="Arial" panose="020B0604020202020204" pitchFamily="34" charset="0"/>
                <a:ea typeface="微软雅黑" panose="020B0503020204020204" pitchFamily="34" charset="-122"/>
                <a:sym typeface="Arial" panose="020B0604020202020204" pitchFamily="34" charset="0"/>
              </a:rPr>
              <a:t>6S</a:t>
            </a:r>
            <a:r>
              <a:rPr lang="zh-CN" altLang="en-US" sz="1600" dirty="0">
                <a:solidFill>
                  <a:srgbClr val="3D3D3D"/>
                </a:solidFill>
                <a:latin typeface="Arial" panose="020B0604020202020204" pitchFamily="34" charset="0"/>
                <a:ea typeface="微软雅黑" panose="020B0503020204020204" pitchFamily="34" charset="-122"/>
                <a:sym typeface="Arial" panose="020B0604020202020204" pitchFamily="34" charset="0"/>
              </a:rPr>
              <a:t>是学校</a:t>
            </a:r>
            <a:endParaRPr lang="zh-CN" altLang="en-US" sz="16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24"/>
          <p:cNvSpPr/>
          <p:nvPr/>
        </p:nvSpPr>
        <p:spPr>
          <a:xfrm>
            <a:off x="1517744" y="3487898"/>
            <a:ext cx="2135736" cy="3385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defTabSz="685800" fontAlgn="base">
              <a:spcBef>
                <a:spcPct val="0"/>
              </a:spcBef>
              <a:spcAft>
                <a:spcPct val="0"/>
              </a:spcAft>
            </a:pPr>
            <a:r>
              <a:rPr lang="zh-CN" altLang="en-US" sz="1600" dirty="0">
                <a:solidFill>
                  <a:srgbClr val="3D3D3D"/>
                </a:solidFill>
                <a:latin typeface="Arial" panose="020B0604020202020204" pitchFamily="34" charset="0"/>
                <a:ea typeface="微软雅黑" panose="020B0503020204020204" pitchFamily="34" charset="-122"/>
                <a:sym typeface="Arial" panose="020B0604020202020204" pitchFamily="34" charset="0"/>
              </a:rPr>
              <a:t>近朱则赤、近墨则黑</a:t>
            </a:r>
            <a:endParaRPr lang="zh-CN" altLang="en-US" sz="16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圆角 31"/>
          <p:cNvSpPr/>
          <p:nvPr/>
        </p:nvSpPr>
        <p:spPr bwMode="auto">
          <a:xfrm>
            <a:off x="5004972" y="1598382"/>
            <a:ext cx="363824" cy="363824"/>
          </a:xfrm>
          <a:prstGeom prst="roundRect">
            <a:avLst>
              <a:gd name="adj" fmla="val 5418"/>
            </a:avLst>
          </a:prstGeom>
          <a:solidFill>
            <a:schemeClr val="accent1"/>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68553" tIns="34277" rIns="68553" bIns="34277" numCol="1" spcCol="0" rtlCol="0" fromWordArt="0" anchor="t" anchorCtr="0" forceAA="0" compatLnSpc="1">
            <a:noAutofit/>
          </a:bodyPr>
          <a:lstStyle/>
          <a:p>
            <a:pPr algn="ctr" defTabSz="685800" fontAlgn="base">
              <a:spcBef>
                <a:spcPct val="0"/>
              </a:spcBef>
              <a:spcAft>
                <a:spcPct val="0"/>
              </a:spcAft>
            </a:pPr>
            <a:r>
              <a:rPr lang="en-US" altLang="zh-CN" sz="1600" dirty="0">
                <a:solidFill>
                  <a:srgbClr val="FFFFFF"/>
                </a:solidFill>
                <a:latin typeface="Arial" panose="020B0604020202020204" pitchFamily="34" charset="0"/>
                <a:ea typeface="微软雅黑" panose="020B0503020204020204" pitchFamily="34" charset="-122"/>
                <a:sym typeface="Arial" panose="020B0604020202020204" pitchFamily="34" charset="0"/>
              </a:rPr>
              <a:t>4</a:t>
            </a:r>
            <a:endParaRPr lang="zh-CN" altLang="en-US" sz="16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32"/>
          <p:cNvSpPr/>
          <p:nvPr/>
        </p:nvSpPr>
        <p:spPr>
          <a:xfrm>
            <a:off x="5385940" y="1647283"/>
            <a:ext cx="3082828" cy="3385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defTabSz="685800" fontAlgn="base">
              <a:spcBef>
                <a:spcPct val="0"/>
              </a:spcBef>
              <a:spcAft>
                <a:spcPct val="0"/>
              </a:spcAft>
            </a:pPr>
            <a:r>
              <a:rPr lang="en-US" altLang="zh-CN" sz="1600" dirty="0">
                <a:solidFill>
                  <a:srgbClr val="3D3D3D"/>
                </a:solidFill>
                <a:latin typeface="Arial" panose="020B0604020202020204" pitchFamily="34" charset="0"/>
                <a:ea typeface="微软雅黑" panose="020B0503020204020204" pitchFamily="34" charset="-122"/>
                <a:sym typeface="Arial" panose="020B0604020202020204" pitchFamily="34" charset="0"/>
              </a:rPr>
              <a:t>6S</a:t>
            </a:r>
            <a:r>
              <a:rPr lang="zh-CN" altLang="en-US" sz="1600" dirty="0">
                <a:solidFill>
                  <a:srgbClr val="3D3D3D"/>
                </a:solidFill>
                <a:latin typeface="Arial" panose="020B0604020202020204" pitchFamily="34" charset="0"/>
                <a:ea typeface="微软雅黑" panose="020B0503020204020204" pitchFamily="34" charset="-122"/>
                <a:sym typeface="Arial" panose="020B0604020202020204" pitchFamily="34" charset="0"/>
              </a:rPr>
              <a:t>的基础是全员、关键是领导</a:t>
            </a:r>
            <a:endParaRPr lang="zh-CN" altLang="en-US" sz="16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圆角 33"/>
          <p:cNvSpPr/>
          <p:nvPr/>
        </p:nvSpPr>
        <p:spPr bwMode="auto">
          <a:xfrm>
            <a:off x="5004972" y="2109972"/>
            <a:ext cx="363824" cy="363824"/>
          </a:xfrm>
          <a:prstGeom prst="roundRect">
            <a:avLst>
              <a:gd name="adj" fmla="val 5418"/>
            </a:avLst>
          </a:prstGeom>
          <a:solidFill>
            <a:schemeClr val="accent1"/>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68553" tIns="34277" rIns="68553" bIns="34277" numCol="1" spcCol="0" rtlCol="0" fromWordArt="0" anchor="t" anchorCtr="0" forceAA="0" compatLnSpc="1">
            <a:noAutofit/>
          </a:bodyPr>
          <a:lstStyle/>
          <a:p>
            <a:pPr algn="ctr" defTabSz="685800" fontAlgn="base">
              <a:spcBef>
                <a:spcPct val="0"/>
              </a:spcBef>
              <a:spcAft>
                <a:spcPct val="0"/>
              </a:spcAft>
            </a:pPr>
            <a:r>
              <a:rPr lang="en-US" altLang="zh-CN" sz="1600" dirty="0">
                <a:solidFill>
                  <a:srgbClr val="FFFFFF"/>
                </a:solidFill>
                <a:latin typeface="Arial" panose="020B0604020202020204" pitchFamily="34" charset="0"/>
                <a:ea typeface="微软雅黑" panose="020B0503020204020204" pitchFamily="34" charset="-122"/>
                <a:sym typeface="Arial" panose="020B0604020202020204" pitchFamily="34" charset="0"/>
              </a:rPr>
              <a:t>5</a:t>
            </a:r>
            <a:endParaRPr lang="zh-CN" altLang="en-US" sz="16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34"/>
          <p:cNvSpPr/>
          <p:nvPr/>
        </p:nvSpPr>
        <p:spPr>
          <a:xfrm>
            <a:off x="5385940" y="2158875"/>
            <a:ext cx="3082828" cy="3385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defTabSz="685800" fontAlgn="base">
              <a:spcBef>
                <a:spcPct val="0"/>
              </a:spcBef>
              <a:spcAft>
                <a:spcPct val="0"/>
              </a:spcAft>
            </a:pPr>
            <a:r>
              <a:rPr lang="en-US" altLang="zh-CN" sz="1600" dirty="0">
                <a:solidFill>
                  <a:srgbClr val="3D3D3D"/>
                </a:solidFill>
                <a:latin typeface="Arial" panose="020B0604020202020204" pitchFamily="34" charset="0"/>
                <a:ea typeface="微软雅黑" panose="020B0503020204020204" pitchFamily="34" charset="-122"/>
                <a:sym typeface="Arial" panose="020B0604020202020204" pitchFamily="34" charset="0"/>
              </a:rPr>
              <a:t>6S</a:t>
            </a:r>
            <a:r>
              <a:rPr lang="zh-CN" altLang="en-US" sz="1600" dirty="0">
                <a:solidFill>
                  <a:srgbClr val="3D3D3D"/>
                </a:solidFill>
                <a:latin typeface="Arial" panose="020B0604020202020204" pitchFamily="34" charset="0"/>
                <a:ea typeface="微软雅黑" panose="020B0503020204020204" pitchFamily="34" charset="-122"/>
                <a:sym typeface="Arial" panose="020B0604020202020204" pitchFamily="34" charset="0"/>
              </a:rPr>
              <a:t>的核心是“持之以恒”</a:t>
            </a:r>
            <a:endParaRPr lang="zh-CN" altLang="en-US" sz="16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圆角 35"/>
          <p:cNvSpPr/>
          <p:nvPr/>
        </p:nvSpPr>
        <p:spPr bwMode="auto">
          <a:xfrm>
            <a:off x="5004972" y="2672723"/>
            <a:ext cx="363824" cy="363824"/>
          </a:xfrm>
          <a:prstGeom prst="roundRect">
            <a:avLst>
              <a:gd name="adj" fmla="val 5418"/>
            </a:avLst>
          </a:prstGeom>
          <a:solidFill>
            <a:schemeClr val="accent1"/>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68553" tIns="34277" rIns="68553" bIns="34277" numCol="1" spcCol="0" rtlCol="0" fromWordArt="0" anchor="t" anchorCtr="0" forceAA="0" compatLnSpc="1">
            <a:noAutofit/>
          </a:bodyPr>
          <a:lstStyle/>
          <a:p>
            <a:pPr algn="ctr" defTabSz="685800" fontAlgn="base">
              <a:spcBef>
                <a:spcPct val="0"/>
              </a:spcBef>
              <a:spcAft>
                <a:spcPct val="0"/>
              </a:spcAft>
            </a:pPr>
            <a:r>
              <a:rPr lang="en-US" altLang="zh-CN" sz="1600" dirty="0">
                <a:solidFill>
                  <a:srgbClr val="FFFFFF"/>
                </a:solidFill>
                <a:latin typeface="Arial" panose="020B0604020202020204" pitchFamily="34" charset="0"/>
                <a:ea typeface="微软雅黑" panose="020B0503020204020204" pitchFamily="34" charset="-122"/>
                <a:sym typeface="Arial" panose="020B0604020202020204" pitchFamily="34" charset="0"/>
              </a:rPr>
              <a:t>6</a:t>
            </a:r>
            <a:endParaRPr lang="zh-CN" altLang="en-US" sz="16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36"/>
          <p:cNvSpPr/>
          <p:nvPr/>
        </p:nvSpPr>
        <p:spPr>
          <a:xfrm>
            <a:off x="5385940" y="2721624"/>
            <a:ext cx="3082828" cy="3385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defTabSz="685800" fontAlgn="base">
              <a:spcBef>
                <a:spcPct val="0"/>
              </a:spcBef>
              <a:spcAft>
                <a:spcPct val="0"/>
              </a:spcAft>
            </a:pPr>
            <a:r>
              <a:rPr lang="en-US" altLang="zh-CN" sz="1600" dirty="0">
                <a:solidFill>
                  <a:srgbClr val="3D3D3D"/>
                </a:solidFill>
                <a:latin typeface="Arial" panose="020B0604020202020204" pitchFamily="34" charset="0"/>
                <a:ea typeface="微软雅黑" panose="020B0503020204020204" pitchFamily="34" charset="-122"/>
                <a:sym typeface="Arial" panose="020B0604020202020204" pitchFamily="34" charset="0"/>
              </a:rPr>
              <a:t>6S</a:t>
            </a:r>
            <a:r>
              <a:rPr lang="zh-CN" altLang="en-US" sz="1600" dirty="0">
                <a:solidFill>
                  <a:srgbClr val="3D3D3D"/>
                </a:solidFill>
                <a:latin typeface="Arial" panose="020B0604020202020204" pitchFamily="34" charset="0"/>
                <a:ea typeface="微软雅黑" panose="020B0503020204020204" pitchFamily="34" charset="-122"/>
                <a:sym typeface="Arial" panose="020B0604020202020204" pitchFamily="34" charset="0"/>
              </a:rPr>
              <a:t>易学、难做</a:t>
            </a:r>
            <a:endParaRPr lang="zh-CN" altLang="en-US" sz="1600"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5004972" y="3178225"/>
            <a:ext cx="3082796" cy="990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4000">
        <p14:gallery dir="l"/>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ppt_w</p:attrName>
                                        </p:attrNameLst>
                                      </p:cBhvr>
                                      <p:tavLst>
                                        <p:tav tm="0">
                                          <p:val>
                                            <p:fltVal val="0"/>
                                          </p:val>
                                        </p:tav>
                                        <p:tav tm="100000">
                                          <p:val>
                                            <p:strVal val="#ppt_w"/>
                                          </p:val>
                                        </p:tav>
                                      </p:tavLst>
                                    </p:anim>
                                    <p:anim calcmode="lin" valueType="num">
                                      <p:cBhvr>
                                        <p:cTn id="53" dur="500" fill="hold"/>
                                        <p:tgtEl>
                                          <p:spTgt spid="33"/>
                                        </p:tgtEl>
                                        <p:attrNameLst>
                                          <p:attrName>ppt_h</p:attrName>
                                        </p:attrNameLst>
                                      </p:cBhvr>
                                      <p:tavLst>
                                        <p:tav tm="0">
                                          <p:val>
                                            <p:fltVal val="0"/>
                                          </p:val>
                                        </p:tav>
                                        <p:tav tm="100000">
                                          <p:val>
                                            <p:strVal val="#ppt_h"/>
                                          </p:val>
                                        </p:tav>
                                      </p:tavLst>
                                    </p:anim>
                                    <p:animEffect transition="in" filter="fade">
                                      <p:cBhvr>
                                        <p:cTn id="54" dur="500"/>
                                        <p:tgtEl>
                                          <p:spTgt spid="3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p:cTn id="62" dur="500" fill="hold"/>
                                        <p:tgtEl>
                                          <p:spTgt spid="35"/>
                                        </p:tgtEl>
                                        <p:attrNameLst>
                                          <p:attrName>ppt_w</p:attrName>
                                        </p:attrNameLst>
                                      </p:cBhvr>
                                      <p:tavLst>
                                        <p:tav tm="0">
                                          <p:val>
                                            <p:fltVal val="0"/>
                                          </p:val>
                                        </p:tav>
                                        <p:tav tm="100000">
                                          <p:val>
                                            <p:strVal val="#ppt_w"/>
                                          </p:val>
                                        </p:tav>
                                      </p:tavLst>
                                    </p:anim>
                                    <p:anim calcmode="lin" valueType="num">
                                      <p:cBhvr>
                                        <p:cTn id="63" dur="500" fill="hold"/>
                                        <p:tgtEl>
                                          <p:spTgt spid="35"/>
                                        </p:tgtEl>
                                        <p:attrNameLst>
                                          <p:attrName>ppt_h</p:attrName>
                                        </p:attrNameLst>
                                      </p:cBhvr>
                                      <p:tavLst>
                                        <p:tav tm="0">
                                          <p:val>
                                            <p:fltVal val="0"/>
                                          </p:val>
                                        </p:tav>
                                        <p:tav tm="100000">
                                          <p:val>
                                            <p:strVal val="#ppt_h"/>
                                          </p:val>
                                        </p:tav>
                                      </p:tavLst>
                                    </p:anim>
                                    <p:animEffect transition="in" filter="fade">
                                      <p:cBhvr>
                                        <p:cTn id="64" dur="500"/>
                                        <p:tgtEl>
                                          <p:spTgt spid="35"/>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500" fill="hold"/>
                                        <p:tgtEl>
                                          <p:spTgt spid="36"/>
                                        </p:tgtEl>
                                        <p:attrNameLst>
                                          <p:attrName>ppt_w</p:attrName>
                                        </p:attrNameLst>
                                      </p:cBhvr>
                                      <p:tavLst>
                                        <p:tav tm="0">
                                          <p:val>
                                            <p:fltVal val="0"/>
                                          </p:val>
                                        </p:tav>
                                        <p:tav tm="100000">
                                          <p:val>
                                            <p:strVal val="#ppt_w"/>
                                          </p:val>
                                        </p:tav>
                                      </p:tavLst>
                                    </p:anim>
                                    <p:anim calcmode="lin" valueType="num">
                                      <p:cBhvr>
                                        <p:cTn id="68" dur="500" fill="hold"/>
                                        <p:tgtEl>
                                          <p:spTgt spid="36"/>
                                        </p:tgtEl>
                                        <p:attrNameLst>
                                          <p:attrName>ppt_h</p:attrName>
                                        </p:attrNameLst>
                                      </p:cBhvr>
                                      <p:tavLst>
                                        <p:tav tm="0">
                                          <p:val>
                                            <p:fltVal val="0"/>
                                          </p:val>
                                        </p:tav>
                                        <p:tav tm="100000">
                                          <p:val>
                                            <p:strVal val="#ppt_h"/>
                                          </p:val>
                                        </p:tav>
                                      </p:tavLst>
                                    </p:anim>
                                    <p:animEffect transition="in" filter="fade">
                                      <p:cBhvr>
                                        <p:cTn id="69" dur="500"/>
                                        <p:tgtEl>
                                          <p:spTgt spid="36"/>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500" fill="hold"/>
                                        <p:tgtEl>
                                          <p:spTgt spid="37"/>
                                        </p:tgtEl>
                                        <p:attrNameLst>
                                          <p:attrName>ppt_w</p:attrName>
                                        </p:attrNameLst>
                                      </p:cBhvr>
                                      <p:tavLst>
                                        <p:tav tm="0">
                                          <p:val>
                                            <p:fltVal val="0"/>
                                          </p:val>
                                        </p:tav>
                                        <p:tav tm="100000">
                                          <p:val>
                                            <p:strVal val="#ppt_w"/>
                                          </p:val>
                                        </p:tav>
                                      </p:tavLst>
                                    </p:anim>
                                    <p:anim calcmode="lin" valueType="num">
                                      <p:cBhvr>
                                        <p:cTn id="73" dur="500" fill="hold"/>
                                        <p:tgtEl>
                                          <p:spTgt spid="37"/>
                                        </p:tgtEl>
                                        <p:attrNameLst>
                                          <p:attrName>ppt_h</p:attrName>
                                        </p:attrNameLst>
                                      </p:cBhvr>
                                      <p:tavLst>
                                        <p:tav tm="0">
                                          <p:val>
                                            <p:fltVal val="0"/>
                                          </p:val>
                                        </p:tav>
                                        <p:tav tm="100000">
                                          <p:val>
                                            <p:strVal val="#ppt_h"/>
                                          </p:val>
                                        </p:tav>
                                      </p:tavLst>
                                    </p:anim>
                                    <p:animEffect transition="in" filter="fade">
                                      <p:cBhvr>
                                        <p:cTn id="74" dur="500"/>
                                        <p:tgtEl>
                                          <p:spTgt spid="37"/>
                                        </p:tgtEl>
                                      </p:cBhvr>
                                    </p:animEffect>
                                  </p:childTnLst>
                                </p:cTn>
                              </p:par>
                              <p:par>
                                <p:cTn id="75" presetID="53" presetClass="entr" presetSubtype="16" fill="hold" nodeType="with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p:cTn id="77" dur="500" fill="hold"/>
                                        <p:tgtEl>
                                          <p:spTgt spid="4"/>
                                        </p:tgtEl>
                                        <p:attrNameLst>
                                          <p:attrName>ppt_w</p:attrName>
                                        </p:attrNameLst>
                                      </p:cBhvr>
                                      <p:tavLst>
                                        <p:tav tm="0">
                                          <p:val>
                                            <p:fltVal val="0"/>
                                          </p:val>
                                        </p:tav>
                                        <p:tav tm="100000">
                                          <p:val>
                                            <p:strVal val="#ppt_w"/>
                                          </p:val>
                                        </p:tav>
                                      </p:tavLst>
                                    </p:anim>
                                    <p:anim calcmode="lin" valueType="num">
                                      <p:cBhvr>
                                        <p:cTn id="78" dur="500" fill="hold"/>
                                        <p:tgtEl>
                                          <p:spTgt spid="4"/>
                                        </p:tgtEl>
                                        <p:attrNameLst>
                                          <p:attrName>ppt_h</p:attrName>
                                        </p:attrNameLst>
                                      </p:cBhvr>
                                      <p:tavLst>
                                        <p:tav tm="0">
                                          <p:val>
                                            <p:fltVal val="0"/>
                                          </p:val>
                                        </p:tav>
                                        <p:tav tm="100000">
                                          <p:val>
                                            <p:strVal val="#ppt_h"/>
                                          </p:val>
                                        </p:tav>
                                      </p:tavLst>
                                    </p:anim>
                                    <p:animEffect transition="in" filter="fade">
                                      <p:cBhvr>
                                        <p:cTn id="7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p:bldP spid="24" grpId="0"/>
      <p:bldP spid="27" grpId="0" animBg="1"/>
      <p:bldP spid="28" grpId="0"/>
      <p:bldP spid="30" grpId="0" animBg="1"/>
      <p:bldP spid="31" grpId="0"/>
      <p:bldP spid="25" grpId="0"/>
      <p:bldP spid="32" grpId="0" animBg="1"/>
      <p:bldP spid="33" grpId="0"/>
      <p:bldP spid="34" grpId="0" animBg="1"/>
      <p:bldP spid="35" grpId="0"/>
      <p:bldP spid="36" grpId="0" animBg="1"/>
      <p:bldP spid="37"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xml><?xml version="1.0" encoding="utf-8"?>
<p:tagLst xmlns:p="http://schemas.openxmlformats.org/presentationml/2006/main">
  <p:tag name="KSO_WM_SPECIAL_SOURCE" val="bdnull"/>
</p:tagLst>
</file>

<file path=ppt/tags/tag23.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6.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7.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8.xml><?xml version="1.0" encoding="utf-8"?>
<p:tagLst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RATE_QUIZZES" val="0"/>
  <p:tag name="ISPRING_SCORM_PASSING_SCORE" val="100.000000"/>
  <p:tag name="ISPRING_SCORM_ENDPOINT" val="&lt;endpoint&gt;&lt;enable&gt;0&lt;/enable&gt;&lt;lrs&gt;http://&lt;/lrs&gt;&lt;auth&gt;0&lt;/auth&gt;&lt;login&gt;&lt;/login&gt;&lt;password&gt;&lt;/password&gt;&lt;key&gt;&lt;/key&gt;&lt;name&gt;&lt;/name&gt;&lt;email&gt;&lt;/email&gt;&lt;/endpoint&gt;&#10;"/>
  <p:tag name="ISPRING_OUTPUT_FOLDER" val="F:\我图VIP设计PPT上传\10月份上传文件\364"/>
  <p:tag name="ISPRING_FIRST_PUBLISH" val="1"/>
  <p:tag name="commondata" val="eyJoZGlkIjoiZTVlNmE2ZmI1ZjYwNzY0MzcxMzc3ZmQ0YThkN2JhMWY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博富特">
  <a:themeElements>
    <a:clrScheme name="自定义 1">
      <a:dk1>
        <a:sysClr val="windowText" lastClr="000000"/>
      </a:dk1>
      <a:lt1>
        <a:sysClr val="window" lastClr="FFFFFF"/>
      </a:lt1>
      <a:dk2>
        <a:srgbClr val="000000"/>
      </a:dk2>
      <a:lt2>
        <a:srgbClr val="FFFFFF"/>
      </a:lt2>
      <a:accent1>
        <a:srgbClr val="262626"/>
      </a:accent1>
      <a:accent2>
        <a:srgbClr val="FFC000"/>
      </a:accent2>
      <a:accent3>
        <a:srgbClr val="262626"/>
      </a:accent3>
      <a:accent4>
        <a:srgbClr val="FFC000"/>
      </a:accent4>
      <a:accent5>
        <a:srgbClr val="262626"/>
      </a:accent5>
      <a:accent6>
        <a:srgbClr val="FFC000"/>
      </a:accent6>
      <a:hlink>
        <a:srgbClr val="262626"/>
      </a:hlink>
      <a:folHlink>
        <a:srgbClr val="FFC00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3544</Words>
  <Application>WPS 演示</Application>
  <PresentationFormat>全屏显示(16:9)</PresentationFormat>
  <Paragraphs>524</Paragraphs>
  <Slides>26</Slides>
  <Notes>25</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26</vt:i4>
      </vt:variant>
    </vt:vector>
  </HeadingPairs>
  <TitlesOfParts>
    <vt:vector size="48" baseType="lpstr">
      <vt:lpstr>Arial</vt:lpstr>
      <vt:lpstr>宋体</vt:lpstr>
      <vt:lpstr>Wingdings</vt:lpstr>
      <vt:lpstr>字魂105号-简雅黑</vt:lpstr>
      <vt:lpstr>黑体</vt:lpstr>
      <vt:lpstr>微软雅黑</vt:lpstr>
      <vt:lpstr>Agency FB</vt:lpstr>
      <vt:lpstr>Trebuchet MS</vt:lpstr>
      <vt:lpstr>Times New Roman</vt:lpstr>
      <vt:lpstr>微软雅黑 Light</vt:lpstr>
      <vt:lpstr>仿宋_GB2312</vt:lpstr>
      <vt:lpstr>仿宋</vt:lpstr>
      <vt:lpstr>Arial Unicode MS</vt:lpstr>
      <vt:lpstr>Arial Black</vt:lpstr>
      <vt:lpstr>Calibri</vt:lpstr>
      <vt:lpstr>Wingdings 2</vt:lpstr>
      <vt:lpstr>Wingdings</vt:lpstr>
      <vt:lpstr>Goudy Old Style</vt:lpstr>
      <vt:lpstr>Segoe Print</vt:lpstr>
      <vt:lpstr>楷体</vt:lpstr>
      <vt:lpstr>汉仪旗黑-85S</vt:lpstr>
      <vt:lpstr>博富特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1</cp:revision>
  <dcterms:created xsi:type="dcterms:W3CDTF">2024-03-28T06:34:09Z</dcterms:created>
  <dcterms:modified xsi:type="dcterms:W3CDTF">2024-03-28T06:34:10Z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C2F4D40A15F645F8881DAC592DC1C8C8_13</vt:lpwstr>
  </property>
  <property fmtid="{D5CDD505-2E9C-101B-9397-08002B2CF9AE}" pid="3" name="KSOProductBuildVer">
    <vt:lpwstr>2052-12.1.0.16417</vt:lpwstr>
  </property>
</Properties>
</file>