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2" r:id="rId3"/>
  </p:sldMasterIdLst>
  <p:notesMasterIdLst>
    <p:notesMasterId r:id="rId7"/>
  </p:notesMasterIdLst>
  <p:sldIdLst>
    <p:sldId id="274" r:id="rId4"/>
    <p:sldId id="331" r:id="rId5"/>
    <p:sldId id="279" r:id="rId6"/>
    <p:sldId id="280" r:id="rId8"/>
    <p:sldId id="257" r:id="rId9"/>
    <p:sldId id="258" r:id="rId10"/>
    <p:sldId id="281" r:id="rId11"/>
    <p:sldId id="259" r:id="rId12"/>
    <p:sldId id="289" r:id="rId13"/>
    <p:sldId id="282" r:id="rId14"/>
    <p:sldId id="262" r:id="rId15"/>
    <p:sldId id="290" r:id="rId16"/>
    <p:sldId id="291" r:id="rId17"/>
    <p:sldId id="292" r:id="rId18"/>
    <p:sldId id="293" r:id="rId19"/>
    <p:sldId id="294" r:id="rId20"/>
    <p:sldId id="295" r:id="rId21"/>
    <p:sldId id="311" r:id="rId22"/>
    <p:sldId id="312" r:id="rId23"/>
    <p:sldId id="313" r:id="rId24"/>
    <p:sldId id="314" r:id="rId25"/>
    <p:sldId id="315" r:id="rId26"/>
    <p:sldId id="283" r:id="rId27"/>
    <p:sldId id="296" r:id="rId28"/>
    <p:sldId id="302" r:id="rId29"/>
    <p:sldId id="304" r:id="rId30"/>
    <p:sldId id="318" r:id="rId31"/>
    <p:sldId id="264" r:id="rId32"/>
    <p:sldId id="319" r:id="rId33"/>
    <p:sldId id="321" r:id="rId34"/>
    <p:sldId id="320" r:id="rId35"/>
    <p:sldId id="307" r:id="rId36"/>
    <p:sldId id="284" r:id="rId37"/>
    <p:sldId id="305" r:id="rId38"/>
    <p:sldId id="316" r:id="rId39"/>
    <p:sldId id="317" r:id="rId40"/>
    <p:sldId id="333" r:id="rId41"/>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207" userDrawn="1">
          <p15:clr>
            <a:srgbClr val="A4A3A4"/>
          </p15:clr>
        </p15:guide>
        <p15:guide id="3" pos="6040" userDrawn="1">
          <p15:clr>
            <a:srgbClr val="A4A3A4"/>
          </p15:clr>
        </p15:guide>
        <p15:guide id="4" pos="3840" userDrawn="1">
          <p15:clr>
            <a:srgbClr val="A4A3A4"/>
          </p15:clr>
        </p15:guide>
        <p15:guide id="5" orient="horz" pos="731" userDrawn="1">
          <p15:clr>
            <a:srgbClr val="A4A3A4"/>
          </p15:clr>
        </p15:guide>
        <p15:guide id="6" pos="6992" userDrawn="1">
          <p15:clr>
            <a:srgbClr val="A4A3A4"/>
          </p15:clr>
        </p15:guide>
        <p15:guide id="7" pos="710" userDrawn="1">
          <p15:clr>
            <a:srgbClr val="A4A3A4"/>
          </p15:clr>
        </p15:guide>
        <p15:guide id="8" pos="370" userDrawn="1">
          <p15:clr>
            <a:srgbClr val="A4A3A4"/>
          </p15:clr>
        </p15:guide>
        <p15:guide id="9" orient="horz" pos="1344" userDrawn="1">
          <p15:clr>
            <a:srgbClr val="A4A3A4"/>
          </p15:clr>
        </p15:guide>
        <p15:guide id="10" pos="67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70C0"/>
    <a:srgbClr val="06498B"/>
    <a:srgbClr val="4D9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10" autoAdjust="0"/>
  </p:normalViewPr>
  <p:slideViewPr>
    <p:cSldViewPr snapToGrid="0">
      <p:cViewPr varScale="1">
        <p:scale>
          <a:sx n="68" d="100"/>
          <a:sy n="68" d="100"/>
        </p:scale>
        <p:origin x="792" y="72"/>
      </p:cViewPr>
      <p:guideLst>
        <p:guide orient="horz" pos="4110"/>
        <p:guide pos="2207"/>
        <p:guide pos="6040"/>
        <p:guide pos="3840"/>
        <p:guide orient="horz" pos="731"/>
        <p:guide pos="6992"/>
        <p:guide pos="710"/>
        <p:guide pos="370"/>
        <p:guide orient="horz" pos="1344"/>
        <p:guide pos="67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19.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5D374F9-34FE-496A-B85C-03EBAC4E09EA}" type="doc">
      <dgm:prSet loTypeId="urn:microsoft.com/office/officeart/2005/8/layout/radial3" loCatId="relationship" qsTypeId="urn:microsoft.com/office/officeart/2005/8/quickstyle/simple1#2" qsCatId="simple" csTypeId="urn:microsoft.com/office/officeart/2005/8/colors/accent1_2#1" csCatId="accent1" phldr="1"/>
      <dgm:spPr/>
      <dgm:t>
        <a:bodyPr/>
        <a:lstStyle/>
        <a:p>
          <a:endParaRPr lang="zh-CN" altLang="en-US"/>
        </a:p>
      </dgm:t>
    </dgm:pt>
    <dgm:pt modelId="{AD042956-1588-47A8-A453-AD4A469FD063}">
      <dgm:prSet phldrT="[文本]" custT="1"/>
      <dgm:spPr>
        <a:solidFill>
          <a:schemeClr val="tx1">
            <a:lumMod val="50000"/>
            <a:lumOff val="50000"/>
          </a:schemeClr>
        </a:solidFill>
      </dgm:spPr>
      <dgm:t>
        <a:bodyPr/>
        <a:lstStyle/>
        <a:p>
          <a:pPr>
            <a:lnSpc>
              <a:spcPct val="100000"/>
            </a:lnSpc>
            <a:spcAft>
              <a:spcPts val="0"/>
            </a:spcAft>
          </a:pPr>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dgm:t>
    </dgm:pt>
    <dgm:pt modelId="{AEA892D5-9546-4C48-9123-1E6091C11725}" cxnId="{4BE6E711-2341-4427-9636-3F6D9B62104D}" type="parTrans">
      <dgm:prSet/>
      <dgm:spPr/>
      <dgm:t>
        <a:bodyPr/>
        <a:lstStyle/>
        <a:p>
          <a:endParaRPr lang="zh-CN" altLang="en-US"/>
        </a:p>
      </dgm:t>
    </dgm:pt>
    <dgm:pt modelId="{009B7995-AE06-4E15-AEE9-555771DAEE66}" cxnId="{4BE6E711-2341-4427-9636-3F6D9B62104D}" type="sibTrans">
      <dgm:prSet/>
      <dgm:spPr/>
      <dgm:t>
        <a:bodyPr/>
        <a:lstStyle/>
        <a:p>
          <a:endParaRPr lang="zh-CN" altLang="en-US"/>
        </a:p>
      </dgm:t>
    </dgm:pt>
    <dgm:pt modelId="{E8C2F763-FE29-4D84-8826-6CDDDAEE238B}">
      <dgm:prSet phldrT="[文本]" custT="1"/>
      <dgm:spPr>
        <a:solidFill>
          <a:srgbClr val="0070C0"/>
        </a:solidFill>
      </dgm:spPr>
      <dgm:t>
        <a:bodyPr/>
        <a:lstStyle/>
        <a:p>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dgm:t>
    </dgm:pt>
    <dgm:pt modelId="{4BE9ED68-2734-441D-80A3-A4850C4FF91F}" cxnId="{68FF275A-A4A8-49AE-B8CF-7BC01D992098}" type="parTrans">
      <dgm:prSet/>
      <dgm:spPr/>
      <dgm:t>
        <a:bodyPr/>
        <a:lstStyle/>
        <a:p>
          <a:endParaRPr lang="zh-CN" altLang="en-US"/>
        </a:p>
      </dgm:t>
    </dgm:pt>
    <dgm:pt modelId="{C911E1AA-FB55-4805-81E7-A107C83C20DD}" cxnId="{68FF275A-A4A8-49AE-B8CF-7BC01D992098}" type="sibTrans">
      <dgm:prSet/>
      <dgm:spPr/>
      <dgm:t>
        <a:bodyPr/>
        <a:lstStyle/>
        <a:p>
          <a:endParaRPr lang="zh-CN" altLang="en-US"/>
        </a:p>
      </dgm:t>
    </dgm:pt>
    <dgm:pt modelId="{7C4993D2-CFE1-4536-803B-A589611D86E4}">
      <dgm:prSet phldrT="[文本]" custT="1"/>
      <dgm:spPr>
        <a:solidFill>
          <a:srgbClr val="0070C0"/>
        </a:solidFill>
      </dgm:spPr>
      <dgm:t>
        <a:bodyPr/>
        <a:lstStyle/>
        <a:p>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dgm:t>
    </dgm:pt>
    <dgm:pt modelId="{91A892E2-D0CA-4891-B16F-914F94118D1D}" cxnId="{06ACB6B4-518E-4EE8-8597-494C3BAEFA44}" type="parTrans">
      <dgm:prSet/>
      <dgm:spPr/>
      <dgm:t>
        <a:bodyPr/>
        <a:lstStyle/>
        <a:p>
          <a:endParaRPr lang="zh-CN" altLang="en-US"/>
        </a:p>
      </dgm:t>
    </dgm:pt>
    <dgm:pt modelId="{F8DA24E4-4A72-4BEE-91FA-48636AB143FC}" cxnId="{06ACB6B4-518E-4EE8-8597-494C3BAEFA44}" type="sibTrans">
      <dgm:prSet/>
      <dgm:spPr/>
      <dgm:t>
        <a:bodyPr/>
        <a:lstStyle/>
        <a:p>
          <a:endParaRPr lang="zh-CN" altLang="en-US"/>
        </a:p>
      </dgm:t>
    </dgm:pt>
    <dgm:pt modelId="{D4F61192-C827-440B-9890-9B3AD0225524}">
      <dgm:prSet phldrT="[文本]" custT="1"/>
      <dgm:spPr>
        <a:solidFill>
          <a:srgbClr val="0070C0"/>
        </a:solidFill>
      </dgm:spPr>
      <dgm:t>
        <a:bodyPr/>
        <a:lstStyle/>
        <a:p>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dgm:t>
    </dgm:pt>
    <dgm:pt modelId="{F6AD69FE-8E93-4ACD-8C3D-C96330A8A3C6}" cxnId="{C8154CD5-B05B-4886-87A4-E1DAF253CD3F}" type="parTrans">
      <dgm:prSet/>
      <dgm:spPr/>
      <dgm:t>
        <a:bodyPr/>
        <a:lstStyle/>
        <a:p>
          <a:endParaRPr lang="zh-CN" altLang="en-US"/>
        </a:p>
      </dgm:t>
    </dgm:pt>
    <dgm:pt modelId="{2798E23B-1341-4F1E-A639-1E73E7680072}" cxnId="{C8154CD5-B05B-4886-87A4-E1DAF253CD3F}" type="sibTrans">
      <dgm:prSet/>
      <dgm:spPr/>
      <dgm:t>
        <a:bodyPr/>
        <a:lstStyle/>
        <a:p>
          <a:endParaRPr lang="zh-CN" altLang="en-US"/>
        </a:p>
      </dgm:t>
    </dgm:pt>
    <dgm:pt modelId="{7B69BBC3-24C3-4560-8393-002E31DA07B8}">
      <dgm:prSet phldrT="[文本]" custRadScaleRad="103747" custRadScaleInc="0"/>
      <dgm:spPr>
        <a:solidFill>
          <a:srgbClr val="0070C0"/>
        </a:solidFill>
      </dgm:spPr>
      <dgm:t>
        <a:bodyPr/>
        <a:lstStyle/>
        <a:p>
          <a:endParaRPr lang="zh-CN" altLang="en-US"/>
        </a:p>
      </dgm:t>
    </dgm:pt>
    <dgm:pt modelId="{FC9F2260-CA0D-4901-9304-41948B3902A8}" cxnId="{DA296CA5-D105-4728-9FEE-298A8FBDDBE5}" type="parTrans">
      <dgm:prSet/>
      <dgm:spPr/>
      <dgm:t>
        <a:bodyPr/>
        <a:lstStyle/>
        <a:p>
          <a:endParaRPr lang="zh-CN" altLang="en-US"/>
        </a:p>
      </dgm:t>
    </dgm:pt>
    <dgm:pt modelId="{23A0992D-789E-4FE2-85AE-8AD532246AF2}" cxnId="{DA296CA5-D105-4728-9FEE-298A8FBDDBE5}" type="sibTrans">
      <dgm:prSet/>
      <dgm:spPr/>
      <dgm:t>
        <a:bodyPr/>
        <a:lstStyle/>
        <a:p>
          <a:endParaRPr lang="zh-CN" altLang="en-US"/>
        </a:p>
      </dgm:t>
    </dgm:pt>
    <dgm:pt modelId="{7B5A8D39-4D09-41B1-BFB7-AFC44A39ADAC}">
      <dgm:prSet phldrT="[文本]" custRadScaleRad="103747" custRadScaleInc="0"/>
      <dgm:spPr>
        <a:solidFill>
          <a:srgbClr val="0070C0"/>
        </a:solidFill>
      </dgm:spPr>
      <dgm:t>
        <a:bodyPr/>
        <a:lstStyle/>
        <a:p>
          <a:endParaRPr lang="zh-CN" altLang="en-US"/>
        </a:p>
      </dgm:t>
    </dgm:pt>
    <dgm:pt modelId="{8CFFA94B-1F58-4FF3-B094-6CE6875A17A3}" cxnId="{E281A90B-B9B8-4405-BC74-FB7CD3ED86D2}" type="parTrans">
      <dgm:prSet/>
      <dgm:spPr/>
      <dgm:t>
        <a:bodyPr/>
        <a:lstStyle/>
        <a:p>
          <a:endParaRPr lang="zh-CN" altLang="en-US"/>
        </a:p>
      </dgm:t>
    </dgm:pt>
    <dgm:pt modelId="{CF12F526-EEC5-41B6-9A47-8E0026C1088C}" cxnId="{E281A90B-B9B8-4405-BC74-FB7CD3ED86D2}" type="sibTrans">
      <dgm:prSet/>
      <dgm:spPr/>
      <dgm:t>
        <a:bodyPr/>
        <a:lstStyle/>
        <a:p>
          <a:endParaRPr lang="zh-CN" altLang="en-US"/>
        </a:p>
      </dgm:t>
    </dgm:pt>
    <dgm:pt modelId="{493818CD-D90A-42AF-9AC4-1009581CE714}">
      <dgm:prSet phldrT="[文本]"/>
      <dgm:spPr>
        <a:solidFill>
          <a:srgbClr val="0070C0"/>
        </a:solidFill>
      </dgm:spPr>
      <dgm:t>
        <a:bodyPr/>
        <a:lstStyle/>
        <a:p>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dgm:t>
    </dgm:pt>
    <dgm:pt modelId="{C85A3F3C-283D-4B0B-B536-599E396C9FA4}" cxnId="{A140E4A1-9FCA-455F-9BD3-1E3B1ED6EF99}" type="parTrans">
      <dgm:prSet/>
      <dgm:spPr/>
      <dgm:t>
        <a:bodyPr/>
        <a:lstStyle/>
        <a:p>
          <a:endParaRPr lang="zh-CN" altLang="en-US"/>
        </a:p>
      </dgm:t>
    </dgm:pt>
    <dgm:pt modelId="{673865D1-F299-4BE3-85B7-D3255A0735AA}" cxnId="{A140E4A1-9FCA-455F-9BD3-1E3B1ED6EF99}" type="sibTrans">
      <dgm:prSet/>
      <dgm:spPr/>
      <dgm:t>
        <a:bodyPr/>
        <a:lstStyle/>
        <a:p>
          <a:endParaRPr lang="zh-CN" altLang="en-US"/>
        </a:p>
      </dgm:t>
    </dgm:pt>
    <dgm:pt modelId="{8892EDB6-7572-4A65-AF17-355BAC155FAD}" type="pres">
      <dgm:prSet presAssocID="{35D374F9-34FE-496A-B85C-03EBAC4E09EA}" presName="composite" presStyleCnt="0">
        <dgm:presLayoutVars>
          <dgm:chMax val="1"/>
          <dgm:dir/>
          <dgm:resizeHandles val="exact"/>
        </dgm:presLayoutVars>
      </dgm:prSet>
      <dgm:spPr/>
    </dgm:pt>
    <dgm:pt modelId="{D3304CBF-6134-4D29-AC04-1772F185A6E4}" type="pres">
      <dgm:prSet presAssocID="{35D374F9-34FE-496A-B85C-03EBAC4E09EA}" presName="radial" presStyleCnt="0">
        <dgm:presLayoutVars>
          <dgm:animLvl val="ctr"/>
        </dgm:presLayoutVars>
      </dgm:prSet>
      <dgm:spPr/>
    </dgm:pt>
    <dgm:pt modelId="{ED81DFF8-3DFA-4A98-B3CE-D7E818A38803}" type="pres">
      <dgm:prSet presAssocID="{AD042956-1588-47A8-A453-AD4A469FD063}" presName="centerShape" presStyleLbl="vennNode1" presStyleIdx="0" presStyleCnt="5"/>
      <dgm:spPr/>
    </dgm:pt>
    <dgm:pt modelId="{64A0F230-5779-440C-9C3D-46D418ED7737}" type="pres">
      <dgm:prSet presAssocID="{E8C2F763-FE29-4D84-8826-6CDDDAEE238B}" presName="node" presStyleLbl="vennNode1" presStyleIdx="1" presStyleCnt="5" custRadScaleRad="81140" custRadScaleInc="199607">
        <dgm:presLayoutVars>
          <dgm:bulletEnabled val="1"/>
        </dgm:presLayoutVars>
      </dgm:prSet>
      <dgm:spPr/>
    </dgm:pt>
    <dgm:pt modelId="{B3AAF5C3-2990-4DCB-BA59-542030E3EA4E}" type="pres">
      <dgm:prSet presAssocID="{493818CD-D90A-42AF-9AC4-1009581CE714}" presName="node" presStyleLbl="vennNode1" presStyleIdx="2" presStyleCnt="5" custRadScaleRad="96993" custRadScaleInc="-1897">
        <dgm:presLayoutVars>
          <dgm:bulletEnabled val="1"/>
        </dgm:presLayoutVars>
      </dgm:prSet>
      <dgm:spPr/>
    </dgm:pt>
    <dgm:pt modelId="{AB638F28-603A-4BE3-81E3-078F3D4C2A1F}" type="pres">
      <dgm:prSet presAssocID="{7C4993D2-CFE1-4536-803B-A589611D86E4}" presName="node" presStyleLbl="vennNode1" presStyleIdx="3" presStyleCnt="5" custRadScaleRad="94546" custRadScaleInc="-198532">
        <dgm:presLayoutVars>
          <dgm:bulletEnabled val="1"/>
        </dgm:presLayoutVars>
      </dgm:prSet>
      <dgm:spPr/>
    </dgm:pt>
    <dgm:pt modelId="{3A42044D-18CD-41DC-9A39-7BBA144F0D7A}" type="pres">
      <dgm:prSet presAssocID="{D4F61192-C827-440B-9890-9B3AD0225524}" presName="node" presStyleLbl="vennNode1" presStyleIdx="4" presStyleCnt="5" custRadScaleRad="92554" custRadScaleInc="1988">
        <dgm:presLayoutVars>
          <dgm:bulletEnabled val="1"/>
        </dgm:presLayoutVars>
      </dgm:prSet>
      <dgm:spPr/>
    </dgm:pt>
  </dgm:ptLst>
  <dgm:cxnLst>
    <dgm:cxn modelId="{E281A90B-B9B8-4405-BC74-FB7CD3ED86D2}" srcId="{35D374F9-34FE-496A-B85C-03EBAC4E09EA}" destId="{7B5A8D39-4D09-41B1-BFB7-AFC44A39ADAC}" srcOrd="2" destOrd="0" parTransId="{8CFFA94B-1F58-4FF3-B094-6CE6875A17A3}" sibTransId="{CF12F526-EEC5-41B6-9A47-8E0026C1088C}"/>
    <dgm:cxn modelId="{4BE6E711-2341-4427-9636-3F6D9B62104D}" srcId="{35D374F9-34FE-496A-B85C-03EBAC4E09EA}" destId="{AD042956-1588-47A8-A453-AD4A469FD063}" srcOrd="0" destOrd="0" parTransId="{AEA892D5-9546-4C48-9123-1E6091C11725}" sibTransId="{009B7995-AE06-4E15-AEE9-555771DAEE66}"/>
    <dgm:cxn modelId="{C98AD819-BE10-4E69-930B-5D84797654EA}" type="presOf" srcId="{E8C2F763-FE29-4D84-8826-6CDDDAEE238B}" destId="{64A0F230-5779-440C-9C3D-46D418ED7737}" srcOrd="0" destOrd="0" presId="urn:microsoft.com/office/officeart/2005/8/layout/radial3"/>
    <dgm:cxn modelId="{68FF275A-A4A8-49AE-B8CF-7BC01D992098}" srcId="{AD042956-1588-47A8-A453-AD4A469FD063}" destId="{E8C2F763-FE29-4D84-8826-6CDDDAEE238B}" srcOrd="0" destOrd="0" parTransId="{4BE9ED68-2734-441D-80A3-A4850C4FF91F}" sibTransId="{C911E1AA-FB55-4805-81E7-A107C83C20DD}"/>
    <dgm:cxn modelId="{D17F1991-2255-4E78-8FD8-4BCD2C38B094}" type="presOf" srcId="{D4F61192-C827-440B-9890-9B3AD0225524}" destId="{3A42044D-18CD-41DC-9A39-7BBA144F0D7A}" srcOrd="0" destOrd="0" presId="urn:microsoft.com/office/officeart/2005/8/layout/radial3"/>
    <dgm:cxn modelId="{A140E4A1-9FCA-455F-9BD3-1E3B1ED6EF99}" srcId="{AD042956-1588-47A8-A453-AD4A469FD063}" destId="{493818CD-D90A-42AF-9AC4-1009581CE714}" srcOrd="1" destOrd="0" parTransId="{C85A3F3C-283D-4B0B-B536-599E396C9FA4}" sibTransId="{673865D1-F299-4BE3-85B7-D3255A0735AA}"/>
    <dgm:cxn modelId="{DA296CA5-D105-4728-9FEE-298A8FBDDBE5}" srcId="{35D374F9-34FE-496A-B85C-03EBAC4E09EA}" destId="{7B69BBC3-24C3-4560-8393-002E31DA07B8}" srcOrd="1" destOrd="0" parTransId="{FC9F2260-CA0D-4901-9304-41948B3902A8}" sibTransId="{23A0992D-789E-4FE2-85AE-8AD532246AF2}"/>
    <dgm:cxn modelId="{06ACB6B4-518E-4EE8-8597-494C3BAEFA44}" srcId="{AD042956-1588-47A8-A453-AD4A469FD063}" destId="{7C4993D2-CFE1-4536-803B-A589611D86E4}" srcOrd="2" destOrd="0" parTransId="{91A892E2-D0CA-4891-B16F-914F94118D1D}" sibTransId="{F8DA24E4-4A72-4BEE-91FA-48636AB143FC}"/>
    <dgm:cxn modelId="{CC263FBF-D14A-4BA0-86D9-959B08D86858}" type="presOf" srcId="{493818CD-D90A-42AF-9AC4-1009581CE714}" destId="{B3AAF5C3-2990-4DCB-BA59-542030E3EA4E}" srcOrd="0" destOrd="0" presId="urn:microsoft.com/office/officeart/2005/8/layout/radial3"/>
    <dgm:cxn modelId="{58B934C7-A45E-4C64-A2B6-B6DF391AE84D}" type="presOf" srcId="{7C4993D2-CFE1-4536-803B-A589611D86E4}" destId="{AB638F28-603A-4BE3-81E3-078F3D4C2A1F}" srcOrd="0" destOrd="0" presId="urn:microsoft.com/office/officeart/2005/8/layout/radial3"/>
    <dgm:cxn modelId="{C8154CD5-B05B-4886-87A4-E1DAF253CD3F}" srcId="{AD042956-1588-47A8-A453-AD4A469FD063}" destId="{D4F61192-C827-440B-9890-9B3AD0225524}" srcOrd="3" destOrd="0" parTransId="{F6AD69FE-8E93-4ACD-8C3D-C96330A8A3C6}" sibTransId="{2798E23B-1341-4F1E-A639-1E73E7680072}"/>
    <dgm:cxn modelId="{7F0B5BE3-F903-4C77-AD73-D9E3399FEBCE}" type="presOf" srcId="{AD042956-1588-47A8-A453-AD4A469FD063}" destId="{ED81DFF8-3DFA-4A98-B3CE-D7E818A38803}" srcOrd="0" destOrd="0" presId="urn:microsoft.com/office/officeart/2005/8/layout/radial3"/>
    <dgm:cxn modelId="{51497EFC-4E15-4BD6-A388-92C0403F01A3}" type="presOf" srcId="{35D374F9-34FE-496A-B85C-03EBAC4E09EA}" destId="{8892EDB6-7572-4A65-AF17-355BAC155FAD}" srcOrd="0" destOrd="0" presId="urn:microsoft.com/office/officeart/2005/8/layout/radial3"/>
    <dgm:cxn modelId="{8B8B459B-C167-4A97-B988-1F59614BCC93}" type="presParOf" srcId="{8892EDB6-7572-4A65-AF17-355BAC155FAD}" destId="{D3304CBF-6134-4D29-AC04-1772F185A6E4}" srcOrd="0" destOrd="0" presId="urn:microsoft.com/office/officeart/2005/8/layout/radial3"/>
    <dgm:cxn modelId="{2E2BA0F8-B707-4913-BA0E-A728AE5AFA03}" type="presParOf" srcId="{D3304CBF-6134-4D29-AC04-1772F185A6E4}" destId="{ED81DFF8-3DFA-4A98-B3CE-D7E818A38803}" srcOrd="0" destOrd="0" presId="urn:microsoft.com/office/officeart/2005/8/layout/radial3"/>
    <dgm:cxn modelId="{A28A4992-C44F-4753-8100-1DC859393085}" type="presParOf" srcId="{D3304CBF-6134-4D29-AC04-1772F185A6E4}" destId="{64A0F230-5779-440C-9C3D-46D418ED7737}" srcOrd="1" destOrd="0" presId="urn:microsoft.com/office/officeart/2005/8/layout/radial3"/>
    <dgm:cxn modelId="{117066D9-4EDB-4733-BFCB-70567B2FE97E}" type="presParOf" srcId="{D3304CBF-6134-4D29-AC04-1772F185A6E4}" destId="{B3AAF5C3-2990-4DCB-BA59-542030E3EA4E}" srcOrd="2" destOrd="0" presId="urn:microsoft.com/office/officeart/2005/8/layout/radial3"/>
    <dgm:cxn modelId="{008E2405-5811-4E18-8596-A350AD8D22D5}" type="presParOf" srcId="{D3304CBF-6134-4D29-AC04-1772F185A6E4}" destId="{AB638F28-603A-4BE3-81E3-078F3D4C2A1F}" srcOrd="3" destOrd="0" presId="urn:microsoft.com/office/officeart/2005/8/layout/radial3"/>
    <dgm:cxn modelId="{259CE218-8A36-468F-B3FC-6145D4748DC7}" type="presParOf" srcId="{D3304CBF-6134-4D29-AC04-1772F185A6E4}" destId="{3A42044D-18CD-41DC-9A39-7BBA144F0D7A}" srcOrd="4" destOrd="0" presId="urn:microsoft.com/office/officeart/2005/8/layout/radial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966117" cy="3966117"/>
        <a:chOff x="0" y="0"/>
        <a:chExt cx="3966117" cy="3966117"/>
      </a:xfrm>
    </dsp:grpSpPr>
    <dsp:sp modelId="{ED81DFF8-3DFA-4A98-B3CE-D7E818A38803}">
      <dsp:nvSpPr>
        <dsp:cNvPr id="3" name="椭圆 2"/>
        <dsp:cNvSpPr/>
      </dsp:nvSpPr>
      <dsp:spPr bwMode="white">
        <a:xfrm>
          <a:off x="2573897" y="881359"/>
          <a:ext cx="2203398" cy="2203398"/>
        </a:xfrm>
        <a:prstGeom prst="ellipse">
          <a:avLst/>
        </a:prstGeom>
        <a:solidFill>
          <a:schemeClr val="tx1">
            <a:lumMod val="50000"/>
            <a:lumOff val="50000"/>
          </a:schemeClr>
        </a:solidFill>
      </dsp:spPr>
      <dsp:style>
        <a:lnRef idx="2">
          <a:schemeClr val="lt1"/>
        </a:lnRef>
        <a:fillRef idx="1">
          <a:schemeClr val="accent1">
            <a:alpha val="50000"/>
          </a:schemeClr>
        </a:fillRef>
        <a:effectRef idx="0">
          <a:scrgbClr r="0" g="0" b="0"/>
        </a:effectRef>
        <a:fontRef idx="minor">
          <a:schemeClr val="tx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ts val="0"/>
            </a:spcAft>
          </a:pPr>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dsp:txBody>
      <dsp:txXfrm>
        <a:off x="2573897" y="881359"/>
        <a:ext cx="2203398" cy="2203398"/>
      </dsp:txXfrm>
    </dsp:sp>
    <dsp:sp modelId="{64A0F230-5779-440C-9C3D-46D418ED7737}">
      <dsp:nvSpPr>
        <dsp:cNvPr id="4" name="椭圆 3"/>
        <dsp:cNvSpPr/>
      </dsp:nvSpPr>
      <dsp:spPr bwMode="white">
        <a:xfrm>
          <a:off x="3131920" y="2594281"/>
          <a:ext cx="1101699" cy="1101699"/>
        </a:xfrm>
        <a:prstGeom prst="ellipse">
          <a:avLst/>
        </a:prstGeom>
        <a:solidFill>
          <a:srgbClr val="0070C0"/>
        </a:solidFill>
      </dsp:spPr>
      <dsp:style>
        <a:lnRef idx="2">
          <a:schemeClr val="lt1"/>
        </a:lnRef>
        <a:fillRef idx="1">
          <a:schemeClr val="accent1">
            <a:alpha val="50000"/>
          </a:schemeClr>
        </a:fillRef>
        <a:effectRef idx="0">
          <a:scrgbClr r="0" g="0" b="0"/>
        </a:effectRef>
        <a:fontRef idx="minor">
          <a:schemeClr val="tx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dsp:txBody>
      <dsp:txXfrm>
        <a:off x="3131920" y="2594281"/>
        <a:ext cx="1101699" cy="1101699"/>
      </dsp:txXfrm>
    </dsp:sp>
    <dsp:sp modelId="{B3AAF5C3-2990-4DCB-BA59-542030E3EA4E}">
      <dsp:nvSpPr>
        <dsp:cNvPr id="5" name="椭圆 4"/>
        <dsp:cNvSpPr/>
      </dsp:nvSpPr>
      <dsp:spPr bwMode="white">
        <a:xfrm>
          <a:off x="4513272" y="1390821"/>
          <a:ext cx="1101699" cy="1101699"/>
        </a:xfrm>
        <a:prstGeom prst="ellipse">
          <a:avLst/>
        </a:prstGeom>
        <a:solidFill>
          <a:srgbClr val="0070C0"/>
        </a:solidFill>
      </dsp:spPr>
      <dsp:style>
        <a:lnRef idx="2">
          <a:schemeClr val="lt1"/>
        </a:lnRef>
        <a:fillRef idx="1">
          <a:schemeClr val="accent1">
            <a:alpha val="50000"/>
          </a:schemeClr>
        </a:fillRef>
        <a:effectRef idx="0">
          <a:scrgbClr r="0" g="0" b="0"/>
        </a:effectRef>
        <a:fontRef idx="minor">
          <a:schemeClr val="tx1"/>
        </a:fontRef>
      </dsp:style>
      <dsp:txBody>
        <a:bodyPr lIns="52070" tIns="52070" rIns="52070" bIns="52070" anchor="ctr"/>
        <a:lstStyle>
          <a:lvl1pPr algn="ctr">
            <a:defRPr sz="41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dsp:txBody>
      <dsp:txXfrm>
        <a:off x="4513272" y="1390821"/>
        <a:ext cx="1101699" cy="1101699"/>
      </dsp:txXfrm>
    </dsp:sp>
    <dsp:sp modelId="{AB638F28-603A-4BE3-81E3-078F3D4C2A1F}">
      <dsp:nvSpPr>
        <dsp:cNvPr id="6" name="椭圆 5"/>
        <dsp:cNvSpPr/>
      </dsp:nvSpPr>
      <dsp:spPr bwMode="white">
        <a:xfrm>
          <a:off x="3155968" y="78473"/>
          <a:ext cx="1101699" cy="1101699"/>
        </a:xfrm>
        <a:prstGeom prst="ellipse">
          <a:avLst/>
        </a:prstGeom>
        <a:solidFill>
          <a:srgbClr val="0070C0"/>
        </a:solidFill>
      </dsp:spPr>
      <dsp:style>
        <a:lnRef idx="2">
          <a:schemeClr val="lt1"/>
        </a:lnRef>
        <a:fillRef idx="1">
          <a:schemeClr val="accent1">
            <a:alpha val="50000"/>
          </a:schemeClr>
        </a:fillRef>
        <a:effectRef idx="0">
          <a:scrgbClr r="0" g="0" b="0"/>
        </a:effectRef>
        <a:fontRef idx="minor">
          <a:schemeClr val="tx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dsp:txBody>
      <dsp:txXfrm>
        <a:off x="3155968" y="78473"/>
        <a:ext cx="1101699" cy="1101699"/>
      </dsp:txXfrm>
    </dsp:sp>
    <dsp:sp modelId="{3A42044D-18CD-41DC-9A39-7BBA144F0D7A}">
      <dsp:nvSpPr>
        <dsp:cNvPr id="7" name="椭圆 6"/>
        <dsp:cNvSpPr/>
      </dsp:nvSpPr>
      <dsp:spPr bwMode="white">
        <a:xfrm>
          <a:off x="1799826" y="1390822"/>
          <a:ext cx="1101699" cy="1101699"/>
        </a:xfrm>
        <a:prstGeom prst="ellipse">
          <a:avLst/>
        </a:prstGeom>
        <a:solidFill>
          <a:srgbClr val="0070C0"/>
        </a:solidFill>
      </dsp:spPr>
      <dsp:style>
        <a:lnRef idx="2">
          <a:schemeClr val="lt1"/>
        </a:lnRef>
        <a:fillRef idx="1">
          <a:schemeClr val="accent1">
            <a:alpha val="50000"/>
          </a:schemeClr>
        </a:fillRef>
        <a:effectRef idx="0">
          <a:scrgbClr r="0" g="0" b="0"/>
        </a:effectRef>
        <a:fontRef idx="minor">
          <a:schemeClr val="tx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dsp:txBody>
      <dsp:txXfrm>
        <a:off x="1799826" y="1390822"/>
        <a:ext cx="1101699" cy="110169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7827D-D9D5-49D1-8399-AF879AB895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24CBF-0CA5-4633-95B6-E006C70434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D24CBF-0CA5-4633-95B6-E006C704343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1443E4B-FAA3-4C56-9950-2F8989416F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FEAEC2-D131-4C94-BDA9-C595C78B5397}"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882FF63-23AE-4829-B407-D97863966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355A98-BB15-41FF-B9B4-3EBB87C077D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1882FF63-23AE-4829-B407-D978639664D2}"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78355A98-BB15-41FF-B9B4-3EBB87C077DC}" type="slidenum">
              <a:rPr lang="zh-CN" altLang="en-US" smtClean="0"/>
            </a:fld>
            <a:endParaRPr lang="zh-CN" altLang="en-US" dirty="0"/>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7.jpeg"/><Relationship Id="rId4" Type="http://schemas.openxmlformats.org/officeDocument/2006/relationships/tags" Target="../tags/tag16.xml"/><Relationship Id="rId3" Type="http://schemas.openxmlformats.org/officeDocument/2006/relationships/image" Target="../media/image16.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152000" y="573406"/>
            <a:ext cx="3888000" cy="3888000"/>
          </a:xfrm>
          <a:prstGeom prst="ellipse">
            <a:avLst/>
          </a:prstGeom>
          <a:solidFill>
            <a:srgbClr val="0070C0"/>
          </a:solidFill>
          <a:ln>
            <a:solidFill>
              <a:srgbClr val="4D9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4779728"/>
            <a:ext cx="9144000" cy="988436"/>
          </a:xfrm>
        </p:spPr>
        <p:txBody>
          <a:bodyPr anchor="ctr">
            <a:normAutofit/>
          </a:bodyPr>
          <a:lstStyle/>
          <a:p>
            <a:r>
              <a:rPr lang="zh-CN" altLang="en-US" sz="4000" dirty="0">
                <a:solidFill>
                  <a:srgbClr val="0070C0"/>
                </a:solidFill>
                <a:latin typeface="微软雅黑" panose="020B0503020204020204" pitchFamily="34" charset="-122"/>
              </a:rPr>
              <a:t>粉尘火灾爆炸预防</a:t>
            </a:r>
            <a:endParaRPr lang="zh-CN" altLang="en-US" sz="4000" dirty="0">
              <a:solidFill>
                <a:srgbClr val="0070C0"/>
              </a:solidFill>
              <a:latin typeface="微软雅黑" panose="020B0503020204020204" pitchFamily="34" charset="-122"/>
            </a:endParaRPr>
          </a:p>
        </p:txBody>
      </p:sp>
      <p:sp>
        <p:nvSpPr>
          <p:cNvPr id="14" name="副标题 2"/>
          <p:cNvSpPr txBox="1"/>
          <p:nvPr/>
        </p:nvSpPr>
        <p:spPr>
          <a:xfrm>
            <a:off x="1524000" y="5582359"/>
            <a:ext cx="9144000" cy="4886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zh-CN" altLang="en-US" sz="2000" b="1" dirty="0">
              <a:solidFill>
                <a:srgbClr val="0070C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296000" y="717458"/>
            <a:ext cx="3600000" cy="3600000"/>
          </a:xfrm>
          <a:prstGeom prst="ellipse">
            <a:avLst/>
          </a:prstGeom>
          <a:ln>
            <a:noFill/>
          </a:ln>
          <a:effectLst>
            <a:softEdge rad="0"/>
          </a:effectLst>
        </p:spPr>
      </p:pic>
      <p:sp>
        <p:nvSpPr>
          <p:cNvPr id="3" name="文本框 2" descr="7b0a2020202022776f7264617274223a20227b5c2269645c223a32353030343531362c5c227469645c223a31333439377d220a7d0a"/>
          <p:cNvSpPr txBox="1"/>
          <p:nvPr>
            <p:custDataLst>
              <p:tags r:id="rId2"/>
            </p:custDataLst>
          </p:nvPr>
        </p:nvSpPr>
        <p:spPr>
          <a:xfrm>
            <a:off x="8655685" y="43813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8205685" y="56292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9448800" y="56299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0691915" y="56292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423679" y="4203264"/>
            <a:ext cx="3338154" cy="518387"/>
          </a:xfrm>
          <a:prstGeom prst="rect">
            <a:avLst/>
          </a:prstGeom>
          <a:noFill/>
        </p:spPr>
        <p:txBody>
          <a:bodyPr wrap="none" rtlCol="0">
            <a:noAutofit/>
          </a:bodyPr>
          <a:lstStyle/>
          <a:p>
            <a:pPr algn="ctr"/>
            <a:r>
              <a:rPr lang="zh-CN" altLang="en-US" sz="2800" dirty="0">
                <a:latin typeface="Arial" panose="020B0604020202020204" pitchFamily="34" charset="0"/>
              </a:rPr>
              <a:t>粉尘的基本知识</a:t>
            </a:r>
            <a:endParaRPr lang="en-US" altLang="zh-CN" sz="2800" dirty="0">
              <a:latin typeface="Arial" panose="020B0604020202020204" pitchFamily="34" charset="0"/>
            </a:endParaRPr>
          </a:p>
        </p:txBody>
      </p:sp>
      <p:sp>
        <p:nvSpPr>
          <p:cNvPr id="20" name="菱形 19"/>
          <p:cNvSpPr/>
          <p:nvPr/>
        </p:nvSpPr>
        <p:spPr>
          <a:xfrm>
            <a:off x="4814503" y="1183833"/>
            <a:ext cx="2592288" cy="2592288"/>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4468594" y="1197123"/>
            <a:ext cx="2565708" cy="2565708"/>
          </a:xfrm>
          <a:prstGeom prst="diamond">
            <a:avLst/>
          </a:prstGeom>
          <a:noFill/>
          <a:ln>
            <a:solidFill>
              <a:schemeClr val="accent2">
                <a:lumMod val="75000"/>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5186992" y="1197123"/>
            <a:ext cx="2565708" cy="2565708"/>
          </a:xfrm>
          <a:prstGeom prst="diamond">
            <a:avLst/>
          </a:prstGeom>
          <a:noFill/>
          <a:ln>
            <a:solidFill>
              <a:srgbClr val="FFC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5287254" y="1559271"/>
            <a:ext cx="1646786" cy="1646786"/>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47"/>
          <p:cNvSpPr txBox="1"/>
          <p:nvPr/>
        </p:nvSpPr>
        <p:spPr>
          <a:xfrm>
            <a:off x="5699684" y="1999704"/>
            <a:ext cx="941283" cy="769441"/>
          </a:xfrm>
          <a:prstGeom prst="rect">
            <a:avLst/>
          </a:prstGeom>
          <a:noFill/>
        </p:spPr>
        <p:txBody>
          <a:bodyPr wrap="none" rtlCol="0">
            <a:spAutoFit/>
          </a:bodyPr>
          <a:lstStyle/>
          <a:p>
            <a:r>
              <a:rPr lang="en-US" altLang="zh-CN" sz="4400" b="1" spc="600" dirty="0">
                <a:solidFill>
                  <a:schemeClr val="bg1"/>
                </a:solidFill>
                <a:latin typeface="Impact" panose="020B0806030902050204" pitchFamily="34" charset="0"/>
                <a:ea typeface="微软雅黑" panose="020B0503020204020204" pitchFamily="34" charset="-122"/>
              </a:rPr>
              <a:t>03</a:t>
            </a:r>
            <a:endParaRPr lang="zh-CN" altLang="en-US" sz="4400" b="1" spc="600" dirty="0">
              <a:solidFill>
                <a:schemeClr val="bg1"/>
              </a:solidFill>
              <a:latin typeface="Impact" panose="020B0806030902050204" pitchFamily="34" charset="0"/>
              <a:ea typeface="微软雅黑" panose="020B0503020204020204" pitchFamily="34" charset="-122"/>
            </a:endParaRPr>
          </a:p>
        </p:txBody>
      </p:sp>
      <p:sp>
        <p:nvSpPr>
          <p:cNvPr id="9" name="椭圆 8"/>
          <p:cNvSpPr/>
          <p:nvPr/>
        </p:nvSpPr>
        <p:spPr>
          <a:xfrm>
            <a:off x="1588169" y="4350719"/>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33809"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12725"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8169"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516913"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52700"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671175" y="4261785"/>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044154"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768756" y="6057334"/>
            <a:ext cx="648000" cy="64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 calcmode="lin" valueType="num">
                                      <p:cBhvr>
                                        <p:cTn id="9" dur="2000" fill="hold"/>
                                        <p:tgtEl>
                                          <p:spTgt spid="23"/>
                                        </p:tgtEl>
                                        <p:attrNameLst>
                                          <p:attrName>style.rotation</p:attrName>
                                        </p:attrNameLst>
                                      </p:cBhvr>
                                      <p:tavLst>
                                        <p:tav tm="0">
                                          <p:val>
                                            <p:fltVal val="360"/>
                                          </p:val>
                                        </p:tav>
                                        <p:tav tm="100000">
                                          <p:val>
                                            <p:fltVal val="0"/>
                                          </p:val>
                                        </p:tav>
                                      </p:tavLst>
                                    </p:anim>
                                    <p:animEffect transition="in" filter="fade">
                                      <p:cBhvr>
                                        <p:cTn id="10" dur="2000"/>
                                        <p:tgtEl>
                                          <p:spTgt spid="23"/>
                                        </p:tgtEl>
                                      </p:cBhvr>
                                    </p:animEffect>
                                  </p:childTnLst>
                                </p:cTn>
                              </p:par>
                            </p:childTnLst>
                          </p:cTn>
                        </p:par>
                        <p:par>
                          <p:cTn id="11" fill="hold">
                            <p:stCondLst>
                              <p:cond delay="2000"/>
                            </p:stCondLst>
                            <p:childTnLst>
                              <p:par>
                                <p:cTn id="12" presetID="23" presetClass="entr" presetSubtype="3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00" fill="hold"/>
                                        <p:tgtEl>
                                          <p:spTgt spid="20"/>
                                        </p:tgtEl>
                                        <p:attrNameLst>
                                          <p:attrName>ppt_w</p:attrName>
                                        </p:attrNameLst>
                                      </p:cBhvr>
                                      <p:tavLst>
                                        <p:tav tm="0">
                                          <p:val>
                                            <p:strVal val="(6*min(max(#ppt_w*#ppt_h,.3),1)-7.4)/-.7*#ppt_w"/>
                                          </p:val>
                                        </p:tav>
                                        <p:tav tm="100000">
                                          <p:val>
                                            <p:strVal val="#ppt_w"/>
                                          </p:val>
                                        </p:tav>
                                      </p:tavLst>
                                    </p:anim>
                                    <p:anim calcmode="lin" valueType="num">
                                      <p:cBhvr>
                                        <p:cTn id="15" dur="300" fill="hold"/>
                                        <p:tgtEl>
                                          <p:spTgt spid="20"/>
                                        </p:tgtEl>
                                        <p:attrNameLst>
                                          <p:attrName>ppt_h</p:attrName>
                                        </p:attrNameLst>
                                      </p:cBhvr>
                                      <p:tavLst>
                                        <p:tav tm="0">
                                          <p:val>
                                            <p:strVal val="(6*min(max(#ppt_w*#ppt_h,.3),1)-7.4)/-.7*#ppt_h"/>
                                          </p:val>
                                        </p:tav>
                                        <p:tav tm="100000">
                                          <p:val>
                                            <p:strVal val="#ppt_h"/>
                                          </p:val>
                                        </p:tav>
                                      </p:tavLst>
                                    </p:anim>
                                    <p:anim calcmode="lin" valueType="num">
                                      <p:cBhvr>
                                        <p:cTn id="16" dur="300" fill="hold"/>
                                        <p:tgtEl>
                                          <p:spTgt spid="20"/>
                                        </p:tgtEl>
                                        <p:attrNameLst>
                                          <p:attrName>ppt_x</p:attrName>
                                        </p:attrNameLst>
                                      </p:cBhvr>
                                      <p:tavLst>
                                        <p:tav tm="0">
                                          <p:val>
                                            <p:fltVal val="0.5"/>
                                          </p:val>
                                        </p:tav>
                                        <p:tav tm="100000">
                                          <p:val>
                                            <p:strVal val="#ppt_x"/>
                                          </p:val>
                                        </p:tav>
                                      </p:tavLst>
                                    </p:anim>
                                    <p:anim calcmode="lin" valueType="num">
                                      <p:cBhvr>
                                        <p:cTn id="17" dur="3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1948383" y="1538854"/>
          <a:ext cx="7351192" cy="39661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矩形 5"/>
          <p:cNvSpPr/>
          <p:nvPr/>
        </p:nvSpPr>
        <p:spPr>
          <a:xfrm>
            <a:off x="7621622" y="2764831"/>
            <a:ext cx="3478178" cy="1393779"/>
          </a:xfrm>
          <a:prstGeom prst="rect">
            <a:avLst/>
          </a:prstGeom>
        </p:spPr>
        <p:txBody>
          <a:bodyPr wrap="square">
            <a:spAutoFit/>
          </a:bodyPr>
          <a:lstStyle/>
          <a:p>
            <a:pPr>
              <a:lnSpc>
                <a:spcPct val="120000"/>
              </a:lnSpc>
            </a:pPr>
            <a:r>
              <a:rPr lang="zh-CN" altLang="en-US" dirty="0"/>
              <a:t>粒径≤</a:t>
            </a:r>
            <a:r>
              <a:rPr lang="en-US" altLang="zh-CN" dirty="0"/>
              <a:t>0.25 μm </a:t>
            </a:r>
            <a:r>
              <a:rPr lang="zh-CN" altLang="en-US" dirty="0"/>
              <a:t>，超倍显微镜或电子显微镜可见，可长时间悬浮于空气中随空气分子呈布朗运动，除尘很难</a:t>
            </a:r>
            <a:endParaRPr lang="zh-CN" altLang="en-US" dirty="0"/>
          </a:p>
        </p:txBody>
      </p:sp>
      <p:sp>
        <p:nvSpPr>
          <p:cNvPr id="7" name="矩形 6"/>
          <p:cNvSpPr/>
          <p:nvPr/>
        </p:nvSpPr>
        <p:spPr>
          <a:xfrm>
            <a:off x="738237" y="2916955"/>
            <a:ext cx="2887276" cy="1089529"/>
          </a:xfrm>
          <a:prstGeom prst="rect">
            <a:avLst/>
          </a:prstGeom>
        </p:spPr>
        <p:txBody>
          <a:bodyPr wrap="square">
            <a:spAutoFit/>
          </a:bodyPr>
          <a:lstStyle/>
          <a:p>
            <a:pPr algn="r">
              <a:lnSpc>
                <a:spcPct val="120000"/>
              </a:lnSpc>
            </a:pPr>
            <a:r>
              <a:rPr lang="zh-CN" altLang="en-US" dirty="0"/>
              <a:t>粒径为</a:t>
            </a:r>
            <a:r>
              <a:rPr lang="en-US" altLang="zh-CN" dirty="0"/>
              <a:t>10-40μm</a:t>
            </a:r>
            <a:r>
              <a:rPr lang="zh-CN" altLang="en-US" dirty="0"/>
              <a:t>，肉眼可见，在静止空气中呈加速沉降，除尘容易</a:t>
            </a:r>
            <a:endParaRPr lang="zh-CN" altLang="en-US" dirty="0"/>
          </a:p>
        </p:txBody>
      </p:sp>
      <p:sp>
        <p:nvSpPr>
          <p:cNvPr id="11" name="矩形 10"/>
          <p:cNvSpPr/>
          <p:nvPr/>
        </p:nvSpPr>
        <p:spPr>
          <a:xfrm>
            <a:off x="4665514" y="949406"/>
            <a:ext cx="2500926" cy="757130"/>
          </a:xfrm>
          <a:prstGeom prst="rect">
            <a:avLst/>
          </a:prstGeom>
        </p:spPr>
        <p:txBody>
          <a:bodyPr wrap="square">
            <a:spAutoFit/>
          </a:bodyPr>
          <a:lstStyle/>
          <a:p>
            <a:pPr>
              <a:lnSpc>
                <a:spcPct val="120000"/>
              </a:lnSpc>
            </a:pPr>
            <a:r>
              <a:rPr lang="zh-CN" altLang="en-US" dirty="0"/>
              <a:t>粒径大于</a:t>
            </a:r>
            <a:r>
              <a:rPr lang="el-GR" altLang="zh-CN" dirty="0"/>
              <a:t>40μ</a:t>
            </a:r>
            <a:r>
              <a:rPr lang="en-US" altLang="zh-CN" dirty="0"/>
              <a:t>m</a:t>
            </a:r>
            <a:r>
              <a:rPr lang="zh-CN" altLang="en-US" dirty="0"/>
              <a:t>，</a:t>
            </a:r>
            <a:endParaRPr lang="zh-CN" altLang="en-US" dirty="0"/>
          </a:p>
          <a:p>
            <a:pPr>
              <a:lnSpc>
                <a:spcPct val="120000"/>
              </a:lnSpc>
            </a:pPr>
            <a:r>
              <a:rPr lang="zh-CN" altLang="en-US" dirty="0"/>
              <a:t>极易沉降，除尘简单</a:t>
            </a:r>
            <a:endParaRPr lang="zh-CN" altLang="en-US" dirty="0"/>
          </a:p>
        </p:txBody>
      </p:sp>
      <p:sp>
        <p:nvSpPr>
          <p:cNvPr id="3" name="文本框 2"/>
          <p:cNvSpPr txBox="1"/>
          <p:nvPr/>
        </p:nvSpPr>
        <p:spPr>
          <a:xfrm>
            <a:off x="4904054" y="3261666"/>
            <a:ext cx="1448910" cy="400110"/>
          </a:xfrm>
          <a:prstGeom prst="rect">
            <a:avLst/>
          </a:prstGeom>
          <a:noFill/>
        </p:spPr>
        <p:txBody>
          <a:bodyPr wrap="square" rtlCol="0">
            <a:spAutoFit/>
          </a:bodyPr>
          <a:lstStyle/>
          <a:p>
            <a:pPr algn="ctr"/>
            <a:r>
              <a:rPr lang="zh-CN" altLang="en-US" sz="2000" dirty="0">
                <a:solidFill>
                  <a:schemeClr val="bg1"/>
                </a:solidFill>
              </a:rPr>
              <a:t>四大粉尘</a:t>
            </a:r>
            <a:endParaRPr lang="zh-CN" altLang="en-US" sz="2000" dirty="0">
              <a:solidFill>
                <a:schemeClr val="bg1"/>
              </a:solidFill>
            </a:endParaRPr>
          </a:p>
        </p:txBody>
      </p:sp>
      <p:sp>
        <p:nvSpPr>
          <p:cNvPr id="10" name="文本框 9"/>
          <p:cNvSpPr txBox="1"/>
          <p:nvPr/>
        </p:nvSpPr>
        <p:spPr>
          <a:xfrm>
            <a:off x="3909851" y="3271942"/>
            <a:ext cx="709865" cy="400110"/>
          </a:xfrm>
          <a:prstGeom prst="rect">
            <a:avLst/>
          </a:prstGeom>
          <a:noFill/>
        </p:spPr>
        <p:txBody>
          <a:bodyPr wrap="square" rtlCol="0">
            <a:spAutoFit/>
          </a:bodyPr>
          <a:lstStyle/>
          <a:p>
            <a:pPr algn="ctr"/>
            <a:r>
              <a:rPr lang="zh-CN" altLang="en-US" sz="2000" dirty="0">
                <a:solidFill>
                  <a:schemeClr val="bg1"/>
                </a:solidFill>
              </a:rPr>
              <a:t>细尘</a:t>
            </a:r>
            <a:endParaRPr lang="zh-CN" altLang="en-US" sz="2000" dirty="0">
              <a:solidFill>
                <a:schemeClr val="bg1"/>
              </a:solidFill>
            </a:endParaRPr>
          </a:p>
        </p:txBody>
      </p:sp>
      <p:sp>
        <p:nvSpPr>
          <p:cNvPr id="12" name="文本框 11"/>
          <p:cNvSpPr txBox="1"/>
          <p:nvPr/>
        </p:nvSpPr>
        <p:spPr>
          <a:xfrm>
            <a:off x="5098602" y="1998815"/>
            <a:ext cx="1079388" cy="400110"/>
          </a:xfrm>
          <a:prstGeom prst="rect">
            <a:avLst/>
          </a:prstGeom>
          <a:noFill/>
        </p:spPr>
        <p:txBody>
          <a:bodyPr wrap="square" rtlCol="0">
            <a:spAutoFit/>
          </a:bodyPr>
          <a:lstStyle/>
          <a:p>
            <a:pPr algn="ctr"/>
            <a:r>
              <a:rPr lang="zh-CN" altLang="en-US" sz="2000" dirty="0">
                <a:solidFill>
                  <a:schemeClr val="bg1"/>
                </a:solidFill>
              </a:rPr>
              <a:t>粗尘</a:t>
            </a:r>
            <a:endParaRPr lang="zh-CN" altLang="en-US" sz="2000" dirty="0">
              <a:solidFill>
                <a:schemeClr val="bg1"/>
              </a:solidFill>
            </a:endParaRPr>
          </a:p>
        </p:txBody>
      </p:sp>
      <p:sp>
        <p:nvSpPr>
          <p:cNvPr id="13" name="文本框 12"/>
          <p:cNvSpPr txBox="1"/>
          <p:nvPr/>
        </p:nvSpPr>
        <p:spPr>
          <a:xfrm>
            <a:off x="6312317" y="3148383"/>
            <a:ext cx="1562105" cy="707886"/>
          </a:xfrm>
          <a:prstGeom prst="rect">
            <a:avLst/>
          </a:prstGeom>
          <a:noFill/>
        </p:spPr>
        <p:txBody>
          <a:bodyPr wrap="square" rtlCol="0">
            <a:spAutoFit/>
          </a:bodyPr>
          <a:lstStyle/>
          <a:p>
            <a:pPr algn="ctr"/>
            <a:r>
              <a:rPr lang="zh-CN" altLang="en-US" sz="2000" dirty="0">
                <a:solidFill>
                  <a:schemeClr val="bg1"/>
                </a:solidFill>
              </a:rPr>
              <a:t>超细</a:t>
            </a:r>
            <a:endParaRPr lang="en-US" altLang="zh-CN" sz="2000" dirty="0">
              <a:solidFill>
                <a:schemeClr val="bg1"/>
              </a:solidFill>
            </a:endParaRPr>
          </a:p>
          <a:p>
            <a:pPr algn="ctr"/>
            <a:r>
              <a:rPr lang="zh-CN" altLang="en-US" sz="2000" dirty="0">
                <a:solidFill>
                  <a:schemeClr val="bg1"/>
                </a:solidFill>
              </a:rPr>
              <a:t>微尘</a:t>
            </a:r>
            <a:endParaRPr lang="zh-CN" altLang="en-US" sz="2000" dirty="0">
              <a:solidFill>
                <a:schemeClr val="bg1"/>
              </a:solidFill>
            </a:endParaRPr>
          </a:p>
        </p:txBody>
      </p:sp>
      <p:sp>
        <p:nvSpPr>
          <p:cNvPr id="14" name="文本框 13"/>
          <p:cNvSpPr txBox="1"/>
          <p:nvPr/>
        </p:nvSpPr>
        <p:spPr>
          <a:xfrm>
            <a:off x="5181196" y="4472372"/>
            <a:ext cx="894626" cy="400110"/>
          </a:xfrm>
          <a:prstGeom prst="rect">
            <a:avLst/>
          </a:prstGeom>
          <a:noFill/>
        </p:spPr>
        <p:txBody>
          <a:bodyPr wrap="square" rtlCol="0">
            <a:spAutoFit/>
          </a:bodyPr>
          <a:lstStyle/>
          <a:p>
            <a:pPr algn="ctr"/>
            <a:r>
              <a:rPr lang="zh-CN" altLang="en-US" sz="2000" dirty="0">
                <a:solidFill>
                  <a:schemeClr val="bg1"/>
                </a:solidFill>
              </a:rPr>
              <a:t>微尘</a:t>
            </a:r>
            <a:endParaRPr lang="zh-CN" altLang="en-US" sz="2000" dirty="0">
              <a:solidFill>
                <a:schemeClr val="bg1"/>
              </a:solidFill>
            </a:endParaRPr>
          </a:p>
        </p:txBody>
      </p:sp>
      <p:sp>
        <p:nvSpPr>
          <p:cNvPr id="16" name="圆角矩形 15"/>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03</a:t>
            </a:r>
            <a:endParaRPr lang="zh-CN" altLang="en-US" sz="2800" b="1" dirty="0"/>
          </a:p>
        </p:txBody>
      </p:sp>
      <p:sp>
        <p:nvSpPr>
          <p:cNvPr id="17" name="标题 1"/>
          <p:cNvSpPr txBox="1"/>
          <p:nvPr/>
        </p:nvSpPr>
        <p:spPr>
          <a:xfrm>
            <a:off x="938462" y="683619"/>
            <a:ext cx="2939271" cy="68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defRPr/>
            </a:pPr>
            <a:r>
              <a:rPr lang="zh-CN" altLang="en-US" dirty="0">
                <a:solidFill>
                  <a:schemeClr val="accent1">
                    <a:lumMod val="75000"/>
                  </a:schemeClr>
                </a:solidFill>
                <a:latin typeface="微软雅黑" panose="020B0503020204020204" pitchFamily="34" charset="-122"/>
              </a:rPr>
              <a:t>粉尘的基本知识</a:t>
            </a:r>
            <a:endParaRPr lang="zh-CN" altLang="en-US" dirty="0">
              <a:solidFill>
                <a:schemeClr val="accent1">
                  <a:lumMod val="75000"/>
                </a:schemeClr>
              </a:solidFill>
              <a:latin typeface="微软雅黑" panose="020B0503020204020204" pitchFamily="34" charset="-122"/>
            </a:endParaRPr>
          </a:p>
        </p:txBody>
      </p:sp>
      <p:sp>
        <p:nvSpPr>
          <p:cNvPr id="18" name="矩形 17"/>
          <p:cNvSpPr/>
          <p:nvPr/>
        </p:nvSpPr>
        <p:spPr>
          <a:xfrm>
            <a:off x="4054144" y="5358751"/>
            <a:ext cx="3396106" cy="1089529"/>
          </a:xfrm>
          <a:prstGeom prst="rect">
            <a:avLst/>
          </a:prstGeom>
        </p:spPr>
        <p:txBody>
          <a:bodyPr wrap="square">
            <a:spAutoFit/>
          </a:bodyPr>
          <a:lstStyle/>
          <a:p>
            <a:pPr>
              <a:lnSpc>
                <a:spcPct val="120000"/>
              </a:lnSpc>
              <a:defRPr/>
            </a:pPr>
            <a:r>
              <a:rPr lang="zh-CN" altLang="en-US" dirty="0"/>
              <a:t>粒径为</a:t>
            </a:r>
            <a:r>
              <a:rPr lang="en-US" altLang="zh-CN" dirty="0"/>
              <a:t>0.25-10μm</a:t>
            </a:r>
            <a:r>
              <a:rPr lang="zh-CN" altLang="en-US" dirty="0"/>
              <a:t>，普通光学显微镜可见，在静止空气中呈等速沉降，除尘较难</a:t>
            </a:r>
            <a:endParaRPr lang="zh-CN" altLang="en-US" dirty="0"/>
          </a:p>
        </p:txBody>
      </p:sp>
      <p:sp>
        <p:nvSpPr>
          <p:cNvPr id="19" name="矩形 18"/>
          <p:cNvSpPr/>
          <p:nvPr/>
        </p:nvSpPr>
        <p:spPr>
          <a:xfrm>
            <a:off x="6965080" y="6374414"/>
            <a:ext cx="5442516" cy="400110"/>
          </a:xfrm>
          <a:prstGeom prst="rect">
            <a:avLst/>
          </a:prstGeom>
        </p:spPr>
        <p:txBody>
          <a:bodyPr wrap="none">
            <a:spAutoFit/>
          </a:bodyPr>
          <a:lstStyle/>
          <a:p>
            <a:pP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结论：粉尘越细越不容易沉降，除尘越困难</a:t>
            </a:r>
            <a:r>
              <a:rPr lang="zh-CN" altLang="en-US"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03</a:t>
            </a:r>
            <a:endParaRPr lang="zh-CN" altLang="en-US" sz="2800" b="1" dirty="0"/>
          </a:p>
        </p:txBody>
      </p:sp>
      <p:sp>
        <p:nvSpPr>
          <p:cNvPr id="17" name="标题 1"/>
          <p:cNvSpPr txBox="1"/>
          <p:nvPr/>
        </p:nvSpPr>
        <p:spPr>
          <a:xfrm>
            <a:off x="938462" y="683619"/>
            <a:ext cx="2939271" cy="68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defRPr/>
            </a:pPr>
            <a:r>
              <a:rPr lang="zh-CN" altLang="en-US" dirty="0">
                <a:solidFill>
                  <a:schemeClr val="accent1">
                    <a:lumMod val="75000"/>
                  </a:schemeClr>
                </a:solidFill>
                <a:latin typeface="微软雅黑" panose="020B0503020204020204" pitchFamily="34" charset="-122"/>
              </a:rPr>
              <a:t>粉尘的基本知识</a:t>
            </a:r>
            <a:endParaRPr lang="zh-CN" altLang="en-US" dirty="0">
              <a:solidFill>
                <a:schemeClr val="accent1">
                  <a:lumMod val="75000"/>
                </a:schemeClr>
              </a:solidFill>
              <a:latin typeface="微软雅黑" panose="020B0503020204020204" pitchFamily="34" charset="-122"/>
            </a:endParaRPr>
          </a:p>
        </p:txBody>
      </p:sp>
      <p:sp>
        <p:nvSpPr>
          <p:cNvPr id="2" name="圆角矩形 1"/>
          <p:cNvSpPr/>
          <p:nvPr/>
        </p:nvSpPr>
        <p:spPr>
          <a:xfrm>
            <a:off x="1608721" y="1859723"/>
            <a:ext cx="4001962" cy="1024727"/>
          </a:xfrm>
          <a:prstGeom prst="roundRect">
            <a:avLst>
              <a:gd name="adj" fmla="val 644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019175" y="2544402"/>
            <a:ext cx="9838266" cy="3708400"/>
          </a:xfrm>
          <a:prstGeom prst="roundRect">
            <a:avLst>
              <a:gd name="adj" fmla="val 26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608721" y="1885350"/>
            <a:ext cx="4001962" cy="973472"/>
          </a:xfrm>
          <a:prstGeom prst="rect">
            <a:avLst/>
          </a:prstGeom>
          <a:noFill/>
        </p:spPr>
        <p:txBody>
          <a:bodyPr wrap="square" rtlCol="0">
            <a:spAutoFit/>
          </a:bodyPr>
          <a:lstStyle/>
          <a:p>
            <a:pPr algn="ct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rPr>
              <a:t>锅炉大气污染物排放标准</a:t>
            </a:r>
            <a:br>
              <a:rPr lang="zh-CN" altLang="en-US" sz="2400" b="1" dirty="0">
                <a:solidFill>
                  <a:schemeClr val="bg1"/>
                </a:solidFill>
                <a:latin typeface="微软雅黑" panose="020B0503020204020204" pitchFamily="34" charset="-122"/>
                <a:ea typeface="微软雅黑" panose="020B0503020204020204" pitchFamily="34" charset="-122"/>
              </a:rPr>
            </a:b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GB13271-2001</a:t>
            </a:r>
            <a:r>
              <a:rPr lang="zh-CN" altLang="en-US" sz="2400" b="1" dirty="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147956" y="2983717"/>
            <a:ext cx="9661357" cy="3139321"/>
          </a:xfrm>
          <a:prstGeom prst="rect">
            <a:avLst/>
          </a:prstGeom>
          <a:noFill/>
        </p:spPr>
        <p:txBody>
          <a:bodyPr wrap="square" rtlCol="0">
            <a:spAutoFit/>
          </a:bodyPr>
          <a:lstStyle/>
          <a:p>
            <a:pPr>
              <a:lnSpc>
                <a:spcPct val="150000"/>
              </a:lnSpc>
            </a:pPr>
            <a:r>
              <a:rPr lang="zh-CN" altLang="en-US" sz="2000" b="1" dirty="0">
                <a:latin typeface="+mn-ea"/>
              </a:rPr>
              <a:t>大气污染物排放标准</a:t>
            </a:r>
            <a:r>
              <a:rPr lang="zh-CN" altLang="en-US" sz="2000" dirty="0">
                <a:latin typeface="+mn-ea"/>
              </a:rPr>
              <a:t>：对大气污染源的污染物排放浓度或数量所作的限制性规定值。</a:t>
            </a:r>
            <a:endParaRPr lang="zh-CN" altLang="en-US" sz="2000" dirty="0">
              <a:latin typeface="+mn-ea"/>
            </a:endParaRPr>
          </a:p>
          <a:p>
            <a:pPr>
              <a:lnSpc>
                <a:spcPct val="150000"/>
              </a:lnSpc>
            </a:pPr>
            <a:r>
              <a:rPr lang="zh-CN" altLang="en-US" sz="2000" b="1" dirty="0">
                <a:latin typeface="+mn-ea"/>
              </a:rPr>
              <a:t>烟气标准状态：</a:t>
            </a:r>
            <a:r>
              <a:rPr lang="zh-CN" altLang="en-US" sz="2000" dirty="0">
                <a:latin typeface="+mn-ea"/>
              </a:rPr>
              <a:t>烟气的温度为</a:t>
            </a:r>
            <a:r>
              <a:rPr lang="en-US" altLang="zh-CN" sz="2000" dirty="0">
                <a:latin typeface="+mn-ea"/>
              </a:rPr>
              <a:t>273k</a:t>
            </a:r>
            <a:r>
              <a:rPr lang="zh-CN" altLang="en-US" sz="2000" dirty="0">
                <a:latin typeface="+mn-ea"/>
              </a:rPr>
              <a:t>，压力为</a:t>
            </a:r>
            <a:r>
              <a:rPr lang="en-US" altLang="zh-CN" sz="2000" dirty="0">
                <a:latin typeface="+mn-ea"/>
              </a:rPr>
              <a:t>101325Pa</a:t>
            </a:r>
            <a:r>
              <a:rPr lang="zh-CN" altLang="en-US" sz="2000" dirty="0">
                <a:latin typeface="+mn-ea"/>
              </a:rPr>
              <a:t>时的状态，简称“标态”。</a:t>
            </a:r>
            <a:endParaRPr lang="zh-CN" altLang="en-US" sz="2000" dirty="0">
              <a:latin typeface="+mn-ea"/>
            </a:endParaRPr>
          </a:p>
          <a:p>
            <a:pPr>
              <a:lnSpc>
                <a:spcPct val="150000"/>
              </a:lnSpc>
            </a:pPr>
            <a:r>
              <a:rPr lang="zh-CN" altLang="en-US" sz="2000" b="1" dirty="0">
                <a:latin typeface="+mn-ea"/>
              </a:rPr>
              <a:t>烟尘排放浓度：</a:t>
            </a:r>
            <a:r>
              <a:rPr lang="zh-CN" altLang="en-US" sz="2000" dirty="0">
                <a:latin typeface="+mn-ea"/>
              </a:rPr>
              <a:t>指烟气经净化装置后的烟尘排放浓度。</a:t>
            </a:r>
            <a:endParaRPr lang="zh-CN" altLang="en-US" sz="2000" dirty="0">
              <a:latin typeface="+mn-ea"/>
            </a:endParaRPr>
          </a:p>
          <a:p>
            <a:pPr>
              <a:lnSpc>
                <a:spcPct val="150000"/>
              </a:lnSpc>
            </a:pPr>
            <a:r>
              <a:rPr lang="zh-CN" altLang="en-US" sz="2000" b="1" dirty="0">
                <a:latin typeface="+mn-ea"/>
              </a:rPr>
              <a:t>空气过剩系数：</a:t>
            </a:r>
            <a:r>
              <a:rPr lang="zh-CN" altLang="en-US" sz="2000" dirty="0">
                <a:latin typeface="+mn-ea"/>
              </a:rPr>
              <a:t>燃料燃烧时实际空气消耗量与理论空气消耗量之比，用“</a:t>
            </a:r>
            <a:r>
              <a:rPr lang="en-US" altLang="zh-CN" sz="2000" dirty="0">
                <a:latin typeface="+mn-ea"/>
              </a:rPr>
              <a:t>a”</a:t>
            </a:r>
            <a:r>
              <a:rPr lang="zh-CN" altLang="en-US" sz="2000" dirty="0">
                <a:latin typeface="+mn-ea"/>
              </a:rPr>
              <a:t>表示。</a:t>
            </a:r>
            <a:endParaRPr lang="zh-CN" altLang="en-US" sz="2000" dirty="0">
              <a:latin typeface="+mn-ea"/>
            </a:endParaRPr>
          </a:p>
          <a:p>
            <a:pPr>
              <a:lnSpc>
                <a:spcPct val="150000"/>
              </a:lnSpc>
            </a:pPr>
            <a:r>
              <a:rPr lang="zh-CN" altLang="en-US" sz="2000" dirty="0">
                <a:latin typeface="+mn-ea"/>
              </a:rPr>
              <a:t>分年限规定锅炉烟气中烟尘、二氧化硫、氮氧化物的最高容许排放浓度和烟气黑度的排放限值即为锅炉大气污染物排放标准。</a:t>
            </a:r>
            <a:endParaRPr lang="zh-CN" altLang="en-US" sz="2000" dirty="0">
              <a:latin typeface="+mn-ea"/>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03</a:t>
            </a:r>
            <a:endParaRPr lang="zh-CN" altLang="en-US" sz="2800" b="1" dirty="0"/>
          </a:p>
        </p:txBody>
      </p:sp>
      <p:sp>
        <p:nvSpPr>
          <p:cNvPr id="17" name="标题 1"/>
          <p:cNvSpPr txBox="1"/>
          <p:nvPr/>
        </p:nvSpPr>
        <p:spPr>
          <a:xfrm>
            <a:off x="938462" y="683619"/>
            <a:ext cx="2939271" cy="68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defRPr/>
            </a:pPr>
            <a:r>
              <a:rPr lang="zh-CN" altLang="en-US" dirty="0">
                <a:solidFill>
                  <a:schemeClr val="accent1">
                    <a:lumMod val="75000"/>
                  </a:schemeClr>
                </a:solidFill>
                <a:latin typeface="微软雅黑" panose="020B0503020204020204" pitchFamily="34" charset="-122"/>
              </a:rPr>
              <a:t>粉尘的基本知识</a:t>
            </a:r>
            <a:endParaRPr lang="zh-CN" altLang="en-US" dirty="0">
              <a:solidFill>
                <a:schemeClr val="accent1">
                  <a:lumMod val="75000"/>
                </a:schemeClr>
              </a:solidFill>
              <a:latin typeface="微软雅黑" panose="020B0503020204020204" pitchFamily="34" charset="-122"/>
            </a:endParaRPr>
          </a:p>
        </p:txBody>
      </p:sp>
      <p:sp>
        <p:nvSpPr>
          <p:cNvPr id="2" name="圆角矩形 1"/>
          <p:cNvSpPr/>
          <p:nvPr/>
        </p:nvSpPr>
        <p:spPr>
          <a:xfrm>
            <a:off x="1608721" y="1859723"/>
            <a:ext cx="4001962" cy="1024727"/>
          </a:xfrm>
          <a:prstGeom prst="roundRect">
            <a:avLst>
              <a:gd name="adj" fmla="val 42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019175" y="2544402"/>
            <a:ext cx="10543172" cy="3832336"/>
          </a:xfrm>
          <a:prstGeom prst="roundRect">
            <a:avLst>
              <a:gd name="adj" fmla="val 217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24500" y="2036571"/>
            <a:ext cx="4001962" cy="553998"/>
          </a:xfrm>
          <a:prstGeom prst="rect">
            <a:avLst/>
          </a:prstGeom>
          <a:noFill/>
        </p:spPr>
        <p:txBody>
          <a:bodyPr wrap="square" rtlCol="0">
            <a:spAutoFit/>
          </a:bodyPr>
          <a:lstStyle/>
          <a:p>
            <a:pPr algn="ctr">
              <a:lnSpc>
                <a:spcPct val="125000"/>
              </a:lnSpc>
            </a:pPr>
            <a:r>
              <a:rPr lang="zh-CN" altLang="en-US" sz="2400" b="1" dirty="0">
                <a:solidFill>
                  <a:schemeClr val="bg1"/>
                </a:solidFill>
                <a:latin typeface="+mj-ea"/>
                <a:ea typeface="+mj-ea"/>
              </a:rPr>
              <a:t>关于国标</a:t>
            </a:r>
            <a:r>
              <a:rPr lang="en-US" altLang="zh-CN" sz="2400" b="1" dirty="0">
                <a:solidFill>
                  <a:schemeClr val="bg1"/>
                </a:solidFill>
                <a:latin typeface="+mj-ea"/>
                <a:ea typeface="+mj-ea"/>
              </a:rPr>
              <a:t>GB</a:t>
            </a:r>
            <a:r>
              <a:rPr lang="zh-CN" altLang="en-US" sz="2400" b="1" dirty="0">
                <a:solidFill>
                  <a:schemeClr val="bg1"/>
                </a:solidFill>
                <a:latin typeface="+mj-ea"/>
                <a:ea typeface="+mj-ea"/>
              </a:rPr>
              <a:t>与地标</a:t>
            </a:r>
            <a:r>
              <a:rPr lang="en-US" altLang="zh-CN" sz="2400" b="1" dirty="0">
                <a:solidFill>
                  <a:schemeClr val="bg1"/>
                </a:solidFill>
                <a:latin typeface="+mj-ea"/>
                <a:ea typeface="+mj-ea"/>
              </a:rPr>
              <a:t>DB</a:t>
            </a:r>
            <a:endParaRPr lang="zh-CN" altLang="en-US" sz="2400" dirty="0">
              <a:solidFill>
                <a:schemeClr val="bg1"/>
              </a:solidFill>
              <a:latin typeface="+mj-ea"/>
              <a:ea typeface="+mj-ea"/>
            </a:endParaRPr>
          </a:p>
        </p:txBody>
      </p:sp>
      <p:sp>
        <p:nvSpPr>
          <p:cNvPr id="9" name="文本框 8"/>
          <p:cNvSpPr txBox="1"/>
          <p:nvPr/>
        </p:nvSpPr>
        <p:spPr>
          <a:xfrm>
            <a:off x="1067303" y="2890721"/>
            <a:ext cx="10543172" cy="3323987"/>
          </a:xfrm>
          <a:prstGeom prst="rect">
            <a:avLst/>
          </a:prstGeom>
          <a:noFill/>
        </p:spPr>
        <p:txBody>
          <a:bodyPr wrap="square" rtlCol="0">
            <a:spAutoFit/>
          </a:bodyPr>
          <a:lstStyle/>
          <a:p>
            <a:pPr>
              <a:lnSpc>
                <a:spcPct val="150000"/>
              </a:lnSpc>
            </a:pPr>
            <a:r>
              <a:rPr lang="zh-CN" altLang="en-US" sz="2000" b="1" dirty="0">
                <a:latin typeface="+mn-ea"/>
              </a:rPr>
              <a:t>国标（</a:t>
            </a:r>
            <a:r>
              <a:rPr lang="en-US" altLang="zh-CN" sz="2000" b="1" dirty="0">
                <a:latin typeface="+mn-ea"/>
              </a:rPr>
              <a:t>GB</a:t>
            </a:r>
            <a:r>
              <a:rPr lang="zh-CN" altLang="en-US" sz="2000" b="1" dirty="0">
                <a:latin typeface="+mn-ea"/>
              </a:rPr>
              <a:t>）</a:t>
            </a:r>
            <a:r>
              <a:rPr lang="en-US" altLang="zh-CN" sz="2000" dirty="0">
                <a:latin typeface="+mn-ea"/>
              </a:rPr>
              <a:t> —</a:t>
            </a:r>
            <a:r>
              <a:rPr lang="zh-CN" altLang="en-US" sz="2000" dirty="0">
                <a:latin typeface="+mn-ea"/>
              </a:rPr>
              <a:t>国家主管部门发布实施，全国范围适用。</a:t>
            </a:r>
            <a:endParaRPr lang="zh-CN" altLang="en-US" sz="2000" dirty="0">
              <a:latin typeface="+mn-ea"/>
            </a:endParaRPr>
          </a:p>
          <a:p>
            <a:pPr>
              <a:lnSpc>
                <a:spcPct val="150000"/>
              </a:lnSpc>
            </a:pPr>
            <a:r>
              <a:rPr lang="zh-CN" altLang="en-US" sz="2000" b="1" dirty="0">
                <a:latin typeface="+mn-ea"/>
              </a:rPr>
              <a:t>地标（</a:t>
            </a:r>
            <a:r>
              <a:rPr lang="en-US" altLang="zh-CN" sz="2000" b="1" dirty="0">
                <a:latin typeface="+mn-ea"/>
              </a:rPr>
              <a:t>DB</a:t>
            </a:r>
            <a:r>
              <a:rPr lang="zh-CN" altLang="en-US" sz="2000" b="1" dirty="0">
                <a:latin typeface="+mn-ea"/>
              </a:rPr>
              <a:t>）</a:t>
            </a:r>
            <a:r>
              <a:rPr lang="en-US" altLang="zh-CN" sz="2000" dirty="0">
                <a:latin typeface="+mn-ea"/>
              </a:rPr>
              <a:t>—</a:t>
            </a:r>
            <a:r>
              <a:rPr lang="zh-CN" altLang="en-US" sz="2000" dirty="0">
                <a:latin typeface="+mn-ea"/>
              </a:rPr>
              <a:t>地方主管部门发布实施，本地区适用。</a:t>
            </a:r>
            <a:endParaRPr lang="zh-CN" altLang="en-US" sz="2000" dirty="0">
              <a:latin typeface="+mn-ea"/>
            </a:endParaRPr>
          </a:p>
          <a:p>
            <a:pPr marL="342900" indent="-342900">
              <a:lnSpc>
                <a:spcPct val="150000"/>
              </a:lnSpc>
              <a:buClr>
                <a:srgbClr val="0070C0"/>
              </a:buClr>
              <a:buFont typeface="Wingdings" panose="05000000000000000000" pitchFamily="2" charset="2"/>
              <a:buChar char="Ø"/>
            </a:pPr>
            <a:r>
              <a:rPr lang="zh-CN" altLang="en-US" sz="2000" dirty="0">
                <a:latin typeface="+mn-ea"/>
              </a:rPr>
              <a:t>排放标准具有强制性。任何污染工程治理后的排放浓度或强度只能达到或优于此标准，才算合格工程。</a:t>
            </a:r>
            <a:endParaRPr lang="zh-CN" altLang="en-US" sz="2000" dirty="0">
              <a:latin typeface="+mn-ea"/>
            </a:endParaRPr>
          </a:p>
          <a:p>
            <a:pPr marL="342900" indent="-342900">
              <a:lnSpc>
                <a:spcPct val="150000"/>
              </a:lnSpc>
              <a:buClr>
                <a:srgbClr val="0070C0"/>
              </a:buClr>
              <a:buFont typeface="Wingdings" panose="05000000000000000000" pitchFamily="2" charset="2"/>
              <a:buChar char="Ø"/>
            </a:pPr>
            <a:r>
              <a:rPr lang="zh-CN" altLang="en-US" sz="2000" dirty="0">
                <a:latin typeface="+mn-ea"/>
              </a:rPr>
              <a:t>排放标准具有时效性。受技术水平、经济条件的影响，不断修订完善，使用时必须注意。</a:t>
            </a:r>
            <a:endParaRPr lang="en-US" altLang="zh-CN" sz="2000" dirty="0">
              <a:latin typeface="+mn-ea"/>
            </a:endParaRPr>
          </a:p>
          <a:p>
            <a:pPr marL="342900" indent="-342900">
              <a:lnSpc>
                <a:spcPct val="150000"/>
              </a:lnSpc>
              <a:buClr>
                <a:srgbClr val="0070C0"/>
              </a:buClr>
              <a:buFont typeface="Wingdings" panose="05000000000000000000" pitchFamily="2" charset="2"/>
              <a:buChar char="Ø"/>
            </a:pPr>
            <a:r>
              <a:rPr lang="zh-CN" altLang="en-US" sz="2000" dirty="0">
                <a:latin typeface="+mn-ea"/>
              </a:rPr>
              <a:t>一般而言，地方标准应严于国家标准（如：北京锅炉大气污染物排放标准）。一般只对本地区具有强制性。</a:t>
            </a:r>
            <a:endParaRPr lang="zh-CN" altLang="en-US" dirty="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03</a:t>
            </a:r>
            <a:endParaRPr lang="zh-CN" altLang="en-US" sz="2800" b="1" dirty="0"/>
          </a:p>
        </p:txBody>
      </p:sp>
      <p:sp>
        <p:nvSpPr>
          <p:cNvPr id="17" name="标题 1"/>
          <p:cNvSpPr txBox="1"/>
          <p:nvPr/>
        </p:nvSpPr>
        <p:spPr>
          <a:xfrm>
            <a:off x="938462" y="683619"/>
            <a:ext cx="2939271" cy="68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defRPr/>
            </a:pPr>
            <a:r>
              <a:rPr lang="zh-CN" altLang="en-US" dirty="0">
                <a:solidFill>
                  <a:schemeClr val="accent1">
                    <a:lumMod val="75000"/>
                  </a:schemeClr>
                </a:solidFill>
                <a:latin typeface="微软雅黑" panose="020B0503020204020204" pitchFamily="34" charset="-122"/>
              </a:rPr>
              <a:t>粉尘的基本知识</a:t>
            </a:r>
            <a:endParaRPr lang="zh-CN" altLang="en-US" dirty="0">
              <a:solidFill>
                <a:schemeClr val="accent1">
                  <a:lumMod val="75000"/>
                </a:schemeClr>
              </a:solidFill>
              <a:latin typeface="微软雅黑" panose="020B0503020204020204" pitchFamily="34" charset="-122"/>
            </a:endParaRPr>
          </a:p>
        </p:txBody>
      </p:sp>
      <p:sp>
        <p:nvSpPr>
          <p:cNvPr id="4" name="文本框 3"/>
          <p:cNvSpPr txBox="1"/>
          <p:nvPr/>
        </p:nvSpPr>
        <p:spPr>
          <a:xfrm>
            <a:off x="4095019" y="1366696"/>
            <a:ext cx="4001962"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粉尘的概念</a:t>
            </a:r>
            <a:endParaRPr lang="zh-CN" altLang="en-US" sz="2400" b="1" dirty="0">
              <a:latin typeface="微软雅黑" panose="020B0503020204020204" pitchFamily="34" charset="-122"/>
              <a:ea typeface="微软雅黑" panose="020B0503020204020204" pitchFamily="34" charset="-122"/>
            </a:endParaRPr>
          </a:p>
        </p:txBody>
      </p:sp>
      <p:sp>
        <p:nvSpPr>
          <p:cNvPr id="8" name="圆角矩形 7"/>
          <p:cNvSpPr/>
          <p:nvPr/>
        </p:nvSpPr>
        <p:spPr>
          <a:xfrm>
            <a:off x="1357341" y="2322336"/>
            <a:ext cx="9272369" cy="1041105"/>
          </a:xfrm>
          <a:prstGeom prst="roundRect">
            <a:avLst>
              <a:gd name="adj" fmla="val 595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a:off x="1227200" y="2585256"/>
            <a:ext cx="376345" cy="276914"/>
          </a:xfrm>
          <a:prstGeom prst="rect">
            <a:avLst/>
          </a:prstGeom>
        </p:spPr>
        <p:txBody>
          <a:bodyPr wrap="square">
            <a:spAutoFit/>
          </a:bodyPr>
          <a:lstStyle/>
          <a:p>
            <a:pPr algn="ctr">
              <a:defRPr/>
            </a:pPr>
            <a:r>
              <a:rPr lang="en-US" altLang="zh-CN" sz="1200" dirty="0">
                <a:solidFill>
                  <a:schemeClr val="bg1"/>
                </a:solidFill>
                <a:latin typeface="微软雅黑" panose="020B0503020204020204" pitchFamily="34" charset="-122"/>
                <a:ea typeface="微软雅黑" panose="020B0503020204020204" pitchFamily="34" charset="-122"/>
              </a:rPr>
              <a:t>01</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TextBox 20"/>
          <p:cNvSpPr txBox="1"/>
          <p:nvPr/>
        </p:nvSpPr>
        <p:spPr bwMode="auto">
          <a:xfrm>
            <a:off x="1896729" y="2333173"/>
            <a:ext cx="8560983" cy="961261"/>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Font typeface="Wingdings" panose="05000000000000000000" pitchFamily="2" charset="2"/>
              <a:buNone/>
            </a:pPr>
            <a:r>
              <a:rPr lang="zh-CN" altLang="en-US" sz="2000" dirty="0"/>
              <a:t>产生并向空气中放散粉尘的地点或设备。按照尘源产生和排放特点，尘源可分为点源、面源、线源；移动源、固定源；连续源、间断源、瞬时源等。</a:t>
            </a:r>
            <a:endParaRPr lang="zh-CN" altLang="en-US" sz="2000" dirty="0"/>
          </a:p>
        </p:txBody>
      </p:sp>
      <p:sp>
        <p:nvSpPr>
          <p:cNvPr id="3" name="椭圆 2"/>
          <p:cNvSpPr/>
          <p:nvPr/>
        </p:nvSpPr>
        <p:spPr>
          <a:xfrm>
            <a:off x="1002064" y="1849257"/>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17"/>
          <p:cNvSpPr/>
          <p:nvPr/>
        </p:nvSpPr>
        <p:spPr bwMode="auto">
          <a:xfrm>
            <a:off x="1260313" y="2661697"/>
            <a:ext cx="194744" cy="194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CN" altLang="en-US" sz="1800" dirty="0">
              <a:latin typeface="Impact" panose="020B0806030902050204" pitchFamily="34" charset="0"/>
            </a:endParaRPr>
          </a:p>
        </p:txBody>
      </p:sp>
      <p:sp>
        <p:nvSpPr>
          <p:cNvPr id="12" name="矩形 11"/>
          <p:cNvSpPr/>
          <p:nvPr/>
        </p:nvSpPr>
        <p:spPr>
          <a:xfrm>
            <a:off x="1118826" y="2132555"/>
            <a:ext cx="680875" cy="369204"/>
          </a:xfrm>
          <a:prstGeom prst="rect">
            <a:avLst/>
          </a:prstGeom>
        </p:spPr>
        <p:txBody>
          <a:bodyPr wrap="square">
            <a:spAutoFit/>
          </a:bodyPr>
          <a:lstStyle/>
          <a:p>
            <a:pPr algn="ctr">
              <a:defRPr/>
            </a:pPr>
            <a:r>
              <a:rPr lang="zh-CN" altLang="en-US" sz="1800" b="1" dirty="0">
                <a:latin typeface="微软雅黑" panose="020B0503020204020204" pitchFamily="34" charset="-122"/>
                <a:ea typeface="微软雅黑" panose="020B0503020204020204" pitchFamily="34" charset="-122"/>
              </a:rPr>
              <a:t>尘源</a:t>
            </a:r>
            <a:endParaRPr lang="zh-CN" altLang="en-US" sz="1800" b="1" dirty="0">
              <a:latin typeface="微软雅黑" panose="020B0503020204020204" pitchFamily="34" charset="-122"/>
              <a:ea typeface="微软雅黑" panose="020B0503020204020204" pitchFamily="34" charset="-122"/>
            </a:endParaRPr>
          </a:p>
        </p:txBody>
      </p:sp>
      <p:sp>
        <p:nvSpPr>
          <p:cNvPr id="29" name="圆角矩形 28"/>
          <p:cNvSpPr/>
          <p:nvPr/>
        </p:nvSpPr>
        <p:spPr>
          <a:xfrm>
            <a:off x="1346127" y="3977285"/>
            <a:ext cx="9272369" cy="765858"/>
          </a:xfrm>
          <a:prstGeom prst="roundRect">
            <a:avLst>
              <a:gd name="adj" fmla="val 7931"/>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 name="矩形 29"/>
          <p:cNvSpPr/>
          <p:nvPr/>
        </p:nvSpPr>
        <p:spPr>
          <a:xfrm>
            <a:off x="1215986" y="4240204"/>
            <a:ext cx="376345" cy="276914"/>
          </a:xfrm>
          <a:prstGeom prst="rect">
            <a:avLst/>
          </a:prstGeom>
        </p:spPr>
        <p:txBody>
          <a:bodyPr wrap="square">
            <a:spAutoFit/>
          </a:bodyPr>
          <a:lstStyle/>
          <a:p>
            <a:pPr algn="ctr">
              <a:defRPr/>
            </a:pPr>
            <a:r>
              <a:rPr lang="en-US" altLang="zh-CN" sz="1200" dirty="0">
                <a:solidFill>
                  <a:schemeClr val="bg1"/>
                </a:solidFill>
                <a:latin typeface="微软雅黑" panose="020B0503020204020204" pitchFamily="34" charset="-122"/>
                <a:ea typeface="微软雅黑" panose="020B0503020204020204" pitchFamily="34" charset="-122"/>
              </a:rPr>
              <a:t>01</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1" name="TextBox 20"/>
          <p:cNvSpPr txBox="1"/>
          <p:nvPr/>
        </p:nvSpPr>
        <p:spPr bwMode="auto">
          <a:xfrm>
            <a:off x="1916464" y="4178620"/>
            <a:ext cx="7647774" cy="400081"/>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buFont typeface="Wingdings" panose="05000000000000000000" pitchFamily="2" charset="2"/>
              <a:buNone/>
              <a:defRPr/>
            </a:pPr>
            <a:r>
              <a:rPr lang="zh-CN" altLang="en-US" sz="2000" dirty="0"/>
              <a:t>使粉尘或雾滴从静止状态变为悬浮于空气中的现象称为尘化作用。</a:t>
            </a:r>
            <a:endParaRPr lang="zh-CN" altLang="en-US" sz="2000" dirty="0"/>
          </a:p>
        </p:txBody>
      </p:sp>
      <p:sp>
        <p:nvSpPr>
          <p:cNvPr id="32" name="椭圆 31"/>
          <p:cNvSpPr/>
          <p:nvPr/>
        </p:nvSpPr>
        <p:spPr>
          <a:xfrm>
            <a:off x="990850" y="3504205"/>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7"/>
          <p:cNvSpPr/>
          <p:nvPr/>
        </p:nvSpPr>
        <p:spPr bwMode="auto">
          <a:xfrm>
            <a:off x="1249099" y="4316645"/>
            <a:ext cx="194744" cy="194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CN" altLang="en-US" sz="1800" dirty="0">
              <a:latin typeface="Impact" panose="020B0806030902050204" pitchFamily="34" charset="0"/>
            </a:endParaRPr>
          </a:p>
        </p:txBody>
      </p:sp>
      <p:sp>
        <p:nvSpPr>
          <p:cNvPr id="34" name="矩形 33"/>
          <p:cNvSpPr/>
          <p:nvPr/>
        </p:nvSpPr>
        <p:spPr>
          <a:xfrm>
            <a:off x="1107612" y="3602718"/>
            <a:ext cx="680875" cy="646074"/>
          </a:xfrm>
          <a:prstGeom prst="rect">
            <a:avLst/>
          </a:prstGeom>
        </p:spPr>
        <p:txBody>
          <a:bodyPr wrap="square">
            <a:spAutoFit/>
          </a:bodyPr>
          <a:lstStyle/>
          <a:p>
            <a:pPr algn="ctr">
              <a:defRPr/>
            </a:pPr>
            <a:r>
              <a:rPr lang="zh-CN" altLang="en-US" sz="1800" b="1" dirty="0">
                <a:latin typeface="微软雅黑" panose="020B0503020204020204" pitchFamily="34" charset="-122"/>
                <a:ea typeface="微软雅黑" panose="020B0503020204020204" pitchFamily="34" charset="-122"/>
              </a:rPr>
              <a:t>尘化</a:t>
            </a:r>
            <a:endParaRPr lang="en-US" altLang="zh-CN" sz="1800" b="1" dirty="0">
              <a:latin typeface="微软雅黑" panose="020B0503020204020204" pitchFamily="34" charset="-122"/>
              <a:ea typeface="微软雅黑" panose="020B0503020204020204" pitchFamily="34" charset="-122"/>
            </a:endParaRPr>
          </a:p>
          <a:p>
            <a:pPr algn="ctr">
              <a:defRPr/>
            </a:pPr>
            <a:r>
              <a:rPr lang="zh-CN" altLang="en-US" sz="1800" b="1" dirty="0">
                <a:latin typeface="微软雅黑" panose="020B0503020204020204" pitchFamily="34" charset="-122"/>
                <a:ea typeface="微软雅黑" panose="020B0503020204020204" pitchFamily="34" charset="-122"/>
              </a:rPr>
              <a:t>作用</a:t>
            </a:r>
            <a:endParaRPr lang="zh-CN" altLang="en-US" sz="1800" b="1" dirty="0">
              <a:latin typeface="微软雅黑" panose="020B0503020204020204" pitchFamily="34" charset="-122"/>
              <a:ea typeface="微软雅黑" panose="020B0503020204020204" pitchFamily="34" charset="-122"/>
            </a:endParaRPr>
          </a:p>
        </p:txBody>
      </p:sp>
      <p:sp>
        <p:nvSpPr>
          <p:cNvPr id="35" name="圆角矩形 34"/>
          <p:cNvSpPr/>
          <p:nvPr/>
        </p:nvSpPr>
        <p:spPr>
          <a:xfrm>
            <a:off x="1346127" y="5533953"/>
            <a:ext cx="9272369" cy="765858"/>
          </a:xfrm>
          <a:prstGeom prst="roundRect">
            <a:avLst>
              <a:gd name="adj" fmla="val 647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矩形 35"/>
          <p:cNvSpPr/>
          <p:nvPr/>
        </p:nvSpPr>
        <p:spPr>
          <a:xfrm>
            <a:off x="1215986" y="5796872"/>
            <a:ext cx="376345" cy="276914"/>
          </a:xfrm>
          <a:prstGeom prst="rect">
            <a:avLst/>
          </a:prstGeom>
        </p:spPr>
        <p:txBody>
          <a:bodyPr wrap="square">
            <a:spAutoFit/>
          </a:bodyPr>
          <a:lstStyle/>
          <a:p>
            <a:pPr algn="ctr">
              <a:defRPr/>
            </a:pPr>
            <a:r>
              <a:rPr lang="en-US" altLang="zh-CN" sz="1200" dirty="0">
                <a:solidFill>
                  <a:schemeClr val="bg1"/>
                </a:solidFill>
                <a:latin typeface="微软雅黑" panose="020B0503020204020204" pitchFamily="34" charset="-122"/>
                <a:ea typeface="微软雅黑" panose="020B0503020204020204" pitchFamily="34" charset="-122"/>
              </a:rPr>
              <a:t>01</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TextBox 20"/>
          <p:cNvSpPr txBox="1"/>
          <p:nvPr/>
        </p:nvSpPr>
        <p:spPr bwMode="auto">
          <a:xfrm>
            <a:off x="1938363" y="5716841"/>
            <a:ext cx="7142448" cy="400081"/>
          </a:xfrm>
          <a:prstGeom prst="rect">
            <a:avLst/>
          </a:prstGeom>
          <a:noFill/>
        </p:spPr>
        <p:txBody>
          <a:bodyPr vert="horz" wrap="square" lIns="91412" tIns="45706" rIns="91412" bIns="45706" numCol="1" anchor="t" anchorCtr="0" compatLnSpc="1">
            <a:spAutoFit/>
          </a:bodyPr>
          <a:lstStyle>
            <a:defPPr>
              <a:defRPr lang="zh-CN"/>
            </a:defPPr>
            <a:lvl1pPr>
              <a:spcBef>
                <a:spcPts val="0"/>
              </a:spcBef>
              <a:buFont typeface="Wingdings" panose="05000000000000000000" pitchFamily="2" charset="2"/>
              <a:buNone/>
              <a:defRPr sz="2000"/>
            </a:lvl1pPr>
          </a:lstStyle>
          <a:p>
            <a:r>
              <a:rPr lang="zh-CN" altLang="en-US" dirty="0"/>
              <a:t>含有固体微粒或粉尘的气体（含尘气体也称为气溶胶）</a:t>
            </a:r>
            <a:endParaRPr lang="zh-CN" altLang="en-US" dirty="0"/>
          </a:p>
        </p:txBody>
      </p:sp>
      <p:sp>
        <p:nvSpPr>
          <p:cNvPr id="38" name="椭圆 37"/>
          <p:cNvSpPr/>
          <p:nvPr/>
        </p:nvSpPr>
        <p:spPr>
          <a:xfrm>
            <a:off x="990850" y="5060873"/>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17"/>
          <p:cNvSpPr/>
          <p:nvPr/>
        </p:nvSpPr>
        <p:spPr bwMode="auto">
          <a:xfrm>
            <a:off x="1249099" y="5873313"/>
            <a:ext cx="194744" cy="194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CN" altLang="en-US" sz="1800" dirty="0">
              <a:latin typeface="Impact" panose="020B0806030902050204" pitchFamily="34" charset="0"/>
            </a:endParaRPr>
          </a:p>
        </p:txBody>
      </p:sp>
      <p:sp>
        <p:nvSpPr>
          <p:cNvPr id="40" name="矩形 39"/>
          <p:cNvSpPr/>
          <p:nvPr/>
        </p:nvSpPr>
        <p:spPr>
          <a:xfrm>
            <a:off x="1107612" y="5189630"/>
            <a:ext cx="680875" cy="646074"/>
          </a:xfrm>
          <a:prstGeom prst="rect">
            <a:avLst/>
          </a:prstGeom>
        </p:spPr>
        <p:txBody>
          <a:bodyPr wrap="square">
            <a:spAutoFit/>
          </a:bodyPr>
          <a:lstStyle/>
          <a:p>
            <a:pPr algn="ctr">
              <a:defRPr/>
            </a:pPr>
            <a:r>
              <a:rPr lang="zh-CN" altLang="en-US" sz="1800" b="1" dirty="0">
                <a:latin typeface="微软雅黑" panose="020B0503020204020204" pitchFamily="34" charset="-122"/>
                <a:ea typeface="微软雅黑" panose="020B0503020204020204" pitchFamily="34" charset="-122"/>
              </a:rPr>
              <a:t>含尘气体</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4" presetClass="entr" presetSubtype="1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childTnLst>
                          </p:cTn>
                        </p:par>
                        <p:par>
                          <p:cTn id="32" fill="hold">
                            <p:stCondLst>
                              <p:cond delay="5000"/>
                            </p:stCondLst>
                            <p:childTnLst>
                              <p:par>
                                <p:cTn id="33" presetID="21"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heel(1)">
                                      <p:cBhvr>
                                        <p:cTn id="35" dur="2000"/>
                                        <p:tgtEl>
                                          <p:spTgt spid="33"/>
                                        </p:tgtEl>
                                      </p:cBhvr>
                                    </p:animEffect>
                                  </p:childTnLst>
                                </p:cTn>
                              </p:par>
                            </p:childTnLst>
                          </p:cTn>
                        </p:par>
                        <p:par>
                          <p:cTn id="36" fill="hold">
                            <p:stCondLst>
                              <p:cond delay="7000"/>
                            </p:stCondLst>
                            <p:childTnLst>
                              <p:par>
                                <p:cTn id="37" presetID="14"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500"/>
                                        <p:tgtEl>
                                          <p:spTgt spid="30"/>
                                        </p:tgtEl>
                                      </p:cBhvr>
                                    </p:animEffect>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8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9000"/>
                            </p:stCondLst>
                            <p:childTnLst>
                              <p:par>
                                <p:cTn id="53" presetID="14" presetClass="entr" presetSubtype="1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500"/>
                                        <p:tgtEl>
                                          <p:spTgt spid="40"/>
                                        </p:tgtEl>
                                      </p:cBhvr>
                                    </p:animEffect>
                                  </p:childTnLst>
                                </p:cTn>
                              </p:par>
                            </p:childTnLst>
                          </p:cTn>
                        </p:par>
                        <p:par>
                          <p:cTn id="56" fill="hold">
                            <p:stCondLst>
                              <p:cond delay="9500"/>
                            </p:stCondLst>
                            <p:childTnLst>
                              <p:par>
                                <p:cTn id="57" presetID="21" presetClass="entr" presetSubtype="1"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heel(1)">
                                      <p:cBhvr>
                                        <p:cTn id="59" dur="2000"/>
                                        <p:tgtEl>
                                          <p:spTgt spid="39"/>
                                        </p:tgtEl>
                                      </p:cBhvr>
                                    </p:animEffect>
                                  </p:childTnLst>
                                </p:cTn>
                              </p:par>
                            </p:childTnLst>
                          </p:cTn>
                        </p:par>
                        <p:par>
                          <p:cTn id="60" fill="hold">
                            <p:stCondLst>
                              <p:cond delay="11500"/>
                            </p:stCondLst>
                            <p:childTnLst>
                              <p:par>
                                <p:cTn id="61" presetID="14" presetClass="entr" presetSubtype="1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randombar(horizontal)">
                                      <p:cBhvr>
                                        <p:cTn id="63" dur="500"/>
                                        <p:tgtEl>
                                          <p:spTgt spid="36"/>
                                        </p:tgtEl>
                                      </p:cBhvr>
                                    </p:animEffect>
                                  </p:childTnLst>
                                </p:cTn>
                              </p:par>
                            </p:childTnLst>
                          </p:cTn>
                        </p:par>
                        <p:par>
                          <p:cTn id="64" fill="hold">
                            <p:stCondLst>
                              <p:cond delay="120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26" grpId="0"/>
      <p:bldP spid="10" grpId="0" animBg="1"/>
      <p:bldP spid="12" grpId="0"/>
      <p:bldP spid="29" grpId="0" animBg="1"/>
      <p:bldP spid="30" grpId="0"/>
      <p:bldP spid="31" grpId="0"/>
      <p:bldP spid="33" grpId="0" animBg="1"/>
      <p:bldP spid="34" grpId="0"/>
      <p:bldP spid="35" grpId="0" animBg="1"/>
      <p:bldP spid="36" grpId="0"/>
      <p:bldP spid="37" grpId="0"/>
      <p:bldP spid="39" grpId="0" animBg="1"/>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843330" y="2851852"/>
            <a:ext cx="24566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774353" y="2851852"/>
            <a:ext cx="24566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447263" y="3667573"/>
            <a:ext cx="4792133" cy="27478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823923" y="3667573"/>
            <a:ext cx="4792133" cy="27478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03</a:t>
            </a:r>
            <a:endParaRPr lang="zh-CN" altLang="en-US" sz="2800" b="1" dirty="0"/>
          </a:p>
        </p:txBody>
      </p:sp>
      <p:sp>
        <p:nvSpPr>
          <p:cNvPr id="17" name="标题 1"/>
          <p:cNvSpPr txBox="1"/>
          <p:nvPr/>
        </p:nvSpPr>
        <p:spPr>
          <a:xfrm>
            <a:off x="938462" y="683619"/>
            <a:ext cx="2939271" cy="68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defRPr/>
            </a:pPr>
            <a:r>
              <a:rPr lang="zh-CN" altLang="en-US" dirty="0">
                <a:solidFill>
                  <a:schemeClr val="accent1">
                    <a:lumMod val="75000"/>
                  </a:schemeClr>
                </a:solidFill>
                <a:latin typeface="微软雅黑" panose="020B0503020204020204" pitchFamily="34" charset="-122"/>
              </a:rPr>
              <a:t>粉尘的基本知识</a:t>
            </a:r>
            <a:endParaRPr lang="zh-CN" altLang="en-US" dirty="0">
              <a:solidFill>
                <a:schemeClr val="accent1">
                  <a:lumMod val="75000"/>
                </a:schemeClr>
              </a:solidFill>
              <a:latin typeface="微软雅黑" panose="020B0503020204020204" pitchFamily="34" charset="-122"/>
            </a:endParaRPr>
          </a:p>
        </p:txBody>
      </p:sp>
      <p:sp>
        <p:nvSpPr>
          <p:cNvPr id="4" name="文本框 3"/>
          <p:cNvSpPr txBox="1"/>
          <p:nvPr/>
        </p:nvSpPr>
        <p:spPr>
          <a:xfrm>
            <a:off x="4110578" y="1128100"/>
            <a:ext cx="4001962" cy="553998"/>
          </a:xfrm>
          <a:prstGeom prst="rect">
            <a:avLst/>
          </a:prstGeom>
          <a:noFill/>
        </p:spPr>
        <p:txBody>
          <a:bodyPr wrap="square" rtlCol="0">
            <a:spAutoFit/>
          </a:bodyPr>
          <a:lstStyle/>
          <a:p>
            <a:pPr algn="ctr">
              <a:lnSpc>
                <a:spcPct val="125000"/>
              </a:lnSpc>
            </a:pPr>
            <a:r>
              <a:rPr lang="zh-CN" altLang="en-US" sz="2400" b="1" dirty="0">
                <a:latin typeface="微软雅黑" panose="020B0503020204020204" pitchFamily="34" charset="-122"/>
                <a:ea typeface="微软雅黑" panose="020B0503020204020204" pitchFamily="34" charset="-122"/>
              </a:rPr>
              <a:t>粉尘来源与产生量</a:t>
            </a:r>
            <a:endParaRPr lang="zh-CN" altLang="en-US" sz="2400" b="1" dirty="0">
              <a:latin typeface="微软雅黑" panose="020B0503020204020204" pitchFamily="34" charset="-122"/>
              <a:ea typeface="微软雅黑" panose="020B0503020204020204" pitchFamily="34" charset="-122"/>
            </a:endParaRPr>
          </a:p>
        </p:txBody>
      </p:sp>
      <p:sp>
        <p:nvSpPr>
          <p:cNvPr id="41" name="AutoShape 85"/>
          <p:cNvSpPr>
            <a:spLocks noChangeArrowheads="1"/>
          </p:cNvSpPr>
          <p:nvPr/>
        </p:nvSpPr>
        <p:spPr bwMode="auto">
          <a:xfrm>
            <a:off x="4993106" y="1887350"/>
            <a:ext cx="2143626" cy="1295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latinLnBrk="1"/>
            <a:endParaRPr kumimoji="1" lang="zh-CN" altLang="zh-CN" sz="2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8" name="直接箭头连接符 17"/>
          <p:cNvCxnSpPr/>
          <p:nvPr/>
        </p:nvCxnSpPr>
        <p:spPr>
          <a:xfrm flipH="1">
            <a:off x="2850289" y="2851852"/>
            <a:ext cx="6191" cy="8157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9219990" y="2851852"/>
            <a:ext cx="2524" cy="8157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938462" y="4021607"/>
            <a:ext cx="3776133" cy="2015936"/>
          </a:xfrm>
          <a:prstGeom prst="rect">
            <a:avLst/>
          </a:prstGeom>
          <a:noFill/>
        </p:spPr>
        <p:txBody>
          <a:bodyPr wrap="square" rtlCol="0">
            <a:spAutoFit/>
          </a:bodyPr>
          <a:lstStyle/>
          <a:p>
            <a:pPr>
              <a:lnSpc>
                <a:spcPct val="125000"/>
              </a:lnSpc>
            </a:pPr>
            <a:r>
              <a:rPr lang="en-US" altLang="zh-CN" sz="2000" dirty="0">
                <a:solidFill>
                  <a:schemeClr val="bg1"/>
                </a:solidFill>
              </a:rPr>
              <a:t>①</a:t>
            </a:r>
            <a:r>
              <a:rPr lang="zh-CN" altLang="en-US" sz="2000" dirty="0">
                <a:solidFill>
                  <a:schemeClr val="bg1"/>
                </a:solidFill>
              </a:rPr>
              <a:t>自然过程引起的火山爆发、森林火灾、自然风化、地震、沙尘暴等造成的，具有不可控性、偶然性、局部性，其影响可由自然环境自净逐步消除，不可控制。</a:t>
            </a:r>
            <a:endParaRPr lang="zh-CN" altLang="en-US" sz="2000" dirty="0">
              <a:solidFill>
                <a:schemeClr val="bg1"/>
              </a:solidFill>
            </a:endParaRPr>
          </a:p>
        </p:txBody>
      </p:sp>
      <p:sp>
        <p:nvSpPr>
          <p:cNvPr id="56" name="文本框 55"/>
          <p:cNvSpPr txBox="1"/>
          <p:nvPr/>
        </p:nvSpPr>
        <p:spPr>
          <a:xfrm>
            <a:off x="6920964" y="3829246"/>
            <a:ext cx="4598050" cy="2400657"/>
          </a:xfrm>
          <a:prstGeom prst="rect">
            <a:avLst/>
          </a:prstGeom>
          <a:noFill/>
        </p:spPr>
        <p:txBody>
          <a:bodyPr wrap="square" rtlCol="0">
            <a:spAutoFit/>
          </a:bodyPr>
          <a:lstStyle/>
          <a:p>
            <a:pPr>
              <a:lnSpc>
                <a:spcPct val="125000"/>
              </a:lnSpc>
            </a:pPr>
            <a:r>
              <a:rPr lang="zh-CN" altLang="en-US" sz="2000" dirty="0">
                <a:solidFill>
                  <a:schemeClr val="bg1"/>
                </a:solidFill>
              </a:rPr>
              <a:t>②人类活动引起的（连续、严重、可控）全世界每年排入大气的粉尘在</a:t>
            </a:r>
            <a:r>
              <a:rPr lang="en-US" altLang="zh-CN" sz="2000" dirty="0">
                <a:solidFill>
                  <a:schemeClr val="bg1"/>
                </a:solidFill>
              </a:rPr>
              <a:t>1</a:t>
            </a:r>
            <a:r>
              <a:rPr lang="zh-CN" altLang="en-US" sz="2000" dirty="0">
                <a:solidFill>
                  <a:schemeClr val="bg1"/>
                </a:solidFill>
              </a:rPr>
              <a:t>亿吨以上，严重污染着大气，对人类健康产生威胁，是最令人担忧的，连续不断的、日益严重的。但可以通过一定的技术措施加以控制来降低或消除影响即可控。</a:t>
            </a:r>
            <a:endParaRPr lang="zh-CN" altLang="en-US" sz="2000" dirty="0">
              <a:solidFill>
                <a:schemeClr val="bg1"/>
              </a:solidFill>
            </a:endParaRPr>
          </a:p>
        </p:txBody>
      </p:sp>
      <p:sp>
        <p:nvSpPr>
          <p:cNvPr id="59" name="文本框 58"/>
          <p:cNvSpPr txBox="1"/>
          <p:nvPr/>
        </p:nvSpPr>
        <p:spPr>
          <a:xfrm>
            <a:off x="5030762" y="2086248"/>
            <a:ext cx="2130476" cy="826637"/>
          </a:xfrm>
          <a:prstGeom prst="rect">
            <a:avLst/>
          </a:prstGeom>
          <a:noFill/>
        </p:spPr>
        <p:txBody>
          <a:bodyPr wrap="square" rtlCol="0">
            <a:spAutoFit/>
          </a:bodyPr>
          <a:lstStyle/>
          <a:p>
            <a:pPr algn="ctr" latinLnBrk="1">
              <a:lnSpc>
                <a:spcPct val="125000"/>
              </a:lnSpc>
            </a:pPr>
            <a:r>
              <a:rPr kumimoji="1" lang="zh-CN" altLang="en-US" sz="20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粉尘来源</a:t>
            </a:r>
            <a:endParaRPr kumimoji="1" lang="en-US" altLang="zh-CN" sz="20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latinLnBrk="1">
              <a:lnSpc>
                <a:spcPct val="125000"/>
              </a:lnSpc>
            </a:pPr>
            <a:r>
              <a:rPr kumimoji="1" lang="zh-CN" altLang="en-US" sz="20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可分为两大类</a:t>
            </a:r>
            <a:endParaRPr kumimoji="1" lang="zh-CN" altLang="zh-CN" sz="20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03</a:t>
            </a:r>
            <a:endParaRPr lang="zh-CN" altLang="en-US" sz="2800" b="1" dirty="0"/>
          </a:p>
        </p:txBody>
      </p:sp>
      <p:sp>
        <p:nvSpPr>
          <p:cNvPr id="17" name="标题 1"/>
          <p:cNvSpPr txBox="1"/>
          <p:nvPr/>
        </p:nvSpPr>
        <p:spPr>
          <a:xfrm>
            <a:off x="938462" y="683619"/>
            <a:ext cx="2939271" cy="68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defRPr/>
            </a:pPr>
            <a:r>
              <a:rPr lang="zh-CN" altLang="en-US" dirty="0">
                <a:solidFill>
                  <a:schemeClr val="accent1">
                    <a:lumMod val="75000"/>
                  </a:schemeClr>
                </a:solidFill>
                <a:latin typeface="微软雅黑" panose="020B0503020204020204" pitchFamily="34" charset="-122"/>
              </a:rPr>
              <a:t>粉尘的基本知识</a:t>
            </a:r>
            <a:endParaRPr lang="zh-CN" altLang="en-US" dirty="0">
              <a:solidFill>
                <a:schemeClr val="accent1">
                  <a:lumMod val="75000"/>
                </a:schemeClr>
              </a:solidFill>
              <a:latin typeface="微软雅黑" panose="020B0503020204020204" pitchFamily="34" charset="-122"/>
            </a:endParaRPr>
          </a:p>
        </p:txBody>
      </p:sp>
      <p:sp>
        <p:nvSpPr>
          <p:cNvPr id="4" name="文本框 3"/>
          <p:cNvSpPr txBox="1"/>
          <p:nvPr/>
        </p:nvSpPr>
        <p:spPr>
          <a:xfrm>
            <a:off x="3058940" y="1292724"/>
            <a:ext cx="6074120" cy="461665"/>
          </a:xfrm>
          <a:prstGeom prst="rect">
            <a:avLst/>
          </a:prstGeom>
          <a:noFill/>
        </p:spPr>
        <p:txBody>
          <a:bodyPr wrap="square" rtlCol="0">
            <a:spAutoFit/>
          </a:bodyPr>
          <a:lstStyle/>
          <a:p>
            <a:pPr algn="ctr">
              <a:lnSpc>
                <a:spcPct val="100000"/>
              </a:lnSpc>
              <a:spcBef>
                <a:spcPct val="0"/>
              </a:spcBef>
              <a:buFont typeface="Wingdings" panose="05000000000000000000" pitchFamily="2" charset="2"/>
              <a:buNone/>
            </a:pPr>
            <a:r>
              <a:rPr kumimoji="1" lang="zh-CN" altLang="en-US" sz="2400" b="1" dirty="0">
                <a:latin typeface="+mj-ea"/>
                <a:ea typeface="+mj-ea"/>
              </a:rPr>
              <a:t>人类活动引起的粉尘主要来自三个方面 </a:t>
            </a:r>
            <a:endParaRPr kumimoji="1" lang="zh-CN" altLang="en-US" sz="2400" b="1" dirty="0">
              <a:latin typeface="+mj-ea"/>
              <a:ea typeface="+mj-ea"/>
            </a:endParaRPr>
          </a:p>
        </p:txBody>
      </p:sp>
      <p:sp>
        <p:nvSpPr>
          <p:cNvPr id="2" name="矩形 1"/>
          <p:cNvSpPr/>
          <p:nvPr/>
        </p:nvSpPr>
        <p:spPr>
          <a:xfrm>
            <a:off x="331908" y="1847021"/>
            <a:ext cx="2398211" cy="143175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32392" y="2362844"/>
            <a:ext cx="1997241" cy="400110"/>
          </a:xfrm>
          <a:prstGeom prst="rect">
            <a:avLst/>
          </a:prstGeom>
          <a:noFill/>
        </p:spPr>
        <p:txBody>
          <a:bodyPr wrap="square" rtlCol="0">
            <a:spAutoFit/>
          </a:bodyPr>
          <a:lstStyle/>
          <a:p>
            <a:pPr algn="ctr"/>
            <a:r>
              <a:rPr lang="zh-CN" altLang="en-US" sz="2000" b="1" dirty="0">
                <a:solidFill>
                  <a:schemeClr val="bg1"/>
                </a:solidFill>
              </a:rPr>
              <a:t>工业生产污染源</a:t>
            </a:r>
            <a:endParaRPr lang="zh-CN" altLang="en-US" sz="2000" b="1" dirty="0">
              <a:solidFill>
                <a:schemeClr val="bg1"/>
              </a:solidFill>
            </a:endParaRPr>
          </a:p>
        </p:txBody>
      </p:sp>
      <p:sp>
        <p:nvSpPr>
          <p:cNvPr id="20" name="矩形 19"/>
          <p:cNvSpPr/>
          <p:nvPr/>
        </p:nvSpPr>
        <p:spPr>
          <a:xfrm>
            <a:off x="2798943" y="1847021"/>
            <a:ext cx="8824899" cy="1431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30119" y="1837908"/>
            <a:ext cx="8915400" cy="1422954"/>
          </a:xfrm>
          <a:prstGeom prst="rect">
            <a:avLst/>
          </a:prstGeom>
          <a:noFill/>
        </p:spPr>
        <p:txBody>
          <a:bodyPr wrap="square" rtlCol="0">
            <a:spAutoFit/>
          </a:bodyPr>
          <a:lstStyle/>
          <a:p>
            <a:pPr>
              <a:lnSpc>
                <a:spcPct val="150000"/>
              </a:lnSpc>
            </a:pPr>
            <a:r>
              <a:rPr lang="zh-CN" altLang="en-US" sz="2000" dirty="0"/>
              <a:t>火力发电、冶金、化工、采矿作业、材料及设备加工、工业窑炉等工业生产部门的生产及燃料燃烧过程，均向大气中排放大量粉尘及有害成分。</a:t>
            </a:r>
            <a:endParaRPr lang="zh-CN" altLang="en-US" sz="2000" dirty="0"/>
          </a:p>
          <a:p>
            <a:pPr>
              <a:lnSpc>
                <a:spcPct val="150000"/>
              </a:lnSpc>
            </a:pPr>
            <a:r>
              <a:rPr lang="zh-CN" altLang="en-US" sz="2000" dirty="0"/>
              <a:t>工业生产污染源是造成粉尘污染最主要的来源，必须采取有效措施加以控制 。</a:t>
            </a:r>
            <a:endParaRPr lang="zh-CN" altLang="en-US" sz="2000" dirty="0"/>
          </a:p>
        </p:txBody>
      </p:sp>
      <p:sp>
        <p:nvSpPr>
          <p:cNvPr id="21" name="矩形 20"/>
          <p:cNvSpPr/>
          <p:nvPr/>
        </p:nvSpPr>
        <p:spPr>
          <a:xfrm>
            <a:off x="286657" y="3625669"/>
            <a:ext cx="2398211" cy="143175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31909" y="4134016"/>
            <a:ext cx="2197724" cy="400110"/>
          </a:xfrm>
          <a:prstGeom prst="rect">
            <a:avLst/>
          </a:prstGeom>
          <a:noFill/>
        </p:spPr>
        <p:txBody>
          <a:bodyPr wrap="square" rtlCol="0">
            <a:spAutoFit/>
          </a:bodyPr>
          <a:lstStyle/>
          <a:p>
            <a:pPr algn="ctr"/>
            <a:r>
              <a:rPr lang="zh-CN" altLang="en-US" sz="2000" b="1" dirty="0">
                <a:solidFill>
                  <a:schemeClr val="bg1"/>
                </a:solidFill>
              </a:rPr>
              <a:t>交通运输污染源</a:t>
            </a:r>
            <a:endParaRPr lang="zh-CN" altLang="en-US" sz="2000" b="1" dirty="0">
              <a:solidFill>
                <a:schemeClr val="bg1"/>
              </a:solidFill>
            </a:endParaRPr>
          </a:p>
        </p:txBody>
      </p:sp>
      <p:sp>
        <p:nvSpPr>
          <p:cNvPr id="23" name="矩形 22"/>
          <p:cNvSpPr/>
          <p:nvPr/>
        </p:nvSpPr>
        <p:spPr>
          <a:xfrm>
            <a:off x="2753692" y="3625669"/>
            <a:ext cx="8824899" cy="1431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30119" y="3853426"/>
            <a:ext cx="8915400" cy="961289"/>
          </a:xfrm>
          <a:prstGeom prst="rect">
            <a:avLst/>
          </a:prstGeom>
          <a:noFill/>
        </p:spPr>
        <p:txBody>
          <a:bodyPr wrap="square" rtlCol="0">
            <a:spAutoFit/>
          </a:bodyPr>
          <a:lstStyle>
            <a:defPPr>
              <a:defRPr lang="zh-CN"/>
            </a:defPPr>
            <a:lvl1pPr>
              <a:lnSpc>
                <a:spcPct val="150000"/>
              </a:lnSpc>
              <a:defRPr sz="2000"/>
            </a:lvl1pPr>
          </a:lstStyle>
          <a:p>
            <a:r>
              <a:rPr lang="zh-CN" altLang="en-US" dirty="0"/>
              <a:t>汽车、火车、轮船、飞机等交通运输工具排放的尾气及行走诱导的二次扬尘产生的粉尘污染物，是粉尘污染的重要来源之一。 </a:t>
            </a:r>
            <a:endParaRPr lang="zh-CN" altLang="en-US" dirty="0"/>
          </a:p>
        </p:txBody>
      </p:sp>
      <p:sp>
        <p:nvSpPr>
          <p:cNvPr id="25" name="矩形 24"/>
          <p:cNvSpPr/>
          <p:nvPr/>
        </p:nvSpPr>
        <p:spPr>
          <a:xfrm>
            <a:off x="331908" y="5433869"/>
            <a:ext cx="2398211" cy="143175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48655" y="5940580"/>
            <a:ext cx="1548021" cy="400110"/>
          </a:xfrm>
          <a:prstGeom prst="rect">
            <a:avLst/>
          </a:prstGeom>
          <a:noFill/>
        </p:spPr>
        <p:txBody>
          <a:bodyPr wrap="square" rtlCol="0">
            <a:spAutoFit/>
          </a:bodyPr>
          <a:lstStyle/>
          <a:p>
            <a:pPr algn="ctr">
              <a:buFont typeface="Wingdings" panose="05000000000000000000" pitchFamily="2" charset="2"/>
              <a:buNone/>
              <a:defRPr/>
            </a:pPr>
            <a:r>
              <a:rPr lang="zh-CN" altLang="en-US" sz="2000" b="1" dirty="0">
                <a:solidFill>
                  <a:schemeClr val="bg1"/>
                </a:solidFill>
              </a:rPr>
              <a:t>生活污染源 </a:t>
            </a:r>
            <a:endParaRPr lang="zh-CN" altLang="en-US" sz="2000" b="1" dirty="0">
              <a:solidFill>
                <a:schemeClr val="bg1"/>
              </a:solidFill>
            </a:endParaRPr>
          </a:p>
        </p:txBody>
      </p:sp>
      <p:sp>
        <p:nvSpPr>
          <p:cNvPr id="27" name="矩形 26"/>
          <p:cNvSpPr/>
          <p:nvPr/>
        </p:nvSpPr>
        <p:spPr>
          <a:xfrm>
            <a:off x="2798943" y="5433869"/>
            <a:ext cx="8824899" cy="1431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798943" y="5417870"/>
            <a:ext cx="8823563" cy="1477328"/>
          </a:xfrm>
          <a:prstGeom prst="rect">
            <a:avLst/>
          </a:prstGeom>
          <a:noFill/>
        </p:spPr>
        <p:txBody>
          <a:bodyPr wrap="square" rtlCol="0">
            <a:spAutoFit/>
          </a:bodyPr>
          <a:lstStyle>
            <a:defPPr>
              <a:defRPr lang="zh-CN"/>
            </a:defPPr>
            <a:lvl1pPr>
              <a:lnSpc>
                <a:spcPct val="150000"/>
              </a:lnSpc>
              <a:defRPr sz="2000"/>
            </a:lvl1pPr>
          </a:lstStyle>
          <a:p>
            <a:r>
              <a:rPr lang="zh-CN" altLang="en-US" dirty="0"/>
              <a:t>生活炉灶、采暖锅炉等向大气中排放的烟尘。空气污染物总量中大约</a:t>
            </a:r>
            <a:r>
              <a:rPr lang="en-US" altLang="zh-CN" dirty="0"/>
              <a:t>10%-15%</a:t>
            </a:r>
            <a:r>
              <a:rPr lang="zh-CN" altLang="en-US" dirty="0"/>
              <a:t>是以粉尘颗粒物形式存在的。其中来自机动车辆占</a:t>
            </a:r>
            <a:r>
              <a:rPr lang="en-US" altLang="zh-CN" dirty="0"/>
              <a:t>3%</a:t>
            </a:r>
            <a:r>
              <a:rPr lang="zh-CN" altLang="en-US" dirty="0"/>
              <a:t>，工业生产占</a:t>
            </a:r>
            <a:r>
              <a:rPr lang="en-US" altLang="zh-CN" dirty="0"/>
              <a:t>53%</a:t>
            </a:r>
            <a:r>
              <a:rPr lang="zh-CN" altLang="en-US" dirty="0"/>
              <a:t>。由发电站产生的占</a:t>
            </a:r>
            <a:r>
              <a:rPr lang="en-US" altLang="zh-CN" dirty="0"/>
              <a:t>13%</a:t>
            </a:r>
            <a:r>
              <a:rPr lang="zh-CN" altLang="en-US" dirty="0"/>
              <a:t>、工业锅炉占</a:t>
            </a:r>
            <a:r>
              <a:rPr lang="en-US" altLang="zh-CN" dirty="0"/>
              <a:t>20%</a:t>
            </a:r>
            <a:r>
              <a:rPr lang="zh-CN" altLang="en-US" dirty="0"/>
              <a:t>、垃圾处理产生的占</a:t>
            </a:r>
            <a:r>
              <a:rPr lang="en-US" altLang="zh-CN" dirty="0"/>
              <a:t>9%</a:t>
            </a:r>
            <a:r>
              <a:rPr lang="zh-CN" altLang="en-US" dirty="0"/>
              <a:t>。 </a:t>
            </a:r>
            <a:endParaRPr lang="zh-CN" altLang="en-US" dirty="0"/>
          </a:p>
        </p:txBody>
      </p:sp>
      <p:sp>
        <p:nvSpPr>
          <p:cNvPr id="29" name="文本框 28"/>
          <p:cNvSpPr txBox="1"/>
          <p:nvPr/>
        </p:nvSpPr>
        <p:spPr>
          <a:xfrm rot="5400000">
            <a:off x="1438366" y="5076930"/>
            <a:ext cx="191048" cy="415598"/>
          </a:xfrm>
          <a:custGeom>
            <a:avLst/>
            <a:gdLst/>
            <a:ahLst/>
            <a:cxnLst/>
            <a:rect l="l" t="t" r="r" b="b"/>
            <a:pathLst>
              <a:path w="100571" h="218778">
                <a:moveTo>
                  <a:pt x="33598" y="218778"/>
                </a:moveTo>
                <a:lnTo>
                  <a:pt x="82488" y="109724"/>
                </a:lnTo>
                <a:lnTo>
                  <a:pt x="33598" y="0"/>
                </a:lnTo>
                <a:lnTo>
                  <a:pt x="51569" y="0"/>
                </a:lnTo>
                <a:lnTo>
                  <a:pt x="100571" y="109724"/>
                </a:lnTo>
                <a:lnTo>
                  <a:pt x="51569" y="218778"/>
                </a:lnTo>
                <a:close/>
                <a:moveTo>
                  <a:pt x="0" y="218778"/>
                </a:moveTo>
                <a:lnTo>
                  <a:pt x="48667" y="109724"/>
                </a:lnTo>
                <a:lnTo>
                  <a:pt x="0" y="0"/>
                </a:lnTo>
                <a:lnTo>
                  <a:pt x="17971" y="0"/>
                </a:lnTo>
                <a:lnTo>
                  <a:pt x="66526" y="109724"/>
                </a:lnTo>
                <a:lnTo>
                  <a:pt x="17971" y="218778"/>
                </a:lnTo>
                <a:close/>
              </a:path>
            </a:pathLst>
          </a:custGeom>
          <a:solidFill>
            <a:srgbClr val="0070C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sp>
        <p:nvSpPr>
          <p:cNvPr id="30" name="文本框 29"/>
          <p:cNvSpPr txBox="1"/>
          <p:nvPr/>
        </p:nvSpPr>
        <p:spPr>
          <a:xfrm rot="5400000">
            <a:off x="1435488" y="3244425"/>
            <a:ext cx="191048" cy="415598"/>
          </a:xfrm>
          <a:custGeom>
            <a:avLst/>
            <a:gdLst/>
            <a:ahLst/>
            <a:cxnLst/>
            <a:rect l="l" t="t" r="r" b="b"/>
            <a:pathLst>
              <a:path w="100571" h="218778">
                <a:moveTo>
                  <a:pt x="33598" y="218778"/>
                </a:moveTo>
                <a:lnTo>
                  <a:pt x="82488" y="109724"/>
                </a:lnTo>
                <a:lnTo>
                  <a:pt x="33598" y="0"/>
                </a:lnTo>
                <a:lnTo>
                  <a:pt x="51569" y="0"/>
                </a:lnTo>
                <a:lnTo>
                  <a:pt x="100571" y="109724"/>
                </a:lnTo>
                <a:lnTo>
                  <a:pt x="51569" y="218778"/>
                </a:lnTo>
                <a:close/>
                <a:moveTo>
                  <a:pt x="0" y="218778"/>
                </a:moveTo>
                <a:lnTo>
                  <a:pt x="48667" y="109724"/>
                </a:lnTo>
                <a:lnTo>
                  <a:pt x="0" y="0"/>
                </a:lnTo>
                <a:lnTo>
                  <a:pt x="17971" y="0"/>
                </a:lnTo>
                <a:lnTo>
                  <a:pt x="66526" y="109724"/>
                </a:lnTo>
                <a:lnTo>
                  <a:pt x="17971" y="218778"/>
                </a:lnTo>
                <a:close/>
              </a:path>
            </a:pathLst>
          </a:custGeom>
          <a:solidFill>
            <a:srgbClr val="0070C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27"/>
          <p:cNvSpPr/>
          <p:nvPr/>
        </p:nvSpPr>
        <p:spPr>
          <a:xfrm rot="5400000" flipV="1">
            <a:off x="2551306" y="4484948"/>
            <a:ext cx="2013653" cy="699843"/>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zh-CN" altLang="en-US" sz="1800"/>
          </a:p>
        </p:txBody>
      </p:sp>
      <p:sp>
        <p:nvSpPr>
          <p:cNvPr id="13" name="任意多边形 25"/>
          <p:cNvSpPr/>
          <p:nvPr/>
        </p:nvSpPr>
        <p:spPr>
          <a:xfrm rot="5400000">
            <a:off x="4814962" y="4143064"/>
            <a:ext cx="737959" cy="107917"/>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zh-CN" altLang="en-US" sz="1800"/>
          </a:p>
        </p:txBody>
      </p:sp>
      <p:sp>
        <p:nvSpPr>
          <p:cNvPr id="15" name="任意多边形 32"/>
          <p:cNvSpPr/>
          <p:nvPr/>
        </p:nvSpPr>
        <p:spPr>
          <a:xfrm rot="5400000" flipV="1">
            <a:off x="6693836" y="4173217"/>
            <a:ext cx="737959" cy="107917"/>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zh-CN" altLang="en-US" sz="1800"/>
          </a:p>
        </p:txBody>
      </p:sp>
      <p:sp>
        <p:nvSpPr>
          <p:cNvPr id="58" name="矩形 57"/>
          <p:cNvSpPr/>
          <p:nvPr/>
        </p:nvSpPr>
        <p:spPr>
          <a:xfrm>
            <a:off x="3823335" y="2023718"/>
            <a:ext cx="2233597" cy="1878346"/>
          </a:xfrm>
          <a:prstGeom prst="rect">
            <a:avLst/>
          </a:prstGeom>
          <a:solidFill>
            <a:srgbClr val="FFC00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57" name="矩形 56"/>
          <p:cNvSpPr/>
          <p:nvPr/>
        </p:nvSpPr>
        <p:spPr>
          <a:xfrm>
            <a:off x="6189942" y="2027956"/>
            <a:ext cx="2233597" cy="1878346"/>
          </a:xfrm>
          <a:prstGeom prst="rect">
            <a:avLst/>
          </a:prstGeom>
          <a:solidFill>
            <a:srgbClr val="FFC00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59" name="矩形 58"/>
          <p:cNvSpPr/>
          <p:nvPr/>
        </p:nvSpPr>
        <p:spPr>
          <a:xfrm>
            <a:off x="1442423" y="2023718"/>
            <a:ext cx="2233597" cy="1878346"/>
          </a:xfrm>
          <a:prstGeom prst="rect">
            <a:avLst/>
          </a:prstGeom>
          <a:solidFill>
            <a:srgbClr val="FFC00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11" name="图片 7"/>
          <p:cNvPicPr>
            <a:picLocks noChangeAspect="1"/>
          </p:cNvPicPr>
          <p:nvPr/>
        </p:nvPicPr>
        <p:blipFill>
          <a:blip r:embed="rId1" cstate="screen"/>
          <a:srcRect/>
          <a:stretch>
            <a:fillRect/>
          </a:stretch>
        </p:blipFill>
        <p:spPr bwMode="auto">
          <a:xfrm>
            <a:off x="3908053" y="4357653"/>
            <a:ext cx="4411186" cy="1713034"/>
          </a:xfrm>
          <a:prstGeom prst="rect">
            <a:avLst/>
          </a:prstGeom>
          <a:noFill/>
          <a:ln w="9525">
            <a:noFill/>
            <a:miter lim="800000"/>
            <a:headEnd/>
            <a:tailEnd/>
          </a:ln>
        </p:spPr>
      </p:pic>
      <p:sp>
        <p:nvSpPr>
          <p:cNvPr id="12" name="任意多边形 24"/>
          <p:cNvSpPr/>
          <p:nvPr/>
        </p:nvSpPr>
        <p:spPr>
          <a:xfrm rot="5400000">
            <a:off x="7629028" y="4454166"/>
            <a:ext cx="2100204" cy="863828"/>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zh-CN" altLang="en-US" sz="1800"/>
          </a:p>
        </p:txBody>
      </p:sp>
      <p:grpSp>
        <p:nvGrpSpPr>
          <p:cNvPr id="2" name="组合 1"/>
          <p:cNvGrpSpPr/>
          <p:nvPr/>
        </p:nvGrpSpPr>
        <p:grpSpPr>
          <a:xfrm>
            <a:off x="7962739" y="5571021"/>
            <a:ext cx="637200" cy="637604"/>
            <a:chOff x="7962739" y="5169581"/>
            <a:chExt cx="637200" cy="637604"/>
          </a:xfrm>
        </p:grpSpPr>
        <p:sp>
          <p:nvSpPr>
            <p:cNvPr id="31" name="椭圆 22"/>
            <p:cNvSpPr/>
            <p:nvPr/>
          </p:nvSpPr>
          <p:spPr bwMode="auto">
            <a:xfrm>
              <a:off x="7962739" y="5169581"/>
              <a:ext cx="637200" cy="637604"/>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800">
                <a:latin typeface="Impact" panose="020B0806030902050204" pitchFamily="34" charset="0"/>
              </a:endParaRPr>
            </a:p>
          </p:txBody>
        </p:sp>
        <p:sp>
          <p:nvSpPr>
            <p:cNvPr id="32" name="椭圆 23"/>
            <p:cNvSpPr/>
            <p:nvPr/>
          </p:nvSpPr>
          <p:spPr bwMode="auto">
            <a:xfrm>
              <a:off x="8042906" y="5252931"/>
              <a:ext cx="497214" cy="49721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CN" altLang="en-US" sz="1800" dirty="0">
                <a:latin typeface="Impact" panose="020B0806030902050204" pitchFamily="34" charset="0"/>
              </a:endParaRPr>
            </a:p>
          </p:txBody>
        </p:sp>
      </p:grpSp>
      <p:sp>
        <p:nvSpPr>
          <p:cNvPr id="46" name="矩形 45"/>
          <p:cNvSpPr/>
          <p:nvPr/>
        </p:nvSpPr>
        <p:spPr>
          <a:xfrm>
            <a:off x="1564032" y="2475920"/>
            <a:ext cx="2027807" cy="826637"/>
          </a:xfrm>
          <a:prstGeom prst="rect">
            <a:avLst/>
          </a:prstGeom>
        </p:spPr>
        <p:txBody>
          <a:bodyPr wrap="square">
            <a:spAutoFit/>
          </a:bodyPr>
          <a:lstStyle/>
          <a:p>
            <a:pPr algn="ctr">
              <a:lnSpc>
                <a:spcPts val="3000"/>
              </a:lnSpc>
              <a:spcAft>
                <a:spcPts val="0"/>
              </a:spcAft>
              <a:buFont typeface="Wingdings" panose="05000000000000000000" pitchFamily="2" charset="2"/>
              <a:buNone/>
              <a:defRPr/>
            </a:pPr>
            <a:r>
              <a:rPr lang="zh-CN" altLang="zh-CN" sz="2000" kern="100" dirty="0">
                <a:latin typeface="+mn-ea"/>
                <a:cs typeface="Times New Roman" panose="02020603050405020304" pitchFamily="18" charset="0"/>
              </a:rPr>
              <a:t>固体物质的</a:t>
            </a:r>
            <a:endParaRPr lang="en-US" altLang="zh-CN" sz="2000" kern="100" dirty="0">
              <a:latin typeface="+mn-ea"/>
              <a:cs typeface="Times New Roman" panose="02020603050405020304" pitchFamily="18" charset="0"/>
            </a:endParaRPr>
          </a:p>
          <a:p>
            <a:pPr algn="ctr">
              <a:lnSpc>
                <a:spcPts val="3000"/>
              </a:lnSpc>
              <a:spcAft>
                <a:spcPts val="0"/>
              </a:spcAft>
              <a:buFont typeface="Wingdings" panose="05000000000000000000" pitchFamily="2" charset="2"/>
              <a:buNone/>
              <a:defRPr/>
            </a:pPr>
            <a:r>
              <a:rPr lang="zh-CN" altLang="zh-CN" sz="2000" kern="100" dirty="0">
                <a:latin typeface="+mn-ea"/>
                <a:cs typeface="Times New Roman" panose="02020603050405020304" pitchFamily="18" charset="0"/>
              </a:rPr>
              <a:t>机械加工或粉碎</a:t>
            </a:r>
            <a:endParaRPr lang="zh-CN" altLang="zh-CN" sz="2000" kern="100" dirty="0">
              <a:latin typeface="+mn-ea"/>
              <a:cs typeface="Times New Roman" panose="02020603050405020304" pitchFamily="18" charset="0"/>
            </a:endParaRPr>
          </a:p>
        </p:txBody>
      </p:sp>
      <p:sp>
        <p:nvSpPr>
          <p:cNvPr id="47" name="圆角矩形 46"/>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03</a:t>
            </a:r>
            <a:endParaRPr lang="zh-CN" altLang="en-US" sz="2800" b="1" dirty="0"/>
          </a:p>
        </p:txBody>
      </p:sp>
      <p:sp>
        <p:nvSpPr>
          <p:cNvPr id="48" name="标题 1"/>
          <p:cNvSpPr txBox="1"/>
          <p:nvPr/>
        </p:nvSpPr>
        <p:spPr>
          <a:xfrm>
            <a:off x="938462" y="683619"/>
            <a:ext cx="2939271" cy="68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defRPr/>
            </a:pPr>
            <a:r>
              <a:rPr lang="zh-CN" altLang="en-US" dirty="0">
                <a:solidFill>
                  <a:schemeClr val="accent1">
                    <a:lumMod val="75000"/>
                  </a:schemeClr>
                </a:solidFill>
                <a:latin typeface="微软雅黑" panose="020B0503020204020204" pitchFamily="34" charset="-122"/>
              </a:rPr>
              <a:t>粉尘的基本知识</a:t>
            </a:r>
            <a:endParaRPr lang="zh-CN" altLang="en-US" dirty="0">
              <a:solidFill>
                <a:schemeClr val="accent1">
                  <a:lumMod val="75000"/>
                </a:schemeClr>
              </a:solidFill>
              <a:latin typeface="微软雅黑" panose="020B0503020204020204" pitchFamily="34" charset="-122"/>
            </a:endParaRPr>
          </a:p>
        </p:txBody>
      </p:sp>
      <p:sp>
        <p:nvSpPr>
          <p:cNvPr id="49" name="矩形 48"/>
          <p:cNvSpPr/>
          <p:nvPr/>
        </p:nvSpPr>
        <p:spPr>
          <a:xfrm>
            <a:off x="3875322" y="2178489"/>
            <a:ext cx="2186525" cy="1596078"/>
          </a:xfrm>
          <a:prstGeom prst="rect">
            <a:avLst/>
          </a:prstGeom>
        </p:spPr>
        <p:txBody>
          <a:bodyPr wrap="square">
            <a:spAutoFit/>
          </a:bodyPr>
          <a:lstStyle/>
          <a:p>
            <a:pPr algn="just">
              <a:lnSpc>
                <a:spcPct val="125000"/>
              </a:lnSpc>
              <a:spcAft>
                <a:spcPts val="0"/>
              </a:spcAft>
              <a:buFont typeface="Wingdings" panose="05000000000000000000" pitchFamily="2" charset="2"/>
              <a:buNone/>
              <a:defRPr/>
            </a:pPr>
            <a:r>
              <a:rPr lang="zh-CN" altLang="zh-CN" sz="2000" kern="100" dirty="0">
                <a:solidFill>
                  <a:srgbClr val="002060"/>
                </a:solidFill>
                <a:latin typeface="+mn-ea"/>
                <a:cs typeface="Times New Roman" panose="02020603050405020304" pitchFamily="18" charset="0"/>
              </a:rPr>
              <a:t>物质加热时产生的蒸气在空气中凝结或被氧化所形成的尘粒</a:t>
            </a:r>
            <a:endParaRPr lang="zh-CN" altLang="zh-CN" sz="2000" kern="100" dirty="0">
              <a:solidFill>
                <a:srgbClr val="002060"/>
              </a:solidFill>
              <a:latin typeface="+mn-ea"/>
              <a:cs typeface="Times New Roman" panose="02020603050405020304" pitchFamily="18" charset="0"/>
            </a:endParaRPr>
          </a:p>
        </p:txBody>
      </p:sp>
      <p:sp>
        <p:nvSpPr>
          <p:cNvPr id="50" name="矩形 49"/>
          <p:cNvSpPr/>
          <p:nvPr/>
        </p:nvSpPr>
        <p:spPr>
          <a:xfrm>
            <a:off x="6189942" y="2466582"/>
            <a:ext cx="2223766" cy="961289"/>
          </a:xfrm>
          <a:prstGeom prst="rect">
            <a:avLst/>
          </a:prstGeom>
        </p:spPr>
        <p:txBody>
          <a:bodyPr wrap="square">
            <a:spAutoFit/>
          </a:bodyPr>
          <a:lstStyle/>
          <a:p>
            <a:pPr algn="ctr">
              <a:lnSpc>
                <a:spcPct val="150000"/>
              </a:lnSpc>
              <a:defRPr/>
            </a:pPr>
            <a:r>
              <a:rPr lang="zh-CN" altLang="zh-CN" sz="2000" kern="100" dirty="0">
                <a:solidFill>
                  <a:srgbClr val="002060"/>
                </a:solidFill>
                <a:latin typeface="+mn-ea"/>
                <a:cs typeface="Times New Roman" panose="02020603050405020304" pitchFamily="18" charset="0"/>
              </a:rPr>
              <a:t>有机物质不完全燃烧所形成的微粒</a:t>
            </a:r>
            <a:endParaRPr lang="en-US" altLang="ko-KR" sz="2000" kern="100" dirty="0">
              <a:solidFill>
                <a:srgbClr val="002060"/>
              </a:solidFill>
              <a:latin typeface="+mn-ea"/>
              <a:cs typeface="Times New Roman" panose="02020603050405020304" pitchFamily="18" charset="0"/>
            </a:endParaRPr>
          </a:p>
        </p:txBody>
      </p:sp>
      <p:sp>
        <p:nvSpPr>
          <p:cNvPr id="52" name="矩形 51"/>
          <p:cNvSpPr/>
          <p:nvPr/>
        </p:nvSpPr>
        <p:spPr>
          <a:xfrm>
            <a:off x="5303665" y="5913564"/>
            <a:ext cx="1467068" cy="369332"/>
          </a:xfrm>
          <a:prstGeom prst="rect">
            <a:avLst/>
          </a:prstGeom>
        </p:spPr>
        <p:txBody>
          <a:bodyPr wrap="none">
            <a:spAutoFit/>
          </a:bodyPr>
          <a:lstStyle/>
          <a:p>
            <a:pPr algn="ctr" defTabSz="825500">
              <a:lnSpc>
                <a:spcPct val="90000"/>
              </a:lnSpc>
              <a:buFont typeface="Wingdings" panose="05000000000000000000" pitchFamily="2" charset="2"/>
              <a:buNone/>
              <a:defRPr/>
            </a:pPr>
            <a:r>
              <a:rPr kumimoji="1" lang="zh-CN" altLang="en-US" sz="2000" b="1" dirty="0">
                <a:latin typeface="+mn-ea"/>
              </a:rPr>
              <a:t>粉尘的形成</a:t>
            </a:r>
            <a:endParaRPr kumimoji="1" lang="en-US" altLang="ko-KR" sz="2000" b="1" dirty="0">
              <a:latin typeface="+mn-ea"/>
            </a:endParaRPr>
          </a:p>
        </p:txBody>
      </p:sp>
      <p:sp>
        <p:nvSpPr>
          <p:cNvPr id="55" name="矩形 54"/>
          <p:cNvSpPr/>
          <p:nvPr/>
        </p:nvSpPr>
        <p:spPr>
          <a:xfrm>
            <a:off x="8547732" y="2024476"/>
            <a:ext cx="2233597" cy="1878346"/>
          </a:xfrm>
          <a:prstGeom prst="rect">
            <a:avLst/>
          </a:prstGeom>
          <a:solidFill>
            <a:srgbClr val="FFC00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51" name="矩形 50"/>
          <p:cNvSpPr/>
          <p:nvPr/>
        </p:nvSpPr>
        <p:spPr>
          <a:xfrm>
            <a:off x="8679130" y="2196827"/>
            <a:ext cx="2091778" cy="1631216"/>
          </a:xfrm>
          <a:prstGeom prst="rect">
            <a:avLst/>
          </a:prstGeom>
          <a:noFill/>
          <a:ln>
            <a:noFill/>
          </a:ln>
        </p:spPr>
        <p:txBody>
          <a:bodyPr wrap="square">
            <a:spAutoFit/>
          </a:bodyPr>
          <a:lstStyle/>
          <a:p>
            <a:pPr algn="ctr">
              <a:lnSpc>
                <a:spcPct val="125000"/>
              </a:lnSpc>
              <a:defRPr/>
            </a:pPr>
            <a:r>
              <a:rPr lang="zh-CN" altLang="zh-CN" sz="2000" kern="100" dirty="0">
                <a:solidFill>
                  <a:srgbClr val="002060"/>
                </a:solidFill>
                <a:latin typeface="+mn-ea"/>
                <a:cs typeface="Times New Roman" panose="02020603050405020304" pitchFamily="18" charset="0"/>
              </a:rPr>
              <a:t>铸件的翻砂、清砂粉状物质的混合，过筛、包装、搬运等操作过程</a:t>
            </a:r>
            <a:endParaRPr lang="zh-CN" altLang="zh-CN" sz="2000" kern="100" dirty="0">
              <a:solidFill>
                <a:srgbClr val="002060"/>
              </a:solidFill>
              <a:latin typeface="+mn-ea"/>
              <a:cs typeface="Times New Roman" panose="02020603050405020304" pitchFamily="18" charset="0"/>
            </a:endParaRPr>
          </a:p>
        </p:txBody>
      </p:sp>
      <p:grpSp>
        <p:nvGrpSpPr>
          <p:cNvPr id="39" name="组合 38"/>
          <p:cNvGrpSpPr/>
          <p:nvPr/>
        </p:nvGrpSpPr>
        <p:grpSpPr>
          <a:xfrm>
            <a:off x="3741331" y="5555631"/>
            <a:ext cx="637200" cy="637604"/>
            <a:chOff x="7962739" y="5169581"/>
            <a:chExt cx="637200" cy="637604"/>
          </a:xfrm>
        </p:grpSpPr>
        <p:sp>
          <p:nvSpPr>
            <p:cNvPr id="40" name="椭圆 22"/>
            <p:cNvSpPr/>
            <p:nvPr/>
          </p:nvSpPr>
          <p:spPr bwMode="auto">
            <a:xfrm>
              <a:off x="7962739" y="5169581"/>
              <a:ext cx="637200" cy="637604"/>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800">
                <a:latin typeface="Impact" panose="020B0806030902050204" pitchFamily="34" charset="0"/>
              </a:endParaRPr>
            </a:p>
          </p:txBody>
        </p:sp>
        <p:sp>
          <p:nvSpPr>
            <p:cNvPr id="41" name="椭圆 23"/>
            <p:cNvSpPr/>
            <p:nvPr/>
          </p:nvSpPr>
          <p:spPr bwMode="auto">
            <a:xfrm>
              <a:off x="8030874" y="5240899"/>
              <a:ext cx="497214" cy="49721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CN" altLang="en-US" sz="1800" dirty="0">
                <a:latin typeface="Impact" panose="020B0806030902050204" pitchFamily="34" charset="0"/>
              </a:endParaRPr>
            </a:p>
          </p:txBody>
        </p:sp>
      </p:grpSp>
      <p:grpSp>
        <p:nvGrpSpPr>
          <p:cNvPr id="56" name="组合 55"/>
          <p:cNvGrpSpPr/>
          <p:nvPr/>
        </p:nvGrpSpPr>
        <p:grpSpPr>
          <a:xfrm>
            <a:off x="6801291" y="4442826"/>
            <a:ext cx="637200" cy="637604"/>
            <a:chOff x="7962739" y="5169581"/>
            <a:chExt cx="637200" cy="637604"/>
          </a:xfrm>
        </p:grpSpPr>
        <p:sp>
          <p:nvSpPr>
            <p:cNvPr id="60" name="椭圆 22"/>
            <p:cNvSpPr/>
            <p:nvPr/>
          </p:nvSpPr>
          <p:spPr bwMode="auto">
            <a:xfrm>
              <a:off x="7962739" y="5169581"/>
              <a:ext cx="637200" cy="637604"/>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800">
                <a:latin typeface="Impact" panose="020B0806030902050204" pitchFamily="34" charset="0"/>
              </a:endParaRPr>
            </a:p>
          </p:txBody>
        </p:sp>
        <p:sp>
          <p:nvSpPr>
            <p:cNvPr id="61" name="椭圆 23"/>
            <p:cNvSpPr/>
            <p:nvPr/>
          </p:nvSpPr>
          <p:spPr bwMode="auto">
            <a:xfrm>
              <a:off x="8030874" y="5240899"/>
              <a:ext cx="497214" cy="49721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CN" altLang="en-US" sz="1800" dirty="0">
                <a:latin typeface="Impact" panose="020B0806030902050204" pitchFamily="34" charset="0"/>
              </a:endParaRPr>
            </a:p>
          </p:txBody>
        </p:sp>
      </p:grpSp>
      <p:grpSp>
        <p:nvGrpSpPr>
          <p:cNvPr id="65" name="组合 64"/>
          <p:cNvGrpSpPr/>
          <p:nvPr/>
        </p:nvGrpSpPr>
        <p:grpSpPr>
          <a:xfrm>
            <a:off x="4828650" y="4377685"/>
            <a:ext cx="637200" cy="637604"/>
            <a:chOff x="7962739" y="5169581"/>
            <a:chExt cx="637200" cy="637604"/>
          </a:xfrm>
        </p:grpSpPr>
        <p:sp>
          <p:nvSpPr>
            <p:cNvPr id="66" name="椭圆 22"/>
            <p:cNvSpPr/>
            <p:nvPr/>
          </p:nvSpPr>
          <p:spPr bwMode="auto">
            <a:xfrm>
              <a:off x="7962739" y="5169581"/>
              <a:ext cx="637200" cy="637604"/>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800">
                <a:latin typeface="Impact" panose="020B0806030902050204" pitchFamily="34" charset="0"/>
              </a:endParaRPr>
            </a:p>
          </p:txBody>
        </p:sp>
        <p:sp>
          <p:nvSpPr>
            <p:cNvPr id="67" name="椭圆 23"/>
            <p:cNvSpPr/>
            <p:nvPr/>
          </p:nvSpPr>
          <p:spPr bwMode="auto">
            <a:xfrm>
              <a:off x="8030874" y="5240899"/>
              <a:ext cx="497214" cy="49721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CN" altLang="en-US" sz="1800" dirty="0">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randombar(horizontal)">
                                      <p:cBhvr>
                                        <p:cTn id="36" dur="500"/>
                                        <p:tgtEl>
                                          <p:spTgt spid="49"/>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500"/>
                                        <p:tgtEl>
                                          <p:spTgt spid="50"/>
                                        </p:tgtEl>
                                      </p:cBhvr>
                                    </p:animEffect>
                                  </p:childTnLst>
                                </p:cTn>
                              </p:par>
                            </p:childTnLst>
                          </p:cTn>
                        </p:par>
                        <p:par>
                          <p:cTn id="41" fill="hold">
                            <p:stCondLst>
                              <p:cond delay="4000"/>
                            </p:stCondLst>
                            <p:childTnLst>
                              <p:par>
                                <p:cTn id="42" presetID="14" presetClass="entr" presetSubtype="1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randombar(horizontal)">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5" grpId="0" animBg="1"/>
      <p:bldP spid="12" grpId="0" animBg="1"/>
      <p:bldP spid="46" grpId="0"/>
      <p:bldP spid="49" grpId="0"/>
      <p:bldP spid="50" grpId="0"/>
      <p:bldP spid="52"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6340468" y="3944472"/>
            <a:ext cx="1205254"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82663" y="609600"/>
            <a:ext cx="4542806" cy="853439"/>
          </a:xfrm>
        </p:spPr>
        <p:txBody>
          <a:bodyPr>
            <a:noAutofit/>
          </a:bodyPr>
          <a:lstStyle/>
          <a:p>
            <a:r>
              <a:rPr lang="zh-CN" altLang="en-US" kern="2200" dirty="0">
                <a:latin typeface="Times New Roman" panose="02020603050405020304" pitchFamily="18" charset="0"/>
              </a:rPr>
              <a:t>粉尘的基本知识</a:t>
            </a:r>
            <a:endParaRPr lang="zh-CN" altLang="en-US" b="1" i="0" u="none" strike="noStrike" kern="2200" baseline="0" dirty="0">
              <a:latin typeface="Times New Roman" panose="02020603050405020304" pitchFamily="18" charset="0"/>
            </a:endParaRPr>
          </a:p>
        </p:txBody>
      </p:sp>
      <p:sp>
        <p:nvSpPr>
          <p:cNvPr id="4" name="圆角矩形 3"/>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7" name="矩形 6"/>
          <p:cNvSpPr/>
          <p:nvPr/>
        </p:nvSpPr>
        <p:spPr>
          <a:xfrm>
            <a:off x="5620942" y="2590502"/>
            <a:ext cx="725320" cy="27079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51008" y="2227308"/>
            <a:ext cx="3448040" cy="4692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259107" y="3719380"/>
            <a:ext cx="3431841" cy="4692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259107" y="5211452"/>
            <a:ext cx="3431841" cy="4692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799666" y="2984499"/>
            <a:ext cx="592667" cy="1938992"/>
          </a:xfrm>
          <a:prstGeom prst="rect">
            <a:avLst/>
          </a:prstGeom>
          <a:noFill/>
        </p:spPr>
        <p:txBody>
          <a:bodyPr wrap="square" rtlCol="0">
            <a:spAutoFit/>
          </a:bodyPr>
          <a:lstStyle/>
          <a:p>
            <a:r>
              <a:rPr lang="zh-CN" altLang="en-US" sz="2000" b="1" dirty="0">
                <a:solidFill>
                  <a:schemeClr val="bg1"/>
                </a:solidFill>
              </a:rPr>
              <a:t>粉尘结构性质</a:t>
            </a:r>
            <a:endParaRPr lang="zh-CN" altLang="en-US" sz="2000" b="1" dirty="0">
              <a:solidFill>
                <a:schemeClr val="bg1"/>
              </a:solidFill>
            </a:endParaRPr>
          </a:p>
        </p:txBody>
      </p:sp>
      <p:sp>
        <p:nvSpPr>
          <p:cNvPr id="11" name="文本框 10"/>
          <p:cNvSpPr txBox="1"/>
          <p:nvPr/>
        </p:nvSpPr>
        <p:spPr>
          <a:xfrm>
            <a:off x="7711711" y="2261926"/>
            <a:ext cx="2526632" cy="400110"/>
          </a:xfrm>
          <a:prstGeom prst="rect">
            <a:avLst/>
          </a:prstGeom>
          <a:noFill/>
        </p:spPr>
        <p:txBody>
          <a:bodyPr wrap="square" rtlCol="0">
            <a:spAutoFit/>
          </a:bodyPr>
          <a:lstStyle/>
          <a:p>
            <a:pPr algn="ctr"/>
            <a:r>
              <a:rPr lang="zh-CN" altLang="zh-CN" sz="2000" kern="100" dirty="0">
                <a:solidFill>
                  <a:schemeClr val="bg1"/>
                </a:solidFill>
                <a:latin typeface="+mn-ea"/>
                <a:cs typeface="Times New Roman" panose="02020603050405020304" pitchFamily="18" charset="0"/>
              </a:rPr>
              <a:t>粉尘粒</a:t>
            </a:r>
            <a:r>
              <a:rPr lang="zh-CN" altLang="en-US" sz="2000" kern="100" dirty="0">
                <a:solidFill>
                  <a:schemeClr val="bg1"/>
                </a:solidFill>
                <a:latin typeface="+mn-ea"/>
                <a:cs typeface="Times New Roman" panose="02020603050405020304" pitchFamily="18" charset="0"/>
              </a:rPr>
              <a:t>度</a:t>
            </a:r>
            <a:endParaRPr lang="zh-CN" altLang="en-US" sz="2000" dirty="0">
              <a:solidFill>
                <a:schemeClr val="bg1"/>
              </a:solidFill>
              <a:latin typeface="+mn-ea"/>
            </a:endParaRPr>
          </a:p>
        </p:txBody>
      </p:sp>
      <p:sp>
        <p:nvSpPr>
          <p:cNvPr id="36" name="文本框 35"/>
          <p:cNvSpPr txBox="1"/>
          <p:nvPr/>
        </p:nvSpPr>
        <p:spPr>
          <a:xfrm>
            <a:off x="7742138" y="3753940"/>
            <a:ext cx="2526632" cy="400110"/>
          </a:xfrm>
          <a:prstGeom prst="rect">
            <a:avLst/>
          </a:prstGeom>
          <a:noFill/>
        </p:spPr>
        <p:txBody>
          <a:bodyPr wrap="square" rtlCol="0">
            <a:spAutoFit/>
          </a:bodyPr>
          <a:lstStyle/>
          <a:p>
            <a:pPr algn="ctr"/>
            <a:r>
              <a:rPr lang="zh-CN" altLang="en-US" sz="2000" dirty="0">
                <a:solidFill>
                  <a:schemeClr val="bg1"/>
                </a:solidFill>
                <a:latin typeface="+mn-ea"/>
              </a:rPr>
              <a:t>粉尘的分散度</a:t>
            </a:r>
            <a:endParaRPr lang="zh-CN" altLang="en-US" sz="2000" dirty="0">
              <a:solidFill>
                <a:schemeClr val="bg1"/>
              </a:solidFill>
              <a:latin typeface="+mn-ea"/>
            </a:endParaRPr>
          </a:p>
        </p:txBody>
      </p:sp>
      <p:sp>
        <p:nvSpPr>
          <p:cNvPr id="37" name="文本框 36"/>
          <p:cNvSpPr txBox="1"/>
          <p:nvPr/>
        </p:nvSpPr>
        <p:spPr>
          <a:xfrm>
            <a:off x="7750025" y="5241740"/>
            <a:ext cx="2526632" cy="400110"/>
          </a:xfrm>
          <a:prstGeom prst="rect">
            <a:avLst/>
          </a:prstGeom>
          <a:noFill/>
        </p:spPr>
        <p:txBody>
          <a:bodyPr wrap="square" rtlCol="0">
            <a:spAutoFit/>
          </a:bodyPr>
          <a:lstStyle/>
          <a:p>
            <a:pPr algn="ctr"/>
            <a:r>
              <a:rPr lang="zh-CN" altLang="en-US" sz="2000" dirty="0">
                <a:solidFill>
                  <a:schemeClr val="bg1"/>
                </a:solidFill>
                <a:latin typeface="+mn-ea"/>
              </a:rPr>
              <a:t>粉尘中游离二氧化硅</a:t>
            </a:r>
            <a:endParaRPr lang="zh-CN" altLang="en-US" sz="2000" dirty="0">
              <a:solidFill>
                <a:schemeClr val="bg1"/>
              </a:solidFill>
              <a:latin typeface="+mn-ea"/>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480" y="2600024"/>
            <a:ext cx="4062060" cy="2707941"/>
          </a:xfrm>
          <a:prstGeom prst="rect">
            <a:avLst/>
          </a:prstGeom>
          <a:solidFill>
            <a:srgbClr val="FFFFFF">
              <a:shade val="85000"/>
            </a:srgbClr>
          </a:solidFill>
          <a:ln w="88900" cap="sq">
            <a:solidFill>
              <a:srgbClr val="0070C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左中括号 2"/>
          <p:cNvSpPr/>
          <p:nvPr/>
        </p:nvSpPr>
        <p:spPr>
          <a:xfrm>
            <a:off x="6790303" y="2447150"/>
            <a:ext cx="483031" cy="2994645"/>
          </a:xfrm>
          <a:prstGeom prst="leftBracket">
            <a:avLst>
              <a:gd name="adj" fmla="val 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6353881" y="4353347"/>
            <a:ext cx="1205254"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左中括号 17"/>
          <p:cNvSpPr/>
          <p:nvPr/>
        </p:nvSpPr>
        <p:spPr>
          <a:xfrm>
            <a:off x="6803716" y="2856025"/>
            <a:ext cx="483031" cy="2994645"/>
          </a:xfrm>
          <a:prstGeom prst="leftBracket">
            <a:avLst>
              <a:gd name="adj" fmla="val 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p:nvPr>
        </p:nvSpPr>
        <p:spPr>
          <a:xfrm>
            <a:off x="982663" y="580723"/>
            <a:ext cx="4503737" cy="853439"/>
          </a:xfrm>
        </p:spPr>
        <p:txBody>
          <a:bodyPr>
            <a:normAutofit/>
          </a:bodyPr>
          <a:lstStyle/>
          <a:p>
            <a:r>
              <a:rPr lang="zh-CN" altLang="en-US" kern="2200" dirty="0">
                <a:latin typeface="Times New Roman" panose="02020603050405020304" pitchFamily="18" charset="0"/>
              </a:rPr>
              <a:t>粉尘的基本知识</a:t>
            </a:r>
            <a:endParaRPr lang="zh-CN" altLang="en-US" b="1" i="0" u="none" strike="noStrike" kern="2200" baseline="0" dirty="0">
              <a:latin typeface="Times New Roman" panose="02020603050405020304" pitchFamily="18" charset="0"/>
            </a:endParaRPr>
          </a:p>
        </p:txBody>
      </p:sp>
      <p:sp>
        <p:nvSpPr>
          <p:cNvPr id="4" name="圆角矩形 3"/>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7" name="矩形 6"/>
          <p:cNvSpPr/>
          <p:nvPr/>
        </p:nvSpPr>
        <p:spPr>
          <a:xfrm>
            <a:off x="5657623" y="2862828"/>
            <a:ext cx="725320" cy="27079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77284" y="2586624"/>
            <a:ext cx="3448040" cy="4692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285383" y="4078696"/>
            <a:ext cx="3431841" cy="4692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285383" y="5570768"/>
            <a:ext cx="3431841" cy="4692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774077" y="3093413"/>
            <a:ext cx="592667" cy="2246769"/>
          </a:xfrm>
          <a:prstGeom prst="rect">
            <a:avLst/>
          </a:prstGeom>
          <a:noFill/>
        </p:spPr>
        <p:txBody>
          <a:bodyPr wrap="square" rtlCol="0">
            <a:spAutoFit/>
          </a:bodyPr>
          <a:lstStyle/>
          <a:p>
            <a:r>
              <a:rPr lang="zh-CN" altLang="en-US" sz="2000" b="1" dirty="0">
                <a:solidFill>
                  <a:schemeClr val="bg1"/>
                </a:solidFill>
              </a:rPr>
              <a:t>粉尘的主要种类</a:t>
            </a:r>
            <a:endParaRPr lang="zh-CN" altLang="en-US" sz="2000" b="1" dirty="0">
              <a:solidFill>
                <a:schemeClr val="bg1"/>
              </a:solidFill>
            </a:endParaRPr>
          </a:p>
        </p:txBody>
      </p:sp>
      <p:sp>
        <p:nvSpPr>
          <p:cNvPr id="11" name="文本框 10"/>
          <p:cNvSpPr txBox="1"/>
          <p:nvPr/>
        </p:nvSpPr>
        <p:spPr>
          <a:xfrm>
            <a:off x="7707520" y="2604735"/>
            <a:ext cx="2526632" cy="400110"/>
          </a:xfrm>
          <a:prstGeom prst="rect">
            <a:avLst/>
          </a:prstGeom>
          <a:noFill/>
        </p:spPr>
        <p:txBody>
          <a:bodyPr wrap="square" rtlCol="0">
            <a:spAutoFit/>
          </a:bodyPr>
          <a:lstStyle/>
          <a:p>
            <a:pPr algn="ctr"/>
            <a:r>
              <a:rPr lang="zh-CN" altLang="en-US" sz="2000" dirty="0">
                <a:solidFill>
                  <a:schemeClr val="bg1"/>
                </a:solidFill>
                <a:latin typeface="+mn-ea"/>
              </a:rPr>
              <a:t>飘尘</a:t>
            </a:r>
            <a:endParaRPr lang="zh-CN" altLang="en-US" sz="2000" dirty="0">
              <a:solidFill>
                <a:schemeClr val="bg1"/>
              </a:solidFill>
              <a:latin typeface="+mn-ea"/>
            </a:endParaRPr>
          </a:p>
        </p:txBody>
      </p:sp>
      <p:sp>
        <p:nvSpPr>
          <p:cNvPr id="36" name="文本框 35"/>
          <p:cNvSpPr txBox="1"/>
          <p:nvPr/>
        </p:nvSpPr>
        <p:spPr>
          <a:xfrm>
            <a:off x="7707520" y="4113256"/>
            <a:ext cx="2526632" cy="400110"/>
          </a:xfrm>
          <a:prstGeom prst="rect">
            <a:avLst/>
          </a:prstGeom>
          <a:noFill/>
        </p:spPr>
        <p:txBody>
          <a:bodyPr wrap="square" rtlCol="0">
            <a:spAutoFit/>
          </a:bodyPr>
          <a:lstStyle/>
          <a:p>
            <a:pPr algn="ctr"/>
            <a:r>
              <a:rPr lang="zh-CN" altLang="en-US" sz="2000" dirty="0">
                <a:solidFill>
                  <a:schemeClr val="bg1"/>
                </a:solidFill>
                <a:latin typeface="+mn-ea"/>
              </a:rPr>
              <a:t>总悬浮微粒</a:t>
            </a:r>
            <a:endParaRPr lang="zh-CN" altLang="en-US" sz="2000" dirty="0">
              <a:solidFill>
                <a:schemeClr val="bg1"/>
              </a:solidFill>
              <a:latin typeface="+mn-ea"/>
            </a:endParaRPr>
          </a:p>
        </p:txBody>
      </p:sp>
      <p:sp>
        <p:nvSpPr>
          <p:cNvPr id="37" name="文本框 36"/>
          <p:cNvSpPr txBox="1"/>
          <p:nvPr/>
        </p:nvSpPr>
        <p:spPr>
          <a:xfrm>
            <a:off x="7737987" y="5605328"/>
            <a:ext cx="2526632" cy="400110"/>
          </a:xfrm>
          <a:prstGeom prst="rect">
            <a:avLst/>
          </a:prstGeom>
          <a:noFill/>
        </p:spPr>
        <p:txBody>
          <a:bodyPr wrap="square" rtlCol="0">
            <a:spAutoFit/>
          </a:bodyPr>
          <a:lstStyle/>
          <a:p>
            <a:pPr algn="ctr"/>
            <a:r>
              <a:rPr lang="zh-CN" altLang="en-US" sz="2000" dirty="0">
                <a:solidFill>
                  <a:schemeClr val="bg1"/>
                </a:solidFill>
                <a:latin typeface="+mn-ea"/>
              </a:rPr>
              <a:t>降尘</a:t>
            </a:r>
            <a:endParaRPr lang="zh-CN" altLang="en-US" sz="2000" dirty="0">
              <a:solidFill>
                <a:schemeClr val="bg1"/>
              </a:solidFill>
              <a:latin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31321" y="2879731"/>
            <a:ext cx="3810000" cy="2682178"/>
          </a:xfrm>
          <a:prstGeom prst="rect">
            <a:avLst/>
          </a:prstGeom>
          <a:solidFill>
            <a:srgbClr val="FFFFFF">
              <a:shade val="85000"/>
            </a:srgbClr>
          </a:solidFill>
          <a:ln w="88900" cap="sq">
            <a:solidFill>
              <a:srgbClr val="0070C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文本框 4"/>
          <p:cNvSpPr txBox="1"/>
          <p:nvPr/>
        </p:nvSpPr>
        <p:spPr>
          <a:xfrm>
            <a:off x="1016265" y="1706469"/>
            <a:ext cx="10159470" cy="400110"/>
          </a:xfrm>
          <a:prstGeom prst="rect">
            <a:avLst/>
          </a:prstGeom>
          <a:noFill/>
        </p:spPr>
        <p:txBody>
          <a:bodyPr wrap="square" rtlCol="0">
            <a:spAutoFit/>
          </a:bodyPr>
          <a:lstStyle/>
          <a:p>
            <a:r>
              <a:rPr lang="zh-CN" altLang="zh-CN" sz="2000" kern="100" dirty="0">
                <a:latin typeface="+mj-ea"/>
                <a:ea typeface="+mj-ea"/>
                <a:cs typeface="Times New Roman" panose="02020603050405020304" pitchFamily="18" charset="0"/>
              </a:rPr>
              <a:t>粉尘可以根据许多特征进行分类，在大气污染控制中，根据大气中粉尘微粒的大小可分为</a:t>
            </a:r>
            <a:endParaRPr lang="zh-CN" altLang="en-US" sz="2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6309277" y="3907300"/>
            <a:ext cx="1205254"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5" name="左中括号 14"/>
          <p:cNvSpPr/>
          <p:nvPr/>
        </p:nvSpPr>
        <p:spPr>
          <a:xfrm>
            <a:off x="6759112" y="2409978"/>
            <a:ext cx="483031" cy="2994645"/>
          </a:xfrm>
          <a:prstGeom prst="leftBracket">
            <a:avLst>
              <a:gd name="adj" fmla="val 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p:nvPr>
        </p:nvSpPr>
        <p:spPr>
          <a:xfrm>
            <a:off x="982663" y="609600"/>
            <a:ext cx="4542806" cy="853439"/>
          </a:xfrm>
        </p:spPr>
        <p:txBody>
          <a:bodyPr>
            <a:noAutofit/>
          </a:bodyPr>
          <a:lstStyle/>
          <a:p>
            <a:r>
              <a:rPr lang="zh-CN" altLang="en-US" kern="2200" dirty="0">
                <a:latin typeface="Times New Roman" panose="02020603050405020304" pitchFamily="18" charset="0"/>
              </a:rPr>
              <a:t>粉尘的基本知识</a:t>
            </a:r>
            <a:endParaRPr lang="zh-CN" altLang="en-US" b="1" i="0" u="none" strike="noStrike" kern="2200" baseline="0" dirty="0">
              <a:latin typeface="Times New Roman" panose="02020603050405020304" pitchFamily="18" charset="0"/>
            </a:endParaRPr>
          </a:p>
        </p:txBody>
      </p:sp>
      <p:sp>
        <p:nvSpPr>
          <p:cNvPr id="4" name="圆角矩形 3"/>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7" name="矩形 6"/>
          <p:cNvSpPr/>
          <p:nvPr/>
        </p:nvSpPr>
        <p:spPr>
          <a:xfrm>
            <a:off x="5663405" y="2581572"/>
            <a:ext cx="725320" cy="27079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42143" y="2163492"/>
            <a:ext cx="3448040" cy="4692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242143" y="3615999"/>
            <a:ext cx="3431841" cy="4692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242142" y="5153524"/>
            <a:ext cx="3431841" cy="4692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779859" y="2710848"/>
            <a:ext cx="592667" cy="2554545"/>
          </a:xfrm>
          <a:prstGeom prst="rect">
            <a:avLst/>
          </a:prstGeom>
          <a:noFill/>
        </p:spPr>
        <p:txBody>
          <a:bodyPr wrap="square" rtlCol="0">
            <a:spAutoFit/>
          </a:bodyPr>
          <a:lstStyle/>
          <a:p>
            <a:r>
              <a:rPr lang="zh-CN" altLang="en-US" sz="2000" b="1" dirty="0">
                <a:solidFill>
                  <a:schemeClr val="bg1"/>
                </a:solidFill>
              </a:rPr>
              <a:t>粉尘按其性质分类</a:t>
            </a:r>
            <a:endParaRPr lang="zh-CN" altLang="en-US" sz="2000" b="1" dirty="0">
              <a:solidFill>
                <a:schemeClr val="bg1"/>
              </a:solidFill>
            </a:endParaRPr>
          </a:p>
        </p:txBody>
      </p:sp>
      <p:sp>
        <p:nvSpPr>
          <p:cNvPr id="11" name="文本框 10"/>
          <p:cNvSpPr txBox="1"/>
          <p:nvPr/>
        </p:nvSpPr>
        <p:spPr>
          <a:xfrm>
            <a:off x="7725174" y="2209923"/>
            <a:ext cx="2526632" cy="400110"/>
          </a:xfrm>
          <a:prstGeom prst="rect">
            <a:avLst/>
          </a:prstGeom>
          <a:noFill/>
        </p:spPr>
        <p:txBody>
          <a:bodyPr wrap="square" rtlCol="0">
            <a:spAutoFit/>
          </a:bodyPr>
          <a:lstStyle/>
          <a:p>
            <a:pPr algn="ctr"/>
            <a:r>
              <a:rPr lang="zh-CN" altLang="en-US" sz="2000" dirty="0">
                <a:solidFill>
                  <a:schemeClr val="bg1"/>
                </a:solidFill>
                <a:latin typeface="+mn-ea"/>
              </a:rPr>
              <a:t>无机粉尘</a:t>
            </a:r>
            <a:endParaRPr lang="zh-CN" altLang="en-US" sz="2000" dirty="0">
              <a:solidFill>
                <a:schemeClr val="bg1"/>
              </a:solidFill>
              <a:latin typeface="+mn-ea"/>
            </a:endParaRPr>
          </a:p>
        </p:txBody>
      </p:sp>
      <p:sp>
        <p:nvSpPr>
          <p:cNvPr id="36" name="文本框 35"/>
          <p:cNvSpPr txBox="1"/>
          <p:nvPr/>
        </p:nvSpPr>
        <p:spPr>
          <a:xfrm>
            <a:off x="7694746" y="3650559"/>
            <a:ext cx="2526632" cy="400110"/>
          </a:xfrm>
          <a:prstGeom prst="rect">
            <a:avLst/>
          </a:prstGeom>
          <a:noFill/>
        </p:spPr>
        <p:txBody>
          <a:bodyPr wrap="square" rtlCol="0">
            <a:spAutoFit/>
          </a:bodyPr>
          <a:lstStyle/>
          <a:p>
            <a:pPr algn="ctr"/>
            <a:r>
              <a:rPr lang="zh-CN" altLang="en-US" sz="2000" dirty="0">
                <a:solidFill>
                  <a:schemeClr val="bg1"/>
                </a:solidFill>
                <a:latin typeface="+mn-ea"/>
              </a:rPr>
              <a:t>有机粉尘</a:t>
            </a:r>
            <a:endParaRPr lang="zh-CN" altLang="en-US" sz="2000" dirty="0">
              <a:solidFill>
                <a:schemeClr val="bg1"/>
              </a:solidFill>
              <a:latin typeface="+mn-ea"/>
            </a:endParaRPr>
          </a:p>
        </p:txBody>
      </p:sp>
      <p:sp>
        <p:nvSpPr>
          <p:cNvPr id="37" name="文本框 36"/>
          <p:cNvSpPr txBox="1"/>
          <p:nvPr/>
        </p:nvSpPr>
        <p:spPr>
          <a:xfrm>
            <a:off x="7694746" y="5188084"/>
            <a:ext cx="2526632" cy="400110"/>
          </a:xfrm>
          <a:prstGeom prst="rect">
            <a:avLst/>
          </a:prstGeom>
          <a:noFill/>
        </p:spPr>
        <p:txBody>
          <a:bodyPr wrap="square" rtlCol="0">
            <a:spAutoFit/>
          </a:bodyPr>
          <a:lstStyle/>
          <a:p>
            <a:pPr algn="ctr"/>
            <a:r>
              <a:rPr lang="zh-CN" altLang="en-US" sz="2000" dirty="0">
                <a:solidFill>
                  <a:schemeClr val="bg1"/>
                </a:solidFill>
                <a:latin typeface="+mn-ea"/>
              </a:rPr>
              <a:t>混合粉尘</a:t>
            </a:r>
            <a:endParaRPr lang="zh-CN" altLang="en-US" sz="2000" dirty="0">
              <a:solidFill>
                <a:schemeClr val="bg1"/>
              </a:solidFill>
              <a:latin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98458" y="2592723"/>
            <a:ext cx="3938072" cy="2707940"/>
          </a:xfrm>
          <a:prstGeom prst="rect">
            <a:avLst/>
          </a:prstGeom>
          <a:solidFill>
            <a:srgbClr val="FFFFFF">
              <a:shade val="85000"/>
            </a:srgbClr>
          </a:solidFill>
          <a:ln w="88900" cap="sq">
            <a:solidFill>
              <a:srgbClr val="0070C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608667" y="4483334"/>
            <a:ext cx="9144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等腰三角形 9"/>
          <p:cNvSpPr/>
          <p:nvPr/>
        </p:nvSpPr>
        <p:spPr>
          <a:xfrm flipV="1">
            <a:off x="2482427" y="3674667"/>
            <a:ext cx="1584960" cy="808671"/>
          </a:xfrm>
          <a:prstGeom prst="triangle">
            <a:avLst/>
          </a:prstGeom>
          <a:gradFill flip="none" rotWithShape="1">
            <a:gsLst>
              <a:gs pos="0">
                <a:schemeClr val="bg1">
                  <a:lumMod val="85000"/>
                </a:schemeClr>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2482427" y="3258105"/>
            <a:ext cx="1584960" cy="436880"/>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t> ①</a:t>
            </a:r>
            <a:endPar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椭圆 11"/>
          <p:cNvSpPr/>
          <p:nvPr/>
        </p:nvSpPr>
        <p:spPr>
          <a:xfrm>
            <a:off x="3226015" y="4434442"/>
            <a:ext cx="97791" cy="97791"/>
          </a:xfrm>
          <a:prstGeom prst="ellipse">
            <a:avLst/>
          </a:prstGeom>
          <a:solidFill>
            <a:srgbClr val="D87062"/>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等腰三角形 12"/>
          <p:cNvSpPr/>
          <p:nvPr/>
        </p:nvSpPr>
        <p:spPr>
          <a:xfrm>
            <a:off x="3833707" y="4478735"/>
            <a:ext cx="1584960" cy="808671"/>
          </a:xfrm>
          <a:prstGeom prst="triangle">
            <a:avLst/>
          </a:prstGeom>
          <a:gradFill flip="none" rotWithShape="1">
            <a:gsLst>
              <a:gs pos="0">
                <a:schemeClr val="bg1">
                  <a:lumMod val="85000"/>
                </a:schemeClr>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a:off x="3833707" y="5267081"/>
            <a:ext cx="1584960" cy="436880"/>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t> ②</a:t>
            </a:r>
            <a:endPar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椭圆 14"/>
          <p:cNvSpPr/>
          <p:nvPr/>
        </p:nvSpPr>
        <p:spPr>
          <a:xfrm flipV="1">
            <a:off x="4577295" y="4429838"/>
            <a:ext cx="97791" cy="97791"/>
          </a:xfrm>
          <a:prstGeom prst="ellipse">
            <a:avLst/>
          </a:prstGeom>
          <a:solidFill>
            <a:srgbClr val="D87062"/>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a:xfrm flipV="1">
            <a:off x="5327227" y="3674667"/>
            <a:ext cx="1584960" cy="808671"/>
          </a:xfrm>
          <a:prstGeom prst="triangle">
            <a:avLst/>
          </a:prstGeom>
          <a:gradFill flip="none" rotWithShape="1">
            <a:gsLst>
              <a:gs pos="0">
                <a:schemeClr val="bg1">
                  <a:lumMod val="85000"/>
                </a:schemeClr>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圆角矩形 16"/>
          <p:cNvSpPr/>
          <p:nvPr/>
        </p:nvSpPr>
        <p:spPr>
          <a:xfrm>
            <a:off x="5327227" y="3258105"/>
            <a:ext cx="1584960" cy="436880"/>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t>③</a:t>
            </a:r>
            <a:endPar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椭圆 17"/>
          <p:cNvSpPr/>
          <p:nvPr/>
        </p:nvSpPr>
        <p:spPr>
          <a:xfrm>
            <a:off x="6070815" y="4434442"/>
            <a:ext cx="97791" cy="97791"/>
          </a:xfrm>
          <a:prstGeom prst="ellipse">
            <a:avLst/>
          </a:prstGeom>
          <a:solidFill>
            <a:srgbClr val="D87062"/>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等腰三角形 18"/>
          <p:cNvSpPr/>
          <p:nvPr/>
        </p:nvSpPr>
        <p:spPr>
          <a:xfrm>
            <a:off x="6678507" y="4478735"/>
            <a:ext cx="1584960" cy="808671"/>
          </a:xfrm>
          <a:prstGeom prst="triangle">
            <a:avLst/>
          </a:prstGeom>
          <a:gradFill flip="none" rotWithShape="1">
            <a:gsLst>
              <a:gs pos="0">
                <a:schemeClr val="bg1">
                  <a:lumMod val="85000"/>
                </a:schemeClr>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圆角矩形 24"/>
          <p:cNvSpPr/>
          <p:nvPr/>
        </p:nvSpPr>
        <p:spPr>
          <a:xfrm>
            <a:off x="6678507" y="5267081"/>
            <a:ext cx="1584960" cy="436880"/>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t>④</a:t>
            </a:r>
            <a:endPar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椭圆 25"/>
          <p:cNvSpPr/>
          <p:nvPr/>
        </p:nvSpPr>
        <p:spPr>
          <a:xfrm flipV="1">
            <a:off x="7422095" y="4429838"/>
            <a:ext cx="97791" cy="97791"/>
          </a:xfrm>
          <a:prstGeom prst="ellipse">
            <a:avLst/>
          </a:prstGeom>
          <a:solidFill>
            <a:srgbClr val="D87062"/>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等腰三角形 26"/>
          <p:cNvSpPr/>
          <p:nvPr/>
        </p:nvSpPr>
        <p:spPr>
          <a:xfrm flipV="1">
            <a:off x="8376498" y="3674667"/>
            <a:ext cx="1584960" cy="808671"/>
          </a:xfrm>
          <a:prstGeom prst="triangle">
            <a:avLst/>
          </a:prstGeom>
          <a:gradFill flip="none" rotWithShape="1">
            <a:gsLst>
              <a:gs pos="0">
                <a:schemeClr val="bg1">
                  <a:lumMod val="85000"/>
                </a:schemeClr>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圆角矩形 27"/>
          <p:cNvSpPr/>
          <p:nvPr/>
        </p:nvSpPr>
        <p:spPr>
          <a:xfrm>
            <a:off x="8376498" y="3258105"/>
            <a:ext cx="1584960" cy="436880"/>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t>⑤</a:t>
            </a:r>
            <a:endParaRPr lang="zh-CN" altLang="en-US"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椭圆 28"/>
          <p:cNvSpPr/>
          <p:nvPr/>
        </p:nvSpPr>
        <p:spPr>
          <a:xfrm>
            <a:off x="9120084" y="4434442"/>
            <a:ext cx="97791" cy="97791"/>
          </a:xfrm>
          <a:prstGeom prst="ellipse">
            <a:avLst/>
          </a:prstGeom>
          <a:solidFill>
            <a:srgbClr val="D87062"/>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nvSpPr>
        <p:spPr>
          <a:xfrm>
            <a:off x="2531326" y="2791930"/>
            <a:ext cx="1584960" cy="369332"/>
          </a:xfrm>
          <a:prstGeom prst="rect">
            <a:avLst/>
          </a:prstGeom>
          <a:noFill/>
        </p:spPr>
        <p:txBody>
          <a:bodyPr wrap="square" rtlCol="0">
            <a:spAutoFit/>
          </a:bodyPr>
          <a:lstStyle/>
          <a:p>
            <a:pPr algn="ctr">
              <a:lnSpc>
                <a:spcPct val="90000"/>
              </a:lnSpc>
              <a:buFont typeface="Wingdings" panose="05000000000000000000" pitchFamily="2" charset="2"/>
              <a:buNone/>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粉体</a:t>
            </a:r>
            <a:endParaRPr lang="en-US" altLang="ko-KR" sz="20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5327227" y="2794226"/>
            <a:ext cx="1584960" cy="369332"/>
          </a:xfrm>
          <a:prstGeom prst="rect">
            <a:avLst/>
          </a:prstGeom>
          <a:noFill/>
        </p:spPr>
        <p:txBody>
          <a:bodyPr wrap="square" rtlCol="0">
            <a:spAutoFit/>
          </a:bodyPr>
          <a:lstStyle/>
          <a:p>
            <a:pPr algn="ctr">
              <a:lnSpc>
                <a:spcPct val="90000"/>
              </a:lnSpc>
              <a:spcAft>
                <a:spcPts val="0"/>
              </a:spcAft>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粉末</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文本框 31"/>
          <p:cNvSpPr txBox="1"/>
          <p:nvPr/>
        </p:nvSpPr>
        <p:spPr>
          <a:xfrm>
            <a:off x="8364372" y="2832860"/>
            <a:ext cx="1584960" cy="369332"/>
          </a:xfrm>
          <a:prstGeom prst="rect">
            <a:avLst/>
          </a:prstGeom>
          <a:noFill/>
        </p:spPr>
        <p:txBody>
          <a:bodyPr wrap="square" rtlCol="0">
            <a:spAutoFit/>
          </a:bodyPr>
          <a:lstStyle/>
          <a:p>
            <a:pPr algn="ctr">
              <a:lnSpc>
                <a:spcPct val="90000"/>
              </a:lnSpc>
              <a:spcAft>
                <a:spcPts val="0"/>
              </a:spcAft>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烟尘</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文本框 32"/>
          <p:cNvSpPr txBox="1"/>
          <p:nvPr/>
        </p:nvSpPr>
        <p:spPr>
          <a:xfrm>
            <a:off x="3828354" y="5762414"/>
            <a:ext cx="1584960" cy="369332"/>
          </a:xfrm>
          <a:prstGeom prst="rect">
            <a:avLst/>
          </a:prstGeom>
          <a:noFill/>
        </p:spPr>
        <p:txBody>
          <a:bodyPr wrap="square" rtlCol="0">
            <a:spAutoFit/>
          </a:bodyPr>
          <a:lstStyle/>
          <a:p>
            <a:pPr algn="ctr">
              <a:lnSpc>
                <a:spcPct val="90000"/>
              </a:lnSpc>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粉尘</a:t>
            </a:r>
            <a:endParaRPr lang="en-US" altLang="ko-KR"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文本框 33"/>
          <p:cNvSpPr txBox="1"/>
          <p:nvPr/>
        </p:nvSpPr>
        <p:spPr>
          <a:xfrm>
            <a:off x="6673154" y="5762414"/>
            <a:ext cx="1584960" cy="369332"/>
          </a:xfrm>
          <a:prstGeom prst="rect">
            <a:avLst/>
          </a:prstGeom>
          <a:noFill/>
        </p:spPr>
        <p:txBody>
          <a:bodyPr wrap="square" rtlCol="0">
            <a:spAutoFit/>
          </a:bodyPr>
          <a:lstStyle/>
          <a:p>
            <a:pPr algn="ctr">
              <a:lnSpc>
                <a:spcPct val="90000"/>
              </a:lnSpc>
              <a:spcAft>
                <a:spcPts val="0"/>
              </a:spcAft>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烟雾</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标题 1"/>
          <p:cNvSpPr>
            <a:spLocks noGrp="1"/>
          </p:cNvSpPr>
          <p:nvPr>
            <p:ph type="title"/>
          </p:nvPr>
        </p:nvSpPr>
        <p:spPr>
          <a:xfrm>
            <a:off x="1045998" y="609600"/>
            <a:ext cx="4560162" cy="853439"/>
          </a:xfrm>
        </p:spPr>
        <p:txBody>
          <a:bodyPr>
            <a:noAutofit/>
          </a:bodyPr>
          <a:lstStyle/>
          <a:p>
            <a:r>
              <a:rPr lang="zh-CN" altLang="en-US" kern="2200" dirty="0">
                <a:latin typeface="Times New Roman" panose="02020603050405020304" pitchFamily="18" charset="0"/>
              </a:rPr>
              <a:t>粉尘的基本知识</a:t>
            </a:r>
            <a:endParaRPr lang="zh-CN" altLang="en-US" b="1" i="0" u="none" strike="noStrike" kern="2200" baseline="0" dirty="0">
              <a:latin typeface="Times New Roman" panose="02020603050405020304" pitchFamily="18" charset="0"/>
            </a:endParaRPr>
          </a:p>
        </p:txBody>
      </p:sp>
      <p:sp>
        <p:nvSpPr>
          <p:cNvPr id="36" name="圆角矩形 35"/>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2" name="文本框 1"/>
          <p:cNvSpPr txBox="1"/>
          <p:nvPr/>
        </p:nvSpPr>
        <p:spPr>
          <a:xfrm>
            <a:off x="1045998" y="1761067"/>
            <a:ext cx="4050935" cy="461665"/>
          </a:xfrm>
          <a:prstGeom prst="rect">
            <a:avLst/>
          </a:prstGeom>
          <a:noFill/>
        </p:spPr>
        <p:txBody>
          <a:bodyPr wrap="square" rtlCol="0">
            <a:spAutoFit/>
          </a:bodyPr>
          <a:lstStyle/>
          <a:p>
            <a:r>
              <a:rPr lang="zh-CN" altLang="zh-CN" sz="2400" b="1" kern="100" dirty="0">
                <a:solidFill>
                  <a:schemeClr val="tx1">
                    <a:lumMod val="85000"/>
                    <a:lumOff val="15000"/>
                  </a:schemeClr>
                </a:solidFill>
                <a:latin typeface="+mn-ea"/>
                <a:cs typeface="Times New Roman" panose="02020603050405020304" pitchFamily="18" charset="0"/>
              </a:rPr>
              <a:t>粉尘专业术语</a:t>
            </a:r>
            <a:endParaRPr lang="zh-CN" altLang="en-US" sz="24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1"/>
          <p:cNvSpPr>
            <a:spLocks noChangeArrowheads="1"/>
          </p:cNvSpPr>
          <p:nvPr/>
        </p:nvSpPr>
        <p:spPr bwMode="auto">
          <a:xfrm>
            <a:off x="4554138" y="4856657"/>
            <a:ext cx="1593720" cy="1714175"/>
          </a:xfrm>
          <a:prstGeom prst="rect">
            <a:avLst/>
          </a:prstGeom>
          <a:solidFill>
            <a:srgbClr val="0070C0"/>
          </a:solidFill>
          <a:ln>
            <a:noFill/>
          </a:ln>
        </p:spPr>
        <p:txBody>
          <a:bodyPr vert="horz" wrap="square" lIns="91440" tIns="45720" rIns="91440" bIns="45720" numCol="1" anchor="t" anchorCtr="0" compatLnSpc="1"/>
          <a:lstStyle/>
          <a:p>
            <a:endParaRPr lang="zh-CN" altLang="en-US"/>
          </a:p>
        </p:txBody>
      </p:sp>
      <p:sp>
        <p:nvSpPr>
          <p:cNvPr id="10" name="Rectangle 49"/>
          <p:cNvSpPr>
            <a:spLocks noChangeArrowheads="1"/>
          </p:cNvSpPr>
          <p:nvPr/>
        </p:nvSpPr>
        <p:spPr bwMode="auto">
          <a:xfrm>
            <a:off x="6497470" y="4856656"/>
            <a:ext cx="1593720" cy="1714175"/>
          </a:xfrm>
          <a:prstGeom prst="rect">
            <a:avLst/>
          </a:prstGeom>
          <a:solidFill>
            <a:srgbClr val="0070C0"/>
          </a:solidFill>
          <a:ln>
            <a:noFill/>
          </a:ln>
        </p:spPr>
        <p:txBody>
          <a:bodyPr vert="horz" wrap="square" lIns="91440" tIns="45720" rIns="91440" bIns="45720" numCol="1" anchor="t" anchorCtr="0" compatLnSpc="1"/>
          <a:lstStyle/>
          <a:p>
            <a:endParaRPr lang="zh-CN" altLang="en-US"/>
          </a:p>
        </p:txBody>
      </p:sp>
      <p:sp>
        <p:nvSpPr>
          <p:cNvPr id="11" name="Rectangle 56"/>
          <p:cNvSpPr>
            <a:spLocks noChangeArrowheads="1"/>
          </p:cNvSpPr>
          <p:nvPr/>
        </p:nvSpPr>
        <p:spPr bwMode="auto">
          <a:xfrm>
            <a:off x="8334590" y="4856657"/>
            <a:ext cx="1596810" cy="1714175"/>
          </a:xfrm>
          <a:prstGeom prst="rect">
            <a:avLst/>
          </a:prstGeom>
          <a:solidFill>
            <a:srgbClr val="0070C0"/>
          </a:solidFill>
          <a:ln>
            <a:noFill/>
          </a:ln>
        </p:spPr>
        <p:txBody>
          <a:bodyPr vert="horz" wrap="square" lIns="91440" tIns="45720" rIns="91440" bIns="45720" numCol="1" anchor="t" anchorCtr="0" compatLnSpc="1"/>
          <a:lstStyle/>
          <a:p>
            <a:endParaRPr lang="zh-CN" altLang="en-US"/>
          </a:p>
        </p:txBody>
      </p:sp>
      <p:sp>
        <p:nvSpPr>
          <p:cNvPr id="12" name="Rectangle 62"/>
          <p:cNvSpPr>
            <a:spLocks noChangeArrowheads="1"/>
          </p:cNvSpPr>
          <p:nvPr/>
        </p:nvSpPr>
        <p:spPr bwMode="auto">
          <a:xfrm>
            <a:off x="2743316" y="4856656"/>
            <a:ext cx="1593720" cy="1714175"/>
          </a:xfrm>
          <a:prstGeom prst="rect">
            <a:avLst/>
          </a:prstGeom>
          <a:solidFill>
            <a:srgbClr val="0070C0"/>
          </a:solidFill>
          <a:ln>
            <a:noFill/>
          </a:ln>
        </p:spPr>
        <p:txBody>
          <a:bodyPr vert="horz" wrap="square" lIns="91440" tIns="45720" rIns="91440" bIns="45720" numCol="1" anchor="t" anchorCtr="0" compatLnSpc="1"/>
          <a:lstStyle/>
          <a:p>
            <a:endParaRPr lang="zh-CN" altLang="en-US"/>
          </a:p>
        </p:txBody>
      </p:sp>
      <p:sp>
        <p:nvSpPr>
          <p:cNvPr id="13" name="Oval 68"/>
          <p:cNvSpPr>
            <a:spLocks noChangeArrowheads="1"/>
          </p:cNvSpPr>
          <p:nvPr/>
        </p:nvSpPr>
        <p:spPr bwMode="auto">
          <a:xfrm>
            <a:off x="4961380" y="1720142"/>
            <a:ext cx="2520000" cy="2520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9"/>
          <p:cNvSpPr>
            <a:spLocks noEditPoints="1"/>
          </p:cNvSpPr>
          <p:nvPr/>
        </p:nvSpPr>
        <p:spPr bwMode="auto">
          <a:xfrm>
            <a:off x="4961380" y="1684990"/>
            <a:ext cx="2520000" cy="2520000"/>
          </a:xfrm>
          <a:custGeom>
            <a:avLst/>
            <a:gdLst>
              <a:gd name="T0" fmla="*/ 243 w 485"/>
              <a:gd name="T1" fmla="*/ 12 h 485"/>
              <a:gd name="T2" fmla="*/ 473 w 485"/>
              <a:gd name="T3" fmla="*/ 242 h 485"/>
              <a:gd name="T4" fmla="*/ 243 w 485"/>
              <a:gd name="T5" fmla="*/ 473 h 485"/>
              <a:gd name="T6" fmla="*/ 13 w 485"/>
              <a:gd name="T7" fmla="*/ 242 h 485"/>
              <a:gd name="T8" fmla="*/ 243 w 485"/>
              <a:gd name="T9" fmla="*/ 12 h 485"/>
              <a:gd name="T10" fmla="*/ 243 w 485"/>
              <a:gd name="T11" fmla="*/ 0 h 485"/>
              <a:gd name="T12" fmla="*/ 148 w 485"/>
              <a:gd name="T13" fmla="*/ 19 h 485"/>
              <a:gd name="T14" fmla="*/ 71 w 485"/>
              <a:gd name="T15" fmla="*/ 71 h 485"/>
              <a:gd name="T16" fmla="*/ 19 w 485"/>
              <a:gd name="T17" fmla="*/ 148 h 485"/>
              <a:gd name="T18" fmla="*/ 0 w 485"/>
              <a:gd name="T19" fmla="*/ 242 h 485"/>
              <a:gd name="T20" fmla="*/ 19 w 485"/>
              <a:gd name="T21" fmla="*/ 337 h 485"/>
              <a:gd name="T22" fmla="*/ 71 w 485"/>
              <a:gd name="T23" fmla="*/ 414 h 485"/>
              <a:gd name="T24" fmla="*/ 148 w 485"/>
              <a:gd name="T25" fmla="*/ 466 h 485"/>
              <a:gd name="T26" fmla="*/ 243 w 485"/>
              <a:gd name="T27" fmla="*/ 485 h 485"/>
              <a:gd name="T28" fmla="*/ 337 w 485"/>
              <a:gd name="T29" fmla="*/ 466 h 485"/>
              <a:gd name="T30" fmla="*/ 414 w 485"/>
              <a:gd name="T31" fmla="*/ 414 h 485"/>
              <a:gd name="T32" fmla="*/ 466 w 485"/>
              <a:gd name="T33" fmla="*/ 337 h 485"/>
              <a:gd name="T34" fmla="*/ 485 w 485"/>
              <a:gd name="T35" fmla="*/ 242 h 485"/>
              <a:gd name="T36" fmla="*/ 466 w 485"/>
              <a:gd name="T37" fmla="*/ 148 h 485"/>
              <a:gd name="T38" fmla="*/ 414 w 485"/>
              <a:gd name="T39" fmla="*/ 71 h 485"/>
              <a:gd name="T40" fmla="*/ 337 w 485"/>
              <a:gd name="T41" fmla="*/ 19 h 485"/>
              <a:gd name="T42" fmla="*/ 243 w 485"/>
              <a:gd name="T43"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5" h="485">
                <a:moveTo>
                  <a:pt x="243" y="12"/>
                </a:moveTo>
                <a:cubicBezTo>
                  <a:pt x="370" y="12"/>
                  <a:pt x="473" y="115"/>
                  <a:pt x="473" y="242"/>
                </a:cubicBezTo>
                <a:cubicBezTo>
                  <a:pt x="473" y="370"/>
                  <a:pt x="370" y="473"/>
                  <a:pt x="243" y="473"/>
                </a:cubicBezTo>
                <a:cubicBezTo>
                  <a:pt x="116" y="473"/>
                  <a:pt x="13" y="370"/>
                  <a:pt x="13" y="242"/>
                </a:cubicBezTo>
                <a:cubicBezTo>
                  <a:pt x="13" y="115"/>
                  <a:pt x="116" y="12"/>
                  <a:pt x="243" y="12"/>
                </a:cubicBezTo>
                <a:moveTo>
                  <a:pt x="243" y="0"/>
                </a:moveTo>
                <a:cubicBezTo>
                  <a:pt x="210" y="0"/>
                  <a:pt x="178" y="6"/>
                  <a:pt x="148" y="19"/>
                </a:cubicBezTo>
                <a:cubicBezTo>
                  <a:pt x="120" y="31"/>
                  <a:pt x="94" y="49"/>
                  <a:pt x="71" y="71"/>
                </a:cubicBezTo>
                <a:cubicBezTo>
                  <a:pt x="49" y="93"/>
                  <a:pt x="32" y="119"/>
                  <a:pt x="19" y="148"/>
                </a:cubicBezTo>
                <a:cubicBezTo>
                  <a:pt x="7" y="178"/>
                  <a:pt x="0" y="210"/>
                  <a:pt x="0" y="242"/>
                </a:cubicBezTo>
                <a:cubicBezTo>
                  <a:pt x="0" y="275"/>
                  <a:pt x="7" y="307"/>
                  <a:pt x="19" y="337"/>
                </a:cubicBezTo>
                <a:cubicBezTo>
                  <a:pt x="32" y="366"/>
                  <a:pt x="49" y="392"/>
                  <a:pt x="71" y="414"/>
                </a:cubicBezTo>
                <a:cubicBezTo>
                  <a:pt x="94" y="436"/>
                  <a:pt x="120" y="454"/>
                  <a:pt x="148" y="466"/>
                </a:cubicBezTo>
                <a:cubicBezTo>
                  <a:pt x="178" y="479"/>
                  <a:pt x="210" y="485"/>
                  <a:pt x="243" y="485"/>
                </a:cubicBezTo>
                <a:cubicBezTo>
                  <a:pt x="276" y="485"/>
                  <a:pt x="307" y="479"/>
                  <a:pt x="337" y="466"/>
                </a:cubicBezTo>
                <a:cubicBezTo>
                  <a:pt x="366" y="454"/>
                  <a:pt x="392" y="436"/>
                  <a:pt x="414" y="414"/>
                </a:cubicBezTo>
                <a:cubicBezTo>
                  <a:pt x="437" y="392"/>
                  <a:pt x="454" y="366"/>
                  <a:pt x="466" y="337"/>
                </a:cubicBezTo>
                <a:cubicBezTo>
                  <a:pt x="479" y="307"/>
                  <a:pt x="485" y="275"/>
                  <a:pt x="485" y="242"/>
                </a:cubicBezTo>
                <a:cubicBezTo>
                  <a:pt x="485" y="210"/>
                  <a:pt x="479" y="178"/>
                  <a:pt x="466" y="148"/>
                </a:cubicBezTo>
                <a:cubicBezTo>
                  <a:pt x="454" y="119"/>
                  <a:pt x="437" y="93"/>
                  <a:pt x="414" y="71"/>
                </a:cubicBezTo>
                <a:cubicBezTo>
                  <a:pt x="392" y="49"/>
                  <a:pt x="366" y="31"/>
                  <a:pt x="337" y="19"/>
                </a:cubicBezTo>
                <a:cubicBezTo>
                  <a:pt x="307" y="6"/>
                  <a:pt x="276" y="0"/>
                  <a:pt x="243" y="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6" name="Freeform 75"/>
          <p:cNvSpPr/>
          <p:nvPr/>
        </p:nvSpPr>
        <p:spPr bwMode="auto">
          <a:xfrm>
            <a:off x="4260720" y="4124657"/>
            <a:ext cx="4095490" cy="843188"/>
          </a:xfrm>
          <a:custGeom>
            <a:avLst/>
            <a:gdLst>
              <a:gd name="T0" fmla="*/ 0 w 560"/>
              <a:gd name="T1" fmla="*/ 114 h 115"/>
              <a:gd name="T2" fmla="*/ 0 w 560"/>
              <a:gd name="T3" fmla="*/ 100 h 115"/>
              <a:gd name="T4" fmla="*/ 124 w 560"/>
              <a:gd name="T5" fmla="*/ 28 h 115"/>
              <a:gd name="T6" fmla="*/ 278 w 560"/>
              <a:gd name="T7" fmla="*/ 0 h 115"/>
              <a:gd name="T8" fmla="*/ 432 w 560"/>
              <a:gd name="T9" fmla="*/ 27 h 115"/>
              <a:gd name="T10" fmla="*/ 560 w 560"/>
              <a:gd name="T11" fmla="*/ 100 h 115"/>
              <a:gd name="T12" fmla="*/ 557 w 560"/>
              <a:gd name="T13" fmla="*/ 115 h 115"/>
              <a:gd name="T14" fmla="*/ 278 w 560"/>
              <a:gd name="T15" fmla="*/ 14 h 115"/>
              <a:gd name="T16" fmla="*/ 0 w 560"/>
              <a:gd name="T1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115">
                <a:moveTo>
                  <a:pt x="0" y="114"/>
                </a:moveTo>
                <a:cubicBezTo>
                  <a:pt x="0" y="100"/>
                  <a:pt x="0" y="100"/>
                  <a:pt x="0" y="100"/>
                </a:cubicBezTo>
                <a:cubicBezTo>
                  <a:pt x="39" y="68"/>
                  <a:pt x="77" y="45"/>
                  <a:pt x="124" y="28"/>
                </a:cubicBezTo>
                <a:cubicBezTo>
                  <a:pt x="174" y="10"/>
                  <a:pt x="225" y="0"/>
                  <a:pt x="278" y="0"/>
                </a:cubicBezTo>
                <a:cubicBezTo>
                  <a:pt x="331" y="0"/>
                  <a:pt x="383" y="9"/>
                  <a:pt x="432" y="27"/>
                </a:cubicBezTo>
                <a:cubicBezTo>
                  <a:pt x="479" y="45"/>
                  <a:pt x="521" y="68"/>
                  <a:pt x="560" y="100"/>
                </a:cubicBezTo>
                <a:cubicBezTo>
                  <a:pt x="557" y="115"/>
                  <a:pt x="557" y="115"/>
                  <a:pt x="557" y="115"/>
                </a:cubicBezTo>
                <a:cubicBezTo>
                  <a:pt x="479" y="52"/>
                  <a:pt x="378" y="14"/>
                  <a:pt x="278" y="14"/>
                </a:cubicBezTo>
                <a:cubicBezTo>
                  <a:pt x="178" y="14"/>
                  <a:pt x="78" y="50"/>
                  <a:pt x="0" y="114"/>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7" name="Freeform 76"/>
          <p:cNvSpPr/>
          <p:nvPr/>
        </p:nvSpPr>
        <p:spPr bwMode="auto">
          <a:xfrm>
            <a:off x="5357176" y="4133924"/>
            <a:ext cx="1800657" cy="803037"/>
          </a:xfrm>
          <a:custGeom>
            <a:avLst/>
            <a:gdLst>
              <a:gd name="T0" fmla="*/ 14 w 246"/>
              <a:gd name="T1" fmla="*/ 110 h 110"/>
              <a:gd name="T2" fmla="*/ 0 w 246"/>
              <a:gd name="T3" fmla="*/ 108 h 110"/>
              <a:gd name="T4" fmla="*/ 123 w 246"/>
              <a:gd name="T5" fmla="*/ 0 h 110"/>
              <a:gd name="T6" fmla="*/ 246 w 246"/>
              <a:gd name="T7" fmla="*/ 106 h 110"/>
              <a:gd name="T8" fmla="*/ 233 w 246"/>
              <a:gd name="T9" fmla="*/ 108 h 110"/>
              <a:gd name="T10" fmla="*/ 123 w 246"/>
              <a:gd name="T11" fmla="*/ 13 h 110"/>
              <a:gd name="T12" fmla="*/ 14 w 24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246" h="110">
                <a:moveTo>
                  <a:pt x="14" y="110"/>
                </a:moveTo>
                <a:cubicBezTo>
                  <a:pt x="0" y="108"/>
                  <a:pt x="0" y="108"/>
                  <a:pt x="0" y="108"/>
                </a:cubicBezTo>
                <a:cubicBezTo>
                  <a:pt x="8" y="46"/>
                  <a:pt x="61" y="0"/>
                  <a:pt x="123" y="0"/>
                </a:cubicBezTo>
                <a:cubicBezTo>
                  <a:pt x="185" y="0"/>
                  <a:pt x="238" y="45"/>
                  <a:pt x="246" y="106"/>
                </a:cubicBezTo>
                <a:cubicBezTo>
                  <a:pt x="233" y="108"/>
                  <a:pt x="233" y="108"/>
                  <a:pt x="233" y="108"/>
                </a:cubicBezTo>
                <a:cubicBezTo>
                  <a:pt x="225" y="54"/>
                  <a:pt x="178" y="13"/>
                  <a:pt x="123" y="13"/>
                </a:cubicBezTo>
                <a:cubicBezTo>
                  <a:pt x="67" y="13"/>
                  <a:pt x="20" y="55"/>
                  <a:pt x="14" y="11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2655617" y="5161391"/>
            <a:ext cx="1769117" cy="826637"/>
          </a:xfrm>
          <a:prstGeom prst="rect">
            <a:avLst/>
          </a:prstGeom>
        </p:spPr>
        <p:txBody>
          <a:bodyPr wrap="square">
            <a:spAutoFit/>
          </a:bodyPr>
          <a:lstStyle/>
          <a:p>
            <a:pPr algn="ctr">
              <a:lnSpc>
                <a:spcPct val="125000"/>
              </a:lnSpc>
              <a:buFont typeface="Wingdings" panose="05000000000000000000" pitchFamily="2" charset="2"/>
              <a:buNone/>
              <a:defRPr/>
            </a:pPr>
            <a:r>
              <a:rPr lang="zh-CN" altLang="zh-CN" sz="2000" kern="100" dirty="0">
                <a:solidFill>
                  <a:schemeClr val="bg1"/>
                </a:solidFill>
                <a:latin typeface="+mn-ea"/>
                <a:cs typeface="Times New Roman" panose="02020603050405020304" pitchFamily="18" charset="0"/>
              </a:rPr>
              <a:t>地面水通过</a:t>
            </a:r>
            <a:endParaRPr lang="en-US" altLang="zh-CN" sz="2000" kern="100" dirty="0">
              <a:solidFill>
                <a:schemeClr val="bg1"/>
              </a:solidFill>
              <a:latin typeface="+mn-ea"/>
              <a:cs typeface="Times New Roman" panose="02020603050405020304" pitchFamily="18" charset="0"/>
            </a:endParaRPr>
          </a:p>
          <a:p>
            <a:pPr algn="ctr">
              <a:lnSpc>
                <a:spcPct val="125000"/>
              </a:lnSpc>
              <a:buFont typeface="Wingdings" panose="05000000000000000000" pitchFamily="2" charset="2"/>
              <a:buNone/>
              <a:defRPr/>
            </a:pPr>
            <a:r>
              <a:rPr lang="zh-CN" altLang="zh-CN" sz="2000" kern="100" dirty="0">
                <a:solidFill>
                  <a:schemeClr val="bg1"/>
                </a:solidFill>
                <a:latin typeface="+mn-ea"/>
                <a:cs typeface="Times New Roman" panose="02020603050405020304" pitchFamily="18" charset="0"/>
              </a:rPr>
              <a:t>蒸发进入大气</a:t>
            </a:r>
            <a:endParaRPr lang="zh-CN" altLang="en-US" sz="2000" dirty="0">
              <a:solidFill>
                <a:schemeClr val="bg1"/>
              </a:solidFill>
              <a:latin typeface="+mn-ea"/>
            </a:endParaRPr>
          </a:p>
        </p:txBody>
      </p:sp>
      <p:sp>
        <p:nvSpPr>
          <p:cNvPr id="19" name="矩形 18"/>
          <p:cNvSpPr/>
          <p:nvPr/>
        </p:nvSpPr>
        <p:spPr>
          <a:xfrm>
            <a:off x="4603673" y="5161391"/>
            <a:ext cx="1467068" cy="826637"/>
          </a:xfrm>
          <a:prstGeom prst="rect">
            <a:avLst/>
          </a:prstGeom>
        </p:spPr>
        <p:txBody>
          <a:bodyPr wrap="none">
            <a:spAutoFit/>
          </a:bodyPr>
          <a:lstStyle/>
          <a:p>
            <a:pPr algn="ctr">
              <a:lnSpc>
                <a:spcPct val="125000"/>
              </a:lnSpc>
              <a:defRPr/>
            </a:pPr>
            <a:r>
              <a:rPr lang="zh-CN" altLang="zh-CN" sz="2000" kern="100" dirty="0">
                <a:solidFill>
                  <a:schemeClr val="bg1"/>
                </a:solidFill>
                <a:latin typeface="+mn-ea"/>
                <a:cs typeface="Times New Roman" panose="02020603050405020304" pitchFamily="18" charset="0"/>
              </a:rPr>
              <a:t>当阳光进入</a:t>
            </a:r>
            <a:endParaRPr lang="en-US" altLang="zh-CN" sz="2000" kern="100" dirty="0">
              <a:solidFill>
                <a:schemeClr val="bg1"/>
              </a:solidFill>
              <a:latin typeface="+mn-ea"/>
              <a:cs typeface="Times New Roman" panose="02020603050405020304" pitchFamily="18" charset="0"/>
            </a:endParaRPr>
          </a:p>
          <a:p>
            <a:pPr algn="ctr">
              <a:lnSpc>
                <a:spcPct val="125000"/>
              </a:lnSpc>
              <a:defRPr/>
            </a:pPr>
            <a:r>
              <a:rPr lang="zh-CN" altLang="zh-CN" sz="2000" kern="100" dirty="0">
                <a:solidFill>
                  <a:schemeClr val="bg1"/>
                </a:solidFill>
                <a:latin typeface="+mn-ea"/>
                <a:cs typeface="Times New Roman" panose="02020603050405020304" pitchFamily="18" charset="0"/>
              </a:rPr>
              <a:t>大气层后</a:t>
            </a:r>
            <a:endParaRPr lang="zh-CN" altLang="en-US" sz="2000" kern="100" dirty="0">
              <a:solidFill>
                <a:schemeClr val="bg1"/>
              </a:solidFill>
              <a:latin typeface="+mn-ea"/>
              <a:cs typeface="Times New Roman" panose="02020603050405020304" pitchFamily="18" charset="0"/>
            </a:endParaRPr>
          </a:p>
        </p:txBody>
      </p:sp>
      <p:sp>
        <p:nvSpPr>
          <p:cNvPr id="25" name="矩形 24"/>
          <p:cNvSpPr/>
          <p:nvPr/>
        </p:nvSpPr>
        <p:spPr>
          <a:xfrm>
            <a:off x="6391258" y="5158586"/>
            <a:ext cx="1723549" cy="826637"/>
          </a:xfrm>
          <a:prstGeom prst="rect">
            <a:avLst/>
          </a:prstGeom>
        </p:spPr>
        <p:txBody>
          <a:bodyPr wrap="none">
            <a:spAutoFit/>
          </a:bodyPr>
          <a:lstStyle/>
          <a:p>
            <a:pPr algn="ctr">
              <a:lnSpc>
                <a:spcPct val="125000"/>
              </a:lnSpc>
              <a:defRPr/>
            </a:pPr>
            <a:r>
              <a:rPr lang="zh-CN" altLang="zh-CN" sz="2000" kern="100" dirty="0">
                <a:solidFill>
                  <a:schemeClr val="bg1"/>
                </a:solidFill>
                <a:latin typeface="+mn-ea"/>
                <a:cs typeface="Times New Roman" panose="02020603050405020304" pitchFamily="18" charset="0"/>
              </a:rPr>
              <a:t>日出和日落</a:t>
            </a:r>
            <a:endParaRPr lang="en-US" altLang="zh-CN" sz="2000" kern="100" dirty="0">
              <a:solidFill>
                <a:schemeClr val="bg1"/>
              </a:solidFill>
              <a:latin typeface="+mn-ea"/>
              <a:cs typeface="Times New Roman" panose="02020603050405020304" pitchFamily="18" charset="0"/>
            </a:endParaRPr>
          </a:p>
          <a:p>
            <a:pPr algn="ctr">
              <a:lnSpc>
                <a:spcPct val="125000"/>
              </a:lnSpc>
              <a:defRPr/>
            </a:pPr>
            <a:r>
              <a:rPr lang="zh-CN" altLang="zh-CN" sz="2000" kern="100" dirty="0">
                <a:solidFill>
                  <a:schemeClr val="bg1"/>
                </a:solidFill>
                <a:latin typeface="+mn-ea"/>
                <a:cs typeface="Times New Roman" panose="02020603050405020304" pitchFamily="18" charset="0"/>
              </a:rPr>
              <a:t>也是粉尘之功</a:t>
            </a:r>
            <a:endParaRPr lang="zh-CN" altLang="en-US" sz="2000" kern="100" dirty="0">
              <a:solidFill>
                <a:schemeClr val="bg1"/>
              </a:solidFill>
              <a:latin typeface="+mn-ea"/>
              <a:cs typeface="Times New Roman" panose="02020603050405020304" pitchFamily="18" charset="0"/>
            </a:endParaRPr>
          </a:p>
        </p:txBody>
      </p:sp>
      <p:sp>
        <p:nvSpPr>
          <p:cNvPr id="26" name="矩形 25"/>
          <p:cNvSpPr/>
          <p:nvPr/>
        </p:nvSpPr>
        <p:spPr>
          <a:xfrm>
            <a:off x="8464419" y="5158586"/>
            <a:ext cx="1300356" cy="826637"/>
          </a:xfrm>
          <a:prstGeom prst="rect">
            <a:avLst/>
          </a:prstGeom>
        </p:spPr>
        <p:txBody>
          <a:bodyPr wrap="none">
            <a:spAutoFit/>
          </a:bodyPr>
          <a:lstStyle/>
          <a:p>
            <a:pPr algn="ctr">
              <a:lnSpc>
                <a:spcPct val="125000"/>
              </a:lnSpc>
              <a:defRPr/>
            </a:pPr>
            <a:r>
              <a:rPr lang="en-US" altLang="zh-CN" sz="2000" kern="100" dirty="0">
                <a:solidFill>
                  <a:schemeClr val="bg1"/>
                </a:solidFill>
                <a:latin typeface="+mn-ea"/>
                <a:cs typeface="Times New Roman" panose="02020603050405020304" pitchFamily="18" charset="0"/>
              </a:rPr>
              <a:t>1883</a:t>
            </a:r>
            <a:r>
              <a:rPr lang="zh-CN" altLang="zh-CN" sz="2000" kern="100" dirty="0">
                <a:solidFill>
                  <a:schemeClr val="bg1"/>
                </a:solidFill>
                <a:latin typeface="+mn-ea"/>
                <a:cs typeface="Times New Roman" panose="02020603050405020304" pitchFamily="18" charset="0"/>
              </a:rPr>
              <a:t>年，</a:t>
            </a:r>
            <a:endParaRPr lang="en-US" altLang="zh-CN" sz="2000" kern="100" dirty="0">
              <a:solidFill>
                <a:schemeClr val="bg1"/>
              </a:solidFill>
              <a:latin typeface="+mn-ea"/>
              <a:cs typeface="Times New Roman" panose="02020603050405020304" pitchFamily="18" charset="0"/>
            </a:endParaRPr>
          </a:p>
          <a:p>
            <a:pPr algn="ctr">
              <a:lnSpc>
                <a:spcPct val="125000"/>
              </a:lnSpc>
              <a:defRPr/>
            </a:pPr>
            <a:r>
              <a:rPr lang="zh-CN" altLang="zh-CN" sz="2000" kern="100" dirty="0">
                <a:solidFill>
                  <a:schemeClr val="bg1"/>
                </a:solidFill>
                <a:latin typeface="+mn-ea"/>
                <a:cs typeface="Times New Roman" panose="02020603050405020304" pitchFamily="18" charset="0"/>
              </a:rPr>
              <a:t>印尼</a:t>
            </a:r>
            <a:r>
              <a:rPr lang="en-US" altLang="zh-CN" sz="2000" kern="100" dirty="0">
                <a:solidFill>
                  <a:schemeClr val="bg1"/>
                </a:solidFill>
                <a:latin typeface="+mn-ea"/>
                <a:cs typeface="Times New Roman" panose="02020603050405020304" pitchFamily="18" charset="0"/>
              </a:rPr>
              <a:t>….</a:t>
            </a:r>
            <a:endParaRPr lang="zh-CN" altLang="en-US" sz="2000" kern="100" dirty="0">
              <a:solidFill>
                <a:schemeClr val="bg1"/>
              </a:solidFill>
              <a:latin typeface="+mn-ea"/>
              <a:cs typeface="Times New Roman" panose="02020603050405020304" pitchFamily="18" charset="0"/>
            </a:endParaRPr>
          </a:p>
        </p:txBody>
      </p:sp>
      <p:sp>
        <p:nvSpPr>
          <p:cNvPr id="46"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粉尘的基本知识</a:t>
            </a:r>
            <a:endParaRPr lang="zh-CN" altLang="en-US" b="1" i="0" u="none" strike="noStrike" kern="2200" baseline="0" dirty="0">
              <a:latin typeface="Times New Roman" panose="02020603050405020304" pitchFamily="18" charset="0"/>
            </a:endParaRPr>
          </a:p>
        </p:txBody>
      </p:sp>
      <p:sp>
        <p:nvSpPr>
          <p:cNvPr id="47" name="圆角矩形 46"/>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2" name="文本框 1"/>
          <p:cNvSpPr txBox="1"/>
          <p:nvPr/>
        </p:nvSpPr>
        <p:spPr>
          <a:xfrm>
            <a:off x="5482542" y="2437920"/>
            <a:ext cx="1477675" cy="973472"/>
          </a:xfrm>
          <a:prstGeom prst="rect">
            <a:avLst/>
          </a:prstGeom>
          <a:noFill/>
        </p:spPr>
        <p:txBody>
          <a:bodyPr wrap="square" rtlCol="0">
            <a:spAutoFit/>
          </a:bodyPr>
          <a:lstStyle/>
          <a:p>
            <a:pPr algn="ctr">
              <a:lnSpc>
                <a:spcPct val="125000"/>
              </a:lnSpc>
            </a:pPr>
            <a:r>
              <a:rPr lang="zh-CN" altLang="en-US" sz="2400" b="1" dirty="0">
                <a:latin typeface="+mj-ea"/>
                <a:ea typeface="+mj-ea"/>
              </a:rPr>
              <a:t>粉尘</a:t>
            </a:r>
            <a:endParaRPr lang="en-US" altLang="zh-CN" sz="2400" b="1" dirty="0">
              <a:latin typeface="+mj-ea"/>
              <a:ea typeface="+mj-ea"/>
            </a:endParaRPr>
          </a:p>
          <a:p>
            <a:pPr algn="ctr">
              <a:lnSpc>
                <a:spcPct val="125000"/>
              </a:lnSpc>
            </a:pPr>
            <a:r>
              <a:rPr lang="zh-CN" altLang="en-US" sz="2400" b="1" dirty="0">
                <a:latin typeface="+mj-ea"/>
                <a:ea typeface="+mj-ea"/>
              </a:rPr>
              <a:t>基本功能</a:t>
            </a:r>
            <a:endParaRPr lang="zh-CN" altLang="en-US" sz="24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907451" y="4216554"/>
            <a:ext cx="4406391" cy="522714"/>
          </a:xfrm>
          <a:prstGeom prst="rect">
            <a:avLst/>
          </a:prstGeom>
          <a:noFill/>
        </p:spPr>
        <p:txBody>
          <a:bodyPr wrap="none" rtlCol="0">
            <a:noAutofit/>
          </a:bodyPr>
          <a:lstStyle/>
          <a:p>
            <a:r>
              <a:rPr lang="zh-CN" altLang="en-US" sz="2800" dirty="0">
                <a:latin typeface="Arial" panose="020B0604020202020204" pitchFamily="34" charset="0"/>
              </a:rPr>
              <a:t>粉尘火灾爆炸的危害及控制</a:t>
            </a:r>
            <a:endParaRPr lang="en-US" altLang="zh-CN" sz="2800" dirty="0">
              <a:latin typeface="Arial" panose="020B0604020202020204" pitchFamily="34" charset="0"/>
            </a:endParaRPr>
          </a:p>
        </p:txBody>
      </p:sp>
      <p:sp>
        <p:nvSpPr>
          <p:cNvPr id="20" name="菱形 19"/>
          <p:cNvSpPr/>
          <p:nvPr/>
        </p:nvSpPr>
        <p:spPr>
          <a:xfrm>
            <a:off x="4814503" y="1183833"/>
            <a:ext cx="2592288" cy="2592288"/>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4468594" y="1197123"/>
            <a:ext cx="2565708" cy="2565708"/>
          </a:xfrm>
          <a:prstGeom prst="diamond">
            <a:avLst/>
          </a:prstGeom>
          <a:noFill/>
          <a:ln>
            <a:solidFill>
              <a:schemeClr val="accent2">
                <a:lumMod val="75000"/>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5186992" y="1197123"/>
            <a:ext cx="2565708" cy="2565708"/>
          </a:xfrm>
          <a:prstGeom prst="diamond">
            <a:avLst/>
          </a:prstGeom>
          <a:noFill/>
          <a:ln>
            <a:solidFill>
              <a:srgbClr val="FFC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5287254" y="1559271"/>
            <a:ext cx="1646786" cy="1646786"/>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47"/>
          <p:cNvSpPr txBox="1"/>
          <p:nvPr/>
        </p:nvSpPr>
        <p:spPr>
          <a:xfrm>
            <a:off x="5699684" y="1999704"/>
            <a:ext cx="923651" cy="769441"/>
          </a:xfrm>
          <a:prstGeom prst="rect">
            <a:avLst/>
          </a:prstGeom>
          <a:noFill/>
        </p:spPr>
        <p:txBody>
          <a:bodyPr wrap="none" rtlCol="0">
            <a:spAutoFit/>
          </a:bodyPr>
          <a:lstStyle/>
          <a:p>
            <a:r>
              <a:rPr lang="en-US" altLang="zh-CN" sz="4400" b="1" spc="600" dirty="0">
                <a:solidFill>
                  <a:schemeClr val="bg1"/>
                </a:solidFill>
                <a:latin typeface="Impact" panose="020B0806030902050204" pitchFamily="34" charset="0"/>
                <a:ea typeface="微软雅黑" panose="020B0503020204020204" pitchFamily="34" charset="-122"/>
              </a:rPr>
              <a:t>04</a:t>
            </a:r>
            <a:endParaRPr lang="zh-CN" altLang="en-US" sz="4400" b="1" spc="600" dirty="0">
              <a:solidFill>
                <a:schemeClr val="bg1"/>
              </a:solidFill>
              <a:latin typeface="Impact" panose="020B0806030902050204" pitchFamily="34" charset="0"/>
              <a:ea typeface="微软雅黑" panose="020B0503020204020204" pitchFamily="34" charset="-122"/>
            </a:endParaRPr>
          </a:p>
        </p:txBody>
      </p:sp>
      <p:sp>
        <p:nvSpPr>
          <p:cNvPr id="9" name="椭圆 8"/>
          <p:cNvSpPr/>
          <p:nvPr/>
        </p:nvSpPr>
        <p:spPr>
          <a:xfrm>
            <a:off x="1588169" y="4350719"/>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33809"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12725"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8169"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522507"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52700"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671175" y="4261785"/>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044154"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550893" y="6103423"/>
            <a:ext cx="648000" cy="64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 calcmode="lin" valueType="num">
                                      <p:cBhvr>
                                        <p:cTn id="9" dur="2000" fill="hold"/>
                                        <p:tgtEl>
                                          <p:spTgt spid="23"/>
                                        </p:tgtEl>
                                        <p:attrNameLst>
                                          <p:attrName>style.rotation</p:attrName>
                                        </p:attrNameLst>
                                      </p:cBhvr>
                                      <p:tavLst>
                                        <p:tav tm="0">
                                          <p:val>
                                            <p:fltVal val="360"/>
                                          </p:val>
                                        </p:tav>
                                        <p:tav tm="100000">
                                          <p:val>
                                            <p:fltVal val="0"/>
                                          </p:val>
                                        </p:tav>
                                      </p:tavLst>
                                    </p:anim>
                                    <p:animEffect transition="in" filter="fade">
                                      <p:cBhvr>
                                        <p:cTn id="10" dur="2000"/>
                                        <p:tgtEl>
                                          <p:spTgt spid="23"/>
                                        </p:tgtEl>
                                      </p:cBhvr>
                                    </p:animEffect>
                                  </p:childTnLst>
                                </p:cTn>
                              </p:par>
                            </p:childTnLst>
                          </p:cTn>
                        </p:par>
                        <p:par>
                          <p:cTn id="11" fill="hold">
                            <p:stCondLst>
                              <p:cond delay="2000"/>
                            </p:stCondLst>
                            <p:childTnLst>
                              <p:par>
                                <p:cTn id="12" presetID="23" presetClass="entr" presetSubtype="3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00" fill="hold"/>
                                        <p:tgtEl>
                                          <p:spTgt spid="20"/>
                                        </p:tgtEl>
                                        <p:attrNameLst>
                                          <p:attrName>ppt_w</p:attrName>
                                        </p:attrNameLst>
                                      </p:cBhvr>
                                      <p:tavLst>
                                        <p:tav tm="0">
                                          <p:val>
                                            <p:strVal val="(6*min(max(#ppt_w*#ppt_h,.3),1)-7.4)/-.7*#ppt_w"/>
                                          </p:val>
                                        </p:tav>
                                        <p:tav tm="100000">
                                          <p:val>
                                            <p:strVal val="#ppt_w"/>
                                          </p:val>
                                        </p:tav>
                                      </p:tavLst>
                                    </p:anim>
                                    <p:anim calcmode="lin" valueType="num">
                                      <p:cBhvr>
                                        <p:cTn id="15" dur="300" fill="hold"/>
                                        <p:tgtEl>
                                          <p:spTgt spid="20"/>
                                        </p:tgtEl>
                                        <p:attrNameLst>
                                          <p:attrName>ppt_h</p:attrName>
                                        </p:attrNameLst>
                                      </p:cBhvr>
                                      <p:tavLst>
                                        <p:tav tm="0">
                                          <p:val>
                                            <p:strVal val="(6*min(max(#ppt_w*#ppt_h,.3),1)-7.4)/-.7*#ppt_h"/>
                                          </p:val>
                                        </p:tav>
                                        <p:tav tm="100000">
                                          <p:val>
                                            <p:strVal val="#ppt_h"/>
                                          </p:val>
                                        </p:tav>
                                      </p:tavLst>
                                    </p:anim>
                                    <p:anim calcmode="lin" valueType="num">
                                      <p:cBhvr>
                                        <p:cTn id="16" dur="300" fill="hold"/>
                                        <p:tgtEl>
                                          <p:spTgt spid="20"/>
                                        </p:tgtEl>
                                        <p:attrNameLst>
                                          <p:attrName>ppt_x</p:attrName>
                                        </p:attrNameLst>
                                      </p:cBhvr>
                                      <p:tavLst>
                                        <p:tav tm="0">
                                          <p:val>
                                            <p:fltVal val="0.5"/>
                                          </p:val>
                                        </p:tav>
                                        <p:tav tm="100000">
                                          <p:val>
                                            <p:strVal val="#ppt_x"/>
                                          </p:val>
                                        </p:tav>
                                      </p:tavLst>
                                    </p:anim>
                                    <p:anim calcmode="lin" valueType="num">
                                      <p:cBhvr>
                                        <p:cTn id="17" dur="3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982663" y="2554604"/>
            <a:ext cx="3299252" cy="26898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5242344" y="2443163"/>
            <a:ext cx="6099479" cy="914400"/>
          </a:xfrm>
          <a:custGeom>
            <a:avLst/>
            <a:gdLst>
              <a:gd name="connsiteX0" fmla="*/ 457200 w 6099479"/>
              <a:gd name="connsiteY0" fmla="*/ 0 h 914400"/>
              <a:gd name="connsiteX1" fmla="*/ 5642279 w 6099479"/>
              <a:gd name="connsiteY1" fmla="*/ 0 h 914400"/>
              <a:gd name="connsiteX2" fmla="*/ 6099479 w 6099479"/>
              <a:gd name="connsiteY2" fmla="*/ 457200 h 914400"/>
              <a:gd name="connsiteX3" fmla="*/ 5642279 w 6099479"/>
              <a:gd name="connsiteY3" fmla="*/ 914400 h 914400"/>
              <a:gd name="connsiteX4" fmla="*/ 457200 w 6099479"/>
              <a:gd name="connsiteY4" fmla="*/ 914400 h 914400"/>
              <a:gd name="connsiteX5" fmla="*/ 0 w 6099479"/>
              <a:gd name="connsiteY5" fmla="*/ 457200 h 914400"/>
              <a:gd name="connsiteX6" fmla="*/ 457200 w 6099479"/>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479" h="914400">
                <a:moveTo>
                  <a:pt x="457200" y="0"/>
                </a:moveTo>
                <a:lnTo>
                  <a:pt x="5642279" y="0"/>
                </a:lnTo>
                <a:cubicBezTo>
                  <a:pt x="5894784" y="0"/>
                  <a:pt x="6099479" y="204695"/>
                  <a:pt x="6099479" y="457200"/>
                </a:cubicBezTo>
                <a:cubicBezTo>
                  <a:pt x="6099479" y="709705"/>
                  <a:pt x="5894784" y="914400"/>
                  <a:pt x="5642279" y="914400"/>
                </a:cubicBezTo>
                <a:lnTo>
                  <a:pt x="457200" y="914400"/>
                </a:lnTo>
                <a:cubicBezTo>
                  <a:pt x="204695" y="914400"/>
                  <a:pt x="0" y="709705"/>
                  <a:pt x="0" y="457200"/>
                </a:cubicBezTo>
                <a:cubicBezTo>
                  <a:pt x="0" y="204695"/>
                  <a:pt x="204695" y="0"/>
                  <a:pt x="457200" y="0"/>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粉尘火灾爆炸的危害及控制</a:t>
            </a:r>
            <a:endParaRPr lang="zh-CN" altLang="en-US" b="1" i="0" u="none" strike="noStrike" kern="2200" baseline="0" dirty="0">
              <a:latin typeface="Times New Roman" panose="02020603050405020304" pitchFamily="18" charset="0"/>
            </a:endParaRPr>
          </a:p>
        </p:txBody>
      </p:sp>
      <p:sp>
        <p:nvSpPr>
          <p:cNvPr id="4" name="圆角矩形 3"/>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14" name="椭圆 13"/>
          <p:cNvSpPr/>
          <p:nvPr/>
        </p:nvSpPr>
        <p:spPr>
          <a:xfrm>
            <a:off x="5336526" y="2540363"/>
            <a:ext cx="720000" cy="7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486540" y="2700308"/>
            <a:ext cx="409879" cy="400110"/>
          </a:xfrm>
          <a:prstGeom prst="rect">
            <a:avLst/>
          </a:prstGeom>
          <a:noFill/>
        </p:spPr>
        <p:txBody>
          <a:bodyPr wrap="square" rtlCol="0">
            <a:spAutoFit/>
          </a:bodyPr>
          <a:lstStyle/>
          <a:p>
            <a:r>
              <a:rPr lang="zh-CN" altLang="en-US" sz="2000" b="1" dirty="0"/>
              <a:t>一</a:t>
            </a:r>
            <a:endParaRPr lang="zh-CN" altLang="en-US" sz="2000" b="1" dirty="0"/>
          </a:p>
        </p:txBody>
      </p:sp>
      <p:sp>
        <p:nvSpPr>
          <p:cNvPr id="16" name="文本框 15"/>
          <p:cNvSpPr txBox="1"/>
          <p:nvPr/>
        </p:nvSpPr>
        <p:spPr>
          <a:xfrm>
            <a:off x="6860965" y="2708463"/>
            <a:ext cx="3438504" cy="400110"/>
          </a:xfrm>
          <a:prstGeom prst="rect">
            <a:avLst/>
          </a:prstGeom>
          <a:noFill/>
        </p:spPr>
        <p:txBody>
          <a:bodyPr wrap="square" rtlCol="0">
            <a:spAutoFit/>
          </a:bodyPr>
          <a:lstStyle/>
          <a:p>
            <a:pPr algn="ctr"/>
            <a:r>
              <a:rPr lang="zh-CN" altLang="en-US" sz="2000" dirty="0">
                <a:solidFill>
                  <a:schemeClr val="bg1"/>
                </a:solidFill>
              </a:rPr>
              <a:t>粉尘是一种分散相气溶胶</a:t>
            </a:r>
            <a:endParaRPr lang="zh-CN" altLang="en-US" sz="2000" dirty="0">
              <a:solidFill>
                <a:schemeClr val="bg1"/>
              </a:solidFill>
            </a:endParaRPr>
          </a:p>
        </p:txBody>
      </p:sp>
      <p:sp>
        <p:nvSpPr>
          <p:cNvPr id="17" name="任意多边形 16"/>
          <p:cNvSpPr/>
          <p:nvPr/>
        </p:nvSpPr>
        <p:spPr>
          <a:xfrm>
            <a:off x="5242344" y="4355243"/>
            <a:ext cx="6099479" cy="914400"/>
          </a:xfrm>
          <a:custGeom>
            <a:avLst/>
            <a:gdLst>
              <a:gd name="connsiteX0" fmla="*/ 457200 w 6099479"/>
              <a:gd name="connsiteY0" fmla="*/ 0 h 914400"/>
              <a:gd name="connsiteX1" fmla="*/ 5642279 w 6099479"/>
              <a:gd name="connsiteY1" fmla="*/ 0 h 914400"/>
              <a:gd name="connsiteX2" fmla="*/ 6099479 w 6099479"/>
              <a:gd name="connsiteY2" fmla="*/ 457200 h 914400"/>
              <a:gd name="connsiteX3" fmla="*/ 5642279 w 6099479"/>
              <a:gd name="connsiteY3" fmla="*/ 914400 h 914400"/>
              <a:gd name="connsiteX4" fmla="*/ 457200 w 6099479"/>
              <a:gd name="connsiteY4" fmla="*/ 914400 h 914400"/>
              <a:gd name="connsiteX5" fmla="*/ 0 w 6099479"/>
              <a:gd name="connsiteY5" fmla="*/ 457200 h 914400"/>
              <a:gd name="connsiteX6" fmla="*/ 457200 w 6099479"/>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479" h="914400">
                <a:moveTo>
                  <a:pt x="457200" y="0"/>
                </a:moveTo>
                <a:lnTo>
                  <a:pt x="5642279" y="0"/>
                </a:lnTo>
                <a:cubicBezTo>
                  <a:pt x="5894784" y="0"/>
                  <a:pt x="6099479" y="204695"/>
                  <a:pt x="6099479" y="457200"/>
                </a:cubicBezTo>
                <a:cubicBezTo>
                  <a:pt x="6099479" y="709705"/>
                  <a:pt x="5894784" y="914400"/>
                  <a:pt x="5642279" y="914400"/>
                </a:cubicBezTo>
                <a:lnTo>
                  <a:pt x="457200" y="914400"/>
                </a:lnTo>
                <a:cubicBezTo>
                  <a:pt x="204695" y="914400"/>
                  <a:pt x="0" y="709705"/>
                  <a:pt x="0" y="457200"/>
                </a:cubicBezTo>
                <a:cubicBezTo>
                  <a:pt x="0" y="204695"/>
                  <a:pt x="204695" y="0"/>
                  <a:pt x="457200" y="0"/>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336526" y="4452443"/>
            <a:ext cx="720000" cy="7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486539" y="4612388"/>
            <a:ext cx="409879" cy="400110"/>
          </a:xfrm>
          <a:prstGeom prst="rect">
            <a:avLst/>
          </a:prstGeom>
          <a:noFill/>
        </p:spPr>
        <p:txBody>
          <a:bodyPr wrap="square" rtlCol="0">
            <a:spAutoFit/>
          </a:bodyPr>
          <a:lstStyle/>
          <a:p>
            <a:r>
              <a:rPr lang="zh-CN" altLang="en-US" sz="2000" b="1" dirty="0"/>
              <a:t>二</a:t>
            </a:r>
            <a:endParaRPr lang="zh-CN" altLang="en-US" sz="2000" b="1" dirty="0"/>
          </a:p>
        </p:txBody>
      </p:sp>
      <p:sp>
        <p:nvSpPr>
          <p:cNvPr id="20" name="文本框 19"/>
          <p:cNvSpPr txBox="1"/>
          <p:nvPr/>
        </p:nvSpPr>
        <p:spPr>
          <a:xfrm>
            <a:off x="6298549" y="4612388"/>
            <a:ext cx="4801251" cy="400110"/>
          </a:xfrm>
          <a:prstGeom prst="rect">
            <a:avLst/>
          </a:prstGeom>
          <a:noFill/>
        </p:spPr>
        <p:txBody>
          <a:bodyPr wrap="square" rtlCol="0">
            <a:spAutoFit/>
          </a:bodyPr>
          <a:lstStyle/>
          <a:p>
            <a:pPr>
              <a:buFont typeface="Wingdings" panose="05000000000000000000" pitchFamily="2" charset="2"/>
              <a:buNone/>
              <a:defRPr/>
            </a:pPr>
            <a:r>
              <a:rPr lang="zh-CN" altLang="en-US" sz="2000" dirty="0">
                <a:solidFill>
                  <a:schemeClr val="bg1"/>
                </a:solidFill>
              </a:rPr>
              <a:t>工矿企业在生产过程中会产生大量的粉尘</a:t>
            </a:r>
            <a:endParaRPr lang="zh-CN" altLang="en-US" sz="2000" dirty="0">
              <a:solidFill>
                <a:schemeClr val="bg1"/>
              </a:solidFill>
            </a:endParaRPr>
          </a:p>
        </p:txBody>
      </p:sp>
      <p:sp>
        <p:nvSpPr>
          <p:cNvPr id="21" name="文本框 20"/>
          <p:cNvSpPr txBox="1"/>
          <p:nvPr/>
        </p:nvSpPr>
        <p:spPr>
          <a:xfrm>
            <a:off x="1242083" y="3108573"/>
            <a:ext cx="2751817" cy="1422954"/>
          </a:xfrm>
          <a:prstGeom prst="rect">
            <a:avLst/>
          </a:prstGeom>
          <a:noFill/>
        </p:spPr>
        <p:txBody>
          <a:bodyPr wrap="square" rtlCol="0">
            <a:spAutoFit/>
          </a:bodyPr>
          <a:lstStyle/>
          <a:p>
            <a:pPr>
              <a:lnSpc>
                <a:spcPct val="150000"/>
              </a:lnSpc>
              <a:buFont typeface="Wingdings" panose="05000000000000000000" pitchFamily="2" charset="2"/>
              <a:buNone/>
              <a:defRPr/>
            </a:pPr>
            <a:r>
              <a:rPr lang="zh-CN" altLang="en-US" sz="2000" b="1" kern="1500" dirty="0">
                <a:solidFill>
                  <a:schemeClr val="bg1"/>
                </a:solidFill>
                <a:latin typeface="+mn-ea"/>
              </a:rPr>
              <a:t>粉尘是导致职业病的重要因素，治理粉尘是劳动卫生工作的重要方面</a:t>
            </a:r>
            <a:endParaRPr lang="en-US" altLang="zh-CN" sz="2000" b="1" kern="1500" dirty="0">
              <a:solidFill>
                <a:schemeClr val="bg1"/>
              </a:solidFill>
              <a:latin typeface="+mn-ea"/>
            </a:endParaRPr>
          </a:p>
        </p:txBody>
      </p:sp>
      <p:sp>
        <p:nvSpPr>
          <p:cNvPr id="23" name="左大括号 22"/>
          <p:cNvSpPr/>
          <p:nvPr/>
        </p:nvSpPr>
        <p:spPr>
          <a:xfrm>
            <a:off x="4467004" y="2915752"/>
            <a:ext cx="480641" cy="2109547"/>
          </a:xfrm>
          <a:prstGeom prst="leftBrace">
            <a:avLst>
              <a:gd name="adj1" fmla="val 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982663" y="47897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粉尘火灾爆炸的危害及控制</a:t>
            </a:r>
            <a:endParaRPr lang="zh-CN" altLang="en-US" b="1" i="0" u="none" strike="noStrike" kern="2200" baseline="0" dirty="0">
              <a:latin typeface="Times New Roman" panose="02020603050405020304" pitchFamily="18" charset="0"/>
            </a:endParaRPr>
          </a:p>
        </p:txBody>
      </p:sp>
      <p:sp>
        <p:nvSpPr>
          <p:cNvPr id="10" name="圆角矩形 9"/>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11" name="AutoShape 2"/>
          <p:cNvSpPr>
            <a:spLocks noChangeArrowheads="1"/>
          </p:cNvSpPr>
          <p:nvPr/>
        </p:nvSpPr>
        <p:spPr bwMode="auto">
          <a:xfrm>
            <a:off x="2225842" y="2242772"/>
            <a:ext cx="7372183" cy="4140565"/>
          </a:xfrm>
          <a:prstGeom prst="roundRect">
            <a:avLst>
              <a:gd name="adj" fmla="val 9694"/>
            </a:avLst>
          </a:prstGeom>
          <a:noFill/>
          <a:ln w="19050" algn="ctr">
            <a:solidFill>
              <a:schemeClr val="hlink"/>
            </a:solidFill>
            <a:prstDash val="sysDot"/>
            <a:round/>
          </a:ln>
        </p:spPr>
        <p:txBody>
          <a:bodyPr wrap="none" lIns="87313" tIns="44450" rIns="87313" bIns="44450" anchor="ctr"/>
          <a:lstStyle/>
          <a:p>
            <a:endParaRPr lang="zh-CN" altLang="zh-CN" sz="1600" b="0">
              <a:solidFill>
                <a:schemeClr val="tx2"/>
              </a:solidFill>
              <a:ea typeface="PMingLiU" panose="02020500000000000000" pitchFamily="18" charset="-120"/>
            </a:endParaRPr>
          </a:p>
        </p:txBody>
      </p:sp>
      <p:pic>
        <p:nvPicPr>
          <p:cNvPr id="13" name="Picture 8" descr="阴影5"/>
          <p:cNvPicPr>
            <a:picLocks noChangeAspect="1" noChangeArrowheads="1"/>
          </p:cNvPicPr>
          <p:nvPr/>
        </p:nvPicPr>
        <p:blipFill>
          <a:blip r:embed="rId1"/>
          <a:srcRect/>
          <a:stretch>
            <a:fillRect/>
          </a:stretch>
        </p:blipFill>
        <p:spPr bwMode="auto">
          <a:xfrm>
            <a:off x="4496475" y="2515647"/>
            <a:ext cx="3178175" cy="166688"/>
          </a:xfrm>
          <a:prstGeom prst="rect">
            <a:avLst/>
          </a:prstGeom>
          <a:noFill/>
          <a:ln w="9525">
            <a:noFill/>
            <a:miter lim="800000"/>
            <a:headEnd/>
            <a:tailEnd/>
          </a:ln>
        </p:spPr>
      </p:pic>
      <p:sp>
        <p:nvSpPr>
          <p:cNvPr id="14" name="AutoShape 9"/>
          <p:cNvSpPr>
            <a:spLocks noChangeArrowheads="1"/>
          </p:cNvSpPr>
          <p:nvPr/>
        </p:nvSpPr>
        <p:spPr bwMode="auto">
          <a:xfrm>
            <a:off x="4518700" y="1898196"/>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algn="ctr">
              <a:buFont typeface="Wingdings" panose="05000000000000000000" pitchFamily="2" charset="2"/>
              <a:buNone/>
            </a:pPr>
            <a:endParaRPr lang="zh-CN" altLang="en-US" sz="2000" dirty="0">
              <a:latin typeface="+mn-ea"/>
            </a:endParaRPr>
          </a:p>
        </p:txBody>
      </p:sp>
      <p:sp>
        <p:nvSpPr>
          <p:cNvPr id="19" name="AutoShape 19"/>
          <p:cNvSpPr>
            <a:spLocks noChangeArrowheads="1"/>
          </p:cNvSpPr>
          <p:nvPr/>
        </p:nvSpPr>
        <p:spPr bwMode="auto">
          <a:xfrm>
            <a:off x="5074325" y="1329508"/>
            <a:ext cx="1987550" cy="720000"/>
          </a:xfrm>
          <a:prstGeom prst="roundRect">
            <a:avLst>
              <a:gd name="adj" fmla="val 5630"/>
            </a:avLst>
          </a:prstGeom>
          <a:solidFill>
            <a:srgbClr val="ED7D31"/>
          </a:solidFill>
          <a:ln w="6350" algn="ctr">
            <a:noFill/>
            <a:round/>
          </a:ln>
          <a:effectLst/>
        </p:spPr>
        <p:txBody>
          <a:bodyPr wrap="none" anchor="ctr"/>
          <a:lstStyle/>
          <a:p>
            <a:pPr algn="ctr">
              <a:spcBef>
                <a:spcPct val="0"/>
              </a:spcBef>
              <a:buFont typeface="Wingdings" panose="05000000000000000000" pitchFamily="2" charset="2"/>
              <a:buNone/>
            </a:pPr>
            <a:endParaRPr kumimoji="1" lang="zh-CN" altLang="en-US" sz="2000" dirty="0">
              <a:latin typeface="+mj-ea"/>
              <a:ea typeface="+mj-ea"/>
            </a:endParaRPr>
          </a:p>
        </p:txBody>
      </p:sp>
      <p:sp>
        <p:nvSpPr>
          <p:cNvPr id="32" name="AutoShape 22"/>
          <p:cNvSpPr>
            <a:spLocks noChangeArrowheads="1"/>
          </p:cNvSpPr>
          <p:nvPr/>
        </p:nvSpPr>
        <p:spPr bwMode="auto">
          <a:xfrm>
            <a:off x="588495" y="2807575"/>
            <a:ext cx="3178175"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eaLnBrk="0" hangingPunct="0">
              <a:buFont typeface="Wingdings" panose="05000000000000000000" pitchFamily="2" charset="2"/>
              <a:buNone/>
            </a:pPr>
            <a:r>
              <a:rPr lang="zh-CN" altLang="en-US" sz="1000" dirty="0">
                <a:solidFill>
                  <a:srgbClr val="7030A0"/>
                </a:solidFill>
                <a:latin typeface="Arial" panose="020B0604020202020204" pitchFamily="34" charset="0"/>
              </a:rPr>
              <a:t> </a:t>
            </a:r>
            <a:endParaRPr lang="en-US" altLang="zh-CN" sz="1000" dirty="0">
              <a:solidFill>
                <a:srgbClr val="7030A0"/>
              </a:solidFill>
              <a:latin typeface="Arial" panose="020B0604020202020204" pitchFamily="34" charset="0"/>
            </a:endParaRPr>
          </a:p>
        </p:txBody>
      </p:sp>
      <p:sp>
        <p:nvSpPr>
          <p:cNvPr id="37" name="AutoShape 32"/>
          <p:cNvSpPr>
            <a:spLocks noChangeArrowheads="1"/>
          </p:cNvSpPr>
          <p:nvPr/>
        </p:nvSpPr>
        <p:spPr bwMode="auto">
          <a:xfrm>
            <a:off x="1222026" y="2296704"/>
            <a:ext cx="1987550" cy="720000"/>
          </a:xfrm>
          <a:prstGeom prst="roundRect">
            <a:avLst>
              <a:gd name="adj" fmla="val 5630"/>
            </a:avLst>
          </a:prstGeom>
          <a:solidFill>
            <a:srgbClr val="ED7D31"/>
          </a:solidFill>
          <a:ln w="6350" algn="ctr">
            <a:noFill/>
            <a:round/>
          </a:ln>
          <a:effectLst/>
        </p:spPr>
        <p:txBody>
          <a:bodyPr wrap="none" anchor="ctr"/>
          <a:lstStyle/>
          <a:p>
            <a:pPr algn="ctr">
              <a:lnSpc>
                <a:spcPct val="120000"/>
              </a:lnSpc>
              <a:spcBef>
                <a:spcPct val="0"/>
              </a:spcBef>
              <a:buClr>
                <a:srgbClr val="E1B40C"/>
              </a:buClr>
            </a:pPr>
            <a:endParaRPr kumimoji="1" lang="zh-CN" altLang="en-US" sz="2000" dirty="0">
              <a:latin typeface="+mj-ea"/>
              <a:ea typeface="+mj-ea"/>
            </a:endParaRPr>
          </a:p>
        </p:txBody>
      </p:sp>
      <p:sp>
        <p:nvSpPr>
          <p:cNvPr id="45" name="AutoShape 35"/>
          <p:cNvSpPr>
            <a:spLocks noChangeArrowheads="1"/>
          </p:cNvSpPr>
          <p:nvPr/>
        </p:nvSpPr>
        <p:spPr bwMode="auto">
          <a:xfrm>
            <a:off x="604115" y="4170301"/>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algn="ctr">
              <a:lnSpc>
                <a:spcPct val="100000"/>
              </a:lnSpc>
              <a:spcBef>
                <a:spcPct val="0"/>
              </a:spcBef>
            </a:pPr>
            <a:endParaRPr lang="en-US" altLang="zh-CN" sz="2000" dirty="0">
              <a:latin typeface="+mn-ea"/>
            </a:endParaRPr>
          </a:p>
        </p:txBody>
      </p:sp>
      <p:sp>
        <p:nvSpPr>
          <p:cNvPr id="50" name="AutoShape 45"/>
          <p:cNvSpPr>
            <a:spLocks noChangeArrowheads="1"/>
          </p:cNvSpPr>
          <p:nvPr/>
        </p:nvSpPr>
        <p:spPr bwMode="auto">
          <a:xfrm>
            <a:off x="1221448" y="3773373"/>
            <a:ext cx="1987550" cy="720000"/>
          </a:xfrm>
          <a:prstGeom prst="roundRect">
            <a:avLst>
              <a:gd name="adj" fmla="val 5630"/>
            </a:avLst>
          </a:prstGeom>
          <a:solidFill>
            <a:srgbClr val="ED7D31"/>
          </a:solidFill>
          <a:ln w="6350" algn="ctr">
            <a:noFill/>
            <a:round/>
          </a:ln>
          <a:effectLst/>
        </p:spPr>
        <p:txBody>
          <a:bodyPr wrap="none" anchor="ctr"/>
          <a:lstStyle/>
          <a:p>
            <a:pPr algn="ctr">
              <a:lnSpc>
                <a:spcPct val="120000"/>
              </a:lnSpc>
              <a:spcBef>
                <a:spcPct val="0"/>
              </a:spcBef>
              <a:buClr>
                <a:srgbClr val="E1B40C"/>
              </a:buClr>
            </a:pPr>
            <a:endParaRPr kumimoji="1" lang="zh-CN" altLang="en-US" sz="2000" dirty="0">
              <a:latin typeface="+mj-ea"/>
              <a:ea typeface="+mj-ea"/>
            </a:endParaRPr>
          </a:p>
        </p:txBody>
      </p:sp>
      <p:sp>
        <p:nvSpPr>
          <p:cNvPr id="58" name="AutoShape 48"/>
          <p:cNvSpPr>
            <a:spLocks noChangeArrowheads="1"/>
          </p:cNvSpPr>
          <p:nvPr/>
        </p:nvSpPr>
        <p:spPr bwMode="auto">
          <a:xfrm>
            <a:off x="8098780" y="2821029"/>
            <a:ext cx="3022551"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eaLnBrk="0" hangingPunct="0">
              <a:buFont typeface="Wingdings" panose="05000000000000000000" pitchFamily="2" charset="2"/>
              <a:buNone/>
              <a:defRPr/>
            </a:pPr>
            <a:endParaRPr lang="zh-CN" altLang="en-US" sz="2000" dirty="0">
              <a:latin typeface="+mn-ea"/>
            </a:endParaRPr>
          </a:p>
        </p:txBody>
      </p:sp>
      <p:sp>
        <p:nvSpPr>
          <p:cNvPr id="63" name="AutoShape 58"/>
          <p:cNvSpPr>
            <a:spLocks noChangeArrowheads="1"/>
          </p:cNvSpPr>
          <p:nvPr/>
        </p:nvSpPr>
        <p:spPr bwMode="auto">
          <a:xfrm>
            <a:off x="8608571" y="2299462"/>
            <a:ext cx="1987550" cy="720000"/>
          </a:xfrm>
          <a:prstGeom prst="roundRect">
            <a:avLst>
              <a:gd name="adj" fmla="val 5630"/>
            </a:avLst>
          </a:prstGeom>
          <a:solidFill>
            <a:srgbClr val="ED7D31"/>
          </a:solidFill>
          <a:ln w="6350" algn="ctr">
            <a:noFill/>
            <a:round/>
          </a:ln>
          <a:effectLst/>
        </p:spPr>
        <p:txBody>
          <a:bodyPr wrap="none" anchor="ctr"/>
          <a:lstStyle/>
          <a:p>
            <a:pPr algn="ctr">
              <a:lnSpc>
                <a:spcPct val="110000"/>
              </a:lnSpc>
              <a:spcBef>
                <a:spcPct val="20000"/>
              </a:spcBef>
              <a:buClr>
                <a:srgbClr val="E1B40C"/>
              </a:buClr>
              <a:buFont typeface="微软雅黑" panose="020B0503020204020204" pitchFamily="34" charset="-122"/>
              <a:buNone/>
            </a:pPr>
            <a:endParaRPr kumimoji="1" lang="zh-CN" altLang="en-US" sz="2000" dirty="0">
              <a:latin typeface="+mj-ea"/>
              <a:ea typeface="+mj-ea"/>
            </a:endParaRPr>
          </a:p>
        </p:txBody>
      </p:sp>
      <p:sp>
        <p:nvSpPr>
          <p:cNvPr id="71" name="AutoShape 61"/>
          <p:cNvSpPr>
            <a:spLocks noChangeArrowheads="1"/>
          </p:cNvSpPr>
          <p:nvPr/>
        </p:nvSpPr>
        <p:spPr bwMode="auto">
          <a:xfrm>
            <a:off x="8015858" y="4174276"/>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eaLnBrk="0" hangingPunct="0">
              <a:buFont typeface="Wingdings" panose="05000000000000000000" pitchFamily="2" charset="2"/>
              <a:buNone/>
            </a:pPr>
            <a:endParaRPr lang="zh-CN" altLang="en-US" sz="2000" dirty="0">
              <a:latin typeface="+mn-ea"/>
            </a:endParaRPr>
          </a:p>
        </p:txBody>
      </p:sp>
      <p:sp>
        <p:nvSpPr>
          <p:cNvPr id="76" name="AutoShape 71"/>
          <p:cNvSpPr>
            <a:spLocks noChangeArrowheads="1"/>
          </p:cNvSpPr>
          <p:nvPr/>
        </p:nvSpPr>
        <p:spPr bwMode="auto">
          <a:xfrm>
            <a:off x="8618370" y="3769467"/>
            <a:ext cx="1987550" cy="720000"/>
          </a:xfrm>
          <a:prstGeom prst="roundRect">
            <a:avLst>
              <a:gd name="adj" fmla="val 5630"/>
            </a:avLst>
          </a:prstGeom>
          <a:solidFill>
            <a:srgbClr val="ED7D31"/>
          </a:solidFill>
          <a:ln w="6350" algn="ctr">
            <a:noFill/>
            <a:round/>
          </a:ln>
          <a:effectLst/>
        </p:spPr>
        <p:txBody>
          <a:bodyPr wrap="none" anchor="ctr"/>
          <a:lstStyle/>
          <a:p>
            <a:pPr algn="ctr">
              <a:lnSpc>
                <a:spcPct val="120000"/>
              </a:lnSpc>
              <a:spcBef>
                <a:spcPct val="20000"/>
              </a:spcBef>
              <a:buClr>
                <a:srgbClr val="E1B40C"/>
              </a:buClr>
              <a:buFont typeface="微软雅黑" panose="020B0503020204020204" pitchFamily="34" charset="-122"/>
              <a:buNone/>
            </a:pPr>
            <a:endParaRPr kumimoji="1" lang="zh-CN" altLang="en-US" sz="2000" dirty="0">
              <a:latin typeface="+mj-ea"/>
              <a:ea typeface="+mj-ea"/>
            </a:endParaRPr>
          </a:p>
        </p:txBody>
      </p:sp>
      <p:grpSp>
        <p:nvGrpSpPr>
          <p:cNvPr id="82" name="组合 81"/>
          <p:cNvGrpSpPr/>
          <p:nvPr/>
        </p:nvGrpSpPr>
        <p:grpSpPr>
          <a:xfrm>
            <a:off x="3794009" y="2130425"/>
            <a:ext cx="4447624" cy="4384608"/>
            <a:chOff x="2305050" y="1990725"/>
            <a:chExt cx="4524375" cy="4384608"/>
          </a:xfrm>
          <a:solidFill>
            <a:srgbClr val="ED7D31"/>
          </a:solidFill>
        </p:grpSpPr>
        <p:sp>
          <p:nvSpPr>
            <p:cNvPr id="83" name="AutoShape 51"/>
            <p:cNvSpPr>
              <a:spLocks noChangeArrowheads="1"/>
            </p:cNvSpPr>
            <p:nvPr/>
          </p:nvSpPr>
          <p:spPr bwMode="auto">
            <a:xfrm rot="16200000">
              <a:off x="4376106" y="6099108"/>
              <a:ext cx="246062" cy="306387"/>
            </a:xfrm>
            <a:prstGeom prst="triangle">
              <a:avLst>
                <a:gd name="adj" fmla="val 50000"/>
              </a:avLst>
            </a:prstGeom>
            <a:grpFill/>
            <a:ln w="19050" algn="ctr">
              <a:noFill/>
              <a:miter lim="800000"/>
            </a:ln>
          </p:spPr>
          <p:txBody>
            <a:bodyPr vert="eaVert" wrap="none" lIns="87313" tIns="44450" rIns="87313" bIns="44450" anchor="ctr"/>
            <a:lstStyle/>
            <a:p>
              <a:endParaRPr lang="zh-CN" altLang="zh-CN" sz="1600" b="0">
                <a:solidFill>
                  <a:schemeClr val="tx2"/>
                </a:solidFill>
                <a:ea typeface="PMingLiU" panose="02020500000000000000" pitchFamily="18" charset="-120"/>
              </a:endParaRPr>
            </a:p>
          </p:txBody>
        </p:sp>
        <p:sp>
          <p:nvSpPr>
            <p:cNvPr id="84" name="AutoShape 52"/>
            <p:cNvSpPr>
              <a:spLocks noChangeArrowheads="1"/>
            </p:cNvSpPr>
            <p:nvPr/>
          </p:nvSpPr>
          <p:spPr bwMode="auto">
            <a:xfrm rot="5400000">
              <a:off x="6553200" y="1960563"/>
              <a:ext cx="246063" cy="306387"/>
            </a:xfrm>
            <a:prstGeom prst="triangle">
              <a:avLst>
                <a:gd name="adj" fmla="val 50000"/>
              </a:avLst>
            </a:prstGeom>
            <a:grpFill/>
            <a:ln w="19050" algn="ctr">
              <a:noFill/>
              <a:miter lim="800000"/>
            </a:ln>
          </p:spPr>
          <p:txBody>
            <a:bodyPr rot="10800000" vert="eaVert" wrap="none" lIns="87313" tIns="44450" rIns="87313" bIns="44450" anchor="ctr"/>
            <a:lstStyle/>
            <a:p>
              <a:endParaRPr lang="zh-CN" altLang="zh-CN" sz="1600" b="0">
                <a:solidFill>
                  <a:schemeClr val="tx2"/>
                </a:solidFill>
                <a:ea typeface="PMingLiU" panose="02020500000000000000" pitchFamily="18" charset="-120"/>
              </a:endParaRPr>
            </a:p>
          </p:txBody>
        </p:sp>
        <p:sp>
          <p:nvSpPr>
            <p:cNvPr id="85" name="AutoShape 52"/>
            <p:cNvSpPr>
              <a:spLocks noChangeArrowheads="1"/>
            </p:cNvSpPr>
            <p:nvPr/>
          </p:nvSpPr>
          <p:spPr bwMode="auto">
            <a:xfrm rot="5400000">
              <a:off x="2335212" y="1960563"/>
              <a:ext cx="246063" cy="306388"/>
            </a:xfrm>
            <a:prstGeom prst="triangle">
              <a:avLst>
                <a:gd name="adj" fmla="val 50000"/>
              </a:avLst>
            </a:prstGeom>
            <a:grpFill/>
            <a:ln w="19050" algn="ctr">
              <a:noFill/>
              <a:miter lim="800000"/>
            </a:ln>
          </p:spPr>
          <p:txBody>
            <a:bodyPr rot="10800000" vert="eaVert" wrap="none" lIns="87313" tIns="44450" rIns="87313" bIns="44450" anchor="ctr"/>
            <a:lstStyle/>
            <a:p>
              <a:endParaRPr lang="zh-CN" altLang="zh-CN" sz="1600" b="0">
                <a:solidFill>
                  <a:schemeClr val="tx2"/>
                </a:solidFill>
                <a:ea typeface="PMingLiU" panose="02020500000000000000" pitchFamily="18" charset="-120"/>
              </a:endParaRPr>
            </a:p>
          </p:txBody>
        </p:sp>
      </p:grpSp>
      <p:pic>
        <p:nvPicPr>
          <p:cNvPr id="86" name="Picture 34" descr="阴影5"/>
          <p:cNvPicPr>
            <a:picLocks noChangeAspect="1" noChangeArrowheads="1"/>
          </p:cNvPicPr>
          <p:nvPr/>
        </p:nvPicPr>
        <p:blipFill>
          <a:blip r:embed="rId1"/>
          <a:srcRect/>
          <a:stretch>
            <a:fillRect/>
          </a:stretch>
        </p:blipFill>
        <p:spPr bwMode="auto">
          <a:xfrm>
            <a:off x="938962" y="5895837"/>
            <a:ext cx="3178175" cy="166687"/>
          </a:xfrm>
          <a:prstGeom prst="rect">
            <a:avLst/>
          </a:prstGeom>
          <a:noFill/>
          <a:ln w="9525">
            <a:noFill/>
            <a:miter lim="800000"/>
            <a:headEnd/>
            <a:tailEnd/>
          </a:ln>
        </p:spPr>
      </p:pic>
      <p:sp>
        <p:nvSpPr>
          <p:cNvPr id="87" name="AutoShape 35"/>
          <p:cNvSpPr>
            <a:spLocks noChangeArrowheads="1"/>
          </p:cNvSpPr>
          <p:nvPr/>
        </p:nvSpPr>
        <p:spPr bwMode="auto">
          <a:xfrm>
            <a:off x="602988" y="5500931"/>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eaLnBrk="0" hangingPunct="0">
              <a:lnSpc>
                <a:spcPct val="100000"/>
              </a:lnSpc>
              <a:spcBef>
                <a:spcPts val="0"/>
              </a:spcBef>
              <a:buFont typeface="Wingdings" panose="05000000000000000000" pitchFamily="2" charset="2"/>
              <a:buNone/>
              <a:defRPr/>
            </a:pPr>
            <a:endParaRPr lang="en-US" altLang="zh-CN" sz="1000" dirty="0">
              <a:solidFill>
                <a:srgbClr val="FFCCFF"/>
              </a:solidFill>
              <a:latin typeface="Arial" panose="020B0604020202020204" pitchFamily="34" charset="0"/>
            </a:endParaRPr>
          </a:p>
        </p:txBody>
      </p:sp>
      <p:sp>
        <p:nvSpPr>
          <p:cNvPr id="97" name="AutoShape 45"/>
          <p:cNvSpPr>
            <a:spLocks noChangeArrowheads="1"/>
          </p:cNvSpPr>
          <p:nvPr/>
        </p:nvSpPr>
        <p:spPr bwMode="auto">
          <a:xfrm>
            <a:off x="1221155" y="5104889"/>
            <a:ext cx="1987550" cy="720000"/>
          </a:xfrm>
          <a:prstGeom prst="roundRect">
            <a:avLst>
              <a:gd name="adj" fmla="val 5630"/>
            </a:avLst>
          </a:prstGeom>
          <a:solidFill>
            <a:srgbClr val="ED7D31"/>
          </a:solidFill>
          <a:ln w="6350" algn="ctr">
            <a:noFill/>
            <a:round/>
          </a:ln>
          <a:effectLst/>
        </p:spPr>
        <p:txBody>
          <a:bodyPr wrap="none" anchor="ctr"/>
          <a:lstStyle/>
          <a:p>
            <a:pPr eaLnBrk="0" hangingPunct="0">
              <a:lnSpc>
                <a:spcPct val="100000"/>
              </a:lnSpc>
              <a:spcBef>
                <a:spcPts val="0"/>
              </a:spcBef>
              <a:buFont typeface="Wingdings" panose="05000000000000000000" pitchFamily="2" charset="2"/>
              <a:buNone/>
              <a:defRPr/>
            </a:pPr>
            <a:endParaRPr lang="en-US" altLang="zh-CN" sz="1000" dirty="0">
              <a:solidFill>
                <a:srgbClr val="FFCCFF"/>
              </a:solidFill>
              <a:latin typeface="Arial" panose="020B0604020202020204" pitchFamily="34" charset="0"/>
            </a:endParaRPr>
          </a:p>
        </p:txBody>
      </p:sp>
      <p:pic>
        <p:nvPicPr>
          <p:cNvPr id="98" name="Picture 60" descr="阴影5"/>
          <p:cNvPicPr>
            <a:picLocks noChangeAspect="1" noChangeArrowheads="1"/>
          </p:cNvPicPr>
          <p:nvPr/>
        </p:nvPicPr>
        <p:blipFill>
          <a:blip r:embed="rId1"/>
          <a:srcRect/>
          <a:stretch>
            <a:fillRect/>
          </a:stretch>
        </p:blipFill>
        <p:spPr bwMode="auto">
          <a:xfrm>
            <a:off x="7776543" y="5812853"/>
            <a:ext cx="3178175" cy="166687"/>
          </a:xfrm>
          <a:prstGeom prst="rect">
            <a:avLst/>
          </a:prstGeom>
          <a:noFill/>
          <a:ln w="9525">
            <a:noFill/>
            <a:miter lim="800000"/>
            <a:headEnd/>
            <a:tailEnd/>
          </a:ln>
        </p:spPr>
      </p:pic>
      <p:sp>
        <p:nvSpPr>
          <p:cNvPr id="99" name="AutoShape 61"/>
          <p:cNvSpPr>
            <a:spLocks noChangeArrowheads="1"/>
          </p:cNvSpPr>
          <p:nvPr/>
        </p:nvSpPr>
        <p:spPr bwMode="auto">
          <a:xfrm>
            <a:off x="8017268" y="5489718"/>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algn="ctr">
              <a:lnSpc>
                <a:spcPct val="100000"/>
              </a:lnSpc>
              <a:spcBef>
                <a:spcPct val="0"/>
              </a:spcBef>
            </a:pPr>
            <a:endParaRPr lang="zh-CN" altLang="en-US" sz="2000" dirty="0">
              <a:latin typeface="+mn-ea"/>
            </a:endParaRPr>
          </a:p>
        </p:txBody>
      </p:sp>
      <p:sp>
        <p:nvSpPr>
          <p:cNvPr id="109" name="AutoShape 71"/>
          <p:cNvSpPr>
            <a:spLocks noChangeArrowheads="1"/>
          </p:cNvSpPr>
          <p:nvPr/>
        </p:nvSpPr>
        <p:spPr bwMode="auto">
          <a:xfrm>
            <a:off x="8606306" y="5097048"/>
            <a:ext cx="1987550" cy="720000"/>
          </a:xfrm>
          <a:prstGeom prst="roundRect">
            <a:avLst>
              <a:gd name="adj" fmla="val 5630"/>
            </a:avLst>
          </a:prstGeom>
          <a:solidFill>
            <a:srgbClr val="ED7D31"/>
          </a:solidFill>
          <a:ln w="6350" algn="ctr">
            <a:noFill/>
            <a:round/>
          </a:ln>
          <a:effectLst/>
        </p:spPr>
        <p:txBody>
          <a:bodyPr wrap="none" anchor="ctr"/>
          <a:lstStyle/>
          <a:p>
            <a:pPr algn="ctr">
              <a:lnSpc>
                <a:spcPct val="120000"/>
              </a:lnSpc>
              <a:spcBef>
                <a:spcPct val="20000"/>
              </a:spcBef>
              <a:buClr>
                <a:srgbClr val="E1B40C"/>
              </a:buClr>
              <a:buFont typeface="微软雅黑" panose="020B0503020204020204" pitchFamily="34" charset="-122"/>
              <a:buNone/>
            </a:pPr>
            <a:endParaRPr kumimoji="1" lang="zh-CN" altLang="en-US" sz="2000" dirty="0">
              <a:latin typeface="+mj-ea"/>
              <a:ea typeface="+mj-ea"/>
            </a:endParaRPr>
          </a:p>
        </p:txBody>
      </p:sp>
      <p:sp>
        <p:nvSpPr>
          <p:cNvPr id="2" name="文本框 1"/>
          <p:cNvSpPr txBox="1"/>
          <p:nvPr/>
        </p:nvSpPr>
        <p:spPr>
          <a:xfrm>
            <a:off x="246014" y="4494726"/>
            <a:ext cx="3812747" cy="400110"/>
          </a:xfrm>
          <a:prstGeom prst="rect">
            <a:avLst/>
          </a:prstGeom>
          <a:noFill/>
        </p:spPr>
        <p:txBody>
          <a:bodyPr wrap="square" rtlCol="0">
            <a:spAutoFit/>
          </a:bodyPr>
          <a:lstStyle/>
          <a:p>
            <a:pPr algn="ctr">
              <a:spcBef>
                <a:spcPct val="0"/>
              </a:spcBef>
            </a:pPr>
            <a:r>
              <a:rPr kumimoji="1" lang="zh-CN" altLang="en-US" sz="2000" dirty="0">
                <a:latin typeface="+mj-ea"/>
                <a:ea typeface="+mj-ea"/>
              </a:rPr>
              <a:t>对建筑物植物及动物的影响</a:t>
            </a:r>
            <a:endParaRPr kumimoji="1" lang="zh-CN" altLang="en-US" sz="2000" dirty="0">
              <a:latin typeface="+mj-ea"/>
              <a:ea typeface="+mj-ea"/>
            </a:endParaRPr>
          </a:p>
        </p:txBody>
      </p:sp>
      <p:sp>
        <p:nvSpPr>
          <p:cNvPr id="3" name="文本框 2"/>
          <p:cNvSpPr txBox="1"/>
          <p:nvPr/>
        </p:nvSpPr>
        <p:spPr>
          <a:xfrm>
            <a:off x="8553317" y="4502593"/>
            <a:ext cx="2092831" cy="461665"/>
          </a:xfrm>
          <a:prstGeom prst="rect">
            <a:avLst/>
          </a:prstGeom>
          <a:noFill/>
        </p:spPr>
        <p:txBody>
          <a:bodyPr wrap="square" rtlCol="0">
            <a:spAutoFit/>
          </a:bodyPr>
          <a:lstStyle/>
          <a:p>
            <a:pPr algn="ctr">
              <a:lnSpc>
                <a:spcPct val="120000"/>
              </a:lnSpc>
              <a:spcBef>
                <a:spcPct val="0"/>
              </a:spcBef>
              <a:buClr>
                <a:srgbClr val="E1B40C"/>
              </a:buClr>
            </a:pPr>
            <a:r>
              <a:rPr kumimoji="1" lang="zh-CN" altLang="en-US" sz="2000" dirty="0">
                <a:latin typeface="+mj-ea"/>
                <a:ea typeface="+mj-ea"/>
              </a:rPr>
              <a:t>对能见度的影响</a:t>
            </a:r>
            <a:endParaRPr kumimoji="1" lang="zh-CN" altLang="en-US" sz="2000" dirty="0">
              <a:latin typeface="+mj-ea"/>
              <a:ea typeface="+mj-ea"/>
            </a:endParaRPr>
          </a:p>
        </p:txBody>
      </p:sp>
      <p:sp>
        <p:nvSpPr>
          <p:cNvPr id="110" name="文本框 109"/>
          <p:cNvSpPr txBox="1"/>
          <p:nvPr/>
        </p:nvSpPr>
        <p:spPr>
          <a:xfrm>
            <a:off x="8343662" y="5790672"/>
            <a:ext cx="2517368" cy="461665"/>
          </a:xfrm>
          <a:prstGeom prst="rect">
            <a:avLst/>
          </a:prstGeom>
          <a:noFill/>
        </p:spPr>
        <p:txBody>
          <a:bodyPr wrap="square" rtlCol="0">
            <a:spAutoFit/>
          </a:bodyPr>
          <a:lstStyle/>
          <a:p>
            <a:pPr algn="ctr">
              <a:lnSpc>
                <a:spcPct val="120000"/>
              </a:lnSpc>
              <a:spcBef>
                <a:spcPct val="0"/>
              </a:spcBef>
              <a:buClr>
                <a:srgbClr val="E1B40C"/>
              </a:buClr>
            </a:pPr>
            <a:r>
              <a:rPr kumimoji="1" lang="zh-CN" altLang="en-US" sz="2000" dirty="0">
                <a:latin typeface="+mj-ea"/>
                <a:ea typeface="+mj-ea"/>
              </a:rPr>
              <a:t>对设备、产品的影响</a:t>
            </a:r>
            <a:endParaRPr kumimoji="1" lang="zh-CN" altLang="en-US" sz="2000" dirty="0">
              <a:latin typeface="+mj-ea"/>
              <a:ea typeface="+mj-ea"/>
            </a:endParaRPr>
          </a:p>
        </p:txBody>
      </p:sp>
      <p:sp>
        <p:nvSpPr>
          <p:cNvPr id="111" name="文本框 110"/>
          <p:cNvSpPr txBox="1"/>
          <p:nvPr/>
        </p:nvSpPr>
        <p:spPr>
          <a:xfrm>
            <a:off x="868110" y="5782405"/>
            <a:ext cx="2743530" cy="461665"/>
          </a:xfrm>
          <a:prstGeom prst="rect">
            <a:avLst/>
          </a:prstGeom>
          <a:noFill/>
        </p:spPr>
        <p:txBody>
          <a:bodyPr wrap="square" rtlCol="0">
            <a:spAutoFit/>
          </a:bodyPr>
          <a:lstStyle/>
          <a:p>
            <a:pPr algn="ctr">
              <a:lnSpc>
                <a:spcPct val="120000"/>
              </a:lnSpc>
              <a:spcBef>
                <a:spcPct val="0"/>
              </a:spcBef>
              <a:buClr>
                <a:srgbClr val="E1B40C"/>
              </a:buClr>
            </a:pPr>
            <a:r>
              <a:rPr kumimoji="1" lang="zh-CN" altLang="en-US" sz="2000" dirty="0">
                <a:latin typeface="+mj-ea"/>
                <a:ea typeface="+mj-ea"/>
              </a:rPr>
              <a:t>对大气环境质量的影响</a:t>
            </a:r>
            <a:endParaRPr kumimoji="1" lang="zh-CN" altLang="en-US" sz="2000" dirty="0">
              <a:latin typeface="+mj-ea"/>
              <a:ea typeface="+mj-ea"/>
            </a:endParaRPr>
          </a:p>
        </p:txBody>
      </p:sp>
      <p:sp>
        <p:nvSpPr>
          <p:cNvPr id="112" name="文本框 111"/>
          <p:cNvSpPr txBox="1"/>
          <p:nvPr/>
        </p:nvSpPr>
        <p:spPr>
          <a:xfrm>
            <a:off x="8339165" y="3043888"/>
            <a:ext cx="2493651" cy="407291"/>
          </a:xfrm>
          <a:prstGeom prst="rect">
            <a:avLst/>
          </a:prstGeom>
          <a:noFill/>
        </p:spPr>
        <p:txBody>
          <a:bodyPr wrap="square" rtlCol="0">
            <a:spAutoFit/>
          </a:bodyPr>
          <a:lstStyle/>
          <a:p>
            <a:pPr algn="ctr">
              <a:lnSpc>
                <a:spcPct val="110000"/>
              </a:lnSpc>
              <a:spcBef>
                <a:spcPct val="0"/>
              </a:spcBef>
              <a:buClr>
                <a:srgbClr val="E1B40C"/>
              </a:buClr>
            </a:pPr>
            <a:r>
              <a:rPr kumimoji="1" lang="zh-CN" altLang="en-US" sz="2000" dirty="0">
                <a:latin typeface="+mj-ea"/>
                <a:ea typeface="+mj-ea"/>
              </a:rPr>
              <a:t>对人体健康的危害</a:t>
            </a:r>
            <a:endParaRPr kumimoji="1" lang="zh-CN" altLang="en-US" sz="2000" dirty="0">
              <a:latin typeface="+mj-ea"/>
              <a:ea typeface="+mj-ea"/>
            </a:endParaRPr>
          </a:p>
        </p:txBody>
      </p:sp>
      <p:sp>
        <p:nvSpPr>
          <p:cNvPr id="4" name="文本框 3"/>
          <p:cNvSpPr txBox="1"/>
          <p:nvPr/>
        </p:nvSpPr>
        <p:spPr>
          <a:xfrm>
            <a:off x="1550336" y="3096952"/>
            <a:ext cx="1406771" cy="400110"/>
          </a:xfrm>
          <a:prstGeom prst="rect">
            <a:avLst/>
          </a:prstGeom>
          <a:noFill/>
        </p:spPr>
        <p:txBody>
          <a:bodyPr wrap="square" rtlCol="0">
            <a:spAutoFit/>
          </a:bodyPr>
          <a:lstStyle/>
          <a:p>
            <a:pPr algn="ctr">
              <a:spcBef>
                <a:spcPct val="0"/>
              </a:spcBef>
            </a:pPr>
            <a:r>
              <a:rPr kumimoji="1" lang="zh-CN" altLang="en-US" sz="2000" dirty="0">
                <a:latin typeface="+mj-ea"/>
                <a:ea typeface="+mj-ea"/>
              </a:rPr>
              <a:t>爆炸危害</a:t>
            </a:r>
            <a:endParaRPr kumimoji="1" lang="zh-CN" altLang="en-US" sz="2000" dirty="0">
              <a:latin typeface="+mj-ea"/>
              <a:ea typeface="+mj-ea"/>
            </a:endParaRPr>
          </a:p>
        </p:txBody>
      </p:sp>
      <p:sp>
        <p:nvSpPr>
          <p:cNvPr id="113" name="文本框 112"/>
          <p:cNvSpPr txBox="1"/>
          <p:nvPr/>
        </p:nvSpPr>
        <p:spPr>
          <a:xfrm>
            <a:off x="5262291" y="1477499"/>
            <a:ext cx="1678360" cy="400110"/>
          </a:xfrm>
          <a:prstGeom prst="rect">
            <a:avLst/>
          </a:prstGeom>
          <a:noFill/>
        </p:spPr>
        <p:txBody>
          <a:bodyPr wrap="square" rtlCol="0">
            <a:spAutoFit/>
          </a:bodyPr>
          <a:lstStyle/>
          <a:p>
            <a:pPr algn="ctr">
              <a:spcBef>
                <a:spcPct val="0"/>
              </a:spcBef>
              <a:buFont typeface="Wingdings" panose="05000000000000000000" pitchFamily="2" charset="2"/>
              <a:buNone/>
            </a:pPr>
            <a:r>
              <a:rPr kumimoji="1" lang="zh-CN" altLang="en-US" sz="2000" dirty="0">
                <a:latin typeface="+mj-ea"/>
                <a:ea typeface="+mj-ea"/>
              </a:rPr>
              <a:t>粉尘的危害 </a:t>
            </a:r>
            <a:endParaRPr kumimoji="1" lang="zh-CN" altLang="en-US" sz="2000" dirty="0">
              <a:latin typeface="+mj-ea"/>
              <a:ea typeface="+mj-ea"/>
            </a:endParaRPr>
          </a:p>
        </p:txBody>
      </p:sp>
      <p:sp>
        <p:nvSpPr>
          <p:cNvPr id="114" name="文本框 113"/>
          <p:cNvSpPr txBox="1"/>
          <p:nvPr/>
        </p:nvSpPr>
        <p:spPr>
          <a:xfrm>
            <a:off x="4932864" y="2130425"/>
            <a:ext cx="2262675" cy="400110"/>
          </a:xfrm>
          <a:prstGeom prst="rect">
            <a:avLst/>
          </a:prstGeom>
          <a:noFill/>
        </p:spPr>
        <p:txBody>
          <a:bodyPr wrap="square" rtlCol="0">
            <a:spAutoFit/>
          </a:bodyPr>
          <a:lstStyle/>
          <a:p>
            <a:pPr algn="ctr">
              <a:buFont typeface="Wingdings" panose="05000000000000000000" pitchFamily="2" charset="2"/>
              <a:buNone/>
            </a:pPr>
            <a:r>
              <a:rPr lang="zh-CN" altLang="en-US" sz="2000" dirty="0">
                <a:latin typeface="+mn-ea"/>
              </a:rPr>
              <a:t>主要危害六个方面</a:t>
            </a:r>
            <a:endParaRPr lang="zh-CN" altLang="en-US" sz="2000" dirty="0">
              <a:latin typeface="+mn-ea"/>
            </a:endParaRPr>
          </a:p>
        </p:txBody>
      </p:sp>
      <p:sp>
        <p:nvSpPr>
          <p:cNvPr id="115" name="文本框 114"/>
          <p:cNvSpPr txBox="1"/>
          <p:nvPr/>
        </p:nvSpPr>
        <p:spPr>
          <a:xfrm>
            <a:off x="8968084" y="5117003"/>
            <a:ext cx="1291921" cy="707886"/>
          </a:xfrm>
          <a:prstGeom prst="rect">
            <a:avLst/>
          </a:prstGeom>
          <a:noFill/>
        </p:spPr>
        <p:txBody>
          <a:bodyPr wrap="square" rtlCol="0">
            <a:spAutoFit/>
          </a:bodyPr>
          <a:lstStyle/>
          <a:p>
            <a:pPr algn="ctr">
              <a:lnSpc>
                <a:spcPct val="100000"/>
              </a:lnSpc>
              <a:spcBef>
                <a:spcPct val="0"/>
              </a:spcBef>
            </a:pPr>
            <a:r>
              <a:rPr lang="zh-CN" altLang="en-US" sz="2000" dirty="0">
                <a:latin typeface="+mn-ea"/>
              </a:rPr>
              <a:t>磨损设备、</a:t>
            </a:r>
            <a:endParaRPr lang="en-US" altLang="zh-CN" sz="2000" dirty="0">
              <a:latin typeface="+mn-ea"/>
            </a:endParaRPr>
          </a:p>
          <a:p>
            <a:pPr algn="ctr">
              <a:lnSpc>
                <a:spcPct val="100000"/>
              </a:lnSpc>
              <a:spcBef>
                <a:spcPct val="0"/>
              </a:spcBef>
            </a:pPr>
            <a:r>
              <a:rPr lang="zh-CN" altLang="en-US" sz="2000" dirty="0">
                <a:latin typeface="+mn-ea"/>
              </a:rPr>
              <a:t>出次品</a:t>
            </a:r>
            <a:endParaRPr lang="zh-CN" altLang="en-US" sz="2000" dirty="0">
              <a:latin typeface="+mn-ea"/>
            </a:endParaRPr>
          </a:p>
        </p:txBody>
      </p:sp>
      <p:sp>
        <p:nvSpPr>
          <p:cNvPr id="116" name="文本框 115"/>
          <p:cNvSpPr txBox="1"/>
          <p:nvPr/>
        </p:nvSpPr>
        <p:spPr>
          <a:xfrm>
            <a:off x="1239050" y="5256993"/>
            <a:ext cx="1980640" cy="400110"/>
          </a:xfrm>
          <a:prstGeom prst="rect">
            <a:avLst/>
          </a:prstGeom>
          <a:noFill/>
        </p:spPr>
        <p:txBody>
          <a:bodyPr wrap="square" rtlCol="0">
            <a:spAutoFit/>
          </a:bodyPr>
          <a:lstStyle/>
          <a:p>
            <a:pPr algn="ctr">
              <a:lnSpc>
                <a:spcPct val="100000"/>
              </a:lnSpc>
              <a:spcBef>
                <a:spcPts val="0"/>
              </a:spcBef>
              <a:defRPr/>
            </a:pPr>
            <a:r>
              <a:rPr lang="zh-CN" altLang="en-US" sz="2000" dirty="0">
                <a:latin typeface="+mn-ea"/>
              </a:rPr>
              <a:t>粉尘浓度超标 </a:t>
            </a:r>
            <a:endParaRPr lang="en-US" altLang="zh-CN" sz="2000" dirty="0">
              <a:latin typeface="+mn-ea"/>
            </a:endParaRPr>
          </a:p>
        </p:txBody>
      </p:sp>
      <p:sp>
        <p:nvSpPr>
          <p:cNvPr id="117" name="文本框 116"/>
          <p:cNvSpPr txBox="1"/>
          <p:nvPr/>
        </p:nvSpPr>
        <p:spPr>
          <a:xfrm>
            <a:off x="1391748" y="3876993"/>
            <a:ext cx="1678360" cy="400110"/>
          </a:xfrm>
          <a:prstGeom prst="rect">
            <a:avLst/>
          </a:prstGeom>
          <a:noFill/>
        </p:spPr>
        <p:txBody>
          <a:bodyPr wrap="square" rtlCol="0">
            <a:spAutoFit/>
          </a:bodyPr>
          <a:lstStyle/>
          <a:p>
            <a:pPr algn="ctr">
              <a:lnSpc>
                <a:spcPct val="100000"/>
              </a:lnSpc>
              <a:spcBef>
                <a:spcPct val="0"/>
              </a:spcBef>
            </a:pPr>
            <a:r>
              <a:rPr lang="zh-CN" altLang="en-US" sz="2000" dirty="0">
                <a:latin typeface="+mn-ea"/>
              </a:rPr>
              <a:t>污染腐蚀 </a:t>
            </a:r>
            <a:endParaRPr lang="en-US" altLang="zh-CN" sz="2000" dirty="0">
              <a:latin typeface="+mn-ea"/>
            </a:endParaRPr>
          </a:p>
        </p:txBody>
      </p:sp>
      <p:sp>
        <p:nvSpPr>
          <p:cNvPr id="118" name="文本框 117"/>
          <p:cNvSpPr txBox="1"/>
          <p:nvPr/>
        </p:nvSpPr>
        <p:spPr>
          <a:xfrm>
            <a:off x="1402671" y="2459267"/>
            <a:ext cx="1678360" cy="400110"/>
          </a:xfrm>
          <a:prstGeom prst="rect">
            <a:avLst/>
          </a:prstGeom>
          <a:noFill/>
        </p:spPr>
        <p:txBody>
          <a:bodyPr wrap="square" rtlCol="0">
            <a:spAutoFit/>
          </a:bodyPr>
          <a:lstStyle/>
          <a:p>
            <a:pPr algn="ctr">
              <a:lnSpc>
                <a:spcPct val="100000"/>
              </a:lnSpc>
              <a:spcBef>
                <a:spcPct val="0"/>
              </a:spcBef>
            </a:pPr>
            <a:r>
              <a:rPr lang="zh-CN" altLang="en-US" sz="2000" dirty="0">
                <a:latin typeface="+mn-ea"/>
              </a:rPr>
              <a:t>煤尘爆炸</a:t>
            </a:r>
            <a:endParaRPr lang="en-US" altLang="zh-CN" sz="2000" dirty="0">
              <a:latin typeface="+mn-ea"/>
            </a:endParaRPr>
          </a:p>
        </p:txBody>
      </p:sp>
      <p:sp>
        <p:nvSpPr>
          <p:cNvPr id="6" name="文本框 5"/>
          <p:cNvSpPr txBox="1"/>
          <p:nvPr/>
        </p:nvSpPr>
        <p:spPr>
          <a:xfrm>
            <a:off x="8834169" y="2459267"/>
            <a:ext cx="1508721" cy="400110"/>
          </a:xfrm>
          <a:prstGeom prst="rect">
            <a:avLst/>
          </a:prstGeom>
          <a:noFill/>
        </p:spPr>
        <p:txBody>
          <a:bodyPr wrap="square" rtlCol="0">
            <a:spAutoFit/>
          </a:bodyPr>
          <a:lstStyle/>
          <a:p>
            <a:pPr algn="ctr">
              <a:defRPr/>
            </a:pPr>
            <a:r>
              <a:rPr lang="zh-CN" altLang="en-US" sz="2000" dirty="0">
                <a:latin typeface="+mn-ea"/>
              </a:rPr>
              <a:t>尘肺病</a:t>
            </a:r>
            <a:endParaRPr lang="zh-CN" altLang="en-US" sz="2000" dirty="0">
              <a:latin typeface="+mn-ea"/>
            </a:endParaRPr>
          </a:p>
        </p:txBody>
      </p:sp>
      <p:sp>
        <p:nvSpPr>
          <p:cNvPr id="119" name="文本框 118"/>
          <p:cNvSpPr txBox="1"/>
          <p:nvPr/>
        </p:nvSpPr>
        <p:spPr>
          <a:xfrm>
            <a:off x="8840283" y="3879777"/>
            <a:ext cx="1508721" cy="400110"/>
          </a:xfrm>
          <a:prstGeom prst="rect">
            <a:avLst/>
          </a:prstGeom>
          <a:noFill/>
        </p:spPr>
        <p:txBody>
          <a:bodyPr wrap="square" rtlCol="0">
            <a:spAutoFit/>
          </a:bodyPr>
          <a:lstStyle/>
          <a:p>
            <a:pPr algn="ctr"/>
            <a:r>
              <a:rPr lang="zh-CN" altLang="en-US" sz="2000" dirty="0">
                <a:latin typeface="+mn-ea"/>
              </a:rPr>
              <a:t>沙尘暴</a:t>
            </a:r>
            <a:endParaRPr lang="zh-CN" altLang="en-US" sz="20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decel="50000" fill="hold">
                                          <p:stCondLst>
                                            <p:cond delay="0"/>
                                          </p:stCondLst>
                                        </p:cTn>
                                        <p:tgtEl>
                                          <p:spTgt spid="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id="10" dur="1000" fill="hold"/>
                                        <p:tgtEl>
                                          <p:spTgt spid="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2"/>
                                        </p:tgtEl>
                                      </p:cBhvr>
                                    </p:animEffect>
                                  </p:childTnLst>
                                </p:cTn>
                              </p:par>
                            </p:childTnLst>
                          </p:cTn>
                        </p:par>
                        <p:par>
                          <p:cTn id="15" fill="hold">
                            <p:stCondLst>
                              <p:cond delay="1000"/>
                            </p:stCondLst>
                            <p:childTnLst>
                              <p:par>
                                <p:cTn id="16" presetID="54" presetClass="entr" presetSubtype="0" accel="100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strVal val="#ppt_w*0.05"/>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anim calcmode="lin" valueType="num">
                                      <p:cBhvr>
                                        <p:cTn id="20" dur="500" fill="hold"/>
                                        <p:tgtEl>
                                          <p:spTgt spid="11"/>
                                        </p:tgtEl>
                                        <p:attrNameLst>
                                          <p:attrName>ppt_x</p:attrName>
                                        </p:attrNameLst>
                                      </p:cBhvr>
                                      <p:tavLst>
                                        <p:tav tm="0">
                                          <p:val>
                                            <p:strVal val="#ppt_x-.2"/>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粉尘火灾爆炸的危害及控制</a:t>
            </a:r>
            <a:endParaRPr lang="zh-CN" altLang="en-US" b="1" i="0" u="none" strike="noStrike" kern="2200" baseline="0" dirty="0">
              <a:latin typeface="Times New Roman" panose="02020603050405020304" pitchFamily="18" charset="0"/>
            </a:endParaRPr>
          </a:p>
        </p:txBody>
      </p:sp>
      <p:sp>
        <p:nvSpPr>
          <p:cNvPr id="36" name="圆角矩形 35"/>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3" name="圆角矩形 2"/>
          <p:cNvSpPr/>
          <p:nvPr/>
        </p:nvSpPr>
        <p:spPr>
          <a:xfrm>
            <a:off x="1900989" y="2322096"/>
            <a:ext cx="10022474" cy="4114800"/>
          </a:xfrm>
          <a:prstGeom prst="roundRect">
            <a:avLst>
              <a:gd name="adj" fmla="val 22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956844" y="2524397"/>
            <a:ext cx="5119662" cy="461665"/>
          </a:xfrm>
          <a:prstGeom prst="rect">
            <a:avLst/>
          </a:prstGeom>
          <a:noFill/>
        </p:spPr>
        <p:txBody>
          <a:bodyPr wrap="square" rtlCol="0">
            <a:spAutoFit/>
          </a:bodyPr>
          <a:lstStyle/>
          <a:p>
            <a:pPr lvl="0" algn="ctr"/>
            <a:r>
              <a:rPr lang="zh-CN" altLang="en-US" sz="2400" b="1" dirty="0"/>
              <a:t>粉尘致病的影响因素：成分、分散度</a:t>
            </a:r>
            <a:endParaRPr lang="zh-CN" altLang="en-US" sz="2400" b="1" dirty="0"/>
          </a:p>
        </p:txBody>
      </p:sp>
      <p:sp>
        <p:nvSpPr>
          <p:cNvPr id="6" name="文本框 5"/>
          <p:cNvSpPr txBox="1"/>
          <p:nvPr/>
        </p:nvSpPr>
        <p:spPr>
          <a:xfrm>
            <a:off x="3652107" y="2913508"/>
            <a:ext cx="8122861" cy="3323987"/>
          </a:xfrm>
          <a:prstGeom prst="rect">
            <a:avLst/>
          </a:prstGeom>
          <a:noFill/>
        </p:spPr>
        <p:txBody>
          <a:bodyPr wrap="square" rtlCol="0">
            <a:spAutoFit/>
          </a:bodyPr>
          <a:lstStyle/>
          <a:p>
            <a:pPr marL="342900" lvl="0" indent="-342900">
              <a:lnSpc>
                <a:spcPct val="150000"/>
              </a:lnSpc>
              <a:buClr>
                <a:srgbClr val="FFC000"/>
              </a:buClr>
              <a:buFont typeface="Wingdings" panose="05000000000000000000" pitchFamily="2" charset="2"/>
              <a:buChar char="l"/>
            </a:pPr>
            <a:r>
              <a:rPr lang="zh-CN" altLang="en-US" sz="2000" dirty="0">
                <a:latin typeface="+mn-ea"/>
              </a:rPr>
              <a:t>粉尘中含游离二氧化硅或石棉危害更大，易引起矽（石棉）肺病，含量愈高，得病愈快；粉尘分散度的高低与其在空气中的悬浮性能、被人体吸入的可能性和在肺内的阻留及其溶解均有密切关系。估计进入肺腔的粉尘粒度约为</a:t>
            </a:r>
            <a:r>
              <a:rPr lang="en-US" altLang="en-US" sz="2000" dirty="0">
                <a:latin typeface="+mn-ea"/>
              </a:rPr>
              <a:t>0.01-0.1μm</a:t>
            </a:r>
            <a:r>
              <a:rPr lang="zh-CN" altLang="en-US" sz="2000" dirty="0">
                <a:latin typeface="+mn-ea"/>
              </a:rPr>
              <a:t>，其中大部分被呼出，约</a:t>
            </a:r>
            <a:r>
              <a:rPr lang="en-US" altLang="en-US" sz="2000" dirty="0">
                <a:latin typeface="+mn-ea"/>
              </a:rPr>
              <a:t>10%-50%</a:t>
            </a:r>
            <a:r>
              <a:rPr lang="zh-CN" altLang="en-US" sz="2000" dirty="0">
                <a:latin typeface="+mn-ea"/>
              </a:rPr>
              <a:t>将沉积下来。粉尘放射性、溶解度、荷电性等也与其危害程度密切相关</a:t>
            </a:r>
            <a:r>
              <a:rPr lang="zh-CN" altLang="en-US" sz="2000" dirty="0">
                <a:solidFill>
                  <a:srgbClr val="7030A0"/>
                </a:solidFill>
                <a:latin typeface="+mn-ea"/>
              </a:rPr>
              <a:t>。</a:t>
            </a:r>
            <a:endParaRPr lang="en-US" altLang="zh-CN" sz="2000" dirty="0">
              <a:solidFill>
                <a:srgbClr val="7030A0"/>
              </a:solidFill>
              <a:latin typeface="+mn-ea"/>
            </a:endParaRPr>
          </a:p>
          <a:p>
            <a:pPr marL="342900" indent="-342900">
              <a:lnSpc>
                <a:spcPct val="150000"/>
              </a:lnSpc>
              <a:buClr>
                <a:schemeClr val="accent4"/>
              </a:buClr>
              <a:buFont typeface="Wingdings" panose="05000000000000000000" pitchFamily="2" charset="2"/>
              <a:buChar char="l"/>
            </a:pPr>
            <a:r>
              <a:rPr lang="zh-CN" altLang="en-US" sz="2000" dirty="0">
                <a:latin typeface="+mn-ea"/>
              </a:rPr>
              <a:t>在有粉尘危害的环境工作应注意防护，免受其害。</a:t>
            </a:r>
            <a:endParaRPr lang="zh-CN" altLang="en-US" sz="2000" dirty="0">
              <a:latin typeface="+mn-ea"/>
            </a:endParaRPr>
          </a:p>
        </p:txBody>
      </p:sp>
      <p:pic>
        <p:nvPicPr>
          <p:cNvPr id="2" name="图片 1"/>
          <p:cNvPicPr>
            <a:picLocks noChangeAspect="1"/>
          </p:cNvPicPr>
          <p:nvPr/>
        </p:nvPicPr>
        <p:blipFill>
          <a:blip r:embed="rId1"/>
          <a:stretch>
            <a:fillRect/>
          </a:stretch>
        </p:blipFill>
        <p:spPr>
          <a:xfrm>
            <a:off x="267635" y="2779294"/>
            <a:ext cx="3248010" cy="3297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599653" y="2445340"/>
            <a:ext cx="3960000" cy="414796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638807" y="2445340"/>
            <a:ext cx="3960000" cy="414796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938462" y="589128"/>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粉尘火灾爆炸的危害及控制</a:t>
            </a:r>
            <a:endParaRPr lang="zh-CN" altLang="en-US" b="1" i="0" u="none" strike="noStrike" kern="2200" baseline="0" dirty="0">
              <a:latin typeface="Times New Roman" panose="02020603050405020304" pitchFamily="18" charset="0"/>
            </a:endParaRPr>
          </a:p>
        </p:txBody>
      </p:sp>
      <p:sp>
        <p:nvSpPr>
          <p:cNvPr id="5" name="圆角矩形 4"/>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12" name="任意多边形 11"/>
          <p:cNvSpPr/>
          <p:nvPr/>
        </p:nvSpPr>
        <p:spPr>
          <a:xfrm rot="5400000">
            <a:off x="3271121" y="455291"/>
            <a:ext cx="712800" cy="3958390"/>
          </a:xfrm>
          <a:custGeom>
            <a:avLst/>
            <a:gdLst>
              <a:gd name="connsiteX0" fmla="*/ 0 w 712800"/>
              <a:gd name="connsiteY0" fmla="*/ 914400 h 3851275"/>
              <a:gd name="connsiteX1" fmla="*/ 360406 w 712800"/>
              <a:gd name="connsiteY1" fmla="*/ 0 h 3851275"/>
              <a:gd name="connsiteX2" fmla="*/ 712800 w 712800"/>
              <a:gd name="connsiteY2" fmla="*/ 914400 h 3851275"/>
              <a:gd name="connsiteX3" fmla="*/ 712800 w 712800"/>
              <a:gd name="connsiteY3" fmla="*/ 3851275 h 3851275"/>
              <a:gd name="connsiteX4" fmla="*/ 1600 w 712800"/>
              <a:gd name="connsiteY4" fmla="*/ 3851275 h 3851275"/>
              <a:gd name="connsiteX5" fmla="*/ 1600 w 712800"/>
              <a:gd name="connsiteY5" fmla="*/ 914400 h 385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00" h="3851275">
                <a:moveTo>
                  <a:pt x="0" y="914400"/>
                </a:moveTo>
                <a:lnTo>
                  <a:pt x="360406" y="0"/>
                </a:lnTo>
                <a:lnTo>
                  <a:pt x="712800" y="914400"/>
                </a:lnTo>
                <a:lnTo>
                  <a:pt x="712800" y="3851275"/>
                </a:lnTo>
                <a:lnTo>
                  <a:pt x="1600" y="3851275"/>
                </a:lnTo>
                <a:lnTo>
                  <a:pt x="1600" y="9144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708563" y="2230980"/>
            <a:ext cx="1827839" cy="400110"/>
          </a:xfrm>
          <a:prstGeom prst="rect">
            <a:avLst/>
          </a:prstGeom>
          <a:noFill/>
        </p:spPr>
        <p:txBody>
          <a:bodyPr wrap="square" rtlCol="0">
            <a:spAutoFit/>
          </a:bodyPr>
          <a:lstStyle/>
          <a:p>
            <a:pPr algn="ctr"/>
            <a:r>
              <a:rPr lang="zh-CN" altLang="en-US" sz="2000" dirty="0">
                <a:solidFill>
                  <a:schemeClr val="bg1"/>
                </a:solidFill>
                <a:latin typeface="+mn-ea"/>
              </a:rPr>
              <a:t>呼吸系统疾病</a:t>
            </a:r>
            <a:endParaRPr lang="zh-CN" altLang="en-US" sz="2000" dirty="0">
              <a:solidFill>
                <a:schemeClr val="bg1"/>
              </a:solidFill>
            </a:endParaRPr>
          </a:p>
        </p:txBody>
      </p:sp>
      <p:sp>
        <p:nvSpPr>
          <p:cNvPr id="13" name="任意多边形 12"/>
          <p:cNvSpPr/>
          <p:nvPr/>
        </p:nvSpPr>
        <p:spPr>
          <a:xfrm rot="16200000" flipH="1">
            <a:off x="8244250" y="451036"/>
            <a:ext cx="712800" cy="3960000"/>
          </a:xfrm>
          <a:custGeom>
            <a:avLst/>
            <a:gdLst>
              <a:gd name="connsiteX0" fmla="*/ 0 w 712800"/>
              <a:gd name="connsiteY0" fmla="*/ 914400 h 3851275"/>
              <a:gd name="connsiteX1" fmla="*/ 360406 w 712800"/>
              <a:gd name="connsiteY1" fmla="*/ 0 h 3851275"/>
              <a:gd name="connsiteX2" fmla="*/ 712800 w 712800"/>
              <a:gd name="connsiteY2" fmla="*/ 914400 h 3851275"/>
              <a:gd name="connsiteX3" fmla="*/ 712800 w 712800"/>
              <a:gd name="connsiteY3" fmla="*/ 3851275 h 3851275"/>
              <a:gd name="connsiteX4" fmla="*/ 1600 w 712800"/>
              <a:gd name="connsiteY4" fmla="*/ 3851275 h 3851275"/>
              <a:gd name="connsiteX5" fmla="*/ 1600 w 712800"/>
              <a:gd name="connsiteY5" fmla="*/ 914400 h 385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00" h="3851275">
                <a:moveTo>
                  <a:pt x="0" y="914400"/>
                </a:moveTo>
                <a:lnTo>
                  <a:pt x="360406" y="0"/>
                </a:lnTo>
                <a:lnTo>
                  <a:pt x="712800" y="914400"/>
                </a:lnTo>
                <a:lnTo>
                  <a:pt x="712800" y="3851275"/>
                </a:lnTo>
                <a:lnTo>
                  <a:pt x="1600" y="3851275"/>
                </a:lnTo>
                <a:lnTo>
                  <a:pt x="1600" y="9144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679801" y="2230980"/>
            <a:ext cx="1827839" cy="400110"/>
          </a:xfrm>
          <a:prstGeom prst="rect">
            <a:avLst/>
          </a:prstGeom>
          <a:noFill/>
        </p:spPr>
        <p:txBody>
          <a:bodyPr wrap="square" rtlCol="0">
            <a:spAutoFit/>
          </a:bodyPr>
          <a:lstStyle/>
          <a:p>
            <a:pPr algn="ctr"/>
            <a:r>
              <a:rPr lang="zh-CN" altLang="en-US" sz="2000" dirty="0">
                <a:latin typeface="+mn-ea"/>
              </a:rPr>
              <a:t>其他系统疾病</a:t>
            </a:r>
            <a:endParaRPr lang="zh-CN" altLang="en-US" sz="2000" dirty="0"/>
          </a:p>
        </p:txBody>
      </p:sp>
      <p:sp>
        <p:nvSpPr>
          <p:cNvPr id="18" name="文本框 17"/>
          <p:cNvSpPr txBox="1"/>
          <p:nvPr/>
        </p:nvSpPr>
        <p:spPr>
          <a:xfrm>
            <a:off x="1648326" y="3028965"/>
            <a:ext cx="3957834" cy="3170099"/>
          </a:xfrm>
          <a:prstGeom prst="rect">
            <a:avLst/>
          </a:prstGeom>
          <a:noFill/>
        </p:spPr>
        <p:txBody>
          <a:bodyPr wrap="square" rtlCol="0">
            <a:spAutoFit/>
          </a:bodyPr>
          <a:lstStyle/>
          <a:p>
            <a:pPr>
              <a:lnSpc>
                <a:spcPct val="125000"/>
              </a:lnSpc>
              <a:spcBef>
                <a:spcPts val="0"/>
              </a:spcBef>
              <a:buFont typeface="Wingdings" panose="05000000000000000000" pitchFamily="2" charset="2"/>
              <a:buNone/>
              <a:defRPr/>
            </a:pPr>
            <a:r>
              <a:rPr lang="zh-CN" altLang="en-US" sz="2000" dirty="0">
                <a:latin typeface="+mn-ea"/>
              </a:rPr>
              <a:t>尘肺是粉尘引起的以肺部组织弥漫性纤维病变，可分为矽肺</a:t>
            </a:r>
            <a:r>
              <a:rPr lang="en-US" altLang="zh-CN" sz="2000" dirty="0">
                <a:latin typeface="+mn-ea"/>
              </a:rPr>
              <a:t>——</a:t>
            </a:r>
            <a:r>
              <a:rPr lang="zh-CN" altLang="en-US" sz="2000" dirty="0">
                <a:latin typeface="+mn-ea"/>
              </a:rPr>
              <a:t>最常见的职业病，是吸入游离二氧化硅（石英）沉积引起的；石棉肺、水泥肺、金属肺、棉肺等也很常见。其中，游离二氧化硅、石棉粉尘是强致病性粉尘，必须高度重视。</a:t>
            </a:r>
            <a:endParaRPr lang="en-US" altLang="zh-CN" sz="2000" dirty="0">
              <a:latin typeface="+mn-ea"/>
            </a:endParaRPr>
          </a:p>
        </p:txBody>
      </p:sp>
      <p:sp>
        <p:nvSpPr>
          <p:cNvPr id="19" name="文本框 18"/>
          <p:cNvSpPr txBox="1"/>
          <p:nvPr/>
        </p:nvSpPr>
        <p:spPr>
          <a:xfrm>
            <a:off x="7028944" y="4005590"/>
            <a:ext cx="3143412" cy="826637"/>
          </a:xfrm>
          <a:prstGeom prst="rect">
            <a:avLst/>
          </a:prstGeom>
          <a:noFill/>
        </p:spPr>
        <p:txBody>
          <a:bodyPr wrap="square" rtlCol="0">
            <a:spAutoFit/>
          </a:bodyPr>
          <a:lstStyle/>
          <a:p>
            <a:pPr>
              <a:lnSpc>
                <a:spcPct val="125000"/>
              </a:lnSpc>
              <a:defRPr/>
            </a:pPr>
            <a:r>
              <a:rPr lang="zh-CN" altLang="en-US" sz="2000" dirty="0">
                <a:latin typeface="+mn-ea"/>
              </a:rPr>
              <a:t>眼睛（石灰粉尘）及皮肤病变 （石墨粉尘）。</a:t>
            </a:r>
            <a:endParaRPr lang="zh-CN" altLang="en-US" sz="2000" dirty="0">
              <a:latin typeface="+mn-ea"/>
            </a:endParaRPr>
          </a:p>
        </p:txBody>
      </p:sp>
      <p:sp>
        <p:nvSpPr>
          <p:cNvPr id="20" name="文本框 19"/>
          <p:cNvSpPr txBox="1"/>
          <p:nvPr/>
        </p:nvSpPr>
        <p:spPr>
          <a:xfrm>
            <a:off x="4417595" y="1460076"/>
            <a:ext cx="3356810" cy="461665"/>
          </a:xfrm>
          <a:prstGeom prst="rect">
            <a:avLst/>
          </a:prstGeom>
          <a:noFill/>
        </p:spPr>
        <p:txBody>
          <a:bodyPr wrap="square" rtlCol="0">
            <a:spAutoFit/>
          </a:bodyPr>
          <a:lstStyle/>
          <a:p>
            <a:pPr algn="ctr"/>
            <a:r>
              <a:rPr lang="zh-CN" altLang="en-US" sz="2400" b="1" dirty="0">
                <a:latin typeface="+mj-ea"/>
              </a:rPr>
              <a:t>粉尘易引起人体疾病</a:t>
            </a:r>
            <a:endParaRPr lang="zh-CN" altLang="en-US" sz="2400" b="1" dirty="0">
              <a:latin typeface="+mj-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93153" y="2888166"/>
            <a:ext cx="2520176" cy="2520176"/>
          </a:xfrm>
          <a:prstGeom prst="roundRect">
            <a:avLst>
              <a:gd name="adj" fmla="val 3183"/>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idx="1"/>
          </p:nvPr>
        </p:nvSpPr>
        <p:spPr>
          <a:xfrm>
            <a:off x="3326079" y="2159000"/>
            <a:ext cx="7569899" cy="3967565"/>
          </a:xfrm>
        </p:spPr>
        <p:txBody>
          <a:bodyPr>
            <a:noAutofit/>
          </a:bodyPr>
          <a:lstStyle/>
          <a:p>
            <a:pPr indent="0">
              <a:lnSpc>
                <a:spcPct val="150000"/>
              </a:lnSpc>
              <a:buNone/>
            </a:pPr>
            <a:r>
              <a:rPr lang="zh-CN" altLang="en-US" sz="2000" dirty="0">
                <a:solidFill>
                  <a:schemeClr val="tx1"/>
                </a:solidFill>
                <a:latin typeface="+mj-ea"/>
                <a:ea typeface="+mj-ea"/>
              </a:rPr>
              <a:t>典型案例（</a:t>
            </a:r>
            <a:r>
              <a:rPr lang="en-US" altLang="zh-CN" sz="2000" dirty="0">
                <a:solidFill>
                  <a:schemeClr val="tx1"/>
                </a:solidFill>
                <a:latin typeface="+mj-ea"/>
                <a:ea typeface="+mj-ea"/>
              </a:rPr>
              <a:t>2009</a:t>
            </a:r>
            <a:r>
              <a:rPr lang="zh-CN" altLang="en-US" sz="2000" dirty="0">
                <a:solidFill>
                  <a:schemeClr val="tx1"/>
                </a:solidFill>
                <a:latin typeface="+mj-ea"/>
                <a:ea typeface="+mj-ea"/>
              </a:rPr>
              <a:t>年</a:t>
            </a:r>
            <a:r>
              <a:rPr lang="en-US" altLang="zh-CN" sz="2000" dirty="0">
                <a:solidFill>
                  <a:schemeClr val="tx1"/>
                </a:solidFill>
                <a:latin typeface="+mj-ea"/>
                <a:ea typeface="+mj-ea"/>
              </a:rPr>
              <a:t>7</a:t>
            </a:r>
            <a:r>
              <a:rPr lang="zh-CN" altLang="en-US" sz="2000" dirty="0">
                <a:solidFill>
                  <a:schemeClr val="tx1"/>
                </a:solidFill>
                <a:latin typeface="+mj-ea"/>
                <a:ea typeface="+mj-ea"/>
              </a:rPr>
              <a:t>月河南开胸验肺事件）：</a:t>
            </a:r>
            <a:endParaRPr lang="en-US" altLang="zh-CN" sz="2000" dirty="0">
              <a:solidFill>
                <a:schemeClr val="tx1"/>
              </a:solidFill>
              <a:latin typeface="+mj-ea"/>
              <a:ea typeface="+mj-ea"/>
            </a:endParaRPr>
          </a:p>
          <a:p>
            <a:pPr indent="0">
              <a:lnSpc>
                <a:spcPct val="150000"/>
              </a:lnSpc>
              <a:buNone/>
            </a:pPr>
            <a:r>
              <a:rPr lang="en-US" altLang="zh-CN" sz="2000" dirty="0">
                <a:solidFill>
                  <a:schemeClr val="tx1"/>
                </a:solidFill>
                <a:latin typeface="+mn-ea"/>
                <a:ea typeface="+mn-ea"/>
              </a:rPr>
              <a:t>28</a:t>
            </a:r>
            <a:r>
              <a:rPr lang="zh-CN" altLang="en-US" sz="2000" dirty="0">
                <a:solidFill>
                  <a:schemeClr val="tx1"/>
                </a:solidFill>
                <a:latin typeface="+mn-ea"/>
                <a:ea typeface="+mn-ea"/>
              </a:rPr>
              <a:t>岁的河南新密市刘寨镇农民张海超怀疑自己在</a:t>
            </a:r>
            <a:r>
              <a:rPr lang="zh-CN" altLang="en-US" sz="2000" dirty="0">
                <a:latin typeface="+mn-ea"/>
                <a:ea typeface="+mn-ea"/>
              </a:rPr>
              <a:t>打工时得了“尘肺病”，郑州和北京的多家大型综合医院也给出了怀疑是“尘肺病”的诊断，但当地职业病法定诊断机构</a:t>
            </a:r>
            <a:r>
              <a:rPr lang="en-US" altLang="zh-CN" sz="2000" dirty="0">
                <a:latin typeface="+mn-ea"/>
                <a:ea typeface="+mn-ea"/>
              </a:rPr>
              <a:t>——</a:t>
            </a:r>
            <a:r>
              <a:rPr lang="zh-CN" altLang="en-US" sz="2000" dirty="0">
                <a:latin typeface="+mn-ea"/>
                <a:ea typeface="+mn-ea"/>
              </a:rPr>
              <a:t>郑州市职业病防治所给出的诊断结果却是肺结核，与“尘肺病”无关。张海超最后不得已采用“开胸验肺”这种极端方式来证明自己患的是尘肺病。此事件引起社会广泛高度关注</a:t>
            </a:r>
            <a:r>
              <a:rPr lang="en-US" altLang="zh-CN" sz="2000" dirty="0">
                <a:latin typeface="+mn-ea"/>
                <a:ea typeface="+mn-ea"/>
              </a:rPr>
              <a:t>——</a:t>
            </a:r>
            <a:r>
              <a:rPr lang="zh-CN" altLang="en-US" sz="2000" dirty="0">
                <a:latin typeface="+mn-ea"/>
                <a:ea typeface="+mn-ea"/>
              </a:rPr>
              <a:t>中央电视台曾作报道。在当地劳动部门的调解下，张海超最终获得赔偿</a:t>
            </a:r>
            <a:r>
              <a:rPr lang="en-US" altLang="zh-CN" sz="2000" dirty="0">
                <a:latin typeface="+mn-ea"/>
                <a:ea typeface="+mn-ea"/>
              </a:rPr>
              <a:t>61.5</a:t>
            </a:r>
            <a:r>
              <a:rPr lang="zh-CN" altLang="en-US" sz="2000" dirty="0">
                <a:latin typeface="+mn-ea"/>
                <a:ea typeface="+mn-ea"/>
              </a:rPr>
              <a:t>万元</a:t>
            </a:r>
            <a:endParaRPr lang="zh-CN" altLang="en-US" sz="2000" dirty="0">
              <a:latin typeface="+mn-ea"/>
              <a:ea typeface="+mn-ea"/>
            </a:endParaRPr>
          </a:p>
        </p:txBody>
      </p:sp>
      <p:sp>
        <p:nvSpPr>
          <p:cNvPr id="6"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粉尘火灾爆炸的危害及控制</a:t>
            </a:r>
            <a:endParaRPr lang="zh-CN" altLang="en-US" b="1" i="0" u="none" strike="noStrike" kern="2200" baseline="0" dirty="0">
              <a:latin typeface="Times New Roman" panose="02020603050405020304" pitchFamily="18" charset="0"/>
            </a:endParaRPr>
          </a:p>
        </p:txBody>
      </p:sp>
      <p:sp>
        <p:nvSpPr>
          <p:cNvPr id="7" name="圆角矩形 6"/>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8" name="文本框 7"/>
          <p:cNvSpPr txBox="1"/>
          <p:nvPr/>
        </p:nvSpPr>
        <p:spPr>
          <a:xfrm>
            <a:off x="1127125" y="3672204"/>
            <a:ext cx="1709544" cy="941155"/>
          </a:xfrm>
          <a:prstGeom prst="rect">
            <a:avLst/>
          </a:prstGeom>
          <a:noFill/>
        </p:spPr>
        <p:txBody>
          <a:bodyPr wrap="square" rtlCol="0">
            <a:spAutoFit/>
          </a:bodyPr>
          <a:lstStyle/>
          <a:p>
            <a:pPr>
              <a:lnSpc>
                <a:spcPct val="120000"/>
              </a:lnSpc>
            </a:pPr>
            <a:r>
              <a:rPr lang="zh-CN" altLang="en-US" sz="2400" b="1" dirty="0">
                <a:latin typeface="+mj-ea"/>
                <a:ea typeface="+mj-ea"/>
                <a:cs typeface="Times New Roman" panose="02020603050405020304" pitchFamily="18" charset="0"/>
              </a:rPr>
              <a:t>粉尘对人体健康的危害</a:t>
            </a:r>
            <a:endParaRPr lang="zh-CN" altLang="en-US" sz="2400" b="1" dirty="0">
              <a:latin typeface="+mj-ea"/>
              <a:ea typeface="+mj-ea"/>
            </a:endParaRPr>
          </a:p>
        </p:txBody>
      </p:sp>
      <p:sp>
        <p:nvSpPr>
          <p:cNvPr id="11" name="任意多边形 10"/>
          <p:cNvSpPr/>
          <p:nvPr/>
        </p:nvSpPr>
        <p:spPr>
          <a:xfrm>
            <a:off x="1868961" y="2031240"/>
            <a:ext cx="9568627" cy="4223084"/>
          </a:xfrm>
          <a:custGeom>
            <a:avLst/>
            <a:gdLst>
              <a:gd name="connsiteX0" fmla="*/ 0 w 9568627"/>
              <a:gd name="connsiteY0" fmla="*/ 0 h 4223084"/>
              <a:gd name="connsiteX1" fmla="*/ 9568627 w 9568627"/>
              <a:gd name="connsiteY1" fmla="*/ 0 h 4223084"/>
              <a:gd name="connsiteX2" fmla="*/ 9568627 w 9568627"/>
              <a:gd name="connsiteY2" fmla="*/ 4223084 h 4223084"/>
              <a:gd name="connsiteX3" fmla="*/ 0 w 9568627"/>
              <a:gd name="connsiteY3" fmla="*/ 4223084 h 4223084"/>
              <a:gd name="connsiteX4" fmla="*/ 0 w 9568627"/>
              <a:gd name="connsiteY4" fmla="*/ 3364045 h 4223084"/>
              <a:gd name="connsiteX5" fmla="*/ 137588 w 9568627"/>
              <a:gd name="connsiteY5" fmla="*/ 3364045 h 4223084"/>
              <a:gd name="connsiteX6" fmla="*/ 137588 w 9568627"/>
              <a:gd name="connsiteY6" fmla="*/ 4085496 h 4223084"/>
              <a:gd name="connsiteX7" fmla="*/ 9431039 w 9568627"/>
              <a:gd name="connsiteY7" fmla="*/ 4085496 h 4223084"/>
              <a:gd name="connsiteX8" fmla="*/ 9431039 w 9568627"/>
              <a:gd name="connsiteY8" fmla="*/ 137588 h 4223084"/>
              <a:gd name="connsiteX9" fmla="*/ 137588 w 9568627"/>
              <a:gd name="connsiteY9" fmla="*/ 137588 h 4223084"/>
              <a:gd name="connsiteX10" fmla="*/ 137588 w 9568627"/>
              <a:gd name="connsiteY10" fmla="*/ 854845 h 4223084"/>
              <a:gd name="connsiteX11" fmla="*/ 0 w 9568627"/>
              <a:gd name="connsiteY11" fmla="*/ 854845 h 422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8627" h="4223084">
                <a:moveTo>
                  <a:pt x="0" y="0"/>
                </a:moveTo>
                <a:lnTo>
                  <a:pt x="9568627" y="0"/>
                </a:lnTo>
                <a:lnTo>
                  <a:pt x="9568627" y="4223084"/>
                </a:lnTo>
                <a:lnTo>
                  <a:pt x="0" y="4223084"/>
                </a:lnTo>
                <a:lnTo>
                  <a:pt x="0" y="3364045"/>
                </a:lnTo>
                <a:lnTo>
                  <a:pt x="137588" y="3364045"/>
                </a:lnTo>
                <a:lnTo>
                  <a:pt x="137588" y="4085496"/>
                </a:lnTo>
                <a:lnTo>
                  <a:pt x="9431039" y="4085496"/>
                </a:lnTo>
                <a:lnTo>
                  <a:pt x="9431039" y="137588"/>
                </a:lnTo>
                <a:lnTo>
                  <a:pt x="137588" y="137588"/>
                </a:lnTo>
                <a:lnTo>
                  <a:pt x="137588" y="854845"/>
                </a:lnTo>
                <a:lnTo>
                  <a:pt x="0" y="85484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6"/>
          <p:cNvCxnSpPr/>
          <p:nvPr/>
        </p:nvCxnSpPr>
        <p:spPr>
          <a:xfrm flipV="1">
            <a:off x="3021743" y="2369503"/>
            <a:ext cx="1712803" cy="641622"/>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184382" y="3989903"/>
            <a:ext cx="155016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908300" y="4878192"/>
            <a:ext cx="1826246" cy="70835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734545" y="1658824"/>
            <a:ext cx="6365255" cy="1442791"/>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defTabSz="1219200"/>
            <a:endParaRPr lang="zh-CN" altLang="en-US" sz="2400">
              <a:solidFill>
                <a:prstClr val="white"/>
              </a:solidFill>
              <a:latin typeface="Calibri" panose="020F0502020204030204" pitchFamily="34" charset="0"/>
              <a:ea typeface="宋体" panose="02010600030101010101" pitchFamily="2" charset="-122"/>
            </a:endParaRPr>
          </a:p>
        </p:txBody>
      </p:sp>
      <p:sp>
        <p:nvSpPr>
          <p:cNvPr id="6" name="六边形 5"/>
          <p:cNvSpPr/>
          <p:nvPr/>
        </p:nvSpPr>
        <p:spPr>
          <a:xfrm>
            <a:off x="1266294" y="2954230"/>
            <a:ext cx="2376201" cy="2047591"/>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TextBox 9"/>
          <p:cNvSpPr txBox="1"/>
          <p:nvPr/>
        </p:nvSpPr>
        <p:spPr>
          <a:xfrm>
            <a:off x="5017638" y="1903673"/>
            <a:ext cx="6052611" cy="1015695"/>
          </a:xfrm>
          <a:prstGeom prst="rect">
            <a:avLst/>
          </a:prstGeom>
          <a:noFill/>
        </p:spPr>
        <p:txBody>
          <a:bodyPr wrap="square" lIns="91472" tIns="45736" rIns="91472" bIns="45736" rtlCol="0">
            <a:spAutoFit/>
          </a:bodyPr>
          <a:lstStyle/>
          <a:p>
            <a:pPr>
              <a:lnSpc>
                <a:spcPct val="150000"/>
              </a:lnSpc>
              <a:buClr>
                <a:srgbClr val="0070C0"/>
              </a:buClr>
            </a:pPr>
            <a:r>
              <a:rPr lang="zh-CN" altLang="en-US" sz="2000" dirty="0"/>
              <a:t>光线通过含尘介质，光强减弱，影响能见度，作业时易发生误操作、造成事故；</a:t>
            </a:r>
            <a:endParaRPr lang="en-US" altLang="zh-CN" sz="2000" dirty="0"/>
          </a:p>
        </p:txBody>
      </p:sp>
      <p:sp>
        <p:nvSpPr>
          <p:cNvPr id="11" name="矩形 10"/>
          <p:cNvSpPr/>
          <p:nvPr/>
        </p:nvSpPr>
        <p:spPr>
          <a:xfrm>
            <a:off x="4734545" y="3303031"/>
            <a:ext cx="6365255" cy="1442791"/>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defTabSz="1219200"/>
            <a:endParaRPr lang="zh-CN" altLang="en-US" sz="2400">
              <a:solidFill>
                <a:prstClr val="white"/>
              </a:solidFill>
              <a:latin typeface="Calibri" panose="020F0502020204030204" pitchFamily="34" charset="0"/>
              <a:ea typeface="宋体" panose="02010600030101010101" pitchFamily="2" charset="-122"/>
            </a:endParaRPr>
          </a:p>
        </p:txBody>
      </p:sp>
      <p:sp>
        <p:nvSpPr>
          <p:cNvPr id="13" name="TextBox 12"/>
          <p:cNvSpPr txBox="1"/>
          <p:nvPr/>
        </p:nvSpPr>
        <p:spPr>
          <a:xfrm>
            <a:off x="4890867" y="3743665"/>
            <a:ext cx="6052611" cy="492475"/>
          </a:xfrm>
          <a:prstGeom prst="rect">
            <a:avLst/>
          </a:prstGeom>
          <a:noFill/>
        </p:spPr>
        <p:txBody>
          <a:bodyPr wrap="square" lIns="91472" tIns="45736" rIns="91472" bIns="45736" rtlCol="0">
            <a:spAutoFit/>
          </a:bodyPr>
          <a:lstStyle/>
          <a:p>
            <a:pPr lvl="0" algn="ctr" defTabSz="1219200">
              <a:lnSpc>
                <a:spcPct val="130000"/>
              </a:lnSpc>
              <a:defRPr/>
            </a:pPr>
            <a:r>
              <a:rPr lang="zh-CN" altLang="en-US" sz="2000" dirty="0"/>
              <a:t>长时间的能见度降低还会使视力疲劳，造成眼疾</a:t>
            </a:r>
            <a:endParaRPr kumimoji="0" lang="zh-CN" altLang="en-US" sz="2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4734545" y="4899098"/>
            <a:ext cx="6365255" cy="1442791"/>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6" name="TextBox 15"/>
          <p:cNvSpPr txBox="1"/>
          <p:nvPr/>
        </p:nvSpPr>
        <p:spPr>
          <a:xfrm>
            <a:off x="4764094" y="4899098"/>
            <a:ext cx="6306155" cy="1477360"/>
          </a:xfrm>
          <a:prstGeom prst="rect">
            <a:avLst/>
          </a:prstGeom>
          <a:noFill/>
        </p:spPr>
        <p:txBody>
          <a:bodyPr wrap="square" lIns="91472" tIns="45736" rIns="91472" bIns="45736" rtlCol="0">
            <a:spAutoFit/>
          </a:bodyPr>
          <a:lstStyle/>
          <a:p>
            <a:pPr>
              <a:lnSpc>
                <a:spcPct val="150000"/>
              </a:lnSpc>
              <a:buClr>
                <a:srgbClr val="0070C0"/>
              </a:buClr>
            </a:pPr>
            <a:r>
              <a:rPr lang="zh-CN" altLang="en-US" sz="2000" dirty="0"/>
              <a:t>正常视力的人在当时天气条件下能够识别目标物的最大水平距离，以目力测定用以判定大气透明度的一个气象要素。取决于光的传播和眼睛从视场中区别物体的能力。</a:t>
            </a:r>
            <a:endParaRPr lang="zh-CN" altLang="en-US" sz="2000" dirty="0"/>
          </a:p>
        </p:txBody>
      </p:sp>
      <p:sp>
        <p:nvSpPr>
          <p:cNvPr id="17"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粉尘火灾爆炸的危害及控制</a:t>
            </a:r>
            <a:endParaRPr lang="zh-CN" altLang="en-US" b="1" i="0" u="none" strike="noStrike" kern="2200" baseline="0" dirty="0">
              <a:latin typeface="Times New Roman" panose="02020603050405020304" pitchFamily="18" charset="0"/>
            </a:endParaRPr>
          </a:p>
        </p:txBody>
      </p:sp>
      <p:sp>
        <p:nvSpPr>
          <p:cNvPr id="18" name="圆角矩形 17"/>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19" name="文本框 18"/>
          <p:cNvSpPr txBox="1"/>
          <p:nvPr/>
        </p:nvSpPr>
        <p:spPr>
          <a:xfrm>
            <a:off x="1724409" y="3303031"/>
            <a:ext cx="1459973" cy="1384353"/>
          </a:xfrm>
          <a:prstGeom prst="rect">
            <a:avLst/>
          </a:prstGeom>
          <a:noFill/>
        </p:spPr>
        <p:txBody>
          <a:bodyPr wrap="square" rtlCol="0">
            <a:spAutoFit/>
          </a:bodyPr>
          <a:lstStyle/>
          <a:p>
            <a:pPr algn="ctr">
              <a:lnSpc>
                <a:spcPct val="120000"/>
              </a:lnSpc>
            </a:pPr>
            <a:r>
              <a:rPr lang="zh-CN" altLang="en-US" sz="2400" b="1" dirty="0">
                <a:latin typeface="+mj-ea"/>
                <a:cs typeface="Times New Roman" panose="02020603050405020304" pitchFamily="18" charset="0"/>
              </a:rPr>
              <a:t>粉尘对</a:t>
            </a:r>
            <a:endParaRPr lang="en-US" altLang="zh-CN" sz="2400" b="1" dirty="0">
              <a:latin typeface="+mj-ea"/>
              <a:cs typeface="Times New Roman" panose="02020603050405020304" pitchFamily="18" charset="0"/>
            </a:endParaRPr>
          </a:p>
          <a:p>
            <a:pPr algn="ctr">
              <a:lnSpc>
                <a:spcPct val="120000"/>
              </a:lnSpc>
            </a:pPr>
            <a:r>
              <a:rPr lang="zh-CN" altLang="en-US" sz="2400" b="1" dirty="0">
                <a:latin typeface="+mj-ea"/>
                <a:cs typeface="Times New Roman" panose="02020603050405020304" pitchFamily="18" charset="0"/>
              </a:rPr>
              <a:t>能见度的</a:t>
            </a:r>
            <a:endParaRPr lang="en-US" altLang="zh-CN" sz="2400" b="1" dirty="0">
              <a:latin typeface="+mj-ea"/>
              <a:cs typeface="Times New Roman" panose="02020603050405020304" pitchFamily="18" charset="0"/>
            </a:endParaRPr>
          </a:p>
          <a:p>
            <a:pPr algn="ctr">
              <a:lnSpc>
                <a:spcPct val="120000"/>
              </a:lnSpc>
            </a:pPr>
            <a:r>
              <a:rPr lang="zh-CN" altLang="en-US" sz="2400" b="1" dirty="0">
                <a:latin typeface="+mj-ea"/>
                <a:cs typeface="Times New Roman" panose="02020603050405020304" pitchFamily="18" charset="0"/>
              </a:rPr>
              <a:t>影响</a:t>
            </a:r>
            <a:endParaRPr lang="zh-CN" altLang="en-US" sz="2400" b="1" dirty="0">
              <a:latin typeface="+mj-ea"/>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2" presetClass="entr" presetSubtype="1" fill="hold" grpId="0" nodeType="afterEffect" p14:presetBounceEnd="50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50000">
                                          <p:cBhvr additive="base">
                                            <p:cTn id="21"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10"/>
                                            </p:tgtEl>
                                            <p:attrNameLst>
                                              <p:attrName>style.visibility</p:attrName>
                                            </p:attrNameLst>
                                          </p:cBhvr>
                                          <p:to>
                                            <p:strVal val="visible"/>
                                          </p:to>
                                        </p:set>
                                        <p:animEffect transition="in" filter="wipe(left)">
                                          <p:cBhvr>
                                            <p:cTn id="26" dur="100"/>
                                            <p:tgtEl>
                                              <p:spTgt spid="10"/>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10"/>
                                            </p:tgtEl>
                                          </p:cBhvr>
                                          <p:to x="80000" y="100000"/>
                                        </p:animScale>
                                        <p:anim by="(#ppt_w*0.10)" calcmode="lin" valueType="num">
                                          <p:cBhvr>
                                            <p:cTn id="29" dur="50" autoRev="1" fill="hold">
                                              <p:stCondLst>
                                                <p:cond delay="0"/>
                                              </p:stCondLst>
                                            </p:cTn>
                                            <p:tgtEl>
                                              <p:spTgt spid="10"/>
                                            </p:tgtEl>
                                            <p:attrNameLst>
                                              <p:attrName>ppt_x</p:attrName>
                                            </p:attrNameLst>
                                          </p:cBhvr>
                                        </p:anim>
                                        <p:anim by="(-#ppt_w*0.10)" calcmode="lin" valueType="num">
                                          <p:cBhvr>
                                            <p:cTn id="30" dur="50" autoRev="1" fill="hold">
                                              <p:stCondLst>
                                                <p:cond delay="0"/>
                                              </p:stCondLst>
                                            </p:cTn>
                                            <p:tgtEl>
                                              <p:spTgt spid="10"/>
                                            </p:tgtEl>
                                            <p:attrNameLst>
                                              <p:attrName>ppt_y</p:attrName>
                                            </p:attrNameLst>
                                          </p:cBhvr>
                                        </p:anim>
                                        <p:animRot by="-480000">
                                          <p:cBhvr>
                                            <p:cTn id="31" dur="50" autoRev="1" fill="hold">
                                              <p:stCondLst>
                                                <p:cond delay="0"/>
                                              </p:stCondLst>
                                            </p:cTn>
                                            <p:tgtEl>
                                              <p:spTgt spid="10"/>
                                            </p:tgtEl>
                                            <p:attrNameLst>
                                              <p:attrName>r</p:attrName>
                                            </p:attrNameLst>
                                          </p:cBhvr>
                                        </p:animRot>
                                      </p:childTnLst>
                                    </p:cTn>
                                  </p:par>
                                </p:childTnLst>
                              </p:cTn>
                            </p:par>
                            <p:par>
                              <p:cTn id="32" fill="hold">
                                <p:stCondLst>
                                  <p:cond delay="2619"/>
                                </p:stCondLst>
                                <p:childTnLst>
                                  <p:par>
                                    <p:cTn id="33" presetID="2" presetClass="entr" presetSubtype="1" fill="hold" grpId="0" nodeType="afterEffect" p14:presetBounceEnd="50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0000">
                                          <p:cBhvr additive="base">
                                            <p:cTn id="35"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11"/>
                                            </p:tgtEl>
                                            <p:attrNameLst>
                                              <p:attrName>ppt_y</p:attrName>
                                            </p:attrNameLst>
                                          </p:cBhvr>
                                          <p:tavLst>
                                            <p:tav tm="0">
                                              <p:val>
                                                <p:strVal val="0-#ppt_h/2"/>
                                              </p:val>
                                            </p:tav>
                                            <p:tav tm="100000">
                                              <p:val>
                                                <p:strVal val="#ppt_y"/>
                                              </p:val>
                                            </p:tav>
                                          </p:tavLst>
                                        </p:anim>
                                      </p:childTnLst>
                                    </p:cTn>
                                  </p:par>
                                </p:childTnLst>
                              </p:cTn>
                            </p:par>
                            <p:par>
                              <p:cTn id="37" fill="hold">
                                <p:stCondLst>
                                  <p:cond delay="3119"/>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13"/>
                                            </p:tgtEl>
                                            <p:attrNameLst>
                                              <p:attrName>style.visibility</p:attrName>
                                            </p:attrNameLst>
                                          </p:cBhvr>
                                          <p:to>
                                            <p:strVal val="visible"/>
                                          </p:to>
                                        </p:set>
                                        <p:animEffect transition="in" filter="wipe(left)">
                                          <p:cBhvr>
                                            <p:cTn id="40" dur="100"/>
                                            <p:tgtEl>
                                              <p:spTgt spid="13"/>
                                            </p:tgtEl>
                                          </p:cBhvr>
                                        </p:animEffect>
                                      </p:childTnLst>
                                    </p:cTn>
                                  </p:par>
                                  <p:par>
                                    <p:cTn id="41" presetID="36" presetClass="emph" presetSubtype="0" fill="hold" grpId="1" nodeType="withEffect">
                                      <p:stCondLst>
                                        <p:cond delay="0"/>
                                      </p:stCondLst>
                                      <p:iterate type="lt">
                                        <p:tmPct val="30000"/>
                                      </p:iterate>
                                      <p:childTnLst>
                                        <p:animScale>
                                          <p:cBhvr>
                                            <p:cTn id="42" dur="50" autoRev="1" fill="hold">
                                              <p:stCondLst>
                                                <p:cond delay="0"/>
                                              </p:stCondLst>
                                            </p:cTn>
                                            <p:tgtEl>
                                              <p:spTgt spid="13"/>
                                            </p:tgtEl>
                                          </p:cBhvr>
                                          <p:to x="80000" y="100000"/>
                                        </p:animScale>
                                        <p:anim by="(#ppt_w*0.10)" calcmode="lin" valueType="num">
                                          <p:cBhvr>
                                            <p:cTn id="43" dur="50" autoRev="1" fill="hold">
                                              <p:stCondLst>
                                                <p:cond delay="0"/>
                                              </p:stCondLst>
                                            </p:cTn>
                                            <p:tgtEl>
                                              <p:spTgt spid="13"/>
                                            </p:tgtEl>
                                            <p:attrNameLst>
                                              <p:attrName>ppt_x</p:attrName>
                                            </p:attrNameLst>
                                          </p:cBhvr>
                                        </p:anim>
                                        <p:anim by="(-#ppt_w*0.10)" calcmode="lin" valueType="num">
                                          <p:cBhvr>
                                            <p:cTn id="44" dur="50" autoRev="1" fill="hold">
                                              <p:stCondLst>
                                                <p:cond delay="0"/>
                                              </p:stCondLst>
                                            </p:cTn>
                                            <p:tgtEl>
                                              <p:spTgt spid="13"/>
                                            </p:tgtEl>
                                            <p:attrNameLst>
                                              <p:attrName>ppt_y</p:attrName>
                                            </p:attrNameLst>
                                          </p:cBhvr>
                                        </p:anim>
                                        <p:animRot by="-480000">
                                          <p:cBhvr>
                                            <p:cTn id="45" dur="50" autoRev="1" fill="hold">
                                              <p:stCondLst>
                                                <p:cond delay="0"/>
                                              </p:stCondLst>
                                            </p:cTn>
                                            <p:tgtEl>
                                              <p:spTgt spid="13"/>
                                            </p:tgtEl>
                                            <p:attrNameLst>
                                              <p:attrName>r</p:attrName>
                                            </p:attrNameLst>
                                          </p:cBhvr>
                                        </p:animRot>
                                      </p:childTnLst>
                                    </p:cTn>
                                  </p:par>
                                </p:childTnLst>
                              </p:cTn>
                            </p:par>
                            <p:par>
                              <p:cTn id="46" fill="hold">
                                <p:stCondLst>
                                  <p:cond delay="3820"/>
                                </p:stCondLst>
                                <p:childTnLst>
                                  <p:par>
                                    <p:cTn id="47" presetID="2" presetClass="entr" presetSubtype="1" fill="hold" grpId="0" nodeType="afterEffect" p14:presetBounceEnd="50000">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14:bounceEnd="50000">
                                          <p:cBhvr additive="base">
                                            <p:cTn id="4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par>
                              <p:cTn id="51" fill="hold">
                                <p:stCondLst>
                                  <p:cond delay="4320"/>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16"/>
                                            </p:tgtEl>
                                            <p:attrNameLst>
                                              <p:attrName>style.visibility</p:attrName>
                                            </p:attrNameLst>
                                          </p:cBhvr>
                                          <p:to>
                                            <p:strVal val="visible"/>
                                          </p:to>
                                        </p:set>
                                        <p:animEffect transition="in" filter="wipe(left)">
                                          <p:cBhvr>
                                            <p:cTn id="54" dur="100"/>
                                            <p:tgtEl>
                                              <p:spTgt spid="16"/>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16"/>
                                            </p:tgtEl>
                                          </p:cBhvr>
                                          <p:to x="80000" y="100000"/>
                                        </p:animScale>
                                        <p:anim by="(#ppt_w*0.10)" calcmode="lin" valueType="num">
                                          <p:cBhvr>
                                            <p:cTn id="57" dur="50" autoRev="1" fill="hold">
                                              <p:stCondLst>
                                                <p:cond delay="0"/>
                                              </p:stCondLst>
                                            </p:cTn>
                                            <p:tgtEl>
                                              <p:spTgt spid="16"/>
                                            </p:tgtEl>
                                            <p:attrNameLst>
                                              <p:attrName>ppt_x</p:attrName>
                                            </p:attrNameLst>
                                          </p:cBhvr>
                                        </p:anim>
                                        <p:anim by="(-#ppt_w*0.10)" calcmode="lin" valueType="num">
                                          <p:cBhvr>
                                            <p:cTn id="58" dur="50" autoRev="1" fill="hold">
                                              <p:stCondLst>
                                                <p:cond delay="0"/>
                                              </p:stCondLst>
                                            </p:cTn>
                                            <p:tgtEl>
                                              <p:spTgt spid="16"/>
                                            </p:tgtEl>
                                            <p:attrNameLst>
                                              <p:attrName>ppt_y</p:attrName>
                                            </p:attrNameLst>
                                          </p:cBhvr>
                                        </p:anim>
                                        <p:animRot by="-480000">
                                          <p:cBhvr>
                                            <p:cTn id="5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0" grpId="1"/>
          <p:bldP spid="11" grpId="0" animBg="1"/>
          <p:bldP spid="13" grpId="0"/>
          <p:bldP spid="13" grpId="1"/>
          <p:bldP spid="14" grpId="0" animBg="1"/>
          <p:bldP spid="16" grpId="0"/>
          <p:bldP spid="1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10"/>
                                            </p:tgtEl>
                                            <p:attrNameLst>
                                              <p:attrName>style.visibility</p:attrName>
                                            </p:attrNameLst>
                                          </p:cBhvr>
                                          <p:to>
                                            <p:strVal val="visible"/>
                                          </p:to>
                                        </p:set>
                                        <p:animEffect transition="in" filter="wipe(left)">
                                          <p:cBhvr>
                                            <p:cTn id="26" dur="100"/>
                                            <p:tgtEl>
                                              <p:spTgt spid="10"/>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10"/>
                                            </p:tgtEl>
                                          </p:cBhvr>
                                          <p:to x="80000" y="100000"/>
                                        </p:animScale>
                                        <p:anim by="(#ppt_w*0.10)" calcmode="lin" valueType="num">
                                          <p:cBhvr>
                                            <p:cTn id="29" dur="50" autoRev="1" fill="hold">
                                              <p:stCondLst>
                                                <p:cond delay="0"/>
                                              </p:stCondLst>
                                            </p:cTn>
                                            <p:tgtEl>
                                              <p:spTgt spid="10"/>
                                            </p:tgtEl>
                                            <p:attrNameLst>
                                              <p:attrName>ppt_x</p:attrName>
                                            </p:attrNameLst>
                                          </p:cBhvr>
                                        </p:anim>
                                        <p:anim by="(-#ppt_w*0.10)" calcmode="lin" valueType="num">
                                          <p:cBhvr>
                                            <p:cTn id="30" dur="50" autoRev="1" fill="hold">
                                              <p:stCondLst>
                                                <p:cond delay="0"/>
                                              </p:stCondLst>
                                            </p:cTn>
                                            <p:tgtEl>
                                              <p:spTgt spid="10"/>
                                            </p:tgtEl>
                                            <p:attrNameLst>
                                              <p:attrName>ppt_y</p:attrName>
                                            </p:attrNameLst>
                                          </p:cBhvr>
                                        </p:anim>
                                        <p:animRot by="-480000">
                                          <p:cBhvr>
                                            <p:cTn id="31" dur="50" autoRev="1" fill="hold">
                                              <p:stCondLst>
                                                <p:cond delay="0"/>
                                              </p:stCondLst>
                                            </p:cTn>
                                            <p:tgtEl>
                                              <p:spTgt spid="10"/>
                                            </p:tgtEl>
                                            <p:attrNameLst>
                                              <p:attrName>r</p:attrName>
                                            </p:attrNameLst>
                                          </p:cBhvr>
                                        </p:animRot>
                                      </p:childTnLst>
                                    </p:cTn>
                                  </p:par>
                                </p:childTnLst>
                              </p:cTn>
                            </p:par>
                            <p:par>
                              <p:cTn id="32" fill="hold">
                                <p:stCondLst>
                                  <p:cond delay="2619"/>
                                </p:stCondLst>
                                <p:childTnLst>
                                  <p:par>
                                    <p:cTn id="33" presetID="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childTnLst>
                              </p:cTn>
                            </p:par>
                            <p:par>
                              <p:cTn id="37" fill="hold">
                                <p:stCondLst>
                                  <p:cond delay="3119"/>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13"/>
                                            </p:tgtEl>
                                            <p:attrNameLst>
                                              <p:attrName>style.visibility</p:attrName>
                                            </p:attrNameLst>
                                          </p:cBhvr>
                                          <p:to>
                                            <p:strVal val="visible"/>
                                          </p:to>
                                        </p:set>
                                        <p:animEffect transition="in" filter="wipe(left)">
                                          <p:cBhvr>
                                            <p:cTn id="40" dur="100"/>
                                            <p:tgtEl>
                                              <p:spTgt spid="13"/>
                                            </p:tgtEl>
                                          </p:cBhvr>
                                        </p:animEffect>
                                      </p:childTnLst>
                                    </p:cTn>
                                  </p:par>
                                  <p:par>
                                    <p:cTn id="41" presetID="36" presetClass="emph" presetSubtype="0" fill="hold" grpId="1" nodeType="withEffect">
                                      <p:stCondLst>
                                        <p:cond delay="0"/>
                                      </p:stCondLst>
                                      <p:iterate type="lt">
                                        <p:tmPct val="30000"/>
                                      </p:iterate>
                                      <p:childTnLst>
                                        <p:animScale>
                                          <p:cBhvr>
                                            <p:cTn id="42" dur="50" autoRev="1" fill="hold">
                                              <p:stCondLst>
                                                <p:cond delay="0"/>
                                              </p:stCondLst>
                                            </p:cTn>
                                            <p:tgtEl>
                                              <p:spTgt spid="13"/>
                                            </p:tgtEl>
                                          </p:cBhvr>
                                          <p:to x="80000" y="100000"/>
                                        </p:animScale>
                                        <p:anim by="(#ppt_w*0.10)" calcmode="lin" valueType="num">
                                          <p:cBhvr>
                                            <p:cTn id="43" dur="50" autoRev="1" fill="hold">
                                              <p:stCondLst>
                                                <p:cond delay="0"/>
                                              </p:stCondLst>
                                            </p:cTn>
                                            <p:tgtEl>
                                              <p:spTgt spid="13"/>
                                            </p:tgtEl>
                                            <p:attrNameLst>
                                              <p:attrName>ppt_x</p:attrName>
                                            </p:attrNameLst>
                                          </p:cBhvr>
                                        </p:anim>
                                        <p:anim by="(-#ppt_w*0.10)" calcmode="lin" valueType="num">
                                          <p:cBhvr>
                                            <p:cTn id="44" dur="50" autoRev="1" fill="hold">
                                              <p:stCondLst>
                                                <p:cond delay="0"/>
                                              </p:stCondLst>
                                            </p:cTn>
                                            <p:tgtEl>
                                              <p:spTgt spid="13"/>
                                            </p:tgtEl>
                                            <p:attrNameLst>
                                              <p:attrName>ppt_y</p:attrName>
                                            </p:attrNameLst>
                                          </p:cBhvr>
                                        </p:anim>
                                        <p:animRot by="-480000">
                                          <p:cBhvr>
                                            <p:cTn id="45" dur="50" autoRev="1" fill="hold">
                                              <p:stCondLst>
                                                <p:cond delay="0"/>
                                              </p:stCondLst>
                                            </p:cTn>
                                            <p:tgtEl>
                                              <p:spTgt spid="13"/>
                                            </p:tgtEl>
                                            <p:attrNameLst>
                                              <p:attrName>r</p:attrName>
                                            </p:attrNameLst>
                                          </p:cBhvr>
                                        </p:animRot>
                                      </p:childTnLst>
                                    </p:cTn>
                                  </p:par>
                                </p:childTnLst>
                              </p:cTn>
                            </p:par>
                            <p:par>
                              <p:cTn id="46" fill="hold">
                                <p:stCondLst>
                                  <p:cond delay="3820"/>
                                </p:stCondLst>
                                <p:childTnLst>
                                  <p:par>
                                    <p:cTn id="47" presetID="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par>
                              <p:cTn id="51" fill="hold">
                                <p:stCondLst>
                                  <p:cond delay="4320"/>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16"/>
                                            </p:tgtEl>
                                            <p:attrNameLst>
                                              <p:attrName>style.visibility</p:attrName>
                                            </p:attrNameLst>
                                          </p:cBhvr>
                                          <p:to>
                                            <p:strVal val="visible"/>
                                          </p:to>
                                        </p:set>
                                        <p:animEffect transition="in" filter="wipe(left)">
                                          <p:cBhvr>
                                            <p:cTn id="54" dur="100"/>
                                            <p:tgtEl>
                                              <p:spTgt spid="16"/>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16"/>
                                            </p:tgtEl>
                                          </p:cBhvr>
                                          <p:to x="80000" y="100000"/>
                                        </p:animScale>
                                        <p:anim by="(#ppt_w*0.10)" calcmode="lin" valueType="num">
                                          <p:cBhvr>
                                            <p:cTn id="57" dur="50" autoRev="1" fill="hold">
                                              <p:stCondLst>
                                                <p:cond delay="0"/>
                                              </p:stCondLst>
                                            </p:cTn>
                                            <p:tgtEl>
                                              <p:spTgt spid="16"/>
                                            </p:tgtEl>
                                            <p:attrNameLst>
                                              <p:attrName>ppt_x</p:attrName>
                                            </p:attrNameLst>
                                          </p:cBhvr>
                                        </p:anim>
                                        <p:anim by="(-#ppt_w*0.10)" calcmode="lin" valueType="num">
                                          <p:cBhvr>
                                            <p:cTn id="58" dur="50" autoRev="1" fill="hold">
                                              <p:stCondLst>
                                                <p:cond delay="0"/>
                                              </p:stCondLst>
                                            </p:cTn>
                                            <p:tgtEl>
                                              <p:spTgt spid="16"/>
                                            </p:tgtEl>
                                            <p:attrNameLst>
                                              <p:attrName>ppt_y</p:attrName>
                                            </p:attrNameLst>
                                          </p:cBhvr>
                                        </p:anim>
                                        <p:animRot by="-480000">
                                          <p:cBhvr>
                                            <p:cTn id="5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0" grpId="1"/>
          <p:bldP spid="11" grpId="0" animBg="1"/>
          <p:bldP spid="13" grpId="0"/>
          <p:bldP spid="13" grpId="1"/>
          <p:bldP spid="14" grpId="0" animBg="1"/>
          <p:bldP spid="16" grpId="0"/>
          <p:bldP spid="16"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弧形 7"/>
          <p:cNvSpPr/>
          <p:nvPr/>
        </p:nvSpPr>
        <p:spPr>
          <a:xfrm>
            <a:off x="762283" y="1482387"/>
            <a:ext cx="2880000" cy="2880000"/>
          </a:xfrm>
          <a:prstGeom prst="arc">
            <a:avLst>
              <a:gd name="adj1" fmla="val 2159263"/>
              <a:gd name="adj2" fmla="val 19483657"/>
            </a:avLst>
          </a:prstGeom>
          <a:ln w="19050">
            <a:solidFill>
              <a:srgbClr val="4D9AD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9" name="标题 1"/>
          <p:cNvSpPr txBox="1"/>
          <p:nvPr/>
        </p:nvSpPr>
        <p:spPr>
          <a:xfrm>
            <a:off x="1419508" y="2194361"/>
            <a:ext cx="3449634" cy="1500655"/>
          </a:xfrm>
          <a:prstGeom prst="rect">
            <a:avLst/>
          </a:prstGeom>
        </p:spPr>
        <p:txBody>
          <a:bodyPr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lgn="ctr"/>
            <a:r>
              <a:rPr lang="zh-CN" altLang="en-US" sz="4400" kern="2200" dirty="0">
                <a:latin typeface="Calibri" panose="020F0502020204030204" pitchFamily="34" charset="0"/>
              </a:rPr>
              <a:t>目  录</a:t>
            </a:r>
            <a:endParaRPr lang="en-US" altLang="zh-CN" sz="4400" kern="2200" dirty="0">
              <a:latin typeface="Calibri" panose="020F0502020204030204" pitchFamily="34" charset="0"/>
            </a:endParaRPr>
          </a:p>
          <a:p>
            <a:pPr algn="ctr"/>
            <a:r>
              <a:rPr lang="en-US" altLang="zh-CN" sz="3200" b="0" kern="2200" dirty="0">
                <a:solidFill>
                  <a:schemeClr val="tx1">
                    <a:lumMod val="50000"/>
                    <a:lumOff val="50000"/>
                  </a:schemeClr>
                </a:solidFill>
                <a:latin typeface="Arial Unicode MS" pitchFamily="34" charset="-122"/>
                <a:ea typeface="Arial Unicode MS" pitchFamily="34" charset="-122"/>
                <a:cs typeface="Arial Unicode MS" pitchFamily="34" charset="-122"/>
              </a:rPr>
              <a:t>CONTENTS</a:t>
            </a:r>
            <a:endParaRPr lang="zh-CN" altLang="en-US" sz="3200" b="0" kern="2200"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10" name="圆角矩形 9"/>
          <p:cNvSpPr/>
          <p:nvPr/>
        </p:nvSpPr>
        <p:spPr>
          <a:xfrm>
            <a:off x="5339425" y="1360121"/>
            <a:ext cx="444222" cy="468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1</a:t>
            </a:r>
            <a:endParaRPr lang="zh-CN" altLang="en-US" sz="2400" dirty="0">
              <a:latin typeface="微软雅黑" panose="020B0503020204020204" pitchFamily="34" charset="-122"/>
              <a:ea typeface="微软雅黑" panose="020B0503020204020204" pitchFamily="34" charset="-122"/>
            </a:endParaRPr>
          </a:p>
        </p:txBody>
      </p:sp>
      <p:sp>
        <p:nvSpPr>
          <p:cNvPr id="37" name="圆角矩形 36"/>
          <p:cNvSpPr/>
          <p:nvPr/>
        </p:nvSpPr>
        <p:spPr>
          <a:xfrm>
            <a:off x="5340301" y="2057210"/>
            <a:ext cx="443345" cy="44334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38" name="圆角矩形 37"/>
          <p:cNvSpPr/>
          <p:nvPr/>
        </p:nvSpPr>
        <p:spPr>
          <a:xfrm>
            <a:off x="5340301" y="2757899"/>
            <a:ext cx="443345" cy="44334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39" name="圆角矩形 38"/>
          <p:cNvSpPr/>
          <p:nvPr/>
        </p:nvSpPr>
        <p:spPr>
          <a:xfrm>
            <a:off x="5340301" y="3458589"/>
            <a:ext cx="443345" cy="44334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4</a:t>
            </a:r>
            <a:endParaRPr lang="zh-CN" altLang="en-US" sz="2400" dirty="0">
              <a:latin typeface="微软雅黑" panose="020B0503020204020204" pitchFamily="34" charset="-122"/>
              <a:ea typeface="微软雅黑" panose="020B0503020204020204" pitchFamily="34" charset="-122"/>
            </a:endParaRPr>
          </a:p>
        </p:txBody>
      </p:sp>
      <p:sp>
        <p:nvSpPr>
          <p:cNvPr id="40" name="圆角矩形 39"/>
          <p:cNvSpPr/>
          <p:nvPr/>
        </p:nvSpPr>
        <p:spPr>
          <a:xfrm>
            <a:off x="5339425" y="4155151"/>
            <a:ext cx="443345" cy="44334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5</a:t>
            </a:r>
            <a:endParaRPr lang="zh-CN" altLang="en-US" sz="2400"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6130732" y="1360121"/>
            <a:ext cx="4683512" cy="461665"/>
          </a:xfrm>
          <a:prstGeom prst="rect">
            <a:avLst/>
          </a:prstGeom>
          <a:noFill/>
        </p:spPr>
        <p:txBody>
          <a:bodyPr wrap="square" rtlCol="0">
            <a:spAutoFit/>
          </a:bodyPr>
          <a:lstStyle/>
          <a:p>
            <a:pPr>
              <a:buFont typeface="Wingdings" panose="05000000000000000000" pitchFamily="2" charset="2"/>
              <a:buNone/>
            </a:pPr>
            <a:r>
              <a:rPr lang="zh-CN" altLang="en-US" sz="2400" b="1" dirty="0">
                <a:latin typeface="Arial" panose="020B0604020202020204" pitchFamily="34" charset="0"/>
              </a:rPr>
              <a:t>粉尘的定义</a:t>
            </a:r>
            <a:endParaRPr lang="en-US" altLang="zh-CN" sz="2400" b="1" dirty="0">
              <a:latin typeface="Arial" panose="020B0604020202020204" pitchFamily="34" charset="0"/>
            </a:endParaRPr>
          </a:p>
        </p:txBody>
      </p:sp>
      <p:sp>
        <p:nvSpPr>
          <p:cNvPr id="46" name="文本框 45"/>
          <p:cNvSpPr txBox="1"/>
          <p:nvPr/>
        </p:nvSpPr>
        <p:spPr>
          <a:xfrm>
            <a:off x="6130732" y="2037397"/>
            <a:ext cx="4683512" cy="461665"/>
          </a:xfrm>
          <a:prstGeom prst="rect">
            <a:avLst/>
          </a:prstGeom>
          <a:noFill/>
        </p:spPr>
        <p:txBody>
          <a:bodyPr wrap="square" rtlCol="0">
            <a:spAutoFit/>
          </a:bodyPr>
          <a:lstStyle>
            <a:defPPr>
              <a:defRPr lang="zh-CN"/>
            </a:defPPr>
            <a:lvl1pPr>
              <a:buFont typeface="Wingdings" panose="05000000000000000000" pitchFamily="2" charset="2"/>
              <a:buNone/>
              <a:defRPr sz="2400" b="1">
                <a:latin typeface="Arial" panose="020B0604020202020204" pitchFamily="34" charset="0"/>
              </a:defRPr>
            </a:lvl1pPr>
          </a:lstStyle>
          <a:p>
            <a:r>
              <a:rPr lang="zh-CN" altLang="en-US" dirty="0"/>
              <a:t>粉尘的技术要求</a:t>
            </a:r>
            <a:endParaRPr lang="en-US" altLang="zh-CN" dirty="0"/>
          </a:p>
        </p:txBody>
      </p:sp>
      <p:sp>
        <p:nvSpPr>
          <p:cNvPr id="47" name="文本框 46"/>
          <p:cNvSpPr txBox="1"/>
          <p:nvPr/>
        </p:nvSpPr>
        <p:spPr>
          <a:xfrm>
            <a:off x="6130732" y="2735451"/>
            <a:ext cx="4683512" cy="461665"/>
          </a:xfrm>
          <a:prstGeom prst="rect">
            <a:avLst/>
          </a:prstGeom>
          <a:noFill/>
        </p:spPr>
        <p:txBody>
          <a:bodyPr wrap="square" rtlCol="0">
            <a:spAutoFit/>
          </a:bodyPr>
          <a:lstStyle>
            <a:defPPr>
              <a:defRPr lang="zh-CN"/>
            </a:defPPr>
            <a:lvl1pPr>
              <a:buFont typeface="Wingdings" panose="05000000000000000000" pitchFamily="2" charset="2"/>
              <a:buNone/>
              <a:defRPr sz="2400" b="1">
                <a:latin typeface="Arial" panose="020B0604020202020204" pitchFamily="34" charset="0"/>
              </a:defRPr>
            </a:lvl1pPr>
          </a:lstStyle>
          <a:p>
            <a:r>
              <a:rPr lang="zh-CN" altLang="en-US" dirty="0"/>
              <a:t>粉尘的基本知识</a:t>
            </a:r>
            <a:endParaRPr lang="en-US" altLang="zh-CN" dirty="0"/>
          </a:p>
        </p:txBody>
      </p:sp>
      <p:sp>
        <p:nvSpPr>
          <p:cNvPr id="48" name="文本框 47"/>
          <p:cNvSpPr txBox="1"/>
          <p:nvPr/>
        </p:nvSpPr>
        <p:spPr>
          <a:xfrm>
            <a:off x="6130732" y="3436141"/>
            <a:ext cx="4683512" cy="461665"/>
          </a:xfrm>
          <a:prstGeom prst="rect">
            <a:avLst/>
          </a:prstGeom>
          <a:noFill/>
        </p:spPr>
        <p:txBody>
          <a:bodyPr wrap="square" rtlCol="0">
            <a:spAutoFit/>
          </a:bodyPr>
          <a:lstStyle>
            <a:defPPr>
              <a:defRPr lang="zh-CN"/>
            </a:defPPr>
            <a:lvl1pPr>
              <a:buFont typeface="Wingdings" panose="05000000000000000000" pitchFamily="2" charset="2"/>
              <a:buNone/>
              <a:defRPr sz="2400" b="1">
                <a:latin typeface="Arial" panose="020B0604020202020204" pitchFamily="34" charset="0"/>
              </a:defRPr>
            </a:lvl1pPr>
          </a:lstStyle>
          <a:p>
            <a:r>
              <a:rPr lang="zh-CN" altLang="en-US" dirty="0"/>
              <a:t>粉尘火灾爆炸的危害及控制</a:t>
            </a:r>
            <a:endParaRPr lang="en-US" altLang="zh-CN" dirty="0"/>
          </a:p>
        </p:txBody>
      </p:sp>
      <p:sp>
        <p:nvSpPr>
          <p:cNvPr id="49" name="文本框 48"/>
          <p:cNvSpPr txBox="1"/>
          <p:nvPr/>
        </p:nvSpPr>
        <p:spPr>
          <a:xfrm>
            <a:off x="6129856" y="4155151"/>
            <a:ext cx="4683512" cy="461665"/>
          </a:xfrm>
          <a:prstGeom prst="rect">
            <a:avLst/>
          </a:prstGeom>
          <a:noFill/>
        </p:spPr>
        <p:txBody>
          <a:bodyPr wrap="square" rtlCol="0">
            <a:spAutoFit/>
          </a:bodyPr>
          <a:lstStyle>
            <a:defPPr>
              <a:defRPr lang="zh-CN"/>
            </a:defPPr>
            <a:lvl1pPr>
              <a:buFont typeface="Wingdings" panose="05000000000000000000" pitchFamily="2" charset="2"/>
              <a:buNone/>
              <a:defRPr sz="2400" b="1">
                <a:latin typeface="Arial" panose="020B0604020202020204" pitchFamily="34" charset="0"/>
              </a:defRPr>
            </a:lvl1pPr>
          </a:lstStyle>
          <a:p>
            <a:r>
              <a:rPr lang="zh-CN" altLang="en-US" dirty="0"/>
              <a:t>粉尘火灾爆炸的原理</a:t>
            </a:r>
            <a:endParaRPr lang="en-US" altLang="zh-CN" dirty="0"/>
          </a:p>
        </p:txBody>
      </p:sp>
      <p:sp>
        <p:nvSpPr>
          <p:cNvPr id="22" name="圆角矩形 21"/>
          <p:cNvSpPr/>
          <p:nvPr/>
        </p:nvSpPr>
        <p:spPr>
          <a:xfrm>
            <a:off x="5339425" y="4819874"/>
            <a:ext cx="443345" cy="44334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6</a:t>
            </a:r>
            <a:endParaRPr lang="zh-CN" altLang="en-US" sz="24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6129856" y="4819874"/>
            <a:ext cx="4683512" cy="461665"/>
          </a:xfrm>
          <a:prstGeom prst="rect">
            <a:avLst/>
          </a:prstGeom>
          <a:noFill/>
        </p:spPr>
        <p:txBody>
          <a:bodyPr wrap="square" rtlCol="0">
            <a:spAutoFit/>
          </a:bodyPr>
          <a:lstStyle>
            <a:defPPr>
              <a:defRPr lang="zh-CN"/>
            </a:defPPr>
            <a:lvl1pPr>
              <a:buFont typeface="Wingdings" panose="05000000000000000000" pitchFamily="2" charset="2"/>
              <a:buNone/>
              <a:defRPr sz="2400" b="1">
                <a:latin typeface="Arial" panose="020B0604020202020204" pitchFamily="34" charset="0"/>
              </a:defRPr>
            </a:lvl1pPr>
          </a:lstStyle>
          <a:p>
            <a:r>
              <a:rPr lang="zh-CN" altLang="en-US" dirty="0"/>
              <a:t>粉尘火灾爆炸案例</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粉尘火灾爆炸的危害及控制</a:t>
            </a:r>
            <a:endParaRPr lang="zh-CN" altLang="en-US" b="1" i="0" u="none" strike="noStrike" kern="2200" baseline="0" dirty="0">
              <a:latin typeface="Times New Roman" panose="02020603050405020304" pitchFamily="18" charset="0"/>
            </a:endParaRPr>
          </a:p>
        </p:txBody>
      </p:sp>
      <p:sp>
        <p:nvSpPr>
          <p:cNvPr id="6" name="圆角矩形 5"/>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grpSp>
        <p:nvGrpSpPr>
          <p:cNvPr id="7" name="组合 6"/>
          <p:cNvGrpSpPr/>
          <p:nvPr/>
        </p:nvGrpSpPr>
        <p:grpSpPr>
          <a:xfrm>
            <a:off x="1319212" y="1949113"/>
            <a:ext cx="1337174" cy="2343486"/>
            <a:chOff x="964706" y="1580468"/>
            <a:chExt cx="964353" cy="1171350"/>
          </a:xfrm>
        </p:grpSpPr>
        <p:cxnSp>
          <p:nvCxnSpPr>
            <p:cNvPr id="8" name="Straight Connector 7"/>
            <p:cNvCxnSpPr/>
            <p:nvPr/>
          </p:nvCxnSpPr>
          <p:spPr>
            <a:xfrm flipV="1">
              <a:off x="964706" y="1580469"/>
              <a:ext cx="0" cy="11713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a:off x="964706" y="1580468"/>
              <a:ext cx="964353"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2718216" y="1720574"/>
            <a:ext cx="3105068" cy="461665"/>
          </a:xfrm>
          <a:prstGeom prst="rect">
            <a:avLst/>
          </a:prstGeom>
          <a:noFill/>
        </p:spPr>
        <p:txBody>
          <a:bodyPr wrap="square" rtlCol="0">
            <a:spAutoFit/>
          </a:bodyPr>
          <a:lstStyle/>
          <a:p>
            <a:pPr algn="ctr"/>
            <a:r>
              <a:rPr lang="zh-CN" altLang="en-US" sz="2400" b="1" dirty="0">
                <a:latin typeface="+mj-ea"/>
                <a:cs typeface="Times New Roman" panose="02020603050405020304" pitchFamily="18" charset="0"/>
              </a:rPr>
              <a:t>粉尘</a:t>
            </a:r>
            <a:r>
              <a:rPr kumimoji="1" lang="zh-CN" altLang="en-US" sz="2400" b="1" dirty="0">
                <a:latin typeface="+mj-ea"/>
              </a:rPr>
              <a:t>对建筑物的影响</a:t>
            </a:r>
            <a:endParaRPr lang="zh-CN" altLang="en-US" sz="2400" b="1" dirty="0"/>
          </a:p>
        </p:txBody>
      </p:sp>
      <p:sp>
        <p:nvSpPr>
          <p:cNvPr id="12" name="文本框 11"/>
          <p:cNvSpPr txBox="1"/>
          <p:nvPr/>
        </p:nvSpPr>
        <p:spPr>
          <a:xfrm>
            <a:off x="1427031" y="2368229"/>
            <a:ext cx="3798093" cy="1211357"/>
          </a:xfrm>
          <a:prstGeom prst="rect">
            <a:avLst/>
          </a:prstGeom>
          <a:noFill/>
        </p:spPr>
        <p:txBody>
          <a:bodyPr wrap="square" rtlCol="0">
            <a:spAutoFit/>
          </a:bodyPr>
          <a:lstStyle/>
          <a:p>
            <a:pPr>
              <a:lnSpc>
                <a:spcPct val="125000"/>
              </a:lnSpc>
              <a:buClr>
                <a:srgbClr val="0070C0"/>
              </a:buClr>
            </a:pPr>
            <a:r>
              <a:rPr lang="zh-CN" altLang="en-US" sz="2000" dirty="0"/>
              <a:t>粉尘落在涂过涂料的建筑物表面、玻璃幕上，引起污染、妨碍美观，造成重涂或清洗费用巨大。</a:t>
            </a:r>
            <a:endParaRPr lang="en-US" altLang="zh-CN" sz="2000" dirty="0"/>
          </a:p>
        </p:txBody>
      </p:sp>
      <p:grpSp>
        <p:nvGrpSpPr>
          <p:cNvPr id="13" name="组合 12"/>
          <p:cNvGrpSpPr/>
          <p:nvPr/>
        </p:nvGrpSpPr>
        <p:grpSpPr>
          <a:xfrm flipH="1">
            <a:off x="9546726" y="1938752"/>
            <a:ext cx="1349206" cy="2353847"/>
            <a:chOff x="964706" y="1580468"/>
            <a:chExt cx="964353" cy="1171350"/>
          </a:xfrm>
        </p:grpSpPr>
        <p:cxnSp>
          <p:nvCxnSpPr>
            <p:cNvPr id="14" name="Straight Connector 7"/>
            <p:cNvCxnSpPr/>
            <p:nvPr/>
          </p:nvCxnSpPr>
          <p:spPr>
            <a:xfrm flipV="1">
              <a:off x="964706" y="1580469"/>
              <a:ext cx="0" cy="11713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9"/>
            <p:cNvCxnSpPr/>
            <p:nvPr/>
          </p:nvCxnSpPr>
          <p:spPr>
            <a:xfrm>
              <a:off x="964706" y="1580468"/>
              <a:ext cx="964353"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pic>
        <p:nvPicPr>
          <p:cNvPr id="4" name="图片 3"/>
          <p:cNvPicPr preferRelativeResize="0"/>
          <p:nvPr/>
        </p:nvPicPr>
        <p:blipFill>
          <a:blip r:embed="rId1"/>
          <a:stretch>
            <a:fillRect/>
          </a:stretch>
        </p:blipFill>
        <p:spPr>
          <a:xfrm>
            <a:off x="1322167" y="4298786"/>
            <a:ext cx="4165200" cy="2394000"/>
          </a:xfrm>
          <a:prstGeom prst="rect">
            <a:avLst/>
          </a:prstGeom>
        </p:spPr>
      </p:pic>
      <p:pic>
        <p:nvPicPr>
          <p:cNvPr id="16" name="图片 15"/>
          <p:cNvPicPr>
            <a:picLocks noChangeAspect="1"/>
          </p:cNvPicPr>
          <p:nvPr/>
        </p:nvPicPr>
        <p:blipFill>
          <a:blip r:embed="rId2"/>
          <a:stretch>
            <a:fillRect/>
          </a:stretch>
        </p:blipFill>
        <p:spPr>
          <a:xfrm>
            <a:off x="6741382" y="4313228"/>
            <a:ext cx="4166582" cy="2392848"/>
          </a:xfrm>
          <a:prstGeom prst="rect">
            <a:avLst/>
          </a:prstGeom>
        </p:spPr>
      </p:pic>
      <p:sp>
        <p:nvSpPr>
          <p:cNvPr id="17" name="文本框 16"/>
          <p:cNvSpPr txBox="1"/>
          <p:nvPr/>
        </p:nvSpPr>
        <p:spPr>
          <a:xfrm>
            <a:off x="6379828" y="1738698"/>
            <a:ext cx="3213432" cy="461665"/>
          </a:xfrm>
          <a:prstGeom prst="rect">
            <a:avLst/>
          </a:prstGeom>
          <a:noFill/>
        </p:spPr>
        <p:txBody>
          <a:bodyPr wrap="square" rtlCol="0">
            <a:spAutoFit/>
          </a:bodyPr>
          <a:lstStyle/>
          <a:p>
            <a:pPr algn="ctr"/>
            <a:r>
              <a:rPr lang="zh-CN" altLang="en-US" sz="2400" b="1" dirty="0">
                <a:latin typeface="+mj-ea"/>
                <a:cs typeface="Times New Roman" panose="02020603050405020304" pitchFamily="18" charset="0"/>
              </a:rPr>
              <a:t>粉尘</a:t>
            </a:r>
            <a:r>
              <a:rPr kumimoji="1" lang="zh-CN" altLang="en-US" sz="2400" b="1" dirty="0">
                <a:latin typeface="+mj-ea"/>
              </a:rPr>
              <a:t>对动植物的影响</a:t>
            </a:r>
            <a:endParaRPr lang="zh-CN" altLang="en-US" sz="2400" b="1" dirty="0"/>
          </a:p>
        </p:txBody>
      </p:sp>
      <p:sp>
        <p:nvSpPr>
          <p:cNvPr id="18" name="文本框 17"/>
          <p:cNvSpPr txBox="1"/>
          <p:nvPr/>
        </p:nvSpPr>
        <p:spPr>
          <a:xfrm>
            <a:off x="6617368" y="2220992"/>
            <a:ext cx="4278563" cy="2092236"/>
          </a:xfrm>
          <a:prstGeom prst="rect">
            <a:avLst/>
          </a:prstGeom>
          <a:noFill/>
        </p:spPr>
        <p:txBody>
          <a:bodyPr wrap="square" rtlCol="0">
            <a:spAutoFit/>
          </a:bodyPr>
          <a:lstStyle/>
          <a:p>
            <a:pPr>
              <a:lnSpc>
                <a:spcPct val="125000"/>
              </a:lnSpc>
              <a:buClr>
                <a:srgbClr val="0070C0"/>
              </a:buClr>
            </a:pPr>
            <a:r>
              <a:rPr lang="zh-CN" altLang="en-US" sz="2000" dirty="0"/>
              <a:t>加快文物腐蚀速度。主要表现为：金属文物锈蚀矿化、石质文物酥解剥落、纺织品及壁画褪色长霉。粉尘影响植物生长，动物吃了粘有有毒尘粒，健康会受到损害。 </a:t>
            </a:r>
            <a:endParaRPr lang="zh-CN" alt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右箭头 8"/>
          <p:cNvSpPr/>
          <p:nvPr/>
        </p:nvSpPr>
        <p:spPr>
          <a:xfrm>
            <a:off x="1232441" y="2229452"/>
            <a:ext cx="2733969" cy="868680"/>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角右箭头 13"/>
          <p:cNvSpPr/>
          <p:nvPr/>
        </p:nvSpPr>
        <p:spPr>
          <a:xfrm flipV="1">
            <a:off x="1232440" y="4558824"/>
            <a:ext cx="2733969" cy="868680"/>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粉尘火灾爆炸的危害及控制</a:t>
            </a:r>
            <a:endParaRPr lang="zh-CN" altLang="en-US" b="1" i="0" u="none" strike="noStrike" kern="2200" baseline="0" dirty="0">
              <a:latin typeface="Times New Roman" panose="02020603050405020304" pitchFamily="18" charset="0"/>
            </a:endParaRPr>
          </a:p>
        </p:txBody>
      </p:sp>
      <p:sp>
        <p:nvSpPr>
          <p:cNvPr id="5" name="圆角矩形 4"/>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6" name="圆角矩形 5"/>
          <p:cNvSpPr/>
          <p:nvPr/>
        </p:nvSpPr>
        <p:spPr>
          <a:xfrm>
            <a:off x="437810" y="2953748"/>
            <a:ext cx="1800000" cy="1800000"/>
          </a:xfrm>
          <a:prstGeom prst="roundRect">
            <a:avLst>
              <a:gd name="adj" fmla="val 4348"/>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559" y="3253583"/>
            <a:ext cx="1422195" cy="1200329"/>
          </a:xfrm>
          <a:prstGeom prst="rect">
            <a:avLst/>
          </a:prstGeom>
          <a:noFill/>
        </p:spPr>
        <p:txBody>
          <a:bodyPr wrap="square" rtlCol="0">
            <a:spAutoFit/>
          </a:bodyPr>
          <a:lstStyle/>
          <a:p>
            <a:r>
              <a:rPr kumimoji="1" lang="zh-CN" altLang="en-US" sz="2400" b="1" dirty="0">
                <a:solidFill>
                  <a:schemeClr val="bg1"/>
                </a:solidFill>
                <a:latin typeface="+mj-ea"/>
              </a:rPr>
              <a:t>粉尘对设备、产品的影响 </a:t>
            </a:r>
            <a:endParaRPr kumimoji="1" lang="zh-CN" altLang="en-US" sz="2400" b="1" dirty="0">
              <a:solidFill>
                <a:schemeClr val="bg1"/>
              </a:solidFill>
              <a:latin typeface="+mj-ea"/>
            </a:endParaRPr>
          </a:p>
        </p:txBody>
      </p:sp>
      <p:sp>
        <p:nvSpPr>
          <p:cNvPr id="10" name="圆角矩形 9"/>
          <p:cNvSpPr/>
          <p:nvPr/>
        </p:nvSpPr>
        <p:spPr>
          <a:xfrm>
            <a:off x="3953822" y="1955578"/>
            <a:ext cx="2124000" cy="1224000"/>
          </a:xfrm>
          <a:prstGeom prst="roundRect">
            <a:avLst>
              <a:gd name="adj" fmla="val 4216"/>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096000" y="1955577"/>
            <a:ext cx="5370650" cy="1211931"/>
          </a:xfrm>
          <a:prstGeom prst="roundRect">
            <a:avLst>
              <a:gd name="adj" fmla="val 11479"/>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930313" y="2333075"/>
            <a:ext cx="2220077" cy="400110"/>
          </a:xfrm>
          <a:prstGeom prst="rect">
            <a:avLst/>
          </a:prstGeom>
          <a:noFill/>
        </p:spPr>
        <p:txBody>
          <a:bodyPr wrap="square" rtlCol="0">
            <a:spAutoFit/>
          </a:bodyPr>
          <a:lstStyle/>
          <a:p>
            <a:pPr lvl="0"/>
            <a:r>
              <a:rPr lang="zh-CN" altLang="en-US" sz="2000" b="1" dirty="0">
                <a:solidFill>
                  <a:schemeClr val="bg1"/>
                </a:solidFill>
              </a:rPr>
              <a:t>对机器设备的磨损 </a:t>
            </a:r>
            <a:endParaRPr lang="zh-CN" altLang="en-US" sz="2000" b="1" dirty="0">
              <a:solidFill>
                <a:schemeClr val="bg1"/>
              </a:solidFill>
            </a:endParaRPr>
          </a:p>
        </p:txBody>
      </p:sp>
      <p:sp>
        <p:nvSpPr>
          <p:cNvPr id="13" name="文本框 12"/>
          <p:cNvSpPr txBox="1"/>
          <p:nvPr/>
        </p:nvSpPr>
        <p:spPr>
          <a:xfrm>
            <a:off x="6154399" y="1973007"/>
            <a:ext cx="5289607" cy="1246495"/>
          </a:xfrm>
          <a:prstGeom prst="rect">
            <a:avLst/>
          </a:prstGeom>
          <a:noFill/>
        </p:spPr>
        <p:txBody>
          <a:bodyPr wrap="square" rtlCol="0">
            <a:spAutoFit/>
          </a:bodyPr>
          <a:lstStyle/>
          <a:p>
            <a:pPr lvl="0">
              <a:lnSpc>
                <a:spcPct val="125000"/>
              </a:lnSpc>
            </a:pPr>
            <a:r>
              <a:rPr lang="zh-CN" altLang="en-US" sz="2000" dirty="0"/>
              <a:t>冲击磨损最严重。含尘气流进入机器内部，加快了机器零件的磨蚀。细粉尘的磨损比粗粉尘的磨损小。除尘系统设备和管道的磨损问题。</a:t>
            </a:r>
            <a:endParaRPr lang="zh-CN" altLang="en-US" sz="2000" dirty="0"/>
          </a:p>
        </p:txBody>
      </p:sp>
      <p:sp>
        <p:nvSpPr>
          <p:cNvPr id="15" name="圆角矩形 14"/>
          <p:cNvSpPr/>
          <p:nvPr/>
        </p:nvSpPr>
        <p:spPr>
          <a:xfrm>
            <a:off x="3965854" y="4770967"/>
            <a:ext cx="2124000" cy="1224000"/>
          </a:xfrm>
          <a:prstGeom prst="roundRect">
            <a:avLst>
              <a:gd name="adj" fmla="val 4216"/>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120064" y="4758933"/>
            <a:ext cx="5370650" cy="1224000"/>
          </a:xfrm>
          <a:prstGeom prst="roundRect">
            <a:avLst>
              <a:gd name="adj" fmla="val 5253"/>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930313" y="5044841"/>
            <a:ext cx="2243586" cy="499624"/>
          </a:xfrm>
          <a:prstGeom prst="rect">
            <a:avLst/>
          </a:prstGeom>
          <a:noFill/>
        </p:spPr>
        <p:txBody>
          <a:bodyPr wrap="square" rtlCol="0">
            <a:spAutoFit/>
          </a:bodyPr>
          <a:lstStyle/>
          <a:p>
            <a:pPr>
              <a:lnSpc>
                <a:spcPct val="150000"/>
              </a:lnSpc>
              <a:buClr>
                <a:srgbClr val="0070C0"/>
              </a:buClr>
            </a:pPr>
            <a:r>
              <a:rPr lang="zh-CN" altLang="en-US" sz="2000" b="1" dirty="0">
                <a:solidFill>
                  <a:schemeClr val="bg1"/>
                </a:solidFill>
              </a:rPr>
              <a:t>对产品质量的影响 </a:t>
            </a:r>
            <a:endParaRPr lang="en-US" altLang="zh-CN" sz="2000" b="1" dirty="0">
              <a:solidFill>
                <a:schemeClr val="bg1"/>
              </a:solidFill>
            </a:endParaRPr>
          </a:p>
        </p:txBody>
      </p:sp>
      <p:sp>
        <p:nvSpPr>
          <p:cNvPr id="18" name="文本框 17"/>
          <p:cNvSpPr txBox="1"/>
          <p:nvPr/>
        </p:nvSpPr>
        <p:spPr>
          <a:xfrm>
            <a:off x="6272740" y="4810927"/>
            <a:ext cx="5017170" cy="1015663"/>
          </a:xfrm>
          <a:prstGeom prst="rect">
            <a:avLst/>
          </a:prstGeom>
          <a:noFill/>
        </p:spPr>
        <p:txBody>
          <a:bodyPr wrap="square" rtlCol="0">
            <a:spAutoFit/>
          </a:bodyPr>
          <a:lstStyle/>
          <a:p>
            <a:pPr lvl="0">
              <a:lnSpc>
                <a:spcPct val="150000"/>
              </a:lnSpc>
            </a:pPr>
            <a:r>
              <a:rPr lang="zh-CN" altLang="en-US" sz="2000" dirty="0"/>
              <a:t>引起产品质量下降。电子、医药等现代产品，在生产要特别重视防止粉尘污染。</a:t>
            </a:r>
            <a:endParaRPr lang="zh-CN"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粉尘火灾爆炸的危害及控制</a:t>
            </a:r>
            <a:endParaRPr lang="zh-CN" altLang="en-US" b="1" i="0" u="none" strike="noStrike" kern="2200" baseline="0" dirty="0">
              <a:latin typeface="Times New Roman" panose="02020603050405020304" pitchFamily="18" charset="0"/>
            </a:endParaRPr>
          </a:p>
        </p:txBody>
      </p:sp>
      <p:sp>
        <p:nvSpPr>
          <p:cNvPr id="7" name="圆角矩形 6"/>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04</a:t>
            </a:r>
            <a:endParaRPr lang="zh-CN" altLang="en-US" sz="2800" b="1" dirty="0"/>
          </a:p>
        </p:txBody>
      </p:sp>
      <p:sp>
        <p:nvSpPr>
          <p:cNvPr id="10" name="文本占位符 2"/>
          <p:cNvSpPr>
            <a:spLocks noGrp="1"/>
          </p:cNvSpPr>
          <p:nvPr>
            <p:ph type="body" idx="1"/>
          </p:nvPr>
        </p:nvSpPr>
        <p:spPr>
          <a:xfrm>
            <a:off x="6283159" y="3249258"/>
            <a:ext cx="4421354" cy="2934974"/>
          </a:xfrm>
        </p:spPr>
        <p:txBody>
          <a:bodyPr>
            <a:noAutofit/>
          </a:bodyPr>
          <a:lstStyle/>
          <a:p>
            <a:pPr marL="0" indent="0">
              <a:lnSpc>
                <a:spcPct val="150000"/>
              </a:lnSpc>
              <a:buNone/>
            </a:pPr>
            <a:r>
              <a:rPr lang="en-US" altLang="zh-CN" sz="2000" dirty="0">
                <a:latin typeface="+mn-ea"/>
                <a:ea typeface="+mn-ea"/>
              </a:rPr>
              <a:t>TSP</a:t>
            </a:r>
            <a:r>
              <a:rPr lang="zh-CN" altLang="en-US" sz="2000" dirty="0">
                <a:latin typeface="+mn-ea"/>
                <a:ea typeface="+mn-ea"/>
              </a:rPr>
              <a:t>是评价大气质量的空气污染指数</a:t>
            </a:r>
            <a:r>
              <a:rPr lang="en-US" altLang="zh-CN" sz="2000" dirty="0">
                <a:latin typeface="+mn-ea"/>
                <a:ea typeface="+mn-ea"/>
              </a:rPr>
              <a:t>( API: Air Polluting Index )</a:t>
            </a:r>
            <a:r>
              <a:rPr lang="zh-CN" altLang="en-US" sz="2000" dirty="0">
                <a:latin typeface="+mn-ea"/>
                <a:ea typeface="+mn-ea"/>
              </a:rPr>
              <a:t>之一，往往是控制空气质量的关键指标。如：城市空气质量等级预报主要依据</a:t>
            </a:r>
            <a:r>
              <a:rPr lang="en-US" altLang="zh-CN" sz="2000" dirty="0">
                <a:latin typeface="+mn-ea"/>
                <a:ea typeface="+mn-ea"/>
              </a:rPr>
              <a:t>SO2</a:t>
            </a:r>
            <a:r>
              <a:rPr lang="zh-CN" altLang="en-US" sz="2000" dirty="0">
                <a:latin typeface="+mn-ea"/>
                <a:ea typeface="+mn-ea"/>
              </a:rPr>
              <a:t>、</a:t>
            </a:r>
            <a:r>
              <a:rPr lang="en-US" altLang="zh-CN" sz="2000" dirty="0">
                <a:latin typeface="+mn-ea"/>
                <a:ea typeface="+mn-ea"/>
              </a:rPr>
              <a:t>NOx</a:t>
            </a:r>
            <a:r>
              <a:rPr lang="zh-CN" altLang="en-US" sz="2000" dirty="0">
                <a:latin typeface="+mn-ea"/>
                <a:ea typeface="+mn-ea"/>
              </a:rPr>
              <a:t>和</a:t>
            </a:r>
            <a:r>
              <a:rPr lang="en-US" altLang="zh-CN" sz="2000" dirty="0">
                <a:latin typeface="+mn-ea"/>
                <a:ea typeface="+mn-ea"/>
              </a:rPr>
              <a:t>TSP</a:t>
            </a:r>
            <a:r>
              <a:rPr lang="zh-CN" altLang="en-US" sz="2000" dirty="0">
                <a:latin typeface="+mn-ea"/>
                <a:ea typeface="+mn-ea"/>
              </a:rPr>
              <a:t>浓度值来判断，其污染等级多半受颗粒物</a:t>
            </a:r>
            <a:r>
              <a:rPr lang="en-US" altLang="zh-CN" sz="2000" dirty="0">
                <a:latin typeface="+mn-ea"/>
                <a:ea typeface="+mn-ea"/>
              </a:rPr>
              <a:t>TSP</a:t>
            </a:r>
            <a:r>
              <a:rPr lang="zh-CN" altLang="en-US" sz="2000" dirty="0">
                <a:latin typeface="+mn-ea"/>
                <a:ea typeface="+mn-ea"/>
              </a:rPr>
              <a:t>浓度的控制。 </a:t>
            </a:r>
            <a:endParaRPr lang="zh-CN" altLang="en-US" sz="2000" dirty="0"/>
          </a:p>
        </p:txBody>
      </p:sp>
      <p:sp>
        <p:nvSpPr>
          <p:cNvPr id="4" name="文本框 3"/>
          <p:cNvSpPr txBox="1"/>
          <p:nvPr/>
        </p:nvSpPr>
        <p:spPr>
          <a:xfrm>
            <a:off x="1588060" y="1956123"/>
            <a:ext cx="3850215" cy="461665"/>
          </a:xfrm>
          <a:prstGeom prst="rect">
            <a:avLst/>
          </a:prstGeom>
          <a:noFill/>
        </p:spPr>
        <p:txBody>
          <a:bodyPr wrap="square" rtlCol="0">
            <a:spAutoFit/>
          </a:bodyPr>
          <a:lstStyle/>
          <a:p>
            <a:pPr algn="ctr">
              <a:spcBef>
                <a:spcPct val="0"/>
              </a:spcBef>
              <a:buFont typeface="Wingdings" panose="05000000000000000000" pitchFamily="2" charset="2"/>
              <a:buNone/>
            </a:pPr>
            <a:r>
              <a:rPr kumimoji="1" lang="zh-CN" altLang="en-US" sz="2400" b="1" dirty="0">
                <a:latin typeface="+mj-ea"/>
                <a:ea typeface="+mj-ea"/>
              </a:rPr>
              <a:t>对大气环境质量的影响</a:t>
            </a:r>
            <a:endParaRPr kumimoji="1" lang="zh-CN" altLang="en-US" sz="4000" b="1" dirty="0">
              <a:latin typeface="+mj-ea"/>
              <a:ea typeface="+mj-ea"/>
            </a:endParaRPr>
          </a:p>
        </p:txBody>
      </p:sp>
      <p:pic>
        <p:nvPicPr>
          <p:cNvPr id="2" name="图片 1"/>
          <p:cNvPicPr>
            <a:picLocks noChangeAspect="1"/>
          </p:cNvPicPr>
          <p:nvPr/>
        </p:nvPicPr>
        <p:blipFill>
          <a:blip r:embed="rId1"/>
          <a:stretch>
            <a:fillRect/>
          </a:stretch>
        </p:blipFill>
        <p:spPr>
          <a:xfrm>
            <a:off x="1362485" y="2559878"/>
            <a:ext cx="4295466" cy="3491498"/>
          </a:xfrm>
          <a:prstGeom prst="rect">
            <a:avLst/>
          </a:prstGeom>
        </p:spPr>
      </p:pic>
      <p:cxnSp>
        <p:nvCxnSpPr>
          <p:cNvPr id="5" name="直接连接符 4"/>
          <p:cNvCxnSpPr/>
          <p:nvPr/>
        </p:nvCxnSpPr>
        <p:spPr>
          <a:xfrm>
            <a:off x="6096000" y="2153653"/>
            <a:ext cx="0" cy="40305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283159" y="2417788"/>
            <a:ext cx="2749471" cy="499624"/>
          </a:xfrm>
          <a:prstGeom prst="rect">
            <a:avLst/>
          </a:prstGeom>
        </p:spPr>
        <p:txBody>
          <a:bodyPr wrap="none">
            <a:spAutoFit/>
          </a:bodyPr>
          <a:lstStyle/>
          <a:p>
            <a:pPr>
              <a:lnSpc>
                <a:spcPct val="150000"/>
              </a:lnSpc>
            </a:pPr>
            <a:r>
              <a:rPr lang="zh-CN" altLang="en-US" sz="2000" b="1" dirty="0">
                <a:latin typeface="+mn-ea"/>
              </a:rPr>
              <a:t>粉尘是主要大气污染物</a:t>
            </a:r>
            <a:endParaRPr lang="zh-CN" altLang="en-US" sz="20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468594" y="4216554"/>
            <a:ext cx="3332639" cy="562992"/>
          </a:xfrm>
          <a:prstGeom prst="rect">
            <a:avLst/>
          </a:prstGeom>
          <a:noFill/>
        </p:spPr>
        <p:txBody>
          <a:bodyPr wrap="none" rtlCol="0">
            <a:noAutofit/>
          </a:bodyPr>
          <a:lstStyle/>
          <a:p>
            <a:r>
              <a:rPr lang="zh-CN" altLang="en-US" sz="2800" dirty="0">
                <a:latin typeface="Arial" panose="020B0604020202020204" pitchFamily="34" charset="0"/>
              </a:rPr>
              <a:t>粉尘火灾爆炸的原理</a:t>
            </a:r>
            <a:endParaRPr lang="en-US" altLang="zh-CN" sz="2800" dirty="0">
              <a:latin typeface="Arial" panose="020B0604020202020204" pitchFamily="34" charset="0"/>
            </a:endParaRPr>
          </a:p>
        </p:txBody>
      </p:sp>
      <p:sp>
        <p:nvSpPr>
          <p:cNvPr id="20" name="菱形 19"/>
          <p:cNvSpPr/>
          <p:nvPr/>
        </p:nvSpPr>
        <p:spPr>
          <a:xfrm>
            <a:off x="4814503" y="1183833"/>
            <a:ext cx="2592288" cy="2592288"/>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4468594" y="1197123"/>
            <a:ext cx="2565708" cy="2565708"/>
          </a:xfrm>
          <a:prstGeom prst="diamond">
            <a:avLst/>
          </a:prstGeom>
          <a:noFill/>
          <a:ln>
            <a:solidFill>
              <a:schemeClr val="accent2">
                <a:lumMod val="75000"/>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5186992" y="1197123"/>
            <a:ext cx="2565708" cy="2565708"/>
          </a:xfrm>
          <a:prstGeom prst="diamond">
            <a:avLst/>
          </a:prstGeom>
          <a:noFill/>
          <a:ln>
            <a:solidFill>
              <a:srgbClr val="FFC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5287254" y="1559271"/>
            <a:ext cx="1646786" cy="1646786"/>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47"/>
          <p:cNvSpPr txBox="1"/>
          <p:nvPr/>
        </p:nvSpPr>
        <p:spPr>
          <a:xfrm>
            <a:off x="5699684" y="1999704"/>
            <a:ext cx="944489" cy="769441"/>
          </a:xfrm>
          <a:prstGeom prst="rect">
            <a:avLst/>
          </a:prstGeom>
          <a:noFill/>
        </p:spPr>
        <p:txBody>
          <a:bodyPr wrap="none" rtlCol="0">
            <a:spAutoFit/>
          </a:bodyPr>
          <a:lstStyle/>
          <a:p>
            <a:r>
              <a:rPr lang="en-US" altLang="zh-CN" sz="4400" b="1" spc="600" dirty="0">
                <a:solidFill>
                  <a:schemeClr val="bg1"/>
                </a:solidFill>
                <a:latin typeface="Impact" panose="020B0806030902050204" pitchFamily="34" charset="0"/>
                <a:ea typeface="微软雅黑" panose="020B0503020204020204" pitchFamily="34" charset="-122"/>
              </a:rPr>
              <a:t>05</a:t>
            </a:r>
            <a:endParaRPr lang="zh-CN" altLang="en-US" sz="4400" b="1" spc="600" dirty="0">
              <a:solidFill>
                <a:schemeClr val="bg1"/>
              </a:solidFill>
              <a:latin typeface="Impact" panose="020B0806030902050204" pitchFamily="34" charset="0"/>
              <a:ea typeface="微软雅黑" panose="020B0503020204020204" pitchFamily="34" charset="-122"/>
            </a:endParaRPr>
          </a:p>
        </p:txBody>
      </p:sp>
      <p:sp>
        <p:nvSpPr>
          <p:cNvPr id="9" name="椭圆 8"/>
          <p:cNvSpPr/>
          <p:nvPr/>
        </p:nvSpPr>
        <p:spPr>
          <a:xfrm>
            <a:off x="1588169" y="4350719"/>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33809"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12725"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8169"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522507"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52700"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671175" y="4261785"/>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044154"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550893" y="6103423"/>
            <a:ext cx="648000" cy="64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 calcmode="lin" valueType="num">
                                      <p:cBhvr>
                                        <p:cTn id="9" dur="2000" fill="hold"/>
                                        <p:tgtEl>
                                          <p:spTgt spid="23"/>
                                        </p:tgtEl>
                                        <p:attrNameLst>
                                          <p:attrName>style.rotation</p:attrName>
                                        </p:attrNameLst>
                                      </p:cBhvr>
                                      <p:tavLst>
                                        <p:tav tm="0">
                                          <p:val>
                                            <p:fltVal val="360"/>
                                          </p:val>
                                        </p:tav>
                                        <p:tav tm="100000">
                                          <p:val>
                                            <p:fltVal val="0"/>
                                          </p:val>
                                        </p:tav>
                                      </p:tavLst>
                                    </p:anim>
                                    <p:animEffect transition="in" filter="fade">
                                      <p:cBhvr>
                                        <p:cTn id="10" dur="2000"/>
                                        <p:tgtEl>
                                          <p:spTgt spid="23"/>
                                        </p:tgtEl>
                                      </p:cBhvr>
                                    </p:animEffect>
                                  </p:childTnLst>
                                </p:cTn>
                              </p:par>
                            </p:childTnLst>
                          </p:cTn>
                        </p:par>
                        <p:par>
                          <p:cTn id="11" fill="hold">
                            <p:stCondLst>
                              <p:cond delay="2000"/>
                            </p:stCondLst>
                            <p:childTnLst>
                              <p:par>
                                <p:cTn id="12" presetID="23" presetClass="entr" presetSubtype="3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00" fill="hold"/>
                                        <p:tgtEl>
                                          <p:spTgt spid="20"/>
                                        </p:tgtEl>
                                        <p:attrNameLst>
                                          <p:attrName>ppt_w</p:attrName>
                                        </p:attrNameLst>
                                      </p:cBhvr>
                                      <p:tavLst>
                                        <p:tav tm="0">
                                          <p:val>
                                            <p:strVal val="(6*min(max(#ppt_w*#ppt_h,.3),1)-7.4)/-.7*#ppt_w"/>
                                          </p:val>
                                        </p:tav>
                                        <p:tav tm="100000">
                                          <p:val>
                                            <p:strVal val="#ppt_w"/>
                                          </p:val>
                                        </p:tav>
                                      </p:tavLst>
                                    </p:anim>
                                    <p:anim calcmode="lin" valueType="num">
                                      <p:cBhvr>
                                        <p:cTn id="15" dur="300" fill="hold"/>
                                        <p:tgtEl>
                                          <p:spTgt spid="20"/>
                                        </p:tgtEl>
                                        <p:attrNameLst>
                                          <p:attrName>ppt_h</p:attrName>
                                        </p:attrNameLst>
                                      </p:cBhvr>
                                      <p:tavLst>
                                        <p:tav tm="0">
                                          <p:val>
                                            <p:strVal val="(6*min(max(#ppt_w*#ppt_h,.3),1)-7.4)/-.7*#ppt_h"/>
                                          </p:val>
                                        </p:tav>
                                        <p:tav tm="100000">
                                          <p:val>
                                            <p:strVal val="#ppt_h"/>
                                          </p:val>
                                        </p:tav>
                                      </p:tavLst>
                                    </p:anim>
                                    <p:anim calcmode="lin" valueType="num">
                                      <p:cBhvr>
                                        <p:cTn id="16" dur="300" fill="hold"/>
                                        <p:tgtEl>
                                          <p:spTgt spid="20"/>
                                        </p:tgtEl>
                                        <p:attrNameLst>
                                          <p:attrName>ppt_x</p:attrName>
                                        </p:attrNameLst>
                                      </p:cBhvr>
                                      <p:tavLst>
                                        <p:tav tm="0">
                                          <p:val>
                                            <p:fltVal val="0.5"/>
                                          </p:val>
                                        </p:tav>
                                        <p:tav tm="100000">
                                          <p:val>
                                            <p:strVal val="#ppt_x"/>
                                          </p:val>
                                        </p:tav>
                                      </p:tavLst>
                                    </p:anim>
                                    <p:anim calcmode="lin" valueType="num">
                                      <p:cBhvr>
                                        <p:cTn id="17" dur="3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12800" y="2346158"/>
            <a:ext cx="11057467" cy="3342551"/>
          </a:xfrm>
          <a:prstGeom prst="roundRect">
            <a:avLst>
              <a:gd name="adj" fmla="val 233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155359" y="2117022"/>
            <a:ext cx="2086055" cy="46166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idx="1"/>
          </p:nvPr>
        </p:nvSpPr>
        <p:spPr>
          <a:xfrm>
            <a:off x="1045998" y="2788659"/>
            <a:ext cx="10623136" cy="2900049"/>
          </a:xfrm>
        </p:spPr>
        <p:txBody>
          <a:bodyPr>
            <a:noAutofit/>
          </a:bodyPr>
          <a:lstStyle/>
          <a:p>
            <a:pPr>
              <a:spcBef>
                <a:spcPct val="50000"/>
              </a:spcBef>
              <a:buNone/>
            </a:pPr>
            <a:r>
              <a:rPr lang="zh-CN" altLang="en-US" sz="2000" b="1" dirty="0">
                <a:solidFill>
                  <a:schemeClr val="tx1"/>
                </a:solidFill>
                <a:latin typeface="Arial" panose="020B0604020202020204" pitchFamily="34" charset="0"/>
              </a:rPr>
              <a:t>粉尘爆炸影响因素</a:t>
            </a:r>
            <a:endParaRPr lang="en-US" altLang="zh-CN" sz="2000" b="1" dirty="0">
              <a:solidFill>
                <a:schemeClr val="tx1"/>
              </a:solidFill>
              <a:latin typeface="Arial" panose="020B0604020202020204" pitchFamily="34" charset="0"/>
            </a:endParaRPr>
          </a:p>
          <a:p>
            <a:pPr>
              <a:lnSpc>
                <a:spcPct val="150000"/>
              </a:lnSpc>
              <a:spcBef>
                <a:spcPct val="50000"/>
              </a:spcBef>
              <a:buClr>
                <a:srgbClr val="0070C0"/>
              </a:buClr>
              <a:buFont typeface="Wingdings" panose="05000000000000000000" pitchFamily="2" charset="2"/>
              <a:buChar char="l"/>
            </a:pPr>
            <a:r>
              <a:rPr lang="zh-CN" altLang="en-US" sz="2000" dirty="0">
                <a:solidFill>
                  <a:schemeClr val="tx1"/>
                </a:solidFill>
              </a:rPr>
              <a:t>采矿、粉末冶金、粮食加工、食品生产、塑料工业、燃料、农药和医药制造获输送、纺织等</a:t>
            </a:r>
            <a:endParaRPr lang="en-US" altLang="zh-CN" sz="2000" dirty="0">
              <a:solidFill>
                <a:schemeClr val="tx1"/>
              </a:solidFill>
            </a:endParaRPr>
          </a:p>
          <a:p>
            <a:pPr>
              <a:lnSpc>
                <a:spcPct val="150000"/>
              </a:lnSpc>
              <a:spcBef>
                <a:spcPct val="50000"/>
              </a:spcBef>
              <a:buNone/>
            </a:pPr>
            <a:r>
              <a:rPr lang="zh-CN" altLang="en-US" sz="2000" dirty="0">
                <a:solidFill>
                  <a:schemeClr val="tx1"/>
                </a:solidFill>
              </a:rPr>
              <a:t>工艺普遍存在着粉尘爆炸的危险。 </a:t>
            </a:r>
            <a:endParaRPr lang="en-US" altLang="zh-CN" sz="2000" dirty="0">
              <a:solidFill>
                <a:schemeClr val="tx1"/>
              </a:solidFill>
            </a:endParaRPr>
          </a:p>
          <a:p>
            <a:pPr>
              <a:lnSpc>
                <a:spcPct val="150000"/>
              </a:lnSpc>
              <a:spcBef>
                <a:spcPct val="50000"/>
              </a:spcBef>
              <a:buClr>
                <a:srgbClr val="0070C0"/>
              </a:buClr>
              <a:buFont typeface="Wingdings" panose="05000000000000000000" pitchFamily="2" charset="2"/>
              <a:buChar char="l"/>
            </a:pPr>
            <a:r>
              <a:rPr lang="zh-CN" altLang="en-US" sz="2000" dirty="0">
                <a:solidFill>
                  <a:schemeClr val="tx1"/>
                </a:solidFill>
              </a:rPr>
              <a:t>同时具备氧气、高温源（点火源）、可燃粉尘、容器</a:t>
            </a:r>
            <a:r>
              <a:rPr lang="en-US" altLang="zh-CN" sz="2000" dirty="0">
                <a:solidFill>
                  <a:schemeClr val="tx1"/>
                </a:solidFill>
              </a:rPr>
              <a:t>4</a:t>
            </a:r>
            <a:r>
              <a:rPr lang="zh-CN" altLang="en-US" sz="2000" dirty="0">
                <a:solidFill>
                  <a:schemeClr val="tx1"/>
                </a:solidFill>
              </a:rPr>
              <a:t>个条件，粉尘才会燃烧、爆炸。</a:t>
            </a:r>
            <a:endParaRPr lang="en-US" altLang="zh-CN" sz="2000" dirty="0">
              <a:solidFill>
                <a:schemeClr val="tx1"/>
              </a:solidFill>
            </a:endParaRPr>
          </a:p>
          <a:p>
            <a:pPr>
              <a:lnSpc>
                <a:spcPct val="150000"/>
              </a:lnSpc>
              <a:spcBef>
                <a:spcPct val="50000"/>
              </a:spcBef>
              <a:buNone/>
            </a:pPr>
            <a:r>
              <a:rPr lang="zh-CN" altLang="en-US" sz="2000" dirty="0">
                <a:solidFill>
                  <a:schemeClr val="tx1"/>
                </a:solidFill>
              </a:rPr>
              <a:t>粉尘 、浓度、粒径分布、粒径形状、比热及热传导率、带电与导电性、粒子凝聚和特性。 </a:t>
            </a:r>
            <a:endParaRPr lang="zh-CN" altLang="en-US" sz="2000" dirty="0">
              <a:solidFill>
                <a:schemeClr val="tx1"/>
              </a:solidFill>
            </a:endParaRPr>
          </a:p>
        </p:txBody>
      </p:sp>
      <p:sp>
        <p:nvSpPr>
          <p:cNvPr id="6"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粉尘火灾爆炸原理</a:t>
            </a:r>
            <a:endParaRPr lang="zh-CN" altLang="en-US" b="1" i="0" u="none" strike="noStrike" kern="2200" baseline="0" dirty="0">
              <a:latin typeface="Times New Roman" panose="02020603050405020304" pitchFamily="18" charset="0"/>
            </a:endParaRPr>
          </a:p>
        </p:txBody>
      </p:sp>
      <p:sp>
        <p:nvSpPr>
          <p:cNvPr id="7" name="圆角矩形 6"/>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05</a:t>
            </a:r>
            <a:endParaRPr lang="zh-CN" altLang="en-US" sz="2800" b="1" dirty="0"/>
          </a:p>
        </p:txBody>
      </p:sp>
      <p:sp>
        <p:nvSpPr>
          <p:cNvPr id="8" name="文本框 7"/>
          <p:cNvSpPr txBox="1"/>
          <p:nvPr/>
        </p:nvSpPr>
        <p:spPr>
          <a:xfrm>
            <a:off x="1155359" y="2133600"/>
            <a:ext cx="2086055" cy="400110"/>
          </a:xfrm>
          <a:prstGeom prst="rect">
            <a:avLst/>
          </a:prstGeom>
          <a:noFill/>
        </p:spPr>
        <p:txBody>
          <a:bodyPr wrap="square" rtlCol="0">
            <a:spAutoFit/>
          </a:bodyPr>
          <a:lstStyle/>
          <a:p>
            <a:pPr algn="ctr"/>
            <a:r>
              <a:rPr lang="zh-CN" altLang="en-US" sz="2000" b="1" dirty="0">
                <a:solidFill>
                  <a:schemeClr val="bg1"/>
                </a:solidFill>
                <a:latin typeface="+mj-ea"/>
                <a:ea typeface="+mj-ea"/>
                <a:cs typeface="Times New Roman" panose="02020603050405020304" pitchFamily="18" charset="0"/>
              </a:rPr>
              <a:t>粉尘爆炸原理</a:t>
            </a:r>
            <a:endParaRPr lang="zh-CN" altLang="en-US" sz="20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468594" y="4216554"/>
            <a:ext cx="3332639" cy="562992"/>
          </a:xfrm>
          <a:prstGeom prst="rect">
            <a:avLst/>
          </a:prstGeom>
          <a:noFill/>
        </p:spPr>
        <p:txBody>
          <a:bodyPr wrap="none" rtlCol="0">
            <a:noAutofit/>
          </a:bodyPr>
          <a:lstStyle/>
          <a:p>
            <a:r>
              <a:rPr lang="zh-CN" altLang="en-US" sz="2800" dirty="0">
                <a:latin typeface="Arial" panose="020B0604020202020204" pitchFamily="34" charset="0"/>
              </a:rPr>
              <a:t>粉尘火灾爆炸案例</a:t>
            </a:r>
            <a:endParaRPr lang="en-US" altLang="zh-CN" sz="2800" dirty="0">
              <a:latin typeface="Arial" panose="020B0604020202020204" pitchFamily="34" charset="0"/>
            </a:endParaRPr>
          </a:p>
        </p:txBody>
      </p:sp>
      <p:sp>
        <p:nvSpPr>
          <p:cNvPr id="20" name="菱形 19"/>
          <p:cNvSpPr/>
          <p:nvPr/>
        </p:nvSpPr>
        <p:spPr>
          <a:xfrm>
            <a:off x="4814503" y="1183833"/>
            <a:ext cx="2592288" cy="2592288"/>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4468594" y="1197123"/>
            <a:ext cx="2565708" cy="2565708"/>
          </a:xfrm>
          <a:prstGeom prst="diamond">
            <a:avLst/>
          </a:prstGeom>
          <a:noFill/>
          <a:ln>
            <a:solidFill>
              <a:schemeClr val="accent2">
                <a:lumMod val="75000"/>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5186992" y="1197123"/>
            <a:ext cx="2565708" cy="2565708"/>
          </a:xfrm>
          <a:prstGeom prst="diamond">
            <a:avLst/>
          </a:prstGeom>
          <a:noFill/>
          <a:ln>
            <a:solidFill>
              <a:srgbClr val="FFC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5287254" y="1559271"/>
            <a:ext cx="1646786" cy="1646786"/>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47"/>
          <p:cNvSpPr txBox="1"/>
          <p:nvPr/>
        </p:nvSpPr>
        <p:spPr>
          <a:xfrm>
            <a:off x="5699684" y="1999704"/>
            <a:ext cx="947695" cy="769441"/>
          </a:xfrm>
          <a:prstGeom prst="rect">
            <a:avLst/>
          </a:prstGeom>
          <a:noFill/>
        </p:spPr>
        <p:txBody>
          <a:bodyPr wrap="none" rtlCol="0">
            <a:spAutoFit/>
          </a:bodyPr>
          <a:lstStyle/>
          <a:p>
            <a:r>
              <a:rPr lang="en-US" altLang="zh-CN" sz="4400" b="1" spc="600" dirty="0">
                <a:solidFill>
                  <a:schemeClr val="bg1"/>
                </a:solidFill>
                <a:latin typeface="Impact" panose="020B0806030902050204" pitchFamily="34" charset="0"/>
                <a:ea typeface="微软雅黑" panose="020B0503020204020204" pitchFamily="34" charset="-122"/>
              </a:rPr>
              <a:t>06</a:t>
            </a:r>
            <a:endParaRPr lang="zh-CN" altLang="en-US" sz="4400" b="1" spc="600" dirty="0">
              <a:solidFill>
                <a:schemeClr val="bg1"/>
              </a:solidFill>
              <a:latin typeface="Impact" panose="020B0806030902050204" pitchFamily="34" charset="0"/>
              <a:ea typeface="微软雅黑" panose="020B0503020204020204" pitchFamily="34" charset="-122"/>
            </a:endParaRPr>
          </a:p>
        </p:txBody>
      </p:sp>
      <p:sp>
        <p:nvSpPr>
          <p:cNvPr id="9" name="椭圆 8"/>
          <p:cNvSpPr/>
          <p:nvPr/>
        </p:nvSpPr>
        <p:spPr>
          <a:xfrm>
            <a:off x="1588169" y="4350719"/>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33809"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12725"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8169"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522507"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52700"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671175" y="4261785"/>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044154"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550893" y="6103423"/>
            <a:ext cx="648000" cy="64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 calcmode="lin" valueType="num">
                                      <p:cBhvr>
                                        <p:cTn id="9" dur="2000" fill="hold"/>
                                        <p:tgtEl>
                                          <p:spTgt spid="23"/>
                                        </p:tgtEl>
                                        <p:attrNameLst>
                                          <p:attrName>style.rotation</p:attrName>
                                        </p:attrNameLst>
                                      </p:cBhvr>
                                      <p:tavLst>
                                        <p:tav tm="0">
                                          <p:val>
                                            <p:fltVal val="360"/>
                                          </p:val>
                                        </p:tav>
                                        <p:tav tm="100000">
                                          <p:val>
                                            <p:fltVal val="0"/>
                                          </p:val>
                                        </p:tav>
                                      </p:tavLst>
                                    </p:anim>
                                    <p:animEffect transition="in" filter="fade">
                                      <p:cBhvr>
                                        <p:cTn id="10" dur="2000"/>
                                        <p:tgtEl>
                                          <p:spTgt spid="23"/>
                                        </p:tgtEl>
                                      </p:cBhvr>
                                    </p:animEffect>
                                  </p:childTnLst>
                                </p:cTn>
                              </p:par>
                            </p:childTnLst>
                          </p:cTn>
                        </p:par>
                        <p:par>
                          <p:cTn id="11" fill="hold">
                            <p:stCondLst>
                              <p:cond delay="2000"/>
                            </p:stCondLst>
                            <p:childTnLst>
                              <p:par>
                                <p:cTn id="12" presetID="23" presetClass="entr" presetSubtype="3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00" fill="hold"/>
                                        <p:tgtEl>
                                          <p:spTgt spid="20"/>
                                        </p:tgtEl>
                                        <p:attrNameLst>
                                          <p:attrName>ppt_w</p:attrName>
                                        </p:attrNameLst>
                                      </p:cBhvr>
                                      <p:tavLst>
                                        <p:tav tm="0">
                                          <p:val>
                                            <p:strVal val="(6*min(max(#ppt_w*#ppt_h,.3),1)-7.4)/-.7*#ppt_w"/>
                                          </p:val>
                                        </p:tav>
                                        <p:tav tm="100000">
                                          <p:val>
                                            <p:strVal val="#ppt_w"/>
                                          </p:val>
                                        </p:tav>
                                      </p:tavLst>
                                    </p:anim>
                                    <p:anim calcmode="lin" valueType="num">
                                      <p:cBhvr>
                                        <p:cTn id="15" dur="300" fill="hold"/>
                                        <p:tgtEl>
                                          <p:spTgt spid="20"/>
                                        </p:tgtEl>
                                        <p:attrNameLst>
                                          <p:attrName>ppt_h</p:attrName>
                                        </p:attrNameLst>
                                      </p:cBhvr>
                                      <p:tavLst>
                                        <p:tav tm="0">
                                          <p:val>
                                            <p:strVal val="(6*min(max(#ppt_w*#ppt_h,.3),1)-7.4)/-.7*#ppt_h"/>
                                          </p:val>
                                        </p:tav>
                                        <p:tav tm="100000">
                                          <p:val>
                                            <p:strVal val="#ppt_h"/>
                                          </p:val>
                                        </p:tav>
                                      </p:tavLst>
                                    </p:anim>
                                    <p:anim calcmode="lin" valueType="num">
                                      <p:cBhvr>
                                        <p:cTn id="16" dur="300" fill="hold"/>
                                        <p:tgtEl>
                                          <p:spTgt spid="20"/>
                                        </p:tgtEl>
                                        <p:attrNameLst>
                                          <p:attrName>ppt_x</p:attrName>
                                        </p:attrNameLst>
                                      </p:cBhvr>
                                      <p:tavLst>
                                        <p:tav tm="0">
                                          <p:val>
                                            <p:fltVal val="0.5"/>
                                          </p:val>
                                        </p:tav>
                                        <p:tav tm="100000">
                                          <p:val>
                                            <p:strVal val="#ppt_x"/>
                                          </p:val>
                                        </p:tav>
                                      </p:tavLst>
                                    </p:anim>
                                    <p:anim calcmode="lin" valueType="num">
                                      <p:cBhvr>
                                        <p:cTn id="17" dur="3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27125" y="1901826"/>
            <a:ext cx="1717675" cy="562992"/>
          </a:xfrm>
          <a:prstGeom prst="rect">
            <a:avLst/>
          </a:prstGeom>
          <a:noFill/>
        </p:spPr>
        <p:txBody>
          <a:bodyPr wrap="none" rtlCol="0">
            <a:noAutofit/>
          </a:bodyPr>
          <a:lstStyle/>
          <a:p>
            <a:r>
              <a:rPr lang="zh-CN" altLang="en-US" sz="2400" dirty="0">
                <a:latin typeface="Arial" panose="020B0604020202020204" pitchFamily="34" charset="0"/>
              </a:rPr>
              <a:t>典型案例</a:t>
            </a:r>
            <a:endParaRPr lang="en-US" altLang="zh-CN" sz="2400" dirty="0">
              <a:latin typeface="Arial" panose="020B0604020202020204" pitchFamily="34" charset="0"/>
            </a:endParaRPr>
          </a:p>
        </p:txBody>
      </p:sp>
      <p:sp>
        <p:nvSpPr>
          <p:cNvPr id="9" name="标题 1"/>
          <p:cNvSpPr>
            <a:spLocks noGrp="1"/>
          </p:cNvSpPr>
          <p:nvPr>
            <p:ph type="title"/>
          </p:nvPr>
        </p:nvSpPr>
        <p:spPr>
          <a:xfrm>
            <a:off x="1045998" y="609600"/>
            <a:ext cx="4560162" cy="853439"/>
          </a:xfrm>
        </p:spPr>
        <p:txBody>
          <a:bodyPr>
            <a:noAutofit/>
          </a:bodyPr>
          <a:lstStyle/>
          <a:p>
            <a:pPr marR="0" rtl="0"/>
            <a:r>
              <a:rPr lang="zh-CN" altLang="en-US" b="1" i="0" u="none" strike="noStrike" kern="2200" baseline="0" dirty="0">
                <a:latin typeface="Times New Roman" panose="02020603050405020304" pitchFamily="18" charset="0"/>
              </a:rPr>
              <a:t>粉尘火灾爆炸案例</a:t>
            </a:r>
            <a:endParaRPr lang="zh-CN" altLang="en-US" b="1" i="0" u="none" strike="noStrike" kern="2200" baseline="0" dirty="0">
              <a:latin typeface="Times New Roman" panose="02020603050405020304" pitchFamily="18" charset="0"/>
            </a:endParaRPr>
          </a:p>
        </p:txBody>
      </p:sp>
      <p:sp>
        <p:nvSpPr>
          <p:cNvPr id="10" name="圆角矩形 9"/>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06</a:t>
            </a:r>
            <a:endParaRPr lang="zh-CN" altLang="en-US" sz="2800" b="1" dirty="0"/>
          </a:p>
        </p:txBody>
      </p:sp>
      <p:sp>
        <p:nvSpPr>
          <p:cNvPr id="2" name="文本框 1"/>
          <p:cNvSpPr txBox="1"/>
          <p:nvPr/>
        </p:nvSpPr>
        <p:spPr>
          <a:xfrm>
            <a:off x="1127125" y="2709333"/>
            <a:ext cx="9361488" cy="1938992"/>
          </a:xfrm>
          <a:prstGeom prst="rect">
            <a:avLst/>
          </a:prstGeom>
          <a:noFill/>
        </p:spPr>
        <p:txBody>
          <a:bodyPr wrap="square" rtlCol="0">
            <a:spAutoFit/>
          </a:bodyPr>
          <a:lstStyle/>
          <a:p>
            <a:pPr>
              <a:lnSpc>
                <a:spcPct val="150000"/>
              </a:lnSpc>
            </a:pPr>
            <a:r>
              <a:rPr lang="zh-CN" altLang="en-US" sz="2000" dirty="0">
                <a:latin typeface="+mn-ea"/>
              </a:rPr>
              <a:t>1987年3月15日发生在哈尔滨亚麻纺织厂的事故：除尘器内的粉尘爆炸沿通风系统蔓延，将装有除尘器的中央换气室和房屋设备全部炸毁并引起大火，死58人、伤177人，使189台设备损坏。 直接经济损失</a:t>
            </a:r>
            <a:r>
              <a:rPr lang="en-US" altLang="zh-CN" sz="2000" dirty="0">
                <a:latin typeface="+mn-ea"/>
              </a:rPr>
              <a:t>880</a:t>
            </a:r>
            <a:r>
              <a:rPr lang="zh-CN" altLang="en-US" sz="2000" dirty="0">
                <a:latin typeface="+mn-ea"/>
              </a:rPr>
              <a:t>多万元。 </a:t>
            </a:r>
            <a:endParaRPr lang="zh-CN" altLang="en-US" sz="2000" dirty="0">
              <a:latin typeface="+mn-ea"/>
            </a:endParaRPr>
          </a:p>
          <a:p>
            <a:pPr>
              <a:lnSpc>
                <a:spcPct val="150000"/>
              </a:lnSpc>
            </a:pPr>
            <a:endParaRPr lang="zh-CN" altLang="en-US" sz="20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10500" y="4149090"/>
            <a:ext cx="396113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170663" y="4871690"/>
            <a:ext cx="5850674" cy="1071910"/>
          </a:xfrm>
          <a:prstGeom prst="rect">
            <a:avLst/>
          </a:prstGeom>
          <a:noFill/>
          <a:ln w="7620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70663" y="509084"/>
            <a:ext cx="5850674" cy="3170818"/>
          </a:xfrm>
          <a:prstGeom prst="rect">
            <a:avLst/>
          </a:prstGeom>
        </p:spPr>
      </p:pic>
      <p:sp>
        <p:nvSpPr>
          <p:cNvPr id="10" name="文本框 9"/>
          <p:cNvSpPr txBox="1"/>
          <p:nvPr/>
        </p:nvSpPr>
        <p:spPr>
          <a:xfrm rot="5400000">
            <a:off x="6000476" y="3839745"/>
            <a:ext cx="191048" cy="415598"/>
          </a:xfrm>
          <a:custGeom>
            <a:avLst/>
            <a:gdLst/>
            <a:ahLst/>
            <a:cxnLst/>
            <a:rect l="l" t="t" r="r" b="b"/>
            <a:pathLst>
              <a:path w="100571" h="218778">
                <a:moveTo>
                  <a:pt x="33598" y="218778"/>
                </a:moveTo>
                <a:lnTo>
                  <a:pt x="82488" y="109724"/>
                </a:lnTo>
                <a:lnTo>
                  <a:pt x="33598" y="0"/>
                </a:lnTo>
                <a:lnTo>
                  <a:pt x="51569" y="0"/>
                </a:lnTo>
                <a:lnTo>
                  <a:pt x="100571" y="109724"/>
                </a:lnTo>
                <a:lnTo>
                  <a:pt x="51569" y="218778"/>
                </a:lnTo>
                <a:close/>
                <a:moveTo>
                  <a:pt x="0" y="218778"/>
                </a:moveTo>
                <a:lnTo>
                  <a:pt x="48667" y="109724"/>
                </a:lnTo>
                <a:lnTo>
                  <a:pt x="0" y="0"/>
                </a:lnTo>
                <a:lnTo>
                  <a:pt x="17971" y="0"/>
                </a:lnTo>
                <a:lnTo>
                  <a:pt x="66526" y="109724"/>
                </a:lnTo>
                <a:lnTo>
                  <a:pt x="17971" y="218778"/>
                </a:lnTo>
                <a:close/>
              </a:path>
            </a:pathLst>
          </a:custGeom>
          <a:solidFill>
            <a:srgbClr val="0070C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sp>
        <p:nvSpPr>
          <p:cNvPr id="11" name="文本框 10"/>
          <p:cNvSpPr txBox="1"/>
          <p:nvPr/>
        </p:nvSpPr>
        <p:spPr>
          <a:xfrm rot="5400000">
            <a:off x="6000476" y="4210370"/>
            <a:ext cx="191048" cy="415598"/>
          </a:xfrm>
          <a:custGeom>
            <a:avLst/>
            <a:gdLst/>
            <a:ahLst/>
            <a:cxnLst/>
            <a:rect l="l" t="t" r="r" b="b"/>
            <a:pathLst>
              <a:path w="100571" h="218778">
                <a:moveTo>
                  <a:pt x="33598" y="218778"/>
                </a:moveTo>
                <a:lnTo>
                  <a:pt x="82488" y="109724"/>
                </a:lnTo>
                <a:lnTo>
                  <a:pt x="33598" y="0"/>
                </a:lnTo>
                <a:lnTo>
                  <a:pt x="51569" y="0"/>
                </a:lnTo>
                <a:lnTo>
                  <a:pt x="100571" y="109724"/>
                </a:lnTo>
                <a:lnTo>
                  <a:pt x="51569" y="218778"/>
                </a:lnTo>
                <a:close/>
                <a:moveTo>
                  <a:pt x="0" y="218778"/>
                </a:moveTo>
                <a:lnTo>
                  <a:pt x="48667" y="109724"/>
                </a:lnTo>
                <a:lnTo>
                  <a:pt x="0" y="0"/>
                </a:lnTo>
                <a:lnTo>
                  <a:pt x="17971" y="0"/>
                </a:lnTo>
                <a:lnTo>
                  <a:pt x="66526" y="109724"/>
                </a:lnTo>
                <a:lnTo>
                  <a:pt x="17971" y="218778"/>
                </a:lnTo>
                <a:close/>
              </a:path>
            </a:pathLst>
          </a:custGeom>
          <a:solidFill>
            <a:srgbClr val="0070C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sp>
        <p:nvSpPr>
          <p:cNvPr id="3" name="文本框 2"/>
          <p:cNvSpPr txBox="1"/>
          <p:nvPr/>
        </p:nvSpPr>
        <p:spPr>
          <a:xfrm>
            <a:off x="4003288" y="4994326"/>
            <a:ext cx="4404732" cy="861774"/>
          </a:xfrm>
          <a:prstGeom prst="rect">
            <a:avLst/>
          </a:prstGeom>
          <a:noFill/>
        </p:spPr>
        <p:txBody>
          <a:bodyPr wrap="square" rtlCol="0">
            <a:spAutoFit/>
          </a:bodyPr>
          <a:lstStyle/>
          <a:p>
            <a:pPr>
              <a:lnSpc>
                <a:spcPct val="125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“学习之意义在于开茅塞，除陋见，得新知，增学问，广识见，善灵性”</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245538" y="4124979"/>
            <a:ext cx="1730218" cy="451480"/>
          </a:xfrm>
          <a:prstGeom prst="rect">
            <a:avLst/>
          </a:prstGeom>
          <a:noFill/>
        </p:spPr>
        <p:txBody>
          <a:bodyPr wrap="none" rtlCol="0">
            <a:noAutofit/>
          </a:bodyPr>
          <a:lstStyle/>
          <a:p>
            <a:pPr algn="ctr"/>
            <a:r>
              <a:rPr lang="zh-CN" altLang="en-US" sz="2800" dirty="0">
                <a:solidFill>
                  <a:srgbClr val="404040"/>
                </a:solidFill>
              </a:rPr>
              <a:t>粉尘的定义</a:t>
            </a:r>
            <a:endParaRPr lang="zh-CN" altLang="en-US" sz="2800" dirty="0">
              <a:solidFill>
                <a:srgbClr val="404040"/>
              </a:solidFill>
            </a:endParaRPr>
          </a:p>
        </p:txBody>
      </p:sp>
      <p:sp>
        <p:nvSpPr>
          <p:cNvPr id="20" name="菱形 19"/>
          <p:cNvSpPr/>
          <p:nvPr/>
        </p:nvSpPr>
        <p:spPr>
          <a:xfrm>
            <a:off x="4814503" y="1183833"/>
            <a:ext cx="2592288" cy="2592288"/>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4468594" y="1197123"/>
            <a:ext cx="2565708" cy="2565708"/>
          </a:xfrm>
          <a:prstGeom prst="diamond">
            <a:avLst/>
          </a:prstGeom>
          <a:noFill/>
          <a:ln>
            <a:solidFill>
              <a:schemeClr val="accent2">
                <a:lumMod val="75000"/>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5186992" y="1197123"/>
            <a:ext cx="2565708" cy="2565708"/>
          </a:xfrm>
          <a:prstGeom prst="diamond">
            <a:avLst/>
          </a:prstGeom>
          <a:noFill/>
          <a:ln>
            <a:solidFill>
              <a:srgbClr val="FFC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5287254" y="1559271"/>
            <a:ext cx="1646786" cy="1646786"/>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47"/>
          <p:cNvSpPr txBox="1"/>
          <p:nvPr/>
        </p:nvSpPr>
        <p:spPr>
          <a:xfrm>
            <a:off x="5699684" y="1999704"/>
            <a:ext cx="856325" cy="769441"/>
          </a:xfrm>
          <a:prstGeom prst="rect">
            <a:avLst/>
          </a:prstGeom>
          <a:noFill/>
        </p:spPr>
        <p:txBody>
          <a:bodyPr wrap="none" rtlCol="0">
            <a:spAutoFit/>
          </a:bodyPr>
          <a:lstStyle/>
          <a:p>
            <a:r>
              <a:rPr lang="en-US" altLang="zh-CN" sz="4400" b="1" spc="600" dirty="0">
                <a:solidFill>
                  <a:schemeClr val="bg1"/>
                </a:solidFill>
                <a:latin typeface="Impact" panose="020B0806030902050204" pitchFamily="34" charset="0"/>
                <a:ea typeface="微软雅黑" panose="020B0503020204020204" pitchFamily="34" charset="-122"/>
              </a:rPr>
              <a:t>01</a:t>
            </a:r>
            <a:endParaRPr lang="zh-CN" altLang="en-US" sz="4400" b="1" spc="600" dirty="0">
              <a:solidFill>
                <a:schemeClr val="bg1"/>
              </a:solidFill>
              <a:latin typeface="Impact" panose="020B0806030902050204" pitchFamily="34" charset="0"/>
              <a:ea typeface="微软雅黑" panose="020B0503020204020204" pitchFamily="34" charset="-122"/>
            </a:endParaRPr>
          </a:p>
        </p:txBody>
      </p:sp>
      <p:sp>
        <p:nvSpPr>
          <p:cNvPr id="2" name="椭圆 1"/>
          <p:cNvSpPr/>
          <p:nvPr/>
        </p:nvSpPr>
        <p:spPr>
          <a:xfrm>
            <a:off x="1588169" y="4350719"/>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33809"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12725"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68169"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516913"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752700"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671175" y="4261785"/>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044154"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550893" y="6103423"/>
            <a:ext cx="648000" cy="64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 calcmode="lin" valueType="num">
                                      <p:cBhvr>
                                        <p:cTn id="9" dur="2000" fill="hold"/>
                                        <p:tgtEl>
                                          <p:spTgt spid="23"/>
                                        </p:tgtEl>
                                        <p:attrNameLst>
                                          <p:attrName>style.rotation</p:attrName>
                                        </p:attrNameLst>
                                      </p:cBhvr>
                                      <p:tavLst>
                                        <p:tav tm="0">
                                          <p:val>
                                            <p:fltVal val="360"/>
                                          </p:val>
                                        </p:tav>
                                        <p:tav tm="100000">
                                          <p:val>
                                            <p:fltVal val="0"/>
                                          </p:val>
                                        </p:tav>
                                      </p:tavLst>
                                    </p:anim>
                                    <p:animEffect transition="in" filter="fade">
                                      <p:cBhvr>
                                        <p:cTn id="10" dur="2000"/>
                                        <p:tgtEl>
                                          <p:spTgt spid="23"/>
                                        </p:tgtEl>
                                      </p:cBhvr>
                                    </p:animEffect>
                                  </p:childTnLst>
                                </p:cTn>
                              </p:par>
                            </p:childTnLst>
                          </p:cTn>
                        </p:par>
                        <p:par>
                          <p:cTn id="11" fill="hold">
                            <p:stCondLst>
                              <p:cond delay="2000"/>
                            </p:stCondLst>
                            <p:childTnLst>
                              <p:par>
                                <p:cTn id="12" presetID="23" presetClass="entr" presetSubtype="3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00" fill="hold"/>
                                        <p:tgtEl>
                                          <p:spTgt spid="20"/>
                                        </p:tgtEl>
                                        <p:attrNameLst>
                                          <p:attrName>ppt_w</p:attrName>
                                        </p:attrNameLst>
                                      </p:cBhvr>
                                      <p:tavLst>
                                        <p:tav tm="0">
                                          <p:val>
                                            <p:strVal val="(6*min(max(#ppt_w*#ppt_h,.3),1)-7.4)/-.7*#ppt_w"/>
                                          </p:val>
                                        </p:tav>
                                        <p:tav tm="100000">
                                          <p:val>
                                            <p:strVal val="#ppt_w"/>
                                          </p:val>
                                        </p:tav>
                                      </p:tavLst>
                                    </p:anim>
                                    <p:anim calcmode="lin" valueType="num">
                                      <p:cBhvr>
                                        <p:cTn id="15" dur="300" fill="hold"/>
                                        <p:tgtEl>
                                          <p:spTgt spid="20"/>
                                        </p:tgtEl>
                                        <p:attrNameLst>
                                          <p:attrName>ppt_h</p:attrName>
                                        </p:attrNameLst>
                                      </p:cBhvr>
                                      <p:tavLst>
                                        <p:tav tm="0">
                                          <p:val>
                                            <p:strVal val="(6*min(max(#ppt_w*#ppt_h,.3),1)-7.4)/-.7*#ppt_h"/>
                                          </p:val>
                                        </p:tav>
                                        <p:tav tm="100000">
                                          <p:val>
                                            <p:strVal val="#ppt_h"/>
                                          </p:val>
                                        </p:tav>
                                      </p:tavLst>
                                    </p:anim>
                                    <p:anim calcmode="lin" valueType="num">
                                      <p:cBhvr>
                                        <p:cTn id="16" dur="300" fill="hold"/>
                                        <p:tgtEl>
                                          <p:spTgt spid="20"/>
                                        </p:tgtEl>
                                        <p:attrNameLst>
                                          <p:attrName>ppt_x</p:attrName>
                                        </p:attrNameLst>
                                      </p:cBhvr>
                                      <p:tavLst>
                                        <p:tav tm="0">
                                          <p:val>
                                            <p:fltVal val="0.5"/>
                                          </p:val>
                                        </p:tav>
                                        <p:tav tm="100000">
                                          <p:val>
                                            <p:strVal val="#ppt_x"/>
                                          </p:val>
                                        </p:tav>
                                      </p:tavLst>
                                    </p:anim>
                                    <p:anim calcmode="lin" valueType="num">
                                      <p:cBhvr>
                                        <p:cTn id="17" dur="3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79082" y="1730408"/>
            <a:ext cx="3261268" cy="30220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标题 1"/>
          <p:cNvSpPr>
            <a:spLocks noGrp="1"/>
          </p:cNvSpPr>
          <p:nvPr>
            <p:ph type="title"/>
          </p:nvPr>
        </p:nvSpPr>
        <p:spPr>
          <a:xfrm>
            <a:off x="1045999" y="609600"/>
            <a:ext cx="2493068" cy="853439"/>
          </a:xfrm>
        </p:spPr>
        <p:txBody>
          <a:bodyPr/>
          <a:lstStyle/>
          <a:p>
            <a:pPr marR="0" rtl="0"/>
            <a:r>
              <a:rPr lang="zh-CN" altLang="en-US" b="1" i="0" u="none" strike="noStrike" kern="2200" baseline="0" dirty="0">
                <a:latin typeface="Times New Roman" panose="02020603050405020304" pitchFamily="18" charset="0"/>
              </a:rPr>
              <a:t>粉尘的定义</a:t>
            </a:r>
            <a:endParaRPr lang="zh-CN" altLang="en-US" b="1" i="0" u="none" strike="noStrike" kern="2200" baseline="0" dirty="0">
              <a:latin typeface="Times New Roman" panose="02020603050405020304" pitchFamily="18" charset="0"/>
            </a:endParaRPr>
          </a:p>
        </p:txBody>
      </p:sp>
      <p:sp>
        <p:nvSpPr>
          <p:cNvPr id="4" name="圆角矩形 3"/>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01</a:t>
            </a:r>
            <a:endParaRPr lang="zh-CN" altLang="en-US" sz="2800" b="1" dirty="0"/>
          </a:p>
        </p:txBody>
      </p:sp>
      <p:sp>
        <p:nvSpPr>
          <p:cNvPr id="5" name="文本框 4"/>
          <p:cNvSpPr txBox="1"/>
          <p:nvPr/>
        </p:nvSpPr>
        <p:spPr>
          <a:xfrm>
            <a:off x="1537454" y="5212463"/>
            <a:ext cx="9117091" cy="669414"/>
          </a:xfrm>
          <a:prstGeom prst="rect">
            <a:avLst/>
          </a:prstGeom>
          <a:noFill/>
          <a:ln w="3175">
            <a:noFill/>
            <a:prstDash val="sysDash"/>
          </a:ln>
        </p:spPr>
        <p:txBody>
          <a:bodyPr wrap="square" rtlCol="0">
            <a:spAutoFit/>
          </a:bodyPr>
          <a:lstStyle/>
          <a:p>
            <a:pPr algn="ctr">
              <a:lnSpc>
                <a:spcPts val="4500"/>
              </a:lnSpc>
              <a:spcAft>
                <a:spcPts val="0"/>
              </a:spcAft>
              <a:buFont typeface="Wingdings" panose="05000000000000000000" pitchFamily="2" charset="2"/>
              <a:buNone/>
              <a:defRPr/>
            </a:pPr>
            <a:r>
              <a:rPr lang="zh-CN" altLang="zh-CN" sz="2400" kern="100" dirty="0">
                <a:latin typeface="+mn-ea"/>
                <a:cs typeface="Times New Roman" panose="02020603050405020304" pitchFamily="18" charset="0"/>
              </a:rPr>
              <a:t>粉尘是指悬浮在空气中的固体微粒</a:t>
            </a:r>
            <a:endParaRPr lang="zh-CN" altLang="zh-CN" sz="2400" kern="100" dirty="0">
              <a:latin typeface="+mn-ea"/>
              <a:cs typeface="Times New Roman" panose="02020603050405020304" pitchFamily="18" charset="0"/>
            </a:endParaRPr>
          </a:p>
        </p:txBody>
      </p:sp>
      <p:sp>
        <p:nvSpPr>
          <p:cNvPr id="9" name="文本框 8"/>
          <p:cNvSpPr txBox="1"/>
          <p:nvPr/>
        </p:nvSpPr>
        <p:spPr>
          <a:xfrm>
            <a:off x="2694053" y="2918264"/>
            <a:ext cx="2031325" cy="646331"/>
          </a:xfrm>
          <a:prstGeom prst="rect">
            <a:avLst/>
          </a:prstGeom>
          <a:noFill/>
        </p:spPr>
        <p:txBody>
          <a:bodyPr wrap="none" rtlCol="0">
            <a:spAutoFit/>
          </a:bodyPr>
          <a:lstStyle/>
          <a:p>
            <a:pPr>
              <a:lnSpc>
                <a:spcPct val="150000"/>
              </a:lnSpc>
            </a:pPr>
            <a:r>
              <a:rPr lang="zh-CN" altLang="en-US" sz="2400" dirty="0">
                <a:solidFill>
                  <a:schemeClr val="bg1">
                    <a:lumMod val="95000"/>
                  </a:schemeClr>
                </a:solidFill>
                <a:latin typeface="微软雅黑" panose="020B0503020204020204" pitchFamily="34" charset="-122"/>
                <a:ea typeface="微软雅黑" panose="020B0503020204020204" pitchFamily="34" charset="-122"/>
              </a:rPr>
              <a:t>粉尘随处可见</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rot="5400000">
            <a:off x="6000476" y="4837927"/>
            <a:ext cx="191048" cy="415598"/>
          </a:xfrm>
          <a:custGeom>
            <a:avLst/>
            <a:gdLst/>
            <a:ahLst/>
            <a:cxnLst/>
            <a:rect l="l" t="t" r="r" b="b"/>
            <a:pathLst>
              <a:path w="100571" h="218778">
                <a:moveTo>
                  <a:pt x="33598" y="218778"/>
                </a:moveTo>
                <a:lnTo>
                  <a:pt x="82488" y="109724"/>
                </a:lnTo>
                <a:lnTo>
                  <a:pt x="33598" y="0"/>
                </a:lnTo>
                <a:lnTo>
                  <a:pt x="51569" y="0"/>
                </a:lnTo>
                <a:lnTo>
                  <a:pt x="100571" y="109724"/>
                </a:lnTo>
                <a:lnTo>
                  <a:pt x="51569" y="218778"/>
                </a:lnTo>
                <a:close/>
                <a:moveTo>
                  <a:pt x="0" y="218778"/>
                </a:moveTo>
                <a:lnTo>
                  <a:pt x="48667" y="109724"/>
                </a:lnTo>
                <a:lnTo>
                  <a:pt x="0" y="0"/>
                </a:lnTo>
                <a:lnTo>
                  <a:pt x="17971" y="0"/>
                </a:lnTo>
                <a:lnTo>
                  <a:pt x="66526" y="109724"/>
                </a:lnTo>
                <a:lnTo>
                  <a:pt x="17971" y="218778"/>
                </a:lnTo>
                <a:close/>
              </a:path>
            </a:pathLst>
          </a:custGeom>
          <a:solidFill>
            <a:srgbClr val="0070C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pic>
        <p:nvPicPr>
          <p:cNvPr id="6" name="图片 5"/>
          <p:cNvPicPr>
            <a:picLocks noChangeAspect="1"/>
          </p:cNvPicPr>
          <p:nvPr/>
        </p:nvPicPr>
        <p:blipFill>
          <a:blip r:embed="rId1"/>
          <a:stretch>
            <a:fillRect/>
          </a:stretch>
        </p:blipFill>
        <p:spPr>
          <a:xfrm>
            <a:off x="5340350" y="1730408"/>
            <a:ext cx="5015914" cy="30220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815616" y="4138269"/>
            <a:ext cx="2565708" cy="480475"/>
          </a:xfrm>
          <a:prstGeom prst="rect">
            <a:avLst/>
          </a:prstGeom>
          <a:noFill/>
        </p:spPr>
        <p:txBody>
          <a:bodyPr wrap="none" rtlCol="0">
            <a:noAutofit/>
          </a:bodyPr>
          <a:lstStyle/>
          <a:p>
            <a:r>
              <a:rPr lang="zh-CN" altLang="en-US" sz="2800" dirty="0">
                <a:latin typeface="Arial" panose="020B0604020202020204" pitchFamily="34" charset="0"/>
              </a:rPr>
              <a:t>粉尘的技术要求</a:t>
            </a:r>
            <a:endParaRPr lang="en-US" altLang="zh-CN" sz="2800" dirty="0">
              <a:latin typeface="Arial" panose="020B0604020202020204" pitchFamily="34" charset="0"/>
            </a:endParaRPr>
          </a:p>
        </p:txBody>
      </p:sp>
      <p:sp>
        <p:nvSpPr>
          <p:cNvPr id="20" name="菱形 19"/>
          <p:cNvSpPr/>
          <p:nvPr/>
        </p:nvSpPr>
        <p:spPr>
          <a:xfrm>
            <a:off x="4814503" y="1183833"/>
            <a:ext cx="2592288" cy="2592288"/>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4468594" y="1197123"/>
            <a:ext cx="2565708" cy="2565708"/>
          </a:xfrm>
          <a:prstGeom prst="diamond">
            <a:avLst/>
          </a:prstGeom>
          <a:noFill/>
          <a:ln>
            <a:solidFill>
              <a:schemeClr val="accent2">
                <a:lumMod val="75000"/>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5186992" y="1197123"/>
            <a:ext cx="2565708" cy="2565708"/>
          </a:xfrm>
          <a:prstGeom prst="diamond">
            <a:avLst/>
          </a:prstGeom>
          <a:noFill/>
          <a:ln>
            <a:solidFill>
              <a:srgbClr val="FFC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5287254" y="1559271"/>
            <a:ext cx="1646786" cy="1646786"/>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47"/>
          <p:cNvSpPr txBox="1"/>
          <p:nvPr/>
        </p:nvSpPr>
        <p:spPr>
          <a:xfrm>
            <a:off x="5699684" y="1999704"/>
            <a:ext cx="925253" cy="769441"/>
          </a:xfrm>
          <a:prstGeom prst="rect">
            <a:avLst/>
          </a:prstGeom>
          <a:noFill/>
        </p:spPr>
        <p:txBody>
          <a:bodyPr wrap="none" rtlCol="0">
            <a:spAutoFit/>
          </a:bodyPr>
          <a:lstStyle/>
          <a:p>
            <a:r>
              <a:rPr lang="en-US" altLang="zh-CN" sz="4400" b="1" spc="600" dirty="0">
                <a:solidFill>
                  <a:schemeClr val="bg1"/>
                </a:solidFill>
                <a:latin typeface="Impact" panose="020B0806030902050204" pitchFamily="34" charset="0"/>
                <a:ea typeface="微软雅黑" panose="020B0503020204020204" pitchFamily="34" charset="-122"/>
              </a:rPr>
              <a:t>02</a:t>
            </a:r>
            <a:endParaRPr lang="zh-CN" altLang="en-US" sz="4400" b="1" spc="600" dirty="0">
              <a:solidFill>
                <a:schemeClr val="bg1"/>
              </a:solidFill>
              <a:latin typeface="Impact" panose="020B0806030902050204" pitchFamily="34" charset="0"/>
              <a:ea typeface="微软雅黑" panose="020B0503020204020204" pitchFamily="34" charset="-122"/>
            </a:endParaRPr>
          </a:p>
        </p:txBody>
      </p:sp>
      <p:sp>
        <p:nvSpPr>
          <p:cNvPr id="9" name="椭圆 8"/>
          <p:cNvSpPr/>
          <p:nvPr/>
        </p:nvSpPr>
        <p:spPr>
          <a:xfrm>
            <a:off x="1588169" y="4350719"/>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33809"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12725"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8169"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522507" y="5341360"/>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52700" y="5773051"/>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671175" y="4261785"/>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044154" y="57730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777263" y="6099207"/>
            <a:ext cx="648000" cy="64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 calcmode="lin" valueType="num">
                                      <p:cBhvr>
                                        <p:cTn id="9" dur="2000" fill="hold"/>
                                        <p:tgtEl>
                                          <p:spTgt spid="23"/>
                                        </p:tgtEl>
                                        <p:attrNameLst>
                                          <p:attrName>style.rotation</p:attrName>
                                        </p:attrNameLst>
                                      </p:cBhvr>
                                      <p:tavLst>
                                        <p:tav tm="0">
                                          <p:val>
                                            <p:fltVal val="360"/>
                                          </p:val>
                                        </p:tav>
                                        <p:tav tm="100000">
                                          <p:val>
                                            <p:fltVal val="0"/>
                                          </p:val>
                                        </p:tav>
                                      </p:tavLst>
                                    </p:anim>
                                    <p:animEffect transition="in" filter="fade">
                                      <p:cBhvr>
                                        <p:cTn id="10" dur="2000"/>
                                        <p:tgtEl>
                                          <p:spTgt spid="23"/>
                                        </p:tgtEl>
                                      </p:cBhvr>
                                    </p:animEffect>
                                  </p:childTnLst>
                                </p:cTn>
                              </p:par>
                            </p:childTnLst>
                          </p:cTn>
                        </p:par>
                        <p:par>
                          <p:cTn id="11" fill="hold">
                            <p:stCondLst>
                              <p:cond delay="2000"/>
                            </p:stCondLst>
                            <p:childTnLst>
                              <p:par>
                                <p:cTn id="12" presetID="23" presetClass="entr" presetSubtype="3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00" fill="hold"/>
                                        <p:tgtEl>
                                          <p:spTgt spid="20"/>
                                        </p:tgtEl>
                                        <p:attrNameLst>
                                          <p:attrName>ppt_w</p:attrName>
                                        </p:attrNameLst>
                                      </p:cBhvr>
                                      <p:tavLst>
                                        <p:tav tm="0">
                                          <p:val>
                                            <p:strVal val="(6*min(max(#ppt_w*#ppt_h,.3),1)-7.4)/-.7*#ppt_w"/>
                                          </p:val>
                                        </p:tav>
                                        <p:tav tm="100000">
                                          <p:val>
                                            <p:strVal val="#ppt_w"/>
                                          </p:val>
                                        </p:tav>
                                      </p:tavLst>
                                    </p:anim>
                                    <p:anim calcmode="lin" valueType="num">
                                      <p:cBhvr>
                                        <p:cTn id="15" dur="300" fill="hold"/>
                                        <p:tgtEl>
                                          <p:spTgt spid="20"/>
                                        </p:tgtEl>
                                        <p:attrNameLst>
                                          <p:attrName>ppt_h</p:attrName>
                                        </p:attrNameLst>
                                      </p:cBhvr>
                                      <p:tavLst>
                                        <p:tav tm="0">
                                          <p:val>
                                            <p:strVal val="(6*min(max(#ppt_w*#ppt_h,.3),1)-7.4)/-.7*#ppt_h"/>
                                          </p:val>
                                        </p:tav>
                                        <p:tav tm="100000">
                                          <p:val>
                                            <p:strVal val="#ppt_h"/>
                                          </p:val>
                                        </p:tav>
                                      </p:tavLst>
                                    </p:anim>
                                    <p:anim calcmode="lin" valueType="num">
                                      <p:cBhvr>
                                        <p:cTn id="16" dur="300" fill="hold"/>
                                        <p:tgtEl>
                                          <p:spTgt spid="20"/>
                                        </p:tgtEl>
                                        <p:attrNameLst>
                                          <p:attrName>ppt_x</p:attrName>
                                        </p:attrNameLst>
                                      </p:cBhvr>
                                      <p:tavLst>
                                        <p:tav tm="0">
                                          <p:val>
                                            <p:fltVal val="0.5"/>
                                          </p:val>
                                        </p:tav>
                                        <p:tav tm="100000">
                                          <p:val>
                                            <p:strVal val="#ppt_x"/>
                                          </p:val>
                                        </p:tav>
                                      </p:tavLst>
                                    </p:anim>
                                    <p:anim calcmode="lin" valueType="num">
                                      <p:cBhvr>
                                        <p:cTn id="17" dur="3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78543" y="2035304"/>
            <a:ext cx="105373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9864" y="6758063"/>
            <a:ext cx="105373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flipV="1">
            <a:off x="10726058" y="2035304"/>
            <a:ext cx="638628" cy="22032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709864" y="6544782"/>
            <a:ext cx="638628" cy="22032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mn-ea"/>
            </a:endParaRPr>
          </a:p>
        </p:txBody>
      </p:sp>
      <p:sp>
        <p:nvSpPr>
          <p:cNvPr id="10" name="标题 1"/>
          <p:cNvSpPr>
            <a:spLocks noGrp="1"/>
          </p:cNvSpPr>
          <p:nvPr>
            <p:ph type="title"/>
          </p:nvPr>
        </p:nvSpPr>
        <p:spPr>
          <a:xfrm>
            <a:off x="938462" y="1450346"/>
            <a:ext cx="5388668" cy="683077"/>
          </a:xfrm>
        </p:spPr>
        <p:txBody>
          <a:bodyPr>
            <a:noAutofit/>
          </a:bodyPr>
          <a:lstStyle/>
          <a:p>
            <a:pPr>
              <a:defRPr/>
            </a:pPr>
            <a:r>
              <a:rPr lang="zh-CN" altLang="en-US" sz="2400" dirty="0">
                <a:solidFill>
                  <a:schemeClr val="accent1">
                    <a:lumMod val="75000"/>
                  </a:schemeClr>
                </a:solidFill>
                <a:latin typeface="微软雅黑" panose="020B0503020204020204" pitchFamily="34" charset="-122"/>
              </a:rPr>
              <a:t>几个常用的技术概念与术语</a:t>
            </a:r>
            <a:endParaRPr lang="zh-CN" altLang="en-US" sz="2400" dirty="0">
              <a:solidFill>
                <a:schemeClr val="accent1">
                  <a:lumMod val="75000"/>
                </a:schemeClr>
              </a:solidFill>
              <a:latin typeface="微软雅黑" panose="020B0503020204020204" pitchFamily="34" charset="-122"/>
            </a:endParaRPr>
          </a:p>
        </p:txBody>
      </p:sp>
      <p:sp>
        <p:nvSpPr>
          <p:cNvPr id="11" name="圆角矩形 10"/>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02</a:t>
            </a:r>
            <a:endParaRPr lang="zh-CN" altLang="en-US" sz="2800" b="1" dirty="0"/>
          </a:p>
        </p:txBody>
      </p:sp>
      <p:sp>
        <p:nvSpPr>
          <p:cNvPr id="13" name="文本框 12"/>
          <p:cNvSpPr txBox="1"/>
          <p:nvPr/>
        </p:nvSpPr>
        <p:spPr>
          <a:xfrm>
            <a:off x="961689" y="2290304"/>
            <a:ext cx="1008871" cy="400110"/>
          </a:xfrm>
          <a:prstGeom prst="rect">
            <a:avLst/>
          </a:prstGeom>
          <a:noFill/>
        </p:spPr>
        <p:txBody>
          <a:bodyPr wrap="square" rtlCol="0">
            <a:spAutoFit/>
          </a:bodyPr>
          <a:lstStyle/>
          <a:p>
            <a:r>
              <a:rPr lang="zh-CN" altLang="en-US" sz="2000" b="1" dirty="0">
                <a:solidFill>
                  <a:srgbClr val="0070C0"/>
                </a:solidFill>
                <a:latin typeface="+mn-ea"/>
              </a:rPr>
              <a:t>烟尘</a:t>
            </a:r>
            <a:endParaRPr lang="zh-CN" altLang="en-US" sz="2000" b="1" dirty="0">
              <a:solidFill>
                <a:srgbClr val="0070C0"/>
              </a:solidFill>
              <a:latin typeface="+mn-ea"/>
            </a:endParaRPr>
          </a:p>
        </p:txBody>
      </p:sp>
      <p:sp>
        <p:nvSpPr>
          <p:cNvPr id="14" name="文本框 13"/>
          <p:cNvSpPr txBox="1"/>
          <p:nvPr/>
        </p:nvSpPr>
        <p:spPr>
          <a:xfrm>
            <a:off x="961689" y="2726838"/>
            <a:ext cx="9550401" cy="400110"/>
          </a:xfrm>
          <a:prstGeom prst="rect">
            <a:avLst/>
          </a:prstGeom>
          <a:noFill/>
        </p:spPr>
        <p:txBody>
          <a:bodyPr wrap="square" rtlCol="0">
            <a:spAutoFit/>
          </a:bodyPr>
          <a:lstStyle/>
          <a:p>
            <a:pPr lvl="0"/>
            <a:r>
              <a:rPr lang="zh-CN" altLang="en-US" sz="2000" dirty="0">
                <a:latin typeface="+mn-ea"/>
              </a:rPr>
              <a:t>小固体粒子，粒径为 </a:t>
            </a:r>
            <a:r>
              <a:rPr lang="en-US" altLang="en-US" sz="2000" dirty="0">
                <a:latin typeface="+mn-ea"/>
              </a:rPr>
              <a:t>0.01-1μm </a:t>
            </a:r>
            <a:r>
              <a:rPr lang="zh-CN" altLang="en-US" sz="2000" dirty="0">
                <a:latin typeface="+mn-ea"/>
              </a:rPr>
              <a:t>，冶金或化学过程产生，可长时间悬浮于空气中</a:t>
            </a:r>
            <a:endParaRPr lang="zh-CN" altLang="en-US" sz="2000" dirty="0">
              <a:latin typeface="+mn-ea"/>
            </a:endParaRPr>
          </a:p>
        </p:txBody>
      </p:sp>
      <p:sp>
        <p:nvSpPr>
          <p:cNvPr id="15" name="文本框 14"/>
          <p:cNvSpPr txBox="1"/>
          <p:nvPr/>
        </p:nvSpPr>
        <p:spPr>
          <a:xfrm>
            <a:off x="938462" y="3085672"/>
            <a:ext cx="2274805" cy="461665"/>
          </a:xfrm>
          <a:prstGeom prst="rect">
            <a:avLst/>
          </a:prstGeom>
          <a:noFill/>
        </p:spPr>
        <p:txBody>
          <a:bodyPr wrap="square" rtlCol="0">
            <a:spAutoFit/>
          </a:bodyPr>
          <a:lstStyle/>
          <a:p>
            <a:pPr lvl="0"/>
            <a:r>
              <a:rPr lang="zh-CN" altLang="en-US" sz="2000" b="1" dirty="0">
                <a:solidFill>
                  <a:srgbClr val="0070C0"/>
                </a:solidFill>
                <a:latin typeface="+mn-ea"/>
              </a:rPr>
              <a:t>粉尘</a:t>
            </a:r>
            <a:r>
              <a:rPr lang="en-US" altLang="en-US" sz="2400" b="1" dirty="0">
                <a:solidFill>
                  <a:srgbClr val="0070C0"/>
                </a:solidFill>
                <a:latin typeface="+mn-ea"/>
              </a:rPr>
              <a:t>(</a:t>
            </a:r>
            <a:r>
              <a:rPr lang="en-US" altLang="en-US" sz="2000" b="1" dirty="0">
                <a:solidFill>
                  <a:srgbClr val="0070C0"/>
                </a:solidFill>
                <a:latin typeface="+mn-ea"/>
              </a:rPr>
              <a:t>dust</a:t>
            </a:r>
            <a:r>
              <a:rPr lang="en-US" altLang="en-US" sz="2400" b="1" dirty="0">
                <a:solidFill>
                  <a:srgbClr val="0070C0"/>
                </a:solidFill>
                <a:latin typeface="+mn-ea"/>
              </a:rPr>
              <a:t>)</a:t>
            </a:r>
            <a:endParaRPr lang="zh-CN" altLang="en-US" sz="2400" b="1" dirty="0">
              <a:solidFill>
                <a:srgbClr val="0070C0"/>
              </a:solidFill>
              <a:latin typeface="+mn-ea"/>
            </a:endParaRPr>
          </a:p>
        </p:txBody>
      </p:sp>
      <p:sp>
        <p:nvSpPr>
          <p:cNvPr id="16" name="文本框 15"/>
          <p:cNvSpPr txBox="1"/>
          <p:nvPr/>
        </p:nvSpPr>
        <p:spPr>
          <a:xfrm>
            <a:off x="938462" y="3479088"/>
            <a:ext cx="9550401" cy="826637"/>
          </a:xfrm>
          <a:prstGeom prst="rect">
            <a:avLst/>
          </a:prstGeom>
          <a:noFill/>
        </p:spPr>
        <p:txBody>
          <a:bodyPr wrap="square" rtlCol="0">
            <a:spAutoFit/>
          </a:bodyPr>
          <a:lstStyle/>
          <a:p>
            <a:pPr lvl="0">
              <a:lnSpc>
                <a:spcPct val="125000"/>
              </a:lnSpc>
              <a:spcAft>
                <a:spcPts val="0"/>
              </a:spcAft>
            </a:pPr>
            <a:r>
              <a:rPr lang="zh-CN" altLang="en-US" sz="2000" dirty="0">
                <a:latin typeface="+mn-ea"/>
              </a:rPr>
              <a:t>粒径为</a:t>
            </a:r>
            <a:r>
              <a:rPr lang="en-US" altLang="en-US" sz="2000" dirty="0">
                <a:latin typeface="+mn-ea"/>
              </a:rPr>
              <a:t>1-200μm</a:t>
            </a:r>
            <a:r>
              <a:rPr lang="zh-CN" altLang="en-US" sz="2000" dirty="0">
                <a:latin typeface="+mn-ea"/>
              </a:rPr>
              <a:t>，可暂时悬浮于空气中的小固体粒子；主要由爆破、破碎、研磨、筛分、运输、火山喷发、地震等机械或自然过程产生 。</a:t>
            </a:r>
            <a:endParaRPr lang="zh-CN" altLang="en-US" sz="2000" dirty="0">
              <a:latin typeface="+mn-ea"/>
            </a:endParaRPr>
          </a:p>
        </p:txBody>
      </p:sp>
      <p:sp>
        <p:nvSpPr>
          <p:cNvPr id="17" name="文本框 16"/>
          <p:cNvSpPr txBox="1"/>
          <p:nvPr/>
        </p:nvSpPr>
        <p:spPr>
          <a:xfrm>
            <a:off x="938462" y="4398003"/>
            <a:ext cx="3549317" cy="400110"/>
          </a:xfrm>
          <a:prstGeom prst="rect">
            <a:avLst/>
          </a:prstGeom>
          <a:noFill/>
        </p:spPr>
        <p:txBody>
          <a:bodyPr wrap="square" rtlCol="0">
            <a:spAutoFit/>
          </a:bodyPr>
          <a:lstStyle/>
          <a:p>
            <a:pPr lvl="0"/>
            <a:r>
              <a:rPr lang="zh-CN" altLang="en-US" sz="2000" b="1" dirty="0">
                <a:solidFill>
                  <a:srgbClr val="0070C0"/>
                </a:solidFill>
                <a:latin typeface="+mn-ea"/>
              </a:rPr>
              <a:t>可吸入颗粒物</a:t>
            </a:r>
            <a:r>
              <a:rPr lang="en-US" altLang="en-US" sz="2000" b="1" dirty="0">
                <a:solidFill>
                  <a:srgbClr val="0070C0"/>
                </a:solidFill>
                <a:latin typeface="+mn-ea"/>
              </a:rPr>
              <a:t>(PM10)</a:t>
            </a:r>
            <a:endParaRPr lang="zh-CN" altLang="en-US" sz="2000" b="1" dirty="0">
              <a:solidFill>
                <a:srgbClr val="0070C0"/>
              </a:solidFill>
              <a:latin typeface="+mn-ea"/>
            </a:endParaRPr>
          </a:p>
        </p:txBody>
      </p:sp>
      <p:sp>
        <p:nvSpPr>
          <p:cNvPr id="19" name="文本框 18"/>
          <p:cNvSpPr txBox="1"/>
          <p:nvPr/>
        </p:nvSpPr>
        <p:spPr>
          <a:xfrm>
            <a:off x="919657" y="4617113"/>
            <a:ext cx="9550401" cy="566950"/>
          </a:xfrm>
          <a:prstGeom prst="rect">
            <a:avLst/>
          </a:prstGeom>
          <a:noFill/>
        </p:spPr>
        <p:txBody>
          <a:bodyPr wrap="square" rtlCol="0">
            <a:spAutoFit/>
          </a:bodyPr>
          <a:lstStyle/>
          <a:p>
            <a:pPr>
              <a:lnSpc>
                <a:spcPts val="4300"/>
              </a:lnSpc>
              <a:spcBef>
                <a:spcPts val="0"/>
              </a:spcBef>
              <a:buFont typeface="Wingdings" panose="05000000000000000000" pitchFamily="2" charset="2"/>
              <a:buNone/>
              <a:defRPr/>
            </a:pPr>
            <a:r>
              <a:rPr lang="zh-CN" altLang="en-US" sz="2000" dirty="0">
                <a:latin typeface="+mn-ea"/>
              </a:rPr>
              <a:t>悬浮于空气中的空气动力学当量直径≤</a:t>
            </a:r>
            <a:r>
              <a:rPr lang="en-US" altLang="zh-CN" sz="2000" dirty="0">
                <a:latin typeface="+mn-ea"/>
              </a:rPr>
              <a:t>10μm </a:t>
            </a:r>
            <a:r>
              <a:rPr lang="zh-CN" altLang="en-US" sz="2000" dirty="0">
                <a:latin typeface="+mn-ea"/>
              </a:rPr>
              <a:t>的颗粒物的总和</a:t>
            </a:r>
            <a:endParaRPr lang="zh-CN" altLang="en-US" sz="2000" dirty="0">
              <a:latin typeface="+mn-ea"/>
            </a:endParaRPr>
          </a:p>
        </p:txBody>
      </p:sp>
      <p:sp>
        <p:nvSpPr>
          <p:cNvPr id="20" name="文本框 19"/>
          <p:cNvSpPr txBox="1"/>
          <p:nvPr/>
        </p:nvSpPr>
        <p:spPr>
          <a:xfrm>
            <a:off x="919657" y="5252814"/>
            <a:ext cx="3474710" cy="400110"/>
          </a:xfrm>
          <a:prstGeom prst="rect">
            <a:avLst/>
          </a:prstGeom>
          <a:noFill/>
        </p:spPr>
        <p:txBody>
          <a:bodyPr wrap="square" rtlCol="0">
            <a:spAutoFit/>
          </a:bodyPr>
          <a:lstStyle/>
          <a:p>
            <a:pPr lvl="0"/>
            <a:r>
              <a:rPr lang="zh-CN" altLang="en-US" sz="2000" b="1" dirty="0">
                <a:solidFill>
                  <a:srgbClr val="0070C0"/>
                </a:solidFill>
                <a:latin typeface="+mn-ea"/>
              </a:rPr>
              <a:t>总悬浮颗粒物（</a:t>
            </a:r>
            <a:r>
              <a:rPr lang="en-US" altLang="en-US" sz="2000" b="1" dirty="0">
                <a:solidFill>
                  <a:srgbClr val="0070C0"/>
                </a:solidFill>
                <a:latin typeface="+mn-ea"/>
              </a:rPr>
              <a:t>TSP</a:t>
            </a:r>
            <a:r>
              <a:rPr lang="zh-CN" altLang="en-US" sz="2000" b="1" dirty="0">
                <a:solidFill>
                  <a:srgbClr val="0070C0"/>
                </a:solidFill>
                <a:latin typeface="+mn-ea"/>
              </a:rPr>
              <a:t>）</a:t>
            </a:r>
            <a:endParaRPr lang="zh-CN" altLang="en-US" sz="2000" b="1" dirty="0">
              <a:solidFill>
                <a:srgbClr val="0070C0"/>
              </a:solidFill>
              <a:latin typeface="+mn-ea"/>
            </a:endParaRPr>
          </a:p>
        </p:txBody>
      </p:sp>
      <p:sp>
        <p:nvSpPr>
          <p:cNvPr id="21" name="文本框 20"/>
          <p:cNvSpPr txBox="1"/>
          <p:nvPr/>
        </p:nvSpPr>
        <p:spPr>
          <a:xfrm>
            <a:off x="928848" y="5689348"/>
            <a:ext cx="9946997" cy="707886"/>
          </a:xfrm>
          <a:prstGeom prst="rect">
            <a:avLst/>
          </a:prstGeom>
          <a:noFill/>
        </p:spPr>
        <p:txBody>
          <a:bodyPr wrap="square" rtlCol="0">
            <a:spAutoFit/>
          </a:bodyPr>
          <a:lstStyle/>
          <a:p>
            <a:pPr>
              <a:buFont typeface="Wingdings" panose="05000000000000000000" pitchFamily="2" charset="2"/>
              <a:buNone/>
            </a:pPr>
            <a:r>
              <a:rPr lang="zh-CN" altLang="en-US" sz="2000" dirty="0">
                <a:latin typeface="+mn-ea"/>
              </a:rPr>
              <a:t>悬浮于空气中的空气动力学当量直径≤</a:t>
            </a:r>
            <a:r>
              <a:rPr lang="en-US" altLang="zh-CN" sz="2000" dirty="0">
                <a:latin typeface="+mn-ea"/>
              </a:rPr>
              <a:t>100μm</a:t>
            </a:r>
            <a:r>
              <a:rPr lang="zh-CN" altLang="en-US" sz="2000" dirty="0">
                <a:latin typeface="+mn-ea"/>
              </a:rPr>
              <a:t>的颗粒物的总和；是评价空气质量的重要指标之一</a:t>
            </a:r>
            <a:endParaRPr lang="zh-CN" altLang="en-US" sz="2000" dirty="0">
              <a:latin typeface="+mn-ea"/>
            </a:endParaRPr>
          </a:p>
        </p:txBody>
      </p:sp>
      <p:sp>
        <p:nvSpPr>
          <p:cNvPr id="22" name="标题 1"/>
          <p:cNvSpPr txBox="1"/>
          <p:nvPr/>
        </p:nvSpPr>
        <p:spPr>
          <a:xfrm>
            <a:off x="1033208" y="679362"/>
            <a:ext cx="5388668" cy="68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defRPr/>
            </a:pPr>
            <a:r>
              <a:rPr lang="zh-CN" altLang="en-US" dirty="0">
                <a:solidFill>
                  <a:schemeClr val="accent1">
                    <a:lumMod val="75000"/>
                  </a:schemeClr>
                </a:solidFill>
                <a:latin typeface="微软雅黑" panose="020B0503020204020204" pitchFamily="34" charset="-122"/>
              </a:rPr>
              <a:t>粉尘的技术要求</a:t>
            </a:r>
            <a:endParaRPr lang="zh-CN" altLang="en-US" dirty="0">
              <a:solidFill>
                <a:schemeClr val="accent1">
                  <a:lumMod val="7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96685" y="2131557"/>
            <a:ext cx="105373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6998" y="6490681"/>
            <a:ext cx="105373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flipV="1">
            <a:off x="10744200" y="2131557"/>
            <a:ext cx="638628" cy="22032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706998" y="6265368"/>
            <a:ext cx="638628" cy="22032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title"/>
          </p:nvPr>
        </p:nvSpPr>
        <p:spPr>
          <a:xfrm>
            <a:off x="938462" y="1445985"/>
            <a:ext cx="5388668" cy="683077"/>
          </a:xfrm>
        </p:spPr>
        <p:txBody>
          <a:bodyPr>
            <a:noAutofit/>
          </a:bodyPr>
          <a:lstStyle/>
          <a:p>
            <a:pPr>
              <a:defRPr/>
            </a:pPr>
            <a:r>
              <a:rPr lang="zh-CN" altLang="en-US" sz="2400" dirty="0">
                <a:solidFill>
                  <a:schemeClr val="accent1">
                    <a:lumMod val="75000"/>
                  </a:schemeClr>
                </a:solidFill>
                <a:latin typeface="微软雅黑" panose="020B0503020204020204" pitchFamily="34" charset="-122"/>
              </a:rPr>
              <a:t>几个常用的技术概念与术语</a:t>
            </a:r>
            <a:endParaRPr lang="zh-CN" altLang="en-US" sz="2400" dirty="0">
              <a:solidFill>
                <a:schemeClr val="accent1">
                  <a:lumMod val="75000"/>
                </a:schemeClr>
              </a:solidFill>
              <a:latin typeface="微软雅黑" panose="020B0503020204020204" pitchFamily="34" charset="-122"/>
            </a:endParaRPr>
          </a:p>
        </p:txBody>
      </p:sp>
      <p:sp>
        <p:nvSpPr>
          <p:cNvPr id="11" name="圆角矩形 10"/>
          <p:cNvSpPr/>
          <p:nvPr/>
        </p:nvSpPr>
        <p:spPr>
          <a:xfrm>
            <a:off x="286657" y="0"/>
            <a:ext cx="651805" cy="12192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t>02</a:t>
            </a:r>
            <a:endParaRPr lang="zh-CN" altLang="en-US" sz="2800" b="1" dirty="0"/>
          </a:p>
        </p:txBody>
      </p:sp>
      <p:sp>
        <p:nvSpPr>
          <p:cNvPr id="13" name="文本框 12"/>
          <p:cNvSpPr txBox="1"/>
          <p:nvPr/>
        </p:nvSpPr>
        <p:spPr>
          <a:xfrm>
            <a:off x="938462" y="2420938"/>
            <a:ext cx="8171671" cy="400110"/>
          </a:xfrm>
          <a:prstGeom prst="rect">
            <a:avLst/>
          </a:prstGeom>
          <a:noFill/>
        </p:spPr>
        <p:txBody>
          <a:bodyPr wrap="square" rtlCol="0">
            <a:spAutoFit/>
          </a:bodyPr>
          <a:lstStyle/>
          <a:p>
            <a:pPr>
              <a:buFont typeface="Wingdings" panose="05000000000000000000" pitchFamily="2" charset="2"/>
              <a:buNone/>
              <a:defRPr/>
            </a:pPr>
            <a:r>
              <a:rPr lang="zh-CN" altLang="en-US" sz="2000" b="1" dirty="0">
                <a:solidFill>
                  <a:srgbClr val="0070C0"/>
                </a:solidFill>
                <a:latin typeface="+mn-ea"/>
              </a:rPr>
              <a:t>呼吸性粉尘</a:t>
            </a:r>
            <a:endParaRPr lang="zh-CN" altLang="en-US" sz="2000" b="1" dirty="0">
              <a:solidFill>
                <a:srgbClr val="0070C0"/>
              </a:solidFill>
              <a:latin typeface="+mn-ea"/>
            </a:endParaRPr>
          </a:p>
        </p:txBody>
      </p:sp>
      <p:sp>
        <p:nvSpPr>
          <p:cNvPr id="14" name="文本框 13"/>
          <p:cNvSpPr txBox="1"/>
          <p:nvPr/>
        </p:nvSpPr>
        <p:spPr>
          <a:xfrm>
            <a:off x="938462" y="3465564"/>
            <a:ext cx="9550401" cy="2346283"/>
          </a:xfrm>
          <a:prstGeom prst="rect">
            <a:avLst/>
          </a:prstGeom>
          <a:noFill/>
        </p:spPr>
        <p:txBody>
          <a:bodyPr wrap="square" rtlCol="0">
            <a:spAutoFit/>
          </a:bodyPr>
          <a:lstStyle/>
          <a:p>
            <a:pPr>
              <a:lnSpc>
                <a:spcPct val="150000"/>
              </a:lnSpc>
              <a:defRPr/>
            </a:pPr>
            <a:r>
              <a:rPr lang="zh-CN" altLang="en-US" sz="2000" dirty="0">
                <a:latin typeface="+mn-ea"/>
              </a:rPr>
              <a:t>指能进入肺泡区的微细粉尘。一般认为空气动力径在7</a:t>
            </a:r>
            <a:r>
              <a:rPr lang="en-US" altLang="zh-CN" sz="2000" dirty="0">
                <a:latin typeface="+mn-ea"/>
              </a:rPr>
              <a:t>μm</a:t>
            </a:r>
            <a:r>
              <a:rPr lang="zh-CN" altLang="en-US" sz="2000" dirty="0">
                <a:latin typeface="+mn-ea"/>
              </a:rPr>
              <a:t>以下的粉尘方可进入呼吸道深部；肺泡内沉积的粉尘大部分在5 </a:t>
            </a:r>
            <a:r>
              <a:rPr lang="en-US" altLang="zh-CN" sz="2000" dirty="0">
                <a:latin typeface="+mn-ea"/>
              </a:rPr>
              <a:t>μm</a:t>
            </a:r>
            <a:r>
              <a:rPr lang="zh-CN" altLang="en-US" sz="2000" dirty="0">
                <a:latin typeface="+mn-ea"/>
              </a:rPr>
              <a:t>以下。据估计，进入肺腔粉尘粒度为</a:t>
            </a:r>
            <a:r>
              <a:rPr lang="en-US" altLang="zh-CN" sz="2000" dirty="0">
                <a:latin typeface="+mn-ea"/>
              </a:rPr>
              <a:t>0.01-0.1 μm</a:t>
            </a:r>
            <a:r>
              <a:rPr lang="zh-CN" altLang="en-US" sz="2000" dirty="0">
                <a:latin typeface="+mn-ea"/>
              </a:rPr>
              <a:t>，其中大部分被呼出，约</a:t>
            </a:r>
            <a:r>
              <a:rPr lang="en-US" altLang="zh-CN" sz="2000" dirty="0">
                <a:latin typeface="+mn-ea"/>
              </a:rPr>
              <a:t>10%-50%</a:t>
            </a:r>
            <a:r>
              <a:rPr lang="zh-CN" altLang="en-US" sz="2000" dirty="0">
                <a:latin typeface="+mn-ea"/>
              </a:rPr>
              <a:t>将沉积在肺内。可见，呼吸性粉尘是引起尘肺职业病的主要原因，必须对作业场所空气中的呼吸性粉尘的含量严加控制，尤其是含二氧化矽、石棉高的金矿、石棉矿等。</a:t>
            </a:r>
            <a:endParaRPr lang="zh-CN" altLang="en-US" sz="2000" dirty="0">
              <a:latin typeface="+mn-ea"/>
            </a:endParaRPr>
          </a:p>
        </p:txBody>
      </p:sp>
      <p:sp>
        <p:nvSpPr>
          <p:cNvPr id="18" name="文本框 17"/>
          <p:cNvSpPr txBox="1"/>
          <p:nvPr/>
        </p:nvSpPr>
        <p:spPr>
          <a:xfrm>
            <a:off x="938462" y="3019944"/>
            <a:ext cx="8171671" cy="400110"/>
          </a:xfrm>
          <a:prstGeom prst="rect">
            <a:avLst/>
          </a:prstGeom>
          <a:noFill/>
        </p:spPr>
        <p:txBody>
          <a:bodyPr wrap="square" rtlCol="0">
            <a:spAutoFit/>
          </a:bodyPr>
          <a:lstStyle/>
          <a:p>
            <a:pPr>
              <a:buFont typeface="Wingdings" panose="05000000000000000000" pitchFamily="2" charset="2"/>
              <a:buNone/>
              <a:defRPr/>
            </a:pPr>
            <a:r>
              <a:rPr lang="zh-CN" altLang="en-US" sz="2000" b="1" dirty="0">
                <a:latin typeface="+mn-ea"/>
              </a:rPr>
              <a:t>劳动保护中的常用概念，对人体健康影响大</a:t>
            </a:r>
            <a:endParaRPr lang="zh-CN" altLang="en-US" sz="2000" b="1" dirty="0">
              <a:latin typeface="+mn-ea"/>
            </a:endParaRPr>
          </a:p>
        </p:txBody>
      </p:sp>
      <p:sp>
        <p:nvSpPr>
          <p:cNvPr id="22" name="标题 1"/>
          <p:cNvSpPr txBox="1"/>
          <p:nvPr/>
        </p:nvSpPr>
        <p:spPr>
          <a:xfrm>
            <a:off x="1040060" y="700552"/>
            <a:ext cx="2939271" cy="68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a:defRPr/>
            </a:pPr>
            <a:r>
              <a:rPr lang="zh-CN" altLang="en-US" dirty="0">
                <a:solidFill>
                  <a:schemeClr val="accent1">
                    <a:lumMod val="75000"/>
                  </a:schemeClr>
                </a:solidFill>
                <a:latin typeface="微软雅黑" panose="020B0503020204020204" pitchFamily="34" charset="-122"/>
              </a:rPr>
              <a:t>粉尘的技术要求</a:t>
            </a:r>
            <a:endParaRPr lang="zh-CN" altLang="en-US" dirty="0">
              <a:solidFill>
                <a:schemeClr val="accent1">
                  <a:lumMod val="7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4247</Words>
  <Application>WPS 演示</Application>
  <PresentationFormat>宽屏</PresentationFormat>
  <Paragraphs>487</Paragraphs>
  <Slides>37</Slides>
  <Notes>19</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37</vt:i4>
      </vt:variant>
    </vt:vector>
  </HeadingPairs>
  <TitlesOfParts>
    <vt:vector size="53" baseType="lpstr">
      <vt:lpstr>Arial</vt:lpstr>
      <vt:lpstr>宋体</vt:lpstr>
      <vt:lpstr>Wingdings</vt:lpstr>
      <vt:lpstr>微软雅黑</vt:lpstr>
      <vt:lpstr>Calibri</vt:lpstr>
      <vt:lpstr>Calibri</vt:lpstr>
      <vt:lpstr>Arial Unicode MS</vt:lpstr>
      <vt:lpstr>Impact</vt:lpstr>
      <vt:lpstr>Times New Roman</vt:lpstr>
      <vt:lpstr>Arial Unicode MS</vt:lpstr>
      <vt:lpstr>PMingLiU</vt:lpstr>
      <vt:lpstr>楷体</vt:lpstr>
      <vt:lpstr>汉仪旗黑-85S</vt:lpstr>
      <vt:lpstr>黑体</vt:lpstr>
      <vt:lpstr>Office 主题</vt:lpstr>
      <vt:lpstr>2_Office 主题</vt:lpstr>
      <vt:lpstr>粉尘火灾爆炸预防</vt:lpstr>
      <vt:lpstr>PowerPoint 演示文稿</vt:lpstr>
      <vt:lpstr>PowerPoint 演示文稿</vt:lpstr>
      <vt:lpstr>PowerPoint 演示文稿</vt:lpstr>
      <vt:lpstr>PowerPoint 演示文稿</vt:lpstr>
      <vt:lpstr>粉尘的定义</vt:lpstr>
      <vt:lpstr>PowerPoint 演示文稿</vt:lpstr>
      <vt:lpstr>几个常用的技术概念与术语</vt:lpstr>
      <vt:lpstr>几个常用的技术概念与术语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粉尘的基本知识</vt:lpstr>
      <vt:lpstr>粉尘的基本知识</vt:lpstr>
      <vt:lpstr>粉尘的基本知识</vt:lpstr>
      <vt:lpstr>粉尘的基本知识</vt:lpstr>
      <vt:lpstr>粉尘的基本知识</vt:lpstr>
      <vt:lpstr>PowerPoint 演示文稿</vt:lpstr>
      <vt:lpstr>粉尘火灾爆炸的危害及控制</vt:lpstr>
      <vt:lpstr>粉尘火灾爆炸的危害及控制</vt:lpstr>
      <vt:lpstr>粉尘火灾爆炸的危害及控制</vt:lpstr>
      <vt:lpstr>粉尘火灾爆炸的危害及控制</vt:lpstr>
      <vt:lpstr>粉尘火灾爆炸的危害及控制</vt:lpstr>
      <vt:lpstr>粉尘火灾爆炸的危害及控制</vt:lpstr>
      <vt:lpstr>粉尘火灾爆炸的危害及控制</vt:lpstr>
      <vt:lpstr>粉尘火灾爆炸的危害及控制</vt:lpstr>
      <vt:lpstr>粉尘火灾爆炸的危害及控制</vt:lpstr>
      <vt:lpstr>PowerPoint 演示文稿</vt:lpstr>
      <vt:lpstr>粉尘火灾爆炸原理</vt:lpstr>
      <vt:lpstr>PowerPoint 演示文稿</vt:lpstr>
      <vt:lpstr>粉尘火灾爆炸案例</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粉尘火灾爆炸预防</dc:title>
  <dc:creator/>
  <cp:lastModifiedBy>little fairy</cp:lastModifiedBy>
  <cp:revision>2</cp:revision>
  <dcterms:created xsi:type="dcterms:W3CDTF">2020-11-27T01:56:00Z</dcterms:created>
  <dcterms:modified xsi:type="dcterms:W3CDTF">2024-03-27T05:50:33Z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AB4DBAD3C99D4CBC9DB61869C21AAA8C_13</vt:lpwstr>
  </property>
</Properties>
</file>