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3"/>
  </p:handoutMasterIdLst>
  <p:sldIdLst>
    <p:sldId id="933" r:id="rId3"/>
    <p:sldId id="1020" r:id="rId4"/>
    <p:sldId id="1003" r:id="rId5"/>
    <p:sldId id="944" r:id="rId6"/>
    <p:sldId id="958" r:id="rId8"/>
    <p:sldId id="959" r:id="rId9"/>
    <p:sldId id="996" r:id="rId10"/>
    <p:sldId id="1002" r:id="rId11"/>
    <p:sldId id="998" r:id="rId12"/>
    <p:sldId id="999" r:id="rId13"/>
    <p:sldId id="1000" r:id="rId14"/>
    <p:sldId id="1001" r:id="rId15"/>
    <p:sldId id="954" r:id="rId16"/>
    <p:sldId id="952" r:id="rId17"/>
    <p:sldId id="960" r:id="rId18"/>
    <p:sldId id="442" r:id="rId19"/>
    <p:sldId id="443" r:id="rId20"/>
    <p:sldId id="444" r:id="rId21"/>
    <p:sldId id="1022" r:id="rId22"/>
  </p:sldIdLst>
  <p:sldSz cx="9144000" cy="5143500" type="screen16x9"/>
  <p:notesSz cx="6807200" cy="9939020"/>
  <p:custDataLst>
    <p:tags r:id="rId28"/>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4" userDrawn="1">
          <p15:clr>
            <a:srgbClr val="A4A3A4"/>
          </p15:clr>
        </p15:guide>
        <p15:guide id="2" pos="28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BVT" initials="A" lastIdx="1" clrIdx="0"/>
  <p:cmAuthor id="2" name="高旭" initials="高" lastIdx="1"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FF"/>
    <a:srgbClr val="FF99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4660"/>
  </p:normalViewPr>
  <p:slideViewPr>
    <p:cSldViewPr showGuides="1">
      <p:cViewPr varScale="1">
        <p:scale>
          <a:sx n="144" d="100"/>
          <a:sy n="144" d="100"/>
        </p:scale>
        <p:origin x="834" y="120"/>
      </p:cViewPr>
      <p:guideLst>
        <p:guide orient="horz" pos="1624"/>
        <p:guide pos="2879"/>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9.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7666822-ABDF-463E-9BEB-53BB16EEAF73}" type="datetimeFigureOut">
              <a:rPr lang="zh-CN" altLang="en-US" smtClean="0"/>
            </a:fld>
            <a:endParaRPr lang="zh-CN" altLang="en-US"/>
          </a:p>
        </p:txBody>
      </p:sp>
      <p:sp>
        <p:nvSpPr>
          <p:cNvPr id="4" name="页脚占位符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789257D-90E8-4065-A34F-B6B471911C9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idx="4294967295"/>
          </p:nvPr>
        </p:nvSpPr>
        <p:spPr bwMode="auto">
          <a:xfrm>
            <a:off x="1" y="0"/>
            <a:ext cx="2949786"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3" tIns="47841" rIns="95683" bIns="47841" numCol="1" anchor="t" anchorCtr="0" compatLnSpc="1"/>
          <a:lstStyle>
            <a:lvl1pPr>
              <a:defRPr/>
            </a:lvl1pPr>
          </a:lstStyle>
          <a:p>
            <a:endParaRPr lang="zh-CN" altLang="en-US"/>
          </a:p>
        </p:txBody>
      </p:sp>
      <p:sp>
        <p:nvSpPr>
          <p:cNvPr id="4099" name="日期占位符 2"/>
          <p:cNvSpPr>
            <a:spLocks noGrp="1" noChangeArrowheads="1"/>
          </p:cNvSpPr>
          <p:nvPr>
            <p:ph type="dt" idx="9"/>
          </p:nvPr>
        </p:nvSpPr>
        <p:spPr bwMode="auto">
          <a:xfrm>
            <a:off x="3855839" y="0"/>
            <a:ext cx="2949786"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3" tIns="47841" rIns="95683" bIns="47841" numCol="1" anchor="t" anchorCtr="0" compatLnSpc="1"/>
          <a:lstStyle>
            <a:lvl1pPr algn="r">
              <a:defRPr/>
            </a:lvl1pPr>
          </a:lstStyle>
          <a:p>
            <a:fld id="{9EB0D216-C6CA-4C67-A83A-5F8EC7DC490C}" type="datetime1">
              <a:rPr lang="zh-CN" altLang="en-US"/>
            </a:fld>
            <a:endParaRPr lang="zh-CN" altLang="en-US" sz="1300"/>
          </a:p>
        </p:txBody>
      </p:sp>
      <p:sp>
        <p:nvSpPr>
          <p:cNvPr id="4100" name="幻灯片图像占位符 3"/>
          <p:cNvSpPr>
            <a:spLocks noGrp="1" noRot="1" noChangeAspect="1" noChangeArrowheads="1"/>
          </p:cNvSpPr>
          <p:nvPr>
            <p:ph type="sldImg" idx="19"/>
          </p:nvPr>
        </p:nvSpPr>
        <p:spPr bwMode="auto">
          <a:xfrm>
            <a:off x="93663" y="747713"/>
            <a:ext cx="66198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备注占位符 4"/>
          <p:cNvSpPr>
            <a:spLocks noGrp="1" noRot="1" noChangeAspect="1" noChangeArrowheads="1"/>
          </p:cNvSpPr>
          <p:nvPr/>
        </p:nvSpPr>
        <p:spPr bwMode="auto">
          <a:xfrm>
            <a:off x="680721" y="4721186"/>
            <a:ext cx="5445760" cy="447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3" tIns="47841" rIns="95683" bIns="47841"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000000"/>
                </a:solidFill>
              </a:rPr>
              <a:t>单击此处编辑母版文本样式</a:t>
            </a:r>
            <a:endParaRPr lang="zh-CN" altLang="en-US">
              <a:solidFill>
                <a:srgbClr val="000000"/>
              </a:solidFill>
            </a:endParaRPr>
          </a:p>
          <a:p>
            <a:pPr lvl="1"/>
            <a:r>
              <a:rPr lang="zh-CN" altLang="en-US">
                <a:solidFill>
                  <a:srgbClr val="000000"/>
                </a:solidFill>
              </a:rPr>
              <a:t>第二级</a:t>
            </a:r>
            <a:endParaRPr lang="zh-CN" altLang="en-US">
              <a:solidFill>
                <a:srgbClr val="000000"/>
              </a:solidFill>
            </a:endParaRPr>
          </a:p>
          <a:p>
            <a:pPr lvl="2"/>
            <a:r>
              <a:rPr lang="zh-CN" altLang="en-US">
                <a:solidFill>
                  <a:srgbClr val="000000"/>
                </a:solidFill>
              </a:rPr>
              <a:t>第三级</a:t>
            </a:r>
            <a:endParaRPr lang="zh-CN" altLang="en-US">
              <a:solidFill>
                <a:srgbClr val="000000"/>
              </a:solidFill>
            </a:endParaRPr>
          </a:p>
          <a:p>
            <a:pPr lvl="3"/>
            <a:r>
              <a:rPr lang="zh-CN" altLang="en-US">
                <a:solidFill>
                  <a:srgbClr val="000000"/>
                </a:solidFill>
              </a:rPr>
              <a:t>第四级</a:t>
            </a:r>
            <a:endParaRPr lang="zh-CN" altLang="en-US">
              <a:solidFill>
                <a:srgbClr val="000000"/>
              </a:solidFill>
            </a:endParaRPr>
          </a:p>
          <a:p>
            <a:pPr lvl="4"/>
            <a:r>
              <a:rPr lang="zh-CN" altLang="en-US">
                <a:solidFill>
                  <a:srgbClr val="000000"/>
                </a:solidFill>
              </a:rPr>
              <a:t>第五级</a:t>
            </a:r>
            <a:endParaRPr lang="zh-CN" altLang="en-US">
              <a:solidFill>
                <a:srgbClr val="000000"/>
              </a:solidFill>
            </a:endParaRPr>
          </a:p>
        </p:txBody>
      </p:sp>
      <p:sp>
        <p:nvSpPr>
          <p:cNvPr id="4102" name="页脚占位符 5"/>
          <p:cNvSpPr>
            <a:spLocks noGrp="1" noChangeArrowheads="1"/>
          </p:cNvSpPr>
          <p:nvPr>
            <p:ph type="ftr" sz="quarter" idx="29"/>
          </p:nvPr>
        </p:nvSpPr>
        <p:spPr bwMode="auto">
          <a:xfrm>
            <a:off x="1" y="9440646"/>
            <a:ext cx="2949786"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3" tIns="47841" rIns="95683" bIns="47841" numCol="1" anchor="b" anchorCtr="0" compatLnSpc="1"/>
          <a:lstStyle>
            <a:lvl1pPr>
              <a:defRPr sz="1300"/>
            </a:lvl1pPr>
          </a:lstStyle>
          <a:p>
            <a:endParaRPr lang="zh-CN" altLang="en-US"/>
          </a:p>
        </p:txBody>
      </p:sp>
      <p:sp>
        <p:nvSpPr>
          <p:cNvPr id="4103" name="灯片编号占位符 6"/>
          <p:cNvSpPr>
            <a:spLocks noGrp="1" noChangeArrowheads="1"/>
          </p:cNvSpPr>
          <p:nvPr>
            <p:ph type="sldNum" sz="quarter" idx="39"/>
          </p:nvPr>
        </p:nvSpPr>
        <p:spPr bwMode="auto">
          <a:xfrm>
            <a:off x="3855839" y="9440646"/>
            <a:ext cx="2949786"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3" tIns="47841" rIns="95683" bIns="47841" numCol="1" anchor="b" anchorCtr="0" compatLnSpc="1"/>
          <a:lstStyle>
            <a:lvl1pPr algn="r">
              <a:defRPr/>
            </a:lvl1pPr>
          </a:lstStyle>
          <a:p>
            <a:fld id="{40C926F2-3B92-499D-BFD2-D8DA225C6D3A}" type="slidenum">
              <a:rPr lang="zh-CN" altLang="en-US"/>
            </a:fld>
            <a:endParaRPr lang="zh-CN" altLang="en-US" sz="1300"/>
          </a:p>
        </p:txBody>
      </p:sp>
    </p:spTree>
  </p:cSld>
  <p:clrMap bg1="lt1" tx1="dk1" bg2="lt2" tx2="dk2" accent1="accent1" accent2="accent2" accent3="accent3" accent4="accent4" accent5="accent5" accent6="accent6" hlink="hlink" folHlink="folHlink"/>
  <p:notesStyle>
    <a:lvl1pPr algn="l" defTabSz="0" rtl="0" eaLnBrk="0" fontAlgn="base" latinLnBrk="1" hangingPunct="0">
      <a:spcBef>
        <a:spcPct val="0"/>
      </a:spcBef>
      <a:spcAft>
        <a:spcPct val="0"/>
      </a:spcAft>
      <a:defRPr sz="1200" u="sng" kern="1200">
        <a:solidFill>
          <a:schemeClr val="tx1"/>
        </a:solidFill>
        <a:latin typeface="Arial" panose="020B0604020202020204" pitchFamily="34" charset="0"/>
        <a:ea typeface="+mn-ea"/>
        <a:cs typeface="+mn-cs"/>
      </a:defRPr>
    </a:lvl1pPr>
    <a:lvl2pPr algn="l" defTabSz="0" rtl="0" eaLnBrk="0" fontAlgn="base" latinLnBrk="1" hangingPunct="0">
      <a:spcBef>
        <a:spcPct val="0"/>
      </a:spcBef>
      <a:spcAft>
        <a:spcPct val="0"/>
      </a:spcAft>
      <a:defRPr sz="1200" u="sng" kern="1200">
        <a:solidFill>
          <a:schemeClr val="tx1"/>
        </a:solidFill>
        <a:latin typeface="Arial" panose="020B0604020202020204" pitchFamily="34" charset="0"/>
        <a:ea typeface="+mn-ea"/>
        <a:cs typeface="+mn-cs"/>
      </a:defRPr>
    </a:lvl2pPr>
    <a:lvl3pPr algn="l" defTabSz="0" rtl="0" eaLnBrk="0" fontAlgn="base" latinLnBrk="1" hangingPunct="0">
      <a:spcBef>
        <a:spcPct val="0"/>
      </a:spcBef>
      <a:spcAft>
        <a:spcPct val="0"/>
      </a:spcAft>
      <a:defRPr sz="1200" u="sng" kern="1200">
        <a:solidFill>
          <a:schemeClr val="tx1"/>
        </a:solidFill>
        <a:latin typeface="Arial" panose="020B0604020202020204" pitchFamily="34" charset="0"/>
        <a:ea typeface="+mn-ea"/>
        <a:cs typeface="+mn-cs"/>
      </a:defRPr>
    </a:lvl3pPr>
    <a:lvl4pPr algn="l" defTabSz="0" rtl="0" eaLnBrk="0" fontAlgn="base" latinLnBrk="1" hangingPunct="0">
      <a:spcBef>
        <a:spcPct val="0"/>
      </a:spcBef>
      <a:spcAft>
        <a:spcPct val="0"/>
      </a:spcAft>
      <a:defRPr sz="1200" u="sng" kern="1200">
        <a:solidFill>
          <a:schemeClr val="tx1"/>
        </a:solidFill>
        <a:latin typeface="Arial" panose="020B0604020202020204" pitchFamily="34" charset="0"/>
        <a:ea typeface="+mn-ea"/>
        <a:cs typeface="+mn-cs"/>
      </a:defRPr>
    </a:lvl4pPr>
    <a:lvl5pPr algn="l" defTabSz="0" rtl="0" eaLnBrk="0" fontAlgn="base" latinLnBrk="1" hangingPunct="0">
      <a:spcBef>
        <a:spcPct val="0"/>
      </a:spcBef>
      <a:spcAft>
        <a:spcPct val="0"/>
      </a:spcAft>
      <a:defRPr sz="1200" u="sng"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0721" y="4783307"/>
            <a:ext cx="5445760" cy="3913615"/>
          </a:xfrm>
          <a:prstGeom prst="rect">
            <a:avLst/>
          </a:prstGeom>
        </p:spPr>
        <p:txBody>
          <a:bodyPr lIns="95683" tIns="47841" rIns="95683" bIns="47841"/>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0721" y="4783307"/>
            <a:ext cx="5445760" cy="3913615"/>
          </a:xfrm>
          <a:prstGeom prst="rect">
            <a:avLst/>
          </a:prstGeom>
        </p:spPr>
        <p:txBody>
          <a:bodyPr lIns="95683" tIns="47841" rIns="95683" bIns="47841"/>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0721" y="4783307"/>
            <a:ext cx="5445760" cy="3913615"/>
          </a:xfrm>
          <a:prstGeom prst="rect">
            <a:avLst/>
          </a:prstGeom>
        </p:spPr>
        <p:txBody>
          <a:bodyPr lIns="95683" tIns="47841" rIns="95683" bIns="47841"/>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0721" y="4783307"/>
            <a:ext cx="5445760" cy="3913615"/>
          </a:xfrm>
          <a:prstGeom prst="rect">
            <a:avLst/>
          </a:prstGeom>
        </p:spPr>
        <p:txBody>
          <a:bodyPr lIns="95683" tIns="47841" rIns="95683" bIns="47841"/>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1403" y="4930921"/>
            <a:ext cx="5691213" cy="4034390"/>
          </a:xfrm>
          <a:prstGeom prst="rect">
            <a:avLst/>
          </a:prstGeom>
        </p:spPr>
        <p:txBody>
          <a:bodyPr lIns="99194" tIns="49597" rIns="99194" bIns="49597"/>
          <a:lstStyle/>
          <a:p>
            <a:endParaRPr lang="zh-CN" altLang="en-US" dirty="0"/>
          </a:p>
        </p:txBody>
      </p:sp>
      <p:sp>
        <p:nvSpPr>
          <p:cNvPr id="4" name="灯片编号占位符 3"/>
          <p:cNvSpPr>
            <a:spLocks noGrp="1"/>
          </p:cNvSpPr>
          <p:nvPr>
            <p:ph type="sldNum" sz="quarter" idx="4294967295"/>
          </p:nvPr>
        </p:nvSpPr>
        <p:spPr/>
        <p:txBody>
          <a:bodyPr/>
          <a:lstStyle/>
          <a:p>
            <a:fld id="{40C926F2-3B92-499D-BFD2-D8DA225C6D3A}" type="slidenum">
              <a:rPr lang="zh-CN" altLang="en-US" smtClean="0"/>
            </a:fld>
            <a:endParaRPr lang="zh-CN"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76E0B8D-DCC6-44CB-A26D-DD6885A456EF}"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02AB28E-97A5-479E-B58A-22B0B634DB37}"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77BFD24-D2BA-4E07-81CA-33EE41F34CF9}"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6D58614-B963-4BBE-B9C5-5B61505EE3B8}"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425D2C4-5C33-4201-8271-A567B901EFDF}"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200150"/>
            <a:ext cx="4038600" cy="339407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270D676-2B7F-42AB-8E98-1FC25911BD9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CCDAB513-10F1-437F-9578-D135A42392EF}"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6A78B026-C200-41EC-B3CD-C84E9AD0AE61}"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CB897A29-7698-44DE-80C9-DEB40AE16277}"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1DEBCD83-3395-412A-9B6A-FEB0A00335E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fld id="{163F51DE-F846-4353-B0ED-BD97232D96D6}" type="datetime1">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153CB8A3-75FD-4597-84CD-8A9597408882}"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lum/>
          </a:blip>
          <a:srcRect/>
          <a:stretch>
            <a:fillRect l="-10000" r="-10000"/>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sym typeface="Arial" panose="020B0604020202020204" pitchFamily="34" charset="0"/>
              </a:rPr>
              <a:t>第三级</a:t>
            </a:r>
            <a:endParaRPr lang="zh-CN" altLang="zh-CN">
              <a:sym typeface="Arial" panose="020B0604020202020204" pitchFamily="34" charset="0"/>
            </a:endParaRPr>
          </a:p>
          <a:p>
            <a:pPr lvl="3"/>
            <a:r>
              <a:rPr lang="zh-CN" altLang="zh-CN">
                <a:sym typeface="Arial" panose="020B0604020202020204" pitchFamily="34" charset="0"/>
              </a:rPr>
              <a:t>第四级</a:t>
            </a:r>
            <a:endParaRPr lang="zh-CN" altLang="zh-CN">
              <a:sym typeface="Arial" panose="020B0604020202020204" pitchFamily="34" charset="0"/>
            </a:endParaRPr>
          </a:p>
          <a:p>
            <a:pPr lvl="4"/>
            <a:r>
              <a:rPr lang="zh-CN" altLang="zh-CN">
                <a:sym typeface="Arial" panose="020B0604020202020204" pitchFamily="34" charset="0"/>
              </a:rPr>
              <a:t>第五级</a:t>
            </a:r>
            <a:endParaRPr lang="zh-CN" altLang="zh-CN">
              <a:sym typeface="Arial" panose="020B0604020202020204" pitchFamily="34" charset="0"/>
            </a:endParaRPr>
          </a:p>
        </p:txBody>
      </p:sp>
      <p:sp>
        <p:nvSpPr>
          <p:cNvPr id="1028" name="日期占位符 3"/>
          <p:cNvSpPr>
            <a:spLocks noGrp="1" noChangeArrowheads="1"/>
          </p:cNvSpPr>
          <p:nvPr>
            <p:ph type="dt" sz="half" idx="19"/>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fld id="{163F51DE-F846-4353-B0ED-BD97232D96D6}" type="datetime1">
              <a:rPr lang="zh-CN" altLang="en-US"/>
            </a:fld>
            <a:endParaRPr lang="zh-CN" altLang="en-US"/>
          </a:p>
        </p:txBody>
      </p:sp>
      <p:sp>
        <p:nvSpPr>
          <p:cNvPr id="1029" name="页脚占位符 4"/>
          <p:cNvSpPr>
            <a:spLocks noGrp="1" noChangeArrowheads="1"/>
          </p:cNvSpPr>
          <p:nvPr>
            <p:ph type="ftr" sz="quarter" idx="29"/>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endParaRPr lang="zh-CN" altLang="en-US"/>
          </a:p>
        </p:txBody>
      </p:sp>
      <p:sp>
        <p:nvSpPr>
          <p:cNvPr id="1030" name="灯片编号占位符 5"/>
          <p:cNvSpPr>
            <a:spLocks noGrp="1" noChangeArrowheads="1"/>
          </p:cNvSpPr>
          <p:nvPr>
            <p:ph type="sldNum" sz="quarter" idx="39"/>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196C71CE-8F39-4415-A2E1-4331A2A90913}" type="slidenum">
              <a:rPr lang="zh-CN" altLang="en-US"/>
            </a:fld>
            <a:endParaRPr lang="zh-CN" altLang="en-US"/>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914400" indent="-914400" algn="ctr" defTabSz="0" rtl="0" eaLnBrk="0" fontAlgn="base" latinLnBrk="1" hangingPunct="0">
        <a:spcBef>
          <a:spcPct val="0"/>
        </a:spcBef>
        <a:spcAft>
          <a:spcPct val="0"/>
        </a:spcAft>
        <a:defRPr sz="4400" kern="1200">
          <a:solidFill>
            <a:schemeClr val="tx2"/>
          </a:solidFill>
          <a:latin typeface="+mj-lt"/>
          <a:ea typeface="+mj-ea"/>
          <a:cs typeface="+mj-cs"/>
        </a:defRPr>
      </a:lvl1pPr>
      <a:lvl2pPr marL="914400" indent="-914400" algn="ctr" defTabSz="0" rtl="0" eaLnBrk="0" fontAlgn="base" latinLnBrk="1" hangingPunct="0">
        <a:spcBef>
          <a:spcPct val="0"/>
        </a:spcBef>
        <a:spcAft>
          <a:spcPct val="0"/>
        </a:spcAft>
        <a:defRPr sz="4400">
          <a:solidFill>
            <a:schemeClr val="tx2"/>
          </a:solidFill>
          <a:latin typeface="Arial" panose="020B0604020202020204" pitchFamily="34" charset="0"/>
        </a:defRPr>
      </a:lvl2pPr>
      <a:lvl3pPr marL="914400" indent="-914400" algn="ctr" defTabSz="0" rtl="0" eaLnBrk="0" fontAlgn="base" latinLnBrk="1" hangingPunct="0">
        <a:spcBef>
          <a:spcPct val="0"/>
        </a:spcBef>
        <a:spcAft>
          <a:spcPct val="0"/>
        </a:spcAft>
        <a:defRPr sz="4400">
          <a:solidFill>
            <a:schemeClr val="tx2"/>
          </a:solidFill>
          <a:latin typeface="Arial" panose="020B0604020202020204" pitchFamily="34" charset="0"/>
        </a:defRPr>
      </a:lvl3pPr>
      <a:lvl4pPr marL="914400" indent="-914400" algn="ctr" defTabSz="0" rtl="0" eaLnBrk="0" fontAlgn="base" latinLnBrk="1" hangingPunct="0">
        <a:spcBef>
          <a:spcPct val="0"/>
        </a:spcBef>
        <a:spcAft>
          <a:spcPct val="0"/>
        </a:spcAft>
        <a:defRPr sz="4400">
          <a:solidFill>
            <a:schemeClr val="tx2"/>
          </a:solidFill>
          <a:latin typeface="Arial" panose="020B0604020202020204" pitchFamily="34" charset="0"/>
        </a:defRPr>
      </a:lvl4pPr>
      <a:lvl5pPr marL="914400" indent="-914400" algn="ctr" defTabSz="0" rtl="0" eaLnBrk="0" fontAlgn="base" latinLnBrk="1" hangingPunct="0">
        <a:spcBef>
          <a:spcPct val="0"/>
        </a:spcBef>
        <a:spcAft>
          <a:spcPct val="0"/>
        </a:spcAft>
        <a:defRPr sz="4400">
          <a:solidFill>
            <a:schemeClr val="tx2"/>
          </a:solidFill>
          <a:latin typeface="Arial" panose="020B0604020202020204" pitchFamily="34" charset="0"/>
        </a:defRPr>
      </a:lvl5pPr>
      <a:lvl6pPr marL="1371600" indent="-914400" algn="ctr" defTabSz="0" rtl="0" eaLnBrk="0" fontAlgn="base" latinLnBrk="1" hangingPunct="0">
        <a:spcBef>
          <a:spcPct val="0"/>
        </a:spcBef>
        <a:spcAft>
          <a:spcPct val="0"/>
        </a:spcAft>
        <a:defRPr sz="4400">
          <a:solidFill>
            <a:schemeClr val="tx2"/>
          </a:solidFill>
          <a:latin typeface="Arial" panose="020B0604020202020204" pitchFamily="34" charset="0"/>
        </a:defRPr>
      </a:lvl6pPr>
      <a:lvl7pPr marL="1828800" indent="-914400" algn="ctr" defTabSz="0" rtl="0" eaLnBrk="0" fontAlgn="base" latinLnBrk="1" hangingPunct="0">
        <a:spcBef>
          <a:spcPct val="0"/>
        </a:spcBef>
        <a:spcAft>
          <a:spcPct val="0"/>
        </a:spcAft>
        <a:defRPr sz="4400">
          <a:solidFill>
            <a:schemeClr val="tx2"/>
          </a:solidFill>
          <a:latin typeface="Arial" panose="020B0604020202020204" pitchFamily="34" charset="0"/>
        </a:defRPr>
      </a:lvl7pPr>
      <a:lvl8pPr marL="2286000" indent="-914400" algn="ctr" defTabSz="0" rtl="0" eaLnBrk="0" fontAlgn="base" latinLnBrk="1" hangingPunct="0">
        <a:spcBef>
          <a:spcPct val="0"/>
        </a:spcBef>
        <a:spcAft>
          <a:spcPct val="0"/>
        </a:spcAft>
        <a:defRPr sz="4400">
          <a:solidFill>
            <a:schemeClr val="tx2"/>
          </a:solidFill>
          <a:latin typeface="Arial" panose="020B0604020202020204" pitchFamily="34" charset="0"/>
        </a:defRPr>
      </a:lvl8pPr>
      <a:lvl9pPr marL="2743200" indent="-914400" algn="ctr" defTabSz="0" rtl="0" eaLnBrk="0" fontAlgn="base" latinLnBrk="1"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200" b="1" i="1" kern="1200">
          <a:solidFill>
            <a:schemeClr val="tx1"/>
          </a:solidFill>
          <a:latin typeface="+mn-lt"/>
          <a:ea typeface="+mn-ea"/>
          <a:cs typeface="+mn-cs"/>
        </a:defRPr>
      </a:lvl1pPr>
      <a:lvl2pPr marL="342900" indent="114300" algn="l" rtl="0" eaLnBrk="0" fontAlgn="base" latinLnBrk="1" hangingPunct="0">
        <a:spcBef>
          <a:spcPct val="20000"/>
        </a:spcBef>
        <a:spcAft>
          <a:spcPct val="0"/>
        </a:spcAft>
        <a:buFont typeface="Arial" panose="020B0604020202020204" pitchFamily="34" charset="0"/>
        <a:defRPr sz="3200" b="1" i="1" kern="1200">
          <a:solidFill>
            <a:schemeClr val="tx1"/>
          </a:solidFill>
          <a:latin typeface="+mn-lt"/>
          <a:ea typeface="+mn-ea"/>
          <a:cs typeface="+mn-cs"/>
        </a:defRPr>
      </a:lvl2pPr>
      <a:lvl3pPr indent="914400" algn="l" rtl="0" eaLnBrk="0" fontAlgn="base" latinLnBrk="1" hangingPunct="0">
        <a:spcBef>
          <a:spcPct val="20000"/>
        </a:spcBef>
        <a:spcAft>
          <a:spcPct val="0"/>
        </a:spcAft>
        <a:buFont typeface="Arial" panose="020B0604020202020204" pitchFamily="34" charset="0"/>
        <a:defRPr sz="3200" b="1" i="1" kern="1200">
          <a:solidFill>
            <a:schemeClr val="tx1"/>
          </a:solidFill>
          <a:latin typeface="+mn-lt"/>
          <a:ea typeface="+mn-ea"/>
          <a:cs typeface="+mn-cs"/>
          <a:sym typeface="Arial" panose="020B0604020202020204" pitchFamily="34" charset="0"/>
        </a:defRPr>
      </a:lvl3pPr>
      <a:lvl4pPr indent="1371600" algn="l" rtl="0" eaLnBrk="0" fontAlgn="base" latinLnBrk="1" hangingPunct="0">
        <a:spcBef>
          <a:spcPct val="20000"/>
        </a:spcBef>
        <a:spcAft>
          <a:spcPct val="0"/>
        </a:spcAft>
        <a:buFont typeface="Arial" panose="020B0604020202020204" pitchFamily="34" charset="0"/>
        <a:defRPr sz="3200" b="1" i="1" kern="1200">
          <a:solidFill>
            <a:schemeClr val="tx1"/>
          </a:solidFill>
          <a:latin typeface="+mn-lt"/>
          <a:ea typeface="+mn-ea"/>
          <a:cs typeface="+mn-cs"/>
          <a:sym typeface="Arial" panose="020B0604020202020204" pitchFamily="34" charset="0"/>
        </a:defRPr>
      </a:lvl4pPr>
      <a:lvl5pPr marL="1600200" indent="228600" algn="l" rtl="0" eaLnBrk="0" fontAlgn="base" latinLnBrk="1" hangingPunct="0">
        <a:spcBef>
          <a:spcPct val="20000"/>
        </a:spcBef>
        <a:spcAft>
          <a:spcPct val="0"/>
        </a:spcAft>
        <a:buFont typeface="Arial" panose="020B0604020202020204" pitchFamily="34" charset="0"/>
        <a:defRPr sz="2000" b="1" i="1"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2020.12.28&#21009;&#27861;&#20462;&#27491;&#26696;(&#21313;&#19968;)&#20851;&#20110;&#23433;&#20840;&#29983;&#20135;&#29359;&#32618;&#30340;&#35299;&#35835;&#19982;&#23454;&#36341;&#25506;&#35752;.docx"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2020.12.28&#21009;&#27861;&#20462;&#27491;&#26696;(&#21313;&#19968;)&#20851;&#20110;&#23433;&#20840;&#29983;&#20135;&#29359;&#32618;&#30340;&#35299;&#35835;&#19982;&#23454;&#36341;&#25506;&#35752;.docx"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2020.12.28&#21009;&#27861;&#20462;&#27491;&#26696;(&#21313;&#19968;)&#20851;&#20110;&#23433;&#20840;&#29983;&#20135;&#29359;&#32618;&#30340;&#35299;&#35835;&#19982;&#23454;&#36341;&#25506;&#35752;.docx"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hyperlink" Target="&#26368;&#39640;&#20154;&#27665;&#27861;&#38498;&#12289;&#26368;&#39640;&#20154;&#27665;&#26816;&#23519;&#38498;&#20851;&#20110;&#21150;&#29702;&#21361;&#23475;&#29983;&#20135;&#23433;&#20840;&#21009;&#20107;&#26696;&#20214;&#36866;&#29992;&#27861;&#24459;&#33509;&#24178;&#38382;&#39064;&#30340;&#35299;&#37322;.docx"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hyperlink" Target="&#26368;&#39640;&#20154;&#27665;&#27861;&#38498;&#12289;&#26368;&#39640;&#20154;&#27665;&#26816;&#23519;&#38498;&#20851;&#20110;&#21150;&#29702;&#21361;&#23475;&#29983;&#20135;&#23433;&#20840;&#21009;&#20107;&#26696;&#20214;&#36866;&#29992;&#27861;&#24459;&#33509;&#24178;&#38382;&#39064;&#30340;&#35299;&#37322;.docx"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hyperlink" Target="&#38738;&#23707;&#8220;11.22&#8221;&#20013;&#30707;&#21270;&#36755;&#27833;&#31649;&#36947;&#27844;&#38706;&#29190;&#28856;&#26696;&#23459;&#21028;.docx" TargetMode="External"/><Relationship Id="rId4" Type="http://schemas.openxmlformats.org/officeDocument/2006/relationships/image" Target="../media/image14.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hyperlink" Target="&#22825;&#27941;&#28207;8.12&#20107;&#25925;&#19968;&#23457;&#21028;&#20915;&#24773;&#20917;.docx" TargetMode="External"/><Relationship Id="rId4" Type="http://schemas.openxmlformats.org/officeDocument/2006/relationships/image" Target="../media/image15.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7.xml"/><Relationship Id="rId7" Type="http://schemas.openxmlformats.org/officeDocument/2006/relationships/image" Target="../media/image18.jpeg"/><Relationship Id="rId6" Type="http://schemas.openxmlformats.org/officeDocument/2006/relationships/image" Target="../media/image17.png"/><Relationship Id="rId5" Type="http://schemas.openxmlformats.org/officeDocument/2006/relationships/hyperlink" Target="&#27743;&#33487;&#21709;&#27700;&#29305;&#22823;&#29190;&#28856;&#20107;&#25925;&#26696;&#19968;&#23457;.docx" TargetMode="External"/><Relationship Id="rId4" Type="http://schemas.openxmlformats.org/officeDocument/2006/relationships/image" Target="../media/image16.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0.jpeg"/><Relationship Id="rId4" Type="http://schemas.openxmlformats.org/officeDocument/2006/relationships/tags" Target="../tags/tag16.xml"/><Relationship Id="rId3" Type="http://schemas.openxmlformats.org/officeDocument/2006/relationships/image" Target="../media/image19.jpeg"/><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hyperlink" Target="&#21009;&#27861;&#20462;&#27491;&#26696;&#65288;&#21313;&#19968;&#65289;&#27861;&#26465;&#26032;&#26087;&#23545;&#27604;.docx"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hyperlink" Target="2020.12.28&#21009;&#27861;&#20462;&#27491;&#26696;(&#21313;&#19968;)&#20851;&#20110;&#23433;&#20840;&#29983;&#20135;&#29359;&#32618;&#30340;&#35299;&#35835;&#19982;&#23454;&#36341;&#25506;&#35752;.docx"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2020.12.28&#21009;&#27861;&#20462;&#27491;&#26696;(&#21313;&#19968;)&#20851;&#20110;&#23433;&#20840;&#29983;&#20135;&#29359;&#32618;&#30340;&#35299;&#35835;&#19982;&#23454;&#36341;&#25506;&#35752;.docx"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2020.12.28&#21009;&#27861;&#20462;&#27491;&#26696;(&#21313;&#19968;)&#20851;&#20110;&#23433;&#20840;&#29983;&#20135;&#29359;&#32618;&#30340;&#35299;&#35835;&#19982;&#23454;&#36341;&#25506;&#35752;.docx" TargetMode="Externa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899745" y="1275660"/>
            <a:ext cx="7344509" cy="1728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zh-CN" altLang="en-US" sz="4400" dirty="0">
                <a:latin typeface="隶书" panose="02010509060101010101" pitchFamily="49" charset="-122"/>
                <a:ea typeface="隶书" panose="02010509060101010101" pitchFamily="49" charset="-122"/>
              </a:rPr>
              <a:t>树牢法治</a:t>
            </a:r>
            <a:r>
              <a:rPr lang="zh-CN" altLang="en-US" sz="4400" dirty="0" smtClean="0">
                <a:latin typeface="隶书" panose="02010509060101010101" pitchFamily="49" charset="-122"/>
                <a:ea typeface="隶书" panose="02010509060101010101" pitchFamily="49" charset="-122"/>
              </a:rPr>
              <a:t>意识 实现安全发展</a:t>
            </a:r>
            <a:endParaRPr lang="en-US" altLang="zh-CN" sz="4400" dirty="0" smtClean="0">
              <a:latin typeface="隶书" panose="02010509060101010101" pitchFamily="49" charset="-122"/>
              <a:ea typeface="隶书" panose="02010509060101010101" pitchFamily="49" charset="-122"/>
            </a:endParaRPr>
          </a:p>
          <a:p>
            <a:pPr algn="ctr"/>
            <a:r>
              <a:rPr lang="en-US" altLang="zh-CN" sz="2800" dirty="0" smtClean="0">
                <a:latin typeface="方正小标宋简体"/>
                <a:ea typeface="隶书" panose="02010509060101010101" pitchFamily="49" charset="-122"/>
              </a:rPr>
              <a:t>——《</a:t>
            </a:r>
            <a:r>
              <a:rPr lang="zh-CN" altLang="en-US" sz="2800" dirty="0" smtClean="0">
                <a:latin typeface="方正小标宋简体"/>
                <a:ea typeface="隶书" panose="02010509060101010101" pitchFamily="49" charset="-122"/>
              </a:rPr>
              <a:t>刑法修正案</a:t>
            </a:r>
            <a:r>
              <a:rPr lang="en-US" altLang="zh-CN" sz="2800" dirty="0" smtClean="0">
                <a:latin typeface="方正小标宋简体"/>
                <a:ea typeface="隶书" panose="02010509060101010101" pitchFamily="49" charset="-122"/>
              </a:rPr>
              <a:t>》</a:t>
            </a:r>
            <a:r>
              <a:rPr lang="zh-CN" altLang="en-US" sz="2800" dirty="0" smtClean="0">
                <a:latin typeface="方正小标宋简体"/>
                <a:ea typeface="隶书" panose="02010509060101010101" pitchFamily="49" charset="-122"/>
              </a:rPr>
              <a:t>（十一）解读</a:t>
            </a:r>
            <a:endParaRPr lang="zh-CN" altLang="en-US" sz="2800" dirty="0">
              <a:latin typeface="方正小标宋简体"/>
              <a:ea typeface="隶书" panose="02010509060101010101" pitchFamily="49" charset="-122"/>
            </a:endParaRPr>
          </a:p>
        </p:txBody>
      </p:sp>
      <p:sp>
        <p:nvSpPr>
          <p:cNvPr id="5" name="Rectangle 4"/>
          <p:cNvSpPr txBox="1">
            <a:spLocks noChangeArrowheads="1"/>
          </p:cNvSpPr>
          <p:nvPr/>
        </p:nvSpPr>
        <p:spPr bwMode="auto">
          <a:xfrm>
            <a:off x="1964294" y="2884647"/>
            <a:ext cx="5214461" cy="279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dist"/>
            <a:endParaRPr lang="zh-CN" altLang="zh-CN" sz="1800" b="0" dirty="0">
              <a:solidFill>
                <a:srgbClr val="CC0D2E"/>
              </a:solidFill>
              <a:latin typeface="微软雅黑" panose="020B0503020204020204" charset="-122"/>
              <a:ea typeface="微软雅黑" panose="020B0503020204020204" charset="-122"/>
            </a:endParaRPr>
          </a:p>
        </p:txBody>
      </p:sp>
      <p:sp>
        <p:nvSpPr>
          <p:cNvPr id="6" name="文本框 5" descr="7b0a2020202022776f7264617274223a20227b5c2269645c223a32353030343531362c5c227469645c223a31333439377d220a7d0a"/>
          <p:cNvSpPr txBox="1"/>
          <p:nvPr>
            <p:custDataLst>
              <p:tags r:id="rId1"/>
            </p:custDataLst>
          </p:nvPr>
        </p:nvSpPr>
        <p:spPr>
          <a:xfrm>
            <a:off x="5868194" y="293153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30694" y="386748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463030" y="386794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395366" y="386748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7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ppt_w</p:attrName>
                                        </p:attrNameLst>
                                      </p:cBhvr>
                                      <p:tavLst>
                                        <p:tav tm="0">
                                          <p:val>
                                            <p:fltVal val="0"/>
                                          </p:val>
                                        </p:tav>
                                        <p:tav tm="100000">
                                          <p:val>
                                            <p:strVal val="#ppt_w"/>
                                          </p:val>
                                        </p:tav>
                                      </p:tavLst>
                                    </p:anim>
                                    <p:anim calcmode="lin" valueType="num">
                                      <p:cBhvr>
                                        <p:cTn id="15" dur="400" fill="hold"/>
                                        <p:tgtEl>
                                          <p:spTgt spid="5"/>
                                        </p:tgtEl>
                                        <p:attrNameLst>
                                          <p:attrName>ppt_h</p:attrName>
                                        </p:attrNameLst>
                                      </p:cBhvr>
                                      <p:tavLst>
                                        <p:tav tm="0">
                                          <p:val>
                                            <p:fltVal val="0"/>
                                          </p:val>
                                        </p:tav>
                                        <p:tav tm="100000">
                                          <p:val>
                                            <p:strVal val="#ppt_h"/>
                                          </p:val>
                                        </p:tav>
                                      </p:tavLst>
                                    </p:anim>
                                    <p:anim calcmode="lin" valueType="num">
                                      <p:cBhvr>
                                        <p:cTn id="16" dur="400" fill="hold"/>
                                        <p:tgtEl>
                                          <p:spTgt spid="5"/>
                                        </p:tgtEl>
                                        <p:attrNameLst>
                                          <p:attrName>style.rotation</p:attrName>
                                        </p:attrNameLst>
                                      </p:cBhvr>
                                      <p:tavLst>
                                        <p:tav tm="0">
                                          <p:val>
                                            <p:fltVal val="90"/>
                                          </p:val>
                                        </p:tav>
                                        <p:tav tm="100000">
                                          <p:val>
                                            <p:fltVal val="0"/>
                                          </p:val>
                                        </p:tav>
                                      </p:tavLst>
                                    </p:anim>
                                    <p:animEffect transition="in" filter="fade">
                                      <p:cBhvr>
                                        <p:cTn id="1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三、刑法修正案（十一）涉安全生产条款解读</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5" name="文本框 4"/>
          <p:cNvSpPr txBox="1"/>
          <p:nvPr/>
        </p:nvSpPr>
        <p:spPr>
          <a:xfrm>
            <a:off x="755829" y="846331"/>
            <a:ext cx="3834427" cy="707886"/>
          </a:xfrm>
          <a:prstGeom prst="rect">
            <a:avLst/>
          </a:prstGeom>
          <a:solidFill>
            <a:srgbClr val="FFFFFF"/>
          </a:solidFill>
        </p:spPr>
        <p:txBody>
          <a:bodyPr wrap="square" rtlCol="0">
            <a:spAutoFit/>
          </a:bodyPr>
          <a:lstStyle/>
          <a:p>
            <a:r>
              <a:rPr lang="zh-CN" altLang="en-US" sz="2000" b="1" dirty="0">
                <a:solidFill>
                  <a:srgbClr val="FF0000"/>
                </a:solidFill>
                <a:latin typeface="微软雅黑" panose="020B0503020204020204" charset="-122"/>
                <a:ea typeface="微软雅黑" panose="020B0503020204020204" charset="-122"/>
              </a:rPr>
              <a:t>中华人民共和国刑法修正案（十一</a:t>
            </a:r>
            <a:r>
              <a:rPr lang="zh-CN" altLang="en-US" sz="2000" b="1" dirty="0" smtClean="0">
                <a:solidFill>
                  <a:srgbClr val="FF0000"/>
                </a:solidFill>
                <a:latin typeface="微软雅黑" panose="020B0503020204020204" charset="-122"/>
                <a:ea typeface="微软雅黑" panose="020B0503020204020204" charset="-122"/>
              </a:rPr>
              <a:t>）</a:t>
            </a:r>
            <a:r>
              <a:rPr lang="zh-CN" altLang="zh-CN" dirty="0"/>
              <a:t>将于</a:t>
            </a:r>
            <a:r>
              <a:rPr lang="en-US" altLang="zh-CN" dirty="0"/>
              <a:t>2021</a:t>
            </a:r>
            <a:r>
              <a:rPr lang="zh-CN" altLang="zh-CN" dirty="0"/>
              <a:t>年</a:t>
            </a:r>
            <a:r>
              <a:rPr lang="en-US" altLang="zh-CN" dirty="0"/>
              <a:t>3</a:t>
            </a:r>
            <a:r>
              <a:rPr lang="zh-CN" altLang="zh-CN" dirty="0"/>
              <a:t>月</a:t>
            </a:r>
            <a:r>
              <a:rPr lang="en-US" altLang="zh-CN" dirty="0"/>
              <a:t>1</a:t>
            </a:r>
            <a:r>
              <a:rPr lang="zh-CN" altLang="zh-CN" dirty="0"/>
              <a:t>日起</a:t>
            </a:r>
            <a:r>
              <a:rPr lang="zh-CN" altLang="zh-CN" dirty="0" smtClean="0"/>
              <a:t>施行</a:t>
            </a:r>
            <a:endParaRPr lang="zh-CN" altLang="en-US" sz="2000" b="1" dirty="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611725" y="4494146"/>
            <a:ext cx="4680325" cy="246221"/>
          </a:xfrm>
          <a:prstGeom prst="rect">
            <a:avLst/>
          </a:prstGeom>
          <a:noFill/>
        </p:spPr>
        <p:txBody>
          <a:bodyPr wrap="square" rtlCol="0">
            <a:spAutoFit/>
          </a:bodyPr>
          <a:lstStyle/>
          <a:p>
            <a:r>
              <a:rPr lang="en-US" altLang="zh-CN" sz="1000" dirty="0" smtClean="0">
                <a:hlinkClick r:id="rId4" action="ppaction://hlinkfile"/>
              </a:rPr>
              <a:t>2020.12.28</a:t>
            </a:r>
            <a:r>
              <a:rPr lang="zh-CN" altLang="en-US" sz="1000" dirty="0" smtClean="0">
                <a:hlinkClick r:id="rId4" action="ppaction://hlinkfile"/>
              </a:rPr>
              <a:t>刑法修正案</a:t>
            </a:r>
            <a:r>
              <a:rPr lang="en-US" altLang="zh-CN" sz="1000" dirty="0" smtClean="0">
                <a:hlinkClick r:id="rId4" action="ppaction://hlinkfile"/>
              </a:rPr>
              <a:t>(</a:t>
            </a:r>
            <a:r>
              <a:rPr lang="zh-CN" altLang="en-US" sz="1000" dirty="0" smtClean="0">
                <a:hlinkClick r:id="rId4" action="ppaction://hlinkfile"/>
              </a:rPr>
              <a:t>十一</a:t>
            </a:r>
            <a:r>
              <a:rPr lang="en-US" altLang="zh-CN" sz="1000" dirty="0" smtClean="0">
                <a:hlinkClick r:id="rId4" action="ppaction://hlinkfile"/>
              </a:rPr>
              <a:t>)</a:t>
            </a:r>
            <a:r>
              <a:rPr lang="zh-CN" altLang="en-US" sz="1000" dirty="0" smtClean="0">
                <a:hlinkClick r:id="rId4" action="ppaction://hlinkfile"/>
              </a:rPr>
              <a:t>关于安全生产犯罪的解读与实践探讨</a:t>
            </a:r>
            <a:r>
              <a:rPr lang="en-US" altLang="zh-CN" sz="1000" dirty="0" smtClean="0">
                <a:hlinkClick r:id="rId4" action="ppaction://hlinkfile"/>
              </a:rPr>
              <a:t>.</a:t>
            </a:r>
            <a:r>
              <a:rPr lang="en-US" altLang="zh-CN" sz="1000" dirty="0" err="1" smtClean="0">
                <a:hlinkClick r:id="rId4" action="ppaction://hlinkfile"/>
              </a:rPr>
              <a:t>docx</a:t>
            </a:r>
            <a:endParaRPr lang="zh-CN" altLang="en-US" sz="1000" dirty="0"/>
          </a:p>
        </p:txBody>
      </p:sp>
      <p:sp>
        <p:nvSpPr>
          <p:cNvPr id="11" name="圆角矩形 10"/>
          <p:cNvSpPr/>
          <p:nvPr/>
        </p:nvSpPr>
        <p:spPr bwMode="auto">
          <a:xfrm>
            <a:off x="656902" y="1779695"/>
            <a:ext cx="4032280" cy="2277726"/>
          </a:xfrm>
          <a:prstGeom prst="roundRect">
            <a:avLst>
              <a:gd name="adj" fmla="val 18323"/>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400" b="1" dirty="0" smtClean="0"/>
              <a:t>3.</a:t>
            </a:r>
            <a:r>
              <a:rPr lang="zh-CN" altLang="en-US" sz="1400" b="1" dirty="0" smtClean="0"/>
              <a:t>在</a:t>
            </a:r>
            <a:r>
              <a:rPr lang="zh-CN" altLang="en-US" sz="1400" b="1" dirty="0"/>
              <a:t>刑法第一百三十四条后增加一条，作为第一百三十四条之一：“在生产、作业中违反有关安全管理的规定，有下列情形之一，具有发生重大伤亡事故或者其他严重后果的现实危险的，处一年以下有期徒刑、拘役或者管制”。  “</a:t>
            </a:r>
            <a:r>
              <a:rPr lang="zh-CN" altLang="en-US" sz="1400" b="1" dirty="0">
                <a:solidFill>
                  <a:srgbClr val="FF0000"/>
                </a:solidFill>
              </a:rPr>
              <a:t>（二）因存在重大事故隐患被依法责令停产停业、停止施工、停止使用有关设备、设施、场所或者立即采取排除危险的整改措施，而拒不执行的；</a:t>
            </a:r>
            <a:r>
              <a:rPr lang="zh-CN" altLang="en-US" sz="1400" b="1" dirty="0"/>
              <a:t>”</a:t>
            </a:r>
            <a:endParaRPr lang="zh-CN" altLang="en-US" sz="1400" b="1" dirty="0"/>
          </a:p>
        </p:txBody>
      </p:sp>
      <p:pic>
        <p:nvPicPr>
          <p:cNvPr id="6" name="图片 5"/>
          <p:cNvPicPr>
            <a:picLocks noChangeAspect="1"/>
          </p:cNvPicPr>
          <p:nvPr/>
        </p:nvPicPr>
        <p:blipFill>
          <a:blip r:embed="rId5"/>
          <a:stretch>
            <a:fillRect/>
          </a:stretch>
        </p:blipFill>
        <p:spPr>
          <a:xfrm>
            <a:off x="5674763" y="699618"/>
            <a:ext cx="2340483" cy="416022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三、刑法修正案（十一）涉安全生产条款解读</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5" name="文本框 4"/>
          <p:cNvSpPr txBox="1"/>
          <p:nvPr/>
        </p:nvSpPr>
        <p:spPr>
          <a:xfrm>
            <a:off x="755829" y="846331"/>
            <a:ext cx="4320206" cy="707886"/>
          </a:xfrm>
          <a:prstGeom prst="rect">
            <a:avLst/>
          </a:prstGeom>
          <a:solidFill>
            <a:srgbClr val="FFFFFF"/>
          </a:solidFill>
        </p:spPr>
        <p:txBody>
          <a:bodyPr wrap="square" rtlCol="0">
            <a:spAutoFit/>
          </a:bodyPr>
          <a:lstStyle/>
          <a:p>
            <a:r>
              <a:rPr lang="zh-CN" altLang="en-US" sz="2000" b="1" dirty="0">
                <a:solidFill>
                  <a:srgbClr val="FF0000"/>
                </a:solidFill>
                <a:latin typeface="微软雅黑" panose="020B0503020204020204" charset="-122"/>
                <a:ea typeface="微软雅黑" panose="020B0503020204020204" charset="-122"/>
              </a:rPr>
              <a:t>中华人民共和国刑法修正案（十一</a:t>
            </a:r>
            <a:r>
              <a:rPr lang="zh-CN" altLang="en-US" sz="2000" b="1" dirty="0" smtClean="0">
                <a:solidFill>
                  <a:srgbClr val="FF0000"/>
                </a:solidFill>
                <a:latin typeface="微软雅黑" panose="020B0503020204020204" charset="-122"/>
                <a:ea typeface="微软雅黑" panose="020B0503020204020204" charset="-122"/>
              </a:rPr>
              <a:t>）</a:t>
            </a:r>
            <a:r>
              <a:rPr lang="zh-CN" altLang="zh-CN" dirty="0"/>
              <a:t>将于</a:t>
            </a:r>
            <a:r>
              <a:rPr lang="en-US" altLang="zh-CN" dirty="0"/>
              <a:t>2021</a:t>
            </a:r>
            <a:r>
              <a:rPr lang="zh-CN" altLang="zh-CN" dirty="0"/>
              <a:t>年</a:t>
            </a:r>
            <a:r>
              <a:rPr lang="en-US" altLang="zh-CN" dirty="0"/>
              <a:t>3</a:t>
            </a:r>
            <a:r>
              <a:rPr lang="zh-CN" altLang="zh-CN" dirty="0"/>
              <a:t>月</a:t>
            </a:r>
            <a:r>
              <a:rPr lang="en-US" altLang="zh-CN" dirty="0"/>
              <a:t>1</a:t>
            </a:r>
            <a:r>
              <a:rPr lang="zh-CN" altLang="zh-CN" dirty="0"/>
              <a:t>日起</a:t>
            </a:r>
            <a:r>
              <a:rPr lang="zh-CN" altLang="zh-CN" dirty="0" smtClean="0"/>
              <a:t>施行</a:t>
            </a:r>
            <a:endParaRPr lang="zh-CN" altLang="en-US" sz="2000" b="1" dirty="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611725" y="4587406"/>
            <a:ext cx="4680325" cy="246221"/>
          </a:xfrm>
          <a:prstGeom prst="rect">
            <a:avLst/>
          </a:prstGeom>
          <a:noFill/>
        </p:spPr>
        <p:txBody>
          <a:bodyPr wrap="square" rtlCol="0">
            <a:spAutoFit/>
          </a:bodyPr>
          <a:lstStyle/>
          <a:p>
            <a:r>
              <a:rPr lang="en-US" altLang="zh-CN" sz="1000" dirty="0" smtClean="0">
                <a:hlinkClick r:id="rId4" action="ppaction://hlinkfile"/>
              </a:rPr>
              <a:t>2020.12.28</a:t>
            </a:r>
            <a:r>
              <a:rPr lang="zh-CN" altLang="en-US" sz="1000" dirty="0" smtClean="0">
                <a:hlinkClick r:id="rId4" action="ppaction://hlinkfile"/>
              </a:rPr>
              <a:t>刑法修正案</a:t>
            </a:r>
            <a:r>
              <a:rPr lang="en-US" altLang="zh-CN" sz="1000" dirty="0" smtClean="0">
                <a:hlinkClick r:id="rId4" action="ppaction://hlinkfile"/>
              </a:rPr>
              <a:t>(</a:t>
            </a:r>
            <a:r>
              <a:rPr lang="zh-CN" altLang="en-US" sz="1000" dirty="0" smtClean="0">
                <a:hlinkClick r:id="rId4" action="ppaction://hlinkfile"/>
              </a:rPr>
              <a:t>十一</a:t>
            </a:r>
            <a:r>
              <a:rPr lang="en-US" altLang="zh-CN" sz="1000" dirty="0" smtClean="0">
                <a:hlinkClick r:id="rId4" action="ppaction://hlinkfile"/>
              </a:rPr>
              <a:t>)</a:t>
            </a:r>
            <a:r>
              <a:rPr lang="zh-CN" altLang="en-US" sz="1000" dirty="0" smtClean="0">
                <a:hlinkClick r:id="rId4" action="ppaction://hlinkfile"/>
              </a:rPr>
              <a:t>关于安全生产犯罪的解读与实践探讨</a:t>
            </a:r>
            <a:r>
              <a:rPr lang="en-US" altLang="zh-CN" sz="1000" dirty="0" smtClean="0">
                <a:hlinkClick r:id="rId4" action="ppaction://hlinkfile"/>
              </a:rPr>
              <a:t>.</a:t>
            </a:r>
            <a:r>
              <a:rPr lang="en-US" altLang="zh-CN" sz="1000" dirty="0" err="1" smtClean="0">
                <a:hlinkClick r:id="rId4" action="ppaction://hlinkfile"/>
              </a:rPr>
              <a:t>docx</a:t>
            </a:r>
            <a:endParaRPr lang="zh-CN" altLang="en-US" sz="1000" dirty="0"/>
          </a:p>
        </p:txBody>
      </p:sp>
      <p:sp>
        <p:nvSpPr>
          <p:cNvPr id="12" name="圆角矩形 11"/>
          <p:cNvSpPr/>
          <p:nvPr/>
        </p:nvSpPr>
        <p:spPr bwMode="auto">
          <a:xfrm>
            <a:off x="481454" y="1629023"/>
            <a:ext cx="4744458" cy="2937028"/>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600" b="1" dirty="0" smtClean="0"/>
              <a:t>5.</a:t>
            </a:r>
            <a:r>
              <a:rPr lang="zh-CN" altLang="en-US" sz="1600" b="1" dirty="0" smtClean="0"/>
              <a:t>将</a:t>
            </a:r>
            <a:r>
              <a:rPr lang="zh-CN" altLang="en-US" sz="1600" b="1" dirty="0"/>
              <a:t>刑法第二百二十九条修改为：“承担资产评估、验资、验证、会计、审计、法律服务、保荐、安全评价、环境影响评价、环境监测等职责的中介组织的人员故意提供虚假证明文件，情节严重的，处五年以下有期徒刑或者拘役，并处罚金；有下列情形之一的，处五年以上十年以下有期徒刑，并处罚金”。“（三）在涉及公共安全的重大工程、项目中提供虚假的安全评价、环境影响评价等证明文件，致使公共财产、国家和人民利益遭受特别重大损失的。”</a:t>
            </a:r>
            <a:endParaRPr lang="zh-CN" altLang="en-US" sz="1600" b="1" dirty="0"/>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00" y="715977"/>
            <a:ext cx="2412915" cy="42896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三、刑法修正案（十一）涉安全生产条款解读</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5" name="文本框 4"/>
          <p:cNvSpPr txBox="1"/>
          <p:nvPr/>
        </p:nvSpPr>
        <p:spPr>
          <a:xfrm>
            <a:off x="755829" y="846331"/>
            <a:ext cx="4248201" cy="707886"/>
          </a:xfrm>
          <a:prstGeom prst="rect">
            <a:avLst/>
          </a:prstGeom>
          <a:solidFill>
            <a:srgbClr val="FFFFFF"/>
          </a:solidFill>
        </p:spPr>
        <p:txBody>
          <a:bodyPr wrap="square" rtlCol="0">
            <a:spAutoFit/>
          </a:bodyPr>
          <a:lstStyle/>
          <a:p>
            <a:r>
              <a:rPr lang="zh-CN" altLang="en-US" sz="2000" b="1" dirty="0">
                <a:solidFill>
                  <a:srgbClr val="FF0000"/>
                </a:solidFill>
                <a:latin typeface="微软雅黑" panose="020B0503020204020204" charset="-122"/>
                <a:ea typeface="微软雅黑" panose="020B0503020204020204" charset="-122"/>
              </a:rPr>
              <a:t>中华人民共和国刑法修正案（十一</a:t>
            </a:r>
            <a:r>
              <a:rPr lang="zh-CN" altLang="en-US" sz="2000" b="1" dirty="0" smtClean="0">
                <a:solidFill>
                  <a:srgbClr val="FF0000"/>
                </a:solidFill>
                <a:latin typeface="微软雅黑" panose="020B0503020204020204" charset="-122"/>
                <a:ea typeface="微软雅黑" panose="020B0503020204020204" charset="-122"/>
              </a:rPr>
              <a:t>）</a:t>
            </a:r>
            <a:r>
              <a:rPr lang="zh-CN" altLang="zh-CN" dirty="0"/>
              <a:t>将于</a:t>
            </a:r>
            <a:r>
              <a:rPr lang="en-US" altLang="zh-CN" dirty="0"/>
              <a:t>2021</a:t>
            </a:r>
            <a:r>
              <a:rPr lang="zh-CN" altLang="zh-CN" dirty="0"/>
              <a:t>年</a:t>
            </a:r>
            <a:r>
              <a:rPr lang="en-US" altLang="zh-CN" dirty="0"/>
              <a:t>3</a:t>
            </a:r>
            <a:r>
              <a:rPr lang="zh-CN" altLang="zh-CN" dirty="0"/>
              <a:t>月</a:t>
            </a:r>
            <a:r>
              <a:rPr lang="en-US" altLang="zh-CN" dirty="0"/>
              <a:t>1</a:t>
            </a:r>
            <a:r>
              <a:rPr lang="zh-CN" altLang="zh-CN" dirty="0"/>
              <a:t>日起</a:t>
            </a:r>
            <a:r>
              <a:rPr lang="zh-CN" altLang="zh-CN" dirty="0" smtClean="0"/>
              <a:t>施行</a:t>
            </a:r>
            <a:endParaRPr lang="zh-CN" altLang="en-US" sz="2000" b="1" dirty="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611725" y="4494146"/>
            <a:ext cx="4680325" cy="246221"/>
          </a:xfrm>
          <a:prstGeom prst="rect">
            <a:avLst/>
          </a:prstGeom>
          <a:noFill/>
        </p:spPr>
        <p:txBody>
          <a:bodyPr wrap="square" rtlCol="0">
            <a:spAutoFit/>
          </a:bodyPr>
          <a:lstStyle/>
          <a:p>
            <a:r>
              <a:rPr lang="en-US" altLang="zh-CN" sz="1000" dirty="0" smtClean="0">
                <a:hlinkClick r:id="rId4" action="ppaction://hlinkfile"/>
              </a:rPr>
              <a:t>2020.12.28</a:t>
            </a:r>
            <a:r>
              <a:rPr lang="zh-CN" altLang="en-US" sz="1000" dirty="0" smtClean="0">
                <a:hlinkClick r:id="rId4" action="ppaction://hlinkfile"/>
              </a:rPr>
              <a:t>刑法修正案</a:t>
            </a:r>
            <a:r>
              <a:rPr lang="en-US" altLang="zh-CN" sz="1000" dirty="0" smtClean="0">
                <a:hlinkClick r:id="rId4" action="ppaction://hlinkfile"/>
              </a:rPr>
              <a:t>(</a:t>
            </a:r>
            <a:r>
              <a:rPr lang="zh-CN" altLang="en-US" sz="1000" dirty="0" smtClean="0">
                <a:hlinkClick r:id="rId4" action="ppaction://hlinkfile"/>
              </a:rPr>
              <a:t>十一</a:t>
            </a:r>
            <a:r>
              <a:rPr lang="en-US" altLang="zh-CN" sz="1000" dirty="0" smtClean="0">
                <a:hlinkClick r:id="rId4" action="ppaction://hlinkfile"/>
              </a:rPr>
              <a:t>)</a:t>
            </a:r>
            <a:r>
              <a:rPr lang="zh-CN" altLang="en-US" sz="1000" dirty="0" smtClean="0">
                <a:hlinkClick r:id="rId4" action="ppaction://hlinkfile"/>
              </a:rPr>
              <a:t>关于安全生产犯罪的解读与实践探讨</a:t>
            </a:r>
            <a:r>
              <a:rPr lang="en-US" altLang="zh-CN" sz="1000" dirty="0" smtClean="0">
                <a:hlinkClick r:id="rId4" action="ppaction://hlinkfile"/>
              </a:rPr>
              <a:t>.</a:t>
            </a:r>
            <a:r>
              <a:rPr lang="en-US" altLang="zh-CN" sz="1000" dirty="0" err="1" smtClean="0">
                <a:hlinkClick r:id="rId4" action="ppaction://hlinkfile"/>
              </a:rPr>
              <a:t>docx</a:t>
            </a:r>
            <a:endParaRPr lang="zh-CN" altLang="en-US" sz="1000" dirty="0"/>
          </a:p>
        </p:txBody>
      </p:sp>
      <p:sp>
        <p:nvSpPr>
          <p:cNvPr id="10" name="圆角矩形 9"/>
          <p:cNvSpPr/>
          <p:nvPr/>
        </p:nvSpPr>
        <p:spPr bwMode="auto">
          <a:xfrm>
            <a:off x="755829" y="1987183"/>
            <a:ext cx="4104285" cy="2240681"/>
          </a:xfrm>
          <a:prstGeom prst="roundRect">
            <a:avLst>
              <a:gd name="adj" fmla="val 17078"/>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400" b="1" dirty="0" smtClean="0"/>
              <a:t>4.</a:t>
            </a:r>
            <a:r>
              <a:rPr lang="zh-CN" altLang="en-US" sz="1400" b="1" dirty="0" smtClean="0"/>
              <a:t>在</a:t>
            </a:r>
            <a:r>
              <a:rPr lang="zh-CN" altLang="en-US" sz="1400" b="1" dirty="0"/>
              <a:t>刑法第一百三十四条后增加一条，作为第一百三十四条之一：“在生产、作业中违反有关安全管理的规定，有下列情形之一，具有发生重大伤亡事故或者其他严重后果的现实危险的，处一年以下有期徒刑、拘役或者管制”。“</a:t>
            </a:r>
            <a:r>
              <a:rPr lang="zh-CN" altLang="en-US" sz="1400" b="1" dirty="0">
                <a:solidFill>
                  <a:srgbClr val="FF0000"/>
                </a:solidFill>
              </a:rPr>
              <a:t>（三）涉及安全生产的事项未经依法批准或者许可，擅自从事矿山开采、金属冶炼、建筑施工，以及危险物品生产、经营、储存等高度危险的生产作业活动的。</a:t>
            </a:r>
            <a:r>
              <a:rPr lang="zh-CN" altLang="en-US" sz="1400" b="1" dirty="0"/>
              <a:t>”</a:t>
            </a:r>
            <a:endParaRPr lang="zh-CN" altLang="en-US" sz="1400" b="1" dirty="0"/>
          </a:p>
        </p:txBody>
      </p:sp>
      <p:pic>
        <p:nvPicPr>
          <p:cNvPr id="4" name="图片 3"/>
          <p:cNvPicPr>
            <a:picLocks noChangeAspect="1"/>
          </p:cNvPicPr>
          <p:nvPr/>
        </p:nvPicPr>
        <p:blipFill>
          <a:blip r:embed="rId5"/>
          <a:stretch>
            <a:fillRect/>
          </a:stretch>
        </p:blipFill>
        <p:spPr>
          <a:xfrm>
            <a:off x="5690080" y="766295"/>
            <a:ext cx="2376182" cy="422238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四、严重后果、情节严重、情节特别严重的认定</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6" name="圆角矩形 5"/>
          <p:cNvSpPr/>
          <p:nvPr/>
        </p:nvSpPr>
        <p:spPr bwMode="auto">
          <a:xfrm>
            <a:off x="922338" y="1491675"/>
            <a:ext cx="7393922" cy="316822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zh-CN" sz="1200" b="1" dirty="0" smtClean="0"/>
              <a:t>第六条　实施刑法第一百三十二条、</a:t>
            </a:r>
            <a:r>
              <a:rPr lang="zh-CN" altLang="zh-CN" sz="1200" b="1" dirty="0" smtClean="0">
                <a:solidFill>
                  <a:srgbClr val="FF0000"/>
                </a:solidFill>
              </a:rPr>
              <a:t>第一百三十四条第一款</a:t>
            </a:r>
            <a:r>
              <a:rPr lang="zh-CN" altLang="zh-CN" sz="1200" b="1" dirty="0" smtClean="0"/>
              <a:t>、</a:t>
            </a:r>
            <a:r>
              <a:rPr lang="zh-CN" altLang="zh-CN" sz="1200" b="1" dirty="0" smtClean="0">
                <a:solidFill>
                  <a:srgbClr val="FF0000"/>
                </a:solidFill>
              </a:rPr>
              <a:t>第一百三十五条</a:t>
            </a:r>
            <a:r>
              <a:rPr lang="zh-CN" altLang="zh-CN" sz="1200" b="1" dirty="0" smtClean="0"/>
              <a:t>、第一百三十五条之一、</a:t>
            </a:r>
            <a:r>
              <a:rPr lang="zh-CN" altLang="zh-CN" sz="1200" b="1" dirty="0" smtClean="0">
                <a:solidFill>
                  <a:srgbClr val="FF0000"/>
                </a:solidFill>
              </a:rPr>
              <a:t>第一百三十六条</a:t>
            </a:r>
            <a:r>
              <a:rPr lang="zh-CN" altLang="zh-CN" sz="1200" b="1" dirty="0" smtClean="0"/>
              <a:t>、</a:t>
            </a:r>
            <a:r>
              <a:rPr lang="zh-CN" altLang="zh-CN" sz="1200" b="1" dirty="0" smtClean="0">
                <a:solidFill>
                  <a:srgbClr val="FF0000"/>
                </a:solidFill>
              </a:rPr>
              <a:t>第一百三十九条</a:t>
            </a:r>
            <a:r>
              <a:rPr lang="zh-CN" altLang="zh-CN" sz="1200" b="1" dirty="0" smtClean="0"/>
              <a:t>规定的行为，因而发生安全事故，具有下列情形之一的，应当认定为</a:t>
            </a:r>
            <a:r>
              <a:rPr lang="en-US" altLang="zh-CN" sz="1200" b="1" dirty="0" smtClean="0"/>
              <a:t>“</a:t>
            </a:r>
            <a:r>
              <a:rPr lang="zh-CN" altLang="zh-CN" sz="1200" b="1" dirty="0" smtClean="0">
                <a:solidFill>
                  <a:srgbClr val="FF0000"/>
                </a:solidFill>
              </a:rPr>
              <a:t>造成严重后果</a:t>
            </a:r>
            <a:r>
              <a:rPr lang="en-US" altLang="zh-CN" sz="1200" b="1" dirty="0" smtClean="0"/>
              <a:t>”</a:t>
            </a:r>
            <a:r>
              <a:rPr lang="zh-CN" altLang="zh-CN" sz="1200" b="1" dirty="0" smtClean="0"/>
              <a:t>或者</a:t>
            </a:r>
            <a:r>
              <a:rPr lang="en-US" altLang="zh-CN" sz="1200" b="1" dirty="0" smtClean="0"/>
              <a:t>“</a:t>
            </a:r>
            <a:r>
              <a:rPr lang="zh-CN" altLang="zh-CN" sz="1200" b="1" dirty="0" smtClean="0">
                <a:solidFill>
                  <a:srgbClr val="FF0000"/>
                </a:solidFill>
              </a:rPr>
              <a:t>发生重大伤亡事故或者造成其他严重后果</a:t>
            </a:r>
            <a:r>
              <a:rPr lang="en-US" altLang="zh-CN" sz="1200" b="1" dirty="0" smtClean="0"/>
              <a:t>”</a:t>
            </a:r>
            <a:r>
              <a:rPr lang="zh-CN" altLang="zh-CN" sz="1200" b="1" dirty="0" smtClean="0"/>
              <a:t>，</a:t>
            </a:r>
            <a:r>
              <a:rPr lang="zh-CN" altLang="zh-CN" sz="1200" b="1" dirty="0" smtClean="0">
                <a:solidFill>
                  <a:srgbClr val="FF0000"/>
                </a:solidFill>
              </a:rPr>
              <a:t>对相关责任人员，</a:t>
            </a:r>
            <a:r>
              <a:rPr lang="zh-CN" altLang="zh-CN" sz="1200" b="1" dirty="0" smtClean="0"/>
              <a:t>处三年以下有期徒刑或者拘役：</a:t>
            </a:r>
            <a:endParaRPr lang="zh-CN" altLang="zh-CN" sz="1200" b="1" dirty="0" smtClean="0"/>
          </a:p>
          <a:p>
            <a:r>
              <a:rPr lang="zh-CN" altLang="zh-CN" sz="1200" b="1" dirty="0" smtClean="0"/>
              <a:t>（一）造成死亡一人以上，或者重伤三人以上的；</a:t>
            </a:r>
            <a:endParaRPr lang="zh-CN" altLang="zh-CN" sz="1200" b="1" dirty="0" smtClean="0"/>
          </a:p>
          <a:p>
            <a:r>
              <a:rPr lang="zh-CN" altLang="zh-CN" sz="1200" b="1" dirty="0" smtClean="0"/>
              <a:t>（二）造成直接经济损失一百万元以上的；</a:t>
            </a:r>
            <a:endParaRPr lang="zh-CN" altLang="zh-CN" sz="1200" b="1" dirty="0" smtClean="0"/>
          </a:p>
          <a:p>
            <a:r>
              <a:rPr lang="zh-CN" altLang="zh-CN" sz="1200" b="1" dirty="0" smtClean="0"/>
              <a:t>（三）其他造成严重后果或者重大安全事故的情形。</a:t>
            </a:r>
            <a:endParaRPr lang="zh-CN" altLang="zh-CN" sz="1200" b="1" dirty="0" smtClean="0"/>
          </a:p>
          <a:p>
            <a:r>
              <a:rPr lang="en-US" altLang="zh-CN" sz="1200" b="1" dirty="0" smtClean="0"/>
              <a:t>       </a:t>
            </a:r>
            <a:r>
              <a:rPr lang="zh-CN" altLang="zh-CN" sz="1200" b="1" dirty="0" smtClean="0"/>
              <a:t>实施刑法第一百三十四条第二款规定的行为，因而发生安全事故，具有本条第一款规定情形的，应当认定为</a:t>
            </a:r>
            <a:r>
              <a:rPr lang="en-US" altLang="zh-CN" sz="1200" b="1" dirty="0" smtClean="0"/>
              <a:t>“</a:t>
            </a:r>
            <a:r>
              <a:rPr lang="zh-CN" altLang="zh-CN" sz="1200" b="1" dirty="0" smtClean="0"/>
              <a:t>发生重大伤亡事故或者造成其他严重后果</a:t>
            </a:r>
            <a:r>
              <a:rPr lang="en-US" altLang="zh-CN" sz="1200" b="1" dirty="0" smtClean="0"/>
              <a:t>”</a:t>
            </a:r>
            <a:r>
              <a:rPr lang="zh-CN" altLang="zh-CN" sz="1200" b="1" dirty="0" smtClean="0"/>
              <a:t>，</a:t>
            </a:r>
            <a:r>
              <a:rPr lang="zh-CN" altLang="zh-CN" sz="1200" b="1" dirty="0" smtClean="0">
                <a:solidFill>
                  <a:srgbClr val="FF0000"/>
                </a:solidFill>
              </a:rPr>
              <a:t>对相关责任人员，</a:t>
            </a:r>
            <a:r>
              <a:rPr lang="zh-CN" altLang="zh-CN" sz="1200" b="1" dirty="0" smtClean="0"/>
              <a:t>处五年以下有期徒刑或者拘役。</a:t>
            </a:r>
            <a:r>
              <a:rPr lang="zh-CN" altLang="en-US" sz="1200" dirty="0" smtClean="0"/>
              <a:t> </a:t>
            </a:r>
            <a:r>
              <a:rPr lang="en-US" altLang="zh-CN" sz="1200" dirty="0" smtClean="0"/>
              <a:t>【</a:t>
            </a:r>
            <a:r>
              <a:rPr lang="zh-CN" altLang="en-US" sz="1200" b="1" dirty="0" smtClean="0">
                <a:solidFill>
                  <a:srgbClr val="FF0000"/>
                </a:solidFill>
              </a:rPr>
              <a:t>强令违章冒险作业罪</a:t>
            </a:r>
            <a:r>
              <a:rPr lang="en-US" altLang="zh-CN" sz="1200" dirty="0" smtClean="0"/>
              <a:t>】</a:t>
            </a:r>
            <a:endParaRPr lang="zh-CN" altLang="zh-CN" sz="1200" b="1" dirty="0" smtClean="0"/>
          </a:p>
          <a:p>
            <a:r>
              <a:rPr lang="en-US" altLang="zh-CN" sz="1200" b="1" dirty="0" smtClean="0"/>
              <a:t>       </a:t>
            </a:r>
            <a:r>
              <a:rPr lang="zh-CN" altLang="zh-CN" sz="1200" b="1" dirty="0" smtClean="0"/>
              <a:t>实施刑法第一百三十七条规定的行为，因而发生安全事故，具有本条第一款规定情形的，应当认定为</a:t>
            </a:r>
            <a:r>
              <a:rPr lang="en-US" altLang="zh-CN" sz="1200" b="1" dirty="0" smtClean="0"/>
              <a:t>“</a:t>
            </a:r>
            <a:r>
              <a:rPr lang="zh-CN" altLang="zh-CN" sz="1200" b="1" dirty="0" smtClean="0"/>
              <a:t>造成重大安全事故</a:t>
            </a:r>
            <a:r>
              <a:rPr lang="en-US" altLang="zh-CN" sz="1200" b="1" dirty="0" smtClean="0"/>
              <a:t>”</a:t>
            </a:r>
            <a:r>
              <a:rPr lang="zh-CN" altLang="zh-CN" sz="1200" b="1" dirty="0" smtClean="0"/>
              <a:t>，</a:t>
            </a:r>
            <a:r>
              <a:rPr lang="zh-CN" altLang="zh-CN" sz="1200" b="1" dirty="0" smtClean="0">
                <a:solidFill>
                  <a:srgbClr val="FF0000"/>
                </a:solidFill>
              </a:rPr>
              <a:t>对直接责任人员，</a:t>
            </a:r>
            <a:r>
              <a:rPr lang="zh-CN" altLang="zh-CN" sz="1200" b="1" dirty="0" smtClean="0"/>
              <a:t>处五年以下有期徒刑或者拘役，并处罚金。</a:t>
            </a:r>
            <a:r>
              <a:rPr lang="zh-CN" altLang="en-US" sz="1200" dirty="0" smtClean="0"/>
              <a:t> </a:t>
            </a:r>
            <a:r>
              <a:rPr lang="en-US" altLang="zh-CN" sz="1200" dirty="0" smtClean="0"/>
              <a:t>【</a:t>
            </a:r>
            <a:r>
              <a:rPr lang="zh-CN" altLang="en-US" sz="1200" b="1" dirty="0" smtClean="0">
                <a:solidFill>
                  <a:srgbClr val="FF0000"/>
                </a:solidFill>
              </a:rPr>
              <a:t>工程重大安全事故罪</a:t>
            </a:r>
            <a:r>
              <a:rPr lang="en-US" altLang="zh-CN" sz="1200" dirty="0" smtClean="0"/>
              <a:t>】</a:t>
            </a:r>
            <a:endParaRPr lang="zh-CN" altLang="zh-CN" sz="1200" b="1" dirty="0" smtClean="0"/>
          </a:p>
          <a:p>
            <a:r>
              <a:rPr lang="en-US" altLang="zh-CN" sz="1200" dirty="0" smtClean="0"/>
              <a:t>       </a:t>
            </a:r>
            <a:r>
              <a:rPr lang="zh-CN" altLang="zh-CN" sz="1200" dirty="0" smtClean="0"/>
              <a:t>实施刑法第一百三十八条规定的行为，因而发生安全事故，具有本条第一款第一项规定情形的，应当认定为</a:t>
            </a:r>
            <a:r>
              <a:rPr lang="en-US" altLang="zh-CN" sz="1200" dirty="0" smtClean="0"/>
              <a:t>“</a:t>
            </a:r>
            <a:r>
              <a:rPr lang="zh-CN" altLang="zh-CN" sz="1200" dirty="0" smtClean="0"/>
              <a:t>发生重大伤亡事故</a:t>
            </a:r>
            <a:r>
              <a:rPr lang="en-US" altLang="zh-CN" sz="1200" dirty="0" smtClean="0"/>
              <a:t>”</a:t>
            </a:r>
            <a:r>
              <a:rPr lang="zh-CN" altLang="zh-CN" sz="1200" dirty="0" smtClean="0"/>
              <a:t>，</a:t>
            </a:r>
            <a:r>
              <a:rPr lang="zh-CN" altLang="zh-CN" sz="1200" dirty="0" smtClean="0">
                <a:solidFill>
                  <a:srgbClr val="FF0000"/>
                </a:solidFill>
              </a:rPr>
              <a:t>对直接责任人员</a:t>
            </a:r>
            <a:r>
              <a:rPr lang="zh-CN" altLang="zh-CN" sz="1200" dirty="0" smtClean="0"/>
              <a:t>，处三年以下有期徒刑或者拘役。</a:t>
            </a:r>
            <a:r>
              <a:rPr lang="en-US" altLang="zh-CN" sz="1200" b="1" dirty="0">
                <a:solidFill>
                  <a:srgbClr val="FF0000"/>
                </a:solidFill>
              </a:rPr>
              <a:t>【</a:t>
            </a:r>
            <a:r>
              <a:rPr lang="zh-CN" altLang="en-US" sz="1200" b="1" dirty="0">
                <a:solidFill>
                  <a:srgbClr val="FF0000"/>
                </a:solidFill>
              </a:rPr>
              <a:t>教育设施重大安全事故罪</a:t>
            </a:r>
            <a:r>
              <a:rPr lang="en-US" altLang="zh-CN" sz="1200" dirty="0"/>
              <a:t>】</a:t>
            </a:r>
            <a:endParaRPr lang="zh-CN" altLang="zh-CN" sz="1200" b="1" dirty="0"/>
          </a:p>
          <a:p>
            <a:endParaRPr lang="zh-CN" altLang="zh-CN" sz="1200" dirty="0" smtClean="0"/>
          </a:p>
        </p:txBody>
      </p:sp>
      <p:sp>
        <p:nvSpPr>
          <p:cNvPr id="2" name="文本框 1"/>
          <p:cNvSpPr txBox="1"/>
          <p:nvPr/>
        </p:nvSpPr>
        <p:spPr>
          <a:xfrm>
            <a:off x="1475785" y="766295"/>
            <a:ext cx="6571030" cy="369332"/>
          </a:xfrm>
          <a:prstGeom prst="rect">
            <a:avLst/>
          </a:prstGeom>
          <a:solidFill>
            <a:srgbClr val="FFFFFF"/>
          </a:solidFill>
        </p:spPr>
        <p:txBody>
          <a:bodyPr wrap="none" rtlCol="0">
            <a:spAutoFit/>
          </a:bodyPr>
          <a:lstStyle/>
          <a:p>
            <a:r>
              <a:rPr lang="zh-CN" altLang="en-US" dirty="0" smtClean="0"/>
              <a:t>何为发生重大伤亡事故、造成严重后果？（起刑点：</a:t>
            </a:r>
            <a:r>
              <a:rPr lang="en-US" altLang="zh-CN" dirty="0" smtClean="0"/>
              <a:t>1</a:t>
            </a:r>
            <a:r>
              <a:rPr lang="zh-CN" altLang="en-US" dirty="0" smtClean="0"/>
              <a:t>、</a:t>
            </a:r>
            <a:r>
              <a:rPr lang="en-US" altLang="zh-CN" dirty="0" smtClean="0"/>
              <a:t>3</a:t>
            </a:r>
            <a:r>
              <a:rPr lang="zh-CN" altLang="en-US" dirty="0" smtClean="0"/>
              <a:t>、</a:t>
            </a:r>
            <a:r>
              <a:rPr lang="en-US" altLang="zh-CN" dirty="0" smtClean="0"/>
              <a:t>1</a:t>
            </a:r>
            <a:r>
              <a:rPr lang="zh-CN" altLang="en-US" dirty="0" smtClean="0"/>
              <a:t>）</a:t>
            </a:r>
            <a:endParaRPr lang="zh-CN" altLang="en-US" dirty="0"/>
          </a:p>
        </p:txBody>
      </p:sp>
      <p:sp>
        <p:nvSpPr>
          <p:cNvPr id="3" name="文本框 2"/>
          <p:cNvSpPr txBox="1"/>
          <p:nvPr/>
        </p:nvSpPr>
        <p:spPr>
          <a:xfrm>
            <a:off x="1115760" y="1245454"/>
            <a:ext cx="5490606" cy="246221"/>
          </a:xfrm>
          <a:prstGeom prst="rect">
            <a:avLst/>
          </a:prstGeom>
          <a:noFill/>
        </p:spPr>
        <p:txBody>
          <a:bodyPr wrap="none" rtlCol="0">
            <a:spAutoFit/>
          </a:bodyPr>
          <a:lstStyle/>
          <a:p>
            <a:r>
              <a:rPr lang="zh-CN" altLang="en-US" sz="1000" dirty="0" smtClean="0">
                <a:hlinkClick r:id="rId4" action="ppaction://hlinkfile"/>
              </a:rPr>
              <a:t>最高人民法院、最高人民检察院关于办理危害生产安全刑事案件适用法律若干问题的解释</a:t>
            </a:r>
            <a:r>
              <a:rPr lang="en-US" altLang="zh-CN" sz="1000" dirty="0" smtClean="0">
                <a:hlinkClick r:id="rId4" action="ppaction://hlinkfile"/>
              </a:rPr>
              <a:t>.</a:t>
            </a:r>
            <a:r>
              <a:rPr lang="en-US" altLang="zh-CN" sz="1000" dirty="0" err="1" smtClean="0">
                <a:hlinkClick r:id="rId4" action="ppaction://hlinkfile"/>
              </a:rPr>
              <a:t>docx</a:t>
            </a:r>
            <a:endParaRPr lang="zh-CN" altLang="en-US" sz="1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四、严重后果、情节严重、情节特别严重的认定</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6" name="圆角矩形 5"/>
          <p:cNvSpPr/>
          <p:nvPr/>
        </p:nvSpPr>
        <p:spPr bwMode="auto">
          <a:xfrm>
            <a:off x="1115760" y="1576121"/>
            <a:ext cx="7344510" cy="3096215"/>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zh-CN" sz="1200" b="1" dirty="0" smtClean="0"/>
              <a:t>第七条　实施刑法第一百三十二条、</a:t>
            </a:r>
            <a:r>
              <a:rPr lang="zh-CN" altLang="zh-CN" sz="1200" b="1" dirty="0" smtClean="0">
                <a:solidFill>
                  <a:srgbClr val="FF0000"/>
                </a:solidFill>
              </a:rPr>
              <a:t>第一百三十四条第一款</a:t>
            </a:r>
            <a:r>
              <a:rPr lang="zh-CN" altLang="zh-CN" sz="1200" b="1" dirty="0" smtClean="0"/>
              <a:t>、</a:t>
            </a:r>
            <a:r>
              <a:rPr lang="zh-CN" altLang="zh-CN" sz="1200" b="1" dirty="0" smtClean="0">
                <a:solidFill>
                  <a:srgbClr val="FF0000"/>
                </a:solidFill>
              </a:rPr>
              <a:t>第一百三十五条</a:t>
            </a:r>
            <a:r>
              <a:rPr lang="zh-CN" altLang="zh-CN" sz="1200" b="1" dirty="0" smtClean="0"/>
              <a:t>、第一百三十五条之一、</a:t>
            </a:r>
            <a:r>
              <a:rPr lang="zh-CN" altLang="zh-CN" sz="1200" b="1" dirty="0" smtClean="0">
                <a:solidFill>
                  <a:srgbClr val="FF0000"/>
                </a:solidFill>
              </a:rPr>
              <a:t>第一百三十六条</a:t>
            </a:r>
            <a:r>
              <a:rPr lang="zh-CN" altLang="zh-CN" sz="1200" b="1" dirty="0" smtClean="0"/>
              <a:t>、</a:t>
            </a:r>
            <a:r>
              <a:rPr lang="zh-CN" altLang="zh-CN" sz="1200" b="1" dirty="0" smtClean="0">
                <a:solidFill>
                  <a:srgbClr val="FF0000"/>
                </a:solidFill>
              </a:rPr>
              <a:t>第一百三十九条</a:t>
            </a:r>
            <a:r>
              <a:rPr lang="zh-CN" altLang="zh-CN" sz="1200" b="1" dirty="0" smtClean="0"/>
              <a:t>规定的行为，因而发生安全事故，具有下列情形之一的，对相关责任人员，处三年以上七年以下有期徒刑：</a:t>
            </a:r>
            <a:endParaRPr lang="zh-CN" altLang="zh-CN" sz="1200" b="1" dirty="0" smtClean="0"/>
          </a:p>
          <a:p>
            <a:r>
              <a:rPr lang="zh-CN" altLang="zh-CN" sz="1200" b="1" dirty="0" smtClean="0"/>
              <a:t>（一）造成死亡三人以上或者重伤十人以上，</a:t>
            </a:r>
            <a:r>
              <a:rPr lang="zh-CN" altLang="zh-CN" sz="1200" b="1" dirty="0" smtClean="0">
                <a:solidFill>
                  <a:srgbClr val="FF0000"/>
                </a:solidFill>
              </a:rPr>
              <a:t>负事故主要责任的</a:t>
            </a:r>
            <a:r>
              <a:rPr lang="zh-CN" altLang="zh-CN" sz="1200" b="1" dirty="0" smtClean="0"/>
              <a:t>；</a:t>
            </a:r>
            <a:endParaRPr lang="zh-CN" altLang="zh-CN" sz="1200" b="1" dirty="0" smtClean="0"/>
          </a:p>
          <a:p>
            <a:r>
              <a:rPr lang="zh-CN" altLang="zh-CN" sz="1200" b="1" dirty="0" smtClean="0"/>
              <a:t>（二）造成直接经济损失五百万元以上，</a:t>
            </a:r>
            <a:r>
              <a:rPr lang="zh-CN" altLang="zh-CN" sz="1200" b="1" dirty="0" smtClean="0">
                <a:solidFill>
                  <a:srgbClr val="FF0000"/>
                </a:solidFill>
              </a:rPr>
              <a:t>负事故主要责任的</a:t>
            </a:r>
            <a:r>
              <a:rPr lang="zh-CN" altLang="zh-CN" sz="1200" b="1" dirty="0" smtClean="0"/>
              <a:t>；</a:t>
            </a:r>
            <a:endParaRPr lang="zh-CN" altLang="zh-CN" sz="1200" b="1" dirty="0" smtClean="0"/>
          </a:p>
          <a:p>
            <a:r>
              <a:rPr lang="zh-CN" altLang="zh-CN" sz="1200" b="1" dirty="0" smtClean="0"/>
              <a:t>（三）其他造成特别严重后果、情节特别恶劣或者后果特别严重的情形。</a:t>
            </a:r>
            <a:endParaRPr lang="zh-CN" altLang="zh-CN" sz="1200" b="1" dirty="0" smtClean="0"/>
          </a:p>
          <a:p>
            <a:r>
              <a:rPr lang="zh-CN" altLang="zh-CN" sz="1200" b="1" dirty="0" smtClean="0"/>
              <a:t>实施刑法第一百三十四条第二款规定的行为，因而发生安全事故，具有本条第一款规定情形的，对相关责任人员，处五年以上有期徒刑。</a:t>
            </a:r>
            <a:r>
              <a:rPr lang="en-US" altLang="zh-CN" sz="1200" dirty="0" smtClean="0"/>
              <a:t> 【</a:t>
            </a:r>
            <a:r>
              <a:rPr lang="zh-CN" altLang="en-US" sz="1200" b="1" dirty="0" smtClean="0">
                <a:solidFill>
                  <a:srgbClr val="FF0000"/>
                </a:solidFill>
              </a:rPr>
              <a:t>强令违章冒险作业罪</a:t>
            </a:r>
            <a:r>
              <a:rPr lang="en-US" altLang="zh-CN" sz="1200" dirty="0" smtClean="0"/>
              <a:t>】</a:t>
            </a:r>
            <a:endParaRPr lang="zh-CN" altLang="zh-CN" sz="1200" b="1" dirty="0" smtClean="0"/>
          </a:p>
          <a:p>
            <a:r>
              <a:rPr lang="zh-CN" altLang="zh-CN" sz="1200" b="1" dirty="0" smtClean="0"/>
              <a:t>实施刑法第一百三十七条规定的行为，因而发生安全事故，具有本条第一款规定情形的，对直接责任人员，处五年以上十年以下有期徒刑，并处罚金。</a:t>
            </a:r>
            <a:r>
              <a:rPr lang="en-US" altLang="zh-CN" sz="1200" dirty="0" smtClean="0"/>
              <a:t> 【</a:t>
            </a:r>
            <a:r>
              <a:rPr lang="zh-CN" altLang="en-US" sz="1200" b="1" dirty="0" smtClean="0">
                <a:solidFill>
                  <a:srgbClr val="FF0000"/>
                </a:solidFill>
              </a:rPr>
              <a:t>工程重大安全事故罪</a:t>
            </a:r>
            <a:r>
              <a:rPr lang="en-US" altLang="zh-CN" sz="1200" dirty="0" smtClean="0"/>
              <a:t>】</a:t>
            </a:r>
            <a:endParaRPr lang="zh-CN" altLang="zh-CN" sz="1200" b="1" dirty="0" smtClean="0"/>
          </a:p>
          <a:p>
            <a:r>
              <a:rPr lang="zh-CN" altLang="zh-CN" sz="1200" dirty="0" smtClean="0"/>
              <a:t>实施刑法第一百三十八条规定的行为，因而发生安全事故，具有下列情形之一的，对直接责任人员，处三年以上七年以下有期徒刑：</a:t>
            </a:r>
            <a:endParaRPr lang="zh-CN" altLang="zh-CN" sz="1200" dirty="0" smtClean="0"/>
          </a:p>
          <a:p>
            <a:r>
              <a:rPr lang="zh-CN" altLang="zh-CN" sz="1200" dirty="0" smtClean="0"/>
              <a:t>（一）造成死亡三人以上或者重伤十人以上，</a:t>
            </a:r>
            <a:r>
              <a:rPr lang="zh-CN" altLang="zh-CN" sz="1200" dirty="0" smtClean="0">
                <a:solidFill>
                  <a:srgbClr val="FF0000"/>
                </a:solidFill>
              </a:rPr>
              <a:t>负事故主要责任的；</a:t>
            </a:r>
            <a:endParaRPr lang="zh-CN" altLang="zh-CN" sz="1200" dirty="0" smtClean="0">
              <a:solidFill>
                <a:srgbClr val="FF0000"/>
              </a:solidFill>
            </a:endParaRPr>
          </a:p>
          <a:p>
            <a:r>
              <a:rPr lang="zh-CN" altLang="zh-CN" sz="1200" b="1" dirty="0" smtClean="0"/>
              <a:t>（二）具有本解释</a:t>
            </a:r>
            <a:r>
              <a:rPr lang="zh-CN" altLang="zh-CN" sz="1200" b="1" dirty="0" smtClean="0">
                <a:solidFill>
                  <a:srgbClr val="FF0000"/>
                </a:solidFill>
              </a:rPr>
              <a:t>第六条第一款第一项</a:t>
            </a:r>
            <a:r>
              <a:rPr lang="zh-CN" altLang="zh-CN" sz="1200" b="1" dirty="0" smtClean="0"/>
              <a:t>规定情形，同时造成直接经济损失五百万元以上并</a:t>
            </a:r>
            <a:r>
              <a:rPr lang="zh-CN" altLang="zh-CN" sz="1200" b="1" dirty="0" smtClean="0">
                <a:solidFill>
                  <a:srgbClr val="FF0000"/>
                </a:solidFill>
              </a:rPr>
              <a:t>负事故主要责任的</a:t>
            </a:r>
            <a:r>
              <a:rPr lang="zh-CN" altLang="zh-CN" sz="1200" b="1" dirty="0" smtClean="0"/>
              <a:t>，或者同时造成恶劣社会影响的。</a:t>
            </a:r>
            <a:r>
              <a:rPr lang="en-US" altLang="zh-CN" sz="1200" b="1" dirty="0">
                <a:solidFill>
                  <a:srgbClr val="FF0000"/>
                </a:solidFill>
              </a:rPr>
              <a:t> 【</a:t>
            </a:r>
            <a:r>
              <a:rPr lang="zh-CN" altLang="en-US" sz="1200" b="1" dirty="0">
                <a:solidFill>
                  <a:srgbClr val="FF0000"/>
                </a:solidFill>
              </a:rPr>
              <a:t>教育设施重大安全事故罪</a:t>
            </a:r>
            <a:r>
              <a:rPr lang="en-US" altLang="zh-CN" sz="1200" dirty="0"/>
              <a:t>】</a:t>
            </a:r>
            <a:endParaRPr lang="zh-CN" altLang="zh-CN" sz="1200" b="1" dirty="0" smtClean="0"/>
          </a:p>
        </p:txBody>
      </p:sp>
      <p:sp>
        <p:nvSpPr>
          <p:cNvPr id="2" name="文本框 1"/>
          <p:cNvSpPr txBox="1"/>
          <p:nvPr/>
        </p:nvSpPr>
        <p:spPr>
          <a:xfrm>
            <a:off x="1691800" y="730919"/>
            <a:ext cx="4852610" cy="369332"/>
          </a:xfrm>
          <a:prstGeom prst="rect">
            <a:avLst/>
          </a:prstGeom>
          <a:solidFill>
            <a:srgbClr val="FFFFFF"/>
          </a:solidFill>
        </p:spPr>
        <p:txBody>
          <a:bodyPr wrap="none" rtlCol="0">
            <a:spAutoFit/>
          </a:bodyPr>
          <a:lstStyle/>
          <a:p>
            <a:r>
              <a:rPr lang="zh-CN" altLang="en-US" dirty="0" smtClean="0"/>
              <a:t>何为情节特别严重？（加重刑罚：</a:t>
            </a:r>
            <a:r>
              <a:rPr lang="en-US" altLang="zh-CN" dirty="0" smtClean="0"/>
              <a:t>3</a:t>
            </a:r>
            <a:r>
              <a:rPr lang="zh-CN" altLang="en-US" dirty="0" smtClean="0"/>
              <a:t>、</a:t>
            </a:r>
            <a:r>
              <a:rPr lang="en-US" altLang="zh-CN" dirty="0" smtClean="0"/>
              <a:t>10</a:t>
            </a:r>
            <a:r>
              <a:rPr lang="zh-CN" altLang="en-US" dirty="0" smtClean="0"/>
              <a:t>、</a:t>
            </a:r>
            <a:r>
              <a:rPr lang="en-US" altLang="zh-CN" dirty="0" smtClean="0"/>
              <a:t>5</a:t>
            </a:r>
            <a:r>
              <a:rPr lang="zh-CN" altLang="en-US" dirty="0" smtClean="0"/>
              <a:t>）</a:t>
            </a:r>
            <a:endParaRPr lang="zh-CN" altLang="en-US" dirty="0"/>
          </a:p>
        </p:txBody>
      </p:sp>
      <p:sp>
        <p:nvSpPr>
          <p:cNvPr id="3" name="文本框 2"/>
          <p:cNvSpPr txBox="1"/>
          <p:nvPr/>
        </p:nvSpPr>
        <p:spPr>
          <a:xfrm>
            <a:off x="827740" y="1215075"/>
            <a:ext cx="5490606" cy="246221"/>
          </a:xfrm>
          <a:prstGeom prst="rect">
            <a:avLst/>
          </a:prstGeom>
          <a:noFill/>
        </p:spPr>
        <p:txBody>
          <a:bodyPr wrap="none" rtlCol="0">
            <a:spAutoFit/>
          </a:bodyPr>
          <a:lstStyle/>
          <a:p>
            <a:r>
              <a:rPr lang="zh-CN" altLang="en-US" sz="1000" dirty="0" smtClean="0">
                <a:hlinkClick r:id="rId4" action="ppaction://hlinkfile"/>
              </a:rPr>
              <a:t>最高人民法院、最高人民检察院关于办理危害生产安全刑事案件适用法律若干问题的解释</a:t>
            </a:r>
            <a:r>
              <a:rPr lang="en-US" altLang="zh-CN" sz="1000" dirty="0" smtClean="0">
                <a:hlinkClick r:id="rId4" action="ppaction://hlinkfile"/>
              </a:rPr>
              <a:t>.</a:t>
            </a:r>
            <a:r>
              <a:rPr lang="en-US" altLang="zh-CN" sz="1000" dirty="0" err="1" smtClean="0">
                <a:hlinkClick r:id="rId4" action="ppaction://hlinkfile"/>
              </a:rPr>
              <a:t>docx</a:t>
            </a:r>
            <a:endParaRPr lang="zh-CN" altLang="en-US" sz="1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四、严重后果、情节严重、情节特别严重的认定</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6" name="圆角矩形 5"/>
          <p:cNvSpPr/>
          <p:nvPr/>
        </p:nvSpPr>
        <p:spPr bwMode="auto">
          <a:xfrm>
            <a:off x="627943" y="1203656"/>
            <a:ext cx="4320299" cy="2808195"/>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zh-CN" sz="1100" b="1" dirty="0" smtClean="0"/>
              <a:t>第八条　</a:t>
            </a:r>
            <a:r>
              <a:rPr lang="zh-CN" altLang="en-US" sz="1100" dirty="0" smtClean="0"/>
              <a:t> </a:t>
            </a:r>
            <a:r>
              <a:rPr lang="en-US" altLang="zh-CN" sz="1100" dirty="0" smtClean="0"/>
              <a:t>【</a:t>
            </a:r>
            <a:r>
              <a:rPr lang="zh-CN" altLang="en-US" sz="1100" b="1" dirty="0" smtClean="0">
                <a:solidFill>
                  <a:srgbClr val="FF0000"/>
                </a:solidFill>
              </a:rPr>
              <a:t>不报、谎报安全事故罪</a:t>
            </a:r>
            <a:r>
              <a:rPr lang="en-US" altLang="zh-CN" sz="1100" dirty="0" smtClean="0"/>
              <a:t>】</a:t>
            </a:r>
            <a:r>
              <a:rPr lang="zh-CN" altLang="zh-CN" sz="1100" b="1" dirty="0" smtClean="0"/>
              <a:t>在安全事故发生后，</a:t>
            </a:r>
            <a:r>
              <a:rPr lang="zh-CN" altLang="zh-CN" sz="1100" b="1" dirty="0" smtClean="0">
                <a:solidFill>
                  <a:srgbClr val="FF0000"/>
                </a:solidFill>
              </a:rPr>
              <a:t>负有报告职责的人员</a:t>
            </a:r>
            <a:r>
              <a:rPr lang="zh-CN" altLang="zh-CN" sz="1100" b="1" dirty="0" smtClean="0"/>
              <a:t>不报或者谎报事故情况，贻误事故抢救，具有下列情形之一的，应当认定为刑法</a:t>
            </a:r>
            <a:r>
              <a:rPr lang="zh-CN" altLang="zh-CN" sz="1100" b="1" dirty="0" smtClean="0">
                <a:solidFill>
                  <a:srgbClr val="FF0000"/>
                </a:solidFill>
              </a:rPr>
              <a:t>第一百三十九条之一</a:t>
            </a:r>
            <a:r>
              <a:rPr lang="zh-CN" altLang="zh-CN" sz="1100" b="1" dirty="0" smtClean="0"/>
              <a:t>规定的</a:t>
            </a:r>
            <a:r>
              <a:rPr lang="en-US" altLang="zh-CN" sz="1100" b="1" dirty="0" smtClean="0"/>
              <a:t>“</a:t>
            </a:r>
            <a:r>
              <a:rPr lang="zh-CN" altLang="zh-CN" sz="1100" b="1" dirty="0" smtClean="0">
                <a:solidFill>
                  <a:srgbClr val="FF0000"/>
                </a:solidFill>
              </a:rPr>
              <a:t>情节严重</a:t>
            </a:r>
            <a:r>
              <a:rPr lang="en-US" altLang="zh-CN" sz="1100" b="1" dirty="0" smtClean="0"/>
              <a:t>”</a:t>
            </a:r>
            <a:r>
              <a:rPr lang="zh-CN" altLang="zh-CN" sz="1100" b="1" dirty="0" smtClean="0"/>
              <a:t>：（一）</a:t>
            </a:r>
            <a:r>
              <a:rPr lang="zh-CN" altLang="zh-CN" sz="1100" b="1" dirty="0" smtClean="0">
                <a:solidFill>
                  <a:srgbClr val="FF0000"/>
                </a:solidFill>
              </a:rPr>
              <a:t>导致事故后果扩大，增加死亡一人以上，或者增加重伤三人以上，或者增加直接经济损失一百万元以上的；</a:t>
            </a:r>
            <a:endParaRPr lang="zh-CN" altLang="zh-CN" sz="1100" b="1" dirty="0" smtClean="0">
              <a:solidFill>
                <a:srgbClr val="FF0000"/>
              </a:solidFill>
            </a:endParaRPr>
          </a:p>
          <a:p>
            <a:r>
              <a:rPr lang="zh-CN" altLang="zh-CN" sz="1100" b="1" dirty="0" smtClean="0"/>
              <a:t>（二）实施下列行为之一，</a:t>
            </a:r>
            <a:r>
              <a:rPr lang="zh-CN" altLang="zh-CN" sz="1100" b="1" dirty="0" smtClean="0">
                <a:solidFill>
                  <a:srgbClr val="FF0000"/>
                </a:solidFill>
              </a:rPr>
              <a:t>致使不能及时有效开展事故抢救的</a:t>
            </a:r>
            <a:r>
              <a:rPr lang="zh-CN" altLang="zh-CN" sz="1100" b="1" dirty="0" smtClean="0"/>
              <a:t>：</a:t>
            </a:r>
            <a:endParaRPr lang="zh-CN" altLang="zh-CN" sz="1100" b="1" dirty="0" smtClean="0"/>
          </a:p>
          <a:p>
            <a:r>
              <a:rPr lang="en-US" altLang="zh-CN" sz="1100" b="1" dirty="0" smtClean="0"/>
              <a:t>1.</a:t>
            </a:r>
            <a:r>
              <a:rPr lang="zh-CN" altLang="zh-CN" sz="1100" b="1" dirty="0" smtClean="0"/>
              <a:t>决定不报、迟报、谎报事故情况或者指使、串通有关人员不报、迟报、谎报事故情况的；</a:t>
            </a:r>
            <a:endParaRPr lang="zh-CN" altLang="zh-CN" sz="1100" b="1" dirty="0" smtClean="0"/>
          </a:p>
          <a:p>
            <a:r>
              <a:rPr lang="en-US" altLang="zh-CN" sz="1100" b="1" dirty="0" smtClean="0"/>
              <a:t>2</a:t>
            </a:r>
            <a:r>
              <a:rPr lang="zh-CN" altLang="zh-CN" sz="1100" b="1" dirty="0" smtClean="0"/>
              <a:t>．在事故抢救期间擅离职守或者逃匿的；</a:t>
            </a:r>
            <a:endParaRPr lang="zh-CN" altLang="zh-CN" sz="1100" b="1" dirty="0" smtClean="0"/>
          </a:p>
          <a:p>
            <a:r>
              <a:rPr lang="en-US" altLang="zh-CN" sz="1100" b="1" dirty="0" smtClean="0"/>
              <a:t>3</a:t>
            </a:r>
            <a:r>
              <a:rPr lang="zh-CN" altLang="zh-CN" sz="1100" b="1" dirty="0" smtClean="0"/>
              <a:t>．伪造、破坏事故现场，或者转移、藏匿、毁灭遇难人员尸体，或者转移、藏匿受伤人员的；</a:t>
            </a:r>
            <a:endParaRPr lang="zh-CN" altLang="zh-CN" sz="1100" b="1" dirty="0" smtClean="0"/>
          </a:p>
          <a:p>
            <a:r>
              <a:rPr lang="en-US" altLang="zh-CN" sz="1100" b="1" dirty="0" smtClean="0"/>
              <a:t>4</a:t>
            </a:r>
            <a:r>
              <a:rPr lang="zh-CN" altLang="zh-CN" sz="1100" b="1" dirty="0" smtClean="0"/>
              <a:t>．毁灭、伪造、隐匿与事故有关的图纸、记录、计算机数据等资料以及其他证据的；</a:t>
            </a:r>
            <a:endParaRPr lang="zh-CN" altLang="zh-CN" sz="1100" b="1" dirty="0" smtClean="0"/>
          </a:p>
          <a:p>
            <a:r>
              <a:rPr lang="zh-CN" altLang="zh-CN" sz="1100" b="1" dirty="0" smtClean="0"/>
              <a:t>（三）其他情节严重的情形。</a:t>
            </a:r>
            <a:endParaRPr lang="zh-CN" altLang="zh-CN" sz="1100" b="1" dirty="0" smtClean="0"/>
          </a:p>
          <a:p>
            <a:endParaRPr lang="zh-CN" altLang="zh-CN" sz="1200" b="1" dirty="0" smtClean="0"/>
          </a:p>
          <a:p>
            <a:endParaRPr lang="zh-CN" altLang="zh-CN" sz="1200" b="1" dirty="0" smtClean="0"/>
          </a:p>
        </p:txBody>
      </p:sp>
      <p:sp>
        <p:nvSpPr>
          <p:cNvPr id="9" name="圆角矩形标注 8"/>
          <p:cNvSpPr/>
          <p:nvPr/>
        </p:nvSpPr>
        <p:spPr bwMode="auto">
          <a:xfrm>
            <a:off x="5784911" y="1347666"/>
            <a:ext cx="2880200" cy="1944134"/>
          </a:xfrm>
          <a:prstGeom prst="wedgeRoundRectCallout">
            <a:avLst>
              <a:gd name="adj1" fmla="val 23032"/>
              <a:gd name="adj2" fmla="val 50293"/>
              <a:gd name="adj3" fmla="val 16667"/>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100" b="1" dirty="0" smtClean="0"/>
              <a:t>       </a:t>
            </a:r>
            <a:r>
              <a:rPr lang="zh-CN" altLang="zh-CN" sz="1100" b="1" dirty="0" smtClean="0"/>
              <a:t>具有下列情形之一的，应当认定为刑法</a:t>
            </a:r>
            <a:r>
              <a:rPr lang="zh-CN" altLang="zh-CN" sz="1100" b="1" dirty="0" smtClean="0">
                <a:solidFill>
                  <a:srgbClr val="FF0000"/>
                </a:solidFill>
              </a:rPr>
              <a:t>第一百三十九条之一</a:t>
            </a:r>
            <a:r>
              <a:rPr lang="zh-CN" altLang="zh-CN" sz="1100" b="1" dirty="0" smtClean="0"/>
              <a:t>规定的</a:t>
            </a:r>
            <a:r>
              <a:rPr lang="en-US" altLang="zh-CN" sz="1100" b="1" dirty="0" smtClean="0"/>
              <a:t>“</a:t>
            </a:r>
            <a:r>
              <a:rPr lang="zh-CN" altLang="zh-CN" sz="1100" b="1" dirty="0" smtClean="0">
                <a:solidFill>
                  <a:srgbClr val="FF0000"/>
                </a:solidFill>
              </a:rPr>
              <a:t>情节特别严重</a:t>
            </a:r>
            <a:r>
              <a:rPr lang="en-US" altLang="zh-CN" sz="1100" b="1" dirty="0" smtClean="0"/>
              <a:t>”</a:t>
            </a:r>
            <a:r>
              <a:rPr lang="zh-CN" altLang="zh-CN" sz="1100" b="1" dirty="0" smtClean="0"/>
              <a:t>：</a:t>
            </a:r>
            <a:endParaRPr lang="zh-CN" altLang="zh-CN" sz="1100" b="1" dirty="0" smtClean="0"/>
          </a:p>
          <a:p>
            <a:r>
              <a:rPr lang="zh-CN" altLang="zh-CN" sz="1100" b="1" dirty="0" smtClean="0"/>
              <a:t>（一）导致事故后果扩大，</a:t>
            </a:r>
            <a:r>
              <a:rPr lang="zh-CN" altLang="zh-CN" sz="1100" b="1" dirty="0" smtClean="0">
                <a:solidFill>
                  <a:srgbClr val="FF0000"/>
                </a:solidFill>
              </a:rPr>
              <a:t>增加死亡三人以上，或者增加重伤十人以上，或者增加直接经济损失五百万元以上的；</a:t>
            </a:r>
            <a:endParaRPr lang="zh-CN" altLang="zh-CN" sz="1100" b="1" dirty="0" smtClean="0">
              <a:solidFill>
                <a:srgbClr val="FF0000"/>
              </a:solidFill>
            </a:endParaRPr>
          </a:p>
          <a:p>
            <a:r>
              <a:rPr lang="zh-CN" altLang="zh-CN" sz="1100" b="1" dirty="0" smtClean="0"/>
              <a:t>（二）</a:t>
            </a:r>
            <a:r>
              <a:rPr lang="zh-CN" altLang="zh-CN" sz="1100" b="1" dirty="0" smtClean="0">
                <a:solidFill>
                  <a:srgbClr val="FF0000"/>
                </a:solidFill>
              </a:rPr>
              <a:t>采用暴力、胁迫、命令等方式</a:t>
            </a:r>
            <a:r>
              <a:rPr lang="zh-CN" altLang="zh-CN" sz="1100" b="1" dirty="0" smtClean="0"/>
              <a:t>阻止他人报告事故情况，导致事故后果扩大的；</a:t>
            </a:r>
            <a:endParaRPr lang="zh-CN" altLang="zh-CN" sz="1100" b="1" dirty="0" smtClean="0"/>
          </a:p>
          <a:p>
            <a:r>
              <a:rPr lang="zh-CN" altLang="zh-CN" sz="1100" b="1" dirty="0" smtClean="0"/>
              <a:t>（三）其他情节特别严重的情形。</a:t>
            </a:r>
            <a:endParaRPr lang="zh-CN" altLang="en-US" sz="1100" b="1" dirty="0" smtClean="0"/>
          </a:p>
        </p:txBody>
      </p:sp>
      <p:sp>
        <p:nvSpPr>
          <p:cNvPr id="10" name="右箭头 9"/>
          <p:cNvSpPr/>
          <p:nvPr/>
        </p:nvSpPr>
        <p:spPr bwMode="auto">
          <a:xfrm>
            <a:off x="5220045" y="1995710"/>
            <a:ext cx="360025" cy="288020"/>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圆角矩形标注 11"/>
          <p:cNvSpPr/>
          <p:nvPr/>
        </p:nvSpPr>
        <p:spPr bwMode="auto">
          <a:xfrm>
            <a:off x="5892918" y="3470323"/>
            <a:ext cx="2664185" cy="1008070"/>
          </a:xfrm>
          <a:prstGeom prst="wedgeRoundRectCallout">
            <a:avLst>
              <a:gd name="adj1" fmla="val 48881"/>
              <a:gd name="adj2" fmla="val 60199"/>
              <a:gd name="adj3" fmla="val 16667"/>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zh-CN" sz="1100" b="1" dirty="0" smtClean="0"/>
              <a:t>第九条　在安全事故发生后，与负有报告职责的人员</a:t>
            </a:r>
            <a:r>
              <a:rPr lang="zh-CN" altLang="zh-CN" sz="1100" b="1" dirty="0" smtClean="0">
                <a:solidFill>
                  <a:srgbClr val="FF0000"/>
                </a:solidFill>
              </a:rPr>
              <a:t>串通</a:t>
            </a:r>
            <a:r>
              <a:rPr lang="zh-CN" altLang="zh-CN" sz="1100" b="1" dirty="0" smtClean="0"/>
              <a:t>，不报或者谎报事故情况，贻误事故抢救，情节严重的，依照刑法</a:t>
            </a:r>
            <a:r>
              <a:rPr lang="zh-CN" altLang="zh-CN" sz="1100" b="1" dirty="0" smtClean="0">
                <a:solidFill>
                  <a:srgbClr val="FF0000"/>
                </a:solidFill>
              </a:rPr>
              <a:t>第一百三十九条之一</a:t>
            </a:r>
            <a:r>
              <a:rPr lang="zh-CN" altLang="zh-CN" sz="1100" b="1" dirty="0" smtClean="0"/>
              <a:t>的规定，以</a:t>
            </a:r>
            <a:r>
              <a:rPr lang="zh-CN" altLang="zh-CN" sz="1100" b="1" dirty="0" smtClean="0">
                <a:solidFill>
                  <a:srgbClr val="FF0000"/>
                </a:solidFill>
              </a:rPr>
              <a:t>共犯</a:t>
            </a:r>
            <a:r>
              <a:rPr lang="zh-CN" altLang="zh-CN" sz="1100" b="1" dirty="0" smtClean="0"/>
              <a:t>论处。</a:t>
            </a:r>
            <a:endParaRPr lang="zh-CN" altLang="en-US" sz="1100" b="1" dirty="0" smtClean="0"/>
          </a:p>
        </p:txBody>
      </p:sp>
      <p:sp>
        <p:nvSpPr>
          <p:cNvPr id="2" name="文本框 1"/>
          <p:cNvSpPr txBox="1"/>
          <p:nvPr/>
        </p:nvSpPr>
        <p:spPr>
          <a:xfrm>
            <a:off x="107690" y="799171"/>
            <a:ext cx="9005280" cy="369332"/>
          </a:xfrm>
          <a:prstGeom prst="rect">
            <a:avLst/>
          </a:prstGeom>
          <a:solidFill>
            <a:srgbClr val="FFFFFF"/>
          </a:solidFill>
        </p:spPr>
        <p:txBody>
          <a:bodyPr wrap="square" rtlCol="0">
            <a:spAutoFit/>
          </a:bodyPr>
          <a:lstStyle/>
          <a:p>
            <a:r>
              <a:rPr lang="zh-CN" altLang="en-US" dirty="0" smtClean="0"/>
              <a:t>何为不报谎报事故罪的情节严重、情节特别严重？（增</a:t>
            </a:r>
            <a:r>
              <a:rPr lang="en-US" altLang="zh-CN" dirty="0" smtClean="0"/>
              <a:t>1</a:t>
            </a:r>
            <a:r>
              <a:rPr lang="zh-CN" altLang="en-US" dirty="0" smtClean="0"/>
              <a:t>、</a:t>
            </a:r>
            <a:r>
              <a:rPr lang="en-US" altLang="zh-CN" dirty="0" smtClean="0"/>
              <a:t>3</a:t>
            </a:r>
            <a:r>
              <a:rPr lang="zh-CN" altLang="en-US" dirty="0" smtClean="0"/>
              <a:t>、</a:t>
            </a:r>
            <a:r>
              <a:rPr lang="en-US" altLang="zh-CN" dirty="0" smtClean="0"/>
              <a:t>1</a:t>
            </a:r>
            <a:r>
              <a:rPr lang="zh-CN" altLang="en-US" dirty="0" smtClean="0"/>
              <a:t>；增</a:t>
            </a:r>
            <a:r>
              <a:rPr lang="en-US" altLang="zh-CN" dirty="0" smtClean="0"/>
              <a:t>3</a:t>
            </a:r>
            <a:r>
              <a:rPr lang="zh-CN" altLang="en-US" dirty="0" smtClean="0"/>
              <a:t>、</a:t>
            </a:r>
            <a:r>
              <a:rPr lang="en-US" altLang="zh-CN" dirty="0" smtClean="0"/>
              <a:t>10</a:t>
            </a:r>
            <a:r>
              <a:rPr lang="zh-CN" altLang="en-US" dirty="0" smtClean="0"/>
              <a:t>、</a:t>
            </a:r>
            <a:r>
              <a:rPr lang="en-US" altLang="zh-CN" dirty="0" smtClean="0"/>
              <a:t>5</a:t>
            </a:r>
            <a:r>
              <a:rPr lang="zh-CN" altLang="en-US" dirty="0" smtClean="0"/>
              <a:t>）</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2452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7042"/>
            <a:ext cx="8123090" cy="44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典型判例</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7" name="TextBox 12"/>
          <p:cNvSpPr>
            <a:spLocks noChangeArrowheads="1"/>
          </p:cNvSpPr>
          <p:nvPr/>
        </p:nvSpPr>
        <p:spPr bwMode="auto">
          <a:xfrm>
            <a:off x="-9204" y="707603"/>
            <a:ext cx="8928620" cy="4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pPr indent="457200" algn="just">
              <a:lnSpc>
                <a:spcPct val="120000"/>
              </a:lnSpc>
            </a:pPr>
            <a:r>
              <a:rPr lang="zh-CN" altLang="en-US" dirty="0">
                <a:solidFill>
                  <a:srgbClr val="C00000"/>
                </a:solidFill>
                <a:latin typeface="方正小标宋_GBK" panose="03000509000000000000" pitchFamily="65" charset="-122"/>
                <a:ea typeface="方正小标宋_GBK" panose="03000509000000000000" pitchFamily="65" charset="-122"/>
              </a:rPr>
              <a:t>山东省青岛市“</a:t>
            </a:r>
            <a:r>
              <a:rPr lang="en-US" altLang="zh-CN" dirty="0">
                <a:solidFill>
                  <a:srgbClr val="C00000"/>
                </a:solidFill>
                <a:latin typeface="方正小标宋_GBK" panose="03000509000000000000" pitchFamily="65" charset="-122"/>
                <a:ea typeface="方正小标宋_GBK" panose="03000509000000000000" pitchFamily="65" charset="-122"/>
              </a:rPr>
              <a:t>11·22”</a:t>
            </a:r>
            <a:r>
              <a:rPr lang="zh-CN" altLang="en-US" dirty="0">
                <a:solidFill>
                  <a:srgbClr val="C00000"/>
                </a:solidFill>
                <a:latin typeface="方正小标宋_GBK" panose="03000509000000000000" pitchFamily="65" charset="-122"/>
                <a:ea typeface="方正小标宋_GBK" panose="03000509000000000000" pitchFamily="65" charset="-122"/>
              </a:rPr>
              <a:t>中石化东黄输油管道泄漏爆炸特别重大事故</a:t>
            </a:r>
            <a:endParaRPr lang="zh-CN" altLang="en-US" b="1" spc="-100" dirty="0">
              <a:solidFill>
                <a:srgbClr val="0070C0"/>
              </a:solidFill>
              <a:latin typeface="方正小标宋简体" panose="03000509000000000000" pitchFamily="2" charset="-122"/>
              <a:ea typeface="方正小标宋简体" panose="03000509000000000000" pitchFamily="2" charset="-122"/>
              <a:sym typeface="微软雅黑" panose="020B0503020204020204"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3" y="1419670"/>
            <a:ext cx="4696563" cy="3118518"/>
          </a:xfrm>
          <a:prstGeom prst="rect">
            <a:avLst/>
          </a:prstGeom>
        </p:spPr>
      </p:pic>
      <p:sp>
        <p:nvSpPr>
          <p:cNvPr id="2" name="文本框 1"/>
          <p:cNvSpPr txBox="1"/>
          <p:nvPr/>
        </p:nvSpPr>
        <p:spPr>
          <a:xfrm>
            <a:off x="4708740" y="1141199"/>
            <a:ext cx="4404230" cy="3631763"/>
          </a:xfrm>
          <a:prstGeom prst="rect">
            <a:avLst/>
          </a:prstGeom>
          <a:solidFill>
            <a:schemeClr val="accent2">
              <a:lumMod val="20000"/>
              <a:lumOff val="80000"/>
            </a:schemeClr>
          </a:solidFill>
          <a:scene3d>
            <a:camera prst="orthographicFront"/>
            <a:lightRig rig="threePt" dir="t"/>
          </a:scene3d>
          <a:sp3d extrusionH="76200" contourW="12700">
            <a:bevelT prst="relaxedInset"/>
            <a:bevelB prst="relaxedInset"/>
            <a:extrusionClr>
              <a:srgbClr val="C00000"/>
            </a:extrusionClr>
            <a:contourClr>
              <a:srgbClr val="C00000"/>
            </a:contourClr>
          </a:sp3d>
        </p:spPr>
        <p:txBody>
          <a:bodyPr wrap="square" rtlCol="0">
            <a:spAutoFit/>
          </a:bodyPr>
          <a:lstStyle/>
          <a:p>
            <a:r>
              <a:rPr lang="en-US" altLang="zh-CN" sz="1400" dirty="0">
                <a:solidFill>
                  <a:srgbClr val="0000FF"/>
                </a:solidFill>
                <a:latin typeface="方正小标宋_GBK" panose="03000509000000000000" pitchFamily="65" charset="-122"/>
                <a:ea typeface="方正小标宋_GBK" panose="03000509000000000000" pitchFamily="65" charset="-122"/>
              </a:rPr>
              <a:t>2013</a:t>
            </a:r>
            <a:r>
              <a:rPr lang="zh-CN" altLang="en-US" sz="1400" dirty="0">
                <a:solidFill>
                  <a:srgbClr val="0000FF"/>
                </a:solidFill>
                <a:latin typeface="方正小标宋_GBK" panose="03000509000000000000" pitchFamily="65" charset="-122"/>
                <a:ea typeface="方正小标宋_GBK" panose="03000509000000000000" pitchFamily="65" charset="-122"/>
              </a:rPr>
              <a:t>年</a:t>
            </a:r>
            <a:r>
              <a:rPr lang="en-US" altLang="zh-CN" sz="1400" dirty="0">
                <a:solidFill>
                  <a:srgbClr val="0000FF"/>
                </a:solidFill>
                <a:latin typeface="方正小标宋_GBK" panose="03000509000000000000" pitchFamily="65" charset="-122"/>
                <a:ea typeface="方正小标宋_GBK" panose="03000509000000000000" pitchFamily="65" charset="-122"/>
              </a:rPr>
              <a:t>11</a:t>
            </a:r>
            <a:r>
              <a:rPr lang="zh-CN" altLang="en-US" sz="1400" dirty="0">
                <a:solidFill>
                  <a:srgbClr val="0000FF"/>
                </a:solidFill>
                <a:latin typeface="方正小标宋_GBK" panose="03000509000000000000" pitchFamily="65" charset="-122"/>
                <a:ea typeface="方正小标宋_GBK" panose="03000509000000000000" pitchFamily="65" charset="-122"/>
              </a:rPr>
              <a:t>月</a:t>
            </a:r>
            <a:r>
              <a:rPr lang="en-US" altLang="zh-CN" sz="1400" dirty="0">
                <a:solidFill>
                  <a:srgbClr val="0000FF"/>
                </a:solidFill>
                <a:latin typeface="方正小标宋_GBK" panose="03000509000000000000" pitchFamily="65" charset="-122"/>
                <a:ea typeface="方正小标宋_GBK" panose="03000509000000000000" pitchFamily="65" charset="-122"/>
              </a:rPr>
              <a:t>22</a:t>
            </a:r>
            <a:r>
              <a:rPr lang="zh-CN" altLang="en-US" sz="1400" dirty="0">
                <a:solidFill>
                  <a:srgbClr val="0000FF"/>
                </a:solidFill>
                <a:latin typeface="方正小标宋_GBK" panose="03000509000000000000" pitchFamily="65" charset="-122"/>
                <a:ea typeface="方正小标宋_GBK" panose="03000509000000000000" pitchFamily="65" charset="-122"/>
              </a:rPr>
              <a:t>日</a:t>
            </a:r>
            <a:r>
              <a:rPr lang="zh-CN" altLang="en-US" sz="1400" dirty="0">
                <a:latin typeface="方正小标宋_GBK" panose="03000509000000000000" pitchFamily="65" charset="-122"/>
                <a:ea typeface="方正小标宋_GBK" panose="03000509000000000000" pitchFamily="65" charset="-122"/>
              </a:rPr>
              <a:t>，山东省青岛市</a:t>
            </a:r>
            <a:r>
              <a:rPr lang="zh-CN" altLang="en-US" sz="1400" dirty="0">
                <a:solidFill>
                  <a:srgbClr val="C00000"/>
                </a:solidFill>
                <a:latin typeface="方正小标宋_GBK" panose="03000509000000000000" pitchFamily="65" charset="-122"/>
                <a:ea typeface="方正小标宋_GBK" panose="03000509000000000000" pitchFamily="65" charset="-122"/>
              </a:rPr>
              <a:t>“</a:t>
            </a:r>
            <a:r>
              <a:rPr lang="en-US" altLang="zh-CN" sz="1400" dirty="0">
                <a:solidFill>
                  <a:srgbClr val="C00000"/>
                </a:solidFill>
                <a:latin typeface="方正小标宋_GBK" panose="03000509000000000000" pitchFamily="65" charset="-122"/>
                <a:ea typeface="方正小标宋_GBK" panose="03000509000000000000" pitchFamily="65" charset="-122"/>
              </a:rPr>
              <a:t>11·22”</a:t>
            </a:r>
            <a:r>
              <a:rPr lang="zh-CN" altLang="en-US" sz="1400" dirty="0">
                <a:solidFill>
                  <a:srgbClr val="C00000"/>
                </a:solidFill>
                <a:latin typeface="方正小标宋_GBK" panose="03000509000000000000" pitchFamily="65" charset="-122"/>
                <a:ea typeface="方正小标宋_GBK" panose="03000509000000000000" pitchFamily="65" charset="-122"/>
              </a:rPr>
              <a:t>中石化东黄输油管道泄漏爆炸特别</a:t>
            </a:r>
            <a:r>
              <a:rPr lang="zh-CN" altLang="en-US" sz="1400" dirty="0" smtClean="0">
                <a:solidFill>
                  <a:srgbClr val="C00000"/>
                </a:solidFill>
                <a:latin typeface="方正小标宋_GBK" panose="03000509000000000000" pitchFamily="65" charset="-122"/>
                <a:ea typeface="方正小标宋_GBK" panose="03000509000000000000" pitchFamily="65" charset="-122"/>
              </a:rPr>
              <a:t>重大事故</a:t>
            </a:r>
            <a:r>
              <a:rPr lang="zh-CN" altLang="en-US" sz="1400" dirty="0" smtClean="0">
                <a:latin typeface="方正小标宋_GBK" panose="03000509000000000000" pitchFamily="65" charset="-122"/>
                <a:ea typeface="方正小标宋_GBK" panose="03000509000000000000" pitchFamily="65" charset="-122"/>
              </a:rPr>
              <a:t>，共造成</a:t>
            </a:r>
            <a:r>
              <a:rPr lang="en-US" altLang="zh-CN" sz="1400" dirty="0" smtClean="0">
                <a:latin typeface="方正小标宋_GBK" panose="03000509000000000000" pitchFamily="65" charset="-122"/>
                <a:ea typeface="方正小标宋_GBK" panose="03000509000000000000" pitchFamily="65" charset="-122"/>
              </a:rPr>
              <a:t>62</a:t>
            </a:r>
            <a:r>
              <a:rPr lang="zh-CN" altLang="en-US" sz="1400" dirty="0" smtClean="0">
                <a:latin typeface="方正小标宋_GBK" panose="03000509000000000000" pitchFamily="65" charset="-122"/>
                <a:ea typeface="方正小标宋_GBK" panose="03000509000000000000" pitchFamily="65" charset="-122"/>
              </a:rPr>
              <a:t>人死亡、</a:t>
            </a:r>
            <a:r>
              <a:rPr lang="en-US" altLang="zh-CN" sz="1400" dirty="0" smtClean="0">
                <a:latin typeface="方正小标宋_GBK" panose="03000509000000000000" pitchFamily="65" charset="-122"/>
                <a:ea typeface="方正小标宋_GBK" panose="03000509000000000000" pitchFamily="65" charset="-122"/>
              </a:rPr>
              <a:t>136</a:t>
            </a:r>
            <a:r>
              <a:rPr lang="zh-CN" altLang="en-US" sz="1400" dirty="0" smtClean="0">
                <a:latin typeface="方正小标宋_GBK" panose="03000509000000000000" pitchFamily="65" charset="-122"/>
                <a:ea typeface="方正小标宋_GBK" panose="03000509000000000000" pitchFamily="65" charset="-122"/>
              </a:rPr>
              <a:t>人受伤，直接经济损失</a:t>
            </a:r>
            <a:r>
              <a:rPr lang="en-US" altLang="zh-CN" sz="1400" dirty="0" smtClean="0">
                <a:latin typeface="方正小标宋_GBK" panose="03000509000000000000" pitchFamily="65" charset="-122"/>
                <a:ea typeface="方正小标宋_GBK" panose="03000509000000000000" pitchFamily="65" charset="-122"/>
              </a:rPr>
              <a:t>7.5</a:t>
            </a:r>
            <a:r>
              <a:rPr lang="zh-CN" altLang="en-US" sz="1400" dirty="0" smtClean="0">
                <a:latin typeface="方正小标宋_GBK" panose="03000509000000000000" pitchFamily="65" charset="-122"/>
                <a:ea typeface="方正小标宋_GBK" panose="03000509000000000000" pitchFamily="65" charset="-122"/>
              </a:rPr>
              <a:t>亿元。</a:t>
            </a:r>
            <a:endParaRPr lang="en-US" altLang="zh-CN" sz="1400" dirty="0" smtClean="0">
              <a:latin typeface="方正小标宋_GBK" panose="03000509000000000000" pitchFamily="65" charset="-122"/>
              <a:ea typeface="方正小标宋_GBK" panose="03000509000000000000" pitchFamily="65" charset="-122"/>
            </a:endParaRPr>
          </a:p>
          <a:p>
            <a:r>
              <a:rPr lang="en-US" altLang="zh-CN" sz="1400" dirty="0" smtClean="0">
                <a:solidFill>
                  <a:srgbClr val="0000FF"/>
                </a:solidFill>
                <a:latin typeface="方正小标宋_GBK" panose="03000509000000000000" pitchFamily="65" charset="-122"/>
                <a:ea typeface="方正小标宋_GBK" panose="03000509000000000000" pitchFamily="65" charset="-122"/>
              </a:rPr>
              <a:t>2013</a:t>
            </a:r>
            <a:r>
              <a:rPr lang="zh-CN" altLang="en-US" sz="1400" dirty="0" smtClean="0">
                <a:solidFill>
                  <a:srgbClr val="0000FF"/>
                </a:solidFill>
                <a:latin typeface="方正小标宋_GBK" panose="03000509000000000000" pitchFamily="65" charset="-122"/>
                <a:ea typeface="方正小标宋_GBK" panose="03000509000000000000" pitchFamily="65" charset="-122"/>
              </a:rPr>
              <a:t>年</a:t>
            </a:r>
            <a:r>
              <a:rPr lang="en-US" altLang="zh-CN" sz="1400" dirty="0" smtClean="0">
                <a:solidFill>
                  <a:srgbClr val="0000FF"/>
                </a:solidFill>
                <a:latin typeface="方正小标宋_GBK" panose="03000509000000000000" pitchFamily="65" charset="-122"/>
                <a:ea typeface="方正小标宋_GBK" panose="03000509000000000000" pitchFamily="65" charset="-122"/>
              </a:rPr>
              <a:t>11</a:t>
            </a:r>
            <a:r>
              <a:rPr lang="zh-CN" altLang="en-US" sz="1400" dirty="0" smtClean="0">
                <a:solidFill>
                  <a:srgbClr val="0000FF"/>
                </a:solidFill>
                <a:latin typeface="方正小标宋_GBK" panose="03000509000000000000" pitchFamily="65" charset="-122"/>
                <a:ea typeface="方正小标宋_GBK" panose="03000509000000000000" pitchFamily="65" charset="-122"/>
              </a:rPr>
              <a:t>月</a:t>
            </a:r>
            <a:r>
              <a:rPr lang="en-US" altLang="zh-CN" sz="1400" dirty="0" smtClean="0">
                <a:solidFill>
                  <a:srgbClr val="0000FF"/>
                </a:solidFill>
                <a:latin typeface="方正小标宋_GBK" panose="03000509000000000000" pitchFamily="65" charset="-122"/>
                <a:ea typeface="方正小标宋_GBK" panose="03000509000000000000" pitchFamily="65" charset="-122"/>
              </a:rPr>
              <a:t>25</a:t>
            </a:r>
            <a:r>
              <a:rPr lang="zh-CN" altLang="en-US" sz="1400" dirty="0" smtClean="0">
                <a:solidFill>
                  <a:srgbClr val="0000FF"/>
                </a:solidFill>
                <a:latin typeface="方正小标宋_GBK" panose="03000509000000000000" pitchFamily="65" charset="-122"/>
                <a:ea typeface="方正小标宋_GBK" panose="03000509000000000000" pitchFamily="65" charset="-122"/>
              </a:rPr>
              <a:t>日，</a:t>
            </a:r>
            <a:r>
              <a:rPr lang="zh-CN" altLang="en-US" sz="1400" dirty="0" smtClean="0">
                <a:latin typeface="方正小标宋_GBK" panose="03000509000000000000" pitchFamily="65" charset="-122"/>
                <a:ea typeface="方正小标宋_GBK" panose="03000509000000000000" pitchFamily="65" charset="-122"/>
              </a:rPr>
              <a:t>习近平总书记作出指示：（安全生产）抓和不抓大不一样，重视抓、认真抓和不重视抓、不认真抓大不一样。要</a:t>
            </a:r>
            <a:r>
              <a:rPr lang="zh-CN" altLang="en-US" sz="1400" dirty="0">
                <a:latin typeface="方正小标宋_GBK" panose="03000509000000000000" pitchFamily="65" charset="-122"/>
                <a:ea typeface="方正小标宋_GBK" panose="03000509000000000000" pitchFamily="65" charset="-122"/>
              </a:rPr>
              <a:t>强化企业主体责任，推动企业履职尽责。</a:t>
            </a:r>
            <a:r>
              <a:rPr lang="zh-CN" altLang="en-US" sz="1600" dirty="0">
                <a:solidFill>
                  <a:srgbClr val="FF0000"/>
                </a:solidFill>
                <a:latin typeface="方正小标宋_GBK" panose="03000509000000000000" pitchFamily="65" charset="-122"/>
                <a:ea typeface="方正小标宋_GBK" panose="03000509000000000000" pitchFamily="65" charset="-122"/>
              </a:rPr>
              <a:t>这次事故可以清楚地看出，一些企业安全意识淡薄，安全管理松弛，违规违章严重，事故防范措施和应急处置预案不落实，遇到突发事件措施不及、反应不力。这个现象不仅在这次事故中存在，而且在很多企业都存在，必须引起高度重视。</a:t>
            </a:r>
            <a:r>
              <a:rPr lang="zh-CN" altLang="zh-CN" sz="1400" dirty="0" smtClean="0">
                <a:latin typeface="方正小标宋_GBK" panose="03000509000000000000" pitchFamily="65" charset="-122"/>
                <a:ea typeface="方正小标宋_GBK" panose="03000509000000000000" pitchFamily="65" charset="-122"/>
              </a:rPr>
              <a:t>所有</a:t>
            </a:r>
            <a:r>
              <a:rPr lang="zh-CN" altLang="zh-CN" sz="1400" dirty="0">
                <a:latin typeface="方正小标宋_GBK" panose="03000509000000000000" pitchFamily="65" charset="-122"/>
                <a:ea typeface="方正小标宋_GBK" panose="03000509000000000000" pitchFamily="65" charset="-122"/>
              </a:rPr>
              <a:t>企业都必须认真履行安全生产主体责任，做到</a:t>
            </a:r>
            <a:r>
              <a:rPr lang="zh-CN" altLang="zh-CN" sz="1400" dirty="0">
                <a:solidFill>
                  <a:srgbClr val="C00000"/>
                </a:solidFill>
                <a:latin typeface="方正小标宋_GBK" panose="03000509000000000000" pitchFamily="65" charset="-122"/>
                <a:ea typeface="方正小标宋_GBK" panose="03000509000000000000" pitchFamily="65" charset="-122"/>
              </a:rPr>
              <a:t>安全投入到位、安全培训到位、基础管理到位、应急救援到位，</a:t>
            </a:r>
            <a:r>
              <a:rPr lang="zh-CN" altLang="zh-CN" sz="1400" dirty="0">
                <a:latin typeface="方正小标宋_GBK" panose="03000509000000000000" pitchFamily="65" charset="-122"/>
                <a:ea typeface="方正小标宋_GBK" panose="03000509000000000000" pitchFamily="65" charset="-122"/>
              </a:rPr>
              <a:t>确保安全生产</a:t>
            </a:r>
            <a:r>
              <a:rPr lang="zh-CN" altLang="zh-CN" sz="1400" dirty="0" smtClean="0">
                <a:latin typeface="方正小标宋_GBK" panose="03000509000000000000" pitchFamily="65" charset="-122"/>
                <a:ea typeface="方正小标宋_GBK" panose="03000509000000000000" pitchFamily="65" charset="-122"/>
              </a:rPr>
              <a:t>。</a:t>
            </a:r>
            <a:r>
              <a:rPr lang="zh-CN" altLang="en-US" sz="1400" dirty="0" smtClean="0">
                <a:latin typeface="方正小标宋_GBK" panose="03000509000000000000" pitchFamily="65" charset="-122"/>
                <a:ea typeface="方正小标宋_GBK" panose="03000509000000000000" pitchFamily="65" charset="-122"/>
                <a:hlinkClick r:id="rId5" action="ppaction://hlinkfile"/>
              </a:rPr>
              <a:t>青岛“</a:t>
            </a:r>
            <a:r>
              <a:rPr lang="en-US" altLang="zh-CN" sz="1400" dirty="0" smtClean="0">
                <a:latin typeface="方正小标宋_GBK" panose="03000509000000000000" pitchFamily="65" charset="-122"/>
                <a:ea typeface="方正小标宋_GBK" panose="03000509000000000000" pitchFamily="65" charset="-122"/>
                <a:hlinkClick r:id="rId5" action="ppaction://hlinkfile"/>
              </a:rPr>
              <a:t>11.22”</a:t>
            </a:r>
            <a:r>
              <a:rPr lang="zh-CN" altLang="en-US" sz="1400" dirty="0" smtClean="0">
                <a:latin typeface="方正小标宋_GBK" panose="03000509000000000000" pitchFamily="65" charset="-122"/>
                <a:ea typeface="方正小标宋_GBK" panose="03000509000000000000" pitchFamily="65" charset="-122"/>
                <a:hlinkClick r:id="rId5" action="ppaction://hlinkfile"/>
              </a:rPr>
              <a:t>中石化输油管道泄露爆炸案宣判</a:t>
            </a:r>
            <a:r>
              <a:rPr lang="en-US" altLang="zh-CN" sz="1400" dirty="0" smtClean="0">
                <a:latin typeface="方正小标宋_GBK" panose="03000509000000000000" pitchFamily="65" charset="-122"/>
                <a:ea typeface="方正小标宋_GBK" panose="03000509000000000000" pitchFamily="65" charset="-122"/>
                <a:hlinkClick r:id="rId5" action="ppaction://hlinkfile"/>
              </a:rPr>
              <a:t>.</a:t>
            </a:r>
            <a:r>
              <a:rPr lang="en-US" altLang="zh-CN" sz="1400" dirty="0" err="1" smtClean="0">
                <a:latin typeface="方正小标宋_GBK" panose="03000509000000000000" pitchFamily="65" charset="-122"/>
                <a:ea typeface="方正小标宋_GBK" panose="03000509000000000000" pitchFamily="65" charset="-122"/>
                <a:hlinkClick r:id="rId5" action="ppaction://hlinkfile"/>
              </a:rPr>
              <a:t>docx</a:t>
            </a:r>
            <a:endParaRPr lang="en-US" altLang="zh-CN" sz="1400" dirty="0" smtClean="0">
              <a:latin typeface="方正小标宋_GBK" panose="03000509000000000000" pitchFamily="65" charset="-122"/>
              <a:ea typeface="方正小标宋_GBK" panose="03000509000000000000" pitchFamily="65" charset="-122"/>
            </a:endParaRPr>
          </a:p>
          <a:p>
            <a:r>
              <a:rPr lang="zh-CN" altLang="en-US" sz="800" dirty="0"/>
              <a:t>（</a:t>
            </a:r>
            <a:r>
              <a:rPr lang="zh-CN" altLang="en-US" sz="800" dirty="0" smtClean="0"/>
              <a:t>安全</a:t>
            </a:r>
            <a:r>
              <a:rPr lang="zh-CN" altLang="en-US" sz="800" dirty="0"/>
              <a:t>责任到位、安全投入到位、安全培训到位、安全管理到位、应急救援</a:t>
            </a:r>
            <a:r>
              <a:rPr lang="zh-CN" altLang="en-US" sz="800" dirty="0" smtClean="0"/>
              <a:t>到位）</a:t>
            </a:r>
            <a:endParaRPr lang="zh-CN" altLang="en-US" sz="800" dirty="0">
              <a:latin typeface="方正小标宋_GBK" panose="03000509000000000000" pitchFamily="65" charset="-122"/>
              <a:ea typeface="方正小标宋_GBK"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2452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7042"/>
            <a:ext cx="8123090" cy="44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典型判例</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7" name="TextBox 12"/>
          <p:cNvSpPr>
            <a:spLocks noChangeArrowheads="1"/>
          </p:cNvSpPr>
          <p:nvPr/>
        </p:nvSpPr>
        <p:spPr bwMode="auto">
          <a:xfrm>
            <a:off x="107690" y="734893"/>
            <a:ext cx="8928620" cy="44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pPr indent="457200" algn="just">
              <a:lnSpc>
                <a:spcPct val="120000"/>
              </a:lnSpc>
            </a:pPr>
            <a:r>
              <a:rPr lang="zh-CN" altLang="en-US" sz="2000" dirty="0" smtClean="0">
                <a:solidFill>
                  <a:srgbClr val="C00000"/>
                </a:solidFill>
                <a:latin typeface="方正小标宋_GBK" panose="03000509000000000000" pitchFamily="65" charset="-122"/>
                <a:ea typeface="方正小标宋_GBK" panose="03000509000000000000" pitchFamily="65" charset="-122"/>
              </a:rPr>
              <a:t>天津港</a:t>
            </a:r>
            <a:r>
              <a:rPr lang="en-US" altLang="zh-CN" sz="2000" dirty="0" smtClean="0">
                <a:solidFill>
                  <a:srgbClr val="C00000"/>
                </a:solidFill>
                <a:latin typeface="方正小标宋_GBK" panose="03000509000000000000" pitchFamily="65" charset="-122"/>
                <a:ea typeface="方正小标宋_GBK" panose="03000509000000000000" pitchFamily="65" charset="-122"/>
              </a:rPr>
              <a:t>8·12</a:t>
            </a:r>
            <a:r>
              <a:rPr lang="zh-CN" altLang="en-US" sz="2000" dirty="0" smtClean="0">
                <a:solidFill>
                  <a:srgbClr val="C00000"/>
                </a:solidFill>
                <a:latin typeface="方正小标宋_GBK" panose="03000509000000000000" pitchFamily="65" charset="-122"/>
                <a:ea typeface="方正小标宋_GBK" panose="03000509000000000000" pitchFamily="65" charset="-122"/>
              </a:rPr>
              <a:t>特别</a:t>
            </a:r>
            <a:r>
              <a:rPr lang="zh-CN" altLang="en-US" sz="2000" dirty="0">
                <a:solidFill>
                  <a:srgbClr val="C00000"/>
                </a:solidFill>
                <a:latin typeface="方正小标宋_GBK" panose="03000509000000000000" pitchFamily="65" charset="-122"/>
                <a:ea typeface="方正小标宋_GBK" panose="03000509000000000000" pitchFamily="65" charset="-122"/>
              </a:rPr>
              <a:t>重大火灾爆炸事故</a:t>
            </a:r>
            <a:endParaRPr lang="zh-CN" altLang="en-US" sz="2000" b="1" spc="-100" dirty="0">
              <a:solidFill>
                <a:srgbClr val="0070C0"/>
              </a:solidFill>
              <a:latin typeface="方正小标宋简体" panose="03000509000000000000" pitchFamily="2" charset="-122"/>
              <a:ea typeface="方正小标宋简体" panose="03000509000000000000" pitchFamily="2" charset="-122"/>
              <a:sym typeface="微软雅黑" panose="020B0503020204020204" charset="-122"/>
            </a:endParaRP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5284" r="9709"/>
          <a:stretch>
            <a:fillRect/>
          </a:stretch>
        </p:blipFill>
        <p:spPr>
          <a:xfrm>
            <a:off x="0" y="1296884"/>
            <a:ext cx="4864606" cy="3219001"/>
          </a:xfrm>
          <a:prstGeom prst="rect">
            <a:avLst/>
          </a:prstGeom>
        </p:spPr>
      </p:pic>
      <p:sp>
        <p:nvSpPr>
          <p:cNvPr id="2" name="文本框 1"/>
          <p:cNvSpPr txBox="1"/>
          <p:nvPr/>
        </p:nvSpPr>
        <p:spPr>
          <a:xfrm>
            <a:off x="4864606" y="1208437"/>
            <a:ext cx="4447039" cy="3970318"/>
          </a:xfrm>
          <a:prstGeom prst="rect">
            <a:avLst/>
          </a:prstGeom>
          <a:solidFill>
            <a:schemeClr val="accent2">
              <a:lumMod val="20000"/>
              <a:lumOff val="80000"/>
            </a:schemeClr>
          </a:solidFill>
          <a:scene3d>
            <a:camera prst="orthographicFront"/>
            <a:lightRig rig="threePt" dir="t"/>
          </a:scene3d>
          <a:sp3d extrusionH="76200" contourW="12700">
            <a:bevelT prst="relaxedInset"/>
            <a:bevelB prst="relaxedInset"/>
            <a:extrusionClr>
              <a:srgbClr val="C00000"/>
            </a:extrusionClr>
            <a:contourClr>
              <a:srgbClr val="C00000"/>
            </a:contourClr>
          </a:sp3d>
        </p:spPr>
        <p:txBody>
          <a:bodyPr wrap="square" rtlCol="0">
            <a:spAutoFit/>
          </a:bodyPr>
          <a:lstStyle/>
          <a:p>
            <a:r>
              <a:rPr lang="en-US" altLang="zh-CN" dirty="0" smtClean="0">
                <a:solidFill>
                  <a:srgbClr val="0000FF"/>
                </a:solidFill>
                <a:latin typeface="方正小标宋_GBK" panose="03000509000000000000" pitchFamily="65" charset="-122"/>
                <a:ea typeface="方正小标宋_GBK" panose="03000509000000000000" pitchFamily="65" charset="-122"/>
              </a:rPr>
              <a:t>2015</a:t>
            </a:r>
            <a:r>
              <a:rPr lang="zh-CN" altLang="en-US" dirty="0" smtClean="0">
                <a:solidFill>
                  <a:srgbClr val="0000FF"/>
                </a:solidFill>
                <a:latin typeface="方正小标宋_GBK" panose="03000509000000000000" pitchFamily="65" charset="-122"/>
                <a:ea typeface="方正小标宋_GBK" panose="03000509000000000000" pitchFamily="65" charset="-122"/>
              </a:rPr>
              <a:t>年</a:t>
            </a:r>
            <a:r>
              <a:rPr lang="en-US" altLang="zh-CN" dirty="0" smtClean="0">
                <a:solidFill>
                  <a:srgbClr val="0000FF"/>
                </a:solidFill>
                <a:latin typeface="方正小标宋_GBK" panose="03000509000000000000" pitchFamily="65" charset="-122"/>
                <a:ea typeface="方正小标宋_GBK" panose="03000509000000000000" pitchFamily="65" charset="-122"/>
              </a:rPr>
              <a:t>8</a:t>
            </a:r>
            <a:r>
              <a:rPr lang="zh-CN" altLang="en-US" dirty="0" smtClean="0">
                <a:solidFill>
                  <a:srgbClr val="0000FF"/>
                </a:solidFill>
                <a:latin typeface="方正小标宋_GBK" panose="03000509000000000000" pitchFamily="65" charset="-122"/>
                <a:ea typeface="方正小标宋_GBK" panose="03000509000000000000" pitchFamily="65" charset="-122"/>
              </a:rPr>
              <a:t>月</a:t>
            </a:r>
            <a:r>
              <a:rPr lang="en-US" altLang="zh-CN" dirty="0" smtClean="0">
                <a:solidFill>
                  <a:srgbClr val="0000FF"/>
                </a:solidFill>
                <a:latin typeface="方正小标宋_GBK" panose="03000509000000000000" pitchFamily="65" charset="-122"/>
                <a:ea typeface="方正小标宋_GBK" panose="03000509000000000000" pitchFamily="65" charset="-122"/>
              </a:rPr>
              <a:t>12</a:t>
            </a:r>
            <a:r>
              <a:rPr lang="zh-CN" altLang="en-US" dirty="0" smtClean="0">
                <a:solidFill>
                  <a:srgbClr val="0000FF"/>
                </a:solidFill>
                <a:latin typeface="方正小标宋_GBK" panose="03000509000000000000" pitchFamily="65" charset="-122"/>
                <a:ea typeface="方正小标宋_GBK" panose="03000509000000000000" pitchFamily="65" charset="-122"/>
              </a:rPr>
              <a:t>日</a:t>
            </a:r>
            <a:r>
              <a:rPr lang="zh-CN" altLang="en-US" dirty="0" smtClean="0">
                <a:latin typeface="方正小标宋_GBK" panose="03000509000000000000" pitchFamily="65" charset="-122"/>
                <a:ea typeface="方正小标宋_GBK" panose="03000509000000000000" pitchFamily="65" charset="-122"/>
              </a:rPr>
              <a:t>，</a:t>
            </a:r>
            <a:r>
              <a:rPr lang="zh-CN" altLang="en-US" dirty="0" smtClean="0">
                <a:solidFill>
                  <a:srgbClr val="C00000"/>
                </a:solidFill>
                <a:latin typeface="方正小标宋_GBK" panose="03000509000000000000" pitchFamily="65" charset="-122"/>
                <a:ea typeface="方正小标宋_GBK" panose="03000509000000000000" pitchFamily="65" charset="-122"/>
              </a:rPr>
              <a:t>天津港特别重大火灾</a:t>
            </a:r>
            <a:r>
              <a:rPr lang="zh-CN" altLang="en-US" dirty="0">
                <a:solidFill>
                  <a:srgbClr val="C00000"/>
                </a:solidFill>
                <a:latin typeface="方正小标宋_GBK" panose="03000509000000000000" pitchFamily="65" charset="-122"/>
                <a:ea typeface="方正小标宋_GBK" panose="03000509000000000000" pitchFamily="65" charset="-122"/>
              </a:rPr>
              <a:t>爆炸事故</a:t>
            </a:r>
            <a:r>
              <a:rPr lang="zh-CN" altLang="en-US" dirty="0" smtClean="0">
                <a:latin typeface="方正小标宋_GBK" panose="03000509000000000000" pitchFamily="65" charset="-122"/>
                <a:ea typeface="方正小标宋_GBK" panose="03000509000000000000" pitchFamily="65" charset="-122"/>
              </a:rPr>
              <a:t>，爆炸</a:t>
            </a:r>
            <a:r>
              <a:rPr lang="zh-CN" altLang="en-US" dirty="0">
                <a:latin typeface="方正小标宋_GBK" panose="03000509000000000000" pitchFamily="65" charset="-122"/>
                <a:ea typeface="方正小标宋_GBK" panose="03000509000000000000" pitchFamily="65" charset="-122"/>
              </a:rPr>
              <a:t>总能量约为 </a:t>
            </a:r>
            <a:r>
              <a:rPr lang="en-US" altLang="zh-CN" dirty="0">
                <a:latin typeface="方正小标宋_GBK" panose="03000509000000000000" pitchFamily="65" charset="-122"/>
                <a:ea typeface="方正小标宋_GBK" panose="03000509000000000000" pitchFamily="65" charset="-122"/>
              </a:rPr>
              <a:t>450 </a:t>
            </a:r>
            <a:r>
              <a:rPr lang="zh-CN" altLang="en-US" dirty="0">
                <a:latin typeface="方正小标宋_GBK" panose="03000509000000000000" pitchFamily="65" charset="-122"/>
                <a:ea typeface="方正小标宋_GBK" panose="03000509000000000000" pitchFamily="65" charset="-122"/>
              </a:rPr>
              <a:t>吨 </a:t>
            </a:r>
            <a:r>
              <a:rPr lang="en-US" altLang="zh-CN" dirty="0">
                <a:latin typeface="方正小标宋_GBK" panose="03000509000000000000" pitchFamily="65" charset="-122"/>
                <a:ea typeface="方正小标宋_GBK" panose="03000509000000000000" pitchFamily="65" charset="-122"/>
              </a:rPr>
              <a:t>TNT </a:t>
            </a:r>
            <a:r>
              <a:rPr lang="zh-CN" altLang="en-US" dirty="0" smtClean="0">
                <a:latin typeface="方正小标宋_GBK" panose="03000509000000000000" pitchFamily="65" charset="-122"/>
                <a:ea typeface="方正小标宋_GBK" panose="03000509000000000000" pitchFamily="65" charset="-122"/>
              </a:rPr>
              <a:t>， 造成</a:t>
            </a:r>
            <a:r>
              <a:rPr lang="en-US" altLang="zh-CN" dirty="0">
                <a:latin typeface="方正小标宋_GBK" panose="03000509000000000000" pitchFamily="65" charset="-122"/>
                <a:ea typeface="方正小标宋_GBK" panose="03000509000000000000" pitchFamily="65" charset="-122"/>
              </a:rPr>
              <a:t>165</a:t>
            </a:r>
            <a:r>
              <a:rPr lang="zh-CN" altLang="en-US" dirty="0">
                <a:latin typeface="方正小标宋_GBK" panose="03000509000000000000" pitchFamily="65" charset="-122"/>
                <a:ea typeface="方正小标宋_GBK" panose="03000509000000000000" pitchFamily="65" charset="-122"/>
              </a:rPr>
              <a:t>人</a:t>
            </a:r>
            <a:r>
              <a:rPr lang="zh-CN" altLang="en-US" dirty="0" smtClean="0">
                <a:latin typeface="方正小标宋_GBK" panose="03000509000000000000" pitchFamily="65" charset="-122"/>
                <a:ea typeface="方正小标宋_GBK" panose="03000509000000000000" pitchFamily="65" charset="-122"/>
              </a:rPr>
              <a:t>遇难、</a:t>
            </a:r>
            <a:r>
              <a:rPr lang="en-US" altLang="zh-CN" dirty="0">
                <a:latin typeface="方正小标宋_GBK" panose="03000509000000000000" pitchFamily="65" charset="-122"/>
                <a:ea typeface="方正小标宋_GBK" panose="03000509000000000000" pitchFamily="65" charset="-122"/>
              </a:rPr>
              <a:t>8</a:t>
            </a:r>
            <a:r>
              <a:rPr lang="zh-CN" altLang="en-US" dirty="0">
                <a:latin typeface="方正小标宋_GBK" panose="03000509000000000000" pitchFamily="65" charset="-122"/>
                <a:ea typeface="方正小标宋_GBK" panose="03000509000000000000" pitchFamily="65" charset="-122"/>
              </a:rPr>
              <a:t>人</a:t>
            </a:r>
            <a:r>
              <a:rPr lang="zh-CN" altLang="en-US" dirty="0" smtClean="0">
                <a:latin typeface="方正小标宋_GBK" panose="03000509000000000000" pitchFamily="65" charset="-122"/>
                <a:ea typeface="方正小标宋_GBK" panose="03000509000000000000" pitchFamily="65" charset="-122"/>
              </a:rPr>
              <a:t>失踪，</a:t>
            </a:r>
            <a:r>
              <a:rPr lang="en-US" altLang="zh-CN" dirty="0" smtClean="0">
                <a:latin typeface="方正小标宋_GBK" panose="03000509000000000000" pitchFamily="65" charset="-122"/>
                <a:ea typeface="方正小标宋_GBK" panose="03000509000000000000" pitchFamily="65" charset="-122"/>
              </a:rPr>
              <a:t>304</a:t>
            </a:r>
            <a:r>
              <a:rPr lang="zh-CN" altLang="en-US" dirty="0">
                <a:latin typeface="方正小标宋_GBK" panose="03000509000000000000" pitchFamily="65" charset="-122"/>
                <a:ea typeface="方正小标宋_GBK" panose="03000509000000000000" pitchFamily="65" charset="-122"/>
              </a:rPr>
              <a:t>幢建筑物、</a:t>
            </a:r>
            <a:r>
              <a:rPr lang="en-US" altLang="zh-CN" dirty="0">
                <a:latin typeface="方正小标宋_GBK" panose="03000509000000000000" pitchFamily="65" charset="-122"/>
                <a:ea typeface="方正小标宋_GBK" panose="03000509000000000000" pitchFamily="65" charset="-122"/>
              </a:rPr>
              <a:t>12428</a:t>
            </a:r>
            <a:r>
              <a:rPr lang="zh-CN" altLang="en-US" dirty="0">
                <a:latin typeface="方正小标宋_GBK" panose="03000509000000000000" pitchFamily="65" charset="-122"/>
                <a:ea typeface="方正小标宋_GBK" panose="03000509000000000000" pitchFamily="65" charset="-122"/>
              </a:rPr>
              <a:t>辆商品汽车、</a:t>
            </a:r>
            <a:r>
              <a:rPr lang="en-US" altLang="zh-CN" dirty="0">
                <a:latin typeface="方正小标宋_GBK" panose="03000509000000000000" pitchFamily="65" charset="-122"/>
                <a:ea typeface="方正小标宋_GBK" panose="03000509000000000000" pitchFamily="65" charset="-122"/>
              </a:rPr>
              <a:t>7533</a:t>
            </a:r>
            <a:r>
              <a:rPr lang="zh-CN" altLang="en-US" dirty="0">
                <a:latin typeface="方正小标宋_GBK" panose="03000509000000000000" pitchFamily="65" charset="-122"/>
                <a:ea typeface="方正小标宋_GBK" panose="03000509000000000000" pitchFamily="65" charset="-122"/>
              </a:rPr>
              <a:t>个集装箱</a:t>
            </a:r>
            <a:r>
              <a:rPr lang="zh-CN" altLang="en-US" dirty="0" smtClean="0">
                <a:latin typeface="方正小标宋_GBK" panose="03000509000000000000" pitchFamily="65" charset="-122"/>
                <a:ea typeface="方正小标宋_GBK" panose="03000509000000000000" pitchFamily="65" charset="-122"/>
              </a:rPr>
              <a:t>受损，直接</a:t>
            </a:r>
            <a:r>
              <a:rPr lang="zh-CN" altLang="en-US" dirty="0">
                <a:latin typeface="方正小标宋_GBK" panose="03000509000000000000" pitchFamily="65" charset="-122"/>
                <a:ea typeface="方正小标宋_GBK" panose="03000509000000000000" pitchFamily="65" charset="-122"/>
              </a:rPr>
              <a:t>经济</a:t>
            </a:r>
            <a:r>
              <a:rPr lang="zh-CN" altLang="en-US" dirty="0" smtClean="0">
                <a:latin typeface="方正小标宋_GBK" panose="03000509000000000000" pitchFamily="65" charset="-122"/>
                <a:ea typeface="方正小标宋_GBK" panose="03000509000000000000" pitchFamily="65" charset="-122"/>
              </a:rPr>
              <a:t>损失超过</a:t>
            </a:r>
            <a:r>
              <a:rPr lang="en-US" altLang="zh-CN" dirty="0" smtClean="0">
                <a:latin typeface="方正小标宋_GBK" panose="03000509000000000000" pitchFamily="65" charset="-122"/>
                <a:ea typeface="方正小标宋_GBK" panose="03000509000000000000" pitchFamily="65" charset="-122"/>
              </a:rPr>
              <a:t>68</a:t>
            </a:r>
            <a:r>
              <a:rPr lang="zh-CN" altLang="en-US" dirty="0" smtClean="0">
                <a:latin typeface="方正小标宋_GBK" panose="03000509000000000000" pitchFamily="65" charset="-122"/>
                <a:ea typeface="方正小标宋_GBK" panose="03000509000000000000" pitchFamily="65" charset="-122"/>
              </a:rPr>
              <a:t>亿</a:t>
            </a:r>
            <a:r>
              <a:rPr lang="zh-CN" altLang="en-US" dirty="0">
                <a:latin typeface="方正小标宋_GBK" panose="03000509000000000000" pitchFamily="65" charset="-122"/>
                <a:ea typeface="方正小标宋_GBK" panose="03000509000000000000" pitchFamily="65" charset="-122"/>
              </a:rPr>
              <a:t>元</a:t>
            </a:r>
            <a:r>
              <a:rPr lang="zh-CN" altLang="en-US" dirty="0" smtClean="0">
                <a:latin typeface="方正小标宋_GBK" panose="03000509000000000000" pitchFamily="65" charset="-122"/>
                <a:ea typeface="方正小标宋_GBK" panose="03000509000000000000" pitchFamily="65" charset="-122"/>
              </a:rPr>
              <a:t>。</a:t>
            </a:r>
            <a:endParaRPr lang="en-US" altLang="zh-CN" dirty="0" smtClean="0">
              <a:latin typeface="方正小标宋_GBK" panose="03000509000000000000" pitchFamily="65" charset="-122"/>
              <a:ea typeface="方正小标宋_GBK" panose="03000509000000000000" pitchFamily="65" charset="-122"/>
            </a:endParaRPr>
          </a:p>
          <a:p>
            <a:r>
              <a:rPr lang="en-US" altLang="zh-CN" dirty="0" smtClean="0">
                <a:solidFill>
                  <a:srgbClr val="0000FF"/>
                </a:solidFill>
                <a:latin typeface="方正小标宋_GBK" panose="03000509000000000000" pitchFamily="65" charset="-122"/>
                <a:ea typeface="方正小标宋_GBK" panose="03000509000000000000" pitchFamily="65" charset="-122"/>
              </a:rPr>
              <a:t>2015</a:t>
            </a:r>
            <a:r>
              <a:rPr lang="zh-CN" altLang="en-US" dirty="0" smtClean="0">
                <a:solidFill>
                  <a:srgbClr val="0000FF"/>
                </a:solidFill>
                <a:latin typeface="方正小标宋_GBK" panose="03000509000000000000" pitchFamily="65" charset="-122"/>
                <a:ea typeface="方正小标宋_GBK" panose="03000509000000000000" pitchFamily="65" charset="-122"/>
              </a:rPr>
              <a:t>年</a:t>
            </a:r>
            <a:r>
              <a:rPr lang="en-US" altLang="zh-CN" dirty="0" smtClean="0">
                <a:solidFill>
                  <a:srgbClr val="0000FF"/>
                </a:solidFill>
                <a:latin typeface="方正小标宋_GBK" panose="03000509000000000000" pitchFamily="65" charset="-122"/>
                <a:ea typeface="方正小标宋_GBK" panose="03000509000000000000" pitchFamily="65" charset="-122"/>
              </a:rPr>
              <a:t>8</a:t>
            </a:r>
            <a:r>
              <a:rPr lang="zh-CN" altLang="en-US" dirty="0" smtClean="0">
                <a:solidFill>
                  <a:srgbClr val="0000FF"/>
                </a:solidFill>
                <a:latin typeface="方正小标宋_GBK" panose="03000509000000000000" pitchFamily="65" charset="-122"/>
                <a:ea typeface="方正小标宋_GBK" panose="03000509000000000000" pitchFamily="65" charset="-122"/>
              </a:rPr>
              <a:t>月</a:t>
            </a:r>
            <a:r>
              <a:rPr lang="en-US" altLang="zh-CN" dirty="0" smtClean="0">
                <a:solidFill>
                  <a:srgbClr val="0000FF"/>
                </a:solidFill>
                <a:latin typeface="方正小标宋_GBK" panose="03000509000000000000" pitchFamily="65" charset="-122"/>
                <a:ea typeface="方正小标宋_GBK" panose="03000509000000000000" pitchFamily="65" charset="-122"/>
              </a:rPr>
              <a:t>15</a:t>
            </a:r>
            <a:r>
              <a:rPr lang="zh-CN" altLang="en-US" dirty="0" smtClean="0">
                <a:solidFill>
                  <a:srgbClr val="0000FF"/>
                </a:solidFill>
                <a:latin typeface="方正小标宋_GBK" panose="03000509000000000000" pitchFamily="65" charset="-122"/>
                <a:ea typeface="方正小标宋_GBK" panose="03000509000000000000" pitchFamily="65" charset="-122"/>
              </a:rPr>
              <a:t>日，</a:t>
            </a:r>
            <a:r>
              <a:rPr lang="zh-CN" altLang="en-US" dirty="0" smtClean="0">
                <a:latin typeface="方正小标宋_GBK" panose="03000509000000000000" pitchFamily="65" charset="-122"/>
                <a:ea typeface="方正小标宋_GBK" panose="03000509000000000000" pitchFamily="65" charset="-122"/>
              </a:rPr>
              <a:t>习近平总书记作出指示：</a:t>
            </a:r>
            <a:r>
              <a:rPr lang="zh-CN" altLang="zh-CN" dirty="0" smtClean="0">
                <a:solidFill>
                  <a:srgbClr val="C00000"/>
                </a:solidFill>
                <a:latin typeface="方正小标宋_GBK" panose="03000509000000000000" pitchFamily="65" charset="-122"/>
                <a:ea typeface="方正小标宋_GBK" panose="03000509000000000000" pitchFamily="65" charset="-122"/>
              </a:rPr>
              <a:t>血</a:t>
            </a:r>
            <a:r>
              <a:rPr lang="zh-CN" altLang="zh-CN" dirty="0">
                <a:solidFill>
                  <a:srgbClr val="C00000"/>
                </a:solidFill>
                <a:latin typeface="方正小标宋_GBK" panose="03000509000000000000" pitchFamily="65" charset="-122"/>
                <a:ea typeface="方正小标宋_GBK" panose="03000509000000000000" pitchFamily="65" charset="-122"/>
              </a:rPr>
              <a:t>的教训极其深刻，必须牢牢记取。</a:t>
            </a:r>
            <a:r>
              <a:rPr lang="zh-CN" altLang="zh-CN" dirty="0">
                <a:latin typeface="方正小标宋_GBK" panose="03000509000000000000" pitchFamily="65" charset="-122"/>
                <a:ea typeface="方正小标宋_GBK" panose="03000509000000000000" pitchFamily="65" charset="-122"/>
              </a:rPr>
              <a:t>各级党委和政府要牢固树立安全发展理念，</a:t>
            </a:r>
            <a:r>
              <a:rPr lang="zh-CN" altLang="zh-CN" dirty="0">
                <a:solidFill>
                  <a:srgbClr val="C00000"/>
                </a:solidFill>
                <a:latin typeface="方正小标宋_GBK" panose="03000509000000000000" pitchFamily="65" charset="-122"/>
                <a:ea typeface="方正小标宋_GBK" panose="03000509000000000000" pitchFamily="65" charset="-122"/>
              </a:rPr>
              <a:t>坚持人民利益至上，</a:t>
            </a:r>
            <a:r>
              <a:rPr lang="zh-CN" altLang="zh-CN" dirty="0">
                <a:latin typeface="方正小标宋_GBK" panose="03000509000000000000" pitchFamily="65" charset="-122"/>
                <a:ea typeface="方正小标宋_GBK" panose="03000509000000000000" pitchFamily="65" charset="-122"/>
              </a:rPr>
              <a:t>始终把安全生产放在首要位置，切实维护人民群众生命财产安全。要坚决落实安全生产责任制，</a:t>
            </a:r>
            <a:r>
              <a:rPr lang="zh-CN" altLang="zh-CN" dirty="0">
                <a:solidFill>
                  <a:srgbClr val="C00000"/>
                </a:solidFill>
                <a:latin typeface="方正小标宋_GBK" panose="03000509000000000000" pitchFamily="65" charset="-122"/>
                <a:ea typeface="方正小标宋_GBK" panose="03000509000000000000" pitchFamily="65" charset="-122"/>
              </a:rPr>
              <a:t>切实做到党政同责、一岗双责、失职追责</a:t>
            </a:r>
            <a:r>
              <a:rPr lang="zh-CN" altLang="zh-CN" dirty="0" smtClean="0">
                <a:latin typeface="方正小标宋_GBK" panose="03000509000000000000" pitchFamily="65" charset="-122"/>
                <a:ea typeface="方正小标宋_GBK" panose="03000509000000000000" pitchFamily="65" charset="-122"/>
              </a:rPr>
              <a:t>。</a:t>
            </a:r>
            <a:r>
              <a:rPr lang="zh-CN" altLang="zh-CN" dirty="0">
                <a:latin typeface="方正小标宋_GBK" panose="03000509000000000000" pitchFamily="65" charset="-122"/>
                <a:ea typeface="方正小标宋_GBK" panose="03000509000000000000" pitchFamily="65" charset="-122"/>
              </a:rPr>
              <a:t>各生产单位要</a:t>
            </a:r>
            <a:r>
              <a:rPr lang="zh-CN" altLang="zh-CN" dirty="0">
                <a:solidFill>
                  <a:srgbClr val="C00000"/>
                </a:solidFill>
                <a:latin typeface="方正小标宋_GBK" panose="03000509000000000000" pitchFamily="65" charset="-122"/>
                <a:ea typeface="方正小标宋_GBK" panose="03000509000000000000" pitchFamily="65" charset="-122"/>
              </a:rPr>
              <a:t>强化安全生产第一意识，落实安全生产主体</a:t>
            </a:r>
            <a:r>
              <a:rPr lang="zh-CN" altLang="zh-CN" dirty="0" smtClean="0">
                <a:solidFill>
                  <a:srgbClr val="C00000"/>
                </a:solidFill>
                <a:latin typeface="方正小标宋_GBK" panose="03000509000000000000" pitchFamily="65" charset="-122"/>
                <a:ea typeface="方正小标宋_GBK" panose="03000509000000000000" pitchFamily="65" charset="-122"/>
              </a:rPr>
              <a:t>责任</a:t>
            </a:r>
            <a:r>
              <a:rPr lang="zh-CN" altLang="en-US" dirty="0" smtClean="0">
                <a:solidFill>
                  <a:srgbClr val="C00000"/>
                </a:solidFill>
                <a:latin typeface="方正小标宋_GBK" panose="03000509000000000000" pitchFamily="65" charset="-122"/>
                <a:ea typeface="方正小标宋_GBK" panose="03000509000000000000" pitchFamily="65" charset="-122"/>
              </a:rPr>
              <a:t>。</a:t>
            </a:r>
            <a:r>
              <a:rPr lang="zh-CN" altLang="en-US" sz="1400" dirty="0" smtClean="0">
                <a:solidFill>
                  <a:srgbClr val="C00000"/>
                </a:solidFill>
                <a:latin typeface="方正小标宋_GBK" panose="03000509000000000000" pitchFamily="65" charset="-122"/>
                <a:ea typeface="方正小标宋_GBK" panose="03000509000000000000" pitchFamily="65" charset="-122"/>
                <a:hlinkClick r:id="rId5" action="ppaction://hlinkfile"/>
              </a:rPr>
              <a:t>天津港</a:t>
            </a:r>
            <a:r>
              <a:rPr lang="en-US" altLang="zh-CN" sz="1400" dirty="0" smtClean="0">
                <a:solidFill>
                  <a:srgbClr val="C00000"/>
                </a:solidFill>
                <a:latin typeface="方正小标宋_GBK" panose="03000509000000000000" pitchFamily="65" charset="-122"/>
                <a:ea typeface="方正小标宋_GBK" panose="03000509000000000000" pitchFamily="65" charset="-122"/>
                <a:hlinkClick r:id="rId5" action="ppaction://hlinkfile"/>
              </a:rPr>
              <a:t>8.12</a:t>
            </a:r>
            <a:r>
              <a:rPr lang="zh-CN" altLang="en-US" sz="1400" dirty="0" smtClean="0">
                <a:solidFill>
                  <a:srgbClr val="C00000"/>
                </a:solidFill>
                <a:latin typeface="方正小标宋_GBK" panose="03000509000000000000" pitchFamily="65" charset="-122"/>
                <a:ea typeface="方正小标宋_GBK" panose="03000509000000000000" pitchFamily="65" charset="-122"/>
                <a:hlinkClick r:id="rId5" action="ppaction://hlinkfile"/>
              </a:rPr>
              <a:t>事故一审判决情况</a:t>
            </a:r>
            <a:r>
              <a:rPr lang="en-US" altLang="zh-CN" sz="1400" dirty="0" smtClean="0">
                <a:solidFill>
                  <a:srgbClr val="C00000"/>
                </a:solidFill>
                <a:latin typeface="方正小标宋_GBK" panose="03000509000000000000" pitchFamily="65" charset="-122"/>
                <a:ea typeface="方正小标宋_GBK" panose="03000509000000000000" pitchFamily="65" charset="-122"/>
                <a:hlinkClick r:id="rId5" action="ppaction://hlinkfile"/>
              </a:rPr>
              <a:t>.</a:t>
            </a:r>
            <a:r>
              <a:rPr lang="en-US" altLang="zh-CN" sz="1400" dirty="0" err="1" smtClean="0">
                <a:solidFill>
                  <a:srgbClr val="C00000"/>
                </a:solidFill>
                <a:latin typeface="方正小标宋_GBK" panose="03000509000000000000" pitchFamily="65" charset="-122"/>
                <a:ea typeface="方正小标宋_GBK" panose="03000509000000000000" pitchFamily="65" charset="-122"/>
                <a:hlinkClick r:id="rId5" action="ppaction://hlinkfile"/>
              </a:rPr>
              <a:t>docx</a:t>
            </a:r>
            <a:endParaRPr lang="zh-CN" altLang="en-US" sz="1400" dirty="0">
              <a:solidFill>
                <a:srgbClr val="C00000"/>
              </a:solidFill>
              <a:latin typeface="方正小标宋_GBK" panose="03000509000000000000" pitchFamily="65" charset="-122"/>
              <a:ea typeface="方正小标宋_GBK"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2452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7042"/>
            <a:ext cx="8123090" cy="44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典型判例</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7" name="TextBox 12"/>
          <p:cNvSpPr>
            <a:spLocks noChangeArrowheads="1"/>
          </p:cNvSpPr>
          <p:nvPr/>
        </p:nvSpPr>
        <p:spPr bwMode="auto">
          <a:xfrm>
            <a:off x="107496" y="779270"/>
            <a:ext cx="8928620" cy="4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pPr indent="457200" algn="just">
              <a:lnSpc>
                <a:spcPct val="120000"/>
              </a:lnSpc>
            </a:pPr>
            <a:r>
              <a:rPr lang="zh-CN" altLang="en-US" sz="2000" b="1" spc="-100" dirty="0" smtClean="0">
                <a:solidFill>
                  <a:srgbClr val="FF0000"/>
                </a:solidFill>
                <a:latin typeface="方正小标宋_GBK" panose="03000509000000000000" pitchFamily="65" charset="-122"/>
                <a:ea typeface="方正小标宋_GBK" panose="03000509000000000000" pitchFamily="65" charset="-122"/>
                <a:sym typeface="微软雅黑" panose="020B0503020204020204" charset="-122"/>
              </a:rPr>
              <a:t>江苏响水</a:t>
            </a:r>
            <a:r>
              <a:rPr lang="en-US" altLang="zh-CN" sz="2000" b="1" spc="-100" dirty="0" smtClean="0">
                <a:solidFill>
                  <a:srgbClr val="FF0000"/>
                </a:solidFill>
                <a:latin typeface="方正小标宋_GBK" panose="03000509000000000000" pitchFamily="65" charset="-122"/>
                <a:ea typeface="方正小标宋_GBK" panose="03000509000000000000" pitchFamily="65" charset="-122"/>
                <a:sym typeface="微软雅黑" panose="020B0503020204020204" charset="-122"/>
              </a:rPr>
              <a:t>3·21</a:t>
            </a:r>
            <a:r>
              <a:rPr lang="zh-CN" altLang="en-US" sz="2000" b="1" spc="-100" dirty="0" smtClean="0">
                <a:solidFill>
                  <a:srgbClr val="FF0000"/>
                </a:solidFill>
                <a:latin typeface="方正小标宋_GBK" panose="03000509000000000000" pitchFamily="65" charset="-122"/>
                <a:ea typeface="方正小标宋_GBK" panose="03000509000000000000" pitchFamily="65" charset="-122"/>
                <a:sym typeface="微软雅黑" panose="020B0503020204020204" charset="-122"/>
              </a:rPr>
              <a:t>特大爆炸事故</a:t>
            </a:r>
            <a:endParaRPr lang="zh-CN" altLang="en-US" sz="2000" b="1" spc="-100" dirty="0">
              <a:solidFill>
                <a:srgbClr val="FF0000"/>
              </a:solidFill>
              <a:latin typeface="方正小标宋_GBK" panose="03000509000000000000" pitchFamily="65" charset="-122"/>
              <a:ea typeface="方正小标宋_GBK" panose="03000509000000000000" pitchFamily="65" charset="-122"/>
              <a:sym typeface="微软雅黑" panose="020B0503020204020204" charset="-122"/>
            </a:endParaRPr>
          </a:p>
        </p:txBody>
      </p:sp>
      <p:grpSp>
        <p:nvGrpSpPr>
          <p:cNvPr id="5" name="组合 4"/>
          <p:cNvGrpSpPr/>
          <p:nvPr/>
        </p:nvGrpSpPr>
        <p:grpSpPr>
          <a:xfrm>
            <a:off x="296493" y="1330471"/>
            <a:ext cx="8712411" cy="3240000"/>
            <a:chOff x="323705" y="1419670"/>
            <a:chExt cx="8712411" cy="324000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r="14868"/>
            <a:stretch>
              <a:fillRect/>
            </a:stretch>
          </p:blipFill>
          <p:spPr>
            <a:xfrm>
              <a:off x="323705" y="1419670"/>
              <a:ext cx="4896340" cy="3240000"/>
            </a:xfrm>
            <a:prstGeom prst="rect">
              <a:avLst/>
            </a:prstGeom>
          </p:spPr>
        </p:pic>
        <p:pic>
          <p:nvPicPr>
            <p:cNvPr id="4" name="图片 3">
              <a:hlinkClick r:id="rId5" action="ppaction://hlinkfile"/>
            </p:cNvPr>
            <p:cNvPicPr>
              <a:picLocks noChangeAspect="1"/>
            </p:cNvPicPr>
            <p:nvPr/>
          </p:nvPicPr>
          <p:blipFill>
            <a:blip r:embed="rId6" cstate="print"/>
            <a:stretch>
              <a:fillRect/>
            </a:stretch>
          </p:blipFill>
          <p:spPr>
            <a:xfrm>
              <a:off x="4894121" y="1419670"/>
              <a:ext cx="4141995" cy="3240000"/>
            </a:xfrm>
            <a:prstGeom prst="rect">
              <a:avLst/>
            </a:prstGeom>
          </p:spPr>
        </p:pic>
      </p:grpSp>
      <p:pic>
        <p:nvPicPr>
          <p:cNvPr id="10" name="图片 9" descr="http://i2.chinanews.com/simg/cmshd/2020/11/30/9947c4e9c43f4bba849df8723a3b6fcb.jpg"/>
          <p:cNvPicPr/>
          <p:nvPr/>
        </p:nvPicPr>
        <p:blipFill>
          <a:blip r:embed="rId7">
            <a:extLst>
              <a:ext uri="{28A0092B-C50C-407E-A947-70E740481C1C}">
                <a14:useLocalDpi xmlns:a14="http://schemas.microsoft.com/office/drawing/2010/main" val="0"/>
              </a:ext>
            </a:extLst>
          </a:blip>
          <a:srcRect/>
          <a:stretch>
            <a:fillRect/>
          </a:stretch>
        </p:blipFill>
        <p:spPr bwMode="auto">
          <a:xfrm>
            <a:off x="313853" y="1330471"/>
            <a:ext cx="4644420" cy="3240000"/>
          </a:xfrm>
          <a:prstGeom prst="rect">
            <a:avLst/>
          </a:prstGeom>
          <a:noFill/>
          <a:ln>
            <a:noFill/>
          </a:ln>
        </p:spPr>
      </p:pic>
      <p:sp>
        <p:nvSpPr>
          <p:cNvPr id="2" name="文本框 1">
            <a:hlinkClick r:id="rId5" action="ppaction://hlinkfile"/>
          </p:cNvPr>
          <p:cNvSpPr txBox="1"/>
          <p:nvPr/>
        </p:nvSpPr>
        <p:spPr>
          <a:xfrm>
            <a:off x="5004030" y="4072486"/>
            <a:ext cx="3744260" cy="369332"/>
          </a:xfrm>
          <a:prstGeom prst="rect">
            <a:avLst/>
          </a:prstGeom>
          <a:noFill/>
        </p:spPr>
        <p:txBody>
          <a:bodyPr wrap="square" rtlCol="0">
            <a:spAutoFit/>
          </a:bodyPr>
          <a:lstStyle/>
          <a:p>
            <a:r>
              <a:rPr lang="zh-CN" altLang="en-US" dirty="0" smtClean="0">
                <a:hlinkClick r:id="rId5" action="ppaction://hlinkfile"/>
              </a:rPr>
              <a:t>江苏响水特大爆炸事故案一审</a:t>
            </a:r>
            <a:r>
              <a:rPr lang="en-US" altLang="zh-CN" dirty="0" smtClean="0">
                <a:hlinkClick r:id="rId5" action="ppaction://hlinkfile"/>
              </a:rPr>
              <a:t>.</a:t>
            </a:r>
            <a:r>
              <a:rPr lang="en-US" altLang="zh-CN" dirty="0" err="1" smtClean="0">
                <a:hlinkClick r:id="rId5" action="ppaction://hlinkfile"/>
              </a:rPr>
              <a:t>docx</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5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78195" y="3111500"/>
            <a:ext cx="29508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37250" y="3363595"/>
            <a:ext cx="10242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05091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85" y="857250"/>
            <a:ext cx="590359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2452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013" y="86264"/>
            <a:ext cx="4062412" cy="5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方正小标宋简体" panose="03000509000000000000" pitchFamily="2" charset="-122"/>
                <a:ea typeface="方正小标宋简体" panose="03000509000000000000" pitchFamily="2" charset="-122"/>
                <a:cs typeface="+mn-cs"/>
                <a:sym typeface="微软雅黑" panose="020B0503020204020204" charset="-122"/>
              </a:rPr>
              <a:t>主要内容</a:t>
            </a:r>
            <a:endParaRPr kumimoji="0" lang="zh-CN" alt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方正小标宋简体" panose="03000509000000000000" pitchFamily="2" charset="-122"/>
              <a:ea typeface="方正小标宋简体" panose="03000509000000000000" pitchFamily="2" charset="-122"/>
              <a:cs typeface="+mn-cs"/>
              <a:sym typeface="微软雅黑" panose="020B0503020204020204" charset="-122"/>
            </a:endParaRPr>
          </a:p>
        </p:txBody>
      </p:sp>
      <p:sp>
        <p:nvSpPr>
          <p:cNvPr id="2" name="文本框 1"/>
          <p:cNvSpPr txBox="1"/>
          <p:nvPr/>
        </p:nvSpPr>
        <p:spPr>
          <a:xfrm>
            <a:off x="179695" y="859483"/>
            <a:ext cx="8828058" cy="3477875"/>
          </a:xfrm>
          <a:prstGeom prst="rect">
            <a:avLst/>
          </a:prstGeom>
          <a:solidFill>
            <a:srgbClr val="FFFFCC"/>
          </a:solidFill>
          <a:scene3d>
            <a:camera prst="orthographicFront"/>
            <a:lightRig rig="threePt" dir="t"/>
          </a:scene3d>
          <a:sp3d extrusionH="31750" contourW="31750">
            <a:bevelT w="165100" prst="coolSlant"/>
            <a:bevelB prst="relaxedInset"/>
          </a:sp3d>
        </p:spPr>
        <p:txBody>
          <a:bodyPr wrap="none" rtlCol="0">
            <a:spAutoFit/>
          </a:bodyPr>
          <a:lstStyle/>
          <a:p>
            <a:pPr marL="457200" marR="0" lvl="0" indent="-457200" algn="l" defTabSz="914400" rtl="0" eaLnBrk="1" fontAlgn="base" latinLnBrk="0" hangingPunct="1">
              <a:lnSpc>
                <a:spcPct val="250000"/>
              </a:lnSpc>
              <a:spcBef>
                <a:spcPct val="0"/>
              </a:spcBef>
              <a:spcAft>
                <a:spcPct val="0"/>
              </a:spcAft>
              <a:buClrTx/>
              <a:buSzTx/>
              <a:buFont typeface="Wingdings" panose="05000000000000000000" pitchFamily="2" charset="2"/>
              <a:buChar char="u"/>
              <a:defRPr/>
            </a:pPr>
            <a:r>
              <a:rPr kumimoji="0" lang="zh-CN" altLang="en-US" sz="2200" b="0" i="0" u="none" strike="noStrike" kern="1000" cap="none" spc="0" normalizeH="0" baseline="0" noProof="0" dirty="0" smtClean="0">
                <a:ln>
                  <a:noFill/>
                </a:ln>
                <a:solidFill>
                  <a:srgbClr val="000000"/>
                </a:solidFill>
                <a:effectLst/>
                <a:uLnTx/>
                <a:uFillTx/>
                <a:latin typeface="华文新魏" panose="02010800040101010101" pitchFamily="2" charset="-122"/>
                <a:ea typeface="华文新魏" panose="02010800040101010101" pitchFamily="2" charset="-122"/>
                <a:cs typeface="+mn-cs"/>
              </a:rPr>
              <a:t>一、安全生产刑事犯罪罪名有哪些？</a:t>
            </a:r>
            <a:endParaRPr kumimoji="0" lang="en-US" altLang="zh-CN" sz="2200" b="0" i="0" u="none" strike="noStrike" kern="1000" cap="none" spc="0" normalizeH="0" baseline="0" noProof="0" dirty="0" smtClean="0">
              <a:ln>
                <a:noFill/>
              </a:ln>
              <a:solidFill>
                <a:srgbClr val="000000"/>
              </a:solidFill>
              <a:effectLst/>
              <a:uLnTx/>
              <a:uFillTx/>
              <a:latin typeface="华文新魏" panose="02010800040101010101" pitchFamily="2" charset="-122"/>
              <a:ea typeface="华文新魏" panose="02010800040101010101" pitchFamily="2" charset="-122"/>
              <a:cs typeface="+mn-cs"/>
            </a:endParaRPr>
          </a:p>
          <a:p>
            <a:pPr marL="457200" marR="0" lvl="0" indent="-457200" algn="l" defTabSz="914400" rtl="0" eaLnBrk="1" fontAlgn="base" latinLnBrk="0" hangingPunct="1">
              <a:lnSpc>
                <a:spcPct val="250000"/>
              </a:lnSpc>
              <a:spcBef>
                <a:spcPct val="0"/>
              </a:spcBef>
              <a:spcAft>
                <a:spcPct val="0"/>
              </a:spcAft>
              <a:buClrTx/>
              <a:buSzTx/>
              <a:buFont typeface="Wingdings" panose="05000000000000000000" pitchFamily="2" charset="2"/>
              <a:buChar char="u"/>
              <a:defRPr/>
            </a:pPr>
            <a:r>
              <a:rPr kumimoji="0" lang="zh-CN" altLang="en-US" sz="2200" b="0" i="0" u="none" strike="noStrike" kern="1000" cap="none" spc="0" normalizeH="0" baseline="0" noProof="0" dirty="0" smtClean="0">
                <a:ln>
                  <a:noFill/>
                </a:ln>
                <a:solidFill>
                  <a:srgbClr val="000000"/>
                </a:solidFill>
                <a:effectLst/>
                <a:uLnTx/>
                <a:uFillTx/>
                <a:latin typeface="华文新魏" panose="02010800040101010101" pitchFamily="2" charset="-122"/>
                <a:ea typeface="华文新魏" panose="02010800040101010101" pitchFamily="2" charset="-122"/>
                <a:cs typeface="+mn-cs"/>
              </a:rPr>
              <a:t>二、谁可能涉及安全生产刑事犯罪？</a:t>
            </a:r>
            <a:endParaRPr kumimoji="0" lang="zh-CN" altLang="en-US" sz="2200" b="0" i="0" u="none" strike="noStrike" kern="1000" cap="none" spc="0" normalizeH="0" baseline="0" noProof="0" dirty="0">
              <a:ln>
                <a:noFill/>
              </a:ln>
              <a:solidFill>
                <a:srgbClr val="000000"/>
              </a:solidFill>
              <a:effectLst/>
              <a:uLnTx/>
              <a:uFillTx/>
              <a:latin typeface="华文新魏" panose="02010800040101010101" pitchFamily="2" charset="-122"/>
              <a:ea typeface="华文新魏" panose="02010800040101010101" pitchFamily="2" charset="-122"/>
              <a:cs typeface="+mn-cs"/>
            </a:endParaRPr>
          </a:p>
          <a:p>
            <a:pPr marL="457200" indent="-457200">
              <a:lnSpc>
                <a:spcPct val="250000"/>
              </a:lnSpc>
              <a:buFont typeface="Wingdings" panose="05000000000000000000" pitchFamily="2" charset="2"/>
              <a:buChar char="u"/>
              <a:defRPr/>
            </a:pPr>
            <a:r>
              <a:rPr kumimoji="0" lang="zh-CN" altLang="en-US" sz="2200" b="0" i="0" u="none" strike="noStrike" kern="1000" cap="none" spc="0" normalizeH="0" baseline="0" noProof="0" dirty="0" smtClean="0">
                <a:ln>
                  <a:noFill/>
                </a:ln>
                <a:solidFill>
                  <a:srgbClr val="000000"/>
                </a:solidFill>
                <a:effectLst/>
                <a:uLnTx/>
                <a:uFillTx/>
                <a:latin typeface="华文新魏" panose="02010800040101010101" pitchFamily="2" charset="-122"/>
                <a:ea typeface="华文新魏" panose="02010800040101010101" pitchFamily="2" charset="-122"/>
                <a:cs typeface="+mn-cs"/>
              </a:rPr>
              <a:t>三、刑法修正案（十一</a:t>
            </a:r>
            <a:r>
              <a:rPr lang="zh-CN" altLang="en-US" sz="2200" kern="1000" dirty="0">
                <a:solidFill>
                  <a:srgbClr val="000000"/>
                </a:solidFill>
                <a:latin typeface="华文新魏" panose="02010800040101010101" pitchFamily="2" charset="-122"/>
                <a:ea typeface="华文新魏" panose="02010800040101010101" pitchFamily="2" charset="-122"/>
              </a:rPr>
              <a:t>）</a:t>
            </a:r>
            <a:r>
              <a:rPr lang="zh-CN" altLang="en-US" sz="2200" kern="1000" dirty="0" smtClean="0">
                <a:solidFill>
                  <a:srgbClr val="000000"/>
                </a:solidFill>
                <a:latin typeface="华文新魏" panose="02010800040101010101" pitchFamily="2" charset="-122"/>
                <a:ea typeface="华文新魏" panose="02010800040101010101" pitchFamily="2" charset="-122"/>
              </a:rPr>
              <a:t>解读（</a:t>
            </a:r>
            <a:r>
              <a:rPr kumimoji="0" lang="zh-CN" altLang="en-US" sz="2200" b="0" i="0" u="none" strike="noStrike" kern="1000" cap="none" spc="0" normalizeH="0" baseline="0" noProof="0" dirty="0" smtClean="0">
                <a:ln>
                  <a:noFill/>
                </a:ln>
                <a:solidFill>
                  <a:srgbClr val="000000"/>
                </a:solidFill>
                <a:effectLst/>
                <a:uLnTx/>
                <a:uFillTx/>
                <a:latin typeface="华文新魏" panose="02010800040101010101" pitchFamily="2" charset="-122"/>
                <a:ea typeface="华文新魏" panose="02010800040101010101" pitchFamily="2" charset="-122"/>
                <a:cs typeface="+mn-cs"/>
              </a:rPr>
              <a:t>重大意义、修订内容及条文解析）</a:t>
            </a:r>
            <a:endParaRPr kumimoji="0" lang="en-US" altLang="zh-CN" sz="2200" b="0" i="0" u="none" strike="noStrike" kern="1000" cap="none" spc="0" normalizeH="0" baseline="0" noProof="0" dirty="0" smtClean="0">
              <a:ln>
                <a:noFill/>
              </a:ln>
              <a:solidFill>
                <a:srgbClr val="000000"/>
              </a:solidFill>
              <a:effectLst/>
              <a:uLnTx/>
              <a:uFillTx/>
              <a:latin typeface="华文新魏" panose="02010800040101010101" pitchFamily="2" charset="-122"/>
              <a:ea typeface="华文新魏" panose="02010800040101010101" pitchFamily="2" charset="-122"/>
              <a:cs typeface="+mn-cs"/>
            </a:endParaRPr>
          </a:p>
          <a:p>
            <a:pPr marL="457200" indent="-457200">
              <a:lnSpc>
                <a:spcPct val="250000"/>
              </a:lnSpc>
              <a:buFont typeface="Wingdings" panose="05000000000000000000" pitchFamily="2" charset="2"/>
              <a:buChar char="u"/>
              <a:defRPr/>
            </a:pPr>
            <a:r>
              <a:rPr lang="zh-CN" altLang="en-US" sz="2200" kern="1000" dirty="0" smtClean="0">
                <a:solidFill>
                  <a:srgbClr val="000000"/>
                </a:solidFill>
                <a:latin typeface="华文新魏" panose="02010800040101010101" pitchFamily="2" charset="-122"/>
                <a:ea typeface="华文新魏" panose="02010800040101010101" pitchFamily="2" charset="-122"/>
              </a:rPr>
              <a:t>四</a:t>
            </a:r>
            <a:r>
              <a:rPr lang="zh-CN" altLang="en-US" sz="2200" kern="1000" dirty="0">
                <a:solidFill>
                  <a:srgbClr val="000000"/>
                </a:solidFill>
                <a:latin typeface="华文新魏" panose="02010800040101010101" pitchFamily="2" charset="-122"/>
                <a:ea typeface="华文新魏" panose="02010800040101010101" pitchFamily="2" charset="-122"/>
              </a:rPr>
              <a:t>、严重后果、情节严重、情节特别严重的</a:t>
            </a:r>
            <a:r>
              <a:rPr lang="zh-CN" altLang="en-US" sz="2200" kern="1000" dirty="0" smtClean="0">
                <a:solidFill>
                  <a:srgbClr val="000000"/>
                </a:solidFill>
                <a:latin typeface="华文新魏" panose="02010800040101010101" pitchFamily="2" charset="-122"/>
                <a:ea typeface="华文新魏" panose="02010800040101010101" pitchFamily="2" charset="-122"/>
              </a:rPr>
              <a:t>认定及典型判例</a:t>
            </a:r>
            <a:endParaRPr kumimoji="0" lang="zh-CN" altLang="en-US" sz="2200" b="0" i="0" u="none" strike="noStrike" kern="1000" cap="none" spc="0" normalizeH="0" baseline="0" noProof="0" dirty="0">
              <a:ln>
                <a:noFill/>
              </a:ln>
              <a:solidFill>
                <a:srgbClr val="000000"/>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一、安全生产刑事犯罪罪名</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3" name="文本框 2"/>
          <p:cNvSpPr txBox="1"/>
          <p:nvPr/>
        </p:nvSpPr>
        <p:spPr>
          <a:xfrm>
            <a:off x="107690" y="699618"/>
            <a:ext cx="8928620" cy="4339650"/>
          </a:xfrm>
          <a:prstGeom prst="rect">
            <a:avLst/>
          </a:prstGeom>
          <a:solidFill>
            <a:srgbClr val="FFFFCC"/>
          </a:solidFill>
        </p:spPr>
        <p:txBody>
          <a:bodyPr wrap="square" rtlCol="0">
            <a:spAutoFit/>
          </a:bodyPr>
          <a:lstStyle/>
          <a:p>
            <a:r>
              <a:rPr lang="en-US" altLang="zh-CN" sz="2400" b="1" dirty="0" smtClean="0">
                <a:solidFill>
                  <a:srgbClr val="FF0000"/>
                </a:solidFill>
                <a:latin typeface="微软雅黑" panose="020B0503020204020204" charset="-122"/>
                <a:ea typeface="微软雅黑" panose="020B0503020204020204" charset="-122"/>
              </a:rPr>
              <a:t>《</a:t>
            </a:r>
            <a:r>
              <a:rPr lang="zh-CN" altLang="en-US" sz="2400" b="1" dirty="0" smtClean="0">
                <a:solidFill>
                  <a:srgbClr val="FF0000"/>
                </a:solidFill>
                <a:latin typeface="微软雅黑" panose="020B0503020204020204" charset="-122"/>
                <a:ea typeface="微软雅黑" panose="020B0503020204020204" charset="-122"/>
              </a:rPr>
              <a:t>中华人民共和国刑法</a:t>
            </a:r>
            <a:r>
              <a:rPr lang="en-US" altLang="zh-CN" sz="2400" b="1" smtClean="0">
                <a:solidFill>
                  <a:srgbClr val="FF0000"/>
                </a:solidFill>
                <a:latin typeface="微软雅黑" panose="020B0503020204020204" charset="-122"/>
                <a:ea typeface="微软雅黑" panose="020B0503020204020204" charset="-122"/>
              </a:rPr>
              <a:t>》</a:t>
            </a:r>
            <a:endParaRPr lang="en-US" altLang="zh-CN" sz="2400" b="1" dirty="0" smtClean="0">
              <a:solidFill>
                <a:srgbClr val="FF0000"/>
              </a:solidFill>
              <a:latin typeface="微软雅黑" panose="020B0503020204020204" charset="-122"/>
              <a:ea typeface="微软雅黑" panose="020B0503020204020204" charset="-122"/>
            </a:endParaRPr>
          </a:p>
          <a:p>
            <a:pPr marL="285750" indent="-285750">
              <a:lnSpc>
                <a:spcPct val="200000"/>
              </a:lnSpc>
              <a:buFont typeface="Arial" panose="020B0604020202020204" pitchFamily="34" charset="0"/>
              <a:buChar char="•"/>
            </a:pPr>
            <a:r>
              <a:rPr lang="en-US" altLang="zh-CN" sz="1400" dirty="0"/>
              <a:t> </a:t>
            </a:r>
            <a:r>
              <a:rPr lang="en-US" altLang="zh-CN" sz="1400" dirty="0" smtClean="0"/>
              <a:t> </a:t>
            </a:r>
            <a:r>
              <a:rPr lang="zh-CN" altLang="en-US" sz="1400" dirty="0">
                <a:latin typeface="微软雅黑" panose="020B0503020204020204" charset="-122"/>
                <a:ea typeface="微软雅黑" panose="020B0503020204020204" charset="-122"/>
                <a:cs typeface="微软雅黑" panose="020B0503020204020204" charset="-122"/>
              </a:rPr>
              <a:t>第一百二十五条：非法制造、买卖、运输、邮寄、储存爆炸物罪；非法制造、买卖、运输、储存危险物质罪</a:t>
            </a:r>
            <a:endParaRPr lang="en-US" altLang="zh-CN" sz="1400" dirty="0">
              <a:latin typeface="微软雅黑" panose="020B0503020204020204" charset="-122"/>
              <a:ea typeface="微软雅黑" panose="020B0503020204020204" charset="-122"/>
              <a:cs typeface="微软雅黑" panose="020B0503020204020204" charset="-122"/>
            </a:endParaRPr>
          </a:p>
          <a:p>
            <a:pPr marL="285750" indent="-285750">
              <a:lnSpc>
                <a:spcPct val="200000"/>
              </a:lnSpc>
              <a:buFont typeface="Arial" panose="020B0604020202020204" pitchFamily="34" charset="0"/>
              <a:buChar char="•"/>
            </a:pPr>
            <a:r>
              <a:rPr lang="zh-CN" altLang="en-US" sz="1400" dirty="0" smtClean="0">
                <a:latin typeface="微软雅黑" panose="020B0503020204020204" charset="-122"/>
                <a:ea typeface="微软雅黑" panose="020B0503020204020204" charset="-122"/>
                <a:cs typeface="微软雅黑" panose="020B0503020204020204" charset="-122"/>
              </a:rPr>
              <a:t>  第一百三十四条：重大责任事故罪；</a:t>
            </a:r>
            <a:r>
              <a:rPr lang="zh-CN" altLang="en-US" sz="1400" dirty="0" smtClean="0">
                <a:solidFill>
                  <a:srgbClr val="FF0000"/>
                </a:solidFill>
                <a:latin typeface="微软雅黑" panose="020B0503020204020204" charset="-122"/>
                <a:ea typeface="微软雅黑" panose="020B0503020204020204" charset="-122"/>
                <a:cs typeface="微软雅黑" panose="020B0503020204020204" charset="-122"/>
              </a:rPr>
              <a:t>强令违章冒险作业罪</a:t>
            </a:r>
            <a:r>
              <a:rPr lang="zh-CN" altLang="en-US" sz="1400" dirty="0" smtClean="0">
                <a:latin typeface="微软雅黑" panose="020B0503020204020204" charset="-122"/>
                <a:ea typeface="微软雅黑" panose="020B0503020204020204" charset="-122"/>
                <a:cs typeface="微软雅黑" panose="020B0503020204020204" charset="-122"/>
              </a:rPr>
              <a:t>；</a:t>
            </a:r>
            <a:r>
              <a:rPr lang="zh-CN" altLang="en-US" sz="1400" dirty="0" smtClean="0">
                <a:solidFill>
                  <a:srgbClr val="FF0000"/>
                </a:solidFill>
                <a:latin typeface="微软雅黑" panose="020B0503020204020204" charset="-122"/>
                <a:ea typeface="微软雅黑" panose="020B0503020204020204" charset="-122"/>
                <a:cs typeface="微软雅黑" panose="020B0503020204020204" charset="-122"/>
              </a:rPr>
              <a:t>安全生产现实危险犯罪</a:t>
            </a:r>
            <a:endParaRPr lang="en-US" altLang="zh-CN" sz="1400" dirty="0">
              <a:solidFill>
                <a:srgbClr val="FF0000"/>
              </a:solidFill>
              <a:latin typeface="微软雅黑" panose="020B0503020204020204" charset="-122"/>
              <a:ea typeface="微软雅黑" panose="020B0503020204020204" charset="-122"/>
              <a:cs typeface="微软雅黑" panose="020B0503020204020204" charset="-122"/>
            </a:endParaRPr>
          </a:p>
          <a:p>
            <a:pPr marL="285750" indent="-285750">
              <a:lnSpc>
                <a:spcPct val="20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rPr>
              <a:t>  第一百三十五</a:t>
            </a:r>
            <a:r>
              <a:rPr lang="zh-CN" altLang="en-US" sz="1400" dirty="0" smtClean="0">
                <a:latin typeface="微软雅黑" panose="020B0503020204020204" charset="-122"/>
                <a:ea typeface="微软雅黑" panose="020B0503020204020204" charset="-122"/>
                <a:cs typeface="微软雅黑" panose="020B0503020204020204" charset="-122"/>
              </a:rPr>
              <a:t>条：重大劳动安全事故罪；大型群众性活动重大安全事故罪</a:t>
            </a:r>
            <a:endParaRPr lang="en-US" altLang="zh-CN" sz="1400" dirty="0">
              <a:latin typeface="微软雅黑" panose="020B0503020204020204" charset="-122"/>
              <a:ea typeface="微软雅黑" panose="020B0503020204020204" charset="-122"/>
              <a:cs typeface="微软雅黑" panose="020B0503020204020204" charset="-122"/>
            </a:endParaRPr>
          </a:p>
          <a:p>
            <a:pPr marL="285750" indent="-285750">
              <a:lnSpc>
                <a:spcPct val="20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rPr>
              <a:t>  第一百三十六</a:t>
            </a:r>
            <a:r>
              <a:rPr lang="zh-CN" altLang="en-US" sz="1400" dirty="0" smtClean="0">
                <a:latin typeface="微软雅黑" panose="020B0503020204020204" charset="-122"/>
                <a:ea typeface="微软雅黑" panose="020B0503020204020204" charset="-122"/>
                <a:cs typeface="微软雅黑" panose="020B0503020204020204" charset="-122"/>
              </a:rPr>
              <a:t>条：危险物品肇事罪</a:t>
            </a:r>
            <a:endParaRPr lang="en-US" altLang="zh-CN" sz="1400" dirty="0" smtClean="0">
              <a:latin typeface="微软雅黑" panose="020B0503020204020204" charset="-122"/>
              <a:ea typeface="微软雅黑" panose="020B0503020204020204" charset="-122"/>
              <a:cs typeface="微软雅黑" panose="020B0503020204020204" charset="-122"/>
            </a:endParaRPr>
          </a:p>
          <a:p>
            <a:pPr marL="285750" indent="-285750">
              <a:lnSpc>
                <a:spcPct val="200000"/>
              </a:lnSpc>
              <a:buFont typeface="Arial" panose="020B0604020202020204" pitchFamily="34" charset="0"/>
              <a:buChar char="•"/>
            </a:pPr>
            <a:r>
              <a:rPr lang="zh-CN" altLang="en-US" sz="1400" dirty="0" smtClean="0">
                <a:latin typeface="微软雅黑" panose="020B0503020204020204" charset="-122"/>
                <a:ea typeface="微软雅黑" panose="020B0503020204020204" charset="-122"/>
                <a:cs typeface="微软雅黑" panose="020B0503020204020204" charset="-122"/>
              </a:rPr>
              <a:t>  第一百三十七条：工程重大安全事故罪</a:t>
            </a:r>
            <a:endParaRPr lang="en-US" altLang="zh-CN" sz="1400" dirty="0">
              <a:latin typeface="微软雅黑" panose="020B0503020204020204" charset="-122"/>
              <a:ea typeface="微软雅黑" panose="020B0503020204020204" charset="-122"/>
              <a:cs typeface="微软雅黑" panose="020B0503020204020204" charset="-122"/>
            </a:endParaRPr>
          </a:p>
          <a:p>
            <a:pPr marL="285750" indent="-285750">
              <a:lnSpc>
                <a:spcPct val="20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rPr>
              <a:t>  </a:t>
            </a:r>
            <a:r>
              <a:rPr lang="zh-CN" altLang="en-US" sz="1400" dirty="0" smtClean="0">
                <a:latin typeface="微软雅黑" panose="020B0503020204020204" charset="-122"/>
                <a:ea typeface="微软雅黑" panose="020B0503020204020204" charset="-122"/>
                <a:cs typeface="微软雅黑" panose="020B0503020204020204" charset="-122"/>
              </a:rPr>
              <a:t>第一百三十八条：教育设施重大安全事故罪</a:t>
            </a:r>
            <a:endParaRPr lang="en-US" altLang="zh-CN" sz="1400" dirty="0" smtClean="0">
              <a:latin typeface="微软雅黑" panose="020B0503020204020204" charset="-122"/>
              <a:ea typeface="微软雅黑" panose="020B0503020204020204" charset="-122"/>
              <a:cs typeface="微软雅黑" panose="020B0503020204020204" charset="-122"/>
            </a:endParaRPr>
          </a:p>
          <a:p>
            <a:pPr marL="285750" indent="-285750">
              <a:lnSpc>
                <a:spcPct val="200000"/>
              </a:lnSpc>
              <a:buFont typeface="Arial" panose="020B0604020202020204" pitchFamily="34" charset="0"/>
              <a:buChar char="•"/>
            </a:pPr>
            <a:r>
              <a:rPr lang="zh-CN" altLang="en-US" sz="1400" dirty="0" smtClean="0">
                <a:latin typeface="微软雅黑" panose="020B0503020204020204" charset="-122"/>
                <a:ea typeface="微软雅黑" panose="020B0503020204020204" charset="-122"/>
                <a:cs typeface="微软雅黑" panose="020B0503020204020204" charset="-122"/>
              </a:rPr>
              <a:t>  第一百三十九条：消防责任事故罪；不报、谎报安全事故罪</a:t>
            </a:r>
            <a:endParaRPr lang="en-US" altLang="zh-CN" sz="1400" dirty="0" smtClean="0">
              <a:latin typeface="微软雅黑" panose="020B0503020204020204" charset="-122"/>
              <a:ea typeface="微软雅黑" panose="020B0503020204020204" charset="-122"/>
              <a:cs typeface="微软雅黑" panose="020B0503020204020204" charset="-122"/>
            </a:endParaRPr>
          </a:p>
          <a:p>
            <a:pPr marL="285750" indent="-285750">
              <a:lnSpc>
                <a:spcPct val="200000"/>
              </a:lnSpc>
              <a:buFont typeface="Arial" panose="020B0604020202020204" pitchFamily="34" charset="0"/>
              <a:buChar char="•"/>
            </a:pPr>
            <a:r>
              <a:rPr lang="zh-CN" altLang="en-US" sz="1400" dirty="0" smtClean="0">
                <a:latin typeface="微软雅黑" panose="020B0503020204020204" charset="-122"/>
                <a:ea typeface="微软雅黑" panose="020B0503020204020204" charset="-122"/>
                <a:cs typeface="微软雅黑" panose="020B0503020204020204" charset="-122"/>
              </a:rPr>
              <a:t> 第二百二十九条：</a:t>
            </a:r>
            <a:r>
              <a:rPr lang="zh-CN" altLang="en-US" sz="1400" dirty="0" smtClean="0">
                <a:solidFill>
                  <a:srgbClr val="FF0000"/>
                </a:solidFill>
                <a:latin typeface="微软雅黑" panose="020B0503020204020204" charset="-122"/>
                <a:ea typeface="微软雅黑" panose="020B0503020204020204" charset="-122"/>
                <a:cs typeface="微软雅黑" panose="020B0503020204020204" charset="-122"/>
              </a:rPr>
              <a:t>提供虚假证明文件罪</a:t>
            </a:r>
            <a:endParaRPr lang="en-US" altLang="zh-CN" sz="1400" dirty="0" smtClean="0">
              <a:solidFill>
                <a:srgbClr val="FF0000"/>
              </a:solidFill>
              <a:latin typeface="微软雅黑" panose="020B0503020204020204" charset="-122"/>
              <a:ea typeface="微软雅黑" panose="020B0503020204020204" charset="-122"/>
              <a:cs typeface="微软雅黑" panose="020B0503020204020204" charset="-122"/>
            </a:endParaRPr>
          </a:p>
          <a:p>
            <a:pPr marL="285750" indent="-285750">
              <a:lnSpc>
                <a:spcPct val="200000"/>
              </a:lnSpc>
              <a:buFont typeface="Arial" panose="020B0604020202020204" pitchFamily="34" charset="0"/>
              <a:buChar char="•"/>
            </a:pPr>
            <a:r>
              <a:rPr lang="zh-CN" altLang="en-US" sz="1400" dirty="0" smtClean="0">
                <a:solidFill>
                  <a:srgbClr val="FF0000"/>
                </a:solidFill>
                <a:latin typeface="微软雅黑" panose="020B0503020204020204" charset="-122"/>
                <a:ea typeface="微软雅黑" panose="020B0503020204020204" charset="-122"/>
                <a:cs typeface="微软雅黑" panose="020B0503020204020204" charset="-122"/>
                <a:hlinkClick r:id="rId4" action="ppaction://hlinkfile"/>
              </a:rPr>
              <a:t>刑法修正案（十一）法条新旧对比</a:t>
            </a:r>
            <a:r>
              <a:rPr lang="en-US" altLang="zh-CN" sz="1400" dirty="0" smtClean="0">
                <a:solidFill>
                  <a:srgbClr val="FF0000"/>
                </a:solidFill>
                <a:latin typeface="微软雅黑" panose="020B0503020204020204" charset="-122"/>
                <a:ea typeface="微软雅黑" panose="020B0503020204020204" charset="-122"/>
                <a:cs typeface="微软雅黑" panose="020B0503020204020204" charset="-122"/>
                <a:hlinkClick r:id="rId4" action="ppaction://hlinkfile"/>
              </a:rPr>
              <a:t>.</a:t>
            </a:r>
            <a:r>
              <a:rPr lang="en-US" altLang="zh-CN" sz="1400" dirty="0" err="1" smtClean="0">
                <a:solidFill>
                  <a:srgbClr val="FF0000"/>
                </a:solidFill>
                <a:latin typeface="微软雅黑" panose="020B0503020204020204" charset="-122"/>
                <a:ea typeface="微软雅黑" panose="020B0503020204020204" charset="-122"/>
                <a:cs typeface="微软雅黑" panose="020B0503020204020204" charset="-122"/>
                <a:hlinkClick r:id="rId4" action="ppaction://hlinkfile"/>
              </a:rPr>
              <a:t>docx</a:t>
            </a:r>
            <a:endParaRPr lang="en-US" altLang="zh-CN" sz="1400"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二、谁可能涉及安全生产刑事犯罪？</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11" name="TextBox 10"/>
          <p:cNvSpPr txBox="1"/>
          <p:nvPr/>
        </p:nvSpPr>
        <p:spPr>
          <a:xfrm>
            <a:off x="323705" y="915635"/>
            <a:ext cx="5400375" cy="984885"/>
          </a:xfrm>
          <a:prstGeom prst="rect">
            <a:avLst/>
          </a:prstGeom>
          <a:noFill/>
        </p:spPr>
        <p:txBody>
          <a:bodyPr wrap="square" rtlCol="0">
            <a:spAutoFit/>
          </a:bodyPr>
          <a:lstStyle/>
          <a:p>
            <a:pPr algn="just"/>
            <a:r>
              <a:rPr lang="en-US" altLang="zh-CN" sz="2000" b="1" dirty="0" smtClean="0">
                <a:solidFill>
                  <a:srgbClr val="FF0000"/>
                </a:solidFill>
                <a:latin typeface="黑体" panose="02010609060101010101" pitchFamily="49" charset="-122"/>
                <a:ea typeface="黑体" panose="02010609060101010101" pitchFamily="49" charset="-122"/>
              </a:rPr>
              <a:t>《</a:t>
            </a:r>
            <a:r>
              <a:rPr lang="zh-CN" altLang="en-US" sz="2000" b="1" dirty="0" smtClean="0">
                <a:solidFill>
                  <a:srgbClr val="FF0000"/>
                </a:solidFill>
                <a:latin typeface="黑体" panose="02010609060101010101" pitchFamily="49" charset="-122"/>
                <a:ea typeface="黑体" panose="02010609060101010101" pitchFamily="49" charset="-122"/>
              </a:rPr>
              <a:t>最高人民法院、最高人民检察院关于办理危害生产安全刑事案件适用法律若干问题的解释</a:t>
            </a:r>
            <a:r>
              <a:rPr lang="en-US" altLang="zh-CN" sz="2000" b="1" dirty="0" smtClean="0">
                <a:solidFill>
                  <a:srgbClr val="FF0000"/>
                </a:solidFill>
                <a:latin typeface="黑体" panose="02010609060101010101" pitchFamily="49" charset="-122"/>
                <a:ea typeface="黑体" panose="02010609060101010101" pitchFamily="49" charset="-122"/>
              </a:rPr>
              <a:t>》</a:t>
            </a:r>
            <a:endParaRPr lang="zh-CN" altLang="en-US" sz="2000" b="1" dirty="0" smtClean="0">
              <a:solidFill>
                <a:srgbClr val="FF0000"/>
              </a:solidFill>
              <a:latin typeface="黑体" panose="02010609060101010101" pitchFamily="49" charset="-122"/>
              <a:ea typeface="黑体" panose="02010609060101010101" pitchFamily="49" charset="-122"/>
            </a:endParaRPr>
          </a:p>
          <a:p>
            <a:pPr algn="just"/>
            <a:endParaRPr lang="zh-CN" altLang="en-US" dirty="0"/>
          </a:p>
        </p:txBody>
      </p:sp>
      <p:sp>
        <p:nvSpPr>
          <p:cNvPr id="12" name="圆角矩形标注 11"/>
          <p:cNvSpPr/>
          <p:nvPr/>
        </p:nvSpPr>
        <p:spPr bwMode="auto">
          <a:xfrm>
            <a:off x="251701" y="1779695"/>
            <a:ext cx="3600249" cy="2304160"/>
          </a:xfrm>
          <a:prstGeom prst="wedgeRoundRectCallout">
            <a:avLst>
              <a:gd name="adj1" fmla="val -28488"/>
              <a:gd name="adj2" fmla="val 50788"/>
              <a:gd name="adj3" fmla="val 16667"/>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zh-CN" sz="1600" b="1" dirty="0" smtClean="0"/>
              <a:t>第一条　刑法第一百三十四条第一款规定的犯罪主体，包括对生产、作业负有组织、指挥或者管理职责的</a:t>
            </a:r>
            <a:r>
              <a:rPr lang="zh-CN" altLang="zh-CN" sz="1600" b="1" u="sng" dirty="0" smtClean="0">
                <a:solidFill>
                  <a:srgbClr val="FF0000"/>
                </a:solidFill>
              </a:rPr>
              <a:t>负责人、管理人员、实际控制人、投资人等人员，以及直接从事生产、作业的人员。</a:t>
            </a:r>
            <a:r>
              <a:rPr lang="zh-CN" altLang="en-US" sz="1600" b="1" dirty="0" smtClean="0"/>
              <a:t>（谁可能涉</a:t>
            </a:r>
            <a:r>
              <a:rPr lang="zh-CN" altLang="en-US" sz="1600" b="1" dirty="0" smtClean="0">
                <a:solidFill>
                  <a:srgbClr val="FF0000"/>
                </a:solidFill>
              </a:rPr>
              <a:t>重大责任事故罪？</a:t>
            </a:r>
            <a:r>
              <a:rPr lang="zh-CN" altLang="en-US" sz="1600" b="1" dirty="0" smtClean="0"/>
              <a:t>）</a:t>
            </a:r>
            <a:endParaRPr lang="zh-CN" altLang="zh-CN" sz="1600" b="1" dirty="0"/>
          </a:p>
        </p:txBody>
      </p:sp>
      <p:pic>
        <p:nvPicPr>
          <p:cNvPr id="2" name="图片 1"/>
          <p:cNvPicPr>
            <a:picLocks noChangeAspect="1"/>
          </p:cNvPicPr>
          <p:nvPr/>
        </p:nvPicPr>
        <p:blipFill>
          <a:blip r:embed="rId4"/>
          <a:stretch>
            <a:fillRect/>
          </a:stretch>
        </p:blipFill>
        <p:spPr>
          <a:xfrm>
            <a:off x="4211975" y="1824383"/>
            <a:ext cx="4474852" cy="224352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二、谁可能涉及安全生产刑事犯罪？</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4" name="文本框 3"/>
          <p:cNvSpPr txBox="1"/>
          <p:nvPr/>
        </p:nvSpPr>
        <p:spPr>
          <a:xfrm>
            <a:off x="35685" y="687265"/>
            <a:ext cx="5760400" cy="707886"/>
          </a:xfrm>
          <a:prstGeom prst="rect">
            <a:avLst/>
          </a:prstGeom>
          <a:noFill/>
        </p:spPr>
        <p:txBody>
          <a:bodyPr wrap="square" rtlCol="0">
            <a:spAutoFit/>
          </a:bodyPr>
          <a:lstStyle/>
          <a:p>
            <a:pPr algn="just"/>
            <a:r>
              <a:rPr lang="en-US" altLang="zh-CN" sz="2000" b="1" dirty="0" smtClean="0">
                <a:solidFill>
                  <a:srgbClr val="FF0000"/>
                </a:solidFill>
                <a:latin typeface="黑体" panose="02010609060101010101" pitchFamily="49" charset="-122"/>
                <a:ea typeface="黑体" panose="02010609060101010101" pitchFamily="49" charset="-122"/>
              </a:rPr>
              <a:t>《</a:t>
            </a:r>
            <a:r>
              <a:rPr lang="zh-CN" altLang="en-US" sz="2000" b="1" dirty="0" smtClean="0">
                <a:solidFill>
                  <a:srgbClr val="FF0000"/>
                </a:solidFill>
                <a:latin typeface="黑体" panose="02010609060101010101" pitchFamily="49" charset="-122"/>
                <a:ea typeface="黑体" panose="02010609060101010101" pitchFamily="49" charset="-122"/>
              </a:rPr>
              <a:t>最高人民法院、最高人民检察院关于办理危害生产安全刑事案件适用法律若干问题的解释</a:t>
            </a:r>
            <a:r>
              <a:rPr lang="en-US" altLang="zh-CN" sz="2000" b="1" dirty="0" smtClean="0">
                <a:solidFill>
                  <a:srgbClr val="FF0000"/>
                </a:solidFill>
                <a:latin typeface="黑体" panose="02010609060101010101" pitchFamily="49" charset="-122"/>
                <a:ea typeface="黑体" panose="02010609060101010101" pitchFamily="49" charset="-122"/>
              </a:rPr>
              <a:t>》</a:t>
            </a:r>
            <a:endParaRPr lang="zh-CN" altLang="en-US" sz="2000" b="1" dirty="0" smtClean="0">
              <a:solidFill>
                <a:srgbClr val="FF0000"/>
              </a:solidFill>
              <a:latin typeface="黑体" panose="02010609060101010101" pitchFamily="49" charset="-122"/>
              <a:ea typeface="黑体" panose="02010609060101010101" pitchFamily="49" charset="-122"/>
            </a:endParaRPr>
          </a:p>
        </p:txBody>
      </p:sp>
      <p:sp>
        <p:nvSpPr>
          <p:cNvPr id="10" name="圆角矩形 9"/>
          <p:cNvSpPr/>
          <p:nvPr/>
        </p:nvSpPr>
        <p:spPr bwMode="auto">
          <a:xfrm>
            <a:off x="179695" y="1923705"/>
            <a:ext cx="3960275" cy="1549031"/>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zh-CN" sz="1600" b="1" dirty="0" smtClean="0"/>
              <a:t>第二条　刑法第一百三十四条第二款规定的犯罪主体，包括对生产、作业负有组织、指挥或者管理职责的</a:t>
            </a:r>
            <a:r>
              <a:rPr lang="zh-CN" altLang="zh-CN" sz="1600" b="1" u="sng" dirty="0" smtClean="0">
                <a:solidFill>
                  <a:srgbClr val="FF0000"/>
                </a:solidFill>
              </a:rPr>
              <a:t>负责人、管理人员、实际控制人、投资人等人员</a:t>
            </a:r>
            <a:r>
              <a:rPr lang="zh-CN" altLang="zh-CN" sz="1600" b="1" dirty="0" smtClean="0"/>
              <a:t>。</a:t>
            </a:r>
            <a:r>
              <a:rPr lang="zh-CN" altLang="en-US" sz="1600" b="1" dirty="0" smtClean="0"/>
              <a:t>（谁可能涉</a:t>
            </a:r>
            <a:r>
              <a:rPr lang="zh-CN" altLang="en-US" sz="1600" b="1" dirty="0" smtClean="0">
                <a:solidFill>
                  <a:srgbClr val="FF0000"/>
                </a:solidFill>
              </a:rPr>
              <a:t>强令违章冒险作业罪？</a:t>
            </a:r>
            <a:r>
              <a:rPr lang="zh-CN" altLang="en-US" sz="1600" b="1" dirty="0" smtClean="0"/>
              <a:t>）</a:t>
            </a:r>
            <a:endParaRPr lang="zh-CN" altLang="zh-CN" sz="1600" b="1" dirty="0"/>
          </a:p>
        </p:txBody>
      </p:sp>
      <p:sp>
        <p:nvSpPr>
          <p:cNvPr id="11" name="右箭头 10"/>
          <p:cNvSpPr/>
          <p:nvPr/>
        </p:nvSpPr>
        <p:spPr bwMode="auto">
          <a:xfrm>
            <a:off x="4364599" y="2692938"/>
            <a:ext cx="170450" cy="191500"/>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圆角矩形标注 11"/>
          <p:cNvSpPr/>
          <p:nvPr/>
        </p:nvSpPr>
        <p:spPr bwMode="auto">
          <a:xfrm>
            <a:off x="4719384" y="1779635"/>
            <a:ext cx="4387937" cy="1800185"/>
          </a:xfrm>
          <a:prstGeom prst="wedgeRoundRectCallout">
            <a:avLst>
              <a:gd name="adj1" fmla="val 32957"/>
              <a:gd name="adj2" fmla="val 49962"/>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zh-CN" sz="1200" b="1" dirty="0" smtClean="0"/>
              <a:t>第五条　明知存在事故隐患、继续作业存在危险，仍然违反有关安全管理的规定，实施下列行为之一的，应当认定为刑法第一百三十四条第二款规定的</a:t>
            </a:r>
            <a:r>
              <a:rPr lang="en-US" altLang="zh-CN" sz="1200" b="1" dirty="0" smtClean="0"/>
              <a:t>“</a:t>
            </a:r>
            <a:r>
              <a:rPr lang="zh-CN" altLang="zh-CN" sz="1200" b="1" dirty="0" smtClean="0"/>
              <a:t>强令他人违章冒险作业</a:t>
            </a:r>
            <a:r>
              <a:rPr lang="en-US" altLang="zh-CN" sz="1200" b="1" dirty="0" smtClean="0"/>
              <a:t>”</a:t>
            </a:r>
            <a:r>
              <a:rPr lang="zh-CN" altLang="zh-CN" sz="1200" b="1" dirty="0" smtClean="0"/>
              <a:t>：</a:t>
            </a:r>
            <a:endParaRPr lang="zh-CN" altLang="zh-CN" sz="1200" b="1" dirty="0" smtClean="0"/>
          </a:p>
          <a:p>
            <a:r>
              <a:rPr lang="zh-CN" altLang="zh-CN" sz="1200" b="1" dirty="0" smtClean="0"/>
              <a:t>（一）利用组织、指挥、管理职权，强制他人违章作业的；</a:t>
            </a:r>
            <a:endParaRPr lang="zh-CN" altLang="zh-CN" sz="1200" b="1" dirty="0" smtClean="0"/>
          </a:p>
          <a:p>
            <a:r>
              <a:rPr lang="zh-CN" altLang="zh-CN" sz="1200" b="1" dirty="0" smtClean="0"/>
              <a:t>（二）采取威逼、胁迫、恐吓等手段，强制他人违章作业的；</a:t>
            </a:r>
            <a:endParaRPr lang="zh-CN" altLang="zh-CN" sz="1200" b="1" dirty="0" smtClean="0"/>
          </a:p>
          <a:p>
            <a:r>
              <a:rPr lang="zh-CN" altLang="zh-CN" sz="1200" b="1" dirty="0" smtClean="0"/>
              <a:t>（三）故意掩盖事故隐患，组织他人违章作业的；</a:t>
            </a:r>
            <a:endParaRPr lang="zh-CN" altLang="zh-CN" sz="1200" b="1" dirty="0" smtClean="0"/>
          </a:p>
          <a:p>
            <a:r>
              <a:rPr lang="zh-CN" altLang="zh-CN" sz="1200" b="1" dirty="0" smtClean="0"/>
              <a:t>（四）其他强令他人违章作业的行为。</a:t>
            </a:r>
            <a:r>
              <a:rPr lang="zh-CN" altLang="en-US" sz="1200" b="1" dirty="0" smtClean="0"/>
              <a:t>（</a:t>
            </a:r>
            <a:r>
              <a:rPr lang="zh-CN" altLang="en-US" sz="1200" b="1" dirty="0" smtClean="0">
                <a:solidFill>
                  <a:srgbClr val="FF0000"/>
                </a:solidFill>
              </a:rPr>
              <a:t>强令违章冒险作业罪</a:t>
            </a:r>
            <a:r>
              <a:rPr lang="zh-CN" altLang="en-US" sz="1200" b="1" dirty="0">
                <a:solidFill>
                  <a:srgbClr val="FF0000"/>
                </a:solidFill>
              </a:rPr>
              <a:t>认定</a:t>
            </a:r>
            <a:r>
              <a:rPr lang="zh-CN" altLang="en-US" sz="1200" b="1" dirty="0" smtClean="0"/>
              <a:t>）</a:t>
            </a:r>
            <a:endParaRPr lang="en-US" altLang="zh-CN" sz="1200" b="1" dirty="0"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三、刑法修正案（十一）涉安全生产条款解读</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5" name="文本框 4"/>
          <p:cNvSpPr txBox="1"/>
          <p:nvPr/>
        </p:nvSpPr>
        <p:spPr>
          <a:xfrm>
            <a:off x="461169" y="711729"/>
            <a:ext cx="7988435" cy="400110"/>
          </a:xfrm>
          <a:prstGeom prst="rect">
            <a:avLst/>
          </a:prstGeom>
          <a:solidFill>
            <a:srgbClr val="FFFFFF"/>
          </a:solidFill>
        </p:spPr>
        <p:txBody>
          <a:bodyPr wrap="square" rtlCol="0">
            <a:spAutoFit/>
          </a:bodyPr>
          <a:lstStyle/>
          <a:p>
            <a:r>
              <a:rPr lang="zh-CN" altLang="en-US" sz="2000" b="1" dirty="0">
                <a:solidFill>
                  <a:srgbClr val="FF0000"/>
                </a:solidFill>
                <a:latin typeface="微软雅黑" panose="020B0503020204020204" charset="-122"/>
                <a:ea typeface="微软雅黑" panose="020B0503020204020204" charset="-122"/>
              </a:rPr>
              <a:t>中华人民共和国刑法修正案（十一</a:t>
            </a:r>
            <a:r>
              <a:rPr lang="zh-CN" altLang="en-US" sz="2000" b="1" dirty="0" smtClean="0">
                <a:solidFill>
                  <a:srgbClr val="FF0000"/>
                </a:solidFill>
                <a:latin typeface="微软雅黑" panose="020B0503020204020204" charset="-122"/>
                <a:ea typeface="微软雅黑" panose="020B0503020204020204" charset="-122"/>
              </a:rPr>
              <a:t>）</a:t>
            </a:r>
            <a:r>
              <a:rPr lang="zh-CN" altLang="zh-CN" dirty="0"/>
              <a:t>将于</a:t>
            </a:r>
            <a:r>
              <a:rPr lang="en-US" altLang="zh-CN" dirty="0"/>
              <a:t>2021</a:t>
            </a:r>
            <a:r>
              <a:rPr lang="zh-CN" altLang="zh-CN" dirty="0"/>
              <a:t>年</a:t>
            </a:r>
            <a:r>
              <a:rPr lang="en-US" altLang="zh-CN" dirty="0"/>
              <a:t>3</a:t>
            </a:r>
            <a:r>
              <a:rPr lang="zh-CN" altLang="zh-CN" dirty="0"/>
              <a:t>月</a:t>
            </a:r>
            <a:r>
              <a:rPr lang="en-US" altLang="zh-CN" dirty="0"/>
              <a:t>1</a:t>
            </a:r>
            <a:r>
              <a:rPr lang="zh-CN" altLang="zh-CN" dirty="0"/>
              <a:t>日起</a:t>
            </a:r>
            <a:r>
              <a:rPr lang="zh-CN" altLang="zh-CN" dirty="0" smtClean="0"/>
              <a:t>施行</a:t>
            </a:r>
            <a:endParaRPr lang="zh-CN" altLang="en-US" sz="2000" b="1" dirty="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461169" y="4518835"/>
            <a:ext cx="4680325" cy="246221"/>
          </a:xfrm>
          <a:prstGeom prst="rect">
            <a:avLst/>
          </a:prstGeom>
          <a:noFill/>
        </p:spPr>
        <p:txBody>
          <a:bodyPr wrap="square" rtlCol="0">
            <a:spAutoFit/>
          </a:bodyPr>
          <a:lstStyle/>
          <a:p>
            <a:r>
              <a:rPr lang="en-US" altLang="zh-CN" sz="1000" dirty="0" smtClean="0">
                <a:hlinkClick r:id="rId4" action="ppaction://hlinkfile"/>
              </a:rPr>
              <a:t>2020.12.28</a:t>
            </a:r>
            <a:r>
              <a:rPr lang="zh-CN" altLang="en-US" sz="1000" dirty="0" smtClean="0">
                <a:hlinkClick r:id="rId4" action="ppaction://hlinkfile"/>
              </a:rPr>
              <a:t>刑法修正案</a:t>
            </a:r>
            <a:r>
              <a:rPr lang="en-US" altLang="zh-CN" sz="1000" dirty="0" smtClean="0">
                <a:hlinkClick r:id="rId4" action="ppaction://hlinkfile"/>
              </a:rPr>
              <a:t>(</a:t>
            </a:r>
            <a:r>
              <a:rPr lang="zh-CN" altLang="en-US" sz="1000" dirty="0" smtClean="0">
                <a:hlinkClick r:id="rId4" action="ppaction://hlinkfile"/>
              </a:rPr>
              <a:t>十一</a:t>
            </a:r>
            <a:r>
              <a:rPr lang="en-US" altLang="zh-CN" sz="1000" dirty="0" smtClean="0">
                <a:hlinkClick r:id="rId4" action="ppaction://hlinkfile"/>
              </a:rPr>
              <a:t>)</a:t>
            </a:r>
            <a:r>
              <a:rPr lang="zh-CN" altLang="en-US" sz="1000" dirty="0" smtClean="0">
                <a:hlinkClick r:id="rId4" action="ppaction://hlinkfile"/>
              </a:rPr>
              <a:t>关于安全生产犯罪的解读与实践探讨</a:t>
            </a:r>
            <a:r>
              <a:rPr lang="en-US" altLang="zh-CN" sz="1000" dirty="0" smtClean="0">
                <a:hlinkClick r:id="rId4" action="ppaction://hlinkfile"/>
              </a:rPr>
              <a:t>.</a:t>
            </a:r>
            <a:r>
              <a:rPr lang="en-US" altLang="zh-CN" sz="1000" dirty="0" err="1" smtClean="0">
                <a:hlinkClick r:id="rId4" action="ppaction://hlinkfile"/>
              </a:rPr>
              <a:t>docx</a:t>
            </a:r>
            <a:endParaRPr lang="zh-CN" altLang="en-US" sz="1000" dirty="0"/>
          </a:p>
        </p:txBody>
      </p:sp>
      <p:sp>
        <p:nvSpPr>
          <p:cNvPr id="4" name="文本框 3"/>
          <p:cNvSpPr txBox="1"/>
          <p:nvPr/>
        </p:nvSpPr>
        <p:spPr>
          <a:xfrm>
            <a:off x="343358" y="1244865"/>
            <a:ext cx="8352580" cy="1323439"/>
          </a:xfrm>
          <a:prstGeom prst="rect">
            <a:avLst/>
          </a:prstGeom>
          <a:solidFill>
            <a:srgbClr val="FFFFFF"/>
          </a:solidFill>
        </p:spPr>
        <p:txBody>
          <a:bodyPr wrap="square" rtlCol="0">
            <a:spAutoFit/>
          </a:bodyPr>
          <a:lstStyle/>
          <a:p>
            <a:r>
              <a:rPr lang="zh-CN" altLang="en-US" sz="1600" b="1" dirty="0" smtClean="0">
                <a:latin typeface="方正小标宋_GBK" panose="03000509000000000000" pitchFamily="65" charset="-122"/>
                <a:ea typeface="方正小标宋_GBK" panose="03000509000000000000" pitchFamily="65" charset="-122"/>
              </a:rPr>
              <a:t>重大意义：</a:t>
            </a:r>
            <a:r>
              <a:rPr lang="zh-CN" altLang="zh-CN" sz="1600" dirty="0" smtClean="0"/>
              <a:t>这</a:t>
            </a:r>
            <a:r>
              <a:rPr lang="zh-CN" altLang="zh-CN" sz="1600" dirty="0"/>
              <a:t>是国家层面推动修订《刑法》修正案、</a:t>
            </a:r>
            <a:r>
              <a:rPr lang="zh-CN" altLang="zh-CN" sz="1600" b="1" dirty="0"/>
              <a:t>将事故前的严重违法行为入刑</a:t>
            </a:r>
            <a:r>
              <a:rPr lang="zh-CN" altLang="zh-CN" sz="1600" dirty="0"/>
              <a:t>的重大成果，充分体现了生命至上、安全第一的理念</a:t>
            </a:r>
            <a:r>
              <a:rPr lang="zh-CN" altLang="zh-CN" sz="1600" dirty="0" smtClean="0"/>
              <a:t>，</a:t>
            </a:r>
            <a:r>
              <a:rPr lang="zh-CN" altLang="en-US" sz="1600" dirty="0" smtClean="0"/>
              <a:t>特别是</a:t>
            </a:r>
            <a:r>
              <a:rPr lang="zh-CN" altLang="zh-CN" sz="1600" dirty="0" smtClean="0"/>
              <a:t>充分体现</a:t>
            </a:r>
            <a:r>
              <a:rPr lang="zh-CN" altLang="zh-CN" sz="1600" dirty="0"/>
              <a:t>了预防生产安全事故、尽可能避免实害发生的导向，</a:t>
            </a:r>
            <a:r>
              <a:rPr lang="zh-CN" altLang="zh-CN" sz="1600" dirty="0">
                <a:solidFill>
                  <a:srgbClr val="FF0000"/>
                </a:solidFill>
              </a:rPr>
              <a:t>将有可能导致事故发生的严重违法行为提前纳入刑法规制范畴，以轻刑</a:t>
            </a:r>
            <a:r>
              <a:rPr lang="zh-CN" altLang="zh-CN" sz="1600" dirty="0"/>
              <a:t>（一年以下有期徒刑、拘役、管制）区别于已发生实害的严重犯罪，体现“宽严相济</a:t>
            </a:r>
            <a:r>
              <a:rPr lang="en-US" altLang="zh-CN" sz="1600" dirty="0"/>
              <a:t>”</a:t>
            </a:r>
            <a:r>
              <a:rPr lang="zh-CN" altLang="zh-CN" sz="1600" dirty="0"/>
              <a:t>、惩罚与教育相</a:t>
            </a:r>
            <a:r>
              <a:rPr lang="zh-CN" altLang="zh-CN" sz="1600" dirty="0" smtClean="0"/>
              <a:t>结合。</a:t>
            </a:r>
            <a:endParaRPr lang="zh-CN" altLang="en-US" sz="1600" dirty="0"/>
          </a:p>
        </p:txBody>
      </p:sp>
      <p:sp>
        <p:nvSpPr>
          <p:cNvPr id="7" name="文本框 6"/>
          <p:cNvSpPr txBox="1"/>
          <p:nvPr/>
        </p:nvSpPr>
        <p:spPr>
          <a:xfrm>
            <a:off x="326327" y="2664264"/>
            <a:ext cx="8386642" cy="1815882"/>
          </a:xfrm>
          <a:prstGeom prst="rect">
            <a:avLst/>
          </a:prstGeom>
          <a:solidFill>
            <a:schemeClr val="bg1"/>
          </a:solidFill>
        </p:spPr>
        <p:txBody>
          <a:bodyPr wrap="square" rtlCol="0">
            <a:spAutoFit/>
          </a:bodyPr>
          <a:lstStyle/>
          <a:p>
            <a:r>
              <a:rPr lang="zh-CN" altLang="en-US" sz="1600" b="1" dirty="0" smtClean="0">
                <a:latin typeface="方正小标宋_GBK" panose="03000509000000000000" pitchFamily="65" charset="-122"/>
                <a:ea typeface="方正小标宋_GBK" panose="03000509000000000000" pitchFamily="65" charset="-122"/>
              </a:rPr>
              <a:t>主要内容：</a:t>
            </a:r>
            <a:r>
              <a:rPr lang="zh-CN" altLang="zh-CN" sz="1600" b="1" dirty="0" smtClean="0"/>
              <a:t>一</a:t>
            </a:r>
            <a:r>
              <a:rPr lang="zh-CN" altLang="zh-CN" sz="1600" b="1" dirty="0"/>
              <a:t>是修改了强令违章冒险作业罪，增加了放任冒险作业的情形（</a:t>
            </a:r>
            <a:r>
              <a:rPr lang="zh-CN" altLang="zh-CN" sz="1600" b="1" dirty="0">
                <a:solidFill>
                  <a:srgbClr val="FF0000"/>
                </a:solidFill>
              </a:rPr>
              <a:t>大白话：有隐患无强迫也犯罪，最高判十五年</a:t>
            </a:r>
            <a:r>
              <a:rPr lang="zh-CN" altLang="zh-CN" sz="1600" b="1" dirty="0"/>
              <a:t>）</a:t>
            </a:r>
            <a:r>
              <a:rPr lang="zh-CN" altLang="zh-CN" sz="1600" b="1" dirty="0" smtClean="0"/>
              <a:t>。</a:t>
            </a:r>
            <a:endParaRPr lang="en-US" altLang="zh-CN" sz="1600" b="1" dirty="0" smtClean="0"/>
          </a:p>
          <a:p>
            <a:r>
              <a:rPr lang="zh-CN" altLang="zh-CN" sz="1600" b="1" dirty="0"/>
              <a:t>二是增加了三类现实危险犯罪，即“关闭破坏生产安全设备设施和篡改、隐瞒、销毁数据信息的犯罪”、“拒不整改重大事故隐患犯罪”、“擅自从事高危生产作业活动的犯罪” （</a:t>
            </a:r>
            <a:r>
              <a:rPr lang="zh-CN" altLang="zh-CN" sz="1600" b="1" dirty="0">
                <a:solidFill>
                  <a:srgbClr val="FF0000"/>
                </a:solidFill>
              </a:rPr>
              <a:t>大白话：无伤亡后果也犯罪，最高判一年</a:t>
            </a:r>
            <a:r>
              <a:rPr lang="zh-CN" altLang="zh-CN" sz="1600" b="1" dirty="0"/>
              <a:t>）</a:t>
            </a:r>
            <a:r>
              <a:rPr lang="zh-CN" altLang="zh-CN" sz="1600" b="1" dirty="0" smtClean="0"/>
              <a:t>。</a:t>
            </a:r>
            <a:endParaRPr lang="en-US" altLang="zh-CN" sz="1600" b="1" dirty="0" smtClean="0"/>
          </a:p>
          <a:p>
            <a:r>
              <a:rPr lang="zh-CN" altLang="zh-CN" sz="1600" b="1" dirty="0"/>
              <a:t>三是修改了提供虚假证明文件罪，增加了</a:t>
            </a:r>
            <a:r>
              <a:rPr lang="en-US" altLang="zh-CN" sz="1600" b="1" dirty="0"/>
              <a:t>“</a:t>
            </a:r>
            <a:r>
              <a:rPr lang="zh-CN" altLang="zh-CN" sz="1600" b="1" dirty="0"/>
              <a:t>保荐、安全评价、环境影响评价、环境监测等职责的中介组织的人员</a:t>
            </a:r>
            <a:r>
              <a:rPr lang="en-US" altLang="zh-CN" sz="1600" b="1" dirty="0"/>
              <a:t>”</a:t>
            </a:r>
            <a:r>
              <a:rPr lang="zh-CN" altLang="zh-CN" sz="1600" b="1" dirty="0"/>
              <a:t>为犯罪主体（</a:t>
            </a:r>
            <a:r>
              <a:rPr lang="zh-CN" altLang="zh-CN" sz="1600" b="1" dirty="0">
                <a:solidFill>
                  <a:srgbClr val="FF0000"/>
                </a:solidFill>
              </a:rPr>
              <a:t>大白话：中介虚假评价也犯罪，最高判十年</a:t>
            </a:r>
            <a:r>
              <a:rPr lang="zh-CN" altLang="zh-CN" sz="1600" b="1" dirty="0"/>
              <a:t>）。</a:t>
            </a:r>
            <a:endParaRPr lang="zh-CN" altLang="en-US" sz="1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三、刑法修正案（十一）涉安全生产条款解读</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5" name="文本框 4"/>
          <p:cNvSpPr txBox="1"/>
          <p:nvPr/>
        </p:nvSpPr>
        <p:spPr>
          <a:xfrm>
            <a:off x="466502" y="748795"/>
            <a:ext cx="4344106" cy="707886"/>
          </a:xfrm>
          <a:prstGeom prst="rect">
            <a:avLst/>
          </a:prstGeom>
          <a:solidFill>
            <a:srgbClr val="FFFFFF"/>
          </a:solidFill>
        </p:spPr>
        <p:txBody>
          <a:bodyPr wrap="square" rtlCol="0">
            <a:spAutoFit/>
          </a:bodyPr>
          <a:lstStyle/>
          <a:p>
            <a:r>
              <a:rPr lang="zh-CN" altLang="en-US" sz="2000" b="1" dirty="0">
                <a:solidFill>
                  <a:srgbClr val="FF0000"/>
                </a:solidFill>
                <a:latin typeface="微软雅黑" panose="020B0503020204020204" charset="-122"/>
                <a:ea typeface="微软雅黑" panose="020B0503020204020204" charset="-122"/>
              </a:rPr>
              <a:t>中华人民共和国刑法修正案（十一</a:t>
            </a:r>
            <a:r>
              <a:rPr lang="zh-CN" altLang="en-US" sz="2000" b="1" dirty="0" smtClean="0">
                <a:solidFill>
                  <a:srgbClr val="FF0000"/>
                </a:solidFill>
                <a:latin typeface="微软雅黑" panose="020B0503020204020204" charset="-122"/>
                <a:ea typeface="微软雅黑" panose="020B0503020204020204" charset="-122"/>
              </a:rPr>
              <a:t>）</a:t>
            </a:r>
            <a:r>
              <a:rPr lang="zh-CN" altLang="zh-CN" dirty="0"/>
              <a:t>将于</a:t>
            </a:r>
            <a:r>
              <a:rPr lang="en-US" altLang="zh-CN" dirty="0"/>
              <a:t>2021</a:t>
            </a:r>
            <a:r>
              <a:rPr lang="zh-CN" altLang="zh-CN" dirty="0"/>
              <a:t>年</a:t>
            </a:r>
            <a:r>
              <a:rPr lang="en-US" altLang="zh-CN" dirty="0"/>
              <a:t>3</a:t>
            </a:r>
            <a:r>
              <a:rPr lang="zh-CN" altLang="zh-CN" dirty="0"/>
              <a:t>月</a:t>
            </a:r>
            <a:r>
              <a:rPr lang="en-US" altLang="zh-CN" dirty="0"/>
              <a:t>1</a:t>
            </a:r>
            <a:r>
              <a:rPr lang="zh-CN" altLang="zh-CN" dirty="0"/>
              <a:t>日起</a:t>
            </a:r>
            <a:r>
              <a:rPr lang="zh-CN" altLang="zh-CN" dirty="0" smtClean="0"/>
              <a:t>施行</a:t>
            </a:r>
            <a:endParaRPr lang="zh-CN" altLang="en-US" sz="2000" b="1" dirty="0">
              <a:solidFill>
                <a:srgbClr val="FF0000"/>
              </a:solidFill>
              <a:latin typeface="微软雅黑" panose="020B0503020204020204" charset="-122"/>
              <a:ea typeface="微软雅黑" panose="020B0503020204020204" charset="-122"/>
            </a:endParaRPr>
          </a:p>
        </p:txBody>
      </p:sp>
      <p:sp>
        <p:nvSpPr>
          <p:cNvPr id="6" name="圆角矩形 5"/>
          <p:cNvSpPr/>
          <p:nvPr/>
        </p:nvSpPr>
        <p:spPr bwMode="auto">
          <a:xfrm>
            <a:off x="1007135" y="1610230"/>
            <a:ext cx="3059102" cy="2707473"/>
          </a:xfrm>
          <a:prstGeom prst="roundRect">
            <a:avLst>
              <a:gd name="adj" fmla="val 12128"/>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600" b="1" dirty="0" smtClean="0"/>
              <a:t>1.</a:t>
            </a:r>
            <a:r>
              <a:rPr lang="zh-CN" altLang="en-US" sz="1600" b="1" dirty="0" smtClean="0"/>
              <a:t>将</a:t>
            </a:r>
            <a:r>
              <a:rPr lang="zh-CN" altLang="en-US" sz="1600" b="1" dirty="0"/>
              <a:t>刑法第一百三十四条第二款修改为：“强令他人违章冒险作业，</a:t>
            </a:r>
            <a:r>
              <a:rPr lang="zh-CN" altLang="en-US" sz="1600" b="1" dirty="0">
                <a:solidFill>
                  <a:srgbClr val="FF0000"/>
                </a:solidFill>
              </a:rPr>
              <a:t>或者明知存在重大事故隐患而不排除，仍冒险组织作业</a:t>
            </a:r>
            <a:r>
              <a:rPr lang="zh-CN" altLang="en-US" sz="1600" b="1" dirty="0"/>
              <a:t>，因而发生重大伤亡事故或者造成其他严重后果的，处五年以下有期徒刑或者拘役；情节特别恶劣的，处五年以上有期徒刑。”</a:t>
            </a:r>
            <a:endParaRPr lang="zh-CN" altLang="en-US" sz="1600" b="1" dirty="0"/>
          </a:p>
        </p:txBody>
      </p:sp>
      <p:sp>
        <p:nvSpPr>
          <p:cNvPr id="2" name="文本框 1"/>
          <p:cNvSpPr txBox="1"/>
          <p:nvPr/>
        </p:nvSpPr>
        <p:spPr>
          <a:xfrm>
            <a:off x="755735" y="4471252"/>
            <a:ext cx="4680325" cy="246221"/>
          </a:xfrm>
          <a:prstGeom prst="rect">
            <a:avLst/>
          </a:prstGeom>
          <a:noFill/>
        </p:spPr>
        <p:txBody>
          <a:bodyPr wrap="square" rtlCol="0">
            <a:spAutoFit/>
          </a:bodyPr>
          <a:lstStyle/>
          <a:p>
            <a:r>
              <a:rPr lang="en-US" altLang="zh-CN" sz="1000" dirty="0" smtClean="0">
                <a:hlinkClick r:id="rId4" action="ppaction://hlinkfile"/>
              </a:rPr>
              <a:t>2020.12.28</a:t>
            </a:r>
            <a:r>
              <a:rPr lang="zh-CN" altLang="en-US" sz="1000" dirty="0" smtClean="0">
                <a:hlinkClick r:id="rId4" action="ppaction://hlinkfile"/>
              </a:rPr>
              <a:t>刑法修正案</a:t>
            </a:r>
            <a:r>
              <a:rPr lang="en-US" altLang="zh-CN" sz="1000" dirty="0" smtClean="0">
                <a:hlinkClick r:id="rId4" action="ppaction://hlinkfile"/>
              </a:rPr>
              <a:t>(</a:t>
            </a:r>
            <a:r>
              <a:rPr lang="zh-CN" altLang="en-US" sz="1000" dirty="0" smtClean="0">
                <a:hlinkClick r:id="rId4" action="ppaction://hlinkfile"/>
              </a:rPr>
              <a:t>十一</a:t>
            </a:r>
            <a:r>
              <a:rPr lang="en-US" altLang="zh-CN" sz="1000" dirty="0" smtClean="0">
                <a:hlinkClick r:id="rId4" action="ppaction://hlinkfile"/>
              </a:rPr>
              <a:t>)</a:t>
            </a:r>
            <a:r>
              <a:rPr lang="zh-CN" altLang="en-US" sz="1000" dirty="0" smtClean="0">
                <a:hlinkClick r:id="rId4" action="ppaction://hlinkfile"/>
              </a:rPr>
              <a:t>关于安全生产犯罪的解读与实践探讨</a:t>
            </a:r>
            <a:r>
              <a:rPr lang="en-US" altLang="zh-CN" sz="1000" dirty="0" smtClean="0">
                <a:hlinkClick r:id="rId4" action="ppaction://hlinkfile"/>
              </a:rPr>
              <a:t>.</a:t>
            </a:r>
            <a:r>
              <a:rPr lang="en-US" altLang="zh-CN" sz="1000" dirty="0" err="1" smtClean="0">
                <a:hlinkClick r:id="rId4" action="ppaction://hlinkfile"/>
              </a:rPr>
              <a:t>docx</a:t>
            </a:r>
            <a:endParaRPr lang="zh-CN" altLang="en-US" sz="1000" dirty="0"/>
          </a:p>
        </p:txBody>
      </p:sp>
      <p:pic>
        <p:nvPicPr>
          <p:cNvPr id="3" name="图片 2"/>
          <p:cNvPicPr>
            <a:picLocks noChangeAspect="1"/>
          </p:cNvPicPr>
          <p:nvPr/>
        </p:nvPicPr>
        <p:blipFill>
          <a:blip r:embed="rId5"/>
          <a:stretch>
            <a:fillRect/>
          </a:stretch>
        </p:blipFill>
        <p:spPr>
          <a:xfrm>
            <a:off x="5640430" y="771532"/>
            <a:ext cx="2277550" cy="40489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89792"/>
          <a:stretch>
            <a:fillRect/>
          </a:stretch>
        </p:blipFill>
        <p:spPr bwMode="auto">
          <a:xfrm>
            <a:off x="0" y="-22225"/>
            <a:ext cx="9180513" cy="7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41196" t="12308" r="40442" b="59459"/>
          <a:stretch>
            <a:fillRect/>
          </a:stretch>
        </p:blipFill>
        <p:spPr bwMode="auto">
          <a:xfrm>
            <a:off x="0" y="-88900"/>
            <a:ext cx="922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53487" t="56772"/>
          <a:stretch>
            <a:fillRect/>
          </a:stretch>
        </p:blipFill>
        <p:spPr bwMode="auto">
          <a:xfrm flipV="1">
            <a:off x="5742305" y="-22225"/>
            <a:ext cx="34385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a:spLocks noChangeArrowheads="1"/>
          </p:cNvSpPr>
          <p:nvPr/>
        </p:nvSpPr>
        <p:spPr bwMode="auto">
          <a:xfrm>
            <a:off x="989880" y="118034"/>
            <a:ext cx="812309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nchor="ctr">
            <a:spAutoFit/>
          </a:bodyPr>
          <a:lstStyle/>
          <a:p>
            <a:r>
              <a:rPr lang="zh-CN" altLang="en-US" sz="2400" b="1" spc="-100" dirty="0" smtClean="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rPr>
              <a:t>三、刑法修正案（十一）涉安全生产条款解读</a:t>
            </a:r>
            <a:endParaRPr lang="zh-CN" altLang="en-US" sz="2400" b="1" spc="-100" dirty="0">
              <a:solidFill>
                <a:srgbClr val="FFFF00"/>
              </a:solidFill>
              <a:effectLst>
                <a:outerShdw blurRad="38100" dist="38100" dir="2700000" algn="tl">
                  <a:srgbClr val="000000">
                    <a:alpha val="43137"/>
                  </a:srgbClr>
                </a:outerShdw>
              </a:effectLst>
              <a:latin typeface="方正小标宋简体" panose="03000509000000000000" pitchFamily="2" charset="-122"/>
              <a:ea typeface="方正小标宋简体" panose="03000509000000000000" pitchFamily="2" charset="-122"/>
              <a:sym typeface="微软雅黑" panose="020B0503020204020204" charset="-122"/>
            </a:endParaRPr>
          </a:p>
        </p:txBody>
      </p:sp>
      <p:sp>
        <p:nvSpPr>
          <p:cNvPr id="5" name="文本框 4"/>
          <p:cNvSpPr txBox="1"/>
          <p:nvPr/>
        </p:nvSpPr>
        <p:spPr>
          <a:xfrm>
            <a:off x="755829" y="846331"/>
            <a:ext cx="4176196" cy="707886"/>
          </a:xfrm>
          <a:prstGeom prst="rect">
            <a:avLst/>
          </a:prstGeom>
          <a:solidFill>
            <a:srgbClr val="FFFFFF"/>
          </a:solidFill>
        </p:spPr>
        <p:txBody>
          <a:bodyPr wrap="square" rtlCol="0">
            <a:spAutoFit/>
          </a:bodyPr>
          <a:lstStyle/>
          <a:p>
            <a:r>
              <a:rPr lang="zh-CN" altLang="en-US" sz="2000" b="1" dirty="0">
                <a:solidFill>
                  <a:srgbClr val="FF0000"/>
                </a:solidFill>
                <a:latin typeface="微软雅黑" panose="020B0503020204020204" charset="-122"/>
                <a:ea typeface="微软雅黑" panose="020B0503020204020204" charset="-122"/>
              </a:rPr>
              <a:t>中华人民共和国刑法修正案（十一</a:t>
            </a:r>
            <a:r>
              <a:rPr lang="zh-CN" altLang="en-US" sz="2000" b="1" dirty="0" smtClean="0">
                <a:solidFill>
                  <a:srgbClr val="FF0000"/>
                </a:solidFill>
                <a:latin typeface="微软雅黑" panose="020B0503020204020204" charset="-122"/>
                <a:ea typeface="微软雅黑" panose="020B0503020204020204" charset="-122"/>
              </a:rPr>
              <a:t>）</a:t>
            </a:r>
            <a:r>
              <a:rPr lang="zh-CN" altLang="zh-CN" dirty="0"/>
              <a:t>将于</a:t>
            </a:r>
            <a:r>
              <a:rPr lang="en-US" altLang="zh-CN" dirty="0"/>
              <a:t>2021</a:t>
            </a:r>
            <a:r>
              <a:rPr lang="zh-CN" altLang="zh-CN" dirty="0"/>
              <a:t>年</a:t>
            </a:r>
            <a:r>
              <a:rPr lang="en-US" altLang="zh-CN" dirty="0"/>
              <a:t>3</a:t>
            </a:r>
            <a:r>
              <a:rPr lang="zh-CN" altLang="zh-CN" dirty="0"/>
              <a:t>月</a:t>
            </a:r>
            <a:r>
              <a:rPr lang="en-US" altLang="zh-CN" dirty="0"/>
              <a:t>1</a:t>
            </a:r>
            <a:r>
              <a:rPr lang="zh-CN" altLang="zh-CN" dirty="0"/>
              <a:t>日起</a:t>
            </a:r>
            <a:r>
              <a:rPr lang="zh-CN" altLang="zh-CN" dirty="0" smtClean="0"/>
              <a:t>施行</a:t>
            </a:r>
            <a:endParaRPr lang="zh-CN" altLang="en-US" sz="2000" b="1" dirty="0">
              <a:solidFill>
                <a:srgbClr val="FF0000"/>
              </a:solidFill>
              <a:latin typeface="微软雅黑" panose="020B0503020204020204" charset="-122"/>
              <a:ea typeface="微软雅黑" panose="020B0503020204020204" charset="-122"/>
            </a:endParaRPr>
          </a:p>
        </p:txBody>
      </p:sp>
      <p:sp>
        <p:nvSpPr>
          <p:cNvPr id="7" name="圆角矩形 6"/>
          <p:cNvSpPr/>
          <p:nvPr/>
        </p:nvSpPr>
        <p:spPr bwMode="auto">
          <a:xfrm>
            <a:off x="765183" y="1778501"/>
            <a:ext cx="3842433" cy="2522499"/>
          </a:xfrm>
          <a:prstGeom prst="roundRect">
            <a:avLst>
              <a:gd name="adj" fmla="val 8310"/>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600" b="1" dirty="0" smtClean="0"/>
              <a:t>2.</a:t>
            </a:r>
            <a:r>
              <a:rPr lang="zh-CN" altLang="en-US" sz="1600" b="1" dirty="0" smtClean="0"/>
              <a:t>在</a:t>
            </a:r>
            <a:r>
              <a:rPr lang="zh-CN" altLang="en-US" sz="1600" b="1" dirty="0"/>
              <a:t>刑法第一百三十四条后增加一条，作为第一百三十四条之一：“在生产、作业中</a:t>
            </a:r>
            <a:r>
              <a:rPr lang="zh-CN" altLang="en-US" sz="1600" b="1" u="sng" dirty="0">
                <a:solidFill>
                  <a:srgbClr val="FF0000"/>
                </a:solidFill>
              </a:rPr>
              <a:t>违反有关安全管理的规定</a:t>
            </a:r>
            <a:r>
              <a:rPr lang="zh-CN" altLang="en-US" sz="1600" b="1" dirty="0"/>
              <a:t>，</a:t>
            </a:r>
            <a:r>
              <a:rPr lang="zh-CN" altLang="en-US" sz="1600" b="1" u="sng" dirty="0">
                <a:solidFill>
                  <a:srgbClr val="FF0000"/>
                </a:solidFill>
              </a:rPr>
              <a:t>有下列情形之一，具有发生重大伤亡事故或者其他严重后果的现实危险的，</a:t>
            </a:r>
            <a:r>
              <a:rPr lang="zh-CN" altLang="en-US" sz="1600" b="1" dirty="0"/>
              <a:t>处一年以下有期徒刑、拘役或者管制：“</a:t>
            </a:r>
            <a:r>
              <a:rPr lang="zh-CN" altLang="en-US" sz="1600" b="1" dirty="0">
                <a:solidFill>
                  <a:srgbClr val="FF0000"/>
                </a:solidFill>
              </a:rPr>
              <a:t>（一）关闭、破坏直接关系生产安全的</a:t>
            </a:r>
            <a:r>
              <a:rPr lang="zh-CN" altLang="en-US" sz="1600" b="1" u="sng" dirty="0">
                <a:solidFill>
                  <a:srgbClr val="FF0000"/>
                </a:solidFill>
              </a:rPr>
              <a:t>监控、报警、防护、救生</a:t>
            </a:r>
            <a:r>
              <a:rPr lang="zh-CN" altLang="en-US" sz="1600" b="1" dirty="0">
                <a:solidFill>
                  <a:srgbClr val="FF0000"/>
                </a:solidFill>
              </a:rPr>
              <a:t>设备、设施，或者篡改、隐瞒、销毁</a:t>
            </a:r>
            <a:r>
              <a:rPr lang="zh-CN" altLang="en-US" sz="1600" b="1" u="sng" dirty="0">
                <a:solidFill>
                  <a:srgbClr val="FF0000"/>
                </a:solidFill>
              </a:rPr>
              <a:t>其相关</a:t>
            </a:r>
            <a:r>
              <a:rPr lang="zh-CN" altLang="en-US" sz="1600" b="1" dirty="0">
                <a:solidFill>
                  <a:srgbClr val="FF0000"/>
                </a:solidFill>
              </a:rPr>
              <a:t>数据、信息的；”</a:t>
            </a:r>
            <a:endParaRPr lang="zh-CN" altLang="en-US" sz="1600" b="1" dirty="0">
              <a:solidFill>
                <a:srgbClr val="FF0000"/>
              </a:solidFill>
            </a:endParaRPr>
          </a:p>
        </p:txBody>
      </p:sp>
      <p:sp>
        <p:nvSpPr>
          <p:cNvPr id="2" name="文本框 1"/>
          <p:cNvSpPr txBox="1"/>
          <p:nvPr/>
        </p:nvSpPr>
        <p:spPr>
          <a:xfrm>
            <a:off x="611725" y="4494146"/>
            <a:ext cx="4680325" cy="246221"/>
          </a:xfrm>
          <a:prstGeom prst="rect">
            <a:avLst/>
          </a:prstGeom>
          <a:noFill/>
        </p:spPr>
        <p:txBody>
          <a:bodyPr wrap="square" rtlCol="0">
            <a:spAutoFit/>
          </a:bodyPr>
          <a:lstStyle/>
          <a:p>
            <a:r>
              <a:rPr lang="en-US" altLang="zh-CN" sz="1000" dirty="0" smtClean="0">
                <a:hlinkClick r:id="rId4" action="ppaction://hlinkfile"/>
              </a:rPr>
              <a:t>2020.12.28</a:t>
            </a:r>
            <a:r>
              <a:rPr lang="zh-CN" altLang="en-US" sz="1000" dirty="0" smtClean="0">
                <a:hlinkClick r:id="rId4" action="ppaction://hlinkfile"/>
              </a:rPr>
              <a:t>刑法修正案</a:t>
            </a:r>
            <a:r>
              <a:rPr lang="en-US" altLang="zh-CN" sz="1000" dirty="0" smtClean="0">
                <a:hlinkClick r:id="rId4" action="ppaction://hlinkfile"/>
              </a:rPr>
              <a:t>(</a:t>
            </a:r>
            <a:r>
              <a:rPr lang="zh-CN" altLang="en-US" sz="1000" dirty="0" smtClean="0">
                <a:hlinkClick r:id="rId4" action="ppaction://hlinkfile"/>
              </a:rPr>
              <a:t>十一</a:t>
            </a:r>
            <a:r>
              <a:rPr lang="en-US" altLang="zh-CN" sz="1000" dirty="0" smtClean="0">
                <a:hlinkClick r:id="rId4" action="ppaction://hlinkfile"/>
              </a:rPr>
              <a:t>)</a:t>
            </a:r>
            <a:r>
              <a:rPr lang="zh-CN" altLang="en-US" sz="1000" dirty="0" smtClean="0">
                <a:hlinkClick r:id="rId4" action="ppaction://hlinkfile"/>
              </a:rPr>
              <a:t>关于安全生产犯罪的解读与实践探讨</a:t>
            </a:r>
            <a:r>
              <a:rPr lang="en-US" altLang="zh-CN" sz="1000" dirty="0" smtClean="0">
                <a:hlinkClick r:id="rId4" action="ppaction://hlinkfile"/>
              </a:rPr>
              <a:t>.</a:t>
            </a:r>
            <a:r>
              <a:rPr lang="en-US" altLang="zh-CN" sz="1000" dirty="0" err="1" smtClean="0">
                <a:hlinkClick r:id="rId4" action="ppaction://hlinkfile"/>
              </a:rPr>
              <a:t>docx</a:t>
            </a:r>
            <a:endParaRPr lang="zh-CN" altLang="en-US" sz="1000" dirty="0"/>
          </a:p>
        </p:txBody>
      </p:sp>
      <p:pic>
        <p:nvPicPr>
          <p:cNvPr id="3" name="图片 2"/>
          <p:cNvPicPr>
            <a:picLocks noChangeAspect="1"/>
          </p:cNvPicPr>
          <p:nvPr/>
        </p:nvPicPr>
        <p:blipFill>
          <a:blip r:embed="rId5"/>
          <a:stretch>
            <a:fillRect/>
          </a:stretch>
        </p:blipFill>
        <p:spPr>
          <a:xfrm>
            <a:off x="5750999" y="738358"/>
            <a:ext cx="2355845" cy="418502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5531</Words>
  <Application>WPS 演示</Application>
  <PresentationFormat>全屏显示(16:9)</PresentationFormat>
  <Paragraphs>199</Paragraphs>
  <Slides>19</Slides>
  <Notes>16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宋体</vt:lpstr>
      <vt:lpstr>Wingdings</vt:lpstr>
      <vt:lpstr>微软雅黑</vt:lpstr>
      <vt:lpstr>隶书</vt:lpstr>
      <vt:lpstr>方正小标宋简体</vt:lpstr>
      <vt:lpstr>仿宋_GB2312</vt:lpstr>
      <vt:lpstr>黑体</vt:lpstr>
      <vt:lpstr>Times New Roman</vt:lpstr>
      <vt:lpstr>方正小标宋简体</vt:lpstr>
      <vt:lpstr>华文新魏</vt:lpstr>
      <vt:lpstr>方正小标宋_GBK</vt:lpstr>
      <vt:lpstr>Arial Unicode MS</vt:lpstr>
      <vt:lpstr>等线</vt:lpstr>
      <vt:lpstr>楷体</vt:lpstr>
      <vt:lpstr>汉仪旗黑-85S</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dc:creator>
  <cp:lastModifiedBy>little fairy</cp:lastModifiedBy>
  <cp:revision>531</cp:revision>
  <cp:lastPrinted>2021-01-18T07:01:00Z</cp:lastPrinted>
  <dcterms:created xsi:type="dcterms:W3CDTF">2014-02-18T06:55:00Z</dcterms:created>
  <dcterms:modified xsi:type="dcterms:W3CDTF">2024-03-18T05:15:14Z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F331544CA9CF45668413D121FB39EB72_13</vt:lpwstr>
  </property>
</Properties>
</file>