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4"/>
  </p:notesMasterIdLst>
  <p:sldIdLst>
    <p:sldId id="275" r:id="rId3"/>
    <p:sldId id="295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97" r:id="rId24"/>
  </p:sldIdLst>
  <p:sldSz cx="12192000" cy="6858000"/>
  <p:notesSz cx="6858000" cy="9144000"/>
  <p:custDataLst>
    <p:tags r:id="rId29"/>
  </p:custDataLst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4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29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2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583" y="766763"/>
            <a:ext cx="682413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929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93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3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4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9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5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76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78" name="内容占位符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279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0" name="标题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81" name="文本占位符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282" name="内容占位符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28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284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1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1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日期占位符 104858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6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87" name="内容占位符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288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9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90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291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9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页脚占位符 10485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endParaRPr lang="en-US" altLang="zh-CN" sz="1200"/>
          </a:p>
        </p:txBody>
      </p:sp>
      <p:sp>
        <p:nvSpPr>
          <p:cNvPr id="1048577" name="灯片编号占位符 104857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200">
                <a:latin typeface="Arial Black" panose="020B0A04020102020204" pitchFamily="34" charset="0"/>
              </a:rPr>
            </a:fld>
            <a:endParaRPr lang="zh-CN" altLang="en-US" sz="1200">
              <a:latin typeface="Arial Black" panose="020B0A04020102020204" pitchFamily="34" charset="0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48578" name="矩形 1048577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algn="ctr" eaLnBrk="1" latinLnBrk="1" hangingPunct="1"/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48579" name="矩形 1048578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dk2">
                    <a:alpha val="100000"/>
                  </a:schemeClr>
                </a:gs>
                <a:gs pos="100000">
                  <a:schemeClr val="lt1">
                    <a:alpha val="10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48580" name="矩形 1048579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48581" name="矩形 1048580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48582" name="矩形 1048581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8583" name="矩形 1048582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48584" name="矩形 1048583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48585" name="矩形 1048584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8586" name="矩形 1048585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latinLnBrk="1" hangingPunct="1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48587" name="标题占位符 104858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8" name="文本占位符 1048587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9" name="日期占位符 104858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zh-CN" altLang="en-US" sz="1200"/>
            </a:fld>
            <a:endParaRPr lang="zh-CN" altLang="en-US" sz="1200"/>
          </a:p>
        </p:txBody>
      </p:sp>
      <p:sp>
        <p:nvSpPr>
          <p:cNvPr id="1048590" name="矩形 1048589"/>
          <p:cNvSpPr/>
          <p:nvPr userDrawn="1"/>
        </p:nvSpPr>
        <p:spPr>
          <a:xfrm>
            <a:off x="485563" y="90487"/>
            <a:ext cx="23037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algn="ctr" eaLnBrk="1" latinLnBrk="1" hangingPunct="1"/>
            <a:r>
              <a:rPr lang="en-US" altLang="zh-CN" b="1"/>
              <a:t>visual management</a:t>
            </a:r>
            <a:endParaRPr lang="en-US" altLang="zh-CN" b="1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65127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635" y="-635"/>
            <a:ext cx="12191365" cy="285750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0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35" y="6572250"/>
            <a:ext cx="12191365" cy="285750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emf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2.emf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4.emf"/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4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40.xml"/><Relationship Id="rId5" Type="http://schemas.openxmlformats.org/officeDocument/2006/relationships/image" Target="../media/image26.jpeg"/><Relationship Id="rId4" Type="http://schemas.openxmlformats.org/officeDocument/2006/relationships/tags" Target="../tags/tag39.xml"/><Relationship Id="rId3" Type="http://schemas.openxmlformats.org/officeDocument/2006/relationships/image" Target="../media/image25.jpe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5420360" y="3155950"/>
            <a:ext cx="6524625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0" y="587316"/>
            <a:ext cx="12192000" cy="4334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" y="5545502"/>
            <a:ext cx="12192001" cy="1312310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34060" y="188"/>
            <a:ext cx="5172945" cy="6857624"/>
          </a:xfrm>
          <a:custGeom>
            <a:avLst/>
            <a:gdLst>
              <a:gd name="connsiteX0" fmla="*/ 0 w 4773192"/>
              <a:gd name="connsiteY0" fmla="*/ 0 h 7232650"/>
              <a:gd name="connsiteX1" fmla="*/ 3224001 w 4773192"/>
              <a:gd name="connsiteY1" fmla="*/ 0 h 7232650"/>
              <a:gd name="connsiteX2" fmla="*/ 4773192 w 4773192"/>
              <a:gd name="connsiteY2" fmla="*/ 3648925 h 7232650"/>
              <a:gd name="connsiteX3" fmla="*/ 3250314 w 4773192"/>
              <a:gd name="connsiteY3" fmla="*/ 7232650 h 7232650"/>
              <a:gd name="connsiteX4" fmla="*/ 0 w 4773192"/>
              <a:gd name="connsiteY4" fmla="*/ 7232650 h 7232650"/>
              <a:gd name="connsiteX5" fmla="*/ 0 w 4773192"/>
              <a:gd name="connsiteY5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3192" h="7232650">
                <a:moveTo>
                  <a:pt x="0" y="0"/>
                </a:moveTo>
                <a:lnTo>
                  <a:pt x="3224001" y="0"/>
                </a:lnTo>
                <a:lnTo>
                  <a:pt x="4773192" y="3648925"/>
                </a:lnTo>
                <a:lnTo>
                  <a:pt x="3250314" y="7232650"/>
                </a:lnTo>
                <a:lnTo>
                  <a:pt x="0" y="7232650"/>
                </a:lnTo>
                <a:lnTo>
                  <a:pt x="0" y="0"/>
                </a:lnTo>
                <a:close/>
              </a:path>
            </a:pathLst>
          </a:custGeom>
          <a:solidFill>
            <a:srgbClr val="E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TextBox 10"/>
          <p:cNvSpPr txBox="1"/>
          <p:nvPr/>
        </p:nvSpPr>
        <p:spPr>
          <a:xfrm>
            <a:off x="6179138" y="1879671"/>
            <a:ext cx="5006340" cy="803275"/>
          </a:xfrm>
          <a:prstGeom prst="rect">
            <a:avLst/>
          </a:prstGeom>
          <a:noFill/>
        </p:spPr>
        <p:txBody>
          <a:bodyPr wrap="none" lIns="65023" tIns="32511" rIns="65023" bIns="32511">
            <a:spAutoFit/>
          </a:bodyPr>
          <a:lstStyle/>
          <a:p>
            <a:pPr algn="l">
              <a:buNone/>
            </a:pPr>
            <a:r>
              <a:rPr lang="zh-CN" altLang="en-US" sz="4800" b="1" cap="all" dirty="0" smtClean="0">
                <a:solidFill>
                  <a:srgbClr val="0170C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厂区地面标识标准</a:t>
            </a:r>
            <a:endParaRPr lang="zh-CN" altLang="en-US" sz="4800" b="1" cap="all" dirty="0" smtClean="0">
              <a:solidFill>
                <a:srgbClr val="0170C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5" r="1075"/>
          <a:stretch>
            <a:fillRect/>
          </a:stretch>
        </p:blipFill>
        <p:spPr>
          <a:xfrm>
            <a:off x="0" y="188"/>
            <a:ext cx="5172945" cy="6857624"/>
          </a:xfrm>
          <a:custGeom>
            <a:avLst/>
            <a:gdLst>
              <a:gd name="connsiteX0" fmla="*/ 0 w 5455840"/>
              <a:gd name="connsiteY0" fmla="*/ 0 h 7232650"/>
              <a:gd name="connsiteX1" fmla="*/ 3685088 w 5455840"/>
              <a:gd name="connsiteY1" fmla="*/ 0 h 7232650"/>
              <a:gd name="connsiteX2" fmla="*/ 5455840 w 5455840"/>
              <a:gd name="connsiteY2" fmla="*/ 3648925 h 7232650"/>
              <a:gd name="connsiteX3" fmla="*/ 3715165 w 5455840"/>
              <a:gd name="connsiteY3" fmla="*/ 7232650 h 7232650"/>
              <a:gd name="connsiteX4" fmla="*/ 0 w 5455840"/>
              <a:gd name="connsiteY4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5840" h="7232650">
                <a:moveTo>
                  <a:pt x="0" y="0"/>
                </a:moveTo>
                <a:lnTo>
                  <a:pt x="3685088" y="0"/>
                </a:lnTo>
                <a:lnTo>
                  <a:pt x="5455840" y="3648925"/>
                </a:lnTo>
                <a:lnTo>
                  <a:pt x="3715165" y="7232650"/>
                </a:lnTo>
                <a:lnTo>
                  <a:pt x="0" y="7232650"/>
                </a:lnTo>
                <a:close/>
              </a:path>
            </a:pathLst>
          </a:custGeom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8904605" y="314121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8454605" y="4389142"/>
            <a:ext cx="900000" cy="900000"/>
          </a:xfrm>
          <a:prstGeom prst="ellipse">
            <a:avLst/>
          </a:prstGeom>
          <a:solidFill>
            <a:srgbClr val="00B0F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9697720" y="438975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0940835" y="438914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1" name="表格 4194310"/>
          <p:cNvGraphicFramePr/>
          <p:nvPr>
            <p:custDataLst>
              <p:tags r:id="rId1"/>
            </p:custDataLst>
          </p:nvPr>
        </p:nvGraphicFramePr>
        <p:xfrm>
          <a:off x="283210" y="465772"/>
          <a:ext cx="11649710" cy="6045835"/>
        </p:xfrm>
        <a:graphic>
          <a:graphicData uri="http://schemas.openxmlformats.org/drawingml/2006/table">
            <a:tbl>
              <a:tblPr/>
              <a:tblGrid>
                <a:gridCol w="5824855"/>
                <a:gridCol w="5824855"/>
              </a:tblGrid>
              <a:tr h="40640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07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物流指示箭头标准</a:t>
                      </a: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</a:t>
                      </a:r>
                      <a:endParaRPr lang="en-US" altLang="zh-CN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3743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作为车间内物流指示箭头划线标准；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颜色为黄色、材质为油漆；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使用报废钣金制作物流指示箭头专用划线工装，划线时使用喷气式黄色油漆直接均匀喷于工装孔槽内。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68732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8914" name="箭头: 燕尾形 1048913"/>
          <p:cNvSpPr/>
          <p:nvPr/>
        </p:nvSpPr>
        <p:spPr>
          <a:xfrm>
            <a:off x="2057400" y="4495800"/>
            <a:ext cx="3657600" cy="1447800"/>
          </a:xfrm>
          <a:prstGeom prst="notchedRightArrow">
            <a:avLst>
              <a:gd name="adj1" fmla="val 52546"/>
              <a:gd name="adj2" fmla="val 61836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sp>
        <p:nvSpPr>
          <p:cNvPr id="1048915" name="直接连接符 1048914"/>
          <p:cNvSpPr/>
          <p:nvPr/>
        </p:nvSpPr>
        <p:spPr>
          <a:xfrm flipH="1">
            <a:off x="9129712" y="3033712"/>
            <a:ext cx="228600" cy="1587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16" name="箭头: 燕尾形 1048915"/>
          <p:cNvSpPr/>
          <p:nvPr/>
        </p:nvSpPr>
        <p:spPr>
          <a:xfrm>
            <a:off x="6615112" y="1585912"/>
            <a:ext cx="3657600" cy="1447800"/>
          </a:xfrm>
          <a:prstGeom prst="notchedRightArrow">
            <a:avLst>
              <a:gd name="adj1" fmla="val 52546"/>
              <a:gd name="adj2" fmla="val 61836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sp>
        <p:nvSpPr>
          <p:cNvPr id="1048917" name="直接连接符 1048916"/>
          <p:cNvSpPr/>
          <p:nvPr/>
        </p:nvSpPr>
        <p:spPr>
          <a:xfrm>
            <a:off x="6615112" y="1204912"/>
            <a:ext cx="1587" cy="685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18" name="直接连接符 1048917"/>
          <p:cNvSpPr/>
          <p:nvPr/>
        </p:nvSpPr>
        <p:spPr>
          <a:xfrm flipV="1">
            <a:off x="10272712" y="1204912"/>
            <a:ext cx="1587" cy="1066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19" name="直接连接符 1048918"/>
          <p:cNvSpPr/>
          <p:nvPr/>
        </p:nvSpPr>
        <p:spPr>
          <a:xfrm>
            <a:off x="6615112" y="1508125"/>
            <a:ext cx="3657600" cy="1587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20" name="文本框 1048919"/>
          <p:cNvSpPr txBox="1"/>
          <p:nvPr/>
        </p:nvSpPr>
        <p:spPr>
          <a:xfrm rot="21551766">
            <a:off x="8139112" y="1143000"/>
            <a:ext cx="8686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921" name="文本框 1048920"/>
          <p:cNvSpPr txBox="1"/>
          <p:nvPr/>
        </p:nvSpPr>
        <p:spPr>
          <a:xfrm rot="16209196">
            <a:off x="8632031" y="2547144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922" name="直接连接符 1048921"/>
          <p:cNvSpPr/>
          <p:nvPr/>
        </p:nvSpPr>
        <p:spPr>
          <a:xfrm>
            <a:off x="6386512" y="1890712"/>
            <a:ext cx="0" cy="7620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23" name="文本框 1048922"/>
          <p:cNvSpPr txBox="1"/>
          <p:nvPr/>
        </p:nvSpPr>
        <p:spPr>
          <a:xfrm rot="16200000">
            <a:off x="5825331" y="2085181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924" name="直接连接符 1048923"/>
          <p:cNvSpPr/>
          <p:nvPr/>
        </p:nvSpPr>
        <p:spPr>
          <a:xfrm>
            <a:off x="6615112" y="2424112"/>
            <a:ext cx="0" cy="7620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25" name="直接连接符 1048924"/>
          <p:cNvSpPr/>
          <p:nvPr/>
        </p:nvSpPr>
        <p:spPr>
          <a:xfrm>
            <a:off x="7146925" y="2424112"/>
            <a:ext cx="1587" cy="6096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26" name="直接连接符 1048925"/>
          <p:cNvSpPr/>
          <p:nvPr/>
        </p:nvSpPr>
        <p:spPr>
          <a:xfrm>
            <a:off x="6615112" y="2957512"/>
            <a:ext cx="5334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27" name="文本框 1048926"/>
          <p:cNvSpPr txBox="1"/>
          <p:nvPr/>
        </p:nvSpPr>
        <p:spPr>
          <a:xfrm rot="21551766">
            <a:off x="7224712" y="2728912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928" name="直接连接符 1048927"/>
          <p:cNvSpPr/>
          <p:nvPr/>
        </p:nvSpPr>
        <p:spPr>
          <a:xfrm>
            <a:off x="6157912" y="1890712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29" name="直接连接符 1048928"/>
          <p:cNvSpPr/>
          <p:nvPr/>
        </p:nvSpPr>
        <p:spPr>
          <a:xfrm>
            <a:off x="6157912" y="2652712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30" name="直接连接符 1048929"/>
          <p:cNvSpPr/>
          <p:nvPr/>
        </p:nvSpPr>
        <p:spPr>
          <a:xfrm>
            <a:off x="9205912" y="2652712"/>
            <a:ext cx="0" cy="3810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31" name="直接连接符 1048930"/>
          <p:cNvSpPr/>
          <p:nvPr/>
        </p:nvSpPr>
        <p:spPr>
          <a:xfrm>
            <a:off x="9358312" y="2576512"/>
            <a:ext cx="1587" cy="7620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32" name="直接连接符 1048931"/>
          <p:cNvSpPr/>
          <p:nvPr/>
        </p:nvSpPr>
        <p:spPr>
          <a:xfrm>
            <a:off x="6615112" y="3200400"/>
            <a:ext cx="27432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33" name="文本框 1048932"/>
          <p:cNvSpPr txBox="1"/>
          <p:nvPr/>
        </p:nvSpPr>
        <p:spPr>
          <a:xfrm rot="21551766">
            <a:off x="7605712" y="3214687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97159" name="图片 2097158" descr="DSCN518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81800" y="4191000"/>
            <a:ext cx="28956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34" name="标注: 弯曲线形 1048933"/>
          <p:cNvSpPr/>
          <p:nvPr/>
        </p:nvSpPr>
        <p:spPr>
          <a:xfrm>
            <a:off x="8915400" y="3810000"/>
            <a:ext cx="1371600" cy="381000"/>
          </a:xfrm>
          <a:prstGeom prst="borderCallout2">
            <a:avLst>
              <a:gd name="adj1" fmla="val 30000"/>
              <a:gd name="adj2" fmla="val -5556"/>
              <a:gd name="adj3" fmla="val 30000"/>
              <a:gd name="adj4" fmla="val -29514"/>
              <a:gd name="adj5" fmla="val 306667"/>
              <a:gd name="adj6" fmla="val -54167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>
                <a:solidFill>
                  <a:srgbClr val="0000FF"/>
                </a:solidFill>
              </a:rPr>
              <a:t>物流指示箭头</a:t>
            </a:r>
            <a:r>
              <a:rPr lang="en-US" altLang="zh-CN" sz="1400">
                <a:solidFill>
                  <a:srgbClr val="0000FF"/>
                </a:solidFill>
              </a:rPr>
              <a:t>1</a:t>
            </a:r>
            <a:endParaRPr lang="en-US" altLang="zh-CN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矩形 1048934" descr="11_03_1"/>
          <p:cNvSpPr/>
          <p:nvPr/>
        </p:nvSpPr>
        <p:spPr>
          <a:xfrm>
            <a:off x="6858000" y="4267200"/>
            <a:ext cx="2667000" cy="2133600"/>
          </a:xfrm>
          <a:prstGeom prst="rect">
            <a:avLst/>
          </a:prstGeom>
          <a:blipFill rotWithShape="0">
            <a:blip r:embed="rId1"/>
            <a:srcRect/>
            <a:stretch>
              <a:fillRect/>
            </a:stretch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graphicFrame>
        <p:nvGraphicFramePr>
          <p:cNvPr id="4194312" name="表格 4194311"/>
          <p:cNvGraphicFramePr/>
          <p:nvPr>
            <p:custDataLst>
              <p:tags r:id="rId2"/>
            </p:custDataLst>
          </p:nvPr>
        </p:nvGraphicFramePr>
        <p:xfrm>
          <a:off x="300990" y="393700"/>
          <a:ext cx="11614150" cy="6136005"/>
        </p:xfrm>
        <a:graphic>
          <a:graphicData uri="http://schemas.openxmlformats.org/drawingml/2006/table">
            <a:tbl>
              <a:tblPr/>
              <a:tblGrid>
                <a:gridCol w="5807075"/>
                <a:gridCol w="5807075"/>
              </a:tblGrid>
              <a:tr h="41275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08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物流指示箭头标准</a:t>
                      </a: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2</a:t>
                      </a:r>
                      <a:endParaRPr lang="en-US" altLang="zh-CN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7680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作为车间内物流指示箭头划线标准；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颜色为黄色、材质为油漆；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使用报废钣金制作物流指示箭头专用划线工装，划线时使用喷气式黄色油漆直接均匀喷于工装孔槽内。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3177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8954" name="标注: 弯曲线形 1048953"/>
          <p:cNvSpPr/>
          <p:nvPr/>
        </p:nvSpPr>
        <p:spPr>
          <a:xfrm>
            <a:off x="8915400" y="3810000"/>
            <a:ext cx="1371600" cy="381000"/>
          </a:xfrm>
          <a:prstGeom prst="borderCallout2">
            <a:avLst>
              <a:gd name="adj1" fmla="val 30000"/>
              <a:gd name="adj2" fmla="val -5556"/>
              <a:gd name="adj3" fmla="val 30000"/>
              <a:gd name="adj4" fmla="val -29514"/>
              <a:gd name="adj5" fmla="val 306667"/>
              <a:gd name="adj6" fmla="val -54167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>
                <a:solidFill>
                  <a:srgbClr val="0000FF"/>
                </a:solidFill>
              </a:rPr>
              <a:t>物流指示箭头</a:t>
            </a:r>
            <a:r>
              <a:rPr lang="en-US" altLang="zh-CN" sz="1400">
                <a:solidFill>
                  <a:srgbClr val="0000FF"/>
                </a:solidFill>
              </a:rPr>
              <a:t>2</a:t>
            </a:r>
            <a:endParaRPr lang="en-US" altLang="zh-CN" sz="1400">
              <a:solidFill>
                <a:srgbClr val="0000FF"/>
              </a:solidFill>
            </a:endParaRPr>
          </a:p>
        </p:txBody>
      </p:sp>
      <p:sp>
        <p:nvSpPr>
          <p:cNvPr id="1048955" name="箭头: 燕尾形 1048954"/>
          <p:cNvSpPr/>
          <p:nvPr/>
        </p:nvSpPr>
        <p:spPr>
          <a:xfrm>
            <a:off x="2057400" y="4495800"/>
            <a:ext cx="3657600" cy="1447800"/>
          </a:xfrm>
          <a:prstGeom prst="notchedRightArrow">
            <a:avLst>
              <a:gd name="adj1" fmla="val 52546"/>
              <a:gd name="adj2" fmla="val 61836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sp>
        <p:nvSpPr>
          <p:cNvPr id="1048956" name="直接连接符 1048955"/>
          <p:cNvSpPr/>
          <p:nvPr/>
        </p:nvSpPr>
        <p:spPr>
          <a:xfrm flipH="1">
            <a:off x="9144000" y="3200400"/>
            <a:ext cx="228600" cy="1587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57" name="箭头: 燕尾形 1048956"/>
          <p:cNvSpPr/>
          <p:nvPr/>
        </p:nvSpPr>
        <p:spPr>
          <a:xfrm>
            <a:off x="6629400" y="1752600"/>
            <a:ext cx="3657600" cy="1447800"/>
          </a:xfrm>
          <a:prstGeom prst="notchedRightArrow">
            <a:avLst>
              <a:gd name="adj1" fmla="val 52546"/>
              <a:gd name="adj2" fmla="val 61836"/>
            </a:avLst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sp>
        <p:nvSpPr>
          <p:cNvPr id="1048958" name="直接连接符 1048957"/>
          <p:cNvSpPr/>
          <p:nvPr/>
        </p:nvSpPr>
        <p:spPr>
          <a:xfrm>
            <a:off x="6629400" y="1524000"/>
            <a:ext cx="0" cy="5334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59" name="直接连接符 1048958"/>
          <p:cNvSpPr/>
          <p:nvPr/>
        </p:nvSpPr>
        <p:spPr>
          <a:xfrm flipV="1">
            <a:off x="10287000" y="1524000"/>
            <a:ext cx="0" cy="9144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60" name="直接连接符 1048959"/>
          <p:cNvSpPr/>
          <p:nvPr/>
        </p:nvSpPr>
        <p:spPr>
          <a:xfrm>
            <a:off x="6629400" y="1676400"/>
            <a:ext cx="3657600" cy="1587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61" name="文本框 1048960"/>
          <p:cNvSpPr txBox="1"/>
          <p:nvPr/>
        </p:nvSpPr>
        <p:spPr>
          <a:xfrm rot="21551766">
            <a:off x="8153400" y="1309687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962" name="文本框 1048961"/>
          <p:cNvSpPr txBox="1"/>
          <p:nvPr/>
        </p:nvSpPr>
        <p:spPr>
          <a:xfrm rot="16209196">
            <a:off x="8625681" y="2772569"/>
            <a:ext cx="6400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963" name="直接连接符 1048962"/>
          <p:cNvSpPr/>
          <p:nvPr/>
        </p:nvSpPr>
        <p:spPr>
          <a:xfrm>
            <a:off x="6477000" y="2057400"/>
            <a:ext cx="0" cy="7620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64" name="文本框 1048963"/>
          <p:cNvSpPr txBox="1"/>
          <p:nvPr/>
        </p:nvSpPr>
        <p:spPr>
          <a:xfrm rot="16200000">
            <a:off x="5896768" y="2270919"/>
            <a:ext cx="6400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965" name="直接连接符 1048964"/>
          <p:cNvSpPr/>
          <p:nvPr/>
        </p:nvSpPr>
        <p:spPr>
          <a:xfrm>
            <a:off x="9220200" y="2819400"/>
            <a:ext cx="0" cy="3810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66" name="直接连接符 1048965"/>
          <p:cNvSpPr/>
          <p:nvPr/>
        </p:nvSpPr>
        <p:spPr>
          <a:xfrm>
            <a:off x="6629400" y="2819400"/>
            <a:ext cx="1587" cy="7620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67" name="直接连接符 1048966"/>
          <p:cNvSpPr/>
          <p:nvPr/>
        </p:nvSpPr>
        <p:spPr>
          <a:xfrm flipV="1">
            <a:off x="9372600" y="2819400"/>
            <a:ext cx="1587" cy="685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68" name="直接连接符 1048967"/>
          <p:cNvSpPr/>
          <p:nvPr/>
        </p:nvSpPr>
        <p:spPr>
          <a:xfrm>
            <a:off x="6629400" y="3429000"/>
            <a:ext cx="27432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69" name="文本框 1048968"/>
          <p:cNvSpPr txBox="1"/>
          <p:nvPr/>
        </p:nvSpPr>
        <p:spPr>
          <a:xfrm rot="21551766">
            <a:off x="7543800" y="3062287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970" name="直接连接符 1048969"/>
          <p:cNvSpPr/>
          <p:nvPr/>
        </p:nvSpPr>
        <p:spPr>
          <a:xfrm>
            <a:off x="7162800" y="2514600"/>
            <a:ext cx="1587" cy="7620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71" name="直接连接符 1048970"/>
          <p:cNvSpPr/>
          <p:nvPr/>
        </p:nvSpPr>
        <p:spPr>
          <a:xfrm>
            <a:off x="6629400" y="3124200"/>
            <a:ext cx="5334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972" name="文本框 1048971"/>
          <p:cNvSpPr txBox="1"/>
          <p:nvPr/>
        </p:nvSpPr>
        <p:spPr>
          <a:xfrm rot="21551766">
            <a:off x="7162800" y="2819400"/>
            <a:ext cx="6400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973" name="直接连接符 1048972"/>
          <p:cNvSpPr/>
          <p:nvPr/>
        </p:nvSpPr>
        <p:spPr>
          <a:xfrm>
            <a:off x="6248400" y="2057400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974" name="直接连接符 1048973"/>
          <p:cNvSpPr/>
          <p:nvPr/>
        </p:nvSpPr>
        <p:spPr>
          <a:xfrm>
            <a:off x="6248400" y="2819400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3" name="表格 4194312"/>
          <p:cNvGraphicFramePr/>
          <p:nvPr>
            <p:custDataLst>
              <p:tags r:id="rId1"/>
            </p:custDataLst>
          </p:nvPr>
        </p:nvGraphicFramePr>
        <p:xfrm>
          <a:off x="246380" y="422592"/>
          <a:ext cx="11677650" cy="6121400"/>
        </p:xfrm>
        <a:graphic>
          <a:graphicData uri="http://schemas.openxmlformats.org/drawingml/2006/table">
            <a:tbl>
              <a:tblPr/>
              <a:tblGrid>
                <a:gridCol w="5838825"/>
                <a:gridCol w="5838825"/>
              </a:tblGrid>
              <a:tr h="41148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09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紧急通道指示标准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6918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作为车间内紧急通道指示标准；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颜色为红底白字、材质为油漆；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使用报废钣金制作紧急通道指示专用划线工装，划线时使用喷气式油漆直接均匀喷于工装孔槽内。紧急通道字体为隶书/230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号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红色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2478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9" name="组合 78"/>
          <p:cNvGrpSpPr/>
          <p:nvPr/>
        </p:nvGrpSpPr>
        <p:grpSpPr>
          <a:xfrm>
            <a:off x="5986463" y="1116012"/>
            <a:ext cx="4376738" cy="2389188"/>
            <a:chOff x="2811" y="703"/>
            <a:chExt cx="2757" cy="1505"/>
          </a:xfrm>
        </p:grpSpPr>
        <p:sp>
          <p:nvSpPr>
            <p:cNvPr id="1048993" name="直接连接符 1048992"/>
            <p:cNvSpPr/>
            <p:nvPr/>
          </p:nvSpPr>
          <p:spPr>
            <a:xfrm flipH="1">
              <a:off x="2880" y="1327"/>
              <a:ext cx="192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994" name="直接连接符 1048993"/>
            <p:cNvSpPr/>
            <p:nvPr/>
          </p:nvSpPr>
          <p:spPr>
            <a:xfrm>
              <a:off x="3024" y="1327"/>
              <a:ext cx="0" cy="528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grpSp>
          <p:nvGrpSpPr>
            <p:cNvPr id="80" name="组合 79"/>
            <p:cNvGrpSpPr/>
            <p:nvPr/>
          </p:nvGrpSpPr>
          <p:grpSpPr>
            <a:xfrm>
              <a:off x="2811" y="703"/>
              <a:ext cx="2757" cy="1505"/>
              <a:chOff x="2811" y="703"/>
              <a:chExt cx="2757" cy="1505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2811" y="703"/>
                <a:ext cx="2757" cy="1505"/>
                <a:chOff x="2811" y="703"/>
                <a:chExt cx="2757" cy="1505"/>
              </a:xfrm>
            </p:grpSpPr>
            <p:sp>
              <p:nvSpPr>
                <p:cNvPr id="1048995" name="箭头: 燕尾形 1048994"/>
                <p:cNvSpPr/>
                <p:nvPr/>
              </p:nvSpPr>
              <p:spPr>
                <a:xfrm>
                  <a:off x="3024" y="991"/>
                  <a:ext cx="2544" cy="1200"/>
                </a:xfrm>
                <a:prstGeom prst="notchedRightArrow">
                  <a:avLst>
                    <a:gd name="adj1" fmla="val 43268"/>
                    <a:gd name="adj2" fmla="val 52833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vert="horz" wrap="none" lIns="91440" tIns="45720" rIns="91440" bIns="45720" anchor="ctr"/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algn="ctr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1048996" name="文本框 1048995"/>
                <p:cNvSpPr txBox="1"/>
                <p:nvPr/>
              </p:nvSpPr>
              <p:spPr>
                <a:xfrm rot="5401014">
                  <a:off x="4248" y="929"/>
                  <a:ext cx="298" cy="12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anchor="t">
                  <a:spAutoFit/>
                </a:bodyPr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r>
                    <a:rPr lang="zh-CN" altLang="en-US" b="1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紧急通道</a:t>
                  </a:r>
                  <a:endParaRPr lang="zh-CN" altLang="en-US" b="1">
                    <a:solidFill>
                      <a:schemeClr val="lt1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endParaRPr>
                </a:p>
              </p:txBody>
            </p:sp>
            <p:sp>
              <p:nvSpPr>
                <p:cNvPr id="1048997" name="直接连接符 1048996"/>
                <p:cNvSpPr/>
                <p:nvPr/>
              </p:nvSpPr>
              <p:spPr>
                <a:xfrm flipV="1">
                  <a:off x="3024" y="799"/>
                  <a:ext cx="0" cy="528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FF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998" name="直接连接符 1048997"/>
                <p:cNvSpPr/>
                <p:nvPr/>
              </p:nvSpPr>
              <p:spPr>
                <a:xfrm flipV="1">
                  <a:off x="5568" y="799"/>
                  <a:ext cx="0" cy="816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FF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999" name="直接连接符 1048998"/>
                <p:cNvSpPr/>
                <p:nvPr/>
              </p:nvSpPr>
              <p:spPr>
                <a:xfrm>
                  <a:off x="3024" y="895"/>
                  <a:ext cx="2544" cy="0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FF">
                      <a:alpha val="100000"/>
                    </a:srgbClr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sp>
            <p:sp>
              <p:nvSpPr>
                <p:cNvPr id="1049000" name="直接连接符 1048999"/>
                <p:cNvSpPr/>
                <p:nvPr/>
              </p:nvSpPr>
              <p:spPr>
                <a:xfrm flipH="1">
                  <a:off x="4656" y="2191"/>
                  <a:ext cx="288" cy="0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FF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9001" name="直接连接符 1049000"/>
                <p:cNvSpPr/>
                <p:nvPr/>
              </p:nvSpPr>
              <p:spPr>
                <a:xfrm flipH="1">
                  <a:off x="2880" y="1855"/>
                  <a:ext cx="192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FF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9002" name="文本框 1049001"/>
                <p:cNvSpPr txBox="1"/>
                <p:nvPr/>
              </p:nvSpPr>
              <p:spPr>
                <a:xfrm>
                  <a:off x="5088" y="1488"/>
                  <a:ext cx="403" cy="2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1440" tIns="45720" rIns="91440" bIns="45720" anchor="t">
                  <a:spAutoFit/>
                </a:bodyPr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r>
                    <a:rPr lang="en-US" altLang="zh-CN" sz="1800">
                      <a:solidFill>
                        <a:srgbClr val="990033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90°</a:t>
                  </a:r>
                  <a:endPara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9003" name="直接连接符 1049002"/>
                <p:cNvSpPr/>
                <p:nvPr/>
              </p:nvSpPr>
              <p:spPr>
                <a:xfrm>
                  <a:off x="4848" y="1855"/>
                  <a:ext cx="0" cy="336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FF">
                      <a:alpha val="100000"/>
                    </a:srgbClr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sp>
            <p:sp>
              <p:nvSpPr>
                <p:cNvPr id="1049004" name="文本框 1049003"/>
                <p:cNvSpPr txBox="1"/>
                <p:nvPr/>
              </p:nvSpPr>
              <p:spPr>
                <a:xfrm>
                  <a:off x="3984" y="703"/>
                  <a:ext cx="475" cy="2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1440" tIns="45720" rIns="91440" bIns="45720" anchor="t">
                  <a:spAutoFit/>
                </a:bodyPr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r>
                    <a:rPr lang="en-US" altLang="zh-CN" sz="1800">
                      <a:solidFill>
                        <a:srgbClr val="990033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800mm</a:t>
                  </a:r>
                  <a:endPara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9005" name="直接连接符 1049004"/>
                <p:cNvSpPr/>
                <p:nvPr/>
              </p:nvSpPr>
              <p:spPr>
                <a:xfrm>
                  <a:off x="3024" y="1135"/>
                  <a:ext cx="1920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FF">
                      <a:alpha val="100000"/>
                    </a:srgbClr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sp>
            <p:sp>
              <p:nvSpPr>
                <p:cNvPr id="1049006" name="文本框 1049005"/>
                <p:cNvSpPr txBox="1"/>
                <p:nvPr/>
              </p:nvSpPr>
              <p:spPr>
                <a:xfrm>
                  <a:off x="3792" y="943"/>
                  <a:ext cx="475" cy="2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1440" tIns="45720" rIns="91440" bIns="45720" anchor="t">
                  <a:spAutoFit/>
                </a:bodyPr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r>
                    <a:rPr lang="en-US" altLang="zh-CN" sz="1800">
                      <a:solidFill>
                        <a:srgbClr val="990033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600mm</a:t>
                  </a:r>
                  <a:endPara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9007" name="文本框 1049006"/>
                <p:cNvSpPr txBox="1"/>
                <p:nvPr/>
              </p:nvSpPr>
              <p:spPr>
                <a:xfrm rot="16227484">
                  <a:off x="2689" y="1439"/>
                  <a:ext cx="475" cy="2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1440" tIns="45720" rIns="91440" bIns="45720" anchor="t">
                  <a:spAutoFit/>
                </a:bodyPr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r>
                    <a:rPr lang="en-US" altLang="zh-CN" sz="1800">
                      <a:solidFill>
                        <a:srgbClr val="990033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150cm</a:t>
                  </a:r>
                  <a:endPara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9008" name="文本框 1049007"/>
                <p:cNvSpPr txBox="1"/>
                <p:nvPr/>
              </p:nvSpPr>
              <p:spPr>
                <a:xfrm rot="16207084">
                  <a:off x="4437" y="1854"/>
                  <a:ext cx="475" cy="2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1440" tIns="45720" rIns="91440" bIns="45720" anchor="t">
                  <a:spAutoFit/>
                </a:bodyPr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r>
                    <a:rPr lang="en-US" altLang="zh-CN" sz="1800">
                      <a:solidFill>
                        <a:srgbClr val="990033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100mm</a:t>
                  </a:r>
                  <a:endPara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9009" name="直接连接符 1049008"/>
                <p:cNvSpPr/>
                <p:nvPr/>
              </p:nvSpPr>
              <p:spPr>
                <a:xfrm flipH="1">
                  <a:off x="5376" y="1519"/>
                  <a:ext cx="96" cy="96"/>
                </a:xfrm>
                <a:prstGeom prst="line">
                  <a:avLst/>
                </a:prstGeom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9010" name="直接连接符 1049009"/>
                <p:cNvSpPr/>
                <p:nvPr/>
              </p:nvSpPr>
              <p:spPr>
                <a:xfrm>
                  <a:off x="5376" y="1615"/>
                  <a:ext cx="96" cy="96"/>
                </a:xfrm>
                <a:prstGeom prst="line">
                  <a:avLst/>
                </a:prstGeom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9011" name="直接连接符 1049010"/>
                <p:cNvSpPr/>
                <p:nvPr/>
              </p:nvSpPr>
              <p:spPr>
                <a:xfrm flipV="1">
                  <a:off x="4944" y="960"/>
                  <a:ext cx="0" cy="384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FF">
                      <a:alpha val="100000"/>
                    </a:srgbClr>
                  </a:solidFill>
                  <a:prstDash val="solid"/>
                  <a:round/>
                </a:ln>
              </p:spPr>
            </p:sp>
          </p:grpSp>
          <p:sp>
            <p:nvSpPr>
              <p:cNvPr id="1049012" name="直接连接符 1049011"/>
              <p:cNvSpPr/>
              <p:nvPr/>
            </p:nvSpPr>
            <p:spPr>
              <a:xfrm flipH="1">
                <a:off x="4704" y="1872"/>
                <a:ext cx="240" cy="0"/>
              </a:xfrm>
              <a:prstGeom prst="line">
                <a:avLst/>
              </a:prstGeom>
              <a:noFill/>
              <a:ln w="127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</p:grpSp>
      <p:grpSp>
        <p:nvGrpSpPr>
          <p:cNvPr id="82" name="组合 81"/>
          <p:cNvGrpSpPr/>
          <p:nvPr/>
        </p:nvGrpSpPr>
        <p:grpSpPr>
          <a:xfrm>
            <a:off x="1905000" y="4267200"/>
            <a:ext cx="4038600" cy="1905000"/>
            <a:chOff x="356" y="2784"/>
            <a:chExt cx="2544" cy="1200"/>
          </a:xfrm>
        </p:grpSpPr>
        <p:sp>
          <p:nvSpPr>
            <p:cNvPr id="1049013" name="箭头: 燕尾形 1049012"/>
            <p:cNvSpPr/>
            <p:nvPr/>
          </p:nvSpPr>
          <p:spPr>
            <a:xfrm>
              <a:off x="356" y="2784"/>
              <a:ext cx="2544" cy="1200"/>
            </a:xfrm>
            <a:prstGeom prst="notchedRightArrow">
              <a:avLst>
                <a:gd name="adj1" fmla="val 43268"/>
                <a:gd name="adj2" fmla="val 52833"/>
              </a:avLst>
            </a:prstGeom>
            <a:solidFill>
              <a:srgbClr val="FF0000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14" name="文本框 1049013"/>
            <p:cNvSpPr txBox="1"/>
            <p:nvPr/>
          </p:nvSpPr>
          <p:spPr>
            <a:xfrm rot="5401014">
              <a:off x="1580" y="2722"/>
              <a:ext cx="298" cy="129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zh-CN" altLang="en-US" b="1">
                  <a:solidFill>
                    <a:schemeClr val="lt1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紧急通道</a:t>
              </a:r>
              <a:endParaRPr lang="zh-CN" altLang="en-US" b="1">
                <a:solidFill>
                  <a:schemeClr val="lt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324600" y="4267200"/>
            <a:ext cx="4038600" cy="1905000"/>
            <a:chOff x="356" y="2784"/>
            <a:chExt cx="2544" cy="1200"/>
          </a:xfrm>
        </p:grpSpPr>
        <p:sp>
          <p:nvSpPr>
            <p:cNvPr id="1049015" name="箭头: 燕尾形 1049014"/>
            <p:cNvSpPr/>
            <p:nvPr/>
          </p:nvSpPr>
          <p:spPr>
            <a:xfrm>
              <a:off x="356" y="2784"/>
              <a:ext cx="2544" cy="1200"/>
            </a:xfrm>
            <a:prstGeom prst="notchedRightArrow">
              <a:avLst>
                <a:gd name="adj1" fmla="val 43268"/>
                <a:gd name="adj2" fmla="val 52833"/>
              </a:avLst>
            </a:prstGeom>
            <a:solidFill>
              <a:srgbClr val="FF0000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16" name="文本框 1049015"/>
            <p:cNvSpPr txBox="1"/>
            <p:nvPr/>
          </p:nvSpPr>
          <p:spPr>
            <a:xfrm rot="5401014">
              <a:off x="1580" y="2722"/>
              <a:ext cx="298" cy="129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zh-CN" altLang="en-US" b="1">
                  <a:solidFill>
                    <a:schemeClr val="lt1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紧急通道</a:t>
              </a:r>
              <a:endParaRPr lang="zh-CN" altLang="en-US" b="1">
                <a:solidFill>
                  <a:schemeClr val="lt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049017" name="标注: 弯曲线形 1049016"/>
          <p:cNvSpPr/>
          <p:nvPr/>
        </p:nvSpPr>
        <p:spPr>
          <a:xfrm>
            <a:off x="8839200" y="3733800"/>
            <a:ext cx="1524000" cy="381000"/>
          </a:xfrm>
          <a:prstGeom prst="borderCallout2">
            <a:avLst>
              <a:gd name="adj1" fmla="val 30000"/>
              <a:gd name="adj2" fmla="val -5000"/>
              <a:gd name="adj3" fmla="val 30000"/>
              <a:gd name="adj4" fmla="val -33750"/>
              <a:gd name="adj5" fmla="val 310417"/>
              <a:gd name="adj6" fmla="val -63333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>
                <a:solidFill>
                  <a:srgbClr val="0000FF"/>
                </a:solidFill>
              </a:rPr>
              <a:t>紧急通道标识</a:t>
            </a:r>
            <a:endParaRPr lang="zh-CN" altLang="en-US" sz="140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5" y="-635"/>
            <a:ext cx="12191365" cy="285750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572250"/>
            <a:ext cx="12191365" cy="285750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0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4" name="表格 4194313"/>
          <p:cNvGraphicFramePr/>
          <p:nvPr>
            <p:custDataLst>
              <p:tags r:id="rId1"/>
            </p:custDataLst>
          </p:nvPr>
        </p:nvGraphicFramePr>
        <p:xfrm>
          <a:off x="292100" y="440372"/>
          <a:ext cx="11623040" cy="6101715"/>
        </p:xfrm>
        <a:graphic>
          <a:graphicData uri="http://schemas.openxmlformats.org/drawingml/2006/table">
            <a:tbl>
              <a:tblPr/>
              <a:tblGrid>
                <a:gridCol w="5811520"/>
                <a:gridCol w="5811520"/>
              </a:tblGrid>
              <a:tr h="41021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10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区域指示目视标准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6093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作为车间内物料指示目视标准；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颜色为黄底白字、材质为油漆；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划好定位尺寸后，使用透明胶带粘贴于地面，均匀刷上黄色油漆，再使用喷气式白色油漆喷上区域名称。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1589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9036" name="直接连接符 1049035"/>
          <p:cNvSpPr/>
          <p:nvPr/>
        </p:nvSpPr>
        <p:spPr>
          <a:xfrm flipH="1">
            <a:off x="6781800" y="1981200"/>
            <a:ext cx="3048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037" name="直接连接符 1049036"/>
          <p:cNvSpPr/>
          <p:nvPr/>
        </p:nvSpPr>
        <p:spPr>
          <a:xfrm>
            <a:off x="6934200" y="1981200"/>
            <a:ext cx="0" cy="11430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9038" name="文本框 1049037"/>
          <p:cNvSpPr txBox="1"/>
          <p:nvPr/>
        </p:nvSpPr>
        <p:spPr>
          <a:xfrm rot="5401014">
            <a:off x="8267700" y="1474787"/>
            <a:ext cx="473075" cy="20612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b="1">
                <a:solidFill>
                  <a:schemeClr val="lt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紧急通道</a:t>
            </a:r>
            <a:endParaRPr lang="zh-CN" altLang="en-US" b="1">
              <a:solidFill>
                <a:schemeClr val="lt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049039" name="直接连接符 1049038"/>
          <p:cNvSpPr/>
          <p:nvPr/>
        </p:nvSpPr>
        <p:spPr>
          <a:xfrm flipV="1">
            <a:off x="7162800" y="1447800"/>
            <a:ext cx="0" cy="4572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040" name="直接连接符 1049039"/>
          <p:cNvSpPr/>
          <p:nvPr/>
        </p:nvSpPr>
        <p:spPr>
          <a:xfrm flipH="1">
            <a:off x="6781800" y="3124200"/>
            <a:ext cx="3048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041" name="直接连接符 1049040"/>
          <p:cNvSpPr/>
          <p:nvPr/>
        </p:nvSpPr>
        <p:spPr>
          <a:xfrm>
            <a:off x="7162800" y="1752600"/>
            <a:ext cx="2286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9042" name="文本框 1049041"/>
          <p:cNvSpPr txBox="1"/>
          <p:nvPr/>
        </p:nvSpPr>
        <p:spPr>
          <a:xfrm>
            <a:off x="7924800" y="1309687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9043" name="文本框 1049042"/>
          <p:cNvSpPr txBox="1"/>
          <p:nvPr/>
        </p:nvSpPr>
        <p:spPr>
          <a:xfrm rot="16227484">
            <a:off x="6374606" y="2402681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9044" name="直接连接符 1049043"/>
          <p:cNvSpPr/>
          <p:nvPr/>
        </p:nvSpPr>
        <p:spPr>
          <a:xfrm flipV="1">
            <a:off x="9448800" y="1371600"/>
            <a:ext cx="0" cy="5334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pic>
        <p:nvPicPr>
          <p:cNvPr id="2097160" name="图片 2097159" descr="DSCN519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81800" y="4191000"/>
            <a:ext cx="304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45" name="标注: 弯曲线形 1049044"/>
          <p:cNvSpPr/>
          <p:nvPr/>
        </p:nvSpPr>
        <p:spPr>
          <a:xfrm>
            <a:off x="8915400" y="3962400"/>
            <a:ext cx="1524000" cy="381000"/>
          </a:xfrm>
          <a:prstGeom prst="borderCallout2">
            <a:avLst>
              <a:gd name="adj1" fmla="val 30000"/>
              <a:gd name="adj2" fmla="val -5000"/>
              <a:gd name="adj3" fmla="val 30000"/>
              <a:gd name="adj4" fmla="val -33750"/>
              <a:gd name="adj5" fmla="val 310417"/>
              <a:gd name="adj6" fmla="val -63333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>
                <a:solidFill>
                  <a:srgbClr val="0000FF"/>
                </a:solidFill>
              </a:rPr>
              <a:t>区域指示标识</a:t>
            </a:r>
            <a:endParaRPr lang="zh-CN" altLang="en-US" sz="1400">
              <a:solidFill>
                <a:srgbClr val="0000FF"/>
              </a:solidFill>
            </a:endParaRPr>
          </a:p>
        </p:txBody>
      </p:sp>
      <p:sp>
        <p:nvSpPr>
          <p:cNvPr id="1049046" name="矩形 1049045"/>
          <p:cNvSpPr/>
          <p:nvPr/>
        </p:nvSpPr>
        <p:spPr>
          <a:xfrm>
            <a:off x="2743200" y="4648200"/>
            <a:ext cx="2286000" cy="1143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sp>
        <p:nvSpPr>
          <p:cNvPr id="1049047" name="矩形 1049046"/>
          <p:cNvSpPr/>
          <p:nvPr/>
        </p:nvSpPr>
        <p:spPr>
          <a:xfrm>
            <a:off x="7162800" y="1981200"/>
            <a:ext cx="2286000" cy="1143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5" name="表格 4194314"/>
          <p:cNvGraphicFramePr/>
          <p:nvPr>
            <p:custDataLst>
              <p:tags r:id="rId1"/>
            </p:custDataLst>
          </p:nvPr>
        </p:nvGraphicFramePr>
        <p:xfrm>
          <a:off x="210820" y="401955"/>
          <a:ext cx="11732260" cy="6113145"/>
        </p:xfrm>
        <a:graphic>
          <a:graphicData uri="http://schemas.openxmlformats.org/drawingml/2006/table">
            <a:tbl>
              <a:tblPr/>
              <a:tblGrid>
                <a:gridCol w="5866130"/>
                <a:gridCol w="5866130"/>
              </a:tblGrid>
              <a:tr h="41148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11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叉车定位划线标准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6601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作为车间内叉车定位划线标准；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颜色为黄色、材质为油漆；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用透明胶纸粘贴于地面，均匀涂刷黄色油漆即可。序号为“华文琥珀”，环内直径为300mm,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外直径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350mm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vMerge="1">
                  <a:tcPr/>
                </a:tc>
              </a:tr>
              <a:tr h="271970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600"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049064" name="矩形 1049063" descr="CIMG0367"/>
          <p:cNvSpPr/>
          <p:nvPr/>
        </p:nvSpPr>
        <p:spPr>
          <a:xfrm rot="16200000">
            <a:off x="2510155" y="3543300"/>
            <a:ext cx="2514600" cy="3352800"/>
          </a:xfrm>
          <a:prstGeom prst="rect">
            <a:avLst/>
          </a:prstGeom>
          <a:blipFill rotWithShape="0">
            <a:blip r:embed="rId2"/>
            <a:srcRect/>
            <a:stretch>
              <a:fillRect/>
            </a:stretch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sp>
        <p:nvSpPr>
          <p:cNvPr id="1049065" name="标注: 弯曲线形 1049064"/>
          <p:cNvSpPr/>
          <p:nvPr/>
        </p:nvSpPr>
        <p:spPr>
          <a:xfrm>
            <a:off x="4343400" y="3581400"/>
            <a:ext cx="1447800" cy="381000"/>
          </a:xfrm>
          <a:prstGeom prst="borderCallout2">
            <a:avLst>
              <a:gd name="adj1" fmla="val 30000"/>
              <a:gd name="adj2" fmla="val -5264"/>
              <a:gd name="adj3" fmla="val 30000"/>
              <a:gd name="adj4" fmla="val -30153"/>
              <a:gd name="adj5" fmla="val 362083"/>
              <a:gd name="adj6" fmla="val -55704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>
                <a:solidFill>
                  <a:srgbClr val="0000FF"/>
                </a:solidFill>
              </a:rPr>
              <a:t>叉车定位标识</a:t>
            </a:r>
            <a:endParaRPr lang="zh-CN" altLang="en-US" sz="1400">
              <a:solidFill>
                <a:srgbClr val="0000FF"/>
              </a:solidFill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018213" y="1828800"/>
            <a:ext cx="4419599" cy="3719512"/>
            <a:chOff x="2832" y="1161"/>
            <a:chExt cx="2784" cy="2343"/>
          </a:xfrm>
        </p:grpSpPr>
        <p:sp>
          <p:nvSpPr>
            <p:cNvPr id="1049066" name="矩形 1049065"/>
            <p:cNvSpPr/>
            <p:nvPr/>
          </p:nvSpPr>
          <p:spPr>
            <a:xfrm>
              <a:off x="4320" y="1239"/>
              <a:ext cx="1152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67" name="矩形 1049066"/>
            <p:cNvSpPr/>
            <p:nvPr/>
          </p:nvSpPr>
          <p:spPr>
            <a:xfrm>
              <a:off x="3120" y="1479"/>
              <a:ext cx="96" cy="18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68" name="矩形 1049067"/>
            <p:cNvSpPr/>
            <p:nvPr/>
          </p:nvSpPr>
          <p:spPr>
            <a:xfrm>
              <a:off x="4224" y="1479"/>
              <a:ext cx="96" cy="18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69" name="矩形 1049068"/>
            <p:cNvSpPr/>
            <p:nvPr/>
          </p:nvSpPr>
          <p:spPr>
            <a:xfrm>
              <a:off x="5328" y="1479"/>
              <a:ext cx="96" cy="19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70" name="矩形 1049069"/>
            <p:cNvSpPr/>
            <p:nvPr/>
          </p:nvSpPr>
          <p:spPr>
            <a:xfrm>
              <a:off x="4032" y="3351"/>
              <a:ext cx="480" cy="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71" name="矩形 1049070"/>
            <p:cNvSpPr/>
            <p:nvPr/>
          </p:nvSpPr>
          <p:spPr>
            <a:xfrm>
              <a:off x="5136" y="3399"/>
              <a:ext cx="288" cy="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72" name="矩形 1049071"/>
            <p:cNvSpPr/>
            <p:nvPr/>
          </p:nvSpPr>
          <p:spPr>
            <a:xfrm>
              <a:off x="3120" y="3351"/>
              <a:ext cx="288" cy="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73" name="箭头: 下 1049072"/>
            <p:cNvSpPr/>
            <p:nvPr/>
          </p:nvSpPr>
          <p:spPr>
            <a:xfrm>
              <a:off x="3648" y="3059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vert="eaVert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74" name="箭头: 下 1049073"/>
            <p:cNvSpPr/>
            <p:nvPr/>
          </p:nvSpPr>
          <p:spPr>
            <a:xfrm>
              <a:off x="4752" y="3072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vert="eaVert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75" name="矩形 1049074"/>
            <p:cNvSpPr/>
            <p:nvPr/>
          </p:nvSpPr>
          <p:spPr>
            <a:xfrm>
              <a:off x="3408" y="1872"/>
              <a:ext cx="624" cy="5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5400" b="1">
                  <a:solidFill>
                    <a:srgbClr val="FFCC00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①</a:t>
              </a:r>
              <a:endParaRPr lang="en-US" altLang="zh-CN" sz="5400" b="1">
                <a:solidFill>
                  <a:srgbClr val="FFCC00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1049076" name="矩形 1049075"/>
            <p:cNvSpPr/>
            <p:nvPr/>
          </p:nvSpPr>
          <p:spPr>
            <a:xfrm>
              <a:off x="4560" y="1872"/>
              <a:ext cx="548" cy="5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5400" b="1">
                  <a:solidFill>
                    <a:srgbClr val="FFCC00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②</a:t>
              </a:r>
              <a:endParaRPr lang="en-US" altLang="zh-CN" sz="5400" b="1">
                <a:solidFill>
                  <a:srgbClr val="FFCC00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1049077" name="矩形 1049076"/>
            <p:cNvSpPr/>
            <p:nvPr/>
          </p:nvSpPr>
          <p:spPr>
            <a:xfrm>
              <a:off x="3120" y="1479"/>
              <a:ext cx="2304" cy="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078" name="直接连接符 1049077"/>
            <p:cNvSpPr/>
            <p:nvPr/>
          </p:nvSpPr>
          <p:spPr>
            <a:xfrm flipV="1">
              <a:off x="3120" y="1287"/>
              <a:ext cx="0" cy="192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79" name="直接连接符 1049078"/>
            <p:cNvSpPr/>
            <p:nvPr/>
          </p:nvSpPr>
          <p:spPr>
            <a:xfrm flipV="1">
              <a:off x="4320" y="1287"/>
              <a:ext cx="0" cy="192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80" name="直接连接符 1049079"/>
            <p:cNvSpPr/>
            <p:nvPr/>
          </p:nvSpPr>
          <p:spPr>
            <a:xfrm flipH="1">
              <a:off x="2880" y="1479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81" name="直接连接符 1049080"/>
            <p:cNvSpPr/>
            <p:nvPr/>
          </p:nvSpPr>
          <p:spPr>
            <a:xfrm flipH="1">
              <a:off x="2880" y="3447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82" name="直接连接符 1049081"/>
            <p:cNvSpPr/>
            <p:nvPr/>
          </p:nvSpPr>
          <p:spPr>
            <a:xfrm>
              <a:off x="5424" y="1479"/>
              <a:ext cx="192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83" name="直接连接符 1049082"/>
            <p:cNvSpPr/>
            <p:nvPr/>
          </p:nvSpPr>
          <p:spPr>
            <a:xfrm>
              <a:off x="5424" y="1575"/>
              <a:ext cx="192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84" name="直接连接符 1049083"/>
            <p:cNvSpPr/>
            <p:nvPr/>
          </p:nvSpPr>
          <p:spPr>
            <a:xfrm>
              <a:off x="5568" y="1287"/>
              <a:ext cx="0" cy="192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tailEnd type="triangle" w="med" len="med"/>
            </a:ln>
          </p:spPr>
        </p:sp>
        <p:sp>
          <p:nvSpPr>
            <p:cNvPr id="1049085" name="直接连接符 1049084"/>
            <p:cNvSpPr/>
            <p:nvPr/>
          </p:nvSpPr>
          <p:spPr>
            <a:xfrm flipV="1">
              <a:off x="5568" y="1575"/>
              <a:ext cx="0" cy="336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tailEnd type="triangle" w="med" len="med"/>
            </a:ln>
          </p:spPr>
        </p:sp>
        <p:sp>
          <p:nvSpPr>
            <p:cNvPr id="1049086" name="直接连接符 1049085"/>
            <p:cNvSpPr/>
            <p:nvPr/>
          </p:nvSpPr>
          <p:spPr>
            <a:xfrm>
              <a:off x="3120" y="1383"/>
              <a:ext cx="120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sp>
          <p:nvSpPr>
            <p:cNvPr id="1049087" name="直接连接符 1049086"/>
            <p:cNvSpPr/>
            <p:nvPr/>
          </p:nvSpPr>
          <p:spPr>
            <a:xfrm>
              <a:off x="3024" y="1479"/>
              <a:ext cx="0" cy="1968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sp>
          <p:nvSpPr>
            <p:cNvPr id="1049088" name="直接连接符 1049087"/>
            <p:cNvSpPr/>
            <p:nvPr/>
          </p:nvSpPr>
          <p:spPr>
            <a:xfrm>
              <a:off x="3456" y="3072"/>
              <a:ext cx="192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89" name="直接连接符 1049088"/>
            <p:cNvSpPr/>
            <p:nvPr/>
          </p:nvSpPr>
          <p:spPr>
            <a:xfrm>
              <a:off x="3456" y="3456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90" name="直接连接符 1049089"/>
            <p:cNvSpPr/>
            <p:nvPr/>
          </p:nvSpPr>
          <p:spPr>
            <a:xfrm>
              <a:off x="3552" y="3072"/>
              <a:ext cx="0" cy="384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sp>
          <p:nvSpPr>
            <p:cNvPr id="1049091" name="直接连接符 1049090"/>
            <p:cNvSpPr/>
            <p:nvPr/>
          </p:nvSpPr>
          <p:spPr>
            <a:xfrm>
              <a:off x="3696" y="2915"/>
              <a:ext cx="0" cy="144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92" name="直接连接符 1049091"/>
            <p:cNvSpPr/>
            <p:nvPr/>
          </p:nvSpPr>
          <p:spPr>
            <a:xfrm>
              <a:off x="3792" y="2915"/>
              <a:ext cx="0" cy="192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093" name="直接连接符 1049092"/>
            <p:cNvSpPr/>
            <p:nvPr/>
          </p:nvSpPr>
          <p:spPr>
            <a:xfrm>
              <a:off x="3552" y="2963"/>
              <a:ext cx="144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tailEnd type="triangle" w="med" len="med"/>
            </a:ln>
          </p:spPr>
        </p:sp>
        <p:sp>
          <p:nvSpPr>
            <p:cNvPr id="1049094" name="直接连接符 1049093"/>
            <p:cNvSpPr/>
            <p:nvPr/>
          </p:nvSpPr>
          <p:spPr>
            <a:xfrm flipH="1">
              <a:off x="3792" y="2963"/>
              <a:ext cx="336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tailEnd type="triangle" w="med" len="med"/>
            </a:ln>
          </p:spPr>
        </p:sp>
        <p:sp>
          <p:nvSpPr>
            <p:cNvPr id="1049095" name="文本框 1049094"/>
            <p:cNvSpPr txBox="1"/>
            <p:nvPr/>
          </p:nvSpPr>
          <p:spPr>
            <a:xfrm>
              <a:off x="3500" y="1161"/>
              <a:ext cx="475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800mm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9096" name="文本框 1049095"/>
            <p:cNvSpPr txBox="1"/>
            <p:nvPr/>
          </p:nvSpPr>
          <p:spPr>
            <a:xfrm rot="16232509">
              <a:off x="2674" y="2201"/>
              <a:ext cx="547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1750mm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9097" name="文本框 1049096"/>
            <p:cNvSpPr txBox="1"/>
            <p:nvPr/>
          </p:nvSpPr>
          <p:spPr>
            <a:xfrm rot="16315164">
              <a:off x="5289" y="1677"/>
              <a:ext cx="403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9098" name="文本框 1049097"/>
            <p:cNvSpPr txBox="1"/>
            <p:nvPr/>
          </p:nvSpPr>
          <p:spPr>
            <a:xfrm rot="30239">
              <a:off x="3744" y="2697"/>
              <a:ext cx="403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9099" name="文本框 1049098"/>
            <p:cNvSpPr txBox="1"/>
            <p:nvPr/>
          </p:nvSpPr>
          <p:spPr>
            <a:xfrm rot="16282104">
              <a:off x="3102" y="3034"/>
              <a:ext cx="475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9100" name="直接连接符 1049099"/>
            <p:cNvSpPr/>
            <p:nvPr/>
          </p:nvSpPr>
          <p:spPr>
            <a:xfrm flipH="1">
              <a:off x="4896" y="2400"/>
              <a:ext cx="432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101" name="直接连接符 1049100"/>
            <p:cNvSpPr/>
            <p:nvPr/>
          </p:nvSpPr>
          <p:spPr>
            <a:xfrm>
              <a:off x="5088" y="2400"/>
              <a:ext cx="0" cy="1104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sp>
          <p:nvSpPr>
            <p:cNvPr id="1049102" name="直接连接符 1049101"/>
            <p:cNvSpPr/>
            <p:nvPr/>
          </p:nvSpPr>
          <p:spPr>
            <a:xfrm flipH="1">
              <a:off x="4896" y="3504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103" name="文本框 1049102"/>
            <p:cNvSpPr txBox="1"/>
            <p:nvPr/>
          </p:nvSpPr>
          <p:spPr>
            <a:xfrm rot="16232509">
              <a:off x="4689" y="2731"/>
              <a:ext cx="547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1200mm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6" name="表格 4194315"/>
          <p:cNvGraphicFramePr/>
          <p:nvPr>
            <p:custDataLst>
              <p:tags r:id="rId1"/>
            </p:custDataLst>
          </p:nvPr>
        </p:nvGraphicFramePr>
        <p:xfrm>
          <a:off x="237490" y="348297"/>
          <a:ext cx="11703050" cy="6202045"/>
        </p:xfrm>
        <a:graphic>
          <a:graphicData uri="http://schemas.openxmlformats.org/drawingml/2006/table">
            <a:tbl>
              <a:tblPr/>
              <a:tblGrid>
                <a:gridCol w="5901690"/>
                <a:gridCol w="5801360"/>
              </a:tblGrid>
              <a:tr h="41783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12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盆栽摆放目视标准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40347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作为车间内盆栽摆放目视标准；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颜色黄色，材质为油漆；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1600"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用黄色喷气式油漆直接喷于地面指定区域。圆周具体视盆栽底托大小确定。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6415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1" name="组合 90"/>
          <p:cNvGrpSpPr/>
          <p:nvPr/>
        </p:nvGrpSpPr>
        <p:grpSpPr>
          <a:xfrm>
            <a:off x="2743200" y="4419600"/>
            <a:ext cx="1828800" cy="1828800"/>
            <a:chOff x="816" y="2736"/>
            <a:chExt cx="1152" cy="1152"/>
          </a:xfrm>
        </p:grpSpPr>
        <p:sp>
          <p:nvSpPr>
            <p:cNvPr id="1049122" name="椭圆 1049121"/>
            <p:cNvSpPr/>
            <p:nvPr/>
          </p:nvSpPr>
          <p:spPr>
            <a:xfrm>
              <a:off x="1296" y="2736"/>
              <a:ext cx="192" cy="19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123" name="椭圆 1049122"/>
            <p:cNvSpPr/>
            <p:nvPr/>
          </p:nvSpPr>
          <p:spPr>
            <a:xfrm>
              <a:off x="1296" y="3696"/>
              <a:ext cx="192" cy="19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124" name="椭圆 1049123"/>
            <p:cNvSpPr/>
            <p:nvPr/>
          </p:nvSpPr>
          <p:spPr>
            <a:xfrm>
              <a:off x="1680" y="2880"/>
              <a:ext cx="192" cy="19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125" name="椭圆 1049124"/>
            <p:cNvSpPr/>
            <p:nvPr/>
          </p:nvSpPr>
          <p:spPr>
            <a:xfrm>
              <a:off x="1776" y="3216"/>
              <a:ext cx="192" cy="19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126" name="椭圆 1049125"/>
            <p:cNvSpPr/>
            <p:nvPr/>
          </p:nvSpPr>
          <p:spPr>
            <a:xfrm>
              <a:off x="912" y="2880"/>
              <a:ext cx="192" cy="19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127" name="椭圆 1049126"/>
            <p:cNvSpPr/>
            <p:nvPr/>
          </p:nvSpPr>
          <p:spPr>
            <a:xfrm>
              <a:off x="816" y="3216"/>
              <a:ext cx="192" cy="19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128" name="椭圆 1049127"/>
            <p:cNvSpPr/>
            <p:nvPr/>
          </p:nvSpPr>
          <p:spPr>
            <a:xfrm>
              <a:off x="960" y="3552"/>
              <a:ext cx="192" cy="19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129" name="椭圆 1049128"/>
            <p:cNvSpPr/>
            <p:nvPr/>
          </p:nvSpPr>
          <p:spPr>
            <a:xfrm>
              <a:off x="1632" y="3552"/>
              <a:ext cx="192" cy="19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</p:grpSp>
      <p:pic>
        <p:nvPicPr>
          <p:cNvPr id="2097161" name="图片 2097160" descr="DSCN519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53200" y="3962400"/>
            <a:ext cx="2011362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30" name="标注: 弯曲线形 1049129"/>
          <p:cNvSpPr/>
          <p:nvPr/>
        </p:nvSpPr>
        <p:spPr>
          <a:xfrm>
            <a:off x="9067800" y="4114800"/>
            <a:ext cx="1219200" cy="381000"/>
          </a:xfrm>
          <a:prstGeom prst="borderCallout2">
            <a:avLst>
              <a:gd name="adj1" fmla="val 30000"/>
              <a:gd name="adj2" fmla="val -6250"/>
              <a:gd name="adj3" fmla="val 30000"/>
              <a:gd name="adj4" fmla="val -57421"/>
              <a:gd name="adj5" fmla="val 507917"/>
              <a:gd name="adj6" fmla="val -110417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>
                <a:solidFill>
                  <a:srgbClr val="0000FF"/>
                </a:solidFill>
              </a:rPr>
              <a:t>盆栽摆放图</a:t>
            </a:r>
            <a:endParaRPr lang="zh-CN" altLang="en-US" sz="1400">
              <a:solidFill>
                <a:srgbClr val="0000F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7391400" y="1143000"/>
            <a:ext cx="1828800" cy="2286000"/>
            <a:chOff x="3696" y="720"/>
            <a:chExt cx="1152" cy="1440"/>
          </a:xfrm>
        </p:grpSpPr>
        <p:sp>
          <p:nvSpPr>
            <p:cNvPr id="1049131" name="直接连接符 1049130"/>
            <p:cNvSpPr/>
            <p:nvPr/>
          </p:nvSpPr>
          <p:spPr>
            <a:xfrm>
              <a:off x="4176" y="912"/>
              <a:ext cx="0" cy="192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132" name="直接连接符 1049131"/>
            <p:cNvSpPr/>
            <p:nvPr/>
          </p:nvSpPr>
          <p:spPr>
            <a:xfrm>
              <a:off x="4368" y="912"/>
              <a:ext cx="0" cy="192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9133" name="直接连接符 1049132"/>
            <p:cNvSpPr/>
            <p:nvPr/>
          </p:nvSpPr>
          <p:spPr>
            <a:xfrm flipH="1">
              <a:off x="4176" y="960"/>
              <a:ext cx="192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sp>
          <p:nvSpPr>
            <p:cNvPr id="1049134" name="文本框 1049133"/>
            <p:cNvSpPr txBox="1"/>
            <p:nvPr/>
          </p:nvSpPr>
          <p:spPr>
            <a:xfrm>
              <a:off x="4128" y="720"/>
              <a:ext cx="403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3696" y="1008"/>
              <a:ext cx="1152" cy="1152"/>
              <a:chOff x="816" y="2736"/>
              <a:chExt cx="1152" cy="1152"/>
            </a:xfrm>
          </p:grpSpPr>
          <p:sp>
            <p:nvSpPr>
              <p:cNvPr id="1049135" name="椭圆 1049134"/>
              <p:cNvSpPr/>
              <p:nvPr/>
            </p:nvSpPr>
            <p:spPr>
              <a:xfrm>
                <a:off x="1296" y="2736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36" name="椭圆 1049135"/>
              <p:cNvSpPr/>
              <p:nvPr/>
            </p:nvSpPr>
            <p:spPr>
              <a:xfrm>
                <a:off x="1296" y="3696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37" name="椭圆 1049136"/>
              <p:cNvSpPr/>
              <p:nvPr/>
            </p:nvSpPr>
            <p:spPr>
              <a:xfrm>
                <a:off x="1680" y="288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38" name="椭圆 1049137"/>
              <p:cNvSpPr/>
              <p:nvPr/>
            </p:nvSpPr>
            <p:spPr>
              <a:xfrm>
                <a:off x="1776" y="3216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39" name="椭圆 1049138"/>
              <p:cNvSpPr/>
              <p:nvPr/>
            </p:nvSpPr>
            <p:spPr>
              <a:xfrm>
                <a:off x="912" y="288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40" name="椭圆 1049139"/>
              <p:cNvSpPr/>
              <p:nvPr/>
            </p:nvSpPr>
            <p:spPr>
              <a:xfrm>
                <a:off x="816" y="3216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41" name="椭圆 1049140"/>
              <p:cNvSpPr/>
              <p:nvPr/>
            </p:nvSpPr>
            <p:spPr>
              <a:xfrm>
                <a:off x="960" y="355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42" name="椭圆 1049141"/>
              <p:cNvSpPr/>
              <p:nvPr/>
            </p:nvSpPr>
            <p:spPr>
              <a:xfrm>
                <a:off x="1632" y="355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7" name="表格 4194316"/>
          <p:cNvGraphicFramePr/>
          <p:nvPr>
            <p:custDataLst>
              <p:tags r:id="rId1"/>
            </p:custDataLst>
          </p:nvPr>
        </p:nvGraphicFramePr>
        <p:xfrm>
          <a:off x="337185" y="366077"/>
          <a:ext cx="11503660" cy="6104890"/>
        </p:xfrm>
        <a:graphic>
          <a:graphicData uri="http://schemas.openxmlformats.org/drawingml/2006/table">
            <a:tbl>
              <a:tblPr/>
              <a:tblGrid>
                <a:gridCol w="5801995"/>
                <a:gridCol w="5701665"/>
              </a:tblGrid>
              <a:tr h="410845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13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楼梯指示目视标准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6283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作为上下楼梯指示目视标准；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颜色美的蓝、白色组合，材质为胶纸；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1600"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定制方法：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制作标准件粘贴于楼道，每间隔一道楼级粘贴1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个，注：上下楼梯均按前进方向的右边粘贴。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1653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6" name="组合 95"/>
          <p:cNvGrpSpPr/>
          <p:nvPr/>
        </p:nvGrpSpPr>
        <p:grpSpPr>
          <a:xfrm>
            <a:off x="2971800" y="4495800"/>
            <a:ext cx="1447800" cy="1428750"/>
            <a:chOff x="201" y="159"/>
            <a:chExt cx="152" cy="150"/>
          </a:xfrm>
        </p:grpSpPr>
        <p:sp>
          <p:nvSpPr>
            <p:cNvPr id="1049161" name="流程图: 接点 1049160"/>
            <p:cNvSpPr/>
            <p:nvPr/>
          </p:nvSpPr>
          <p:spPr>
            <a:xfrm>
              <a:off x="201" y="159"/>
              <a:ext cx="152" cy="150"/>
            </a:xfrm>
            <a:prstGeom prst="flowChartConnector">
              <a:avLst/>
            </a:prstGeom>
            <a:solidFill>
              <a:srgbClr val="0099FF"/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vert="horz" lIns="91440" tIns="45720" rIns="91440" bIns="4572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162" name="矩形 1049161"/>
            <p:cNvSpPr/>
            <p:nvPr/>
          </p:nvSpPr>
          <p:spPr>
            <a:xfrm>
              <a:off x="257" y="190"/>
              <a:ext cx="40" cy="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9163" name="等腰三角形 1049162"/>
            <p:cNvSpPr/>
            <p:nvPr/>
          </p:nvSpPr>
          <p:spPr>
            <a:xfrm rot="10800000">
              <a:off x="238" y="250"/>
              <a:ext cx="78" cy="42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</p:grpSp>
      <p:pic>
        <p:nvPicPr>
          <p:cNvPr id="2097162" name="图片 2097161" descr="DSCN520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153400" y="4762500"/>
            <a:ext cx="2133600" cy="16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组合 96"/>
          <p:cNvGrpSpPr/>
          <p:nvPr/>
        </p:nvGrpSpPr>
        <p:grpSpPr>
          <a:xfrm>
            <a:off x="6858000" y="1157287"/>
            <a:ext cx="2957513" cy="2501899"/>
            <a:chOff x="3360" y="729"/>
            <a:chExt cx="1863" cy="1576"/>
          </a:xfrm>
        </p:grpSpPr>
        <p:sp>
          <p:nvSpPr>
            <p:cNvPr id="1049164" name="文本框 1049163"/>
            <p:cNvSpPr txBox="1"/>
            <p:nvPr/>
          </p:nvSpPr>
          <p:spPr>
            <a:xfrm rot="16115563">
              <a:off x="3274" y="1479"/>
              <a:ext cx="403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3552" y="729"/>
              <a:ext cx="1671" cy="1576"/>
              <a:chOff x="3552" y="729"/>
              <a:chExt cx="1671" cy="1576"/>
            </a:xfrm>
          </p:grpSpPr>
          <p:sp>
            <p:nvSpPr>
              <p:cNvPr id="1049165" name="直接连接符 1049164"/>
              <p:cNvSpPr/>
              <p:nvPr/>
            </p:nvSpPr>
            <p:spPr>
              <a:xfrm>
                <a:off x="3648" y="1296"/>
                <a:ext cx="0" cy="576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sp>
          <p:sp>
            <p:nvSpPr>
              <p:cNvPr id="1049166" name="直接连接符 1049165"/>
              <p:cNvSpPr/>
              <p:nvPr/>
            </p:nvSpPr>
            <p:spPr>
              <a:xfrm>
                <a:off x="3792" y="864"/>
                <a:ext cx="0" cy="576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67" name="直接连接符 1049166"/>
              <p:cNvSpPr/>
              <p:nvPr/>
            </p:nvSpPr>
            <p:spPr>
              <a:xfrm flipH="1">
                <a:off x="3792" y="960"/>
                <a:ext cx="912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sp>
          <p:sp>
            <p:nvSpPr>
              <p:cNvPr id="1049168" name="文本框 1049167"/>
              <p:cNvSpPr txBox="1"/>
              <p:nvPr/>
            </p:nvSpPr>
            <p:spPr>
              <a:xfrm>
                <a:off x="4080" y="729"/>
                <a:ext cx="403" cy="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>
                <a:spAutoFit/>
              </a:bodyPr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r>
                  <a: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90mm</a:t>
                </a:r>
                <a:endPara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49169" name="直接连接符 1049168"/>
              <p:cNvSpPr/>
              <p:nvPr/>
            </p:nvSpPr>
            <p:spPr>
              <a:xfrm>
                <a:off x="4704" y="864"/>
                <a:ext cx="0" cy="624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70" name="流程图: 接点 1049169"/>
              <p:cNvSpPr/>
              <p:nvPr/>
            </p:nvSpPr>
            <p:spPr>
              <a:xfrm>
                <a:off x="3792" y="1104"/>
                <a:ext cx="912" cy="900"/>
              </a:xfrm>
              <a:prstGeom prst="flowChartConnector">
                <a:avLst/>
              </a:prstGeom>
              <a:solidFill>
                <a:srgbClr val="0099FF"/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lIns="91440" tIns="45720" rIns="91440" bIns="45720" anchor="t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71" name="矩形 1049170"/>
              <p:cNvSpPr/>
              <p:nvPr/>
            </p:nvSpPr>
            <p:spPr>
              <a:xfrm>
                <a:off x="4128" y="1296"/>
                <a:ext cx="240" cy="3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72" name="等腰三角形 1049171"/>
              <p:cNvSpPr/>
              <p:nvPr/>
            </p:nvSpPr>
            <p:spPr>
              <a:xfrm rot="10800000">
                <a:off x="4014" y="1602"/>
                <a:ext cx="468" cy="252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9173" name="直接连接符 1049172"/>
              <p:cNvSpPr/>
              <p:nvPr/>
            </p:nvSpPr>
            <p:spPr>
              <a:xfrm>
                <a:off x="3552" y="1296"/>
                <a:ext cx="576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74" name="直接连接符 1049173"/>
              <p:cNvSpPr/>
              <p:nvPr/>
            </p:nvSpPr>
            <p:spPr>
              <a:xfrm>
                <a:off x="3552" y="1872"/>
                <a:ext cx="672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75" name="直接连接符 1049174"/>
              <p:cNvSpPr/>
              <p:nvPr/>
            </p:nvSpPr>
            <p:spPr>
              <a:xfrm>
                <a:off x="4032" y="1632"/>
                <a:ext cx="0" cy="432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76" name="直接连接符 1049175"/>
              <p:cNvSpPr/>
              <p:nvPr/>
            </p:nvSpPr>
            <p:spPr>
              <a:xfrm>
                <a:off x="4464" y="1680"/>
                <a:ext cx="0" cy="432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77" name="直接连接符 1049176"/>
              <p:cNvSpPr/>
              <p:nvPr/>
            </p:nvSpPr>
            <p:spPr>
              <a:xfrm flipH="1">
                <a:off x="4032" y="2064"/>
                <a:ext cx="432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sp>
          <p:sp>
            <p:nvSpPr>
              <p:cNvPr id="1049178" name="直接连接符 1049177"/>
              <p:cNvSpPr/>
              <p:nvPr/>
            </p:nvSpPr>
            <p:spPr>
              <a:xfrm>
                <a:off x="4128" y="1104"/>
                <a:ext cx="0" cy="336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79" name="直接连接符 1049178"/>
              <p:cNvSpPr/>
              <p:nvPr/>
            </p:nvSpPr>
            <p:spPr>
              <a:xfrm>
                <a:off x="4368" y="1104"/>
                <a:ext cx="0" cy="336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80" name="直接连接符 1049179"/>
              <p:cNvSpPr/>
              <p:nvPr/>
            </p:nvSpPr>
            <p:spPr>
              <a:xfrm flipH="1">
                <a:off x="4128" y="1200"/>
                <a:ext cx="240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sp>
          <p:sp>
            <p:nvSpPr>
              <p:cNvPr id="1049181" name="文本框 1049180"/>
              <p:cNvSpPr txBox="1"/>
              <p:nvPr/>
            </p:nvSpPr>
            <p:spPr>
              <a:xfrm>
                <a:off x="4080" y="912"/>
                <a:ext cx="403" cy="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>
                <a:spAutoFit/>
              </a:bodyPr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r>
                  <a: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20mm</a:t>
                </a:r>
                <a:endPara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49182" name="直接连接符 1049181"/>
              <p:cNvSpPr/>
              <p:nvPr/>
            </p:nvSpPr>
            <p:spPr>
              <a:xfrm>
                <a:off x="4416" y="1296"/>
                <a:ext cx="576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83" name="直接连接符 1049182"/>
              <p:cNvSpPr/>
              <p:nvPr/>
            </p:nvSpPr>
            <p:spPr>
              <a:xfrm>
                <a:off x="4464" y="1584"/>
                <a:ext cx="672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9184" name="直接连接符 1049183"/>
              <p:cNvSpPr/>
              <p:nvPr/>
            </p:nvSpPr>
            <p:spPr>
              <a:xfrm>
                <a:off x="4848" y="1296"/>
                <a:ext cx="0" cy="288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sp>
          <p:sp>
            <p:nvSpPr>
              <p:cNvPr id="1049185" name="文本框 1049184"/>
              <p:cNvSpPr txBox="1"/>
              <p:nvPr/>
            </p:nvSpPr>
            <p:spPr>
              <a:xfrm rot="16115563">
                <a:off x="4905" y="1239"/>
                <a:ext cx="403" cy="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>
                <a:spAutoFit/>
              </a:bodyPr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r>
                  <a: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30mm</a:t>
                </a:r>
                <a:endPara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49186" name="文本框 1049185"/>
              <p:cNvSpPr txBox="1"/>
              <p:nvPr/>
            </p:nvSpPr>
            <p:spPr>
              <a:xfrm>
                <a:off x="4032" y="2073"/>
                <a:ext cx="403" cy="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>
                <a:spAutoFit/>
              </a:bodyPr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r>
                  <a: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40mm</a:t>
                </a:r>
                <a:endPara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049187" name="直接连接符 1049186"/>
          <p:cNvSpPr/>
          <p:nvPr/>
        </p:nvSpPr>
        <p:spPr>
          <a:xfrm>
            <a:off x="8153400" y="3810000"/>
            <a:ext cx="990600" cy="1600200"/>
          </a:xfrm>
          <a:prstGeom prst="line">
            <a:avLst/>
          </a:prstGeom>
          <a:noFill/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</p:sp>
      <p:pic>
        <p:nvPicPr>
          <p:cNvPr id="2097163" name="图片 2097162" descr="DSCN519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3962400"/>
            <a:ext cx="19050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88" name="标注: 弯曲线形 1049187"/>
          <p:cNvSpPr/>
          <p:nvPr/>
        </p:nvSpPr>
        <p:spPr>
          <a:xfrm>
            <a:off x="8763000" y="3657600"/>
            <a:ext cx="1524000" cy="381000"/>
          </a:xfrm>
          <a:prstGeom prst="borderCallout2">
            <a:avLst>
              <a:gd name="adj1" fmla="val 30000"/>
              <a:gd name="adj2" fmla="val -5000"/>
              <a:gd name="adj3" fmla="val 30000"/>
              <a:gd name="adj4" fmla="val -44065"/>
              <a:gd name="adj5" fmla="val 290000"/>
              <a:gd name="adj6" fmla="val -84481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>
                <a:solidFill>
                  <a:srgbClr val="0000FF"/>
                </a:solidFill>
              </a:rPr>
              <a:t>楼梯指示箭头</a:t>
            </a:r>
            <a:endParaRPr lang="zh-CN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8" name="表格 4194317"/>
          <p:cNvGraphicFramePr/>
          <p:nvPr>
            <p:custDataLst>
              <p:tags r:id="rId1"/>
            </p:custDataLst>
          </p:nvPr>
        </p:nvGraphicFramePr>
        <p:xfrm>
          <a:off x="210185" y="365760"/>
          <a:ext cx="11768455" cy="6134735"/>
        </p:xfrm>
        <a:graphic>
          <a:graphicData uri="http://schemas.openxmlformats.org/drawingml/2006/table">
            <a:tbl>
              <a:tblPr/>
              <a:tblGrid>
                <a:gridCol w="5935980"/>
                <a:gridCol w="5832475"/>
              </a:tblGrid>
              <a:tr h="41275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14 6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秒</a:t>
                      </a: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米行走规范标准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7553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作为车间内行走规范标准；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颜色白、红色组合，材质为油漆；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使用报废钣金制作6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秒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米行走规范标准专用工装，用白色红色喷气式油漆直接喷于地面区域。字体为：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72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号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Eras Bold ITC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3177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97164" name="图片 209716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33662" y="4038600"/>
            <a:ext cx="2319337" cy="2362200"/>
          </a:xfrm>
          <a:prstGeom prst="rect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pic>
      <p:pic>
        <p:nvPicPr>
          <p:cNvPr id="2097165" name="图片 209716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39000" y="1600200"/>
            <a:ext cx="1797050" cy="1828800"/>
          </a:xfrm>
          <a:prstGeom prst="rect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pic>
      <p:sp>
        <p:nvSpPr>
          <p:cNvPr id="1049207" name="直接连接符 1049206"/>
          <p:cNvSpPr/>
          <p:nvPr/>
        </p:nvSpPr>
        <p:spPr>
          <a:xfrm>
            <a:off x="6781800" y="1600200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08" name="文本框 1049207"/>
          <p:cNvSpPr txBox="1"/>
          <p:nvPr/>
        </p:nvSpPr>
        <p:spPr>
          <a:xfrm rot="16115563">
            <a:off x="6282531" y="2283619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9209" name="直接连接符 1049208"/>
          <p:cNvSpPr/>
          <p:nvPr/>
        </p:nvSpPr>
        <p:spPr>
          <a:xfrm>
            <a:off x="6781800" y="3429000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10" name="直接连接符 1049209"/>
          <p:cNvSpPr/>
          <p:nvPr/>
        </p:nvSpPr>
        <p:spPr>
          <a:xfrm>
            <a:off x="6934200" y="1600200"/>
            <a:ext cx="0" cy="1828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pic>
        <p:nvPicPr>
          <p:cNvPr id="2097166" name="图片 209716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77062" y="4114800"/>
            <a:ext cx="2319337" cy="2362200"/>
          </a:xfrm>
          <a:prstGeom prst="rect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pic>
      <p:sp>
        <p:nvSpPr>
          <p:cNvPr id="1049211" name="标注: 弯曲线形 1049210"/>
          <p:cNvSpPr/>
          <p:nvPr/>
        </p:nvSpPr>
        <p:spPr>
          <a:xfrm>
            <a:off x="9067800" y="3657600"/>
            <a:ext cx="1219200" cy="381000"/>
          </a:xfrm>
          <a:prstGeom prst="borderCallout2">
            <a:avLst>
              <a:gd name="adj1" fmla="val 30000"/>
              <a:gd name="adj2" fmla="val -6250"/>
              <a:gd name="adj3" fmla="val 30000"/>
              <a:gd name="adj4" fmla="val -63023"/>
              <a:gd name="adj5" fmla="val 465417"/>
              <a:gd name="adj6" fmla="val -121486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 b="1"/>
              <a:t>行走规范图</a:t>
            </a:r>
            <a:endParaRPr lang="zh-CN" altLang="en-US" sz="1400" b="1"/>
          </a:p>
        </p:txBody>
      </p:sp>
      <p:sp>
        <p:nvSpPr>
          <p:cNvPr id="1049212" name="直接连接符 1049211"/>
          <p:cNvSpPr/>
          <p:nvPr/>
        </p:nvSpPr>
        <p:spPr>
          <a:xfrm>
            <a:off x="7239000" y="1219200"/>
            <a:ext cx="0" cy="304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13" name="直接连接符 1049212"/>
          <p:cNvSpPr/>
          <p:nvPr/>
        </p:nvSpPr>
        <p:spPr>
          <a:xfrm>
            <a:off x="9067800" y="1219200"/>
            <a:ext cx="0" cy="304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14" name="直接连接符 1049213"/>
          <p:cNvSpPr/>
          <p:nvPr/>
        </p:nvSpPr>
        <p:spPr>
          <a:xfrm flipH="1">
            <a:off x="7239000" y="1447800"/>
            <a:ext cx="18288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9215" name="文本框 1049214"/>
          <p:cNvSpPr txBox="1"/>
          <p:nvPr/>
        </p:nvSpPr>
        <p:spPr>
          <a:xfrm>
            <a:off x="7696200" y="1143000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9" name="表格 4194318"/>
          <p:cNvGraphicFramePr/>
          <p:nvPr>
            <p:custDataLst>
              <p:tags r:id="rId1"/>
            </p:custDataLst>
          </p:nvPr>
        </p:nvGraphicFramePr>
        <p:xfrm>
          <a:off x="246380" y="347662"/>
          <a:ext cx="11712575" cy="6162675"/>
        </p:xfrm>
        <a:graphic>
          <a:graphicData uri="http://schemas.openxmlformats.org/drawingml/2006/table">
            <a:tbl>
              <a:tblPr/>
              <a:tblGrid>
                <a:gridCol w="5906770"/>
                <a:gridCol w="5805805"/>
              </a:tblGrid>
              <a:tr h="414655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15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停止观察目视标准</a:t>
                      </a: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(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地面</a:t>
                      </a: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)</a:t>
                      </a:r>
                      <a:endParaRPr lang="en-US" altLang="zh-CN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8760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作为车间内停止观察目视标准；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颜色白底、红色组合，材质为油漆；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1600"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使用报废钣金制作停止观察目视标准专用工装，用红色喷气式油漆直接喷于地面区域。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4447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9234" name="直接连接符 1049233"/>
          <p:cNvSpPr/>
          <p:nvPr/>
        </p:nvSpPr>
        <p:spPr>
          <a:xfrm>
            <a:off x="7086600" y="1676400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35" name="文本框 1049234"/>
          <p:cNvSpPr txBox="1"/>
          <p:nvPr/>
        </p:nvSpPr>
        <p:spPr>
          <a:xfrm rot="16115563">
            <a:off x="5153818" y="2328069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9236" name="直接连接符 1049235"/>
          <p:cNvSpPr/>
          <p:nvPr/>
        </p:nvSpPr>
        <p:spPr>
          <a:xfrm>
            <a:off x="7086600" y="3276600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37" name="直接连接符 1049236"/>
          <p:cNvSpPr/>
          <p:nvPr/>
        </p:nvSpPr>
        <p:spPr>
          <a:xfrm>
            <a:off x="7315200" y="1676400"/>
            <a:ext cx="0" cy="16002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pic>
        <p:nvPicPr>
          <p:cNvPr id="2097167" name="图片 2097166" descr="P108037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24600" y="4038600"/>
            <a:ext cx="24384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238" name="标注: 弯曲线形 1049237"/>
          <p:cNvSpPr/>
          <p:nvPr/>
        </p:nvSpPr>
        <p:spPr>
          <a:xfrm>
            <a:off x="8839200" y="3657600"/>
            <a:ext cx="1447800" cy="381000"/>
          </a:xfrm>
          <a:prstGeom prst="borderCallout2">
            <a:avLst>
              <a:gd name="adj1" fmla="val 30000"/>
              <a:gd name="adj2" fmla="val -5264"/>
              <a:gd name="adj3" fmla="val 30000"/>
              <a:gd name="adj4" fmla="val -45287"/>
              <a:gd name="adj5" fmla="val 465417"/>
              <a:gd name="adj6" fmla="val -86514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 b="1" u="sng">
                <a:solidFill>
                  <a:srgbClr val="990033"/>
                </a:solidFill>
              </a:rPr>
              <a:t>日企</a:t>
            </a:r>
            <a:r>
              <a:rPr lang="zh-CN" altLang="en-US" sz="1400" b="1"/>
              <a:t>停止观察图</a:t>
            </a:r>
            <a:endParaRPr lang="zh-CN" altLang="en-US" sz="1400" b="1"/>
          </a:p>
        </p:txBody>
      </p:sp>
      <p:sp>
        <p:nvSpPr>
          <p:cNvPr id="1049239" name="直接连接符 1049238"/>
          <p:cNvSpPr/>
          <p:nvPr/>
        </p:nvSpPr>
        <p:spPr>
          <a:xfrm>
            <a:off x="7543800" y="1295400"/>
            <a:ext cx="0" cy="304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40" name="直接连接符 1049239"/>
          <p:cNvSpPr/>
          <p:nvPr/>
        </p:nvSpPr>
        <p:spPr>
          <a:xfrm>
            <a:off x="9296400" y="1295400"/>
            <a:ext cx="0" cy="304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pic>
        <p:nvPicPr>
          <p:cNvPr id="2097168" name="图片 2097167" descr="RIMG017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077200" y="4800600"/>
            <a:ext cx="2286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241" name="直接连接符 1049240"/>
          <p:cNvSpPr/>
          <p:nvPr/>
        </p:nvSpPr>
        <p:spPr>
          <a:xfrm flipH="1">
            <a:off x="7543800" y="1447800"/>
            <a:ext cx="17526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9242" name="文本框 1049241"/>
          <p:cNvSpPr txBox="1"/>
          <p:nvPr/>
        </p:nvSpPr>
        <p:spPr>
          <a:xfrm>
            <a:off x="6477000" y="1143000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97169" name="图片 2097168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4038600"/>
            <a:ext cx="25717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0" name="图片 2097169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543800" y="1676400"/>
            <a:ext cx="1752600" cy="16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9243" name="直接连接符 1049242"/>
          <p:cNvSpPr/>
          <p:nvPr/>
        </p:nvSpPr>
        <p:spPr>
          <a:xfrm>
            <a:off x="8229600" y="3810000"/>
            <a:ext cx="1143000" cy="1905000"/>
          </a:xfrm>
          <a:prstGeom prst="line">
            <a:avLst/>
          </a:prstGeom>
          <a:noFill/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20" name="表格 4194319"/>
          <p:cNvGraphicFramePr/>
          <p:nvPr>
            <p:custDataLst>
              <p:tags r:id="rId1"/>
            </p:custDataLst>
          </p:nvPr>
        </p:nvGraphicFramePr>
        <p:xfrm>
          <a:off x="264795" y="420687"/>
          <a:ext cx="11649710" cy="6071235"/>
        </p:xfrm>
        <a:graphic>
          <a:graphicData uri="http://schemas.openxmlformats.org/drawingml/2006/table">
            <a:tbl>
              <a:tblPr/>
              <a:tblGrid>
                <a:gridCol w="5875020"/>
                <a:gridCol w="5774690"/>
              </a:tblGrid>
              <a:tr h="40767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16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停止观察目视标准</a:t>
                      </a: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(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空中</a:t>
                      </a: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)</a:t>
                      </a:r>
                      <a:endParaRPr lang="en-US" altLang="zh-CN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4823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作为车间内停止观察目视标准；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颜色白底、红色、蓝色组合；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1600"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制作方法：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广告公司制作标识。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0065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9262" name="直接连接符 1049261"/>
          <p:cNvSpPr/>
          <p:nvPr/>
        </p:nvSpPr>
        <p:spPr>
          <a:xfrm>
            <a:off x="6386512" y="1676400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63" name="文本框 1049262"/>
          <p:cNvSpPr txBox="1"/>
          <p:nvPr/>
        </p:nvSpPr>
        <p:spPr>
          <a:xfrm rot="16115563">
            <a:off x="5977731" y="2324894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9264" name="直接连接符 1049263"/>
          <p:cNvSpPr/>
          <p:nvPr/>
        </p:nvSpPr>
        <p:spPr>
          <a:xfrm>
            <a:off x="6477000" y="3429000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65" name="直接连接符 1049264"/>
          <p:cNvSpPr/>
          <p:nvPr/>
        </p:nvSpPr>
        <p:spPr>
          <a:xfrm>
            <a:off x="6615112" y="1701800"/>
            <a:ext cx="0" cy="17272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pic>
        <p:nvPicPr>
          <p:cNvPr id="2097171" name="图片 2097170" descr="P108037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24600" y="4038600"/>
            <a:ext cx="24384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266" name="直接连接符 1049265"/>
          <p:cNvSpPr/>
          <p:nvPr/>
        </p:nvSpPr>
        <p:spPr>
          <a:xfrm>
            <a:off x="6934200" y="1371600"/>
            <a:ext cx="0" cy="304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9267" name="直接连接符 1049266"/>
          <p:cNvSpPr/>
          <p:nvPr/>
        </p:nvSpPr>
        <p:spPr>
          <a:xfrm>
            <a:off x="10058400" y="1295400"/>
            <a:ext cx="0" cy="3048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pic>
        <p:nvPicPr>
          <p:cNvPr id="2097172" name="图片 2097171" descr="RIMG0172"/>
          <p:cNvPicPr/>
          <p:nvPr/>
        </p:nvPicPr>
        <p:blipFill>
          <a:blip r:embed="rId3"/>
          <a:srcRect l="16667" t="8888" r="26666" b="24445"/>
          <a:stretch>
            <a:fillRect/>
          </a:stretch>
        </p:blipFill>
        <p:spPr>
          <a:xfrm>
            <a:off x="8755380" y="4878705"/>
            <a:ext cx="1828800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268" name="直接连接符 1049267"/>
          <p:cNvSpPr/>
          <p:nvPr/>
        </p:nvSpPr>
        <p:spPr>
          <a:xfrm flipH="1">
            <a:off x="6934200" y="1447800"/>
            <a:ext cx="31242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9269" name="文本框 1049268"/>
          <p:cNvSpPr txBox="1"/>
          <p:nvPr/>
        </p:nvSpPr>
        <p:spPr>
          <a:xfrm>
            <a:off x="8001000" y="1081087"/>
            <a:ext cx="7543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97173" name="图片 209717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133600" y="4267200"/>
            <a:ext cx="3657600" cy="206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图片 209717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934200" y="1666875"/>
            <a:ext cx="31242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9270" name="标注: 弯曲线形 1049269"/>
          <p:cNvSpPr/>
          <p:nvPr/>
        </p:nvSpPr>
        <p:spPr>
          <a:xfrm>
            <a:off x="8839200" y="3657600"/>
            <a:ext cx="1447800" cy="381000"/>
          </a:xfrm>
          <a:prstGeom prst="borderCallout2">
            <a:avLst>
              <a:gd name="adj1" fmla="val 30000"/>
              <a:gd name="adj2" fmla="val -5264"/>
              <a:gd name="adj3" fmla="val 30000"/>
              <a:gd name="adj4" fmla="val -45287"/>
              <a:gd name="adj5" fmla="val 465417"/>
              <a:gd name="adj6" fmla="val -86514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 b="1" u="sng">
                <a:solidFill>
                  <a:srgbClr val="990033"/>
                </a:solidFill>
              </a:rPr>
              <a:t>日企</a:t>
            </a:r>
            <a:r>
              <a:rPr lang="zh-CN" altLang="en-US" sz="1400" b="1"/>
              <a:t>停止观察图</a:t>
            </a:r>
            <a:endParaRPr lang="zh-CN" altLang="en-US" sz="1400" b="1"/>
          </a:p>
        </p:txBody>
      </p:sp>
      <p:sp>
        <p:nvSpPr>
          <p:cNvPr id="1049271" name="直接连接符 1049270"/>
          <p:cNvSpPr/>
          <p:nvPr/>
        </p:nvSpPr>
        <p:spPr>
          <a:xfrm>
            <a:off x="8229600" y="3810000"/>
            <a:ext cx="1143000" cy="1905000"/>
          </a:xfrm>
          <a:prstGeom prst="line">
            <a:avLst/>
          </a:prstGeom>
          <a:noFill/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2" name="文本框 1049271"/>
          <p:cNvSpPr txBox="1"/>
          <p:nvPr/>
        </p:nvSpPr>
        <p:spPr>
          <a:xfrm>
            <a:off x="502920" y="669925"/>
            <a:ext cx="11207750" cy="5077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en-US" altLang="zh-CN" sz="2000" b="1">
              <a:solidFill>
                <a:schemeClr val="l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b="1" u="sng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地面标识</a:t>
            </a:r>
            <a:r>
              <a:rPr lang="zh-CN" altLang="en-US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小常识</a:t>
            </a:r>
            <a:r>
              <a:rPr lang="zh-CN" altLang="en-US" b="1" u="sng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b="1" u="sng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地面标识是需要技巧和一定熟练程度的工作，为节省原材料成本，请勿让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新员工</a:t>
            </a:r>
            <a:r>
              <a:rPr lang="en-US" altLang="zh-CN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单独操作，须在班组长或业务骨干的指导下操作最为妥当。</a:t>
            </a:r>
            <a:endParaRPr lang="en-US" altLang="zh-CN" sz="2000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en-US" altLang="zh-CN" sz="2000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用于划线的油漆最好是质量上乘的马路漆。</a:t>
            </a:r>
            <a:endParaRPr lang="zh-CN" altLang="en-US" sz="2000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2000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为防止不同型号或厂家   的油漆混合使用产生化学反应，从而产生气泡、脱落现象。故此，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同一区域使用同一厂家、相同规格油漆划线最佳</a:t>
            </a:r>
            <a:r>
              <a:rPr lang="en-US" altLang="zh-CN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000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en-US" altLang="zh-CN" sz="2000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油漆在使用前加入适当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天拿水</a:t>
            </a:r>
            <a:r>
              <a:rPr lang="zh-CN" altLang="en-US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会使油漆涂抹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更加均匀，有光泽</a:t>
            </a:r>
            <a:r>
              <a:rPr lang="en-US" altLang="zh-CN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000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en-US" altLang="zh-CN" sz="2000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000" b="1">
                <a:solidFill>
                  <a:schemeClr val="l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划线后因油漆未干，需注意采取防护措施，严禁避免人踩车压。待油漆彻底干后，方可正常使用该区域。建议一般选择生产不忙或不生产时划线为最佳时机。</a:t>
            </a:r>
            <a:endParaRPr lang="zh-CN" altLang="en-US" sz="2000" b="1">
              <a:solidFill>
                <a:schemeClr val="l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27010" y="4149090"/>
            <a:ext cx="3944620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67838" y="4498587"/>
            <a:ext cx="1257935" cy="869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微信公众号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抖音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表格 4194303"/>
          <p:cNvGraphicFramePr/>
          <p:nvPr>
            <p:custDataLst>
              <p:tags r:id="rId1"/>
            </p:custDataLst>
          </p:nvPr>
        </p:nvGraphicFramePr>
        <p:xfrm>
          <a:off x="243840" y="1500505"/>
          <a:ext cx="11630025" cy="4674235"/>
        </p:xfrm>
        <a:graphic>
          <a:graphicData uri="http://schemas.openxmlformats.org/drawingml/2006/table">
            <a:tbl>
              <a:tblPr/>
              <a:tblGrid>
                <a:gridCol w="1407160"/>
                <a:gridCol w="4095115"/>
                <a:gridCol w="1625600"/>
                <a:gridCol w="4502150"/>
              </a:tblGrid>
              <a:tr h="438785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>
                          <a:solidFill>
                            <a:schemeClr val="dk1"/>
                          </a:solidFill>
                          <a:ea typeface="黑体" panose="02010609060101010101" pitchFamily="49" charset="-122"/>
                        </a:rPr>
                        <a:t>序号</a:t>
                      </a:r>
                      <a:endParaRPr lang="zh-CN" altLang="en-US" sz="1400" b="1">
                        <a:solidFill>
                          <a:schemeClr val="dk1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>
                          <a:solidFill>
                            <a:schemeClr val="dk1"/>
                          </a:solidFill>
                          <a:ea typeface="黑体" panose="02010609060101010101" pitchFamily="49" charset="-122"/>
                        </a:rPr>
                        <a:t>标识类型</a:t>
                      </a:r>
                      <a:endParaRPr lang="zh-CN" altLang="en-US" sz="1400" b="1">
                        <a:solidFill>
                          <a:schemeClr val="dk1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>
                          <a:solidFill>
                            <a:schemeClr val="dk1"/>
                          </a:solidFill>
                          <a:ea typeface="黑体" panose="02010609060101010101" pitchFamily="49" charset="-122"/>
                        </a:rPr>
                        <a:t>序号</a:t>
                      </a:r>
                      <a:endParaRPr lang="zh-CN" altLang="en-US" sz="1400" b="1">
                        <a:solidFill>
                          <a:schemeClr val="dk1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>
                          <a:solidFill>
                            <a:schemeClr val="dk1"/>
                          </a:solidFill>
                          <a:ea typeface="黑体" panose="02010609060101010101" pitchFamily="49" charset="-122"/>
                        </a:rPr>
                        <a:t>标识类型</a:t>
                      </a:r>
                      <a:endParaRPr lang="zh-CN" altLang="en-US" sz="1400" b="1">
                        <a:solidFill>
                          <a:schemeClr val="dk1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01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主要通道划线标准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10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区域指示目视标准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489585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02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辅助通道划线标准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11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叉车定位划线标准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03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不合格区划线标准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12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盆栽摆放目视标准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04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安全警示划线标准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13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楼梯指示目视标准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05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通道转角划线标准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14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6</a:t>
                      </a: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秒</a:t>
                      </a:r>
                      <a:r>
                        <a:rPr lang="en-US" altLang="zh-CN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米行走规范标准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06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工装定位划线标准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15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停止观察目视标准（地面）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07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物流指示箭头标准</a:t>
                      </a:r>
                      <a:r>
                        <a:rPr lang="en-US" altLang="zh-CN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1</a:t>
                      </a:r>
                      <a:endParaRPr lang="en-US" altLang="zh-CN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16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停止观察目视标准（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空中</a:t>
                      </a: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）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08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物流指示箭头标准</a:t>
                      </a:r>
                      <a:r>
                        <a:rPr lang="en-US" altLang="zh-CN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2</a:t>
                      </a:r>
                      <a:endParaRPr lang="en-US" altLang="zh-CN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 rowSpan="2" hMerge="1">
                  <a:tcPr/>
                </a:tc>
              </a:tr>
              <a:tr h="438785">
                <a:tc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0">
                          <a:solidFill>
                            <a:schemeClr val="dk1"/>
                          </a:solidFill>
                        </a:rPr>
                        <a:t>09</a:t>
                      </a:r>
                      <a:endParaRPr lang="en-US" altLang="zh-CN" sz="1400" b="0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紧急通道指示标准</a:t>
                      </a:r>
                      <a:endParaRPr lang="zh-CN" altLang="en-US" sz="16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 vMerge="1" gridSpan="2">
                  <a:tcPr/>
                </a:tc>
                <a:tc vMerge="1" hMerge="1">
                  <a:tcPr/>
                </a:tc>
              </a:tr>
            </a:tbl>
          </a:graphicData>
        </a:graphic>
      </p:graphicFrame>
      <p:sp>
        <p:nvSpPr>
          <p:cNvPr id="1048644" name="矩形 1048643"/>
          <p:cNvSpPr/>
          <p:nvPr/>
        </p:nvSpPr>
        <p:spPr>
          <a:xfrm>
            <a:off x="3505200" y="634365"/>
            <a:ext cx="4724400" cy="533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36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地面标识标准目录</a:t>
            </a:r>
            <a:endParaRPr lang="zh-CN" altLang="en-US" sz="36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表格 4194304"/>
          <p:cNvGraphicFramePr/>
          <p:nvPr>
            <p:custDataLst>
              <p:tags r:id="rId1"/>
            </p:custDataLst>
          </p:nvPr>
        </p:nvGraphicFramePr>
        <p:xfrm>
          <a:off x="410210" y="411480"/>
          <a:ext cx="11295380" cy="5989320"/>
        </p:xfrm>
        <a:graphic>
          <a:graphicData uri="http://schemas.openxmlformats.org/drawingml/2006/table">
            <a:tbl>
              <a:tblPr/>
              <a:tblGrid>
                <a:gridCol w="5647690"/>
                <a:gridCol w="5647690"/>
              </a:tblGrid>
              <a:tr h="399415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01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主要通道划线标准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2" marB="46802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2" marB="46802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2" marB="46802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3426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作为车间内主要通道划线标准；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颜色为黄色、材质为油漆；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用透明胶纸粘贴于地面，测量中间距离100mm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，均匀涂刷黄色油漆即可，注意毛边。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绿色参观通道中间涂刷绿色油漆。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2" marB="46802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2" marB="46802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2" marB="46802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2" marB="46802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64096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2" marB="46802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2" marB="46802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8688" name="矩形 1048687"/>
          <p:cNvSpPr/>
          <p:nvPr/>
        </p:nvSpPr>
        <p:spPr>
          <a:xfrm>
            <a:off x="2286000" y="4724400"/>
            <a:ext cx="3276600" cy="914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grpSp>
        <p:nvGrpSpPr>
          <p:cNvPr id="44" name="组合 43"/>
          <p:cNvGrpSpPr/>
          <p:nvPr/>
        </p:nvGrpSpPr>
        <p:grpSpPr>
          <a:xfrm>
            <a:off x="6273800" y="1905000"/>
            <a:ext cx="3908424" cy="914400"/>
            <a:chOff x="2992" y="1200"/>
            <a:chExt cx="2462" cy="576"/>
          </a:xfrm>
        </p:grpSpPr>
        <p:sp>
          <p:nvSpPr>
            <p:cNvPr id="1048689" name="矩形 1048688"/>
            <p:cNvSpPr/>
            <p:nvPr/>
          </p:nvSpPr>
          <p:spPr>
            <a:xfrm>
              <a:off x="3390" y="1200"/>
              <a:ext cx="2064" cy="576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690" name="直接连接符 1048689"/>
            <p:cNvSpPr/>
            <p:nvPr/>
          </p:nvSpPr>
          <p:spPr>
            <a:xfrm>
              <a:off x="3150" y="1200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91" name="文本框 1048690"/>
            <p:cNvSpPr txBox="1"/>
            <p:nvPr/>
          </p:nvSpPr>
          <p:spPr>
            <a:xfrm rot="16115563">
              <a:off x="2870" y="1387"/>
              <a:ext cx="475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8692" name="直接连接符 1048691"/>
            <p:cNvSpPr/>
            <p:nvPr/>
          </p:nvSpPr>
          <p:spPr>
            <a:xfrm>
              <a:off x="3150" y="1776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93" name="直接连接符 1048692"/>
            <p:cNvSpPr/>
            <p:nvPr/>
          </p:nvSpPr>
          <p:spPr>
            <a:xfrm>
              <a:off x="3246" y="1200"/>
              <a:ext cx="0" cy="576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</p:grpSp>
      <p:pic>
        <p:nvPicPr>
          <p:cNvPr id="2097154" name="图片 2097153" descr="DSCN508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3540" y="3952875"/>
            <a:ext cx="3263900" cy="2447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组合 44"/>
          <p:cNvGrpSpPr/>
          <p:nvPr/>
        </p:nvGrpSpPr>
        <p:grpSpPr>
          <a:xfrm>
            <a:off x="7924800" y="4114800"/>
            <a:ext cx="1981200" cy="1447800"/>
            <a:chOff x="4032" y="2592"/>
            <a:chExt cx="1248" cy="912"/>
          </a:xfrm>
        </p:grpSpPr>
        <p:sp>
          <p:nvSpPr>
            <p:cNvPr id="1048694" name="标注: 弯曲线形 1048693"/>
            <p:cNvSpPr/>
            <p:nvPr/>
          </p:nvSpPr>
          <p:spPr>
            <a:xfrm>
              <a:off x="4512" y="2592"/>
              <a:ext cx="768" cy="240"/>
            </a:xfrm>
            <a:prstGeom prst="borderCallout2">
              <a:avLst>
                <a:gd name="adj1" fmla="val 30000"/>
                <a:gd name="adj2" fmla="val -6250"/>
                <a:gd name="adj3" fmla="val 30000"/>
                <a:gd name="adj4" fmla="val -64713"/>
                <a:gd name="adj5" fmla="val 480000"/>
                <a:gd name="adj6" fmla="val -125000"/>
              </a:avLst>
            </a:prstGeom>
            <a:solidFill>
              <a:srgbClr val="CCFFCC"/>
            </a:solidFill>
            <a:ln w="9525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  <p:txBody>
            <a:bodyPr vert="horz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zh-CN" altLang="en-US" sz="1400">
                  <a:solidFill>
                    <a:srgbClr val="0000FF"/>
                  </a:solidFill>
                </a:rPr>
                <a:t>主要通道线</a:t>
              </a:r>
              <a:endParaRPr lang="zh-CN" altLang="en-US" sz="1400">
                <a:solidFill>
                  <a:srgbClr val="0000FF"/>
                </a:solidFill>
              </a:endParaRPr>
            </a:p>
          </p:txBody>
        </p:sp>
        <p:sp>
          <p:nvSpPr>
            <p:cNvPr id="1048695" name="直接连接符 1048694"/>
            <p:cNvSpPr/>
            <p:nvPr/>
          </p:nvSpPr>
          <p:spPr>
            <a:xfrm>
              <a:off x="4032" y="2688"/>
              <a:ext cx="624" cy="816"/>
            </a:xfrm>
            <a:prstGeom prst="line">
              <a:avLst/>
            </a:prstGeom>
            <a:noFill/>
            <a:ln w="9525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表格 4194305"/>
          <p:cNvGraphicFramePr/>
          <p:nvPr>
            <p:custDataLst>
              <p:tags r:id="rId1"/>
            </p:custDataLst>
          </p:nvPr>
        </p:nvGraphicFramePr>
        <p:xfrm>
          <a:off x="264795" y="400685"/>
          <a:ext cx="11559540" cy="6047105"/>
        </p:xfrm>
        <a:graphic>
          <a:graphicData uri="http://schemas.openxmlformats.org/drawingml/2006/table">
            <a:tbl>
              <a:tblPr/>
              <a:tblGrid>
                <a:gridCol w="5779770"/>
                <a:gridCol w="5779770"/>
              </a:tblGrid>
              <a:tr h="40640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02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辅助通道划线标准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3743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作为车间内辅助通道划线标准；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颜色为黄色、材质为油漆；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1600"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用透明胶纸粘贴于地面，测量中间距离50mm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，均匀涂刷黄色油漆即可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,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注意毛边。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68859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8" name="组合 47"/>
          <p:cNvGrpSpPr/>
          <p:nvPr/>
        </p:nvGrpSpPr>
        <p:grpSpPr>
          <a:xfrm>
            <a:off x="6172200" y="1841500"/>
            <a:ext cx="4038599" cy="639763"/>
            <a:chOff x="2928" y="1160"/>
            <a:chExt cx="2544" cy="403"/>
          </a:xfrm>
        </p:grpSpPr>
        <p:sp>
          <p:nvSpPr>
            <p:cNvPr id="1048714" name="矩形 1048713"/>
            <p:cNvSpPr/>
            <p:nvPr/>
          </p:nvSpPr>
          <p:spPr>
            <a:xfrm>
              <a:off x="3408" y="1201"/>
              <a:ext cx="2064" cy="28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15" name="直接连接符 1048714"/>
            <p:cNvSpPr/>
            <p:nvPr/>
          </p:nvSpPr>
          <p:spPr>
            <a:xfrm>
              <a:off x="3186" y="1201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716" name="文本框 1048715"/>
            <p:cNvSpPr txBox="1"/>
            <p:nvPr/>
          </p:nvSpPr>
          <p:spPr>
            <a:xfrm rot="16115563">
              <a:off x="2842" y="1245"/>
              <a:ext cx="403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8717" name="直接连接符 1048716"/>
            <p:cNvSpPr/>
            <p:nvPr/>
          </p:nvSpPr>
          <p:spPr>
            <a:xfrm>
              <a:off x="3168" y="1489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718" name="直接连接符 1048717"/>
            <p:cNvSpPr/>
            <p:nvPr/>
          </p:nvSpPr>
          <p:spPr>
            <a:xfrm>
              <a:off x="3234" y="1201"/>
              <a:ext cx="0" cy="288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</p:grpSp>
      <p:sp>
        <p:nvSpPr>
          <p:cNvPr id="1048719" name="矩形 1048718"/>
          <p:cNvSpPr/>
          <p:nvPr/>
        </p:nvSpPr>
        <p:spPr>
          <a:xfrm>
            <a:off x="2286000" y="4800600"/>
            <a:ext cx="3276600" cy="457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pic>
        <p:nvPicPr>
          <p:cNvPr id="2097155" name="图片 2097154" descr="DSCN506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05600" y="3886200"/>
            <a:ext cx="3263900" cy="2447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组合 48"/>
          <p:cNvGrpSpPr/>
          <p:nvPr/>
        </p:nvGrpSpPr>
        <p:grpSpPr>
          <a:xfrm>
            <a:off x="8229600" y="3810000"/>
            <a:ext cx="1981200" cy="2057400"/>
            <a:chOff x="4224" y="2400"/>
            <a:chExt cx="1248" cy="1296"/>
          </a:xfrm>
        </p:grpSpPr>
        <p:sp>
          <p:nvSpPr>
            <p:cNvPr id="1048720" name="标注: 弯曲线形 1048719"/>
            <p:cNvSpPr/>
            <p:nvPr/>
          </p:nvSpPr>
          <p:spPr>
            <a:xfrm>
              <a:off x="4704" y="2400"/>
              <a:ext cx="768" cy="240"/>
            </a:xfrm>
            <a:prstGeom prst="borderCallout2">
              <a:avLst>
                <a:gd name="adj1" fmla="val 30000"/>
                <a:gd name="adj2" fmla="val -6250"/>
                <a:gd name="adj3" fmla="val 30000"/>
                <a:gd name="adj4" fmla="val -63023"/>
                <a:gd name="adj5" fmla="val 465417"/>
                <a:gd name="adj6" fmla="val -121486"/>
              </a:avLst>
            </a:prstGeom>
            <a:solidFill>
              <a:srgbClr val="CCFFCC"/>
            </a:solidFill>
            <a:ln w="9525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  <p:txBody>
            <a:bodyPr vert="horz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zh-CN" altLang="en-US" sz="1400">
                  <a:solidFill>
                    <a:srgbClr val="0000FF"/>
                  </a:solidFill>
                </a:rPr>
                <a:t>辅助通道线</a:t>
              </a:r>
              <a:endParaRPr lang="zh-CN" altLang="en-US" sz="1400">
                <a:solidFill>
                  <a:srgbClr val="0000FF"/>
                </a:solidFill>
              </a:endParaRPr>
            </a:p>
          </p:txBody>
        </p:sp>
        <p:sp>
          <p:nvSpPr>
            <p:cNvPr id="1048721" name="直接连接符 1048720"/>
            <p:cNvSpPr/>
            <p:nvPr/>
          </p:nvSpPr>
          <p:spPr>
            <a:xfrm>
              <a:off x="4224" y="2496"/>
              <a:ext cx="672" cy="1200"/>
            </a:xfrm>
            <a:prstGeom prst="line">
              <a:avLst/>
            </a:prstGeom>
            <a:noFill/>
            <a:ln w="9525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表格 4194306"/>
          <p:cNvGraphicFramePr/>
          <p:nvPr>
            <p:custDataLst>
              <p:tags r:id="rId1"/>
            </p:custDataLst>
          </p:nvPr>
        </p:nvGraphicFramePr>
        <p:xfrm>
          <a:off x="237490" y="429260"/>
          <a:ext cx="11631930" cy="5996940"/>
        </p:xfrm>
        <a:graphic>
          <a:graphicData uri="http://schemas.openxmlformats.org/drawingml/2006/table">
            <a:tbl>
              <a:tblPr/>
              <a:tblGrid>
                <a:gridCol w="5815965"/>
                <a:gridCol w="5815965"/>
              </a:tblGrid>
              <a:tr h="40005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03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不合格区划线标准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3426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作为车间内不合格区划线标准；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颜色为红色、材质为油漆或红色胶带；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1600"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用透明胶纸粘贴于地面，测量中间距离50mm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，均匀涂刷红色油漆即可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,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注意毛边。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64795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8740" name="矩形 1048739"/>
          <p:cNvSpPr/>
          <p:nvPr/>
        </p:nvSpPr>
        <p:spPr>
          <a:xfrm>
            <a:off x="6934200" y="1906587"/>
            <a:ext cx="3276600" cy="457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sp>
        <p:nvSpPr>
          <p:cNvPr id="1048741" name="直接连接符 1048740"/>
          <p:cNvSpPr/>
          <p:nvPr/>
        </p:nvSpPr>
        <p:spPr>
          <a:xfrm>
            <a:off x="6581775" y="1906587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742" name="文本框 1048741"/>
          <p:cNvSpPr txBox="1"/>
          <p:nvPr/>
        </p:nvSpPr>
        <p:spPr>
          <a:xfrm rot="16115563">
            <a:off x="6036468" y="1970881"/>
            <a:ext cx="640080" cy="3683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50mm</a:t>
            </a:r>
            <a:endParaRPr lang="en-US" altLang="zh-CN" sz="180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743" name="直接连接符 1048742"/>
          <p:cNvSpPr/>
          <p:nvPr/>
        </p:nvSpPr>
        <p:spPr>
          <a:xfrm>
            <a:off x="6553200" y="2363787"/>
            <a:ext cx="381000" cy="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sp>
        <p:nvSpPr>
          <p:cNvPr id="1048744" name="直接连接符 1048743"/>
          <p:cNvSpPr/>
          <p:nvPr/>
        </p:nvSpPr>
        <p:spPr>
          <a:xfrm>
            <a:off x="6657975" y="1906587"/>
            <a:ext cx="0" cy="457200"/>
          </a:xfrm>
          <a:prstGeom prst="line">
            <a:avLst/>
          </a:prstGeom>
          <a:noFill/>
          <a:ln w="9525" cap="flat" cmpd="sng">
            <a:solidFill>
              <a:srgbClr val="0000FF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745" name="矩形 1048744"/>
          <p:cNvSpPr/>
          <p:nvPr/>
        </p:nvSpPr>
        <p:spPr>
          <a:xfrm>
            <a:off x="2286000" y="4800600"/>
            <a:ext cx="3276600" cy="457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sp>
        <p:nvSpPr>
          <p:cNvPr id="1048746" name="矩形 1048745" descr="11_03_4"/>
          <p:cNvSpPr/>
          <p:nvPr/>
        </p:nvSpPr>
        <p:spPr>
          <a:xfrm>
            <a:off x="6962775" y="4140200"/>
            <a:ext cx="2438400" cy="2286000"/>
          </a:xfrm>
          <a:prstGeom prst="rect">
            <a:avLst/>
          </a:prstGeom>
          <a:blipFill rotWithShape="0">
            <a:blip r:embed="rId2"/>
            <a:srcRect/>
            <a:stretch>
              <a:fillRect/>
            </a:stretch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endParaRPr lang="zh-CN" altLang="en-US" sz="1800"/>
          </a:p>
        </p:txBody>
      </p:sp>
      <p:grpSp>
        <p:nvGrpSpPr>
          <p:cNvPr id="52" name="组合 51"/>
          <p:cNvGrpSpPr/>
          <p:nvPr/>
        </p:nvGrpSpPr>
        <p:grpSpPr>
          <a:xfrm>
            <a:off x="8229600" y="3810000"/>
            <a:ext cx="1981200" cy="2057400"/>
            <a:chOff x="4224" y="2400"/>
            <a:chExt cx="1248" cy="1296"/>
          </a:xfrm>
        </p:grpSpPr>
        <p:sp>
          <p:nvSpPr>
            <p:cNvPr id="1048747" name="标注: 弯曲线形 1048746"/>
            <p:cNvSpPr/>
            <p:nvPr/>
          </p:nvSpPr>
          <p:spPr>
            <a:xfrm>
              <a:off x="4704" y="2400"/>
              <a:ext cx="768" cy="240"/>
            </a:xfrm>
            <a:prstGeom prst="borderCallout2">
              <a:avLst>
                <a:gd name="adj1" fmla="val 30000"/>
                <a:gd name="adj2" fmla="val -6250"/>
                <a:gd name="adj3" fmla="val 30000"/>
                <a:gd name="adj4" fmla="val -63023"/>
                <a:gd name="adj5" fmla="val 465417"/>
                <a:gd name="adj6" fmla="val -121486"/>
              </a:avLst>
            </a:prstGeom>
            <a:solidFill>
              <a:srgbClr val="CCFFCC"/>
            </a:solidFill>
            <a:ln w="9525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  <p:txBody>
            <a:bodyPr vert="horz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zh-CN" altLang="en-US" sz="1400">
                  <a:solidFill>
                    <a:srgbClr val="0000FF"/>
                  </a:solidFill>
                </a:rPr>
                <a:t>不合格区</a:t>
              </a:r>
              <a:endParaRPr lang="zh-CN" altLang="en-US" sz="1400">
                <a:solidFill>
                  <a:srgbClr val="0000FF"/>
                </a:solidFill>
              </a:endParaRPr>
            </a:p>
          </p:txBody>
        </p:sp>
        <p:sp>
          <p:nvSpPr>
            <p:cNvPr id="1048748" name="直接连接符 1048747"/>
            <p:cNvSpPr/>
            <p:nvPr/>
          </p:nvSpPr>
          <p:spPr>
            <a:xfrm>
              <a:off x="4224" y="2496"/>
              <a:ext cx="672" cy="1200"/>
            </a:xfrm>
            <a:prstGeom prst="line">
              <a:avLst/>
            </a:prstGeom>
            <a:noFill/>
            <a:ln w="9525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2097155" descr="DSCN510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705600" y="4114800"/>
            <a:ext cx="3252787" cy="243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94308" name="表格 4194307"/>
          <p:cNvGraphicFramePr/>
          <p:nvPr>
            <p:custDataLst>
              <p:tags r:id="rId2"/>
            </p:custDataLst>
          </p:nvPr>
        </p:nvGraphicFramePr>
        <p:xfrm>
          <a:off x="346710" y="420370"/>
          <a:ext cx="11614150" cy="6038215"/>
        </p:xfrm>
        <a:graphic>
          <a:graphicData uri="http://schemas.openxmlformats.org/drawingml/2006/table">
            <a:tbl>
              <a:tblPr/>
              <a:tblGrid>
                <a:gridCol w="5807075"/>
                <a:gridCol w="5807075"/>
              </a:tblGrid>
              <a:tr h="405765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04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安全警示划线标准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3426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作为车间内安全警示划线标准；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颜色黄黑色相间、材质为胶带；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1600"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用黄黑色相间胶带直接粘贴于需要进行安全警示的地面区域，粘贴前，须将地面彻底清洁。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68351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8767" name="标注: 弯曲线形 1048766"/>
          <p:cNvSpPr/>
          <p:nvPr/>
        </p:nvSpPr>
        <p:spPr>
          <a:xfrm>
            <a:off x="9067800" y="3657600"/>
            <a:ext cx="1219200" cy="381000"/>
          </a:xfrm>
          <a:prstGeom prst="borderCallout2">
            <a:avLst>
              <a:gd name="adj1" fmla="val 30000"/>
              <a:gd name="adj2" fmla="val -6250"/>
              <a:gd name="adj3" fmla="val 30000"/>
              <a:gd name="adj4" fmla="val -81250"/>
              <a:gd name="adj5" fmla="val 650000"/>
              <a:gd name="adj6" fmla="val -158463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>
                <a:solidFill>
                  <a:srgbClr val="0000FF"/>
                </a:solidFill>
              </a:rPr>
              <a:t>安全警示线</a:t>
            </a:r>
            <a:endParaRPr lang="zh-CN" altLang="en-US" sz="1400">
              <a:solidFill>
                <a:srgbClr val="0000FF"/>
              </a:solidFill>
            </a:endParaRPr>
          </a:p>
        </p:txBody>
      </p:sp>
      <p:sp>
        <p:nvSpPr>
          <p:cNvPr id="1048768" name="直接连接符 1048767"/>
          <p:cNvSpPr/>
          <p:nvPr/>
        </p:nvSpPr>
        <p:spPr>
          <a:xfrm>
            <a:off x="8077200" y="3810000"/>
            <a:ext cx="1066800" cy="2133600"/>
          </a:xfrm>
          <a:prstGeom prst="line">
            <a:avLst/>
          </a:prstGeom>
          <a:noFill/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</p:sp>
      <p:grpSp>
        <p:nvGrpSpPr>
          <p:cNvPr id="55" name="组合 54"/>
          <p:cNvGrpSpPr/>
          <p:nvPr/>
        </p:nvGrpSpPr>
        <p:grpSpPr>
          <a:xfrm>
            <a:off x="6172200" y="1836737"/>
            <a:ext cx="4038599" cy="639763"/>
            <a:chOff x="2928" y="1157"/>
            <a:chExt cx="2544" cy="403"/>
          </a:xfrm>
        </p:grpSpPr>
        <p:sp>
          <p:nvSpPr>
            <p:cNvPr id="1048769" name="矩形 1048768"/>
            <p:cNvSpPr/>
            <p:nvPr/>
          </p:nvSpPr>
          <p:spPr>
            <a:xfrm>
              <a:off x="3408" y="1201"/>
              <a:ext cx="2064" cy="28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70" name="直接连接符 1048769"/>
            <p:cNvSpPr/>
            <p:nvPr/>
          </p:nvSpPr>
          <p:spPr>
            <a:xfrm>
              <a:off x="3186" y="1201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771" name="文本框 1048770"/>
            <p:cNvSpPr txBox="1"/>
            <p:nvPr/>
          </p:nvSpPr>
          <p:spPr>
            <a:xfrm rot="16115563">
              <a:off x="2842" y="1242"/>
              <a:ext cx="403" cy="2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50mm</a:t>
              </a:r>
              <a:endParaRPr lang="en-US" altLang="zh-CN" sz="180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8772" name="直接连接符 1048771"/>
            <p:cNvSpPr/>
            <p:nvPr/>
          </p:nvSpPr>
          <p:spPr>
            <a:xfrm>
              <a:off x="3168" y="1489"/>
              <a:ext cx="240" cy="0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773" name="直接连接符 1048772"/>
            <p:cNvSpPr/>
            <p:nvPr/>
          </p:nvSpPr>
          <p:spPr>
            <a:xfrm>
              <a:off x="3234" y="1201"/>
              <a:ext cx="0" cy="288"/>
            </a:xfrm>
            <a:prstGeom prst="line">
              <a:avLst/>
            </a:pr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sp>
          <p:nvSpPr>
            <p:cNvPr id="1048774" name="流程图: 数据 1048773"/>
            <p:cNvSpPr/>
            <p:nvPr/>
          </p:nvSpPr>
          <p:spPr>
            <a:xfrm rot="600000">
              <a:off x="3456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75" name="流程图: 数据 1048774"/>
            <p:cNvSpPr/>
            <p:nvPr/>
          </p:nvSpPr>
          <p:spPr>
            <a:xfrm rot="600000">
              <a:off x="3648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76" name="流程图: 数据 1048775"/>
            <p:cNvSpPr/>
            <p:nvPr/>
          </p:nvSpPr>
          <p:spPr>
            <a:xfrm rot="600000">
              <a:off x="3840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77" name="流程图: 数据 1048776"/>
            <p:cNvSpPr/>
            <p:nvPr/>
          </p:nvSpPr>
          <p:spPr>
            <a:xfrm rot="600000">
              <a:off x="4032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78" name="流程图: 数据 1048777"/>
            <p:cNvSpPr/>
            <p:nvPr/>
          </p:nvSpPr>
          <p:spPr>
            <a:xfrm rot="600000">
              <a:off x="4224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79" name="流程图: 数据 1048778"/>
            <p:cNvSpPr/>
            <p:nvPr/>
          </p:nvSpPr>
          <p:spPr>
            <a:xfrm rot="600000">
              <a:off x="4416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80" name="流程图: 数据 1048779"/>
            <p:cNvSpPr/>
            <p:nvPr/>
          </p:nvSpPr>
          <p:spPr>
            <a:xfrm rot="600000">
              <a:off x="4608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81" name="流程图: 数据 1048780"/>
            <p:cNvSpPr/>
            <p:nvPr/>
          </p:nvSpPr>
          <p:spPr>
            <a:xfrm rot="600000">
              <a:off x="4800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82" name="流程图: 数据 1048781"/>
            <p:cNvSpPr/>
            <p:nvPr/>
          </p:nvSpPr>
          <p:spPr>
            <a:xfrm rot="600000">
              <a:off x="4992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83" name="流程图: 数据 1048782"/>
            <p:cNvSpPr/>
            <p:nvPr/>
          </p:nvSpPr>
          <p:spPr>
            <a:xfrm rot="600000">
              <a:off x="5184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84" name="流程图: 数据 1048783"/>
            <p:cNvSpPr/>
            <p:nvPr/>
          </p:nvSpPr>
          <p:spPr>
            <a:xfrm rot="600000">
              <a:off x="5376" y="1200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09800" y="4948237"/>
            <a:ext cx="3276600" cy="458787"/>
            <a:chOff x="432" y="3117"/>
            <a:chExt cx="2064" cy="289"/>
          </a:xfrm>
        </p:grpSpPr>
        <p:sp>
          <p:nvSpPr>
            <p:cNvPr id="1048785" name="矩形 1048784"/>
            <p:cNvSpPr/>
            <p:nvPr/>
          </p:nvSpPr>
          <p:spPr>
            <a:xfrm>
              <a:off x="432" y="3118"/>
              <a:ext cx="2064" cy="28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86" name="流程图: 数据 1048785"/>
            <p:cNvSpPr/>
            <p:nvPr/>
          </p:nvSpPr>
          <p:spPr>
            <a:xfrm rot="600000">
              <a:off x="480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87" name="流程图: 数据 1048786"/>
            <p:cNvSpPr/>
            <p:nvPr/>
          </p:nvSpPr>
          <p:spPr>
            <a:xfrm rot="600000">
              <a:off x="672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88" name="流程图: 数据 1048787"/>
            <p:cNvSpPr/>
            <p:nvPr/>
          </p:nvSpPr>
          <p:spPr>
            <a:xfrm rot="600000">
              <a:off x="864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89" name="流程图: 数据 1048788"/>
            <p:cNvSpPr/>
            <p:nvPr/>
          </p:nvSpPr>
          <p:spPr>
            <a:xfrm rot="600000">
              <a:off x="1056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90" name="流程图: 数据 1048789"/>
            <p:cNvSpPr/>
            <p:nvPr/>
          </p:nvSpPr>
          <p:spPr>
            <a:xfrm rot="600000">
              <a:off x="1248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91" name="流程图: 数据 1048790"/>
            <p:cNvSpPr/>
            <p:nvPr/>
          </p:nvSpPr>
          <p:spPr>
            <a:xfrm rot="600000">
              <a:off x="1440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92" name="流程图: 数据 1048791"/>
            <p:cNvSpPr/>
            <p:nvPr/>
          </p:nvSpPr>
          <p:spPr>
            <a:xfrm rot="600000">
              <a:off x="1632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93" name="流程图: 数据 1048792"/>
            <p:cNvSpPr/>
            <p:nvPr/>
          </p:nvSpPr>
          <p:spPr>
            <a:xfrm rot="600000">
              <a:off x="1824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94" name="流程图: 数据 1048793"/>
            <p:cNvSpPr/>
            <p:nvPr/>
          </p:nvSpPr>
          <p:spPr>
            <a:xfrm rot="600000">
              <a:off x="2016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95" name="流程图: 数据 1048794"/>
            <p:cNvSpPr/>
            <p:nvPr/>
          </p:nvSpPr>
          <p:spPr>
            <a:xfrm rot="600000">
              <a:off x="2208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796" name="流程图: 数据 1048795"/>
            <p:cNvSpPr/>
            <p:nvPr/>
          </p:nvSpPr>
          <p:spPr>
            <a:xfrm rot="600000">
              <a:off x="2400" y="3117"/>
              <a:ext cx="96" cy="288"/>
            </a:xfrm>
            <a:prstGeom prst="flowChartInputOutput">
              <a:avLst/>
            </a:prstGeom>
            <a:solidFill>
              <a:srgbClr val="003300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9" name="表格 4194308"/>
          <p:cNvGraphicFramePr/>
          <p:nvPr>
            <p:custDataLst>
              <p:tags r:id="rId1"/>
            </p:custDataLst>
          </p:nvPr>
        </p:nvGraphicFramePr>
        <p:xfrm>
          <a:off x="273685" y="429260"/>
          <a:ext cx="11624310" cy="6104255"/>
        </p:xfrm>
        <a:graphic>
          <a:graphicData uri="http://schemas.openxmlformats.org/drawingml/2006/table">
            <a:tbl>
              <a:tblPr/>
              <a:tblGrid>
                <a:gridCol w="5812155"/>
                <a:gridCol w="5812155"/>
              </a:tblGrid>
              <a:tr h="410210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05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通道转角划线标准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36347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作为车间内主要通道转角划线标准；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颜色为黄色、材质为油漆；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1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用透明胶纸粘贴于地面，定好135</a:t>
                      </a:r>
                      <a:r>
                        <a:rPr lang="zh-CN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°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角，测量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500mm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为定位点，向后平移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100mm,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均匀涂刷黄色油漆即可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,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注意毛边。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803" marB="46803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1589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803" marB="46803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97157" name="图片 2097156" descr="DSCN505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77000" y="3886200"/>
            <a:ext cx="326390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15" name="标注: 弯曲线形 1048814"/>
          <p:cNvSpPr/>
          <p:nvPr/>
        </p:nvSpPr>
        <p:spPr>
          <a:xfrm>
            <a:off x="8991600" y="3810000"/>
            <a:ext cx="1219200" cy="381000"/>
          </a:xfrm>
          <a:prstGeom prst="borderCallout2">
            <a:avLst>
              <a:gd name="adj1" fmla="val 30000"/>
              <a:gd name="adj2" fmla="val -6250"/>
              <a:gd name="adj3" fmla="val 30000"/>
              <a:gd name="adj4" fmla="val -38282"/>
              <a:gd name="adj5" fmla="val 377917"/>
              <a:gd name="adj6" fmla="val -71222"/>
            </a:avLst>
          </a:prstGeom>
          <a:solidFill>
            <a:srgbClr val="CCFFCC"/>
          </a:solidFill>
          <a:ln w="9525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75000"/>
              <a:buFont typeface="Wingdings" panose="05000000000000000000" pitchFamily="2" charset="2"/>
              <a:buChar char="n"/>
              <a:defRPr sz="32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65000"/>
              <a:buFont typeface="Wingdings" panose="05000000000000000000" pitchFamily="2" charset="2"/>
              <a:buChar char="n"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  <a:defRPr sz="20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SzPct val="100000"/>
              <a:buFontTx/>
              <a:buNone/>
            </a:pPr>
            <a:r>
              <a:rPr lang="zh-CN" altLang="en-US" sz="1400">
                <a:solidFill>
                  <a:srgbClr val="0000FF"/>
                </a:solidFill>
              </a:rPr>
              <a:t>通道转角线</a:t>
            </a:r>
            <a:endParaRPr lang="zh-CN" altLang="en-US" sz="1400">
              <a:solidFill>
                <a:srgbClr val="0000FF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895600" y="4419600"/>
            <a:ext cx="2162175" cy="1828800"/>
            <a:chOff x="168" y="135"/>
            <a:chExt cx="227" cy="192"/>
          </a:xfrm>
        </p:grpSpPr>
        <p:sp>
          <p:nvSpPr>
            <p:cNvPr id="1048816" name="矩形 1048815"/>
            <p:cNvSpPr/>
            <p:nvPr/>
          </p:nvSpPr>
          <p:spPr>
            <a:xfrm rot="8100000">
              <a:off x="181" y="175"/>
              <a:ext cx="130" cy="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817" name="矩形 1048816"/>
            <p:cNvSpPr/>
            <p:nvPr/>
          </p:nvSpPr>
          <p:spPr>
            <a:xfrm>
              <a:off x="187" y="225"/>
              <a:ext cx="38" cy="1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818" name="矩形 1048817"/>
            <p:cNvSpPr/>
            <p:nvPr/>
          </p:nvSpPr>
          <p:spPr>
            <a:xfrm>
              <a:off x="278" y="135"/>
              <a:ext cx="117" cy="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endParaRPr lang="zh-CN" altLang="en-US" sz="1800"/>
            </a:p>
          </p:txBody>
        </p:sp>
        <p:sp>
          <p:nvSpPr>
            <p:cNvPr id="1048819" name="直接连接符 1048818"/>
            <p:cNvSpPr/>
            <p:nvPr/>
          </p:nvSpPr>
          <p:spPr>
            <a:xfrm>
              <a:off x="225" y="240"/>
              <a:ext cx="0" cy="86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20" name="直接连接符 1048819"/>
            <p:cNvSpPr/>
            <p:nvPr/>
          </p:nvSpPr>
          <p:spPr>
            <a:xfrm flipH="1">
              <a:off x="187" y="327"/>
              <a:ext cx="38" cy="0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21" name="直接连接符 1048820"/>
            <p:cNvSpPr/>
            <p:nvPr/>
          </p:nvSpPr>
          <p:spPr>
            <a:xfrm>
              <a:off x="186" y="227"/>
              <a:ext cx="0" cy="100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22" name="直接连接符 1048821"/>
            <p:cNvSpPr/>
            <p:nvPr/>
          </p:nvSpPr>
          <p:spPr>
            <a:xfrm>
              <a:off x="293" y="173"/>
              <a:ext cx="102" cy="0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23" name="直接连接符 1048822"/>
            <p:cNvSpPr/>
            <p:nvPr/>
          </p:nvSpPr>
          <p:spPr>
            <a:xfrm flipV="1">
              <a:off x="395" y="136"/>
              <a:ext cx="0" cy="37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24" name="直接连接符 1048823"/>
            <p:cNvSpPr/>
            <p:nvPr/>
          </p:nvSpPr>
          <p:spPr>
            <a:xfrm>
              <a:off x="276" y="135"/>
              <a:ext cx="119" cy="0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25" name="直接连接符 1048824"/>
            <p:cNvSpPr/>
            <p:nvPr/>
          </p:nvSpPr>
          <p:spPr>
            <a:xfrm rot="2700000">
              <a:off x="260" y="159"/>
              <a:ext cx="0" cy="96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26" name="直接连接符 1048825"/>
            <p:cNvSpPr/>
            <p:nvPr/>
          </p:nvSpPr>
          <p:spPr>
            <a:xfrm rot="2700000">
              <a:off x="230" y="118"/>
              <a:ext cx="2" cy="127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60" name="组合 59"/>
          <p:cNvGrpSpPr/>
          <p:nvPr/>
        </p:nvGrpSpPr>
        <p:grpSpPr>
          <a:xfrm>
            <a:off x="7088187" y="1371600"/>
            <a:ext cx="2970212" cy="2057400"/>
            <a:chOff x="712" y="2592"/>
            <a:chExt cx="1871" cy="1296"/>
          </a:xfrm>
        </p:grpSpPr>
        <p:sp>
          <p:nvSpPr>
            <p:cNvPr id="1048827" name="直接连接符 1048826"/>
            <p:cNvSpPr/>
            <p:nvPr/>
          </p:nvSpPr>
          <p:spPr>
            <a:xfrm flipV="1">
              <a:off x="768" y="2640"/>
              <a:ext cx="528" cy="528"/>
            </a:xfrm>
            <a:prstGeom prst="line">
              <a:avLst/>
            </a:prstGeom>
            <a:noFill/>
            <a:ln w="222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grpSp>
          <p:nvGrpSpPr>
            <p:cNvPr id="61" name="组合 60"/>
            <p:cNvGrpSpPr/>
            <p:nvPr/>
          </p:nvGrpSpPr>
          <p:grpSpPr>
            <a:xfrm>
              <a:off x="712" y="2592"/>
              <a:ext cx="1871" cy="1296"/>
              <a:chOff x="712" y="2592"/>
              <a:chExt cx="1871" cy="1296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768" y="2736"/>
                <a:ext cx="1362" cy="1152"/>
                <a:chOff x="168" y="135"/>
                <a:chExt cx="227" cy="192"/>
              </a:xfrm>
            </p:grpSpPr>
            <p:sp>
              <p:nvSpPr>
                <p:cNvPr id="1048828" name="矩形 1048827"/>
                <p:cNvSpPr/>
                <p:nvPr/>
              </p:nvSpPr>
              <p:spPr>
                <a:xfrm rot="8100000">
                  <a:off x="181" y="175"/>
                  <a:ext cx="130" cy="3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vert="horz" lIns="91440" tIns="45720" rIns="91440" bIns="45720" anchor="t"/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algn="ctr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1048829" name="矩形 1048828"/>
                <p:cNvSpPr/>
                <p:nvPr/>
              </p:nvSpPr>
              <p:spPr>
                <a:xfrm>
                  <a:off x="187" y="225"/>
                  <a:ext cx="38" cy="10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vert="horz" lIns="91440" tIns="45720" rIns="91440" bIns="45720" anchor="t"/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algn="ctr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1048830" name="矩形 1048829"/>
                <p:cNvSpPr/>
                <p:nvPr/>
              </p:nvSpPr>
              <p:spPr>
                <a:xfrm>
                  <a:off x="278" y="135"/>
                  <a:ext cx="117" cy="3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vert="horz" lIns="91440" tIns="45720" rIns="91440" bIns="45720" anchor="t"/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algn="ctr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1048831" name="直接连接符 1048830"/>
                <p:cNvSpPr/>
                <p:nvPr/>
              </p:nvSpPr>
              <p:spPr>
                <a:xfrm>
                  <a:off x="225" y="240"/>
                  <a:ext cx="0" cy="86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32" name="直接连接符 1048831"/>
                <p:cNvSpPr/>
                <p:nvPr/>
              </p:nvSpPr>
              <p:spPr>
                <a:xfrm flipH="1">
                  <a:off x="187" y="327"/>
                  <a:ext cx="38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33" name="直接连接符 1048832"/>
                <p:cNvSpPr/>
                <p:nvPr/>
              </p:nvSpPr>
              <p:spPr>
                <a:xfrm>
                  <a:off x="186" y="227"/>
                  <a:ext cx="0" cy="10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34" name="直接连接符 1048833"/>
                <p:cNvSpPr/>
                <p:nvPr/>
              </p:nvSpPr>
              <p:spPr>
                <a:xfrm>
                  <a:off x="293" y="173"/>
                  <a:ext cx="102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35" name="直接连接符 1048834"/>
                <p:cNvSpPr/>
                <p:nvPr/>
              </p:nvSpPr>
              <p:spPr>
                <a:xfrm flipV="1">
                  <a:off x="395" y="136"/>
                  <a:ext cx="0" cy="37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36" name="直接连接符 1048835"/>
                <p:cNvSpPr/>
                <p:nvPr/>
              </p:nvSpPr>
              <p:spPr>
                <a:xfrm>
                  <a:off x="276" y="135"/>
                  <a:ext cx="119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37" name="直接连接符 1048836"/>
                <p:cNvSpPr/>
                <p:nvPr/>
              </p:nvSpPr>
              <p:spPr>
                <a:xfrm rot="2700000">
                  <a:off x="260" y="159"/>
                  <a:ext cx="0" cy="96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38" name="直接连接符 1048837"/>
                <p:cNvSpPr/>
                <p:nvPr/>
              </p:nvSpPr>
              <p:spPr>
                <a:xfrm rot="2700000">
                  <a:off x="230" y="118"/>
                  <a:ext cx="2" cy="127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</p:grpSp>
          <p:sp>
            <p:nvSpPr>
              <p:cNvPr id="1048839" name="矩形 1048838"/>
              <p:cNvSpPr/>
              <p:nvPr/>
            </p:nvSpPr>
            <p:spPr>
              <a:xfrm rot="19020616">
                <a:off x="712" y="2697"/>
                <a:ext cx="475" cy="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>
                <a:spAutoFit/>
              </a:bodyPr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r>
                  <a: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500mm</a:t>
                </a:r>
                <a:endPara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48840" name="直接连接符 1048839"/>
              <p:cNvSpPr/>
              <p:nvPr/>
            </p:nvSpPr>
            <p:spPr>
              <a:xfrm flipH="1" flipV="1">
                <a:off x="720" y="3120"/>
                <a:ext cx="144" cy="144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841" name="直接连接符 1048840"/>
              <p:cNvSpPr/>
              <p:nvPr/>
            </p:nvSpPr>
            <p:spPr>
              <a:xfrm flipH="1" flipV="1">
                <a:off x="1248" y="2592"/>
                <a:ext cx="144" cy="144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grpSp>
            <p:nvGrpSpPr>
              <p:cNvPr id="63" name="组合 62"/>
              <p:cNvGrpSpPr/>
              <p:nvPr/>
            </p:nvGrpSpPr>
            <p:grpSpPr>
              <a:xfrm>
                <a:off x="1488" y="2928"/>
                <a:ext cx="432" cy="315"/>
                <a:chOff x="1488" y="3024"/>
                <a:chExt cx="432" cy="315"/>
              </a:xfrm>
            </p:grpSpPr>
            <p:sp>
              <p:nvSpPr>
                <p:cNvPr id="1048842" name="文本框 1048841"/>
                <p:cNvSpPr txBox="1"/>
                <p:nvPr/>
              </p:nvSpPr>
              <p:spPr>
                <a:xfrm>
                  <a:off x="1488" y="3127"/>
                  <a:ext cx="307" cy="2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91440" tIns="45720" rIns="91440" bIns="45720" anchor="t">
                  <a:spAutoFit/>
                </a:bodyPr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r>
                    <a:rPr lang="en-US" altLang="zh-CN" sz="1600">
                      <a:solidFill>
                        <a:srgbClr val="990033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135</a:t>
                  </a:r>
                  <a:endParaRPr lang="en-US" altLang="zh-CN" sz="16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48843" name="文本框 1048842"/>
                <p:cNvSpPr txBox="1"/>
                <p:nvPr/>
              </p:nvSpPr>
              <p:spPr>
                <a:xfrm>
                  <a:off x="1728" y="302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anchor="t">
                  <a:spAutoFit/>
                </a:bodyPr>
                <a:lstStyle>
                  <a:lvl1pPr marL="342900" indent="-3429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75000"/>
                    <a:buFont typeface="Wingdings" panose="05000000000000000000" pitchFamily="2" charset="2"/>
                    <a:buChar char="n"/>
                    <a:defRPr sz="32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65000"/>
                    <a:buFont typeface="Wingdings" panose="05000000000000000000" pitchFamily="2" charset="2"/>
                    <a:buChar char="n"/>
                    <a:defRPr sz="24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 algn="l" rtl="0" fontAlgn="base" latinLnBrk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dk2"/>
                    </a:buClr>
                    <a:buSzPct val="100000"/>
                    <a:buFont typeface="Wingdings" panose="05000000000000000000" pitchFamily="2" charset="2"/>
                    <a:buChar char="§"/>
                    <a:defRPr sz="2000" b="0" i="0" u="none" baseline="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defRPr>
                  </a:lvl5pPr>
                </a:lstStyle>
                <a:p>
                  <a:pPr marL="0" lvl="0" indent="0" eaLnBrk="1" latinLnBrk="1" hangingPunct="1">
                    <a:spcBef>
                      <a:spcPct val="0"/>
                    </a:spcBef>
                    <a:buSzPct val="100000"/>
                    <a:buFontTx/>
                    <a:buNone/>
                  </a:pPr>
                  <a:r>
                    <a:rPr lang="en-US" altLang="zh-CN" sz="1600">
                      <a:solidFill>
                        <a:srgbClr val="990033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o</a:t>
                  </a:r>
                  <a:endParaRPr lang="en-US" altLang="zh-CN" sz="16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048844" name="直接连接符 1048843"/>
              <p:cNvSpPr/>
              <p:nvPr/>
            </p:nvSpPr>
            <p:spPr>
              <a:xfrm>
                <a:off x="2160" y="2736"/>
                <a:ext cx="192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845" name="文本框 1048844"/>
              <p:cNvSpPr txBox="1"/>
              <p:nvPr/>
            </p:nvSpPr>
            <p:spPr>
              <a:xfrm rot="16115563">
                <a:off x="2229" y="2715"/>
                <a:ext cx="475" cy="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>
                <a:spAutoFit/>
              </a:bodyPr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r>
                  <a:rPr lang="en-US" altLang="zh-CN" sz="1800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100mm</a:t>
                </a:r>
                <a:endParaRPr lang="en-US" altLang="zh-CN" sz="1800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48846" name="直接连接符 1048845"/>
              <p:cNvSpPr/>
              <p:nvPr/>
            </p:nvSpPr>
            <p:spPr>
              <a:xfrm>
                <a:off x="2160" y="2976"/>
                <a:ext cx="192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847" name="直接连接符 1048846"/>
              <p:cNvSpPr/>
              <p:nvPr/>
            </p:nvSpPr>
            <p:spPr>
              <a:xfrm>
                <a:off x="2256" y="2736"/>
                <a:ext cx="0" cy="24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sp>
          <p:sp>
            <p:nvSpPr>
              <p:cNvPr id="1048848" name="任意多边形: 形状 1048847"/>
              <p:cNvSpPr/>
              <p:nvPr/>
            </p:nvSpPr>
            <p:spPr bwMode="auto">
              <a:xfrm>
                <a:off x="1488" y="2976"/>
                <a:ext cx="144" cy="96"/>
              </a:xfrm>
              <a:custGeom>
                <a:avLst/>
                <a:gdLst/>
                <a:ahLst/>
                <a:cxnLst/>
                <a:rect l="0" t="0" r="r" b="b"/>
                <a:pathLst>
                  <a:path w="192" h="648">
                    <a:moveTo>
                      <a:pt x="192" y="0"/>
                    </a:moveTo>
                    <a:cubicBezTo>
                      <a:pt x="172" y="324"/>
                      <a:pt x="152" y="648"/>
                      <a:pt x="0" y="48"/>
                    </a:cubicBezTo>
                  </a:path>
                </a:pathLst>
              </a:custGeom>
              <a:noFill/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0" name="表格 4194309"/>
          <p:cNvGraphicFramePr/>
          <p:nvPr>
            <p:custDataLst>
              <p:tags r:id="rId1"/>
            </p:custDataLst>
          </p:nvPr>
        </p:nvGraphicFramePr>
        <p:xfrm>
          <a:off x="228600" y="375285"/>
          <a:ext cx="11677650" cy="6147435"/>
        </p:xfrm>
        <a:graphic>
          <a:graphicData uri="http://schemas.openxmlformats.org/drawingml/2006/table">
            <a:tbl>
              <a:tblPr/>
              <a:tblGrid>
                <a:gridCol w="5838825"/>
                <a:gridCol w="5838825"/>
              </a:tblGrid>
              <a:tr h="459105">
                <a:tc gridSpan="2">
                  <a:txBody>
                    <a:bodyPr/>
                    <a:lstStyle/>
                    <a:p>
                      <a:pPr lvl="0" algn="ctr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06 </a:t>
                      </a:r>
                      <a:r>
                        <a:rPr lang="zh-CN" altLang="en-US" sz="2000" b="1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工装定位划线标准</a:t>
                      </a:r>
                      <a:endParaRPr lang="zh-CN" altLang="en-US" sz="2000" b="1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90000" marR="90000" marT="46799" marB="46799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 hMerge="1"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①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设计标准说明：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799" marB="46799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②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设计标准尺寸：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799" marB="46799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298700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标准说明：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1.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作为车间内工装定位划线标准；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2.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颜色为黄色、材质为油漆或黄色胶带；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3.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具体设计尺寸如右图所示。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>
                          <a:solidFill>
                            <a:schemeClr val="dk1"/>
                          </a:solidFill>
                          <a:latin typeface="楷体_GB2312" pitchFamily="1" charset="-122"/>
                          <a:ea typeface="楷体_GB2312" pitchFamily="1" charset="-122"/>
                        </a:rPr>
                        <a:t>划线方法：</a:t>
                      </a:r>
                      <a:endParaRPr lang="zh-CN" altLang="en-US" sz="1600" b="1">
                        <a:solidFill>
                          <a:schemeClr val="dk1"/>
                        </a:solidFill>
                        <a:latin typeface="楷体_GB2312" pitchFamily="1" charset="-122"/>
                        <a:ea typeface="楷体_GB2312" pitchFamily="1" charset="-122"/>
                      </a:endParaRPr>
                    </a:p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使用报废钣金制作工装定位线专用划线工装，划线时使用喷气式油漆直接喷于工装孔槽内,</a:t>
                      </a:r>
                      <a:r>
                        <a:rPr lang="zh-CN" altLang="en-US" sz="1600" b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</a:rPr>
                        <a:t>注意毛边。</a:t>
                      </a:r>
                      <a:endParaRPr lang="zh-CN" altLang="en-US" sz="1600" b="0">
                        <a:solidFill>
                          <a:schemeClr val="dk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0000" marR="90000" marT="46799" marB="46799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b="1">
                        <a:solidFill>
                          <a:srgbClr val="990033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9" marB="46799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③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设计标准图示：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799" marB="46799" anchor="ctr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>
                          <a:solidFill>
                            <a:schemeClr val="dk1"/>
                          </a:solidFill>
                        </a:rPr>
                        <a:t>④</a:t>
                      </a:r>
                      <a:r>
                        <a:rPr lang="zh-CN" altLang="en-US" sz="1400" b="1">
                          <a:solidFill>
                            <a:schemeClr val="dk1"/>
                          </a:solidFill>
                        </a:rPr>
                        <a:t>现场图片参照：</a:t>
                      </a:r>
                      <a:endParaRPr lang="zh-CN" altLang="en-US" sz="1400" b="1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6799" marB="46799"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B>
                    <a:noFill/>
                  </a:tcPr>
                </a:tc>
              </a:tr>
              <a:tr h="2771775"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799" marB="46799">
                    <a:lnL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latinLnBrk="1" hangingPunct="1">
                        <a:spcBef>
                          <a:spcPct val="20000"/>
                        </a:spcBef>
                        <a:buClr>
                          <a:schemeClr val="dk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zh-CN" sz="1400"/>
                    </a:p>
                  </a:txBody>
                  <a:tcPr marL="90000" marR="90000" marT="46799" marB="46799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L>
                    <a:lnR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ysDash"/>
                      <a:round/>
                    </a:lnT>
                    <a:lnB w="19050" cap="flat" cmpd="sng">
                      <a:solidFill>
                        <a:srgbClr val="3399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97158" name="图片 2097157" descr="DSCN509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00800" y="3838575"/>
            <a:ext cx="3416300" cy="256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组合 65"/>
          <p:cNvGrpSpPr/>
          <p:nvPr/>
        </p:nvGrpSpPr>
        <p:grpSpPr>
          <a:xfrm>
            <a:off x="6629400" y="3505200"/>
            <a:ext cx="3581400" cy="1752600"/>
            <a:chOff x="3216" y="2208"/>
            <a:chExt cx="2256" cy="1104"/>
          </a:xfrm>
        </p:grpSpPr>
        <p:sp>
          <p:nvSpPr>
            <p:cNvPr id="1048867" name="标注: 弯曲线形 1048866"/>
            <p:cNvSpPr/>
            <p:nvPr/>
          </p:nvSpPr>
          <p:spPr>
            <a:xfrm>
              <a:off x="4704" y="2208"/>
              <a:ext cx="768" cy="240"/>
            </a:xfrm>
            <a:prstGeom prst="borderCallout2">
              <a:avLst>
                <a:gd name="adj1" fmla="val 30000"/>
                <a:gd name="adj2" fmla="val -6250"/>
                <a:gd name="adj3" fmla="val 30000"/>
                <a:gd name="adj4" fmla="val -37370"/>
                <a:gd name="adj5" fmla="val 705417"/>
                <a:gd name="adj6" fmla="val -69532"/>
              </a:avLst>
            </a:prstGeom>
            <a:solidFill>
              <a:srgbClr val="CCFFCC"/>
            </a:solidFill>
            <a:ln w="9525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  <p:txBody>
            <a:bodyPr vert="horz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zh-CN" altLang="en-US" sz="1400">
                  <a:solidFill>
                    <a:srgbClr val="0000FF"/>
                  </a:solidFill>
                </a:rPr>
                <a:t>工装定位线</a:t>
              </a:r>
              <a:endParaRPr lang="zh-CN" altLang="en-US" sz="1400">
                <a:solidFill>
                  <a:srgbClr val="0000FF"/>
                </a:solidFill>
              </a:endParaRPr>
            </a:p>
          </p:txBody>
        </p:sp>
        <p:sp>
          <p:nvSpPr>
            <p:cNvPr id="1048868" name="直接连接符 1048867"/>
            <p:cNvSpPr/>
            <p:nvPr/>
          </p:nvSpPr>
          <p:spPr>
            <a:xfrm>
              <a:off x="4416" y="2304"/>
              <a:ext cx="528" cy="1008"/>
            </a:xfrm>
            <a:prstGeom prst="line">
              <a:avLst/>
            </a:prstGeom>
            <a:noFill/>
            <a:ln w="9525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69" name="直接连接符 1048868"/>
            <p:cNvSpPr/>
            <p:nvPr/>
          </p:nvSpPr>
          <p:spPr>
            <a:xfrm flipV="1">
              <a:off x="3216" y="2304"/>
              <a:ext cx="1200" cy="864"/>
            </a:xfrm>
            <a:prstGeom prst="line">
              <a:avLst/>
            </a:prstGeom>
            <a:noFill/>
            <a:ln w="9525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67" name="组合 66"/>
          <p:cNvGrpSpPr/>
          <p:nvPr/>
        </p:nvGrpSpPr>
        <p:grpSpPr>
          <a:xfrm>
            <a:off x="2971800" y="4495800"/>
            <a:ext cx="1600200" cy="1447800"/>
            <a:chOff x="542" y="204"/>
            <a:chExt cx="57" cy="58"/>
          </a:xfrm>
        </p:grpSpPr>
        <p:grpSp>
          <p:nvGrpSpPr>
            <p:cNvPr id="68" name="组合 67"/>
            <p:cNvGrpSpPr/>
            <p:nvPr/>
          </p:nvGrpSpPr>
          <p:grpSpPr>
            <a:xfrm>
              <a:off x="542" y="204"/>
              <a:ext cx="57" cy="57"/>
              <a:chOff x="542" y="204"/>
              <a:chExt cx="57" cy="57"/>
            </a:xfrm>
          </p:grpSpPr>
          <p:sp>
            <p:nvSpPr>
              <p:cNvPr id="1048870" name="矩形 1048869"/>
              <p:cNvSpPr/>
              <p:nvPr/>
            </p:nvSpPr>
            <p:spPr>
              <a:xfrm>
                <a:off x="542" y="204"/>
                <a:ext cx="57" cy="2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048871" name="矩形 1048870"/>
              <p:cNvSpPr/>
              <p:nvPr/>
            </p:nvSpPr>
            <p:spPr>
              <a:xfrm rot="5400000">
                <a:off x="525" y="221"/>
                <a:ext cx="57" cy="2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vert="horz" lIns="91440" tIns="45720" rIns="91440" bIns="45720" anchor="t"/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algn="ctr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endParaRPr lang="zh-CN" altLang="en-US" sz="1800"/>
              </a:p>
            </p:txBody>
          </p:sp>
        </p:grpSp>
        <p:sp>
          <p:nvSpPr>
            <p:cNvPr id="1048872" name="直接连接符 1048871"/>
            <p:cNvSpPr/>
            <p:nvPr/>
          </p:nvSpPr>
          <p:spPr>
            <a:xfrm>
              <a:off x="543" y="262"/>
              <a:ext cx="22" cy="0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73" name="直接连接符 1048872"/>
            <p:cNvSpPr/>
            <p:nvPr/>
          </p:nvSpPr>
          <p:spPr>
            <a:xfrm flipV="1">
              <a:off x="566" y="228"/>
              <a:ext cx="0" cy="34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74" name="直接连接符 1048873"/>
            <p:cNvSpPr/>
            <p:nvPr/>
          </p:nvSpPr>
          <p:spPr>
            <a:xfrm>
              <a:off x="566" y="227"/>
              <a:ext cx="33" cy="0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75" name="直接连接符 1048874"/>
            <p:cNvSpPr/>
            <p:nvPr/>
          </p:nvSpPr>
          <p:spPr>
            <a:xfrm>
              <a:off x="599" y="204"/>
              <a:ext cx="0" cy="23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76" name="直接连接符 1048875"/>
            <p:cNvSpPr/>
            <p:nvPr/>
          </p:nvSpPr>
          <p:spPr>
            <a:xfrm flipV="1">
              <a:off x="542" y="204"/>
              <a:ext cx="0" cy="58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877" name="直接连接符 1048876"/>
            <p:cNvSpPr/>
            <p:nvPr/>
          </p:nvSpPr>
          <p:spPr>
            <a:xfrm>
              <a:off x="542" y="204"/>
              <a:ext cx="56" cy="0"/>
            </a:xfrm>
            <a:prstGeom prst="line">
              <a:avLst/>
            </a:pr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69" name="组合 68"/>
          <p:cNvGrpSpPr/>
          <p:nvPr/>
        </p:nvGrpSpPr>
        <p:grpSpPr>
          <a:xfrm>
            <a:off x="7481887" y="1219200"/>
            <a:ext cx="2270125" cy="2043112"/>
            <a:chOff x="3753" y="768"/>
            <a:chExt cx="1430" cy="1287"/>
          </a:xfrm>
        </p:grpSpPr>
        <p:grpSp>
          <p:nvGrpSpPr>
            <p:cNvPr id="70" name="组合 69"/>
            <p:cNvGrpSpPr/>
            <p:nvPr/>
          </p:nvGrpSpPr>
          <p:grpSpPr>
            <a:xfrm>
              <a:off x="3753" y="768"/>
              <a:ext cx="1430" cy="1287"/>
              <a:chOff x="3753" y="825"/>
              <a:chExt cx="1430" cy="1287"/>
            </a:xfrm>
          </p:grpSpPr>
          <p:sp>
            <p:nvSpPr>
              <p:cNvPr id="1048878" name="直接连接符 1048877"/>
              <p:cNvSpPr/>
              <p:nvPr/>
            </p:nvSpPr>
            <p:spPr>
              <a:xfrm>
                <a:off x="4761" y="1200"/>
                <a:ext cx="192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cxnSp>
            <p:nvCxnSpPr>
              <p:cNvPr id="3145728" name="直接箭头连接符 3145727"/>
              <p:cNvCxnSpPr/>
              <p:nvPr/>
            </p:nvCxnSpPr>
            <p:spPr>
              <a:xfrm>
                <a:off x="3753" y="1056"/>
                <a:ext cx="100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048879" name="直接连接符 1048878"/>
              <p:cNvSpPr/>
              <p:nvPr/>
            </p:nvSpPr>
            <p:spPr>
              <a:xfrm>
                <a:off x="4905" y="1200"/>
                <a:ext cx="0" cy="384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sp>
          <p:sp>
            <p:nvSpPr>
              <p:cNvPr id="1048880" name="直接连接符 1048879"/>
              <p:cNvSpPr/>
              <p:nvPr/>
            </p:nvSpPr>
            <p:spPr>
              <a:xfrm>
                <a:off x="3753" y="1008"/>
                <a:ext cx="0" cy="154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881" name="直接连接符 1048880"/>
              <p:cNvSpPr/>
              <p:nvPr/>
            </p:nvSpPr>
            <p:spPr>
              <a:xfrm>
                <a:off x="4761" y="1008"/>
                <a:ext cx="0" cy="154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882" name="文本框 1048881"/>
              <p:cNvSpPr txBox="1"/>
              <p:nvPr/>
            </p:nvSpPr>
            <p:spPr>
              <a:xfrm rot="16115563">
                <a:off x="4864" y="1265"/>
                <a:ext cx="406" cy="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>
                <a:spAutoFit/>
              </a:bodyPr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r>
                  <a:rPr lang="en-US" altLang="zh-CN" sz="1800" b="1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45mm</a:t>
                </a:r>
                <a:endParaRPr lang="en-US" altLang="zh-CN" sz="1800" b="1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48883" name="矩形 1048882"/>
              <p:cNvSpPr/>
              <p:nvPr/>
            </p:nvSpPr>
            <p:spPr>
              <a:xfrm>
                <a:off x="3993" y="825"/>
                <a:ext cx="479" cy="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>
                <a:spAutoFit/>
              </a:bodyPr>
              <a:lstStyle>
                <a:lvl1pPr marL="342900" indent="-3429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75000"/>
                  <a:buFont typeface="Wingdings" panose="05000000000000000000" pitchFamily="2" charset="2"/>
                  <a:buChar char="n"/>
                  <a:defRPr sz="32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742950" indent="-28575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11430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6002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2057400" indent="-228600" algn="l" rtl="0" fontAlgn="base" latinLnBrk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dk2"/>
                  </a:buClr>
                  <a:buSzPct val="100000"/>
                  <a:buFont typeface="Wingdings" panose="05000000000000000000" pitchFamily="2" charset="2"/>
                  <a:buChar char="§"/>
                  <a:defRPr sz="20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marL="0" lvl="0" indent="0" eaLnBrk="1" latinLnBrk="1" hangingPunct="1">
                  <a:spcBef>
                    <a:spcPct val="0"/>
                  </a:spcBef>
                  <a:buSzPct val="100000"/>
                  <a:buFontTx/>
                  <a:buNone/>
                </a:pPr>
                <a:r>
                  <a:rPr lang="en-US" altLang="zh-CN" sz="1800" b="1">
                    <a:solidFill>
                      <a:srgbClr val="990033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120mm</a:t>
                </a:r>
                <a:endParaRPr lang="en-US" altLang="zh-CN" sz="1800" b="1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3753" y="1200"/>
                <a:ext cx="1008" cy="912"/>
                <a:chOff x="542" y="204"/>
                <a:chExt cx="57" cy="58"/>
              </a:xfrm>
            </p:grpSpPr>
            <p:grpSp>
              <p:nvGrpSpPr>
                <p:cNvPr id="72" name="组合 71"/>
                <p:cNvGrpSpPr/>
                <p:nvPr/>
              </p:nvGrpSpPr>
              <p:grpSpPr>
                <a:xfrm>
                  <a:off x="542" y="204"/>
                  <a:ext cx="57" cy="57"/>
                  <a:chOff x="542" y="204"/>
                  <a:chExt cx="57" cy="57"/>
                </a:xfrm>
              </p:grpSpPr>
              <p:sp>
                <p:nvSpPr>
                  <p:cNvPr id="1048884" name="矩形 1048883"/>
                  <p:cNvSpPr/>
                  <p:nvPr/>
                </p:nvSpPr>
                <p:spPr>
                  <a:xfrm>
                    <a:off x="542" y="204"/>
                    <a:ext cx="57" cy="23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txBody>
                  <a:bodyPr vert="horz" lIns="91440" tIns="45720" rIns="91440" bIns="45720" anchor="t"/>
                  <a:lstStyle>
                    <a:lvl1pPr marL="342900" indent="-34290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dk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1pPr>
                    <a:lvl2pPr marL="742950" indent="-28575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2pPr>
                    <a:lvl3pPr marL="1143000" indent="-22860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dk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3pPr>
                    <a:lvl4pPr marL="1600200" indent="-22860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4pPr>
                    <a:lvl5pPr marL="2057400" indent="-22860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dk2"/>
                      </a:buClr>
                      <a:buSzPct val="100000"/>
                      <a:buFont typeface="Wingdings" panose="05000000000000000000" pitchFamily="2" charset="2"/>
                      <a:buChar char="§"/>
                      <a:defRPr sz="20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5pPr>
                  </a:lstStyle>
                  <a:p>
                    <a:pPr marL="0" lvl="0" indent="0" algn="ctr" eaLnBrk="1" latinLnBrk="1" hangingPunct="1">
                      <a:spcBef>
                        <a:spcPct val="0"/>
                      </a:spcBef>
                      <a:buSzPct val="100000"/>
                      <a:buFontTx/>
                      <a:buNone/>
                    </a:pPr>
                    <a:endParaRPr lang="zh-CN" altLang="en-US" sz="1800"/>
                  </a:p>
                </p:txBody>
              </p:sp>
              <p:sp>
                <p:nvSpPr>
                  <p:cNvPr id="1048885" name="矩形 1048884"/>
                  <p:cNvSpPr/>
                  <p:nvPr/>
                </p:nvSpPr>
                <p:spPr>
                  <a:xfrm rot="5400000">
                    <a:off x="525" y="221"/>
                    <a:ext cx="57" cy="23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txBody>
                  <a:bodyPr vert="horz" lIns="91440" tIns="45720" rIns="91440" bIns="45720" anchor="t"/>
                  <a:lstStyle>
                    <a:lvl1pPr marL="342900" indent="-34290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dk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1pPr>
                    <a:lvl2pPr marL="742950" indent="-28575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2pPr>
                    <a:lvl3pPr marL="1143000" indent="-22860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dk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3pPr>
                    <a:lvl4pPr marL="1600200" indent="-22860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4pPr>
                    <a:lvl5pPr marL="2057400" indent="-228600" algn="l" rtl="0" fontAlgn="base" latinLnBrk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dk2"/>
                      </a:buClr>
                      <a:buSzPct val="100000"/>
                      <a:buFont typeface="Wingdings" panose="05000000000000000000" pitchFamily="2" charset="2"/>
                      <a:buChar char="§"/>
                      <a:defRPr sz="2000" b="0" i="0" u="none" baseline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defRPr>
                    </a:lvl5pPr>
                  </a:lstStyle>
                  <a:p>
                    <a:pPr marL="0" lvl="0" indent="0" algn="ctr" eaLnBrk="1" latinLnBrk="1" hangingPunct="1">
                      <a:spcBef>
                        <a:spcPct val="0"/>
                      </a:spcBef>
                      <a:buSzPct val="100000"/>
                      <a:buFontTx/>
                      <a:buNone/>
                    </a:pPr>
                    <a:endParaRPr lang="zh-CN" altLang="en-US" sz="1800"/>
                  </a:p>
                </p:txBody>
              </p:sp>
            </p:grpSp>
            <p:sp>
              <p:nvSpPr>
                <p:cNvPr id="1048886" name="直接连接符 1048885"/>
                <p:cNvSpPr/>
                <p:nvPr/>
              </p:nvSpPr>
              <p:spPr>
                <a:xfrm>
                  <a:off x="543" y="262"/>
                  <a:ext cx="22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87" name="直接连接符 1048886"/>
                <p:cNvSpPr/>
                <p:nvPr/>
              </p:nvSpPr>
              <p:spPr>
                <a:xfrm flipV="1">
                  <a:off x="566" y="228"/>
                  <a:ext cx="0" cy="34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88" name="直接连接符 1048887"/>
                <p:cNvSpPr/>
                <p:nvPr/>
              </p:nvSpPr>
              <p:spPr>
                <a:xfrm>
                  <a:off x="566" y="227"/>
                  <a:ext cx="33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89" name="直接连接符 1048888"/>
                <p:cNvSpPr/>
                <p:nvPr/>
              </p:nvSpPr>
              <p:spPr>
                <a:xfrm>
                  <a:off x="599" y="204"/>
                  <a:ext cx="0" cy="23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90" name="直接连接符 1048889"/>
                <p:cNvSpPr/>
                <p:nvPr/>
              </p:nvSpPr>
              <p:spPr>
                <a:xfrm flipV="1">
                  <a:off x="542" y="204"/>
                  <a:ext cx="0" cy="58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  <p:sp>
              <p:nvSpPr>
                <p:cNvPr id="1048891" name="直接连接符 1048890"/>
                <p:cNvSpPr/>
                <p:nvPr/>
              </p:nvSpPr>
              <p:spPr>
                <a:xfrm>
                  <a:off x="542" y="204"/>
                  <a:ext cx="56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</p:spPr>
            </p:sp>
          </p:grpSp>
          <p:sp>
            <p:nvSpPr>
              <p:cNvPr id="1048892" name="直接连接符 1048891"/>
              <p:cNvSpPr/>
              <p:nvPr/>
            </p:nvSpPr>
            <p:spPr>
              <a:xfrm>
                <a:off x="4761" y="1584"/>
                <a:ext cx="192" cy="0"/>
              </a:xfrm>
              <a:prstGeom prst="line">
                <a:avLst/>
              </a:prstGeom>
              <a:noFill/>
              <a:ln w="9525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sp>
          <p:nvSpPr>
            <p:cNvPr id="1048893" name="直接连接符 1048892"/>
            <p:cNvSpPr/>
            <p:nvPr/>
          </p:nvSpPr>
          <p:spPr>
            <a:xfrm>
              <a:off x="4272" y="1488"/>
              <a:ext cx="0" cy="96"/>
            </a:xfrm>
            <a:prstGeom prst="line">
              <a:avLst/>
            </a:prstGeom>
            <a:noFill/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894" name="直接连接符 1048893"/>
            <p:cNvSpPr/>
            <p:nvPr/>
          </p:nvSpPr>
          <p:spPr>
            <a:xfrm>
              <a:off x="4176" y="1584"/>
              <a:ext cx="96" cy="0"/>
            </a:xfrm>
            <a:prstGeom prst="line">
              <a:avLst/>
            </a:prstGeom>
            <a:noFill/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895" name="矩形 1048894"/>
            <p:cNvSpPr/>
            <p:nvPr/>
          </p:nvSpPr>
          <p:spPr>
            <a:xfrm>
              <a:off x="4272" y="1584"/>
              <a:ext cx="336" cy="19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ctr"/>
            <a:lstStyle>
              <a:lvl1pPr marL="342900" indent="-3429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75000"/>
                <a:buFont typeface="Wingdings" panose="05000000000000000000" pitchFamily="2" charset="2"/>
                <a:buChar char="n"/>
                <a:defRPr sz="32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65000"/>
                <a:buFont typeface="Wingdings" panose="05000000000000000000" pitchFamily="2" charset="2"/>
                <a:buChar char="n"/>
                <a:defRPr sz="24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 algn="l" rtl="0" fontAlgn="base" latinLnBrk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dk2"/>
                </a:buClr>
                <a:buSzPct val="100000"/>
                <a:buFont typeface="Wingdings" panose="05000000000000000000" pitchFamily="2" charset="2"/>
                <a:buChar char="§"/>
                <a:defRPr sz="20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SzPct val="100000"/>
                <a:buFontTx/>
                <a:buNone/>
              </a:pPr>
              <a:r>
                <a:rPr lang="en-US" altLang="zh-CN" sz="1800" b="1">
                  <a:solidFill>
                    <a:srgbClr val="99003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90°</a:t>
              </a:r>
              <a:endParaRPr lang="en-US" altLang="zh-CN" sz="18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ABLE_BEAUTIFY" val="smartTable{9a54baa0-6c3d-4819-b350-3b44b7f8482d}"/>
  <p:tag name="TABLE_ENDDRAG_ORIGIN_RECT" val="915*368"/>
  <p:tag name="TABLE_ENDDRAG_RECT" val="19*118*915*368"/>
</p:tagLst>
</file>

<file path=ppt/tags/tag21.xml><?xml version="1.0" encoding="utf-8"?>
<p:tagLst xmlns:p="http://schemas.openxmlformats.org/presentationml/2006/main">
  <p:tag name="KSO_WM_UNIT_TABLE_BEAUTIFY" val="smartTable{41cf42e1-2869-4bbe-b39f-66d4b547eadf}"/>
  <p:tag name="TABLE_ENDDRAG_ORIGIN_RECT" val="889*461"/>
  <p:tag name="TABLE_ENDDRAG_RECT" val="32*32*889*461"/>
</p:tagLst>
</file>

<file path=ppt/tags/tag22.xml><?xml version="1.0" encoding="utf-8"?>
<p:tagLst xmlns:p="http://schemas.openxmlformats.org/presentationml/2006/main">
  <p:tag name="KSO_WM_UNIT_TABLE_BEAUTIFY" val="smartTable{a2c084c3-7c0b-40f0-a651-6975131181de}"/>
  <p:tag name="TABLE_ENDDRAG_ORIGIN_RECT" val="910*475"/>
  <p:tag name="TABLE_ENDDRAG_RECT" val="20*31*910*475"/>
</p:tagLst>
</file>

<file path=ppt/tags/tag23.xml><?xml version="1.0" encoding="utf-8"?>
<p:tagLst xmlns:p="http://schemas.openxmlformats.org/presentationml/2006/main">
  <p:tag name="KSO_WM_UNIT_TABLE_BEAUTIFY" val="smartTable{4640950a-598b-420c-bedf-8614c8bc1885}"/>
  <p:tag name="TABLE_ENDDRAG_ORIGIN_RECT" val="915*467"/>
  <p:tag name="TABLE_ENDDRAG_RECT" val="18*33*915*467"/>
</p:tagLst>
</file>

<file path=ppt/tags/tag24.xml><?xml version="1.0" encoding="utf-8"?>
<p:tagLst xmlns:p="http://schemas.openxmlformats.org/presentationml/2006/main">
  <p:tag name="KSO_WM_UNIT_TABLE_BEAUTIFY" val="smartTable{7989e31a-cffa-4511-a743-c0cea9cc7a78}"/>
  <p:tag name="TABLE_ENDDRAG_ORIGIN_RECT" val="914*474"/>
  <p:tag name="TABLE_ENDDRAG_RECT" val="27*33*914*474"/>
</p:tagLst>
</file>

<file path=ppt/tags/tag25.xml><?xml version="1.0" encoding="utf-8"?>
<p:tagLst xmlns:p="http://schemas.openxmlformats.org/presentationml/2006/main">
  <p:tag name="KSO_WM_UNIT_TABLE_BEAUTIFY" val="smartTable{5ffffeda-9cfb-465f-9fae-0a53b2742271}"/>
  <p:tag name="TABLE_ENDDRAG_ORIGIN_RECT" val="915*479"/>
  <p:tag name="TABLE_ENDDRAG_RECT" val="21*33*915*479"/>
</p:tagLst>
</file>

<file path=ppt/tags/tag26.xml><?xml version="1.0" encoding="utf-8"?>
<p:tagLst xmlns:p="http://schemas.openxmlformats.org/presentationml/2006/main">
  <p:tag name="KSO_WM_UNIT_TABLE_BEAUTIFY" val="smartTable{f36d73b9-8a6e-4a34-81ce-c133ee86bc6f}"/>
  <p:tag name="TABLE_ENDDRAG_ORIGIN_RECT" val="919*484"/>
  <p:tag name="TABLE_ENDDRAG_RECT" val="18*29*919*484"/>
</p:tagLst>
</file>

<file path=ppt/tags/tag27.xml><?xml version="1.0" encoding="utf-8"?>
<p:tagLst xmlns:p="http://schemas.openxmlformats.org/presentationml/2006/main">
  <p:tag name="KSO_WM_UNIT_TABLE_BEAUTIFY" val="smartTable{701e7df1-551b-44ba-a364-a87dc028c786}"/>
  <p:tag name="TABLE_ENDDRAG_ORIGIN_RECT" val="917*474"/>
  <p:tag name="TABLE_ENDDRAG_RECT" val="22*36*917*474"/>
</p:tagLst>
</file>

<file path=ppt/tags/tag28.xml><?xml version="1.0" encoding="utf-8"?>
<p:tagLst xmlns:p="http://schemas.openxmlformats.org/presentationml/2006/main">
  <p:tag name="KSO_WM_UNIT_TABLE_BEAUTIFY" val="smartTable{3bcd82bf-5435-4e2a-83d9-9fbdef5df2fc}"/>
  <p:tag name="TABLE_ENDDRAG_ORIGIN_RECT" val="914*482"/>
  <p:tag name="TABLE_ENDDRAG_RECT" val="23*30*914*482"/>
</p:tagLst>
</file>

<file path=ppt/tags/tag29.xml><?xml version="1.0" encoding="utf-8"?>
<p:tagLst xmlns:p="http://schemas.openxmlformats.org/presentationml/2006/main">
  <p:tag name="KSO_WM_UNIT_TABLE_BEAUTIFY" val="smartTable{7fd90150-e3b3-46d1-9292-dc705d54d628}"/>
  <p:tag name="TABLE_ENDDRAG_ORIGIN_RECT" val="919*481"/>
  <p:tag name="TABLE_ENDDRAG_RECT" val="19*33*919*48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TABLE_BEAUTIFY" val="smartTable{877737c7-979e-4701-b2a3-58c58f59c239}"/>
  <p:tag name="TABLE_ENDDRAG_ORIGIN_RECT" val="915*479"/>
  <p:tag name="TABLE_ENDDRAG_RECT" val="23*34*915*479"/>
</p:tagLst>
</file>

<file path=ppt/tags/tag31.xml><?xml version="1.0" encoding="utf-8"?>
<p:tagLst xmlns:p="http://schemas.openxmlformats.org/presentationml/2006/main">
  <p:tag name="KSO_WM_UNIT_TABLE_BEAUTIFY" val="smartTable{f633b6df-578d-44d1-8ec0-2bbc74357ad7}"/>
  <p:tag name="TABLE_ENDDRAG_ORIGIN_RECT" val="923*481"/>
  <p:tag name="TABLE_ENDDRAG_RECT" val="16*31*923*481"/>
</p:tagLst>
</file>

<file path=ppt/tags/tag32.xml><?xml version="1.0" encoding="utf-8"?>
<p:tagLst xmlns:p="http://schemas.openxmlformats.org/presentationml/2006/main">
  <p:tag name="KSO_WM_UNIT_TABLE_BEAUTIFY" val="smartTable{d6190ace-6f2f-4455-a5ec-abb53acca6ba}"/>
  <p:tag name="TABLE_ENDDRAG_ORIGIN_RECT" val="921*488"/>
  <p:tag name="TABLE_ENDDRAG_RECT" val="18*27*921*488"/>
</p:tagLst>
</file>

<file path=ppt/tags/tag33.xml><?xml version="1.0" encoding="utf-8"?>
<p:tagLst xmlns:p="http://schemas.openxmlformats.org/presentationml/2006/main">
  <p:tag name="KSO_WM_UNIT_TABLE_BEAUTIFY" val="smartTable{8dc53357-33e3-4831-b17e-5d6190221f37}"/>
  <p:tag name="TABLE_ENDDRAG_ORIGIN_RECT" val="905*479"/>
  <p:tag name="TABLE_ENDDRAG_RECT" val="26*28*905*479"/>
</p:tagLst>
</file>

<file path=ppt/tags/tag34.xml><?xml version="1.0" encoding="utf-8"?>
<p:tagLst xmlns:p="http://schemas.openxmlformats.org/presentationml/2006/main">
  <p:tag name="KSO_WM_UNIT_TABLE_BEAUTIFY" val="smartTable{85da07c6-e27d-4e2f-9d93-6bff89fe8907}"/>
  <p:tag name="TABLE_ENDDRAG_ORIGIN_RECT" val="926*482"/>
  <p:tag name="TABLE_ENDDRAG_RECT" val="16*28*926*482"/>
</p:tagLst>
</file>

<file path=ppt/tags/tag35.xml><?xml version="1.0" encoding="utf-8"?>
<p:tagLst xmlns:p="http://schemas.openxmlformats.org/presentationml/2006/main">
  <p:tag name="KSO_WM_UNIT_TABLE_BEAUTIFY" val="smartTable{29e7a377-ca41-4449-9358-81e63e46c09b}"/>
  <p:tag name="TABLE_ENDDRAG_ORIGIN_RECT" val="922*485"/>
  <p:tag name="TABLE_ENDDRAG_RECT" val="19*27*922*485"/>
</p:tagLst>
</file>

<file path=ppt/tags/tag36.xml><?xml version="1.0" encoding="utf-8"?>
<p:tagLst xmlns:p="http://schemas.openxmlformats.org/presentationml/2006/main">
  <p:tag name="KSO_WM_UNIT_TABLE_BEAUTIFY" val="smartTable{6d53104e-2312-4227-9d4b-269e06c90167}"/>
  <p:tag name="TABLE_ENDDRAG_ORIGIN_RECT" val="917*477"/>
  <p:tag name="TABLE_ENDDRAG_RECT" val="20*33*917*477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3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4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42.xml><?xml version="1.0" encoding="utf-8"?>
<p:tagLst xmlns:p="http://schemas.openxmlformats.org/presentationml/2006/main">
  <p:tag name="commondata" val="eyJoZGlkIjoiZTVlNmE2ZmI1ZjYwNzY0MzcxMzc3ZmQ0YThkN2JhMWY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00007D"/>
      </a:dk2>
      <a:lt2>
        <a:srgbClr val="000000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66"/>
        </a:lt1>
        <a:dk2>
          <a:srgbClr val="0066FF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9"/>
        </a:accent3>
        <a:accent4>
          <a:srgbClr val="DCDCDC"/>
        </a:accent4>
        <a:accent5>
          <a:srgbClr val="B9CAFF"/>
        </a:accent5>
        <a:accent6>
          <a:srgbClr val="2D2DE5"/>
        </a:accent6>
        <a:hlink>
          <a:srgbClr val="FFCC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2">
        <a:dk1>
          <a:srgbClr val="FFFFFF"/>
        </a:dk1>
        <a:lt1>
          <a:srgbClr val="334B49"/>
        </a:lt1>
        <a:dk2>
          <a:srgbClr val="00999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2B1"/>
        </a:accent3>
        <a:accent4>
          <a:srgbClr val="DCDCDC"/>
        </a:accent4>
        <a:accent5>
          <a:srgbClr val="ADE2E2"/>
        </a:accent5>
        <a:accent6>
          <a:srgbClr val="007272"/>
        </a:accent6>
        <a:hlink>
          <a:srgbClr val="FFCC00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3">
        <a:dk1>
          <a:srgbClr val="FFFFFF"/>
        </a:dk1>
        <a:lt1>
          <a:srgbClr val="333399"/>
        </a:lt1>
        <a:dk2>
          <a:srgbClr val="0066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CDCDC"/>
        </a:accent4>
        <a:accent5>
          <a:srgbClr val="AACAE2"/>
        </a:accent5>
        <a:accent6>
          <a:srgbClr val="02789D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4">
        <a:dk1>
          <a:srgbClr val="FFFFFF"/>
        </a:dk1>
        <a:lt1>
          <a:srgbClr val="2F978D"/>
        </a:lt1>
        <a:dk2>
          <a:srgbClr val="008080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CDCDC"/>
        </a:accent4>
        <a:accent5>
          <a:srgbClr val="AACAFF"/>
        </a:accent5>
        <a:accent6>
          <a:srgbClr val="008989"/>
        </a:accent6>
        <a:hlink>
          <a:srgbClr val="FFFFCC"/>
        </a:hlink>
        <a:folHlink>
          <a:srgbClr val="70CA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5">
        <a:dk1>
          <a:srgbClr val="FFFFFF"/>
        </a:dk1>
        <a:lt1>
          <a:srgbClr val="330000"/>
        </a:lt1>
        <a:dk2>
          <a:srgbClr val="822504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CDCDC"/>
        </a:accent4>
        <a:accent5>
          <a:srgbClr val="FFCAAA"/>
        </a:accent5>
        <a:accent6>
          <a:srgbClr val="8D2504"/>
        </a:accent6>
        <a:hlink>
          <a:srgbClr val="FF3300"/>
        </a:hlink>
        <a:folHlink>
          <a:srgbClr val="7C07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6">
        <a:dk1>
          <a:srgbClr val="FFFFFF"/>
        </a:dk1>
        <a:lt1>
          <a:srgbClr val="4A7911"/>
        </a:lt1>
        <a:dk2>
          <a:srgbClr val="336600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2BEAA"/>
        </a:accent3>
        <a:accent4>
          <a:srgbClr val="DCDCDC"/>
        </a:accent4>
        <a:accent5>
          <a:srgbClr val="B9B9AD"/>
        </a:accent5>
        <a:accent6>
          <a:srgbClr val="5B8900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7">
        <a:dk1>
          <a:srgbClr val="000000"/>
        </a:dk1>
        <a:lt1>
          <a:srgbClr val="FFFFFF"/>
        </a:lt1>
        <a:dk2>
          <a:srgbClr val="CC3300"/>
        </a:dk2>
        <a:lt2>
          <a:srgbClr val="0000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8">
        <a:dk1>
          <a:srgbClr val="003300"/>
        </a:dk1>
        <a:lt1>
          <a:srgbClr val="FFFFFF"/>
        </a:lt1>
        <a:dk2>
          <a:srgbClr val="336600"/>
        </a:dk2>
        <a:lt2>
          <a:srgbClr val="0000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B89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9">
        <a:dk1>
          <a:srgbClr val="000000"/>
        </a:dk1>
        <a:lt1>
          <a:srgbClr val="FFFFFF"/>
        </a:lt1>
        <a:dk2>
          <a:srgbClr val="440044"/>
        </a:dk2>
        <a:lt2>
          <a:srgbClr val="000000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C0465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0">
        <a:dk1>
          <a:srgbClr val="000000"/>
        </a:dk1>
        <a:lt1>
          <a:srgbClr val="FFFFFF"/>
        </a:lt1>
        <a:dk2>
          <a:srgbClr val="FF9900"/>
        </a:dk2>
        <a:lt2>
          <a:srgbClr val="0000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192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1">
        <a:dk1>
          <a:srgbClr val="000000"/>
        </a:dk1>
        <a:lt1>
          <a:srgbClr val="FFFFFF"/>
        </a:lt1>
        <a:dk2>
          <a:srgbClr val="779F92"/>
        </a:dk2>
        <a:lt2>
          <a:srgbClr val="000000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CAEC1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Color Scheme 12">
        <a:dk1>
          <a:srgbClr val="000000"/>
        </a:dk1>
        <a:lt1>
          <a:srgbClr val="FFFFFF"/>
        </a:lt1>
        <a:dk2>
          <a:srgbClr val="00007D"/>
        </a:dk2>
        <a:lt2>
          <a:srgbClr val="000000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989B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3716</Words>
  <Application>WPS 演示</Application>
  <PresentationFormat>全屏显示(4:3)</PresentationFormat>
  <Paragraphs>566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Arial Black</vt:lpstr>
      <vt:lpstr>Times New Roman</vt:lpstr>
      <vt:lpstr>微软雅黑</vt:lpstr>
      <vt:lpstr>黑体</vt:lpstr>
      <vt:lpstr>楷体_GB2312</vt:lpstr>
      <vt:lpstr>新宋体</vt:lpstr>
      <vt:lpstr>Arial Unicode MS</vt:lpstr>
      <vt:lpstr>Calibri Light</vt:lpstr>
      <vt:lpstr>Calibri</vt:lpstr>
      <vt:lpstr>隶书</vt:lpstr>
      <vt:lpstr>华文琥珀</vt:lpstr>
      <vt:lpstr>楷体</vt:lpstr>
      <vt:lpstr>汉仪旗黑-85S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 9 Transparent Edition</dc:creator>
  <cp:lastModifiedBy>little fairy</cp:lastModifiedBy>
  <cp:revision>4</cp:revision>
  <dcterms:created xsi:type="dcterms:W3CDTF">1969-12-31T16:00:00Z</dcterms:created>
  <dcterms:modified xsi:type="dcterms:W3CDTF">2024-03-26T09:27:27Z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80D54214BCAF4A8DA43266422B90D416_13</vt:lpwstr>
  </property>
</Properties>
</file>