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79" r:id="rId5"/>
    <p:sldId id="258" r:id="rId6"/>
    <p:sldId id="259" r:id="rId7"/>
    <p:sldId id="263" r:id="rId8"/>
    <p:sldId id="260" r:id="rId9"/>
    <p:sldId id="267" r:id="rId10"/>
    <p:sldId id="261" r:id="rId11"/>
    <p:sldId id="271" r:id="rId12"/>
    <p:sldId id="276" r:id="rId13"/>
    <p:sldId id="273" r:id="rId14"/>
    <p:sldId id="281"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00"/>
    <a:srgbClr val="00AC00"/>
    <a:srgbClr val="0099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25.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0.35</c:v>
                </c:pt>
                <c:pt idx="1">
                  <c:v>0.65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0.85</c:v>
                </c:pt>
                <c:pt idx="1">
                  <c:v>0.15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8E1C1A7-B300-462D-A833-D226DB0764D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4E2470F0-4038-4509-85A2-E54BAA69F8DA}">
      <dgm:prSet phldrT="[文本]" custT="1"/>
      <dgm:spPr>
        <a:solidFill>
          <a:srgbClr val="009900"/>
        </a:solidFill>
      </dgm:spPr>
      <dgm:t>
        <a:bodyPr/>
        <a:lstStyle/>
        <a:p>
          <a:pPr algn="ctr"/>
          <a:r>
            <a:rPr lang="zh-CN" altLang="en-US" sz="1800" b="0" i="0" dirty="0" smtClean="0"/>
            <a:t>◆</a:t>
          </a:r>
          <a:endParaRPr lang="en-US" altLang="zh-CN" sz="1800" b="0" i="0" dirty="0" smtClean="0"/>
        </a:p>
        <a:p>
          <a:pPr indent="457200" algn="l"/>
          <a:r>
            <a:rPr lang="zh-CN" altLang="en-US" sz="1800" b="0" i="0" dirty="0" smtClean="0"/>
            <a:t> 由于安全帽在使用过程中，会逐渐损坏，所以要定期检查，检查有没有龟裂、下凹、裂痕和磨损等情况，发现异常现象要立即更换，不准再继续使用。任何受过重击、有裂痕的安全帽，不论有无损坏现象，均应报废。</a:t>
          </a:r>
          <a:endParaRPr lang="zh-CN" altLang="en-US" sz="1800" b="0" dirty="0">
            <a:solidFill>
              <a:schemeClr val="tx1"/>
            </a:solidFill>
          </a:endParaRPr>
        </a:p>
      </dgm:t>
    </dgm:pt>
    <dgm:pt modelId="{8F03E84A-341D-4C90-BA3F-CB3FBE1D441D}" cxnId="{1CB65EFE-4C4D-4347-8DE6-C289BCF58E0C}" type="parTrans">
      <dgm:prSet/>
      <dgm:spPr/>
      <dgm:t>
        <a:bodyPr/>
        <a:lstStyle/>
        <a:p>
          <a:endParaRPr lang="zh-CN" altLang="en-US"/>
        </a:p>
      </dgm:t>
    </dgm:pt>
    <dgm:pt modelId="{886010F4-28B4-482F-A458-95A88FD890B8}" cxnId="{1CB65EFE-4C4D-4347-8DE6-C289BCF58E0C}" type="sibTrans">
      <dgm:prSet/>
      <dgm:spPr/>
      <dgm:t>
        <a:bodyPr/>
        <a:lstStyle/>
        <a:p>
          <a:endParaRPr lang="zh-CN" altLang="en-US"/>
        </a:p>
      </dgm:t>
    </dgm:pt>
    <dgm:pt modelId="{7D496E48-FBE2-48EC-9A99-B124360B91AC}">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严禁使用只有下颌带与帽壳连接的安全帽，也就是帽内无缓冲层的安全帽。</a:t>
          </a:r>
        </a:p>
        <a:p>
          <a:pPr algn="ctr"/>
          <a:r>
            <a:rPr lang="zh-CN" altLang="en-US" sz="1800" b="0" i="0" dirty="0" smtClean="0"/>
            <a:t>◆</a:t>
          </a:r>
          <a:endParaRPr lang="en-US" altLang="zh-CN" sz="1800" b="0" i="0" dirty="0" smtClean="0"/>
        </a:p>
        <a:p>
          <a:pPr indent="457200" algn="l"/>
          <a:r>
            <a:rPr lang="zh-CN" altLang="en-US" sz="1800" b="0" i="0" dirty="0" smtClean="0"/>
            <a:t> 施工人员在现场作业中，不得将安全帽脱下，搁置一旁，或当坐垫使用。</a:t>
          </a:r>
        </a:p>
      </dgm:t>
    </dgm:pt>
    <dgm:pt modelId="{30D383EE-99BA-411E-AAD8-FC6BA8B8A505}" cxnId="{F67FF497-BF8A-4C99-B457-F956F5EEEE44}" type="parTrans">
      <dgm:prSet/>
      <dgm:spPr/>
      <dgm:t>
        <a:bodyPr/>
        <a:lstStyle/>
        <a:p>
          <a:endParaRPr lang="zh-CN" altLang="en-US"/>
        </a:p>
      </dgm:t>
    </dgm:pt>
    <dgm:pt modelId="{F03DBCD4-A940-497A-A9B8-2B7C15A0A669}" cxnId="{F67FF497-BF8A-4C99-B457-F956F5EEEE44}" type="sibTrans">
      <dgm:prSet/>
      <dgm:spPr/>
      <dgm:t>
        <a:bodyPr/>
        <a:lstStyle/>
        <a:p>
          <a:endParaRPr lang="zh-CN" altLang="en-US"/>
        </a:p>
      </dgm:t>
    </dgm:pt>
    <dgm:pt modelId="{CA96B12E-DEB1-44C1-8B98-26608F763E34}">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由于安全帽大部分是使用高密度低压聚乙烯塑料制成，具有硬化和变蜕的性质。所以不易长时间地在阳光下曝晒。</a:t>
          </a:r>
        </a:p>
        <a:p>
          <a:pPr algn="ctr"/>
          <a:r>
            <a:rPr lang="zh-CN" altLang="en-US" sz="1800" b="0" i="0" dirty="0" smtClean="0"/>
            <a:t>◆</a:t>
          </a:r>
          <a:endParaRPr lang="en-US" altLang="zh-CN" sz="1800" b="0" i="0" dirty="0" smtClean="0"/>
        </a:p>
        <a:p>
          <a:pPr indent="457200" algn="l"/>
          <a:r>
            <a:rPr lang="zh-CN" altLang="en-US" sz="1800" b="0" i="0" dirty="0" smtClean="0"/>
            <a:t> 新领的安全帽，首先检查是否有产品合格证，再看是否破损、薄厚不均，缓冲层及调整带和弹性带是否齐全有效。不符合规定要求的立即调换。</a:t>
          </a:r>
          <a:endParaRPr lang="zh-CN" altLang="en-US" sz="1800" dirty="0"/>
        </a:p>
      </dgm:t>
    </dgm:pt>
    <dgm:pt modelId="{6D2079DC-9724-4EE8-85E1-67B4E8BF2BC2}" cxnId="{414DD96E-0BE4-4194-B49B-71C5E13DBE4A}" type="parTrans">
      <dgm:prSet/>
      <dgm:spPr/>
      <dgm:t>
        <a:bodyPr/>
        <a:lstStyle/>
        <a:p>
          <a:endParaRPr lang="zh-CN" altLang="en-US"/>
        </a:p>
      </dgm:t>
    </dgm:pt>
    <dgm:pt modelId="{8B44823C-BFFE-4142-A3F3-BC6F2DFF782A}" cxnId="{414DD96E-0BE4-4194-B49B-71C5E13DBE4A}" type="sibTrans">
      <dgm:prSet/>
      <dgm:spPr/>
      <dgm:t>
        <a:bodyPr/>
        <a:lstStyle/>
        <a:p>
          <a:endParaRPr lang="zh-CN" altLang="en-US"/>
        </a:p>
      </dgm:t>
    </dgm:pt>
    <dgm:pt modelId="{0D632080-7C1B-46D7-929D-A539C899D6C4}">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在现场室内作业也要戴安全帽，特别是在室内带电作业时，更要认真戴好安全帽，因为安全帽不但可以防碰撞，而且还能起到绝缘作用。</a:t>
          </a:r>
        </a:p>
        <a:p>
          <a:pPr algn="ctr"/>
          <a:r>
            <a:rPr lang="zh-CN" altLang="en-US" sz="1800" b="0" i="0" dirty="0" smtClean="0"/>
            <a:t>◆</a:t>
          </a:r>
          <a:endParaRPr lang="en-US" altLang="zh-CN" sz="1800" b="0" i="0" dirty="0" smtClean="0"/>
        </a:p>
        <a:p>
          <a:pPr indent="457200" algn="l"/>
          <a:r>
            <a:rPr lang="zh-CN" altLang="en-US" sz="1800" b="0" i="0" dirty="0" smtClean="0"/>
            <a:t> 平时使用安全帽时应保持整洁，不能接触火源，不要任意涂刷油漆。无安全帽一律不准进入施工现场</a:t>
          </a:r>
          <a:r>
            <a:rPr lang="zh-CN" altLang="en-US" sz="1600" b="0" i="0" dirty="0" smtClean="0"/>
            <a:t>。</a:t>
          </a:r>
          <a:endParaRPr lang="zh-CN" altLang="en-US" sz="1600" dirty="0"/>
        </a:p>
      </dgm:t>
    </dgm:pt>
    <dgm:pt modelId="{71407EC6-81A0-448E-9CFD-F441FAFDCA5A}" cxnId="{C1B3FF81-46E1-49D1-8457-C9F508631CF9}" type="parTrans">
      <dgm:prSet/>
      <dgm:spPr/>
      <dgm:t>
        <a:bodyPr/>
        <a:lstStyle/>
        <a:p>
          <a:endParaRPr lang="zh-CN" altLang="en-US"/>
        </a:p>
      </dgm:t>
    </dgm:pt>
    <dgm:pt modelId="{6E8AA26A-C403-42C0-B14A-0DAB89F4EFEA}" cxnId="{C1B3FF81-46E1-49D1-8457-C9F508631CF9}" type="sibTrans">
      <dgm:prSet/>
      <dgm:spPr/>
      <dgm:t>
        <a:bodyPr/>
        <a:lstStyle/>
        <a:p>
          <a:endParaRPr lang="zh-CN" altLang="en-US"/>
        </a:p>
      </dgm:t>
    </dgm:pt>
    <dgm:pt modelId="{CB95CAB3-849D-4299-BED2-A45249B5D0CB}" type="pres">
      <dgm:prSet presAssocID="{C8E1C1A7-B300-462D-A833-D226DB0764D2}" presName="Name0" presStyleCnt="0">
        <dgm:presLayoutVars>
          <dgm:dir/>
          <dgm:resizeHandles val="exact"/>
        </dgm:presLayoutVars>
      </dgm:prSet>
      <dgm:spPr/>
      <dgm:t>
        <a:bodyPr/>
        <a:lstStyle/>
        <a:p>
          <a:endParaRPr lang="zh-CN" altLang="en-US"/>
        </a:p>
      </dgm:t>
    </dgm:pt>
    <dgm:pt modelId="{4DB31B4E-951A-44B5-ADEF-3E6913F5CA4A}" type="pres">
      <dgm:prSet presAssocID="{4E2470F0-4038-4509-85A2-E54BAA69F8DA}" presName="node" presStyleLbl="node1" presStyleIdx="0" presStyleCnt="4" custLinFactNeighborX="31168" custLinFactNeighborY="473">
        <dgm:presLayoutVars>
          <dgm:bulletEnabled val="1"/>
        </dgm:presLayoutVars>
      </dgm:prSet>
      <dgm:spPr/>
      <dgm:t>
        <a:bodyPr/>
        <a:lstStyle/>
        <a:p>
          <a:endParaRPr lang="zh-CN" altLang="en-US"/>
        </a:p>
      </dgm:t>
    </dgm:pt>
    <dgm:pt modelId="{13506E85-DC1B-414E-B6A9-48FAFF628924}" type="pres">
      <dgm:prSet presAssocID="{886010F4-28B4-482F-A458-95A88FD890B8}" presName="sibTrans" presStyleCnt="0"/>
      <dgm:spPr/>
    </dgm:pt>
    <dgm:pt modelId="{12797069-D0C8-4978-A74D-476B2BBCB35D}" type="pres">
      <dgm:prSet presAssocID="{7D496E48-FBE2-48EC-9A99-B124360B91AC}" presName="node" presStyleLbl="node1" presStyleIdx="1" presStyleCnt="4">
        <dgm:presLayoutVars>
          <dgm:bulletEnabled val="1"/>
        </dgm:presLayoutVars>
      </dgm:prSet>
      <dgm:spPr/>
      <dgm:t>
        <a:bodyPr/>
        <a:lstStyle/>
        <a:p>
          <a:endParaRPr lang="zh-CN" altLang="en-US"/>
        </a:p>
      </dgm:t>
    </dgm:pt>
    <dgm:pt modelId="{68721CB0-9B40-44EA-BD0A-07484828FB26}" type="pres">
      <dgm:prSet presAssocID="{F03DBCD4-A940-497A-A9B8-2B7C15A0A669}" presName="sibTrans" presStyleCnt="0"/>
      <dgm:spPr/>
    </dgm:pt>
    <dgm:pt modelId="{5C9E54A5-AD6D-4BE3-9A46-35C28207A07E}" type="pres">
      <dgm:prSet presAssocID="{CA96B12E-DEB1-44C1-8B98-26608F763E34}" presName="node" presStyleLbl="node1" presStyleIdx="2" presStyleCnt="4" custScaleX="113012">
        <dgm:presLayoutVars>
          <dgm:bulletEnabled val="1"/>
        </dgm:presLayoutVars>
      </dgm:prSet>
      <dgm:spPr/>
      <dgm:t>
        <a:bodyPr/>
        <a:lstStyle/>
        <a:p>
          <a:endParaRPr lang="zh-CN" altLang="en-US"/>
        </a:p>
      </dgm:t>
    </dgm:pt>
    <dgm:pt modelId="{58AE59DF-0967-4CC5-BB84-4D43752BE866}" type="pres">
      <dgm:prSet presAssocID="{8B44823C-BFFE-4142-A3F3-BC6F2DFF782A}" presName="sibTrans" presStyleCnt="0"/>
      <dgm:spPr/>
    </dgm:pt>
    <dgm:pt modelId="{9FC91571-A410-4A2E-AE31-63E0FE9F67D8}" type="pres">
      <dgm:prSet presAssocID="{0D632080-7C1B-46D7-929D-A539C899D6C4}" presName="node" presStyleLbl="node1" presStyleIdx="3" presStyleCnt="4">
        <dgm:presLayoutVars>
          <dgm:bulletEnabled val="1"/>
        </dgm:presLayoutVars>
      </dgm:prSet>
      <dgm:spPr/>
      <dgm:t>
        <a:bodyPr/>
        <a:lstStyle/>
        <a:p>
          <a:endParaRPr lang="zh-CN" altLang="en-US"/>
        </a:p>
      </dgm:t>
    </dgm:pt>
  </dgm:ptLst>
  <dgm:cxnLst>
    <dgm:cxn modelId="{F67FF497-BF8A-4C99-B457-F956F5EEEE44}" srcId="{C8E1C1A7-B300-462D-A833-D226DB0764D2}" destId="{7D496E48-FBE2-48EC-9A99-B124360B91AC}" srcOrd="1" destOrd="0" parTransId="{30D383EE-99BA-411E-AAD8-FC6BA8B8A505}" sibTransId="{F03DBCD4-A940-497A-A9B8-2B7C15A0A669}"/>
    <dgm:cxn modelId="{702E34A1-ECE5-4DFB-A838-876151A6DC28}" type="presOf" srcId="{4E2470F0-4038-4509-85A2-E54BAA69F8DA}" destId="{4DB31B4E-951A-44B5-ADEF-3E6913F5CA4A}" srcOrd="0" destOrd="0" presId="urn:microsoft.com/office/officeart/2005/8/layout/hList6"/>
    <dgm:cxn modelId="{414DD96E-0BE4-4194-B49B-71C5E13DBE4A}" srcId="{C8E1C1A7-B300-462D-A833-D226DB0764D2}" destId="{CA96B12E-DEB1-44C1-8B98-26608F763E34}" srcOrd="2" destOrd="0" parTransId="{6D2079DC-9724-4EE8-85E1-67B4E8BF2BC2}" sibTransId="{8B44823C-BFFE-4142-A3F3-BC6F2DFF782A}"/>
    <dgm:cxn modelId="{1CB65EFE-4C4D-4347-8DE6-C289BCF58E0C}" srcId="{C8E1C1A7-B300-462D-A833-D226DB0764D2}" destId="{4E2470F0-4038-4509-85A2-E54BAA69F8DA}" srcOrd="0" destOrd="0" parTransId="{8F03E84A-341D-4C90-BA3F-CB3FBE1D441D}" sibTransId="{886010F4-28B4-482F-A458-95A88FD890B8}"/>
    <dgm:cxn modelId="{A8D04306-8AAE-4BF9-B88B-D4BFD5C6305E}" type="presOf" srcId="{7D496E48-FBE2-48EC-9A99-B124360B91AC}" destId="{12797069-D0C8-4978-A74D-476B2BBCB35D}" srcOrd="0" destOrd="0" presId="urn:microsoft.com/office/officeart/2005/8/layout/hList6"/>
    <dgm:cxn modelId="{33A45FDE-05EC-4D77-90CD-48F2242C1245}" type="presOf" srcId="{0D632080-7C1B-46D7-929D-A539C899D6C4}" destId="{9FC91571-A410-4A2E-AE31-63E0FE9F67D8}" srcOrd="0" destOrd="0" presId="urn:microsoft.com/office/officeart/2005/8/layout/hList6"/>
    <dgm:cxn modelId="{AE450354-5191-4529-B32D-0C3141081496}" type="presOf" srcId="{C8E1C1A7-B300-462D-A833-D226DB0764D2}" destId="{CB95CAB3-849D-4299-BED2-A45249B5D0CB}" srcOrd="0" destOrd="0" presId="urn:microsoft.com/office/officeart/2005/8/layout/hList6"/>
    <dgm:cxn modelId="{C1B3FF81-46E1-49D1-8457-C9F508631CF9}" srcId="{C8E1C1A7-B300-462D-A833-D226DB0764D2}" destId="{0D632080-7C1B-46D7-929D-A539C899D6C4}" srcOrd="3" destOrd="0" parTransId="{71407EC6-81A0-448E-9CFD-F441FAFDCA5A}" sibTransId="{6E8AA26A-C403-42C0-B14A-0DAB89F4EFEA}"/>
    <dgm:cxn modelId="{7DEAA548-2987-4AAF-A1C2-8A859B46B337}" type="presOf" srcId="{CA96B12E-DEB1-44C1-8B98-26608F763E34}" destId="{5C9E54A5-AD6D-4BE3-9A46-35C28207A07E}" srcOrd="0" destOrd="0" presId="urn:microsoft.com/office/officeart/2005/8/layout/hList6"/>
    <dgm:cxn modelId="{A72D1A0A-2921-4E9B-B92B-B537F61CE9E3}" type="presParOf" srcId="{CB95CAB3-849D-4299-BED2-A45249B5D0CB}" destId="{4DB31B4E-951A-44B5-ADEF-3E6913F5CA4A}" srcOrd="0" destOrd="0" presId="urn:microsoft.com/office/officeart/2005/8/layout/hList6"/>
    <dgm:cxn modelId="{27C3359F-F4E7-4A2B-BBFF-CB16D4E5C90F}" type="presParOf" srcId="{CB95CAB3-849D-4299-BED2-A45249B5D0CB}" destId="{13506E85-DC1B-414E-B6A9-48FAFF628924}" srcOrd="1" destOrd="0" presId="urn:microsoft.com/office/officeart/2005/8/layout/hList6"/>
    <dgm:cxn modelId="{C61135FF-84A6-4773-8E80-FA46DBC96ADB}" type="presParOf" srcId="{CB95CAB3-849D-4299-BED2-A45249B5D0CB}" destId="{12797069-D0C8-4978-A74D-476B2BBCB35D}" srcOrd="2" destOrd="0" presId="urn:microsoft.com/office/officeart/2005/8/layout/hList6"/>
    <dgm:cxn modelId="{7A764F3C-742F-4BCA-BFB4-7BE0748599D1}" type="presParOf" srcId="{CB95CAB3-849D-4299-BED2-A45249B5D0CB}" destId="{68721CB0-9B40-44EA-BD0A-07484828FB26}" srcOrd="3" destOrd="0" presId="urn:microsoft.com/office/officeart/2005/8/layout/hList6"/>
    <dgm:cxn modelId="{0C8D9838-4EE3-4D0F-90B3-978E944ADC81}" type="presParOf" srcId="{CB95CAB3-849D-4299-BED2-A45249B5D0CB}" destId="{5C9E54A5-AD6D-4BE3-9A46-35C28207A07E}" srcOrd="4" destOrd="0" presId="urn:microsoft.com/office/officeart/2005/8/layout/hList6"/>
    <dgm:cxn modelId="{BE5D5AE7-729E-48E7-816B-8A635B0AA615}" type="presParOf" srcId="{CB95CAB3-849D-4299-BED2-A45249B5D0CB}" destId="{58AE59DF-0967-4CC5-BB84-4D43752BE866}" srcOrd="5" destOrd="0" presId="urn:microsoft.com/office/officeart/2005/8/layout/hList6"/>
    <dgm:cxn modelId="{A438773E-A049-4576-8C7F-BB38ED2DCF8E}" type="presParOf" srcId="{CB95CAB3-849D-4299-BED2-A45249B5D0CB}" destId="{9FC91571-A410-4A2E-AE31-63E0FE9F67D8}" srcOrd="6" destOrd="0" presId="urn:microsoft.com/office/officeart/2005/8/layout/hList6"/>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5973E-03E0-46D5-B2AC-06C06562FE69}" type="doc">
      <dgm:prSet loTypeId="urn:microsoft.com/office/officeart/2005/8/layout/equation2" loCatId="process" qsTypeId="urn:microsoft.com/office/officeart/2005/8/quickstyle/simple1" qsCatId="simple" csTypeId="urn:microsoft.com/office/officeart/2005/8/colors/accent1_2" csCatId="accent1" phldr="1"/>
      <dgm:spPr/>
    </dgm:pt>
    <dgm:pt modelId="{25E7B7C5-2EB7-4E0E-9F4E-3495BDC796AC}">
      <dgm:prSet phldrT="[文本]"/>
      <dgm:spPr>
        <a:solidFill>
          <a:srgbClr val="009900"/>
        </a:solidFill>
      </dgm:spPr>
      <dgm:t>
        <a:bodyPr/>
        <a:lstStyle/>
        <a:p>
          <a:r>
            <a:rPr lang="en-US" altLang="zh-CN" dirty="0" smtClean="0"/>
            <a:t>Question 1</a:t>
          </a:r>
          <a:endParaRPr lang="zh-CN" altLang="en-US" dirty="0"/>
        </a:p>
      </dgm:t>
    </dgm:pt>
    <dgm:pt modelId="{FE66B8D0-DAB1-4E58-ADF5-6F278321193D}" cxnId="{033F6182-C382-4B78-98C3-583F7DE5E962}" type="parTrans">
      <dgm:prSet/>
      <dgm:spPr/>
      <dgm:t>
        <a:bodyPr/>
        <a:lstStyle/>
        <a:p>
          <a:endParaRPr lang="zh-CN" altLang="en-US"/>
        </a:p>
      </dgm:t>
    </dgm:pt>
    <dgm:pt modelId="{A6543147-1DF7-4D50-A2BC-B275A541F0E4}" cxnId="{033F6182-C382-4B78-98C3-583F7DE5E962}" type="sibTrans">
      <dgm:prSet/>
      <dgm:spPr>
        <a:solidFill>
          <a:srgbClr val="009900">
            <a:alpha val="52000"/>
          </a:srgbClr>
        </a:solidFill>
      </dgm:spPr>
      <dgm:t>
        <a:bodyPr/>
        <a:lstStyle/>
        <a:p>
          <a:endParaRPr lang="zh-CN" altLang="en-US"/>
        </a:p>
      </dgm:t>
    </dgm:pt>
    <dgm:pt modelId="{192BF6D5-8004-414E-90D8-704878177AF8}">
      <dgm:prSet phldrT="[文本]"/>
      <dgm:spPr>
        <a:solidFill>
          <a:schemeClr val="tx1"/>
        </a:solidFill>
      </dgm:spPr>
      <dgm:t>
        <a:bodyPr/>
        <a:lstStyle/>
        <a:p>
          <a:r>
            <a:rPr lang="en-US" altLang="zh-CN" dirty="0" smtClean="0"/>
            <a:t>Question</a:t>
          </a:r>
        </a:p>
        <a:p>
          <a:r>
            <a:rPr lang="en-US" altLang="zh-CN" dirty="0" smtClean="0"/>
            <a:t>2</a:t>
          </a:r>
          <a:endParaRPr lang="zh-CN" altLang="en-US" dirty="0"/>
        </a:p>
      </dgm:t>
    </dgm:pt>
    <dgm:pt modelId="{7CA90E0B-B0F1-447D-A119-4614D0E1422D}" cxnId="{9F9929D9-B101-4773-B9D1-3F7D559D752D}" type="parTrans">
      <dgm:prSet/>
      <dgm:spPr/>
      <dgm:t>
        <a:bodyPr/>
        <a:lstStyle/>
        <a:p>
          <a:endParaRPr lang="zh-CN" altLang="en-US"/>
        </a:p>
      </dgm:t>
    </dgm:pt>
    <dgm:pt modelId="{2AAC307E-1205-45C9-A3C6-301333BF30A1}" cxnId="{9F9929D9-B101-4773-B9D1-3F7D559D752D}" type="sibTrans">
      <dgm:prSet/>
      <dgm:spPr>
        <a:solidFill>
          <a:srgbClr val="009900">
            <a:alpha val="52000"/>
          </a:srgbClr>
        </a:solidFill>
      </dgm:spPr>
      <dgm:t>
        <a:bodyPr/>
        <a:lstStyle/>
        <a:p>
          <a:endParaRPr lang="zh-CN" altLang="en-US"/>
        </a:p>
      </dgm:t>
    </dgm:pt>
    <dgm:pt modelId="{0EA3A678-3385-4795-9BCD-63CC9DF56FB5}" type="pres">
      <dgm:prSet presAssocID="{BBB5973E-03E0-46D5-B2AC-06C06562FE69}" presName="Name0" presStyleCnt="0">
        <dgm:presLayoutVars>
          <dgm:dir/>
          <dgm:resizeHandles val="exact"/>
        </dgm:presLayoutVars>
      </dgm:prSet>
      <dgm:spPr/>
    </dgm:pt>
    <dgm:pt modelId="{FD2B7B16-AA76-45AD-AE44-F3141FB2EB00}" type="pres">
      <dgm:prSet presAssocID="{BBB5973E-03E0-46D5-B2AC-06C06562FE69}" presName="vNodes" presStyleCnt="0"/>
      <dgm:spPr/>
    </dgm:pt>
    <dgm:pt modelId="{2A6E543F-A456-4DF9-939A-1F313155143A}" type="pres">
      <dgm:prSet presAssocID="{25E7B7C5-2EB7-4E0E-9F4E-3495BDC796AC}" presName="node" presStyleLbl="node1" presStyleIdx="0" presStyleCnt="2" custLinFactNeighborX="21297" custLinFactNeighborY="-59899">
        <dgm:presLayoutVars>
          <dgm:bulletEnabled val="1"/>
        </dgm:presLayoutVars>
      </dgm:prSet>
      <dgm:spPr/>
      <dgm:t>
        <a:bodyPr/>
        <a:lstStyle/>
        <a:p>
          <a:endParaRPr lang="zh-CN" altLang="en-US"/>
        </a:p>
      </dgm:t>
    </dgm:pt>
    <dgm:pt modelId="{0230559C-2B29-47C9-9C25-54A1CDE9FC75}" type="pres">
      <dgm:prSet presAssocID="{BBB5973E-03E0-46D5-B2AC-06C06562FE69}" presName="sibTransLast" presStyleLbl="sibTrans2D1" presStyleIdx="0" presStyleCnt="1" custFlipVert="1" custScaleY="101143" custLinFactNeighborX="1142" custLinFactNeighborY="9149"/>
      <dgm:spPr/>
      <dgm:t>
        <a:bodyPr/>
        <a:lstStyle/>
        <a:p>
          <a:endParaRPr lang="zh-CN" altLang="en-US"/>
        </a:p>
      </dgm:t>
    </dgm:pt>
    <dgm:pt modelId="{414FC16A-F254-43BA-A4E4-020C63E6C3ED}" type="pres">
      <dgm:prSet presAssocID="{BBB5973E-03E0-46D5-B2AC-06C06562FE69}" presName="connectorText" presStyleLbl="sibTrans2D1" presStyleIdx="0" presStyleCnt="1"/>
      <dgm:spPr/>
      <dgm:t>
        <a:bodyPr/>
        <a:lstStyle/>
        <a:p>
          <a:endParaRPr lang="zh-CN" altLang="en-US"/>
        </a:p>
      </dgm:t>
    </dgm:pt>
    <dgm:pt modelId="{D8911E5B-7186-4647-92BC-819905160618}" type="pres">
      <dgm:prSet presAssocID="{BBB5973E-03E0-46D5-B2AC-06C06562FE69}" presName="lastNode" presStyleLbl="node1" presStyleIdx="1" presStyleCnt="2" custLinFactNeighborX="36605" custLinFactNeighborY="-56571">
        <dgm:presLayoutVars>
          <dgm:bulletEnabled val="1"/>
        </dgm:presLayoutVars>
      </dgm:prSet>
      <dgm:spPr>
        <a:solidFill>
          <a:srgbClr val="005400"/>
        </a:solidFill>
      </dgm:spPr>
      <dgm:t>
        <a:bodyPr/>
        <a:lstStyle/>
        <a:p>
          <a:endParaRPr lang="zh-CN" altLang="en-US"/>
        </a:p>
      </dgm:t>
    </dgm:pt>
  </dgm:ptLst>
  <dgm:cxnLst>
    <dgm:cxn modelId="{FD3373B9-2F10-408D-BFCC-8CA0CC232868}" type="presOf" srcId="{A6543147-1DF7-4D50-A2BC-B275A541F0E4}" destId="{414FC16A-F254-43BA-A4E4-020C63E6C3ED}" srcOrd="1" destOrd="0" presId="urn:microsoft.com/office/officeart/2005/8/layout/equation2"/>
    <dgm:cxn modelId="{033F6182-C382-4B78-98C3-583F7DE5E962}" srcId="{BBB5973E-03E0-46D5-B2AC-06C06562FE69}" destId="{25E7B7C5-2EB7-4E0E-9F4E-3495BDC796AC}" srcOrd="0" destOrd="0" parTransId="{FE66B8D0-DAB1-4E58-ADF5-6F278321193D}" sibTransId="{A6543147-1DF7-4D50-A2BC-B275A541F0E4}"/>
    <dgm:cxn modelId="{D07E726E-B685-47E0-93C9-BFAE18C2E9CF}" type="presOf" srcId="{A6543147-1DF7-4D50-A2BC-B275A541F0E4}" destId="{0230559C-2B29-47C9-9C25-54A1CDE9FC75}" srcOrd="0" destOrd="0" presId="urn:microsoft.com/office/officeart/2005/8/layout/equation2"/>
    <dgm:cxn modelId="{97946EE2-1C1E-4F1B-862A-042E0FB2A190}" type="presOf" srcId="{192BF6D5-8004-414E-90D8-704878177AF8}" destId="{D8911E5B-7186-4647-92BC-819905160618}" srcOrd="0" destOrd="0" presId="urn:microsoft.com/office/officeart/2005/8/layout/equation2"/>
    <dgm:cxn modelId="{224B9A58-41B7-49B2-82E4-72AF61B9AF23}" type="presOf" srcId="{BBB5973E-03E0-46D5-B2AC-06C06562FE69}" destId="{0EA3A678-3385-4795-9BCD-63CC9DF56FB5}" srcOrd="0" destOrd="0" presId="urn:microsoft.com/office/officeart/2005/8/layout/equation2"/>
    <dgm:cxn modelId="{728CDF51-8AEE-4C67-84C8-9C318EF0A91F}" type="presOf" srcId="{25E7B7C5-2EB7-4E0E-9F4E-3495BDC796AC}" destId="{2A6E543F-A456-4DF9-939A-1F313155143A}" srcOrd="0" destOrd="0" presId="urn:microsoft.com/office/officeart/2005/8/layout/equation2"/>
    <dgm:cxn modelId="{9F9929D9-B101-4773-B9D1-3F7D559D752D}" srcId="{BBB5973E-03E0-46D5-B2AC-06C06562FE69}" destId="{192BF6D5-8004-414E-90D8-704878177AF8}" srcOrd="1" destOrd="0" parTransId="{7CA90E0B-B0F1-447D-A119-4614D0E1422D}" sibTransId="{2AAC307E-1205-45C9-A3C6-301333BF30A1}"/>
    <dgm:cxn modelId="{609D0DF5-CBD6-4744-97A0-47814745B0F5}" type="presParOf" srcId="{0EA3A678-3385-4795-9BCD-63CC9DF56FB5}" destId="{FD2B7B16-AA76-45AD-AE44-F3141FB2EB00}" srcOrd="0" destOrd="0" presId="urn:microsoft.com/office/officeart/2005/8/layout/equation2"/>
    <dgm:cxn modelId="{71E50A98-A00D-42CE-A293-E4F5BC8EEF1C}" type="presParOf" srcId="{FD2B7B16-AA76-45AD-AE44-F3141FB2EB00}" destId="{2A6E543F-A456-4DF9-939A-1F313155143A}" srcOrd="0" destOrd="0" presId="urn:microsoft.com/office/officeart/2005/8/layout/equation2"/>
    <dgm:cxn modelId="{2DB7F363-EF2A-43D7-8890-1E30D954D6B2}" type="presParOf" srcId="{0EA3A678-3385-4795-9BCD-63CC9DF56FB5}" destId="{0230559C-2B29-47C9-9C25-54A1CDE9FC75}" srcOrd="1" destOrd="0" presId="urn:microsoft.com/office/officeart/2005/8/layout/equation2"/>
    <dgm:cxn modelId="{6632249E-E25B-4AA0-A2D6-BA1943CA6C77}" type="presParOf" srcId="{0230559C-2B29-47C9-9C25-54A1CDE9FC75}" destId="{414FC16A-F254-43BA-A4E4-020C63E6C3ED}" srcOrd="0" destOrd="0" presId="urn:microsoft.com/office/officeart/2005/8/layout/equation2"/>
    <dgm:cxn modelId="{AEF43DE3-0C24-49EA-B179-72B4FBC23F23}" type="presParOf" srcId="{0EA3A678-3385-4795-9BCD-63CC9DF56FB5}" destId="{D8911E5B-7186-4647-92BC-819905160618}" srcOrd="2" destOrd="0" presId="urn:microsoft.com/office/officeart/2005/8/layout/equati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722100" cy="5486400"/>
        <a:chOff x="0" y="0"/>
        <a:chExt cx="11722100" cy="5486400"/>
      </a:xfrm>
    </dsp:grpSpPr>
    <dsp:sp modelId="{4DB31B4E-951A-44B5-ADEF-3E6913F5CA4A}">
      <dsp:nvSpPr>
        <dsp:cNvPr id="3" name="流程图: 手动操作 2"/>
        <dsp:cNvSpPr/>
      </dsp:nvSpPr>
      <dsp:spPr bwMode="white">
        <a:xfrm rot="-5400000">
          <a:off x="-1334498"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由于安全帽在使用过程中，会逐渐损坏，所以要定期检查，检查有没有龟裂、下凹、裂痕和磨损等情况，发现异常现象要立即更换，不准再继续使用。任何受过重击、有裂痕的安全帽，不论有无损坏现象，均应报废。</a:t>
          </a:r>
          <a:endParaRPr lang="zh-CN" altLang="en-US" sz="1800" b="0" dirty="0">
            <a:solidFill>
              <a:schemeClr val="tx1"/>
            </a:solidFill>
          </a:endParaRPr>
        </a:p>
      </dsp:txBody>
      <dsp:txXfrm rot="-5400000">
        <a:off x="-1334498" y="1397416"/>
        <a:ext cx="5486400" cy="2691568"/>
      </dsp:txXfrm>
    </dsp:sp>
    <dsp:sp modelId="{12797069-D0C8-4978-A74D-476B2BBCB35D}">
      <dsp:nvSpPr>
        <dsp:cNvPr id="4" name="流程图: 手动操作 3"/>
        <dsp:cNvSpPr/>
      </dsp:nvSpPr>
      <dsp:spPr bwMode="white">
        <a:xfrm rot="-5400000">
          <a:off x="1496019"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严禁使用只有下颌带与帽壳连接的安全帽，也就是帽内无缓冲层的安全帽。</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施工人员在现场作业中，不得将安全帽脱下，搁置一旁，或当坐垫使用。</a:t>
          </a:r>
        </a:p>
      </dsp:txBody>
      <dsp:txXfrm rot="-5400000">
        <a:off x="1496019" y="1397416"/>
        <a:ext cx="5486400" cy="2691568"/>
      </dsp:txXfrm>
    </dsp:sp>
    <dsp:sp modelId="{5C9E54A5-AD6D-4BE3-9A46-35C28207A07E}">
      <dsp:nvSpPr>
        <dsp:cNvPr id="5" name="流程图: 手动操作 4"/>
        <dsp:cNvSpPr/>
      </dsp:nvSpPr>
      <dsp:spPr bwMode="white">
        <a:xfrm rot="-5400000">
          <a:off x="4564568" y="1222303"/>
          <a:ext cx="5486400" cy="3041794"/>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由于安全帽大部分是使用高密度低压聚乙烯塑料制成，具有硬化和变蜕的性质。所以不易长时间地在阳光下曝晒。</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新领的安全帽，首先检查是否有产品合格证，再看是否破损、薄厚不均，缓冲层及调整带和弹性带是否齐全有效。不符合规定要求的立即调换。</a:t>
          </a:r>
          <a:endParaRPr lang="zh-CN" altLang="en-US" sz="1800" dirty="0"/>
        </a:p>
      </dsp:txBody>
      <dsp:txXfrm rot="-5400000">
        <a:off x="4564568" y="1222303"/>
        <a:ext cx="5486400" cy="3041794"/>
      </dsp:txXfrm>
    </dsp:sp>
    <dsp:sp modelId="{9FC91571-A410-4A2E-AE31-63E0FE9F67D8}">
      <dsp:nvSpPr>
        <dsp:cNvPr id="6" name="流程图: 手动操作 5"/>
        <dsp:cNvSpPr/>
      </dsp:nvSpPr>
      <dsp:spPr bwMode="white">
        <a:xfrm rot="-5400000">
          <a:off x="7633116"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在现场室内作业也要戴安全帽，特别是在室内带电作业时，更要认真戴好安全帽，因为安全帽不但可以防碰撞，而且还能起到绝缘作用。</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平时使用安全帽时应保持整洁，不能接触火源，不要任意涂刷油漆。无安全帽一律不准进入施工现场</a:t>
          </a:r>
          <a:r>
            <a:rPr lang="zh-CN" altLang="en-US" sz="1600" b="0" i="0" dirty="0" smtClean="0"/>
            <a:t>。</a:t>
          </a:r>
          <a:endParaRPr lang="zh-CN" altLang="en-US" sz="1600" dirty="0"/>
        </a:p>
      </dsp:txBody>
      <dsp:txXfrm rot="-5400000">
        <a:off x="7633116" y="1397416"/>
        <a:ext cx="5486400" cy="2691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965700" cy="4040717"/>
        <a:chOff x="0" y="0"/>
        <a:chExt cx="4965700" cy="4040717"/>
      </a:xfrm>
    </dsp:grpSpPr>
    <dsp:sp modelId="{2A6E543F-A456-4DF9-939A-1F313155143A}">
      <dsp:nvSpPr>
        <dsp:cNvPr id="3" name="椭圆 2"/>
        <dsp:cNvSpPr/>
      </dsp:nvSpPr>
      <dsp:spPr bwMode="white">
        <a:xfrm>
          <a:off x="406748" y="0"/>
          <a:ext cx="1909885" cy="1909885"/>
        </a:xfrm>
        <a:prstGeom prst="ellipse">
          <a:avLst/>
        </a:prstGeom>
        <a:solidFill>
          <a:srgbClr val="009900"/>
        </a:solidFill>
      </dsp:spPr>
      <dsp:style>
        <a:lnRef idx="2">
          <a:schemeClr val="lt1"/>
        </a:lnRef>
        <a:fillRef idx="1">
          <a:schemeClr val="accent1"/>
        </a:fillRef>
        <a:effectRef idx="0">
          <a:scrgbClr r="0" g="0" b="0"/>
        </a:effectRef>
        <a:fontRef idx="minor">
          <a:schemeClr val="lt1"/>
        </a:fontRef>
      </dsp:style>
      <dsp:txBody>
        <a:bodyPr lIns="31750" tIns="31750" rIns="3175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tLang="zh-CN" dirty="0" smtClean="0"/>
            <a:t>Question 1</a:t>
          </a:r>
          <a:endParaRPr lang="zh-CN" altLang="en-US" dirty="0"/>
        </a:p>
      </dsp:txBody>
      <dsp:txXfrm>
        <a:off x="406748" y="0"/>
        <a:ext cx="1909885" cy="1909885"/>
      </dsp:txXfrm>
    </dsp:sp>
    <dsp:sp modelId="{0230559C-2B29-47C9-9C25-54A1CDE9FC75}">
      <dsp:nvSpPr>
        <dsp:cNvPr id="4" name="右箭头 3"/>
        <dsp:cNvSpPr/>
      </dsp:nvSpPr>
      <dsp:spPr bwMode="white">
        <a:xfrm rot="1153272" flipV="1">
          <a:off x="2183062" y="1193353"/>
          <a:ext cx="643199" cy="718598"/>
        </a:xfrm>
        <a:prstGeom prst="rightArrow">
          <a:avLst>
            <a:gd name="adj1" fmla="val 60000"/>
            <a:gd name="adj2" fmla="val 50000"/>
          </a:avLst>
        </a:prstGeom>
        <a:solidFill>
          <a:srgbClr val="009900">
            <a:alpha val="52000"/>
          </a:srgb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153272" flipV="1">
        <a:off x="2183062" y="1193353"/>
        <a:ext cx="643199" cy="718598"/>
      </dsp:txXfrm>
    </dsp:sp>
    <dsp:sp modelId="{D8911E5B-7186-4647-92BC-819905160618}">
      <dsp:nvSpPr>
        <dsp:cNvPr id="6" name="椭圆 5"/>
        <dsp:cNvSpPr/>
      </dsp:nvSpPr>
      <dsp:spPr bwMode="white">
        <a:xfrm>
          <a:off x="3055815" y="0"/>
          <a:ext cx="1909885" cy="1909885"/>
        </a:xfrm>
        <a:prstGeom prst="ellipse">
          <a:avLst/>
        </a:prstGeom>
        <a:solidFill>
          <a:srgbClr val="005400"/>
        </a:solidFill>
      </dsp:spPr>
      <dsp:style>
        <a:lnRef idx="2">
          <a:schemeClr val="lt1"/>
        </a:lnRef>
        <a:fillRef idx="1">
          <a:schemeClr val="accent1"/>
        </a:fillRef>
        <a:effectRef idx="0">
          <a:scrgbClr r="0" g="0" b="0"/>
        </a:effectRef>
        <a:fontRef idx="minor">
          <a:schemeClr val="lt1"/>
        </a:fontRef>
      </dsp:style>
      <dsp:txBody>
        <a:bodyPr lIns="31750" tIns="31750" rIns="3175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tLang="zh-CN" dirty="0" smtClean="0"/>
            <a:t>Question</a:t>
          </a:r>
          <a:endParaRPr lang="en-US" altLang="zh-CN" dirty="0" smtClean="0"/>
        </a:p>
        <a:p>
          <a:pPr lvl="0">
            <a:lnSpc>
              <a:spcPct val="100000"/>
            </a:lnSpc>
            <a:spcBef>
              <a:spcPct val="0"/>
            </a:spcBef>
            <a:spcAft>
              <a:spcPct val="35000"/>
            </a:spcAft>
          </a:pPr>
          <a:r>
            <a:rPr lang="en-US" altLang="zh-CN" dirty="0" smtClean="0"/>
            <a:t>2</a:t>
          </a:r>
          <a:endParaRPr lang="zh-CN" altLang="en-US" dirty="0"/>
        </a:p>
      </dsp:txBody>
      <dsp:txXfrm>
        <a:off x="3055815" y="0"/>
        <a:ext cx="1909885" cy="1909885"/>
      </dsp:txXfrm>
    </dsp:sp>
    <dsp:sp modelId="{414FC16A-F254-43BA-A4E4-020C63E6C3ED}">
      <dsp:nvSpPr>
        <dsp:cNvPr id="5" name="右箭头 4"/>
        <dsp:cNvSpPr/>
      </dsp:nvSpPr>
      <dsp:spPr bwMode="white">
        <a:xfrm rot="-1153272">
          <a:off x="2183062" y="1193353"/>
          <a:ext cx="643199" cy="718598"/>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8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dsp:txBody>
      <dsp:txXfrm rot="-1153272">
        <a:off x="2183062" y="1193353"/>
        <a:ext cx="643199" cy="71859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615F4-0F15-4E62-8F7E-AB652559E6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A51AA-E721-4882-96F6-3E265D7BD1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2B9704-2D7C-4322-A8B9-ACAB1069AD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B739DA-6259-47BB-8566-3AD3B71C6C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B9704-2D7C-4322-A8B9-ACAB1069AD9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739DA-6259-47BB-8566-3AD3B71C6CBF}" type="slidenum">
              <a:rPr lang="zh-CN" altLang="en-US" smtClean="0"/>
            </a:fld>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6.jpeg"/><Relationship Id="rId4" Type="http://schemas.openxmlformats.org/officeDocument/2006/relationships/tags" Target="../tags/tag22.xml"/><Relationship Id="rId3" Type="http://schemas.openxmlformats.org/officeDocument/2006/relationships/image" Target="../media/image5.jpeg"/><Relationship Id="rId2" Type="http://schemas.openxmlformats.org/officeDocument/2006/relationships/tags" Target="../tags/tag2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2604" y="1087147"/>
            <a:ext cx="11604302" cy="3576463"/>
            <a:chOff x="1467726" y="1876228"/>
            <a:chExt cx="8793874" cy="2710285"/>
          </a:xfrm>
        </p:grpSpPr>
        <p:grpSp>
          <p:nvGrpSpPr>
            <p:cNvPr id="5" name="组合 4"/>
            <p:cNvGrpSpPr/>
            <p:nvPr/>
          </p:nvGrpSpPr>
          <p:grpSpPr>
            <a:xfrm>
              <a:off x="1467726" y="1876228"/>
              <a:ext cx="8793874" cy="2710285"/>
              <a:chOff x="2000314" y="2197486"/>
              <a:chExt cx="7960288" cy="2119805"/>
            </a:xfrm>
            <a:solidFill>
              <a:schemeClr val="bg1">
                <a:alpha val="49000"/>
              </a:schemeClr>
            </a:solidFill>
          </p:grpSpPr>
          <p:sp>
            <p:nvSpPr>
              <p:cNvPr id="9" name="流程图: 手动输入 5"/>
              <p:cNvSpPr/>
              <p:nvPr/>
            </p:nvSpPr>
            <p:spPr>
              <a:xfrm rot="10609554">
                <a:off x="2000314" y="2210416"/>
                <a:ext cx="5946672" cy="153851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8"/>
                  <a:gd name="connsiteY0-2" fmla="*/ 5742 h 10000"/>
                  <a:gd name="connsiteX1-3" fmla="*/ 10198 w 10198"/>
                  <a:gd name="connsiteY1-4" fmla="*/ 0 h 10000"/>
                  <a:gd name="connsiteX2-5" fmla="*/ 10198 w 10198"/>
                  <a:gd name="connsiteY2-6" fmla="*/ 10000 h 10000"/>
                  <a:gd name="connsiteX3-7" fmla="*/ 198 w 10198"/>
                  <a:gd name="connsiteY3-8" fmla="*/ 10000 h 10000"/>
                  <a:gd name="connsiteX4-9" fmla="*/ 0 w 10198"/>
                  <a:gd name="connsiteY4-10" fmla="*/ 5742 h 10000"/>
                  <a:gd name="connsiteX0-11" fmla="*/ 0 w 11318"/>
                  <a:gd name="connsiteY0-12" fmla="*/ 5742 h 10000"/>
                  <a:gd name="connsiteX1-13" fmla="*/ 10198 w 11318"/>
                  <a:gd name="connsiteY1-14" fmla="*/ 0 h 10000"/>
                  <a:gd name="connsiteX2-15" fmla="*/ 11318 w 11318"/>
                  <a:gd name="connsiteY2-16" fmla="*/ 9169 h 10000"/>
                  <a:gd name="connsiteX3-17" fmla="*/ 198 w 11318"/>
                  <a:gd name="connsiteY3-18" fmla="*/ 10000 h 10000"/>
                  <a:gd name="connsiteX4-19" fmla="*/ 0 w 11318"/>
                  <a:gd name="connsiteY4-20" fmla="*/ 57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18" h="10000">
                    <a:moveTo>
                      <a:pt x="0" y="5742"/>
                    </a:moveTo>
                    <a:lnTo>
                      <a:pt x="10198" y="0"/>
                    </a:lnTo>
                    <a:lnTo>
                      <a:pt x="11318" y="9169"/>
                    </a:lnTo>
                    <a:lnTo>
                      <a:pt x="198" y="10000"/>
                    </a:lnTo>
                    <a:lnTo>
                      <a:pt x="0" y="57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5"/>
              <p:cNvSpPr/>
              <p:nvPr/>
            </p:nvSpPr>
            <p:spPr>
              <a:xfrm rot="9225032" flipV="1">
                <a:off x="4013930" y="2197486"/>
                <a:ext cx="5946672" cy="2119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8"/>
                  <a:gd name="connsiteY0-2" fmla="*/ 5742 h 10000"/>
                  <a:gd name="connsiteX1-3" fmla="*/ 10198 w 10198"/>
                  <a:gd name="connsiteY1-4" fmla="*/ 0 h 10000"/>
                  <a:gd name="connsiteX2-5" fmla="*/ 10198 w 10198"/>
                  <a:gd name="connsiteY2-6" fmla="*/ 10000 h 10000"/>
                  <a:gd name="connsiteX3-7" fmla="*/ 198 w 10198"/>
                  <a:gd name="connsiteY3-8" fmla="*/ 10000 h 10000"/>
                  <a:gd name="connsiteX4-9" fmla="*/ 0 w 10198"/>
                  <a:gd name="connsiteY4-10" fmla="*/ 5742 h 10000"/>
                  <a:gd name="connsiteX0-11" fmla="*/ 0 w 11318"/>
                  <a:gd name="connsiteY0-12" fmla="*/ 5742 h 10000"/>
                  <a:gd name="connsiteX1-13" fmla="*/ 10198 w 11318"/>
                  <a:gd name="connsiteY1-14" fmla="*/ 0 h 10000"/>
                  <a:gd name="connsiteX2-15" fmla="*/ 11318 w 11318"/>
                  <a:gd name="connsiteY2-16" fmla="*/ 9169 h 10000"/>
                  <a:gd name="connsiteX3-17" fmla="*/ 198 w 11318"/>
                  <a:gd name="connsiteY3-18" fmla="*/ 10000 h 10000"/>
                  <a:gd name="connsiteX4-19" fmla="*/ 0 w 11318"/>
                  <a:gd name="connsiteY4-20" fmla="*/ 57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18" h="10000">
                    <a:moveTo>
                      <a:pt x="0" y="5742"/>
                    </a:moveTo>
                    <a:lnTo>
                      <a:pt x="10198" y="0"/>
                    </a:lnTo>
                    <a:lnTo>
                      <a:pt x="11318" y="9169"/>
                    </a:lnTo>
                    <a:lnTo>
                      <a:pt x="198" y="10000"/>
                    </a:lnTo>
                    <a:lnTo>
                      <a:pt x="0" y="57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908348" y="2074192"/>
              <a:ext cx="8052254" cy="2243099"/>
              <a:chOff x="1908348" y="2074192"/>
              <a:chExt cx="8052254" cy="2243099"/>
            </a:xfrm>
          </p:grpSpPr>
          <p:sp>
            <p:nvSpPr>
              <p:cNvPr id="7" name="流程图: 手动输入 5"/>
              <p:cNvSpPr/>
              <p:nvPr/>
            </p:nvSpPr>
            <p:spPr>
              <a:xfrm rot="10613107">
                <a:off x="1908348" y="2074192"/>
                <a:ext cx="5946672" cy="153851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8"/>
                  <a:gd name="connsiteY0-2" fmla="*/ 5742 h 10000"/>
                  <a:gd name="connsiteX1-3" fmla="*/ 10198 w 10198"/>
                  <a:gd name="connsiteY1-4" fmla="*/ 0 h 10000"/>
                  <a:gd name="connsiteX2-5" fmla="*/ 10198 w 10198"/>
                  <a:gd name="connsiteY2-6" fmla="*/ 10000 h 10000"/>
                  <a:gd name="connsiteX3-7" fmla="*/ 198 w 10198"/>
                  <a:gd name="connsiteY3-8" fmla="*/ 10000 h 10000"/>
                  <a:gd name="connsiteX4-9" fmla="*/ 0 w 10198"/>
                  <a:gd name="connsiteY4-10" fmla="*/ 5742 h 10000"/>
                  <a:gd name="connsiteX0-11" fmla="*/ 0 w 11318"/>
                  <a:gd name="connsiteY0-12" fmla="*/ 5742 h 10000"/>
                  <a:gd name="connsiteX1-13" fmla="*/ 10198 w 11318"/>
                  <a:gd name="connsiteY1-14" fmla="*/ 0 h 10000"/>
                  <a:gd name="connsiteX2-15" fmla="*/ 11318 w 11318"/>
                  <a:gd name="connsiteY2-16" fmla="*/ 9169 h 10000"/>
                  <a:gd name="connsiteX3-17" fmla="*/ 198 w 11318"/>
                  <a:gd name="connsiteY3-18" fmla="*/ 10000 h 10000"/>
                  <a:gd name="connsiteX4-19" fmla="*/ 0 w 11318"/>
                  <a:gd name="connsiteY4-20" fmla="*/ 57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18" h="10000">
                    <a:moveTo>
                      <a:pt x="0" y="5742"/>
                    </a:moveTo>
                    <a:lnTo>
                      <a:pt x="10198" y="0"/>
                    </a:lnTo>
                    <a:lnTo>
                      <a:pt x="11318" y="9169"/>
                    </a:lnTo>
                    <a:lnTo>
                      <a:pt x="198" y="10000"/>
                    </a:lnTo>
                    <a:lnTo>
                      <a:pt x="0" y="5742"/>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手动输入 5"/>
              <p:cNvSpPr/>
              <p:nvPr/>
            </p:nvSpPr>
            <p:spPr>
              <a:xfrm rot="9292456" flipV="1">
                <a:off x="4013930" y="2197486"/>
                <a:ext cx="5946672" cy="2119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198"/>
                  <a:gd name="connsiteY0-2" fmla="*/ 5742 h 10000"/>
                  <a:gd name="connsiteX1-3" fmla="*/ 10198 w 10198"/>
                  <a:gd name="connsiteY1-4" fmla="*/ 0 h 10000"/>
                  <a:gd name="connsiteX2-5" fmla="*/ 10198 w 10198"/>
                  <a:gd name="connsiteY2-6" fmla="*/ 10000 h 10000"/>
                  <a:gd name="connsiteX3-7" fmla="*/ 198 w 10198"/>
                  <a:gd name="connsiteY3-8" fmla="*/ 10000 h 10000"/>
                  <a:gd name="connsiteX4-9" fmla="*/ 0 w 10198"/>
                  <a:gd name="connsiteY4-10" fmla="*/ 5742 h 10000"/>
                  <a:gd name="connsiteX0-11" fmla="*/ 0 w 11318"/>
                  <a:gd name="connsiteY0-12" fmla="*/ 5742 h 10000"/>
                  <a:gd name="connsiteX1-13" fmla="*/ 10198 w 11318"/>
                  <a:gd name="connsiteY1-14" fmla="*/ 0 h 10000"/>
                  <a:gd name="connsiteX2-15" fmla="*/ 11318 w 11318"/>
                  <a:gd name="connsiteY2-16" fmla="*/ 9169 h 10000"/>
                  <a:gd name="connsiteX3-17" fmla="*/ 198 w 11318"/>
                  <a:gd name="connsiteY3-18" fmla="*/ 10000 h 10000"/>
                  <a:gd name="connsiteX4-19" fmla="*/ 0 w 11318"/>
                  <a:gd name="connsiteY4-20" fmla="*/ 5742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18" h="10000">
                    <a:moveTo>
                      <a:pt x="0" y="5742"/>
                    </a:moveTo>
                    <a:lnTo>
                      <a:pt x="10198" y="0"/>
                    </a:lnTo>
                    <a:lnTo>
                      <a:pt x="11318" y="9169"/>
                    </a:lnTo>
                    <a:lnTo>
                      <a:pt x="198" y="10000"/>
                    </a:lnTo>
                    <a:lnTo>
                      <a:pt x="0" y="5742"/>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 name="文本框 10"/>
          <p:cNvSpPr txBox="1"/>
          <p:nvPr/>
        </p:nvSpPr>
        <p:spPr>
          <a:xfrm rot="20427501">
            <a:off x="5687000" y="2979966"/>
            <a:ext cx="3890809" cy="646331"/>
          </a:xfrm>
          <a:prstGeom prst="rect">
            <a:avLst/>
          </a:prstGeom>
          <a:noFill/>
        </p:spPr>
        <p:txBody>
          <a:bodyPr wrap="none" rtlCol="0">
            <a:spAutoFit/>
          </a:bodyPr>
          <a:lstStyle/>
          <a:p>
            <a:r>
              <a:rPr lang="zh-CN" altLang="en-US" sz="3600" b="1" dirty="0" smtClean="0">
                <a:latin typeface="+mj-ea"/>
              </a:rPr>
              <a:t>安全帽的正确使用</a:t>
            </a:r>
            <a:endParaRPr lang="zh-CN" altLang="en-US" sz="3600" b="1" dirty="0">
              <a:latin typeface="+mj-ea"/>
            </a:endParaRPr>
          </a:p>
        </p:txBody>
      </p:sp>
      <p:sp>
        <p:nvSpPr>
          <p:cNvPr id="12" name="文本框 11"/>
          <p:cNvSpPr txBox="1"/>
          <p:nvPr/>
        </p:nvSpPr>
        <p:spPr>
          <a:xfrm rot="21155286">
            <a:off x="2911168" y="1847804"/>
            <a:ext cx="3892412" cy="584775"/>
          </a:xfrm>
          <a:prstGeom prst="rect">
            <a:avLst/>
          </a:prstGeom>
          <a:noFill/>
        </p:spPr>
        <p:txBody>
          <a:bodyPr wrap="none" rtlCol="0">
            <a:spAutoFit/>
          </a:bodyPr>
          <a:lstStyle/>
          <a:p>
            <a:r>
              <a:rPr lang="zh-CN" altLang="en-US" sz="3200" b="1" dirty="0" smtClean="0">
                <a:latin typeface="+mj-ea"/>
              </a:rPr>
              <a:t>细微之处的安全知识</a:t>
            </a:r>
            <a:endParaRPr lang="zh-CN" altLang="en-US" sz="3200" b="1" dirty="0">
              <a:latin typeface="+mj-ea"/>
            </a:endParaRPr>
          </a:p>
        </p:txBody>
      </p:sp>
      <p:sp>
        <p:nvSpPr>
          <p:cNvPr id="13" name="文本框 12"/>
          <p:cNvSpPr txBox="1"/>
          <p:nvPr/>
        </p:nvSpPr>
        <p:spPr>
          <a:xfrm rot="20143922">
            <a:off x="8887131" y="3451933"/>
            <a:ext cx="2749471" cy="400110"/>
          </a:xfrm>
          <a:prstGeom prst="rect">
            <a:avLst/>
          </a:prstGeom>
          <a:noFill/>
        </p:spPr>
        <p:txBody>
          <a:bodyPr wrap="none" rtlCol="0">
            <a:spAutoFit/>
          </a:bodyPr>
          <a:lstStyle/>
          <a:p>
            <a:r>
              <a:rPr lang="zh-CN" altLang="en-US" sz="2000" dirty="0" smtClean="0">
                <a:solidFill>
                  <a:srgbClr val="009900"/>
                </a:solidFill>
                <a:latin typeface="+mj-ea"/>
              </a:rPr>
              <a:t>安全帽你真的会用么？</a:t>
            </a:r>
            <a:endParaRPr lang="zh-CN" altLang="en-US" sz="2000" dirty="0">
              <a:solidFill>
                <a:srgbClr val="009900"/>
              </a:solidFill>
              <a:latin typeface="+mj-ea"/>
            </a:endParaRPr>
          </a:p>
        </p:txBody>
      </p:sp>
      <p:sp>
        <p:nvSpPr>
          <p:cNvPr id="3" name="文本框 2" descr="7b0a2020202022776f7264617274223a20227b5c2269645c223a32353030343531362c5c227469645c223a31333439377d220a7d0a"/>
          <p:cNvSpPr txBox="1"/>
          <p:nvPr>
            <p:custDataLst>
              <p:tags r:id="rId1"/>
            </p:custDataLst>
          </p:nvPr>
        </p:nvSpPr>
        <p:spPr>
          <a:xfrm>
            <a:off x="8670290" y="446391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2" name="椭圆 1"/>
          <p:cNvSpPr/>
          <p:nvPr>
            <p:custDataLst>
              <p:tags r:id="rId2"/>
            </p:custDataLst>
          </p:nvPr>
        </p:nvSpPr>
        <p:spPr>
          <a:xfrm>
            <a:off x="8220290" y="571184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14" name="椭圆 13"/>
          <p:cNvSpPr/>
          <p:nvPr>
            <p:custDataLst>
              <p:tags r:id="rId3"/>
            </p:custDataLst>
          </p:nvPr>
        </p:nvSpPr>
        <p:spPr>
          <a:xfrm>
            <a:off x="9463405" y="571246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5" name="椭圆 14"/>
          <p:cNvSpPr/>
          <p:nvPr>
            <p:custDataLst>
              <p:tags r:id="rId4"/>
            </p:custDataLst>
          </p:nvPr>
        </p:nvSpPr>
        <p:spPr>
          <a:xfrm>
            <a:off x="10706520" y="571184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55170" y="-9675"/>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1826141" cy="584775"/>
          </a:xfrm>
          <a:prstGeom prst="rect">
            <a:avLst/>
          </a:prstGeom>
          <a:noFill/>
        </p:spPr>
        <p:txBody>
          <a:bodyPr wrap="none" rtlCol="0">
            <a:spAutoFit/>
          </a:bodyPr>
          <a:lstStyle/>
          <a:p>
            <a:r>
              <a:rPr lang="zh-CN" altLang="en-US" sz="3200" b="1" dirty="0" smtClean="0">
                <a:latin typeface="+mj-ea"/>
                <a:ea typeface="+mj-ea"/>
              </a:rPr>
              <a:t>效果验证</a:t>
            </a:r>
            <a:endParaRPr lang="zh-CN" altLang="en-US" sz="3200" b="1" dirty="0">
              <a:latin typeface="+mj-ea"/>
              <a:ea typeface="+mj-ea"/>
            </a:endParaRPr>
          </a:p>
        </p:txBody>
      </p:sp>
      <p:grpSp>
        <p:nvGrpSpPr>
          <p:cNvPr id="4"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91003" y="1824903"/>
            <a:ext cx="2028119" cy="3154710"/>
          </a:xfrm>
          <a:prstGeom prst="rect">
            <a:avLst/>
          </a:prstGeom>
        </p:spPr>
        <p:txBody>
          <a:bodyPr wrap="none">
            <a:spAutoFit/>
          </a:bodyPr>
          <a:lstStyle/>
          <a:p>
            <a:pPr lvl="0" algn="ctr"/>
            <a:r>
              <a:rPr lang="en-US" altLang="zh-CN" sz="19900" b="1" dirty="0">
                <a:solidFill>
                  <a:srgbClr val="FFFF00"/>
                </a:solidFill>
              </a:rPr>
              <a:t>D</a:t>
            </a:r>
            <a:endParaRPr lang="zh-CN" altLang="en-US" sz="19900" b="1" dirty="0">
              <a:solidFill>
                <a:srgbClr val="FFFF00"/>
              </a:solidFill>
            </a:endParaRPr>
          </a:p>
        </p:txBody>
      </p:sp>
      <p:sp>
        <p:nvSpPr>
          <p:cNvPr id="9" name="文本框 8"/>
          <p:cNvSpPr txBox="1"/>
          <p:nvPr/>
        </p:nvSpPr>
        <p:spPr>
          <a:xfrm>
            <a:off x="4653660" y="3724546"/>
            <a:ext cx="1569660" cy="369332"/>
          </a:xfrm>
          <a:prstGeom prst="rect">
            <a:avLst/>
          </a:prstGeom>
          <a:noFill/>
        </p:spPr>
        <p:txBody>
          <a:bodyPr wrap="none" rtlCol="0">
            <a:spAutoFit/>
          </a:bodyPr>
          <a:lstStyle/>
          <a:p>
            <a:r>
              <a:rPr lang="zh-CN" altLang="en-US" dirty="0" smtClean="0">
                <a:latin typeface="+mj-ea"/>
                <a:ea typeface="+mj-ea"/>
              </a:rPr>
              <a:t>你学会了么？</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五边形 8"/>
          <p:cNvSpPr/>
          <p:nvPr/>
        </p:nvSpPr>
        <p:spPr>
          <a:xfrm rot="19947305">
            <a:off x="-946579" y="1913611"/>
            <a:ext cx="5242078" cy="5155100"/>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aphicFrame>
        <p:nvGraphicFramePr>
          <p:cNvPr id="2" name="图示 1"/>
          <p:cNvGraphicFramePr/>
          <p:nvPr/>
        </p:nvGraphicFramePr>
        <p:xfrm>
          <a:off x="533400" y="1445683"/>
          <a:ext cx="4965700" cy="40407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 name="右箭头 16"/>
          <p:cNvSpPr/>
          <p:nvPr/>
        </p:nvSpPr>
        <p:spPr>
          <a:xfrm flipV="1">
            <a:off x="5665595" y="19778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9" name="组合 18"/>
          <p:cNvGrpSpPr/>
          <p:nvPr/>
        </p:nvGrpSpPr>
        <p:grpSpPr>
          <a:xfrm>
            <a:off x="6388100" y="1395397"/>
            <a:ext cx="2019299" cy="1908206"/>
            <a:chOff x="67285" y="824955"/>
            <a:chExt cx="2019299" cy="1908206"/>
          </a:xfrm>
        </p:grpSpPr>
        <p:sp>
          <p:nvSpPr>
            <p:cNvPr id="20" name="椭圆 19"/>
            <p:cNvSpPr/>
            <p:nvPr/>
          </p:nvSpPr>
          <p:spPr>
            <a:xfrm>
              <a:off x="129182" y="824955"/>
              <a:ext cx="1908206" cy="1908206"/>
            </a:xfrm>
            <a:prstGeom prst="ellipse">
              <a:avLst/>
            </a:prstGeom>
            <a:solidFill>
              <a:srgbClr val="00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椭圆 4"/>
            <p:cNvSpPr/>
            <p:nvPr/>
          </p:nvSpPr>
          <p:spPr>
            <a:xfrm>
              <a:off x="67285" y="1129805"/>
              <a:ext cx="2019299" cy="1349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altLang="zh-CN" sz="2500" kern="1200" dirty="0" smtClean="0"/>
                <a:t>Question</a:t>
              </a:r>
              <a:endParaRPr lang="en-US" altLang="zh-CN" sz="2500" kern="1200" dirty="0" smtClean="0"/>
            </a:p>
            <a:p>
              <a:pPr lvl="0" algn="ctr" defTabSz="1689100">
                <a:lnSpc>
                  <a:spcPct val="90000"/>
                </a:lnSpc>
                <a:spcBef>
                  <a:spcPct val="0"/>
                </a:spcBef>
                <a:spcAft>
                  <a:spcPct val="35000"/>
                </a:spcAft>
              </a:pPr>
              <a:r>
                <a:rPr lang="en-US" altLang="zh-CN" sz="2500" dirty="0" smtClean="0"/>
                <a:t>3</a:t>
              </a:r>
              <a:endParaRPr lang="zh-CN" altLang="en-US" sz="2500" kern="1200" dirty="0"/>
            </a:p>
          </p:txBody>
        </p:sp>
      </p:grpSp>
      <p:grpSp>
        <p:nvGrpSpPr>
          <p:cNvPr id="22" name="组合 21"/>
          <p:cNvGrpSpPr/>
          <p:nvPr/>
        </p:nvGrpSpPr>
        <p:grpSpPr>
          <a:xfrm>
            <a:off x="5218147" y="1382697"/>
            <a:ext cx="5946756" cy="2543156"/>
            <a:chOff x="3336943" y="-914400"/>
            <a:chExt cx="5946756" cy="2543156"/>
          </a:xfrm>
        </p:grpSpPr>
        <p:sp>
          <p:nvSpPr>
            <p:cNvPr id="23" name="椭圆 22"/>
            <p:cNvSpPr/>
            <p:nvPr/>
          </p:nvSpPr>
          <p:spPr>
            <a:xfrm>
              <a:off x="7375493" y="-914400"/>
              <a:ext cx="1908206" cy="1908206"/>
            </a:xfrm>
            <a:prstGeom prst="ellipse">
              <a:avLst/>
            </a:prstGeom>
            <a:solidFill>
              <a:srgbClr val="005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椭圆 4"/>
            <p:cNvSpPr/>
            <p:nvPr/>
          </p:nvSpPr>
          <p:spPr>
            <a:xfrm>
              <a:off x="3336943" y="279450"/>
              <a:ext cx="1349306" cy="1349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altLang="zh-CN" sz="3800" kern="1200" dirty="0" smtClean="0"/>
                <a:t>TEXT</a:t>
              </a:r>
              <a:endParaRPr lang="zh-CN" altLang="en-US" sz="3800" kern="1200" dirty="0"/>
            </a:p>
          </p:txBody>
        </p:sp>
      </p:grpSp>
      <p:sp>
        <p:nvSpPr>
          <p:cNvPr id="25" name="右箭头 24"/>
          <p:cNvSpPr/>
          <p:nvPr/>
        </p:nvSpPr>
        <p:spPr>
          <a:xfrm flipV="1">
            <a:off x="8446895" y="20159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6" name="矩形 25"/>
          <p:cNvSpPr/>
          <p:nvPr/>
        </p:nvSpPr>
        <p:spPr>
          <a:xfrm>
            <a:off x="9550400" y="2063234"/>
            <a:ext cx="1498600" cy="919482"/>
          </a:xfrm>
          <a:prstGeom prst="rect">
            <a:avLst/>
          </a:prstGeom>
          <a:ln>
            <a:solidFill>
              <a:schemeClr val="bg1"/>
            </a:solidFill>
          </a:ln>
        </p:spPr>
        <p:txBody>
          <a:bodyPr wrap="square">
            <a:spAutoFit/>
          </a:bodyPr>
          <a:lstStyle/>
          <a:p>
            <a:pPr lvl="0" algn="ctr" defTabSz="1689100">
              <a:lnSpc>
                <a:spcPct val="90000"/>
              </a:lnSpc>
              <a:spcBef>
                <a:spcPct val="0"/>
              </a:spcBef>
              <a:spcAft>
                <a:spcPct val="35000"/>
              </a:spcAft>
            </a:pPr>
            <a:r>
              <a:rPr lang="en-US" altLang="zh-CN" sz="2500" dirty="0" smtClean="0">
                <a:solidFill>
                  <a:schemeClr val="bg1"/>
                </a:solidFill>
              </a:rPr>
              <a:t>Question</a:t>
            </a:r>
            <a:endParaRPr lang="en-US" altLang="zh-CN" sz="2500" dirty="0" smtClean="0">
              <a:solidFill>
                <a:schemeClr val="bg1"/>
              </a:solidFill>
            </a:endParaRPr>
          </a:p>
          <a:p>
            <a:pPr lvl="0" algn="ctr" defTabSz="1689100">
              <a:lnSpc>
                <a:spcPct val="90000"/>
              </a:lnSpc>
              <a:spcBef>
                <a:spcPct val="0"/>
              </a:spcBef>
              <a:spcAft>
                <a:spcPct val="35000"/>
              </a:spcAft>
            </a:pPr>
            <a:r>
              <a:rPr lang="en-US" altLang="zh-CN" sz="2500" dirty="0" smtClean="0">
                <a:solidFill>
                  <a:schemeClr val="bg1"/>
                </a:solidFill>
              </a:rPr>
              <a:t>4</a:t>
            </a:r>
            <a:endParaRPr lang="zh-CN" altLang="en-US" sz="2500" dirty="0">
              <a:solidFill>
                <a:schemeClr val="bg1"/>
              </a:solidFill>
            </a:endParaRPr>
          </a:p>
        </p:txBody>
      </p:sp>
      <p:sp>
        <p:nvSpPr>
          <p:cNvPr id="28" name="TextBox 27"/>
          <p:cNvSpPr txBox="1"/>
          <p:nvPr/>
        </p:nvSpPr>
        <p:spPr>
          <a:xfrm>
            <a:off x="1079500" y="3378200"/>
            <a:ext cx="1803400" cy="923330"/>
          </a:xfrm>
          <a:prstGeom prst="rect">
            <a:avLst/>
          </a:prstGeom>
          <a:noFill/>
        </p:spPr>
        <p:txBody>
          <a:bodyPr wrap="square" rtlCol="0">
            <a:spAutoFit/>
          </a:bodyPr>
          <a:lstStyle/>
          <a:p>
            <a:r>
              <a:rPr lang="zh-CN" altLang="en-US" dirty="0" smtClean="0"/>
              <a:t>安全帽在哪几种情况下可以起到作用？</a:t>
            </a:r>
            <a:endParaRPr lang="zh-CN" altLang="en-US" dirty="0"/>
          </a:p>
        </p:txBody>
      </p:sp>
      <p:sp>
        <p:nvSpPr>
          <p:cNvPr id="29" name="右箭头 28"/>
          <p:cNvSpPr/>
          <p:nvPr/>
        </p:nvSpPr>
        <p:spPr>
          <a:xfrm rot="5400000" flipV="1">
            <a:off x="1550795" y="41622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0" name="TextBox 29"/>
          <p:cNvSpPr txBox="1"/>
          <p:nvPr/>
        </p:nvSpPr>
        <p:spPr>
          <a:xfrm>
            <a:off x="0" y="4602877"/>
            <a:ext cx="4254500" cy="2585323"/>
          </a:xfrm>
          <a:prstGeom prst="rect">
            <a:avLst/>
          </a:prstGeom>
          <a:noFill/>
        </p:spPr>
        <p:txBody>
          <a:bodyPr wrap="square" rtlCol="0">
            <a:spAutoFit/>
          </a:bodyPr>
          <a:lstStyle/>
          <a:p>
            <a:pPr>
              <a:lnSpc>
                <a:spcPct val="150000"/>
              </a:lnSpc>
            </a:pPr>
            <a:r>
              <a:rPr lang="zh-CN" altLang="en-US" dirty="0" smtClean="0">
                <a:solidFill>
                  <a:srgbClr val="009900"/>
                </a:solidFill>
                <a:latin typeface="+mj-ea"/>
              </a:rPr>
              <a:t>★ 飞来或坠落下来的物体击向头部时。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当作业人员从高处坠落下来时。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当头部有可能触电时。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在低矮的部位行走或作业，头部有可能碰撞到尖锐、坚硬的物体时。</a:t>
            </a:r>
            <a:endParaRPr lang="zh-CN" altLang="en-US" dirty="0" smtClean="0">
              <a:solidFill>
                <a:srgbClr val="009900"/>
              </a:solidFill>
              <a:latin typeface="+mj-ea"/>
            </a:endParaRPr>
          </a:p>
          <a:p>
            <a:pPr>
              <a:lnSpc>
                <a:spcPct val="150000"/>
              </a:lnSpc>
            </a:pPr>
            <a:endParaRPr lang="zh-CN" altLang="en-US" dirty="0"/>
          </a:p>
        </p:txBody>
      </p:sp>
      <p:sp>
        <p:nvSpPr>
          <p:cNvPr id="31" name="矩形 30"/>
          <p:cNvSpPr/>
          <p:nvPr/>
        </p:nvSpPr>
        <p:spPr>
          <a:xfrm>
            <a:off x="3581400" y="3423335"/>
            <a:ext cx="2070100" cy="923330"/>
          </a:xfrm>
          <a:prstGeom prst="rect">
            <a:avLst/>
          </a:prstGeom>
        </p:spPr>
        <p:txBody>
          <a:bodyPr wrap="square">
            <a:spAutoFit/>
          </a:bodyPr>
          <a:lstStyle/>
          <a:p>
            <a:r>
              <a:rPr lang="zh-CN" altLang="en-US" dirty="0" smtClean="0"/>
              <a:t>人的头顶和帽体内顶部的空间垂直距离一般是多少㎜</a:t>
            </a:r>
            <a:r>
              <a:rPr lang="en-US" altLang="zh-CN" dirty="0" smtClean="0"/>
              <a:t>?</a:t>
            </a:r>
            <a:endParaRPr lang="zh-CN" altLang="en-US" dirty="0"/>
          </a:p>
        </p:txBody>
      </p:sp>
      <p:sp>
        <p:nvSpPr>
          <p:cNvPr id="32" name="矩形 31"/>
          <p:cNvSpPr/>
          <p:nvPr/>
        </p:nvSpPr>
        <p:spPr>
          <a:xfrm>
            <a:off x="4114800" y="4688175"/>
            <a:ext cx="2260600" cy="2169825"/>
          </a:xfrm>
          <a:prstGeom prst="rect">
            <a:avLst/>
          </a:prstGeom>
        </p:spPr>
        <p:txBody>
          <a:bodyPr wrap="square">
            <a:spAutoFit/>
          </a:bodyPr>
          <a:lstStyle/>
          <a:p>
            <a:pPr>
              <a:lnSpc>
                <a:spcPct val="150000"/>
              </a:lnSpc>
            </a:pPr>
            <a:r>
              <a:rPr lang="zh-CN" altLang="en-US" dirty="0" smtClean="0">
                <a:solidFill>
                  <a:srgbClr val="009900"/>
                </a:solidFill>
                <a:latin typeface="+mj-ea"/>
              </a:rPr>
              <a:t>★ 人的头顶和帽体内顶部的空间垂直距离一般在</a:t>
            </a:r>
            <a:r>
              <a:rPr lang="en-US" altLang="zh-CN" dirty="0" smtClean="0">
                <a:solidFill>
                  <a:srgbClr val="009900"/>
                </a:solidFill>
                <a:latin typeface="+mj-ea"/>
              </a:rPr>
              <a:t>25</a:t>
            </a:r>
            <a:r>
              <a:rPr lang="zh-CN" altLang="en-US" dirty="0" smtClean="0">
                <a:solidFill>
                  <a:srgbClr val="009900"/>
                </a:solidFill>
                <a:latin typeface="+mj-ea"/>
              </a:rPr>
              <a:t>～</a:t>
            </a:r>
            <a:r>
              <a:rPr lang="en-US" altLang="zh-CN" dirty="0" smtClean="0">
                <a:solidFill>
                  <a:srgbClr val="009900"/>
                </a:solidFill>
                <a:latin typeface="+mj-ea"/>
              </a:rPr>
              <a:t>50 mm</a:t>
            </a:r>
            <a:r>
              <a:rPr lang="zh-CN" altLang="en-US" dirty="0" smtClean="0">
                <a:solidFill>
                  <a:srgbClr val="009900"/>
                </a:solidFill>
                <a:latin typeface="+mj-ea"/>
              </a:rPr>
              <a:t>之间，至少不要小于</a:t>
            </a:r>
            <a:r>
              <a:rPr lang="en-US" altLang="zh-CN" dirty="0" smtClean="0">
                <a:solidFill>
                  <a:srgbClr val="009900"/>
                </a:solidFill>
                <a:latin typeface="+mj-ea"/>
              </a:rPr>
              <a:t>32 mm</a:t>
            </a:r>
            <a:r>
              <a:rPr lang="zh-CN" altLang="en-US" dirty="0" smtClean="0">
                <a:solidFill>
                  <a:srgbClr val="009900"/>
                </a:solidFill>
                <a:latin typeface="+mj-ea"/>
              </a:rPr>
              <a:t>为好。</a:t>
            </a:r>
            <a:endParaRPr lang="zh-CN" altLang="en-US" dirty="0" smtClean="0">
              <a:solidFill>
                <a:srgbClr val="009900"/>
              </a:solidFill>
              <a:latin typeface="+mj-ea"/>
            </a:endParaRPr>
          </a:p>
        </p:txBody>
      </p:sp>
      <p:cxnSp>
        <p:nvCxnSpPr>
          <p:cNvPr id="34" name="直接连接符 33"/>
          <p:cNvCxnSpPr/>
          <p:nvPr/>
        </p:nvCxnSpPr>
        <p:spPr>
          <a:xfrm flipH="1">
            <a:off x="4064000" y="4800600"/>
            <a:ext cx="3810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731000" y="3352800"/>
            <a:ext cx="1727200" cy="646331"/>
          </a:xfrm>
          <a:prstGeom prst="rect">
            <a:avLst/>
          </a:prstGeom>
        </p:spPr>
        <p:txBody>
          <a:bodyPr wrap="square">
            <a:spAutoFit/>
          </a:bodyPr>
          <a:lstStyle/>
          <a:p>
            <a:r>
              <a:rPr lang="zh-CN" altLang="en-US" dirty="0" smtClean="0"/>
              <a:t>为什么安全帽带歪会有危险</a:t>
            </a:r>
            <a:r>
              <a:rPr lang="en-US" altLang="zh-CN" dirty="0" smtClean="0"/>
              <a:t>?</a:t>
            </a:r>
            <a:endParaRPr lang="zh-CN" altLang="en-US" dirty="0"/>
          </a:p>
        </p:txBody>
      </p:sp>
      <p:cxnSp>
        <p:nvCxnSpPr>
          <p:cNvPr id="39" name="直接连接符 38"/>
          <p:cNvCxnSpPr/>
          <p:nvPr/>
        </p:nvCxnSpPr>
        <p:spPr>
          <a:xfrm>
            <a:off x="6248400" y="4787900"/>
            <a:ext cx="0" cy="20701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362701" y="4927600"/>
            <a:ext cx="2120900" cy="916464"/>
          </a:xfrm>
          <a:prstGeom prst="rect">
            <a:avLst/>
          </a:prstGeom>
        </p:spPr>
        <p:txBody>
          <a:bodyPr wrap="square">
            <a:spAutoFit/>
          </a:bodyPr>
          <a:lstStyle/>
          <a:p>
            <a:r>
              <a:rPr lang="zh-CN" altLang="en-US" dirty="0" smtClean="0">
                <a:solidFill>
                  <a:srgbClr val="009900"/>
                </a:solidFill>
                <a:latin typeface="+mj-ea"/>
              </a:rPr>
              <a:t>★ </a:t>
            </a:r>
            <a:r>
              <a:rPr lang="zh-CN" altLang="en-US" dirty="0" smtClean="0">
                <a:solidFill>
                  <a:srgbClr val="00AC00"/>
                </a:solidFill>
              </a:rPr>
              <a:t>会降低安全帽对于冲击的防护作用。</a:t>
            </a:r>
            <a:endParaRPr lang="zh-CN" altLang="en-US" dirty="0">
              <a:solidFill>
                <a:srgbClr val="00AC00"/>
              </a:solidFill>
            </a:endParaRPr>
          </a:p>
        </p:txBody>
      </p:sp>
      <p:cxnSp>
        <p:nvCxnSpPr>
          <p:cNvPr id="41" name="直接连接符 40"/>
          <p:cNvCxnSpPr/>
          <p:nvPr/>
        </p:nvCxnSpPr>
        <p:spPr>
          <a:xfrm>
            <a:off x="8470900" y="4800600"/>
            <a:ext cx="3810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右箭头 41"/>
          <p:cNvSpPr/>
          <p:nvPr/>
        </p:nvSpPr>
        <p:spPr>
          <a:xfrm rot="5400000" flipV="1">
            <a:off x="4598795" y="42257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3" name="右箭头 42"/>
          <p:cNvSpPr/>
          <p:nvPr/>
        </p:nvSpPr>
        <p:spPr>
          <a:xfrm rot="5400000" flipV="1">
            <a:off x="7138795" y="40733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4" name="矩形 43"/>
          <p:cNvSpPr/>
          <p:nvPr/>
        </p:nvSpPr>
        <p:spPr>
          <a:xfrm>
            <a:off x="9563100" y="3434834"/>
            <a:ext cx="1612901" cy="646331"/>
          </a:xfrm>
          <a:prstGeom prst="rect">
            <a:avLst/>
          </a:prstGeom>
        </p:spPr>
        <p:txBody>
          <a:bodyPr wrap="square">
            <a:spAutoFit/>
          </a:bodyPr>
          <a:lstStyle/>
          <a:p>
            <a:r>
              <a:rPr lang="zh-CN" altLang="en-US" dirty="0" smtClean="0"/>
              <a:t>佩戴安全帽的注意事项？</a:t>
            </a:r>
            <a:endParaRPr lang="zh-CN" altLang="en-US" dirty="0"/>
          </a:p>
        </p:txBody>
      </p:sp>
      <p:sp>
        <p:nvSpPr>
          <p:cNvPr id="45" name="右箭头 44"/>
          <p:cNvSpPr/>
          <p:nvPr/>
        </p:nvSpPr>
        <p:spPr>
          <a:xfrm rot="5400000" flipV="1">
            <a:off x="9881995" y="39971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6" name="矩形 45"/>
          <p:cNvSpPr/>
          <p:nvPr/>
        </p:nvSpPr>
        <p:spPr>
          <a:xfrm>
            <a:off x="9004301" y="4940300"/>
            <a:ext cx="2120900" cy="369332"/>
          </a:xfrm>
          <a:prstGeom prst="rect">
            <a:avLst/>
          </a:prstGeom>
        </p:spPr>
        <p:txBody>
          <a:bodyPr wrap="square">
            <a:spAutoFit/>
          </a:bodyPr>
          <a:lstStyle/>
          <a:p>
            <a:r>
              <a:rPr lang="zh-CN" altLang="en-US" dirty="0" smtClean="0">
                <a:solidFill>
                  <a:srgbClr val="009900"/>
                </a:solidFill>
                <a:latin typeface="+mj-ea"/>
              </a:rPr>
              <a:t>★ 见</a:t>
            </a:r>
            <a:r>
              <a:rPr lang="en-US" altLang="zh-CN" dirty="0" smtClean="0">
                <a:solidFill>
                  <a:srgbClr val="009900"/>
                </a:solidFill>
                <a:latin typeface="+mj-ea"/>
              </a:rPr>
              <a:t>PPT</a:t>
            </a:r>
            <a:r>
              <a:rPr lang="zh-CN" altLang="en-US" dirty="0" smtClean="0">
                <a:solidFill>
                  <a:srgbClr val="009900"/>
                </a:solidFill>
                <a:latin typeface="+mj-ea"/>
              </a:rPr>
              <a:t>第</a:t>
            </a:r>
            <a:r>
              <a:rPr lang="en-US" altLang="zh-CN" dirty="0" smtClean="0">
                <a:solidFill>
                  <a:srgbClr val="009900"/>
                </a:solidFill>
                <a:latin typeface="+mj-ea"/>
              </a:rPr>
              <a:t>8</a:t>
            </a:r>
            <a:r>
              <a:rPr lang="zh-CN" altLang="en-US" dirty="0" smtClean="0">
                <a:solidFill>
                  <a:srgbClr val="009900"/>
                </a:solidFill>
                <a:latin typeface="+mj-ea"/>
              </a:rPr>
              <a:t>页。</a:t>
            </a:r>
            <a:endParaRPr lang="zh-CN" altLang="en-US" dirty="0">
              <a:solidFill>
                <a:srgbClr val="00AC00"/>
              </a:solidFill>
            </a:endParaRPr>
          </a:p>
        </p:txBody>
      </p:sp>
      <p:grpSp>
        <p:nvGrpSpPr>
          <p:cNvPr id="49" name="组合 48"/>
          <p:cNvGrpSpPr/>
          <p:nvPr/>
        </p:nvGrpSpPr>
        <p:grpSpPr>
          <a:xfrm>
            <a:off x="398236" y="249450"/>
            <a:ext cx="796349" cy="783136"/>
            <a:chOff x="1328071" y="1750319"/>
            <a:chExt cx="2068240" cy="2033923"/>
          </a:xfrm>
        </p:grpSpPr>
        <p:sp>
          <p:nvSpPr>
            <p:cNvPr id="50" name="正五边形 49"/>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51" name="正五边形 50"/>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2" name="文本框 29"/>
          <p:cNvSpPr txBox="1"/>
          <p:nvPr/>
        </p:nvSpPr>
        <p:spPr>
          <a:xfrm>
            <a:off x="1249221" y="377002"/>
            <a:ext cx="1415772" cy="461665"/>
          </a:xfrm>
          <a:prstGeom prst="rect">
            <a:avLst/>
          </a:prstGeom>
          <a:noFill/>
        </p:spPr>
        <p:txBody>
          <a:bodyPr wrap="none" rtlCol="0">
            <a:spAutoFit/>
          </a:bodyPr>
          <a:lstStyle/>
          <a:p>
            <a:r>
              <a:rPr lang="zh-CN" altLang="en-US" sz="2400" b="1" dirty="0" smtClean="0">
                <a:latin typeface="+mj-ea"/>
                <a:ea typeface="+mj-ea"/>
              </a:rPr>
              <a:t>效果验证</a:t>
            </a:r>
            <a:endParaRPr lang="zh-CN" altLang="en-US" sz="2400" b="1" dirty="0">
              <a:latin typeface="+mj-ea"/>
              <a:ea typeface="+mj-ea"/>
            </a:endParaRPr>
          </a:p>
        </p:txBody>
      </p:sp>
      <p:sp>
        <p:nvSpPr>
          <p:cNvPr id="53" name="矩形 52"/>
          <p:cNvSpPr/>
          <p:nvPr/>
        </p:nvSpPr>
        <p:spPr>
          <a:xfrm>
            <a:off x="519545" y="272942"/>
            <a:ext cx="591829" cy="769441"/>
          </a:xfrm>
          <a:prstGeom prst="rect">
            <a:avLst/>
          </a:prstGeom>
        </p:spPr>
        <p:txBody>
          <a:bodyPr wrap="none">
            <a:spAutoFit/>
          </a:bodyPr>
          <a:lstStyle/>
          <a:p>
            <a:pPr lvl="0" algn="ctr"/>
            <a:r>
              <a:rPr lang="en-US" altLang="zh-CN" sz="4400" b="1" dirty="0" smtClean="0">
                <a:solidFill>
                  <a:srgbClr val="FFFF00"/>
                </a:solidFill>
              </a:rPr>
              <a:t>D</a:t>
            </a:r>
            <a:endParaRPr lang="zh-CN" altLang="en-US" sz="44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70190" y="4149090"/>
            <a:ext cx="390144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 y="-2"/>
            <a:ext cx="6096003" cy="6858002"/>
            <a:chOff x="-3" y="-2"/>
            <a:chExt cx="7596000" cy="6858002"/>
          </a:xfrm>
        </p:grpSpPr>
        <p:sp>
          <p:nvSpPr>
            <p:cNvPr id="2" name="流程图: 手动输入 1"/>
            <p:cNvSpPr/>
            <p:nvPr/>
          </p:nvSpPr>
          <p:spPr>
            <a:xfrm rot="16200000" flipV="1">
              <a:off x="368996" y="-369001"/>
              <a:ext cx="6858002" cy="7596000"/>
            </a:xfrm>
            <a:prstGeom prst="flowChartManualInpu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745024">
              <a:off x="5703432" y="1152160"/>
              <a:ext cx="1019331" cy="4553677"/>
              <a:chOff x="5958265" y="1229998"/>
              <a:chExt cx="1019331" cy="4553677"/>
            </a:xfrm>
          </p:grpSpPr>
          <p:sp>
            <p:nvSpPr>
              <p:cNvPr id="9" name="矩形 8"/>
              <p:cNvSpPr/>
              <p:nvPr/>
            </p:nvSpPr>
            <p:spPr>
              <a:xfrm>
                <a:off x="5958265" y="1229998"/>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A</a:t>
                </a:r>
                <a:endParaRPr lang="zh-CN" altLang="en-US" sz="8000" b="1" dirty="0">
                  <a:solidFill>
                    <a:srgbClr val="FFFF00"/>
                  </a:solidFill>
                </a:endParaRPr>
              </a:p>
            </p:txBody>
          </p:sp>
          <p:sp>
            <p:nvSpPr>
              <p:cNvPr id="10" name="矩形 9"/>
              <p:cNvSpPr/>
              <p:nvPr/>
            </p:nvSpPr>
            <p:spPr>
              <a:xfrm>
                <a:off x="5958265" y="2408113"/>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B</a:t>
                </a:r>
                <a:endParaRPr lang="zh-CN" altLang="en-US" sz="8000" b="1" dirty="0">
                  <a:solidFill>
                    <a:srgbClr val="FFFF00"/>
                  </a:solidFill>
                </a:endParaRPr>
              </a:p>
            </p:txBody>
          </p:sp>
          <p:sp>
            <p:nvSpPr>
              <p:cNvPr id="11" name="矩形 10"/>
              <p:cNvSpPr/>
              <p:nvPr/>
            </p:nvSpPr>
            <p:spPr>
              <a:xfrm>
                <a:off x="5958265" y="4764344"/>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D</a:t>
                </a:r>
                <a:endParaRPr lang="zh-CN" altLang="en-US" sz="8000" b="1" dirty="0">
                  <a:solidFill>
                    <a:srgbClr val="FFFF00"/>
                  </a:solidFill>
                </a:endParaRPr>
              </a:p>
            </p:txBody>
          </p:sp>
          <p:sp>
            <p:nvSpPr>
              <p:cNvPr id="12" name="矩形 11"/>
              <p:cNvSpPr/>
              <p:nvPr/>
            </p:nvSpPr>
            <p:spPr>
              <a:xfrm>
                <a:off x="5958265" y="3586228"/>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C</a:t>
                </a:r>
                <a:endParaRPr lang="zh-CN" altLang="en-US" sz="8000" b="1" dirty="0">
                  <a:solidFill>
                    <a:srgbClr val="FFFF00"/>
                  </a:solidFill>
                </a:endParaRPr>
              </a:p>
            </p:txBody>
          </p:sp>
        </p:grpSp>
      </p:grpSp>
      <p:sp>
        <p:nvSpPr>
          <p:cNvPr id="6" name="文本框 5"/>
          <p:cNvSpPr txBox="1"/>
          <p:nvPr/>
        </p:nvSpPr>
        <p:spPr>
          <a:xfrm>
            <a:off x="1187787" y="656411"/>
            <a:ext cx="2313454" cy="5201424"/>
          </a:xfrm>
          <a:prstGeom prst="rect">
            <a:avLst/>
          </a:prstGeom>
          <a:noFill/>
        </p:spPr>
        <p:txBody>
          <a:bodyPr wrap="none" rtlCol="0">
            <a:spAutoFit/>
          </a:bodyPr>
          <a:lstStyle/>
          <a:p>
            <a:r>
              <a:rPr lang="zh-CN" altLang="en-US" sz="16600" b="1" dirty="0" smtClean="0">
                <a:solidFill>
                  <a:srgbClr val="005400"/>
                </a:solidFill>
                <a:latin typeface="+mn-ea"/>
              </a:rPr>
              <a:t>目</a:t>
            </a:r>
            <a:endParaRPr lang="en-US" altLang="zh-CN" sz="16600" b="1" dirty="0" smtClean="0">
              <a:solidFill>
                <a:srgbClr val="005400"/>
              </a:solidFill>
              <a:latin typeface="+mn-ea"/>
            </a:endParaRPr>
          </a:p>
          <a:p>
            <a:r>
              <a:rPr lang="zh-CN" altLang="en-US" sz="16600" b="1" dirty="0" smtClean="0">
                <a:solidFill>
                  <a:srgbClr val="005400"/>
                </a:solidFill>
                <a:latin typeface="+mn-ea"/>
              </a:rPr>
              <a:t>录</a:t>
            </a:r>
            <a:endParaRPr lang="zh-CN" altLang="en-US" sz="16600" b="1" dirty="0">
              <a:solidFill>
                <a:srgbClr val="005400"/>
              </a:solidFill>
              <a:latin typeface="+mn-ea"/>
            </a:endParaRPr>
          </a:p>
        </p:txBody>
      </p:sp>
      <p:sp>
        <p:nvSpPr>
          <p:cNvPr id="8" name="文本框 7"/>
          <p:cNvSpPr txBox="1"/>
          <p:nvPr/>
        </p:nvSpPr>
        <p:spPr>
          <a:xfrm>
            <a:off x="849233" y="1181875"/>
            <a:ext cx="677108" cy="2735814"/>
          </a:xfrm>
          <a:prstGeom prst="rect">
            <a:avLst/>
          </a:prstGeom>
          <a:noFill/>
        </p:spPr>
        <p:txBody>
          <a:bodyPr vert="eaVert" wrap="none" rtlCol="0">
            <a:spAutoFit/>
          </a:bodyPr>
          <a:lstStyle/>
          <a:p>
            <a:r>
              <a:rPr lang="en-US" altLang="zh-CN" sz="3200" dirty="0" smtClean="0">
                <a:solidFill>
                  <a:srgbClr val="005400"/>
                </a:solidFill>
              </a:rPr>
              <a:t>C O N T E N T</a:t>
            </a:r>
            <a:endParaRPr lang="zh-CN" altLang="en-US" sz="3200" dirty="0">
              <a:solidFill>
                <a:srgbClr val="005400"/>
              </a:solidFill>
            </a:endParaRPr>
          </a:p>
        </p:txBody>
      </p:sp>
      <p:sp>
        <p:nvSpPr>
          <p:cNvPr id="14" name="文本框 13"/>
          <p:cNvSpPr txBox="1"/>
          <p:nvPr/>
        </p:nvSpPr>
        <p:spPr>
          <a:xfrm>
            <a:off x="6111852" y="1600053"/>
            <a:ext cx="2031325" cy="461665"/>
          </a:xfrm>
          <a:prstGeom prst="rect">
            <a:avLst/>
          </a:prstGeom>
          <a:noFill/>
        </p:spPr>
        <p:txBody>
          <a:bodyPr wrap="none" rtlCol="0">
            <a:spAutoFit/>
          </a:bodyPr>
          <a:lstStyle/>
          <a:p>
            <a:r>
              <a:rPr lang="zh-CN" altLang="en-US" sz="2400" b="1" dirty="0" smtClean="0">
                <a:latin typeface="+mj-ea"/>
                <a:ea typeface="+mj-ea"/>
              </a:rPr>
              <a:t>安全帽的作用</a:t>
            </a:r>
            <a:endParaRPr lang="zh-CN" altLang="en-US" sz="2400" b="1" dirty="0">
              <a:latin typeface="+mj-ea"/>
              <a:ea typeface="+mj-ea"/>
            </a:endParaRPr>
          </a:p>
        </p:txBody>
      </p:sp>
      <p:sp>
        <p:nvSpPr>
          <p:cNvPr id="16" name="文本框 15"/>
          <p:cNvSpPr txBox="1"/>
          <p:nvPr/>
        </p:nvSpPr>
        <p:spPr>
          <a:xfrm>
            <a:off x="5929651" y="2733903"/>
            <a:ext cx="2646878" cy="461665"/>
          </a:xfrm>
          <a:prstGeom prst="rect">
            <a:avLst/>
          </a:prstGeom>
          <a:noFill/>
        </p:spPr>
        <p:txBody>
          <a:bodyPr wrap="none" rtlCol="0">
            <a:spAutoFit/>
          </a:bodyPr>
          <a:lstStyle/>
          <a:p>
            <a:r>
              <a:rPr lang="zh-CN" altLang="en-US" sz="2400" b="1" dirty="0" smtClean="0">
                <a:latin typeface="+mj-ea"/>
                <a:ea typeface="+mj-ea"/>
              </a:rPr>
              <a:t>安全帽的正确使用</a:t>
            </a:r>
            <a:endParaRPr lang="zh-CN" altLang="en-US" sz="2400" b="1" dirty="0">
              <a:latin typeface="+mj-ea"/>
              <a:ea typeface="+mj-ea"/>
            </a:endParaRPr>
          </a:p>
        </p:txBody>
      </p:sp>
      <p:sp>
        <p:nvSpPr>
          <p:cNvPr id="17" name="文本框 16"/>
          <p:cNvSpPr txBox="1"/>
          <p:nvPr/>
        </p:nvSpPr>
        <p:spPr>
          <a:xfrm>
            <a:off x="5634228" y="3867753"/>
            <a:ext cx="3137397" cy="461665"/>
          </a:xfrm>
          <a:prstGeom prst="rect">
            <a:avLst/>
          </a:prstGeom>
          <a:noFill/>
        </p:spPr>
        <p:txBody>
          <a:bodyPr wrap="none" rtlCol="0">
            <a:spAutoFit/>
          </a:bodyPr>
          <a:lstStyle/>
          <a:p>
            <a:r>
              <a:rPr lang="zh-CN" altLang="en-US" sz="2400" b="1" dirty="0" smtClean="0">
                <a:latin typeface="+mj-ea"/>
                <a:ea typeface="+mj-ea"/>
              </a:rPr>
              <a:t> 安全帽使用注意事项</a:t>
            </a:r>
            <a:endParaRPr lang="zh-CN" altLang="en-US" sz="2400" b="1" dirty="0">
              <a:latin typeface="+mj-ea"/>
              <a:ea typeface="+mj-ea"/>
            </a:endParaRPr>
          </a:p>
        </p:txBody>
      </p:sp>
      <p:sp>
        <p:nvSpPr>
          <p:cNvPr id="18" name="文本框 17"/>
          <p:cNvSpPr txBox="1"/>
          <p:nvPr/>
        </p:nvSpPr>
        <p:spPr>
          <a:xfrm>
            <a:off x="5380902" y="5001604"/>
            <a:ext cx="4801314" cy="461665"/>
          </a:xfrm>
          <a:prstGeom prst="rect">
            <a:avLst/>
          </a:prstGeom>
          <a:noFill/>
        </p:spPr>
        <p:txBody>
          <a:bodyPr wrap="none" rtlCol="0">
            <a:spAutoFit/>
          </a:bodyPr>
          <a:lstStyle/>
          <a:p>
            <a:r>
              <a:rPr lang="zh-CN" altLang="en-US" sz="2400" b="1" dirty="0" smtClean="0">
                <a:latin typeface="+mj-ea"/>
                <a:ea typeface="+mj-ea"/>
              </a:rPr>
              <a:t>安全帽你会带了么？（效果验证</a:t>
            </a:r>
            <a:r>
              <a:rPr lang="zh-CN" altLang="en-US" sz="2400" b="1" dirty="0" smtClean="0">
                <a:latin typeface="+mj-ea"/>
              </a:rPr>
              <a:t>）</a:t>
            </a:r>
            <a:endParaRPr lang="zh-CN" altLang="en-US" sz="24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2964273" cy="646331"/>
          </a:xfrm>
          <a:prstGeom prst="rect">
            <a:avLst/>
          </a:prstGeom>
          <a:noFill/>
        </p:spPr>
        <p:txBody>
          <a:bodyPr wrap="none" rtlCol="0">
            <a:spAutoFit/>
          </a:bodyPr>
          <a:lstStyle/>
          <a:p>
            <a:r>
              <a:rPr lang="zh-CN" altLang="en-US" sz="3600" b="1" dirty="0" smtClean="0">
                <a:latin typeface="+mj-ea"/>
              </a:rPr>
              <a:t>安全帽的作用</a:t>
            </a:r>
            <a:endParaRPr lang="zh-CN" altLang="en-US" sz="3600" b="1" dirty="0">
              <a:latin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01063" y="1600053"/>
            <a:ext cx="2028119" cy="3154710"/>
          </a:xfrm>
          <a:prstGeom prst="rect">
            <a:avLst/>
          </a:prstGeom>
        </p:spPr>
        <p:txBody>
          <a:bodyPr wrap="none">
            <a:spAutoFit/>
          </a:bodyPr>
          <a:lstStyle/>
          <a:p>
            <a:pPr lvl="0" algn="ctr"/>
            <a:r>
              <a:rPr lang="en-US" altLang="zh-CN" sz="19900" b="1" dirty="0" smtClean="0">
                <a:solidFill>
                  <a:srgbClr val="FFFF00"/>
                </a:solidFill>
              </a:rPr>
              <a:t>A</a:t>
            </a:r>
            <a:endParaRPr lang="zh-CN" altLang="en-US" sz="19900" b="1" dirty="0">
              <a:solidFill>
                <a:srgbClr val="FFFF00"/>
              </a:solidFill>
            </a:endParaRPr>
          </a:p>
        </p:txBody>
      </p:sp>
      <p:sp>
        <p:nvSpPr>
          <p:cNvPr id="9" name="文本框 8"/>
          <p:cNvSpPr txBox="1"/>
          <p:nvPr/>
        </p:nvSpPr>
        <p:spPr>
          <a:xfrm>
            <a:off x="4425060" y="3699146"/>
            <a:ext cx="4570482" cy="369332"/>
          </a:xfrm>
          <a:prstGeom prst="rect">
            <a:avLst/>
          </a:prstGeom>
          <a:noFill/>
        </p:spPr>
        <p:txBody>
          <a:bodyPr wrap="none" rtlCol="0">
            <a:spAutoFit/>
          </a:bodyPr>
          <a:lstStyle/>
          <a:p>
            <a:r>
              <a:rPr lang="zh-CN" altLang="en-US" dirty="0" smtClean="0">
                <a:latin typeface="+mj-ea"/>
                <a:ea typeface="+mj-ea"/>
              </a:rPr>
              <a:t>世界上任何东西的发明都有他存在的意义。</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98236" y="249450"/>
            <a:ext cx="796349" cy="783136"/>
            <a:chOff x="1328071" y="1750319"/>
            <a:chExt cx="2068240" cy="2033923"/>
          </a:xfrm>
        </p:grpSpPr>
        <p:sp>
          <p:nvSpPr>
            <p:cNvPr id="9" name="正五边形 8"/>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0" name="正五边形 9"/>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11" name="文本框 10"/>
          <p:cNvSpPr txBox="1"/>
          <p:nvPr/>
        </p:nvSpPr>
        <p:spPr>
          <a:xfrm>
            <a:off x="1249221" y="377002"/>
            <a:ext cx="2031325" cy="461665"/>
          </a:xfrm>
          <a:prstGeom prst="rect">
            <a:avLst/>
          </a:prstGeom>
          <a:noFill/>
        </p:spPr>
        <p:txBody>
          <a:bodyPr wrap="none" rtlCol="0">
            <a:spAutoFit/>
          </a:bodyPr>
          <a:lstStyle/>
          <a:p>
            <a:r>
              <a:rPr lang="zh-CN" altLang="en-US" sz="2400" b="1" dirty="0" smtClean="0">
                <a:latin typeface="+mj-ea"/>
                <a:ea typeface="+mj-ea"/>
              </a:rPr>
              <a:t>安全帽的作用</a:t>
            </a:r>
            <a:endParaRPr lang="zh-CN" altLang="en-US" sz="2400" b="1" dirty="0">
              <a:latin typeface="+mj-ea"/>
              <a:ea typeface="+mj-ea"/>
            </a:endParaRPr>
          </a:p>
        </p:txBody>
      </p:sp>
      <p:sp>
        <p:nvSpPr>
          <p:cNvPr id="15" name="矩形 14"/>
          <p:cNvSpPr/>
          <p:nvPr/>
        </p:nvSpPr>
        <p:spPr>
          <a:xfrm>
            <a:off x="500495" y="253892"/>
            <a:ext cx="591829" cy="769441"/>
          </a:xfrm>
          <a:prstGeom prst="rect">
            <a:avLst/>
          </a:prstGeom>
        </p:spPr>
        <p:txBody>
          <a:bodyPr wrap="none">
            <a:spAutoFit/>
          </a:bodyPr>
          <a:lstStyle/>
          <a:p>
            <a:pPr lvl="0" algn="ctr"/>
            <a:r>
              <a:rPr lang="en-US" altLang="zh-CN" sz="4400" b="1" dirty="0" smtClean="0">
                <a:solidFill>
                  <a:srgbClr val="FFFF00"/>
                </a:solidFill>
              </a:rPr>
              <a:t>A</a:t>
            </a:r>
            <a:endParaRPr lang="zh-CN" altLang="en-US" sz="4400" b="1" dirty="0">
              <a:solidFill>
                <a:srgbClr val="FFFF00"/>
              </a:solidFill>
            </a:endParaRPr>
          </a:p>
        </p:txBody>
      </p:sp>
      <p:sp>
        <p:nvSpPr>
          <p:cNvPr id="16" name="正五边形 15"/>
          <p:cNvSpPr/>
          <p:nvPr/>
        </p:nvSpPr>
        <p:spPr>
          <a:xfrm rot="1856450">
            <a:off x="5222048" y="2063824"/>
            <a:ext cx="6341302" cy="6236086"/>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6" name="文本框 25"/>
          <p:cNvSpPr txBox="1"/>
          <p:nvPr/>
        </p:nvSpPr>
        <p:spPr>
          <a:xfrm>
            <a:off x="5968312" y="2932980"/>
            <a:ext cx="4497860" cy="3170099"/>
          </a:xfrm>
          <a:prstGeom prst="rect">
            <a:avLst/>
          </a:prstGeom>
          <a:noFill/>
        </p:spPr>
        <p:txBody>
          <a:bodyPr wrap="square" rtlCol="0">
            <a:spAutoFit/>
          </a:bodyPr>
          <a:lstStyle/>
          <a:p>
            <a:pPr>
              <a:lnSpc>
                <a:spcPct val="200000"/>
              </a:lnSpc>
            </a:pPr>
            <a:r>
              <a:rPr lang="zh-CN" altLang="en-US" sz="2000" dirty="0" smtClean="0">
                <a:solidFill>
                  <a:srgbClr val="009900"/>
                </a:solidFill>
                <a:latin typeface="+mj-ea"/>
                <a:ea typeface="+mj-ea"/>
              </a:rPr>
              <a:t>★ 飞来或坠落下来的物体击向头部时。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当作业人员从高处坠落下来时。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当头部有可能触电时。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在低矮的部位行走或作业，头部有可能碰撞到尖锐、坚硬的物体时。</a:t>
            </a:r>
            <a:endParaRPr lang="zh-CN" altLang="en-US" sz="2000" dirty="0" smtClean="0">
              <a:solidFill>
                <a:srgbClr val="009900"/>
              </a:solidFill>
              <a:latin typeface="+mj-ea"/>
              <a:ea typeface="+mj-ea"/>
            </a:endParaRPr>
          </a:p>
        </p:txBody>
      </p:sp>
      <p:pic>
        <p:nvPicPr>
          <p:cNvPr id="16386" name="Picture 2" descr="c:\users\administrator\appdata\roaming\360se6\User Data\temp\640_wx_fmt=jpeg&amp;tp=webp&amp;wxfrom=5&amp;wx_lazy=1.webp.jpg"/>
          <p:cNvPicPr>
            <a:picLocks noChangeAspect="1" noChangeArrowheads="1"/>
          </p:cNvPicPr>
          <p:nvPr/>
        </p:nvPicPr>
        <p:blipFill>
          <a:blip r:embed="rId1" cstate="print"/>
          <a:srcRect/>
          <a:stretch>
            <a:fillRect/>
          </a:stretch>
        </p:blipFill>
        <p:spPr bwMode="auto">
          <a:xfrm>
            <a:off x="1544594" y="2587418"/>
            <a:ext cx="2796515" cy="4048161"/>
          </a:xfrm>
          <a:prstGeom prst="rect">
            <a:avLst/>
          </a:prstGeom>
          <a:noFill/>
        </p:spPr>
      </p:pic>
      <p:sp>
        <p:nvSpPr>
          <p:cNvPr id="14" name="矩形 13"/>
          <p:cNvSpPr/>
          <p:nvPr/>
        </p:nvSpPr>
        <p:spPr>
          <a:xfrm>
            <a:off x="679622" y="1210961"/>
            <a:ext cx="10663881" cy="1285032"/>
          </a:xfrm>
          <a:prstGeom prst="rect">
            <a:avLst/>
          </a:prstGeom>
        </p:spPr>
        <p:txBody>
          <a:bodyPr wrap="square">
            <a:spAutoFit/>
          </a:bodyPr>
          <a:lstStyle/>
          <a:p>
            <a:pPr indent="457200">
              <a:lnSpc>
                <a:spcPct val="150000"/>
              </a:lnSpc>
            </a:pPr>
            <a:r>
              <a:rPr lang="zh-CN" altLang="en-US" dirty="0" smtClean="0"/>
              <a:t>天气慢慢热了，作业温度升高，职工在工作过程中摘掉安全帽的现象时有发生。殊不知这个动作带来了极大的安全隐患。工人佩戴的安全帽主要是为了保护头部不受到伤害，它可以在以下几种情况下保护人的头部不受伤害或降低头部伤害的程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3467616" cy="584775"/>
          </a:xfrm>
          <a:prstGeom prst="rect">
            <a:avLst/>
          </a:prstGeom>
          <a:noFill/>
        </p:spPr>
        <p:txBody>
          <a:bodyPr wrap="none" rtlCol="0">
            <a:spAutoFit/>
          </a:bodyPr>
          <a:lstStyle/>
          <a:p>
            <a:r>
              <a:rPr lang="zh-CN" altLang="en-US" sz="3200" b="1" dirty="0" smtClean="0">
                <a:latin typeface="+mj-ea"/>
                <a:ea typeface="+mj-ea"/>
              </a:rPr>
              <a:t>安全帽的正确使用</a:t>
            </a:r>
            <a:endParaRPr lang="zh-CN" altLang="en-US" sz="3200" b="1" dirty="0">
              <a:latin typeface="+mj-ea"/>
              <a:ea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46033" y="1779933"/>
            <a:ext cx="2028119" cy="3154710"/>
          </a:xfrm>
          <a:prstGeom prst="rect">
            <a:avLst/>
          </a:prstGeom>
        </p:spPr>
        <p:txBody>
          <a:bodyPr wrap="none">
            <a:spAutoFit/>
          </a:bodyPr>
          <a:lstStyle/>
          <a:p>
            <a:pPr lvl="0" algn="ctr"/>
            <a:r>
              <a:rPr lang="en-US" altLang="zh-CN" sz="19900" b="1" dirty="0">
                <a:solidFill>
                  <a:srgbClr val="FFFF00"/>
                </a:solidFill>
              </a:rPr>
              <a:t>B</a:t>
            </a:r>
            <a:endParaRPr lang="zh-CN" altLang="en-US" sz="19900" b="1" dirty="0">
              <a:solidFill>
                <a:srgbClr val="FFFF00"/>
              </a:solidFill>
            </a:endParaRPr>
          </a:p>
        </p:txBody>
      </p:sp>
      <p:sp>
        <p:nvSpPr>
          <p:cNvPr id="9" name="文本框 8"/>
          <p:cNvSpPr txBox="1"/>
          <p:nvPr/>
        </p:nvSpPr>
        <p:spPr>
          <a:xfrm>
            <a:off x="4425060" y="3788046"/>
            <a:ext cx="5493812" cy="369332"/>
          </a:xfrm>
          <a:prstGeom prst="rect">
            <a:avLst/>
          </a:prstGeom>
          <a:noFill/>
        </p:spPr>
        <p:txBody>
          <a:bodyPr wrap="none" rtlCol="0">
            <a:spAutoFit/>
          </a:bodyPr>
          <a:lstStyle/>
          <a:p>
            <a:r>
              <a:rPr lang="zh-CN" altLang="en-US" dirty="0" smtClean="0">
                <a:latin typeface="+mj-ea"/>
                <a:ea typeface="+mj-ea"/>
              </a:rPr>
              <a:t>世界上任何东西都有他自己独特的正确的使用方式。</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63" y="2199558"/>
            <a:ext cx="3921645" cy="2614431"/>
            <a:chOff x="695325" y="2032667"/>
            <a:chExt cx="4508708" cy="3005806"/>
          </a:xfrm>
        </p:grpSpPr>
        <p:sp>
          <p:nvSpPr>
            <p:cNvPr id="7" name="同心圆 6"/>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9" name="组合 8"/>
          <p:cNvGrpSpPr/>
          <p:nvPr/>
        </p:nvGrpSpPr>
        <p:grpSpPr>
          <a:xfrm>
            <a:off x="7961444" y="2150131"/>
            <a:ext cx="3921645" cy="2614431"/>
            <a:chOff x="695325" y="2032667"/>
            <a:chExt cx="4508708" cy="3005806"/>
          </a:xfrm>
        </p:grpSpPr>
        <p:sp>
          <p:nvSpPr>
            <p:cNvPr id="10" name="同心圆 9"/>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表 10"/>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2" name="组合 11"/>
          <p:cNvGrpSpPr/>
          <p:nvPr/>
        </p:nvGrpSpPr>
        <p:grpSpPr>
          <a:xfrm>
            <a:off x="3931991" y="2199558"/>
            <a:ext cx="3921645" cy="2614431"/>
            <a:chOff x="695325" y="2032667"/>
            <a:chExt cx="4508708" cy="3005806"/>
          </a:xfrm>
        </p:grpSpPr>
        <p:sp>
          <p:nvSpPr>
            <p:cNvPr id="13" name="同心圆 12"/>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图表 13"/>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3"/>
            </a:graphicData>
          </a:graphic>
        </p:graphicFrame>
      </p:grpSp>
      <p:sp>
        <p:nvSpPr>
          <p:cNvPr id="16" name="矩形 15"/>
          <p:cNvSpPr/>
          <p:nvPr/>
        </p:nvSpPr>
        <p:spPr>
          <a:xfrm>
            <a:off x="4955058" y="4703279"/>
            <a:ext cx="2829699" cy="1754326"/>
          </a:xfrm>
          <a:prstGeom prst="rect">
            <a:avLst/>
          </a:prstGeom>
        </p:spPr>
        <p:txBody>
          <a:bodyPr wrap="square">
            <a:spAutoFit/>
          </a:bodyPr>
          <a:lstStyle/>
          <a:p>
            <a:pPr lvl="0">
              <a:defRPr/>
            </a:pPr>
            <a:r>
              <a:rPr lang="zh-CN" altLang="en-US" dirty="0" smtClean="0">
                <a:solidFill>
                  <a:srgbClr val="FF0000"/>
                </a:solidFill>
              </a:rPr>
              <a:t>◆</a:t>
            </a:r>
            <a:r>
              <a:rPr lang="zh-CN" altLang="en-US" dirty="0" smtClean="0"/>
              <a:t> 安全帽的下颌带必须扣在颌下，并系牢，松紧要适度。这样不至于被大风吹掉，或者是被其他障碍物碰掉，或者由于头的前后摆动，使安全帽脱落。</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sp>
        <p:nvSpPr>
          <p:cNvPr id="17" name="矩形 16"/>
          <p:cNvSpPr/>
          <p:nvPr/>
        </p:nvSpPr>
        <p:spPr>
          <a:xfrm>
            <a:off x="8625016" y="4868562"/>
            <a:ext cx="2928552" cy="1754326"/>
          </a:xfrm>
          <a:prstGeom prst="rect">
            <a:avLst/>
          </a:prstGeom>
        </p:spPr>
        <p:txBody>
          <a:bodyPr wrap="square">
            <a:spAutoFit/>
          </a:bodyPr>
          <a:lstStyle/>
          <a:p>
            <a:pPr lvl="0">
              <a:defRPr/>
            </a:pPr>
            <a:r>
              <a:rPr lang="zh-CN" altLang="en-US" dirty="0" smtClean="0">
                <a:solidFill>
                  <a:srgbClr val="FF0000"/>
                </a:solidFill>
              </a:rPr>
              <a:t>◆</a:t>
            </a:r>
            <a:r>
              <a:rPr lang="zh-CN" altLang="en-US" dirty="0" smtClean="0"/>
              <a:t>安全帽体顶部除了在帽体内部安装了帽衬外，有的还开了小孔通风。但在使用时不要为了透气而随便再行开孔。因为这样做将会使帽体的强度降低。</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grpSp>
        <p:nvGrpSpPr>
          <p:cNvPr id="18" name="组合 17"/>
          <p:cNvGrpSpPr/>
          <p:nvPr/>
        </p:nvGrpSpPr>
        <p:grpSpPr>
          <a:xfrm>
            <a:off x="1392611" y="3183607"/>
            <a:ext cx="736377" cy="646331"/>
            <a:chOff x="4167266" y="1813810"/>
            <a:chExt cx="736377" cy="646331"/>
          </a:xfrm>
        </p:grpSpPr>
        <p:sp>
          <p:nvSpPr>
            <p:cNvPr id="19" name="文本框 18"/>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01</a:t>
              </a:r>
              <a:endParaRPr lang="zh-CN" altLang="en-US" sz="2000" b="1" dirty="0">
                <a:solidFill>
                  <a:srgbClr val="009900"/>
                </a:solidFill>
              </a:endParaRPr>
            </a:p>
          </p:txBody>
        </p:sp>
        <p:sp>
          <p:nvSpPr>
            <p:cNvPr id="20" name="矩形 19"/>
            <p:cNvSpPr/>
            <p:nvPr/>
          </p:nvSpPr>
          <p:spPr>
            <a:xfrm>
              <a:off x="4718912" y="1909702"/>
              <a:ext cx="184731" cy="369332"/>
            </a:xfrm>
            <a:prstGeom prst="rect">
              <a:avLst/>
            </a:prstGeom>
          </p:spPr>
          <p:txBody>
            <a:bodyPr wrap="none">
              <a:spAutoFit/>
            </a:bodyPr>
            <a:lstStyle/>
            <a:p>
              <a:endParaRPr lang="zh-CN" altLang="en-US" dirty="0">
                <a:solidFill>
                  <a:srgbClr val="009900"/>
                </a:solidFill>
              </a:endParaRPr>
            </a:p>
          </p:txBody>
        </p:sp>
      </p:grpSp>
      <p:grpSp>
        <p:nvGrpSpPr>
          <p:cNvPr id="21" name="组合 20"/>
          <p:cNvGrpSpPr/>
          <p:nvPr/>
        </p:nvGrpSpPr>
        <p:grpSpPr>
          <a:xfrm>
            <a:off x="5422065" y="3183607"/>
            <a:ext cx="736377" cy="646331"/>
            <a:chOff x="4167266" y="1813810"/>
            <a:chExt cx="736377" cy="646331"/>
          </a:xfrm>
        </p:grpSpPr>
        <p:sp>
          <p:nvSpPr>
            <p:cNvPr id="22" name="文本框 21"/>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02</a:t>
              </a:r>
              <a:endParaRPr lang="zh-CN" altLang="en-US" sz="2000" b="1" dirty="0">
                <a:solidFill>
                  <a:srgbClr val="009900"/>
                </a:solidFill>
              </a:endParaRPr>
            </a:p>
          </p:txBody>
        </p:sp>
        <p:sp>
          <p:nvSpPr>
            <p:cNvPr id="23" name="矩形 22"/>
            <p:cNvSpPr/>
            <p:nvPr/>
          </p:nvSpPr>
          <p:spPr>
            <a:xfrm>
              <a:off x="4718912" y="1909702"/>
              <a:ext cx="184731" cy="369332"/>
            </a:xfrm>
            <a:prstGeom prst="rect">
              <a:avLst/>
            </a:prstGeom>
          </p:spPr>
          <p:txBody>
            <a:bodyPr wrap="none">
              <a:spAutoFit/>
            </a:bodyPr>
            <a:lstStyle/>
            <a:p>
              <a:endParaRPr lang="zh-CN" altLang="en-US" dirty="0">
                <a:solidFill>
                  <a:srgbClr val="009900"/>
                </a:solidFill>
              </a:endParaRPr>
            </a:p>
          </p:txBody>
        </p:sp>
      </p:grpSp>
      <p:grpSp>
        <p:nvGrpSpPr>
          <p:cNvPr id="24" name="组合 23"/>
          <p:cNvGrpSpPr/>
          <p:nvPr/>
        </p:nvGrpSpPr>
        <p:grpSpPr>
          <a:xfrm>
            <a:off x="9451518" y="3183607"/>
            <a:ext cx="941496" cy="646331"/>
            <a:chOff x="4167266" y="1813810"/>
            <a:chExt cx="941496" cy="646331"/>
          </a:xfrm>
        </p:grpSpPr>
        <p:sp>
          <p:nvSpPr>
            <p:cNvPr id="25" name="文本框 24"/>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03</a:t>
              </a:r>
              <a:endParaRPr lang="zh-CN" altLang="en-US" sz="2000" b="1" dirty="0">
                <a:solidFill>
                  <a:srgbClr val="009900"/>
                </a:solidFill>
              </a:endParaRPr>
            </a:p>
          </p:txBody>
        </p:sp>
        <p:sp>
          <p:nvSpPr>
            <p:cNvPr id="26" name="矩形 25"/>
            <p:cNvSpPr/>
            <p:nvPr/>
          </p:nvSpPr>
          <p:spPr>
            <a:xfrm>
              <a:off x="4718912" y="1909702"/>
              <a:ext cx="389850" cy="369332"/>
            </a:xfrm>
            <a:prstGeom prst="rect">
              <a:avLst/>
            </a:prstGeom>
          </p:spPr>
          <p:txBody>
            <a:bodyPr wrap="none">
              <a:spAutoFit/>
            </a:bodyPr>
            <a:lstStyle/>
            <a:p>
              <a:r>
                <a:rPr lang="en-US" altLang="zh-CN" dirty="0">
                  <a:solidFill>
                    <a:srgbClr val="009900"/>
                  </a:solidFill>
                </a:rPr>
                <a:t>%</a:t>
              </a:r>
              <a:endParaRPr lang="zh-CN" altLang="en-US" dirty="0">
                <a:solidFill>
                  <a:srgbClr val="009900"/>
                </a:solidFill>
              </a:endParaRPr>
            </a:p>
          </p:txBody>
        </p:sp>
      </p:grpSp>
      <p:grpSp>
        <p:nvGrpSpPr>
          <p:cNvPr id="27" name="组合 26"/>
          <p:cNvGrpSpPr/>
          <p:nvPr/>
        </p:nvGrpSpPr>
        <p:grpSpPr>
          <a:xfrm>
            <a:off x="398236" y="249450"/>
            <a:ext cx="796349" cy="783136"/>
            <a:chOff x="1328071" y="1750319"/>
            <a:chExt cx="2068240" cy="2033923"/>
          </a:xfrm>
        </p:grpSpPr>
        <p:sp>
          <p:nvSpPr>
            <p:cNvPr id="28" name="正五边形 27"/>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9" name="正五边形 28"/>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30" name="文本框 29"/>
          <p:cNvSpPr txBox="1"/>
          <p:nvPr/>
        </p:nvSpPr>
        <p:spPr>
          <a:xfrm>
            <a:off x="1249221" y="377002"/>
            <a:ext cx="2339102" cy="461665"/>
          </a:xfrm>
          <a:prstGeom prst="rect">
            <a:avLst/>
          </a:prstGeom>
          <a:noFill/>
        </p:spPr>
        <p:txBody>
          <a:bodyPr wrap="none" rtlCol="0">
            <a:spAutoFit/>
          </a:bodyPr>
          <a:lstStyle/>
          <a:p>
            <a:r>
              <a:rPr lang="zh-CN" altLang="en-US" sz="2400" b="1" dirty="0" smtClean="0">
                <a:latin typeface="+mj-ea"/>
                <a:ea typeface="+mj-ea"/>
              </a:rPr>
              <a:t>安全帽正确使用</a:t>
            </a:r>
            <a:endParaRPr lang="zh-CN" altLang="en-US" sz="2400" b="1" dirty="0">
              <a:latin typeface="+mj-ea"/>
              <a:ea typeface="+mj-ea"/>
            </a:endParaRPr>
          </a:p>
        </p:txBody>
      </p:sp>
      <p:sp>
        <p:nvSpPr>
          <p:cNvPr id="31" name="矩形 30"/>
          <p:cNvSpPr/>
          <p:nvPr/>
        </p:nvSpPr>
        <p:spPr>
          <a:xfrm>
            <a:off x="519545" y="272942"/>
            <a:ext cx="591829" cy="769441"/>
          </a:xfrm>
          <a:prstGeom prst="rect">
            <a:avLst/>
          </a:prstGeom>
        </p:spPr>
        <p:txBody>
          <a:bodyPr wrap="none">
            <a:spAutoFit/>
          </a:bodyPr>
          <a:lstStyle/>
          <a:p>
            <a:pPr lvl="0" algn="ctr"/>
            <a:r>
              <a:rPr lang="en-US" altLang="zh-CN" sz="4400" b="1" dirty="0">
                <a:solidFill>
                  <a:srgbClr val="FFFF00"/>
                </a:solidFill>
              </a:rPr>
              <a:t>B</a:t>
            </a:r>
            <a:endParaRPr lang="zh-CN" altLang="en-US" sz="4400" b="1" dirty="0">
              <a:solidFill>
                <a:srgbClr val="FFFF00"/>
              </a:solidFill>
            </a:endParaRPr>
          </a:p>
        </p:txBody>
      </p:sp>
      <p:sp>
        <p:nvSpPr>
          <p:cNvPr id="38" name="矩形 37"/>
          <p:cNvSpPr/>
          <p:nvPr/>
        </p:nvSpPr>
        <p:spPr>
          <a:xfrm>
            <a:off x="790832" y="1044314"/>
            <a:ext cx="10565027" cy="1285032"/>
          </a:xfrm>
          <a:prstGeom prst="rect">
            <a:avLst/>
          </a:prstGeom>
        </p:spPr>
        <p:txBody>
          <a:bodyPr wrap="square">
            <a:spAutoFit/>
          </a:bodyPr>
          <a:lstStyle/>
          <a:p>
            <a:pPr indent="457200">
              <a:lnSpc>
                <a:spcPct val="150000"/>
              </a:lnSpc>
            </a:pPr>
            <a:r>
              <a:rPr lang="zh-CN" altLang="en-US" dirty="0" smtClean="0"/>
              <a:t>戴安全帽前应将帽后调整带按自己头型调整到适合的位置，然后将帽内弹性带系牢。缓冲衬垫的松紧由带子调节，人的头顶和帽体内顶部的空间垂直距离一般在</a:t>
            </a:r>
            <a:r>
              <a:rPr lang="en-US" altLang="zh-CN" dirty="0" smtClean="0"/>
              <a:t>25</a:t>
            </a:r>
            <a:r>
              <a:rPr lang="zh-CN" altLang="en-US" dirty="0" smtClean="0"/>
              <a:t>～</a:t>
            </a:r>
            <a:r>
              <a:rPr lang="en-US" altLang="zh-CN" dirty="0" smtClean="0"/>
              <a:t>50 mm</a:t>
            </a:r>
            <a:r>
              <a:rPr lang="zh-CN" altLang="en-US" dirty="0" smtClean="0"/>
              <a:t>之间，至少不要小于</a:t>
            </a:r>
            <a:r>
              <a:rPr lang="en-US" altLang="zh-CN" dirty="0" smtClean="0"/>
              <a:t>32 mm</a:t>
            </a:r>
            <a:r>
              <a:rPr lang="zh-CN" altLang="en-US" dirty="0" smtClean="0"/>
              <a:t>为好。这样才能保证当遭受到冲击时，帽体有足够的空间可供缓冲，平时也有利于头和帽体间的通风。</a:t>
            </a:r>
            <a:endParaRPr lang="zh-CN" altLang="en-US" dirty="0"/>
          </a:p>
        </p:txBody>
      </p:sp>
      <p:sp>
        <p:nvSpPr>
          <p:cNvPr id="39" name="矩形 38"/>
          <p:cNvSpPr/>
          <p:nvPr/>
        </p:nvSpPr>
        <p:spPr>
          <a:xfrm>
            <a:off x="756850" y="4651449"/>
            <a:ext cx="2295269" cy="1477328"/>
          </a:xfrm>
          <a:prstGeom prst="rect">
            <a:avLst/>
          </a:prstGeom>
        </p:spPr>
        <p:txBody>
          <a:bodyPr wrap="square">
            <a:spAutoFit/>
          </a:bodyPr>
          <a:lstStyle/>
          <a:p>
            <a:pPr lvl="0">
              <a:defRPr/>
            </a:pPr>
            <a:r>
              <a:rPr lang="zh-CN" altLang="en-US" dirty="0" smtClean="0">
                <a:solidFill>
                  <a:srgbClr val="FF0000"/>
                </a:solidFill>
              </a:rPr>
              <a:t>◆</a:t>
            </a:r>
            <a:r>
              <a:rPr lang="zh-CN" altLang="en-US" dirty="0" smtClean="0"/>
              <a:t> 不要把安全帽歪戴，也不要把帽沿戴在脑后方。否则，会降低安全帽对于冲击的防护作用。</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3877985" cy="584775"/>
          </a:xfrm>
          <a:prstGeom prst="rect">
            <a:avLst/>
          </a:prstGeom>
          <a:noFill/>
        </p:spPr>
        <p:txBody>
          <a:bodyPr wrap="none" rtlCol="0">
            <a:spAutoFit/>
          </a:bodyPr>
          <a:lstStyle/>
          <a:p>
            <a:r>
              <a:rPr lang="zh-CN" altLang="en-US" sz="3200" b="1" dirty="0" smtClean="0">
                <a:latin typeface="+mj-ea"/>
                <a:ea typeface="+mj-ea"/>
              </a:rPr>
              <a:t>安全帽使用注意事项</a:t>
            </a:r>
            <a:endParaRPr lang="zh-CN" altLang="en-US" sz="3200" b="1" dirty="0">
              <a:latin typeface="+mj-ea"/>
              <a:ea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01063" y="1779933"/>
            <a:ext cx="2028119" cy="3154710"/>
          </a:xfrm>
          <a:prstGeom prst="rect">
            <a:avLst/>
          </a:prstGeom>
        </p:spPr>
        <p:txBody>
          <a:bodyPr wrap="none">
            <a:spAutoFit/>
          </a:bodyPr>
          <a:lstStyle/>
          <a:p>
            <a:pPr lvl="0" algn="ctr"/>
            <a:r>
              <a:rPr lang="en-US" altLang="zh-CN" sz="19900" b="1" dirty="0">
                <a:solidFill>
                  <a:srgbClr val="FFFF00"/>
                </a:solidFill>
              </a:rPr>
              <a:t>C</a:t>
            </a:r>
            <a:endParaRPr lang="zh-CN" altLang="en-US" sz="19900" b="1" dirty="0">
              <a:solidFill>
                <a:srgbClr val="FFFF00"/>
              </a:solidFill>
            </a:endParaRPr>
          </a:p>
        </p:txBody>
      </p:sp>
      <p:sp>
        <p:nvSpPr>
          <p:cNvPr id="9" name="文本框 8"/>
          <p:cNvSpPr txBox="1"/>
          <p:nvPr/>
        </p:nvSpPr>
        <p:spPr>
          <a:xfrm>
            <a:off x="4666360" y="3788046"/>
            <a:ext cx="3877985" cy="369332"/>
          </a:xfrm>
          <a:prstGeom prst="rect">
            <a:avLst/>
          </a:prstGeom>
          <a:noFill/>
        </p:spPr>
        <p:txBody>
          <a:bodyPr wrap="none" rtlCol="0">
            <a:spAutoFit/>
          </a:bodyPr>
          <a:lstStyle/>
          <a:p>
            <a:r>
              <a:rPr lang="zh-CN" altLang="en-US" dirty="0" smtClean="0">
                <a:latin typeface="+mj-ea"/>
                <a:ea typeface="+mj-ea"/>
              </a:rPr>
              <a:t>这些注意事项都是细节，注意听哦！</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五边形 7"/>
          <p:cNvSpPr/>
          <p:nvPr/>
        </p:nvSpPr>
        <p:spPr>
          <a:xfrm rot="19947305">
            <a:off x="-836715" y="-320693"/>
            <a:ext cx="5742401" cy="5647122"/>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nvGrpSpPr>
          <p:cNvPr id="2" name="组合 1"/>
          <p:cNvGrpSpPr/>
          <p:nvPr/>
        </p:nvGrpSpPr>
        <p:grpSpPr>
          <a:xfrm>
            <a:off x="398236" y="249450"/>
            <a:ext cx="796349" cy="783136"/>
            <a:chOff x="1328071" y="1750319"/>
            <a:chExt cx="2068240" cy="2033923"/>
          </a:xfrm>
        </p:grpSpPr>
        <p:sp>
          <p:nvSpPr>
            <p:cNvPr id="3" name="正五边形 2"/>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4" name="正五边形 3"/>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文本框 4"/>
          <p:cNvSpPr txBox="1"/>
          <p:nvPr/>
        </p:nvSpPr>
        <p:spPr>
          <a:xfrm>
            <a:off x="1249221" y="377002"/>
            <a:ext cx="2954655" cy="461665"/>
          </a:xfrm>
          <a:prstGeom prst="rect">
            <a:avLst/>
          </a:prstGeom>
          <a:noFill/>
        </p:spPr>
        <p:txBody>
          <a:bodyPr wrap="none" rtlCol="0">
            <a:spAutoFit/>
          </a:bodyPr>
          <a:lstStyle/>
          <a:p>
            <a:r>
              <a:rPr lang="zh-CN" altLang="en-US" sz="2400" b="1" dirty="0" smtClean="0">
                <a:latin typeface="+mj-ea"/>
                <a:ea typeface="+mj-ea"/>
              </a:rPr>
              <a:t>安全帽使用注意事项</a:t>
            </a:r>
            <a:endParaRPr lang="zh-CN" altLang="en-US" sz="2400" b="1" dirty="0">
              <a:latin typeface="+mj-ea"/>
              <a:ea typeface="+mj-ea"/>
            </a:endParaRPr>
          </a:p>
        </p:txBody>
      </p:sp>
      <p:sp>
        <p:nvSpPr>
          <p:cNvPr id="6" name="矩形 5"/>
          <p:cNvSpPr/>
          <p:nvPr/>
        </p:nvSpPr>
        <p:spPr>
          <a:xfrm>
            <a:off x="519545" y="272942"/>
            <a:ext cx="591829" cy="769441"/>
          </a:xfrm>
          <a:prstGeom prst="rect">
            <a:avLst/>
          </a:prstGeom>
        </p:spPr>
        <p:txBody>
          <a:bodyPr wrap="none">
            <a:spAutoFit/>
          </a:bodyPr>
          <a:lstStyle/>
          <a:p>
            <a:pPr lvl="0" algn="ctr"/>
            <a:r>
              <a:rPr lang="en-US" altLang="zh-CN" sz="4400" b="1" dirty="0" smtClean="0">
                <a:solidFill>
                  <a:srgbClr val="FFFF00"/>
                </a:solidFill>
              </a:rPr>
              <a:t>C</a:t>
            </a:r>
            <a:endParaRPr lang="zh-CN" altLang="en-US" sz="4400" b="1" dirty="0">
              <a:solidFill>
                <a:srgbClr val="FFFF00"/>
              </a:solidFill>
            </a:endParaRPr>
          </a:p>
        </p:txBody>
      </p:sp>
      <p:graphicFrame>
        <p:nvGraphicFramePr>
          <p:cNvPr id="7" name="图示 6"/>
          <p:cNvGraphicFramePr/>
          <p:nvPr/>
        </p:nvGraphicFramePr>
        <p:xfrm>
          <a:off x="304800" y="1168400"/>
          <a:ext cx="11722100" cy="5486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Words>
  <Application>WPS 演示</Application>
  <PresentationFormat>宽屏</PresentationFormat>
  <Paragraphs>150</Paragraphs>
  <Slides>12</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黑体</vt:lpstr>
      <vt:lpstr>微软雅黑</vt:lpstr>
      <vt:lpstr>Arial Unicode MS</vt:lpstr>
      <vt:lpstr>Arial Black</vt:lpstr>
      <vt:lpstr>等线</vt:lpstr>
      <vt:lpstr>Calibri</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cp:revision>
  <dcterms:created xsi:type="dcterms:W3CDTF">2024-03-27T08:59:08Z</dcterms:created>
  <dcterms:modified xsi:type="dcterms:W3CDTF">2024-03-27T08:59:08Z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900F39F98F574E0D924DD241F1D062AB_13</vt:lpwstr>
  </property>
  <property fmtid="{D5CDD505-2E9C-101B-9397-08002B2CF9AE}" pid="3" name="KSOProductBuildVer">
    <vt:lpwstr>2052-12.1.0.16417</vt:lpwstr>
  </property>
</Properties>
</file>