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5" r:id="rId15"/>
    <p:sldMasterId id="2147483806" r:id="rId16"/>
  </p:sldMasterIdLst>
  <p:notesMasterIdLst>
    <p:notesMasterId r:id="rId48"/>
  </p:notesMasterIdLst>
  <p:sldIdLst>
    <p:sldId id="339" r:id="rId17"/>
    <p:sldId id="340" r:id="rId18"/>
    <p:sldId id="256" r:id="rId19"/>
    <p:sldId id="257" r:id="rId20"/>
    <p:sldId id="292" r:id="rId21"/>
    <p:sldId id="263" r:id="rId22"/>
    <p:sldId id="293" r:id="rId23"/>
    <p:sldId id="294" r:id="rId24"/>
    <p:sldId id="295" r:id="rId25"/>
    <p:sldId id="296" r:id="rId26"/>
    <p:sldId id="318" r:id="rId27"/>
    <p:sldId id="319" r:id="rId28"/>
    <p:sldId id="297" r:id="rId29"/>
    <p:sldId id="320" r:id="rId30"/>
    <p:sldId id="316" r:id="rId31"/>
    <p:sldId id="313" r:id="rId32"/>
    <p:sldId id="314" r:id="rId33"/>
    <p:sldId id="315" r:id="rId34"/>
    <p:sldId id="298" r:id="rId35"/>
    <p:sldId id="312" r:id="rId36"/>
    <p:sldId id="299" r:id="rId37"/>
    <p:sldId id="311" r:id="rId38"/>
    <p:sldId id="300" r:id="rId39"/>
    <p:sldId id="309" r:id="rId40"/>
    <p:sldId id="301" r:id="rId41"/>
    <p:sldId id="307" r:id="rId42"/>
    <p:sldId id="308" r:id="rId43"/>
    <p:sldId id="302" r:id="rId44"/>
    <p:sldId id="306" r:id="rId45"/>
    <p:sldId id="321" r:id="rId46"/>
    <p:sldId id="341" r:id="rId47"/>
  </p:sldIdLst>
  <p:sldSz cx="12192000" cy="6858000"/>
  <p:notesSz cx="6858000" cy="9144000"/>
  <p:custDataLst>
    <p:tags r:id="rId53"/>
  </p:custDataLst>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346" userDrawn="1">
          <p15:clr>
            <a:srgbClr val="A4A3A4"/>
          </p15:clr>
        </p15:guide>
        <p15:guide id="2" orient="horz" pos="3952" userDrawn="1">
          <p15:clr>
            <a:srgbClr val="A4A3A4"/>
          </p15:clr>
        </p15:guide>
        <p15:guide id="3" orient="horz" pos="2160" userDrawn="1">
          <p15:clr>
            <a:srgbClr val="A4A3A4"/>
          </p15:clr>
        </p15:guide>
        <p15:guide id="4" orient="horz" pos="2500" userDrawn="1">
          <p15:clr>
            <a:srgbClr val="A4A3A4"/>
          </p15:clr>
        </p15:guide>
        <p15:guide id="5" orient="horz" pos="798" userDrawn="1">
          <p15:clr>
            <a:srgbClr val="A4A3A4"/>
          </p15:clr>
        </p15:guide>
        <p15:guide id="6" pos="3817" userDrawn="1">
          <p15:clr>
            <a:srgbClr val="A4A3A4"/>
          </p15:clr>
        </p15:guide>
        <p15:guide id="7" pos="7014" userDrawn="1">
          <p15:clr>
            <a:srgbClr val="A4A3A4"/>
          </p15:clr>
        </p15:guide>
        <p15:guide id="8" pos="642" userDrawn="1">
          <p15:clr>
            <a:srgbClr val="A4A3A4"/>
          </p15:clr>
        </p15:guide>
        <p15:guide id="9" pos="2728" userDrawn="1">
          <p15:clr>
            <a:srgbClr val="A4A3A4"/>
          </p15:clr>
        </p15:guide>
        <p15:guide id="10" pos="48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5" d="100"/>
          <a:sy n="115" d="100"/>
        </p:scale>
        <p:origin x="396" y="102"/>
      </p:cViewPr>
      <p:guideLst>
        <p:guide orient="horz" pos="346"/>
        <p:guide orient="horz" pos="3952"/>
        <p:guide orient="horz" pos="2160"/>
        <p:guide orient="horz" pos="2500"/>
        <p:guide orient="horz" pos="798"/>
        <p:guide pos="3817"/>
        <p:guide pos="7014"/>
        <p:guide pos="642"/>
        <p:guide pos="2728"/>
        <p:guide pos="4882"/>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3" Type="http://schemas.openxmlformats.org/officeDocument/2006/relationships/tags" Target="tags/tag21.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notesMaster" Target="notesMasters/notesMaster1.xml"/><Relationship Id="rId47" Type="http://schemas.openxmlformats.org/officeDocument/2006/relationships/slide" Target="slides/slide31.xml"/><Relationship Id="rId46" Type="http://schemas.openxmlformats.org/officeDocument/2006/relationships/slide" Target="slides/slide30.xml"/><Relationship Id="rId45" Type="http://schemas.openxmlformats.org/officeDocument/2006/relationships/slide" Target="slides/slide29.xml"/><Relationship Id="rId44" Type="http://schemas.openxmlformats.org/officeDocument/2006/relationships/slide" Target="slides/slide28.xml"/><Relationship Id="rId43" Type="http://schemas.openxmlformats.org/officeDocument/2006/relationships/slide" Target="slides/slide27.xml"/><Relationship Id="rId42" Type="http://schemas.openxmlformats.org/officeDocument/2006/relationships/slide" Target="slides/slide26.xml"/><Relationship Id="rId41" Type="http://schemas.openxmlformats.org/officeDocument/2006/relationships/slide" Target="slides/slide25.xml"/><Relationship Id="rId40" Type="http://schemas.openxmlformats.org/officeDocument/2006/relationships/slide" Target="slides/slide24.xml"/><Relationship Id="rId4" Type="http://schemas.openxmlformats.org/officeDocument/2006/relationships/slideMaster" Target="slideMasters/slideMaster3.xml"/><Relationship Id="rId39" Type="http://schemas.openxmlformats.org/officeDocument/2006/relationships/slide" Target="slides/slide23.xml"/><Relationship Id="rId38" Type="http://schemas.openxmlformats.org/officeDocument/2006/relationships/slide" Target="slides/slide22.xml"/><Relationship Id="rId37" Type="http://schemas.openxmlformats.org/officeDocument/2006/relationships/slide" Target="slides/slide21.xml"/><Relationship Id="rId36" Type="http://schemas.openxmlformats.org/officeDocument/2006/relationships/slide" Target="slides/slide20.xml"/><Relationship Id="rId35" Type="http://schemas.openxmlformats.org/officeDocument/2006/relationships/slide" Target="slides/slide19.xml"/><Relationship Id="rId34" Type="http://schemas.openxmlformats.org/officeDocument/2006/relationships/slide" Target="slides/slide18.xml"/><Relationship Id="rId33" Type="http://schemas.openxmlformats.org/officeDocument/2006/relationships/slide" Target="slides/slide17.xml"/><Relationship Id="rId32" Type="http://schemas.openxmlformats.org/officeDocument/2006/relationships/slide" Target="slides/slide16.xml"/><Relationship Id="rId31" Type="http://schemas.openxmlformats.org/officeDocument/2006/relationships/slide" Target="slides/slide15.xml"/><Relationship Id="rId30" Type="http://schemas.openxmlformats.org/officeDocument/2006/relationships/slide" Target="slides/slide14.xml"/><Relationship Id="rId3" Type="http://schemas.openxmlformats.org/officeDocument/2006/relationships/slideMaster" Target="slideMasters/slideMaster2.xml"/><Relationship Id="rId29" Type="http://schemas.openxmlformats.org/officeDocument/2006/relationships/slide" Target="slides/slide13.xml"/><Relationship Id="rId28" Type="http://schemas.openxmlformats.org/officeDocument/2006/relationships/slide" Target="slides/slide12.xml"/><Relationship Id="rId27" Type="http://schemas.openxmlformats.org/officeDocument/2006/relationships/slide" Target="slides/slide11.xml"/><Relationship Id="rId26" Type="http://schemas.openxmlformats.org/officeDocument/2006/relationships/slide" Target="slides/slide10.xml"/><Relationship Id="rId25" Type="http://schemas.openxmlformats.org/officeDocument/2006/relationships/slide" Target="slides/slide9.xml"/><Relationship Id="rId24" Type="http://schemas.openxmlformats.org/officeDocument/2006/relationships/slide" Target="slides/slide8.xml"/><Relationship Id="rId23" Type="http://schemas.openxmlformats.org/officeDocument/2006/relationships/slide" Target="slides/slide7.xml"/><Relationship Id="rId22" Type="http://schemas.openxmlformats.org/officeDocument/2006/relationships/slide" Target="slides/slide6.xml"/><Relationship Id="rId21" Type="http://schemas.openxmlformats.org/officeDocument/2006/relationships/slide" Target="slides/slide5.xml"/><Relationship Id="rId20" Type="http://schemas.openxmlformats.org/officeDocument/2006/relationships/slide" Target="slides/slide4.xml"/><Relationship Id="rId2" Type="http://schemas.openxmlformats.org/officeDocument/2006/relationships/theme" Target="theme/theme1.xml"/><Relationship Id="rId19" Type="http://schemas.openxmlformats.org/officeDocument/2006/relationships/slide" Target="slides/slide3.xml"/><Relationship Id="rId18" Type="http://schemas.openxmlformats.org/officeDocument/2006/relationships/slide" Target="slides/slide2.xml"/><Relationship Id="rId17" Type="http://schemas.openxmlformats.org/officeDocument/2006/relationships/slide" Target="slides/slide1.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4338" name="页眉占位符 1"/>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zh-CN" altLang="en-US" sz="1200" dirty="0"/>
          </a:p>
        </p:txBody>
      </p:sp>
      <p:sp>
        <p:nvSpPr>
          <p:cNvPr id="14339" name="日期占位符 2"/>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zh-CN" altLang="en-US" sz="1200" dirty="0"/>
          </a:p>
        </p:txBody>
      </p:sp>
      <p:sp>
        <p:nvSpPr>
          <p:cNvPr id="14340" name="幻灯片图像占位符 3"/>
          <p:cNvSpPr>
            <a:spLocks noGrp="1" noRot="1" noChangeAspect="1"/>
          </p:cNvSpPr>
          <p:nvPr>
            <p:ph type="sldImg" idx="2"/>
          </p:nvPr>
        </p:nvSpPr>
        <p:spPr>
          <a:xfrm>
            <a:off x="381000" y="685800"/>
            <a:ext cx="6096000" cy="3429000"/>
          </a:xfrm>
          <a:prstGeom prst="rect">
            <a:avLst/>
          </a:prstGeom>
          <a:noFill/>
          <a:ln w="9525">
            <a:noFill/>
          </a:ln>
        </p:spPr>
      </p:sp>
      <p:sp>
        <p:nvSpPr>
          <p:cNvPr id="14341" name="备注占位符 4"/>
          <p:cNvSpPr>
            <a:spLocks noGrp="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342" name="页脚占位符 5"/>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zh-CN" altLang="en-US" sz="1200" dirty="0"/>
          </a:p>
        </p:txBody>
      </p:sp>
      <p:sp>
        <p:nvSpPr>
          <p:cNvPr id="14343" name="灯片编号占位符 6"/>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zh-CN" altLang="en-US" dirty="0"/>
          </a:p>
        </p:txBody>
      </p:sp>
      <p:sp>
        <p:nvSpPr>
          <p:cNvPr id="8" name="页脚占位符 7"/>
          <p:cNvSpPr>
            <a:spLocks noGrp="1"/>
          </p:cNvSpPr>
          <p:nvPr>
            <p:ph type="ftr" sz="quarter" idx="11"/>
          </p:nvPr>
        </p:nvSpPr>
        <p:spPr/>
        <p:txBody>
          <a:bodyPr/>
          <a:lstStyle/>
          <a:p>
            <a:pPr lvl="0" eaLnBrk="1" hangingPunct="1"/>
            <a:endParaRPr lang="zh-CN" altLang="en-US" dirty="0"/>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zh-CN" altLang="en-US" dirty="0"/>
          </a:p>
        </p:txBody>
      </p:sp>
      <p:sp>
        <p:nvSpPr>
          <p:cNvPr id="4" name="页脚占位符 3"/>
          <p:cNvSpPr>
            <a:spLocks noGrp="1"/>
          </p:cNvSpPr>
          <p:nvPr>
            <p:ph type="ftr" sz="quarter" idx="11"/>
          </p:nvPr>
        </p:nvSpPr>
        <p:spPr/>
        <p:txBody>
          <a:bodyPr/>
          <a:lstStyle/>
          <a:p>
            <a:pPr lvl="0" eaLnBrk="1" hangingPunct="1"/>
            <a:endParaRPr lang="zh-CN" altLang="en-US" dirty="0"/>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zh-CN" altLang="en-US" dirty="0"/>
          </a:p>
        </p:txBody>
      </p:sp>
      <p:sp>
        <p:nvSpPr>
          <p:cNvPr id="3" name="页脚占位符 2"/>
          <p:cNvSpPr>
            <a:spLocks noGrp="1"/>
          </p:cNvSpPr>
          <p:nvPr>
            <p:ph type="ftr" sz="quarter" idx="11"/>
          </p:nvPr>
        </p:nvSpPr>
        <p:spPr/>
        <p:txBody>
          <a:bodyPr/>
          <a:lstStyle/>
          <a:p>
            <a:pPr lvl="0" eaLnBrk="1" hangingPunct="1"/>
            <a:endParaRPr lang="zh-CN" altLang="en-US" dirty="0"/>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zh-CN" altLang="en-US" dirty="0"/>
          </a:p>
        </p:txBody>
      </p:sp>
      <p:sp>
        <p:nvSpPr>
          <p:cNvPr id="6" name="页脚占位符 5"/>
          <p:cNvSpPr>
            <a:spLocks noGrp="1"/>
          </p:cNvSpPr>
          <p:nvPr>
            <p:ph type="ftr" sz="quarter" idx="11"/>
          </p:nvPr>
        </p:nvSpPr>
        <p:spPr/>
        <p:txBody>
          <a:bodyPr/>
          <a:lstStyle/>
          <a:p>
            <a:pPr lvl="0" eaLnBrk="1" hangingPunct="1"/>
            <a:endParaRPr lang="zh-CN" altLang="en-US" dirty="0"/>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zh-CN" altLang="en-US" dirty="0"/>
          </a:p>
        </p:txBody>
      </p:sp>
      <p:sp>
        <p:nvSpPr>
          <p:cNvPr id="5" name="页脚占位符 4"/>
          <p:cNvSpPr>
            <a:spLocks noGrp="1"/>
          </p:cNvSpPr>
          <p:nvPr>
            <p:ph type="ftr" sz="quarter" idx="11"/>
          </p:nvPr>
        </p:nvSpPr>
        <p:spPr/>
        <p:txBody>
          <a:bodyPr/>
          <a:lstStyle/>
          <a:p>
            <a:pPr lvl="0" eaLnBrk="1" hangingPunct="1"/>
            <a:endParaRPr lang="zh-CN" altLang="en-US" dirty="0"/>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pn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4" Type="http://schemas.openxmlformats.org/officeDocument/2006/relationships/theme" Target="../theme/theme13.xml"/><Relationship Id="rId13" Type="http://schemas.openxmlformats.org/officeDocument/2006/relationships/image" Target="../media/image1.png"/><Relationship Id="rId12" Type="http://schemas.openxmlformats.org/officeDocument/2006/relationships/slideLayout" Target="../slideLayouts/slideLayout144.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0242"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10243"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44" name="日期占位符 4"/>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10245" name="页脚占位符 5"/>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0246" name="灯片编号占位符 6"/>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126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1126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268"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11269"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1270" name="灯片编号占位符 5"/>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2290"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12291"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292"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12293"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2294" name="灯片编号占位符 5"/>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3314"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13315"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3316" name="日期占位符 2"/>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13317" name="页脚占位符 3"/>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13318" name="灯片编号占位符 4"/>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63"/>
            <a:ext cx="10972800" cy="114310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350"/>
            <a:ext cx="10972800" cy="4526381"/>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938"/>
            <a:ext cx="2844800" cy="36515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218565"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165600" y="6356938"/>
            <a:ext cx="3860800" cy="365159"/>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938"/>
            <a:ext cx="2844800" cy="365159"/>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1218565"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userDrawn="1"/>
        </p:nvPicPr>
        <p:blipFill>
          <a:blip r:embed="rId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txStyles>
    <p:titleStyle>
      <a:lvl1pPr algn="ctr" defTabSz="91313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130" rtl="0" eaLnBrk="1" latinLnBrk="0" hangingPunct="1">
        <a:spcBef>
          <a:spcPct val="15000"/>
        </a:spcBef>
        <a:buFont typeface="Arial" panose="020B0604020202020204" pitchFamily="34" charset="0"/>
        <a:buChar char="•"/>
        <a:defRPr sz="3200" kern="1200">
          <a:solidFill>
            <a:schemeClr val="tx1"/>
          </a:solidFill>
          <a:latin typeface="+mn-lt"/>
          <a:ea typeface="+mn-ea"/>
          <a:cs typeface="+mn-cs"/>
        </a:defRPr>
      </a:lvl1pPr>
      <a:lvl2pPr marL="742315" indent="-285115" algn="l" defTabSz="913130" rtl="0" eaLnBrk="1" latinLnBrk="0" hangingPunct="1">
        <a:spcBef>
          <a:spcPct val="15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13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5pPr>
      <a:lvl6pPr marL="25126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6pPr>
      <a:lvl7pPr marL="29698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130" rtl="0" eaLnBrk="1" latinLnBrk="0" hangingPunct="1">
        <a:spcBef>
          <a:spcPct val="15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7200"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965" algn="l" defTabSz="913130" rtl="0" eaLnBrk="1" latinLnBrk="0" hangingPunct="1">
        <a:defRPr sz="1800" kern="1200">
          <a:solidFill>
            <a:schemeClr val="tx1"/>
          </a:solidFill>
          <a:latin typeface="+mn-lt"/>
          <a:ea typeface="+mn-ea"/>
          <a:cs typeface="+mn-cs"/>
        </a:defRPr>
      </a:lvl4pPr>
      <a:lvl5pPr marL="1828165" algn="l" defTabSz="913130" rtl="0" eaLnBrk="1" latinLnBrk="0" hangingPunct="1">
        <a:defRPr sz="1800" kern="1200">
          <a:solidFill>
            <a:schemeClr val="tx1"/>
          </a:solidFill>
          <a:latin typeface="+mn-lt"/>
          <a:ea typeface="+mn-ea"/>
          <a:cs typeface="+mn-cs"/>
        </a:defRPr>
      </a:lvl5pPr>
      <a:lvl6pPr marL="2284730" algn="l" defTabSz="913130" rtl="0" eaLnBrk="1" latinLnBrk="0" hangingPunct="1">
        <a:defRPr sz="1800" kern="1200">
          <a:solidFill>
            <a:schemeClr val="tx1"/>
          </a:solidFill>
          <a:latin typeface="+mn-lt"/>
          <a:ea typeface="+mn-ea"/>
          <a:cs typeface="+mn-cs"/>
        </a:defRPr>
      </a:lvl6pPr>
      <a:lvl7pPr marL="2741295" algn="l" defTabSz="913130" rtl="0" eaLnBrk="1" latinLnBrk="0" hangingPunct="1">
        <a:defRPr sz="1800" kern="1200">
          <a:solidFill>
            <a:schemeClr val="tx1"/>
          </a:solidFill>
          <a:latin typeface="+mn-lt"/>
          <a:ea typeface="+mn-ea"/>
          <a:cs typeface="+mn-cs"/>
        </a:defRPr>
      </a:lvl7pPr>
      <a:lvl8pPr marL="3198495" algn="l" defTabSz="913130" rtl="0" eaLnBrk="1" latinLnBrk="0" hangingPunct="1">
        <a:defRPr sz="1800" kern="1200">
          <a:solidFill>
            <a:schemeClr val="tx1"/>
          </a:solidFill>
          <a:latin typeface="+mn-lt"/>
          <a:ea typeface="+mn-ea"/>
          <a:cs typeface="+mn-cs"/>
        </a:defRPr>
      </a:lvl8pPr>
      <a:lvl9pPr marL="3655695" algn="l" defTabSz="913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2051"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2053"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2054" name="灯片编号占位符 5"/>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3075"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3077"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3078" name="灯片编号占位符 5"/>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4099"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日期占位符 3"/>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4101" name="页脚占位符 4"/>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4102" name="灯片编号占位符 5"/>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5123"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4" name="日期占位符 4"/>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5125" name="页脚占位符 5"/>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5126" name="灯片编号占位符 6"/>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614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614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148" name="日期占位符 6"/>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6149" name="页脚占位符 7"/>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6150" name="灯片编号占位符 8"/>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7170"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7171"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172" name="日期占位符 2"/>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7173" name="页脚占位符 3"/>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7174" name="灯片编号占位符 4"/>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8194"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8195"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196" name="日期占位符 1"/>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8197" name="页脚占位符 2"/>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8198" name="灯片编号占位符 3"/>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9219"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220" name="日期占位符 4"/>
          <p:cNvSpPr>
            <a:spLocks noGrp="1"/>
          </p:cNvSpPr>
          <p:nvPr>
            <p:ph type="dt" sz="half" idx="2"/>
          </p:nvPr>
        </p:nvSpPr>
        <p:spPr>
          <a:xfrm>
            <a:off x="838200" y="6356350"/>
            <a:ext cx="2743200" cy="365125"/>
          </a:xfrm>
          <a:prstGeom prst="rect">
            <a:avLst/>
          </a:prstGeom>
          <a:noFill/>
          <a:ln w="9525">
            <a:noFill/>
          </a:ln>
        </p:spPr>
        <p:txBody>
          <a:bodyPr anchor="ctr"/>
          <a:lstStyle>
            <a:lvl1pPr>
              <a:defRPr sz="1200">
                <a:solidFill>
                  <a:srgbClr val="898989"/>
                </a:solidFill>
              </a:defRPr>
            </a:lvl1pPr>
          </a:lstStyle>
          <a:p>
            <a:pPr lvl="0" eaLnBrk="1" hangingPunct="1"/>
            <a:endParaRPr lang="zh-CN" altLang="en-US" dirty="0"/>
          </a:p>
        </p:txBody>
      </p:sp>
      <p:sp>
        <p:nvSpPr>
          <p:cNvPr id="9221" name="页脚占位符 5"/>
          <p:cNvSpPr>
            <a:spLocks noGrp="1"/>
          </p:cNvSpPr>
          <p:nvPr>
            <p:ph type="ftr" sz="quarter" idx="3"/>
          </p:nvPr>
        </p:nvSpPr>
        <p:spPr>
          <a:xfrm>
            <a:off x="4038600" y="6356350"/>
            <a:ext cx="4114800" cy="365125"/>
          </a:xfrm>
          <a:prstGeom prst="rect">
            <a:avLst/>
          </a:prstGeom>
          <a:noFill/>
          <a:ln w="9525">
            <a:noFill/>
          </a:ln>
        </p:spPr>
        <p:txBody>
          <a:bodyPr anchor="ctr"/>
          <a:lstStyle>
            <a:lvl1pPr algn="ctr">
              <a:defRPr sz="1200">
                <a:solidFill>
                  <a:srgbClr val="898989"/>
                </a:solidFill>
              </a:defRPr>
            </a:lvl1pPr>
          </a:lstStyle>
          <a:p>
            <a:pPr lvl="0" eaLnBrk="1" hangingPunct="1"/>
            <a:endParaRPr lang="zh-CN" altLang="en-US" dirty="0"/>
          </a:p>
        </p:txBody>
      </p:sp>
      <p:sp>
        <p:nvSpPr>
          <p:cNvPr id="9222" name="灯片编号占位符 6"/>
          <p:cNvSpPr>
            <a:spLocks noGrp="1"/>
          </p:cNvSpPr>
          <p:nvPr>
            <p:ph type="sldNum" sz="quarter" idx="4"/>
          </p:nvPr>
        </p:nvSpPr>
        <p:spPr>
          <a:xfrm>
            <a:off x="8610600" y="6356350"/>
            <a:ext cx="2743200" cy="365125"/>
          </a:xfrm>
          <a:prstGeom prst="rect">
            <a:avLst/>
          </a:prstGeom>
          <a:noFill/>
          <a:ln w="9525">
            <a:noFill/>
          </a:ln>
        </p:spPr>
        <p:txBody>
          <a:bodyPr anchor="ctr"/>
          <a:lstStyle>
            <a:lvl1pPr algn="r">
              <a:defRPr sz="1200">
                <a:solidFill>
                  <a:srgbClr val="898989"/>
                </a:solidFill>
              </a:defRPr>
            </a:lvl1pPr>
          </a:lstStyle>
          <a:p>
            <a:pPr lvl="0" eaLnBrk="1" hangingPunct="1"/>
            <a:fld id="{9A0DB2DC-4C9A-4742-B13C-FB6460FD3503}" type="slidenum">
              <a:rPr lang="zh-CN" altLang="en-US" dirty="0"/>
            </a:fld>
            <a:endParaRPr lang="zh-CN" altLang="en-US" dirty="0"/>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marL="914400" lvl="0" indent="-91440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sym typeface="Calibri Light" panose="020F0302020204030204" charset="0"/>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Calibri" panose="020F0502020204030204" pitchFamily="2" charset="0"/>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Calibri" panose="020F0502020204030204" pitchFamily="2" charset="0"/>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Calibri" panose="020F0502020204030204" pitchFamily="2" charset="0"/>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sym typeface="Calibri" panose="020F0502020204030204" pitchFamily="2"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33.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9.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9.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9.xml"/><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39.xml"/><Relationship Id="rId5" Type="http://schemas.openxmlformats.org/officeDocument/2006/relationships/image" Target="../media/image24.emf"/><Relationship Id="rId4" Type="http://schemas.openxmlformats.org/officeDocument/2006/relationships/image" Target="../media/image23.emf"/><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9.xml"/><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9.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1.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4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6.jpeg"/><Relationship Id="rId4" Type="http://schemas.openxmlformats.org/officeDocument/2006/relationships/tags" Target="../tags/tag18.xml"/><Relationship Id="rId3" Type="http://schemas.openxmlformats.org/officeDocument/2006/relationships/image" Target="../media/image35.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9.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2" charset="-122"/>
                <a:ea typeface="微软雅黑" panose="020B0503020204020204" pitchFamily="2" charset="-122"/>
                <a:cs typeface="+mn-cs"/>
              </a:rPr>
              <a:t>职业卫生管理要点</a:t>
            </a:r>
            <a:endParaRPr lang="zh-CN" altLang="en-US" sz="5120" smtClean="0">
              <a:solidFill>
                <a:srgbClr val="1E6FAD"/>
              </a:solidFill>
              <a:latin typeface="微软雅黑" panose="020B0503020204020204" pitchFamily="2" charset="-122"/>
              <a:ea typeface="微软雅黑" panose="020B0503020204020204" pitchFamily="2"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2" charset="-122"/>
                <a:ea typeface="微软雅黑" panose="020B0503020204020204" pitchFamily="2" charset="-122"/>
              </a:rPr>
              <a:t>博富特咨询</a:t>
            </a:r>
            <a:r>
              <a:rPr lang="en-US" altLang="zh-CN" sz="2400" b="1" dirty="0">
                <a:solidFill>
                  <a:schemeClr val="lt1"/>
                </a:solidFill>
                <a:effectLst/>
                <a:latin typeface="微软雅黑" panose="020B0503020204020204" pitchFamily="2" charset="-122"/>
                <a:ea typeface="微软雅黑" panose="020B0503020204020204" pitchFamily="2" charset="-122"/>
              </a:rPr>
              <a:t> </a:t>
            </a:r>
            <a:endParaRPr lang="en-US" altLang="zh-CN" sz="2400" b="1" dirty="0">
              <a:solidFill>
                <a:schemeClr val="lt1"/>
              </a:solidFill>
              <a:effectLst/>
              <a:latin typeface="微软雅黑" panose="020B0503020204020204" pitchFamily="2" charset="-122"/>
              <a:ea typeface="微软雅黑" panose="020B0503020204020204" pitchFamily="2"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全面</a:t>
            </a:r>
            <a:endParaRPr lang="zh-CN" altLang="en-US" b="1">
              <a:solidFill>
                <a:schemeClr val="bg1"/>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2531" name="组合 22530"/>
          <p:cNvGrpSpPr/>
          <p:nvPr/>
        </p:nvGrpSpPr>
        <p:grpSpPr>
          <a:xfrm>
            <a:off x="2008188" y="2389188"/>
            <a:ext cx="2079625" cy="2079625"/>
            <a:chOff x="0" y="0"/>
            <a:chExt cx="2079522" cy="2079522"/>
          </a:xfrm>
        </p:grpSpPr>
        <p:grpSp>
          <p:nvGrpSpPr>
            <p:cNvPr id="22532" name="组合 22531"/>
            <p:cNvGrpSpPr/>
            <p:nvPr/>
          </p:nvGrpSpPr>
          <p:grpSpPr>
            <a:xfrm>
              <a:off x="0" y="0"/>
              <a:ext cx="2079522" cy="2079522"/>
              <a:chOff x="0" y="0"/>
              <a:chExt cx="2079522" cy="2079522"/>
            </a:xfrm>
          </p:grpSpPr>
          <p:sp>
            <p:nvSpPr>
              <p:cNvPr id="22533"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22534"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22535"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22536" name="文本框 42"/>
            <p:cNvSpPr/>
            <p:nvPr/>
          </p:nvSpPr>
          <p:spPr>
            <a:xfrm>
              <a:off x="406934" y="316486"/>
              <a:ext cx="1313180" cy="1446550"/>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rPr>
                <a:t>04</a:t>
              </a:r>
              <a:endParaRPr lang="zh-CN" altLang="en-US"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22537" name="组合 22536"/>
          <p:cNvGrpSpPr/>
          <p:nvPr/>
        </p:nvGrpSpPr>
        <p:grpSpPr>
          <a:xfrm>
            <a:off x="6618288" y="1127125"/>
            <a:ext cx="4822825" cy="103188"/>
            <a:chOff x="0" y="0"/>
            <a:chExt cx="4822371" cy="103239"/>
          </a:xfrm>
        </p:grpSpPr>
        <p:sp>
          <p:nvSpPr>
            <p:cNvPr id="22538"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9"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22540"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前期预防</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2541" name="组合 22540"/>
          <p:cNvGrpSpPr/>
          <p:nvPr/>
        </p:nvGrpSpPr>
        <p:grpSpPr>
          <a:xfrm>
            <a:off x="6664325" y="1533525"/>
            <a:ext cx="4926013" cy="952500"/>
            <a:chOff x="0" y="0"/>
            <a:chExt cx="4925621" cy="952442"/>
          </a:xfrm>
        </p:grpSpPr>
        <p:grpSp>
          <p:nvGrpSpPr>
            <p:cNvPr id="22542" name="组合 22541"/>
            <p:cNvGrpSpPr/>
            <p:nvPr/>
          </p:nvGrpSpPr>
          <p:grpSpPr>
            <a:xfrm>
              <a:off x="0" y="0"/>
              <a:ext cx="1166055" cy="840768"/>
              <a:chOff x="0" y="0"/>
              <a:chExt cx="1166055" cy="840768"/>
            </a:xfrm>
          </p:grpSpPr>
          <p:sp>
            <p:nvSpPr>
              <p:cNvPr id="22543"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A</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4"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2545" name="组合 22544"/>
            <p:cNvGrpSpPr/>
            <p:nvPr/>
          </p:nvGrpSpPr>
          <p:grpSpPr>
            <a:xfrm>
              <a:off x="1399402" y="0"/>
              <a:ext cx="3526219" cy="952442"/>
              <a:chOff x="0" y="0"/>
              <a:chExt cx="3526219" cy="952442"/>
            </a:xfrm>
          </p:grpSpPr>
          <p:sp>
            <p:nvSpPr>
              <p:cNvPr id="22546" name="文本框 77"/>
              <p:cNvSpPr/>
              <p:nvPr/>
            </p:nvSpPr>
            <p:spPr>
              <a:xfrm>
                <a:off x="2" y="0"/>
                <a:ext cx="2861598" cy="369763"/>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职业病危害项目申报</a:t>
                </a:r>
                <a:r>
                  <a:rPr lang="en-US" altLang="x-none" b="1" dirty="0">
                    <a:solidFill>
                      <a:srgbClr val="000000"/>
                    </a:solidFill>
                    <a:latin typeface="仿宋_GB2312" pitchFamily="1" charset="-122"/>
                    <a:ea typeface="仿宋_GB2312" pitchFamily="1" charset="-122"/>
                  </a:rPr>
                  <a:t>(4.1)</a:t>
                </a:r>
                <a:endParaRPr lang="zh-CN" altLang="en-US" b="1" dirty="0">
                  <a:solidFill>
                    <a:srgbClr val="000000"/>
                  </a:solidFill>
                  <a:latin typeface="仿宋_GB2312" pitchFamily="1" charset="-122"/>
                  <a:ea typeface="仿宋_GB2312" pitchFamily="1" charset="-122"/>
                </a:endParaRPr>
              </a:p>
            </p:txBody>
          </p:sp>
          <p:sp>
            <p:nvSpPr>
              <p:cNvPr id="22547" name="矩形 78"/>
              <p:cNvSpPr/>
              <p:nvPr/>
            </p:nvSpPr>
            <p:spPr>
              <a:xfrm>
                <a:off x="0" y="366984"/>
                <a:ext cx="3526219" cy="585458"/>
              </a:xfrm>
              <a:prstGeom prst="rect">
                <a:avLst/>
              </a:prstGeom>
              <a:noFill/>
              <a:ln w="9525">
                <a:noFill/>
              </a:ln>
            </p:spPr>
            <p:txBody>
              <a:bodyPr>
                <a:spAutoFit/>
              </a:bodyPr>
              <a:lstStyle/>
              <a:p>
                <a:pPr lvl="0" eaLnBrk="1" hangingPunct="1"/>
                <a:r>
                  <a:rPr lang="zh-CN" altLang="en-US" sz="1600" dirty="0">
                    <a:latin typeface="Arial" panose="020B0604020202020204" pitchFamily="34" charset="0"/>
                    <a:ea typeface="宋体" panose="02010600030101010101" pitchFamily="2" charset="-122"/>
                  </a:rPr>
                  <a:t>查看是否有安监部门的申报回执，重要事项变更是否及时进行变更申报。</a:t>
                </a:r>
                <a:endParaRPr lang="zh-CN" altLang="en-US" sz="1600" dirty="0">
                  <a:latin typeface="Arial" panose="020B0604020202020204" pitchFamily="34" charset="0"/>
                  <a:ea typeface="宋体" panose="02010600030101010101" pitchFamily="2" charset="-122"/>
                </a:endParaRPr>
              </a:p>
            </p:txBody>
          </p:sp>
        </p:grpSp>
      </p:grpSp>
      <p:grpSp>
        <p:nvGrpSpPr>
          <p:cNvPr id="22548" name="组合 22547"/>
          <p:cNvGrpSpPr/>
          <p:nvPr/>
        </p:nvGrpSpPr>
        <p:grpSpPr>
          <a:xfrm>
            <a:off x="6664325" y="2598738"/>
            <a:ext cx="5194300" cy="1198562"/>
            <a:chOff x="0" y="0"/>
            <a:chExt cx="5193923" cy="1197381"/>
          </a:xfrm>
        </p:grpSpPr>
        <p:grpSp>
          <p:nvGrpSpPr>
            <p:cNvPr id="22549" name="组合 22548"/>
            <p:cNvGrpSpPr/>
            <p:nvPr/>
          </p:nvGrpSpPr>
          <p:grpSpPr>
            <a:xfrm>
              <a:off x="0" y="0"/>
              <a:ext cx="1166055" cy="840768"/>
              <a:chOff x="0" y="0"/>
              <a:chExt cx="1533738" cy="1105879"/>
            </a:xfrm>
          </p:grpSpPr>
          <p:sp>
            <p:nvSpPr>
              <p:cNvPr id="22550"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B</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1"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2552" name="组合 22551"/>
            <p:cNvGrpSpPr/>
            <p:nvPr/>
          </p:nvGrpSpPr>
          <p:grpSpPr>
            <a:xfrm>
              <a:off x="1399403" y="0"/>
              <a:ext cx="3794520" cy="1197381"/>
              <a:chOff x="0" y="0"/>
              <a:chExt cx="3794520" cy="1197381"/>
            </a:xfrm>
          </p:grpSpPr>
          <p:sp>
            <p:nvSpPr>
              <p:cNvPr id="22553" name="文本框 80"/>
              <p:cNvSpPr/>
              <p:nvPr/>
            </p:nvSpPr>
            <p:spPr>
              <a:xfrm>
                <a:off x="1" y="0"/>
                <a:ext cx="3794519" cy="369065"/>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建设项目职业卫生三同时</a:t>
                </a:r>
                <a:r>
                  <a:rPr lang="en-US" altLang="x-none" b="1" dirty="0">
                    <a:solidFill>
                      <a:srgbClr val="000000"/>
                    </a:solidFill>
                    <a:latin typeface="仿宋_GB2312" pitchFamily="1" charset="-122"/>
                    <a:ea typeface="仿宋_GB2312" pitchFamily="1" charset="-122"/>
                  </a:rPr>
                  <a:t>(4.2-4.4)</a:t>
                </a:r>
                <a:endParaRPr lang="zh-CN" altLang="en-US" b="1" dirty="0">
                  <a:solidFill>
                    <a:srgbClr val="000000"/>
                  </a:solidFill>
                  <a:latin typeface="仿宋_GB2312" pitchFamily="1" charset="-122"/>
                  <a:ea typeface="仿宋_GB2312" pitchFamily="1" charset="-122"/>
                </a:endParaRPr>
              </a:p>
            </p:txBody>
          </p:sp>
          <p:sp>
            <p:nvSpPr>
              <p:cNvPr id="22554" name="矩形 81"/>
              <p:cNvSpPr/>
              <p:nvPr/>
            </p:nvSpPr>
            <p:spPr>
              <a:xfrm>
                <a:off x="0" y="366984"/>
                <a:ext cx="3526218" cy="830397"/>
              </a:xfrm>
              <a:prstGeom prst="rect">
                <a:avLst/>
              </a:prstGeom>
              <a:noFill/>
              <a:ln w="9525">
                <a:noFill/>
              </a:ln>
            </p:spPr>
            <p:txBody>
              <a:bodyPr>
                <a:spAutoFit/>
              </a:bodyPr>
              <a:lstStyle/>
              <a:p>
                <a:pPr lvl="0" eaLnBrk="1" hangingPunct="1"/>
                <a:r>
                  <a:rPr lang="en-US" altLang="x-none" sz="1600" dirty="0">
                    <a:latin typeface="Arial" panose="020B0604020202020204" pitchFamily="34" charset="0"/>
                    <a:ea typeface="宋体" panose="02010600030101010101" pitchFamily="2" charset="-122"/>
                  </a:rPr>
                  <a:t>2012</a:t>
                </a:r>
                <a:r>
                  <a:rPr lang="zh-CN" altLang="en-US" sz="1600" dirty="0">
                    <a:latin typeface="Arial" panose="020B0604020202020204" pitchFamily="34" charset="0"/>
                    <a:ea typeface="宋体" panose="02010600030101010101" pitchFamily="2" charset="-122"/>
                  </a:rPr>
                  <a:t>年</a:t>
                </a:r>
                <a:r>
                  <a:rPr lang="en-US" altLang="x-none" sz="1600" dirty="0">
                    <a:latin typeface="Arial" panose="020B0604020202020204" pitchFamily="34" charset="0"/>
                    <a:ea typeface="宋体" panose="02010600030101010101" pitchFamily="2" charset="-122"/>
                  </a:rPr>
                  <a:t>6</a:t>
                </a:r>
                <a:r>
                  <a:rPr lang="zh-CN" altLang="en-US" sz="1600" dirty="0">
                    <a:latin typeface="Arial" panose="020B0604020202020204" pitchFamily="34" charset="0"/>
                    <a:ea typeface="宋体" panose="02010600030101010101" pitchFamily="2" charset="-122"/>
                  </a:rPr>
                  <a:t>月</a:t>
                </a:r>
                <a:r>
                  <a:rPr lang="en-US" altLang="x-none" sz="1600" dirty="0">
                    <a:latin typeface="Arial" panose="020B0604020202020204" pitchFamily="34" charset="0"/>
                    <a:ea typeface="宋体" panose="02010600030101010101" pitchFamily="2" charset="-122"/>
                  </a:rPr>
                  <a:t>1</a:t>
                </a:r>
                <a:r>
                  <a:rPr lang="zh-CN" altLang="en-US" sz="1600" dirty="0">
                    <a:latin typeface="Arial" panose="020B0604020202020204" pitchFamily="34" charset="0"/>
                    <a:ea typeface="宋体" panose="02010600030101010101" pitchFamily="2" charset="-122"/>
                  </a:rPr>
                  <a:t>日后即第</a:t>
                </a:r>
                <a:r>
                  <a:rPr lang="en-US" altLang="x-none" sz="1600" dirty="0">
                    <a:latin typeface="Arial" panose="020B0604020202020204" pitchFamily="34" charset="0"/>
                    <a:ea typeface="宋体" panose="02010600030101010101" pitchFamily="2" charset="-122"/>
                  </a:rPr>
                  <a:t>51</a:t>
                </a:r>
                <a:r>
                  <a:rPr lang="zh-CN" altLang="en-US" sz="1600" dirty="0">
                    <a:latin typeface="Arial" panose="020B0604020202020204" pitchFamily="34" charset="0"/>
                    <a:ea typeface="宋体" panose="02010600030101010101" pitchFamily="2" charset="-122"/>
                  </a:rPr>
                  <a:t>号令颁布以来新建、改建、扩建和技术改造、技术引进建设项目</a:t>
                </a:r>
                <a:endParaRPr lang="zh-CN" altLang="en-US" sz="1600" dirty="0">
                  <a:latin typeface="Arial" panose="020B0604020202020204" pitchFamily="34" charset="0"/>
                  <a:ea typeface="宋体" panose="02010600030101010101" pitchFamily="2" charset="-122"/>
                </a:endParaRPr>
              </a:p>
            </p:txBody>
          </p:sp>
        </p:grpSp>
      </p:grpSp>
      <p:grpSp>
        <p:nvGrpSpPr>
          <p:cNvPr id="22555" name="组合 22554"/>
          <p:cNvGrpSpPr/>
          <p:nvPr/>
        </p:nvGrpSpPr>
        <p:grpSpPr>
          <a:xfrm>
            <a:off x="6664325" y="3875088"/>
            <a:ext cx="5002213" cy="1203325"/>
            <a:chOff x="0" y="0"/>
            <a:chExt cx="5002737" cy="1205011"/>
          </a:xfrm>
        </p:grpSpPr>
        <p:grpSp>
          <p:nvGrpSpPr>
            <p:cNvPr id="22556" name="组合 22555"/>
            <p:cNvGrpSpPr/>
            <p:nvPr/>
          </p:nvGrpSpPr>
          <p:grpSpPr>
            <a:xfrm>
              <a:off x="0" y="0"/>
              <a:ext cx="1166055" cy="840768"/>
              <a:chOff x="0" y="0"/>
              <a:chExt cx="1533738" cy="1105879"/>
            </a:xfrm>
          </p:grpSpPr>
          <p:sp>
            <p:nvSpPr>
              <p:cNvPr id="22557"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C</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8"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2559" name="组合 22558"/>
            <p:cNvGrpSpPr/>
            <p:nvPr/>
          </p:nvGrpSpPr>
          <p:grpSpPr>
            <a:xfrm>
              <a:off x="1399403" y="6059"/>
              <a:ext cx="3603334" cy="1198952"/>
              <a:chOff x="0" y="0"/>
              <a:chExt cx="3603334" cy="1198952"/>
            </a:xfrm>
          </p:grpSpPr>
          <p:sp>
            <p:nvSpPr>
              <p:cNvPr id="22560" name="文本框 83"/>
              <p:cNvSpPr/>
              <p:nvPr/>
            </p:nvSpPr>
            <p:spPr>
              <a:xfrm>
                <a:off x="1" y="0"/>
                <a:ext cx="3445074" cy="369763"/>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技术、工艺、材料（</a:t>
                </a:r>
                <a:r>
                  <a:rPr lang="en-US" altLang="x-none" b="1" dirty="0">
                    <a:solidFill>
                      <a:srgbClr val="000000"/>
                    </a:solidFill>
                    <a:latin typeface="仿宋_GB2312" pitchFamily="1" charset="-122"/>
                    <a:ea typeface="仿宋_GB2312" pitchFamily="1" charset="-122"/>
                  </a:rPr>
                  <a:t>4.5-4.11</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sp>
            <p:nvSpPr>
              <p:cNvPr id="22561" name="矩形 84"/>
              <p:cNvSpPr/>
              <p:nvPr/>
            </p:nvSpPr>
            <p:spPr>
              <a:xfrm>
                <a:off x="0" y="366984"/>
                <a:ext cx="3603334" cy="831968"/>
              </a:xfrm>
              <a:prstGeom prst="rect">
                <a:avLst/>
              </a:prstGeom>
              <a:noFill/>
              <a:ln w="9525">
                <a:noFill/>
              </a:ln>
            </p:spPr>
            <p:txBody>
              <a:bodyPr>
                <a:spAutoFit/>
              </a:bodyPr>
              <a:lstStyle/>
              <a:p>
                <a:pPr lvl="0" eaLnBrk="1" hangingPunct="1"/>
                <a:r>
                  <a:rPr lang="en-US" altLang="x-none" sz="1600" dirty="0">
                    <a:latin typeface="Arial" panose="020B0604020202020204" pitchFamily="34" charset="0"/>
                    <a:ea typeface="宋体" panose="02010600030101010101" pitchFamily="2" charset="-122"/>
                  </a:rPr>
                  <a:t>1.</a:t>
                </a:r>
                <a:r>
                  <a:rPr lang="zh-CN" altLang="en-US" sz="1600" dirty="0">
                    <a:latin typeface="Arial" panose="020B0604020202020204" pitchFamily="34" charset="0"/>
                    <a:ea typeface="宋体" panose="02010600030101010101" pitchFamily="2" charset="-122"/>
                  </a:rPr>
                  <a:t>生产工艺流程介绍；</a:t>
                </a:r>
                <a:endParaRPr lang="en-US" altLang="x-none" sz="1600" dirty="0">
                  <a:latin typeface="Arial" panose="020B0604020202020204" pitchFamily="34" charset="0"/>
                  <a:ea typeface="宋体" panose="02010600030101010101" pitchFamily="2" charset="-122"/>
                </a:endParaRPr>
              </a:p>
              <a:p>
                <a:pPr lvl="0" eaLnBrk="1" hangingPunct="1"/>
                <a:r>
                  <a:rPr lang="en-US" altLang="x-none" sz="1600" dirty="0">
                    <a:latin typeface="Arial" panose="020B0604020202020204" pitchFamily="34" charset="0"/>
                    <a:ea typeface="宋体" panose="02010600030101010101" pitchFamily="2" charset="-122"/>
                  </a:rPr>
                  <a:t>2.</a:t>
                </a:r>
                <a:r>
                  <a:rPr lang="zh-CN" altLang="en-US" sz="1600" dirty="0">
                    <a:latin typeface="Arial" panose="020B0604020202020204" pitchFamily="34" charset="0"/>
                    <a:ea typeface="宋体" panose="02010600030101010101" pitchFamily="2" charset="-122"/>
                  </a:rPr>
                  <a:t>可能产生职业病危害设备、材料和化学品一览表（表</a:t>
                </a:r>
                <a:r>
                  <a:rPr lang="en-US" altLang="x-none" sz="1600" dirty="0">
                    <a:latin typeface="Arial" panose="020B0604020202020204" pitchFamily="34" charset="0"/>
                    <a:ea typeface="宋体" panose="02010600030101010101" pitchFamily="2" charset="-122"/>
                  </a:rPr>
                  <a:t>4-1</a:t>
                </a:r>
                <a:r>
                  <a:rPr lang="zh-CN" altLang="en-US" sz="1600" dirty="0">
                    <a:latin typeface="Arial" panose="020B0604020202020204" pitchFamily="34" charset="0"/>
                    <a:ea typeface="宋体" panose="02010600030101010101" pitchFamily="2" charset="-122"/>
                  </a:rPr>
                  <a:t>）；</a:t>
                </a:r>
                <a:endParaRPr lang="zh-CN" altLang="en-US" sz="1600" dirty="0">
                  <a:latin typeface="Arial" panose="020B0604020202020204" pitchFamily="34" charset="0"/>
                  <a:ea typeface="宋体" panose="02010600030101010101" pitchFamily="2" charset="-122"/>
                </a:endParaRPr>
              </a:p>
              <a:p>
                <a:pPr lvl="0" eaLnBrk="1" hangingPunct="1"/>
                <a:r>
                  <a:rPr lang="zh-CN" altLang="en-US" sz="1600" dirty="0">
                    <a:latin typeface="Arial" panose="020B0604020202020204" pitchFamily="34" charset="0"/>
                    <a:ea typeface="宋体" panose="02010600030101010101" pitchFamily="2" charset="-122"/>
                  </a:rPr>
                  <a:t>3.主要原材料的MSDS。</a:t>
                </a:r>
                <a:endParaRPr lang="en-US" altLang="x-none" sz="1600" dirty="0">
                  <a:latin typeface="Arial" panose="020B0604020202020204" pitchFamily="34" charset="0"/>
                  <a:ea typeface="宋体" panose="02010600030101010101" pitchFamily="2" charset="-122"/>
                </a:endParaRPr>
              </a:p>
            </p:txBody>
          </p:sp>
        </p:grpSp>
      </p:grpSp>
      <p:grpSp>
        <p:nvGrpSpPr>
          <p:cNvPr id="22562" name="组合 22561"/>
          <p:cNvGrpSpPr/>
          <p:nvPr/>
        </p:nvGrpSpPr>
        <p:grpSpPr>
          <a:xfrm>
            <a:off x="6664325" y="5227638"/>
            <a:ext cx="5002213" cy="1444625"/>
            <a:chOff x="0" y="0"/>
            <a:chExt cx="5002737" cy="1443425"/>
          </a:xfrm>
        </p:grpSpPr>
        <p:grpSp>
          <p:nvGrpSpPr>
            <p:cNvPr id="22563" name="组合 22562"/>
            <p:cNvGrpSpPr/>
            <p:nvPr/>
          </p:nvGrpSpPr>
          <p:grpSpPr>
            <a:xfrm>
              <a:off x="0" y="0"/>
              <a:ext cx="1166055" cy="840768"/>
              <a:chOff x="0" y="0"/>
              <a:chExt cx="1533738" cy="1105879"/>
            </a:xfrm>
          </p:grpSpPr>
          <p:sp>
            <p:nvSpPr>
              <p:cNvPr id="22564" name="矩形 68"/>
              <p:cNvSpPr/>
              <p:nvPr/>
            </p:nvSpPr>
            <p:spPr>
              <a:xfrm>
                <a:off x="0" y="0"/>
                <a:ext cx="1209306" cy="1105879"/>
              </a:xfrm>
              <a:prstGeom prst="rect">
                <a:avLst/>
              </a:prstGeom>
              <a:solidFill>
                <a:srgbClr val="2A4F1C"/>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D</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65" name="等腰三角形 69"/>
              <p:cNvSpPr/>
              <p:nvPr/>
            </p:nvSpPr>
            <p:spPr>
              <a:xfrm rot="5400000">
                <a:off x="1230550" y="-21248"/>
                <a:ext cx="281935" cy="324432"/>
              </a:xfrm>
              <a:prstGeom prst="triangle">
                <a:avLst>
                  <a:gd name="adj" fmla="val 0"/>
                </a:avLst>
              </a:prstGeom>
              <a:solidFill>
                <a:srgbClr val="222F28"/>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2566" name="组合 22565"/>
            <p:cNvGrpSpPr/>
            <p:nvPr/>
          </p:nvGrpSpPr>
          <p:grpSpPr>
            <a:xfrm>
              <a:off x="1399403" y="0"/>
              <a:ext cx="3603334" cy="1443425"/>
              <a:chOff x="0" y="0"/>
              <a:chExt cx="3603334" cy="1443425"/>
            </a:xfrm>
          </p:grpSpPr>
          <p:sp>
            <p:nvSpPr>
              <p:cNvPr id="22567" name="文本框 86"/>
              <p:cNvSpPr/>
              <p:nvPr/>
            </p:nvSpPr>
            <p:spPr>
              <a:xfrm>
                <a:off x="1" y="0"/>
                <a:ext cx="2047296" cy="369066"/>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不得转嫁（</a:t>
                </a:r>
                <a:r>
                  <a:rPr lang="en-US" altLang="x-none" b="1" dirty="0">
                    <a:solidFill>
                      <a:srgbClr val="000000"/>
                    </a:solidFill>
                    <a:latin typeface="仿宋_GB2312" pitchFamily="1" charset="-122"/>
                    <a:ea typeface="仿宋_GB2312" pitchFamily="1" charset="-122"/>
                  </a:rPr>
                  <a:t>4.12</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sp>
            <p:nvSpPr>
              <p:cNvPr id="22568" name="矩形 87"/>
              <p:cNvSpPr/>
              <p:nvPr/>
            </p:nvSpPr>
            <p:spPr>
              <a:xfrm>
                <a:off x="0" y="366984"/>
                <a:ext cx="3603334" cy="1076441"/>
              </a:xfrm>
              <a:prstGeom prst="rect">
                <a:avLst/>
              </a:prstGeom>
              <a:noFill/>
              <a:ln w="9525">
                <a:noFill/>
              </a:ln>
            </p:spPr>
            <p:txBody>
              <a:bodyPr>
                <a:spAutoFit/>
              </a:bodyPr>
              <a:lstStyle/>
              <a:p>
                <a:pPr lvl="0" eaLnBrk="1" hangingPunct="1"/>
                <a:r>
                  <a:rPr lang="en-US" altLang="x-none" sz="1600" dirty="0">
                    <a:latin typeface="Arial" panose="020B0604020202020204" pitchFamily="34" charset="0"/>
                    <a:ea typeface="宋体" panose="02010600030101010101" pitchFamily="2" charset="-122"/>
                  </a:rPr>
                  <a:t>1.</a:t>
                </a:r>
                <a:r>
                  <a:rPr lang="zh-CN" altLang="en-US" sz="1600" dirty="0">
                    <a:latin typeface="Arial" panose="020B0604020202020204" pitchFamily="34" charset="0"/>
                    <a:ea typeface="宋体" panose="02010600030101010101" pitchFamily="2" charset="-122"/>
                  </a:rPr>
                  <a:t>外包合同（明确职业卫生管理责任）；</a:t>
                </a:r>
                <a:endParaRPr lang="en-US" altLang="x-none" sz="1600" dirty="0">
                  <a:latin typeface="Arial" panose="020B0604020202020204" pitchFamily="34" charset="0"/>
                  <a:ea typeface="宋体" panose="02010600030101010101" pitchFamily="2" charset="-122"/>
                </a:endParaRPr>
              </a:p>
              <a:p>
                <a:pPr lvl="0" eaLnBrk="1" hangingPunct="1"/>
                <a:r>
                  <a:rPr lang="en-US" altLang="x-none" sz="1600" dirty="0">
                    <a:latin typeface="Arial" panose="020B0604020202020204" pitchFamily="34" charset="0"/>
                    <a:ea typeface="宋体" panose="02010600030101010101" pitchFamily="2" charset="-122"/>
                  </a:rPr>
                  <a:t>2.</a:t>
                </a:r>
                <a:r>
                  <a:rPr lang="zh-CN" altLang="en-US" sz="1600" dirty="0">
                    <a:latin typeface="Arial" panose="020B0604020202020204" pitchFamily="34" charset="0"/>
                    <a:ea typeface="宋体" panose="02010600030101010101" pitchFamily="2" charset="-122"/>
                  </a:rPr>
                  <a:t>劳务派遣用工合同（与本单位职工获得同等劳动保护）。</a:t>
                </a:r>
                <a:endParaRPr lang="zh-CN" altLang="en-US" sz="1600" dirty="0">
                  <a:latin typeface="Arial" panose="020B0604020202020204" pitchFamily="34" charset="0"/>
                  <a:ea typeface="宋体" panose="02010600030101010101" pitchFamily="2" charset="-122"/>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p:cBhvr>
                                        <p:cTn id="7" dur="500"/>
                                        <p:tgtEl>
                                          <p:spTgt spid="2253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2540"/>
                                        </p:tgtEl>
                                        <p:attrNameLst>
                                          <p:attrName>style.visibility</p:attrName>
                                        </p:attrNameLst>
                                      </p:cBhvr>
                                      <p:to>
                                        <p:strVal val="visible"/>
                                      </p:to>
                                    </p:set>
                                    <p:anim calcmode="lin" valueType="num">
                                      <p:cBhvr>
                                        <p:cTn id="11" dur="500" fill="hold"/>
                                        <p:tgtEl>
                                          <p:spTgt spid="22540"/>
                                        </p:tgtEl>
                                        <p:attrNameLst>
                                          <p:attrName>ppt_x</p:attrName>
                                        </p:attrNameLst>
                                      </p:cBhvr>
                                      <p:tavLst>
                                        <p:tav tm="0">
                                          <p:val>
                                            <p:strVal val="1+#ppt_w/2"/>
                                          </p:val>
                                        </p:tav>
                                        <p:tav tm="100000">
                                          <p:val>
                                            <p:strVal val="#ppt_x"/>
                                          </p:val>
                                        </p:tav>
                                      </p:tavLst>
                                    </p:anim>
                                    <p:anim calcmode="lin" valueType="num">
                                      <p:cBhvr>
                                        <p:cTn id="12" dur="500" fill="hold"/>
                                        <p:tgtEl>
                                          <p:spTgt spid="2254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537"/>
                                        </p:tgtEl>
                                        <p:attrNameLst>
                                          <p:attrName>style.visibility</p:attrName>
                                        </p:attrNameLst>
                                      </p:cBhvr>
                                      <p:to>
                                        <p:strVal val="visible"/>
                                      </p:to>
                                    </p:set>
                                    <p:anim calcmode="lin" valueType="num">
                                      <p:cBhvr>
                                        <p:cTn id="15" dur="500" fill="hold"/>
                                        <p:tgtEl>
                                          <p:spTgt spid="22537"/>
                                        </p:tgtEl>
                                        <p:attrNameLst>
                                          <p:attrName>ppt_x</p:attrName>
                                        </p:attrNameLst>
                                      </p:cBhvr>
                                      <p:tavLst>
                                        <p:tav tm="0">
                                          <p:val>
                                            <p:strVal val="1+#ppt_w/2"/>
                                          </p:val>
                                        </p:tav>
                                        <p:tav tm="100000">
                                          <p:val>
                                            <p:strVal val="#ppt_x"/>
                                          </p:val>
                                        </p:tav>
                                      </p:tavLst>
                                    </p:anim>
                                    <p:anim calcmode="lin" valueType="num">
                                      <p:cBhvr>
                                        <p:cTn id="16" dur="500" fill="hold"/>
                                        <p:tgtEl>
                                          <p:spTgt spid="2253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2541"/>
                                        </p:tgtEl>
                                        <p:attrNameLst>
                                          <p:attrName>style.visibility</p:attrName>
                                        </p:attrNameLst>
                                      </p:cBhvr>
                                      <p:to>
                                        <p:strVal val="visible"/>
                                      </p:to>
                                    </p:set>
                                    <p:anim calcmode="lin" valueType="num">
                                      <p:cBhvr>
                                        <p:cTn id="20" dur="500" fill="hold"/>
                                        <p:tgtEl>
                                          <p:spTgt spid="22541"/>
                                        </p:tgtEl>
                                        <p:attrNameLst>
                                          <p:attrName>ppt_x</p:attrName>
                                        </p:attrNameLst>
                                      </p:cBhvr>
                                      <p:tavLst>
                                        <p:tav tm="0">
                                          <p:val>
                                            <p:strVal val="1+#ppt_w/2"/>
                                          </p:val>
                                        </p:tav>
                                        <p:tav tm="100000">
                                          <p:val>
                                            <p:strVal val="#ppt_x"/>
                                          </p:val>
                                        </p:tav>
                                      </p:tavLst>
                                    </p:anim>
                                    <p:anim calcmode="lin" valueType="num">
                                      <p:cBhvr>
                                        <p:cTn id="21" dur="500" fill="hold"/>
                                        <p:tgtEl>
                                          <p:spTgt spid="2254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22548"/>
                                        </p:tgtEl>
                                        <p:attrNameLst>
                                          <p:attrName>style.visibility</p:attrName>
                                        </p:attrNameLst>
                                      </p:cBhvr>
                                      <p:to>
                                        <p:strVal val="visible"/>
                                      </p:to>
                                    </p:set>
                                    <p:anim calcmode="lin" valueType="num">
                                      <p:cBhvr>
                                        <p:cTn id="25" dur="500" fill="hold"/>
                                        <p:tgtEl>
                                          <p:spTgt spid="22548"/>
                                        </p:tgtEl>
                                        <p:attrNameLst>
                                          <p:attrName>ppt_x</p:attrName>
                                        </p:attrNameLst>
                                      </p:cBhvr>
                                      <p:tavLst>
                                        <p:tav tm="0">
                                          <p:val>
                                            <p:strVal val="1+#ppt_w/2"/>
                                          </p:val>
                                        </p:tav>
                                        <p:tav tm="100000">
                                          <p:val>
                                            <p:strVal val="#ppt_x"/>
                                          </p:val>
                                        </p:tav>
                                      </p:tavLst>
                                    </p:anim>
                                    <p:anim calcmode="lin" valueType="num">
                                      <p:cBhvr>
                                        <p:cTn id="26" dur="500" fill="hold"/>
                                        <p:tgtEl>
                                          <p:spTgt spid="22548"/>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2555"/>
                                        </p:tgtEl>
                                        <p:attrNameLst>
                                          <p:attrName>style.visibility</p:attrName>
                                        </p:attrNameLst>
                                      </p:cBhvr>
                                      <p:to>
                                        <p:strVal val="visible"/>
                                      </p:to>
                                    </p:set>
                                    <p:anim calcmode="lin" valueType="num">
                                      <p:cBhvr>
                                        <p:cTn id="30" dur="500" fill="hold"/>
                                        <p:tgtEl>
                                          <p:spTgt spid="22555"/>
                                        </p:tgtEl>
                                        <p:attrNameLst>
                                          <p:attrName>ppt_x</p:attrName>
                                        </p:attrNameLst>
                                      </p:cBhvr>
                                      <p:tavLst>
                                        <p:tav tm="0">
                                          <p:val>
                                            <p:strVal val="1+#ppt_w/2"/>
                                          </p:val>
                                        </p:tav>
                                        <p:tav tm="100000">
                                          <p:val>
                                            <p:strVal val="#ppt_x"/>
                                          </p:val>
                                        </p:tav>
                                      </p:tavLst>
                                    </p:anim>
                                    <p:anim calcmode="lin" valueType="num">
                                      <p:cBhvr>
                                        <p:cTn id="31" dur="500" fill="hold"/>
                                        <p:tgtEl>
                                          <p:spTgt spid="2255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22562"/>
                                        </p:tgtEl>
                                        <p:attrNameLst>
                                          <p:attrName>style.visibility</p:attrName>
                                        </p:attrNameLst>
                                      </p:cBhvr>
                                      <p:to>
                                        <p:strVal val="visible"/>
                                      </p:to>
                                    </p:set>
                                    <p:anim calcmode="lin" valueType="num">
                                      <p:cBhvr>
                                        <p:cTn id="35" dur="500" fill="hold"/>
                                        <p:tgtEl>
                                          <p:spTgt spid="22562"/>
                                        </p:tgtEl>
                                        <p:attrNameLst>
                                          <p:attrName>ppt_x</p:attrName>
                                        </p:attrNameLst>
                                      </p:cBhvr>
                                      <p:tavLst>
                                        <p:tav tm="0">
                                          <p:val>
                                            <p:strVal val="1+#ppt_w/2"/>
                                          </p:val>
                                        </p:tav>
                                        <p:tav tm="100000">
                                          <p:val>
                                            <p:strVal val="#ppt_x"/>
                                          </p:val>
                                        </p:tav>
                                      </p:tavLst>
                                    </p:anim>
                                    <p:anim calcmode="lin" valueType="num">
                                      <p:cBhvr>
                                        <p:cTn id="36" dur="500" fill="hold"/>
                                        <p:tgtEl>
                                          <p:spTgt spid="2256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in">
                                      <p:cBhvr>
                                        <p:cTn id="40" dur="500"/>
                                        <p:tgtEl>
                                          <p:spTgt spid="22540"/>
                                        </p:tgtEl>
                                      </p:cBhvr>
                                    </p:animEffect>
                                    <p:set>
                                      <p:cBhvr>
                                        <p:cTn id="41" dur="1" fill="hold">
                                          <p:stCondLst>
                                            <p:cond delay="499"/>
                                          </p:stCondLst>
                                        </p:cTn>
                                        <p:tgtEl>
                                          <p:spTgt spid="22540"/>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in">
                                      <p:cBhvr>
                                        <p:cTn id="43" dur="500"/>
                                        <p:tgtEl>
                                          <p:spTgt spid="22537"/>
                                        </p:tgtEl>
                                      </p:cBhvr>
                                    </p:animEffect>
                                    <p:set>
                                      <p:cBhvr>
                                        <p:cTn id="44" dur="1" fill="hold">
                                          <p:stCondLst>
                                            <p:cond delay="499"/>
                                          </p:stCondLst>
                                        </p:cTn>
                                        <p:tgtEl>
                                          <p:spTgt spid="2253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in">
                                      <p:cBhvr>
                                        <p:cTn id="46" dur="500"/>
                                        <p:tgtEl>
                                          <p:spTgt spid="22541"/>
                                        </p:tgtEl>
                                      </p:cBhvr>
                                    </p:animEffect>
                                    <p:set>
                                      <p:cBhvr>
                                        <p:cTn id="47" dur="1" fill="hold">
                                          <p:stCondLst>
                                            <p:cond delay="499"/>
                                          </p:stCondLst>
                                        </p:cTn>
                                        <p:tgtEl>
                                          <p:spTgt spid="2254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in">
                                      <p:cBhvr>
                                        <p:cTn id="49" dur="500"/>
                                        <p:tgtEl>
                                          <p:spTgt spid="22548"/>
                                        </p:tgtEl>
                                      </p:cBhvr>
                                    </p:animEffect>
                                    <p:set>
                                      <p:cBhvr>
                                        <p:cTn id="50" dur="1" fill="hold">
                                          <p:stCondLst>
                                            <p:cond delay="499"/>
                                          </p:stCondLst>
                                        </p:cTn>
                                        <p:tgtEl>
                                          <p:spTgt spid="2254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in">
                                      <p:cBhvr>
                                        <p:cTn id="52" dur="500"/>
                                        <p:tgtEl>
                                          <p:spTgt spid="22555"/>
                                        </p:tgtEl>
                                      </p:cBhvr>
                                    </p:animEffect>
                                    <p:set>
                                      <p:cBhvr>
                                        <p:cTn id="53" dur="1" fill="hold">
                                          <p:stCondLst>
                                            <p:cond delay="499"/>
                                          </p:stCondLst>
                                        </p:cTn>
                                        <p:tgtEl>
                                          <p:spTgt spid="2255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in">
                                      <p:cBhvr>
                                        <p:cTn id="55" dur="500"/>
                                        <p:tgtEl>
                                          <p:spTgt spid="22562"/>
                                        </p:tgtEl>
                                      </p:cBhvr>
                                    </p:animEffect>
                                    <p:set>
                                      <p:cBhvr>
                                        <p:cTn id="56" dur="1" fill="hold">
                                          <p:stCondLst>
                                            <p:cond delay="499"/>
                                          </p:stCondLst>
                                        </p:cTn>
                                        <p:tgtEl>
                                          <p:spTgt spid="2256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in">
                                      <p:cBhvr>
                                        <p:cTn id="58" dur="500"/>
                                        <p:tgtEl>
                                          <p:spTgt spid="22531"/>
                                        </p:tgtEl>
                                      </p:cBhvr>
                                    </p:animEffect>
                                    <p:set>
                                      <p:cBhvr>
                                        <p:cTn id="59" dur="1" fill="hold">
                                          <p:stCondLst>
                                            <p:cond delay="499"/>
                                          </p:stCondLst>
                                        </p:cTn>
                                        <p:tgtEl>
                                          <p:spTgt spid="22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bldLvl="0"/>
      <p:bldP spid="22540" grpId="1"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23553"/>
          <p:cNvGrpSpPr/>
          <p:nvPr/>
        </p:nvGrpSpPr>
        <p:grpSpPr>
          <a:xfrm>
            <a:off x="1055688" y="1127125"/>
            <a:ext cx="10080625" cy="103188"/>
            <a:chOff x="0" y="0"/>
            <a:chExt cx="10080625" cy="103239"/>
          </a:xfrm>
        </p:grpSpPr>
        <p:sp>
          <p:nvSpPr>
            <p:cNvPr id="23555"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6"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3557" name="文本框 4"/>
          <p:cNvSpPr/>
          <p:nvPr/>
        </p:nvSpPr>
        <p:spPr>
          <a:xfrm>
            <a:off x="1058863" y="549275"/>
            <a:ext cx="3892550"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职业病危害项目申报</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23558" name="右箭头 42"/>
          <p:cNvSpPr/>
          <p:nvPr/>
        </p:nvSpPr>
        <p:spPr>
          <a:xfrm>
            <a:off x="5084763" y="2246313"/>
            <a:ext cx="1479550" cy="998537"/>
          </a:xfrm>
          <a:prstGeom prst="rightArrow">
            <a:avLst>
              <a:gd name="adj1" fmla="val 50000"/>
              <a:gd name="adj2" fmla="val 49939"/>
            </a:avLst>
          </a:prstGeom>
          <a:gradFill rotWithShape="1">
            <a:gsLst>
              <a:gs pos="0">
                <a:srgbClr val="D9EFD2">
                  <a:alpha val="100000"/>
                </a:srgbClr>
              </a:gs>
              <a:gs pos="62000">
                <a:srgbClr val="3F81BD">
                  <a:alpha val="100000"/>
                </a:srgbClr>
              </a:gs>
              <a:gs pos="100000">
                <a:srgbClr val="3F762A">
                  <a:alpha val="100000"/>
                </a:srgbClr>
              </a:gs>
            </a:gsLst>
            <a:lin ang="5400000" scaled="1"/>
            <a:tileRect/>
          </a:gra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9" name="文本框 50"/>
          <p:cNvSpPr/>
          <p:nvPr/>
        </p:nvSpPr>
        <p:spPr>
          <a:xfrm>
            <a:off x="4716463" y="4038600"/>
            <a:ext cx="1416050" cy="46196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中黑简体" charset="-122"/>
              </a:rPr>
              <a:t>形成材料</a:t>
            </a:r>
            <a:endParaRPr lang="zh-CN" altLang="en-US" sz="2400" b="1" dirty="0">
              <a:solidFill>
                <a:srgbClr val="000000"/>
              </a:solidFill>
              <a:latin typeface="仿宋_GB2312" pitchFamily="1" charset="-122"/>
              <a:ea typeface="仿宋_GB2312" pitchFamily="1" charset="-122"/>
              <a:sym typeface="方正正中黑简体" charset="-122"/>
            </a:endParaRPr>
          </a:p>
        </p:txBody>
      </p:sp>
      <p:sp>
        <p:nvSpPr>
          <p:cNvPr id="23560" name="矩形 51"/>
          <p:cNvSpPr/>
          <p:nvPr/>
        </p:nvSpPr>
        <p:spPr>
          <a:xfrm flipV="1">
            <a:off x="4716463" y="4625975"/>
            <a:ext cx="3236912" cy="52388"/>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1" name="矩形 52"/>
          <p:cNvSpPr/>
          <p:nvPr/>
        </p:nvSpPr>
        <p:spPr>
          <a:xfrm>
            <a:off x="4716463" y="4910138"/>
            <a:ext cx="6326187" cy="1477962"/>
          </a:xfrm>
          <a:prstGeom prst="rect">
            <a:avLst/>
          </a:prstGeom>
          <a:noFill/>
          <a:ln w="9525">
            <a:noFill/>
          </a:ln>
        </p:spPr>
        <p:txBody>
          <a:bodyPr>
            <a:spAutoFit/>
          </a:bodyPr>
          <a:lstStyle/>
          <a:p>
            <a:pPr lvl="0" algn="just" eaLnBrk="1" hangingPunct="1"/>
            <a:r>
              <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rPr>
              <a:t>1.</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职业病危害项目申报表（网上打印）；</a:t>
            </a:r>
            <a:endPar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algn="just" eaLnBrk="1" hangingPunct="1"/>
            <a:r>
              <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rPr>
              <a:t>2.</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作业场所职业病危害申报回执（加盖安监部门公章或专用章）；</a:t>
            </a:r>
            <a:endPar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algn="just" eaLnBrk="1" hangingPunct="1"/>
            <a:r>
              <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rPr>
              <a:t>3.</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职业病危害项目申报承诺书；</a:t>
            </a:r>
            <a:endPar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algn="just" eaLnBrk="1" hangingPunct="1"/>
            <a:r>
              <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rPr>
              <a:t>4.</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工艺流程图。</a:t>
            </a:r>
            <a:endParaRPr lang="zh-CN" altLang="en-US" dirty="0">
              <a:latin typeface="宋体" panose="02010600030101010101" pitchFamily="2" charset="-122"/>
              <a:ea typeface="宋体" panose="02010600030101010101" pitchFamily="2" charset="-122"/>
            </a:endParaRPr>
          </a:p>
        </p:txBody>
      </p:sp>
      <p:grpSp>
        <p:nvGrpSpPr>
          <p:cNvPr id="23562" name="组合 23561"/>
          <p:cNvGrpSpPr/>
          <p:nvPr/>
        </p:nvGrpSpPr>
        <p:grpSpPr>
          <a:xfrm>
            <a:off x="7259638" y="1355725"/>
            <a:ext cx="4352925" cy="3000375"/>
            <a:chOff x="0" y="0"/>
            <a:chExt cx="4351663" cy="3000152"/>
          </a:xfrm>
        </p:grpSpPr>
        <p:sp>
          <p:nvSpPr>
            <p:cNvPr id="23563" name="矩形 1"/>
            <p:cNvSpPr/>
            <p:nvPr/>
          </p:nvSpPr>
          <p:spPr>
            <a:xfrm>
              <a:off x="0" y="0"/>
              <a:ext cx="4351663" cy="3000152"/>
            </a:xfrm>
            <a:prstGeom prst="rect">
              <a:avLst/>
            </a:prstGeom>
            <a:gradFill rotWithShape="1">
              <a:gsLst>
                <a:gs pos="0">
                  <a:srgbClr val="BDBDBD">
                    <a:alpha val="100000"/>
                  </a:srgbClr>
                </a:gs>
                <a:gs pos="80000">
                  <a:srgbClr val="F7F7F7">
                    <a:alpha val="100000"/>
                  </a:srgbClr>
                </a:gs>
                <a:gs pos="100000">
                  <a:srgbClr val="F8F8F8">
                    <a:alpha val="100000"/>
                  </a:srgbClr>
                </a:gs>
                <a:gs pos="100000">
                  <a:srgbClr val="F8F8F8"/>
                </a:gs>
              </a:gsLst>
              <a:lin ang="5400000"/>
              <a:tileRect/>
            </a:gradFill>
            <a:ln w="9525" cap="flat" cmpd="sng">
              <a:solidFill>
                <a:srgbClr val="7F7F7F"/>
              </a:solidFill>
              <a:prstDash val="solid"/>
              <a:miter/>
              <a:headEnd type="none" w="med" len="med"/>
              <a:tailEnd type="none" w="med" len="med"/>
            </a:ln>
            <a:effectLst>
              <a:outerShdw dist="23000" dir="5400000" algn="ctr" rotWithShape="0">
                <a:srgbClr val="000000">
                  <a:alpha val="31999"/>
                </a:srgbClr>
              </a:outerShdw>
            </a:effectLst>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4" name="右箭头 41"/>
            <p:cNvSpPr/>
            <p:nvPr/>
          </p:nvSpPr>
          <p:spPr>
            <a:xfrm>
              <a:off x="2700127" y="409352"/>
              <a:ext cx="525463" cy="490538"/>
            </a:xfrm>
            <a:prstGeom prst="rightArrow">
              <a:avLst>
                <a:gd name="adj1" fmla="val 50000"/>
                <a:gd name="adj2" fmla="val 49934"/>
              </a:avLst>
            </a:prstGeom>
            <a:gradFill rotWithShape="1">
              <a:gsLst>
                <a:gs pos="0">
                  <a:srgbClr val="D9EFD2">
                    <a:alpha val="100000"/>
                  </a:srgbClr>
                </a:gs>
                <a:gs pos="62000">
                  <a:srgbClr val="3F81BD">
                    <a:alpha val="100000"/>
                  </a:srgbClr>
                </a:gs>
                <a:gs pos="100000">
                  <a:srgbClr val="3F762A">
                    <a:alpha val="100000"/>
                  </a:srgbClr>
                </a:gs>
              </a:gsLst>
              <a:lin ang="5400000" scaled="1"/>
              <a:tileRect/>
            </a:gradFill>
            <a:ln w="12700" cap="flat" cmpd="sng">
              <a:solidFill>
                <a:srgbClr val="7F7F7F"/>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3565" name="Picture 4"/>
            <p:cNvPicPr>
              <a:picLocks noChangeAspect="1"/>
            </p:cNvPicPr>
            <p:nvPr/>
          </p:nvPicPr>
          <p:blipFill>
            <a:blip r:embed="rId1"/>
            <a:stretch>
              <a:fillRect/>
            </a:stretch>
          </p:blipFill>
          <p:spPr>
            <a:xfrm>
              <a:off x="-60736" y="-63300"/>
              <a:ext cx="4431792" cy="3115056"/>
            </a:xfrm>
            <a:prstGeom prst="rect">
              <a:avLst/>
            </a:prstGeom>
            <a:noFill/>
            <a:ln w="9525">
              <a:noFill/>
            </a:ln>
          </p:spPr>
        </p:pic>
      </p:grpSp>
      <p:pic>
        <p:nvPicPr>
          <p:cNvPr id="23566" name="Picture 5"/>
          <p:cNvPicPr>
            <a:picLocks noChangeAspect="1"/>
          </p:cNvPicPr>
          <p:nvPr/>
        </p:nvPicPr>
        <p:blipFill>
          <a:blip r:embed="rId2"/>
          <a:stretch>
            <a:fillRect/>
          </a:stretch>
        </p:blipFill>
        <p:spPr>
          <a:xfrm>
            <a:off x="457200" y="1304925"/>
            <a:ext cx="4084638" cy="486410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ppt_x</p:attrName>
                                        </p:attrNameLst>
                                      </p:cBhvr>
                                      <p:tavLst>
                                        <p:tav tm="0">
                                          <p:val>
                                            <p:strVal val="0-#ppt_w/2"/>
                                          </p:val>
                                        </p:tav>
                                        <p:tav tm="100000">
                                          <p:val>
                                            <p:strVal val="#ppt_x"/>
                                          </p:val>
                                        </p:tav>
                                      </p:tavLst>
                                    </p:anim>
                                    <p:anim calcmode="lin" valueType="num">
                                      <p:cBhvr>
                                        <p:cTn id="8" dur="500" fill="hold"/>
                                        <p:tgtEl>
                                          <p:spTgt spid="2355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557"/>
                                        </p:tgtEl>
                                        <p:attrNameLst>
                                          <p:attrName>style.visibility</p:attrName>
                                        </p:attrNameLst>
                                      </p:cBhvr>
                                      <p:to>
                                        <p:strVal val="visible"/>
                                      </p:to>
                                    </p:set>
                                    <p:anim calcmode="lin" valueType="num">
                                      <p:cBhvr>
                                        <p:cTn id="11" dur="500" fill="hold"/>
                                        <p:tgtEl>
                                          <p:spTgt spid="23557"/>
                                        </p:tgtEl>
                                        <p:attrNameLst>
                                          <p:attrName>ppt_x</p:attrName>
                                        </p:attrNameLst>
                                      </p:cBhvr>
                                      <p:tavLst>
                                        <p:tav tm="0">
                                          <p:val>
                                            <p:strVal val="0-#ppt_w/2"/>
                                          </p:val>
                                        </p:tav>
                                        <p:tav tm="100000">
                                          <p:val>
                                            <p:strVal val="#ppt_x"/>
                                          </p:val>
                                        </p:tav>
                                      </p:tavLst>
                                    </p:anim>
                                    <p:anim calcmode="lin" valueType="num">
                                      <p:cBhvr>
                                        <p:cTn id="12"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右箭头 17"/>
          <p:cNvSpPr/>
          <p:nvPr/>
        </p:nvSpPr>
        <p:spPr>
          <a:xfrm>
            <a:off x="0" y="3429000"/>
            <a:ext cx="12192000" cy="1443038"/>
          </a:xfrm>
          <a:prstGeom prst="rightArrow">
            <a:avLst>
              <a:gd name="adj1" fmla="val 50000"/>
              <a:gd name="adj2" fmla="val 49988"/>
            </a:avLst>
          </a:prstGeom>
          <a:solidFill>
            <a:srgbClr val="B6E0A6"/>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4579" name="组合 24578"/>
          <p:cNvGrpSpPr/>
          <p:nvPr/>
        </p:nvGrpSpPr>
        <p:grpSpPr>
          <a:xfrm>
            <a:off x="1055688" y="1127125"/>
            <a:ext cx="10080625" cy="103188"/>
            <a:chOff x="0" y="0"/>
            <a:chExt cx="10080625" cy="103239"/>
          </a:xfrm>
        </p:grpSpPr>
        <p:sp>
          <p:nvSpPr>
            <p:cNvPr id="24580"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1" name="直接连接符 3"/>
            <p:cNvSpPr/>
            <p:nvPr/>
          </p:nvSpPr>
          <p:spPr>
            <a:xfrm flipV="1">
              <a:off x="1983307" y="77839"/>
              <a:ext cx="8097318" cy="1"/>
            </a:xfrm>
            <a:prstGeom prst="line">
              <a:avLst/>
            </a:prstGeom>
            <a:ln w="22225" cap="flat" cmpd="sng">
              <a:solidFill>
                <a:schemeClr val="accent1"/>
              </a:solidFill>
              <a:prstDash val="solid"/>
              <a:headEnd type="none" w="med" len="med"/>
              <a:tailEnd type="none" w="med" len="med"/>
            </a:ln>
          </p:spPr>
        </p:sp>
      </p:grpSp>
      <p:sp>
        <p:nvSpPr>
          <p:cNvPr id="24582" name="文本框 4"/>
          <p:cNvSpPr/>
          <p:nvPr/>
        </p:nvSpPr>
        <p:spPr>
          <a:xfrm>
            <a:off x="1058863" y="549275"/>
            <a:ext cx="4716462"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建设项目职业卫生三同时</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4583" name="组合 24582"/>
          <p:cNvGrpSpPr/>
          <p:nvPr/>
        </p:nvGrpSpPr>
        <p:grpSpPr>
          <a:xfrm>
            <a:off x="1219200" y="1914525"/>
            <a:ext cx="2249488" cy="3997325"/>
            <a:chOff x="0" y="0"/>
            <a:chExt cx="2249335" cy="3996480"/>
          </a:xfrm>
        </p:grpSpPr>
        <p:sp>
          <p:nvSpPr>
            <p:cNvPr id="24584" name="矩形 6"/>
            <p:cNvSpPr/>
            <p:nvPr/>
          </p:nvSpPr>
          <p:spPr>
            <a:xfrm>
              <a:off x="17385" y="1038968"/>
              <a:ext cx="2214563" cy="2957512"/>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椭圆 8"/>
            <p:cNvSpPr/>
            <p:nvPr/>
          </p:nvSpPr>
          <p:spPr>
            <a:xfrm>
              <a:off x="17385" y="0"/>
              <a:ext cx="2214563" cy="927001"/>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6" name="矩形 15"/>
            <p:cNvSpPr/>
            <p:nvPr/>
          </p:nvSpPr>
          <p:spPr>
            <a:xfrm>
              <a:off x="0" y="290839"/>
              <a:ext cx="2249335" cy="400026"/>
            </a:xfrm>
            <a:prstGeom prst="rect">
              <a:avLst/>
            </a:prstGeom>
            <a:noFill/>
            <a:ln w="9525">
              <a:noFill/>
            </a:ln>
          </p:spPr>
          <p:txBody>
            <a:bodyPr wrap="none">
              <a:spAutoFit/>
            </a:bodyPr>
            <a:lstStyle/>
            <a:p>
              <a:pPr lvl="0" algn="ctr" eaLnBrk="1" hangingPunct="1"/>
              <a:r>
                <a:rPr lang="zh-CN" altLang="en-US" sz="2000" b="1" dirty="0">
                  <a:solidFill>
                    <a:schemeClr val="bg1"/>
                  </a:solidFill>
                  <a:latin typeface="仿宋_GB2312" pitchFamily="1" charset="-122"/>
                  <a:ea typeface="仿宋_GB2312" pitchFamily="1" charset="-122"/>
                </a:rPr>
                <a:t>职业病危害预评价</a:t>
              </a:r>
              <a:endParaRPr lang="zh-CN" altLang="en-US" sz="2000" b="1" dirty="0">
                <a:solidFill>
                  <a:schemeClr val="bg1"/>
                </a:solidFill>
                <a:latin typeface="仿宋_GB2312" pitchFamily="1" charset="-122"/>
                <a:ea typeface="仿宋_GB2312" pitchFamily="1" charset="-122"/>
              </a:endParaRPr>
            </a:p>
          </p:txBody>
        </p:sp>
        <p:sp>
          <p:nvSpPr>
            <p:cNvPr id="24587" name="矩形 24"/>
            <p:cNvSpPr/>
            <p:nvPr/>
          </p:nvSpPr>
          <p:spPr>
            <a:xfrm>
              <a:off x="109002" y="1185063"/>
              <a:ext cx="2122946" cy="2677091"/>
            </a:xfrm>
            <a:prstGeom prst="rect">
              <a:avLst/>
            </a:prstGeom>
            <a:noFill/>
            <a:ln w="9525">
              <a:noFill/>
            </a:ln>
          </p:spPr>
          <p:txBody>
            <a:bodyPr>
              <a:spAutoFit/>
            </a:bodyPr>
            <a:lstStyle/>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1.</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建设项目职业卫生“三同时”审查登记表；</a:t>
              </a:r>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2.</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建设项目批准文件；</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3.</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职业病危害预评价委托书与预评价报告；</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4.</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建设单位对职业病危害预评价报告的评审意见；</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5.</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安全监管部门审核批文；</a:t>
              </a:r>
              <a:endPar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6.</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建设项目职业病危害防治法律责任承诺书。</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p:txBody>
        </p:sp>
      </p:grpSp>
      <p:grpSp>
        <p:nvGrpSpPr>
          <p:cNvPr id="24588" name="组合 24587"/>
          <p:cNvGrpSpPr/>
          <p:nvPr/>
        </p:nvGrpSpPr>
        <p:grpSpPr>
          <a:xfrm>
            <a:off x="4584700" y="1927225"/>
            <a:ext cx="2265363" cy="3984625"/>
            <a:chOff x="0" y="0"/>
            <a:chExt cx="2264884" cy="3984625"/>
          </a:xfrm>
        </p:grpSpPr>
        <p:sp>
          <p:nvSpPr>
            <p:cNvPr id="24589" name="矩形 18"/>
            <p:cNvSpPr/>
            <p:nvPr/>
          </p:nvSpPr>
          <p:spPr>
            <a:xfrm>
              <a:off x="48734" y="1027002"/>
              <a:ext cx="2216150" cy="2957623"/>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0" name="椭圆 13"/>
            <p:cNvSpPr/>
            <p:nvPr/>
          </p:nvSpPr>
          <p:spPr>
            <a:xfrm>
              <a:off x="0" y="0"/>
              <a:ext cx="2216150" cy="927036"/>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1" name="矩形 16"/>
            <p:cNvSpPr/>
            <p:nvPr/>
          </p:nvSpPr>
          <p:spPr>
            <a:xfrm>
              <a:off x="112449" y="187273"/>
              <a:ext cx="1991251" cy="707886"/>
            </a:xfrm>
            <a:prstGeom prst="rect">
              <a:avLst/>
            </a:prstGeom>
            <a:noFill/>
            <a:ln w="9525">
              <a:noFill/>
            </a:ln>
          </p:spPr>
          <p:txBody>
            <a:bodyPr wrap="none">
              <a:spAutoFit/>
            </a:bodyPr>
            <a:lstStyle/>
            <a:p>
              <a:pPr lvl="0" algn="ctr" eaLnBrk="1" hangingPunct="1"/>
              <a:r>
                <a:rPr lang="zh-CN" altLang="en-US" sz="2000" b="1" dirty="0">
                  <a:solidFill>
                    <a:schemeClr val="bg1"/>
                  </a:solidFill>
                  <a:latin typeface="仿宋_GB2312" pitchFamily="1" charset="-122"/>
                  <a:ea typeface="仿宋_GB2312" pitchFamily="1" charset="-122"/>
                </a:rPr>
                <a:t>职业病防护设施</a:t>
              </a:r>
              <a:endParaRPr lang="en-US" altLang="x-none" sz="2000" b="1" dirty="0">
                <a:solidFill>
                  <a:schemeClr val="bg1"/>
                </a:solidFill>
                <a:latin typeface="仿宋_GB2312" pitchFamily="1" charset="-122"/>
                <a:ea typeface="仿宋_GB2312" pitchFamily="1" charset="-122"/>
              </a:endParaRPr>
            </a:p>
            <a:p>
              <a:pPr lvl="0" algn="ctr" eaLnBrk="1" hangingPunct="1"/>
              <a:r>
                <a:rPr lang="zh-CN" altLang="en-US" sz="2000" b="1" dirty="0">
                  <a:solidFill>
                    <a:schemeClr val="bg1"/>
                  </a:solidFill>
                  <a:latin typeface="仿宋_GB2312" pitchFamily="1" charset="-122"/>
                  <a:ea typeface="仿宋_GB2312" pitchFamily="1" charset="-122"/>
                </a:rPr>
                <a:t>设计审查</a:t>
              </a:r>
              <a:endParaRPr lang="zh-CN" altLang="en-US" sz="2000" b="1" dirty="0">
                <a:solidFill>
                  <a:schemeClr val="bg1"/>
                </a:solidFill>
                <a:latin typeface="仿宋_GB2312" pitchFamily="1" charset="-122"/>
                <a:ea typeface="仿宋_GB2312" pitchFamily="1" charset="-122"/>
              </a:endParaRPr>
            </a:p>
          </p:txBody>
        </p:sp>
        <p:sp>
          <p:nvSpPr>
            <p:cNvPr id="24592" name="矩形 25"/>
            <p:cNvSpPr/>
            <p:nvPr/>
          </p:nvSpPr>
          <p:spPr>
            <a:xfrm>
              <a:off x="97468" y="1382385"/>
              <a:ext cx="2167416" cy="1384995"/>
            </a:xfrm>
            <a:prstGeom prst="rect">
              <a:avLst/>
            </a:prstGeom>
            <a:noFill/>
            <a:ln w="9525">
              <a:noFill/>
            </a:ln>
          </p:spPr>
          <p:txBody>
            <a:bodyPr>
              <a:spAutoFit/>
            </a:bodyPr>
            <a:lstStyle/>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1</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．建设项目职业病防护设施设计专篇；</a:t>
              </a:r>
              <a:endPar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2</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．建设单位对职业病防护设施设计专篇的评审意见；</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3.</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安全监管部门审查批文。</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p:txBody>
        </p:sp>
      </p:grpSp>
      <p:grpSp>
        <p:nvGrpSpPr>
          <p:cNvPr id="24593" name="组合 24592"/>
          <p:cNvGrpSpPr/>
          <p:nvPr/>
        </p:nvGrpSpPr>
        <p:grpSpPr>
          <a:xfrm>
            <a:off x="7969250" y="1927225"/>
            <a:ext cx="2343150" cy="3984625"/>
            <a:chOff x="0" y="0"/>
            <a:chExt cx="2340861" cy="3984475"/>
          </a:xfrm>
        </p:grpSpPr>
        <p:sp>
          <p:nvSpPr>
            <p:cNvPr id="24594" name="矩形 21"/>
            <p:cNvSpPr/>
            <p:nvPr/>
          </p:nvSpPr>
          <p:spPr>
            <a:xfrm>
              <a:off x="0" y="1026963"/>
              <a:ext cx="2214563" cy="2957512"/>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5" name="椭圆 14"/>
            <p:cNvSpPr/>
            <p:nvPr/>
          </p:nvSpPr>
          <p:spPr>
            <a:xfrm>
              <a:off x="0" y="0"/>
              <a:ext cx="2214563" cy="927001"/>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96" name="矩形 23"/>
            <p:cNvSpPr/>
            <p:nvPr/>
          </p:nvSpPr>
          <p:spPr>
            <a:xfrm>
              <a:off x="112370" y="278834"/>
              <a:ext cx="1989825" cy="400095"/>
            </a:xfrm>
            <a:prstGeom prst="rect">
              <a:avLst/>
            </a:prstGeom>
            <a:noFill/>
            <a:ln w="9525">
              <a:noFill/>
            </a:ln>
          </p:spPr>
          <p:txBody>
            <a:bodyPr wrap="none">
              <a:spAutoFit/>
            </a:bodyPr>
            <a:lstStyle/>
            <a:p>
              <a:pPr lvl="0" algn="ctr" eaLnBrk="1" hangingPunct="1"/>
              <a:r>
                <a:rPr lang="zh-CN" altLang="en-US" sz="2000" b="1" dirty="0">
                  <a:solidFill>
                    <a:schemeClr val="bg1"/>
                  </a:solidFill>
                  <a:latin typeface="仿宋_GB2312" pitchFamily="1" charset="-122"/>
                  <a:ea typeface="仿宋_GB2312" pitchFamily="1" charset="-122"/>
                </a:rPr>
                <a:t>控评及竣工验收</a:t>
              </a:r>
              <a:endParaRPr lang="zh-CN" altLang="en-US" sz="2000" b="1" dirty="0">
                <a:solidFill>
                  <a:schemeClr val="bg1"/>
                </a:solidFill>
                <a:latin typeface="仿宋_GB2312" pitchFamily="1" charset="-122"/>
                <a:ea typeface="仿宋_GB2312" pitchFamily="1" charset="-122"/>
              </a:endParaRPr>
            </a:p>
          </p:txBody>
        </p:sp>
        <p:sp>
          <p:nvSpPr>
            <p:cNvPr id="24597" name="矩形 26"/>
            <p:cNvSpPr/>
            <p:nvPr/>
          </p:nvSpPr>
          <p:spPr>
            <a:xfrm>
              <a:off x="103840" y="1172569"/>
              <a:ext cx="2237021" cy="2677555"/>
            </a:xfrm>
            <a:prstGeom prst="rect">
              <a:avLst/>
            </a:prstGeom>
            <a:noFill/>
            <a:ln w="9525">
              <a:noFill/>
            </a:ln>
          </p:spPr>
          <p:txBody>
            <a:bodyPr>
              <a:spAutoFit/>
            </a:bodyPr>
            <a:lstStyle/>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1.</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职业病危害控制效果评价委托书与控制效果评价报告；</a:t>
              </a:r>
              <a:endPar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2.</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建设单位对职业病防护设施控制效果评价报告的评审意见；</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3.</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安全监管部门验收批文</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4.</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全套竣工图纸、验收报告、竣工总结</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5.</a:t>
              </a:r>
              <a:r>
                <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rPr>
                <a:t>工程改建、扩建及维修、使用中变更的图纸及有关材料</a:t>
              </a:r>
              <a:endParaRPr lang="zh-CN" altLang="en-US" sz="14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ppt_x</p:attrName>
                                        </p:attrNameLst>
                                      </p:cBhvr>
                                      <p:tavLst>
                                        <p:tav tm="0">
                                          <p:val>
                                            <p:strVal val="0-#ppt_w/2"/>
                                          </p:val>
                                        </p:tav>
                                        <p:tav tm="100000">
                                          <p:val>
                                            <p:strVal val="#ppt_x"/>
                                          </p:val>
                                        </p:tav>
                                      </p:tavLst>
                                    </p:anim>
                                    <p:anim calcmode="lin" valueType="num">
                                      <p:cBhvr>
                                        <p:cTn id="8" dur="500" fill="hold"/>
                                        <p:tgtEl>
                                          <p:spTgt spid="2458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p:cTn id="11" dur="500" fill="hold"/>
                                        <p:tgtEl>
                                          <p:spTgt spid="24579"/>
                                        </p:tgtEl>
                                        <p:attrNameLst>
                                          <p:attrName>ppt_x</p:attrName>
                                        </p:attrNameLst>
                                      </p:cBhvr>
                                      <p:tavLst>
                                        <p:tav tm="0">
                                          <p:val>
                                            <p:strVal val="0-#ppt_w/2"/>
                                          </p:val>
                                        </p:tav>
                                        <p:tav tm="100000">
                                          <p:val>
                                            <p:strVal val="#ppt_x"/>
                                          </p:val>
                                        </p:tav>
                                      </p:tavLst>
                                    </p:anim>
                                    <p:anim calcmode="lin" valueType="num">
                                      <p:cBhvr>
                                        <p:cTn id="12" dur="500" fill="hold"/>
                                        <p:tgtEl>
                                          <p:spTgt spid="245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4578"/>
                                        </p:tgtEl>
                                        <p:attrNameLst>
                                          <p:attrName>style.visibility</p:attrName>
                                        </p:attrNameLst>
                                      </p:cBhvr>
                                      <p:to>
                                        <p:strVal val="visible"/>
                                      </p:to>
                                    </p:set>
                                    <p:anim calcmode="lin" valueType="num">
                                      <p:cBhvr>
                                        <p:cTn id="16" dur="500" fill="hold"/>
                                        <p:tgtEl>
                                          <p:spTgt spid="24578"/>
                                        </p:tgtEl>
                                        <p:attrNameLst>
                                          <p:attrName>ppt_x</p:attrName>
                                        </p:attrNameLst>
                                      </p:cBhvr>
                                      <p:tavLst>
                                        <p:tav tm="0">
                                          <p:val>
                                            <p:strVal val="0-#ppt_w/2"/>
                                          </p:val>
                                        </p:tav>
                                        <p:tav tm="100000">
                                          <p:val>
                                            <p:strVal val="#ppt_x"/>
                                          </p:val>
                                        </p:tav>
                                      </p:tavLst>
                                    </p:anim>
                                    <p:anim calcmode="lin" valueType="num">
                                      <p:cBhvr>
                                        <p:cTn id="17" dur="500" fill="hold"/>
                                        <p:tgtEl>
                                          <p:spTgt spid="2457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24583"/>
                                        </p:tgtEl>
                                        <p:attrNameLst>
                                          <p:attrName>style.visibility</p:attrName>
                                        </p:attrNameLst>
                                      </p:cBhvr>
                                      <p:to>
                                        <p:strVal val="visible"/>
                                      </p:to>
                                    </p:set>
                                    <p:animEffect transition="in">
                                      <p:cBhvr>
                                        <p:cTn id="21" dur="500"/>
                                        <p:tgtEl>
                                          <p:spTgt spid="24583"/>
                                        </p:tgtEl>
                                      </p:cBhvr>
                                    </p:animEffect>
                                    <p:anim calcmode="lin" valueType="num">
                                      <p:cBhvr>
                                        <p:cTn id="22" dur="500" fill="hold"/>
                                        <p:tgtEl>
                                          <p:spTgt spid="24583"/>
                                        </p:tgtEl>
                                        <p:attrNameLst>
                                          <p:attrName>ppt_x</p:attrName>
                                        </p:attrNameLst>
                                      </p:cBhvr>
                                      <p:tavLst>
                                        <p:tav tm="0">
                                          <p:val>
                                            <p:strVal val="#ppt_x"/>
                                          </p:val>
                                        </p:tav>
                                        <p:tav tm="100000">
                                          <p:val>
                                            <p:strVal val="#ppt_x"/>
                                          </p:val>
                                        </p:tav>
                                      </p:tavLst>
                                    </p:anim>
                                    <p:anim calcmode="lin" valueType="num">
                                      <p:cBhvr>
                                        <p:cTn id="23" dur="500" fill="hold"/>
                                        <p:tgtEl>
                                          <p:spTgt spid="2458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24588"/>
                                        </p:tgtEl>
                                        <p:attrNameLst>
                                          <p:attrName>style.visibility</p:attrName>
                                        </p:attrNameLst>
                                      </p:cBhvr>
                                      <p:to>
                                        <p:strVal val="visible"/>
                                      </p:to>
                                    </p:set>
                                    <p:animEffect transition="in" filter="fade">
                                      <p:cBhvr>
                                        <p:cTn id="27" dur="1000"/>
                                        <p:tgtEl>
                                          <p:spTgt spid="24588"/>
                                        </p:tgtEl>
                                      </p:cBhvr>
                                    </p:animEffect>
                                    <p:anim calcmode="lin" valueType="num">
                                      <p:cBhvr>
                                        <p:cTn id="28" dur="1000" fill="hold"/>
                                        <p:tgtEl>
                                          <p:spTgt spid="24588"/>
                                        </p:tgtEl>
                                        <p:attrNameLst>
                                          <p:attrName>ppt_x</p:attrName>
                                        </p:attrNameLst>
                                      </p:cBhvr>
                                      <p:tavLst>
                                        <p:tav tm="0">
                                          <p:val>
                                            <p:strVal val="#ppt_x"/>
                                          </p:val>
                                        </p:tav>
                                        <p:tav tm="100000">
                                          <p:val>
                                            <p:strVal val="#ppt_x"/>
                                          </p:val>
                                        </p:tav>
                                      </p:tavLst>
                                    </p:anim>
                                    <p:anim calcmode="lin" valueType="num">
                                      <p:cBhvr>
                                        <p:cTn id="29" dur="1000" fill="hold"/>
                                        <p:tgtEl>
                                          <p:spTgt spid="2458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4593"/>
                                        </p:tgtEl>
                                        <p:attrNameLst>
                                          <p:attrName>style.visibility</p:attrName>
                                        </p:attrNameLst>
                                      </p:cBhvr>
                                      <p:to>
                                        <p:strVal val="visible"/>
                                      </p:to>
                                    </p:set>
                                    <p:animEffect transition="in">
                                      <p:cBhvr>
                                        <p:cTn id="33" dur="500"/>
                                        <p:tgtEl>
                                          <p:spTgt spid="24593"/>
                                        </p:tgtEl>
                                      </p:cBhvr>
                                    </p:animEffect>
                                    <p:anim calcmode="lin" valueType="num">
                                      <p:cBhvr>
                                        <p:cTn id="34" dur="500" fill="hold"/>
                                        <p:tgtEl>
                                          <p:spTgt spid="24593"/>
                                        </p:tgtEl>
                                        <p:attrNameLst>
                                          <p:attrName>ppt_x</p:attrName>
                                        </p:attrNameLst>
                                      </p:cBhvr>
                                      <p:tavLst>
                                        <p:tav tm="0">
                                          <p:val>
                                            <p:strVal val="#ppt_x"/>
                                          </p:val>
                                        </p:tav>
                                        <p:tav tm="100000">
                                          <p:val>
                                            <p:strVal val="#ppt_x"/>
                                          </p:val>
                                        </p:tav>
                                      </p:tavLst>
                                    </p:anim>
                                    <p:anim calcmode="lin" valueType="num">
                                      <p:cBhvr>
                                        <p:cTn id="35" dur="500" fill="hold"/>
                                        <p:tgtEl>
                                          <p:spTgt spid="2459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1" fill="hold" grpId="1" nodeType="clickEffect">
                                  <p:stCondLst>
                                    <p:cond delay="0"/>
                                  </p:stCondLst>
                                  <p:childTnLst>
                                    <p:anim calcmode="lin" valueType="num">
                                      <p:cBhvr>
                                        <p:cTn id="39" dur="500"/>
                                        <p:tgtEl>
                                          <p:spTgt spid="24582"/>
                                        </p:tgtEl>
                                        <p:attrNameLst>
                                          <p:attrName>ppt_x</p:attrName>
                                        </p:attrNameLst>
                                      </p:cBhvr>
                                      <p:tavLst>
                                        <p:tav tm="0">
                                          <p:val>
                                            <p:strVal val="ppt_x"/>
                                          </p:val>
                                        </p:tav>
                                        <p:tav tm="100000">
                                          <p:val>
                                            <p:strVal val="ppt_x"/>
                                          </p:val>
                                        </p:tav>
                                      </p:tavLst>
                                    </p:anim>
                                    <p:anim calcmode="lin" valueType="num">
                                      <p:cBhvr>
                                        <p:cTn id="40" dur="500"/>
                                        <p:tgtEl>
                                          <p:spTgt spid="24582"/>
                                        </p:tgtEl>
                                        <p:attrNameLst>
                                          <p:attrName>ppt_y</p:attrName>
                                        </p:attrNameLst>
                                      </p:cBhvr>
                                      <p:tavLst>
                                        <p:tav tm="0">
                                          <p:val>
                                            <p:strVal val="ppt_y"/>
                                          </p:val>
                                        </p:tav>
                                        <p:tav tm="100000">
                                          <p:val>
                                            <p:strVal val="0-ppt_h/2"/>
                                          </p:val>
                                        </p:tav>
                                      </p:tavLst>
                                    </p:anim>
                                    <p:set>
                                      <p:cBhvr>
                                        <p:cTn id="41" dur="1" fill="hold">
                                          <p:stCondLst>
                                            <p:cond delay="499"/>
                                          </p:stCondLst>
                                        </p:cTn>
                                        <p:tgtEl>
                                          <p:spTgt spid="24582"/>
                                        </p:tgtEl>
                                        <p:attrNameLst>
                                          <p:attrName>style.visibility</p:attrName>
                                        </p:attrNameLst>
                                      </p:cBhvr>
                                      <p:to>
                                        <p:strVal val="hidden"/>
                                      </p:to>
                                    </p:set>
                                  </p:childTnLst>
                                </p:cTn>
                              </p:par>
                              <p:par>
                                <p:cTn id="42" presetID="2" presetClass="exit" presetSubtype="1" fill="hold" nodeType="withEffect">
                                  <p:stCondLst>
                                    <p:cond delay="0"/>
                                  </p:stCondLst>
                                  <p:childTnLst>
                                    <p:anim calcmode="lin" valueType="num">
                                      <p:cBhvr>
                                        <p:cTn id="43" dur="500"/>
                                        <p:tgtEl>
                                          <p:spTgt spid="24579"/>
                                        </p:tgtEl>
                                        <p:attrNameLst>
                                          <p:attrName>ppt_x</p:attrName>
                                        </p:attrNameLst>
                                      </p:cBhvr>
                                      <p:tavLst>
                                        <p:tav tm="0">
                                          <p:val>
                                            <p:strVal val="ppt_x"/>
                                          </p:val>
                                        </p:tav>
                                        <p:tav tm="100000">
                                          <p:val>
                                            <p:strVal val="ppt_x"/>
                                          </p:val>
                                        </p:tav>
                                      </p:tavLst>
                                    </p:anim>
                                    <p:anim calcmode="lin" valueType="num">
                                      <p:cBhvr>
                                        <p:cTn id="44" dur="500"/>
                                        <p:tgtEl>
                                          <p:spTgt spid="24579"/>
                                        </p:tgtEl>
                                        <p:attrNameLst>
                                          <p:attrName>ppt_y</p:attrName>
                                        </p:attrNameLst>
                                      </p:cBhvr>
                                      <p:tavLst>
                                        <p:tav tm="0">
                                          <p:val>
                                            <p:strVal val="ppt_y"/>
                                          </p:val>
                                        </p:tav>
                                        <p:tav tm="100000">
                                          <p:val>
                                            <p:strVal val="0-ppt_h/2"/>
                                          </p:val>
                                        </p:tav>
                                      </p:tavLst>
                                    </p:anim>
                                    <p:set>
                                      <p:cBhvr>
                                        <p:cTn id="45" dur="1" fill="hold">
                                          <p:stCondLst>
                                            <p:cond delay="499"/>
                                          </p:stCondLst>
                                        </p:cTn>
                                        <p:tgtEl>
                                          <p:spTgt spid="24579"/>
                                        </p:tgtEl>
                                        <p:attrNameLst>
                                          <p:attrName>style.visibility</p:attrName>
                                        </p:attrNameLst>
                                      </p:cBhvr>
                                      <p:to>
                                        <p:strVal val="hidden"/>
                                      </p:to>
                                    </p:set>
                                  </p:childTnLst>
                                </p:cTn>
                              </p:par>
                            </p:childTnLst>
                          </p:cTn>
                        </p:par>
                        <p:par>
                          <p:cTn id="46" fill="hold">
                            <p:stCondLst>
                              <p:cond delay="500"/>
                            </p:stCondLst>
                            <p:childTnLst>
                              <p:par>
                                <p:cTn id="47" presetID="2" presetClass="exit" presetSubtype="2" fill="hold" grpId="1" nodeType="afterEffect">
                                  <p:stCondLst>
                                    <p:cond delay="0"/>
                                  </p:stCondLst>
                                  <p:childTnLst>
                                    <p:anim calcmode="lin" valueType="num">
                                      <p:cBhvr>
                                        <p:cTn id="48" dur="500"/>
                                        <p:tgtEl>
                                          <p:spTgt spid="24578"/>
                                        </p:tgtEl>
                                        <p:attrNameLst>
                                          <p:attrName>ppt_x</p:attrName>
                                        </p:attrNameLst>
                                      </p:cBhvr>
                                      <p:tavLst>
                                        <p:tav tm="0">
                                          <p:val>
                                            <p:strVal val="ppt_x"/>
                                          </p:val>
                                        </p:tav>
                                        <p:tav tm="100000">
                                          <p:val>
                                            <p:strVal val="1+ppt_w/2"/>
                                          </p:val>
                                        </p:tav>
                                      </p:tavLst>
                                    </p:anim>
                                    <p:anim calcmode="lin" valueType="num">
                                      <p:cBhvr>
                                        <p:cTn id="49" dur="500"/>
                                        <p:tgtEl>
                                          <p:spTgt spid="24578"/>
                                        </p:tgtEl>
                                        <p:attrNameLst>
                                          <p:attrName>ppt_y</p:attrName>
                                        </p:attrNameLst>
                                      </p:cBhvr>
                                      <p:tavLst>
                                        <p:tav tm="0">
                                          <p:val>
                                            <p:strVal val="ppt_y"/>
                                          </p:val>
                                        </p:tav>
                                        <p:tav tm="100000">
                                          <p:val>
                                            <p:strVal val="ppt_y"/>
                                          </p:val>
                                        </p:tav>
                                      </p:tavLst>
                                    </p:anim>
                                    <p:set>
                                      <p:cBhvr>
                                        <p:cTn id="50" dur="1" fill="hold">
                                          <p:stCondLst>
                                            <p:cond delay="499"/>
                                          </p:stCondLst>
                                        </p:cTn>
                                        <p:tgtEl>
                                          <p:spTgt spid="24578"/>
                                        </p:tgtEl>
                                        <p:attrNameLst>
                                          <p:attrName>style.visibility</p:attrName>
                                        </p:attrNameLst>
                                      </p:cBhvr>
                                      <p:to>
                                        <p:strVal val="hidden"/>
                                      </p:to>
                                    </p:set>
                                  </p:childTnLst>
                                </p:cTn>
                              </p:par>
                            </p:childTnLst>
                          </p:cTn>
                        </p:par>
                        <p:par>
                          <p:cTn id="51" fill="hold">
                            <p:stCondLst>
                              <p:cond delay="1000"/>
                            </p:stCondLst>
                            <p:childTnLst>
                              <p:par>
                                <p:cTn id="52" presetID="2" presetClass="exit" presetSubtype="4" fill="hold" nodeType="afterEffect">
                                  <p:stCondLst>
                                    <p:cond delay="0"/>
                                  </p:stCondLst>
                                  <p:childTnLst>
                                    <p:anim calcmode="lin" valueType="num">
                                      <p:cBhvr>
                                        <p:cTn id="53" dur="500"/>
                                        <p:tgtEl>
                                          <p:spTgt spid="24583"/>
                                        </p:tgtEl>
                                        <p:attrNameLst>
                                          <p:attrName>ppt_x</p:attrName>
                                        </p:attrNameLst>
                                      </p:cBhvr>
                                      <p:tavLst>
                                        <p:tav tm="0">
                                          <p:val>
                                            <p:strVal val="ppt_x"/>
                                          </p:val>
                                        </p:tav>
                                        <p:tav tm="100000">
                                          <p:val>
                                            <p:strVal val="ppt_x"/>
                                          </p:val>
                                        </p:tav>
                                      </p:tavLst>
                                    </p:anim>
                                    <p:anim calcmode="lin" valueType="num">
                                      <p:cBhvr>
                                        <p:cTn id="54" dur="500"/>
                                        <p:tgtEl>
                                          <p:spTgt spid="24583"/>
                                        </p:tgtEl>
                                        <p:attrNameLst>
                                          <p:attrName>ppt_y</p:attrName>
                                        </p:attrNameLst>
                                      </p:cBhvr>
                                      <p:tavLst>
                                        <p:tav tm="0">
                                          <p:val>
                                            <p:strVal val="ppt_y"/>
                                          </p:val>
                                        </p:tav>
                                        <p:tav tm="100000">
                                          <p:val>
                                            <p:strVal val="1+ppt_h/2"/>
                                          </p:val>
                                        </p:tav>
                                      </p:tavLst>
                                    </p:anim>
                                    <p:set>
                                      <p:cBhvr>
                                        <p:cTn id="55" dur="1" fill="hold">
                                          <p:stCondLst>
                                            <p:cond delay="499"/>
                                          </p:stCondLst>
                                        </p:cTn>
                                        <p:tgtEl>
                                          <p:spTgt spid="24583"/>
                                        </p:tgtEl>
                                        <p:attrNameLst>
                                          <p:attrName>style.visibility</p:attrName>
                                        </p:attrNameLst>
                                      </p:cBhvr>
                                      <p:to>
                                        <p:strVal val="hidden"/>
                                      </p:to>
                                    </p:set>
                                  </p:childTnLst>
                                </p:cTn>
                              </p:par>
                            </p:childTnLst>
                          </p:cTn>
                        </p:par>
                        <p:par>
                          <p:cTn id="56" fill="hold">
                            <p:stCondLst>
                              <p:cond delay="1500"/>
                            </p:stCondLst>
                            <p:childTnLst>
                              <p:par>
                                <p:cTn id="57" presetID="2" presetClass="exit" presetSubtype="4" fill="hold" nodeType="afterEffect">
                                  <p:stCondLst>
                                    <p:cond delay="0"/>
                                  </p:stCondLst>
                                  <p:childTnLst>
                                    <p:anim calcmode="lin" valueType="num">
                                      <p:cBhvr additive="base">
                                        <p:cTn id="58" dur="500"/>
                                        <p:tgtEl>
                                          <p:spTgt spid="24588"/>
                                        </p:tgtEl>
                                        <p:attrNameLst>
                                          <p:attrName>ppt_x</p:attrName>
                                        </p:attrNameLst>
                                      </p:cBhvr>
                                      <p:tavLst>
                                        <p:tav tm="0">
                                          <p:val>
                                            <p:strVal val="ppt_x"/>
                                          </p:val>
                                        </p:tav>
                                        <p:tav tm="100000">
                                          <p:val>
                                            <p:strVal val="ppt_x"/>
                                          </p:val>
                                        </p:tav>
                                      </p:tavLst>
                                    </p:anim>
                                    <p:anim calcmode="lin" valueType="num">
                                      <p:cBhvr additive="base">
                                        <p:cTn id="59" dur="500"/>
                                        <p:tgtEl>
                                          <p:spTgt spid="24588"/>
                                        </p:tgtEl>
                                        <p:attrNameLst>
                                          <p:attrName>ppt_y</p:attrName>
                                        </p:attrNameLst>
                                      </p:cBhvr>
                                      <p:tavLst>
                                        <p:tav tm="0">
                                          <p:val>
                                            <p:strVal val="ppt_y"/>
                                          </p:val>
                                        </p:tav>
                                        <p:tav tm="100000">
                                          <p:val>
                                            <p:strVal val="1+ppt_h/2"/>
                                          </p:val>
                                        </p:tav>
                                      </p:tavLst>
                                    </p:anim>
                                    <p:set>
                                      <p:cBhvr>
                                        <p:cTn id="60" dur="1" fill="hold">
                                          <p:stCondLst>
                                            <p:cond delay="499"/>
                                          </p:stCondLst>
                                        </p:cTn>
                                        <p:tgtEl>
                                          <p:spTgt spid="24588"/>
                                        </p:tgtEl>
                                        <p:attrNameLst>
                                          <p:attrName>style.visibility</p:attrName>
                                        </p:attrNameLst>
                                      </p:cBhvr>
                                      <p:to>
                                        <p:strVal val="hidden"/>
                                      </p:to>
                                    </p:set>
                                  </p:childTnLst>
                                </p:cTn>
                              </p:par>
                            </p:childTnLst>
                          </p:cTn>
                        </p:par>
                        <p:par>
                          <p:cTn id="61" fill="hold">
                            <p:stCondLst>
                              <p:cond delay="2000"/>
                            </p:stCondLst>
                            <p:childTnLst>
                              <p:par>
                                <p:cTn id="62" presetID="2" presetClass="exit" presetSubtype="4" fill="hold" nodeType="afterEffect">
                                  <p:stCondLst>
                                    <p:cond delay="0"/>
                                  </p:stCondLst>
                                  <p:childTnLst>
                                    <p:anim calcmode="lin" valueType="num">
                                      <p:cBhvr>
                                        <p:cTn id="63" dur="500"/>
                                        <p:tgtEl>
                                          <p:spTgt spid="24593"/>
                                        </p:tgtEl>
                                        <p:attrNameLst>
                                          <p:attrName>ppt_x</p:attrName>
                                        </p:attrNameLst>
                                      </p:cBhvr>
                                      <p:tavLst>
                                        <p:tav tm="0">
                                          <p:val>
                                            <p:strVal val="ppt_x"/>
                                          </p:val>
                                        </p:tav>
                                        <p:tav tm="100000">
                                          <p:val>
                                            <p:strVal val="ppt_x"/>
                                          </p:val>
                                        </p:tav>
                                      </p:tavLst>
                                    </p:anim>
                                    <p:anim calcmode="lin" valueType="num">
                                      <p:cBhvr>
                                        <p:cTn id="64" dur="500"/>
                                        <p:tgtEl>
                                          <p:spTgt spid="24593"/>
                                        </p:tgtEl>
                                        <p:attrNameLst>
                                          <p:attrName>ppt_y</p:attrName>
                                        </p:attrNameLst>
                                      </p:cBhvr>
                                      <p:tavLst>
                                        <p:tav tm="0">
                                          <p:val>
                                            <p:strVal val="ppt_y"/>
                                          </p:val>
                                        </p:tav>
                                        <p:tav tm="100000">
                                          <p:val>
                                            <p:strVal val="1+ppt_h/2"/>
                                          </p:val>
                                        </p:tav>
                                      </p:tavLst>
                                    </p:anim>
                                    <p:set>
                                      <p:cBhvr>
                                        <p:cTn id="65" dur="1" fill="hold">
                                          <p:stCondLst>
                                            <p:cond delay="499"/>
                                          </p:stCondLst>
                                        </p:cTn>
                                        <p:tgtEl>
                                          <p:spTgt spid="245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animBg="1"/>
      <p:bldP spid="24578" grpId="1" bldLvl="0" animBg="1"/>
      <p:bldP spid="24582" grpId="0" bldLvl="0"/>
      <p:bldP spid="24582" grpId="1"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5603" name="组合 25602"/>
          <p:cNvGrpSpPr/>
          <p:nvPr/>
        </p:nvGrpSpPr>
        <p:grpSpPr>
          <a:xfrm>
            <a:off x="2008188" y="2389188"/>
            <a:ext cx="2079625" cy="2079625"/>
            <a:chOff x="0" y="0"/>
            <a:chExt cx="2079522" cy="2079522"/>
          </a:xfrm>
        </p:grpSpPr>
        <p:grpSp>
          <p:nvGrpSpPr>
            <p:cNvPr id="25604" name="组合 25603"/>
            <p:cNvGrpSpPr/>
            <p:nvPr/>
          </p:nvGrpSpPr>
          <p:grpSpPr>
            <a:xfrm>
              <a:off x="0" y="0"/>
              <a:ext cx="2079522" cy="2079522"/>
              <a:chOff x="0" y="0"/>
              <a:chExt cx="2079522" cy="2079522"/>
            </a:xfrm>
          </p:grpSpPr>
          <p:sp>
            <p:nvSpPr>
              <p:cNvPr id="25605"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25606"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25607"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25608"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rPr>
                <a:t>05</a:t>
              </a:r>
              <a:endParaRPr lang="zh-CN" altLang="en-US"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25609" name="组合 25608"/>
          <p:cNvGrpSpPr/>
          <p:nvPr/>
        </p:nvGrpSpPr>
        <p:grpSpPr>
          <a:xfrm>
            <a:off x="6618288" y="1127125"/>
            <a:ext cx="4822825" cy="103188"/>
            <a:chOff x="0" y="0"/>
            <a:chExt cx="4822371" cy="103239"/>
          </a:xfrm>
        </p:grpSpPr>
        <p:sp>
          <p:nvSpPr>
            <p:cNvPr id="25610"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1"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25612" name="文本框 49"/>
          <p:cNvSpPr/>
          <p:nvPr/>
        </p:nvSpPr>
        <p:spPr>
          <a:xfrm>
            <a:off x="6621463" y="549275"/>
            <a:ext cx="27781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工作场所管理</a:t>
            </a:r>
            <a:r>
              <a:rPr lang="en-US" altLang="x-none" sz="3200" dirty="0">
                <a:solidFill>
                  <a:srgbClr val="000000"/>
                </a:solidFill>
                <a:latin typeface="微软雅黑" panose="020B0503020204020204" pitchFamily="2" charset="-122"/>
                <a:ea typeface="微软雅黑" panose="020B0503020204020204" pitchFamily="2" charset="-122"/>
                <a:sym typeface="方正正中黑简体" charset="-122"/>
              </a:rPr>
              <a:t> </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5613" name="组合 25612"/>
          <p:cNvGrpSpPr/>
          <p:nvPr/>
        </p:nvGrpSpPr>
        <p:grpSpPr>
          <a:xfrm>
            <a:off x="6807200" y="1589088"/>
            <a:ext cx="4727575" cy="839787"/>
            <a:chOff x="0" y="0"/>
            <a:chExt cx="4727463" cy="840768"/>
          </a:xfrm>
        </p:grpSpPr>
        <p:grpSp>
          <p:nvGrpSpPr>
            <p:cNvPr id="25614" name="组合 25613"/>
            <p:cNvGrpSpPr/>
            <p:nvPr/>
          </p:nvGrpSpPr>
          <p:grpSpPr>
            <a:xfrm>
              <a:off x="0" y="0"/>
              <a:ext cx="1166055" cy="840768"/>
              <a:chOff x="0" y="0"/>
              <a:chExt cx="1166055" cy="840768"/>
            </a:xfrm>
          </p:grpSpPr>
          <p:sp>
            <p:nvSpPr>
              <p:cNvPr id="25615"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A</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6"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17" name="组合 25616"/>
            <p:cNvGrpSpPr/>
            <p:nvPr/>
          </p:nvGrpSpPr>
          <p:grpSpPr>
            <a:xfrm>
              <a:off x="1399404" y="0"/>
              <a:ext cx="3328059" cy="705934"/>
              <a:chOff x="0" y="0"/>
              <a:chExt cx="3328059" cy="705934"/>
            </a:xfrm>
          </p:grpSpPr>
          <p:sp>
            <p:nvSpPr>
              <p:cNvPr id="25618" name="文本框 77"/>
              <p:cNvSpPr/>
              <p:nvPr/>
            </p:nvSpPr>
            <p:spPr>
              <a:xfrm>
                <a:off x="0" y="0"/>
                <a:ext cx="3328059" cy="369764"/>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工作场所基本条件（</a:t>
                </a:r>
                <a:r>
                  <a:rPr lang="en-US" altLang="x-none" b="1" dirty="0">
                    <a:solidFill>
                      <a:srgbClr val="000000"/>
                    </a:solidFill>
                    <a:latin typeface="仿宋_GB2312" pitchFamily="1" charset="-122"/>
                    <a:ea typeface="仿宋_GB2312" pitchFamily="1" charset="-122"/>
                  </a:rPr>
                  <a:t>5.1-5.3</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sp>
            <p:nvSpPr>
              <p:cNvPr id="25619" name="矩形 78"/>
              <p:cNvSpPr/>
              <p:nvPr/>
            </p:nvSpPr>
            <p:spPr>
              <a:xfrm>
                <a:off x="0" y="366984"/>
                <a:ext cx="2964508" cy="338950"/>
              </a:xfrm>
              <a:prstGeom prst="rect">
                <a:avLst/>
              </a:prstGeom>
              <a:noFill/>
              <a:ln w="9525">
                <a:noFill/>
              </a:ln>
            </p:spPr>
            <p:txBody>
              <a:bodyPr>
                <a:spAutoFit/>
              </a:bodyPr>
              <a:lstStyle/>
              <a:p>
                <a:pPr lvl="0" eaLnBrk="1" hangingPunct="1"/>
                <a:r>
                  <a:rPr lang="zh-CN" altLang="en-US" sz="1600" dirty="0">
                    <a:latin typeface="Arial" panose="020B0604020202020204" pitchFamily="34" charset="0"/>
                    <a:ea typeface="宋体" panose="02010600030101010101" pitchFamily="2" charset="-122"/>
                  </a:rPr>
                  <a:t>两个分开，不超标、不住人</a:t>
                </a:r>
                <a:endParaRPr lang="zh-CN" altLang="en-US" sz="1600" dirty="0">
                  <a:latin typeface="Arial" panose="020B0604020202020204" pitchFamily="34" charset="0"/>
                  <a:ea typeface="宋体" panose="02010600030101010101" pitchFamily="2" charset="-122"/>
                </a:endParaRPr>
              </a:p>
            </p:txBody>
          </p:sp>
        </p:grpSp>
      </p:grpSp>
      <p:grpSp>
        <p:nvGrpSpPr>
          <p:cNvPr id="25620" name="组合 25619"/>
          <p:cNvGrpSpPr/>
          <p:nvPr/>
        </p:nvGrpSpPr>
        <p:grpSpPr>
          <a:xfrm>
            <a:off x="6807200" y="2835275"/>
            <a:ext cx="4506913" cy="952500"/>
            <a:chOff x="0" y="0"/>
            <a:chExt cx="4506992" cy="951337"/>
          </a:xfrm>
        </p:grpSpPr>
        <p:grpSp>
          <p:nvGrpSpPr>
            <p:cNvPr id="25621" name="组合 25620"/>
            <p:cNvGrpSpPr/>
            <p:nvPr/>
          </p:nvGrpSpPr>
          <p:grpSpPr>
            <a:xfrm>
              <a:off x="0" y="0"/>
              <a:ext cx="1166055" cy="840768"/>
              <a:chOff x="0" y="0"/>
              <a:chExt cx="1533738" cy="1105879"/>
            </a:xfrm>
          </p:grpSpPr>
          <p:sp>
            <p:nvSpPr>
              <p:cNvPr id="25622"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B</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3"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24" name="组合 25623"/>
            <p:cNvGrpSpPr/>
            <p:nvPr/>
          </p:nvGrpSpPr>
          <p:grpSpPr>
            <a:xfrm>
              <a:off x="1399403" y="0"/>
              <a:ext cx="3107589" cy="951337"/>
              <a:chOff x="0" y="0"/>
              <a:chExt cx="3107589" cy="951337"/>
            </a:xfrm>
          </p:grpSpPr>
          <p:sp>
            <p:nvSpPr>
              <p:cNvPr id="25625" name="文本框 80"/>
              <p:cNvSpPr/>
              <p:nvPr/>
            </p:nvSpPr>
            <p:spPr>
              <a:xfrm>
                <a:off x="1" y="0"/>
                <a:ext cx="2630772" cy="369066"/>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应急与报警（</a:t>
                </a:r>
                <a:r>
                  <a:rPr lang="en-US" altLang="x-none" b="1" dirty="0">
                    <a:solidFill>
                      <a:srgbClr val="000000"/>
                    </a:solidFill>
                    <a:latin typeface="仿宋_GB2312" pitchFamily="1" charset="-122"/>
                    <a:ea typeface="仿宋_GB2312" pitchFamily="1" charset="-122"/>
                  </a:rPr>
                  <a:t>5.4-5.7</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sp>
            <p:nvSpPr>
              <p:cNvPr id="25626" name="矩形 81"/>
              <p:cNvSpPr/>
              <p:nvPr/>
            </p:nvSpPr>
            <p:spPr>
              <a:xfrm>
                <a:off x="0" y="366984"/>
                <a:ext cx="3107589" cy="584353"/>
              </a:xfrm>
              <a:prstGeom prst="rect">
                <a:avLst/>
              </a:prstGeom>
              <a:noFill/>
              <a:ln w="9525">
                <a:noFill/>
              </a:ln>
            </p:spPr>
            <p:txBody>
              <a:bodyPr>
                <a:spAutoFit/>
              </a:bodyPr>
              <a:lstStyle/>
              <a:p>
                <a:pPr lvl="0" eaLnBrk="1" hangingPunct="1"/>
                <a:r>
                  <a:rPr lang="zh-CN" altLang="en-US" sz="1600" dirty="0">
                    <a:latin typeface="Arial" panose="020B0604020202020204" pitchFamily="34" charset="0"/>
                    <a:ea typeface="宋体" panose="02010600030101010101" pitchFamily="2" charset="-122"/>
                  </a:rPr>
                  <a:t>报警、现场急救用品、冲洗设备；放射场所安全连锁与报警</a:t>
                </a:r>
                <a:endParaRPr lang="zh-CN" altLang="en-US" sz="1600" dirty="0">
                  <a:latin typeface="Arial" panose="020B0604020202020204" pitchFamily="34" charset="0"/>
                  <a:ea typeface="宋体" panose="02010600030101010101" pitchFamily="2" charset="-122"/>
                </a:endParaRPr>
              </a:p>
            </p:txBody>
          </p:sp>
        </p:grpSp>
      </p:grpSp>
      <p:grpSp>
        <p:nvGrpSpPr>
          <p:cNvPr id="25627" name="组合 25626"/>
          <p:cNvGrpSpPr/>
          <p:nvPr/>
        </p:nvGrpSpPr>
        <p:grpSpPr>
          <a:xfrm>
            <a:off x="6807200" y="4037013"/>
            <a:ext cx="4364038" cy="957262"/>
            <a:chOff x="0" y="0"/>
            <a:chExt cx="4363912" cy="958501"/>
          </a:xfrm>
        </p:grpSpPr>
        <p:grpSp>
          <p:nvGrpSpPr>
            <p:cNvPr id="25628" name="组合 25627"/>
            <p:cNvGrpSpPr/>
            <p:nvPr/>
          </p:nvGrpSpPr>
          <p:grpSpPr>
            <a:xfrm>
              <a:off x="0" y="0"/>
              <a:ext cx="1166055" cy="840768"/>
              <a:chOff x="0" y="0"/>
              <a:chExt cx="1533738" cy="1105879"/>
            </a:xfrm>
          </p:grpSpPr>
          <p:sp>
            <p:nvSpPr>
              <p:cNvPr id="25629"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C</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0"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31" name="组合 25630"/>
            <p:cNvGrpSpPr/>
            <p:nvPr/>
          </p:nvGrpSpPr>
          <p:grpSpPr>
            <a:xfrm>
              <a:off x="1399404" y="6059"/>
              <a:ext cx="2964508" cy="952442"/>
              <a:chOff x="0" y="0"/>
              <a:chExt cx="2964508" cy="952442"/>
            </a:xfrm>
          </p:grpSpPr>
          <p:sp>
            <p:nvSpPr>
              <p:cNvPr id="25632" name="文本框 83"/>
              <p:cNvSpPr/>
              <p:nvPr/>
            </p:nvSpPr>
            <p:spPr>
              <a:xfrm>
                <a:off x="0" y="0"/>
                <a:ext cx="2746185" cy="369763"/>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检测与评价（</a:t>
                </a:r>
                <a:r>
                  <a:rPr lang="en-US" altLang="x-none" b="1" dirty="0">
                    <a:solidFill>
                      <a:srgbClr val="000000"/>
                    </a:solidFill>
                    <a:latin typeface="仿宋_GB2312" pitchFamily="1" charset="-122"/>
                    <a:ea typeface="仿宋_GB2312" pitchFamily="1" charset="-122"/>
                  </a:rPr>
                  <a:t>5.9-5.11</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sp>
            <p:nvSpPr>
              <p:cNvPr id="25633" name="矩形 84"/>
              <p:cNvSpPr/>
              <p:nvPr/>
            </p:nvSpPr>
            <p:spPr>
              <a:xfrm>
                <a:off x="0" y="366984"/>
                <a:ext cx="2964508" cy="585458"/>
              </a:xfrm>
              <a:prstGeom prst="rect">
                <a:avLst/>
              </a:prstGeom>
              <a:noFill/>
              <a:ln w="9525">
                <a:noFill/>
              </a:ln>
            </p:spPr>
            <p:txBody>
              <a:bodyPr>
                <a:spAutoFit/>
              </a:bodyPr>
              <a:lstStyle/>
              <a:p>
                <a:pPr lvl="0" eaLnBrk="1" hangingPunct="1"/>
                <a:r>
                  <a:rPr lang="zh-CN" altLang="en-US" sz="1600" dirty="0">
                    <a:latin typeface="Arial" panose="020B0604020202020204" pitchFamily="34" charset="0"/>
                    <a:ea typeface="宋体" panose="02010600030101010101" pitchFamily="2" charset="-122"/>
                  </a:rPr>
                  <a:t>日常监测、定期检测、现状评价</a:t>
                </a:r>
                <a:endParaRPr lang="zh-CN" altLang="en-US" sz="1600" dirty="0">
                  <a:latin typeface="Arial" panose="020B0604020202020204" pitchFamily="34" charset="0"/>
                  <a:ea typeface="宋体" panose="02010600030101010101" pitchFamily="2" charset="-122"/>
                </a:endParaRPr>
              </a:p>
            </p:txBody>
          </p:sp>
        </p:grpSp>
      </p:grpSp>
      <p:grpSp>
        <p:nvGrpSpPr>
          <p:cNvPr id="25634" name="组合 25633"/>
          <p:cNvGrpSpPr/>
          <p:nvPr/>
        </p:nvGrpSpPr>
        <p:grpSpPr>
          <a:xfrm>
            <a:off x="6807200" y="5283200"/>
            <a:ext cx="4846638" cy="841375"/>
            <a:chOff x="0" y="0"/>
            <a:chExt cx="4846082" cy="840768"/>
          </a:xfrm>
        </p:grpSpPr>
        <p:grpSp>
          <p:nvGrpSpPr>
            <p:cNvPr id="25635" name="组合 25634"/>
            <p:cNvGrpSpPr/>
            <p:nvPr/>
          </p:nvGrpSpPr>
          <p:grpSpPr>
            <a:xfrm>
              <a:off x="0" y="0"/>
              <a:ext cx="1166055" cy="840768"/>
              <a:chOff x="0" y="0"/>
              <a:chExt cx="1533738" cy="1105879"/>
            </a:xfrm>
          </p:grpSpPr>
          <p:sp>
            <p:nvSpPr>
              <p:cNvPr id="25636" name="矩形 68"/>
              <p:cNvSpPr/>
              <p:nvPr/>
            </p:nvSpPr>
            <p:spPr>
              <a:xfrm>
                <a:off x="0" y="0"/>
                <a:ext cx="1209306" cy="1105879"/>
              </a:xfrm>
              <a:prstGeom prst="rect">
                <a:avLst/>
              </a:prstGeom>
              <a:solidFill>
                <a:srgbClr val="2A4F1C"/>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D</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7" name="等腰三角形 69"/>
              <p:cNvSpPr/>
              <p:nvPr/>
            </p:nvSpPr>
            <p:spPr>
              <a:xfrm rot="5400000">
                <a:off x="1230550" y="-21248"/>
                <a:ext cx="281935" cy="324432"/>
              </a:xfrm>
              <a:prstGeom prst="triangle">
                <a:avLst>
                  <a:gd name="adj" fmla="val 0"/>
                </a:avLst>
              </a:prstGeom>
              <a:solidFill>
                <a:srgbClr val="222F28"/>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38" name="组合 25637"/>
            <p:cNvGrpSpPr/>
            <p:nvPr/>
          </p:nvGrpSpPr>
          <p:grpSpPr>
            <a:xfrm>
              <a:off x="1399404" y="0"/>
              <a:ext cx="3446678" cy="705294"/>
              <a:chOff x="0" y="0"/>
              <a:chExt cx="3446678" cy="705294"/>
            </a:xfrm>
          </p:grpSpPr>
          <p:sp>
            <p:nvSpPr>
              <p:cNvPr id="25639" name="文本框 86"/>
              <p:cNvSpPr/>
              <p:nvPr/>
            </p:nvSpPr>
            <p:spPr>
              <a:xfrm>
                <a:off x="0" y="0"/>
                <a:ext cx="3446678" cy="369066"/>
              </a:xfrm>
              <a:prstGeom prst="rect">
                <a:avLst/>
              </a:prstGeom>
              <a:noFill/>
              <a:ln w="9525">
                <a:noFill/>
              </a:ln>
            </p:spPr>
            <p:txBody>
              <a:bodyPr wrap="none">
                <a:spAutoFit/>
              </a:bodyPr>
              <a:lstStyle/>
              <a:p>
                <a:pPr lvl="0" eaLnBrk="1" hangingPunct="1"/>
                <a:r>
                  <a:rPr lang="zh-CN" altLang="en-US" b="1" dirty="0">
                    <a:solidFill>
                      <a:srgbClr val="000000"/>
                    </a:solidFill>
                    <a:latin typeface="仿宋_GB2312" pitchFamily="1" charset="-122"/>
                    <a:ea typeface="仿宋_GB2312" pitchFamily="1" charset="-122"/>
                  </a:rPr>
                  <a:t>警示与告知（</a:t>
                </a:r>
                <a:r>
                  <a:rPr lang="en-US" altLang="x-none" b="1" dirty="0">
                    <a:solidFill>
                      <a:srgbClr val="000000"/>
                    </a:solidFill>
                    <a:latin typeface="仿宋_GB2312" pitchFamily="1" charset="-122"/>
                    <a:ea typeface="仿宋_GB2312" pitchFamily="1" charset="-122"/>
                  </a:rPr>
                  <a:t>5.8</a:t>
                </a:r>
                <a:r>
                  <a:rPr lang="zh-CN" altLang="en-US" b="1" dirty="0">
                    <a:solidFill>
                      <a:srgbClr val="000000"/>
                    </a:solidFill>
                    <a:latin typeface="仿宋_GB2312" pitchFamily="1" charset="-122"/>
                    <a:ea typeface="仿宋_GB2312" pitchFamily="1" charset="-122"/>
                  </a:rPr>
                  <a:t>、</a:t>
                </a:r>
                <a:r>
                  <a:rPr lang="en-US" altLang="x-none" b="1" dirty="0">
                    <a:solidFill>
                      <a:srgbClr val="000000"/>
                    </a:solidFill>
                    <a:latin typeface="仿宋_GB2312" pitchFamily="1" charset="-122"/>
                    <a:ea typeface="仿宋_GB2312" pitchFamily="1" charset="-122"/>
                  </a:rPr>
                  <a:t>5.12-5.18</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sp>
            <p:nvSpPr>
              <p:cNvPr id="25640" name="矩形 87"/>
              <p:cNvSpPr/>
              <p:nvPr/>
            </p:nvSpPr>
            <p:spPr>
              <a:xfrm>
                <a:off x="0" y="366984"/>
                <a:ext cx="2964508" cy="338310"/>
              </a:xfrm>
              <a:prstGeom prst="rect">
                <a:avLst/>
              </a:prstGeom>
              <a:noFill/>
              <a:ln w="9525">
                <a:noFill/>
              </a:ln>
            </p:spPr>
            <p:txBody>
              <a:bodyPr>
                <a:spAutoFit/>
              </a:bodyPr>
              <a:lstStyle/>
              <a:p>
                <a:pPr lvl="0" eaLnBrk="1" hangingPunct="1"/>
                <a:r>
                  <a:rPr lang="zh-CN" altLang="en-US" sz="1600" dirty="0">
                    <a:latin typeface="Arial" panose="020B0604020202020204" pitchFamily="34" charset="0"/>
                    <a:ea typeface="宋体" panose="02010600030101010101" pitchFamily="2" charset="-122"/>
                  </a:rPr>
                  <a:t>警示标识、公示、告知</a:t>
                </a:r>
                <a:endParaRPr lang="zh-CN" altLang="en-US" sz="1600" dirty="0">
                  <a:latin typeface="Arial" panose="020B0604020202020204" pitchFamily="34" charset="0"/>
                  <a:ea typeface="宋体" panose="02010600030101010101" pitchFamily="2" charset="-122"/>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p:cBhvr>
                                        <p:cTn id="7" dur="500"/>
                                        <p:tgtEl>
                                          <p:spTgt spid="2560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5612"/>
                                        </p:tgtEl>
                                        <p:attrNameLst>
                                          <p:attrName>style.visibility</p:attrName>
                                        </p:attrNameLst>
                                      </p:cBhvr>
                                      <p:to>
                                        <p:strVal val="visible"/>
                                      </p:to>
                                    </p:set>
                                    <p:anim calcmode="lin" valueType="num">
                                      <p:cBhvr>
                                        <p:cTn id="11" dur="500" fill="hold"/>
                                        <p:tgtEl>
                                          <p:spTgt spid="25612"/>
                                        </p:tgtEl>
                                        <p:attrNameLst>
                                          <p:attrName>ppt_x</p:attrName>
                                        </p:attrNameLst>
                                      </p:cBhvr>
                                      <p:tavLst>
                                        <p:tav tm="0">
                                          <p:val>
                                            <p:strVal val="1+#ppt_w/2"/>
                                          </p:val>
                                        </p:tav>
                                        <p:tav tm="100000">
                                          <p:val>
                                            <p:strVal val="#ppt_x"/>
                                          </p:val>
                                        </p:tav>
                                      </p:tavLst>
                                    </p:anim>
                                    <p:anim calcmode="lin" valueType="num">
                                      <p:cBhvr>
                                        <p:cTn id="12" dur="500" fill="hold"/>
                                        <p:tgtEl>
                                          <p:spTgt spid="256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5609"/>
                                        </p:tgtEl>
                                        <p:attrNameLst>
                                          <p:attrName>style.visibility</p:attrName>
                                        </p:attrNameLst>
                                      </p:cBhvr>
                                      <p:to>
                                        <p:strVal val="visible"/>
                                      </p:to>
                                    </p:set>
                                    <p:anim calcmode="lin" valueType="num">
                                      <p:cBhvr>
                                        <p:cTn id="15" dur="500" fill="hold"/>
                                        <p:tgtEl>
                                          <p:spTgt spid="25609"/>
                                        </p:tgtEl>
                                        <p:attrNameLst>
                                          <p:attrName>ppt_x</p:attrName>
                                        </p:attrNameLst>
                                      </p:cBhvr>
                                      <p:tavLst>
                                        <p:tav tm="0">
                                          <p:val>
                                            <p:strVal val="1+#ppt_w/2"/>
                                          </p:val>
                                        </p:tav>
                                        <p:tav tm="100000">
                                          <p:val>
                                            <p:strVal val="#ppt_x"/>
                                          </p:val>
                                        </p:tav>
                                      </p:tavLst>
                                    </p:anim>
                                    <p:anim calcmode="lin" valueType="num">
                                      <p:cBhvr>
                                        <p:cTn id="16" dur="500" fill="hold"/>
                                        <p:tgtEl>
                                          <p:spTgt spid="2560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5613"/>
                                        </p:tgtEl>
                                        <p:attrNameLst>
                                          <p:attrName>style.visibility</p:attrName>
                                        </p:attrNameLst>
                                      </p:cBhvr>
                                      <p:to>
                                        <p:strVal val="visible"/>
                                      </p:to>
                                    </p:set>
                                    <p:anim calcmode="lin" valueType="num">
                                      <p:cBhvr>
                                        <p:cTn id="20" dur="500" fill="hold"/>
                                        <p:tgtEl>
                                          <p:spTgt spid="25613"/>
                                        </p:tgtEl>
                                        <p:attrNameLst>
                                          <p:attrName>ppt_x</p:attrName>
                                        </p:attrNameLst>
                                      </p:cBhvr>
                                      <p:tavLst>
                                        <p:tav tm="0">
                                          <p:val>
                                            <p:strVal val="1+#ppt_w/2"/>
                                          </p:val>
                                        </p:tav>
                                        <p:tav tm="100000">
                                          <p:val>
                                            <p:strVal val="#ppt_x"/>
                                          </p:val>
                                        </p:tav>
                                      </p:tavLst>
                                    </p:anim>
                                    <p:anim calcmode="lin" valueType="num">
                                      <p:cBhvr>
                                        <p:cTn id="21" dur="500" fill="hold"/>
                                        <p:tgtEl>
                                          <p:spTgt spid="2561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25620"/>
                                        </p:tgtEl>
                                        <p:attrNameLst>
                                          <p:attrName>style.visibility</p:attrName>
                                        </p:attrNameLst>
                                      </p:cBhvr>
                                      <p:to>
                                        <p:strVal val="visible"/>
                                      </p:to>
                                    </p:set>
                                    <p:anim calcmode="lin" valueType="num">
                                      <p:cBhvr>
                                        <p:cTn id="25" dur="500" fill="hold"/>
                                        <p:tgtEl>
                                          <p:spTgt spid="25620"/>
                                        </p:tgtEl>
                                        <p:attrNameLst>
                                          <p:attrName>ppt_x</p:attrName>
                                        </p:attrNameLst>
                                      </p:cBhvr>
                                      <p:tavLst>
                                        <p:tav tm="0">
                                          <p:val>
                                            <p:strVal val="1+#ppt_w/2"/>
                                          </p:val>
                                        </p:tav>
                                        <p:tav tm="100000">
                                          <p:val>
                                            <p:strVal val="#ppt_x"/>
                                          </p:val>
                                        </p:tav>
                                      </p:tavLst>
                                    </p:anim>
                                    <p:anim calcmode="lin" valueType="num">
                                      <p:cBhvr>
                                        <p:cTn id="26" dur="500" fill="hold"/>
                                        <p:tgtEl>
                                          <p:spTgt spid="256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25627"/>
                                        </p:tgtEl>
                                        <p:attrNameLst>
                                          <p:attrName>style.visibility</p:attrName>
                                        </p:attrNameLst>
                                      </p:cBhvr>
                                      <p:to>
                                        <p:strVal val="visible"/>
                                      </p:to>
                                    </p:set>
                                    <p:anim calcmode="lin" valueType="num">
                                      <p:cBhvr>
                                        <p:cTn id="30" dur="500" fill="hold"/>
                                        <p:tgtEl>
                                          <p:spTgt spid="25627"/>
                                        </p:tgtEl>
                                        <p:attrNameLst>
                                          <p:attrName>ppt_x</p:attrName>
                                        </p:attrNameLst>
                                      </p:cBhvr>
                                      <p:tavLst>
                                        <p:tav tm="0">
                                          <p:val>
                                            <p:strVal val="1+#ppt_w/2"/>
                                          </p:val>
                                        </p:tav>
                                        <p:tav tm="100000">
                                          <p:val>
                                            <p:strVal val="#ppt_x"/>
                                          </p:val>
                                        </p:tav>
                                      </p:tavLst>
                                    </p:anim>
                                    <p:anim calcmode="lin" valueType="num">
                                      <p:cBhvr>
                                        <p:cTn id="31" dur="500" fill="hold"/>
                                        <p:tgtEl>
                                          <p:spTgt spid="25627"/>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25634"/>
                                        </p:tgtEl>
                                        <p:attrNameLst>
                                          <p:attrName>style.visibility</p:attrName>
                                        </p:attrNameLst>
                                      </p:cBhvr>
                                      <p:to>
                                        <p:strVal val="visible"/>
                                      </p:to>
                                    </p:set>
                                    <p:anim calcmode="lin" valueType="num">
                                      <p:cBhvr>
                                        <p:cTn id="35" dur="500" fill="hold"/>
                                        <p:tgtEl>
                                          <p:spTgt spid="25634"/>
                                        </p:tgtEl>
                                        <p:attrNameLst>
                                          <p:attrName>ppt_x</p:attrName>
                                        </p:attrNameLst>
                                      </p:cBhvr>
                                      <p:tavLst>
                                        <p:tav tm="0">
                                          <p:val>
                                            <p:strVal val="1+#ppt_w/2"/>
                                          </p:val>
                                        </p:tav>
                                        <p:tav tm="100000">
                                          <p:val>
                                            <p:strVal val="#ppt_x"/>
                                          </p:val>
                                        </p:tav>
                                      </p:tavLst>
                                    </p:anim>
                                    <p:anim calcmode="lin" valueType="num">
                                      <p:cBhvr>
                                        <p:cTn id="36" dur="500" fill="hold"/>
                                        <p:tgtEl>
                                          <p:spTgt spid="2563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in">
                                      <p:cBhvr>
                                        <p:cTn id="40" dur="500"/>
                                        <p:tgtEl>
                                          <p:spTgt spid="25612"/>
                                        </p:tgtEl>
                                      </p:cBhvr>
                                    </p:animEffect>
                                    <p:set>
                                      <p:cBhvr>
                                        <p:cTn id="41" dur="1" fill="hold">
                                          <p:stCondLst>
                                            <p:cond delay="499"/>
                                          </p:stCondLst>
                                        </p:cTn>
                                        <p:tgtEl>
                                          <p:spTgt spid="256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in">
                                      <p:cBhvr>
                                        <p:cTn id="43" dur="500"/>
                                        <p:tgtEl>
                                          <p:spTgt spid="25609"/>
                                        </p:tgtEl>
                                      </p:cBhvr>
                                    </p:animEffect>
                                    <p:set>
                                      <p:cBhvr>
                                        <p:cTn id="44" dur="1" fill="hold">
                                          <p:stCondLst>
                                            <p:cond delay="499"/>
                                          </p:stCondLst>
                                        </p:cTn>
                                        <p:tgtEl>
                                          <p:spTgt spid="2560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in">
                                      <p:cBhvr>
                                        <p:cTn id="46" dur="500"/>
                                        <p:tgtEl>
                                          <p:spTgt spid="25613"/>
                                        </p:tgtEl>
                                      </p:cBhvr>
                                    </p:animEffect>
                                    <p:set>
                                      <p:cBhvr>
                                        <p:cTn id="47" dur="1" fill="hold">
                                          <p:stCondLst>
                                            <p:cond delay="499"/>
                                          </p:stCondLst>
                                        </p:cTn>
                                        <p:tgtEl>
                                          <p:spTgt spid="2561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in">
                                      <p:cBhvr>
                                        <p:cTn id="49" dur="500"/>
                                        <p:tgtEl>
                                          <p:spTgt spid="25620"/>
                                        </p:tgtEl>
                                      </p:cBhvr>
                                    </p:animEffect>
                                    <p:set>
                                      <p:cBhvr>
                                        <p:cTn id="50" dur="1" fill="hold">
                                          <p:stCondLst>
                                            <p:cond delay="499"/>
                                          </p:stCondLst>
                                        </p:cTn>
                                        <p:tgtEl>
                                          <p:spTgt spid="2562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in">
                                      <p:cBhvr>
                                        <p:cTn id="52" dur="500"/>
                                        <p:tgtEl>
                                          <p:spTgt spid="25627"/>
                                        </p:tgtEl>
                                      </p:cBhvr>
                                    </p:animEffect>
                                    <p:set>
                                      <p:cBhvr>
                                        <p:cTn id="53" dur="1" fill="hold">
                                          <p:stCondLst>
                                            <p:cond delay="499"/>
                                          </p:stCondLst>
                                        </p:cTn>
                                        <p:tgtEl>
                                          <p:spTgt spid="2562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in">
                                      <p:cBhvr>
                                        <p:cTn id="55" dur="500"/>
                                        <p:tgtEl>
                                          <p:spTgt spid="25634"/>
                                        </p:tgtEl>
                                      </p:cBhvr>
                                    </p:animEffect>
                                    <p:set>
                                      <p:cBhvr>
                                        <p:cTn id="56" dur="1" fill="hold">
                                          <p:stCondLst>
                                            <p:cond delay="499"/>
                                          </p:stCondLst>
                                        </p:cTn>
                                        <p:tgtEl>
                                          <p:spTgt spid="2563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in">
                                      <p:cBhvr>
                                        <p:cTn id="58" dur="500"/>
                                        <p:tgtEl>
                                          <p:spTgt spid="25603"/>
                                        </p:tgtEl>
                                      </p:cBhvr>
                                    </p:animEffect>
                                    <p:set>
                                      <p:cBhvr>
                                        <p:cTn id="59" dur="1" fill="hold">
                                          <p:stCondLst>
                                            <p:cond delay="499"/>
                                          </p:stCondLst>
                                        </p:cTn>
                                        <p:tgtEl>
                                          <p:spTgt spid="2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bldLvl="0"/>
      <p:bldP spid="25612" grpId="1"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26625"/>
          <p:cNvGrpSpPr/>
          <p:nvPr/>
        </p:nvGrpSpPr>
        <p:grpSpPr>
          <a:xfrm>
            <a:off x="1055688" y="1127125"/>
            <a:ext cx="10080625" cy="103188"/>
            <a:chOff x="0" y="0"/>
            <a:chExt cx="10080625" cy="103239"/>
          </a:xfrm>
        </p:grpSpPr>
        <p:sp>
          <p:nvSpPr>
            <p:cNvPr id="26627" name="矩形 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8" name="直接连接符 4"/>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6629" name="文本框 5"/>
          <p:cNvSpPr/>
          <p:nvPr/>
        </p:nvSpPr>
        <p:spPr>
          <a:xfrm>
            <a:off x="1058863" y="549275"/>
            <a:ext cx="22447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应急与报警</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6630" name="组合 26629"/>
          <p:cNvGrpSpPr/>
          <p:nvPr/>
        </p:nvGrpSpPr>
        <p:grpSpPr>
          <a:xfrm>
            <a:off x="8404225" y="1736725"/>
            <a:ext cx="3149600" cy="3925888"/>
            <a:chOff x="0" y="0"/>
            <a:chExt cx="3149600" cy="3924781"/>
          </a:xfrm>
        </p:grpSpPr>
        <p:grpSp>
          <p:nvGrpSpPr>
            <p:cNvPr id="26631" name="组合 26630"/>
            <p:cNvGrpSpPr/>
            <p:nvPr/>
          </p:nvGrpSpPr>
          <p:grpSpPr>
            <a:xfrm>
              <a:off x="0" y="1954270"/>
              <a:ext cx="3149600" cy="1970511"/>
              <a:chOff x="0" y="0"/>
              <a:chExt cx="3148210" cy="1971618"/>
            </a:xfrm>
          </p:grpSpPr>
          <p:sp>
            <p:nvSpPr>
              <p:cNvPr id="26632" name="文本框 34"/>
              <p:cNvSpPr/>
              <p:nvPr/>
            </p:nvSpPr>
            <p:spPr>
              <a:xfrm>
                <a:off x="285553" y="0"/>
                <a:ext cx="2349286"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安全联锁与报警</a:t>
                </a:r>
                <a:endParaRPr lang="zh-CN" altLang="en-US" sz="2400" b="1" dirty="0">
                  <a:solidFill>
                    <a:srgbClr val="000000"/>
                  </a:solidFill>
                  <a:latin typeface="仿宋_GB2312" pitchFamily="1" charset="-122"/>
                  <a:ea typeface="仿宋_GB2312" pitchFamily="1" charset="-122"/>
                  <a:sym typeface="方正正黑简体" charset="-122"/>
                </a:endParaRPr>
              </a:p>
            </p:txBody>
          </p:sp>
          <p:sp>
            <p:nvSpPr>
              <p:cNvPr id="26633" name="矩形 35"/>
              <p:cNvSpPr/>
              <p:nvPr/>
            </p:nvSpPr>
            <p:spPr>
              <a:xfrm>
                <a:off x="0" y="832206"/>
                <a:ext cx="3148210" cy="1139412"/>
              </a:xfrm>
              <a:prstGeom prst="rect">
                <a:avLst/>
              </a:prstGeom>
              <a:noFill/>
              <a:ln w="9525">
                <a:noFill/>
              </a:ln>
            </p:spPr>
            <p:txBody>
              <a:bodyPr>
                <a:spAutoFit/>
              </a:bodyPr>
              <a:lstStyle/>
              <a:p>
                <a:pPr lvl="0" eaLnBrk="1" hangingPunct="1"/>
                <a:r>
                  <a:rPr lang="zh-CN" altLang="en-US" dirty="0">
                    <a:latin typeface="Arial" panose="020B0604020202020204" pitchFamily="34" charset="0"/>
                    <a:ea typeface="宋体" panose="02010600030101010101" pitchFamily="2" charset="-122"/>
                  </a:rPr>
                  <a:t>放射工作场所配置安全连锁与报警装置</a:t>
                </a:r>
                <a:endParaRPr lang="zh-CN" altLang="en-US" dirty="0">
                  <a:latin typeface="Arial" panose="020B0604020202020204" pitchFamily="34" charset="0"/>
                  <a:ea typeface="宋体" panose="02010600030101010101" pitchFamily="2" charset="-122"/>
                </a:endParaRPr>
              </a:p>
              <a:p>
                <a:pPr lvl="0" eaLnBrk="1" hangingPunct="1"/>
                <a:endParaRPr lang="en-US" altLang="x-none" sz="1400" dirty="0">
                  <a:latin typeface="宋体" panose="02010600030101010101" pitchFamily="2" charset="-122"/>
                  <a:ea typeface="宋体" panose="02010600030101010101" pitchFamily="2" charset="-122"/>
                  <a:sym typeface="Times New Roman" panose="02020603050405020304" pitchFamily="2" charset="0"/>
                </a:endParaRPr>
              </a:p>
              <a:p>
                <a:pPr lvl="0" algn="ctr" eaLnBrk="1" hangingPunct="1"/>
                <a:endParaRPr lang="zh-CN" altLang="en-US" dirty="0">
                  <a:latin typeface="Arial" panose="020B0604020202020204" pitchFamily="34" charset="0"/>
                  <a:ea typeface="宋体" panose="02010600030101010101" pitchFamily="2" charset="-122"/>
                </a:endParaRPr>
              </a:p>
            </p:txBody>
          </p:sp>
          <p:sp>
            <p:nvSpPr>
              <p:cNvPr id="26634" name="矩形 36"/>
              <p:cNvSpPr/>
              <p:nvPr/>
            </p:nvSpPr>
            <p:spPr>
              <a:xfrm>
                <a:off x="184046" y="49827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26635" name="Picture 3" descr="E:\图片\u=2299535556,279356848&amp;fm=21&amp;gp=0.jpg"/>
            <p:cNvPicPr/>
            <p:nvPr/>
          </p:nvPicPr>
          <p:blipFill>
            <a:blip r:embed="rId1"/>
            <a:stretch>
              <a:fillRect/>
            </a:stretch>
          </p:blipFill>
          <p:spPr>
            <a:xfrm>
              <a:off x="313055" y="-66995"/>
              <a:ext cx="2499360" cy="1853184"/>
            </a:xfrm>
            <a:prstGeom prst="rect">
              <a:avLst/>
            </a:prstGeom>
            <a:noFill/>
            <a:ln w="9525">
              <a:noFill/>
            </a:ln>
          </p:spPr>
        </p:pic>
      </p:grpSp>
      <p:grpSp>
        <p:nvGrpSpPr>
          <p:cNvPr id="26636" name="组合 26635"/>
          <p:cNvGrpSpPr/>
          <p:nvPr/>
        </p:nvGrpSpPr>
        <p:grpSpPr>
          <a:xfrm>
            <a:off x="920750" y="1736725"/>
            <a:ext cx="3016250" cy="3709988"/>
            <a:chOff x="0" y="0"/>
            <a:chExt cx="3016250" cy="3709338"/>
          </a:xfrm>
        </p:grpSpPr>
        <p:grpSp>
          <p:nvGrpSpPr>
            <p:cNvPr id="26637" name="组合 26636"/>
            <p:cNvGrpSpPr/>
            <p:nvPr/>
          </p:nvGrpSpPr>
          <p:grpSpPr>
            <a:xfrm>
              <a:off x="0" y="1948303"/>
              <a:ext cx="3016250" cy="1761035"/>
              <a:chOff x="0" y="0"/>
              <a:chExt cx="3016548" cy="1762024"/>
            </a:xfrm>
          </p:grpSpPr>
          <p:sp>
            <p:nvSpPr>
              <p:cNvPr id="26638" name="文本框 25"/>
              <p:cNvSpPr/>
              <p:nvPr/>
            </p:nvSpPr>
            <p:spPr>
              <a:xfrm>
                <a:off x="773836" y="0"/>
                <a:ext cx="1422325"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报警装置</a:t>
                </a:r>
                <a:endParaRPr lang="zh-CN" altLang="en-US" sz="2400" b="1" dirty="0">
                  <a:solidFill>
                    <a:srgbClr val="000000"/>
                  </a:solidFill>
                  <a:latin typeface="仿宋_GB2312" pitchFamily="1" charset="-122"/>
                  <a:ea typeface="仿宋_GB2312" pitchFamily="1" charset="-122"/>
                  <a:sym typeface="方正正黑简体" charset="-122"/>
                </a:endParaRPr>
              </a:p>
            </p:txBody>
          </p:sp>
          <p:sp>
            <p:nvSpPr>
              <p:cNvPr id="26639" name="矩形 26"/>
              <p:cNvSpPr/>
              <p:nvPr/>
            </p:nvSpPr>
            <p:spPr>
              <a:xfrm>
                <a:off x="0" y="838176"/>
                <a:ext cx="3016548" cy="923848"/>
              </a:xfrm>
              <a:prstGeom prst="rect">
                <a:avLst/>
              </a:prstGeom>
              <a:noFill/>
              <a:ln w="9525">
                <a:noFill/>
              </a:ln>
            </p:spPr>
            <p:txBody>
              <a:bodyPr>
                <a:spAutoFit/>
              </a:bodyPr>
              <a:lstStyle/>
              <a:p>
                <a:pPr lvl="0" eaLnBrk="1" hangingPunct="1"/>
                <a:r>
                  <a:rPr lang="zh-CN" altLang="en-US" dirty="0">
                    <a:latin typeface="Arial" panose="020B0604020202020204" pitchFamily="34" charset="0"/>
                    <a:ea typeface="宋体" panose="02010600030101010101" pitchFamily="2" charset="-122"/>
                  </a:rPr>
                  <a:t>可能发生急性职业病危害事故的有毒、有害工作场所，设置报警装置</a:t>
                </a:r>
                <a:endParaRPr lang="zh-CN" altLang="en-US" dirty="0">
                  <a:latin typeface="Arial" panose="020B0604020202020204" pitchFamily="34" charset="0"/>
                  <a:ea typeface="宋体" panose="02010600030101010101" pitchFamily="2" charset="-122"/>
                </a:endParaRPr>
              </a:p>
            </p:txBody>
          </p:sp>
          <p:sp>
            <p:nvSpPr>
              <p:cNvPr id="26640" name="矩形 27"/>
              <p:cNvSpPr/>
              <p:nvPr/>
            </p:nvSpPr>
            <p:spPr>
              <a:xfrm>
                <a:off x="18404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26641" name="Picture 4" descr="E:\图片\u=2308819411,3007597332&amp;fm=21&amp;gp=0.jpg"/>
            <p:cNvPicPr/>
            <p:nvPr/>
          </p:nvPicPr>
          <p:blipFill>
            <a:blip r:embed="rId2"/>
            <a:stretch>
              <a:fillRect/>
            </a:stretch>
          </p:blipFill>
          <p:spPr>
            <a:xfrm>
              <a:off x="-36675" y="-66995"/>
              <a:ext cx="2499360" cy="1853184"/>
            </a:xfrm>
            <a:prstGeom prst="rect">
              <a:avLst/>
            </a:prstGeom>
            <a:noFill/>
            <a:ln w="9525">
              <a:noFill/>
            </a:ln>
          </p:spPr>
        </p:pic>
      </p:grpSp>
      <p:grpSp>
        <p:nvGrpSpPr>
          <p:cNvPr id="26642" name="组合 26641"/>
          <p:cNvGrpSpPr/>
          <p:nvPr/>
        </p:nvGrpSpPr>
        <p:grpSpPr>
          <a:xfrm>
            <a:off x="3543300" y="1736725"/>
            <a:ext cx="4951413" cy="4202113"/>
            <a:chOff x="0" y="0"/>
            <a:chExt cx="4951480" cy="4201781"/>
          </a:xfrm>
        </p:grpSpPr>
        <p:grpSp>
          <p:nvGrpSpPr>
            <p:cNvPr id="26643" name="组合 26642"/>
            <p:cNvGrpSpPr/>
            <p:nvPr/>
          </p:nvGrpSpPr>
          <p:grpSpPr>
            <a:xfrm>
              <a:off x="1116414" y="1954270"/>
              <a:ext cx="3022600" cy="2247511"/>
              <a:chOff x="0" y="0"/>
              <a:chExt cx="3022683" cy="2248773"/>
            </a:xfrm>
          </p:grpSpPr>
          <p:sp>
            <p:nvSpPr>
              <p:cNvPr id="26644" name="文本框 30"/>
              <p:cNvSpPr/>
              <p:nvPr/>
            </p:nvSpPr>
            <p:spPr>
              <a:xfrm>
                <a:off x="1097010" y="0"/>
                <a:ext cx="803447"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应急</a:t>
                </a:r>
                <a:endParaRPr lang="zh-CN" altLang="en-US" sz="2400" b="1" dirty="0">
                  <a:solidFill>
                    <a:srgbClr val="000000"/>
                  </a:solidFill>
                  <a:latin typeface="仿宋_GB2312" pitchFamily="1" charset="-122"/>
                  <a:ea typeface="仿宋_GB2312" pitchFamily="1" charset="-122"/>
                  <a:sym typeface="方正正黑简体" charset="-122"/>
                </a:endParaRPr>
              </a:p>
            </p:txBody>
          </p:sp>
          <p:sp>
            <p:nvSpPr>
              <p:cNvPr id="26645" name="矩形 31"/>
              <p:cNvSpPr/>
              <p:nvPr/>
            </p:nvSpPr>
            <p:spPr>
              <a:xfrm>
                <a:off x="0" y="832206"/>
                <a:ext cx="3022683" cy="1416567"/>
              </a:xfrm>
              <a:prstGeom prst="rect">
                <a:avLst/>
              </a:prstGeom>
              <a:noFill/>
              <a:ln w="9525">
                <a:noFill/>
              </a:ln>
            </p:spPr>
            <p:txBody>
              <a:bodyPr>
                <a:spAutoFit/>
              </a:bodyPr>
              <a:lstStyle/>
              <a:p>
                <a:pPr lvl="0" eaLnBrk="1" hangingPunct="1"/>
                <a:r>
                  <a:rPr lang="zh-CN" altLang="en-US" dirty="0">
                    <a:latin typeface="Arial" panose="020B0604020202020204" pitchFamily="34" charset="0"/>
                    <a:ea typeface="宋体" panose="02010600030101010101" pitchFamily="2" charset="-122"/>
                  </a:rPr>
                  <a:t>可能发生急性职业病危害事故的有毒、有害工作场所，配置现场急救用品和冲洗设备</a:t>
                </a:r>
                <a:endParaRPr lang="zh-CN" altLang="en-US" dirty="0">
                  <a:latin typeface="Arial" panose="020B0604020202020204" pitchFamily="34" charset="0"/>
                  <a:ea typeface="宋体" panose="02010600030101010101" pitchFamily="2" charset="-122"/>
                </a:endParaRPr>
              </a:p>
              <a:p>
                <a:pPr lvl="0" eaLnBrk="1" hangingPunct="1"/>
                <a:endParaRPr lang="zh-CN" altLang="en-US" sz="1400" dirty="0">
                  <a:latin typeface="宋体" panose="02010600030101010101" pitchFamily="2" charset="-122"/>
                  <a:ea typeface="宋体" panose="02010600030101010101" pitchFamily="2" charset="-122"/>
                </a:endParaRPr>
              </a:p>
            </p:txBody>
          </p:sp>
          <p:sp>
            <p:nvSpPr>
              <p:cNvPr id="26646" name="矩形 32"/>
              <p:cNvSpPr/>
              <p:nvPr/>
            </p:nvSpPr>
            <p:spPr>
              <a:xfrm>
                <a:off x="184046" y="49827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26647" name="Picture 2" descr="E:\图片\u=1246110045,3190969867&amp;fm=21&amp;gp=0.jpg"/>
            <p:cNvPicPr/>
            <p:nvPr/>
          </p:nvPicPr>
          <p:blipFill>
            <a:blip r:embed="rId3"/>
            <a:stretch>
              <a:fillRect/>
            </a:stretch>
          </p:blipFill>
          <p:spPr>
            <a:xfrm>
              <a:off x="2522699" y="-66995"/>
              <a:ext cx="2499360" cy="1853184"/>
            </a:xfrm>
            <a:prstGeom prst="rect">
              <a:avLst/>
            </a:prstGeom>
            <a:noFill/>
            <a:ln w="9525">
              <a:noFill/>
            </a:ln>
          </p:spPr>
        </p:pic>
        <p:pic>
          <p:nvPicPr>
            <p:cNvPr id="26648" name="Picture 6" descr="E:\图片\u=4220477945,2810679968&amp;fm=21&amp;gp=0.jpg"/>
            <p:cNvPicPr/>
            <p:nvPr/>
          </p:nvPicPr>
          <p:blipFill>
            <a:blip r:embed="rId4"/>
            <a:stretch>
              <a:fillRect/>
            </a:stretch>
          </p:blipFill>
          <p:spPr>
            <a:xfrm>
              <a:off x="-122965" y="-66995"/>
              <a:ext cx="2499360" cy="1853184"/>
            </a:xfrm>
            <a:prstGeom prst="rect">
              <a:avLst/>
            </a:prstGeom>
            <a:noFill/>
            <a:ln w="9525">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0-#ppt_w/2"/>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p:cTn id="11" dur="500" fill="hold"/>
                                        <p:tgtEl>
                                          <p:spTgt spid="26629"/>
                                        </p:tgtEl>
                                        <p:attrNameLst>
                                          <p:attrName>ppt_x</p:attrName>
                                        </p:attrNameLst>
                                      </p:cBhvr>
                                      <p:tavLst>
                                        <p:tav tm="0">
                                          <p:val>
                                            <p:strVal val="0-#ppt_w/2"/>
                                          </p:val>
                                        </p:tav>
                                        <p:tav tm="100000">
                                          <p:val>
                                            <p:strVal val="#ppt_x"/>
                                          </p:val>
                                        </p:tav>
                                      </p:tavLst>
                                    </p:anim>
                                    <p:anim calcmode="lin" valueType="num">
                                      <p:cBhvr>
                                        <p:cTn id="12" dur="500" fill="hold"/>
                                        <p:tgtEl>
                                          <p:spTgt spid="2662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6636"/>
                                        </p:tgtEl>
                                        <p:attrNameLst>
                                          <p:attrName>style.visibility</p:attrName>
                                        </p:attrNameLst>
                                      </p:cBhvr>
                                      <p:to>
                                        <p:strVal val="visible"/>
                                      </p:to>
                                    </p:set>
                                    <p:animEffect transition="in" filter="fade">
                                      <p:cBhvr>
                                        <p:cTn id="16" dur="1000"/>
                                        <p:tgtEl>
                                          <p:spTgt spid="26636"/>
                                        </p:tgtEl>
                                      </p:cBhvr>
                                    </p:animEffect>
                                    <p:anim calcmode="lin" valueType="num">
                                      <p:cBhvr>
                                        <p:cTn id="17" dur="1000" fill="hold"/>
                                        <p:tgtEl>
                                          <p:spTgt spid="26636"/>
                                        </p:tgtEl>
                                        <p:attrNameLst>
                                          <p:attrName>ppt_x</p:attrName>
                                        </p:attrNameLst>
                                      </p:cBhvr>
                                      <p:tavLst>
                                        <p:tav tm="0">
                                          <p:val>
                                            <p:strVal val="#ppt_x"/>
                                          </p:val>
                                        </p:tav>
                                        <p:tav tm="100000">
                                          <p:val>
                                            <p:strVal val="#ppt_x"/>
                                          </p:val>
                                        </p:tav>
                                      </p:tavLst>
                                    </p:anim>
                                    <p:anim calcmode="lin" valueType="num">
                                      <p:cBhvr>
                                        <p:cTn id="18" dur="1000" fill="hold"/>
                                        <p:tgtEl>
                                          <p:spTgt spid="266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6642"/>
                                        </p:tgtEl>
                                        <p:attrNameLst>
                                          <p:attrName>style.visibility</p:attrName>
                                        </p:attrNameLst>
                                      </p:cBhvr>
                                      <p:to>
                                        <p:strVal val="visible"/>
                                      </p:to>
                                    </p:set>
                                    <p:animEffect transition="in" filter="fade">
                                      <p:cBhvr>
                                        <p:cTn id="22" dur="1000"/>
                                        <p:tgtEl>
                                          <p:spTgt spid="26642"/>
                                        </p:tgtEl>
                                      </p:cBhvr>
                                    </p:animEffect>
                                    <p:anim calcmode="lin" valueType="num">
                                      <p:cBhvr>
                                        <p:cTn id="23" dur="1000" fill="hold"/>
                                        <p:tgtEl>
                                          <p:spTgt spid="26642"/>
                                        </p:tgtEl>
                                        <p:attrNameLst>
                                          <p:attrName>ppt_x</p:attrName>
                                        </p:attrNameLst>
                                      </p:cBhvr>
                                      <p:tavLst>
                                        <p:tav tm="0">
                                          <p:val>
                                            <p:strVal val="#ppt_x"/>
                                          </p:val>
                                        </p:tav>
                                        <p:tav tm="100000">
                                          <p:val>
                                            <p:strVal val="#ppt_x"/>
                                          </p:val>
                                        </p:tav>
                                      </p:tavLst>
                                    </p:anim>
                                    <p:anim calcmode="lin" valueType="num">
                                      <p:cBhvr>
                                        <p:cTn id="24" dur="1000" fill="hold"/>
                                        <p:tgtEl>
                                          <p:spTgt spid="266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6630"/>
                                        </p:tgtEl>
                                        <p:attrNameLst>
                                          <p:attrName>style.visibility</p:attrName>
                                        </p:attrNameLst>
                                      </p:cBhvr>
                                      <p:to>
                                        <p:strVal val="visible"/>
                                      </p:to>
                                    </p:set>
                                    <p:animEffect transition="in" filter="fade">
                                      <p:cBhvr>
                                        <p:cTn id="28" dur="1000"/>
                                        <p:tgtEl>
                                          <p:spTgt spid="26630"/>
                                        </p:tgtEl>
                                      </p:cBhvr>
                                    </p:animEffect>
                                    <p:anim calcmode="lin" valueType="num">
                                      <p:cBhvr>
                                        <p:cTn id="29" dur="1000" fill="hold"/>
                                        <p:tgtEl>
                                          <p:spTgt spid="26630"/>
                                        </p:tgtEl>
                                        <p:attrNameLst>
                                          <p:attrName>ppt_x</p:attrName>
                                        </p:attrNameLst>
                                      </p:cBhvr>
                                      <p:tavLst>
                                        <p:tav tm="0">
                                          <p:val>
                                            <p:strVal val="#ppt_x"/>
                                          </p:val>
                                        </p:tav>
                                        <p:tav tm="100000">
                                          <p:val>
                                            <p:strVal val="#ppt_x"/>
                                          </p:val>
                                        </p:tav>
                                      </p:tavLst>
                                    </p:anim>
                                    <p:anim calcmode="lin" valueType="num">
                                      <p:cBhvr>
                                        <p:cTn id="30"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27649"/>
          <p:cNvGrpSpPr/>
          <p:nvPr/>
        </p:nvGrpSpPr>
        <p:grpSpPr>
          <a:xfrm>
            <a:off x="1055688" y="1127125"/>
            <a:ext cx="10080625" cy="103188"/>
            <a:chOff x="0" y="0"/>
            <a:chExt cx="10080625" cy="103239"/>
          </a:xfrm>
        </p:grpSpPr>
        <p:sp>
          <p:nvSpPr>
            <p:cNvPr id="27651" name="矩形 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2" name="直接连接符 4"/>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7653" name="文本框 5"/>
          <p:cNvSpPr/>
          <p:nvPr/>
        </p:nvSpPr>
        <p:spPr>
          <a:xfrm>
            <a:off x="1058863" y="549275"/>
            <a:ext cx="22447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检测与评价</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7654" name="组合 27653"/>
          <p:cNvGrpSpPr/>
          <p:nvPr/>
        </p:nvGrpSpPr>
        <p:grpSpPr>
          <a:xfrm>
            <a:off x="1085850" y="3619500"/>
            <a:ext cx="3016250" cy="1760538"/>
            <a:chOff x="0" y="0"/>
            <a:chExt cx="3016548" cy="1762024"/>
          </a:xfrm>
        </p:grpSpPr>
        <p:sp>
          <p:nvSpPr>
            <p:cNvPr id="27655" name="文本框 25"/>
            <p:cNvSpPr/>
            <p:nvPr/>
          </p:nvSpPr>
          <p:spPr>
            <a:xfrm>
              <a:off x="773836" y="0"/>
              <a:ext cx="1422325"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日常监测</a:t>
              </a:r>
              <a:endParaRPr lang="zh-CN" altLang="en-US" sz="2400" b="1" dirty="0">
                <a:solidFill>
                  <a:srgbClr val="000000"/>
                </a:solidFill>
                <a:latin typeface="仿宋_GB2312" pitchFamily="1" charset="-122"/>
                <a:ea typeface="仿宋_GB2312" pitchFamily="1" charset="-122"/>
                <a:sym typeface="方正正黑简体" charset="-122"/>
              </a:endParaRPr>
            </a:p>
          </p:txBody>
        </p:sp>
        <p:sp>
          <p:nvSpPr>
            <p:cNvPr id="27656" name="矩形 26"/>
            <p:cNvSpPr/>
            <p:nvPr/>
          </p:nvSpPr>
          <p:spPr>
            <a:xfrm>
              <a:off x="0" y="838176"/>
              <a:ext cx="3016548" cy="923848"/>
            </a:xfrm>
            <a:prstGeom prst="rect">
              <a:avLst/>
            </a:prstGeom>
            <a:noFill/>
            <a:ln w="9525">
              <a:noFill/>
            </a:ln>
          </p:spPr>
          <p:txBody>
            <a:bodyPr>
              <a:spAutoFit/>
            </a:bodyPr>
            <a:lstStyle/>
            <a:p>
              <a:pPr lvl="0" eaLnBrk="1" hangingPunct="1"/>
              <a:r>
                <a:rPr lang="en-US" altLang="x-none" dirty="0">
                  <a:latin typeface="宋体" panose="02010600030101010101" pitchFamily="2" charset="-122"/>
                  <a:ea typeface="宋体" panose="02010600030101010101" pitchFamily="2" charset="-122"/>
                  <a:sym typeface="Times New Roman" panose="02020603050405020304" pitchFamily="2" charset="0"/>
                </a:rPr>
                <a:t>1.</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职业病危害因素日常监测季报汇总表</a:t>
              </a:r>
              <a:r>
                <a:rPr lang="zh-CN" altLang="en-US" dirty="0">
                  <a:latin typeface="宋体" panose="02010600030101010101" pitchFamily="2" charset="-122"/>
                  <a:ea typeface="宋体" panose="02010600030101010101" pitchFamily="2" charset="-122"/>
                </a:rPr>
                <a:t>（表</a:t>
              </a:r>
              <a:r>
                <a:rPr lang="en-US" altLang="x-none" dirty="0">
                  <a:latin typeface="宋体" panose="02010600030101010101" pitchFamily="2" charset="-122"/>
                  <a:ea typeface="宋体" panose="02010600030101010101" pitchFamily="2" charset="-122"/>
                </a:rPr>
                <a:t>4-3</a:t>
              </a:r>
              <a:r>
                <a:rPr lang="zh-CN" altLang="en-US" dirty="0">
                  <a:latin typeface="宋体" panose="02010600030101010101" pitchFamily="2" charset="-122"/>
                  <a:ea typeface="宋体" panose="02010600030101010101" pitchFamily="2" charset="-122"/>
                </a:rPr>
                <a:t>） </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a:t>
              </a:r>
              <a:endPar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rPr>
                <a:t>2.</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日常监测记录。</a:t>
              </a:r>
              <a:endParaRPr lang="zh-CN" altLang="en-US" dirty="0">
                <a:latin typeface="宋体" panose="02010600030101010101" pitchFamily="2" charset="-122"/>
                <a:ea typeface="宋体" panose="02010600030101010101" pitchFamily="2" charset="-122"/>
              </a:endParaRPr>
            </a:p>
          </p:txBody>
        </p:sp>
        <p:sp>
          <p:nvSpPr>
            <p:cNvPr id="27657" name="矩形 27"/>
            <p:cNvSpPr/>
            <p:nvPr/>
          </p:nvSpPr>
          <p:spPr>
            <a:xfrm>
              <a:off x="18404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7658" name="组合 27657"/>
          <p:cNvGrpSpPr/>
          <p:nvPr/>
        </p:nvGrpSpPr>
        <p:grpSpPr>
          <a:xfrm>
            <a:off x="4429125" y="3619500"/>
            <a:ext cx="3690938" cy="2314575"/>
            <a:chOff x="0" y="0"/>
            <a:chExt cx="3690752" cy="2316334"/>
          </a:xfrm>
        </p:grpSpPr>
        <p:sp>
          <p:nvSpPr>
            <p:cNvPr id="27659" name="文本框 30"/>
            <p:cNvSpPr/>
            <p:nvPr/>
          </p:nvSpPr>
          <p:spPr>
            <a:xfrm>
              <a:off x="1086926" y="0"/>
              <a:ext cx="1422223"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定期检测</a:t>
              </a:r>
              <a:endParaRPr lang="zh-CN" altLang="en-US" sz="2400" b="1" dirty="0">
                <a:solidFill>
                  <a:srgbClr val="000000"/>
                </a:solidFill>
                <a:latin typeface="仿宋_GB2312" pitchFamily="1" charset="-122"/>
                <a:ea typeface="仿宋_GB2312" pitchFamily="1" charset="-122"/>
                <a:sym typeface="方正正黑简体" charset="-122"/>
              </a:endParaRPr>
            </a:p>
          </p:txBody>
        </p:sp>
        <p:sp>
          <p:nvSpPr>
            <p:cNvPr id="27660" name="矩形 31"/>
            <p:cNvSpPr/>
            <p:nvPr/>
          </p:nvSpPr>
          <p:spPr>
            <a:xfrm>
              <a:off x="0" y="838176"/>
              <a:ext cx="3690752" cy="1478158"/>
            </a:xfrm>
            <a:prstGeom prst="rect">
              <a:avLst/>
            </a:prstGeom>
            <a:noFill/>
            <a:ln w="9525">
              <a:noFill/>
            </a:ln>
          </p:spPr>
          <p:txBody>
            <a:bodyPr>
              <a:spAutoFit/>
            </a:bodyPr>
            <a:lstStyle/>
            <a:p>
              <a:pPr lvl="0" eaLnBrk="1" hangingPunct="1"/>
              <a:r>
                <a:rPr lang="en-US" altLang="x-none" dirty="0">
                  <a:latin typeface="宋体" panose="02010600030101010101" pitchFamily="2" charset="-122"/>
                  <a:ea typeface="宋体" panose="02010600030101010101" pitchFamily="2" charset="-122"/>
                  <a:sym typeface="Times New Roman" panose="02020603050405020304" pitchFamily="2" charset="0"/>
                </a:rPr>
                <a:t>1.</a:t>
              </a:r>
              <a:r>
                <a:rPr lang="zh-CN" altLang="en-US" dirty="0">
                  <a:latin typeface="宋体" panose="02010600030101010101" pitchFamily="2" charset="-122"/>
                  <a:ea typeface="宋体" panose="02010600030101010101" pitchFamily="2" charset="-122"/>
                  <a:sym typeface="Times New Roman" panose="02020603050405020304" pitchFamily="2" charset="0"/>
                </a:rPr>
                <a:t>职业卫生技术服务机构资质证书；</a:t>
              </a:r>
              <a:endParaRPr lang="en-US" altLang="x-none" dirty="0">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dirty="0">
                  <a:latin typeface="宋体" panose="02010600030101010101" pitchFamily="2" charset="-122"/>
                  <a:ea typeface="宋体" panose="02010600030101010101" pitchFamily="2" charset="-122"/>
                  <a:sym typeface="Times New Roman" panose="02020603050405020304" pitchFamily="2" charset="0"/>
                </a:rPr>
                <a:t>2.</a:t>
              </a:r>
              <a:r>
                <a:rPr lang="zh-CN" altLang="en-US" dirty="0">
                  <a:latin typeface="宋体" panose="02010600030101010101" pitchFamily="2" charset="-122"/>
                  <a:ea typeface="宋体" panose="02010600030101010101" pitchFamily="2" charset="-122"/>
                  <a:sym typeface="Times New Roman" panose="02020603050405020304" pitchFamily="2" charset="0"/>
                </a:rPr>
                <a:t>职业病危害检测与评价报告书；</a:t>
              </a:r>
              <a:endParaRPr lang="en-US" altLang="x-none" dirty="0">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dirty="0">
                  <a:latin typeface="宋体" panose="02010600030101010101" pitchFamily="2" charset="-122"/>
                  <a:ea typeface="宋体" panose="02010600030101010101" pitchFamily="2" charset="-122"/>
                  <a:sym typeface="Times New Roman" panose="02020603050405020304" pitchFamily="2" charset="0"/>
                </a:rPr>
                <a:t>3.</a:t>
              </a:r>
              <a:r>
                <a:rPr lang="zh-CN" altLang="en-US" dirty="0">
                  <a:latin typeface="宋体" panose="02010600030101010101" pitchFamily="2" charset="-122"/>
                  <a:ea typeface="宋体" panose="02010600030101010101" pitchFamily="2" charset="-122"/>
                  <a:sym typeface="Times New Roman" panose="02020603050405020304" pitchFamily="2" charset="0"/>
                </a:rPr>
                <a:t>职业病危害因素检测评价合同书；</a:t>
              </a:r>
              <a:endParaRPr lang="en-US" altLang="x-none" dirty="0">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dirty="0">
                  <a:latin typeface="宋体" panose="02010600030101010101" pitchFamily="2" charset="-122"/>
                  <a:ea typeface="宋体" panose="02010600030101010101" pitchFamily="2" charset="-122"/>
                  <a:sym typeface="Times New Roman" panose="02020603050405020304" pitchFamily="2" charset="0"/>
                </a:rPr>
                <a:t>4.</a:t>
              </a:r>
              <a:r>
                <a:rPr lang="zh-CN" altLang="en-US" dirty="0">
                  <a:latin typeface="宋体" panose="02010600030101010101" pitchFamily="2" charset="-122"/>
                  <a:ea typeface="宋体" panose="02010600030101010101" pitchFamily="2" charset="-122"/>
                  <a:sym typeface="Times New Roman" panose="02020603050405020304" pitchFamily="2" charset="0"/>
                </a:rPr>
                <a:t>检测与评价结果报告（向安监局报告）。</a:t>
              </a:r>
              <a:endParaRPr lang="zh-CN" altLang="en-US" dirty="0">
                <a:latin typeface="宋体" panose="02010600030101010101" pitchFamily="2" charset="-122"/>
                <a:ea typeface="宋体" panose="02010600030101010101" pitchFamily="2" charset="-122"/>
              </a:endParaRPr>
            </a:p>
          </p:txBody>
        </p:sp>
        <p:sp>
          <p:nvSpPr>
            <p:cNvPr id="27661" name="矩形 32"/>
            <p:cNvSpPr/>
            <p:nvPr/>
          </p:nvSpPr>
          <p:spPr>
            <a:xfrm>
              <a:off x="49713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7662" name="组合 27661"/>
          <p:cNvGrpSpPr/>
          <p:nvPr/>
        </p:nvGrpSpPr>
        <p:grpSpPr>
          <a:xfrm>
            <a:off x="8404225" y="3619500"/>
            <a:ext cx="3149600" cy="2314575"/>
            <a:chOff x="0" y="0"/>
            <a:chExt cx="3148210" cy="2316333"/>
          </a:xfrm>
        </p:grpSpPr>
        <p:sp>
          <p:nvSpPr>
            <p:cNvPr id="27663" name="文本框 34"/>
            <p:cNvSpPr/>
            <p:nvPr/>
          </p:nvSpPr>
          <p:spPr>
            <a:xfrm>
              <a:off x="773836" y="0"/>
              <a:ext cx="1421556" cy="46192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黑简体" charset="-122"/>
                </a:rPr>
                <a:t>现状评价</a:t>
              </a:r>
              <a:endParaRPr lang="zh-CN" altLang="en-US" sz="2400" b="1" dirty="0">
                <a:solidFill>
                  <a:srgbClr val="000000"/>
                </a:solidFill>
                <a:latin typeface="仿宋_GB2312" pitchFamily="1" charset="-122"/>
                <a:ea typeface="仿宋_GB2312" pitchFamily="1" charset="-122"/>
                <a:sym typeface="方正正黑简体" charset="-122"/>
              </a:endParaRPr>
            </a:p>
          </p:txBody>
        </p:sp>
        <p:sp>
          <p:nvSpPr>
            <p:cNvPr id="27664" name="矩形 35"/>
            <p:cNvSpPr/>
            <p:nvPr/>
          </p:nvSpPr>
          <p:spPr>
            <a:xfrm>
              <a:off x="0" y="838176"/>
              <a:ext cx="3148210" cy="1478157"/>
            </a:xfrm>
            <a:prstGeom prst="rect">
              <a:avLst/>
            </a:prstGeom>
            <a:noFill/>
            <a:ln w="9525">
              <a:noFill/>
            </a:ln>
          </p:spPr>
          <p:txBody>
            <a:bodyPr>
              <a:spAutoFit/>
            </a:bodyPr>
            <a:lstStyle/>
            <a:p>
              <a:pPr lvl="0" eaLnBrk="1" hangingPunct="1"/>
              <a:r>
                <a:rPr lang="en-US" altLang="x-none" dirty="0">
                  <a:latin typeface="宋体" panose="02010600030101010101" pitchFamily="2" charset="-122"/>
                  <a:ea typeface="宋体" panose="02010600030101010101" pitchFamily="2" charset="-122"/>
                  <a:sym typeface="Times New Roman" panose="02020603050405020304" pitchFamily="2" charset="0"/>
                </a:rPr>
                <a:t>1.</a:t>
              </a:r>
              <a:r>
                <a:rPr lang="zh-CN" altLang="en-US" dirty="0">
                  <a:latin typeface="宋体" panose="02010600030101010101" pitchFamily="2" charset="-122"/>
                  <a:ea typeface="宋体" panose="02010600030101010101" pitchFamily="2" charset="-122"/>
                  <a:sym typeface="Times New Roman" panose="02020603050405020304" pitchFamily="2" charset="0"/>
                </a:rPr>
                <a:t>职业卫生技术服务机构资质证书；</a:t>
              </a:r>
              <a:endParaRPr lang="en-US" altLang="x-none" dirty="0">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dirty="0">
                  <a:latin typeface="宋体" panose="02010600030101010101" pitchFamily="2" charset="-122"/>
                  <a:ea typeface="宋体" panose="02010600030101010101" pitchFamily="2" charset="-122"/>
                  <a:sym typeface="Times New Roman" panose="02020603050405020304" pitchFamily="2" charset="0"/>
                </a:rPr>
                <a:t>2.</a:t>
              </a:r>
              <a:r>
                <a:rPr lang="zh-CN" altLang="en-US" dirty="0">
                  <a:latin typeface="宋体" panose="02010600030101010101" pitchFamily="2" charset="-122"/>
                  <a:ea typeface="宋体" panose="02010600030101010101" pitchFamily="2" charset="-122"/>
                  <a:sym typeface="Times New Roman" panose="02020603050405020304" pitchFamily="2" charset="0"/>
                </a:rPr>
                <a:t>职业病危害因素现状评价报告</a:t>
              </a:r>
              <a:r>
                <a:rPr lang="zh-CN" altLang="en-US" sz="1400" dirty="0">
                  <a:latin typeface="宋体" panose="02010600030101010101" pitchFamily="2" charset="-122"/>
                  <a:ea typeface="宋体" panose="02010600030101010101" pitchFamily="2" charset="-122"/>
                  <a:sym typeface="Times New Roman" panose="02020603050405020304" pitchFamily="2" charset="0"/>
                </a:rPr>
                <a:t>。</a:t>
              </a:r>
              <a:endParaRPr lang="en-US" altLang="x-none" sz="1400" dirty="0">
                <a:latin typeface="宋体" panose="02010600030101010101" pitchFamily="2" charset="-122"/>
                <a:ea typeface="宋体" panose="02010600030101010101" pitchFamily="2" charset="-122"/>
                <a:sym typeface="Times New Roman" panose="02020603050405020304" pitchFamily="2" charset="0"/>
              </a:endParaRPr>
            </a:p>
            <a:p>
              <a:pPr lvl="0" algn="ctr" eaLnBrk="1" hangingPunct="1"/>
              <a:endParaRPr lang="zh-CN" altLang="en-US" dirty="0">
                <a:latin typeface="Arial" panose="020B0604020202020204" pitchFamily="34" charset="0"/>
                <a:ea typeface="宋体" panose="02010600030101010101" pitchFamily="2" charset="-122"/>
              </a:endParaRPr>
            </a:p>
          </p:txBody>
        </p:sp>
        <p:sp>
          <p:nvSpPr>
            <p:cNvPr id="27665" name="矩形 36"/>
            <p:cNvSpPr/>
            <p:nvPr/>
          </p:nvSpPr>
          <p:spPr>
            <a:xfrm>
              <a:off x="184046" y="504243"/>
              <a:ext cx="2552301" cy="4571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66" name="圆角矩形 1"/>
          <p:cNvSpPr>
            <a:spLocks noChangeAspect="1"/>
          </p:cNvSpPr>
          <p:nvPr/>
        </p:nvSpPr>
        <p:spPr>
          <a:xfrm>
            <a:off x="1316038" y="1736725"/>
            <a:ext cx="2555875" cy="1508125"/>
          </a:xfrm>
          <a:prstGeom prst="roundRect">
            <a:avLst>
              <a:gd name="adj" fmla="val 8287"/>
            </a:avLst>
          </a:prstGeom>
          <a:blipFill rotWithShape="1">
            <a:blip r:embed="rId1"/>
            <a:stretch>
              <a:fillRect/>
            </a:stretch>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7" name="圆角矩形 6"/>
          <p:cNvSpPr/>
          <p:nvPr/>
        </p:nvSpPr>
        <p:spPr>
          <a:xfrm>
            <a:off x="8580438" y="1736725"/>
            <a:ext cx="2555875" cy="1508125"/>
          </a:xfrm>
          <a:prstGeom prst="roundRect">
            <a:avLst>
              <a:gd name="adj" fmla="val 9708"/>
            </a:avLst>
          </a:prstGeom>
          <a:blipFill rotWithShape="0">
            <a:blip r:embed="rId2"/>
            <a:stretch>
              <a:fillRect/>
            </a:stretch>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68" name="圆角矩形 7"/>
          <p:cNvSpPr/>
          <p:nvPr/>
        </p:nvSpPr>
        <p:spPr>
          <a:xfrm>
            <a:off x="4910138" y="1736725"/>
            <a:ext cx="2551112" cy="1508125"/>
          </a:xfrm>
          <a:prstGeom prst="roundRect">
            <a:avLst>
              <a:gd name="adj" fmla="val 11694"/>
            </a:avLst>
          </a:prstGeom>
          <a:blipFill rotWithShape="1">
            <a:blip r:embed="rId3"/>
          </a:blip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ppt_x</p:attrName>
                                        </p:attrNameLst>
                                      </p:cBhvr>
                                      <p:tavLst>
                                        <p:tav tm="0">
                                          <p:val>
                                            <p:strVal val="0-#ppt_w/2"/>
                                          </p:val>
                                        </p:tav>
                                        <p:tav tm="100000">
                                          <p:val>
                                            <p:strVal val="#ppt_x"/>
                                          </p:val>
                                        </p:tav>
                                      </p:tavLst>
                                    </p:anim>
                                    <p:anim calcmode="lin" valueType="num">
                                      <p:cBhvr>
                                        <p:cTn id="8" dur="500" fill="hold"/>
                                        <p:tgtEl>
                                          <p:spTgt spid="276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653"/>
                                        </p:tgtEl>
                                        <p:attrNameLst>
                                          <p:attrName>style.visibility</p:attrName>
                                        </p:attrNameLst>
                                      </p:cBhvr>
                                      <p:to>
                                        <p:strVal val="visible"/>
                                      </p:to>
                                    </p:set>
                                    <p:anim calcmode="lin" valueType="num">
                                      <p:cBhvr>
                                        <p:cTn id="11" dur="500" fill="hold"/>
                                        <p:tgtEl>
                                          <p:spTgt spid="27653"/>
                                        </p:tgtEl>
                                        <p:attrNameLst>
                                          <p:attrName>ppt_x</p:attrName>
                                        </p:attrNameLst>
                                      </p:cBhvr>
                                      <p:tavLst>
                                        <p:tav tm="0">
                                          <p:val>
                                            <p:strVal val="0-#ppt_w/2"/>
                                          </p:val>
                                        </p:tav>
                                        <p:tav tm="100000">
                                          <p:val>
                                            <p:strVal val="#ppt_x"/>
                                          </p:val>
                                        </p:tav>
                                      </p:tavLst>
                                    </p:anim>
                                    <p:anim calcmode="lin" valueType="num">
                                      <p:cBhvr>
                                        <p:cTn id="12" dur="500" fill="hold"/>
                                        <p:tgtEl>
                                          <p:spTgt spid="2765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7666"/>
                                        </p:tgtEl>
                                        <p:attrNameLst>
                                          <p:attrName>style.visibility</p:attrName>
                                        </p:attrNameLst>
                                      </p:cBhvr>
                                      <p:to>
                                        <p:strVal val="visible"/>
                                      </p:to>
                                    </p:set>
                                    <p:animEffect transition="in">
                                      <p:cBhvr>
                                        <p:cTn id="16" dur="500"/>
                                        <p:tgtEl>
                                          <p:spTgt spid="27666"/>
                                        </p:tgtEl>
                                      </p:cBhvr>
                                    </p:animEffect>
                                    <p:anim calcmode="lin" valueType="num">
                                      <p:cBhvr>
                                        <p:cTn id="17" dur="500" fill="hold"/>
                                        <p:tgtEl>
                                          <p:spTgt spid="27666"/>
                                        </p:tgtEl>
                                        <p:attrNameLst>
                                          <p:attrName>ppt_x</p:attrName>
                                        </p:attrNameLst>
                                      </p:cBhvr>
                                      <p:tavLst>
                                        <p:tav tm="0">
                                          <p:val>
                                            <p:strVal val="#ppt_x"/>
                                          </p:val>
                                        </p:tav>
                                        <p:tav tm="100000">
                                          <p:val>
                                            <p:strVal val="#ppt_x"/>
                                          </p:val>
                                        </p:tav>
                                      </p:tavLst>
                                    </p:anim>
                                    <p:anim calcmode="lin" valueType="num">
                                      <p:cBhvr>
                                        <p:cTn id="18" dur="500" fill="hold"/>
                                        <p:tgtEl>
                                          <p:spTgt spid="2766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7654"/>
                                        </p:tgtEl>
                                        <p:attrNameLst>
                                          <p:attrName>style.visibility</p:attrName>
                                        </p:attrNameLst>
                                      </p:cBhvr>
                                      <p:to>
                                        <p:strVal val="visible"/>
                                      </p:to>
                                    </p:set>
                                    <p:animEffect transition="in">
                                      <p:cBhvr>
                                        <p:cTn id="21" dur="500"/>
                                        <p:tgtEl>
                                          <p:spTgt spid="27654"/>
                                        </p:tgtEl>
                                      </p:cBhvr>
                                    </p:animEffect>
                                    <p:anim calcmode="lin" valueType="num">
                                      <p:cBhvr>
                                        <p:cTn id="22" dur="500" fill="hold"/>
                                        <p:tgtEl>
                                          <p:spTgt spid="27654"/>
                                        </p:tgtEl>
                                        <p:attrNameLst>
                                          <p:attrName>ppt_x</p:attrName>
                                        </p:attrNameLst>
                                      </p:cBhvr>
                                      <p:tavLst>
                                        <p:tav tm="0">
                                          <p:val>
                                            <p:strVal val="#ppt_x"/>
                                          </p:val>
                                        </p:tav>
                                        <p:tav tm="100000">
                                          <p:val>
                                            <p:strVal val="#ppt_x"/>
                                          </p:val>
                                        </p:tav>
                                      </p:tavLst>
                                    </p:anim>
                                    <p:anim calcmode="lin" valueType="num">
                                      <p:cBhvr>
                                        <p:cTn id="23" dur="500" fill="hold"/>
                                        <p:tgtEl>
                                          <p:spTgt spid="27654"/>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7668"/>
                                        </p:tgtEl>
                                        <p:attrNameLst>
                                          <p:attrName>style.visibility</p:attrName>
                                        </p:attrNameLst>
                                      </p:cBhvr>
                                      <p:to>
                                        <p:strVal val="visible"/>
                                      </p:to>
                                    </p:set>
                                    <p:animEffect transition="in">
                                      <p:cBhvr>
                                        <p:cTn id="27" dur="500"/>
                                        <p:tgtEl>
                                          <p:spTgt spid="27668"/>
                                        </p:tgtEl>
                                      </p:cBhvr>
                                    </p:animEffect>
                                    <p:anim calcmode="lin" valueType="num">
                                      <p:cBhvr>
                                        <p:cTn id="28" dur="500" fill="hold"/>
                                        <p:tgtEl>
                                          <p:spTgt spid="27668"/>
                                        </p:tgtEl>
                                        <p:attrNameLst>
                                          <p:attrName>ppt_x</p:attrName>
                                        </p:attrNameLst>
                                      </p:cBhvr>
                                      <p:tavLst>
                                        <p:tav tm="0">
                                          <p:val>
                                            <p:strVal val="#ppt_x"/>
                                          </p:val>
                                        </p:tav>
                                        <p:tav tm="100000">
                                          <p:val>
                                            <p:strVal val="#ppt_x"/>
                                          </p:val>
                                        </p:tav>
                                      </p:tavLst>
                                    </p:anim>
                                    <p:anim calcmode="lin" valueType="num">
                                      <p:cBhvr>
                                        <p:cTn id="29" dur="500" fill="hold"/>
                                        <p:tgtEl>
                                          <p:spTgt spid="2766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7658"/>
                                        </p:tgtEl>
                                        <p:attrNameLst>
                                          <p:attrName>style.visibility</p:attrName>
                                        </p:attrNameLst>
                                      </p:cBhvr>
                                      <p:to>
                                        <p:strVal val="visible"/>
                                      </p:to>
                                    </p:set>
                                    <p:animEffect transition="in">
                                      <p:cBhvr>
                                        <p:cTn id="32" dur="500"/>
                                        <p:tgtEl>
                                          <p:spTgt spid="27658"/>
                                        </p:tgtEl>
                                      </p:cBhvr>
                                    </p:animEffect>
                                    <p:anim calcmode="lin" valueType="num">
                                      <p:cBhvr>
                                        <p:cTn id="33" dur="500" fill="hold"/>
                                        <p:tgtEl>
                                          <p:spTgt spid="27658"/>
                                        </p:tgtEl>
                                        <p:attrNameLst>
                                          <p:attrName>ppt_x</p:attrName>
                                        </p:attrNameLst>
                                      </p:cBhvr>
                                      <p:tavLst>
                                        <p:tav tm="0">
                                          <p:val>
                                            <p:strVal val="#ppt_x"/>
                                          </p:val>
                                        </p:tav>
                                        <p:tav tm="100000">
                                          <p:val>
                                            <p:strVal val="#ppt_x"/>
                                          </p:val>
                                        </p:tav>
                                      </p:tavLst>
                                    </p:anim>
                                    <p:anim calcmode="lin" valueType="num">
                                      <p:cBhvr>
                                        <p:cTn id="34" dur="500" fill="hold"/>
                                        <p:tgtEl>
                                          <p:spTgt spid="27658"/>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7667"/>
                                        </p:tgtEl>
                                        <p:attrNameLst>
                                          <p:attrName>style.visibility</p:attrName>
                                        </p:attrNameLst>
                                      </p:cBhvr>
                                      <p:to>
                                        <p:strVal val="visible"/>
                                      </p:to>
                                    </p:set>
                                    <p:animEffect transition="in">
                                      <p:cBhvr>
                                        <p:cTn id="38" dur="500"/>
                                        <p:tgtEl>
                                          <p:spTgt spid="27667"/>
                                        </p:tgtEl>
                                      </p:cBhvr>
                                    </p:animEffect>
                                    <p:anim calcmode="lin" valueType="num">
                                      <p:cBhvr>
                                        <p:cTn id="39" dur="500" fill="hold"/>
                                        <p:tgtEl>
                                          <p:spTgt spid="27667"/>
                                        </p:tgtEl>
                                        <p:attrNameLst>
                                          <p:attrName>ppt_x</p:attrName>
                                        </p:attrNameLst>
                                      </p:cBhvr>
                                      <p:tavLst>
                                        <p:tav tm="0">
                                          <p:val>
                                            <p:strVal val="#ppt_x"/>
                                          </p:val>
                                        </p:tav>
                                        <p:tav tm="100000">
                                          <p:val>
                                            <p:strVal val="#ppt_x"/>
                                          </p:val>
                                        </p:tav>
                                      </p:tavLst>
                                    </p:anim>
                                    <p:anim calcmode="lin" valueType="num">
                                      <p:cBhvr>
                                        <p:cTn id="40" dur="500" fill="hold"/>
                                        <p:tgtEl>
                                          <p:spTgt spid="2766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7662"/>
                                        </p:tgtEl>
                                        <p:attrNameLst>
                                          <p:attrName>style.visibility</p:attrName>
                                        </p:attrNameLst>
                                      </p:cBhvr>
                                      <p:to>
                                        <p:strVal val="visible"/>
                                      </p:to>
                                    </p:set>
                                    <p:animEffect transition="in">
                                      <p:cBhvr>
                                        <p:cTn id="43" dur="500"/>
                                        <p:tgtEl>
                                          <p:spTgt spid="27662"/>
                                        </p:tgtEl>
                                      </p:cBhvr>
                                    </p:animEffect>
                                    <p:anim calcmode="lin" valueType="num">
                                      <p:cBhvr>
                                        <p:cTn id="44" dur="500" fill="hold"/>
                                        <p:tgtEl>
                                          <p:spTgt spid="27662"/>
                                        </p:tgtEl>
                                        <p:attrNameLst>
                                          <p:attrName>ppt_x</p:attrName>
                                        </p:attrNameLst>
                                      </p:cBhvr>
                                      <p:tavLst>
                                        <p:tav tm="0">
                                          <p:val>
                                            <p:strVal val="#ppt_x"/>
                                          </p:val>
                                        </p:tav>
                                        <p:tav tm="100000">
                                          <p:val>
                                            <p:strVal val="#ppt_x"/>
                                          </p:val>
                                        </p:tav>
                                      </p:tavLst>
                                    </p:anim>
                                    <p:anim calcmode="lin" valueType="num">
                                      <p:cBhvr>
                                        <p:cTn id="45" dur="500" fill="hold"/>
                                        <p:tgtEl>
                                          <p:spTgt spid="276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ldLvl="0"/>
      <p:bldP spid="27666" grpId="0" bldLvl="0" animBg="1"/>
      <p:bldP spid="27667" grpId="0" bldLvl="0" animBg="1"/>
      <p:bldP spid="2766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28673"/>
          <p:cNvGrpSpPr/>
          <p:nvPr/>
        </p:nvGrpSpPr>
        <p:grpSpPr>
          <a:xfrm>
            <a:off x="1055688" y="1127125"/>
            <a:ext cx="10080625" cy="103188"/>
            <a:chOff x="0" y="0"/>
            <a:chExt cx="10080625" cy="103239"/>
          </a:xfrm>
        </p:grpSpPr>
        <p:sp>
          <p:nvSpPr>
            <p:cNvPr id="28675" name="矩形 4"/>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6" name="直接连接符 5"/>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8677" name="文本框 6"/>
          <p:cNvSpPr/>
          <p:nvPr/>
        </p:nvSpPr>
        <p:spPr>
          <a:xfrm>
            <a:off x="1058863" y="549275"/>
            <a:ext cx="22447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警示与告知</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8678" name="组合 28677"/>
          <p:cNvGrpSpPr/>
          <p:nvPr/>
        </p:nvGrpSpPr>
        <p:grpSpPr>
          <a:xfrm>
            <a:off x="1098550" y="1679575"/>
            <a:ext cx="10806113" cy="4730750"/>
            <a:chOff x="0" y="0"/>
            <a:chExt cx="10806788" cy="4730459"/>
          </a:xfrm>
        </p:grpSpPr>
        <p:sp>
          <p:nvSpPr>
            <p:cNvPr id="28679" name="矩形 12"/>
            <p:cNvSpPr/>
            <p:nvPr/>
          </p:nvSpPr>
          <p:spPr>
            <a:xfrm>
              <a:off x="6976852" y="0"/>
              <a:ext cx="3774852" cy="4730459"/>
            </a:xfrm>
            <a:prstGeom prst="rect">
              <a:avLst/>
            </a:prstGeom>
            <a:solidFill>
              <a:srgbClr val="2A4F1C">
                <a:alpha val="87000"/>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8680" name="组合 28679"/>
            <p:cNvGrpSpPr/>
            <p:nvPr/>
          </p:nvGrpSpPr>
          <p:grpSpPr>
            <a:xfrm>
              <a:off x="0" y="340234"/>
              <a:ext cx="6740525" cy="1652588"/>
              <a:chOff x="0" y="0"/>
              <a:chExt cx="5747657" cy="1409022"/>
            </a:xfrm>
          </p:grpSpPr>
          <p:sp>
            <p:nvSpPr>
              <p:cNvPr id="28681" name="平行四边形 17"/>
              <p:cNvSpPr/>
              <p:nvPr/>
            </p:nvSpPr>
            <p:spPr>
              <a:xfrm>
                <a:off x="0" y="0"/>
                <a:ext cx="5747657" cy="1404031"/>
              </a:xfrm>
              <a:prstGeom prst="parallelogram">
                <a:avLst>
                  <a:gd name="adj" fmla="val 97355"/>
                </a:avLst>
              </a:prstGeom>
              <a:solidFill>
                <a:srgbClr val="3F762A">
                  <a:alpha val="87000"/>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2" name="等腰三角形 20"/>
              <p:cNvSpPr/>
              <p:nvPr/>
            </p:nvSpPr>
            <p:spPr>
              <a:xfrm>
                <a:off x="1552203" y="0"/>
                <a:ext cx="3962400" cy="1404031"/>
              </a:xfrm>
              <a:prstGeom prst="triangle">
                <a:avLst>
                  <a:gd name="adj" fmla="val 100000"/>
                </a:avLst>
              </a:prstGeom>
              <a:solidFill>
                <a:srgbClr val="2A4F1C">
                  <a:alpha val="75999"/>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83" name="矩形 21"/>
              <p:cNvSpPr/>
              <p:nvPr/>
            </p:nvSpPr>
            <p:spPr>
              <a:xfrm>
                <a:off x="1187" y="0"/>
                <a:ext cx="1409022" cy="1409022"/>
              </a:xfrm>
              <a:prstGeom prst="rect">
                <a:avLst/>
              </a:prstGeom>
              <a:solidFill>
                <a:srgbClr val="3F762A">
                  <a:alpha val="89999"/>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8684" name="组合 28683"/>
            <p:cNvGrpSpPr/>
            <p:nvPr/>
          </p:nvGrpSpPr>
          <p:grpSpPr>
            <a:xfrm>
              <a:off x="230378" y="307430"/>
              <a:ext cx="1700784" cy="755904"/>
              <a:chOff x="0" y="0"/>
              <a:chExt cx="1700784" cy="755904"/>
            </a:xfrm>
          </p:grpSpPr>
          <p:pic>
            <p:nvPicPr>
              <p:cNvPr id="28685" name="文本框 23"/>
              <p:cNvPicPr/>
              <p:nvPr/>
            </p:nvPicPr>
            <p:blipFill>
              <a:blip r:embed="rId1"/>
              <a:stretch>
                <a:fillRect/>
              </a:stretch>
            </p:blipFill>
            <p:spPr>
              <a:xfrm>
                <a:off x="0" y="0"/>
                <a:ext cx="1700784" cy="755904"/>
              </a:xfrm>
              <a:prstGeom prst="rect">
                <a:avLst/>
              </a:prstGeom>
              <a:noFill/>
              <a:ln w="9525">
                <a:noFill/>
              </a:ln>
            </p:spPr>
          </p:pic>
          <p:sp>
            <p:nvSpPr>
              <p:cNvPr id="28686" name="文本框 28685"/>
              <p:cNvSpPr txBox="1"/>
              <p:nvPr/>
            </p:nvSpPr>
            <p:spPr>
              <a:xfrm>
                <a:off x="144311" y="80846"/>
                <a:ext cx="1415772" cy="461665"/>
              </a:xfrm>
              <a:prstGeom prst="rect">
                <a:avLst/>
              </a:prstGeom>
              <a:noFill/>
              <a:ln w="9525">
                <a:noFill/>
              </a:ln>
            </p:spPr>
            <p:txBody>
              <a:bodyPr wrap="none">
                <a:spAutoFit/>
              </a:bodyPr>
              <a:lstStyle/>
              <a:p>
                <a:pPr lvl="0" eaLnBrk="1" hangingPunct="1"/>
                <a:r>
                  <a:rPr lang="zh-CN" altLang="en-US" sz="2400" b="1" dirty="0">
                    <a:solidFill>
                      <a:srgbClr val="FFFFFF"/>
                    </a:solidFill>
                    <a:latin typeface="仿宋_GB2312" pitchFamily="1" charset="-122"/>
                    <a:ea typeface="仿宋_GB2312" pitchFamily="1" charset="-122"/>
                  </a:rPr>
                  <a:t>形成材料</a:t>
                </a:r>
                <a:endParaRPr lang="zh-CN" altLang="en-US" sz="2400" b="1" dirty="0">
                  <a:solidFill>
                    <a:srgbClr val="FFFFFF"/>
                  </a:solidFill>
                  <a:latin typeface="仿宋_GB2312" pitchFamily="1" charset="-122"/>
                  <a:ea typeface="仿宋_GB2312" pitchFamily="1" charset="-122"/>
                </a:endParaRPr>
              </a:p>
            </p:txBody>
          </p:sp>
        </p:grpSp>
        <p:sp>
          <p:nvSpPr>
            <p:cNvPr id="28687" name="矩形 24"/>
            <p:cNvSpPr/>
            <p:nvPr/>
          </p:nvSpPr>
          <p:spPr>
            <a:xfrm>
              <a:off x="50859" y="846392"/>
              <a:ext cx="6097099" cy="1077218"/>
            </a:xfrm>
            <a:prstGeom prst="rect">
              <a:avLst/>
            </a:prstGeom>
            <a:noFill/>
            <a:ln w="9525">
              <a:noFill/>
            </a:ln>
          </p:spPr>
          <p:txBody>
            <a:bodyPr>
              <a:spAutoFit/>
            </a:bodyPr>
            <a:lstStyle/>
            <a:p>
              <a:pPr marL="266700" lvl="0" indent="-4445" algn="just" eaLnBrk="1" hangingPunct="1"/>
              <a:r>
                <a:rPr lang="en-US" altLang="x-none"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1.</a:t>
              </a:r>
              <a:r>
                <a:rPr lang="zh-CN" altLang="en-US"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工作场所警示标识一览表（表</a:t>
              </a:r>
              <a:r>
                <a:rPr lang="en-US" altLang="x-none"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2-7</a:t>
              </a:r>
              <a:r>
                <a:rPr lang="zh-CN" altLang="en-US"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a:t>
              </a:r>
              <a:endParaRPr lang="en-US" altLang="x-none" sz="16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marL="266700" lvl="0" indent="-4445" algn="just" eaLnBrk="1" hangingPunct="1"/>
              <a:r>
                <a:rPr lang="en-US" altLang="x-none"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2.</a:t>
              </a:r>
              <a:r>
                <a:rPr lang="zh-CN" altLang="en-US"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职业病危害告知书或劳动合同中告知；</a:t>
              </a:r>
              <a:endParaRPr lang="en-US" altLang="x-none" sz="1600" dirty="0">
                <a:solidFill>
                  <a:schemeClr val="bg1"/>
                </a:solidFill>
                <a:latin typeface="宋体" panose="02010600030101010101" pitchFamily="2" charset="-122"/>
                <a:ea typeface="宋体" panose="02010600030101010101" pitchFamily="2" charset="-122"/>
                <a:sym typeface="Times New Roman" panose="02020603050405020304" pitchFamily="2" charset="0"/>
              </a:endParaRPr>
            </a:p>
            <a:p>
              <a:pPr marL="266700" lvl="0" indent="-4445" algn="just" eaLnBrk="1" hangingPunct="1"/>
              <a:r>
                <a:rPr lang="en-US" altLang="x-none"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3.</a:t>
              </a:r>
              <a:r>
                <a:rPr lang="zh-CN" altLang="en-US" sz="1600" dirty="0">
                  <a:solidFill>
                    <a:schemeClr val="bg1"/>
                  </a:solidFill>
                  <a:latin typeface="宋体" panose="02010600030101010101" pitchFamily="2" charset="-122"/>
                  <a:ea typeface="宋体" panose="02010600030101010101" pitchFamily="2" charset="-122"/>
                  <a:sym typeface="Times New Roman" panose="02020603050405020304" pitchFamily="2" charset="0"/>
                </a:rPr>
                <a:t>职业健康检查结果、职业病和职业禁忌证告知签字。（可以并入健康监护档案）</a:t>
              </a:r>
              <a:endParaRPr lang="zh-CN" altLang="en-US" sz="1600" dirty="0">
                <a:latin typeface="宋体" panose="02010600030101010101" pitchFamily="2" charset="-122"/>
                <a:ea typeface="宋体" panose="02010600030101010101" pitchFamily="2" charset="-122"/>
              </a:endParaRPr>
            </a:p>
          </p:txBody>
        </p:sp>
        <p:pic>
          <p:nvPicPr>
            <p:cNvPr id="28688" name="Picture 3"/>
            <p:cNvPicPr>
              <a:picLocks noChangeAspect="1"/>
            </p:cNvPicPr>
            <p:nvPr/>
          </p:nvPicPr>
          <p:blipFill>
            <a:blip r:embed="rId2"/>
            <a:srcRect r="21838"/>
            <a:stretch>
              <a:fillRect/>
            </a:stretch>
          </p:blipFill>
          <p:spPr>
            <a:xfrm>
              <a:off x="7031936" y="69559"/>
              <a:ext cx="3774852" cy="4660900"/>
            </a:xfrm>
            <a:prstGeom prst="rect">
              <a:avLst/>
            </a:prstGeom>
            <a:noFill/>
            <a:ln w="9525">
              <a:noFill/>
            </a:ln>
          </p:spPr>
        </p:pic>
      </p:grpSp>
      <p:grpSp>
        <p:nvGrpSpPr>
          <p:cNvPr id="28689" name="组合 28688"/>
          <p:cNvGrpSpPr/>
          <p:nvPr/>
        </p:nvGrpSpPr>
        <p:grpSpPr>
          <a:xfrm>
            <a:off x="1100138" y="3943350"/>
            <a:ext cx="6480175" cy="2020888"/>
            <a:chOff x="0" y="0"/>
            <a:chExt cx="3178629" cy="1799243"/>
          </a:xfrm>
        </p:grpSpPr>
        <p:grpSp>
          <p:nvGrpSpPr>
            <p:cNvPr id="28690" name="组合 28689"/>
            <p:cNvGrpSpPr/>
            <p:nvPr/>
          </p:nvGrpSpPr>
          <p:grpSpPr>
            <a:xfrm>
              <a:off x="2215017" y="203386"/>
              <a:ext cx="704850" cy="712788"/>
              <a:chOff x="0" y="0"/>
              <a:chExt cx="704850" cy="712788"/>
            </a:xfrm>
          </p:grpSpPr>
          <p:sp>
            <p:nvSpPr>
              <p:cNvPr id="28691" name="Oval 10"/>
              <p:cNvSpPr/>
              <p:nvPr/>
            </p:nvSpPr>
            <p:spPr>
              <a:xfrm>
                <a:off x="455612" y="187325"/>
                <a:ext cx="106363" cy="106363"/>
              </a:xfrm>
              <a:prstGeom prst="ellipse">
                <a:avLst/>
              </a:prstGeom>
              <a:solidFill>
                <a:srgbClr val="215D65"/>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8692" name="Freeform 11"/>
              <p:cNvSpPr/>
              <p:nvPr/>
            </p:nvSpPr>
            <p:spPr>
              <a:xfrm>
                <a:off x="401637" y="320675"/>
                <a:ext cx="214313" cy="392113"/>
              </a:xfrm>
              <a:custGeom>
                <a:avLst/>
                <a:gdLst>
                  <a:gd name="txL" fmla="*/ 0 w 24"/>
                  <a:gd name="txT" fmla="*/ 0 h 44"/>
                  <a:gd name="txR" fmla="*/ 24 w 24"/>
                  <a:gd name="txB" fmla="*/ 44 h 44"/>
                </a:gdLst>
                <a:ahLst/>
                <a:cxnLst>
                  <a:cxn ang="0">
                    <a:pos x="38592" y="0"/>
                  </a:cxn>
                  <a:cxn ang="0">
                    <a:pos x="20733" y="0"/>
                  </a:cxn>
                  <a:cxn ang="0">
                    <a:pos x="41621" y="44558"/>
                  </a:cxn>
                  <a:cxn ang="0">
                    <a:pos x="62508" y="0"/>
                  </a:cxn>
                  <a:cxn ang="0">
                    <a:pos x="44649" y="0"/>
                  </a:cxn>
                  <a:cxn ang="0">
                    <a:pos x="0" y="44558"/>
                  </a:cxn>
                  <a:cxn ang="0">
                    <a:pos x="0" y="11515"/>
                  </a:cxn>
                  <a:cxn ang="0">
                    <a:pos x="44649" y="56073"/>
                  </a:cxn>
                  <a:cxn ang="0">
                    <a:pos x="44649" y="56073"/>
                  </a:cxn>
                  <a:cxn ang="0">
                    <a:pos x="44649" y="64984"/>
                  </a:cxn>
                  <a:cxn ang="0">
                    <a:pos x="44649" y="28786"/>
                  </a:cxn>
                  <a:cxn ang="0">
                    <a:pos x="5902" y="64433"/>
                  </a:cxn>
                  <a:cxn ang="0">
                    <a:pos x="41621" y="28786"/>
                  </a:cxn>
                  <a:cxn ang="0">
                    <a:pos x="11803" y="64433"/>
                  </a:cxn>
                  <a:cxn ang="0">
                    <a:pos x="38592" y="28786"/>
                  </a:cxn>
                  <a:cxn ang="0">
                    <a:pos x="38592" y="64984"/>
                  </a:cxn>
                  <a:cxn ang="0">
                    <a:pos x="38592" y="56073"/>
                  </a:cxn>
                  <a:cxn ang="0">
                    <a:pos x="38592" y="56073"/>
                  </a:cxn>
                  <a:cxn ang="0">
                    <a:pos x="17705" y="11515"/>
                  </a:cxn>
                  <a:cxn ang="0">
                    <a:pos x="17705" y="44558"/>
                  </a:cxn>
                  <a:cxn ang="0">
                    <a:pos x="38592" y="0"/>
                  </a:cxn>
                </a:cxnLst>
                <a:rect l="txL" t="txT" r="txR" b="txB"/>
                <a:pathLst>
                  <a:path w="24" h="44">
                    <a:moveTo>
                      <a:pt x="19" y="0"/>
                    </a:moveTo>
                    <a:cubicBezTo>
                      <a:pt x="17" y="0"/>
                      <a:pt x="17" y="0"/>
                      <a:pt x="17" y="0"/>
                    </a:cubicBezTo>
                    <a:cubicBezTo>
                      <a:pt x="12" y="5"/>
                      <a:pt x="12" y="5"/>
                      <a:pt x="12" y="5"/>
                    </a:cubicBezTo>
                    <a:cubicBezTo>
                      <a:pt x="7" y="0"/>
                      <a:pt x="7" y="0"/>
                      <a:pt x="7" y="0"/>
                    </a:cubicBezTo>
                    <a:cubicBezTo>
                      <a:pt x="5" y="0"/>
                      <a:pt x="5" y="0"/>
                      <a:pt x="5" y="0"/>
                    </a:cubicBezTo>
                    <a:cubicBezTo>
                      <a:pt x="2" y="0"/>
                      <a:pt x="0" y="2"/>
                      <a:pt x="0" y="5"/>
                    </a:cubicBezTo>
                    <a:cubicBezTo>
                      <a:pt x="0" y="16"/>
                      <a:pt x="0" y="16"/>
                      <a:pt x="0" y="16"/>
                    </a:cubicBezTo>
                    <a:cubicBezTo>
                      <a:pt x="0" y="19"/>
                      <a:pt x="2" y="21"/>
                      <a:pt x="5" y="21"/>
                    </a:cubicBezTo>
                    <a:cubicBezTo>
                      <a:pt x="5" y="21"/>
                      <a:pt x="5" y="21"/>
                      <a:pt x="5" y="21"/>
                    </a:cubicBezTo>
                    <a:cubicBezTo>
                      <a:pt x="5" y="21"/>
                      <a:pt x="5" y="22"/>
                      <a:pt x="5" y="22"/>
                    </a:cubicBezTo>
                    <a:cubicBezTo>
                      <a:pt x="5" y="40"/>
                      <a:pt x="5" y="40"/>
                      <a:pt x="5" y="40"/>
                    </a:cubicBezTo>
                    <a:cubicBezTo>
                      <a:pt x="5" y="42"/>
                      <a:pt x="6" y="44"/>
                      <a:pt x="8" y="44"/>
                    </a:cubicBezTo>
                    <a:cubicBezTo>
                      <a:pt x="10" y="44"/>
                      <a:pt x="12" y="42"/>
                      <a:pt x="12" y="40"/>
                    </a:cubicBezTo>
                    <a:cubicBezTo>
                      <a:pt x="12" y="42"/>
                      <a:pt x="14" y="44"/>
                      <a:pt x="16" y="44"/>
                    </a:cubicBezTo>
                    <a:cubicBezTo>
                      <a:pt x="18" y="44"/>
                      <a:pt x="19" y="42"/>
                      <a:pt x="19" y="40"/>
                    </a:cubicBezTo>
                    <a:cubicBezTo>
                      <a:pt x="19" y="22"/>
                      <a:pt x="19" y="22"/>
                      <a:pt x="19" y="22"/>
                    </a:cubicBezTo>
                    <a:cubicBezTo>
                      <a:pt x="19" y="22"/>
                      <a:pt x="19" y="21"/>
                      <a:pt x="19" y="21"/>
                    </a:cubicBezTo>
                    <a:cubicBezTo>
                      <a:pt x="19" y="21"/>
                      <a:pt x="19" y="21"/>
                      <a:pt x="19" y="21"/>
                    </a:cubicBezTo>
                    <a:cubicBezTo>
                      <a:pt x="22" y="21"/>
                      <a:pt x="24" y="19"/>
                      <a:pt x="24" y="16"/>
                    </a:cubicBezTo>
                    <a:cubicBezTo>
                      <a:pt x="24" y="5"/>
                      <a:pt x="24" y="5"/>
                      <a:pt x="24" y="5"/>
                    </a:cubicBezTo>
                    <a:cubicBezTo>
                      <a:pt x="24" y="2"/>
                      <a:pt x="22" y="0"/>
                      <a:pt x="19" y="0"/>
                    </a:cubicBezTo>
                    <a:close/>
                  </a:path>
                </a:pathLst>
              </a:custGeom>
              <a:solidFill>
                <a:srgbClr val="215D65">
                  <a:alpha val="100000"/>
                </a:srgbClr>
              </a:solidFill>
              <a:ln w="9525">
                <a:noFill/>
              </a:ln>
            </p:spPr>
            <p:txBody>
              <a:bodyPr/>
              <a:lstStyle/>
              <a:p>
                <a:endParaRPr lang="zh-CN" altLang="en-US"/>
              </a:p>
            </p:txBody>
          </p:sp>
          <p:sp>
            <p:nvSpPr>
              <p:cNvPr id="28693" name="Freeform 12"/>
              <p:cNvSpPr>
                <a:spLocks noEditPoints="1"/>
              </p:cNvSpPr>
              <p:nvPr/>
            </p:nvSpPr>
            <p:spPr>
              <a:xfrm>
                <a:off x="0" y="61913"/>
                <a:ext cx="366713" cy="642938"/>
              </a:xfrm>
              <a:custGeom>
                <a:avLst/>
                <a:gdLst>
                  <a:gd name="txL" fmla="*/ 0 w 41"/>
                  <a:gd name="txT" fmla="*/ 0 h 72"/>
                  <a:gd name="txR" fmla="*/ 41 w 41"/>
                  <a:gd name="txB" fmla="*/ 72 h 72"/>
                </a:gdLst>
                <a:ahLst/>
                <a:cxnLst>
                  <a:cxn ang="0">
                    <a:pos x="39033" y="59325"/>
                  </a:cxn>
                  <a:cxn ang="0">
                    <a:pos x="12200" y="23606"/>
                  </a:cxn>
                  <a:cxn ang="0">
                    <a:pos x="12200" y="44648"/>
                  </a:cxn>
                  <a:cxn ang="0">
                    <a:pos x="12200" y="17859"/>
                  </a:cxn>
                  <a:cxn ang="0">
                    <a:pos x="12200" y="0"/>
                  </a:cxn>
                  <a:cxn ang="0">
                    <a:pos x="59848" y="0"/>
                  </a:cxn>
                  <a:cxn ang="0">
                    <a:pos x="0" y="59325"/>
                  </a:cxn>
                  <a:cxn ang="0">
                    <a:pos x="26833" y="53269"/>
                  </a:cxn>
                  <a:cxn ang="0">
                    <a:pos x="8944" y="14522"/>
                  </a:cxn>
                  <a:cxn ang="0">
                    <a:pos x="62610" y="2564"/>
                  </a:cxn>
                  <a:cxn ang="0">
                    <a:pos x="6018" y="2564"/>
                  </a:cxn>
                  <a:cxn ang="0">
                    <a:pos x="59848" y="53114"/>
                  </a:cxn>
                  <a:cxn ang="0">
                    <a:pos x="12200" y="53114"/>
                  </a:cxn>
                  <a:cxn ang="0">
                    <a:pos x="12200" y="35255"/>
                  </a:cxn>
                  <a:cxn ang="0">
                    <a:pos x="12200" y="8466"/>
                  </a:cxn>
                  <a:cxn ang="0">
                    <a:pos x="12200" y="38437"/>
                  </a:cxn>
                  <a:cxn ang="0">
                    <a:pos x="39033" y="59325"/>
                  </a:cxn>
                  <a:cxn ang="0">
                    <a:pos x="32850" y="53269"/>
                  </a:cxn>
                  <a:cxn ang="0">
                    <a:pos x="62610" y="35409"/>
                  </a:cxn>
                  <a:cxn ang="0">
                    <a:pos x="62610" y="35409"/>
                  </a:cxn>
                  <a:cxn ang="0">
                    <a:pos x="44721" y="11648"/>
                  </a:cxn>
                  <a:cxn ang="0">
                    <a:pos x="3091" y="11648"/>
                  </a:cxn>
                  <a:cxn ang="0">
                    <a:pos x="20980" y="53269"/>
                  </a:cxn>
                  <a:cxn ang="0">
                    <a:pos x="32850" y="53269"/>
                  </a:cxn>
                  <a:cxn ang="0">
                    <a:pos x="12036" y="65381"/>
                  </a:cxn>
                  <a:cxn ang="0">
                    <a:pos x="20980" y="8775"/>
                  </a:cxn>
                  <a:cxn ang="0">
                    <a:pos x="3091" y="32536"/>
                  </a:cxn>
                  <a:cxn ang="0">
                    <a:pos x="44721" y="32536"/>
                  </a:cxn>
                  <a:cxn ang="0">
                    <a:pos x="6018" y="65381"/>
                  </a:cxn>
                  <a:cxn ang="0">
                    <a:pos x="12036" y="65381"/>
                  </a:cxn>
                  <a:cxn ang="0">
                    <a:pos x="41959" y="65381"/>
                  </a:cxn>
                  <a:cxn ang="0">
                    <a:pos x="41959" y="14677"/>
                  </a:cxn>
                  <a:cxn ang="0">
                    <a:pos x="15127" y="32536"/>
                  </a:cxn>
                  <a:cxn ang="0">
                    <a:pos x="38868" y="32536"/>
                  </a:cxn>
                  <a:cxn ang="0">
                    <a:pos x="56757" y="26634"/>
                  </a:cxn>
                  <a:cxn ang="0">
                    <a:pos x="35942" y="65381"/>
                  </a:cxn>
                  <a:cxn ang="0">
                    <a:pos x="41959" y="65381"/>
                  </a:cxn>
                  <a:cxn ang="0">
                    <a:pos x="38868" y="11648"/>
                  </a:cxn>
                  <a:cxn ang="0">
                    <a:pos x="6183" y="11648"/>
                  </a:cxn>
                  <a:cxn ang="0">
                    <a:pos x="41959" y="38437"/>
                  </a:cxn>
                  <a:cxn ang="0">
                    <a:pos x="41959" y="53269"/>
                  </a:cxn>
                  <a:cxn ang="0">
                    <a:pos x="165" y="53269"/>
                  </a:cxn>
                  <a:cxn ang="0">
                    <a:pos x="38868" y="11648"/>
                  </a:cxn>
                  <a:cxn ang="0">
                    <a:pos x="41959" y="5902"/>
                  </a:cxn>
                  <a:cxn ang="0">
                    <a:pos x="41959" y="20733"/>
                  </a:cxn>
                  <a:cxn ang="0">
                    <a:pos x="35942" y="20733"/>
                  </a:cxn>
                  <a:cxn ang="0">
                    <a:pos x="26997" y="11803"/>
                  </a:cxn>
                  <a:cxn ang="0">
                    <a:pos x="41959" y="5902"/>
                  </a:cxn>
                  <a:cxn ang="0">
                    <a:pos x="6183" y="44648"/>
                  </a:cxn>
                  <a:cxn ang="0">
                    <a:pos x="165" y="59480"/>
                  </a:cxn>
                  <a:cxn ang="0">
                    <a:pos x="56757" y="59480"/>
                  </a:cxn>
                  <a:cxn ang="0">
                    <a:pos x="12036" y="20733"/>
                  </a:cxn>
                  <a:cxn ang="0">
                    <a:pos x="32850" y="20733"/>
                  </a:cxn>
                  <a:cxn ang="0">
                    <a:pos x="6183" y="44648"/>
                  </a:cxn>
                  <a:cxn ang="0">
                    <a:pos x="41795" y="41311"/>
                  </a:cxn>
                  <a:cxn ang="0">
                    <a:pos x="41795" y="32381"/>
                  </a:cxn>
                  <a:cxn ang="0">
                    <a:pos x="38868" y="32381"/>
                  </a:cxn>
                  <a:cxn ang="0">
                    <a:pos x="6183" y="8466"/>
                  </a:cxn>
                  <a:cxn ang="0">
                    <a:pos x="41795" y="41311"/>
                  </a:cxn>
                  <a:cxn ang="0">
                    <a:pos x="26997" y="32381"/>
                  </a:cxn>
                  <a:cxn ang="0">
                    <a:pos x="41959" y="32381"/>
                  </a:cxn>
                  <a:cxn ang="0">
                    <a:pos x="41959" y="56142"/>
                  </a:cxn>
                  <a:cxn ang="0">
                    <a:pos x="26997" y="32381"/>
                  </a:cxn>
                </a:cxnLst>
                <a:rect l="txL" t="txT" r="txR" b="txB"/>
                <a:pathLst>
                  <a:path w="41" h="72">
                    <a:moveTo>
                      <a:pt x="41" y="36"/>
                    </a:moveTo>
                    <a:cubicBezTo>
                      <a:pt x="41" y="34"/>
                      <a:pt x="40" y="33"/>
                      <a:pt x="38" y="32"/>
                    </a:cubicBezTo>
                    <a:cubicBezTo>
                      <a:pt x="38" y="5"/>
                      <a:pt x="38" y="5"/>
                      <a:pt x="38" y="5"/>
                    </a:cubicBezTo>
                    <a:cubicBezTo>
                      <a:pt x="38" y="2"/>
                      <a:pt x="38" y="2"/>
                      <a:pt x="38" y="2"/>
                    </a:cubicBezTo>
                    <a:cubicBezTo>
                      <a:pt x="38" y="0"/>
                      <a:pt x="38" y="0"/>
                      <a:pt x="38" y="0"/>
                    </a:cubicBezTo>
                    <a:cubicBezTo>
                      <a:pt x="36" y="0"/>
                      <a:pt x="36" y="0"/>
                      <a:pt x="36" y="0"/>
                    </a:cubicBezTo>
                    <a:cubicBezTo>
                      <a:pt x="16" y="0"/>
                      <a:pt x="0" y="16"/>
                      <a:pt x="0" y="36"/>
                    </a:cubicBezTo>
                    <a:cubicBezTo>
                      <a:pt x="0" y="41"/>
                      <a:pt x="1" y="46"/>
                      <a:pt x="3" y="50"/>
                    </a:cubicBezTo>
                    <a:cubicBezTo>
                      <a:pt x="2" y="51"/>
                      <a:pt x="1" y="52"/>
                      <a:pt x="1" y="53"/>
                    </a:cubicBezTo>
                    <a:cubicBezTo>
                      <a:pt x="1" y="56"/>
                      <a:pt x="4" y="59"/>
                      <a:pt x="7" y="59"/>
                    </a:cubicBezTo>
                    <a:cubicBezTo>
                      <a:pt x="7" y="59"/>
                      <a:pt x="7" y="59"/>
                      <a:pt x="8" y="59"/>
                    </a:cubicBezTo>
                    <a:cubicBezTo>
                      <a:pt x="14" y="67"/>
                      <a:pt x="25" y="72"/>
                      <a:pt x="36" y="72"/>
                    </a:cubicBezTo>
                    <a:cubicBezTo>
                      <a:pt x="38" y="72"/>
                      <a:pt x="38" y="72"/>
                      <a:pt x="38" y="72"/>
                    </a:cubicBezTo>
                    <a:cubicBezTo>
                      <a:pt x="38" y="70"/>
                      <a:pt x="38" y="70"/>
                      <a:pt x="38" y="70"/>
                    </a:cubicBezTo>
                    <a:cubicBezTo>
                      <a:pt x="38" y="67"/>
                      <a:pt x="38" y="67"/>
                      <a:pt x="38" y="67"/>
                    </a:cubicBezTo>
                    <a:cubicBezTo>
                      <a:pt x="38" y="41"/>
                      <a:pt x="38" y="41"/>
                      <a:pt x="38" y="41"/>
                    </a:cubicBezTo>
                    <a:cubicBezTo>
                      <a:pt x="40" y="40"/>
                      <a:pt x="41" y="38"/>
                      <a:pt x="41" y="36"/>
                    </a:cubicBezTo>
                    <a:close/>
                    <a:moveTo>
                      <a:pt x="11" y="50"/>
                    </a:moveTo>
                    <a:cubicBezTo>
                      <a:pt x="10" y="49"/>
                      <a:pt x="9" y="48"/>
                      <a:pt x="7" y="48"/>
                    </a:cubicBezTo>
                    <a:cubicBezTo>
                      <a:pt x="7" y="48"/>
                      <a:pt x="7" y="48"/>
                      <a:pt x="7" y="48"/>
                    </a:cubicBezTo>
                    <a:cubicBezTo>
                      <a:pt x="5" y="45"/>
                      <a:pt x="5" y="41"/>
                      <a:pt x="5" y="38"/>
                    </a:cubicBezTo>
                    <a:cubicBezTo>
                      <a:pt x="15" y="38"/>
                      <a:pt x="15" y="38"/>
                      <a:pt x="15" y="38"/>
                    </a:cubicBezTo>
                    <a:cubicBezTo>
                      <a:pt x="15" y="42"/>
                      <a:pt x="16" y="46"/>
                      <a:pt x="17" y="50"/>
                    </a:cubicBezTo>
                    <a:lnTo>
                      <a:pt x="11" y="50"/>
                    </a:lnTo>
                    <a:close/>
                    <a:moveTo>
                      <a:pt x="16" y="22"/>
                    </a:moveTo>
                    <a:cubicBezTo>
                      <a:pt x="17" y="22"/>
                      <a:pt x="17" y="23"/>
                      <a:pt x="17" y="23"/>
                    </a:cubicBezTo>
                    <a:cubicBezTo>
                      <a:pt x="16" y="26"/>
                      <a:pt x="15" y="30"/>
                      <a:pt x="15" y="33"/>
                    </a:cubicBezTo>
                    <a:cubicBezTo>
                      <a:pt x="5" y="33"/>
                      <a:pt x="5" y="33"/>
                      <a:pt x="5" y="33"/>
                    </a:cubicBezTo>
                    <a:cubicBezTo>
                      <a:pt x="5" y="29"/>
                      <a:pt x="6" y="25"/>
                      <a:pt x="8" y="22"/>
                    </a:cubicBezTo>
                    <a:lnTo>
                      <a:pt x="16" y="22"/>
                    </a:lnTo>
                    <a:close/>
                    <a:moveTo>
                      <a:pt x="34" y="22"/>
                    </a:moveTo>
                    <a:cubicBezTo>
                      <a:pt x="34" y="31"/>
                      <a:pt x="34" y="31"/>
                      <a:pt x="34" y="31"/>
                    </a:cubicBezTo>
                    <a:cubicBezTo>
                      <a:pt x="32" y="31"/>
                      <a:pt x="31" y="32"/>
                      <a:pt x="31" y="33"/>
                    </a:cubicBezTo>
                    <a:cubicBezTo>
                      <a:pt x="19" y="33"/>
                      <a:pt x="19" y="33"/>
                      <a:pt x="19" y="33"/>
                    </a:cubicBezTo>
                    <a:cubicBezTo>
                      <a:pt x="20" y="30"/>
                      <a:pt x="20" y="28"/>
                      <a:pt x="21" y="25"/>
                    </a:cubicBezTo>
                    <a:cubicBezTo>
                      <a:pt x="23" y="25"/>
                      <a:pt x="25" y="24"/>
                      <a:pt x="26" y="22"/>
                    </a:cubicBezTo>
                    <a:lnTo>
                      <a:pt x="34" y="22"/>
                    </a:lnTo>
                    <a:close/>
                    <a:moveTo>
                      <a:pt x="19" y="38"/>
                    </a:moveTo>
                    <a:cubicBezTo>
                      <a:pt x="30" y="38"/>
                      <a:pt x="30" y="38"/>
                      <a:pt x="30" y="38"/>
                    </a:cubicBezTo>
                    <a:cubicBezTo>
                      <a:pt x="31" y="40"/>
                      <a:pt x="32" y="41"/>
                      <a:pt x="34" y="41"/>
                    </a:cubicBezTo>
                    <a:cubicBezTo>
                      <a:pt x="34" y="50"/>
                      <a:pt x="34" y="50"/>
                      <a:pt x="34" y="50"/>
                    </a:cubicBezTo>
                    <a:cubicBezTo>
                      <a:pt x="22" y="50"/>
                      <a:pt x="22" y="50"/>
                      <a:pt x="22" y="50"/>
                    </a:cubicBezTo>
                    <a:cubicBezTo>
                      <a:pt x="21" y="46"/>
                      <a:pt x="20" y="42"/>
                      <a:pt x="19" y="38"/>
                    </a:cubicBezTo>
                    <a:close/>
                    <a:moveTo>
                      <a:pt x="34" y="8"/>
                    </a:moveTo>
                    <a:cubicBezTo>
                      <a:pt x="34" y="17"/>
                      <a:pt x="34" y="17"/>
                      <a:pt x="34" y="17"/>
                    </a:cubicBezTo>
                    <a:cubicBezTo>
                      <a:pt x="26" y="17"/>
                      <a:pt x="26" y="17"/>
                      <a:pt x="26" y="17"/>
                    </a:cubicBezTo>
                    <a:cubicBezTo>
                      <a:pt x="26" y="17"/>
                      <a:pt x="26" y="17"/>
                      <a:pt x="25" y="16"/>
                    </a:cubicBezTo>
                    <a:cubicBezTo>
                      <a:pt x="28" y="13"/>
                      <a:pt x="31" y="10"/>
                      <a:pt x="34" y="8"/>
                    </a:cubicBezTo>
                    <a:close/>
                    <a:moveTo>
                      <a:pt x="30" y="5"/>
                    </a:moveTo>
                    <a:cubicBezTo>
                      <a:pt x="26" y="8"/>
                      <a:pt x="24" y="11"/>
                      <a:pt x="22" y="14"/>
                    </a:cubicBezTo>
                    <a:cubicBezTo>
                      <a:pt x="21" y="14"/>
                      <a:pt x="21" y="14"/>
                      <a:pt x="21" y="14"/>
                    </a:cubicBezTo>
                    <a:cubicBezTo>
                      <a:pt x="19" y="14"/>
                      <a:pt x="17" y="15"/>
                      <a:pt x="16" y="17"/>
                    </a:cubicBezTo>
                    <a:cubicBezTo>
                      <a:pt x="11" y="17"/>
                      <a:pt x="11" y="17"/>
                      <a:pt x="11" y="17"/>
                    </a:cubicBezTo>
                    <a:cubicBezTo>
                      <a:pt x="15" y="11"/>
                      <a:pt x="22" y="7"/>
                      <a:pt x="30" y="5"/>
                    </a:cubicBezTo>
                    <a:close/>
                    <a:moveTo>
                      <a:pt x="12" y="56"/>
                    </a:moveTo>
                    <a:cubicBezTo>
                      <a:pt x="12" y="56"/>
                      <a:pt x="12" y="55"/>
                      <a:pt x="12" y="55"/>
                    </a:cubicBezTo>
                    <a:cubicBezTo>
                      <a:pt x="19" y="55"/>
                      <a:pt x="19" y="55"/>
                      <a:pt x="19" y="55"/>
                    </a:cubicBezTo>
                    <a:cubicBezTo>
                      <a:pt x="22" y="59"/>
                      <a:pt x="25" y="64"/>
                      <a:pt x="30" y="67"/>
                    </a:cubicBezTo>
                    <a:cubicBezTo>
                      <a:pt x="22" y="66"/>
                      <a:pt x="16" y="62"/>
                      <a:pt x="12" y="56"/>
                    </a:cubicBezTo>
                    <a:close/>
                    <a:moveTo>
                      <a:pt x="25" y="55"/>
                    </a:moveTo>
                    <a:cubicBezTo>
                      <a:pt x="34" y="55"/>
                      <a:pt x="34" y="55"/>
                      <a:pt x="34" y="55"/>
                    </a:cubicBezTo>
                    <a:cubicBezTo>
                      <a:pt x="34" y="65"/>
                      <a:pt x="34" y="65"/>
                      <a:pt x="34" y="65"/>
                    </a:cubicBezTo>
                    <a:cubicBezTo>
                      <a:pt x="30" y="62"/>
                      <a:pt x="27" y="59"/>
                      <a:pt x="25" y="55"/>
                    </a:cubicBezTo>
                    <a:close/>
                  </a:path>
                </a:pathLst>
              </a:custGeom>
              <a:solidFill>
                <a:srgbClr val="215D65">
                  <a:alpha val="100000"/>
                </a:srgbClr>
              </a:solidFill>
              <a:ln w="9525">
                <a:noFill/>
              </a:ln>
            </p:spPr>
            <p:txBody>
              <a:bodyPr/>
              <a:lstStyle/>
              <a:p>
                <a:endParaRPr lang="zh-CN" altLang="en-US"/>
              </a:p>
            </p:txBody>
          </p:sp>
          <p:sp>
            <p:nvSpPr>
              <p:cNvPr id="28694" name="Freeform 13"/>
              <p:cNvSpPr/>
              <p:nvPr/>
            </p:nvSpPr>
            <p:spPr>
              <a:xfrm>
                <a:off x="357187" y="0"/>
                <a:ext cx="347663" cy="615950"/>
              </a:xfrm>
              <a:custGeom>
                <a:avLst/>
                <a:gdLst>
                  <a:gd name="txL" fmla="*/ 0 w 39"/>
                  <a:gd name="txT" fmla="*/ 0 h 69"/>
                  <a:gd name="txR" fmla="*/ 39 w 39"/>
                  <a:gd name="txB" fmla="*/ 69 h 69"/>
                </a:gdLst>
                <a:ahLst/>
                <a:cxnLst>
                  <a:cxn ang="0">
                    <a:pos x="14694" y="23732"/>
                  </a:cxn>
                  <a:cxn ang="0">
                    <a:pos x="49861" y="56173"/>
                  </a:cxn>
                  <a:cxn ang="0">
                    <a:pos x="61911" y="29174"/>
                  </a:cxn>
                  <a:cxn ang="0">
                    <a:pos x="61911" y="26126"/>
                  </a:cxn>
                  <a:cxn ang="0">
                    <a:pos x="19983" y="56173"/>
                  </a:cxn>
                  <a:cxn ang="0">
                    <a:pos x="14694" y="44634"/>
                  </a:cxn>
                  <a:cxn ang="0">
                    <a:pos x="2645" y="0"/>
                  </a:cxn>
                  <a:cxn ang="0">
                    <a:pos x="5779" y="0"/>
                  </a:cxn>
                  <a:cxn ang="0">
                    <a:pos x="0" y="62488"/>
                  </a:cxn>
                  <a:cxn ang="0">
                    <a:pos x="62401" y="2830"/>
                  </a:cxn>
                  <a:cxn ang="0">
                    <a:pos x="59266" y="2830"/>
                  </a:cxn>
                  <a:cxn ang="0">
                    <a:pos x="14694" y="23732"/>
                  </a:cxn>
                </a:cxnLst>
                <a:rect l="txL" t="txT" r="txR" b="txB"/>
                <a:pathLst>
                  <a:path w="39" h="69">
                    <a:moveTo>
                      <a:pt x="9" y="10"/>
                    </a:moveTo>
                    <a:cubicBezTo>
                      <a:pt x="24" y="14"/>
                      <a:pt x="35" y="28"/>
                      <a:pt x="35" y="43"/>
                    </a:cubicBezTo>
                    <a:cubicBezTo>
                      <a:pt x="35" y="50"/>
                      <a:pt x="33" y="57"/>
                      <a:pt x="29" y="62"/>
                    </a:cubicBezTo>
                    <a:cubicBezTo>
                      <a:pt x="29" y="69"/>
                      <a:pt x="29" y="69"/>
                      <a:pt x="29" y="69"/>
                    </a:cubicBezTo>
                    <a:cubicBezTo>
                      <a:pt x="35" y="62"/>
                      <a:pt x="39" y="53"/>
                      <a:pt x="39" y="43"/>
                    </a:cubicBezTo>
                    <a:cubicBezTo>
                      <a:pt x="39" y="25"/>
                      <a:pt x="26" y="9"/>
                      <a:pt x="9" y="5"/>
                    </a:cubicBezTo>
                    <a:cubicBezTo>
                      <a:pt x="15" y="0"/>
                      <a:pt x="15" y="0"/>
                      <a:pt x="15" y="0"/>
                    </a:cubicBezTo>
                    <a:cubicBezTo>
                      <a:pt x="8" y="0"/>
                      <a:pt x="8" y="0"/>
                      <a:pt x="8" y="0"/>
                    </a:cubicBezTo>
                    <a:cubicBezTo>
                      <a:pt x="0" y="7"/>
                      <a:pt x="0" y="7"/>
                      <a:pt x="0" y="7"/>
                    </a:cubicBezTo>
                    <a:cubicBezTo>
                      <a:pt x="7" y="15"/>
                      <a:pt x="7" y="15"/>
                      <a:pt x="7" y="15"/>
                    </a:cubicBezTo>
                    <a:cubicBezTo>
                      <a:pt x="14" y="15"/>
                      <a:pt x="14" y="15"/>
                      <a:pt x="14" y="15"/>
                    </a:cubicBezTo>
                    <a:lnTo>
                      <a:pt x="9" y="10"/>
                    </a:lnTo>
                    <a:close/>
                  </a:path>
                </a:pathLst>
              </a:custGeom>
              <a:solidFill>
                <a:srgbClr val="215D65">
                  <a:alpha val="100000"/>
                </a:srgbClr>
              </a:solidFill>
              <a:ln w="9525">
                <a:noFill/>
              </a:ln>
            </p:spPr>
            <p:txBody>
              <a:bodyPr/>
              <a:lstStyle/>
              <a:p>
                <a:endParaRPr lang="zh-CN" altLang="en-US"/>
              </a:p>
            </p:txBody>
          </p:sp>
        </p:grpSp>
        <p:grpSp>
          <p:nvGrpSpPr>
            <p:cNvPr id="28695" name="组合 28694"/>
            <p:cNvGrpSpPr/>
            <p:nvPr/>
          </p:nvGrpSpPr>
          <p:grpSpPr>
            <a:xfrm>
              <a:off x="0" y="0"/>
              <a:ext cx="3178629" cy="1799243"/>
              <a:chOff x="0" y="0"/>
              <a:chExt cx="3178629" cy="1799243"/>
            </a:xfrm>
          </p:grpSpPr>
          <p:sp>
            <p:nvSpPr>
              <p:cNvPr id="28696" name="矩形 10"/>
              <p:cNvSpPr/>
              <p:nvPr/>
            </p:nvSpPr>
            <p:spPr>
              <a:xfrm>
                <a:off x="0" y="0"/>
                <a:ext cx="3178629" cy="1799243"/>
              </a:xfrm>
              <a:prstGeom prst="rect">
                <a:avLst/>
              </a:prstGeom>
              <a:solidFill>
                <a:srgbClr val="3F762B">
                  <a:alpha val="84999"/>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8697" name="组合 28696"/>
              <p:cNvGrpSpPr/>
              <p:nvPr/>
            </p:nvGrpSpPr>
            <p:grpSpPr>
              <a:xfrm>
                <a:off x="145218" y="-27080"/>
                <a:ext cx="834284" cy="667761"/>
                <a:chOff x="0" y="0"/>
                <a:chExt cx="1700784" cy="749808"/>
              </a:xfrm>
            </p:grpSpPr>
            <p:pic>
              <p:nvPicPr>
                <p:cNvPr id="28698" name="文本框 19"/>
                <p:cNvPicPr/>
                <p:nvPr/>
              </p:nvPicPr>
              <p:blipFill>
                <a:blip r:embed="rId3"/>
                <a:stretch>
                  <a:fillRect/>
                </a:stretch>
              </p:blipFill>
              <p:spPr>
                <a:xfrm>
                  <a:off x="0" y="0"/>
                  <a:ext cx="1700784" cy="749808"/>
                </a:xfrm>
                <a:prstGeom prst="rect">
                  <a:avLst/>
                </a:prstGeom>
                <a:noFill/>
                <a:ln w="9525">
                  <a:noFill/>
                </a:ln>
              </p:spPr>
            </p:pic>
            <p:sp>
              <p:nvSpPr>
                <p:cNvPr id="28699" name="文本框 28698"/>
                <p:cNvSpPr txBox="1"/>
                <p:nvPr/>
              </p:nvSpPr>
              <p:spPr>
                <a:xfrm>
                  <a:off x="148365" y="76263"/>
                  <a:ext cx="1494647" cy="461665"/>
                </a:xfrm>
                <a:prstGeom prst="rect">
                  <a:avLst/>
                </a:prstGeom>
                <a:noFill/>
                <a:ln w="9525">
                  <a:noFill/>
                </a:ln>
              </p:spPr>
              <p:txBody>
                <a:bodyPr>
                  <a:spAutoFit/>
                </a:bodyPr>
                <a:lstStyle/>
                <a:p>
                  <a:pPr lvl="0" eaLnBrk="1" hangingPunct="1"/>
                  <a:r>
                    <a:rPr lang="zh-CN" altLang="en-US" sz="2400" b="1" dirty="0">
                      <a:solidFill>
                        <a:srgbClr val="FFFFFF"/>
                      </a:solidFill>
                      <a:latin typeface="仿宋_GB2312" pitchFamily="1" charset="-122"/>
                      <a:ea typeface="仿宋_GB2312" pitchFamily="1" charset="-122"/>
                      <a:sym typeface="宋体" panose="02010600030101010101" pitchFamily="2" charset="-122"/>
                    </a:rPr>
                    <a:t>现场要求</a:t>
                  </a:r>
                  <a:endParaRPr lang="zh-CN" altLang="en-US" sz="2400" b="1" dirty="0">
                    <a:solidFill>
                      <a:srgbClr val="FFFFFF"/>
                    </a:solidFill>
                    <a:latin typeface="仿宋_GB2312" pitchFamily="1" charset="-122"/>
                    <a:ea typeface="仿宋_GB2312" pitchFamily="1" charset="-122"/>
                    <a:sym typeface="宋体" panose="02010600030101010101" pitchFamily="2" charset="-122"/>
                  </a:endParaRPr>
                </a:p>
              </p:txBody>
            </p:sp>
          </p:grpSp>
        </p:grpSp>
      </p:grpSp>
      <p:sp>
        <p:nvSpPr>
          <p:cNvPr id="28700" name="矩形 1"/>
          <p:cNvSpPr/>
          <p:nvPr/>
        </p:nvSpPr>
        <p:spPr>
          <a:xfrm>
            <a:off x="1127125" y="4429125"/>
            <a:ext cx="6096000" cy="1570038"/>
          </a:xfrm>
          <a:prstGeom prst="rect">
            <a:avLst/>
          </a:prstGeom>
          <a:noFill/>
          <a:ln w="9525">
            <a:noFill/>
          </a:ln>
        </p:spPr>
        <p:txBody>
          <a:bodyPr>
            <a:spAutoFit/>
          </a:bodyPr>
          <a:lstStyle/>
          <a:p>
            <a:pPr marL="266700" lvl="0" indent="-4445" algn="just" eaLnBrk="1" hangingPunct="1"/>
            <a:r>
              <a:rPr lang="en-US" altLang="x-none" sz="1600" dirty="0">
                <a:solidFill>
                  <a:schemeClr val="bg1"/>
                </a:solidFill>
                <a:latin typeface="宋体" panose="02010600030101010101" pitchFamily="2" charset="-122"/>
                <a:ea typeface="宋体" panose="02010600030101010101" pitchFamily="2" charset="-122"/>
              </a:rPr>
              <a:t>1.</a:t>
            </a:r>
            <a:r>
              <a:rPr lang="zh-CN" altLang="en-US" sz="1600" dirty="0">
                <a:solidFill>
                  <a:schemeClr val="bg1"/>
                </a:solidFill>
                <a:latin typeface="宋体" panose="02010600030101010101" pitchFamily="2" charset="-122"/>
                <a:ea typeface="宋体" panose="02010600030101010101" pitchFamily="2" charset="-122"/>
              </a:rPr>
              <a:t>设置在办公区域的公告栏，公布职业卫生管理制度和操作规程等；</a:t>
            </a:r>
            <a:endParaRPr lang="en-US" altLang="x-none" sz="1600" dirty="0">
              <a:solidFill>
                <a:schemeClr val="bg1"/>
              </a:solidFill>
              <a:latin typeface="宋体" panose="02010600030101010101" pitchFamily="2" charset="-122"/>
              <a:ea typeface="宋体" panose="02010600030101010101" pitchFamily="2" charset="-122"/>
            </a:endParaRPr>
          </a:p>
          <a:p>
            <a:pPr marL="266700" lvl="0" indent="-4445" algn="just" eaLnBrk="1" hangingPunct="1"/>
            <a:r>
              <a:rPr lang="en-US" altLang="x-none" sz="1600" dirty="0">
                <a:solidFill>
                  <a:schemeClr val="bg1"/>
                </a:solidFill>
                <a:latin typeface="宋体" panose="02010600030101010101" pitchFamily="2" charset="-122"/>
                <a:ea typeface="宋体" panose="02010600030101010101" pitchFamily="2" charset="-122"/>
              </a:rPr>
              <a:t>2.</a:t>
            </a:r>
            <a:r>
              <a:rPr lang="zh-CN" altLang="en-US" sz="1600" dirty="0">
                <a:solidFill>
                  <a:schemeClr val="bg1"/>
                </a:solidFill>
                <a:latin typeface="宋体" panose="02010600030101010101" pitchFamily="2" charset="-122"/>
                <a:ea typeface="宋体" panose="02010600030101010101" pitchFamily="2" charset="-122"/>
              </a:rPr>
              <a:t>设置在工作场所的公告栏，公布存在的职业病危害因素及岗位、健康危害、接触限值、应急救援措施，以及工作场所职业病危害因素检测评价结果等。</a:t>
            </a:r>
            <a:endParaRPr lang="en-US" altLang="x-none" sz="1600" dirty="0">
              <a:solidFill>
                <a:schemeClr val="bg1"/>
              </a:solidFill>
              <a:latin typeface="宋体" panose="02010600030101010101" pitchFamily="2" charset="-122"/>
              <a:ea typeface="宋体" panose="02010600030101010101" pitchFamily="2" charset="-122"/>
            </a:endParaRPr>
          </a:p>
          <a:p>
            <a:pPr marL="266700" lvl="0" indent="-4445" algn="just" eaLnBrk="1" hangingPunct="1"/>
            <a:r>
              <a:rPr lang="en-US" altLang="x-none" sz="1600" dirty="0">
                <a:solidFill>
                  <a:schemeClr val="bg1"/>
                </a:solidFill>
                <a:latin typeface="宋体" panose="02010600030101010101" pitchFamily="2" charset="-122"/>
                <a:ea typeface="宋体" panose="02010600030101010101" pitchFamily="2" charset="-122"/>
              </a:rPr>
              <a:t>3.</a:t>
            </a:r>
            <a:r>
              <a:rPr lang="zh-CN" altLang="en-US" sz="1600" dirty="0">
                <a:solidFill>
                  <a:schemeClr val="bg1"/>
                </a:solidFill>
                <a:latin typeface="宋体" panose="02010600030101010101" pitchFamily="2" charset="-122"/>
                <a:ea typeface="宋体" panose="02010600030101010101" pitchFamily="2" charset="-122"/>
              </a:rPr>
              <a:t>产生严重职业病危害作业岗位设置警示标识和中文警示说明。</a:t>
            </a:r>
            <a:endParaRPr lang="zh-CN" altLang="en-US" sz="1600" dirty="0">
              <a:solidFill>
                <a:schemeClr val="bg1"/>
              </a:solidFill>
              <a:latin typeface="宋体" panose="02010600030101010101" pitchFamily="2" charset="-122"/>
              <a:ea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p:cTn id="7" dur="500" fill="hold"/>
                                        <p:tgtEl>
                                          <p:spTgt spid="28677"/>
                                        </p:tgtEl>
                                        <p:attrNameLst>
                                          <p:attrName>ppt_x</p:attrName>
                                        </p:attrNameLst>
                                      </p:cBhvr>
                                      <p:tavLst>
                                        <p:tav tm="0">
                                          <p:val>
                                            <p:strVal val="0-#ppt_w/2"/>
                                          </p:val>
                                        </p:tav>
                                        <p:tav tm="100000">
                                          <p:val>
                                            <p:strVal val="#ppt_x"/>
                                          </p:val>
                                        </p:tav>
                                      </p:tavLst>
                                    </p:anim>
                                    <p:anim calcmode="lin" valueType="num">
                                      <p:cBhvr>
                                        <p:cTn id="8" dur="500" fill="hold"/>
                                        <p:tgtEl>
                                          <p:spTgt spid="2867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anim calcmode="lin" valueType="num">
                                      <p:cBhvr>
                                        <p:cTn id="11" dur="500" fill="hold"/>
                                        <p:tgtEl>
                                          <p:spTgt spid="28674"/>
                                        </p:tgtEl>
                                        <p:attrNameLst>
                                          <p:attrName>ppt_x</p:attrName>
                                        </p:attrNameLst>
                                      </p:cBhvr>
                                      <p:tavLst>
                                        <p:tav tm="0">
                                          <p:val>
                                            <p:strVal val="0-#ppt_w/2"/>
                                          </p:val>
                                        </p:tav>
                                        <p:tav tm="100000">
                                          <p:val>
                                            <p:strVal val="#ppt_x"/>
                                          </p:val>
                                        </p:tav>
                                      </p:tavLst>
                                    </p:anim>
                                    <p:anim calcmode="lin" valueType="num">
                                      <p:cBhvr>
                                        <p:cTn id="12" dur="500" fill="hold"/>
                                        <p:tgtEl>
                                          <p:spTgt spid="2867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8678"/>
                                        </p:tgtEl>
                                        <p:attrNameLst>
                                          <p:attrName>style.visibility</p:attrName>
                                        </p:attrNameLst>
                                      </p:cBhvr>
                                      <p:to>
                                        <p:strVal val="visible"/>
                                      </p:to>
                                    </p:set>
                                    <p:animEffect transition="in" filter="fade">
                                      <p:cBhvr>
                                        <p:cTn id="16" dur="1000"/>
                                        <p:tgtEl>
                                          <p:spTgt spid="28678"/>
                                        </p:tgtEl>
                                      </p:cBhvr>
                                    </p:animEffect>
                                    <p:anim calcmode="lin" valueType="num">
                                      <p:cBhvr>
                                        <p:cTn id="17" dur="1000" fill="hold"/>
                                        <p:tgtEl>
                                          <p:spTgt spid="28678"/>
                                        </p:tgtEl>
                                        <p:attrNameLst>
                                          <p:attrName>ppt_x</p:attrName>
                                        </p:attrNameLst>
                                      </p:cBhvr>
                                      <p:tavLst>
                                        <p:tav tm="0">
                                          <p:val>
                                            <p:strVal val="#ppt_x"/>
                                          </p:val>
                                        </p:tav>
                                        <p:tav tm="100000">
                                          <p:val>
                                            <p:strVal val="#ppt_x"/>
                                          </p:val>
                                        </p:tav>
                                      </p:tavLst>
                                    </p:anim>
                                    <p:anim calcmode="lin" valueType="num">
                                      <p:cBhvr>
                                        <p:cTn id="18" dur="1000" fill="hold"/>
                                        <p:tgtEl>
                                          <p:spTgt spid="2867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8689"/>
                                        </p:tgtEl>
                                        <p:attrNameLst>
                                          <p:attrName>style.visibility</p:attrName>
                                        </p:attrNameLst>
                                      </p:cBhvr>
                                      <p:to>
                                        <p:strVal val="visible"/>
                                      </p:to>
                                    </p:set>
                                    <p:anim calcmode="lin" valueType="num">
                                      <p:cBhvr>
                                        <p:cTn id="22" dur="500" fill="hold"/>
                                        <p:tgtEl>
                                          <p:spTgt spid="28689"/>
                                        </p:tgtEl>
                                        <p:attrNameLst>
                                          <p:attrName>ppt_x</p:attrName>
                                        </p:attrNameLst>
                                      </p:cBhvr>
                                      <p:tavLst>
                                        <p:tav tm="0">
                                          <p:val>
                                            <p:strVal val="0-#ppt_w/2"/>
                                          </p:val>
                                        </p:tav>
                                        <p:tav tm="100000">
                                          <p:val>
                                            <p:strVal val="#ppt_x"/>
                                          </p:val>
                                        </p:tav>
                                      </p:tavLst>
                                    </p:anim>
                                    <p:anim calcmode="lin" valueType="num">
                                      <p:cBhvr>
                                        <p:cTn id="23"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in">
                                      <p:cBhvr>
                                        <p:cTn id="27" dur="500"/>
                                        <p:tgtEl>
                                          <p:spTgt spid="28677"/>
                                        </p:tgtEl>
                                      </p:cBhvr>
                                    </p:animEffect>
                                    <p:anim calcmode="lin" valueType="num">
                                      <p:cBhvr>
                                        <p:cTn id="28" dur="500"/>
                                        <p:tgtEl>
                                          <p:spTgt spid="28677"/>
                                        </p:tgtEl>
                                        <p:attrNameLst>
                                          <p:attrName>ppt_x</p:attrName>
                                        </p:attrNameLst>
                                      </p:cBhvr>
                                      <p:tavLst>
                                        <p:tav tm="0">
                                          <p:val>
                                            <p:strVal val="ppt_x"/>
                                          </p:val>
                                        </p:tav>
                                        <p:tav tm="100000">
                                          <p:val>
                                            <p:strVal val="ppt_x"/>
                                          </p:val>
                                        </p:tav>
                                      </p:tavLst>
                                    </p:anim>
                                    <p:anim calcmode="lin" valueType="num">
                                      <p:cBhvr>
                                        <p:cTn id="29" dur="500"/>
                                        <p:tgtEl>
                                          <p:spTgt spid="28677"/>
                                        </p:tgtEl>
                                        <p:attrNameLst>
                                          <p:attrName>ppt_y</p:attrName>
                                        </p:attrNameLst>
                                      </p:cBhvr>
                                      <p:tavLst>
                                        <p:tav tm="0">
                                          <p:val>
                                            <p:strVal val="ppt_y"/>
                                          </p:val>
                                        </p:tav>
                                        <p:tav tm="100000">
                                          <p:val>
                                            <p:strVal val="ppt_y+.1"/>
                                          </p:val>
                                        </p:tav>
                                      </p:tavLst>
                                    </p:anim>
                                    <p:set>
                                      <p:cBhvr>
                                        <p:cTn id="30" dur="1" fill="hold">
                                          <p:stCondLst>
                                            <p:cond delay="499"/>
                                          </p:stCondLst>
                                        </p:cTn>
                                        <p:tgtEl>
                                          <p:spTgt spid="28677"/>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in">
                                      <p:cBhvr>
                                        <p:cTn id="32" dur="500"/>
                                        <p:tgtEl>
                                          <p:spTgt spid="28674"/>
                                        </p:tgtEl>
                                      </p:cBhvr>
                                    </p:animEffect>
                                    <p:anim calcmode="lin" valueType="num">
                                      <p:cBhvr>
                                        <p:cTn id="33" dur="500"/>
                                        <p:tgtEl>
                                          <p:spTgt spid="28674"/>
                                        </p:tgtEl>
                                        <p:attrNameLst>
                                          <p:attrName>ppt_x</p:attrName>
                                        </p:attrNameLst>
                                      </p:cBhvr>
                                      <p:tavLst>
                                        <p:tav tm="0">
                                          <p:val>
                                            <p:strVal val="ppt_x"/>
                                          </p:val>
                                        </p:tav>
                                        <p:tav tm="100000">
                                          <p:val>
                                            <p:strVal val="ppt_x"/>
                                          </p:val>
                                        </p:tav>
                                      </p:tavLst>
                                    </p:anim>
                                    <p:anim calcmode="lin" valueType="num">
                                      <p:cBhvr>
                                        <p:cTn id="34" dur="500"/>
                                        <p:tgtEl>
                                          <p:spTgt spid="28674"/>
                                        </p:tgtEl>
                                        <p:attrNameLst>
                                          <p:attrName>ppt_y</p:attrName>
                                        </p:attrNameLst>
                                      </p:cBhvr>
                                      <p:tavLst>
                                        <p:tav tm="0">
                                          <p:val>
                                            <p:strVal val="ppt_y"/>
                                          </p:val>
                                        </p:tav>
                                        <p:tav tm="100000">
                                          <p:val>
                                            <p:strVal val="ppt_y+.1"/>
                                          </p:val>
                                        </p:tav>
                                      </p:tavLst>
                                    </p:anim>
                                    <p:set>
                                      <p:cBhvr>
                                        <p:cTn id="35" dur="1" fill="hold">
                                          <p:stCondLst>
                                            <p:cond delay="499"/>
                                          </p:stCondLst>
                                        </p:cTn>
                                        <p:tgtEl>
                                          <p:spTgt spid="28674"/>
                                        </p:tgtEl>
                                        <p:attrNameLst>
                                          <p:attrName>style.visibility</p:attrName>
                                        </p:attrNameLst>
                                      </p:cBhvr>
                                      <p:to>
                                        <p:strVal val="hidden"/>
                                      </p:to>
                                    </p:set>
                                  </p:childTnLst>
                                </p:cTn>
                              </p:par>
                              <p:par>
                                <p:cTn id="36" presetID="22" presetClass="exit" presetSubtype="8" fill="hold" nodeType="withEffect">
                                  <p:stCondLst>
                                    <p:cond delay="0"/>
                                  </p:stCondLst>
                                  <p:childTnLst>
                                    <p:animEffect transition="in">
                                      <p:cBhvr>
                                        <p:cTn id="37" dur="500"/>
                                        <p:tgtEl>
                                          <p:spTgt spid="28689"/>
                                        </p:tgtEl>
                                      </p:cBhvr>
                                    </p:animEffect>
                                    <p:set>
                                      <p:cBhvr>
                                        <p:cTn id="38" dur="1" fill="hold">
                                          <p:stCondLst>
                                            <p:cond delay="499"/>
                                          </p:stCondLst>
                                        </p:cTn>
                                        <p:tgtEl>
                                          <p:spTgt spid="28689"/>
                                        </p:tgtEl>
                                        <p:attrNameLst>
                                          <p:attrName>style.visibility</p:attrName>
                                        </p:attrNameLst>
                                      </p:cBhvr>
                                      <p:to>
                                        <p:strVal val="hidden"/>
                                      </p:to>
                                    </p:set>
                                  </p:childTnLst>
                                </p:cTn>
                              </p:par>
                            </p:childTnLst>
                          </p:cTn>
                        </p:par>
                        <p:par>
                          <p:cTn id="39" fill="hold">
                            <p:stCondLst>
                              <p:cond delay="500"/>
                            </p:stCondLst>
                            <p:childTnLst>
                              <p:par>
                                <p:cTn id="40" presetID="2" presetClass="exit" presetSubtype="4" fill="hold" nodeType="afterEffect">
                                  <p:stCondLst>
                                    <p:cond delay="0"/>
                                  </p:stCondLst>
                                  <p:childTnLst>
                                    <p:anim calcmode="lin" valueType="num">
                                      <p:cBhvr additive="base">
                                        <p:cTn id="41" dur="500"/>
                                        <p:tgtEl>
                                          <p:spTgt spid="28678"/>
                                        </p:tgtEl>
                                        <p:attrNameLst>
                                          <p:attrName>ppt_x</p:attrName>
                                        </p:attrNameLst>
                                      </p:cBhvr>
                                      <p:tavLst>
                                        <p:tav tm="0">
                                          <p:val>
                                            <p:strVal val="ppt_x"/>
                                          </p:val>
                                        </p:tav>
                                        <p:tav tm="100000">
                                          <p:val>
                                            <p:strVal val="ppt_x"/>
                                          </p:val>
                                        </p:tav>
                                      </p:tavLst>
                                    </p:anim>
                                    <p:anim calcmode="lin" valueType="num">
                                      <p:cBhvr additive="base">
                                        <p:cTn id="42" dur="500"/>
                                        <p:tgtEl>
                                          <p:spTgt spid="28678"/>
                                        </p:tgtEl>
                                        <p:attrNameLst>
                                          <p:attrName>ppt_y</p:attrName>
                                        </p:attrNameLst>
                                      </p:cBhvr>
                                      <p:tavLst>
                                        <p:tav tm="0">
                                          <p:val>
                                            <p:strVal val="ppt_y"/>
                                          </p:val>
                                        </p:tav>
                                        <p:tav tm="100000">
                                          <p:val>
                                            <p:strVal val="1+ppt_h/2"/>
                                          </p:val>
                                        </p:tav>
                                      </p:tavLst>
                                    </p:anim>
                                    <p:set>
                                      <p:cBhvr>
                                        <p:cTn id="43" dur="1" fill="hold">
                                          <p:stCondLst>
                                            <p:cond delay="499"/>
                                          </p:stCondLst>
                                        </p:cTn>
                                        <p:tgtEl>
                                          <p:spTgt spid="286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ldLvl="0"/>
      <p:bldP spid="28677" grpId="1"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29697"/>
          <p:cNvGrpSpPr/>
          <p:nvPr/>
        </p:nvGrpSpPr>
        <p:grpSpPr>
          <a:xfrm>
            <a:off x="1055688" y="1127125"/>
            <a:ext cx="10080625" cy="103188"/>
            <a:chOff x="0" y="0"/>
            <a:chExt cx="10080625" cy="103239"/>
          </a:xfrm>
        </p:grpSpPr>
        <p:sp>
          <p:nvSpPr>
            <p:cNvPr id="29699" name="矩形 4"/>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0" name="直接连接符 5"/>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9701" name="文本框 6"/>
          <p:cNvSpPr/>
          <p:nvPr/>
        </p:nvSpPr>
        <p:spPr>
          <a:xfrm>
            <a:off x="1058863" y="549275"/>
            <a:ext cx="2655887"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警示标识设置</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29702" name="矩形 1"/>
          <p:cNvSpPr/>
          <p:nvPr/>
        </p:nvSpPr>
        <p:spPr>
          <a:xfrm>
            <a:off x="1292225" y="4518025"/>
            <a:ext cx="6096000" cy="1169988"/>
          </a:xfrm>
          <a:prstGeom prst="rect">
            <a:avLst/>
          </a:prstGeom>
          <a:noFill/>
          <a:ln w="9525">
            <a:noFill/>
          </a:ln>
        </p:spPr>
        <p:txBody>
          <a:bodyPr>
            <a:spAutoFit/>
          </a:bodyPr>
          <a:lstStyle/>
          <a:p>
            <a:pPr marL="266700" lvl="0" indent="-4445" algn="just" eaLnBrk="1" hangingPunct="1"/>
            <a:r>
              <a:rPr lang="en-US" altLang="x-none" sz="1400" dirty="0">
                <a:solidFill>
                  <a:schemeClr val="bg1"/>
                </a:solidFill>
                <a:latin typeface="方正兰亭细黑_GBK" charset="-122"/>
                <a:ea typeface="方正兰亭细黑_GBK" charset="-122"/>
              </a:rPr>
              <a:t>1.</a:t>
            </a:r>
            <a:r>
              <a:rPr lang="zh-CN" altLang="en-US" sz="1400" dirty="0">
                <a:solidFill>
                  <a:schemeClr val="bg1"/>
                </a:solidFill>
                <a:latin typeface="方正兰亭细黑_GBK" charset="-122"/>
                <a:ea typeface="方正兰亭细黑_GBK" charset="-122"/>
              </a:rPr>
              <a:t>设置在办公区域的公告栏，公布职业卫生管理制度和操作规程等；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2.</a:t>
            </a:r>
            <a:r>
              <a:rPr lang="zh-CN" altLang="en-US" sz="1400" dirty="0">
                <a:solidFill>
                  <a:schemeClr val="bg1"/>
                </a:solidFill>
                <a:latin typeface="方正兰亭细黑_GBK" charset="-122"/>
                <a:ea typeface="方正兰亭细黑_GBK" charset="-122"/>
              </a:rPr>
              <a:t>设置在工作场所的公告栏，公布存在的职业病危害因素及岗位、健康危害、接触限值、应急救援措施，以及工作场所职业病危害因素检测评价结果等。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3.</a:t>
            </a:r>
            <a:r>
              <a:rPr lang="zh-CN" altLang="en-US" sz="1400" dirty="0">
                <a:solidFill>
                  <a:schemeClr val="bg1"/>
                </a:solidFill>
                <a:latin typeface="方正兰亭细黑_GBK" charset="-122"/>
                <a:ea typeface="方正兰亭细黑_GBK" charset="-122"/>
              </a:rPr>
              <a:t>产生严重职业病危害作业岗位设置警示标识和中文警示说明</a:t>
            </a:r>
            <a:endParaRPr lang="zh-CN" altLang="en-US" sz="1400" dirty="0">
              <a:solidFill>
                <a:schemeClr val="bg1"/>
              </a:solidFill>
              <a:latin typeface="方正兰亭细黑_GBK" charset="-122"/>
              <a:ea typeface="方正兰亭细黑_GBK" charset="-122"/>
            </a:endParaRPr>
          </a:p>
        </p:txBody>
      </p:sp>
      <p:pic>
        <p:nvPicPr>
          <p:cNvPr id="29703" name="Picture 41"/>
          <p:cNvPicPr>
            <a:picLocks noChangeAspect="1"/>
          </p:cNvPicPr>
          <p:nvPr/>
        </p:nvPicPr>
        <p:blipFill>
          <a:blip r:embed="rId1"/>
          <a:stretch>
            <a:fillRect/>
          </a:stretch>
        </p:blipFill>
        <p:spPr>
          <a:xfrm>
            <a:off x="398463" y="1492250"/>
            <a:ext cx="6826250" cy="3306763"/>
          </a:xfrm>
          <a:prstGeom prst="rect">
            <a:avLst/>
          </a:prstGeom>
          <a:noFill/>
          <a:ln w="9525">
            <a:noFill/>
          </a:ln>
        </p:spPr>
      </p:pic>
      <p:pic>
        <p:nvPicPr>
          <p:cNvPr id="29704" name="Picture 42"/>
          <p:cNvPicPr>
            <a:picLocks noChangeAspect="1"/>
          </p:cNvPicPr>
          <p:nvPr/>
        </p:nvPicPr>
        <p:blipFill>
          <a:blip r:embed="rId2"/>
          <a:stretch>
            <a:fillRect/>
          </a:stretch>
        </p:blipFill>
        <p:spPr>
          <a:xfrm>
            <a:off x="1584325" y="1436688"/>
            <a:ext cx="6002338" cy="3302000"/>
          </a:xfrm>
          <a:prstGeom prst="rect">
            <a:avLst/>
          </a:prstGeom>
          <a:noFill/>
          <a:ln w="9525">
            <a:noFill/>
          </a:ln>
        </p:spPr>
      </p:pic>
      <p:pic>
        <p:nvPicPr>
          <p:cNvPr id="29705" name="Picture 43"/>
          <p:cNvPicPr>
            <a:picLocks noChangeAspect="1"/>
          </p:cNvPicPr>
          <p:nvPr/>
        </p:nvPicPr>
        <p:blipFill>
          <a:blip r:embed="rId3"/>
          <a:srcRect t="46815" r="60895"/>
          <a:stretch>
            <a:fillRect/>
          </a:stretch>
        </p:blipFill>
        <p:spPr>
          <a:xfrm>
            <a:off x="1190625" y="4799013"/>
            <a:ext cx="2524125" cy="1649412"/>
          </a:xfrm>
          <a:prstGeom prst="rect">
            <a:avLst/>
          </a:prstGeom>
          <a:noFill/>
          <a:ln w="9525">
            <a:noFill/>
          </a:ln>
        </p:spPr>
      </p:pic>
      <p:pic>
        <p:nvPicPr>
          <p:cNvPr id="29706" name="Picture 44"/>
          <p:cNvPicPr>
            <a:picLocks noChangeAspect="1"/>
          </p:cNvPicPr>
          <p:nvPr/>
        </p:nvPicPr>
        <p:blipFill>
          <a:blip r:embed="rId4"/>
          <a:srcRect l="30254" r="27222"/>
          <a:stretch>
            <a:fillRect/>
          </a:stretch>
        </p:blipFill>
        <p:spPr>
          <a:xfrm>
            <a:off x="5707063" y="4887913"/>
            <a:ext cx="2478087" cy="1560512"/>
          </a:xfrm>
          <a:prstGeom prst="rect">
            <a:avLst/>
          </a:prstGeom>
          <a:noFill/>
          <a:ln w="9525">
            <a:noFill/>
          </a:ln>
        </p:spPr>
      </p:pic>
      <p:pic>
        <p:nvPicPr>
          <p:cNvPr id="29707" name="Picture 46"/>
          <p:cNvPicPr>
            <a:picLocks noChangeAspect="1"/>
          </p:cNvPicPr>
          <p:nvPr/>
        </p:nvPicPr>
        <p:blipFill>
          <a:blip r:embed="rId5"/>
          <a:srcRect r="35893"/>
          <a:stretch>
            <a:fillRect/>
          </a:stretch>
        </p:blipFill>
        <p:spPr>
          <a:xfrm>
            <a:off x="7577138" y="1282700"/>
            <a:ext cx="4595812" cy="3433763"/>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500" fill="hold"/>
                                        <p:tgtEl>
                                          <p:spTgt spid="29701"/>
                                        </p:tgtEl>
                                        <p:attrNameLst>
                                          <p:attrName>ppt_x</p:attrName>
                                        </p:attrNameLst>
                                      </p:cBhvr>
                                      <p:tavLst>
                                        <p:tav tm="0">
                                          <p:val>
                                            <p:strVal val="0-#ppt_w/2"/>
                                          </p:val>
                                        </p:tav>
                                        <p:tav tm="100000">
                                          <p:val>
                                            <p:strVal val="#ppt_x"/>
                                          </p:val>
                                        </p:tav>
                                      </p:tavLst>
                                    </p:anim>
                                    <p:anim calcmode="lin" valueType="num">
                                      <p:cBhvr>
                                        <p:cTn id="8" dur="500" fill="hold"/>
                                        <p:tgtEl>
                                          <p:spTgt spid="2970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698"/>
                                        </p:tgtEl>
                                        <p:attrNameLst>
                                          <p:attrName>style.visibility</p:attrName>
                                        </p:attrNameLst>
                                      </p:cBhvr>
                                      <p:to>
                                        <p:strVal val="visible"/>
                                      </p:to>
                                    </p:set>
                                    <p:anim calcmode="lin" valueType="num">
                                      <p:cBhvr>
                                        <p:cTn id="11" dur="500" fill="hold"/>
                                        <p:tgtEl>
                                          <p:spTgt spid="29698"/>
                                        </p:tgtEl>
                                        <p:attrNameLst>
                                          <p:attrName>ppt_x</p:attrName>
                                        </p:attrNameLst>
                                      </p:cBhvr>
                                      <p:tavLst>
                                        <p:tav tm="0">
                                          <p:val>
                                            <p:strVal val="0-#ppt_w/2"/>
                                          </p:val>
                                        </p:tav>
                                        <p:tav tm="100000">
                                          <p:val>
                                            <p:strVal val="#ppt_x"/>
                                          </p:val>
                                        </p:tav>
                                      </p:tavLst>
                                    </p:anim>
                                    <p:anim calcmode="lin" valueType="num">
                                      <p:cBhvr>
                                        <p:cTn id="12"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in">
                                      <p:cBhvr>
                                        <p:cTn id="16" dur="500"/>
                                        <p:tgtEl>
                                          <p:spTgt spid="29701"/>
                                        </p:tgtEl>
                                      </p:cBhvr>
                                    </p:animEffect>
                                    <p:anim calcmode="lin" valueType="num">
                                      <p:cBhvr>
                                        <p:cTn id="17" dur="500"/>
                                        <p:tgtEl>
                                          <p:spTgt spid="29701"/>
                                        </p:tgtEl>
                                        <p:attrNameLst>
                                          <p:attrName>ppt_x</p:attrName>
                                        </p:attrNameLst>
                                      </p:cBhvr>
                                      <p:tavLst>
                                        <p:tav tm="0">
                                          <p:val>
                                            <p:strVal val="ppt_x"/>
                                          </p:val>
                                        </p:tav>
                                        <p:tav tm="100000">
                                          <p:val>
                                            <p:strVal val="ppt_x"/>
                                          </p:val>
                                        </p:tav>
                                      </p:tavLst>
                                    </p:anim>
                                    <p:anim calcmode="lin" valueType="num">
                                      <p:cBhvr>
                                        <p:cTn id="18" dur="500"/>
                                        <p:tgtEl>
                                          <p:spTgt spid="29701"/>
                                        </p:tgtEl>
                                        <p:attrNameLst>
                                          <p:attrName>ppt_y</p:attrName>
                                        </p:attrNameLst>
                                      </p:cBhvr>
                                      <p:tavLst>
                                        <p:tav tm="0">
                                          <p:val>
                                            <p:strVal val="ppt_y"/>
                                          </p:val>
                                        </p:tav>
                                        <p:tav tm="100000">
                                          <p:val>
                                            <p:strVal val="ppt_y+.1"/>
                                          </p:val>
                                        </p:tav>
                                      </p:tavLst>
                                    </p:anim>
                                    <p:set>
                                      <p:cBhvr>
                                        <p:cTn id="19" dur="1" fill="hold">
                                          <p:stCondLst>
                                            <p:cond delay="499"/>
                                          </p:stCondLst>
                                        </p:cTn>
                                        <p:tgtEl>
                                          <p:spTgt spid="29701"/>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in">
                                      <p:cBhvr>
                                        <p:cTn id="21" dur="500"/>
                                        <p:tgtEl>
                                          <p:spTgt spid="29698"/>
                                        </p:tgtEl>
                                      </p:cBhvr>
                                    </p:animEffect>
                                    <p:anim calcmode="lin" valueType="num">
                                      <p:cBhvr>
                                        <p:cTn id="22" dur="500"/>
                                        <p:tgtEl>
                                          <p:spTgt spid="29698"/>
                                        </p:tgtEl>
                                        <p:attrNameLst>
                                          <p:attrName>ppt_x</p:attrName>
                                        </p:attrNameLst>
                                      </p:cBhvr>
                                      <p:tavLst>
                                        <p:tav tm="0">
                                          <p:val>
                                            <p:strVal val="ppt_x"/>
                                          </p:val>
                                        </p:tav>
                                        <p:tav tm="100000">
                                          <p:val>
                                            <p:strVal val="ppt_x"/>
                                          </p:val>
                                        </p:tav>
                                      </p:tavLst>
                                    </p:anim>
                                    <p:anim calcmode="lin" valueType="num">
                                      <p:cBhvr>
                                        <p:cTn id="23" dur="500"/>
                                        <p:tgtEl>
                                          <p:spTgt spid="29698"/>
                                        </p:tgtEl>
                                        <p:attrNameLst>
                                          <p:attrName>ppt_y</p:attrName>
                                        </p:attrNameLst>
                                      </p:cBhvr>
                                      <p:tavLst>
                                        <p:tav tm="0">
                                          <p:val>
                                            <p:strVal val="ppt_y"/>
                                          </p:val>
                                        </p:tav>
                                        <p:tav tm="100000">
                                          <p:val>
                                            <p:strVal val="ppt_y+.1"/>
                                          </p:val>
                                        </p:tav>
                                      </p:tavLst>
                                    </p:anim>
                                    <p:set>
                                      <p:cBhvr>
                                        <p:cTn id="24" dur="1" fill="hold">
                                          <p:stCondLst>
                                            <p:cond delay="499"/>
                                          </p:stCondLst>
                                        </p:cTn>
                                        <p:tgtEl>
                                          <p:spTgt spid="29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ldLvl="0"/>
      <p:bldP spid="29701" grpId="1"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0721"/>
          <p:cNvGrpSpPr/>
          <p:nvPr/>
        </p:nvGrpSpPr>
        <p:grpSpPr>
          <a:xfrm>
            <a:off x="1055688" y="1127125"/>
            <a:ext cx="10080625" cy="103188"/>
            <a:chOff x="0" y="0"/>
            <a:chExt cx="10080625" cy="103239"/>
          </a:xfrm>
        </p:grpSpPr>
        <p:sp>
          <p:nvSpPr>
            <p:cNvPr id="30723" name="矩形 4"/>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24" name="直接连接符 5"/>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0725" name="文本框 6"/>
          <p:cNvSpPr/>
          <p:nvPr/>
        </p:nvSpPr>
        <p:spPr>
          <a:xfrm>
            <a:off x="1058863" y="549275"/>
            <a:ext cx="2655887"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警示标识设置</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30726" name="矩形 1"/>
          <p:cNvSpPr/>
          <p:nvPr/>
        </p:nvSpPr>
        <p:spPr>
          <a:xfrm>
            <a:off x="1292225" y="4132263"/>
            <a:ext cx="6096000" cy="1169987"/>
          </a:xfrm>
          <a:prstGeom prst="rect">
            <a:avLst/>
          </a:prstGeom>
          <a:noFill/>
          <a:ln w="9525">
            <a:noFill/>
          </a:ln>
        </p:spPr>
        <p:txBody>
          <a:bodyPr>
            <a:spAutoFit/>
          </a:bodyPr>
          <a:lstStyle/>
          <a:p>
            <a:pPr marL="266700" lvl="0" indent="-4445" algn="just" eaLnBrk="1" hangingPunct="1"/>
            <a:r>
              <a:rPr lang="en-US" altLang="x-none" sz="1400" dirty="0">
                <a:solidFill>
                  <a:schemeClr val="bg1"/>
                </a:solidFill>
                <a:latin typeface="方正兰亭细黑_GBK" charset="-122"/>
                <a:ea typeface="方正兰亭细黑_GBK" charset="-122"/>
              </a:rPr>
              <a:t>1.</a:t>
            </a:r>
            <a:r>
              <a:rPr lang="zh-CN" altLang="en-US" sz="1400" dirty="0">
                <a:solidFill>
                  <a:schemeClr val="bg1"/>
                </a:solidFill>
                <a:latin typeface="方正兰亭细黑_GBK" charset="-122"/>
                <a:ea typeface="方正兰亭细黑_GBK" charset="-122"/>
              </a:rPr>
              <a:t>设置在办公区域的公告栏，公布职业卫生管理制度和操作规程等；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2.</a:t>
            </a:r>
            <a:r>
              <a:rPr lang="zh-CN" altLang="en-US" sz="1400" dirty="0">
                <a:solidFill>
                  <a:schemeClr val="bg1"/>
                </a:solidFill>
                <a:latin typeface="方正兰亭细黑_GBK" charset="-122"/>
                <a:ea typeface="方正兰亭细黑_GBK" charset="-122"/>
              </a:rPr>
              <a:t>设置在工作场所的公告栏，公布存在的职业病危害因素及岗位、健康危害、接触限值、应急救援措施，以及工作场所职业病危害因素检测评价结果等。</a:t>
            </a:r>
            <a:endParaRPr lang="en-US" altLang="x-none" sz="1400" dirty="0">
              <a:solidFill>
                <a:schemeClr val="bg1"/>
              </a:solidFill>
              <a:latin typeface="方正兰亭细黑_GBK" charset="-122"/>
              <a:ea typeface="方正兰亭细黑_GBK" charset="-122"/>
            </a:endParaRPr>
          </a:p>
          <a:p>
            <a:pPr marL="266700" lvl="0" indent="-4445" algn="just" eaLnBrk="1" hangingPunct="1"/>
            <a:r>
              <a:rPr lang="en-US" altLang="x-none" sz="1400" dirty="0">
                <a:solidFill>
                  <a:schemeClr val="bg1"/>
                </a:solidFill>
                <a:latin typeface="方正兰亭细黑_GBK" charset="-122"/>
                <a:ea typeface="方正兰亭细黑_GBK" charset="-122"/>
              </a:rPr>
              <a:t>3.</a:t>
            </a:r>
            <a:r>
              <a:rPr lang="zh-CN" altLang="en-US" sz="1400" dirty="0">
                <a:solidFill>
                  <a:schemeClr val="bg1"/>
                </a:solidFill>
                <a:latin typeface="方正兰亭细黑_GBK" charset="-122"/>
                <a:ea typeface="方正兰亭细黑_GBK" charset="-122"/>
              </a:rPr>
              <a:t>产生严重职业病危害作业岗位设置警示标识和中文警示说明</a:t>
            </a:r>
            <a:endParaRPr lang="zh-CN" altLang="en-US" sz="1400" dirty="0">
              <a:solidFill>
                <a:schemeClr val="bg1"/>
              </a:solidFill>
              <a:latin typeface="方正兰亭细黑_GBK" charset="-122"/>
              <a:ea typeface="方正兰亭细黑_GBK" charset="-122"/>
            </a:endParaRPr>
          </a:p>
        </p:txBody>
      </p:sp>
      <p:pic>
        <p:nvPicPr>
          <p:cNvPr id="30727" name="Picture 45"/>
          <p:cNvPicPr>
            <a:picLocks noChangeAspect="1"/>
          </p:cNvPicPr>
          <p:nvPr/>
        </p:nvPicPr>
        <p:blipFill>
          <a:blip r:embed="rId1"/>
          <a:srcRect l="50000"/>
          <a:stretch>
            <a:fillRect/>
          </a:stretch>
        </p:blipFill>
        <p:spPr>
          <a:xfrm>
            <a:off x="8047038" y="2738438"/>
            <a:ext cx="3111500" cy="2916237"/>
          </a:xfrm>
          <a:prstGeom prst="rect">
            <a:avLst/>
          </a:prstGeom>
          <a:noFill/>
          <a:ln w="9525">
            <a:noFill/>
          </a:ln>
        </p:spPr>
      </p:pic>
      <p:pic>
        <p:nvPicPr>
          <p:cNvPr id="30728" name="Picture 3"/>
          <p:cNvPicPr>
            <a:picLocks noChangeAspect="1"/>
          </p:cNvPicPr>
          <p:nvPr/>
        </p:nvPicPr>
        <p:blipFill>
          <a:blip r:embed="rId2"/>
          <a:srcRect t="50000"/>
          <a:stretch>
            <a:fillRect/>
          </a:stretch>
        </p:blipFill>
        <p:spPr>
          <a:xfrm>
            <a:off x="590550" y="2165350"/>
            <a:ext cx="7167563" cy="3489325"/>
          </a:xfrm>
          <a:prstGeom prst="rect">
            <a:avLst/>
          </a:prstGeom>
          <a:noFill/>
          <a:ln w="9525">
            <a:noFill/>
          </a:ln>
        </p:spPr>
      </p:pic>
      <p:pic>
        <p:nvPicPr>
          <p:cNvPr id="30729" name="Picture 2" descr="G:\桌面\未命名.JPG"/>
          <p:cNvPicPr>
            <a:picLocks noChangeAspect="1"/>
          </p:cNvPicPr>
          <p:nvPr/>
        </p:nvPicPr>
        <p:blipFill>
          <a:blip r:embed="rId3"/>
          <a:stretch>
            <a:fillRect/>
          </a:stretch>
        </p:blipFill>
        <p:spPr>
          <a:xfrm>
            <a:off x="5362575" y="1501775"/>
            <a:ext cx="5619750" cy="638175"/>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ppt_x</p:attrName>
                                        </p:attrNameLst>
                                      </p:cBhvr>
                                      <p:tavLst>
                                        <p:tav tm="0">
                                          <p:val>
                                            <p:strVal val="0-#ppt_w/2"/>
                                          </p:val>
                                        </p:tav>
                                        <p:tav tm="100000">
                                          <p:val>
                                            <p:strVal val="#ppt_x"/>
                                          </p:val>
                                        </p:tav>
                                      </p:tavLst>
                                    </p:anim>
                                    <p:anim calcmode="lin" valueType="num">
                                      <p:cBhvr>
                                        <p:cTn id="8" dur="500" fill="hold"/>
                                        <p:tgtEl>
                                          <p:spTgt spid="307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722"/>
                                        </p:tgtEl>
                                        <p:attrNameLst>
                                          <p:attrName>style.visibility</p:attrName>
                                        </p:attrNameLst>
                                      </p:cBhvr>
                                      <p:to>
                                        <p:strVal val="visible"/>
                                      </p:to>
                                    </p:set>
                                    <p:anim calcmode="lin" valueType="num">
                                      <p:cBhvr>
                                        <p:cTn id="11" dur="500" fill="hold"/>
                                        <p:tgtEl>
                                          <p:spTgt spid="30722"/>
                                        </p:tgtEl>
                                        <p:attrNameLst>
                                          <p:attrName>ppt_x</p:attrName>
                                        </p:attrNameLst>
                                      </p:cBhvr>
                                      <p:tavLst>
                                        <p:tav tm="0">
                                          <p:val>
                                            <p:strVal val="0-#ppt_w/2"/>
                                          </p:val>
                                        </p:tav>
                                        <p:tav tm="100000">
                                          <p:val>
                                            <p:strVal val="#ppt_x"/>
                                          </p:val>
                                        </p:tav>
                                      </p:tavLst>
                                    </p:anim>
                                    <p:anim calcmode="lin" valueType="num">
                                      <p:cBhvr>
                                        <p:cTn id="12"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in">
                                      <p:cBhvr>
                                        <p:cTn id="16" dur="500"/>
                                        <p:tgtEl>
                                          <p:spTgt spid="30725"/>
                                        </p:tgtEl>
                                      </p:cBhvr>
                                    </p:animEffect>
                                    <p:anim calcmode="lin" valueType="num">
                                      <p:cBhvr>
                                        <p:cTn id="17" dur="500"/>
                                        <p:tgtEl>
                                          <p:spTgt spid="30725"/>
                                        </p:tgtEl>
                                        <p:attrNameLst>
                                          <p:attrName>ppt_x</p:attrName>
                                        </p:attrNameLst>
                                      </p:cBhvr>
                                      <p:tavLst>
                                        <p:tav tm="0">
                                          <p:val>
                                            <p:strVal val="ppt_x"/>
                                          </p:val>
                                        </p:tav>
                                        <p:tav tm="100000">
                                          <p:val>
                                            <p:strVal val="ppt_x"/>
                                          </p:val>
                                        </p:tav>
                                      </p:tavLst>
                                    </p:anim>
                                    <p:anim calcmode="lin" valueType="num">
                                      <p:cBhvr>
                                        <p:cTn id="18" dur="500"/>
                                        <p:tgtEl>
                                          <p:spTgt spid="30725"/>
                                        </p:tgtEl>
                                        <p:attrNameLst>
                                          <p:attrName>ppt_y</p:attrName>
                                        </p:attrNameLst>
                                      </p:cBhvr>
                                      <p:tavLst>
                                        <p:tav tm="0">
                                          <p:val>
                                            <p:strVal val="ppt_y"/>
                                          </p:val>
                                        </p:tav>
                                        <p:tav tm="100000">
                                          <p:val>
                                            <p:strVal val="ppt_y+.1"/>
                                          </p:val>
                                        </p:tav>
                                      </p:tavLst>
                                    </p:anim>
                                    <p:set>
                                      <p:cBhvr>
                                        <p:cTn id="19" dur="1" fill="hold">
                                          <p:stCondLst>
                                            <p:cond delay="499"/>
                                          </p:stCondLst>
                                        </p:cTn>
                                        <p:tgtEl>
                                          <p:spTgt spid="30725"/>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in">
                                      <p:cBhvr>
                                        <p:cTn id="21" dur="500"/>
                                        <p:tgtEl>
                                          <p:spTgt spid="30722"/>
                                        </p:tgtEl>
                                      </p:cBhvr>
                                    </p:animEffect>
                                    <p:anim calcmode="lin" valueType="num">
                                      <p:cBhvr>
                                        <p:cTn id="22" dur="500"/>
                                        <p:tgtEl>
                                          <p:spTgt spid="30722"/>
                                        </p:tgtEl>
                                        <p:attrNameLst>
                                          <p:attrName>ppt_x</p:attrName>
                                        </p:attrNameLst>
                                      </p:cBhvr>
                                      <p:tavLst>
                                        <p:tav tm="0">
                                          <p:val>
                                            <p:strVal val="ppt_x"/>
                                          </p:val>
                                        </p:tav>
                                        <p:tav tm="100000">
                                          <p:val>
                                            <p:strVal val="ppt_x"/>
                                          </p:val>
                                        </p:tav>
                                      </p:tavLst>
                                    </p:anim>
                                    <p:anim calcmode="lin" valueType="num">
                                      <p:cBhvr>
                                        <p:cTn id="23" dur="500"/>
                                        <p:tgtEl>
                                          <p:spTgt spid="30722"/>
                                        </p:tgtEl>
                                        <p:attrNameLst>
                                          <p:attrName>ppt_y</p:attrName>
                                        </p:attrNameLst>
                                      </p:cBhvr>
                                      <p:tavLst>
                                        <p:tav tm="0">
                                          <p:val>
                                            <p:strVal val="ppt_y"/>
                                          </p:val>
                                        </p:tav>
                                        <p:tav tm="100000">
                                          <p:val>
                                            <p:strVal val="ppt_y+.1"/>
                                          </p:val>
                                        </p:tav>
                                      </p:tavLst>
                                    </p:anim>
                                    <p:set>
                                      <p:cBhvr>
                                        <p:cTn id="24" dur="1" fill="hold">
                                          <p:stCondLst>
                                            <p:cond delay="499"/>
                                          </p:stCondLst>
                                        </p:cTn>
                                        <p:tgtEl>
                                          <p:spTgt spid="30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ldLvl="0"/>
      <p:bldP spid="30725" grpId="1"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1747" name="组合 31746"/>
          <p:cNvGrpSpPr/>
          <p:nvPr/>
        </p:nvGrpSpPr>
        <p:grpSpPr>
          <a:xfrm>
            <a:off x="2008188" y="2389188"/>
            <a:ext cx="2079625" cy="2079625"/>
            <a:chOff x="0" y="0"/>
            <a:chExt cx="2079522" cy="2079522"/>
          </a:xfrm>
        </p:grpSpPr>
        <p:grpSp>
          <p:nvGrpSpPr>
            <p:cNvPr id="31748" name="组合 31747"/>
            <p:cNvGrpSpPr/>
            <p:nvPr/>
          </p:nvGrpSpPr>
          <p:grpSpPr>
            <a:xfrm>
              <a:off x="0" y="0"/>
              <a:ext cx="2079522" cy="2079522"/>
              <a:chOff x="0" y="0"/>
              <a:chExt cx="2079522" cy="2079522"/>
            </a:xfrm>
          </p:grpSpPr>
          <p:sp>
            <p:nvSpPr>
              <p:cNvPr id="31749"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1750"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1751"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1752"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rPr>
                <a:t>06</a:t>
              </a:r>
              <a:endParaRPr lang="zh-CN" altLang="en-US"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31753" name="组合 31752"/>
          <p:cNvGrpSpPr/>
          <p:nvPr/>
        </p:nvGrpSpPr>
        <p:grpSpPr>
          <a:xfrm>
            <a:off x="6618288" y="1127125"/>
            <a:ext cx="4822825" cy="103188"/>
            <a:chOff x="0" y="0"/>
            <a:chExt cx="4822371" cy="103239"/>
          </a:xfrm>
        </p:grpSpPr>
        <p:sp>
          <p:nvSpPr>
            <p:cNvPr id="31754"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55"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1756"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防护设施</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31757" name="任意多边形 47"/>
          <p:cNvSpPr/>
          <p:nvPr/>
        </p:nvSpPr>
        <p:spPr>
          <a:xfrm rot="5158199">
            <a:off x="8431213" y="1327150"/>
            <a:ext cx="1957387" cy="2989263"/>
          </a:xfrm>
          <a:custGeom>
            <a:avLst/>
            <a:gdLst>
              <a:gd name="txL" fmla="*/ 0 w 1956145"/>
              <a:gd name="txT" fmla="*/ 0 h 2990072"/>
              <a:gd name="txR" fmla="*/ 1956145 w 1956145"/>
              <a:gd name="txB" fmla="*/ 2990072 h 2990072"/>
            </a:gdLst>
            <a:ahLst/>
            <a:cxnLst>
              <a:cxn ang="0">
                <a:pos x="1425" y="24998"/>
              </a:cxn>
              <a:cxn ang="0">
                <a:pos x="14473" y="27855"/>
              </a:cxn>
              <a:cxn ang="0">
                <a:pos x="58133" y="40184"/>
              </a:cxn>
              <a:cxn ang="0">
                <a:pos x="43874" y="34071"/>
              </a:cxn>
              <a:cxn ang="0">
                <a:pos x="62197" y="0"/>
              </a:cxn>
              <a:cxn ang="0">
                <a:pos x="62700" y="0"/>
              </a:cxn>
              <a:cxn ang="0">
                <a:pos x="56843" y="37444"/>
              </a:cxn>
              <a:cxn ang="0">
                <a:pos x="62700" y="9353"/>
              </a:cxn>
              <a:cxn ang="0">
                <a:pos x="62197" y="9353"/>
              </a:cxn>
              <a:cxn ang="0">
                <a:pos x="32406" y="50949"/>
              </a:cxn>
              <a:cxn ang="0">
                <a:pos x="17584" y="23294"/>
              </a:cxn>
              <a:cxn ang="0">
                <a:pos x="14238" y="42823"/>
              </a:cxn>
              <a:cxn ang="0">
                <a:pos x="13155" y="42003"/>
              </a:cxn>
              <a:cxn ang="0">
                <a:pos x="47535" y="40143"/>
              </a:cxn>
              <a:cxn ang="0">
                <a:pos x="1425" y="24998"/>
              </a:cxn>
            </a:cxnLst>
            <a:rect l="txL" t="txT" r="txR" b="txB"/>
            <a:pathLst>
              <a:path w="1956145" h="2990072">
                <a:moveTo>
                  <a:pt x="1424" y="2450493"/>
                </a:moveTo>
                <a:cubicBezTo>
                  <a:pt x="16891" y="2086875"/>
                  <a:pt x="157989" y="1637770"/>
                  <a:pt x="407430" y="1207830"/>
                </a:cubicBezTo>
                <a:cubicBezTo>
                  <a:pt x="759357" y="601241"/>
                  <a:pt x="1241513" y="178446"/>
                  <a:pt x="1629962" y="105749"/>
                </a:cubicBezTo>
                <a:lnTo>
                  <a:pt x="1681207" y="99634"/>
                </a:lnTo>
                <a:lnTo>
                  <a:pt x="1568529" y="0"/>
                </a:lnTo>
                <a:lnTo>
                  <a:pt x="1765515" y="0"/>
                </a:lnTo>
                <a:lnTo>
                  <a:pt x="1956145" y="168562"/>
                </a:lnTo>
                <a:lnTo>
                  <a:pt x="1765515" y="337124"/>
                </a:lnTo>
                <a:lnTo>
                  <a:pt x="1568529" y="337124"/>
                </a:lnTo>
                <a:lnTo>
                  <a:pt x="1669746" y="247624"/>
                </a:lnTo>
                <a:lnTo>
                  <a:pt x="1523944" y="285515"/>
                </a:lnTo>
                <a:cubicBezTo>
                  <a:pt x="1209152" y="407480"/>
                  <a:pt x="830693" y="782324"/>
                  <a:pt x="538184" y="1288356"/>
                </a:cubicBezTo>
                <a:cubicBezTo>
                  <a:pt x="184329" y="1900516"/>
                  <a:pt x="49711" y="2544802"/>
                  <a:pt x="209630" y="2860825"/>
                </a:cubicBezTo>
                <a:lnTo>
                  <a:pt x="112999" y="2990072"/>
                </a:lnTo>
                <a:cubicBezTo>
                  <a:pt x="28090" y="2856058"/>
                  <a:pt x="-7856" y="2668663"/>
                  <a:pt x="1424" y="2450493"/>
                </a:cubicBezTo>
                <a:close/>
              </a:path>
            </a:pathLst>
          </a:custGeom>
          <a:solidFill>
            <a:srgbClr val="3F762A">
              <a:alpha val="100000"/>
            </a:srgbClr>
          </a:solidFill>
          <a:ln w="9525">
            <a:noFill/>
          </a:ln>
        </p:spPr>
        <p:txBody>
          <a:bodyPr/>
          <a:lstStyle/>
          <a:p>
            <a:endParaRPr lang="zh-CN" altLang="en-US"/>
          </a:p>
        </p:txBody>
      </p:sp>
      <p:sp>
        <p:nvSpPr>
          <p:cNvPr id="31758" name="任意多边形 50"/>
          <p:cNvSpPr/>
          <p:nvPr/>
        </p:nvSpPr>
        <p:spPr>
          <a:xfrm rot="-5158199" flipV="1">
            <a:off x="7891463" y="2798763"/>
            <a:ext cx="1717675" cy="3148012"/>
          </a:xfrm>
          <a:custGeom>
            <a:avLst/>
            <a:gdLst>
              <a:gd name="txL" fmla="*/ 0 w 1717771"/>
              <a:gd name="txT" fmla="*/ 0 h 3148943"/>
              <a:gd name="txR" fmla="*/ 1717771 w 1717771"/>
              <a:gd name="txB" fmla="*/ 3148943 h 3148943"/>
            </a:gdLst>
            <a:ahLst/>
            <a:cxnLst>
              <a:cxn ang="0">
                <a:pos x="13739" y="30380"/>
              </a:cxn>
              <a:cxn ang="0">
                <a:pos x="19728" y="58476"/>
              </a:cxn>
              <a:cxn ang="0">
                <a:pos x="19361" y="58476"/>
              </a:cxn>
              <a:cxn ang="0">
                <a:pos x="48663" y="11244"/>
              </a:cxn>
              <a:cxn ang="0">
                <a:pos x="53147" y="361"/>
              </a:cxn>
              <a:cxn ang="0">
                <a:pos x="56580" y="2103"/>
              </a:cxn>
              <a:cxn ang="0">
                <a:pos x="44336" y="10927"/>
              </a:cxn>
              <a:cxn ang="0">
                <a:pos x="25237" y="0"/>
              </a:cxn>
              <a:cxn ang="0">
                <a:pos x="48071" y="698"/>
              </a:cxn>
              <a:cxn ang="0">
                <a:pos x="9223" y="24548"/>
              </a:cxn>
              <a:cxn ang="0">
                <a:pos x="3985" y="31077"/>
              </a:cxn>
              <a:cxn ang="0">
                <a:pos x="19361" y="2284"/>
              </a:cxn>
              <a:cxn ang="0">
                <a:pos x="19728" y="2284"/>
              </a:cxn>
            </a:cxnLst>
            <a:rect l="txL" t="txT" r="txR" b="txB"/>
            <a:pathLst>
              <a:path w="1717771" h="3148943">
                <a:moveTo>
                  <a:pt x="1717771" y="2980381"/>
                </a:moveTo>
                <a:lnTo>
                  <a:pt x="1527141" y="2811819"/>
                </a:lnTo>
                <a:lnTo>
                  <a:pt x="1330155" y="2811819"/>
                </a:lnTo>
                <a:lnTo>
                  <a:pt x="1424999" y="2895684"/>
                </a:lnTo>
                <a:lnTo>
                  <a:pt x="1363943" y="2884798"/>
                </a:lnTo>
                <a:cubicBezTo>
                  <a:pt x="1036840" y="2799814"/>
                  <a:pt x="641720" y="2333847"/>
                  <a:pt x="384281" y="1706544"/>
                </a:cubicBezTo>
                <a:cubicBezTo>
                  <a:pt x="129754" y="1086336"/>
                  <a:pt x="72134" y="457364"/>
                  <a:pt x="240957" y="142041"/>
                </a:cubicBezTo>
                <a:lnTo>
                  <a:pt x="156318" y="0"/>
                </a:lnTo>
                <a:cubicBezTo>
                  <a:pt x="-81139" y="349349"/>
                  <a:pt x="-45221" y="1068992"/>
                  <a:pt x="244693" y="1770694"/>
                </a:cubicBezTo>
                <a:cubicBezTo>
                  <a:pt x="531281" y="2464342"/>
                  <a:pt x="993062" y="2967071"/>
                  <a:pt x="1385556" y="3040103"/>
                </a:cubicBezTo>
                <a:lnTo>
                  <a:pt x="1445858" y="3046634"/>
                </a:lnTo>
                <a:lnTo>
                  <a:pt x="1330155" y="3148943"/>
                </a:lnTo>
                <a:lnTo>
                  <a:pt x="1527141" y="3148943"/>
                </a:lnTo>
                <a:lnTo>
                  <a:pt x="1717771" y="2980381"/>
                </a:lnTo>
                <a:close/>
              </a:path>
            </a:pathLst>
          </a:custGeom>
          <a:solidFill>
            <a:srgbClr val="3F762A">
              <a:alpha val="100000"/>
            </a:srgbClr>
          </a:solidFill>
          <a:ln w="9525">
            <a:noFill/>
          </a:ln>
        </p:spPr>
        <p:txBody>
          <a:bodyPr/>
          <a:lstStyle/>
          <a:p>
            <a:endParaRPr lang="zh-CN" altLang="en-US"/>
          </a:p>
        </p:txBody>
      </p:sp>
      <p:sp>
        <p:nvSpPr>
          <p:cNvPr id="31759" name="矩形 53"/>
          <p:cNvSpPr/>
          <p:nvPr/>
        </p:nvSpPr>
        <p:spPr>
          <a:xfrm>
            <a:off x="9348788" y="1498600"/>
            <a:ext cx="2054225" cy="646113"/>
          </a:xfrm>
          <a:prstGeom prst="rect">
            <a:avLst/>
          </a:prstGeom>
          <a:noFill/>
          <a:ln w="9525">
            <a:noFill/>
          </a:ln>
        </p:spPr>
        <p:txBody>
          <a:bodyPr>
            <a:spAutoFit/>
          </a:bodyPr>
          <a:lstStyle/>
          <a:p>
            <a:pPr lvl="0" algn="ctr" eaLnBrk="1" hangingPunct="1"/>
            <a:r>
              <a:rPr lang="zh-CN" altLang="en-US" dirty="0">
                <a:latin typeface="Arial" panose="020B0604020202020204" pitchFamily="34" charset="0"/>
                <a:ea typeface="宋体" panose="02010600030101010101" pitchFamily="2" charset="-122"/>
              </a:rPr>
              <a:t>配备防护设施并建立台账</a:t>
            </a:r>
            <a:endParaRPr lang="zh-CN" altLang="en-US" dirty="0">
              <a:latin typeface="Arial" panose="020B0604020202020204" pitchFamily="34" charset="0"/>
              <a:ea typeface="宋体" panose="02010600030101010101" pitchFamily="2" charset="-122"/>
            </a:endParaRPr>
          </a:p>
        </p:txBody>
      </p:sp>
      <p:grpSp>
        <p:nvGrpSpPr>
          <p:cNvPr id="31760" name="组合 31759"/>
          <p:cNvGrpSpPr/>
          <p:nvPr/>
        </p:nvGrpSpPr>
        <p:grpSpPr>
          <a:xfrm>
            <a:off x="9055100" y="1563688"/>
            <a:ext cx="293688" cy="269875"/>
            <a:chOff x="0" y="0"/>
            <a:chExt cx="1097" cy="1009"/>
          </a:xfrm>
        </p:grpSpPr>
        <p:sp>
          <p:nvSpPr>
            <p:cNvPr id="31761" name="Freeform 5"/>
            <p:cNvSpPr/>
            <p:nvPr/>
          </p:nvSpPr>
          <p:spPr>
            <a:xfrm>
              <a:off x="0" y="50"/>
              <a:ext cx="830" cy="959"/>
            </a:xfrm>
            <a:custGeom>
              <a:avLst/>
              <a:gdLst>
                <a:gd name="txL" fmla="*/ 0 w 349"/>
                <a:gd name="txT" fmla="*/ 0 h 403"/>
                <a:gd name="txR" fmla="*/ 349 w 349"/>
                <a:gd name="txB" fmla="*/ 403 h 403"/>
              </a:gdLst>
              <a:ahLst/>
              <a:cxnLst>
                <a:cxn ang="0">
                  <a:pos x="744" y="631"/>
                </a:cxn>
                <a:cxn ang="0">
                  <a:pos x="630" y="562"/>
                </a:cxn>
                <a:cxn ang="0">
                  <a:pos x="606" y="540"/>
                </a:cxn>
                <a:cxn ang="0">
                  <a:pos x="606" y="507"/>
                </a:cxn>
                <a:cxn ang="0">
                  <a:pos x="668" y="276"/>
                </a:cxn>
                <a:cxn ang="0">
                  <a:pos x="411" y="2"/>
                </a:cxn>
                <a:cxn ang="0">
                  <a:pos x="159" y="281"/>
                </a:cxn>
                <a:cxn ang="0">
                  <a:pos x="224" y="509"/>
                </a:cxn>
                <a:cxn ang="0">
                  <a:pos x="224" y="543"/>
                </a:cxn>
                <a:cxn ang="0">
                  <a:pos x="200" y="564"/>
                </a:cxn>
                <a:cxn ang="0">
                  <a:pos x="0" y="833"/>
                </a:cxn>
                <a:cxn ang="0">
                  <a:pos x="0" y="857"/>
                </a:cxn>
                <a:cxn ang="0">
                  <a:pos x="105" y="959"/>
                </a:cxn>
                <a:cxn ang="0">
                  <a:pos x="725" y="959"/>
                </a:cxn>
                <a:cxn ang="0">
                  <a:pos x="799" y="928"/>
                </a:cxn>
                <a:cxn ang="0">
                  <a:pos x="828" y="854"/>
                </a:cxn>
                <a:cxn ang="0">
                  <a:pos x="828" y="826"/>
                </a:cxn>
                <a:cxn ang="0">
                  <a:pos x="744" y="631"/>
                </a:cxn>
              </a:cxnLst>
              <a:rect l="txL" t="txT" r="txR" b="txB"/>
              <a:pathLst>
                <a:path w="349" h="403">
                  <a:moveTo>
                    <a:pt x="313" y="265"/>
                  </a:moveTo>
                  <a:cubicBezTo>
                    <a:pt x="300" y="251"/>
                    <a:pt x="283" y="241"/>
                    <a:pt x="265" y="236"/>
                  </a:cubicBezTo>
                  <a:cubicBezTo>
                    <a:pt x="261" y="235"/>
                    <a:pt x="257" y="231"/>
                    <a:pt x="255" y="227"/>
                  </a:cubicBezTo>
                  <a:cubicBezTo>
                    <a:pt x="253" y="223"/>
                    <a:pt x="253" y="217"/>
                    <a:pt x="255" y="213"/>
                  </a:cubicBezTo>
                  <a:cubicBezTo>
                    <a:pt x="272" y="182"/>
                    <a:pt x="281" y="145"/>
                    <a:pt x="281" y="116"/>
                  </a:cubicBezTo>
                  <a:cubicBezTo>
                    <a:pt x="281" y="52"/>
                    <a:pt x="232" y="0"/>
                    <a:pt x="173" y="1"/>
                  </a:cubicBezTo>
                  <a:cubicBezTo>
                    <a:pt x="114" y="1"/>
                    <a:pt x="66" y="54"/>
                    <a:pt x="67" y="118"/>
                  </a:cubicBezTo>
                  <a:cubicBezTo>
                    <a:pt x="67" y="147"/>
                    <a:pt x="77" y="183"/>
                    <a:pt x="94" y="214"/>
                  </a:cubicBezTo>
                  <a:cubicBezTo>
                    <a:pt x="96" y="218"/>
                    <a:pt x="96" y="223"/>
                    <a:pt x="94" y="228"/>
                  </a:cubicBezTo>
                  <a:cubicBezTo>
                    <a:pt x="93" y="232"/>
                    <a:pt x="89" y="235"/>
                    <a:pt x="84" y="237"/>
                  </a:cubicBezTo>
                  <a:cubicBezTo>
                    <a:pt x="35" y="251"/>
                    <a:pt x="0" y="296"/>
                    <a:pt x="0" y="350"/>
                  </a:cubicBezTo>
                  <a:cubicBezTo>
                    <a:pt x="0" y="360"/>
                    <a:pt x="0" y="360"/>
                    <a:pt x="0" y="360"/>
                  </a:cubicBezTo>
                  <a:cubicBezTo>
                    <a:pt x="0" y="384"/>
                    <a:pt x="20" y="403"/>
                    <a:pt x="44" y="403"/>
                  </a:cubicBezTo>
                  <a:cubicBezTo>
                    <a:pt x="305" y="403"/>
                    <a:pt x="305" y="403"/>
                    <a:pt x="305" y="403"/>
                  </a:cubicBezTo>
                  <a:cubicBezTo>
                    <a:pt x="316" y="403"/>
                    <a:pt x="328" y="398"/>
                    <a:pt x="336" y="390"/>
                  </a:cubicBezTo>
                  <a:cubicBezTo>
                    <a:pt x="344" y="382"/>
                    <a:pt x="349" y="371"/>
                    <a:pt x="348" y="359"/>
                  </a:cubicBezTo>
                  <a:cubicBezTo>
                    <a:pt x="348" y="347"/>
                    <a:pt x="348" y="347"/>
                    <a:pt x="348" y="347"/>
                  </a:cubicBezTo>
                  <a:cubicBezTo>
                    <a:pt x="348" y="316"/>
                    <a:pt x="336" y="286"/>
                    <a:pt x="313" y="265"/>
                  </a:cubicBezTo>
                  <a:close/>
                </a:path>
              </a:pathLst>
            </a:custGeom>
            <a:solidFill>
              <a:srgbClr val="933D7C">
                <a:alpha val="100000"/>
              </a:srgbClr>
            </a:solidFill>
            <a:ln w="9525">
              <a:noFill/>
            </a:ln>
          </p:spPr>
          <p:txBody>
            <a:bodyPr/>
            <a:lstStyle/>
            <a:p>
              <a:endParaRPr lang="zh-CN" altLang="en-US"/>
            </a:p>
          </p:txBody>
        </p:sp>
        <p:sp>
          <p:nvSpPr>
            <p:cNvPr id="31762" name="Freeform 6"/>
            <p:cNvSpPr/>
            <p:nvPr/>
          </p:nvSpPr>
          <p:spPr>
            <a:xfrm>
              <a:off x="545" y="0"/>
              <a:ext cx="552" cy="961"/>
            </a:xfrm>
            <a:custGeom>
              <a:avLst/>
              <a:gdLst>
                <a:gd name="txL" fmla="*/ 0 w 232"/>
                <a:gd name="txT" fmla="*/ 0 h 404"/>
                <a:gd name="txR" fmla="*/ 232 w 232"/>
                <a:gd name="txB" fmla="*/ 404 h 404"/>
              </a:gdLst>
              <a:ahLst/>
              <a:cxnLst>
                <a:cxn ang="0">
                  <a:pos x="552" y="828"/>
                </a:cxn>
                <a:cxn ang="0">
                  <a:pos x="469" y="633"/>
                </a:cxn>
                <a:cxn ang="0">
                  <a:pos x="355" y="564"/>
                </a:cxn>
                <a:cxn ang="0">
                  <a:pos x="331" y="542"/>
                </a:cxn>
                <a:cxn ang="0">
                  <a:pos x="331" y="516"/>
                </a:cxn>
                <a:cxn ang="0">
                  <a:pos x="459" y="459"/>
                </a:cxn>
                <a:cxn ang="0">
                  <a:pos x="466" y="440"/>
                </a:cxn>
                <a:cxn ang="0">
                  <a:pos x="457" y="423"/>
                </a:cxn>
                <a:cxn ang="0">
                  <a:pos x="381" y="331"/>
                </a:cxn>
                <a:cxn ang="0">
                  <a:pos x="335" y="126"/>
                </a:cxn>
                <a:cxn ang="0">
                  <a:pos x="121" y="5"/>
                </a:cxn>
                <a:cxn ang="0">
                  <a:pos x="0" y="50"/>
                </a:cxn>
                <a:cxn ang="0">
                  <a:pos x="159" y="326"/>
                </a:cxn>
                <a:cxn ang="0">
                  <a:pos x="105" y="552"/>
                </a:cxn>
                <a:cxn ang="0">
                  <a:pos x="105" y="571"/>
                </a:cxn>
                <a:cxn ang="0">
                  <a:pos x="117" y="583"/>
                </a:cxn>
                <a:cxn ang="0">
                  <a:pos x="226" y="654"/>
                </a:cxn>
                <a:cxn ang="0">
                  <a:pos x="321" y="875"/>
                </a:cxn>
                <a:cxn ang="0">
                  <a:pos x="321" y="904"/>
                </a:cxn>
                <a:cxn ang="0">
                  <a:pos x="309" y="961"/>
                </a:cxn>
                <a:cxn ang="0">
                  <a:pos x="447" y="961"/>
                </a:cxn>
                <a:cxn ang="0">
                  <a:pos x="523" y="930"/>
                </a:cxn>
                <a:cxn ang="0">
                  <a:pos x="552" y="856"/>
                </a:cxn>
                <a:cxn ang="0">
                  <a:pos x="552" y="828"/>
                </a:cxn>
              </a:cxnLst>
              <a:rect l="txL" t="txT" r="txR" b="txB"/>
              <a:pathLst>
                <a:path w="232" h="404">
                  <a:moveTo>
                    <a:pt x="232" y="348"/>
                  </a:moveTo>
                  <a:cubicBezTo>
                    <a:pt x="232" y="317"/>
                    <a:pt x="219" y="287"/>
                    <a:pt x="197" y="266"/>
                  </a:cubicBezTo>
                  <a:cubicBezTo>
                    <a:pt x="184" y="252"/>
                    <a:pt x="167" y="243"/>
                    <a:pt x="149" y="237"/>
                  </a:cubicBezTo>
                  <a:cubicBezTo>
                    <a:pt x="144" y="236"/>
                    <a:pt x="141" y="232"/>
                    <a:pt x="139" y="228"/>
                  </a:cubicBezTo>
                  <a:cubicBezTo>
                    <a:pt x="137" y="224"/>
                    <a:pt x="137" y="220"/>
                    <a:pt x="139" y="217"/>
                  </a:cubicBezTo>
                  <a:cubicBezTo>
                    <a:pt x="162" y="212"/>
                    <a:pt x="181" y="201"/>
                    <a:pt x="193" y="193"/>
                  </a:cubicBezTo>
                  <a:cubicBezTo>
                    <a:pt x="195" y="191"/>
                    <a:pt x="197" y="188"/>
                    <a:pt x="196" y="185"/>
                  </a:cubicBezTo>
                  <a:cubicBezTo>
                    <a:pt x="196" y="182"/>
                    <a:pt x="194" y="180"/>
                    <a:pt x="192" y="178"/>
                  </a:cubicBezTo>
                  <a:cubicBezTo>
                    <a:pt x="179" y="172"/>
                    <a:pt x="168" y="158"/>
                    <a:pt x="160" y="139"/>
                  </a:cubicBezTo>
                  <a:cubicBezTo>
                    <a:pt x="151" y="114"/>
                    <a:pt x="160" y="92"/>
                    <a:pt x="141" y="53"/>
                  </a:cubicBezTo>
                  <a:cubicBezTo>
                    <a:pt x="123" y="17"/>
                    <a:pt x="89" y="0"/>
                    <a:pt x="51" y="2"/>
                  </a:cubicBezTo>
                  <a:cubicBezTo>
                    <a:pt x="51" y="2"/>
                    <a:pt x="20" y="3"/>
                    <a:pt x="0" y="21"/>
                  </a:cubicBezTo>
                  <a:cubicBezTo>
                    <a:pt x="40" y="42"/>
                    <a:pt x="67" y="86"/>
                    <a:pt x="67" y="137"/>
                  </a:cubicBezTo>
                  <a:cubicBezTo>
                    <a:pt x="68" y="166"/>
                    <a:pt x="59" y="201"/>
                    <a:pt x="44" y="232"/>
                  </a:cubicBezTo>
                  <a:cubicBezTo>
                    <a:pt x="43" y="235"/>
                    <a:pt x="43" y="237"/>
                    <a:pt x="44" y="240"/>
                  </a:cubicBezTo>
                  <a:cubicBezTo>
                    <a:pt x="45" y="242"/>
                    <a:pt x="47" y="244"/>
                    <a:pt x="49" y="245"/>
                  </a:cubicBezTo>
                  <a:cubicBezTo>
                    <a:pt x="67" y="252"/>
                    <a:pt x="82" y="262"/>
                    <a:pt x="95" y="275"/>
                  </a:cubicBezTo>
                  <a:cubicBezTo>
                    <a:pt x="120" y="299"/>
                    <a:pt x="134" y="332"/>
                    <a:pt x="135" y="368"/>
                  </a:cubicBezTo>
                  <a:cubicBezTo>
                    <a:pt x="135" y="380"/>
                    <a:pt x="135" y="380"/>
                    <a:pt x="135" y="380"/>
                  </a:cubicBezTo>
                  <a:cubicBezTo>
                    <a:pt x="135" y="388"/>
                    <a:pt x="133" y="397"/>
                    <a:pt x="130" y="404"/>
                  </a:cubicBezTo>
                  <a:cubicBezTo>
                    <a:pt x="188" y="404"/>
                    <a:pt x="188" y="404"/>
                    <a:pt x="188" y="404"/>
                  </a:cubicBezTo>
                  <a:cubicBezTo>
                    <a:pt x="200" y="404"/>
                    <a:pt x="211" y="399"/>
                    <a:pt x="220" y="391"/>
                  </a:cubicBezTo>
                  <a:cubicBezTo>
                    <a:pt x="228" y="383"/>
                    <a:pt x="232" y="372"/>
                    <a:pt x="232" y="360"/>
                  </a:cubicBezTo>
                  <a:lnTo>
                    <a:pt x="232" y="348"/>
                  </a:lnTo>
                  <a:close/>
                </a:path>
              </a:pathLst>
            </a:custGeom>
            <a:solidFill>
              <a:srgbClr val="933D7C">
                <a:alpha val="100000"/>
              </a:srgbClr>
            </a:solidFill>
            <a:ln w="9525">
              <a:noFill/>
            </a:ln>
          </p:spPr>
          <p:txBody>
            <a:bodyPr/>
            <a:lstStyle/>
            <a:p>
              <a:endParaRPr lang="zh-CN" altLang="en-US"/>
            </a:p>
          </p:txBody>
        </p:sp>
        <p:sp>
          <p:nvSpPr>
            <p:cNvPr id="31763" name="Freeform 7"/>
            <p:cNvSpPr/>
            <p:nvPr/>
          </p:nvSpPr>
          <p:spPr>
            <a:xfrm>
              <a:off x="0" y="50"/>
              <a:ext cx="830" cy="959"/>
            </a:xfrm>
            <a:custGeom>
              <a:avLst/>
              <a:gdLst>
                <a:gd name="txL" fmla="*/ 0 w 349"/>
                <a:gd name="txT" fmla="*/ 0 h 403"/>
                <a:gd name="txR" fmla="*/ 349 w 349"/>
                <a:gd name="txB" fmla="*/ 403 h 403"/>
              </a:gdLst>
              <a:ahLst/>
              <a:cxnLst>
                <a:cxn ang="0">
                  <a:pos x="744" y="631"/>
                </a:cxn>
                <a:cxn ang="0">
                  <a:pos x="630" y="562"/>
                </a:cxn>
                <a:cxn ang="0">
                  <a:pos x="606" y="540"/>
                </a:cxn>
                <a:cxn ang="0">
                  <a:pos x="606" y="507"/>
                </a:cxn>
                <a:cxn ang="0">
                  <a:pos x="668" y="276"/>
                </a:cxn>
                <a:cxn ang="0">
                  <a:pos x="411" y="2"/>
                </a:cxn>
                <a:cxn ang="0">
                  <a:pos x="159" y="281"/>
                </a:cxn>
                <a:cxn ang="0">
                  <a:pos x="224" y="509"/>
                </a:cxn>
                <a:cxn ang="0">
                  <a:pos x="224" y="543"/>
                </a:cxn>
                <a:cxn ang="0">
                  <a:pos x="200" y="564"/>
                </a:cxn>
                <a:cxn ang="0">
                  <a:pos x="0" y="833"/>
                </a:cxn>
                <a:cxn ang="0">
                  <a:pos x="0" y="857"/>
                </a:cxn>
                <a:cxn ang="0">
                  <a:pos x="105" y="959"/>
                </a:cxn>
                <a:cxn ang="0">
                  <a:pos x="725" y="959"/>
                </a:cxn>
                <a:cxn ang="0">
                  <a:pos x="799" y="928"/>
                </a:cxn>
                <a:cxn ang="0">
                  <a:pos x="828" y="854"/>
                </a:cxn>
                <a:cxn ang="0">
                  <a:pos x="828" y="826"/>
                </a:cxn>
                <a:cxn ang="0">
                  <a:pos x="744" y="631"/>
                </a:cxn>
              </a:cxnLst>
              <a:rect l="txL" t="txT" r="txR" b="txB"/>
              <a:pathLst>
                <a:path w="349" h="403">
                  <a:moveTo>
                    <a:pt x="313" y="265"/>
                  </a:moveTo>
                  <a:cubicBezTo>
                    <a:pt x="300" y="251"/>
                    <a:pt x="283" y="241"/>
                    <a:pt x="265" y="236"/>
                  </a:cubicBezTo>
                  <a:cubicBezTo>
                    <a:pt x="261" y="235"/>
                    <a:pt x="257" y="231"/>
                    <a:pt x="255" y="227"/>
                  </a:cubicBezTo>
                  <a:cubicBezTo>
                    <a:pt x="253" y="223"/>
                    <a:pt x="253" y="217"/>
                    <a:pt x="255" y="213"/>
                  </a:cubicBezTo>
                  <a:cubicBezTo>
                    <a:pt x="272" y="182"/>
                    <a:pt x="281" y="145"/>
                    <a:pt x="281" y="116"/>
                  </a:cubicBezTo>
                  <a:cubicBezTo>
                    <a:pt x="281" y="52"/>
                    <a:pt x="232" y="0"/>
                    <a:pt x="173" y="1"/>
                  </a:cubicBezTo>
                  <a:cubicBezTo>
                    <a:pt x="114" y="1"/>
                    <a:pt x="66" y="54"/>
                    <a:pt x="67" y="118"/>
                  </a:cubicBezTo>
                  <a:cubicBezTo>
                    <a:pt x="67" y="147"/>
                    <a:pt x="77" y="183"/>
                    <a:pt x="94" y="214"/>
                  </a:cubicBezTo>
                  <a:cubicBezTo>
                    <a:pt x="96" y="218"/>
                    <a:pt x="96" y="223"/>
                    <a:pt x="94" y="228"/>
                  </a:cubicBezTo>
                  <a:cubicBezTo>
                    <a:pt x="93" y="232"/>
                    <a:pt x="89" y="235"/>
                    <a:pt x="84" y="237"/>
                  </a:cubicBezTo>
                  <a:cubicBezTo>
                    <a:pt x="35" y="251"/>
                    <a:pt x="0" y="296"/>
                    <a:pt x="0" y="350"/>
                  </a:cubicBezTo>
                  <a:cubicBezTo>
                    <a:pt x="0" y="360"/>
                    <a:pt x="0" y="360"/>
                    <a:pt x="0" y="360"/>
                  </a:cubicBezTo>
                  <a:cubicBezTo>
                    <a:pt x="0" y="384"/>
                    <a:pt x="20" y="403"/>
                    <a:pt x="44" y="403"/>
                  </a:cubicBezTo>
                  <a:cubicBezTo>
                    <a:pt x="305" y="403"/>
                    <a:pt x="305" y="403"/>
                    <a:pt x="305" y="403"/>
                  </a:cubicBezTo>
                  <a:cubicBezTo>
                    <a:pt x="316" y="403"/>
                    <a:pt x="328" y="398"/>
                    <a:pt x="336" y="390"/>
                  </a:cubicBezTo>
                  <a:cubicBezTo>
                    <a:pt x="344" y="382"/>
                    <a:pt x="349" y="371"/>
                    <a:pt x="348" y="359"/>
                  </a:cubicBezTo>
                  <a:cubicBezTo>
                    <a:pt x="348" y="347"/>
                    <a:pt x="348" y="347"/>
                    <a:pt x="348" y="347"/>
                  </a:cubicBezTo>
                  <a:cubicBezTo>
                    <a:pt x="348" y="316"/>
                    <a:pt x="336" y="286"/>
                    <a:pt x="313" y="265"/>
                  </a:cubicBezTo>
                  <a:close/>
                </a:path>
              </a:pathLst>
            </a:custGeom>
            <a:solidFill>
              <a:srgbClr val="3F762A">
                <a:alpha val="100000"/>
              </a:srgbClr>
            </a:solidFill>
            <a:ln w="9525">
              <a:noFill/>
            </a:ln>
          </p:spPr>
          <p:txBody>
            <a:bodyPr/>
            <a:lstStyle/>
            <a:p>
              <a:endParaRPr lang="zh-CN" altLang="en-US"/>
            </a:p>
          </p:txBody>
        </p:sp>
        <p:sp>
          <p:nvSpPr>
            <p:cNvPr id="31764" name="Freeform 8"/>
            <p:cNvSpPr/>
            <p:nvPr/>
          </p:nvSpPr>
          <p:spPr>
            <a:xfrm>
              <a:off x="545" y="0"/>
              <a:ext cx="552" cy="961"/>
            </a:xfrm>
            <a:custGeom>
              <a:avLst/>
              <a:gdLst>
                <a:gd name="txL" fmla="*/ 0 w 232"/>
                <a:gd name="txT" fmla="*/ 0 h 404"/>
                <a:gd name="txR" fmla="*/ 232 w 232"/>
                <a:gd name="txB" fmla="*/ 404 h 404"/>
              </a:gdLst>
              <a:ahLst/>
              <a:cxnLst>
                <a:cxn ang="0">
                  <a:pos x="552" y="828"/>
                </a:cxn>
                <a:cxn ang="0">
                  <a:pos x="469" y="633"/>
                </a:cxn>
                <a:cxn ang="0">
                  <a:pos x="355" y="564"/>
                </a:cxn>
                <a:cxn ang="0">
                  <a:pos x="331" y="542"/>
                </a:cxn>
                <a:cxn ang="0">
                  <a:pos x="331" y="516"/>
                </a:cxn>
                <a:cxn ang="0">
                  <a:pos x="459" y="459"/>
                </a:cxn>
                <a:cxn ang="0">
                  <a:pos x="466" y="440"/>
                </a:cxn>
                <a:cxn ang="0">
                  <a:pos x="457" y="423"/>
                </a:cxn>
                <a:cxn ang="0">
                  <a:pos x="381" y="331"/>
                </a:cxn>
                <a:cxn ang="0">
                  <a:pos x="335" y="126"/>
                </a:cxn>
                <a:cxn ang="0">
                  <a:pos x="121" y="5"/>
                </a:cxn>
                <a:cxn ang="0">
                  <a:pos x="0" y="50"/>
                </a:cxn>
                <a:cxn ang="0">
                  <a:pos x="159" y="326"/>
                </a:cxn>
                <a:cxn ang="0">
                  <a:pos x="105" y="552"/>
                </a:cxn>
                <a:cxn ang="0">
                  <a:pos x="105" y="571"/>
                </a:cxn>
                <a:cxn ang="0">
                  <a:pos x="117" y="583"/>
                </a:cxn>
                <a:cxn ang="0">
                  <a:pos x="226" y="654"/>
                </a:cxn>
                <a:cxn ang="0">
                  <a:pos x="321" y="875"/>
                </a:cxn>
                <a:cxn ang="0">
                  <a:pos x="321" y="904"/>
                </a:cxn>
                <a:cxn ang="0">
                  <a:pos x="309" y="961"/>
                </a:cxn>
                <a:cxn ang="0">
                  <a:pos x="447" y="961"/>
                </a:cxn>
                <a:cxn ang="0">
                  <a:pos x="523" y="930"/>
                </a:cxn>
                <a:cxn ang="0">
                  <a:pos x="552" y="856"/>
                </a:cxn>
                <a:cxn ang="0">
                  <a:pos x="552" y="828"/>
                </a:cxn>
              </a:cxnLst>
              <a:rect l="txL" t="txT" r="txR" b="txB"/>
              <a:pathLst>
                <a:path w="232" h="404">
                  <a:moveTo>
                    <a:pt x="232" y="348"/>
                  </a:moveTo>
                  <a:cubicBezTo>
                    <a:pt x="232" y="317"/>
                    <a:pt x="219" y="287"/>
                    <a:pt x="197" y="266"/>
                  </a:cubicBezTo>
                  <a:cubicBezTo>
                    <a:pt x="184" y="252"/>
                    <a:pt x="167" y="243"/>
                    <a:pt x="149" y="237"/>
                  </a:cubicBezTo>
                  <a:cubicBezTo>
                    <a:pt x="144" y="236"/>
                    <a:pt x="141" y="232"/>
                    <a:pt x="139" y="228"/>
                  </a:cubicBezTo>
                  <a:cubicBezTo>
                    <a:pt x="137" y="224"/>
                    <a:pt x="137" y="220"/>
                    <a:pt x="139" y="217"/>
                  </a:cubicBezTo>
                  <a:cubicBezTo>
                    <a:pt x="162" y="212"/>
                    <a:pt x="181" y="201"/>
                    <a:pt x="193" y="193"/>
                  </a:cubicBezTo>
                  <a:cubicBezTo>
                    <a:pt x="195" y="191"/>
                    <a:pt x="197" y="188"/>
                    <a:pt x="196" y="185"/>
                  </a:cubicBezTo>
                  <a:cubicBezTo>
                    <a:pt x="196" y="182"/>
                    <a:pt x="194" y="180"/>
                    <a:pt x="192" y="178"/>
                  </a:cubicBezTo>
                  <a:cubicBezTo>
                    <a:pt x="179" y="172"/>
                    <a:pt x="168" y="158"/>
                    <a:pt x="160" y="139"/>
                  </a:cubicBezTo>
                  <a:cubicBezTo>
                    <a:pt x="151" y="114"/>
                    <a:pt x="160" y="92"/>
                    <a:pt x="141" y="53"/>
                  </a:cubicBezTo>
                  <a:cubicBezTo>
                    <a:pt x="123" y="17"/>
                    <a:pt x="89" y="0"/>
                    <a:pt x="51" y="2"/>
                  </a:cubicBezTo>
                  <a:cubicBezTo>
                    <a:pt x="51" y="2"/>
                    <a:pt x="20" y="3"/>
                    <a:pt x="0" y="21"/>
                  </a:cubicBezTo>
                  <a:cubicBezTo>
                    <a:pt x="40" y="42"/>
                    <a:pt x="67" y="86"/>
                    <a:pt x="67" y="137"/>
                  </a:cubicBezTo>
                  <a:cubicBezTo>
                    <a:pt x="68" y="166"/>
                    <a:pt x="59" y="201"/>
                    <a:pt x="44" y="232"/>
                  </a:cubicBezTo>
                  <a:cubicBezTo>
                    <a:pt x="43" y="235"/>
                    <a:pt x="43" y="237"/>
                    <a:pt x="44" y="240"/>
                  </a:cubicBezTo>
                  <a:cubicBezTo>
                    <a:pt x="45" y="242"/>
                    <a:pt x="47" y="244"/>
                    <a:pt x="49" y="245"/>
                  </a:cubicBezTo>
                  <a:cubicBezTo>
                    <a:pt x="67" y="252"/>
                    <a:pt x="82" y="262"/>
                    <a:pt x="95" y="275"/>
                  </a:cubicBezTo>
                  <a:cubicBezTo>
                    <a:pt x="120" y="299"/>
                    <a:pt x="134" y="332"/>
                    <a:pt x="135" y="368"/>
                  </a:cubicBezTo>
                  <a:cubicBezTo>
                    <a:pt x="135" y="380"/>
                    <a:pt x="135" y="380"/>
                    <a:pt x="135" y="380"/>
                  </a:cubicBezTo>
                  <a:cubicBezTo>
                    <a:pt x="135" y="388"/>
                    <a:pt x="133" y="397"/>
                    <a:pt x="130" y="404"/>
                  </a:cubicBezTo>
                  <a:cubicBezTo>
                    <a:pt x="188" y="404"/>
                    <a:pt x="188" y="404"/>
                    <a:pt x="188" y="404"/>
                  </a:cubicBezTo>
                  <a:cubicBezTo>
                    <a:pt x="200" y="404"/>
                    <a:pt x="211" y="399"/>
                    <a:pt x="220" y="391"/>
                  </a:cubicBezTo>
                  <a:cubicBezTo>
                    <a:pt x="228" y="383"/>
                    <a:pt x="232" y="372"/>
                    <a:pt x="232" y="360"/>
                  </a:cubicBezTo>
                  <a:lnTo>
                    <a:pt x="232" y="348"/>
                  </a:lnTo>
                  <a:close/>
                </a:path>
              </a:pathLst>
            </a:custGeom>
            <a:solidFill>
              <a:srgbClr val="3F762A">
                <a:alpha val="100000"/>
              </a:srgbClr>
            </a:solidFill>
            <a:ln w="9525">
              <a:noFill/>
            </a:ln>
          </p:spPr>
          <p:txBody>
            <a:bodyPr/>
            <a:lstStyle/>
            <a:p>
              <a:endParaRPr lang="zh-CN" altLang="en-US"/>
            </a:p>
          </p:txBody>
        </p:sp>
      </p:grpSp>
      <p:grpSp>
        <p:nvGrpSpPr>
          <p:cNvPr id="31765" name="组合 31764"/>
          <p:cNvGrpSpPr/>
          <p:nvPr/>
        </p:nvGrpSpPr>
        <p:grpSpPr>
          <a:xfrm>
            <a:off x="6618288" y="5613400"/>
            <a:ext cx="385762" cy="328613"/>
            <a:chOff x="0" y="0"/>
            <a:chExt cx="1136" cy="968"/>
          </a:xfrm>
        </p:grpSpPr>
        <p:sp>
          <p:nvSpPr>
            <p:cNvPr id="31766" name="Freeform 12"/>
            <p:cNvSpPr>
              <a:spLocks noEditPoints="1"/>
            </p:cNvSpPr>
            <p:nvPr/>
          </p:nvSpPr>
          <p:spPr>
            <a:xfrm>
              <a:off x="0" y="160"/>
              <a:ext cx="836" cy="808"/>
            </a:xfrm>
            <a:custGeom>
              <a:avLst/>
              <a:gdLst>
                <a:gd name="txL" fmla="*/ 0 w 352"/>
                <a:gd name="txT" fmla="*/ 0 h 340"/>
                <a:gd name="txR" fmla="*/ 352 w 352"/>
                <a:gd name="txB" fmla="*/ 340 h 340"/>
              </a:gdLst>
              <a:ahLst/>
              <a:cxnLst>
                <a:cxn ang="0">
                  <a:pos x="418" y="0"/>
                </a:cxn>
                <a:cxn ang="0">
                  <a:pos x="0" y="359"/>
                </a:cxn>
                <a:cxn ang="0">
                  <a:pos x="150" y="635"/>
                </a:cxn>
                <a:cxn ang="0">
                  <a:pos x="197" y="777"/>
                </a:cxn>
                <a:cxn ang="0">
                  <a:pos x="221" y="803"/>
                </a:cxn>
                <a:cxn ang="0">
                  <a:pos x="257" y="801"/>
                </a:cxn>
                <a:cxn ang="0">
                  <a:pos x="418" y="720"/>
                </a:cxn>
                <a:cxn ang="0">
                  <a:pos x="836" y="359"/>
                </a:cxn>
                <a:cxn ang="0">
                  <a:pos x="418" y="0"/>
                </a:cxn>
                <a:cxn ang="0">
                  <a:pos x="418" y="639"/>
                </a:cxn>
                <a:cxn ang="0">
                  <a:pos x="399" y="639"/>
                </a:cxn>
                <a:cxn ang="0">
                  <a:pos x="382" y="649"/>
                </a:cxn>
                <a:cxn ang="0">
                  <a:pos x="302" y="689"/>
                </a:cxn>
                <a:cxn ang="0">
                  <a:pos x="266" y="689"/>
                </a:cxn>
                <a:cxn ang="0">
                  <a:pos x="242" y="663"/>
                </a:cxn>
                <a:cxn ang="0">
                  <a:pos x="226" y="608"/>
                </a:cxn>
                <a:cxn ang="0">
                  <a:pos x="216" y="585"/>
                </a:cxn>
                <a:cxn ang="0">
                  <a:pos x="195" y="570"/>
                </a:cxn>
                <a:cxn ang="0">
                  <a:pos x="81" y="359"/>
                </a:cxn>
                <a:cxn ang="0">
                  <a:pos x="418" y="81"/>
                </a:cxn>
                <a:cxn ang="0">
                  <a:pos x="755" y="359"/>
                </a:cxn>
                <a:cxn ang="0">
                  <a:pos x="418" y="639"/>
                </a:cxn>
              </a:cxnLst>
              <a:rect l="txL" t="txT" r="txR" b="txB"/>
              <a:pathLst>
                <a:path w="352" h="340">
                  <a:moveTo>
                    <a:pt x="176" y="0"/>
                  </a:moveTo>
                  <a:cubicBezTo>
                    <a:pt x="79" y="0"/>
                    <a:pt x="0" y="68"/>
                    <a:pt x="0" y="151"/>
                  </a:cubicBezTo>
                  <a:cubicBezTo>
                    <a:pt x="0" y="198"/>
                    <a:pt x="24" y="239"/>
                    <a:pt x="63" y="267"/>
                  </a:cubicBezTo>
                  <a:cubicBezTo>
                    <a:pt x="83" y="327"/>
                    <a:pt x="83" y="327"/>
                    <a:pt x="83" y="327"/>
                  </a:cubicBezTo>
                  <a:cubicBezTo>
                    <a:pt x="84" y="332"/>
                    <a:pt x="88" y="336"/>
                    <a:pt x="93" y="338"/>
                  </a:cubicBezTo>
                  <a:cubicBezTo>
                    <a:pt x="98" y="340"/>
                    <a:pt x="103" y="340"/>
                    <a:pt x="108" y="337"/>
                  </a:cubicBezTo>
                  <a:cubicBezTo>
                    <a:pt x="176" y="303"/>
                    <a:pt x="176" y="303"/>
                    <a:pt x="176" y="303"/>
                  </a:cubicBezTo>
                  <a:cubicBezTo>
                    <a:pt x="273" y="303"/>
                    <a:pt x="352" y="235"/>
                    <a:pt x="352" y="151"/>
                  </a:cubicBezTo>
                  <a:cubicBezTo>
                    <a:pt x="352" y="68"/>
                    <a:pt x="273" y="0"/>
                    <a:pt x="176" y="0"/>
                  </a:cubicBezTo>
                  <a:close/>
                  <a:moveTo>
                    <a:pt x="176" y="269"/>
                  </a:moveTo>
                  <a:cubicBezTo>
                    <a:pt x="168" y="269"/>
                    <a:pt x="168" y="269"/>
                    <a:pt x="168" y="269"/>
                  </a:cubicBezTo>
                  <a:cubicBezTo>
                    <a:pt x="161" y="273"/>
                    <a:pt x="161" y="273"/>
                    <a:pt x="161" y="273"/>
                  </a:cubicBezTo>
                  <a:cubicBezTo>
                    <a:pt x="127" y="290"/>
                    <a:pt x="127" y="290"/>
                    <a:pt x="127" y="290"/>
                  </a:cubicBezTo>
                  <a:cubicBezTo>
                    <a:pt x="123" y="292"/>
                    <a:pt x="117" y="292"/>
                    <a:pt x="112" y="290"/>
                  </a:cubicBezTo>
                  <a:cubicBezTo>
                    <a:pt x="108" y="288"/>
                    <a:pt x="104" y="284"/>
                    <a:pt x="102" y="279"/>
                  </a:cubicBezTo>
                  <a:cubicBezTo>
                    <a:pt x="95" y="256"/>
                    <a:pt x="95" y="256"/>
                    <a:pt x="95" y="256"/>
                  </a:cubicBezTo>
                  <a:cubicBezTo>
                    <a:pt x="91" y="246"/>
                    <a:pt x="91" y="246"/>
                    <a:pt x="91" y="246"/>
                  </a:cubicBezTo>
                  <a:cubicBezTo>
                    <a:pt x="82" y="240"/>
                    <a:pt x="82" y="240"/>
                    <a:pt x="82" y="240"/>
                  </a:cubicBezTo>
                  <a:cubicBezTo>
                    <a:pt x="51" y="217"/>
                    <a:pt x="34" y="185"/>
                    <a:pt x="34" y="151"/>
                  </a:cubicBezTo>
                  <a:cubicBezTo>
                    <a:pt x="34" y="87"/>
                    <a:pt x="97" y="34"/>
                    <a:pt x="176" y="34"/>
                  </a:cubicBezTo>
                  <a:cubicBezTo>
                    <a:pt x="254" y="34"/>
                    <a:pt x="318" y="87"/>
                    <a:pt x="318" y="151"/>
                  </a:cubicBezTo>
                  <a:cubicBezTo>
                    <a:pt x="318" y="216"/>
                    <a:pt x="254" y="269"/>
                    <a:pt x="176" y="269"/>
                  </a:cubicBezTo>
                  <a:close/>
                </a:path>
              </a:pathLst>
            </a:custGeom>
            <a:solidFill>
              <a:srgbClr val="BBFCE2">
                <a:alpha val="100000"/>
              </a:srgbClr>
            </a:solidFill>
            <a:ln w="9525">
              <a:noFill/>
            </a:ln>
          </p:spPr>
          <p:txBody>
            <a:bodyPr/>
            <a:lstStyle/>
            <a:p>
              <a:endParaRPr lang="zh-CN" altLang="en-US"/>
            </a:p>
          </p:txBody>
        </p:sp>
        <p:sp>
          <p:nvSpPr>
            <p:cNvPr id="31767" name="Freeform 13"/>
            <p:cNvSpPr/>
            <p:nvPr/>
          </p:nvSpPr>
          <p:spPr>
            <a:xfrm>
              <a:off x="489" y="0"/>
              <a:ext cx="647" cy="692"/>
            </a:xfrm>
            <a:custGeom>
              <a:avLst/>
              <a:gdLst>
                <a:gd name="txL" fmla="*/ 0 w 272"/>
                <a:gd name="txT" fmla="*/ 0 h 291"/>
                <a:gd name="txR" fmla="*/ 272 w 272"/>
                <a:gd name="txB" fmla="*/ 291 h 291"/>
              </a:gdLst>
              <a:ahLst/>
              <a:cxnLst>
                <a:cxn ang="0">
                  <a:pos x="288" y="0"/>
                </a:cxn>
                <a:cxn ang="0">
                  <a:pos x="0" y="124"/>
                </a:cxn>
                <a:cxn ang="0">
                  <a:pos x="388" y="518"/>
                </a:cxn>
                <a:cxn ang="0">
                  <a:pos x="359" y="654"/>
                </a:cxn>
                <a:cxn ang="0">
                  <a:pos x="421" y="685"/>
                </a:cxn>
                <a:cxn ang="0">
                  <a:pos x="457" y="687"/>
                </a:cxn>
                <a:cxn ang="0">
                  <a:pos x="480" y="661"/>
                </a:cxn>
                <a:cxn ang="0">
                  <a:pos x="519" y="545"/>
                </a:cxn>
                <a:cxn ang="0">
                  <a:pos x="647" y="309"/>
                </a:cxn>
                <a:cxn ang="0">
                  <a:pos x="288" y="0"/>
                </a:cxn>
              </a:cxnLst>
              <a:rect l="txL" t="txT" r="txR" b="txB"/>
              <a:pathLst>
                <a:path w="272" h="291">
                  <a:moveTo>
                    <a:pt x="121" y="0"/>
                  </a:moveTo>
                  <a:cubicBezTo>
                    <a:pt x="71" y="0"/>
                    <a:pt x="27" y="21"/>
                    <a:pt x="0" y="52"/>
                  </a:cubicBezTo>
                  <a:cubicBezTo>
                    <a:pt x="92" y="65"/>
                    <a:pt x="163" y="135"/>
                    <a:pt x="163" y="218"/>
                  </a:cubicBezTo>
                  <a:cubicBezTo>
                    <a:pt x="163" y="238"/>
                    <a:pt x="158" y="257"/>
                    <a:pt x="151" y="275"/>
                  </a:cubicBezTo>
                  <a:cubicBezTo>
                    <a:pt x="177" y="288"/>
                    <a:pt x="177" y="288"/>
                    <a:pt x="177" y="288"/>
                  </a:cubicBezTo>
                  <a:cubicBezTo>
                    <a:pt x="181" y="291"/>
                    <a:pt x="187" y="291"/>
                    <a:pt x="192" y="289"/>
                  </a:cubicBezTo>
                  <a:cubicBezTo>
                    <a:pt x="197" y="287"/>
                    <a:pt x="200" y="283"/>
                    <a:pt x="202" y="278"/>
                  </a:cubicBezTo>
                  <a:cubicBezTo>
                    <a:pt x="218" y="229"/>
                    <a:pt x="218" y="229"/>
                    <a:pt x="218" y="229"/>
                  </a:cubicBezTo>
                  <a:cubicBezTo>
                    <a:pt x="251" y="205"/>
                    <a:pt x="272" y="170"/>
                    <a:pt x="272" y="130"/>
                  </a:cubicBezTo>
                  <a:cubicBezTo>
                    <a:pt x="272" y="58"/>
                    <a:pt x="204" y="0"/>
                    <a:pt x="121" y="0"/>
                  </a:cubicBezTo>
                  <a:close/>
                </a:path>
              </a:pathLst>
            </a:custGeom>
            <a:solidFill>
              <a:srgbClr val="BBFCE2">
                <a:alpha val="100000"/>
              </a:srgbClr>
            </a:solidFill>
            <a:ln w="9525">
              <a:noFill/>
            </a:ln>
          </p:spPr>
          <p:txBody>
            <a:bodyPr/>
            <a:lstStyle/>
            <a:p>
              <a:endParaRPr lang="zh-CN" altLang="en-US"/>
            </a:p>
          </p:txBody>
        </p:sp>
        <p:sp>
          <p:nvSpPr>
            <p:cNvPr id="31768" name="Oval 14"/>
            <p:cNvSpPr/>
            <p:nvPr/>
          </p:nvSpPr>
          <p:spPr>
            <a:xfrm>
              <a:off x="237" y="469"/>
              <a:ext cx="93" cy="95"/>
            </a:xfrm>
            <a:prstGeom prst="ellipse">
              <a:avLst/>
            </a:prstGeom>
            <a:solidFill>
              <a:srgbClr val="BBFCE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1769" name="Oval 15"/>
            <p:cNvSpPr/>
            <p:nvPr/>
          </p:nvSpPr>
          <p:spPr>
            <a:xfrm>
              <a:off x="371" y="469"/>
              <a:ext cx="95" cy="95"/>
            </a:xfrm>
            <a:prstGeom prst="ellipse">
              <a:avLst/>
            </a:prstGeom>
            <a:solidFill>
              <a:srgbClr val="BBFCE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1770" name="Oval 16"/>
            <p:cNvSpPr/>
            <p:nvPr/>
          </p:nvSpPr>
          <p:spPr>
            <a:xfrm>
              <a:off x="504" y="469"/>
              <a:ext cx="95" cy="95"/>
            </a:xfrm>
            <a:prstGeom prst="ellipse">
              <a:avLst/>
            </a:prstGeom>
            <a:solidFill>
              <a:srgbClr val="BBFCE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1771" name="Freeform 17"/>
            <p:cNvSpPr>
              <a:spLocks noEditPoints="1"/>
            </p:cNvSpPr>
            <p:nvPr/>
          </p:nvSpPr>
          <p:spPr>
            <a:xfrm>
              <a:off x="0" y="160"/>
              <a:ext cx="836" cy="808"/>
            </a:xfrm>
            <a:custGeom>
              <a:avLst/>
              <a:gdLst>
                <a:gd name="txL" fmla="*/ 0 w 352"/>
                <a:gd name="txT" fmla="*/ 0 h 340"/>
                <a:gd name="txR" fmla="*/ 352 w 352"/>
                <a:gd name="txB" fmla="*/ 340 h 340"/>
              </a:gdLst>
              <a:ahLst/>
              <a:cxnLst>
                <a:cxn ang="0">
                  <a:pos x="418" y="0"/>
                </a:cxn>
                <a:cxn ang="0">
                  <a:pos x="0" y="359"/>
                </a:cxn>
                <a:cxn ang="0">
                  <a:pos x="150" y="635"/>
                </a:cxn>
                <a:cxn ang="0">
                  <a:pos x="197" y="777"/>
                </a:cxn>
                <a:cxn ang="0">
                  <a:pos x="221" y="803"/>
                </a:cxn>
                <a:cxn ang="0">
                  <a:pos x="257" y="801"/>
                </a:cxn>
                <a:cxn ang="0">
                  <a:pos x="418" y="720"/>
                </a:cxn>
                <a:cxn ang="0">
                  <a:pos x="836" y="359"/>
                </a:cxn>
                <a:cxn ang="0">
                  <a:pos x="418" y="0"/>
                </a:cxn>
                <a:cxn ang="0">
                  <a:pos x="418" y="639"/>
                </a:cxn>
                <a:cxn ang="0">
                  <a:pos x="399" y="639"/>
                </a:cxn>
                <a:cxn ang="0">
                  <a:pos x="382" y="649"/>
                </a:cxn>
                <a:cxn ang="0">
                  <a:pos x="302" y="689"/>
                </a:cxn>
                <a:cxn ang="0">
                  <a:pos x="266" y="689"/>
                </a:cxn>
                <a:cxn ang="0">
                  <a:pos x="242" y="663"/>
                </a:cxn>
                <a:cxn ang="0">
                  <a:pos x="226" y="608"/>
                </a:cxn>
                <a:cxn ang="0">
                  <a:pos x="216" y="585"/>
                </a:cxn>
                <a:cxn ang="0">
                  <a:pos x="195" y="570"/>
                </a:cxn>
                <a:cxn ang="0">
                  <a:pos x="81" y="359"/>
                </a:cxn>
                <a:cxn ang="0">
                  <a:pos x="418" y="81"/>
                </a:cxn>
                <a:cxn ang="0">
                  <a:pos x="755" y="359"/>
                </a:cxn>
                <a:cxn ang="0">
                  <a:pos x="418" y="639"/>
                </a:cxn>
              </a:cxnLst>
              <a:rect l="txL" t="txT" r="txR" b="txB"/>
              <a:pathLst>
                <a:path w="352" h="340">
                  <a:moveTo>
                    <a:pt x="176" y="0"/>
                  </a:moveTo>
                  <a:cubicBezTo>
                    <a:pt x="79" y="0"/>
                    <a:pt x="0" y="68"/>
                    <a:pt x="0" y="151"/>
                  </a:cubicBezTo>
                  <a:cubicBezTo>
                    <a:pt x="0" y="198"/>
                    <a:pt x="24" y="239"/>
                    <a:pt x="63" y="267"/>
                  </a:cubicBezTo>
                  <a:cubicBezTo>
                    <a:pt x="83" y="327"/>
                    <a:pt x="83" y="327"/>
                    <a:pt x="83" y="327"/>
                  </a:cubicBezTo>
                  <a:cubicBezTo>
                    <a:pt x="84" y="332"/>
                    <a:pt x="88" y="336"/>
                    <a:pt x="93" y="338"/>
                  </a:cubicBezTo>
                  <a:cubicBezTo>
                    <a:pt x="98" y="340"/>
                    <a:pt x="103" y="340"/>
                    <a:pt x="108" y="337"/>
                  </a:cubicBezTo>
                  <a:cubicBezTo>
                    <a:pt x="176" y="303"/>
                    <a:pt x="176" y="303"/>
                    <a:pt x="176" y="303"/>
                  </a:cubicBezTo>
                  <a:cubicBezTo>
                    <a:pt x="273" y="303"/>
                    <a:pt x="352" y="235"/>
                    <a:pt x="352" y="151"/>
                  </a:cubicBezTo>
                  <a:cubicBezTo>
                    <a:pt x="352" y="68"/>
                    <a:pt x="273" y="0"/>
                    <a:pt x="176" y="0"/>
                  </a:cubicBezTo>
                  <a:close/>
                  <a:moveTo>
                    <a:pt x="176" y="269"/>
                  </a:moveTo>
                  <a:cubicBezTo>
                    <a:pt x="168" y="269"/>
                    <a:pt x="168" y="269"/>
                    <a:pt x="168" y="269"/>
                  </a:cubicBezTo>
                  <a:cubicBezTo>
                    <a:pt x="161" y="273"/>
                    <a:pt x="161" y="273"/>
                    <a:pt x="161" y="273"/>
                  </a:cubicBezTo>
                  <a:cubicBezTo>
                    <a:pt x="127" y="290"/>
                    <a:pt x="127" y="290"/>
                    <a:pt x="127" y="290"/>
                  </a:cubicBezTo>
                  <a:cubicBezTo>
                    <a:pt x="123" y="292"/>
                    <a:pt x="117" y="292"/>
                    <a:pt x="112" y="290"/>
                  </a:cubicBezTo>
                  <a:cubicBezTo>
                    <a:pt x="108" y="288"/>
                    <a:pt x="104" y="284"/>
                    <a:pt x="102" y="279"/>
                  </a:cubicBezTo>
                  <a:cubicBezTo>
                    <a:pt x="95" y="256"/>
                    <a:pt x="95" y="256"/>
                    <a:pt x="95" y="256"/>
                  </a:cubicBezTo>
                  <a:cubicBezTo>
                    <a:pt x="91" y="246"/>
                    <a:pt x="91" y="246"/>
                    <a:pt x="91" y="246"/>
                  </a:cubicBezTo>
                  <a:cubicBezTo>
                    <a:pt x="82" y="240"/>
                    <a:pt x="82" y="240"/>
                    <a:pt x="82" y="240"/>
                  </a:cubicBezTo>
                  <a:cubicBezTo>
                    <a:pt x="51" y="217"/>
                    <a:pt x="34" y="185"/>
                    <a:pt x="34" y="151"/>
                  </a:cubicBezTo>
                  <a:cubicBezTo>
                    <a:pt x="34" y="87"/>
                    <a:pt x="97" y="34"/>
                    <a:pt x="176" y="34"/>
                  </a:cubicBezTo>
                  <a:cubicBezTo>
                    <a:pt x="254" y="34"/>
                    <a:pt x="318" y="87"/>
                    <a:pt x="318" y="151"/>
                  </a:cubicBezTo>
                  <a:cubicBezTo>
                    <a:pt x="318" y="216"/>
                    <a:pt x="254" y="269"/>
                    <a:pt x="176" y="269"/>
                  </a:cubicBezTo>
                  <a:close/>
                </a:path>
              </a:pathLst>
            </a:custGeom>
            <a:solidFill>
              <a:srgbClr val="3F762A">
                <a:alpha val="100000"/>
              </a:srgbClr>
            </a:solidFill>
            <a:ln w="9525">
              <a:noFill/>
            </a:ln>
          </p:spPr>
          <p:txBody>
            <a:bodyPr/>
            <a:lstStyle/>
            <a:p>
              <a:endParaRPr lang="zh-CN" altLang="en-US"/>
            </a:p>
          </p:txBody>
        </p:sp>
        <p:sp>
          <p:nvSpPr>
            <p:cNvPr id="31772" name="Freeform 18"/>
            <p:cNvSpPr/>
            <p:nvPr/>
          </p:nvSpPr>
          <p:spPr>
            <a:xfrm>
              <a:off x="489" y="0"/>
              <a:ext cx="647" cy="692"/>
            </a:xfrm>
            <a:custGeom>
              <a:avLst/>
              <a:gdLst>
                <a:gd name="txL" fmla="*/ 0 w 272"/>
                <a:gd name="txT" fmla="*/ 0 h 291"/>
                <a:gd name="txR" fmla="*/ 272 w 272"/>
                <a:gd name="txB" fmla="*/ 291 h 291"/>
              </a:gdLst>
              <a:ahLst/>
              <a:cxnLst>
                <a:cxn ang="0">
                  <a:pos x="288" y="0"/>
                </a:cxn>
                <a:cxn ang="0">
                  <a:pos x="0" y="124"/>
                </a:cxn>
                <a:cxn ang="0">
                  <a:pos x="388" y="518"/>
                </a:cxn>
                <a:cxn ang="0">
                  <a:pos x="359" y="654"/>
                </a:cxn>
                <a:cxn ang="0">
                  <a:pos x="421" y="685"/>
                </a:cxn>
                <a:cxn ang="0">
                  <a:pos x="457" y="687"/>
                </a:cxn>
                <a:cxn ang="0">
                  <a:pos x="480" y="661"/>
                </a:cxn>
                <a:cxn ang="0">
                  <a:pos x="519" y="545"/>
                </a:cxn>
                <a:cxn ang="0">
                  <a:pos x="647" y="309"/>
                </a:cxn>
                <a:cxn ang="0">
                  <a:pos x="288" y="0"/>
                </a:cxn>
              </a:cxnLst>
              <a:rect l="txL" t="txT" r="txR" b="txB"/>
              <a:pathLst>
                <a:path w="272" h="291">
                  <a:moveTo>
                    <a:pt x="121" y="0"/>
                  </a:moveTo>
                  <a:cubicBezTo>
                    <a:pt x="71" y="0"/>
                    <a:pt x="27" y="21"/>
                    <a:pt x="0" y="52"/>
                  </a:cubicBezTo>
                  <a:cubicBezTo>
                    <a:pt x="92" y="65"/>
                    <a:pt x="163" y="135"/>
                    <a:pt x="163" y="218"/>
                  </a:cubicBezTo>
                  <a:cubicBezTo>
                    <a:pt x="163" y="238"/>
                    <a:pt x="158" y="257"/>
                    <a:pt x="151" y="275"/>
                  </a:cubicBezTo>
                  <a:cubicBezTo>
                    <a:pt x="177" y="288"/>
                    <a:pt x="177" y="288"/>
                    <a:pt x="177" y="288"/>
                  </a:cubicBezTo>
                  <a:cubicBezTo>
                    <a:pt x="181" y="291"/>
                    <a:pt x="187" y="291"/>
                    <a:pt x="192" y="289"/>
                  </a:cubicBezTo>
                  <a:cubicBezTo>
                    <a:pt x="197" y="287"/>
                    <a:pt x="200" y="283"/>
                    <a:pt x="202" y="278"/>
                  </a:cubicBezTo>
                  <a:cubicBezTo>
                    <a:pt x="218" y="229"/>
                    <a:pt x="218" y="229"/>
                    <a:pt x="218" y="229"/>
                  </a:cubicBezTo>
                  <a:cubicBezTo>
                    <a:pt x="251" y="205"/>
                    <a:pt x="272" y="170"/>
                    <a:pt x="272" y="130"/>
                  </a:cubicBezTo>
                  <a:cubicBezTo>
                    <a:pt x="272" y="58"/>
                    <a:pt x="204" y="0"/>
                    <a:pt x="121" y="0"/>
                  </a:cubicBezTo>
                  <a:close/>
                </a:path>
              </a:pathLst>
            </a:custGeom>
            <a:solidFill>
              <a:srgbClr val="3F762A">
                <a:alpha val="100000"/>
              </a:srgbClr>
            </a:solidFill>
            <a:ln w="9525">
              <a:noFill/>
            </a:ln>
          </p:spPr>
          <p:txBody>
            <a:bodyPr/>
            <a:lstStyle/>
            <a:p>
              <a:endParaRPr lang="zh-CN" altLang="en-US"/>
            </a:p>
          </p:txBody>
        </p:sp>
        <p:sp>
          <p:nvSpPr>
            <p:cNvPr id="31773" name="Oval 19"/>
            <p:cNvSpPr/>
            <p:nvPr/>
          </p:nvSpPr>
          <p:spPr>
            <a:xfrm>
              <a:off x="237" y="469"/>
              <a:ext cx="93" cy="95"/>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1774" name="Oval 20"/>
            <p:cNvSpPr/>
            <p:nvPr/>
          </p:nvSpPr>
          <p:spPr>
            <a:xfrm>
              <a:off x="371" y="469"/>
              <a:ext cx="95" cy="95"/>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1775" name="Oval 21"/>
            <p:cNvSpPr/>
            <p:nvPr/>
          </p:nvSpPr>
          <p:spPr>
            <a:xfrm>
              <a:off x="504" y="469"/>
              <a:ext cx="95" cy="95"/>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sp>
        <p:nvSpPr>
          <p:cNvPr id="31776" name="矩形 61"/>
          <p:cNvSpPr/>
          <p:nvPr/>
        </p:nvSpPr>
        <p:spPr>
          <a:xfrm>
            <a:off x="7121525" y="5529263"/>
            <a:ext cx="2287588" cy="646112"/>
          </a:xfrm>
          <a:prstGeom prst="rect">
            <a:avLst/>
          </a:prstGeom>
          <a:noFill/>
          <a:ln w="9525">
            <a:noFill/>
          </a:ln>
        </p:spPr>
        <p:txBody>
          <a:bodyPr>
            <a:spAutoFit/>
          </a:bodyPr>
          <a:lstStyle/>
          <a:p>
            <a:pPr lvl="0" algn="ctr" eaLnBrk="1" hangingPunct="1"/>
            <a:r>
              <a:rPr lang="zh-CN" altLang="en-US" dirty="0">
                <a:latin typeface="Arial" panose="020B0604020202020204" pitchFamily="34" charset="0"/>
                <a:ea typeface="宋体" panose="02010600030101010101" pitchFamily="2" charset="-122"/>
              </a:rPr>
              <a:t>及时检修维护，确保防护设施有效运行</a:t>
            </a:r>
            <a:endParaRPr lang="zh-CN" altLang="en-US" dirty="0">
              <a:latin typeface="Arial" panose="020B0604020202020204" pitchFamily="34" charset="0"/>
              <a:ea typeface="宋体" panose="02010600030101010101" pitchFamily="2" charset="-122"/>
            </a:endParaRPr>
          </a:p>
        </p:txBody>
      </p:sp>
      <p:sp>
        <p:nvSpPr>
          <p:cNvPr id="31777" name="矩形 62"/>
          <p:cNvSpPr/>
          <p:nvPr/>
        </p:nvSpPr>
        <p:spPr>
          <a:xfrm>
            <a:off x="7902575" y="2981325"/>
            <a:ext cx="2152650" cy="923925"/>
          </a:xfrm>
          <a:prstGeom prst="rect">
            <a:avLst/>
          </a:prstGeom>
          <a:noFill/>
          <a:ln w="9525">
            <a:noFill/>
          </a:ln>
        </p:spPr>
        <p:txBody>
          <a:bodyPr>
            <a:spAutoFit/>
          </a:bodyPr>
          <a:lstStyle/>
          <a:p>
            <a:pPr lvl="0" algn="ctr" eaLnBrk="1" hangingPunct="1"/>
            <a:r>
              <a:rPr lang="zh-CN" altLang="en-US" dirty="0">
                <a:latin typeface="Arial" panose="020B0604020202020204" pitchFamily="34" charset="0"/>
                <a:ea typeface="宋体" panose="02010600030101010101" pitchFamily="2" charset="-122"/>
              </a:rPr>
              <a:t>重点是粉尘、高毒或放射性工作场所的防护设施</a:t>
            </a:r>
            <a:endParaRPr lang="zh-CN" altLang="en-US" dirty="0">
              <a:latin typeface="Arial" panose="020B0604020202020204" pitchFamily="34" charset="0"/>
              <a:ea typeface="宋体" panose="02010600030101010101" pitchFamily="2" charset="-122"/>
            </a:endParaRPr>
          </a:p>
        </p:txBody>
      </p:sp>
      <p:grpSp>
        <p:nvGrpSpPr>
          <p:cNvPr id="31778" name="组合 31777"/>
          <p:cNvGrpSpPr/>
          <p:nvPr/>
        </p:nvGrpSpPr>
        <p:grpSpPr>
          <a:xfrm>
            <a:off x="6618288" y="1912938"/>
            <a:ext cx="1479550" cy="1479550"/>
            <a:chOff x="0" y="0"/>
            <a:chExt cx="1479419" cy="1479419"/>
          </a:xfrm>
        </p:grpSpPr>
        <p:grpSp>
          <p:nvGrpSpPr>
            <p:cNvPr id="31779" name="组合 31778"/>
            <p:cNvGrpSpPr/>
            <p:nvPr/>
          </p:nvGrpSpPr>
          <p:grpSpPr>
            <a:xfrm>
              <a:off x="0" y="0"/>
              <a:ext cx="1479419" cy="1479419"/>
              <a:chOff x="0" y="0"/>
              <a:chExt cx="1915885" cy="1915885"/>
            </a:xfrm>
          </p:grpSpPr>
          <p:sp>
            <p:nvSpPr>
              <p:cNvPr id="31780" name="椭圆 5"/>
              <p:cNvSpPr/>
              <p:nvPr/>
            </p:nvSpPr>
            <p:spPr>
              <a:xfrm>
                <a:off x="0" y="0"/>
                <a:ext cx="1915885" cy="1915885"/>
              </a:xfrm>
              <a:prstGeom prst="ellipse">
                <a:avLst/>
              </a:prstGeom>
              <a:solidFill>
                <a:srgbClr val="B6E0A6"/>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81" name="椭圆 4"/>
              <p:cNvSpPr/>
              <p:nvPr/>
            </p:nvSpPr>
            <p:spPr>
              <a:xfrm>
                <a:off x="174170" y="174170"/>
                <a:ext cx="1567543" cy="1567543"/>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1782" name="文本框 2"/>
            <p:cNvSpPr/>
            <p:nvPr/>
          </p:nvSpPr>
          <p:spPr>
            <a:xfrm>
              <a:off x="416543" y="555043"/>
              <a:ext cx="800148" cy="461624"/>
            </a:xfrm>
            <a:prstGeom prst="rect">
              <a:avLst/>
            </a:prstGeom>
            <a:noFill/>
            <a:ln w="9525">
              <a:noFill/>
            </a:ln>
          </p:spPr>
          <p:txBody>
            <a:bodyPr wrap="none">
              <a:spAutoFit/>
            </a:bodyPr>
            <a:lstStyle/>
            <a:p>
              <a:pPr lvl="0" eaLnBrk="1" hangingPunct="1"/>
              <a:r>
                <a:rPr lang="zh-CN" altLang="en-US" sz="2400" b="1" dirty="0">
                  <a:solidFill>
                    <a:schemeClr val="bg1"/>
                  </a:solidFill>
                  <a:latin typeface="仿宋_GB2312" pitchFamily="1" charset="-122"/>
                  <a:ea typeface="仿宋_GB2312" pitchFamily="1" charset="-122"/>
                  <a:sym typeface="方正正中黑简体" charset="-122"/>
                </a:rPr>
                <a:t>维护</a:t>
              </a:r>
              <a:endParaRPr lang="zh-CN" altLang="en-US" sz="2400" b="1" dirty="0">
                <a:solidFill>
                  <a:schemeClr val="bg1"/>
                </a:solidFill>
                <a:latin typeface="仿宋_GB2312" pitchFamily="1" charset="-122"/>
                <a:ea typeface="仿宋_GB2312" pitchFamily="1" charset="-122"/>
                <a:sym typeface="方正正中黑简体" charset="-122"/>
              </a:endParaRPr>
            </a:p>
          </p:txBody>
        </p:sp>
      </p:grpSp>
      <p:grpSp>
        <p:nvGrpSpPr>
          <p:cNvPr id="31783" name="组合 31782"/>
          <p:cNvGrpSpPr/>
          <p:nvPr/>
        </p:nvGrpSpPr>
        <p:grpSpPr>
          <a:xfrm>
            <a:off x="9867900" y="3729038"/>
            <a:ext cx="1479550" cy="1479550"/>
            <a:chOff x="0" y="0"/>
            <a:chExt cx="1479419" cy="1479419"/>
          </a:xfrm>
        </p:grpSpPr>
        <p:grpSp>
          <p:nvGrpSpPr>
            <p:cNvPr id="31784" name="组合 31783"/>
            <p:cNvGrpSpPr/>
            <p:nvPr/>
          </p:nvGrpSpPr>
          <p:grpSpPr>
            <a:xfrm>
              <a:off x="0" y="0"/>
              <a:ext cx="1479419" cy="1479419"/>
              <a:chOff x="0" y="0"/>
              <a:chExt cx="1915885" cy="1915885"/>
            </a:xfrm>
          </p:grpSpPr>
          <p:sp>
            <p:nvSpPr>
              <p:cNvPr id="31785" name="椭圆 31"/>
              <p:cNvSpPr/>
              <p:nvPr/>
            </p:nvSpPr>
            <p:spPr>
              <a:xfrm>
                <a:off x="0" y="0"/>
                <a:ext cx="1915885" cy="1915885"/>
              </a:xfrm>
              <a:prstGeom prst="ellipse">
                <a:avLst/>
              </a:prstGeom>
              <a:solidFill>
                <a:srgbClr val="D1E7A7"/>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86" name="椭圆 33"/>
              <p:cNvSpPr/>
              <p:nvPr/>
            </p:nvSpPr>
            <p:spPr>
              <a:xfrm>
                <a:off x="174170" y="174170"/>
                <a:ext cx="1567543" cy="1567543"/>
              </a:xfrm>
              <a:prstGeom prst="ellipse">
                <a:avLst/>
              </a:prstGeom>
              <a:solidFill>
                <a:srgbClr val="455C19"/>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1787" name="文本框 44"/>
            <p:cNvSpPr/>
            <p:nvPr/>
          </p:nvSpPr>
          <p:spPr>
            <a:xfrm>
              <a:off x="417747" y="555043"/>
              <a:ext cx="800148" cy="461624"/>
            </a:xfrm>
            <a:prstGeom prst="rect">
              <a:avLst/>
            </a:prstGeom>
            <a:noFill/>
            <a:ln w="9525">
              <a:noFill/>
            </a:ln>
          </p:spPr>
          <p:txBody>
            <a:bodyPr wrap="none">
              <a:spAutoFit/>
            </a:bodyPr>
            <a:lstStyle/>
            <a:p>
              <a:pPr lvl="0" eaLnBrk="1" hangingPunct="1"/>
              <a:r>
                <a:rPr lang="zh-CN" altLang="en-US" sz="2400" b="1" dirty="0">
                  <a:solidFill>
                    <a:schemeClr val="bg1"/>
                  </a:solidFill>
                  <a:latin typeface="仿宋_GB2312" pitchFamily="1" charset="-122"/>
                  <a:ea typeface="仿宋_GB2312" pitchFamily="1" charset="-122"/>
                  <a:sym typeface="方正正中黑简体" charset="-122"/>
                </a:rPr>
                <a:t>保养</a:t>
              </a:r>
              <a:endParaRPr lang="zh-CN" altLang="en-US" sz="2400" b="1" dirty="0">
                <a:solidFill>
                  <a:schemeClr val="bg1"/>
                </a:solidFill>
                <a:latin typeface="仿宋_GB2312" pitchFamily="1" charset="-122"/>
                <a:ea typeface="仿宋_GB2312" pitchFamily="1" charset="-122"/>
                <a:sym typeface="方正正中黑简体"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p:cBhvr>
                                        <p:cTn id="7" dur="500"/>
                                        <p:tgtEl>
                                          <p:spTgt spid="31747"/>
                                        </p:tgtEl>
                                      </p:cBhvr>
                                    </p:animEffect>
                                    <p:anim calcmode="lin" valueType="num">
                                      <p:cBhvr>
                                        <p:cTn id="8" dur="500" fill="hold"/>
                                        <p:tgtEl>
                                          <p:spTgt spid="31747"/>
                                        </p:tgtEl>
                                        <p:attrNameLst>
                                          <p:attrName>ppt_x</p:attrName>
                                        </p:attrNameLst>
                                      </p:cBhvr>
                                      <p:tavLst>
                                        <p:tav tm="0">
                                          <p:val>
                                            <p:strVal val="#ppt_x"/>
                                          </p:val>
                                        </p:tav>
                                        <p:tav tm="100000">
                                          <p:val>
                                            <p:strVal val="#ppt_x"/>
                                          </p:val>
                                        </p:tav>
                                      </p:tavLst>
                                    </p:anim>
                                    <p:anim calcmode="lin" valueType="num">
                                      <p:cBhvr>
                                        <p:cTn id="9" dur="500" fill="hold"/>
                                        <p:tgtEl>
                                          <p:spTgt spid="3174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p:cTn id="13" dur="500" fill="hold"/>
                                        <p:tgtEl>
                                          <p:spTgt spid="31756"/>
                                        </p:tgtEl>
                                        <p:attrNameLst>
                                          <p:attrName>ppt_x</p:attrName>
                                        </p:attrNameLst>
                                      </p:cBhvr>
                                      <p:tavLst>
                                        <p:tav tm="0">
                                          <p:val>
                                            <p:strVal val="#ppt_x"/>
                                          </p:val>
                                        </p:tav>
                                        <p:tav tm="100000">
                                          <p:val>
                                            <p:strVal val="#ppt_x"/>
                                          </p:val>
                                        </p:tav>
                                      </p:tavLst>
                                    </p:anim>
                                    <p:anim calcmode="lin" valueType="num">
                                      <p:cBhvr>
                                        <p:cTn id="14" dur="500" fill="hold"/>
                                        <p:tgtEl>
                                          <p:spTgt spid="31756"/>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p:cTn id="17" dur="500" fill="hold"/>
                                        <p:tgtEl>
                                          <p:spTgt spid="31753"/>
                                        </p:tgtEl>
                                        <p:attrNameLst>
                                          <p:attrName>ppt_x</p:attrName>
                                        </p:attrNameLst>
                                      </p:cBhvr>
                                      <p:tavLst>
                                        <p:tav tm="0">
                                          <p:val>
                                            <p:strVal val="#ppt_x"/>
                                          </p:val>
                                        </p:tav>
                                        <p:tav tm="100000">
                                          <p:val>
                                            <p:strVal val="#ppt_x"/>
                                          </p:val>
                                        </p:tav>
                                      </p:tavLst>
                                    </p:anim>
                                    <p:anim calcmode="lin" valueType="num">
                                      <p:cBhvr>
                                        <p:cTn id="18" dur="500" fill="hold"/>
                                        <p:tgtEl>
                                          <p:spTgt spid="3175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1778"/>
                                        </p:tgtEl>
                                        <p:attrNameLst>
                                          <p:attrName>style.visibility</p:attrName>
                                        </p:attrNameLst>
                                      </p:cBhvr>
                                      <p:to>
                                        <p:strVal val="visible"/>
                                      </p:to>
                                    </p:set>
                                    <p:animEffect transition="in">
                                      <p:cBhvr>
                                        <p:cTn id="22" dur="500"/>
                                        <p:tgtEl>
                                          <p:spTgt spid="31778"/>
                                        </p:tgtEl>
                                      </p:cBhvr>
                                    </p:animEffect>
                                    <p:anim calcmode="lin" valueType="num">
                                      <p:cBhvr>
                                        <p:cTn id="23" dur="500" fill="hold"/>
                                        <p:tgtEl>
                                          <p:spTgt spid="31778"/>
                                        </p:tgtEl>
                                        <p:attrNameLst>
                                          <p:attrName>ppt_x</p:attrName>
                                        </p:attrNameLst>
                                      </p:cBhvr>
                                      <p:tavLst>
                                        <p:tav tm="0">
                                          <p:val>
                                            <p:strVal val="#ppt_x"/>
                                          </p:val>
                                        </p:tav>
                                        <p:tav tm="100000">
                                          <p:val>
                                            <p:strVal val="#ppt_x"/>
                                          </p:val>
                                        </p:tav>
                                      </p:tavLst>
                                    </p:anim>
                                    <p:anim calcmode="lin" valueType="num">
                                      <p:cBhvr>
                                        <p:cTn id="24" dur="500" fill="hold"/>
                                        <p:tgtEl>
                                          <p:spTgt spid="317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p:cBhvr>
                                        <p:cTn id="27" dur="500"/>
                                        <p:tgtEl>
                                          <p:spTgt spid="31759"/>
                                        </p:tgtEl>
                                      </p:cBhvr>
                                    </p:animEffect>
                                    <p:anim calcmode="lin" valueType="num">
                                      <p:cBhvr>
                                        <p:cTn id="28" dur="500" fill="hold"/>
                                        <p:tgtEl>
                                          <p:spTgt spid="31759"/>
                                        </p:tgtEl>
                                        <p:attrNameLst>
                                          <p:attrName>ppt_x</p:attrName>
                                        </p:attrNameLst>
                                      </p:cBhvr>
                                      <p:tavLst>
                                        <p:tav tm="0">
                                          <p:val>
                                            <p:strVal val="#ppt_x"/>
                                          </p:val>
                                        </p:tav>
                                        <p:tav tm="100000">
                                          <p:val>
                                            <p:strVal val="#ppt_x"/>
                                          </p:val>
                                        </p:tav>
                                      </p:tavLst>
                                    </p:anim>
                                    <p:anim calcmode="lin" valueType="num">
                                      <p:cBhvr>
                                        <p:cTn id="29" dur="500" fill="hold"/>
                                        <p:tgtEl>
                                          <p:spTgt spid="3175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760"/>
                                        </p:tgtEl>
                                        <p:attrNameLst>
                                          <p:attrName>style.visibility</p:attrName>
                                        </p:attrNameLst>
                                      </p:cBhvr>
                                      <p:to>
                                        <p:strVal val="visible"/>
                                      </p:to>
                                    </p:set>
                                    <p:animEffect transition="in">
                                      <p:cBhvr>
                                        <p:cTn id="32" dur="500"/>
                                        <p:tgtEl>
                                          <p:spTgt spid="31760"/>
                                        </p:tgtEl>
                                      </p:cBhvr>
                                    </p:animEffect>
                                    <p:anim calcmode="lin" valueType="num">
                                      <p:cBhvr>
                                        <p:cTn id="33" dur="500" fill="hold"/>
                                        <p:tgtEl>
                                          <p:spTgt spid="31760"/>
                                        </p:tgtEl>
                                        <p:attrNameLst>
                                          <p:attrName>ppt_x</p:attrName>
                                        </p:attrNameLst>
                                      </p:cBhvr>
                                      <p:tavLst>
                                        <p:tav tm="0">
                                          <p:val>
                                            <p:strVal val="#ppt_x"/>
                                          </p:val>
                                        </p:tav>
                                        <p:tav tm="100000">
                                          <p:val>
                                            <p:strVal val="#ppt_x"/>
                                          </p:val>
                                        </p:tav>
                                      </p:tavLst>
                                    </p:anim>
                                    <p:anim calcmode="lin" valueType="num">
                                      <p:cBhvr>
                                        <p:cTn id="34" dur="500" fill="hold"/>
                                        <p:tgtEl>
                                          <p:spTgt spid="3176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777"/>
                                        </p:tgtEl>
                                        <p:attrNameLst>
                                          <p:attrName>style.visibility</p:attrName>
                                        </p:attrNameLst>
                                      </p:cBhvr>
                                      <p:to>
                                        <p:strVal val="visible"/>
                                      </p:to>
                                    </p:set>
                                    <p:animEffect transition="in">
                                      <p:cBhvr>
                                        <p:cTn id="37" dur="500"/>
                                        <p:tgtEl>
                                          <p:spTgt spid="31777"/>
                                        </p:tgtEl>
                                      </p:cBhvr>
                                    </p:animEffect>
                                    <p:anim calcmode="lin" valueType="num">
                                      <p:cBhvr>
                                        <p:cTn id="38" dur="500" fill="hold"/>
                                        <p:tgtEl>
                                          <p:spTgt spid="31777"/>
                                        </p:tgtEl>
                                        <p:attrNameLst>
                                          <p:attrName>ppt_x</p:attrName>
                                        </p:attrNameLst>
                                      </p:cBhvr>
                                      <p:tavLst>
                                        <p:tav tm="0">
                                          <p:val>
                                            <p:strVal val="#ppt_x"/>
                                          </p:val>
                                        </p:tav>
                                        <p:tav tm="100000">
                                          <p:val>
                                            <p:strVal val="#ppt_x"/>
                                          </p:val>
                                        </p:tav>
                                      </p:tavLst>
                                    </p:anim>
                                    <p:anim calcmode="lin" valueType="num">
                                      <p:cBhvr>
                                        <p:cTn id="39" dur="500" fill="hold"/>
                                        <p:tgtEl>
                                          <p:spTgt spid="3177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757"/>
                                        </p:tgtEl>
                                        <p:attrNameLst>
                                          <p:attrName>style.visibility</p:attrName>
                                        </p:attrNameLst>
                                      </p:cBhvr>
                                      <p:to>
                                        <p:strVal val="visible"/>
                                      </p:to>
                                    </p:set>
                                    <p:animEffect transition="in">
                                      <p:cBhvr>
                                        <p:cTn id="42" dur="500"/>
                                        <p:tgtEl>
                                          <p:spTgt spid="31757"/>
                                        </p:tgtEl>
                                      </p:cBhvr>
                                    </p:animEffect>
                                    <p:anim calcmode="lin" valueType="num">
                                      <p:cBhvr>
                                        <p:cTn id="43" dur="500" fill="hold"/>
                                        <p:tgtEl>
                                          <p:spTgt spid="31757"/>
                                        </p:tgtEl>
                                        <p:attrNameLst>
                                          <p:attrName>ppt_x</p:attrName>
                                        </p:attrNameLst>
                                      </p:cBhvr>
                                      <p:tavLst>
                                        <p:tav tm="0">
                                          <p:val>
                                            <p:strVal val="#ppt_x"/>
                                          </p:val>
                                        </p:tav>
                                        <p:tav tm="100000">
                                          <p:val>
                                            <p:strVal val="#ppt_x"/>
                                          </p:val>
                                        </p:tav>
                                      </p:tavLst>
                                    </p:anim>
                                    <p:anim calcmode="lin" valueType="num">
                                      <p:cBhvr>
                                        <p:cTn id="44" dur="500" fill="hold"/>
                                        <p:tgtEl>
                                          <p:spTgt spid="3175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1783"/>
                                        </p:tgtEl>
                                        <p:attrNameLst>
                                          <p:attrName>style.visibility</p:attrName>
                                        </p:attrNameLst>
                                      </p:cBhvr>
                                      <p:to>
                                        <p:strVal val="visible"/>
                                      </p:to>
                                    </p:set>
                                    <p:animEffect transition="in">
                                      <p:cBhvr>
                                        <p:cTn id="47" dur="500"/>
                                        <p:tgtEl>
                                          <p:spTgt spid="31783"/>
                                        </p:tgtEl>
                                      </p:cBhvr>
                                    </p:animEffect>
                                    <p:anim calcmode="lin" valueType="num">
                                      <p:cBhvr>
                                        <p:cTn id="48" dur="500" fill="hold"/>
                                        <p:tgtEl>
                                          <p:spTgt spid="31783"/>
                                        </p:tgtEl>
                                        <p:attrNameLst>
                                          <p:attrName>ppt_x</p:attrName>
                                        </p:attrNameLst>
                                      </p:cBhvr>
                                      <p:tavLst>
                                        <p:tav tm="0">
                                          <p:val>
                                            <p:strVal val="#ppt_x"/>
                                          </p:val>
                                        </p:tav>
                                        <p:tav tm="100000">
                                          <p:val>
                                            <p:strVal val="#ppt_x"/>
                                          </p:val>
                                        </p:tav>
                                      </p:tavLst>
                                    </p:anim>
                                    <p:anim calcmode="lin" valueType="num">
                                      <p:cBhvr>
                                        <p:cTn id="49" dur="500" fill="hold"/>
                                        <p:tgtEl>
                                          <p:spTgt spid="3178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1758"/>
                                        </p:tgtEl>
                                        <p:attrNameLst>
                                          <p:attrName>style.visibility</p:attrName>
                                        </p:attrNameLst>
                                      </p:cBhvr>
                                      <p:to>
                                        <p:strVal val="visible"/>
                                      </p:to>
                                    </p:set>
                                    <p:animEffect transition="in">
                                      <p:cBhvr>
                                        <p:cTn id="52" dur="500"/>
                                        <p:tgtEl>
                                          <p:spTgt spid="31758"/>
                                        </p:tgtEl>
                                      </p:cBhvr>
                                    </p:animEffect>
                                    <p:anim calcmode="lin" valueType="num">
                                      <p:cBhvr>
                                        <p:cTn id="53" dur="500" fill="hold"/>
                                        <p:tgtEl>
                                          <p:spTgt spid="31758"/>
                                        </p:tgtEl>
                                        <p:attrNameLst>
                                          <p:attrName>ppt_x</p:attrName>
                                        </p:attrNameLst>
                                      </p:cBhvr>
                                      <p:tavLst>
                                        <p:tav tm="0">
                                          <p:val>
                                            <p:strVal val="#ppt_x"/>
                                          </p:val>
                                        </p:tav>
                                        <p:tav tm="100000">
                                          <p:val>
                                            <p:strVal val="#ppt_x"/>
                                          </p:val>
                                        </p:tav>
                                      </p:tavLst>
                                    </p:anim>
                                    <p:anim calcmode="lin" valueType="num">
                                      <p:cBhvr>
                                        <p:cTn id="54" dur="500" fill="hold"/>
                                        <p:tgtEl>
                                          <p:spTgt spid="3175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1776"/>
                                        </p:tgtEl>
                                        <p:attrNameLst>
                                          <p:attrName>style.visibility</p:attrName>
                                        </p:attrNameLst>
                                      </p:cBhvr>
                                      <p:to>
                                        <p:strVal val="visible"/>
                                      </p:to>
                                    </p:set>
                                    <p:animEffect transition="in">
                                      <p:cBhvr>
                                        <p:cTn id="57" dur="500"/>
                                        <p:tgtEl>
                                          <p:spTgt spid="31776"/>
                                        </p:tgtEl>
                                      </p:cBhvr>
                                    </p:animEffect>
                                    <p:anim calcmode="lin" valueType="num">
                                      <p:cBhvr>
                                        <p:cTn id="58" dur="500" fill="hold"/>
                                        <p:tgtEl>
                                          <p:spTgt spid="31776"/>
                                        </p:tgtEl>
                                        <p:attrNameLst>
                                          <p:attrName>ppt_x</p:attrName>
                                        </p:attrNameLst>
                                      </p:cBhvr>
                                      <p:tavLst>
                                        <p:tav tm="0">
                                          <p:val>
                                            <p:strVal val="#ppt_x"/>
                                          </p:val>
                                        </p:tav>
                                        <p:tav tm="100000">
                                          <p:val>
                                            <p:strVal val="#ppt_x"/>
                                          </p:val>
                                        </p:tav>
                                      </p:tavLst>
                                    </p:anim>
                                    <p:anim calcmode="lin" valueType="num">
                                      <p:cBhvr>
                                        <p:cTn id="59" dur="500" fill="hold"/>
                                        <p:tgtEl>
                                          <p:spTgt spid="3177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1765"/>
                                        </p:tgtEl>
                                        <p:attrNameLst>
                                          <p:attrName>style.visibility</p:attrName>
                                        </p:attrNameLst>
                                      </p:cBhvr>
                                      <p:to>
                                        <p:strVal val="visible"/>
                                      </p:to>
                                    </p:set>
                                    <p:animEffect transition="in">
                                      <p:cBhvr>
                                        <p:cTn id="62" dur="500"/>
                                        <p:tgtEl>
                                          <p:spTgt spid="31765"/>
                                        </p:tgtEl>
                                      </p:cBhvr>
                                    </p:animEffect>
                                    <p:anim calcmode="lin" valueType="num">
                                      <p:cBhvr>
                                        <p:cTn id="63" dur="500" fill="hold"/>
                                        <p:tgtEl>
                                          <p:spTgt spid="31765"/>
                                        </p:tgtEl>
                                        <p:attrNameLst>
                                          <p:attrName>ppt_x</p:attrName>
                                        </p:attrNameLst>
                                      </p:cBhvr>
                                      <p:tavLst>
                                        <p:tav tm="0">
                                          <p:val>
                                            <p:strVal val="#ppt_x"/>
                                          </p:val>
                                        </p:tav>
                                        <p:tav tm="100000">
                                          <p:val>
                                            <p:strVal val="#ppt_x"/>
                                          </p:val>
                                        </p:tav>
                                      </p:tavLst>
                                    </p:anim>
                                    <p:anim calcmode="lin" valueType="num">
                                      <p:cBhvr>
                                        <p:cTn id="64" dur="500" fill="hold"/>
                                        <p:tgtEl>
                                          <p:spTgt spid="3176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in">
                                      <p:cBhvr>
                                        <p:cTn id="68" dur="500"/>
                                        <p:tgtEl>
                                          <p:spTgt spid="31778"/>
                                        </p:tgtEl>
                                      </p:cBhvr>
                                    </p:animEffect>
                                    <p:set>
                                      <p:cBhvr>
                                        <p:cTn id="69" dur="1" fill="hold">
                                          <p:stCondLst>
                                            <p:cond delay="499"/>
                                          </p:stCondLst>
                                        </p:cTn>
                                        <p:tgtEl>
                                          <p:spTgt spid="3177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in">
                                      <p:cBhvr>
                                        <p:cTn id="71" dur="500"/>
                                        <p:tgtEl>
                                          <p:spTgt spid="31759"/>
                                        </p:tgtEl>
                                      </p:cBhvr>
                                    </p:animEffect>
                                    <p:set>
                                      <p:cBhvr>
                                        <p:cTn id="72" dur="1" fill="hold">
                                          <p:stCondLst>
                                            <p:cond delay="499"/>
                                          </p:stCondLst>
                                        </p:cTn>
                                        <p:tgtEl>
                                          <p:spTgt spid="31759"/>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in">
                                      <p:cBhvr>
                                        <p:cTn id="74" dur="500"/>
                                        <p:tgtEl>
                                          <p:spTgt spid="31760"/>
                                        </p:tgtEl>
                                      </p:cBhvr>
                                    </p:animEffect>
                                    <p:set>
                                      <p:cBhvr>
                                        <p:cTn id="75" dur="1" fill="hold">
                                          <p:stCondLst>
                                            <p:cond delay="499"/>
                                          </p:stCondLst>
                                        </p:cTn>
                                        <p:tgtEl>
                                          <p:spTgt spid="3176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in">
                                      <p:cBhvr>
                                        <p:cTn id="77" dur="500"/>
                                        <p:tgtEl>
                                          <p:spTgt spid="31777"/>
                                        </p:tgtEl>
                                      </p:cBhvr>
                                    </p:animEffect>
                                    <p:set>
                                      <p:cBhvr>
                                        <p:cTn id="78" dur="1" fill="hold">
                                          <p:stCondLst>
                                            <p:cond delay="499"/>
                                          </p:stCondLst>
                                        </p:cTn>
                                        <p:tgtEl>
                                          <p:spTgt spid="3177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in">
                                      <p:cBhvr>
                                        <p:cTn id="80" dur="500"/>
                                        <p:tgtEl>
                                          <p:spTgt spid="31757"/>
                                        </p:tgtEl>
                                      </p:cBhvr>
                                    </p:animEffect>
                                    <p:set>
                                      <p:cBhvr>
                                        <p:cTn id="81" dur="1" fill="hold">
                                          <p:stCondLst>
                                            <p:cond delay="499"/>
                                          </p:stCondLst>
                                        </p:cTn>
                                        <p:tgtEl>
                                          <p:spTgt spid="3175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in">
                                      <p:cBhvr>
                                        <p:cTn id="83" dur="500"/>
                                        <p:tgtEl>
                                          <p:spTgt spid="31783"/>
                                        </p:tgtEl>
                                      </p:cBhvr>
                                    </p:animEffect>
                                    <p:set>
                                      <p:cBhvr>
                                        <p:cTn id="84" dur="1" fill="hold">
                                          <p:stCondLst>
                                            <p:cond delay="499"/>
                                          </p:stCondLst>
                                        </p:cTn>
                                        <p:tgtEl>
                                          <p:spTgt spid="3178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in">
                                      <p:cBhvr>
                                        <p:cTn id="86" dur="500"/>
                                        <p:tgtEl>
                                          <p:spTgt spid="31758"/>
                                        </p:tgtEl>
                                      </p:cBhvr>
                                    </p:animEffect>
                                    <p:set>
                                      <p:cBhvr>
                                        <p:cTn id="87" dur="1" fill="hold">
                                          <p:stCondLst>
                                            <p:cond delay="499"/>
                                          </p:stCondLst>
                                        </p:cTn>
                                        <p:tgtEl>
                                          <p:spTgt spid="31758"/>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in">
                                      <p:cBhvr>
                                        <p:cTn id="89" dur="500"/>
                                        <p:tgtEl>
                                          <p:spTgt spid="31776"/>
                                        </p:tgtEl>
                                      </p:cBhvr>
                                    </p:animEffect>
                                    <p:set>
                                      <p:cBhvr>
                                        <p:cTn id="90" dur="1" fill="hold">
                                          <p:stCondLst>
                                            <p:cond delay="499"/>
                                          </p:stCondLst>
                                        </p:cTn>
                                        <p:tgtEl>
                                          <p:spTgt spid="3177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in">
                                      <p:cBhvr>
                                        <p:cTn id="92" dur="500"/>
                                        <p:tgtEl>
                                          <p:spTgt spid="31765"/>
                                        </p:tgtEl>
                                      </p:cBhvr>
                                    </p:animEffect>
                                    <p:set>
                                      <p:cBhvr>
                                        <p:cTn id="93" dur="1" fill="hold">
                                          <p:stCondLst>
                                            <p:cond delay="499"/>
                                          </p:stCondLst>
                                        </p:cTn>
                                        <p:tgtEl>
                                          <p:spTgt spid="3176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in">
                                      <p:cBhvr>
                                        <p:cTn id="95" dur="500"/>
                                        <p:tgtEl>
                                          <p:spTgt spid="31747"/>
                                        </p:tgtEl>
                                      </p:cBhvr>
                                    </p:animEffect>
                                    <p:set>
                                      <p:cBhvr>
                                        <p:cTn id="96" dur="1" fill="hold">
                                          <p:stCondLst>
                                            <p:cond delay="499"/>
                                          </p:stCondLst>
                                        </p:cTn>
                                        <p:tgtEl>
                                          <p:spTgt spid="31747"/>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in">
                                      <p:cBhvr>
                                        <p:cTn id="98" dur="500"/>
                                        <p:tgtEl>
                                          <p:spTgt spid="31756"/>
                                        </p:tgtEl>
                                      </p:cBhvr>
                                    </p:animEffect>
                                    <p:set>
                                      <p:cBhvr>
                                        <p:cTn id="99" dur="1" fill="hold">
                                          <p:stCondLst>
                                            <p:cond delay="499"/>
                                          </p:stCondLst>
                                        </p:cTn>
                                        <p:tgtEl>
                                          <p:spTgt spid="31756"/>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in">
                                      <p:cBhvr>
                                        <p:cTn id="101" dur="500"/>
                                        <p:tgtEl>
                                          <p:spTgt spid="31753"/>
                                        </p:tgtEl>
                                      </p:cBhvr>
                                    </p:animEffect>
                                    <p:set>
                                      <p:cBhvr>
                                        <p:cTn id="102" dur="1" fill="hold">
                                          <p:stCondLst>
                                            <p:cond delay="499"/>
                                          </p:stCondLst>
                                        </p:cTn>
                                        <p:tgtEl>
                                          <p:spTgt spid="317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bldLvl="0"/>
      <p:bldP spid="31756" grpId="1" bldLvl="0"/>
      <p:bldP spid="31759" grpId="0" bldLvl="0"/>
      <p:bldP spid="31759" grpId="1" bldLvl="0"/>
      <p:bldP spid="31776" grpId="0" bldLvl="0"/>
      <p:bldP spid="31776" grpId="1" bldLvl="0"/>
      <p:bldP spid="31777" grpId="0" bldLvl="0"/>
      <p:bldP spid="31777" grpId="1"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a:t>
            </a:r>
            <a:r>
              <a:rPr lang="zh-CN"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 </a:t>
            </a:r>
            <a:r>
              <a:rPr lang="zh-CN"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a:lstStyle>
          <a:p>
            <a:pPr>
              <a:spcAft>
                <a:spcPts val="0"/>
              </a:spcAft>
            </a:pPr>
            <a:r>
              <a:rPr lang="zh-CN" altLang="en-US" sz="2800" dirty="0">
                <a:solidFill>
                  <a:schemeClr val="accent1">
                    <a:lumMod val="75000"/>
                  </a:schemeClr>
                </a:solidFill>
                <a:latin typeface="微软雅黑" panose="020B0503020204020204" pitchFamily="2"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2"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2769"/>
          <p:cNvGrpSpPr/>
          <p:nvPr/>
        </p:nvGrpSpPr>
        <p:grpSpPr>
          <a:xfrm>
            <a:off x="1055688" y="1127125"/>
            <a:ext cx="10080625" cy="103188"/>
            <a:chOff x="0" y="0"/>
            <a:chExt cx="10080625" cy="103239"/>
          </a:xfrm>
        </p:grpSpPr>
        <p:sp>
          <p:nvSpPr>
            <p:cNvPr id="32771"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2"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2773"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防护设施</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32774" name="AutoShape 3"/>
          <p:cNvSpPr>
            <a:spLocks noChangeAspect="1" noTextEdit="1"/>
          </p:cNvSpPr>
          <p:nvPr/>
        </p:nvSpPr>
        <p:spPr>
          <a:xfrm>
            <a:off x="1414463" y="1878013"/>
            <a:ext cx="2105025" cy="4060825"/>
          </a:xfrm>
          <a:prstGeom prst="rect">
            <a:avLst/>
          </a:prstGeom>
          <a:noFill/>
          <a:ln w="9525">
            <a:noFill/>
          </a:ln>
        </p:spPr>
        <p:txBody>
          <a:bodyPr/>
          <a:lstStyle/>
          <a:p>
            <a:endParaRPr lang="zh-CN" altLang="en-US"/>
          </a:p>
        </p:txBody>
      </p:sp>
      <p:sp>
        <p:nvSpPr>
          <p:cNvPr id="32775" name="文本框 43"/>
          <p:cNvSpPr/>
          <p:nvPr/>
        </p:nvSpPr>
        <p:spPr>
          <a:xfrm>
            <a:off x="7964488" y="1990725"/>
            <a:ext cx="1416050" cy="461963"/>
          </a:xfrm>
          <a:prstGeom prst="rect">
            <a:avLst/>
          </a:prstGeom>
          <a:noFill/>
          <a:ln w="9525">
            <a:noFill/>
          </a:ln>
        </p:spPr>
        <p:txBody>
          <a:bodyPr wrap="none">
            <a:spAutoFit/>
          </a:bodyPr>
          <a:lstStyle/>
          <a:p>
            <a:pPr lvl="0" eaLnBrk="1" hangingPunct="1"/>
            <a:r>
              <a:rPr lang="zh-CN" altLang="en-US" sz="2400" b="1" dirty="0">
                <a:solidFill>
                  <a:srgbClr val="3F762A"/>
                </a:solidFill>
                <a:latin typeface="仿宋_GB2312" pitchFamily="1" charset="-122"/>
                <a:ea typeface="仿宋_GB2312" pitchFamily="1" charset="-122"/>
                <a:sym typeface="方正正中黑简体" charset="-122"/>
              </a:rPr>
              <a:t>准备材料</a:t>
            </a:r>
            <a:endParaRPr lang="zh-CN" altLang="en-US" sz="2400" b="1" dirty="0">
              <a:solidFill>
                <a:srgbClr val="3F762A"/>
              </a:solidFill>
              <a:latin typeface="仿宋_GB2312" pitchFamily="1" charset="-122"/>
              <a:ea typeface="仿宋_GB2312" pitchFamily="1" charset="-122"/>
              <a:sym typeface="方正正中黑简体" charset="-122"/>
            </a:endParaRPr>
          </a:p>
        </p:txBody>
      </p:sp>
      <p:sp>
        <p:nvSpPr>
          <p:cNvPr id="32776" name="矩形 44"/>
          <p:cNvSpPr/>
          <p:nvPr/>
        </p:nvSpPr>
        <p:spPr>
          <a:xfrm>
            <a:off x="8023225" y="2400300"/>
            <a:ext cx="3419475" cy="46038"/>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7" name="矩形 47"/>
          <p:cNvSpPr/>
          <p:nvPr/>
        </p:nvSpPr>
        <p:spPr>
          <a:xfrm>
            <a:off x="7945438" y="2828925"/>
            <a:ext cx="3806825" cy="369888"/>
          </a:xfrm>
          <a:prstGeom prst="rect">
            <a:avLst/>
          </a:prstGeom>
          <a:noFill/>
          <a:ln w="9525">
            <a:noFill/>
          </a:ln>
        </p:spPr>
        <p:txBody>
          <a:bodyPr>
            <a:spAutoFit/>
          </a:bodyPr>
          <a:lstStyle/>
          <a:p>
            <a:pPr marL="171450" lvl="0" indent="-171450" eaLnBrk="1" hangingPunct="1">
              <a:buClr>
                <a:srgbClr val="3F762A"/>
              </a:buClr>
              <a:buChar char="p"/>
            </a:pP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职业病防护设施一览表（表</a:t>
            </a:r>
            <a:r>
              <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rPr>
              <a:t>2-4</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a:t>
            </a:r>
            <a:endParaRPr lang="zh-CN" altLang="en-US" dirty="0">
              <a:latin typeface="宋体" panose="02010600030101010101" pitchFamily="2" charset="-122"/>
              <a:ea typeface="宋体" panose="02010600030101010101" pitchFamily="2" charset="-122"/>
            </a:endParaRPr>
          </a:p>
        </p:txBody>
      </p:sp>
      <p:sp>
        <p:nvSpPr>
          <p:cNvPr id="32778" name="矩形 48"/>
          <p:cNvSpPr/>
          <p:nvPr/>
        </p:nvSpPr>
        <p:spPr>
          <a:xfrm>
            <a:off x="7945438" y="3295650"/>
            <a:ext cx="3806825" cy="646113"/>
          </a:xfrm>
          <a:prstGeom prst="rect">
            <a:avLst/>
          </a:prstGeom>
          <a:noFill/>
          <a:ln w="9525">
            <a:noFill/>
          </a:ln>
        </p:spPr>
        <p:txBody>
          <a:bodyPr>
            <a:spAutoFit/>
          </a:bodyPr>
          <a:lstStyle/>
          <a:p>
            <a:pPr marL="171450" lvl="0" indent="-171450" eaLnBrk="1" hangingPunct="1">
              <a:buClr>
                <a:srgbClr val="3F762A"/>
              </a:buClr>
              <a:buChar char="p"/>
            </a:pPr>
            <a:r>
              <a:rPr lang="zh-CN" altLang="en-US" dirty="0">
                <a:solidFill>
                  <a:srgbClr val="000000"/>
                </a:solidFill>
                <a:latin typeface="宋体" panose="02010600030101010101" pitchFamily="2" charset="-122"/>
                <a:ea typeface="宋体" panose="02010600030101010101" pitchFamily="2" charset="-122"/>
              </a:rPr>
              <a:t>职业病防护设施设计方案、检测报告</a:t>
            </a:r>
            <a:endParaRPr lang="zh-CN" altLang="en-US" dirty="0">
              <a:solidFill>
                <a:srgbClr val="000000"/>
              </a:solidFill>
              <a:latin typeface="宋体" panose="02010600030101010101" pitchFamily="2" charset="-122"/>
              <a:ea typeface="宋体" panose="02010600030101010101" pitchFamily="2" charset="-122"/>
            </a:endParaRPr>
          </a:p>
        </p:txBody>
      </p:sp>
      <p:sp>
        <p:nvSpPr>
          <p:cNvPr id="32779" name="矩形 49"/>
          <p:cNvSpPr/>
          <p:nvPr/>
        </p:nvSpPr>
        <p:spPr>
          <a:xfrm>
            <a:off x="7964488" y="4038600"/>
            <a:ext cx="3808412" cy="923925"/>
          </a:xfrm>
          <a:prstGeom prst="rect">
            <a:avLst/>
          </a:prstGeom>
          <a:noFill/>
          <a:ln w="9525">
            <a:noFill/>
          </a:ln>
        </p:spPr>
        <p:txBody>
          <a:bodyPr>
            <a:spAutoFit/>
          </a:bodyPr>
          <a:lstStyle/>
          <a:p>
            <a:pPr marL="171450" lvl="0" indent="-171450" eaLnBrk="1" hangingPunct="1">
              <a:buClr>
                <a:srgbClr val="3F762A"/>
              </a:buClr>
              <a:buChar char="p"/>
            </a:pP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职业病防护设施检修、维护记录（表</a:t>
            </a:r>
            <a:r>
              <a:rPr lang="en-US" altLang="x-none" dirty="0">
                <a:solidFill>
                  <a:srgbClr val="000000"/>
                </a:solidFill>
                <a:latin typeface="宋体" panose="02010600030101010101" pitchFamily="2" charset="-122"/>
                <a:ea typeface="宋体" panose="02010600030101010101" pitchFamily="2" charset="-122"/>
                <a:sym typeface="Times New Roman" panose="02020603050405020304" pitchFamily="2" charset="0"/>
              </a:rPr>
              <a:t>2-5</a:t>
            </a:r>
            <a:r>
              <a:rPr lang="zh-CN" altLang="en-US" dirty="0">
                <a:solidFill>
                  <a:srgbClr val="000000"/>
                </a:solidFill>
                <a:latin typeface="宋体" panose="02010600030101010101" pitchFamily="2" charset="-122"/>
                <a:ea typeface="宋体" panose="02010600030101010101" pitchFamily="2" charset="-122"/>
                <a:sym typeface="Times New Roman" panose="02020603050405020304" pitchFamily="2" charset="0"/>
              </a:rPr>
              <a:t>）</a:t>
            </a:r>
            <a:endParaRPr lang="zh-CN" altLang="en-US" dirty="0">
              <a:latin typeface="宋体" panose="02010600030101010101" pitchFamily="2" charset="-122"/>
              <a:ea typeface="宋体" panose="02010600030101010101" pitchFamily="2" charset="-122"/>
            </a:endParaRPr>
          </a:p>
          <a:p>
            <a:pPr marL="171450" lvl="0" indent="-171450" eaLnBrk="1" hangingPunct="1">
              <a:buClr>
                <a:srgbClr val="3F762A"/>
              </a:buClr>
            </a:pPr>
            <a:endParaRPr lang="zh-CN" altLang="en-US" dirty="0">
              <a:solidFill>
                <a:srgbClr val="000000"/>
              </a:solidFill>
              <a:latin typeface="宋体" panose="02010600030101010101" pitchFamily="2" charset="-122"/>
              <a:ea typeface="宋体" panose="02010600030101010101" pitchFamily="2" charset="-122"/>
            </a:endParaRPr>
          </a:p>
        </p:txBody>
      </p:sp>
      <p:sp>
        <p:nvSpPr>
          <p:cNvPr id="32780" name="矩形 25"/>
          <p:cNvSpPr/>
          <p:nvPr/>
        </p:nvSpPr>
        <p:spPr>
          <a:xfrm>
            <a:off x="8018463" y="5619750"/>
            <a:ext cx="3419475" cy="46038"/>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2781" name="组合 32780"/>
          <p:cNvGrpSpPr/>
          <p:nvPr/>
        </p:nvGrpSpPr>
        <p:grpSpPr>
          <a:xfrm>
            <a:off x="1033463" y="1660525"/>
            <a:ext cx="2333625" cy="4557713"/>
            <a:chOff x="0" y="0"/>
            <a:chExt cx="3432175" cy="6704013"/>
          </a:xfrm>
        </p:grpSpPr>
        <p:sp>
          <p:nvSpPr>
            <p:cNvPr id="32782" name="AutoShape 60"/>
            <p:cNvSpPr>
              <a:spLocks noChangeAspect="1" noTextEdit="1"/>
            </p:cNvSpPr>
            <p:nvPr/>
          </p:nvSpPr>
          <p:spPr>
            <a:xfrm>
              <a:off x="0" y="0"/>
              <a:ext cx="3432175" cy="6704013"/>
            </a:xfrm>
            <a:prstGeom prst="rect">
              <a:avLst/>
            </a:prstGeom>
            <a:noFill/>
            <a:ln w="9525">
              <a:noFill/>
            </a:ln>
          </p:spPr>
          <p:txBody>
            <a:bodyPr/>
            <a:lstStyle/>
            <a:p>
              <a:endParaRPr lang="zh-CN" altLang="en-US"/>
            </a:p>
          </p:txBody>
        </p:sp>
        <p:sp>
          <p:nvSpPr>
            <p:cNvPr id="32783" name="Freeform 74"/>
            <p:cNvSpPr/>
            <p:nvPr/>
          </p:nvSpPr>
          <p:spPr>
            <a:xfrm>
              <a:off x="1392238" y="506413"/>
              <a:ext cx="661988" cy="131763"/>
            </a:xfrm>
            <a:custGeom>
              <a:avLst/>
              <a:gdLst>
                <a:gd name="txL" fmla="*/ 0 w 176"/>
                <a:gd name="txT" fmla="*/ 0 h 35"/>
                <a:gd name="txR" fmla="*/ 176 w 176"/>
                <a:gd name="txB" fmla="*/ 35 h 35"/>
              </a:gdLst>
              <a:ahLst/>
              <a:cxnLst>
                <a:cxn ang="0">
                  <a:pos x="6628" y="63999"/>
                </a:cxn>
                <a:cxn ang="0">
                  <a:pos x="4461" y="691"/>
                </a:cxn>
                <a:cxn ang="0">
                  <a:pos x="2167" y="691"/>
                </a:cxn>
                <a:cxn ang="0">
                  <a:pos x="0" y="63999"/>
                </a:cxn>
                <a:cxn ang="0">
                  <a:pos x="2167" y="0"/>
                </a:cxn>
                <a:cxn ang="0">
                  <a:pos x="4461" y="0"/>
                </a:cxn>
                <a:cxn ang="0">
                  <a:pos x="6628" y="63999"/>
                </a:cxn>
              </a:cxnLst>
              <a:rect l="txL" t="txT" r="txR" b="txB"/>
              <a:pathLst>
                <a:path w="176" h="35">
                  <a:moveTo>
                    <a:pt x="176" y="17"/>
                  </a:moveTo>
                  <a:cubicBezTo>
                    <a:pt x="176" y="27"/>
                    <a:pt x="168" y="35"/>
                    <a:pt x="158" y="35"/>
                  </a:cubicBezTo>
                  <a:cubicBezTo>
                    <a:pt x="18" y="35"/>
                    <a:pt x="18" y="35"/>
                    <a:pt x="18" y="35"/>
                  </a:cubicBezTo>
                  <a:cubicBezTo>
                    <a:pt x="8" y="35"/>
                    <a:pt x="0" y="27"/>
                    <a:pt x="0" y="17"/>
                  </a:cubicBezTo>
                  <a:cubicBezTo>
                    <a:pt x="0" y="8"/>
                    <a:pt x="8" y="0"/>
                    <a:pt x="18" y="0"/>
                  </a:cubicBezTo>
                  <a:cubicBezTo>
                    <a:pt x="158" y="0"/>
                    <a:pt x="158" y="0"/>
                    <a:pt x="158" y="0"/>
                  </a:cubicBezTo>
                  <a:cubicBezTo>
                    <a:pt x="168" y="0"/>
                    <a:pt x="176" y="8"/>
                    <a:pt x="176" y="17"/>
                  </a:cubicBezTo>
                  <a:close/>
                </a:path>
              </a:pathLst>
            </a:custGeom>
            <a:solidFill>
              <a:srgbClr val="FFFFFF">
                <a:alpha val="100000"/>
              </a:srgbClr>
            </a:solidFill>
            <a:ln w="9525">
              <a:noFill/>
            </a:ln>
          </p:spPr>
          <p:txBody>
            <a:bodyPr/>
            <a:lstStyle/>
            <a:p>
              <a:endParaRPr lang="zh-CN" altLang="en-US"/>
            </a:p>
          </p:txBody>
        </p:sp>
      </p:grpSp>
      <p:sp>
        <p:nvSpPr>
          <p:cNvPr id="32784" name="AutoShape 60"/>
          <p:cNvSpPr>
            <a:spLocks noChangeAspect="1" noTextEdit="1"/>
          </p:cNvSpPr>
          <p:nvPr/>
        </p:nvSpPr>
        <p:spPr>
          <a:xfrm>
            <a:off x="8729663" y="1660525"/>
            <a:ext cx="2317750" cy="4527550"/>
          </a:xfrm>
          <a:prstGeom prst="rect">
            <a:avLst/>
          </a:prstGeom>
          <a:noFill/>
          <a:ln w="9525">
            <a:noFill/>
          </a:ln>
        </p:spPr>
        <p:txBody>
          <a:bodyPr/>
          <a:lstStyle/>
          <a:p>
            <a:endParaRPr lang="zh-CN" altLang="en-US"/>
          </a:p>
        </p:txBody>
      </p:sp>
      <p:pic>
        <p:nvPicPr>
          <p:cNvPr id="32785" name="Picture 2"/>
          <p:cNvPicPr>
            <a:picLocks noChangeAspect="1"/>
          </p:cNvPicPr>
          <p:nvPr/>
        </p:nvPicPr>
        <p:blipFill>
          <a:blip r:embed="rId1"/>
          <a:stretch>
            <a:fillRect/>
          </a:stretch>
        </p:blipFill>
        <p:spPr>
          <a:xfrm>
            <a:off x="249238" y="1511300"/>
            <a:ext cx="3805237" cy="4524375"/>
          </a:xfrm>
          <a:prstGeom prst="rect">
            <a:avLst/>
          </a:prstGeom>
          <a:noFill/>
          <a:ln w="9525">
            <a:noFill/>
          </a:ln>
        </p:spPr>
      </p:pic>
      <p:pic>
        <p:nvPicPr>
          <p:cNvPr id="32786" name="Picture 3"/>
          <p:cNvPicPr>
            <a:picLocks noChangeAspect="1"/>
          </p:cNvPicPr>
          <p:nvPr/>
        </p:nvPicPr>
        <p:blipFill>
          <a:blip r:embed="rId2"/>
          <a:stretch>
            <a:fillRect/>
          </a:stretch>
        </p:blipFill>
        <p:spPr>
          <a:xfrm>
            <a:off x="4035425" y="1517650"/>
            <a:ext cx="3889375" cy="4505325"/>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ppt_x</p:attrName>
                                        </p:attrNameLst>
                                      </p:cBhvr>
                                      <p:tavLst>
                                        <p:tav tm="0">
                                          <p:val>
                                            <p:strVal val="0-#ppt_w/2"/>
                                          </p:val>
                                        </p:tav>
                                        <p:tav tm="100000">
                                          <p:val>
                                            <p:strVal val="#ppt_x"/>
                                          </p:val>
                                        </p:tav>
                                      </p:tavLst>
                                    </p:anim>
                                    <p:anim calcmode="lin" valueType="num">
                                      <p:cBhvr>
                                        <p:cTn id="8" dur="500" fill="hold"/>
                                        <p:tgtEl>
                                          <p:spTgt spid="327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p:cTn id="11" dur="500" fill="hold"/>
                                        <p:tgtEl>
                                          <p:spTgt spid="32773"/>
                                        </p:tgtEl>
                                        <p:attrNameLst>
                                          <p:attrName>ppt_x</p:attrName>
                                        </p:attrNameLst>
                                      </p:cBhvr>
                                      <p:tavLst>
                                        <p:tav tm="0">
                                          <p:val>
                                            <p:strVal val="0-#ppt_w/2"/>
                                          </p:val>
                                        </p:tav>
                                        <p:tav tm="100000">
                                          <p:val>
                                            <p:strVal val="#ppt_x"/>
                                          </p:val>
                                        </p:tav>
                                      </p:tavLst>
                                    </p:anim>
                                    <p:anim calcmode="lin" valueType="num">
                                      <p:cBhvr>
                                        <p:cTn id="12"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p:cTn id="16" dur="500"/>
                                        <p:tgtEl>
                                          <p:spTgt spid="32770"/>
                                        </p:tgtEl>
                                        <p:attrNameLst>
                                          <p:attrName>ppt_x</p:attrName>
                                        </p:attrNameLst>
                                      </p:cBhvr>
                                      <p:tavLst>
                                        <p:tav tm="0">
                                          <p:val>
                                            <p:strVal val="ppt_x"/>
                                          </p:val>
                                        </p:tav>
                                        <p:tav tm="100000">
                                          <p:val>
                                            <p:strVal val="1+ppt_w/2"/>
                                          </p:val>
                                        </p:tav>
                                      </p:tavLst>
                                    </p:anim>
                                    <p:anim calcmode="lin" valueType="num">
                                      <p:cBhvr>
                                        <p:cTn id="17" dur="500"/>
                                        <p:tgtEl>
                                          <p:spTgt spid="32770"/>
                                        </p:tgtEl>
                                        <p:attrNameLst>
                                          <p:attrName>ppt_y</p:attrName>
                                        </p:attrNameLst>
                                      </p:cBhvr>
                                      <p:tavLst>
                                        <p:tav tm="0">
                                          <p:val>
                                            <p:strVal val="ppt_y"/>
                                          </p:val>
                                        </p:tav>
                                        <p:tav tm="100000">
                                          <p:val>
                                            <p:strVal val="ppt_y"/>
                                          </p:val>
                                        </p:tav>
                                      </p:tavLst>
                                    </p:anim>
                                    <p:set>
                                      <p:cBhvr>
                                        <p:cTn id="18" dur="1" fill="hold">
                                          <p:stCondLst>
                                            <p:cond delay="499"/>
                                          </p:stCondLst>
                                        </p:cTn>
                                        <p:tgtEl>
                                          <p:spTgt spid="32770"/>
                                        </p:tgtEl>
                                        <p:attrNameLst>
                                          <p:attrName>style.visibility</p:attrName>
                                        </p:attrNameLst>
                                      </p:cBhvr>
                                      <p:to>
                                        <p:strVal val="hidden"/>
                                      </p:to>
                                    </p:set>
                                  </p:childTnLst>
                                </p:cTn>
                              </p:par>
                              <p:par>
                                <p:cTn id="19" presetID="2" presetClass="exit" presetSubtype="2" fill="hold" grpId="1" nodeType="withEffect">
                                  <p:stCondLst>
                                    <p:cond delay="0"/>
                                  </p:stCondLst>
                                  <p:childTnLst>
                                    <p:anim calcmode="lin" valueType="num">
                                      <p:cBhvr>
                                        <p:cTn id="20" dur="500"/>
                                        <p:tgtEl>
                                          <p:spTgt spid="32773"/>
                                        </p:tgtEl>
                                        <p:attrNameLst>
                                          <p:attrName>ppt_x</p:attrName>
                                        </p:attrNameLst>
                                      </p:cBhvr>
                                      <p:tavLst>
                                        <p:tav tm="0">
                                          <p:val>
                                            <p:strVal val="ppt_x"/>
                                          </p:val>
                                        </p:tav>
                                        <p:tav tm="100000">
                                          <p:val>
                                            <p:strVal val="1+ppt_w/2"/>
                                          </p:val>
                                        </p:tav>
                                      </p:tavLst>
                                    </p:anim>
                                    <p:anim calcmode="lin" valueType="num">
                                      <p:cBhvr>
                                        <p:cTn id="21" dur="500"/>
                                        <p:tgtEl>
                                          <p:spTgt spid="32773"/>
                                        </p:tgtEl>
                                        <p:attrNameLst>
                                          <p:attrName>ppt_y</p:attrName>
                                        </p:attrNameLst>
                                      </p:cBhvr>
                                      <p:tavLst>
                                        <p:tav tm="0">
                                          <p:val>
                                            <p:strVal val="ppt_y"/>
                                          </p:val>
                                        </p:tav>
                                        <p:tav tm="100000">
                                          <p:val>
                                            <p:strVal val="ppt_y"/>
                                          </p:val>
                                        </p:tav>
                                      </p:tavLst>
                                    </p:anim>
                                    <p:set>
                                      <p:cBhvr>
                                        <p:cTn id="22" dur="1" fill="hold">
                                          <p:stCondLst>
                                            <p:cond delay="499"/>
                                          </p:stCondLst>
                                        </p:cTn>
                                        <p:tgtEl>
                                          <p:spTgt spid="327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ldLvl="0"/>
      <p:bldP spid="32773" grpId="1"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3795" name="组合 33794"/>
          <p:cNvGrpSpPr/>
          <p:nvPr/>
        </p:nvGrpSpPr>
        <p:grpSpPr>
          <a:xfrm>
            <a:off x="2008188" y="2389188"/>
            <a:ext cx="2079625" cy="2079625"/>
            <a:chOff x="0" y="0"/>
            <a:chExt cx="2079522" cy="2079522"/>
          </a:xfrm>
        </p:grpSpPr>
        <p:grpSp>
          <p:nvGrpSpPr>
            <p:cNvPr id="33796" name="组合 33795"/>
            <p:cNvGrpSpPr/>
            <p:nvPr/>
          </p:nvGrpSpPr>
          <p:grpSpPr>
            <a:xfrm>
              <a:off x="0" y="0"/>
              <a:ext cx="2079522" cy="2079522"/>
              <a:chOff x="0" y="0"/>
              <a:chExt cx="2079522" cy="2079522"/>
            </a:xfrm>
          </p:grpSpPr>
          <p:sp>
            <p:nvSpPr>
              <p:cNvPr id="33797"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3798"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3799"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3800" name="文本框 42"/>
            <p:cNvSpPr/>
            <p:nvPr/>
          </p:nvSpPr>
          <p:spPr>
            <a:xfrm>
              <a:off x="386429" y="311595"/>
              <a:ext cx="1313115" cy="1446478"/>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rPr>
                <a:t>07</a:t>
              </a:r>
              <a:endParaRPr lang="zh-CN" altLang="en-US"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33801" name="组合 33800"/>
          <p:cNvGrpSpPr/>
          <p:nvPr/>
        </p:nvGrpSpPr>
        <p:grpSpPr>
          <a:xfrm>
            <a:off x="6618288" y="1127125"/>
            <a:ext cx="4822825" cy="103188"/>
            <a:chOff x="0" y="0"/>
            <a:chExt cx="4822371" cy="103239"/>
          </a:xfrm>
        </p:grpSpPr>
        <p:sp>
          <p:nvSpPr>
            <p:cNvPr id="33802"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03"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3804"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防护用品</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33805" name="矩形 219"/>
          <p:cNvSpPr/>
          <p:nvPr/>
        </p:nvSpPr>
        <p:spPr>
          <a:xfrm>
            <a:off x="7496175" y="2139950"/>
            <a:ext cx="3792538" cy="646113"/>
          </a:xfrm>
          <a:prstGeom prst="rect">
            <a:avLst/>
          </a:prstGeom>
          <a:noFill/>
          <a:ln w="9525">
            <a:noFill/>
          </a:ln>
        </p:spPr>
        <p:txBody>
          <a:bodyPr>
            <a:spAutoFit/>
          </a:bodyPr>
          <a:lstStyle/>
          <a:p>
            <a:pPr lvl="0" algn="just" eaLnBrk="1" hangingPunct="1"/>
            <a:r>
              <a:rPr lang="zh-CN" altLang="en-US" dirty="0">
                <a:solidFill>
                  <a:srgbClr val="000000"/>
                </a:solidFill>
                <a:latin typeface="Arial" panose="020B0604020202020204" pitchFamily="34" charset="0"/>
                <a:ea typeface="宋体" panose="02010600030101010101" pitchFamily="2" charset="-122"/>
              </a:rPr>
              <a:t>采购计划、发票；防护用品合格证书、产品说明书；领用和更换签字</a:t>
            </a:r>
            <a:endParaRPr lang="zh-CN" altLang="en-US" dirty="0">
              <a:solidFill>
                <a:srgbClr val="000000"/>
              </a:solidFill>
              <a:latin typeface="Arial" panose="020B0604020202020204" pitchFamily="34" charset="0"/>
              <a:ea typeface="宋体" panose="02010600030101010101" pitchFamily="2" charset="-122"/>
            </a:endParaRPr>
          </a:p>
        </p:txBody>
      </p:sp>
      <p:sp>
        <p:nvSpPr>
          <p:cNvPr id="33806" name="矩形 220"/>
          <p:cNvSpPr/>
          <p:nvPr/>
        </p:nvSpPr>
        <p:spPr>
          <a:xfrm>
            <a:off x="7496175" y="4248150"/>
            <a:ext cx="3792538" cy="646113"/>
          </a:xfrm>
          <a:prstGeom prst="rect">
            <a:avLst/>
          </a:prstGeom>
          <a:noFill/>
          <a:ln w="9525">
            <a:noFill/>
          </a:ln>
        </p:spPr>
        <p:txBody>
          <a:bodyPr>
            <a:spAutoFit/>
          </a:bodyPr>
          <a:lstStyle/>
          <a:p>
            <a:pPr lvl="0" algn="just" eaLnBrk="1" hangingPunct="1"/>
            <a:r>
              <a:rPr lang="zh-CN" altLang="en-US" dirty="0">
                <a:solidFill>
                  <a:srgbClr val="000000"/>
                </a:solidFill>
                <a:latin typeface="Arial" panose="020B0604020202020204" pitchFamily="34" charset="0"/>
                <a:ea typeface="宋体" panose="02010600030101010101" pitchFamily="2" charset="-122"/>
              </a:rPr>
              <a:t>通过教育培训和规章制度，督导劳动者正确佩戴个人防护用品</a:t>
            </a:r>
            <a:endParaRPr lang="zh-CN" altLang="en-US" dirty="0">
              <a:solidFill>
                <a:srgbClr val="000000"/>
              </a:solidFill>
              <a:latin typeface="Arial" panose="020B0604020202020204" pitchFamily="34" charset="0"/>
              <a:ea typeface="宋体" panose="02010600030101010101" pitchFamily="2" charset="-122"/>
            </a:endParaRPr>
          </a:p>
        </p:txBody>
      </p:sp>
      <p:grpSp>
        <p:nvGrpSpPr>
          <p:cNvPr id="33807" name="组合 33806"/>
          <p:cNvGrpSpPr/>
          <p:nvPr/>
        </p:nvGrpSpPr>
        <p:grpSpPr>
          <a:xfrm>
            <a:off x="6238875" y="3568700"/>
            <a:ext cx="4600575" cy="719138"/>
            <a:chOff x="0" y="0"/>
            <a:chExt cx="4600326" cy="720000"/>
          </a:xfrm>
        </p:grpSpPr>
        <p:sp>
          <p:nvSpPr>
            <p:cNvPr id="33808" name="Freeform 54"/>
            <p:cNvSpPr/>
            <p:nvPr/>
          </p:nvSpPr>
          <p:spPr>
            <a:xfrm>
              <a:off x="0" y="0"/>
              <a:ext cx="720000" cy="720000"/>
            </a:xfrm>
            <a:custGeom>
              <a:avLst/>
              <a:gdLst/>
              <a:ahLst/>
              <a:cxnLst>
                <a:cxn ang="0">
                  <a:pos x="33079" y="0"/>
                </a:cxn>
                <a:cxn ang="0">
                  <a:pos x="19949" y="3793"/>
                </a:cxn>
                <a:cxn ang="0">
                  <a:pos x="5299" y="15174"/>
                </a:cxn>
                <a:cxn ang="0">
                  <a:pos x="52387" y="32624"/>
                </a:cxn>
                <a:cxn ang="0">
                  <a:pos x="32421" y="57661"/>
                </a:cxn>
                <a:cxn ang="0">
                  <a:pos x="7138" y="22472"/>
                </a:cxn>
                <a:cxn ang="0">
                  <a:pos x="42075" y="58131"/>
                </a:cxn>
                <a:cxn ang="0">
                  <a:pos x="6918" y="32806"/>
                </a:cxn>
                <a:cxn ang="0">
                  <a:pos x="31222" y="11274"/>
                </a:cxn>
                <a:cxn ang="0">
                  <a:pos x="49450" y="58313"/>
                </a:cxn>
                <a:cxn ang="0">
                  <a:pos x="61602" y="44368"/>
                </a:cxn>
                <a:cxn ang="0">
                  <a:pos x="64640" y="31941"/>
                </a:cxn>
                <a:cxn ang="0">
                  <a:pos x="61602" y="19513"/>
                </a:cxn>
                <a:cxn ang="0">
                  <a:pos x="49450" y="4810"/>
                </a:cxn>
                <a:cxn ang="0">
                  <a:pos x="31222" y="53366"/>
                </a:cxn>
                <a:cxn ang="0">
                  <a:pos x="6918" y="31834"/>
                </a:cxn>
                <a:cxn ang="0">
                  <a:pos x="42075" y="5750"/>
                </a:cxn>
                <a:cxn ang="0">
                  <a:pos x="7138" y="42168"/>
                </a:cxn>
                <a:cxn ang="0">
                  <a:pos x="32421" y="6979"/>
                </a:cxn>
                <a:cxn ang="0">
                  <a:pos x="52387" y="30499"/>
                </a:cxn>
                <a:cxn ang="0">
                  <a:pos x="5299" y="49466"/>
                </a:cxn>
                <a:cxn ang="0">
                  <a:pos x="19949" y="60847"/>
                </a:cxn>
                <a:cxn ang="0">
                  <a:pos x="33079" y="64640"/>
                </a:cxn>
                <a:cxn ang="0">
                  <a:pos x="44691" y="60847"/>
                </a:cxn>
                <a:cxn ang="0">
                  <a:pos x="59341" y="49466"/>
                </a:cxn>
                <a:cxn ang="0">
                  <a:pos x="12253" y="30499"/>
                </a:cxn>
                <a:cxn ang="0">
                  <a:pos x="32219" y="6979"/>
                </a:cxn>
                <a:cxn ang="0">
                  <a:pos x="57502" y="42168"/>
                </a:cxn>
                <a:cxn ang="0">
                  <a:pos x="23325" y="5750"/>
                </a:cxn>
                <a:cxn ang="0">
                  <a:pos x="58481" y="31834"/>
                </a:cxn>
                <a:cxn ang="0">
                  <a:pos x="33418" y="53366"/>
                </a:cxn>
                <a:cxn ang="0">
                  <a:pos x="15190" y="4810"/>
                </a:cxn>
                <a:cxn ang="0">
                  <a:pos x="3038" y="19513"/>
                </a:cxn>
                <a:cxn ang="0">
                  <a:pos x="0" y="31941"/>
                </a:cxn>
                <a:cxn ang="0">
                  <a:pos x="3038" y="44368"/>
                </a:cxn>
                <a:cxn ang="0">
                  <a:pos x="15190" y="58313"/>
                </a:cxn>
                <a:cxn ang="0">
                  <a:pos x="33418" y="11274"/>
                </a:cxn>
                <a:cxn ang="0">
                  <a:pos x="58481" y="32806"/>
                </a:cxn>
                <a:cxn ang="0">
                  <a:pos x="23325" y="58131"/>
                </a:cxn>
                <a:cxn ang="0">
                  <a:pos x="57502" y="22472"/>
                </a:cxn>
                <a:cxn ang="0">
                  <a:pos x="32219" y="57661"/>
                </a:cxn>
                <a:cxn ang="0">
                  <a:pos x="12253" y="32624"/>
                </a:cxn>
                <a:cxn ang="0">
                  <a:pos x="59341" y="15174"/>
                </a:cxn>
                <a:cxn ang="0">
                  <a:pos x="44691" y="3793"/>
                </a:cxn>
                <a:cxn ang="0">
                  <a:pos x="33079" y="0"/>
                </a:cxn>
              </a:cxnLst>
              <a:rect l="0" t="0" r="0" b="0"/>
              <a:pathLst>
                <a:path w="948" h="949">
                  <a:moveTo>
                    <a:pt x="475" y="0"/>
                  </a:moveTo>
                  <a:lnTo>
                    <a:pt x="544" y="5"/>
                  </a:lnTo>
                  <a:lnTo>
                    <a:pt x="611" y="20"/>
                  </a:lnTo>
                  <a:lnTo>
                    <a:pt x="673" y="43"/>
                  </a:lnTo>
                  <a:lnTo>
                    <a:pt x="733" y="76"/>
                  </a:lnTo>
                  <a:lnTo>
                    <a:pt x="786" y="116"/>
                  </a:lnTo>
                  <a:lnTo>
                    <a:pt x="832" y="163"/>
                  </a:lnTo>
                  <a:lnTo>
                    <a:pt x="872" y="216"/>
                  </a:lnTo>
                  <a:lnTo>
                    <a:pt x="904" y="274"/>
                  </a:lnTo>
                  <a:lnTo>
                    <a:pt x="928" y="336"/>
                  </a:lnTo>
                  <a:lnTo>
                    <a:pt x="944" y="404"/>
                  </a:lnTo>
                  <a:lnTo>
                    <a:pt x="948" y="474"/>
                  </a:lnTo>
                  <a:lnTo>
                    <a:pt x="944" y="544"/>
                  </a:lnTo>
                  <a:lnTo>
                    <a:pt x="928" y="611"/>
                  </a:lnTo>
                  <a:lnTo>
                    <a:pt x="904" y="675"/>
                  </a:lnTo>
                  <a:lnTo>
                    <a:pt x="872" y="733"/>
                  </a:lnTo>
                  <a:lnTo>
                    <a:pt x="832" y="785"/>
                  </a:lnTo>
                  <a:lnTo>
                    <a:pt x="786" y="833"/>
                  </a:lnTo>
                  <a:lnTo>
                    <a:pt x="733" y="873"/>
                  </a:lnTo>
                  <a:lnTo>
                    <a:pt x="673" y="904"/>
                  </a:lnTo>
                  <a:lnTo>
                    <a:pt x="611" y="929"/>
                  </a:lnTo>
                  <a:lnTo>
                    <a:pt x="544" y="944"/>
                  </a:lnTo>
                  <a:lnTo>
                    <a:pt x="475" y="949"/>
                  </a:lnTo>
                  <a:lnTo>
                    <a:pt x="404" y="944"/>
                  </a:lnTo>
                  <a:lnTo>
                    <a:pt x="337" y="929"/>
                  </a:lnTo>
                  <a:lnTo>
                    <a:pt x="275" y="904"/>
                  </a:lnTo>
                  <a:lnTo>
                    <a:pt x="215" y="873"/>
                  </a:lnTo>
                  <a:lnTo>
                    <a:pt x="162" y="833"/>
                  </a:lnTo>
                  <a:lnTo>
                    <a:pt x="117" y="785"/>
                  </a:lnTo>
                  <a:lnTo>
                    <a:pt x="77" y="733"/>
                  </a:lnTo>
                  <a:lnTo>
                    <a:pt x="44" y="675"/>
                  </a:lnTo>
                  <a:lnTo>
                    <a:pt x="20" y="611"/>
                  </a:lnTo>
                  <a:lnTo>
                    <a:pt x="4" y="544"/>
                  </a:lnTo>
                  <a:lnTo>
                    <a:pt x="0" y="474"/>
                  </a:lnTo>
                  <a:lnTo>
                    <a:pt x="4" y="404"/>
                  </a:lnTo>
                  <a:lnTo>
                    <a:pt x="20" y="336"/>
                  </a:lnTo>
                  <a:lnTo>
                    <a:pt x="44" y="274"/>
                  </a:lnTo>
                  <a:lnTo>
                    <a:pt x="77" y="216"/>
                  </a:lnTo>
                  <a:lnTo>
                    <a:pt x="117" y="163"/>
                  </a:lnTo>
                  <a:lnTo>
                    <a:pt x="162" y="116"/>
                  </a:lnTo>
                  <a:lnTo>
                    <a:pt x="215" y="76"/>
                  </a:lnTo>
                  <a:lnTo>
                    <a:pt x="275" y="43"/>
                  </a:lnTo>
                  <a:lnTo>
                    <a:pt x="337" y="20"/>
                  </a:lnTo>
                  <a:lnTo>
                    <a:pt x="404" y="5"/>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grpSp>
          <p:nvGrpSpPr>
            <p:cNvPr id="33809" name="组合 33808"/>
            <p:cNvGrpSpPr/>
            <p:nvPr/>
          </p:nvGrpSpPr>
          <p:grpSpPr>
            <a:xfrm>
              <a:off x="155305" y="119454"/>
              <a:ext cx="4445021" cy="461665"/>
              <a:chOff x="0" y="0"/>
              <a:chExt cx="4445021" cy="461665"/>
            </a:xfrm>
          </p:grpSpPr>
          <p:sp>
            <p:nvSpPr>
              <p:cNvPr id="33810" name="矩形 220"/>
              <p:cNvSpPr/>
              <p:nvPr/>
            </p:nvSpPr>
            <p:spPr>
              <a:xfrm>
                <a:off x="652483" y="0"/>
                <a:ext cx="3792538" cy="461665"/>
              </a:xfrm>
              <a:prstGeom prst="rect">
                <a:avLst/>
              </a:prstGeom>
              <a:noFill/>
              <a:ln w="9525">
                <a:noFill/>
              </a:ln>
            </p:spPr>
            <p:txBody>
              <a:bodyPr>
                <a:spAutoFit/>
              </a:bodyPr>
              <a:lstStyle/>
              <a:p>
                <a:pPr lvl="0" algn="just" eaLnBrk="1" hangingPunct="1"/>
                <a:r>
                  <a:rPr lang="zh-CN" altLang="en-US" sz="2400" b="1" dirty="0">
                    <a:solidFill>
                      <a:srgbClr val="000000"/>
                    </a:solidFill>
                    <a:latin typeface="仿宋_GB2312" pitchFamily="1" charset="-122"/>
                    <a:ea typeface="仿宋_GB2312" pitchFamily="1" charset="-122"/>
                  </a:rPr>
                  <a:t>佩戴与使用</a:t>
                </a:r>
                <a:endParaRPr lang="zh-CN" altLang="en-US" sz="2400" b="1" dirty="0">
                  <a:solidFill>
                    <a:srgbClr val="000000"/>
                  </a:solidFill>
                  <a:latin typeface="仿宋_GB2312" pitchFamily="1" charset="-122"/>
                  <a:ea typeface="仿宋_GB2312" pitchFamily="1" charset="-122"/>
                </a:endParaRPr>
              </a:p>
            </p:txBody>
          </p:sp>
          <p:grpSp>
            <p:nvGrpSpPr>
              <p:cNvPr id="33811" name="组合 33810"/>
              <p:cNvGrpSpPr/>
              <p:nvPr/>
            </p:nvGrpSpPr>
            <p:grpSpPr>
              <a:xfrm>
                <a:off x="0" y="4340"/>
                <a:ext cx="432000" cy="432000"/>
                <a:chOff x="0" y="0"/>
                <a:chExt cx="803275" cy="942975"/>
              </a:xfrm>
            </p:grpSpPr>
            <p:sp>
              <p:nvSpPr>
                <p:cNvPr id="33812" name="Freeform 14"/>
                <p:cNvSpPr>
                  <a:spLocks noEditPoints="1"/>
                </p:cNvSpPr>
                <p:nvPr/>
              </p:nvSpPr>
              <p:spPr>
                <a:xfrm>
                  <a:off x="0" y="258762"/>
                  <a:ext cx="803275" cy="684213"/>
                </a:xfrm>
                <a:custGeom>
                  <a:avLst/>
                  <a:gdLst/>
                  <a:ahLst/>
                  <a:cxnLst>
                    <a:cxn ang="0">
                      <a:pos x="52423" y="53562"/>
                    </a:cxn>
                    <a:cxn ang="0">
                      <a:pos x="13426" y="38136"/>
                    </a:cxn>
                    <a:cxn ang="0">
                      <a:pos x="58325" y="4350"/>
                    </a:cxn>
                    <a:cxn ang="0">
                      <a:pos x="27714" y="10700"/>
                    </a:cxn>
                    <a:cxn ang="0">
                      <a:pos x="22951" y="41311"/>
                    </a:cxn>
                    <a:cxn ang="0">
                      <a:pos x="51491" y="52423"/>
                    </a:cxn>
                    <a:cxn ang="0">
                      <a:pos x="1830" y="15462"/>
                    </a:cxn>
                    <a:cxn ang="0">
                      <a:pos x="22467" y="52423"/>
                    </a:cxn>
                    <a:cxn ang="0">
                      <a:pos x="47177" y="55356"/>
                    </a:cxn>
                    <a:cxn ang="0">
                      <a:pos x="46038" y="36997"/>
                    </a:cxn>
                    <a:cxn ang="0">
                      <a:pos x="60325" y="21812"/>
                    </a:cxn>
                    <a:cxn ang="0">
                      <a:pos x="16566" y="15911"/>
                    </a:cxn>
                    <a:cxn ang="0">
                      <a:pos x="62639" y="11839"/>
                    </a:cxn>
                    <a:cxn ang="0">
                      <a:pos x="26817" y="15462"/>
                    </a:cxn>
                    <a:cxn ang="0">
                      <a:pos x="26817" y="3659"/>
                    </a:cxn>
                    <a:cxn ang="0">
                      <a:pos x="14565" y="50594"/>
                    </a:cxn>
                    <a:cxn ang="0">
                      <a:pos x="43347" y="32234"/>
                    </a:cxn>
                    <a:cxn ang="0">
                      <a:pos x="12494" y="24745"/>
                    </a:cxn>
                    <a:cxn ang="0">
                      <a:pos x="47212" y="15911"/>
                    </a:cxn>
                    <a:cxn ang="0">
                      <a:pos x="47419" y="1381"/>
                    </a:cxn>
                    <a:cxn ang="0">
                      <a:pos x="4108" y="39033"/>
                    </a:cxn>
                    <a:cxn ang="0">
                      <a:pos x="38136" y="7283"/>
                    </a:cxn>
                    <a:cxn ang="0">
                      <a:pos x="31786" y="55805"/>
                    </a:cxn>
                    <a:cxn ang="0">
                      <a:pos x="49006" y="55805"/>
                    </a:cxn>
                    <a:cxn ang="0">
                      <a:pos x="37239" y="31750"/>
                    </a:cxn>
                    <a:cxn ang="0">
                      <a:pos x="7076" y="47177"/>
                    </a:cxn>
                    <a:cxn ang="0">
                      <a:pos x="4350" y="35167"/>
                    </a:cxn>
                    <a:cxn ang="0">
                      <a:pos x="15462" y="63742"/>
                    </a:cxn>
                    <a:cxn ang="0">
                      <a:pos x="38826" y="4556"/>
                    </a:cxn>
                    <a:cxn ang="0">
                      <a:pos x="9354" y="26781"/>
                    </a:cxn>
                    <a:cxn ang="0">
                      <a:pos x="16843" y="9561"/>
                    </a:cxn>
                    <a:cxn ang="0">
                      <a:pos x="41104" y="59912"/>
                    </a:cxn>
                    <a:cxn ang="0">
                      <a:pos x="41311" y="24090"/>
                    </a:cxn>
                    <a:cxn ang="0">
                      <a:pos x="17705" y="9803"/>
                    </a:cxn>
                    <a:cxn ang="0">
                      <a:pos x="14288" y="36100"/>
                    </a:cxn>
                    <a:cxn ang="0">
                      <a:pos x="6350" y="29059"/>
                    </a:cxn>
                    <a:cxn ang="0">
                      <a:pos x="32889" y="15669"/>
                    </a:cxn>
                    <a:cxn ang="0">
                      <a:pos x="59428" y="4556"/>
                    </a:cxn>
                    <a:cxn ang="0">
                      <a:pos x="65330" y="63742"/>
                    </a:cxn>
                    <a:cxn ang="0">
                      <a:pos x="9319" y="24055"/>
                    </a:cxn>
                    <a:cxn ang="0">
                      <a:pos x="62603" y="36064"/>
                    </a:cxn>
                    <a:cxn ang="0">
                      <a:pos x="48316" y="26988"/>
                    </a:cxn>
                    <a:cxn ang="0">
                      <a:pos x="1830" y="31750"/>
                    </a:cxn>
                    <a:cxn ang="0">
                      <a:pos x="14530" y="10664"/>
                    </a:cxn>
                    <a:cxn ang="0">
                      <a:pos x="43105" y="26988"/>
                    </a:cxn>
                    <a:cxn ang="0">
                      <a:pos x="52181" y="6592"/>
                    </a:cxn>
                    <a:cxn ang="0">
                      <a:pos x="60361" y="37203"/>
                    </a:cxn>
                    <a:cxn ang="0">
                      <a:pos x="50387" y="41275"/>
                    </a:cxn>
                    <a:cxn ang="0">
                      <a:pos x="64675" y="12252"/>
                    </a:cxn>
                    <a:cxn ang="0">
                      <a:pos x="5489" y="7489"/>
                    </a:cxn>
                    <a:cxn ang="0">
                      <a:pos x="10251" y="14288"/>
                    </a:cxn>
                  </a:cxnLst>
                  <a:rect l="0" t="0" r="0" b="0"/>
                  <a:pathLst>
                    <a:path w="506" h="431">
                      <a:moveTo>
                        <a:pt x="191" y="357"/>
                      </a:moveTo>
                      <a:lnTo>
                        <a:pt x="185" y="364"/>
                      </a:lnTo>
                      <a:lnTo>
                        <a:pt x="231" y="370"/>
                      </a:lnTo>
                      <a:lnTo>
                        <a:pt x="276" y="370"/>
                      </a:lnTo>
                      <a:lnTo>
                        <a:pt x="322" y="364"/>
                      </a:lnTo>
                      <a:lnTo>
                        <a:pt x="315" y="357"/>
                      </a:lnTo>
                      <a:lnTo>
                        <a:pt x="275" y="362"/>
                      </a:lnTo>
                      <a:lnTo>
                        <a:pt x="233" y="362"/>
                      </a:lnTo>
                      <a:lnTo>
                        <a:pt x="191" y="357"/>
                      </a:lnTo>
                      <a:close/>
                      <a:moveTo>
                        <a:pt x="380" y="313"/>
                      </a:moveTo>
                      <a:lnTo>
                        <a:pt x="375" y="315"/>
                      </a:lnTo>
                      <a:lnTo>
                        <a:pt x="371" y="317"/>
                      </a:lnTo>
                      <a:lnTo>
                        <a:pt x="367" y="322"/>
                      </a:lnTo>
                      <a:lnTo>
                        <a:pt x="367" y="328"/>
                      </a:lnTo>
                      <a:lnTo>
                        <a:pt x="367" y="333"/>
                      </a:lnTo>
                      <a:lnTo>
                        <a:pt x="371" y="337"/>
                      </a:lnTo>
                      <a:lnTo>
                        <a:pt x="375" y="339"/>
                      </a:lnTo>
                      <a:lnTo>
                        <a:pt x="380" y="340"/>
                      </a:lnTo>
                      <a:lnTo>
                        <a:pt x="386" y="339"/>
                      </a:lnTo>
                      <a:lnTo>
                        <a:pt x="389" y="337"/>
                      </a:lnTo>
                      <a:lnTo>
                        <a:pt x="393" y="333"/>
                      </a:lnTo>
                      <a:lnTo>
                        <a:pt x="393" y="328"/>
                      </a:lnTo>
                      <a:lnTo>
                        <a:pt x="393" y="322"/>
                      </a:lnTo>
                      <a:lnTo>
                        <a:pt x="389" y="317"/>
                      </a:lnTo>
                      <a:lnTo>
                        <a:pt x="386" y="315"/>
                      </a:lnTo>
                      <a:lnTo>
                        <a:pt x="380" y="313"/>
                      </a:lnTo>
                      <a:close/>
                      <a:moveTo>
                        <a:pt x="125" y="313"/>
                      </a:moveTo>
                      <a:lnTo>
                        <a:pt x="122" y="315"/>
                      </a:lnTo>
                      <a:lnTo>
                        <a:pt x="116" y="317"/>
                      </a:lnTo>
                      <a:lnTo>
                        <a:pt x="115" y="322"/>
                      </a:lnTo>
                      <a:lnTo>
                        <a:pt x="113" y="328"/>
                      </a:lnTo>
                      <a:lnTo>
                        <a:pt x="115" y="333"/>
                      </a:lnTo>
                      <a:lnTo>
                        <a:pt x="116" y="337"/>
                      </a:lnTo>
                      <a:lnTo>
                        <a:pt x="122" y="339"/>
                      </a:lnTo>
                      <a:lnTo>
                        <a:pt x="125" y="340"/>
                      </a:lnTo>
                      <a:lnTo>
                        <a:pt x="131" y="339"/>
                      </a:lnTo>
                      <a:lnTo>
                        <a:pt x="136" y="337"/>
                      </a:lnTo>
                      <a:lnTo>
                        <a:pt x="138" y="333"/>
                      </a:lnTo>
                      <a:lnTo>
                        <a:pt x="140" y="328"/>
                      </a:lnTo>
                      <a:lnTo>
                        <a:pt x="138" y="322"/>
                      </a:lnTo>
                      <a:lnTo>
                        <a:pt x="136" y="317"/>
                      </a:lnTo>
                      <a:lnTo>
                        <a:pt x="131" y="315"/>
                      </a:lnTo>
                      <a:lnTo>
                        <a:pt x="125" y="313"/>
                      </a:lnTo>
                      <a:close/>
                      <a:moveTo>
                        <a:pt x="84" y="197"/>
                      </a:moveTo>
                      <a:lnTo>
                        <a:pt x="71" y="200"/>
                      </a:lnTo>
                      <a:lnTo>
                        <a:pt x="60" y="204"/>
                      </a:lnTo>
                      <a:lnTo>
                        <a:pt x="53" y="211"/>
                      </a:lnTo>
                      <a:lnTo>
                        <a:pt x="42" y="228"/>
                      </a:lnTo>
                      <a:lnTo>
                        <a:pt x="35" y="250"/>
                      </a:lnTo>
                      <a:lnTo>
                        <a:pt x="29" y="271"/>
                      </a:lnTo>
                      <a:lnTo>
                        <a:pt x="25" y="306"/>
                      </a:lnTo>
                      <a:lnTo>
                        <a:pt x="29" y="335"/>
                      </a:lnTo>
                      <a:lnTo>
                        <a:pt x="31" y="337"/>
                      </a:lnTo>
                      <a:lnTo>
                        <a:pt x="35" y="340"/>
                      </a:lnTo>
                      <a:lnTo>
                        <a:pt x="38" y="344"/>
                      </a:lnTo>
                      <a:lnTo>
                        <a:pt x="51" y="355"/>
                      </a:lnTo>
                      <a:lnTo>
                        <a:pt x="73" y="368"/>
                      </a:lnTo>
                      <a:lnTo>
                        <a:pt x="82" y="373"/>
                      </a:lnTo>
                      <a:lnTo>
                        <a:pt x="93" y="377"/>
                      </a:lnTo>
                      <a:lnTo>
                        <a:pt x="93" y="299"/>
                      </a:lnTo>
                      <a:lnTo>
                        <a:pt x="93" y="299"/>
                      </a:lnTo>
                      <a:lnTo>
                        <a:pt x="84" y="197"/>
                      </a:lnTo>
                      <a:close/>
                      <a:moveTo>
                        <a:pt x="422" y="197"/>
                      </a:moveTo>
                      <a:lnTo>
                        <a:pt x="411" y="299"/>
                      </a:lnTo>
                      <a:lnTo>
                        <a:pt x="411" y="379"/>
                      </a:lnTo>
                      <a:lnTo>
                        <a:pt x="422" y="373"/>
                      </a:lnTo>
                      <a:lnTo>
                        <a:pt x="431" y="368"/>
                      </a:lnTo>
                      <a:lnTo>
                        <a:pt x="453" y="355"/>
                      </a:lnTo>
                      <a:lnTo>
                        <a:pt x="467" y="344"/>
                      </a:lnTo>
                      <a:lnTo>
                        <a:pt x="471" y="340"/>
                      </a:lnTo>
                      <a:lnTo>
                        <a:pt x="475" y="337"/>
                      </a:lnTo>
                      <a:lnTo>
                        <a:pt x="476" y="335"/>
                      </a:lnTo>
                      <a:lnTo>
                        <a:pt x="478" y="306"/>
                      </a:lnTo>
                      <a:lnTo>
                        <a:pt x="476" y="271"/>
                      </a:lnTo>
                      <a:lnTo>
                        <a:pt x="471" y="250"/>
                      </a:lnTo>
                      <a:lnTo>
                        <a:pt x="462" y="228"/>
                      </a:lnTo>
                      <a:lnTo>
                        <a:pt x="453" y="211"/>
                      </a:lnTo>
                      <a:lnTo>
                        <a:pt x="444" y="204"/>
                      </a:lnTo>
                      <a:lnTo>
                        <a:pt x="435" y="200"/>
                      </a:lnTo>
                      <a:lnTo>
                        <a:pt x="422" y="197"/>
                      </a:lnTo>
                      <a:close/>
                      <a:moveTo>
                        <a:pt x="347" y="193"/>
                      </a:moveTo>
                      <a:lnTo>
                        <a:pt x="333" y="222"/>
                      </a:lnTo>
                      <a:lnTo>
                        <a:pt x="315" y="244"/>
                      </a:lnTo>
                      <a:lnTo>
                        <a:pt x="295" y="259"/>
                      </a:lnTo>
                      <a:lnTo>
                        <a:pt x="275" y="268"/>
                      </a:lnTo>
                      <a:lnTo>
                        <a:pt x="253" y="271"/>
                      </a:lnTo>
                      <a:lnTo>
                        <a:pt x="231" y="268"/>
                      </a:lnTo>
                      <a:lnTo>
                        <a:pt x="209" y="259"/>
                      </a:lnTo>
                      <a:lnTo>
                        <a:pt x="191" y="244"/>
                      </a:lnTo>
                      <a:lnTo>
                        <a:pt x="173" y="222"/>
                      </a:lnTo>
                      <a:lnTo>
                        <a:pt x="158" y="195"/>
                      </a:lnTo>
                      <a:lnTo>
                        <a:pt x="145" y="195"/>
                      </a:lnTo>
                      <a:lnTo>
                        <a:pt x="133" y="195"/>
                      </a:lnTo>
                      <a:lnTo>
                        <a:pt x="144" y="299"/>
                      </a:lnTo>
                      <a:lnTo>
                        <a:pt x="360" y="299"/>
                      </a:lnTo>
                      <a:lnTo>
                        <a:pt x="371" y="195"/>
                      </a:lnTo>
                      <a:lnTo>
                        <a:pt x="358" y="195"/>
                      </a:lnTo>
                      <a:lnTo>
                        <a:pt x="347" y="193"/>
                      </a:lnTo>
                      <a:close/>
                      <a:moveTo>
                        <a:pt x="196" y="159"/>
                      </a:moveTo>
                      <a:lnTo>
                        <a:pt x="195" y="166"/>
                      </a:lnTo>
                      <a:lnTo>
                        <a:pt x="191" y="175"/>
                      </a:lnTo>
                      <a:lnTo>
                        <a:pt x="185" y="180"/>
                      </a:lnTo>
                      <a:lnTo>
                        <a:pt x="180" y="186"/>
                      </a:lnTo>
                      <a:lnTo>
                        <a:pt x="193" y="211"/>
                      </a:lnTo>
                      <a:lnTo>
                        <a:pt x="209" y="231"/>
                      </a:lnTo>
                      <a:lnTo>
                        <a:pt x="229" y="244"/>
                      </a:lnTo>
                      <a:lnTo>
                        <a:pt x="253" y="248"/>
                      </a:lnTo>
                      <a:lnTo>
                        <a:pt x="275" y="244"/>
                      </a:lnTo>
                      <a:lnTo>
                        <a:pt x="296" y="231"/>
                      </a:lnTo>
                      <a:lnTo>
                        <a:pt x="313" y="211"/>
                      </a:lnTo>
                      <a:lnTo>
                        <a:pt x="326" y="186"/>
                      </a:lnTo>
                      <a:lnTo>
                        <a:pt x="318" y="180"/>
                      </a:lnTo>
                      <a:lnTo>
                        <a:pt x="315" y="175"/>
                      </a:lnTo>
                      <a:lnTo>
                        <a:pt x="311" y="166"/>
                      </a:lnTo>
                      <a:lnTo>
                        <a:pt x="309" y="159"/>
                      </a:lnTo>
                      <a:lnTo>
                        <a:pt x="282" y="168"/>
                      </a:lnTo>
                      <a:lnTo>
                        <a:pt x="253" y="173"/>
                      </a:lnTo>
                      <a:lnTo>
                        <a:pt x="251" y="173"/>
                      </a:lnTo>
                      <a:lnTo>
                        <a:pt x="224" y="168"/>
                      </a:lnTo>
                      <a:lnTo>
                        <a:pt x="196" y="159"/>
                      </a:lnTo>
                      <a:close/>
                      <a:moveTo>
                        <a:pt x="378" y="0"/>
                      </a:moveTo>
                      <a:lnTo>
                        <a:pt x="384" y="6"/>
                      </a:lnTo>
                      <a:lnTo>
                        <a:pt x="389" y="11"/>
                      </a:lnTo>
                      <a:lnTo>
                        <a:pt x="393" y="17"/>
                      </a:lnTo>
                      <a:lnTo>
                        <a:pt x="395" y="20"/>
                      </a:lnTo>
                      <a:lnTo>
                        <a:pt x="395" y="26"/>
                      </a:lnTo>
                      <a:lnTo>
                        <a:pt x="395" y="40"/>
                      </a:lnTo>
                      <a:lnTo>
                        <a:pt x="389" y="55"/>
                      </a:lnTo>
                      <a:lnTo>
                        <a:pt x="384" y="64"/>
                      </a:lnTo>
                      <a:lnTo>
                        <a:pt x="376" y="71"/>
                      </a:lnTo>
                      <a:lnTo>
                        <a:pt x="369" y="77"/>
                      </a:lnTo>
                      <a:lnTo>
                        <a:pt x="356" y="108"/>
                      </a:lnTo>
                      <a:lnTo>
                        <a:pt x="336" y="137"/>
                      </a:lnTo>
                      <a:lnTo>
                        <a:pt x="333" y="139"/>
                      </a:lnTo>
                      <a:lnTo>
                        <a:pt x="333" y="146"/>
                      </a:lnTo>
                      <a:lnTo>
                        <a:pt x="335" y="151"/>
                      </a:lnTo>
                      <a:lnTo>
                        <a:pt x="335" y="157"/>
                      </a:lnTo>
                      <a:lnTo>
                        <a:pt x="336" y="160"/>
                      </a:lnTo>
                      <a:lnTo>
                        <a:pt x="338" y="164"/>
                      </a:lnTo>
                      <a:lnTo>
                        <a:pt x="340" y="164"/>
                      </a:lnTo>
                      <a:lnTo>
                        <a:pt x="342" y="166"/>
                      </a:lnTo>
                      <a:lnTo>
                        <a:pt x="356" y="168"/>
                      </a:lnTo>
                      <a:lnTo>
                        <a:pt x="373" y="170"/>
                      </a:lnTo>
                      <a:lnTo>
                        <a:pt x="386" y="168"/>
                      </a:lnTo>
                      <a:lnTo>
                        <a:pt x="396" y="168"/>
                      </a:lnTo>
                      <a:lnTo>
                        <a:pt x="404" y="168"/>
                      </a:lnTo>
                      <a:lnTo>
                        <a:pt x="409" y="170"/>
                      </a:lnTo>
                      <a:lnTo>
                        <a:pt x="427" y="171"/>
                      </a:lnTo>
                      <a:lnTo>
                        <a:pt x="444" y="175"/>
                      </a:lnTo>
                      <a:lnTo>
                        <a:pt x="460" y="182"/>
                      </a:lnTo>
                      <a:lnTo>
                        <a:pt x="473" y="195"/>
                      </a:lnTo>
                      <a:lnTo>
                        <a:pt x="486" y="215"/>
                      </a:lnTo>
                      <a:lnTo>
                        <a:pt x="495" y="240"/>
                      </a:lnTo>
                      <a:lnTo>
                        <a:pt x="502" y="266"/>
                      </a:lnTo>
                      <a:lnTo>
                        <a:pt x="506" y="295"/>
                      </a:lnTo>
                      <a:lnTo>
                        <a:pt x="504" y="320"/>
                      </a:lnTo>
                      <a:lnTo>
                        <a:pt x="500" y="344"/>
                      </a:lnTo>
                      <a:lnTo>
                        <a:pt x="498" y="350"/>
                      </a:lnTo>
                      <a:lnTo>
                        <a:pt x="491" y="357"/>
                      </a:lnTo>
                      <a:lnTo>
                        <a:pt x="480" y="368"/>
                      </a:lnTo>
                      <a:lnTo>
                        <a:pt x="466" y="379"/>
                      </a:lnTo>
                      <a:lnTo>
                        <a:pt x="444" y="391"/>
                      </a:lnTo>
                      <a:lnTo>
                        <a:pt x="409" y="408"/>
                      </a:lnTo>
                      <a:lnTo>
                        <a:pt x="369" y="419"/>
                      </a:lnTo>
                      <a:lnTo>
                        <a:pt x="315" y="428"/>
                      </a:lnTo>
                      <a:lnTo>
                        <a:pt x="255" y="431"/>
                      </a:lnTo>
                      <a:lnTo>
                        <a:pt x="253" y="431"/>
                      </a:lnTo>
                      <a:lnTo>
                        <a:pt x="249" y="431"/>
                      </a:lnTo>
                      <a:lnTo>
                        <a:pt x="189" y="428"/>
                      </a:lnTo>
                      <a:lnTo>
                        <a:pt x="135" y="419"/>
                      </a:lnTo>
                      <a:lnTo>
                        <a:pt x="96" y="408"/>
                      </a:lnTo>
                      <a:lnTo>
                        <a:pt x="60" y="391"/>
                      </a:lnTo>
                      <a:lnTo>
                        <a:pt x="36" y="377"/>
                      </a:lnTo>
                      <a:lnTo>
                        <a:pt x="20" y="362"/>
                      </a:lnTo>
                      <a:lnTo>
                        <a:pt x="9" y="353"/>
                      </a:lnTo>
                      <a:lnTo>
                        <a:pt x="7" y="350"/>
                      </a:lnTo>
                      <a:lnTo>
                        <a:pt x="5" y="344"/>
                      </a:lnTo>
                      <a:lnTo>
                        <a:pt x="0" y="320"/>
                      </a:lnTo>
                      <a:lnTo>
                        <a:pt x="0" y="295"/>
                      </a:lnTo>
                      <a:lnTo>
                        <a:pt x="4" y="266"/>
                      </a:lnTo>
                      <a:lnTo>
                        <a:pt x="11" y="240"/>
                      </a:lnTo>
                      <a:lnTo>
                        <a:pt x="20" y="215"/>
                      </a:lnTo>
                      <a:lnTo>
                        <a:pt x="31" y="195"/>
                      </a:lnTo>
                      <a:lnTo>
                        <a:pt x="45" y="182"/>
                      </a:lnTo>
                      <a:lnTo>
                        <a:pt x="62" y="175"/>
                      </a:lnTo>
                      <a:lnTo>
                        <a:pt x="78" y="171"/>
                      </a:lnTo>
                      <a:lnTo>
                        <a:pt x="95" y="170"/>
                      </a:lnTo>
                      <a:lnTo>
                        <a:pt x="100" y="168"/>
                      </a:lnTo>
                      <a:lnTo>
                        <a:pt x="107" y="168"/>
                      </a:lnTo>
                      <a:lnTo>
                        <a:pt x="120" y="168"/>
                      </a:lnTo>
                      <a:lnTo>
                        <a:pt x="133" y="170"/>
                      </a:lnTo>
                      <a:lnTo>
                        <a:pt x="147" y="168"/>
                      </a:lnTo>
                      <a:lnTo>
                        <a:pt x="162" y="166"/>
                      </a:lnTo>
                      <a:lnTo>
                        <a:pt x="164" y="164"/>
                      </a:lnTo>
                      <a:lnTo>
                        <a:pt x="165" y="164"/>
                      </a:lnTo>
                      <a:lnTo>
                        <a:pt x="169" y="160"/>
                      </a:lnTo>
                      <a:lnTo>
                        <a:pt x="169" y="157"/>
                      </a:lnTo>
                      <a:lnTo>
                        <a:pt x="171" y="151"/>
                      </a:lnTo>
                      <a:lnTo>
                        <a:pt x="171" y="146"/>
                      </a:lnTo>
                      <a:lnTo>
                        <a:pt x="171" y="139"/>
                      </a:lnTo>
                      <a:lnTo>
                        <a:pt x="167" y="135"/>
                      </a:lnTo>
                      <a:lnTo>
                        <a:pt x="149" y="108"/>
                      </a:lnTo>
                      <a:lnTo>
                        <a:pt x="136" y="77"/>
                      </a:lnTo>
                      <a:lnTo>
                        <a:pt x="129" y="71"/>
                      </a:lnTo>
                      <a:lnTo>
                        <a:pt x="122" y="64"/>
                      </a:lnTo>
                      <a:lnTo>
                        <a:pt x="116" y="55"/>
                      </a:lnTo>
                      <a:lnTo>
                        <a:pt x="111" y="40"/>
                      </a:lnTo>
                      <a:lnTo>
                        <a:pt x="109" y="26"/>
                      </a:lnTo>
                      <a:lnTo>
                        <a:pt x="111" y="20"/>
                      </a:lnTo>
                      <a:lnTo>
                        <a:pt x="113" y="17"/>
                      </a:lnTo>
                      <a:lnTo>
                        <a:pt x="115" y="11"/>
                      </a:lnTo>
                      <a:lnTo>
                        <a:pt x="120" y="6"/>
                      </a:lnTo>
                      <a:lnTo>
                        <a:pt x="125" y="0"/>
                      </a:lnTo>
                      <a:lnTo>
                        <a:pt x="125" y="9"/>
                      </a:lnTo>
                      <a:lnTo>
                        <a:pt x="125" y="20"/>
                      </a:lnTo>
                      <a:lnTo>
                        <a:pt x="127" y="37"/>
                      </a:lnTo>
                      <a:lnTo>
                        <a:pt x="133" y="51"/>
                      </a:lnTo>
                      <a:lnTo>
                        <a:pt x="133" y="49"/>
                      </a:lnTo>
                      <a:lnTo>
                        <a:pt x="133" y="49"/>
                      </a:lnTo>
                      <a:lnTo>
                        <a:pt x="133" y="48"/>
                      </a:lnTo>
                      <a:lnTo>
                        <a:pt x="133" y="29"/>
                      </a:lnTo>
                      <a:lnTo>
                        <a:pt x="133" y="29"/>
                      </a:lnTo>
                      <a:lnTo>
                        <a:pt x="138" y="29"/>
                      </a:lnTo>
                      <a:lnTo>
                        <a:pt x="142" y="26"/>
                      </a:lnTo>
                      <a:lnTo>
                        <a:pt x="151" y="17"/>
                      </a:lnTo>
                      <a:lnTo>
                        <a:pt x="160" y="9"/>
                      </a:lnTo>
                      <a:lnTo>
                        <a:pt x="160" y="48"/>
                      </a:lnTo>
                      <a:lnTo>
                        <a:pt x="165" y="80"/>
                      </a:lnTo>
                      <a:lnTo>
                        <a:pt x="178" y="106"/>
                      </a:lnTo>
                      <a:lnTo>
                        <a:pt x="198" y="128"/>
                      </a:lnTo>
                      <a:lnTo>
                        <a:pt x="224" y="142"/>
                      </a:lnTo>
                      <a:lnTo>
                        <a:pt x="253" y="148"/>
                      </a:lnTo>
                      <a:lnTo>
                        <a:pt x="282" y="142"/>
                      </a:lnTo>
                      <a:lnTo>
                        <a:pt x="307" y="128"/>
                      </a:lnTo>
                      <a:lnTo>
                        <a:pt x="327" y="106"/>
                      </a:lnTo>
                      <a:lnTo>
                        <a:pt x="340" y="80"/>
                      </a:lnTo>
                      <a:lnTo>
                        <a:pt x="346" y="48"/>
                      </a:lnTo>
                      <a:lnTo>
                        <a:pt x="346" y="9"/>
                      </a:lnTo>
                      <a:lnTo>
                        <a:pt x="355" y="17"/>
                      </a:lnTo>
                      <a:lnTo>
                        <a:pt x="362" y="26"/>
                      </a:lnTo>
                      <a:lnTo>
                        <a:pt x="367" y="29"/>
                      </a:lnTo>
                      <a:lnTo>
                        <a:pt x="371" y="29"/>
                      </a:lnTo>
                      <a:lnTo>
                        <a:pt x="371" y="29"/>
                      </a:lnTo>
                      <a:lnTo>
                        <a:pt x="371" y="48"/>
                      </a:lnTo>
                      <a:lnTo>
                        <a:pt x="371" y="49"/>
                      </a:lnTo>
                      <a:lnTo>
                        <a:pt x="371" y="49"/>
                      </a:lnTo>
                      <a:lnTo>
                        <a:pt x="371" y="51"/>
                      </a:lnTo>
                      <a:lnTo>
                        <a:pt x="373" y="49"/>
                      </a:lnTo>
                      <a:lnTo>
                        <a:pt x="373" y="48"/>
                      </a:lnTo>
                      <a:lnTo>
                        <a:pt x="375" y="46"/>
                      </a:lnTo>
                      <a:lnTo>
                        <a:pt x="376" y="44"/>
                      </a:lnTo>
                      <a:lnTo>
                        <a:pt x="378" y="37"/>
                      </a:lnTo>
                      <a:lnTo>
                        <a:pt x="378" y="28"/>
                      </a:lnTo>
                      <a:lnTo>
                        <a:pt x="378" y="20"/>
                      </a:lnTo>
                      <a:lnTo>
                        <a:pt x="378" y="9"/>
                      </a:lnTo>
                      <a:lnTo>
                        <a:pt x="378"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sp>
              <p:nvSpPr>
                <p:cNvPr id="33813" name="Freeform 15"/>
                <p:cNvSpPr>
                  <a:spLocks noEditPoints="1"/>
                </p:cNvSpPr>
                <p:nvPr/>
              </p:nvSpPr>
              <p:spPr>
                <a:xfrm>
                  <a:off x="207962" y="0"/>
                  <a:ext cx="387350" cy="296863"/>
                </a:xfrm>
                <a:custGeom>
                  <a:avLst/>
                  <a:gdLst/>
                  <a:ahLst/>
                  <a:cxnLst>
                    <a:cxn ang="0">
                      <a:pos x="10216" y="15427"/>
                    </a:cxn>
                    <a:cxn ang="0">
                      <a:pos x="61464" y="23364"/>
                    </a:cxn>
                    <a:cxn ang="0">
                      <a:pos x="55114" y="37652"/>
                    </a:cxn>
                    <a:cxn ang="0">
                      <a:pos x="2278" y="7041"/>
                    </a:cxn>
                    <a:cxn ang="0">
                      <a:pos x="13391" y="14978"/>
                    </a:cxn>
                    <a:cxn ang="0">
                      <a:pos x="27678" y="14978"/>
                    </a:cxn>
                    <a:cxn ang="0">
                      <a:pos x="28817" y="14978"/>
                    </a:cxn>
                    <a:cxn ang="0">
                      <a:pos x="43105" y="14978"/>
                    </a:cxn>
                    <a:cxn ang="0">
                      <a:pos x="54217" y="7041"/>
                    </a:cxn>
                    <a:cxn ang="0">
                      <a:pos x="2969" y="37652"/>
                    </a:cxn>
                    <a:cxn ang="0">
                      <a:pos x="63742" y="23364"/>
                    </a:cxn>
                    <a:cxn ang="0">
                      <a:pos x="49455" y="15427"/>
                    </a:cxn>
                    <a:cxn ang="0">
                      <a:pos x="242" y="0"/>
                    </a:cxn>
                    <a:cxn ang="0">
                      <a:pos x="51042" y="4763"/>
                    </a:cxn>
                    <a:cxn ang="0">
                      <a:pos x="4108" y="53975"/>
                    </a:cxn>
                    <a:cxn ang="0">
                      <a:pos x="50145" y="3866"/>
                    </a:cxn>
                    <a:cxn ang="0">
                      <a:pos x="59670" y="8180"/>
                    </a:cxn>
                    <a:cxn ang="0">
                      <a:pos x="53320" y="19292"/>
                    </a:cxn>
                    <a:cxn ang="0">
                      <a:pos x="59670" y="28369"/>
                    </a:cxn>
                    <a:cxn ang="0">
                      <a:pos x="53320" y="34719"/>
                    </a:cxn>
                    <a:cxn ang="0">
                      <a:pos x="45383" y="31544"/>
                    </a:cxn>
                    <a:cxn ang="0">
                      <a:pos x="12494" y="36755"/>
                    </a:cxn>
                    <a:cxn ang="0">
                      <a:pos x="34028" y="22467"/>
                    </a:cxn>
                    <a:cxn ang="0">
                      <a:pos x="57150" y="60567"/>
                    </a:cxn>
                    <a:cxn ang="0">
                      <a:pos x="7938" y="34719"/>
                    </a:cxn>
                    <a:cxn ang="0">
                      <a:pos x="3175" y="34719"/>
                    </a:cxn>
                    <a:cxn ang="0">
                      <a:pos x="0" y="10906"/>
                    </a:cxn>
                    <a:cxn ang="0">
                      <a:pos x="7938" y="19292"/>
                    </a:cxn>
                    <a:cxn ang="0">
                      <a:pos x="0" y="8180"/>
                    </a:cxn>
                    <a:cxn ang="0">
                      <a:pos x="7938" y="3866"/>
                    </a:cxn>
                    <a:cxn ang="0">
                      <a:pos x="57150" y="53975"/>
                    </a:cxn>
                    <a:cxn ang="0">
                      <a:pos x="13391" y="4763"/>
                    </a:cxn>
                  </a:cxnLst>
                  <a:rect l="0" t="0" r="0" b="0"/>
                  <a:pathLst>
                    <a:path w="244" h="187">
                      <a:moveTo>
                        <a:pt x="122" y="43"/>
                      </a:moveTo>
                      <a:lnTo>
                        <a:pt x="89" y="51"/>
                      </a:lnTo>
                      <a:lnTo>
                        <a:pt x="84" y="52"/>
                      </a:lnTo>
                      <a:lnTo>
                        <a:pt x="80" y="56"/>
                      </a:lnTo>
                      <a:lnTo>
                        <a:pt x="76" y="62"/>
                      </a:lnTo>
                      <a:lnTo>
                        <a:pt x="76" y="65"/>
                      </a:lnTo>
                      <a:lnTo>
                        <a:pt x="76" y="69"/>
                      </a:lnTo>
                      <a:lnTo>
                        <a:pt x="84" y="87"/>
                      </a:lnTo>
                      <a:lnTo>
                        <a:pt x="87" y="91"/>
                      </a:lnTo>
                      <a:lnTo>
                        <a:pt x="91" y="92"/>
                      </a:lnTo>
                      <a:lnTo>
                        <a:pt x="96" y="94"/>
                      </a:lnTo>
                      <a:lnTo>
                        <a:pt x="100" y="92"/>
                      </a:lnTo>
                      <a:lnTo>
                        <a:pt x="122" y="89"/>
                      </a:lnTo>
                      <a:lnTo>
                        <a:pt x="142" y="92"/>
                      </a:lnTo>
                      <a:lnTo>
                        <a:pt x="147" y="94"/>
                      </a:lnTo>
                      <a:lnTo>
                        <a:pt x="151" y="92"/>
                      </a:lnTo>
                      <a:lnTo>
                        <a:pt x="155" y="91"/>
                      </a:lnTo>
                      <a:lnTo>
                        <a:pt x="158" y="87"/>
                      </a:lnTo>
                      <a:lnTo>
                        <a:pt x="165" y="69"/>
                      </a:lnTo>
                      <a:lnTo>
                        <a:pt x="167" y="65"/>
                      </a:lnTo>
                      <a:lnTo>
                        <a:pt x="165" y="62"/>
                      </a:lnTo>
                      <a:lnTo>
                        <a:pt x="164" y="56"/>
                      </a:lnTo>
                      <a:lnTo>
                        <a:pt x="160" y="52"/>
                      </a:lnTo>
                      <a:lnTo>
                        <a:pt x="155" y="51"/>
                      </a:lnTo>
                      <a:lnTo>
                        <a:pt x="122" y="43"/>
                      </a:lnTo>
                      <a:close/>
                      <a:moveTo>
                        <a:pt x="124" y="0"/>
                      </a:moveTo>
                      <a:lnTo>
                        <a:pt x="124" y="0"/>
                      </a:lnTo>
                      <a:lnTo>
                        <a:pt x="156" y="3"/>
                      </a:lnTo>
                      <a:lnTo>
                        <a:pt x="184" y="16"/>
                      </a:lnTo>
                      <a:lnTo>
                        <a:pt x="209" y="34"/>
                      </a:lnTo>
                      <a:lnTo>
                        <a:pt x="227" y="58"/>
                      </a:lnTo>
                      <a:lnTo>
                        <a:pt x="238" y="85"/>
                      </a:lnTo>
                      <a:lnTo>
                        <a:pt x="244" y="116"/>
                      </a:lnTo>
                      <a:lnTo>
                        <a:pt x="244" y="129"/>
                      </a:lnTo>
                      <a:lnTo>
                        <a:pt x="242" y="132"/>
                      </a:lnTo>
                      <a:lnTo>
                        <a:pt x="240" y="136"/>
                      </a:lnTo>
                      <a:lnTo>
                        <a:pt x="244" y="172"/>
                      </a:lnTo>
                      <a:lnTo>
                        <a:pt x="244" y="183"/>
                      </a:lnTo>
                      <a:lnTo>
                        <a:pt x="242" y="187"/>
                      </a:lnTo>
                      <a:lnTo>
                        <a:pt x="240" y="187"/>
                      </a:lnTo>
                      <a:lnTo>
                        <a:pt x="238" y="187"/>
                      </a:lnTo>
                      <a:lnTo>
                        <a:pt x="235" y="185"/>
                      </a:lnTo>
                      <a:lnTo>
                        <a:pt x="205" y="162"/>
                      </a:lnTo>
                      <a:lnTo>
                        <a:pt x="173" y="147"/>
                      </a:lnTo>
                      <a:lnTo>
                        <a:pt x="138" y="138"/>
                      </a:lnTo>
                      <a:lnTo>
                        <a:pt x="104" y="138"/>
                      </a:lnTo>
                      <a:lnTo>
                        <a:pt x="69" y="147"/>
                      </a:lnTo>
                      <a:lnTo>
                        <a:pt x="36" y="162"/>
                      </a:lnTo>
                      <a:lnTo>
                        <a:pt x="7" y="185"/>
                      </a:lnTo>
                      <a:lnTo>
                        <a:pt x="5" y="187"/>
                      </a:lnTo>
                      <a:lnTo>
                        <a:pt x="2" y="187"/>
                      </a:lnTo>
                      <a:lnTo>
                        <a:pt x="2" y="187"/>
                      </a:lnTo>
                      <a:lnTo>
                        <a:pt x="0" y="183"/>
                      </a:lnTo>
                      <a:lnTo>
                        <a:pt x="0" y="172"/>
                      </a:lnTo>
                      <a:lnTo>
                        <a:pt x="2" y="154"/>
                      </a:lnTo>
                      <a:lnTo>
                        <a:pt x="5" y="136"/>
                      </a:lnTo>
                      <a:lnTo>
                        <a:pt x="2" y="132"/>
                      </a:lnTo>
                      <a:lnTo>
                        <a:pt x="0" y="129"/>
                      </a:lnTo>
                      <a:lnTo>
                        <a:pt x="0" y="116"/>
                      </a:lnTo>
                      <a:lnTo>
                        <a:pt x="5" y="85"/>
                      </a:lnTo>
                      <a:lnTo>
                        <a:pt x="18" y="58"/>
                      </a:lnTo>
                      <a:lnTo>
                        <a:pt x="36" y="34"/>
                      </a:lnTo>
                      <a:lnTo>
                        <a:pt x="62" y="16"/>
                      </a:lnTo>
                      <a:lnTo>
                        <a:pt x="91" y="3"/>
                      </a:lnTo>
                      <a:lnTo>
                        <a:pt x="124"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grpSp>
        </p:grpSp>
      </p:grpSp>
      <p:grpSp>
        <p:nvGrpSpPr>
          <p:cNvPr id="33814" name="组合 33813"/>
          <p:cNvGrpSpPr/>
          <p:nvPr/>
        </p:nvGrpSpPr>
        <p:grpSpPr>
          <a:xfrm>
            <a:off x="6238875" y="1597025"/>
            <a:ext cx="4600575" cy="719138"/>
            <a:chOff x="0" y="0"/>
            <a:chExt cx="4600326" cy="720000"/>
          </a:xfrm>
        </p:grpSpPr>
        <p:sp>
          <p:nvSpPr>
            <p:cNvPr id="33815" name="Freeform 16"/>
            <p:cNvSpPr/>
            <p:nvPr/>
          </p:nvSpPr>
          <p:spPr>
            <a:xfrm>
              <a:off x="0" y="0"/>
              <a:ext cx="720000" cy="720000"/>
            </a:xfrm>
            <a:custGeom>
              <a:avLst/>
              <a:gdLst/>
              <a:ahLst/>
              <a:cxnLst>
                <a:cxn ang="0">
                  <a:pos x="32320" y="0"/>
                </a:cxn>
                <a:cxn ang="0">
                  <a:pos x="20595" y="2281"/>
                </a:cxn>
                <a:cxn ang="0">
                  <a:pos x="5837" y="15206"/>
                </a:cxn>
                <a:cxn ang="0">
                  <a:pos x="52827" y="32693"/>
                </a:cxn>
                <a:cxn ang="0">
                  <a:pos x="31249" y="57782"/>
                </a:cxn>
                <a:cxn ang="0">
                  <a:pos x="5881" y="22658"/>
                </a:cxn>
                <a:cxn ang="0">
                  <a:pos x="41502" y="57632"/>
                </a:cxn>
                <a:cxn ang="0">
                  <a:pos x="6282" y="31631"/>
                </a:cxn>
                <a:cxn ang="0">
                  <a:pos x="31293" y="10953"/>
                </a:cxn>
                <a:cxn ang="0">
                  <a:pos x="49482" y="58851"/>
                </a:cxn>
                <a:cxn ang="0">
                  <a:pos x="60093" y="45015"/>
                </a:cxn>
                <a:cxn ang="0">
                  <a:pos x="64640" y="31940"/>
                </a:cxn>
                <a:cxn ang="0">
                  <a:pos x="60093" y="20385"/>
                </a:cxn>
                <a:cxn ang="0">
                  <a:pos x="49482" y="5789"/>
                </a:cxn>
                <a:cxn ang="0">
                  <a:pos x="31293" y="52927"/>
                </a:cxn>
                <a:cxn ang="0">
                  <a:pos x="6282" y="31488"/>
                </a:cxn>
                <a:cxn ang="0">
                  <a:pos x="41502" y="7008"/>
                </a:cxn>
                <a:cxn ang="0">
                  <a:pos x="5881" y="41982"/>
                </a:cxn>
                <a:cxn ang="0">
                  <a:pos x="31249" y="6858"/>
                </a:cxn>
                <a:cxn ang="0">
                  <a:pos x="52827" y="31947"/>
                </a:cxn>
                <a:cxn ang="0">
                  <a:pos x="5837" y="49434"/>
                </a:cxn>
                <a:cxn ang="0">
                  <a:pos x="20595" y="60839"/>
                </a:cxn>
                <a:cxn ang="0">
                  <a:pos x="32320" y="64640"/>
                </a:cxn>
                <a:cxn ang="0">
                  <a:pos x="45561" y="60839"/>
                </a:cxn>
                <a:cxn ang="0">
                  <a:pos x="60318" y="49434"/>
                </a:cxn>
                <a:cxn ang="0">
                  <a:pos x="11813" y="31947"/>
                </a:cxn>
                <a:cxn ang="0">
                  <a:pos x="33391" y="6858"/>
                </a:cxn>
                <a:cxn ang="0">
                  <a:pos x="58759" y="41982"/>
                </a:cxn>
                <a:cxn ang="0">
                  <a:pos x="23138" y="7008"/>
                </a:cxn>
                <a:cxn ang="0">
                  <a:pos x="58358" y="31488"/>
                </a:cxn>
                <a:cxn ang="0">
                  <a:pos x="34863" y="52927"/>
                </a:cxn>
                <a:cxn ang="0">
                  <a:pos x="15158" y="5789"/>
                </a:cxn>
                <a:cxn ang="0">
                  <a:pos x="4547" y="20385"/>
                </a:cxn>
                <a:cxn ang="0">
                  <a:pos x="0" y="31940"/>
                </a:cxn>
                <a:cxn ang="0">
                  <a:pos x="4547" y="45015"/>
                </a:cxn>
                <a:cxn ang="0">
                  <a:pos x="15158" y="58851"/>
                </a:cxn>
                <a:cxn ang="0">
                  <a:pos x="34863" y="10953"/>
                </a:cxn>
                <a:cxn ang="0">
                  <a:pos x="58358" y="31631"/>
                </a:cxn>
                <a:cxn ang="0">
                  <a:pos x="23138" y="57632"/>
                </a:cxn>
                <a:cxn ang="0">
                  <a:pos x="58759" y="22658"/>
                </a:cxn>
                <a:cxn ang="0">
                  <a:pos x="33391" y="57782"/>
                </a:cxn>
                <a:cxn ang="0">
                  <a:pos x="11813" y="32693"/>
                </a:cxn>
                <a:cxn ang="0">
                  <a:pos x="60318" y="15206"/>
                </a:cxn>
                <a:cxn ang="0">
                  <a:pos x="45561" y="2281"/>
                </a:cxn>
                <a:cxn ang="0">
                  <a:pos x="32320" y="0"/>
                </a:cxn>
              </a:cxnLst>
              <a:rect l="0" t="0" r="0" b="0"/>
              <a:pathLst>
                <a:path w="950" h="947">
                  <a:moveTo>
                    <a:pt x="475" y="0"/>
                  </a:moveTo>
                  <a:lnTo>
                    <a:pt x="546" y="3"/>
                  </a:lnTo>
                  <a:lnTo>
                    <a:pt x="613" y="20"/>
                  </a:lnTo>
                  <a:lnTo>
                    <a:pt x="675" y="43"/>
                  </a:lnTo>
                  <a:lnTo>
                    <a:pt x="733" y="76"/>
                  </a:lnTo>
                  <a:lnTo>
                    <a:pt x="786" y="116"/>
                  </a:lnTo>
                  <a:lnTo>
                    <a:pt x="833" y="162"/>
                  </a:lnTo>
                  <a:lnTo>
                    <a:pt x="873" y="214"/>
                  </a:lnTo>
                  <a:lnTo>
                    <a:pt x="906" y="273"/>
                  </a:lnTo>
                  <a:lnTo>
                    <a:pt x="930" y="336"/>
                  </a:lnTo>
                  <a:lnTo>
                    <a:pt x="944" y="404"/>
                  </a:lnTo>
                  <a:lnTo>
                    <a:pt x="950" y="473"/>
                  </a:lnTo>
                  <a:lnTo>
                    <a:pt x="944" y="544"/>
                  </a:lnTo>
                  <a:lnTo>
                    <a:pt x="930" y="611"/>
                  </a:lnTo>
                  <a:lnTo>
                    <a:pt x="906" y="673"/>
                  </a:lnTo>
                  <a:lnTo>
                    <a:pt x="873" y="731"/>
                  </a:lnTo>
                  <a:lnTo>
                    <a:pt x="833" y="785"/>
                  </a:lnTo>
                  <a:lnTo>
                    <a:pt x="786" y="831"/>
                  </a:lnTo>
                  <a:lnTo>
                    <a:pt x="733" y="871"/>
                  </a:lnTo>
                  <a:lnTo>
                    <a:pt x="675" y="904"/>
                  </a:lnTo>
                  <a:lnTo>
                    <a:pt x="613" y="927"/>
                  </a:lnTo>
                  <a:lnTo>
                    <a:pt x="546" y="942"/>
                  </a:lnTo>
                  <a:lnTo>
                    <a:pt x="475" y="947"/>
                  </a:lnTo>
                  <a:lnTo>
                    <a:pt x="406" y="942"/>
                  </a:lnTo>
                  <a:lnTo>
                    <a:pt x="339" y="927"/>
                  </a:lnTo>
                  <a:lnTo>
                    <a:pt x="275" y="904"/>
                  </a:lnTo>
                  <a:lnTo>
                    <a:pt x="217" y="871"/>
                  </a:lnTo>
                  <a:lnTo>
                    <a:pt x="164" y="831"/>
                  </a:lnTo>
                  <a:lnTo>
                    <a:pt x="117" y="785"/>
                  </a:lnTo>
                  <a:lnTo>
                    <a:pt x="77" y="731"/>
                  </a:lnTo>
                  <a:lnTo>
                    <a:pt x="46" y="673"/>
                  </a:lnTo>
                  <a:lnTo>
                    <a:pt x="20" y="611"/>
                  </a:lnTo>
                  <a:lnTo>
                    <a:pt x="6" y="544"/>
                  </a:lnTo>
                  <a:lnTo>
                    <a:pt x="0" y="473"/>
                  </a:lnTo>
                  <a:lnTo>
                    <a:pt x="6" y="404"/>
                  </a:lnTo>
                  <a:lnTo>
                    <a:pt x="20" y="336"/>
                  </a:lnTo>
                  <a:lnTo>
                    <a:pt x="46" y="273"/>
                  </a:lnTo>
                  <a:lnTo>
                    <a:pt x="77" y="214"/>
                  </a:lnTo>
                  <a:lnTo>
                    <a:pt x="117" y="162"/>
                  </a:lnTo>
                  <a:lnTo>
                    <a:pt x="164" y="116"/>
                  </a:lnTo>
                  <a:lnTo>
                    <a:pt x="217" y="76"/>
                  </a:lnTo>
                  <a:lnTo>
                    <a:pt x="275" y="43"/>
                  </a:lnTo>
                  <a:lnTo>
                    <a:pt x="339" y="20"/>
                  </a:lnTo>
                  <a:lnTo>
                    <a:pt x="406" y="3"/>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grpSp>
          <p:nvGrpSpPr>
            <p:cNvPr id="33816" name="组合 33815"/>
            <p:cNvGrpSpPr/>
            <p:nvPr/>
          </p:nvGrpSpPr>
          <p:grpSpPr>
            <a:xfrm>
              <a:off x="107179" y="76410"/>
              <a:ext cx="4493147" cy="567180"/>
              <a:chOff x="0" y="0"/>
              <a:chExt cx="4493147" cy="567180"/>
            </a:xfrm>
          </p:grpSpPr>
          <p:sp>
            <p:nvSpPr>
              <p:cNvPr id="33817" name="矩形 219"/>
              <p:cNvSpPr/>
              <p:nvPr/>
            </p:nvSpPr>
            <p:spPr>
              <a:xfrm>
                <a:off x="700609" y="49872"/>
                <a:ext cx="3792538" cy="461665"/>
              </a:xfrm>
              <a:prstGeom prst="rect">
                <a:avLst/>
              </a:prstGeom>
              <a:noFill/>
              <a:ln w="9525">
                <a:noFill/>
              </a:ln>
            </p:spPr>
            <p:txBody>
              <a:bodyPr>
                <a:spAutoFit/>
              </a:bodyPr>
              <a:lstStyle/>
              <a:p>
                <a:pPr lvl="0" algn="just" eaLnBrk="1" hangingPunct="1"/>
                <a:r>
                  <a:rPr lang="zh-CN" altLang="en-US" sz="2400" b="1" dirty="0">
                    <a:solidFill>
                      <a:srgbClr val="000000"/>
                    </a:solidFill>
                    <a:latin typeface="仿宋_GB2312" pitchFamily="1" charset="-122"/>
                    <a:ea typeface="仿宋_GB2312" pitchFamily="1" charset="-122"/>
                  </a:rPr>
                  <a:t>采购、配备、发放</a:t>
                </a:r>
                <a:endParaRPr lang="zh-CN" altLang="en-US" sz="2400" b="1" dirty="0">
                  <a:solidFill>
                    <a:srgbClr val="000000"/>
                  </a:solidFill>
                  <a:latin typeface="仿宋_GB2312" pitchFamily="1" charset="-122"/>
                  <a:ea typeface="仿宋_GB2312" pitchFamily="1" charset="-122"/>
                </a:endParaRPr>
              </a:p>
            </p:txBody>
          </p:sp>
          <p:grpSp>
            <p:nvGrpSpPr>
              <p:cNvPr id="33818" name="组合 33817"/>
              <p:cNvGrpSpPr/>
              <p:nvPr/>
            </p:nvGrpSpPr>
            <p:grpSpPr>
              <a:xfrm>
                <a:off x="0" y="0"/>
                <a:ext cx="588630" cy="567180"/>
                <a:chOff x="0" y="0"/>
                <a:chExt cx="652" cy="628"/>
              </a:xfrm>
            </p:grpSpPr>
            <p:sp>
              <p:nvSpPr>
                <p:cNvPr id="33819" name="Freeform 80"/>
                <p:cNvSpPr>
                  <a:spLocks noEditPoints="1"/>
                </p:cNvSpPr>
                <p:nvPr/>
              </p:nvSpPr>
              <p:spPr>
                <a:xfrm>
                  <a:off x="0" y="69"/>
                  <a:ext cx="550" cy="493"/>
                </a:xfrm>
                <a:custGeom>
                  <a:avLst/>
                  <a:gdLst>
                    <a:gd name="txL" fmla="*/ 0 w 231"/>
                    <a:gd name="txT" fmla="*/ 0 h 207"/>
                    <a:gd name="txR" fmla="*/ 231 w 231"/>
                    <a:gd name="txB" fmla="*/ 207 h 207"/>
                  </a:gdLst>
                  <a:ahLst/>
                  <a:cxnLst>
                    <a:cxn ang="0">
                      <a:pos x="536" y="0"/>
                    </a:cxn>
                    <a:cxn ang="0">
                      <a:pos x="519" y="12"/>
                    </a:cxn>
                    <a:cxn ang="0">
                      <a:pos x="510" y="38"/>
                    </a:cxn>
                    <a:cxn ang="0">
                      <a:pos x="493" y="31"/>
                    </a:cxn>
                    <a:cxn ang="0">
                      <a:pos x="110" y="69"/>
                    </a:cxn>
                    <a:cxn ang="0">
                      <a:pos x="5" y="86"/>
                    </a:cxn>
                    <a:cxn ang="0">
                      <a:pos x="38" y="314"/>
                    </a:cxn>
                    <a:cxn ang="0">
                      <a:pos x="440" y="336"/>
                    </a:cxn>
                    <a:cxn ang="0">
                      <a:pos x="455" y="333"/>
                    </a:cxn>
                    <a:cxn ang="0">
                      <a:pos x="76" y="453"/>
                    </a:cxn>
                    <a:cxn ang="0">
                      <a:pos x="52" y="453"/>
                    </a:cxn>
                    <a:cxn ang="0">
                      <a:pos x="19" y="464"/>
                    </a:cxn>
                    <a:cxn ang="0">
                      <a:pos x="26" y="493"/>
                    </a:cxn>
                    <a:cxn ang="0">
                      <a:pos x="36" y="491"/>
                    </a:cxn>
                    <a:cxn ang="0">
                      <a:pos x="55" y="483"/>
                    </a:cxn>
                    <a:cxn ang="0">
                      <a:pos x="67" y="483"/>
                    </a:cxn>
                    <a:cxn ang="0">
                      <a:pos x="505" y="483"/>
                    </a:cxn>
                    <a:cxn ang="0">
                      <a:pos x="529" y="460"/>
                    </a:cxn>
                    <a:cxn ang="0">
                      <a:pos x="488" y="333"/>
                    </a:cxn>
                    <a:cxn ang="0">
                      <a:pos x="548" y="5"/>
                    </a:cxn>
                    <a:cxn ang="0">
                      <a:pos x="40" y="114"/>
                    </a:cxn>
                    <a:cxn ang="0">
                      <a:pos x="107" y="150"/>
                    </a:cxn>
                    <a:cxn ang="0">
                      <a:pos x="48" y="152"/>
                    </a:cxn>
                    <a:cxn ang="0">
                      <a:pos x="52" y="181"/>
                    </a:cxn>
                    <a:cxn ang="0">
                      <a:pos x="112" y="236"/>
                    </a:cxn>
                    <a:cxn ang="0">
                      <a:pos x="71" y="298"/>
                    </a:cxn>
                    <a:cxn ang="0">
                      <a:pos x="114" y="264"/>
                    </a:cxn>
                    <a:cxn ang="0">
                      <a:pos x="71" y="298"/>
                    </a:cxn>
                    <a:cxn ang="0">
                      <a:pos x="471" y="71"/>
                    </a:cxn>
                    <a:cxn ang="0">
                      <a:pos x="386" y="141"/>
                    </a:cxn>
                    <a:cxn ang="0">
                      <a:pos x="126" y="105"/>
                    </a:cxn>
                    <a:cxn ang="0">
                      <a:pos x="190" y="148"/>
                    </a:cxn>
                    <a:cxn ang="0">
                      <a:pos x="126" y="105"/>
                    </a:cxn>
                    <a:cxn ang="0">
                      <a:pos x="190" y="176"/>
                    </a:cxn>
                    <a:cxn ang="0">
                      <a:pos x="133" y="233"/>
                    </a:cxn>
                    <a:cxn ang="0">
                      <a:pos x="136" y="298"/>
                    </a:cxn>
                    <a:cxn ang="0">
                      <a:pos x="193" y="262"/>
                    </a:cxn>
                    <a:cxn ang="0">
                      <a:pos x="136" y="298"/>
                    </a:cxn>
                    <a:cxn ang="0">
                      <a:pos x="214" y="298"/>
                    </a:cxn>
                    <a:cxn ang="0">
                      <a:pos x="271" y="260"/>
                    </a:cxn>
                    <a:cxn ang="0">
                      <a:pos x="274" y="231"/>
                    </a:cxn>
                    <a:cxn ang="0">
                      <a:pos x="212" y="176"/>
                    </a:cxn>
                    <a:cxn ang="0">
                      <a:pos x="274" y="231"/>
                    </a:cxn>
                    <a:cxn ang="0">
                      <a:pos x="212" y="145"/>
                    </a:cxn>
                    <a:cxn ang="0">
                      <a:pos x="276" y="91"/>
                    </a:cxn>
                    <a:cxn ang="0">
                      <a:pos x="350" y="298"/>
                    </a:cxn>
                    <a:cxn ang="0">
                      <a:pos x="293" y="260"/>
                    </a:cxn>
                    <a:cxn ang="0">
                      <a:pos x="350" y="298"/>
                    </a:cxn>
                    <a:cxn ang="0">
                      <a:pos x="293" y="231"/>
                    </a:cxn>
                    <a:cxn ang="0">
                      <a:pos x="362" y="169"/>
                    </a:cxn>
                    <a:cxn ang="0">
                      <a:pos x="295" y="143"/>
                    </a:cxn>
                    <a:cxn ang="0">
                      <a:pos x="371" y="81"/>
                    </a:cxn>
                    <a:cxn ang="0">
                      <a:pos x="295" y="143"/>
                    </a:cxn>
                    <a:cxn ang="0">
                      <a:pos x="369" y="298"/>
                    </a:cxn>
                    <a:cxn ang="0">
                      <a:pos x="438" y="255"/>
                    </a:cxn>
                    <a:cxn ang="0">
                      <a:pos x="443" y="226"/>
                    </a:cxn>
                    <a:cxn ang="0">
                      <a:pos x="383" y="169"/>
                    </a:cxn>
                    <a:cxn ang="0">
                      <a:pos x="443" y="226"/>
                    </a:cxn>
                  </a:cxnLst>
                  <a:rect l="txL" t="txT" r="txR" b="txB"/>
                  <a:pathLst>
                    <a:path w="231" h="207">
                      <a:moveTo>
                        <a:pt x="230" y="2"/>
                      </a:moveTo>
                      <a:cubicBezTo>
                        <a:pt x="229" y="1"/>
                        <a:pt x="227" y="0"/>
                        <a:pt x="225" y="0"/>
                      </a:cubicBezTo>
                      <a:cubicBezTo>
                        <a:pt x="225" y="0"/>
                        <a:pt x="225" y="0"/>
                        <a:pt x="224" y="0"/>
                      </a:cubicBezTo>
                      <a:cubicBezTo>
                        <a:pt x="221" y="0"/>
                        <a:pt x="218" y="2"/>
                        <a:pt x="218" y="5"/>
                      </a:cubicBezTo>
                      <a:cubicBezTo>
                        <a:pt x="215" y="17"/>
                        <a:pt x="215" y="17"/>
                        <a:pt x="215" y="17"/>
                      </a:cubicBezTo>
                      <a:cubicBezTo>
                        <a:pt x="215" y="17"/>
                        <a:pt x="215" y="16"/>
                        <a:pt x="214" y="16"/>
                      </a:cubicBezTo>
                      <a:cubicBezTo>
                        <a:pt x="213" y="14"/>
                        <a:pt x="211" y="13"/>
                        <a:pt x="208" y="13"/>
                      </a:cubicBezTo>
                      <a:cubicBezTo>
                        <a:pt x="208" y="13"/>
                        <a:pt x="208" y="13"/>
                        <a:pt x="207" y="13"/>
                      </a:cubicBezTo>
                      <a:cubicBezTo>
                        <a:pt x="49" y="28"/>
                        <a:pt x="49" y="28"/>
                        <a:pt x="49" y="28"/>
                      </a:cubicBezTo>
                      <a:cubicBezTo>
                        <a:pt x="48" y="28"/>
                        <a:pt x="47" y="28"/>
                        <a:pt x="46" y="29"/>
                      </a:cubicBezTo>
                      <a:cubicBezTo>
                        <a:pt x="8" y="32"/>
                        <a:pt x="8" y="32"/>
                        <a:pt x="8" y="32"/>
                      </a:cubicBezTo>
                      <a:cubicBezTo>
                        <a:pt x="5" y="32"/>
                        <a:pt x="3" y="34"/>
                        <a:pt x="2" y="36"/>
                      </a:cubicBezTo>
                      <a:cubicBezTo>
                        <a:pt x="0" y="38"/>
                        <a:pt x="0" y="40"/>
                        <a:pt x="0" y="42"/>
                      </a:cubicBezTo>
                      <a:cubicBezTo>
                        <a:pt x="16" y="132"/>
                        <a:pt x="16" y="132"/>
                        <a:pt x="16" y="132"/>
                      </a:cubicBezTo>
                      <a:cubicBezTo>
                        <a:pt x="17" y="137"/>
                        <a:pt x="21" y="141"/>
                        <a:pt x="26" y="141"/>
                      </a:cubicBezTo>
                      <a:cubicBezTo>
                        <a:pt x="185" y="141"/>
                        <a:pt x="185" y="141"/>
                        <a:pt x="185" y="141"/>
                      </a:cubicBezTo>
                      <a:cubicBezTo>
                        <a:pt x="187" y="141"/>
                        <a:pt x="190" y="140"/>
                        <a:pt x="191" y="138"/>
                      </a:cubicBezTo>
                      <a:cubicBezTo>
                        <a:pt x="191" y="140"/>
                        <a:pt x="191" y="140"/>
                        <a:pt x="191" y="140"/>
                      </a:cubicBezTo>
                      <a:cubicBezTo>
                        <a:pt x="208" y="190"/>
                        <a:pt x="208" y="190"/>
                        <a:pt x="208" y="190"/>
                      </a:cubicBezTo>
                      <a:cubicBezTo>
                        <a:pt x="32" y="190"/>
                        <a:pt x="32" y="190"/>
                        <a:pt x="32" y="190"/>
                      </a:cubicBezTo>
                      <a:cubicBezTo>
                        <a:pt x="32" y="190"/>
                        <a:pt x="30" y="190"/>
                        <a:pt x="28" y="190"/>
                      </a:cubicBezTo>
                      <a:cubicBezTo>
                        <a:pt x="26" y="190"/>
                        <a:pt x="23" y="190"/>
                        <a:pt x="22" y="190"/>
                      </a:cubicBezTo>
                      <a:cubicBezTo>
                        <a:pt x="19" y="190"/>
                        <a:pt x="14" y="191"/>
                        <a:pt x="8" y="194"/>
                      </a:cubicBezTo>
                      <a:cubicBezTo>
                        <a:pt x="8" y="195"/>
                        <a:pt x="8" y="195"/>
                        <a:pt x="8" y="195"/>
                      </a:cubicBezTo>
                      <a:cubicBezTo>
                        <a:pt x="5" y="196"/>
                        <a:pt x="4" y="200"/>
                        <a:pt x="6" y="204"/>
                      </a:cubicBezTo>
                      <a:cubicBezTo>
                        <a:pt x="7" y="206"/>
                        <a:pt x="9" y="207"/>
                        <a:pt x="11" y="207"/>
                      </a:cubicBezTo>
                      <a:cubicBezTo>
                        <a:pt x="11" y="207"/>
                        <a:pt x="11" y="207"/>
                        <a:pt x="11" y="207"/>
                      </a:cubicBezTo>
                      <a:cubicBezTo>
                        <a:pt x="12" y="207"/>
                        <a:pt x="14" y="207"/>
                        <a:pt x="15" y="206"/>
                      </a:cubicBezTo>
                      <a:cubicBezTo>
                        <a:pt x="15" y="206"/>
                        <a:pt x="15" y="206"/>
                        <a:pt x="15" y="206"/>
                      </a:cubicBezTo>
                      <a:cubicBezTo>
                        <a:pt x="16" y="206"/>
                        <a:pt x="20" y="203"/>
                        <a:pt x="23" y="203"/>
                      </a:cubicBezTo>
                      <a:cubicBezTo>
                        <a:pt x="23" y="203"/>
                        <a:pt x="23" y="203"/>
                        <a:pt x="23" y="203"/>
                      </a:cubicBezTo>
                      <a:cubicBezTo>
                        <a:pt x="24" y="203"/>
                        <a:pt x="26" y="203"/>
                        <a:pt x="28" y="203"/>
                      </a:cubicBezTo>
                      <a:cubicBezTo>
                        <a:pt x="30" y="203"/>
                        <a:pt x="31" y="203"/>
                        <a:pt x="32" y="203"/>
                      </a:cubicBezTo>
                      <a:cubicBezTo>
                        <a:pt x="212" y="203"/>
                        <a:pt x="212" y="203"/>
                        <a:pt x="212" y="203"/>
                      </a:cubicBezTo>
                      <a:cubicBezTo>
                        <a:pt x="215" y="203"/>
                        <a:pt x="218" y="202"/>
                        <a:pt x="219" y="199"/>
                      </a:cubicBezTo>
                      <a:cubicBezTo>
                        <a:pt x="221" y="198"/>
                        <a:pt x="222" y="195"/>
                        <a:pt x="222" y="193"/>
                      </a:cubicBezTo>
                      <a:cubicBezTo>
                        <a:pt x="222" y="190"/>
                        <a:pt x="221" y="189"/>
                        <a:pt x="221" y="188"/>
                      </a:cubicBezTo>
                      <a:cubicBezTo>
                        <a:pt x="205" y="140"/>
                        <a:pt x="205" y="140"/>
                        <a:pt x="205" y="140"/>
                      </a:cubicBezTo>
                      <a:cubicBezTo>
                        <a:pt x="231" y="7"/>
                        <a:pt x="231" y="7"/>
                        <a:pt x="231" y="7"/>
                      </a:cubicBezTo>
                      <a:cubicBezTo>
                        <a:pt x="231" y="6"/>
                        <a:pt x="231" y="4"/>
                        <a:pt x="230" y="2"/>
                      </a:cubicBezTo>
                      <a:close/>
                      <a:moveTo>
                        <a:pt x="20" y="64"/>
                      </a:moveTo>
                      <a:cubicBezTo>
                        <a:pt x="17" y="48"/>
                        <a:pt x="17" y="48"/>
                        <a:pt x="17" y="48"/>
                      </a:cubicBezTo>
                      <a:cubicBezTo>
                        <a:pt x="44" y="45"/>
                        <a:pt x="44" y="45"/>
                        <a:pt x="44" y="45"/>
                      </a:cubicBezTo>
                      <a:cubicBezTo>
                        <a:pt x="45" y="63"/>
                        <a:pt x="45" y="63"/>
                        <a:pt x="45" y="63"/>
                      </a:cubicBezTo>
                      <a:cubicBezTo>
                        <a:pt x="21" y="64"/>
                        <a:pt x="21" y="64"/>
                        <a:pt x="21" y="64"/>
                      </a:cubicBezTo>
                      <a:cubicBezTo>
                        <a:pt x="21" y="64"/>
                        <a:pt x="20" y="64"/>
                        <a:pt x="20" y="64"/>
                      </a:cubicBezTo>
                      <a:close/>
                      <a:moveTo>
                        <a:pt x="26" y="99"/>
                      </a:moveTo>
                      <a:cubicBezTo>
                        <a:pt x="22" y="76"/>
                        <a:pt x="22" y="76"/>
                        <a:pt x="22" y="76"/>
                      </a:cubicBezTo>
                      <a:cubicBezTo>
                        <a:pt x="23" y="76"/>
                        <a:pt x="28" y="76"/>
                        <a:pt x="46" y="75"/>
                      </a:cubicBezTo>
                      <a:cubicBezTo>
                        <a:pt x="47" y="99"/>
                        <a:pt x="47" y="99"/>
                        <a:pt x="47" y="99"/>
                      </a:cubicBezTo>
                      <a:lnTo>
                        <a:pt x="26" y="99"/>
                      </a:lnTo>
                      <a:close/>
                      <a:moveTo>
                        <a:pt x="30" y="125"/>
                      </a:moveTo>
                      <a:cubicBezTo>
                        <a:pt x="28" y="111"/>
                        <a:pt x="28" y="111"/>
                        <a:pt x="28" y="111"/>
                      </a:cubicBezTo>
                      <a:cubicBezTo>
                        <a:pt x="48" y="111"/>
                        <a:pt x="48" y="111"/>
                        <a:pt x="48" y="111"/>
                      </a:cubicBezTo>
                      <a:cubicBezTo>
                        <a:pt x="49" y="125"/>
                        <a:pt x="49" y="125"/>
                        <a:pt x="49" y="125"/>
                      </a:cubicBezTo>
                      <a:lnTo>
                        <a:pt x="30" y="125"/>
                      </a:lnTo>
                      <a:close/>
                      <a:moveTo>
                        <a:pt x="165" y="34"/>
                      </a:moveTo>
                      <a:cubicBezTo>
                        <a:pt x="198" y="30"/>
                        <a:pt x="198" y="30"/>
                        <a:pt x="198" y="30"/>
                      </a:cubicBezTo>
                      <a:cubicBezTo>
                        <a:pt x="193" y="58"/>
                        <a:pt x="193" y="58"/>
                        <a:pt x="193" y="58"/>
                      </a:cubicBezTo>
                      <a:cubicBezTo>
                        <a:pt x="190" y="58"/>
                        <a:pt x="182" y="58"/>
                        <a:pt x="162" y="59"/>
                      </a:cubicBezTo>
                      <a:lnTo>
                        <a:pt x="165" y="34"/>
                      </a:lnTo>
                      <a:close/>
                      <a:moveTo>
                        <a:pt x="53" y="44"/>
                      </a:moveTo>
                      <a:cubicBezTo>
                        <a:pt x="80" y="42"/>
                        <a:pt x="80" y="42"/>
                        <a:pt x="80" y="42"/>
                      </a:cubicBezTo>
                      <a:cubicBezTo>
                        <a:pt x="80" y="62"/>
                        <a:pt x="80" y="62"/>
                        <a:pt x="80" y="62"/>
                      </a:cubicBezTo>
                      <a:cubicBezTo>
                        <a:pt x="54" y="63"/>
                        <a:pt x="54" y="63"/>
                        <a:pt x="54" y="63"/>
                      </a:cubicBezTo>
                      <a:lnTo>
                        <a:pt x="53" y="44"/>
                      </a:lnTo>
                      <a:close/>
                      <a:moveTo>
                        <a:pt x="55" y="75"/>
                      </a:moveTo>
                      <a:cubicBezTo>
                        <a:pt x="80" y="74"/>
                        <a:pt x="80" y="74"/>
                        <a:pt x="80" y="74"/>
                      </a:cubicBezTo>
                      <a:cubicBezTo>
                        <a:pt x="81" y="98"/>
                        <a:pt x="81" y="98"/>
                        <a:pt x="81" y="98"/>
                      </a:cubicBezTo>
                      <a:cubicBezTo>
                        <a:pt x="56" y="98"/>
                        <a:pt x="56" y="98"/>
                        <a:pt x="56" y="98"/>
                      </a:cubicBezTo>
                      <a:lnTo>
                        <a:pt x="55" y="75"/>
                      </a:lnTo>
                      <a:close/>
                      <a:moveTo>
                        <a:pt x="57" y="125"/>
                      </a:moveTo>
                      <a:cubicBezTo>
                        <a:pt x="57" y="111"/>
                        <a:pt x="57" y="111"/>
                        <a:pt x="57" y="111"/>
                      </a:cubicBezTo>
                      <a:cubicBezTo>
                        <a:pt x="81" y="110"/>
                        <a:pt x="81" y="110"/>
                        <a:pt x="81" y="110"/>
                      </a:cubicBezTo>
                      <a:cubicBezTo>
                        <a:pt x="81" y="125"/>
                        <a:pt x="81" y="125"/>
                        <a:pt x="81" y="125"/>
                      </a:cubicBezTo>
                      <a:lnTo>
                        <a:pt x="57" y="125"/>
                      </a:lnTo>
                      <a:close/>
                      <a:moveTo>
                        <a:pt x="114" y="125"/>
                      </a:moveTo>
                      <a:cubicBezTo>
                        <a:pt x="90" y="125"/>
                        <a:pt x="90" y="125"/>
                        <a:pt x="90" y="125"/>
                      </a:cubicBezTo>
                      <a:cubicBezTo>
                        <a:pt x="90" y="110"/>
                        <a:pt x="90" y="110"/>
                        <a:pt x="90" y="110"/>
                      </a:cubicBezTo>
                      <a:cubicBezTo>
                        <a:pt x="114" y="109"/>
                        <a:pt x="114" y="109"/>
                        <a:pt x="114" y="109"/>
                      </a:cubicBezTo>
                      <a:lnTo>
                        <a:pt x="114" y="125"/>
                      </a:lnTo>
                      <a:close/>
                      <a:moveTo>
                        <a:pt x="115" y="97"/>
                      </a:moveTo>
                      <a:cubicBezTo>
                        <a:pt x="89" y="98"/>
                        <a:pt x="89" y="98"/>
                        <a:pt x="89" y="98"/>
                      </a:cubicBezTo>
                      <a:cubicBezTo>
                        <a:pt x="89" y="74"/>
                        <a:pt x="89" y="74"/>
                        <a:pt x="89" y="74"/>
                      </a:cubicBezTo>
                      <a:cubicBezTo>
                        <a:pt x="115" y="73"/>
                        <a:pt x="115" y="73"/>
                        <a:pt x="115" y="73"/>
                      </a:cubicBezTo>
                      <a:lnTo>
                        <a:pt x="115" y="97"/>
                      </a:lnTo>
                      <a:close/>
                      <a:moveTo>
                        <a:pt x="116" y="60"/>
                      </a:moveTo>
                      <a:cubicBezTo>
                        <a:pt x="89" y="61"/>
                        <a:pt x="89" y="61"/>
                        <a:pt x="89" y="61"/>
                      </a:cubicBezTo>
                      <a:cubicBezTo>
                        <a:pt x="88" y="41"/>
                        <a:pt x="88" y="41"/>
                        <a:pt x="88" y="41"/>
                      </a:cubicBezTo>
                      <a:cubicBezTo>
                        <a:pt x="116" y="38"/>
                        <a:pt x="116" y="38"/>
                        <a:pt x="116" y="38"/>
                      </a:cubicBezTo>
                      <a:lnTo>
                        <a:pt x="116" y="60"/>
                      </a:lnTo>
                      <a:close/>
                      <a:moveTo>
                        <a:pt x="147" y="125"/>
                      </a:moveTo>
                      <a:cubicBezTo>
                        <a:pt x="122" y="125"/>
                        <a:pt x="122" y="125"/>
                        <a:pt x="122" y="125"/>
                      </a:cubicBezTo>
                      <a:cubicBezTo>
                        <a:pt x="123" y="109"/>
                        <a:pt x="123" y="109"/>
                        <a:pt x="123" y="109"/>
                      </a:cubicBezTo>
                      <a:cubicBezTo>
                        <a:pt x="148" y="108"/>
                        <a:pt x="148" y="108"/>
                        <a:pt x="148" y="108"/>
                      </a:cubicBezTo>
                      <a:lnTo>
                        <a:pt x="147" y="125"/>
                      </a:lnTo>
                      <a:close/>
                      <a:moveTo>
                        <a:pt x="150" y="96"/>
                      </a:moveTo>
                      <a:cubicBezTo>
                        <a:pt x="123" y="97"/>
                        <a:pt x="123" y="97"/>
                        <a:pt x="123" y="97"/>
                      </a:cubicBezTo>
                      <a:cubicBezTo>
                        <a:pt x="124" y="72"/>
                        <a:pt x="124" y="72"/>
                        <a:pt x="124" y="72"/>
                      </a:cubicBezTo>
                      <a:cubicBezTo>
                        <a:pt x="152" y="71"/>
                        <a:pt x="152" y="71"/>
                        <a:pt x="152" y="71"/>
                      </a:cubicBezTo>
                      <a:lnTo>
                        <a:pt x="150" y="96"/>
                      </a:lnTo>
                      <a:close/>
                      <a:moveTo>
                        <a:pt x="124" y="60"/>
                      </a:moveTo>
                      <a:cubicBezTo>
                        <a:pt x="125" y="37"/>
                        <a:pt x="125" y="37"/>
                        <a:pt x="125" y="37"/>
                      </a:cubicBezTo>
                      <a:cubicBezTo>
                        <a:pt x="156" y="34"/>
                        <a:pt x="156" y="34"/>
                        <a:pt x="156" y="34"/>
                      </a:cubicBezTo>
                      <a:cubicBezTo>
                        <a:pt x="154" y="59"/>
                        <a:pt x="154" y="59"/>
                        <a:pt x="154" y="59"/>
                      </a:cubicBezTo>
                      <a:lnTo>
                        <a:pt x="124" y="60"/>
                      </a:lnTo>
                      <a:close/>
                      <a:moveTo>
                        <a:pt x="181" y="125"/>
                      </a:moveTo>
                      <a:cubicBezTo>
                        <a:pt x="155" y="125"/>
                        <a:pt x="155" y="125"/>
                        <a:pt x="155" y="125"/>
                      </a:cubicBezTo>
                      <a:cubicBezTo>
                        <a:pt x="157" y="108"/>
                        <a:pt x="157" y="108"/>
                        <a:pt x="157" y="108"/>
                      </a:cubicBezTo>
                      <a:cubicBezTo>
                        <a:pt x="184" y="107"/>
                        <a:pt x="184" y="107"/>
                        <a:pt x="184" y="107"/>
                      </a:cubicBezTo>
                      <a:lnTo>
                        <a:pt x="181" y="125"/>
                      </a:lnTo>
                      <a:close/>
                      <a:moveTo>
                        <a:pt x="186" y="95"/>
                      </a:moveTo>
                      <a:cubicBezTo>
                        <a:pt x="158" y="96"/>
                        <a:pt x="158" y="96"/>
                        <a:pt x="158" y="96"/>
                      </a:cubicBezTo>
                      <a:cubicBezTo>
                        <a:pt x="161" y="71"/>
                        <a:pt x="161" y="71"/>
                        <a:pt x="161" y="71"/>
                      </a:cubicBezTo>
                      <a:cubicBezTo>
                        <a:pt x="191" y="70"/>
                        <a:pt x="191" y="70"/>
                        <a:pt x="191" y="70"/>
                      </a:cubicBezTo>
                      <a:lnTo>
                        <a:pt x="186" y="95"/>
                      </a:lnTo>
                      <a:close/>
                    </a:path>
                  </a:pathLst>
                </a:custGeom>
                <a:solidFill>
                  <a:schemeClr val="bg1">
                    <a:alpha val="100000"/>
                  </a:schemeClr>
                </a:solidFill>
                <a:ln w="25400" cap="flat" cmpd="sng">
                  <a:solidFill>
                    <a:srgbClr val="B3CCAE"/>
                  </a:solidFill>
                  <a:prstDash val="solid"/>
                  <a:headEnd type="none" w="med" len="med"/>
                  <a:tailEnd type="none" w="med" len="med"/>
                </a:ln>
              </p:spPr>
              <p:txBody>
                <a:bodyPr/>
                <a:lstStyle/>
                <a:p>
                  <a:endParaRPr lang="zh-CN" altLang="en-US"/>
                </a:p>
              </p:txBody>
            </p:sp>
            <p:sp>
              <p:nvSpPr>
                <p:cNvPr id="33820" name="Freeform 81"/>
                <p:cNvSpPr/>
                <p:nvPr/>
              </p:nvSpPr>
              <p:spPr>
                <a:xfrm>
                  <a:off x="514" y="0"/>
                  <a:ext cx="138" cy="100"/>
                </a:xfrm>
                <a:custGeom>
                  <a:avLst/>
                  <a:gdLst>
                    <a:gd name="txL" fmla="*/ 0 w 58"/>
                    <a:gd name="txT" fmla="*/ 0 h 42"/>
                    <a:gd name="txR" fmla="*/ 58 w 58"/>
                    <a:gd name="txB" fmla="*/ 42 h 42"/>
                  </a:gdLst>
                  <a:ahLst/>
                  <a:cxnLst>
                    <a:cxn ang="0">
                      <a:pos x="19" y="100"/>
                    </a:cxn>
                    <a:cxn ang="0">
                      <a:pos x="19" y="100"/>
                    </a:cxn>
                    <a:cxn ang="0">
                      <a:pos x="14" y="100"/>
                    </a:cxn>
                    <a:cxn ang="0">
                      <a:pos x="2" y="90"/>
                    </a:cxn>
                    <a:cxn ang="0">
                      <a:pos x="2" y="76"/>
                    </a:cxn>
                    <a:cxn ang="0">
                      <a:pos x="5" y="60"/>
                    </a:cxn>
                    <a:cxn ang="0">
                      <a:pos x="7" y="60"/>
                    </a:cxn>
                    <a:cxn ang="0">
                      <a:pos x="10" y="45"/>
                    </a:cxn>
                    <a:cxn ang="0">
                      <a:pos x="19" y="24"/>
                    </a:cxn>
                    <a:cxn ang="0">
                      <a:pos x="31" y="12"/>
                    </a:cxn>
                    <a:cxn ang="0">
                      <a:pos x="50" y="5"/>
                    </a:cxn>
                    <a:cxn ang="0">
                      <a:pos x="50" y="5"/>
                    </a:cxn>
                    <a:cxn ang="0">
                      <a:pos x="117" y="0"/>
                    </a:cxn>
                    <a:cxn ang="0">
                      <a:pos x="119" y="0"/>
                    </a:cxn>
                    <a:cxn ang="0">
                      <a:pos x="136" y="17"/>
                    </a:cxn>
                    <a:cxn ang="0">
                      <a:pos x="133" y="31"/>
                    </a:cxn>
                    <a:cxn ang="0">
                      <a:pos x="119" y="38"/>
                    </a:cxn>
                    <a:cxn ang="0">
                      <a:pos x="55" y="43"/>
                    </a:cxn>
                    <a:cxn ang="0">
                      <a:pos x="50" y="45"/>
                    </a:cxn>
                    <a:cxn ang="0">
                      <a:pos x="50" y="45"/>
                    </a:cxn>
                    <a:cxn ang="0">
                      <a:pos x="43" y="71"/>
                    </a:cxn>
                    <a:cxn ang="0">
                      <a:pos x="38" y="86"/>
                    </a:cxn>
                    <a:cxn ang="0">
                      <a:pos x="19" y="100"/>
                    </a:cxn>
                  </a:cxnLst>
                  <a:rect l="txL" t="txT" r="txR" b="txB"/>
                  <a:pathLst>
                    <a:path w="58" h="42">
                      <a:moveTo>
                        <a:pt x="8" y="42"/>
                      </a:moveTo>
                      <a:cubicBezTo>
                        <a:pt x="8" y="42"/>
                        <a:pt x="8" y="42"/>
                        <a:pt x="8" y="42"/>
                      </a:cubicBezTo>
                      <a:cubicBezTo>
                        <a:pt x="7" y="42"/>
                        <a:pt x="7" y="42"/>
                        <a:pt x="6" y="42"/>
                      </a:cubicBezTo>
                      <a:cubicBezTo>
                        <a:pt x="4" y="41"/>
                        <a:pt x="3" y="40"/>
                        <a:pt x="1" y="38"/>
                      </a:cubicBezTo>
                      <a:cubicBezTo>
                        <a:pt x="0" y="36"/>
                        <a:pt x="0" y="34"/>
                        <a:pt x="1" y="32"/>
                      </a:cubicBezTo>
                      <a:cubicBezTo>
                        <a:pt x="1" y="29"/>
                        <a:pt x="2" y="27"/>
                        <a:pt x="2" y="25"/>
                      </a:cubicBezTo>
                      <a:cubicBezTo>
                        <a:pt x="3" y="25"/>
                        <a:pt x="3" y="25"/>
                        <a:pt x="3" y="25"/>
                      </a:cubicBezTo>
                      <a:cubicBezTo>
                        <a:pt x="3" y="23"/>
                        <a:pt x="4" y="21"/>
                        <a:pt x="4" y="19"/>
                      </a:cubicBezTo>
                      <a:cubicBezTo>
                        <a:pt x="5" y="16"/>
                        <a:pt x="6" y="13"/>
                        <a:pt x="8" y="10"/>
                      </a:cubicBezTo>
                      <a:cubicBezTo>
                        <a:pt x="9" y="8"/>
                        <a:pt x="11" y="6"/>
                        <a:pt x="13" y="5"/>
                      </a:cubicBezTo>
                      <a:cubicBezTo>
                        <a:pt x="15" y="4"/>
                        <a:pt x="18" y="3"/>
                        <a:pt x="21" y="2"/>
                      </a:cubicBezTo>
                      <a:cubicBezTo>
                        <a:pt x="21" y="2"/>
                        <a:pt x="21" y="2"/>
                        <a:pt x="21" y="2"/>
                      </a:cubicBezTo>
                      <a:cubicBezTo>
                        <a:pt x="49" y="0"/>
                        <a:pt x="49" y="0"/>
                        <a:pt x="49" y="0"/>
                      </a:cubicBezTo>
                      <a:cubicBezTo>
                        <a:pt x="49" y="0"/>
                        <a:pt x="49" y="0"/>
                        <a:pt x="50" y="0"/>
                      </a:cubicBezTo>
                      <a:cubicBezTo>
                        <a:pt x="54" y="0"/>
                        <a:pt x="57" y="3"/>
                        <a:pt x="57" y="7"/>
                      </a:cubicBezTo>
                      <a:cubicBezTo>
                        <a:pt x="58" y="9"/>
                        <a:pt x="57" y="11"/>
                        <a:pt x="56" y="13"/>
                      </a:cubicBezTo>
                      <a:cubicBezTo>
                        <a:pt x="54" y="14"/>
                        <a:pt x="52" y="15"/>
                        <a:pt x="50" y="16"/>
                      </a:cubicBezTo>
                      <a:cubicBezTo>
                        <a:pt x="23" y="18"/>
                        <a:pt x="23" y="18"/>
                        <a:pt x="23" y="18"/>
                      </a:cubicBezTo>
                      <a:cubicBezTo>
                        <a:pt x="22" y="18"/>
                        <a:pt x="21" y="19"/>
                        <a:pt x="21" y="19"/>
                      </a:cubicBezTo>
                      <a:cubicBezTo>
                        <a:pt x="21" y="19"/>
                        <a:pt x="21" y="19"/>
                        <a:pt x="21" y="19"/>
                      </a:cubicBezTo>
                      <a:cubicBezTo>
                        <a:pt x="20" y="21"/>
                        <a:pt x="19" y="25"/>
                        <a:pt x="18" y="30"/>
                      </a:cubicBezTo>
                      <a:cubicBezTo>
                        <a:pt x="17" y="32"/>
                        <a:pt x="17" y="34"/>
                        <a:pt x="16" y="36"/>
                      </a:cubicBezTo>
                      <a:cubicBezTo>
                        <a:pt x="15" y="39"/>
                        <a:pt x="12" y="42"/>
                        <a:pt x="8" y="42"/>
                      </a:cubicBezTo>
                      <a:close/>
                    </a:path>
                  </a:pathLst>
                </a:custGeom>
                <a:solidFill>
                  <a:schemeClr val="bg1">
                    <a:alpha val="100000"/>
                  </a:schemeClr>
                </a:solidFill>
                <a:ln w="25400" cap="flat" cmpd="sng">
                  <a:solidFill>
                    <a:srgbClr val="B3CCAE"/>
                  </a:solidFill>
                  <a:prstDash val="solid"/>
                  <a:headEnd type="none" w="med" len="med"/>
                  <a:tailEnd type="none" w="med" len="med"/>
                </a:ln>
              </p:spPr>
              <p:txBody>
                <a:bodyPr/>
                <a:lstStyle/>
                <a:p>
                  <a:endParaRPr lang="zh-CN" altLang="en-US"/>
                </a:p>
              </p:txBody>
            </p:sp>
            <p:sp>
              <p:nvSpPr>
                <p:cNvPr id="33821" name="Oval 82"/>
                <p:cNvSpPr/>
                <p:nvPr/>
              </p:nvSpPr>
              <p:spPr>
                <a:xfrm>
                  <a:off x="521" y="65"/>
                  <a:ext cx="29" cy="26"/>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3822" name="Oval 83"/>
                <p:cNvSpPr/>
                <p:nvPr/>
              </p:nvSpPr>
              <p:spPr>
                <a:xfrm>
                  <a:off x="357" y="505"/>
                  <a:ext cx="124" cy="12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3823" name="Oval 84"/>
                <p:cNvSpPr/>
                <p:nvPr/>
              </p:nvSpPr>
              <p:spPr>
                <a:xfrm>
                  <a:off x="385" y="533"/>
                  <a:ext cx="67" cy="67"/>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3824" name="Oval 85"/>
                <p:cNvSpPr/>
                <p:nvPr/>
              </p:nvSpPr>
              <p:spPr>
                <a:xfrm>
                  <a:off x="400" y="545"/>
                  <a:ext cx="40" cy="4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3825" name="Oval 86"/>
                <p:cNvSpPr/>
                <p:nvPr/>
              </p:nvSpPr>
              <p:spPr>
                <a:xfrm>
                  <a:off x="62" y="505"/>
                  <a:ext cx="124" cy="12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3826" name="Oval 87"/>
                <p:cNvSpPr/>
                <p:nvPr/>
              </p:nvSpPr>
              <p:spPr>
                <a:xfrm>
                  <a:off x="90" y="533"/>
                  <a:ext cx="67" cy="67"/>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3827" name="Oval 88"/>
                <p:cNvSpPr/>
                <p:nvPr/>
              </p:nvSpPr>
              <p:spPr>
                <a:xfrm>
                  <a:off x="102" y="545"/>
                  <a:ext cx="41" cy="43"/>
                </a:xfrm>
                <a:prstGeom prst="ellipse">
                  <a:avLst/>
                </a:prstGeom>
                <a:solidFill>
                  <a:schemeClr val="bg1"/>
                </a:solidFill>
                <a:ln w="25400" cap="flat" cmpd="sng">
                  <a:solidFill>
                    <a:srgbClr val="B3CCAE"/>
                  </a:solidFill>
                  <a:prstDash val="solid"/>
                  <a:headEnd type="none" w="med" len="med"/>
                  <a:tailEnd type="none" w="med" len="med"/>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p:cBhvr>
                                        <p:cTn id="7" dur="500"/>
                                        <p:tgtEl>
                                          <p:spTgt spid="33795"/>
                                        </p:tgtEl>
                                      </p:cBhvr>
                                    </p:animEffect>
                                    <p:anim calcmode="lin" valueType="num">
                                      <p:cBhvr>
                                        <p:cTn id="8" dur="500" fill="hold"/>
                                        <p:tgtEl>
                                          <p:spTgt spid="33795"/>
                                        </p:tgtEl>
                                        <p:attrNameLst>
                                          <p:attrName>ppt_x</p:attrName>
                                        </p:attrNameLst>
                                      </p:cBhvr>
                                      <p:tavLst>
                                        <p:tav tm="0">
                                          <p:val>
                                            <p:strVal val="#ppt_x"/>
                                          </p:val>
                                        </p:tav>
                                        <p:tav tm="100000">
                                          <p:val>
                                            <p:strVal val="#ppt_x"/>
                                          </p:val>
                                        </p:tav>
                                      </p:tavLst>
                                    </p:anim>
                                    <p:anim calcmode="lin" valueType="num">
                                      <p:cBhvr>
                                        <p:cTn id="9" dur="500" fill="hold"/>
                                        <p:tgtEl>
                                          <p:spTgt spid="3379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3804"/>
                                        </p:tgtEl>
                                        <p:attrNameLst>
                                          <p:attrName>style.visibility</p:attrName>
                                        </p:attrNameLst>
                                      </p:cBhvr>
                                      <p:to>
                                        <p:strVal val="visible"/>
                                      </p:to>
                                    </p:set>
                                    <p:animEffect transition="in">
                                      <p:cBhvr>
                                        <p:cTn id="13" dur="500"/>
                                        <p:tgtEl>
                                          <p:spTgt spid="33804"/>
                                        </p:tgtEl>
                                      </p:cBhvr>
                                    </p:animEffect>
                                    <p:anim calcmode="lin" valueType="num">
                                      <p:cBhvr>
                                        <p:cTn id="14" dur="500" fill="hold"/>
                                        <p:tgtEl>
                                          <p:spTgt spid="33804"/>
                                        </p:tgtEl>
                                        <p:attrNameLst>
                                          <p:attrName>ppt_x</p:attrName>
                                        </p:attrNameLst>
                                      </p:cBhvr>
                                      <p:tavLst>
                                        <p:tav tm="0">
                                          <p:val>
                                            <p:strVal val="#ppt_x"/>
                                          </p:val>
                                        </p:tav>
                                        <p:tav tm="100000">
                                          <p:val>
                                            <p:strVal val="#ppt_x"/>
                                          </p:val>
                                        </p:tav>
                                      </p:tavLst>
                                    </p:anim>
                                    <p:anim calcmode="lin" valueType="num">
                                      <p:cBhvr>
                                        <p:cTn id="15" dur="500" fill="hold"/>
                                        <p:tgtEl>
                                          <p:spTgt spid="3380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3814"/>
                                        </p:tgtEl>
                                        <p:attrNameLst>
                                          <p:attrName>style.visibility</p:attrName>
                                        </p:attrNameLst>
                                      </p:cBhvr>
                                      <p:to>
                                        <p:strVal val="visible"/>
                                      </p:to>
                                    </p:set>
                                    <p:anim calcmode="lin" valueType="num">
                                      <p:cBhvr additive="base">
                                        <p:cTn id="19" dur="500" fill="hold"/>
                                        <p:tgtEl>
                                          <p:spTgt spid="33814"/>
                                        </p:tgtEl>
                                        <p:attrNameLst>
                                          <p:attrName>ppt_x</p:attrName>
                                        </p:attrNameLst>
                                      </p:cBhvr>
                                      <p:tavLst>
                                        <p:tav tm="0">
                                          <p:val>
                                            <p:strVal val="#ppt_x"/>
                                          </p:val>
                                        </p:tav>
                                        <p:tav tm="100000">
                                          <p:val>
                                            <p:strVal val="#ppt_x"/>
                                          </p:val>
                                        </p:tav>
                                      </p:tavLst>
                                    </p:anim>
                                    <p:anim calcmode="lin" valueType="num">
                                      <p:cBhvr additive="base">
                                        <p:cTn id="20" dur="500" fill="hold"/>
                                        <p:tgtEl>
                                          <p:spTgt spid="33814"/>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33801"/>
                                        </p:tgtEl>
                                        <p:attrNameLst>
                                          <p:attrName>style.visibility</p:attrName>
                                        </p:attrNameLst>
                                      </p:cBhvr>
                                      <p:to>
                                        <p:strVal val="visible"/>
                                      </p:to>
                                    </p:set>
                                    <p:animEffect transition="in">
                                      <p:cBhvr>
                                        <p:cTn id="24" dur="500"/>
                                        <p:tgtEl>
                                          <p:spTgt spid="33801"/>
                                        </p:tgtEl>
                                      </p:cBhvr>
                                    </p:animEffect>
                                    <p:anim calcmode="lin" valueType="num">
                                      <p:cBhvr>
                                        <p:cTn id="25" dur="500" fill="hold"/>
                                        <p:tgtEl>
                                          <p:spTgt spid="33801"/>
                                        </p:tgtEl>
                                        <p:attrNameLst>
                                          <p:attrName>ppt_x</p:attrName>
                                        </p:attrNameLst>
                                      </p:cBhvr>
                                      <p:tavLst>
                                        <p:tav tm="0">
                                          <p:val>
                                            <p:strVal val="#ppt_x"/>
                                          </p:val>
                                        </p:tav>
                                        <p:tav tm="100000">
                                          <p:val>
                                            <p:strVal val="#ppt_x"/>
                                          </p:val>
                                        </p:tav>
                                      </p:tavLst>
                                    </p:anim>
                                    <p:anim calcmode="lin" valueType="num">
                                      <p:cBhvr>
                                        <p:cTn id="26" dur="500" fill="hold"/>
                                        <p:tgtEl>
                                          <p:spTgt spid="33801"/>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805"/>
                                        </p:tgtEl>
                                        <p:attrNameLst>
                                          <p:attrName>style.visibility</p:attrName>
                                        </p:attrNameLst>
                                      </p:cBhvr>
                                      <p:to>
                                        <p:strVal val="visible"/>
                                      </p:to>
                                    </p:set>
                                    <p:animEffect transition="in">
                                      <p:cBhvr>
                                        <p:cTn id="30" dur="500"/>
                                        <p:tgtEl>
                                          <p:spTgt spid="33805"/>
                                        </p:tgtEl>
                                      </p:cBhvr>
                                    </p:animEffect>
                                    <p:anim calcmode="lin" valueType="num">
                                      <p:cBhvr>
                                        <p:cTn id="31" dur="500" fill="hold"/>
                                        <p:tgtEl>
                                          <p:spTgt spid="33805"/>
                                        </p:tgtEl>
                                        <p:attrNameLst>
                                          <p:attrName>ppt_x</p:attrName>
                                        </p:attrNameLst>
                                      </p:cBhvr>
                                      <p:tavLst>
                                        <p:tav tm="0">
                                          <p:val>
                                            <p:strVal val="#ppt_x"/>
                                          </p:val>
                                        </p:tav>
                                        <p:tav tm="100000">
                                          <p:val>
                                            <p:strVal val="#ppt_x"/>
                                          </p:val>
                                        </p:tav>
                                      </p:tavLst>
                                    </p:anim>
                                    <p:anim calcmode="lin" valueType="num">
                                      <p:cBhvr>
                                        <p:cTn id="32" dur="500" fill="hold"/>
                                        <p:tgtEl>
                                          <p:spTgt spid="33805"/>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33807"/>
                                        </p:tgtEl>
                                        <p:attrNameLst>
                                          <p:attrName>style.visibility</p:attrName>
                                        </p:attrNameLst>
                                      </p:cBhvr>
                                      <p:to>
                                        <p:strVal val="visible"/>
                                      </p:to>
                                    </p:set>
                                    <p:anim calcmode="lin" valueType="num">
                                      <p:cBhvr additive="base">
                                        <p:cTn id="36" dur="500" fill="hold"/>
                                        <p:tgtEl>
                                          <p:spTgt spid="33807"/>
                                        </p:tgtEl>
                                        <p:attrNameLst>
                                          <p:attrName>ppt_x</p:attrName>
                                        </p:attrNameLst>
                                      </p:cBhvr>
                                      <p:tavLst>
                                        <p:tav tm="0">
                                          <p:val>
                                            <p:strVal val="#ppt_x"/>
                                          </p:val>
                                        </p:tav>
                                        <p:tav tm="100000">
                                          <p:val>
                                            <p:strVal val="#ppt_x"/>
                                          </p:val>
                                        </p:tav>
                                      </p:tavLst>
                                    </p:anim>
                                    <p:anim calcmode="lin" valueType="num">
                                      <p:cBhvr additive="base">
                                        <p:cTn id="37" dur="500" fill="hold"/>
                                        <p:tgtEl>
                                          <p:spTgt spid="3380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33806"/>
                                        </p:tgtEl>
                                        <p:attrNameLst>
                                          <p:attrName>style.visibility</p:attrName>
                                        </p:attrNameLst>
                                      </p:cBhvr>
                                      <p:to>
                                        <p:strVal val="visible"/>
                                      </p:to>
                                    </p:set>
                                    <p:animEffect transition="in">
                                      <p:cBhvr>
                                        <p:cTn id="41" dur="500"/>
                                        <p:tgtEl>
                                          <p:spTgt spid="33806"/>
                                        </p:tgtEl>
                                      </p:cBhvr>
                                    </p:animEffect>
                                    <p:anim calcmode="lin" valueType="num">
                                      <p:cBhvr>
                                        <p:cTn id="42" dur="500" fill="hold"/>
                                        <p:tgtEl>
                                          <p:spTgt spid="33806"/>
                                        </p:tgtEl>
                                        <p:attrNameLst>
                                          <p:attrName>ppt_x</p:attrName>
                                        </p:attrNameLst>
                                      </p:cBhvr>
                                      <p:tavLst>
                                        <p:tav tm="0">
                                          <p:val>
                                            <p:strVal val="#ppt_x"/>
                                          </p:val>
                                        </p:tav>
                                        <p:tav tm="100000">
                                          <p:val>
                                            <p:strVal val="#ppt_x"/>
                                          </p:val>
                                        </p:tav>
                                      </p:tavLst>
                                    </p:anim>
                                    <p:anim calcmode="lin" valueType="num">
                                      <p:cBhvr>
                                        <p:cTn id="43" dur="500" fill="hold"/>
                                        <p:tgtEl>
                                          <p:spTgt spid="3380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p:cTn id="47" dur="250"/>
                                        <p:tgtEl>
                                          <p:spTgt spid="33795"/>
                                        </p:tgtEl>
                                        <p:attrNameLst>
                                          <p:attrName>ppt_x</p:attrName>
                                        </p:attrNameLst>
                                      </p:cBhvr>
                                      <p:tavLst>
                                        <p:tav tm="0">
                                          <p:val>
                                            <p:strVal val="ppt_x"/>
                                          </p:val>
                                        </p:tav>
                                        <p:tav tm="100000">
                                          <p:val>
                                            <p:strVal val="ppt_x"/>
                                          </p:val>
                                        </p:tav>
                                      </p:tavLst>
                                    </p:anim>
                                    <p:anim calcmode="lin" valueType="num">
                                      <p:cBhvr>
                                        <p:cTn id="48" dur="250"/>
                                        <p:tgtEl>
                                          <p:spTgt spid="33795"/>
                                        </p:tgtEl>
                                        <p:attrNameLst>
                                          <p:attrName>ppt_y</p:attrName>
                                        </p:attrNameLst>
                                      </p:cBhvr>
                                      <p:tavLst>
                                        <p:tav tm="0">
                                          <p:val>
                                            <p:strVal val="ppt_y"/>
                                          </p:val>
                                        </p:tav>
                                        <p:tav tm="100000">
                                          <p:val>
                                            <p:strVal val="1+ppt_h/2"/>
                                          </p:val>
                                        </p:tav>
                                      </p:tavLst>
                                    </p:anim>
                                    <p:set>
                                      <p:cBhvr>
                                        <p:cTn id="49" dur="1" fill="hold">
                                          <p:stCondLst>
                                            <p:cond delay="249"/>
                                          </p:stCondLst>
                                        </p:cTn>
                                        <p:tgtEl>
                                          <p:spTgt spid="33795"/>
                                        </p:tgtEl>
                                        <p:attrNameLst>
                                          <p:attrName>style.visibility</p:attrName>
                                        </p:attrNameLst>
                                      </p:cBhvr>
                                      <p:to>
                                        <p:strVal val="hidden"/>
                                      </p:to>
                                    </p:set>
                                  </p:childTnLst>
                                </p:cTn>
                              </p:par>
                            </p:childTnLst>
                          </p:cTn>
                        </p:par>
                        <p:par>
                          <p:cTn id="50" fill="hold">
                            <p:stCondLst>
                              <p:cond delay="500"/>
                            </p:stCondLst>
                            <p:childTnLst>
                              <p:par>
                                <p:cTn id="51" presetID="2" presetClass="exit" presetSubtype="4" fill="hold" grpId="1" nodeType="afterEffect">
                                  <p:stCondLst>
                                    <p:cond delay="0"/>
                                  </p:stCondLst>
                                  <p:childTnLst>
                                    <p:anim calcmode="lin" valueType="num">
                                      <p:cBhvr>
                                        <p:cTn id="52" dur="250"/>
                                        <p:tgtEl>
                                          <p:spTgt spid="33804"/>
                                        </p:tgtEl>
                                        <p:attrNameLst>
                                          <p:attrName>ppt_x</p:attrName>
                                        </p:attrNameLst>
                                      </p:cBhvr>
                                      <p:tavLst>
                                        <p:tav tm="0">
                                          <p:val>
                                            <p:strVal val="ppt_x"/>
                                          </p:val>
                                        </p:tav>
                                        <p:tav tm="100000">
                                          <p:val>
                                            <p:strVal val="ppt_x"/>
                                          </p:val>
                                        </p:tav>
                                      </p:tavLst>
                                    </p:anim>
                                    <p:anim calcmode="lin" valueType="num">
                                      <p:cBhvr>
                                        <p:cTn id="53" dur="250"/>
                                        <p:tgtEl>
                                          <p:spTgt spid="33804"/>
                                        </p:tgtEl>
                                        <p:attrNameLst>
                                          <p:attrName>ppt_y</p:attrName>
                                        </p:attrNameLst>
                                      </p:cBhvr>
                                      <p:tavLst>
                                        <p:tav tm="0">
                                          <p:val>
                                            <p:strVal val="ppt_y"/>
                                          </p:val>
                                        </p:tav>
                                        <p:tav tm="100000">
                                          <p:val>
                                            <p:strVal val="1+ppt_h/2"/>
                                          </p:val>
                                        </p:tav>
                                      </p:tavLst>
                                    </p:anim>
                                    <p:set>
                                      <p:cBhvr>
                                        <p:cTn id="54" dur="1" fill="hold">
                                          <p:stCondLst>
                                            <p:cond delay="249"/>
                                          </p:stCondLst>
                                        </p:cTn>
                                        <p:tgtEl>
                                          <p:spTgt spid="33804"/>
                                        </p:tgtEl>
                                        <p:attrNameLst>
                                          <p:attrName>style.visibility</p:attrName>
                                        </p:attrNameLst>
                                      </p:cBhvr>
                                      <p:to>
                                        <p:strVal val="hidden"/>
                                      </p:to>
                                    </p:set>
                                  </p:childTnLst>
                                </p:cTn>
                              </p:par>
                            </p:childTnLst>
                          </p:cTn>
                        </p:par>
                        <p:par>
                          <p:cTn id="55" fill="hold">
                            <p:stCondLst>
                              <p:cond delay="1000"/>
                            </p:stCondLst>
                            <p:childTnLst>
                              <p:par>
                                <p:cTn id="56" presetID="2" presetClass="exit" presetSubtype="4" fill="hold" nodeType="afterEffect">
                                  <p:stCondLst>
                                    <p:cond delay="0"/>
                                  </p:stCondLst>
                                  <p:childTnLst>
                                    <p:anim calcmode="lin" valueType="num">
                                      <p:cBhvr>
                                        <p:cTn id="57" dur="250"/>
                                        <p:tgtEl>
                                          <p:spTgt spid="33801"/>
                                        </p:tgtEl>
                                        <p:attrNameLst>
                                          <p:attrName>ppt_x</p:attrName>
                                        </p:attrNameLst>
                                      </p:cBhvr>
                                      <p:tavLst>
                                        <p:tav tm="0">
                                          <p:val>
                                            <p:strVal val="ppt_x"/>
                                          </p:val>
                                        </p:tav>
                                        <p:tav tm="100000">
                                          <p:val>
                                            <p:strVal val="ppt_x"/>
                                          </p:val>
                                        </p:tav>
                                      </p:tavLst>
                                    </p:anim>
                                    <p:anim calcmode="lin" valueType="num">
                                      <p:cBhvr>
                                        <p:cTn id="58" dur="250"/>
                                        <p:tgtEl>
                                          <p:spTgt spid="33801"/>
                                        </p:tgtEl>
                                        <p:attrNameLst>
                                          <p:attrName>ppt_y</p:attrName>
                                        </p:attrNameLst>
                                      </p:cBhvr>
                                      <p:tavLst>
                                        <p:tav tm="0">
                                          <p:val>
                                            <p:strVal val="ppt_y"/>
                                          </p:val>
                                        </p:tav>
                                        <p:tav tm="100000">
                                          <p:val>
                                            <p:strVal val="1+ppt_h/2"/>
                                          </p:val>
                                        </p:tav>
                                      </p:tavLst>
                                    </p:anim>
                                    <p:set>
                                      <p:cBhvr>
                                        <p:cTn id="59" dur="1" fill="hold">
                                          <p:stCondLst>
                                            <p:cond delay="249"/>
                                          </p:stCondLst>
                                        </p:cTn>
                                        <p:tgtEl>
                                          <p:spTgt spid="33801"/>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p:cTn id="61" dur="250"/>
                                        <p:tgtEl>
                                          <p:spTgt spid="33805"/>
                                        </p:tgtEl>
                                        <p:attrNameLst>
                                          <p:attrName>ppt_x</p:attrName>
                                        </p:attrNameLst>
                                      </p:cBhvr>
                                      <p:tavLst>
                                        <p:tav tm="0">
                                          <p:val>
                                            <p:strVal val="ppt_x"/>
                                          </p:val>
                                        </p:tav>
                                        <p:tav tm="100000">
                                          <p:val>
                                            <p:strVal val="ppt_x"/>
                                          </p:val>
                                        </p:tav>
                                      </p:tavLst>
                                    </p:anim>
                                    <p:anim calcmode="lin" valueType="num">
                                      <p:cBhvr>
                                        <p:cTn id="62" dur="250"/>
                                        <p:tgtEl>
                                          <p:spTgt spid="33805"/>
                                        </p:tgtEl>
                                        <p:attrNameLst>
                                          <p:attrName>ppt_y</p:attrName>
                                        </p:attrNameLst>
                                      </p:cBhvr>
                                      <p:tavLst>
                                        <p:tav tm="0">
                                          <p:val>
                                            <p:strVal val="ppt_y"/>
                                          </p:val>
                                        </p:tav>
                                        <p:tav tm="100000">
                                          <p:val>
                                            <p:strVal val="1+ppt_h/2"/>
                                          </p:val>
                                        </p:tav>
                                      </p:tavLst>
                                    </p:anim>
                                    <p:set>
                                      <p:cBhvr>
                                        <p:cTn id="63" dur="1" fill="hold">
                                          <p:stCondLst>
                                            <p:cond delay="249"/>
                                          </p:stCondLst>
                                        </p:cTn>
                                        <p:tgtEl>
                                          <p:spTgt spid="33805"/>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p:cTn id="65" dur="250"/>
                                        <p:tgtEl>
                                          <p:spTgt spid="33806"/>
                                        </p:tgtEl>
                                        <p:attrNameLst>
                                          <p:attrName>ppt_x</p:attrName>
                                        </p:attrNameLst>
                                      </p:cBhvr>
                                      <p:tavLst>
                                        <p:tav tm="0">
                                          <p:val>
                                            <p:strVal val="ppt_x"/>
                                          </p:val>
                                        </p:tav>
                                        <p:tav tm="100000">
                                          <p:val>
                                            <p:strVal val="ppt_x"/>
                                          </p:val>
                                        </p:tav>
                                      </p:tavLst>
                                    </p:anim>
                                    <p:anim calcmode="lin" valueType="num">
                                      <p:cBhvr>
                                        <p:cTn id="66" dur="250"/>
                                        <p:tgtEl>
                                          <p:spTgt spid="33806"/>
                                        </p:tgtEl>
                                        <p:attrNameLst>
                                          <p:attrName>ppt_y</p:attrName>
                                        </p:attrNameLst>
                                      </p:cBhvr>
                                      <p:tavLst>
                                        <p:tav tm="0">
                                          <p:val>
                                            <p:strVal val="ppt_y"/>
                                          </p:val>
                                        </p:tav>
                                        <p:tav tm="100000">
                                          <p:val>
                                            <p:strVal val="1+ppt_h/2"/>
                                          </p:val>
                                        </p:tav>
                                      </p:tavLst>
                                    </p:anim>
                                    <p:set>
                                      <p:cBhvr>
                                        <p:cTn id="67" dur="1" fill="hold">
                                          <p:stCondLst>
                                            <p:cond delay="249"/>
                                          </p:stCondLst>
                                        </p:cTn>
                                        <p:tgtEl>
                                          <p:spTgt spid="33806"/>
                                        </p:tgtEl>
                                        <p:attrNameLst>
                                          <p:attrName>style.visibility</p:attrName>
                                        </p:attrNameLst>
                                      </p:cBhvr>
                                      <p:to>
                                        <p:strVal val="hidden"/>
                                      </p:to>
                                    </p:set>
                                  </p:childTnLst>
                                </p:cTn>
                              </p:par>
                            </p:childTnLst>
                          </p:cTn>
                        </p:par>
                        <p:par>
                          <p:cTn id="68" fill="hold">
                            <p:stCondLst>
                              <p:cond delay="1500"/>
                            </p:stCondLst>
                            <p:childTnLst>
                              <p:par>
                                <p:cTn id="69" presetID="2" presetClass="exit" presetSubtype="4" fill="hold" nodeType="afterEffect">
                                  <p:stCondLst>
                                    <p:cond delay="0"/>
                                  </p:stCondLst>
                                  <p:childTnLst>
                                    <p:anim calcmode="lin" valueType="num">
                                      <p:cBhvr additive="base">
                                        <p:cTn id="70" dur="500"/>
                                        <p:tgtEl>
                                          <p:spTgt spid="33807"/>
                                        </p:tgtEl>
                                        <p:attrNameLst>
                                          <p:attrName>ppt_x</p:attrName>
                                        </p:attrNameLst>
                                      </p:cBhvr>
                                      <p:tavLst>
                                        <p:tav tm="0">
                                          <p:val>
                                            <p:strVal val="ppt_x"/>
                                          </p:val>
                                        </p:tav>
                                        <p:tav tm="100000">
                                          <p:val>
                                            <p:strVal val="ppt_x"/>
                                          </p:val>
                                        </p:tav>
                                      </p:tavLst>
                                    </p:anim>
                                    <p:anim calcmode="lin" valueType="num">
                                      <p:cBhvr additive="base">
                                        <p:cTn id="71" dur="500"/>
                                        <p:tgtEl>
                                          <p:spTgt spid="33807"/>
                                        </p:tgtEl>
                                        <p:attrNameLst>
                                          <p:attrName>ppt_y</p:attrName>
                                        </p:attrNameLst>
                                      </p:cBhvr>
                                      <p:tavLst>
                                        <p:tav tm="0">
                                          <p:val>
                                            <p:strVal val="ppt_y"/>
                                          </p:val>
                                        </p:tav>
                                        <p:tav tm="100000">
                                          <p:val>
                                            <p:strVal val="1+ppt_h/2"/>
                                          </p:val>
                                        </p:tav>
                                      </p:tavLst>
                                    </p:anim>
                                    <p:set>
                                      <p:cBhvr>
                                        <p:cTn id="72" dur="1" fill="hold">
                                          <p:stCondLst>
                                            <p:cond delay="499"/>
                                          </p:stCondLst>
                                        </p:cTn>
                                        <p:tgtEl>
                                          <p:spTgt spid="33807"/>
                                        </p:tgtEl>
                                        <p:attrNameLst>
                                          <p:attrName>style.visibility</p:attrName>
                                        </p:attrNameLst>
                                      </p:cBhvr>
                                      <p:to>
                                        <p:strVal val="hidden"/>
                                      </p:to>
                                    </p:set>
                                  </p:childTnLst>
                                </p:cTn>
                              </p:par>
                            </p:childTnLst>
                          </p:cTn>
                        </p:par>
                        <p:par>
                          <p:cTn id="73" fill="hold">
                            <p:stCondLst>
                              <p:cond delay="2000"/>
                            </p:stCondLst>
                            <p:childTnLst>
                              <p:par>
                                <p:cTn id="74" presetID="2" presetClass="exit" presetSubtype="4" fill="hold" nodeType="afterEffect">
                                  <p:stCondLst>
                                    <p:cond delay="0"/>
                                  </p:stCondLst>
                                  <p:childTnLst>
                                    <p:anim calcmode="lin" valueType="num">
                                      <p:cBhvr additive="base">
                                        <p:cTn id="75" dur="500"/>
                                        <p:tgtEl>
                                          <p:spTgt spid="33814"/>
                                        </p:tgtEl>
                                        <p:attrNameLst>
                                          <p:attrName>ppt_x</p:attrName>
                                        </p:attrNameLst>
                                      </p:cBhvr>
                                      <p:tavLst>
                                        <p:tav tm="0">
                                          <p:val>
                                            <p:strVal val="ppt_x"/>
                                          </p:val>
                                        </p:tav>
                                        <p:tav tm="100000">
                                          <p:val>
                                            <p:strVal val="ppt_x"/>
                                          </p:val>
                                        </p:tav>
                                      </p:tavLst>
                                    </p:anim>
                                    <p:anim calcmode="lin" valueType="num">
                                      <p:cBhvr additive="base">
                                        <p:cTn id="76" dur="500"/>
                                        <p:tgtEl>
                                          <p:spTgt spid="33814"/>
                                        </p:tgtEl>
                                        <p:attrNameLst>
                                          <p:attrName>ppt_y</p:attrName>
                                        </p:attrNameLst>
                                      </p:cBhvr>
                                      <p:tavLst>
                                        <p:tav tm="0">
                                          <p:val>
                                            <p:strVal val="ppt_y"/>
                                          </p:val>
                                        </p:tav>
                                        <p:tav tm="100000">
                                          <p:val>
                                            <p:strVal val="1+ppt_h/2"/>
                                          </p:val>
                                        </p:tav>
                                      </p:tavLst>
                                    </p:anim>
                                    <p:set>
                                      <p:cBhvr>
                                        <p:cTn id="77" dur="1" fill="hold">
                                          <p:stCondLst>
                                            <p:cond delay="499"/>
                                          </p:stCondLst>
                                        </p:cTn>
                                        <p:tgtEl>
                                          <p:spTgt spid="338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bldLvl="0"/>
      <p:bldP spid="33804" grpId="1" bldLvl="0"/>
      <p:bldP spid="33805" grpId="0" bldLvl="0"/>
      <p:bldP spid="33805" grpId="1" bldLvl="0"/>
      <p:bldP spid="33806" grpId="0" bldLvl="0"/>
      <p:bldP spid="33806" grpId="1"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34817"/>
          <p:cNvGrpSpPr/>
          <p:nvPr/>
        </p:nvGrpSpPr>
        <p:grpSpPr>
          <a:xfrm>
            <a:off x="1055688" y="1127125"/>
            <a:ext cx="10080625" cy="103188"/>
            <a:chOff x="0" y="0"/>
            <a:chExt cx="10080625" cy="103239"/>
          </a:xfrm>
        </p:grpSpPr>
        <p:sp>
          <p:nvSpPr>
            <p:cNvPr id="34819"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0"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4821" name="文本框 4"/>
          <p:cNvSpPr/>
          <p:nvPr/>
        </p:nvSpPr>
        <p:spPr>
          <a:xfrm>
            <a:off x="1058863" y="549275"/>
            <a:ext cx="182562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防护用品</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34822" name="组合 34821"/>
          <p:cNvGrpSpPr/>
          <p:nvPr/>
        </p:nvGrpSpPr>
        <p:grpSpPr>
          <a:xfrm>
            <a:off x="1385888" y="1622425"/>
            <a:ext cx="4319587" cy="2160588"/>
            <a:chOff x="0" y="0"/>
            <a:chExt cx="4319998" cy="2160914"/>
          </a:xfrm>
        </p:grpSpPr>
        <p:sp>
          <p:nvSpPr>
            <p:cNvPr id="34823" name="矩形 6"/>
            <p:cNvSpPr/>
            <p:nvPr/>
          </p:nvSpPr>
          <p:spPr>
            <a:xfrm>
              <a:off x="0" y="0"/>
              <a:ext cx="4319998" cy="2160914"/>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4824" name="组合 34823"/>
            <p:cNvGrpSpPr/>
            <p:nvPr/>
          </p:nvGrpSpPr>
          <p:grpSpPr>
            <a:xfrm>
              <a:off x="10624" y="1"/>
              <a:ext cx="4309373" cy="1995409"/>
              <a:chOff x="0" y="0"/>
              <a:chExt cx="4309373" cy="1995409"/>
            </a:xfrm>
          </p:grpSpPr>
          <p:sp>
            <p:nvSpPr>
              <p:cNvPr id="34825" name="Freeform 32"/>
              <p:cNvSpPr>
                <a:spLocks noEditPoints="1"/>
              </p:cNvSpPr>
              <p:nvPr/>
            </p:nvSpPr>
            <p:spPr>
              <a:xfrm>
                <a:off x="1" y="0"/>
                <a:ext cx="511537" cy="423756"/>
              </a:xfrm>
              <a:custGeom>
                <a:avLst/>
                <a:gdLst>
                  <a:gd name="txL" fmla="*/ 0 w 587"/>
                  <a:gd name="txT" fmla="*/ 0 h 621"/>
                  <a:gd name="txR" fmla="*/ 587 w 587"/>
                  <a:gd name="txB" fmla="*/ 621 h 621"/>
                </a:gdLst>
                <a:ahLst/>
                <a:cxnLst>
                  <a:cxn ang="0">
                    <a:pos x="33613" y="12910"/>
                  </a:cxn>
                  <a:cxn ang="0">
                    <a:pos x="5567" y="60049"/>
                  </a:cxn>
                  <a:cxn ang="0">
                    <a:pos x="32048" y="34690"/>
                  </a:cxn>
                  <a:cxn ang="0">
                    <a:pos x="33613" y="12910"/>
                  </a:cxn>
                  <a:cxn ang="0">
                    <a:pos x="4856" y="1991"/>
                  </a:cxn>
                  <a:cxn ang="0">
                    <a:pos x="30305" y="1309"/>
                  </a:cxn>
                  <a:cxn ang="0">
                    <a:pos x="5033" y="1309"/>
                  </a:cxn>
                  <a:cxn ang="0">
                    <a:pos x="16362" y="43644"/>
                  </a:cxn>
                  <a:cxn ang="0">
                    <a:pos x="21591" y="14984"/>
                  </a:cxn>
                  <a:cxn ang="0">
                    <a:pos x="4856" y="1991"/>
                  </a:cxn>
                  <a:cxn ang="0">
                    <a:pos x="48090" y="51178"/>
                  </a:cxn>
                  <a:cxn ang="0">
                    <a:pos x="48961" y="51178"/>
                  </a:cxn>
                  <a:cxn ang="0">
                    <a:pos x="26997" y="56637"/>
                  </a:cxn>
                  <a:cxn ang="0">
                    <a:pos x="41990" y="61414"/>
                  </a:cxn>
                  <a:cxn ang="0">
                    <a:pos x="15846" y="53908"/>
                  </a:cxn>
                  <a:cxn ang="0">
                    <a:pos x="48090" y="51178"/>
                  </a:cxn>
                  <a:cxn ang="0">
                    <a:pos x="50882" y="61414"/>
                  </a:cxn>
                  <a:cxn ang="0">
                    <a:pos x="53318" y="39550"/>
                  </a:cxn>
                  <a:cxn ang="0">
                    <a:pos x="14103" y="6768"/>
                  </a:cxn>
                  <a:cxn ang="0">
                    <a:pos x="9746" y="18369"/>
                  </a:cxn>
                  <a:cxn ang="0">
                    <a:pos x="29967" y="30651"/>
                  </a:cxn>
                  <a:cxn ang="0">
                    <a:pos x="41118" y="55217"/>
                  </a:cxn>
                  <a:cxn ang="0">
                    <a:pos x="30661" y="45636"/>
                  </a:cxn>
                  <a:cxn ang="0">
                    <a:pos x="2775" y="26501"/>
                  </a:cxn>
                  <a:cxn ang="0">
                    <a:pos x="54368" y="16266"/>
                  </a:cxn>
                  <a:cxn ang="0">
                    <a:pos x="9924" y="25847"/>
                  </a:cxn>
                  <a:cxn ang="0">
                    <a:pos x="5567" y="43616"/>
                  </a:cxn>
                  <a:cxn ang="0">
                    <a:pos x="48445" y="19051"/>
                  </a:cxn>
                  <a:cxn ang="0">
                    <a:pos x="27531" y="64116"/>
                  </a:cxn>
                  <a:cxn ang="0">
                    <a:pos x="50882" y="61414"/>
                  </a:cxn>
                  <a:cxn ang="0">
                    <a:pos x="30305" y="11489"/>
                  </a:cxn>
                  <a:cxn ang="0">
                    <a:pos x="24205" y="60648"/>
                  </a:cxn>
                  <a:cxn ang="0">
                    <a:pos x="8519" y="27212"/>
                  </a:cxn>
                  <a:cxn ang="0">
                    <a:pos x="62726" y="2646"/>
                  </a:cxn>
                  <a:cxn ang="0">
                    <a:pos x="56626" y="29969"/>
                  </a:cxn>
                  <a:cxn ang="0">
                    <a:pos x="10084" y="14957"/>
                  </a:cxn>
                  <a:cxn ang="0">
                    <a:pos x="16184" y="49758"/>
                  </a:cxn>
                  <a:cxn ang="0">
                    <a:pos x="30305" y="11489"/>
                  </a:cxn>
                </a:cxnLst>
                <a:rect l="txL" t="txT" r="txR" b="tx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3F762A">
                  <a:alpha val="100000"/>
                </a:srgbClr>
              </a:solidFill>
              <a:ln w="9525">
                <a:noFill/>
              </a:ln>
            </p:spPr>
            <p:txBody>
              <a:bodyPr/>
              <a:lstStyle/>
              <a:p>
                <a:endParaRPr lang="zh-CN" altLang="en-US"/>
              </a:p>
            </p:txBody>
          </p:sp>
          <p:grpSp>
            <p:nvGrpSpPr>
              <p:cNvPr id="34826" name="组合 34825"/>
              <p:cNvGrpSpPr/>
              <p:nvPr/>
            </p:nvGrpSpPr>
            <p:grpSpPr>
              <a:xfrm>
                <a:off x="0" y="21568"/>
                <a:ext cx="4309373" cy="1973841"/>
                <a:chOff x="0" y="0"/>
                <a:chExt cx="4309373" cy="1973841"/>
              </a:xfrm>
            </p:grpSpPr>
            <p:sp>
              <p:nvSpPr>
                <p:cNvPr id="34827" name="文本框 64"/>
                <p:cNvSpPr/>
                <p:nvPr/>
              </p:nvSpPr>
              <p:spPr>
                <a:xfrm>
                  <a:off x="606334" y="0"/>
                  <a:ext cx="1107996" cy="369488"/>
                </a:xfrm>
                <a:prstGeom prst="rect">
                  <a:avLst/>
                </a:prstGeom>
                <a:noFill/>
                <a:ln w="9525">
                  <a:noFill/>
                </a:ln>
              </p:spPr>
              <p:txBody>
                <a:bodyPr wrap="none">
                  <a:spAutoFit/>
                </a:bodyPr>
                <a:lstStyle/>
                <a:p>
                  <a:pPr lvl="0" eaLnBrk="1" hangingPunct="1"/>
                  <a:r>
                    <a:rPr lang="zh-CN" altLang="en-US" dirty="0">
                      <a:solidFill>
                        <a:srgbClr val="000000"/>
                      </a:solidFill>
                      <a:latin typeface="Arial" panose="020B0604020202020204" pitchFamily="34" charset="0"/>
                      <a:ea typeface="宋体" panose="02010600030101010101" pitchFamily="2" charset="-122"/>
                    </a:rPr>
                    <a:t>准备材料</a:t>
                  </a:r>
                  <a:endParaRPr lang="zh-CN" altLang="en-US" dirty="0">
                    <a:solidFill>
                      <a:srgbClr val="000000"/>
                    </a:solidFill>
                    <a:latin typeface="Arial" panose="020B0604020202020204" pitchFamily="34" charset="0"/>
                    <a:ea typeface="宋体" panose="02010600030101010101" pitchFamily="2" charset="-122"/>
                  </a:endParaRPr>
                </a:p>
              </p:txBody>
            </p:sp>
            <p:sp>
              <p:nvSpPr>
                <p:cNvPr id="34828" name="矩形 65"/>
                <p:cNvSpPr/>
                <p:nvPr/>
              </p:nvSpPr>
              <p:spPr>
                <a:xfrm>
                  <a:off x="0" y="403517"/>
                  <a:ext cx="4309373" cy="1570324"/>
                </a:xfrm>
                <a:prstGeom prst="rect">
                  <a:avLst/>
                </a:prstGeom>
                <a:noFill/>
                <a:ln w="9525">
                  <a:noFill/>
                </a:ln>
              </p:spPr>
              <p:txBody>
                <a:bodyPr>
                  <a:spAutoFit/>
                </a:bodyPr>
                <a:lstStyle/>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1.</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个人防护用品采购记录及发票；</a:t>
                  </a:r>
                  <a:endPar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2.</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个人防护用品发放使用记录（表</a:t>
                  </a:r>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2-6</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a:t>
                  </a:r>
                  <a:endPar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3.</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个人防护用品生产供货单位生产许可证等资质证明；</a:t>
                  </a:r>
                  <a:endPar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4.</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产品合格证、</a:t>
                  </a:r>
                  <a:r>
                    <a:rPr lang="zh-CN" altLang="en-US" sz="1600" dirty="0">
                      <a:latin typeface="Arial" panose="020B0604020202020204" pitchFamily="34" charset="0"/>
                      <a:ea typeface="宋体" panose="02010600030101010101" pitchFamily="2" charset="-122"/>
                    </a:rPr>
                    <a:t>和特种劳动防护用品安全标志；</a:t>
                  </a:r>
                  <a:endParaRPr lang="zh-CN" altLang="en-US" sz="1600" dirty="0">
                    <a:latin typeface="Arial" panose="020B0604020202020204" pitchFamily="34" charset="0"/>
                    <a:ea typeface="宋体" panose="02010600030101010101" pitchFamily="2" charset="-122"/>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rPr>
                    <a:t>5.</a:t>
                  </a:r>
                  <a:r>
                    <a:rPr lang="zh-CN" altLang="en-US" sz="1600" dirty="0">
                      <a:solidFill>
                        <a:srgbClr val="000000"/>
                      </a:solidFill>
                      <a:latin typeface="宋体" panose="02010600030101010101" pitchFamily="2" charset="-122"/>
                      <a:ea typeface="宋体" panose="02010600030101010101" pitchFamily="2" charset="-122"/>
                    </a:rPr>
                    <a:t>产品说明书 </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a:t>
                  </a:r>
                  <a:endParaRPr lang="zh-CN" altLang="en-US" sz="1600" dirty="0">
                    <a:solidFill>
                      <a:srgbClr val="000000"/>
                    </a:solidFill>
                    <a:latin typeface="宋体" panose="02010600030101010101" pitchFamily="2" charset="-122"/>
                    <a:ea typeface="宋体" panose="02010600030101010101" pitchFamily="2" charset="-122"/>
                  </a:endParaRPr>
                </a:p>
              </p:txBody>
            </p:sp>
          </p:grpSp>
        </p:grpSp>
      </p:grpSp>
      <p:sp>
        <p:nvSpPr>
          <p:cNvPr id="34829" name="矩形 44"/>
          <p:cNvSpPr/>
          <p:nvPr/>
        </p:nvSpPr>
        <p:spPr>
          <a:xfrm>
            <a:off x="1385888" y="4057650"/>
            <a:ext cx="4319587" cy="1514475"/>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4830" name="组合 34829"/>
          <p:cNvGrpSpPr/>
          <p:nvPr/>
        </p:nvGrpSpPr>
        <p:grpSpPr>
          <a:xfrm>
            <a:off x="1520825" y="4121150"/>
            <a:ext cx="387350" cy="295275"/>
            <a:chOff x="0" y="0"/>
            <a:chExt cx="924" cy="1080"/>
          </a:xfrm>
        </p:grpSpPr>
        <p:sp>
          <p:nvSpPr>
            <p:cNvPr id="34831" name="Freeform 36"/>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4832" name="Freeform 37"/>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4833" name="Freeform 38"/>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sp>
          <p:nvSpPr>
            <p:cNvPr id="34834" name="Freeform 39"/>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4835" name="Freeform 40"/>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4836" name="Freeform 41"/>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grpSp>
      <p:grpSp>
        <p:nvGrpSpPr>
          <p:cNvPr id="34837" name="组合 34836"/>
          <p:cNvGrpSpPr/>
          <p:nvPr/>
        </p:nvGrpSpPr>
        <p:grpSpPr>
          <a:xfrm>
            <a:off x="1579563" y="4057650"/>
            <a:ext cx="4125912" cy="1028700"/>
            <a:chOff x="0" y="0"/>
            <a:chExt cx="2220117" cy="1029635"/>
          </a:xfrm>
        </p:grpSpPr>
        <p:sp>
          <p:nvSpPr>
            <p:cNvPr id="34838" name="文本框 67"/>
            <p:cNvSpPr/>
            <p:nvPr/>
          </p:nvSpPr>
          <p:spPr>
            <a:xfrm>
              <a:off x="512976" y="0"/>
              <a:ext cx="347717" cy="369488"/>
            </a:xfrm>
            <a:prstGeom prst="rect">
              <a:avLst/>
            </a:prstGeom>
            <a:noFill/>
            <a:ln w="9525">
              <a:noFill/>
            </a:ln>
          </p:spPr>
          <p:txBody>
            <a:bodyPr wrap="none">
              <a:spAutoFit/>
            </a:bodyPr>
            <a:lstStyle/>
            <a:p>
              <a:pPr lvl="0" eaLnBrk="1" hangingPunct="1"/>
              <a:r>
                <a:rPr lang="zh-CN" altLang="en-US" dirty="0">
                  <a:solidFill>
                    <a:srgbClr val="000000"/>
                  </a:solidFill>
                  <a:latin typeface="Arial" panose="020B0604020202020204" pitchFamily="34" charset="0"/>
                  <a:ea typeface="宋体" panose="02010600030101010101" pitchFamily="2" charset="-122"/>
                </a:rPr>
                <a:t>要求</a:t>
              </a:r>
              <a:endParaRPr lang="zh-CN" altLang="en-US" dirty="0">
                <a:solidFill>
                  <a:srgbClr val="000000"/>
                </a:solidFill>
                <a:latin typeface="Arial" panose="020B0604020202020204" pitchFamily="34" charset="0"/>
                <a:ea typeface="宋体" panose="02010600030101010101" pitchFamily="2" charset="-122"/>
              </a:endParaRPr>
            </a:p>
          </p:txBody>
        </p:sp>
        <p:sp>
          <p:nvSpPr>
            <p:cNvPr id="34839" name="矩形 68"/>
            <p:cNvSpPr/>
            <p:nvPr/>
          </p:nvSpPr>
          <p:spPr>
            <a:xfrm>
              <a:off x="0" y="660147"/>
              <a:ext cx="2220117" cy="369488"/>
            </a:xfrm>
            <a:prstGeom prst="rect">
              <a:avLst/>
            </a:prstGeom>
            <a:noFill/>
            <a:ln w="9525">
              <a:noFill/>
            </a:ln>
          </p:spPr>
          <p:txBody>
            <a:bodyPr>
              <a:spAutoFit/>
            </a:bodyPr>
            <a:lstStyle/>
            <a:p>
              <a:pPr lvl="0" algn="ctr" eaLnBrk="1" hangingPunct="1"/>
              <a:endParaRPr lang="zh-CN" altLang="en-US" dirty="0">
                <a:solidFill>
                  <a:srgbClr val="000000"/>
                </a:solidFill>
                <a:latin typeface="Arial" panose="020B0604020202020204" pitchFamily="34" charset="0"/>
                <a:ea typeface="宋体" panose="02010600030101010101" pitchFamily="2" charset="-122"/>
              </a:endParaRPr>
            </a:p>
          </p:txBody>
        </p:sp>
      </p:grpSp>
      <p:sp>
        <p:nvSpPr>
          <p:cNvPr id="34840" name="矩形 1"/>
          <p:cNvSpPr/>
          <p:nvPr/>
        </p:nvSpPr>
        <p:spPr>
          <a:xfrm>
            <a:off x="1520825" y="4510088"/>
            <a:ext cx="4086225" cy="584200"/>
          </a:xfrm>
          <a:prstGeom prst="rect">
            <a:avLst/>
          </a:prstGeom>
          <a:noFill/>
          <a:ln w="9525">
            <a:noFill/>
          </a:ln>
        </p:spPr>
        <p:txBody>
          <a:bodyPr>
            <a:spAutoFit/>
          </a:bodyPr>
          <a:lstStyle/>
          <a:p>
            <a:pPr lvl="0" eaLnBrk="1" hangingPunct="1"/>
            <a:r>
              <a:rPr lang="zh-CN" altLang="en-US" sz="1600" dirty="0">
                <a:solidFill>
                  <a:srgbClr val="000000"/>
                </a:solidFill>
                <a:latin typeface="宋体" panose="02010600030101010101" pitchFamily="2" charset="-122"/>
                <a:ea typeface="宋体" panose="02010600030101010101" pitchFamily="2" charset="-122"/>
              </a:rPr>
              <a:t>个人防护用品的发放应当有劳动者本人的签字；要教育督促劳动劳动者正确使用</a:t>
            </a:r>
            <a:endParaRPr lang="zh-CN" altLang="en-US" sz="1600" dirty="0">
              <a:solidFill>
                <a:srgbClr val="000000"/>
              </a:solidFill>
              <a:latin typeface="宋体" panose="02010600030101010101" pitchFamily="2" charset="-122"/>
              <a:ea typeface="宋体" panose="02010600030101010101" pitchFamily="2" charset="-122"/>
            </a:endParaRPr>
          </a:p>
        </p:txBody>
      </p:sp>
      <p:pic>
        <p:nvPicPr>
          <p:cNvPr id="34841" name="Picture 4"/>
          <p:cNvPicPr>
            <a:picLocks noChangeAspect="1"/>
          </p:cNvPicPr>
          <p:nvPr/>
        </p:nvPicPr>
        <p:blipFill>
          <a:blip r:embed="rId1"/>
          <a:stretch>
            <a:fillRect/>
          </a:stretch>
        </p:blipFill>
        <p:spPr>
          <a:xfrm>
            <a:off x="6334125" y="1706563"/>
            <a:ext cx="4619625" cy="7431087"/>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p:cBhvr>
                                        <p:cTn id="7" dur="500"/>
                                        <p:tgtEl>
                                          <p:spTgt spid="34821"/>
                                        </p:tgtEl>
                                      </p:cBhvr>
                                    </p:animEffect>
                                  </p:childTnLst>
                                </p:cTn>
                              </p:par>
                              <p:par>
                                <p:cTn id="8" presetID="22" presetClass="entr" presetSubtype="8"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p:cBhvr>
                                        <p:cTn id="10" dur="500"/>
                                        <p:tgtEl>
                                          <p:spTgt spid="348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grpId="1" nodeType="clickEffect">
                                  <p:stCondLst>
                                    <p:cond delay="0"/>
                                  </p:stCondLst>
                                  <p:childTnLst>
                                    <p:animEffect transition="in">
                                      <p:cBhvr>
                                        <p:cTn id="14" dur="500"/>
                                        <p:tgtEl>
                                          <p:spTgt spid="34821"/>
                                        </p:tgtEl>
                                      </p:cBhvr>
                                    </p:animEffect>
                                    <p:set>
                                      <p:cBhvr>
                                        <p:cTn id="15" dur="1" fill="hold">
                                          <p:stCondLst>
                                            <p:cond delay="499"/>
                                          </p:stCondLst>
                                        </p:cTn>
                                        <p:tgtEl>
                                          <p:spTgt spid="34821"/>
                                        </p:tgtEl>
                                        <p:attrNameLst>
                                          <p:attrName>style.visibility</p:attrName>
                                        </p:attrNameLst>
                                      </p:cBhvr>
                                      <p:to>
                                        <p:strVal val="hidden"/>
                                      </p:to>
                                    </p:set>
                                  </p:childTnLst>
                                </p:cTn>
                              </p:par>
                            </p:childTnLst>
                          </p:cTn>
                        </p:par>
                        <p:par>
                          <p:cTn id="16" fill="hold">
                            <p:stCondLst>
                              <p:cond delay="500"/>
                            </p:stCondLst>
                            <p:childTnLst>
                              <p:par>
                                <p:cTn id="17" presetID="22" presetClass="exit" presetSubtype="2" fill="hold" nodeType="afterEffect">
                                  <p:stCondLst>
                                    <p:cond delay="0"/>
                                  </p:stCondLst>
                                  <p:childTnLst>
                                    <p:animEffect transition="in">
                                      <p:cBhvr>
                                        <p:cTn id="18" dur="500"/>
                                        <p:tgtEl>
                                          <p:spTgt spid="34818"/>
                                        </p:tgtEl>
                                      </p:cBhvr>
                                    </p:animEffect>
                                    <p:set>
                                      <p:cBhvr>
                                        <p:cTn id="19" dur="1" fill="hold">
                                          <p:stCondLst>
                                            <p:cond delay="499"/>
                                          </p:stCondLst>
                                        </p:cTn>
                                        <p:tgtEl>
                                          <p:spTgt spid="34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ldLvl="0"/>
      <p:bldP spid="34821" grpId="1"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5843" name="组合 35842"/>
          <p:cNvGrpSpPr/>
          <p:nvPr/>
        </p:nvGrpSpPr>
        <p:grpSpPr>
          <a:xfrm>
            <a:off x="2008188" y="2389188"/>
            <a:ext cx="2079625" cy="2079625"/>
            <a:chOff x="0" y="0"/>
            <a:chExt cx="2079522" cy="2079522"/>
          </a:xfrm>
        </p:grpSpPr>
        <p:grpSp>
          <p:nvGrpSpPr>
            <p:cNvPr id="35844" name="组合 35843"/>
            <p:cNvGrpSpPr/>
            <p:nvPr/>
          </p:nvGrpSpPr>
          <p:grpSpPr>
            <a:xfrm>
              <a:off x="0" y="0"/>
              <a:ext cx="2079522" cy="2079522"/>
              <a:chOff x="0" y="0"/>
              <a:chExt cx="2079522" cy="2079522"/>
            </a:xfrm>
          </p:grpSpPr>
          <p:sp>
            <p:nvSpPr>
              <p:cNvPr id="35845"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5846"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5847"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5848" name="文本框 42"/>
            <p:cNvSpPr/>
            <p:nvPr/>
          </p:nvSpPr>
          <p:spPr>
            <a:xfrm>
              <a:off x="406934" y="316486"/>
              <a:ext cx="1313180" cy="1446550"/>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rPr>
                <a:t>08</a:t>
              </a:r>
              <a:endParaRPr lang="zh-CN" altLang="en-US"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35849" name="组合 35848"/>
          <p:cNvGrpSpPr/>
          <p:nvPr/>
        </p:nvGrpSpPr>
        <p:grpSpPr>
          <a:xfrm>
            <a:off x="6618288" y="1127125"/>
            <a:ext cx="4822825" cy="103188"/>
            <a:chOff x="0" y="0"/>
            <a:chExt cx="4822371" cy="103239"/>
          </a:xfrm>
        </p:grpSpPr>
        <p:sp>
          <p:nvSpPr>
            <p:cNvPr id="35850"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1"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5852"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教育培训</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35853" name="文本框 7"/>
          <p:cNvSpPr/>
          <p:nvPr/>
        </p:nvSpPr>
        <p:spPr>
          <a:xfrm>
            <a:off x="7102475" y="4146550"/>
            <a:ext cx="1460500" cy="923925"/>
          </a:xfrm>
          <a:prstGeom prst="rect">
            <a:avLst/>
          </a:prstGeom>
          <a:noFill/>
          <a:ln w="9525">
            <a:noFill/>
          </a:ln>
        </p:spPr>
        <p:txBody>
          <a:bodyPr>
            <a:spAutoFit/>
          </a:bodyPr>
          <a:lstStyle/>
          <a:p>
            <a:pPr lvl="0" eaLnBrk="1" hangingPunct="1"/>
            <a:r>
              <a:rPr lang="zh-CN" altLang="en-US" dirty="0">
                <a:solidFill>
                  <a:srgbClr val="000000"/>
                </a:solidFill>
                <a:latin typeface="宋体" panose="02010600030101010101" pitchFamily="2" charset="-122"/>
                <a:ea typeface="宋体" panose="02010600030101010101" pitchFamily="2" charset="-122"/>
                <a:sym typeface="方正正中黑简体" charset="-122"/>
              </a:rPr>
              <a:t>主要负责人和职业卫生管理人员</a:t>
            </a:r>
            <a:endParaRPr lang="zh-CN" altLang="en-US" dirty="0">
              <a:solidFill>
                <a:srgbClr val="000000"/>
              </a:solidFill>
              <a:latin typeface="宋体" panose="02010600030101010101" pitchFamily="2" charset="-122"/>
              <a:ea typeface="宋体" panose="02010600030101010101" pitchFamily="2" charset="-122"/>
              <a:sym typeface="方正正中黑简体" charset="-122"/>
            </a:endParaRPr>
          </a:p>
        </p:txBody>
      </p:sp>
      <p:sp>
        <p:nvSpPr>
          <p:cNvPr id="35854" name="文本框 38"/>
          <p:cNvSpPr/>
          <p:nvPr/>
        </p:nvSpPr>
        <p:spPr>
          <a:xfrm>
            <a:off x="9809163" y="4146550"/>
            <a:ext cx="1543050" cy="923925"/>
          </a:xfrm>
          <a:prstGeom prst="rect">
            <a:avLst/>
          </a:prstGeom>
          <a:noFill/>
          <a:ln w="9525">
            <a:noFill/>
          </a:ln>
        </p:spPr>
        <p:txBody>
          <a:bodyPr>
            <a:spAutoFit/>
          </a:bodyPr>
          <a:lstStyle/>
          <a:p>
            <a:pPr lvl="0" eaLnBrk="1" hangingPunct="1"/>
            <a:r>
              <a:rPr lang="zh-CN" altLang="en-US" dirty="0">
                <a:solidFill>
                  <a:srgbClr val="000000"/>
                </a:solidFill>
                <a:latin typeface="宋体" panose="02010600030101010101" pitchFamily="2" charset="-122"/>
                <a:ea typeface="宋体" panose="02010600030101010101" pitchFamily="2" charset="-122"/>
                <a:sym typeface="方正正中黑简体" charset="-122"/>
              </a:rPr>
              <a:t>劳动者上岗前和定期职业卫生培训</a:t>
            </a:r>
            <a:endParaRPr lang="zh-CN" altLang="en-US" dirty="0">
              <a:solidFill>
                <a:srgbClr val="000000"/>
              </a:solidFill>
              <a:latin typeface="宋体" panose="02010600030101010101" pitchFamily="2" charset="-122"/>
              <a:ea typeface="宋体" panose="02010600030101010101" pitchFamily="2" charset="-122"/>
              <a:sym typeface="方正正中黑简体" charset="-122"/>
            </a:endParaRPr>
          </a:p>
        </p:txBody>
      </p:sp>
      <p:pic>
        <p:nvPicPr>
          <p:cNvPr id="35855" name="Picture 2" descr="H:\ppt模板\ppt模板20140825\400个常用ppt图标_ppt宝藏_www.pptbz\400个常用ppt图标(393)_ppt宝藏_www.pptbz.com.png"/>
          <p:cNvPicPr>
            <a:picLocks noChangeAspect="1"/>
          </p:cNvPicPr>
          <p:nvPr/>
        </p:nvPicPr>
        <p:blipFill>
          <a:blip r:embed="rId1"/>
          <a:stretch>
            <a:fillRect/>
          </a:stretch>
        </p:blipFill>
        <p:spPr>
          <a:xfrm>
            <a:off x="6791325" y="1841500"/>
            <a:ext cx="1919288" cy="1919288"/>
          </a:xfrm>
          <a:prstGeom prst="rect">
            <a:avLst/>
          </a:prstGeom>
          <a:noFill/>
          <a:ln w="9525">
            <a:noFill/>
          </a:ln>
        </p:spPr>
      </p:pic>
      <p:pic>
        <p:nvPicPr>
          <p:cNvPr id="35856" name="Picture 3" descr="H:\ppt模板\ppt模板20140825\400个常用ppt图标_ppt宝藏_www.pptbz\400个常用ppt图标(376)_ppt宝藏_www.pptbz.com.png"/>
          <p:cNvPicPr>
            <a:picLocks noChangeAspect="1"/>
          </p:cNvPicPr>
          <p:nvPr/>
        </p:nvPicPr>
        <p:blipFill>
          <a:blip r:embed="rId2"/>
          <a:stretch>
            <a:fillRect/>
          </a:stretch>
        </p:blipFill>
        <p:spPr>
          <a:xfrm>
            <a:off x="9509125" y="1841500"/>
            <a:ext cx="1914525" cy="1919288"/>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p:cBhvr>
                                        <p:cTn id="7" dur="1000"/>
                                        <p:tgtEl>
                                          <p:spTgt spid="35843"/>
                                        </p:tgtEl>
                                      </p:cBhvr>
                                    </p:animEffect>
                                    <p:anim calcmode="lin" valueType="num">
                                      <p:cBhvr>
                                        <p:cTn id="8" dur="1000" fill="hold"/>
                                        <p:tgtEl>
                                          <p:spTgt spid="35843"/>
                                        </p:tgtEl>
                                        <p:attrNameLst>
                                          <p:attrName>ppt_x</p:attrName>
                                        </p:attrNameLst>
                                      </p:cBhvr>
                                      <p:tavLst>
                                        <p:tav tm="0">
                                          <p:val>
                                            <p:strVal val="#ppt_x"/>
                                          </p:val>
                                        </p:tav>
                                        <p:tav tm="100000">
                                          <p:val>
                                            <p:strVal val="#ppt_x"/>
                                          </p:val>
                                        </p:tav>
                                      </p:tavLst>
                                    </p:anim>
                                    <p:anim calcmode="lin" valueType="num">
                                      <p:cBhvr>
                                        <p:cTn id="9" dur="1000" fill="hold"/>
                                        <p:tgtEl>
                                          <p:spTgt spid="358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5849"/>
                                        </p:tgtEl>
                                        <p:attrNameLst>
                                          <p:attrName>style.visibility</p:attrName>
                                        </p:attrNameLst>
                                      </p:cBhvr>
                                      <p:to>
                                        <p:strVal val="visible"/>
                                      </p:to>
                                    </p:set>
                                    <p:animEffect transition="in">
                                      <p:cBhvr>
                                        <p:cTn id="13" dur="1000"/>
                                        <p:tgtEl>
                                          <p:spTgt spid="35849"/>
                                        </p:tgtEl>
                                      </p:cBhvr>
                                    </p:animEffect>
                                    <p:anim calcmode="lin" valueType="num">
                                      <p:cBhvr>
                                        <p:cTn id="14" dur="1000" fill="hold"/>
                                        <p:tgtEl>
                                          <p:spTgt spid="35849"/>
                                        </p:tgtEl>
                                        <p:attrNameLst>
                                          <p:attrName>ppt_x</p:attrName>
                                        </p:attrNameLst>
                                      </p:cBhvr>
                                      <p:tavLst>
                                        <p:tav tm="0">
                                          <p:val>
                                            <p:strVal val="#ppt_x"/>
                                          </p:val>
                                        </p:tav>
                                        <p:tav tm="100000">
                                          <p:val>
                                            <p:strVal val="#ppt_x"/>
                                          </p:val>
                                        </p:tav>
                                      </p:tavLst>
                                    </p:anim>
                                    <p:anim calcmode="lin" valueType="num">
                                      <p:cBhvr>
                                        <p:cTn id="15" dur="1000" fill="hold"/>
                                        <p:tgtEl>
                                          <p:spTgt spid="3584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5852"/>
                                        </p:tgtEl>
                                        <p:attrNameLst>
                                          <p:attrName>style.visibility</p:attrName>
                                        </p:attrNameLst>
                                      </p:cBhvr>
                                      <p:to>
                                        <p:strVal val="visible"/>
                                      </p:to>
                                    </p:set>
                                    <p:animEffect transition="in">
                                      <p:cBhvr>
                                        <p:cTn id="18" dur="1000"/>
                                        <p:tgtEl>
                                          <p:spTgt spid="35852"/>
                                        </p:tgtEl>
                                      </p:cBhvr>
                                    </p:animEffect>
                                    <p:anim calcmode="lin" valueType="num">
                                      <p:cBhvr>
                                        <p:cTn id="19" dur="1000" fill="hold"/>
                                        <p:tgtEl>
                                          <p:spTgt spid="35852"/>
                                        </p:tgtEl>
                                        <p:attrNameLst>
                                          <p:attrName>ppt_x</p:attrName>
                                        </p:attrNameLst>
                                      </p:cBhvr>
                                      <p:tavLst>
                                        <p:tav tm="0">
                                          <p:val>
                                            <p:strVal val="#ppt_x"/>
                                          </p:val>
                                        </p:tav>
                                        <p:tav tm="100000">
                                          <p:val>
                                            <p:strVal val="#ppt_x"/>
                                          </p:val>
                                        </p:tav>
                                      </p:tavLst>
                                    </p:anim>
                                    <p:anim calcmode="lin" valueType="num">
                                      <p:cBhvr>
                                        <p:cTn id="20"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in">
                                      <p:cBhvr>
                                        <p:cTn id="24" dur="250"/>
                                        <p:tgtEl>
                                          <p:spTgt spid="35843"/>
                                        </p:tgtEl>
                                      </p:cBhvr>
                                    </p:animEffect>
                                    <p:set>
                                      <p:cBhvr>
                                        <p:cTn id="25" dur="1" fill="hold">
                                          <p:stCondLst>
                                            <p:cond delay="249"/>
                                          </p:stCondLst>
                                        </p:cTn>
                                        <p:tgtEl>
                                          <p:spTgt spid="35843"/>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in">
                                      <p:cBhvr>
                                        <p:cTn id="28" dur="250"/>
                                        <p:tgtEl>
                                          <p:spTgt spid="35849"/>
                                        </p:tgtEl>
                                      </p:cBhvr>
                                    </p:animEffect>
                                    <p:set>
                                      <p:cBhvr>
                                        <p:cTn id="29" dur="1" fill="hold">
                                          <p:stCondLst>
                                            <p:cond delay="249"/>
                                          </p:stCondLst>
                                        </p:cTn>
                                        <p:tgtEl>
                                          <p:spTgt spid="3584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in">
                                      <p:cBhvr>
                                        <p:cTn id="31" dur="250"/>
                                        <p:tgtEl>
                                          <p:spTgt spid="35852"/>
                                        </p:tgtEl>
                                      </p:cBhvr>
                                    </p:animEffect>
                                    <p:set>
                                      <p:cBhvr>
                                        <p:cTn id="32" dur="1" fill="hold">
                                          <p:stCondLst>
                                            <p:cond delay="249"/>
                                          </p:stCondLst>
                                        </p:cTn>
                                        <p:tgtEl>
                                          <p:spTgt spid="358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bldLvl="0"/>
      <p:bldP spid="35852" grpId="1"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36865"/>
          <p:cNvGrpSpPr/>
          <p:nvPr/>
        </p:nvGrpSpPr>
        <p:grpSpPr>
          <a:xfrm>
            <a:off x="1055688" y="1127125"/>
            <a:ext cx="10080625" cy="103188"/>
            <a:chOff x="0" y="0"/>
            <a:chExt cx="10080625" cy="103239"/>
          </a:xfrm>
        </p:grpSpPr>
        <p:sp>
          <p:nvSpPr>
            <p:cNvPr id="36867"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68"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6869"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教育培训</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36870" name="组合 36869"/>
          <p:cNvGrpSpPr/>
          <p:nvPr/>
        </p:nvGrpSpPr>
        <p:grpSpPr>
          <a:xfrm>
            <a:off x="5451475" y="1622425"/>
            <a:ext cx="4319588" cy="2160588"/>
            <a:chOff x="0" y="0"/>
            <a:chExt cx="4319998" cy="2160914"/>
          </a:xfrm>
        </p:grpSpPr>
        <p:sp>
          <p:nvSpPr>
            <p:cNvPr id="36871" name="矩形 6"/>
            <p:cNvSpPr/>
            <p:nvPr/>
          </p:nvSpPr>
          <p:spPr>
            <a:xfrm>
              <a:off x="0" y="0"/>
              <a:ext cx="4319998" cy="2160914"/>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6872" name="组合 36871"/>
            <p:cNvGrpSpPr/>
            <p:nvPr/>
          </p:nvGrpSpPr>
          <p:grpSpPr>
            <a:xfrm>
              <a:off x="10624" y="1"/>
              <a:ext cx="4309373" cy="1995410"/>
              <a:chOff x="0" y="0"/>
              <a:chExt cx="4309373" cy="1995410"/>
            </a:xfrm>
          </p:grpSpPr>
          <p:sp>
            <p:nvSpPr>
              <p:cNvPr id="36873" name="Freeform 32"/>
              <p:cNvSpPr>
                <a:spLocks noEditPoints="1"/>
              </p:cNvSpPr>
              <p:nvPr/>
            </p:nvSpPr>
            <p:spPr>
              <a:xfrm>
                <a:off x="1" y="0"/>
                <a:ext cx="511537" cy="423756"/>
              </a:xfrm>
              <a:custGeom>
                <a:avLst/>
                <a:gdLst>
                  <a:gd name="txL" fmla="*/ 0 w 587"/>
                  <a:gd name="txT" fmla="*/ 0 h 621"/>
                  <a:gd name="txR" fmla="*/ 587 w 587"/>
                  <a:gd name="txB" fmla="*/ 621 h 621"/>
                </a:gdLst>
                <a:ahLst/>
                <a:cxnLst>
                  <a:cxn ang="0">
                    <a:pos x="33613" y="12910"/>
                  </a:cxn>
                  <a:cxn ang="0">
                    <a:pos x="5567" y="60049"/>
                  </a:cxn>
                  <a:cxn ang="0">
                    <a:pos x="32048" y="34690"/>
                  </a:cxn>
                  <a:cxn ang="0">
                    <a:pos x="33613" y="12910"/>
                  </a:cxn>
                  <a:cxn ang="0">
                    <a:pos x="4856" y="1991"/>
                  </a:cxn>
                  <a:cxn ang="0">
                    <a:pos x="30305" y="1309"/>
                  </a:cxn>
                  <a:cxn ang="0">
                    <a:pos x="5033" y="1309"/>
                  </a:cxn>
                  <a:cxn ang="0">
                    <a:pos x="16362" y="43644"/>
                  </a:cxn>
                  <a:cxn ang="0">
                    <a:pos x="21591" y="14984"/>
                  </a:cxn>
                  <a:cxn ang="0">
                    <a:pos x="4856" y="1991"/>
                  </a:cxn>
                  <a:cxn ang="0">
                    <a:pos x="48090" y="51178"/>
                  </a:cxn>
                  <a:cxn ang="0">
                    <a:pos x="48961" y="51178"/>
                  </a:cxn>
                  <a:cxn ang="0">
                    <a:pos x="26997" y="56637"/>
                  </a:cxn>
                  <a:cxn ang="0">
                    <a:pos x="41990" y="61414"/>
                  </a:cxn>
                  <a:cxn ang="0">
                    <a:pos x="15846" y="53908"/>
                  </a:cxn>
                  <a:cxn ang="0">
                    <a:pos x="48090" y="51178"/>
                  </a:cxn>
                  <a:cxn ang="0">
                    <a:pos x="50882" y="61414"/>
                  </a:cxn>
                  <a:cxn ang="0">
                    <a:pos x="53318" y="39550"/>
                  </a:cxn>
                  <a:cxn ang="0">
                    <a:pos x="14103" y="6768"/>
                  </a:cxn>
                  <a:cxn ang="0">
                    <a:pos x="9746" y="18369"/>
                  </a:cxn>
                  <a:cxn ang="0">
                    <a:pos x="29967" y="30651"/>
                  </a:cxn>
                  <a:cxn ang="0">
                    <a:pos x="41118" y="55217"/>
                  </a:cxn>
                  <a:cxn ang="0">
                    <a:pos x="30661" y="45636"/>
                  </a:cxn>
                  <a:cxn ang="0">
                    <a:pos x="2775" y="26501"/>
                  </a:cxn>
                  <a:cxn ang="0">
                    <a:pos x="54368" y="16266"/>
                  </a:cxn>
                  <a:cxn ang="0">
                    <a:pos x="9924" y="25847"/>
                  </a:cxn>
                  <a:cxn ang="0">
                    <a:pos x="5567" y="43616"/>
                  </a:cxn>
                  <a:cxn ang="0">
                    <a:pos x="48445" y="19051"/>
                  </a:cxn>
                  <a:cxn ang="0">
                    <a:pos x="27531" y="64116"/>
                  </a:cxn>
                  <a:cxn ang="0">
                    <a:pos x="50882" y="61414"/>
                  </a:cxn>
                  <a:cxn ang="0">
                    <a:pos x="30305" y="11489"/>
                  </a:cxn>
                  <a:cxn ang="0">
                    <a:pos x="24205" y="60648"/>
                  </a:cxn>
                  <a:cxn ang="0">
                    <a:pos x="8519" y="27212"/>
                  </a:cxn>
                  <a:cxn ang="0">
                    <a:pos x="62726" y="2646"/>
                  </a:cxn>
                  <a:cxn ang="0">
                    <a:pos x="56626" y="29969"/>
                  </a:cxn>
                  <a:cxn ang="0">
                    <a:pos x="10084" y="14957"/>
                  </a:cxn>
                  <a:cxn ang="0">
                    <a:pos x="16184" y="49758"/>
                  </a:cxn>
                  <a:cxn ang="0">
                    <a:pos x="30305" y="11489"/>
                  </a:cxn>
                </a:cxnLst>
                <a:rect l="txL" t="txT" r="txR" b="tx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3F762A">
                  <a:alpha val="100000"/>
                </a:srgbClr>
              </a:solidFill>
              <a:ln w="9525">
                <a:noFill/>
              </a:ln>
            </p:spPr>
            <p:txBody>
              <a:bodyPr/>
              <a:lstStyle/>
              <a:p>
                <a:endParaRPr lang="zh-CN" altLang="en-US"/>
              </a:p>
            </p:txBody>
          </p:sp>
          <p:grpSp>
            <p:nvGrpSpPr>
              <p:cNvPr id="36874" name="组合 36873"/>
              <p:cNvGrpSpPr/>
              <p:nvPr/>
            </p:nvGrpSpPr>
            <p:grpSpPr>
              <a:xfrm>
                <a:off x="0" y="21568"/>
                <a:ext cx="4309373" cy="1973842"/>
                <a:chOff x="0" y="0"/>
                <a:chExt cx="4309373" cy="1973842"/>
              </a:xfrm>
            </p:grpSpPr>
            <p:sp>
              <p:nvSpPr>
                <p:cNvPr id="36875" name="文本框 64"/>
                <p:cNvSpPr/>
                <p:nvPr/>
              </p:nvSpPr>
              <p:spPr>
                <a:xfrm>
                  <a:off x="606334" y="0"/>
                  <a:ext cx="1415771" cy="461860"/>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rPr>
                    <a:t>准备材料</a:t>
                  </a:r>
                  <a:endParaRPr lang="zh-CN" altLang="en-US" sz="2400" b="1" dirty="0">
                    <a:solidFill>
                      <a:srgbClr val="000000"/>
                    </a:solidFill>
                    <a:latin typeface="仿宋_GB2312" pitchFamily="1" charset="-122"/>
                    <a:ea typeface="仿宋_GB2312" pitchFamily="1" charset="-122"/>
                  </a:endParaRPr>
                </a:p>
              </p:txBody>
            </p:sp>
            <p:sp>
              <p:nvSpPr>
                <p:cNvPr id="36876" name="矩形 65"/>
                <p:cNvSpPr/>
                <p:nvPr/>
              </p:nvSpPr>
              <p:spPr>
                <a:xfrm>
                  <a:off x="0" y="403517"/>
                  <a:ext cx="4309373" cy="1570325"/>
                </a:xfrm>
                <a:prstGeom prst="rect">
                  <a:avLst/>
                </a:prstGeom>
                <a:noFill/>
                <a:ln w="9525">
                  <a:noFill/>
                </a:ln>
              </p:spPr>
              <p:txBody>
                <a:bodyPr>
                  <a:spAutoFit/>
                </a:bodyPr>
                <a:lstStyle/>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1.</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职业卫生培训计划；</a:t>
                  </a:r>
                  <a:endPar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2.</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主要负责人和职业卫生管理人员职业卫生培训合格证书；</a:t>
                  </a:r>
                  <a:endPar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3.</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年度职业卫生宣传培训一览表（表</a:t>
                  </a:r>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3-1</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a:t>
                  </a:r>
                  <a:endPar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4.</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培训通知、教材、记录、试卷、宣传图片、影像资料。</a:t>
                  </a:r>
                  <a:endParaRPr lang="zh-CN" altLang="en-US" sz="1600" dirty="0">
                    <a:solidFill>
                      <a:srgbClr val="000000"/>
                    </a:solidFill>
                    <a:latin typeface="宋体" panose="02010600030101010101" pitchFamily="2" charset="-122"/>
                    <a:ea typeface="宋体" panose="02010600030101010101" pitchFamily="2" charset="-122"/>
                  </a:endParaRPr>
                </a:p>
              </p:txBody>
            </p:sp>
          </p:grpSp>
        </p:grpSp>
      </p:grpSp>
      <p:pic>
        <p:nvPicPr>
          <p:cNvPr id="36877" name="Picture 3" descr="G:\桌面\mmexport1421396406348.jpg"/>
          <p:cNvPicPr>
            <a:picLocks noChangeAspect="1"/>
          </p:cNvPicPr>
          <p:nvPr/>
        </p:nvPicPr>
        <p:blipFill>
          <a:blip r:embed="rId1"/>
          <a:stretch>
            <a:fillRect/>
          </a:stretch>
        </p:blipFill>
        <p:spPr>
          <a:xfrm>
            <a:off x="1030288" y="1431925"/>
            <a:ext cx="3419475" cy="4084638"/>
          </a:xfrm>
          <a:prstGeom prst="rect">
            <a:avLst/>
          </a:prstGeom>
          <a:noFill/>
          <a:ln w="9525">
            <a:noFill/>
          </a:ln>
        </p:spPr>
      </p:pic>
      <p:grpSp>
        <p:nvGrpSpPr>
          <p:cNvPr id="36878" name="组合 36877"/>
          <p:cNvGrpSpPr/>
          <p:nvPr/>
        </p:nvGrpSpPr>
        <p:grpSpPr>
          <a:xfrm>
            <a:off x="5451475" y="4057650"/>
            <a:ext cx="4319588" cy="1530350"/>
            <a:chOff x="0" y="0"/>
            <a:chExt cx="4320000" cy="1530210"/>
          </a:xfrm>
        </p:grpSpPr>
        <p:sp>
          <p:nvSpPr>
            <p:cNvPr id="36879" name="矩形 44"/>
            <p:cNvSpPr/>
            <p:nvPr/>
          </p:nvSpPr>
          <p:spPr>
            <a:xfrm>
              <a:off x="0" y="0"/>
              <a:ext cx="4320000" cy="1514475"/>
            </a:xfrm>
            <a:prstGeom prst="rect">
              <a:avLst/>
            </a:prstGeom>
            <a:solidFill>
              <a:srgbClr val="D9EFD2"/>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6880" name="组合 36879"/>
            <p:cNvGrpSpPr/>
            <p:nvPr/>
          </p:nvGrpSpPr>
          <p:grpSpPr>
            <a:xfrm>
              <a:off x="134345" y="63606"/>
              <a:ext cx="387818" cy="296364"/>
              <a:chOff x="0" y="0"/>
              <a:chExt cx="924" cy="1080"/>
            </a:xfrm>
          </p:grpSpPr>
          <p:sp>
            <p:nvSpPr>
              <p:cNvPr id="36881" name="Freeform 36"/>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6882" name="Freeform 37"/>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6883" name="Freeform 38"/>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sp>
            <p:nvSpPr>
              <p:cNvPr id="36884" name="Freeform 39"/>
              <p:cNvSpPr/>
              <p:nvPr/>
            </p:nvSpPr>
            <p:spPr>
              <a:xfrm>
                <a:off x="160" y="340"/>
                <a:ext cx="605" cy="740"/>
              </a:xfrm>
              <a:custGeom>
                <a:avLst/>
                <a:gdLst>
                  <a:gd name="txL" fmla="*/ 0 w 254"/>
                  <a:gd name="txT" fmla="*/ 0 h 311"/>
                  <a:gd name="txR" fmla="*/ 254 w 254"/>
                  <a:gd name="txB" fmla="*/ 311 h 311"/>
                </a:gdLst>
                <a:ahLst/>
                <a:cxnLst>
                  <a:cxn ang="0">
                    <a:pos x="355" y="233"/>
                  </a:cxn>
                  <a:cxn ang="0">
                    <a:pos x="426" y="121"/>
                  </a:cxn>
                  <a:cxn ang="0">
                    <a:pos x="303" y="0"/>
                  </a:cxn>
                  <a:cxn ang="0">
                    <a:pos x="181" y="121"/>
                  </a:cxn>
                  <a:cxn ang="0">
                    <a:pos x="250" y="233"/>
                  </a:cxn>
                  <a:cxn ang="0">
                    <a:pos x="0" y="740"/>
                  </a:cxn>
                  <a:cxn ang="0">
                    <a:pos x="141" y="740"/>
                  </a:cxn>
                  <a:cxn ang="0">
                    <a:pos x="183" y="683"/>
                  </a:cxn>
                  <a:cxn ang="0">
                    <a:pos x="303" y="623"/>
                  </a:cxn>
                  <a:cxn ang="0">
                    <a:pos x="422" y="683"/>
                  </a:cxn>
                  <a:cxn ang="0">
                    <a:pos x="464" y="740"/>
                  </a:cxn>
                  <a:cxn ang="0">
                    <a:pos x="605" y="740"/>
                  </a:cxn>
                  <a:cxn ang="0">
                    <a:pos x="355" y="233"/>
                  </a:cxn>
                </a:cxnLst>
                <a:rect l="txL" t="txT" r="txR" b="txB"/>
                <a:pathLst>
                  <a:path w="254" h="311">
                    <a:moveTo>
                      <a:pt x="149" y="98"/>
                    </a:moveTo>
                    <a:cubicBezTo>
                      <a:pt x="166" y="90"/>
                      <a:pt x="179" y="72"/>
                      <a:pt x="179" y="51"/>
                    </a:cubicBezTo>
                    <a:cubicBezTo>
                      <a:pt x="179" y="23"/>
                      <a:pt x="156" y="0"/>
                      <a:pt x="127" y="0"/>
                    </a:cubicBezTo>
                    <a:cubicBezTo>
                      <a:pt x="99" y="0"/>
                      <a:pt x="76" y="23"/>
                      <a:pt x="76" y="51"/>
                    </a:cubicBezTo>
                    <a:cubicBezTo>
                      <a:pt x="76" y="72"/>
                      <a:pt x="88" y="90"/>
                      <a:pt x="105" y="98"/>
                    </a:cubicBezTo>
                    <a:cubicBezTo>
                      <a:pt x="99" y="201"/>
                      <a:pt x="36" y="276"/>
                      <a:pt x="0" y="311"/>
                    </a:cubicBezTo>
                    <a:cubicBezTo>
                      <a:pt x="59" y="311"/>
                      <a:pt x="59" y="311"/>
                      <a:pt x="59" y="311"/>
                    </a:cubicBezTo>
                    <a:cubicBezTo>
                      <a:pt x="65" y="304"/>
                      <a:pt x="71" y="296"/>
                      <a:pt x="77" y="287"/>
                    </a:cubicBezTo>
                    <a:cubicBezTo>
                      <a:pt x="89" y="272"/>
                      <a:pt x="108" y="262"/>
                      <a:pt x="127" y="262"/>
                    </a:cubicBezTo>
                    <a:cubicBezTo>
                      <a:pt x="147" y="262"/>
                      <a:pt x="165" y="272"/>
                      <a:pt x="177" y="287"/>
                    </a:cubicBezTo>
                    <a:cubicBezTo>
                      <a:pt x="183" y="296"/>
                      <a:pt x="189" y="304"/>
                      <a:pt x="195" y="311"/>
                    </a:cubicBezTo>
                    <a:cubicBezTo>
                      <a:pt x="254" y="311"/>
                      <a:pt x="254" y="311"/>
                      <a:pt x="254" y="311"/>
                    </a:cubicBezTo>
                    <a:cubicBezTo>
                      <a:pt x="218" y="276"/>
                      <a:pt x="155" y="201"/>
                      <a:pt x="149" y="98"/>
                    </a:cubicBezTo>
                    <a:close/>
                  </a:path>
                </a:pathLst>
              </a:custGeom>
              <a:solidFill>
                <a:srgbClr val="3F762A">
                  <a:alpha val="100000"/>
                </a:srgbClr>
              </a:solidFill>
              <a:ln w="9525">
                <a:noFill/>
              </a:ln>
            </p:spPr>
            <p:txBody>
              <a:bodyPr/>
              <a:lstStyle/>
              <a:p>
                <a:endParaRPr lang="zh-CN" altLang="en-US"/>
              </a:p>
            </p:txBody>
          </p:sp>
          <p:sp>
            <p:nvSpPr>
              <p:cNvPr id="36885" name="Freeform 40"/>
              <p:cNvSpPr/>
              <p:nvPr/>
            </p:nvSpPr>
            <p:spPr>
              <a:xfrm>
                <a:off x="164" y="164"/>
                <a:ext cx="596" cy="571"/>
              </a:xfrm>
              <a:custGeom>
                <a:avLst/>
                <a:gdLst>
                  <a:gd name="txL" fmla="*/ 0 w 250"/>
                  <a:gd name="txT" fmla="*/ 0 h 240"/>
                  <a:gd name="txR" fmla="*/ 250 w 250"/>
                  <a:gd name="txB" fmla="*/ 240 h 240"/>
                </a:gdLst>
                <a:ahLst/>
                <a:cxnLst>
                  <a:cxn ang="0">
                    <a:pos x="398" y="504"/>
                  </a:cxn>
                  <a:cxn ang="0">
                    <a:pos x="417" y="571"/>
                  </a:cxn>
                  <a:cxn ang="0">
                    <a:pos x="596" y="297"/>
                  </a:cxn>
                  <a:cxn ang="0">
                    <a:pos x="298" y="0"/>
                  </a:cxn>
                  <a:cxn ang="0">
                    <a:pos x="0" y="297"/>
                  </a:cxn>
                  <a:cxn ang="0">
                    <a:pos x="179" y="571"/>
                  </a:cxn>
                  <a:cxn ang="0">
                    <a:pos x="198" y="504"/>
                  </a:cxn>
                  <a:cxn ang="0">
                    <a:pos x="69" y="297"/>
                  </a:cxn>
                  <a:cxn ang="0">
                    <a:pos x="298" y="69"/>
                  </a:cxn>
                  <a:cxn ang="0">
                    <a:pos x="529" y="297"/>
                  </a:cxn>
                  <a:cxn ang="0">
                    <a:pos x="398" y="504"/>
                  </a:cxn>
                </a:cxnLst>
                <a:rect l="txL" t="txT" r="txR" b="txB"/>
                <a:pathLst>
                  <a:path w="250" h="240">
                    <a:moveTo>
                      <a:pt x="167" y="212"/>
                    </a:moveTo>
                    <a:cubicBezTo>
                      <a:pt x="169" y="222"/>
                      <a:pt x="172" y="231"/>
                      <a:pt x="175" y="240"/>
                    </a:cubicBezTo>
                    <a:cubicBezTo>
                      <a:pt x="219" y="221"/>
                      <a:pt x="250" y="177"/>
                      <a:pt x="250" y="125"/>
                    </a:cubicBezTo>
                    <a:cubicBezTo>
                      <a:pt x="250" y="56"/>
                      <a:pt x="194" y="0"/>
                      <a:pt x="125" y="0"/>
                    </a:cubicBezTo>
                    <a:cubicBezTo>
                      <a:pt x="56" y="0"/>
                      <a:pt x="0" y="56"/>
                      <a:pt x="0" y="125"/>
                    </a:cubicBezTo>
                    <a:cubicBezTo>
                      <a:pt x="0" y="177"/>
                      <a:pt x="31" y="221"/>
                      <a:pt x="75" y="240"/>
                    </a:cubicBezTo>
                    <a:cubicBezTo>
                      <a:pt x="78" y="231"/>
                      <a:pt x="81" y="222"/>
                      <a:pt x="83" y="212"/>
                    </a:cubicBezTo>
                    <a:cubicBezTo>
                      <a:pt x="51" y="196"/>
                      <a:pt x="29" y="163"/>
                      <a:pt x="29" y="125"/>
                    </a:cubicBezTo>
                    <a:cubicBezTo>
                      <a:pt x="29" y="72"/>
                      <a:pt x="72" y="29"/>
                      <a:pt x="125" y="29"/>
                    </a:cubicBezTo>
                    <a:cubicBezTo>
                      <a:pt x="178" y="29"/>
                      <a:pt x="222" y="72"/>
                      <a:pt x="222" y="125"/>
                    </a:cubicBezTo>
                    <a:cubicBezTo>
                      <a:pt x="222" y="163"/>
                      <a:pt x="199" y="196"/>
                      <a:pt x="167" y="212"/>
                    </a:cubicBezTo>
                    <a:close/>
                  </a:path>
                </a:pathLst>
              </a:custGeom>
              <a:solidFill>
                <a:srgbClr val="3F762A">
                  <a:alpha val="100000"/>
                </a:srgbClr>
              </a:solidFill>
              <a:ln w="9525">
                <a:noFill/>
              </a:ln>
            </p:spPr>
            <p:txBody>
              <a:bodyPr/>
              <a:lstStyle/>
              <a:p>
                <a:endParaRPr lang="zh-CN" altLang="en-US"/>
              </a:p>
            </p:txBody>
          </p:sp>
          <p:sp>
            <p:nvSpPr>
              <p:cNvPr id="36886" name="Freeform 41"/>
              <p:cNvSpPr/>
              <p:nvPr/>
            </p:nvSpPr>
            <p:spPr>
              <a:xfrm>
                <a:off x="0" y="0"/>
                <a:ext cx="924" cy="883"/>
              </a:xfrm>
              <a:custGeom>
                <a:avLst/>
                <a:gdLst>
                  <a:gd name="txL" fmla="*/ 0 w 388"/>
                  <a:gd name="txT" fmla="*/ 0 h 371"/>
                  <a:gd name="txR" fmla="*/ 388 w 388"/>
                  <a:gd name="txB" fmla="*/ 371 h 371"/>
                </a:gdLst>
                <a:ahLst/>
                <a:cxnLst>
                  <a:cxn ang="0">
                    <a:pos x="462" y="0"/>
                  </a:cxn>
                  <a:cxn ang="0">
                    <a:pos x="0" y="462"/>
                  </a:cxn>
                  <a:cxn ang="0">
                    <a:pos x="274" y="883"/>
                  </a:cxn>
                  <a:cxn ang="0">
                    <a:pos x="321" y="793"/>
                  </a:cxn>
                  <a:cxn ang="0">
                    <a:pos x="102" y="462"/>
                  </a:cxn>
                  <a:cxn ang="0">
                    <a:pos x="462" y="102"/>
                  </a:cxn>
                  <a:cxn ang="0">
                    <a:pos x="822" y="462"/>
                  </a:cxn>
                  <a:cxn ang="0">
                    <a:pos x="603" y="793"/>
                  </a:cxn>
                  <a:cxn ang="0">
                    <a:pos x="650" y="883"/>
                  </a:cxn>
                  <a:cxn ang="0">
                    <a:pos x="924" y="462"/>
                  </a:cxn>
                  <a:cxn ang="0">
                    <a:pos x="462" y="0"/>
                  </a:cxn>
                </a:cxnLst>
                <a:rect l="txL" t="txT" r="txR" b="txB"/>
                <a:pathLst>
                  <a:path w="388" h="371">
                    <a:moveTo>
                      <a:pt x="194" y="0"/>
                    </a:moveTo>
                    <a:cubicBezTo>
                      <a:pt x="87" y="0"/>
                      <a:pt x="0" y="87"/>
                      <a:pt x="0" y="194"/>
                    </a:cubicBezTo>
                    <a:cubicBezTo>
                      <a:pt x="0" y="273"/>
                      <a:pt x="48" y="341"/>
                      <a:pt x="115" y="371"/>
                    </a:cubicBezTo>
                    <a:cubicBezTo>
                      <a:pt x="122" y="360"/>
                      <a:pt x="129" y="347"/>
                      <a:pt x="135" y="333"/>
                    </a:cubicBezTo>
                    <a:cubicBezTo>
                      <a:pt x="81" y="310"/>
                      <a:pt x="43" y="257"/>
                      <a:pt x="43" y="194"/>
                    </a:cubicBezTo>
                    <a:cubicBezTo>
                      <a:pt x="43" y="111"/>
                      <a:pt x="111" y="43"/>
                      <a:pt x="194" y="43"/>
                    </a:cubicBezTo>
                    <a:cubicBezTo>
                      <a:pt x="277" y="43"/>
                      <a:pt x="345" y="111"/>
                      <a:pt x="345" y="194"/>
                    </a:cubicBezTo>
                    <a:cubicBezTo>
                      <a:pt x="345" y="257"/>
                      <a:pt x="307" y="310"/>
                      <a:pt x="253" y="333"/>
                    </a:cubicBezTo>
                    <a:cubicBezTo>
                      <a:pt x="259" y="347"/>
                      <a:pt x="266" y="360"/>
                      <a:pt x="273" y="371"/>
                    </a:cubicBezTo>
                    <a:cubicBezTo>
                      <a:pt x="341" y="341"/>
                      <a:pt x="388" y="273"/>
                      <a:pt x="388" y="194"/>
                    </a:cubicBezTo>
                    <a:cubicBezTo>
                      <a:pt x="388" y="87"/>
                      <a:pt x="301" y="0"/>
                      <a:pt x="194" y="0"/>
                    </a:cubicBezTo>
                    <a:close/>
                  </a:path>
                </a:pathLst>
              </a:custGeom>
              <a:solidFill>
                <a:srgbClr val="3F762A">
                  <a:alpha val="100000"/>
                </a:srgbClr>
              </a:solidFill>
              <a:ln w="9525">
                <a:noFill/>
              </a:ln>
            </p:spPr>
            <p:txBody>
              <a:bodyPr/>
              <a:lstStyle/>
              <a:p>
                <a:endParaRPr lang="zh-CN" altLang="en-US"/>
              </a:p>
            </p:txBody>
          </p:sp>
        </p:grpSp>
        <p:grpSp>
          <p:nvGrpSpPr>
            <p:cNvPr id="36887" name="组合 36886"/>
            <p:cNvGrpSpPr/>
            <p:nvPr/>
          </p:nvGrpSpPr>
          <p:grpSpPr>
            <a:xfrm>
              <a:off x="193282" y="0"/>
              <a:ext cx="4126718" cy="1029199"/>
              <a:chOff x="0" y="0"/>
              <a:chExt cx="2220117" cy="1029635"/>
            </a:xfrm>
          </p:grpSpPr>
          <p:sp>
            <p:nvSpPr>
              <p:cNvPr id="36888" name="文本框 67"/>
              <p:cNvSpPr/>
              <p:nvPr/>
            </p:nvSpPr>
            <p:spPr>
              <a:xfrm>
                <a:off x="227932" y="0"/>
                <a:ext cx="432231" cy="461861"/>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rPr>
                  <a:t>要求</a:t>
                </a:r>
                <a:endParaRPr lang="zh-CN" altLang="en-US" sz="2400" b="1" dirty="0">
                  <a:solidFill>
                    <a:srgbClr val="000000"/>
                  </a:solidFill>
                  <a:latin typeface="仿宋_GB2312" pitchFamily="1" charset="-122"/>
                  <a:ea typeface="仿宋_GB2312" pitchFamily="1" charset="-122"/>
                </a:endParaRPr>
              </a:p>
            </p:txBody>
          </p:sp>
          <p:sp>
            <p:nvSpPr>
              <p:cNvPr id="36889" name="矩形 68"/>
              <p:cNvSpPr/>
              <p:nvPr/>
            </p:nvSpPr>
            <p:spPr>
              <a:xfrm>
                <a:off x="0" y="660147"/>
                <a:ext cx="2220117" cy="369488"/>
              </a:xfrm>
              <a:prstGeom prst="rect">
                <a:avLst/>
              </a:prstGeom>
              <a:noFill/>
              <a:ln w="9525">
                <a:noFill/>
              </a:ln>
            </p:spPr>
            <p:txBody>
              <a:bodyPr>
                <a:spAutoFit/>
              </a:bodyPr>
              <a:lstStyle/>
              <a:p>
                <a:pPr lvl="0" algn="ctr" eaLnBrk="1" hangingPunct="1"/>
                <a:endParaRPr lang="zh-CN" altLang="en-US" dirty="0">
                  <a:solidFill>
                    <a:srgbClr val="000000"/>
                  </a:solidFill>
                  <a:latin typeface="Arial" panose="020B0604020202020204" pitchFamily="34" charset="0"/>
                  <a:ea typeface="宋体" panose="02010600030101010101" pitchFamily="2" charset="-122"/>
                </a:endParaRPr>
              </a:p>
            </p:txBody>
          </p:sp>
        </p:grpSp>
        <p:sp>
          <p:nvSpPr>
            <p:cNvPr id="36890" name="矩形 1"/>
            <p:cNvSpPr/>
            <p:nvPr/>
          </p:nvSpPr>
          <p:spPr>
            <a:xfrm>
              <a:off x="134345" y="452992"/>
              <a:ext cx="4087132" cy="1077218"/>
            </a:xfrm>
            <a:prstGeom prst="rect">
              <a:avLst/>
            </a:prstGeom>
            <a:noFill/>
            <a:ln w="9525">
              <a:noFill/>
            </a:ln>
          </p:spPr>
          <p:txBody>
            <a:bodyPr>
              <a:spAutoFit/>
            </a:bodyPr>
            <a:lstStyle/>
            <a:p>
              <a:pPr lvl="0" eaLnBrk="1" hangingPunct="1"/>
              <a:r>
                <a:rPr lang="zh-CN" altLang="en-US" sz="1600" dirty="0">
                  <a:solidFill>
                    <a:srgbClr val="000000"/>
                  </a:solidFill>
                  <a:latin typeface="宋体" panose="02010600030101010101" pitchFamily="2" charset="-122"/>
                  <a:ea typeface="宋体" panose="02010600030101010101" pitchFamily="2" charset="-122"/>
                </a:rPr>
                <a:t>对劳动者培训的内容应包括职业病防治的法律、法规、规章、国家职业卫生标准和操作规程及其他职业卫生知识；严重岗位的劳动者还应专门培训。</a:t>
              </a:r>
              <a:endParaRPr lang="zh-CN" altLang="en-US" sz="1600" dirty="0">
                <a:solidFill>
                  <a:srgbClr val="000000"/>
                </a:solidFill>
                <a:latin typeface="宋体" panose="02010600030101010101" pitchFamily="2" charset="-122"/>
                <a:ea typeface="宋体" panose="02010600030101010101" pitchFamily="2"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p:cBhvr>
                                        <p:cTn id="7" dur="500"/>
                                        <p:tgtEl>
                                          <p:spTgt spid="36869"/>
                                        </p:tgtEl>
                                      </p:cBhvr>
                                    </p:animEffect>
                                  </p:childTnLst>
                                </p:cTn>
                              </p:par>
                              <p:par>
                                <p:cTn id="8" presetID="22" presetClass="entr" presetSubtype="8"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Effect transition="in">
                                      <p:cBhvr>
                                        <p:cTn id="10" dur="500"/>
                                        <p:tgtEl>
                                          <p:spTgt spid="3686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6870"/>
                                        </p:tgtEl>
                                        <p:attrNameLst>
                                          <p:attrName>style.visibility</p:attrName>
                                        </p:attrNameLst>
                                      </p:cBhvr>
                                      <p:to>
                                        <p:strVal val="visible"/>
                                      </p:to>
                                    </p:set>
                                    <p:animEffect transition="in">
                                      <p:cBhvr>
                                        <p:cTn id="14" dur="500"/>
                                        <p:tgtEl>
                                          <p:spTgt spid="36870"/>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6877"/>
                                        </p:tgtEl>
                                        <p:attrNameLst>
                                          <p:attrName>style.visibility</p:attrName>
                                        </p:attrNameLst>
                                      </p:cBhvr>
                                      <p:to>
                                        <p:strVal val="visible"/>
                                      </p:to>
                                    </p:set>
                                    <p:animEffect transition="in" filter="wipe(down)">
                                      <p:cBhvr>
                                        <p:cTn id="18" dur="500"/>
                                        <p:tgtEl>
                                          <p:spTgt spid="3687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6878"/>
                                        </p:tgtEl>
                                        <p:attrNameLst>
                                          <p:attrName>style.visibility</p:attrName>
                                        </p:attrNameLst>
                                      </p:cBhvr>
                                      <p:to>
                                        <p:strVal val="visible"/>
                                      </p:to>
                                    </p:set>
                                    <p:animEffect transition="in" filter="wipe(down)">
                                      <p:cBhvr>
                                        <p:cTn id="22" dur="500"/>
                                        <p:tgtEl>
                                          <p:spTgt spid="368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in">
                                      <p:cBhvr>
                                        <p:cTn id="26" dur="500"/>
                                        <p:tgtEl>
                                          <p:spTgt spid="36869"/>
                                        </p:tgtEl>
                                      </p:cBhvr>
                                    </p:animEffect>
                                    <p:set>
                                      <p:cBhvr>
                                        <p:cTn id="27" dur="1" fill="hold">
                                          <p:stCondLst>
                                            <p:cond delay="499"/>
                                          </p:stCondLst>
                                        </p:cTn>
                                        <p:tgtEl>
                                          <p:spTgt spid="36869"/>
                                        </p:tgtEl>
                                        <p:attrNameLst>
                                          <p:attrName>style.visibility</p:attrName>
                                        </p:attrNameLst>
                                      </p:cBhvr>
                                      <p:to>
                                        <p:strVal val="hidden"/>
                                      </p:to>
                                    </p:set>
                                  </p:childTnLst>
                                </p:cTn>
                              </p:par>
                            </p:childTnLst>
                          </p:cTn>
                        </p:par>
                        <p:par>
                          <p:cTn id="28" fill="hold">
                            <p:stCondLst>
                              <p:cond delay="500"/>
                            </p:stCondLst>
                            <p:childTnLst>
                              <p:par>
                                <p:cTn id="29" presetID="22" presetClass="exit" presetSubtype="2" fill="hold" nodeType="afterEffect">
                                  <p:stCondLst>
                                    <p:cond delay="0"/>
                                  </p:stCondLst>
                                  <p:childTnLst>
                                    <p:animEffect transition="in">
                                      <p:cBhvr>
                                        <p:cTn id="30" dur="500"/>
                                        <p:tgtEl>
                                          <p:spTgt spid="36866"/>
                                        </p:tgtEl>
                                      </p:cBhvr>
                                    </p:animEffect>
                                    <p:set>
                                      <p:cBhvr>
                                        <p:cTn id="31" dur="1" fill="hold">
                                          <p:stCondLst>
                                            <p:cond delay="499"/>
                                          </p:stCondLst>
                                        </p:cTn>
                                        <p:tgtEl>
                                          <p:spTgt spid="36866"/>
                                        </p:tgtEl>
                                        <p:attrNameLst>
                                          <p:attrName>style.visibility</p:attrName>
                                        </p:attrNameLst>
                                      </p:cBhvr>
                                      <p:to>
                                        <p:strVal val="hidden"/>
                                      </p:to>
                                    </p:set>
                                  </p:childTnLst>
                                </p:cTn>
                              </p:par>
                            </p:childTnLst>
                          </p:cTn>
                        </p:par>
                        <p:par>
                          <p:cTn id="32" fill="hold">
                            <p:stCondLst>
                              <p:cond delay="1000"/>
                            </p:stCondLst>
                            <p:childTnLst>
                              <p:par>
                                <p:cTn id="33" presetID="22" presetClass="exit" presetSubtype="2" fill="hold" nodeType="afterEffect">
                                  <p:stCondLst>
                                    <p:cond delay="0"/>
                                  </p:stCondLst>
                                  <p:childTnLst>
                                    <p:animEffect transition="in">
                                      <p:cBhvr>
                                        <p:cTn id="34" dur="500"/>
                                        <p:tgtEl>
                                          <p:spTgt spid="36870"/>
                                        </p:tgtEl>
                                      </p:cBhvr>
                                    </p:animEffect>
                                    <p:set>
                                      <p:cBhvr>
                                        <p:cTn id="35" dur="1" fill="hold">
                                          <p:stCondLst>
                                            <p:cond delay="499"/>
                                          </p:stCondLst>
                                        </p:cTn>
                                        <p:tgtEl>
                                          <p:spTgt spid="36870"/>
                                        </p:tgtEl>
                                        <p:attrNameLst>
                                          <p:attrName>style.visibility</p:attrName>
                                        </p:attrNameLst>
                                      </p:cBhvr>
                                      <p:to>
                                        <p:strVal val="hidden"/>
                                      </p:to>
                                    </p:set>
                                  </p:childTnLst>
                                </p:cTn>
                              </p:par>
                            </p:childTnLst>
                          </p:cTn>
                        </p:par>
                        <p:par>
                          <p:cTn id="36" fill="hold">
                            <p:stCondLst>
                              <p:cond delay="1500"/>
                            </p:stCondLst>
                            <p:childTnLst>
                              <p:par>
                                <p:cTn id="37" presetID="22" presetClass="exit" presetSubtype="4" fill="hold" nodeType="afterEffect">
                                  <p:stCondLst>
                                    <p:cond delay="0"/>
                                  </p:stCondLst>
                                  <p:childTnLst>
                                    <p:animEffect transition="out" filter="wipe(down)">
                                      <p:cBhvr>
                                        <p:cTn id="38" dur="500"/>
                                        <p:tgtEl>
                                          <p:spTgt spid="36878"/>
                                        </p:tgtEl>
                                      </p:cBhvr>
                                    </p:animEffect>
                                    <p:set>
                                      <p:cBhvr>
                                        <p:cTn id="39" dur="1" fill="hold">
                                          <p:stCondLst>
                                            <p:cond delay="499"/>
                                          </p:stCondLst>
                                        </p:cTn>
                                        <p:tgtEl>
                                          <p:spTgt spid="36878"/>
                                        </p:tgtEl>
                                        <p:attrNameLst>
                                          <p:attrName>style.visibility</p:attrName>
                                        </p:attrNameLst>
                                      </p:cBhvr>
                                      <p:to>
                                        <p:strVal val="hidden"/>
                                      </p:to>
                                    </p:set>
                                  </p:childTnLst>
                                </p:cTn>
                              </p:par>
                            </p:childTnLst>
                          </p:cTn>
                        </p:par>
                        <p:par>
                          <p:cTn id="40" fill="hold">
                            <p:stCondLst>
                              <p:cond delay="2000"/>
                            </p:stCondLst>
                            <p:childTnLst>
                              <p:par>
                                <p:cTn id="41" presetID="22" presetClass="exit" presetSubtype="4" fill="hold" nodeType="afterEffect">
                                  <p:stCondLst>
                                    <p:cond delay="0"/>
                                  </p:stCondLst>
                                  <p:childTnLst>
                                    <p:animEffect transition="out" filter="wipe(down)">
                                      <p:cBhvr>
                                        <p:cTn id="42" dur="500"/>
                                        <p:tgtEl>
                                          <p:spTgt spid="36877"/>
                                        </p:tgtEl>
                                      </p:cBhvr>
                                    </p:animEffect>
                                    <p:set>
                                      <p:cBhvr>
                                        <p:cTn id="43" dur="1" fill="hold">
                                          <p:stCondLst>
                                            <p:cond delay="499"/>
                                          </p:stCondLst>
                                        </p:cTn>
                                        <p:tgtEl>
                                          <p:spTgt spid="368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ldLvl="0"/>
      <p:bldP spid="36869" grpId="1"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7891" name="组合 37890"/>
          <p:cNvGrpSpPr/>
          <p:nvPr/>
        </p:nvGrpSpPr>
        <p:grpSpPr>
          <a:xfrm>
            <a:off x="2008188" y="2389188"/>
            <a:ext cx="2079625" cy="2079625"/>
            <a:chOff x="0" y="0"/>
            <a:chExt cx="2079522" cy="2079522"/>
          </a:xfrm>
        </p:grpSpPr>
        <p:grpSp>
          <p:nvGrpSpPr>
            <p:cNvPr id="37892" name="组合 37891"/>
            <p:cNvGrpSpPr/>
            <p:nvPr/>
          </p:nvGrpSpPr>
          <p:grpSpPr>
            <a:xfrm>
              <a:off x="0" y="0"/>
              <a:ext cx="2079522" cy="2079522"/>
              <a:chOff x="0" y="0"/>
              <a:chExt cx="2079522" cy="2079522"/>
            </a:xfrm>
          </p:grpSpPr>
          <p:sp>
            <p:nvSpPr>
              <p:cNvPr id="37893"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37894"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37895"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37896"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rPr>
                <a:t>09</a:t>
              </a:r>
              <a:endParaRPr lang="zh-CN" altLang="en-US"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37897" name="组合 37896"/>
          <p:cNvGrpSpPr/>
          <p:nvPr/>
        </p:nvGrpSpPr>
        <p:grpSpPr>
          <a:xfrm>
            <a:off x="6618288" y="1127125"/>
            <a:ext cx="4822825" cy="103188"/>
            <a:chOff x="0" y="0"/>
            <a:chExt cx="4822371" cy="103239"/>
          </a:xfrm>
        </p:grpSpPr>
        <p:sp>
          <p:nvSpPr>
            <p:cNvPr id="37898"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899"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37900"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健康监护</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37901" name="椭圆 12"/>
          <p:cNvSpPr/>
          <p:nvPr/>
        </p:nvSpPr>
        <p:spPr>
          <a:xfrm>
            <a:off x="6027738" y="2336800"/>
            <a:ext cx="2932112" cy="2930525"/>
          </a:xfrm>
          <a:prstGeom prst="ellipse">
            <a:avLst/>
          </a:prstGeom>
          <a:solidFill>
            <a:srgbClr val="455C19">
              <a:alpha val="87000"/>
            </a:srgbClr>
          </a:solidFill>
          <a:ln w="9525">
            <a:noFill/>
          </a:ln>
        </p:spPr>
        <p:txBody>
          <a:bodyPr anchor="ctr"/>
          <a:lstStyle/>
          <a:p>
            <a:pPr lvl="0" algn="ctr" eaLnBrk="1" hangingPunct="1"/>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37902" name="同心圆 14"/>
          <p:cNvSpPr/>
          <p:nvPr/>
        </p:nvSpPr>
        <p:spPr>
          <a:xfrm>
            <a:off x="10212388" y="4152900"/>
            <a:ext cx="808037" cy="808038"/>
          </a:xfrm>
          <a:custGeom>
            <a:avLst/>
            <a:gdLst>
              <a:gd name="txL" fmla="*/ 3163 w 21600"/>
              <a:gd name="txT" fmla="*/ 3163 h 21600"/>
              <a:gd name="txR" fmla="*/ 18437 w 21600"/>
              <a:gd name="txB" fmla="*/ 18437 h 21600"/>
            </a:gdLst>
            <a:ahLst/>
            <a:cxnLst>
              <a:cxn ang="0">
                <a:pos x="10802" y="0"/>
              </a:cxn>
              <a:cxn ang="0">
                <a:pos x="52789" y="52789"/>
              </a:cxn>
              <a:cxn ang="0">
                <a:pos x="0" y="10803"/>
              </a:cxn>
              <a:cxn ang="0">
                <a:pos x="52789" y="34353"/>
              </a:cxn>
              <a:cxn ang="0">
                <a:pos x="10802" y="21606"/>
              </a:cxn>
              <a:cxn ang="0">
                <a:pos x="34352" y="34353"/>
              </a:cxn>
              <a:cxn ang="0">
                <a:pos x="21605" y="10803"/>
              </a:cxn>
              <a:cxn ang="0">
                <a:pos x="34352" y="52789"/>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grpSp>
        <p:nvGrpSpPr>
          <p:cNvPr id="37903" name="组合 37902"/>
          <p:cNvGrpSpPr/>
          <p:nvPr/>
        </p:nvGrpSpPr>
        <p:grpSpPr>
          <a:xfrm>
            <a:off x="8542338" y="1762125"/>
            <a:ext cx="1835150" cy="1096963"/>
            <a:chOff x="0" y="0"/>
            <a:chExt cx="1836253" cy="1096504"/>
          </a:xfrm>
        </p:grpSpPr>
        <p:sp>
          <p:nvSpPr>
            <p:cNvPr id="37904" name="同心圆 13"/>
            <p:cNvSpPr/>
            <p:nvPr/>
          </p:nvSpPr>
          <p:spPr>
            <a:xfrm>
              <a:off x="739749" y="0"/>
              <a:ext cx="1096504" cy="1096504"/>
            </a:xfrm>
            <a:custGeom>
              <a:avLst/>
              <a:gdLst>
                <a:gd name="txL" fmla="*/ 3163 w 21600"/>
                <a:gd name="txT" fmla="*/ 3163 h 21600"/>
                <a:gd name="txR" fmla="*/ 18437 w 21600"/>
                <a:gd name="txB" fmla="*/ 18437 h 21600"/>
              </a:gdLst>
              <a:ahLst/>
              <a:cxnLst>
                <a:cxn ang="0">
                  <a:pos x="23964" y="0"/>
                </a:cxn>
                <a:cxn ang="0">
                  <a:pos x="29495" y="29495"/>
                </a:cxn>
                <a:cxn ang="0">
                  <a:pos x="0" y="23964"/>
                </a:cxn>
                <a:cxn ang="0">
                  <a:pos x="29495" y="18433"/>
                </a:cxn>
                <a:cxn ang="0">
                  <a:pos x="23964" y="47928"/>
                </a:cxn>
                <a:cxn ang="0">
                  <a:pos x="18433" y="18433"/>
                </a:cxn>
                <a:cxn ang="0">
                  <a:pos x="47928" y="23964"/>
                </a:cxn>
                <a:cxn ang="0">
                  <a:pos x="18433" y="29495"/>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cxnSp>
          <p:nvCxnSpPr>
            <p:cNvPr id="37905" name="直接连接符 24"/>
            <p:cNvCxnSpPr>
              <a:stCxn id="37901" idx="7"/>
              <a:endCxn id="37904" idx="2"/>
            </p:cNvCxnSpPr>
            <p:nvPr/>
          </p:nvCxnSpPr>
          <p:spPr>
            <a:xfrm flipV="1">
              <a:off x="0" y="548252"/>
              <a:ext cx="739749" cy="455167"/>
            </a:xfrm>
            <a:prstGeom prst="line">
              <a:avLst/>
            </a:prstGeom>
            <a:ln w="25400" cap="flat" cmpd="sng">
              <a:solidFill>
                <a:srgbClr val="3F762A"/>
              </a:solidFill>
              <a:prstDash val="solid"/>
              <a:headEnd type="none" w="med" len="med"/>
              <a:tailEnd type="none" w="med" len="med"/>
            </a:ln>
          </p:spPr>
        </p:cxnSp>
      </p:grpSp>
      <p:grpSp>
        <p:nvGrpSpPr>
          <p:cNvPr id="37906" name="组合 37905"/>
          <p:cNvGrpSpPr/>
          <p:nvPr/>
        </p:nvGrpSpPr>
        <p:grpSpPr>
          <a:xfrm>
            <a:off x="8926513" y="2717800"/>
            <a:ext cx="3074987" cy="1098550"/>
            <a:chOff x="0" y="0"/>
            <a:chExt cx="3074781" cy="1097061"/>
          </a:xfrm>
        </p:grpSpPr>
        <p:sp>
          <p:nvSpPr>
            <p:cNvPr id="37907" name="同心圆 16"/>
            <p:cNvSpPr/>
            <p:nvPr/>
          </p:nvSpPr>
          <p:spPr>
            <a:xfrm>
              <a:off x="1976667" y="0"/>
              <a:ext cx="1098114" cy="1097061"/>
            </a:xfrm>
            <a:custGeom>
              <a:avLst/>
              <a:gdLst>
                <a:gd name="txL" fmla="*/ 3163 w 21600"/>
                <a:gd name="txT" fmla="*/ 3163 h 21600"/>
                <a:gd name="txR" fmla="*/ 18437 w 21600"/>
                <a:gd name="txB" fmla="*/ 18437 h 21600"/>
              </a:gdLst>
              <a:ahLst/>
              <a:cxnLst>
                <a:cxn ang="0">
                  <a:pos x="24769" y="0"/>
                </a:cxn>
                <a:cxn ang="0">
                  <a:pos x="29731" y="29576"/>
                </a:cxn>
                <a:cxn ang="0">
                  <a:pos x="0" y="24243"/>
                </a:cxn>
                <a:cxn ang="0">
                  <a:pos x="29731" y="18909"/>
                </a:cxn>
                <a:cxn ang="0">
                  <a:pos x="24769" y="48485"/>
                </a:cxn>
                <a:cxn ang="0">
                  <a:pos x="19807" y="18909"/>
                </a:cxn>
                <a:cxn ang="0">
                  <a:pos x="49538" y="24243"/>
                </a:cxn>
                <a:cxn ang="0">
                  <a:pos x="19807" y="2957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sp>
          <p:nvSpPr>
            <p:cNvPr id="37908" name="直接连接符 28"/>
            <p:cNvSpPr/>
            <p:nvPr/>
          </p:nvSpPr>
          <p:spPr>
            <a:xfrm>
              <a:off x="0" y="756543"/>
              <a:ext cx="1976667" cy="82527"/>
            </a:xfrm>
            <a:prstGeom prst="line">
              <a:avLst/>
            </a:prstGeom>
            <a:ln w="25400" cap="flat" cmpd="sng">
              <a:solidFill>
                <a:srgbClr val="3F762A"/>
              </a:solidFill>
              <a:prstDash val="solid"/>
              <a:headEnd type="none" w="med" len="med"/>
              <a:tailEnd type="none" w="med" len="med"/>
            </a:ln>
          </p:spPr>
        </p:sp>
      </p:grpSp>
      <p:grpSp>
        <p:nvGrpSpPr>
          <p:cNvPr id="37909" name="组合 37908"/>
          <p:cNvGrpSpPr/>
          <p:nvPr/>
        </p:nvGrpSpPr>
        <p:grpSpPr>
          <a:xfrm>
            <a:off x="8529638" y="4838700"/>
            <a:ext cx="1527175" cy="1109663"/>
            <a:chOff x="0" y="0"/>
            <a:chExt cx="1526728" cy="1108972"/>
          </a:xfrm>
        </p:grpSpPr>
        <p:sp>
          <p:nvSpPr>
            <p:cNvPr id="37910" name="同心圆 15"/>
            <p:cNvSpPr/>
            <p:nvPr/>
          </p:nvSpPr>
          <p:spPr>
            <a:xfrm>
              <a:off x="429217" y="10966"/>
              <a:ext cx="1097511" cy="1098006"/>
            </a:xfrm>
            <a:custGeom>
              <a:avLst/>
              <a:gdLst>
                <a:gd name="txL" fmla="*/ 3163 w 21600"/>
                <a:gd name="txT" fmla="*/ 3163 h 21600"/>
                <a:gd name="txR" fmla="*/ 18437 w 21600"/>
                <a:gd name="txB" fmla="*/ 18437 h 21600"/>
              </a:gdLst>
              <a:ahLst/>
              <a:cxnLst>
                <a:cxn ang="0">
                  <a:pos x="24468" y="0"/>
                </a:cxn>
                <a:cxn ang="0">
                  <a:pos x="29642" y="29715"/>
                </a:cxn>
                <a:cxn ang="0">
                  <a:pos x="0" y="24715"/>
                </a:cxn>
                <a:cxn ang="0">
                  <a:pos x="29642" y="19715"/>
                </a:cxn>
                <a:cxn ang="0">
                  <a:pos x="24468" y="49430"/>
                </a:cxn>
                <a:cxn ang="0">
                  <a:pos x="19293" y="19715"/>
                </a:cxn>
                <a:cxn ang="0">
                  <a:pos x="48935" y="24715"/>
                </a:cxn>
                <a:cxn ang="0">
                  <a:pos x="19293" y="29715"/>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63" y="10800"/>
                  </a:moveTo>
                  <a:cubicBezTo>
                    <a:pt x="1163" y="16122"/>
                    <a:pt x="5478" y="20437"/>
                    <a:pt x="10800" y="20437"/>
                  </a:cubicBezTo>
                  <a:cubicBezTo>
                    <a:pt x="16122" y="20437"/>
                    <a:pt x="20437" y="16122"/>
                    <a:pt x="20437" y="10800"/>
                  </a:cubicBezTo>
                  <a:cubicBezTo>
                    <a:pt x="20437" y="5478"/>
                    <a:pt x="16122" y="1163"/>
                    <a:pt x="10800" y="1163"/>
                  </a:cubicBezTo>
                  <a:cubicBezTo>
                    <a:pt x="5478" y="1163"/>
                    <a:pt x="1163" y="5478"/>
                    <a:pt x="1163" y="10800"/>
                  </a:cubicBezTo>
                  <a:close/>
                </a:path>
              </a:pathLst>
            </a:custGeom>
            <a:solidFill>
              <a:srgbClr val="3F762A">
                <a:alpha val="100000"/>
              </a:srgbClr>
            </a:solidFill>
            <a:ln w="9525">
              <a:noFill/>
            </a:ln>
          </p:spPr>
          <p:txBody>
            <a:bodyPr/>
            <a:lstStyle/>
            <a:p>
              <a:endParaRPr lang="zh-CN" altLang="en-US"/>
            </a:p>
          </p:txBody>
        </p:sp>
        <p:sp>
          <p:nvSpPr>
            <p:cNvPr id="37911" name="直接连接符 35"/>
            <p:cNvSpPr/>
            <p:nvPr/>
          </p:nvSpPr>
          <p:spPr>
            <a:xfrm>
              <a:off x="0" y="0"/>
              <a:ext cx="507951" cy="338146"/>
            </a:xfrm>
            <a:prstGeom prst="line">
              <a:avLst/>
            </a:prstGeom>
            <a:ln w="25400" cap="flat" cmpd="sng">
              <a:solidFill>
                <a:srgbClr val="3F762A"/>
              </a:solidFill>
              <a:prstDash val="solid"/>
              <a:headEnd type="none" w="med" len="med"/>
              <a:tailEnd type="none" w="med" len="med"/>
            </a:ln>
          </p:spPr>
        </p:sp>
      </p:grpSp>
      <p:grpSp>
        <p:nvGrpSpPr>
          <p:cNvPr id="37912" name="组合 37911"/>
          <p:cNvGrpSpPr/>
          <p:nvPr/>
        </p:nvGrpSpPr>
        <p:grpSpPr>
          <a:xfrm>
            <a:off x="6389688" y="2822575"/>
            <a:ext cx="2328862" cy="2032000"/>
            <a:chOff x="0" y="0"/>
            <a:chExt cx="2327689" cy="2031143"/>
          </a:xfrm>
        </p:grpSpPr>
        <p:sp>
          <p:nvSpPr>
            <p:cNvPr id="37913" name="文本框 26"/>
            <p:cNvSpPr/>
            <p:nvPr/>
          </p:nvSpPr>
          <p:spPr>
            <a:xfrm>
              <a:off x="0" y="0"/>
              <a:ext cx="2327689" cy="2031143"/>
            </a:xfrm>
            <a:prstGeom prst="rect">
              <a:avLst/>
            </a:prstGeom>
            <a:noFill/>
            <a:ln w="9525">
              <a:noFill/>
            </a:ln>
          </p:spPr>
          <p:txBody>
            <a:bodyPr>
              <a:spAutoFit/>
            </a:bodyPr>
            <a:lstStyle/>
            <a:p>
              <a:pPr lvl="0" eaLnBrk="1" hangingPunct="1"/>
              <a:r>
                <a:rPr lang="zh-CN" altLang="en-US" b="1" dirty="0">
                  <a:solidFill>
                    <a:schemeClr val="bg1"/>
                  </a:solidFill>
                  <a:latin typeface="仿宋_GB2312" pitchFamily="1" charset="-122"/>
                  <a:ea typeface="仿宋_GB2312" pitchFamily="1" charset="-122"/>
                  <a:sym typeface="方正正中黑简体" charset="-122"/>
                </a:rPr>
                <a:t>遵守职业健康监护的禁止性规定（</a:t>
              </a:r>
              <a:r>
                <a:rPr lang="en-US" altLang="x-none" b="1" dirty="0">
                  <a:solidFill>
                    <a:schemeClr val="bg1"/>
                  </a:solidFill>
                  <a:latin typeface="仿宋_GB2312" pitchFamily="1" charset="-122"/>
                  <a:ea typeface="仿宋_GB2312" pitchFamily="1" charset="-122"/>
                  <a:sym typeface="方正正中黑简体" charset="-122"/>
                </a:rPr>
                <a:t>9.4</a:t>
              </a:r>
              <a:r>
                <a:rPr lang="zh-CN" altLang="en-US" b="1" dirty="0">
                  <a:solidFill>
                    <a:schemeClr val="bg1"/>
                  </a:solidFill>
                  <a:latin typeface="仿宋_GB2312" pitchFamily="1" charset="-122"/>
                  <a:ea typeface="仿宋_GB2312" pitchFamily="1" charset="-122"/>
                  <a:sym typeface="方正正中黑简体" charset="-122"/>
                </a:rPr>
                <a:t>、</a:t>
              </a:r>
              <a:r>
                <a:rPr lang="en-US" altLang="x-none" b="1" dirty="0">
                  <a:solidFill>
                    <a:schemeClr val="bg1"/>
                  </a:solidFill>
                  <a:latin typeface="仿宋_GB2312" pitchFamily="1" charset="-122"/>
                  <a:ea typeface="仿宋_GB2312" pitchFamily="1" charset="-122"/>
                  <a:sym typeface="方正正中黑简体" charset="-122"/>
                </a:rPr>
                <a:t>9.8</a:t>
              </a:r>
              <a:r>
                <a:rPr lang="zh-CN" altLang="en-US" b="1" dirty="0">
                  <a:solidFill>
                    <a:schemeClr val="bg1"/>
                  </a:solidFill>
                  <a:latin typeface="仿宋_GB2312" pitchFamily="1" charset="-122"/>
                  <a:ea typeface="仿宋_GB2312" pitchFamily="1" charset="-122"/>
                  <a:sym typeface="方正正中黑简体" charset="-122"/>
                </a:rPr>
                <a:t>、</a:t>
              </a:r>
              <a:r>
                <a:rPr lang="en-US" altLang="x-none" b="1" dirty="0">
                  <a:solidFill>
                    <a:schemeClr val="bg1"/>
                  </a:solidFill>
                  <a:latin typeface="仿宋_GB2312" pitchFamily="1" charset="-122"/>
                  <a:ea typeface="仿宋_GB2312" pitchFamily="1" charset="-122"/>
                  <a:sym typeface="方正正中黑简体" charset="-122"/>
                </a:rPr>
                <a:t>9.9</a:t>
              </a:r>
              <a:r>
                <a:rPr lang="zh-CN" altLang="en-US" b="1" dirty="0">
                  <a:solidFill>
                    <a:schemeClr val="bg1"/>
                  </a:solidFill>
                  <a:latin typeface="仿宋_GB2312" pitchFamily="1" charset="-122"/>
                  <a:ea typeface="仿宋_GB2312" pitchFamily="1" charset="-122"/>
                  <a:sym typeface="方正正中黑简体" charset="-122"/>
                </a:rPr>
                <a:t>）；如实无偿为劳动者提供健康监护档案（</a:t>
              </a:r>
              <a:r>
                <a:rPr lang="en-US" altLang="x-none" b="1" dirty="0">
                  <a:solidFill>
                    <a:schemeClr val="bg1"/>
                  </a:solidFill>
                  <a:latin typeface="仿宋_GB2312" pitchFamily="1" charset="-122"/>
                  <a:ea typeface="仿宋_GB2312" pitchFamily="1" charset="-122"/>
                  <a:sym typeface="方正正中黑简体" charset="-122"/>
                </a:rPr>
                <a:t>9.6</a:t>
              </a:r>
              <a:r>
                <a:rPr lang="zh-CN" altLang="en-US" b="1" dirty="0">
                  <a:solidFill>
                    <a:schemeClr val="bg1"/>
                  </a:solidFill>
                  <a:latin typeface="仿宋_GB2312" pitchFamily="1" charset="-122"/>
                  <a:ea typeface="仿宋_GB2312" pitchFamily="1" charset="-122"/>
                  <a:sym typeface="方正正中黑简体" charset="-122"/>
                </a:rPr>
                <a:t>）；对接害劳动者适当给予岗位补贴（</a:t>
              </a:r>
              <a:r>
                <a:rPr lang="en-US" altLang="x-none" b="1" dirty="0">
                  <a:solidFill>
                    <a:schemeClr val="bg1"/>
                  </a:solidFill>
                  <a:latin typeface="仿宋_GB2312" pitchFamily="1" charset="-122"/>
                  <a:ea typeface="仿宋_GB2312" pitchFamily="1" charset="-122"/>
                  <a:sym typeface="方正正中黑简体" charset="-122"/>
                </a:rPr>
                <a:t>9.10</a:t>
              </a:r>
              <a:r>
                <a:rPr lang="zh-CN" altLang="en-US" b="1" dirty="0">
                  <a:solidFill>
                    <a:schemeClr val="bg1"/>
                  </a:solidFill>
                  <a:latin typeface="仿宋_GB2312" pitchFamily="1" charset="-122"/>
                  <a:ea typeface="仿宋_GB2312" pitchFamily="1" charset="-122"/>
                  <a:sym typeface="方正正中黑简体" charset="-122"/>
                </a:rPr>
                <a:t>）</a:t>
              </a:r>
              <a:endParaRPr lang="zh-CN" altLang="en-US" b="1" dirty="0">
                <a:solidFill>
                  <a:schemeClr val="bg1"/>
                </a:solidFill>
                <a:latin typeface="仿宋_GB2312" pitchFamily="1" charset="-122"/>
                <a:ea typeface="仿宋_GB2312" pitchFamily="1" charset="-122"/>
                <a:sym typeface="方正正中黑简体" charset="-122"/>
              </a:endParaRPr>
            </a:p>
          </p:txBody>
        </p:sp>
        <p:sp>
          <p:nvSpPr>
            <p:cNvPr id="37914" name="矩形 29"/>
            <p:cNvSpPr/>
            <p:nvPr/>
          </p:nvSpPr>
          <p:spPr>
            <a:xfrm>
              <a:off x="0" y="588092"/>
              <a:ext cx="2327689" cy="369299"/>
            </a:xfrm>
            <a:prstGeom prst="rect">
              <a:avLst/>
            </a:prstGeom>
            <a:noFill/>
            <a:ln w="9525">
              <a:noFill/>
            </a:ln>
          </p:spPr>
          <p:txBody>
            <a:bodyPr>
              <a:spAutoFit/>
            </a:bodyPr>
            <a:lstStyle/>
            <a:p>
              <a:pPr lvl="0" algn="ctr" eaLnBrk="1" hangingPunct="1"/>
              <a:endParaRPr lang="zh-CN" altLang="en-US" dirty="0">
                <a:latin typeface="Arial" panose="020B0604020202020204" pitchFamily="34" charset="0"/>
                <a:ea typeface="宋体" panose="02010600030101010101" pitchFamily="2" charset="-122"/>
              </a:endParaRPr>
            </a:p>
          </p:txBody>
        </p:sp>
      </p:grpSp>
      <p:sp>
        <p:nvSpPr>
          <p:cNvPr id="37915" name="矩形 30"/>
          <p:cNvSpPr/>
          <p:nvPr/>
        </p:nvSpPr>
        <p:spPr>
          <a:xfrm>
            <a:off x="11042650" y="2892425"/>
            <a:ext cx="868363" cy="923925"/>
          </a:xfrm>
          <a:prstGeom prst="rect">
            <a:avLst/>
          </a:prstGeom>
          <a:noFill/>
          <a:ln w="9525">
            <a:noFill/>
          </a:ln>
        </p:spPr>
        <p:txBody>
          <a:bodyPr>
            <a:spAutoFit/>
          </a:bodyPr>
          <a:lstStyle/>
          <a:p>
            <a:pPr lvl="0" eaLnBrk="1" hangingPunct="1"/>
            <a:r>
              <a:rPr lang="zh-CN" altLang="en-US" b="1" dirty="0">
                <a:latin typeface="仿宋_GB2312" pitchFamily="1" charset="-122"/>
                <a:ea typeface="仿宋_GB2312" pitchFamily="1" charset="-122"/>
              </a:rPr>
              <a:t>在岗期间</a:t>
            </a:r>
            <a:endParaRPr lang="en-US" altLang="x-none" b="1" dirty="0">
              <a:latin typeface="仿宋_GB2312" pitchFamily="1" charset="-122"/>
              <a:ea typeface="仿宋_GB2312" pitchFamily="1" charset="-122"/>
            </a:endParaRPr>
          </a:p>
          <a:p>
            <a:pPr lvl="0" eaLnBrk="1" hangingPunct="1"/>
            <a:r>
              <a:rPr lang="zh-CN" altLang="en-US" b="1" dirty="0">
                <a:latin typeface="仿宋_GB2312" pitchFamily="1" charset="-122"/>
                <a:ea typeface="仿宋_GB2312" pitchFamily="1" charset="-122"/>
              </a:rPr>
              <a:t> </a:t>
            </a:r>
            <a:r>
              <a:rPr lang="en-US" altLang="x-none" b="1" dirty="0">
                <a:latin typeface="仿宋_GB2312" pitchFamily="1" charset="-122"/>
                <a:ea typeface="仿宋_GB2312" pitchFamily="1" charset="-122"/>
              </a:rPr>
              <a:t>9.2</a:t>
            </a:r>
            <a:endParaRPr lang="zh-CN" altLang="en-US" b="1" dirty="0">
              <a:latin typeface="仿宋_GB2312" pitchFamily="1" charset="-122"/>
              <a:ea typeface="仿宋_GB2312" pitchFamily="1" charset="-122"/>
            </a:endParaRPr>
          </a:p>
        </p:txBody>
      </p:sp>
      <p:sp>
        <p:nvSpPr>
          <p:cNvPr id="37916" name="矩形 31"/>
          <p:cNvSpPr/>
          <p:nvPr/>
        </p:nvSpPr>
        <p:spPr>
          <a:xfrm>
            <a:off x="8859838" y="5075238"/>
            <a:ext cx="1296987" cy="646112"/>
          </a:xfrm>
          <a:prstGeom prst="rect">
            <a:avLst/>
          </a:prstGeom>
          <a:noFill/>
          <a:ln w="9525">
            <a:noFill/>
          </a:ln>
        </p:spPr>
        <p:txBody>
          <a:bodyPr>
            <a:spAutoFit/>
          </a:bodyPr>
          <a:lstStyle/>
          <a:p>
            <a:pPr lvl="0" eaLnBrk="1" hangingPunct="1"/>
            <a:r>
              <a:rPr lang="zh-CN" altLang="en-US" b="1" dirty="0">
                <a:latin typeface="仿宋_GB2312" pitchFamily="1" charset="-122"/>
                <a:ea typeface="仿宋_GB2312" pitchFamily="1" charset="-122"/>
              </a:rPr>
              <a:t>离岗时</a:t>
            </a:r>
            <a:endParaRPr lang="en-US" altLang="x-none" b="1" dirty="0">
              <a:latin typeface="仿宋_GB2312" pitchFamily="1" charset="-122"/>
              <a:ea typeface="仿宋_GB2312" pitchFamily="1" charset="-122"/>
            </a:endParaRPr>
          </a:p>
          <a:p>
            <a:pPr lvl="0" eaLnBrk="1" hangingPunct="1"/>
            <a:r>
              <a:rPr lang="en-US" altLang="x-none" b="1" dirty="0">
                <a:latin typeface="仿宋_GB2312" pitchFamily="1" charset="-122"/>
                <a:ea typeface="仿宋_GB2312" pitchFamily="1" charset="-122"/>
              </a:rPr>
              <a:t>9.3</a:t>
            </a:r>
            <a:r>
              <a:rPr lang="zh-CN" altLang="en-US" b="1" dirty="0">
                <a:latin typeface="仿宋_GB2312" pitchFamily="1" charset="-122"/>
                <a:ea typeface="仿宋_GB2312" pitchFamily="1" charset="-122"/>
              </a:rPr>
              <a:t>、</a:t>
            </a:r>
            <a:r>
              <a:rPr lang="en-US" altLang="x-none" b="1" dirty="0">
                <a:latin typeface="仿宋_GB2312" pitchFamily="1" charset="-122"/>
                <a:ea typeface="仿宋_GB2312" pitchFamily="1" charset="-122"/>
              </a:rPr>
              <a:t>9.5</a:t>
            </a:r>
            <a:endParaRPr lang="zh-CN" altLang="en-US" b="1" dirty="0">
              <a:latin typeface="仿宋_GB2312" pitchFamily="1" charset="-122"/>
              <a:ea typeface="仿宋_GB2312" pitchFamily="1" charset="-122"/>
            </a:endParaRPr>
          </a:p>
        </p:txBody>
      </p:sp>
      <p:sp>
        <p:nvSpPr>
          <p:cNvPr id="37917" name="文本框 7"/>
          <p:cNvSpPr/>
          <p:nvPr/>
        </p:nvSpPr>
        <p:spPr>
          <a:xfrm>
            <a:off x="9385300" y="2071688"/>
            <a:ext cx="887413" cy="646112"/>
          </a:xfrm>
          <a:prstGeom prst="rect">
            <a:avLst/>
          </a:prstGeom>
          <a:noFill/>
          <a:ln w="9525">
            <a:noFill/>
          </a:ln>
        </p:spPr>
        <p:txBody>
          <a:bodyPr wrap="none" anchor="ctr">
            <a:spAutoFit/>
          </a:bodyPr>
          <a:lstStyle/>
          <a:p>
            <a:pPr lvl="0" eaLnBrk="1" hangingPunct="1"/>
            <a:r>
              <a:rPr lang="zh-CN" altLang="en-US" b="1" dirty="0">
                <a:latin typeface="仿宋_GB2312" pitchFamily="1" charset="-122"/>
                <a:ea typeface="仿宋_GB2312" pitchFamily="1" charset="-122"/>
              </a:rPr>
              <a:t>上岗前</a:t>
            </a:r>
            <a:endParaRPr lang="en-US" altLang="x-none" b="1" dirty="0">
              <a:latin typeface="仿宋_GB2312" pitchFamily="1" charset="-122"/>
              <a:ea typeface="仿宋_GB2312" pitchFamily="1" charset="-122"/>
            </a:endParaRPr>
          </a:p>
          <a:p>
            <a:pPr lvl="0" eaLnBrk="1" hangingPunct="1"/>
            <a:r>
              <a:rPr lang="en-US" altLang="x-none" b="1" dirty="0">
                <a:latin typeface="仿宋_GB2312" pitchFamily="1" charset="-122"/>
                <a:ea typeface="仿宋_GB2312" pitchFamily="1" charset="-122"/>
              </a:rPr>
              <a:t> 9.1</a:t>
            </a:r>
            <a:endParaRPr lang="zh-CN" altLang="en-US" b="1" dirty="0">
              <a:latin typeface="仿宋_GB2312" pitchFamily="1" charset="-122"/>
              <a:ea typeface="仿宋_GB2312" pitchFamily="1" charset="-122"/>
            </a:endParaRPr>
          </a:p>
        </p:txBody>
      </p:sp>
      <p:grpSp>
        <p:nvGrpSpPr>
          <p:cNvPr id="37918" name="组合 37917"/>
          <p:cNvGrpSpPr/>
          <p:nvPr/>
        </p:nvGrpSpPr>
        <p:grpSpPr>
          <a:xfrm>
            <a:off x="8913813" y="4022725"/>
            <a:ext cx="2032000" cy="882650"/>
            <a:chOff x="0" y="0"/>
            <a:chExt cx="2031326" cy="883311"/>
          </a:xfrm>
        </p:grpSpPr>
        <p:sp>
          <p:nvSpPr>
            <p:cNvPr id="37919" name="直接连接符 32"/>
            <p:cNvSpPr/>
            <p:nvPr/>
          </p:nvSpPr>
          <p:spPr>
            <a:xfrm>
              <a:off x="0" y="0"/>
              <a:ext cx="1352550" cy="473407"/>
            </a:xfrm>
            <a:prstGeom prst="line">
              <a:avLst/>
            </a:prstGeom>
            <a:ln w="25400" cap="flat" cmpd="sng">
              <a:solidFill>
                <a:srgbClr val="3F762A"/>
              </a:solidFill>
              <a:prstDash val="solid"/>
              <a:headEnd type="none" w="med" len="med"/>
              <a:tailEnd type="none" w="med" len="med"/>
            </a:ln>
          </p:spPr>
        </p:sp>
        <p:sp>
          <p:nvSpPr>
            <p:cNvPr id="37920" name="文本框 34"/>
            <p:cNvSpPr/>
            <p:nvPr/>
          </p:nvSpPr>
          <p:spPr>
            <a:xfrm>
              <a:off x="1372555" y="236703"/>
              <a:ext cx="658771" cy="646608"/>
            </a:xfrm>
            <a:prstGeom prst="rect">
              <a:avLst/>
            </a:prstGeom>
            <a:noFill/>
            <a:ln w="9525">
              <a:noFill/>
            </a:ln>
          </p:spPr>
          <p:txBody>
            <a:bodyPr>
              <a:spAutoFit/>
            </a:bodyPr>
            <a:lstStyle/>
            <a:p>
              <a:pPr lvl="0" eaLnBrk="1" hangingPunct="1"/>
              <a:r>
                <a:rPr lang="zh-CN" altLang="en-US" b="1" dirty="0">
                  <a:latin typeface="仿宋_GB2312" pitchFamily="1" charset="-122"/>
                  <a:ea typeface="仿宋_GB2312" pitchFamily="1" charset="-122"/>
                </a:rPr>
                <a:t>应急</a:t>
              </a:r>
              <a:endParaRPr lang="en-US" altLang="x-none" b="1" dirty="0">
                <a:latin typeface="仿宋_GB2312" pitchFamily="1" charset="-122"/>
                <a:ea typeface="仿宋_GB2312" pitchFamily="1" charset="-122"/>
              </a:endParaRPr>
            </a:p>
            <a:p>
              <a:pPr lvl="0" eaLnBrk="1" hangingPunct="1"/>
              <a:r>
                <a:rPr lang="en-US" altLang="x-none" b="1" dirty="0">
                  <a:latin typeface="仿宋_GB2312" pitchFamily="1" charset="-122"/>
                  <a:ea typeface="仿宋_GB2312" pitchFamily="1" charset="-122"/>
                </a:rPr>
                <a:t> 9.7</a:t>
              </a:r>
              <a:endParaRPr lang="zh-CN" altLang="en-US" b="1" dirty="0">
                <a:latin typeface="仿宋_GB2312" pitchFamily="1" charset="-122"/>
                <a:ea typeface="仿宋_GB2312" pitchFamily="1"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1000" fill="hold"/>
                                        <p:tgtEl>
                                          <p:spTgt spid="3789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7897"/>
                                        </p:tgtEl>
                                        <p:attrNameLst>
                                          <p:attrName>style.visibility</p:attrName>
                                        </p:attrNameLst>
                                      </p:cBhvr>
                                      <p:to>
                                        <p:strVal val="visible"/>
                                      </p:to>
                                    </p:set>
                                    <p:animEffect transition="in">
                                      <p:cBhvr>
                                        <p:cTn id="13" dur="1000"/>
                                        <p:tgtEl>
                                          <p:spTgt spid="37897"/>
                                        </p:tgtEl>
                                      </p:cBhvr>
                                    </p:animEffect>
                                    <p:anim calcmode="lin" valueType="num">
                                      <p:cBhvr>
                                        <p:cTn id="14" dur="1000" fill="hold"/>
                                        <p:tgtEl>
                                          <p:spTgt spid="37897"/>
                                        </p:tgtEl>
                                        <p:attrNameLst>
                                          <p:attrName>ppt_x</p:attrName>
                                        </p:attrNameLst>
                                      </p:cBhvr>
                                      <p:tavLst>
                                        <p:tav tm="0">
                                          <p:val>
                                            <p:strVal val="#ppt_x"/>
                                          </p:val>
                                        </p:tav>
                                        <p:tav tm="100000">
                                          <p:val>
                                            <p:strVal val="#ppt_x"/>
                                          </p:val>
                                        </p:tav>
                                      </p:tavLst>
                                    </p:anim>
                                    <p:anim calcmode="lin" valueType="num">
                                      <p:cBhvr>
                                        <p:cTn id="15" dur="1000" fill="hold"/>
                                        <p:tgtEl>
                                          <p:spTgt spid="3789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7900"/>
                                        </p:tgtEl>
                                        <p:attrNameLst>
                                          <p:attrName>style.visibility</p:attrName>
                                        </p:attrNameLst>
                                      </p:cBhvr>
                                      <p:to>
                                        <p:strVal val="visible"/>
                                      </p:to>
                                    </p:set>
                                    <p:animEffect transition="in">
                                      <p:cBhvr>
                                        <p:cTn id="18" dur="1000"/>
                                        <p:tgtEl>
                                          <p:spTgt spid="37900"/>
                                        </p:tgtEl>
                                      </p:cBhvr>
                                    </p:animEffect>
                                    <p:anim calcmode="lin" valueType="num">
                                      <p:cBhvr>
                                        <p:cTn id="19" dur="1000" fill="hold"/>
                                        <p:tgtEl>
                                          <p:spTgt spid="37900"/>
                                        </p:tgtEl>
                                        <p:attrNameLst>
                                          <p:attrName>ppt_x</p:attrName>
                                        </p:attrNameLst>
                                      </p:cBhvr>
                                      <p:tavLst>
                                        <p:tav tm="0">
                                          <p:val>
                                            <p:strVal val="#ppt_x"/>
                                          </p:val>
                                        </p:tav>
                                        <p:tav tm="100000">
                                          <p:val>
                                            <p:strVal val="#ppt_x"/>
                                          </p:val>
                                        </p:tav>
                                      </p:tavLst>
                                    </p:anim>
                                    <p:anim calcmode="lin" valueType="num">
                                      <p:cBhvr>
                                        <p:cTn id="20" dur="1000" fill="hold"/>
                                        <p:tgtEl>
                                          <p:spTgt spid="37900"/>
                                        </p:tgtEl>
                                        <p:attrNameLst>
                                          <p:attrName>ppt_y</p:attrName>
                                        </p:attrNameLst>
                                      </p:cBhvr>
                                      <p:tavLst>
                                        <p:tav tm="0">
                                          <p:val>
                                            <p:strVal val="#ppt_y+.1"/>
                                          </p:val>
                                        </p:tav>
                                        <p:tav tm="100000">
                                          <p:val>
                                            <p:strVal val="#ppt_y"/>
                                          </p:val>
                                        </p:tav>
                                      </p:tavLst>
                                    </p:anim>
                                  </p:childTnLst>
                                </p:cTn>
                              </p:par>
                              <p:par>
                                <p:cTn id="21" presetID="21" presetClass="entr" presetSubtype="1" fill="hold" grpId="0" nodeType="withEffect">
                                  <p:stCondLst>
                                    <p:cond delay="0"/>
                                  </p:stCondLst>
                                  <p:childTnLst>
                                    <p:set>
                                      <p:cBhvr>
                                        <p:cTn id="22" dur="1" fill="hold">
                                          <p:stCondLst>
                                            <p:cond delay="0"/>
                                          </p:stCondLst>
                                        </p:cTn>
                                        <p:tgtEl>
                                          <p:spTgt spid="37901"/>
                                        </p:tgtEl>
                                        <p:attrNameLst>
                                          <p:attrName>style.visibility</p:attrName>
                                        </p:attrNameLst>
                                      </p:cBhvr>
                                      <p:to>
                                        <p:strVal val="visible"/>
                                      </p:to>
                                    </p:set>
                                    <p:animEffect transition="in">
                                      <p:cBhvr>
                                        <p:cTn id="23" dur="500"/>
                                        <p:tgtEl>
                                          <p:spTgt spid="37901"/>
                                        </p:tgtEl>
                                      </p:cBhvr>
                                    </p:animEffect>
                                  </p:childTnLst>
                                </p:cTn>
                              </p:par>
                              <p:par>
                                <p:cTn id="24" presetID="21" presetClass="entr" presetSubtype="1" fill="hold" nodeType="withEffect">
                                  <p:stCondLst>
                                    <p:cond delay="0"/>
                                  </p:stCondLst>
                                  <p:childTnLst>
                                    <p:set>
                                      <p:cBhvr>
                                        <p:cTn id="25" dur="1" fill="hold">
                                          <p:stCondLst>
                                            <p:cond delay="0"/>
                                          </p:stCondLst>
                                        </p:cTn>
                                        <p:tgtEl>
                                          <p:spTgt spid="37912"/>
                                        </p:tgtEl>
                                        <p:attrNameLst>
                                          <p:attrName>style.visibility</p:attrName>
                                        </p:attrNameLst>
                                      </p:cBhvr>
                                      <p:to>
                                        <p:strVal val="visible"/>
                                      </p:to>
                                    </p:set>
                                    <p:animEffect transition="in">
                                      <p:cBhvr>
                                        <p:cTn id="26" dur="500"/>
                                        <p:tgtEl>
                                          <p:spTgt spid="37912"/>
                                        </p:tgtEl>
                                      </p:cBhvr>
                                    </p:animEffect>
                                  </p:childTnLst>
                                </p:cTn>
                              </p:par>
                            </p:childTnLst>
                          </p:cTn>
                        </p:par>
                        <p:par>
                          <p:cTn id="27" fill="hold">
                            <p:stCondLst>
                              <p:cond delay="2000"/>
                            </p:stCondLst>
                            <p:childTnLst>
                              <p:par>
                                <p:cTn id="28" presetID="21" presetClass="entr" presetSubtype="1" fill="hold" nodeType="afterEffect">
                                  <p:stCondLst>
                                    <p:cond delay="0"/>
                                  </p:stCondLst>
                                  <p:childTnLst>
                                    <p:set>
                                      <p:cBhvr>
                                        <p:cTn id="29" dur="1" fill="hold">
                                          <p:stCondLst>
                                            <p:cond delay="0"/>
                                          </p:stCondLst>
                                        </p:cTn>
                                        <p:tgtEl>
                                          <p:spTgt spid="37903"/>
                                        </p:tgtEl>
                                        <p:attrNameLst>
                                          <p:attrName>style.visibility</p:attrName>
                                        </p:attrNameLst>
                                      </p:cBhvr>
                                      <p:to>
                                        <p:strVal val="visible"/>
                                      </p:to>
                                    </p:set>
                                    <p:animEffect transition="in">
                                      <p:cBhvr>
                                        <p:cTn id="30" dur="500"/>
                                        <p:tgtEl>
                                          <p:spTgt spid="37903"/>
                                        </p:tgtEl>
                                      </p:cBhvr>
                                    </p:animEffect>
                                  </p:childTnLst>
                                </p:cTn>
                              </p:par>
                              <p:par>
                                <p:cTn id="31" presetID="21" presetClass="entr" presetSubtype="1" fill="hold" nodeType="withEffect">
                                  <p:stCondLst>
                                    <p:cond delay="0"/>
                                  </p:stCondLst>
                                  <p:childTnLst>
                                    <p:set>
                                      <p:cBhvr>
                                        <p:cTn id="32" dur="1" fill="hold">
                                          <p:stCondLst>
                                            <p:cond delay="0"/>
                                          </p:stCondLst>
                                        </p:cTn>
                                        <p:tgtEl>
                                          <p:spTgt spid="37906"/>
                                        </p:tgtEl>
                                        <p:attrNameLst>
                                          <p:attrName>style.visibility</p:attrName>
                                        </p:attrNameLst>
                                      </p:cBhvr>
                                      <p:to>
                                        <p:strVal val="visible"/>
                                      </p:to>
                                    </p:set>
                                    <p:animEffect transition="in">
                                      <p:cBhvr>
                                        <p:cTn id="33" dur="500"/>
                                        <p:tgtEl>
                                          <p:spTgt spid="37906"/>
                                        </p:tgtEl>
                                      </p:cBhvr>
                                    </p:animEffect>
                                  </p:childTnLst>
                                </p:cTn>
                              </p:par>
                              <p:par>
                                <p:cTn id="34" presetID="21" presetClass="entr" presetSubtype="1" fill="hold" nodeType="withEffect">
                                  <p:stCondLst>
                                    <p:cond delay="0"/>
                                  </p:stCondLst>
                                  <p:childTnLst>
                                    <p:set>
                                      <p:cBhvr>
                                        <p:cTn id="35" dur="1" fill="hold">
                                          <p:stCondLst>
                                            <p:cond delay="0"/>
                                          </p:stCondLst>
                                        </p:cTn>
                                        <p:tgtEl>
                                          <p:spTgt spid="37909"/>
                                        </p:tgtEl>
                                        <p:attrNameLst>
                                          <p:attrName>style.visibility</p:attrName>
                                        </p:attrNameLst>
                                      </p:cBhvr>
                                      <p:to>
                                        <p:strVal val="visible"/>
                                      </p:to>
                                    </p:set>
                                    <p:animEffect transition="in">
                                      <p:cBhvr>
                                        <p:cTn id="36" dur="500"/>
                                        <p:tgtEl>
                                          <p:spTgt spid="37909"/>
                                        </p:tgtEl>
                                      </p:cBhvr>
                                    </p:animEffect>
                                  </p:childTnLst>
                                </p:cTn>
                              </p:par>
                              <p:par>
                                <p:cTn id="37" presetID="21" presetClass="entr" presetSubtype="1" fill="hold" nodeType="withEffect">
                                  <p:stCondLst>
                                    <p:cond delay="0"/>
                                  </p:stCondLst>
                                  <p:childTnLst>
                                    <p:set>
                                      <p:cBhvr>
                                        <p:cTn id="38" dur="1" fill="hold">
                                          <p:stCondLst>
                                            <p:cond delay="0"/>
                                          </p:stCondLst>
                                        </p:cTn>
                                        <p:tgtEl>
                                          <p:spTgt spid="37902"/>
                                        </p:tgtEl>
                                        <p:attrNameLst>
                                          <p:attrName>style.visibility</p:attrName>
                                        </p:attrNameLst>
                                      </p:cBhvr>
                                      <p:to>
                                        <p:strVal val="visible"/>
                                      </p:to>
                                    </p:set>
                                    <p:animEffect transition="in">
                                      <p:cBhvr>
                                        <p:cTn id="39" dur="500"/>
                                        <p:tgtEl>
                                          <p:spTgt spid="3790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7915"/>
                                        </p:tgtEl>
                                        <p:attrNameLst>
                                          <p:attrName>style.visibility</p:attrName>
                                        </p:attrNameLst>
                                      </p:cBhvr>
                                      <p:to>
                                        <p:strVal val="visible"/>
                                      </p:to>
                                    </p:set>
                                    <p:animEffect transition="in">
                                      <p:cBhvr>
                                        <p:cTn id="42" dur="500"/>
                                        <p:tgtEl>
                                          <p:spTgt spid="37915"/>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37916"/>
                                        </p:tgtEl>
                                        <p:attrNameLst>
                                          <p:attrName>style.visibility</p:attrName>
                                        </p:attrNameLst>
                                      </p:cBhvr>
                                      <p:to>
                                        <p:strVal val="visible"/>
                                      </p:to>
                                    </p:set>
                                    <p:animEffect transition="in">
                                      <p:cBhvr>
                                        <p:cTn id="45" dur="500"/>
                                        <p:tgtEl>
                                          <p:spTgt spid="3791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7917"/>
                                        </p:tgtEl>
                                        <p:attrNameLst>
                                          <p:attrName>style.visibility</p:attrName>
                                        </p:attrNameLst>
                                      </p:cBhvr>
                                      <p:to>
                                        <p:strVal val="visible"/>
                                      </p:to>
                                    </p:set>
                                    <p:animEffect transition="in">
                                      <p:cBhvr>
                                        <p:cTn id="48" dur="500"/>
                                        <p:tgtEl>
                                          <p:spTgt spid="37917"/>
                                        </p:tgtEl>
                                      </p:cBhvr>
                                    </p:animEffect>
                                  </p:childTnLst>
                                </p:cTn>
                              </p:par>
                              <p:par>
                                <p:cTn id="49" presetID="21" presetClass="entr" presetSubtype="1" fill="hold" nodeType="withEffect">
                                  <p:stCondLst>
                                    <p:cond delay="0"/>
                                  </p:stCondLst>
                                  <p:childTnLst>
                                    <p:set>
                                      <p:cBhvr>
                                        <p:cTn id="50" dur="1" fill="hold">
                                          <p:stCondLst>
                                            <p:cond delay="0"/>
                                          </p:stCondLst>
                                        </p:cTn>
                                        <p:tgtEl>
                                          <p:spTgt spid="37918"/>
                                        </p:tgtEl>
                                        <p:attrNameLst>
                                          <p:attrName>style.visibility</p:attrName>
                                        </p:attrNameLst>
                                      </p:cBhvr>
                                      <p:to>
                                        <p:strVal val="visible"/>
                                      </p:to>
                                    </p:set>
                                    <p:animEffect transition="in">
                                      <p:cBhvr>
                                        <p:cTn id="51" dur="500"/>
                                        <p:tgtEl>
                                          <p:spTgt spid="379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in">
                                      <p:cBhvr>
                                        <p:cTn id="55" dur="250"/>
                                        <p:tgtEl>
                                          <p:spTgt spid="37891"/>
                                        </p:tgtEl>
                                      </p:cBhvr>
                                    </p:animEffect>
                                    <p:set>
                                      <p:cBhvr>
                                        <p:cTn id="56" dur="1" fill="hold">
                                          <p:stCondLst>
                                            <p:cond delay="249"/>
                                          </p:stCondLst>
                                        </p:cTn>
                                        <p:tgtEl>
                                          <p:spTgt spid="37891"/>
                                        </p:tgtEl>
                                        <p:attrNameLst>
                                          <p:attrName>style.visibility</p:attrName>
                                        </p:attrNameLst>
                                      </p:cBhvr>
                                      <p:to>
                                        <p:strVal val="hidden"/>
                                      </p:to>
                                    </p:set>
                                  </p:childTnLst>
                                </p:cTn>
                              </p:par>
                            </p:childTnLst>
                          </p:cTn>
                        </p:par>
                        <p:par>
                          <p:cTn id="57" fill="hold">
                            <p:stCondLst>
                              <p:cond delay="500"/>
                            </p:stCondLst>
                            <p:childTnLst>
                              <p:par>
                                <p:cTn id="58" presetID="10" presetClass="exit" presetSubtype="0" fill="hold" nodeType="afterEffect">
                                  <p:stCondLst>
                                    <p:cond delay="0"/>
                                  </p:stCondLst>
                                  <p:childTnLst>
                                    <p:animEffect transition="in">
                                      <p:cBhvr>
                                        <p:cTn id="59" dur="250"/>
                                        <p:tgtEl>
                                          <p:spTgt spid="37897"/>
                                        </p:tgtEl>
                                      </p:cBhvr>
                                    </p:animEffect>
                                    <p:set>
                                      <p:cBhvr>
                                        <p:cTn id="60" dur="1" fill="hold">
                                          <p:stCondLst>
                                            <p:cond delay="249"/>
                                          </p:stCondLst>
                                        </p:cTn>
                                        <p:tgtEl>
                                          <p:spTgt spid="3789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in">
                                      <p:cBhvr>
                                        <p:cTn id="62" dur="250"/>
                                        <p:tgtEl>
                                          <p:spTgt spid="37900"/>
                                        </p:tgtEl>
                                      </p:cBhvr>
                                    </p:animEffect>
                                    <p:set>
                                      <p:cBhvr>
                                        <p:cTn id="63" dur="1" fill="hold">
                                          <p:stCondLst>
                                            <p:cond delay="249"/>
                                          </p:stCondLst>
                                        </p:cTn>
                                        <p:tgtEl>
                                          <p:spTgt spid="37900"/>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p:cTn id="65" dur="500"/>
                                        <p:tgtEl>
                                          <p:spTgt spid="37901"/>
                                        </p:tgtEl>
                                        <p:attrNameLst>
                                          <p:attrName>ppt_x</p:attrName>
                                        </p:attrNameLst>
                                      </p:cBhvr>
                                      <p:tavLst>
                                        <p:tav tm="0">
                                          <p:val>
                                            <p:strVal val="ppt_x"/>
                                          </p:val>
                                        </p:tav>
                                        <p:tav tm="100000">
                                          <p:val>
                                            <p:strVal val="ppt_x"/>
                                          </p:val>
                                        </p:tav>
                                      </p:tavLst>
                                    </p:anim>
                                    <p:anim calcmode="lin" valueType="num">
                                      <p:cBhvr>
                                        <p:cTn id="66" dur="500"/>
                                        <p:tgtEl>
                                          <p:spTgt spid="37901"/>
                                        </p:tgtEl>
                                        <p:attrNameLst>
                                          <p:attrName>ppt_y</p:attrName>
                                        </p:attrNameLst>
                                      </p:cBhvr>
                                      <p:tavLst>
                                        <p:tav tm="0">
                                          <p:val>
                                            <p:strVal val="ppt_y"/>
                                          </p:val>
                                        </p:tav>
                                        <p:tav tm="100000">
                                          <p:val>
                                            <p:strVal val="1+ppt_h/2"/>
                                          </p:val>
                                        </p:tav>
                                      </p:tavLst>
                                    </p:anim>
                                    <p:set>
                                      <p:cBhvr>
                                        <p:cTn id="67" dur="1" fill="hold">
                                          <p:stCondLst>
                                            <p:cond delay="499"/>
                                          </p:stCondLst>
                                        </p:cTn>
                                        <p:tgtEl>
                                          <p:spTgt spid="37901"/>
                                        </p:tgtEl>
                                        <p:attrNameLst>
                                          <p:attrName>style.visibility</p:attrName>
                                        </p:attrNameLst>
                                      </p:cBhvr>
                                      <p:to>
                                        <p:strVal val="hidden"/>
                                      </p:to>
                                    </p:set>
                                  </p:childTnLst>
                                </p:cTn>
                              </p:par>
                              <p:par>
                                <p:cTn id="68" presetID="2" presetClass="exit" presetSubtype="4" fill="hold" nodeType="withEffect">
                                  <p:stCondLst>
                                    <p:cond delay="0"/>
                                  </p:stCondLst>
                                  <p:childTnLst>
                                    <p:anim calcmode="lin" valueType="num">
                                      <p:cBhvr>
                                        <p:cTn id="69" dur="500"/>
                                        <p:tgtEl>
                                          <p:spTgt spid="37902"/>
                                        </p:tgtEl>
                                        <p:attrNameLst>
                                          <p:attrName>ppt_x</p:attrName>
                                        </p:attrNameLst>
                                      </p:cBhvr>
                                      <p:tavLst>
                                        <p:tav tm="0">
                                          <p:val>
                                            <p:strVal val="ppt_x"/>
                                          </p:val>
                                        </p:tav>
                                        <p:tav tm="100000">
                                          <p:val>
                                            <p:strVal val="ppt_x"/>
                                          </p:val>
                                        </p:tav>
                                      </p:tavLst>
                                    </p:anim>
                                    <p:anim calcmode="lin" valueType="num">
                                      <p:cBhvr>
                                        <p:cTn id="70" dur="500"/>
                                        <p:tgtEl>
                                          <p:spTgt spid="37902"/>
                                        </p:tgtEl>
                                        <p:attrNameLst>
                                          <p:attrName>ppt_y</p:attrName>
                                        </p:attrNameLst>
                                      </p:cBhvr>
                                      <p:tavLst>
                                        <p:tav tm="0">
                                          <p:val>
                                            <p:strVal val="ppt_y"/>
                                          </p:val>
                                        </p:tav>
                                        <p:tav tm="100000">
                                          <p:val>
                                            <p:strVal val="1+ppt_h/2"/>
                                          </p:val>
                                        </p:tav>
                                      </p:tavLst>
                                    </p:anim>
                                    <p:set>
                                      <p:cBhvr>
                                        <p:cTn id="71" dur="1" fill="hold">
                                          <p:stCondLst>
                                            <p:cond delay="499"/>
                                          </p:stCondLst>
                                        </p:cTn>
                                        <p:tgtEl>
                                          <p:spTgt spid="37902"/>
                                        </p:tgtEl>
                                        <p:attrNameLst>
                                          <p:attrName>style.visibility</p:attrName>
                                        </p:attrNameLst>
                                      </p:cBhvr>
                                      <p:to>
                                        <p:strVal val="hidden"/>
                                      </p:to>
                                    </p:set>
                                  </p:childTnLst>
                                </p:cTn>
                              </p:par>
                              <p:par>
                                <p:cTn id="72" presetID="2" presetClass="exit" presetSubtype="4" fill="hold" nodeType="withEffect">
                                  <p:stCondLst>
                                    <p:cond delay="0"/>
                                  </p:stCondLst>
                                  <p:childTnLst>
                                    <p:anim calcmode="lin" valueType="num">
                                      <p:cBhvr>
                                        <p:cTn id="73" dur="500"/>
                                        <p:tgtEl>
                                          <p:spTgt spid="37903"/>
                                        </p:tgtEl>
                                        <p:attrNameLst>
                                          <p:attrName>ppt_x</p:attrName>
                                        </p:attrNameLst>
                                      </p:cBhvr>
                                      <p:tavLst>
                                        <p:tav tm="0">
                                          <p:val>
                                            <p:strVal val="ppt_x"/>
                                          </p:val>
                                        </p:tav>
                                        <p:tav tm="100000">
                                          <p:val>
                                            <p:strVal val="ppt_x"/>
                                          </p:val>
                                        </p:tav>
                                      </p:tavLst>
                                    </p:anim>
                                    <p:anim calcmode="lin" valueType="num">
                                      <p:cBhvr>
                                        <p:cTn id="74" dur="500"/>
                                        <p:tgtEl>
                                          <p:spTgt spid="37903"/>
                                        </p:tgtEl>
                                        <p:attrNameLst>
                                          <p:attrName>ppt_y</p:attrName>
                                        </p:attrNameLst>
                                      </p:cBhvr>
                                      <p:tavLst>
                                        <p:tav tm="0">
                                          <p:val>
                                            <p:strVal val="ppt_y"/>
                                          </p:val>
                                        </p:tav>
                                        <p:tav tm="100000">
                                          <p:val>
                                            <p:strVal val="1+ppt_h/2"/>
                                          </p:val>
                                        </p:tav>
                                      </p:tavLst>
                                    </p:anim>
                                    <p:set>
                                      <p:cBhvr>
                                        <p:cTn id="75" dur="1" fill="hold">
                                          <p:stCondLst>
                                            <p:cond delay="499"/>
                                          </p:stCondLst>
                                        </p:cTn>
                                        <p:tgtEl>
                                          <p:spTgt spid="37903"/>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p:cTn id="77" dur="500"/>
                                        <p:tgtEl>
                                          <p:spTgt spid="37906"/>
                                        </p:tgtEl>
                                        <p:attrNameLst>
                                          <p:attrName>ppt_x</p:attrName>
                                        </p:attrNameLst>
                                      </p:cBhvr>
                                      <p:tavLst>
                                        <p:tav tm="0">
                                          <p:val>
                                            <p:strVal val="ppt_x"/>
                                          </p:val>
                                        </p:tav>
                                        <p:tav tm="100000">
                                          <p:val>
                                            <p:strVal val="ppt_x"/>
                                          </p:val>
                                        </p:tav>
                                      </p:tavLst>
                                    </p:anim>
                                    <p:anim calcmode="lin" valueType="num">
                                      <p:cBhvr>
                                        <p:cTn id="78" dur="500"/>
                                        <p:tgtEl>
                                          <p:spTgt spid="37906"/>
                                        </p:tgtEl>
                                        <p:attrNameLst>
                                          <p:attrName>ppt_y</p:attrName>
                                        </p:attrNameLst>
                                      </p:cBhvr>
                                      <p:tavLst>
                                        <p:tav tm="0">
                                          <p:val>
                                            <p:strVal val="ppt_y"/>
                                          </p:val>
                                        </p:tav>
                                        <p:tav tm="100000">
                                          <p:val>
                                            <p:strVal val="1+ppt_h/2"/>
                                          </p:val>
                                        </p:tav>
                                      </p:tavLst>
                                    </p:anim>
                                    <p:set>
                                      <p:cBhvr>
                                        <p:cTn id="79" dur="1" fill="hold">
                                          <p:stCondLst>
                                            <p:cond delay="499"/>
                                          </p:stCondLst>
                                        </p:cTn>
                                        <p:tgtEl>
                                          <p:spTgt spid="37906"/>
                                        </p:tgtEl>
                                        <p:attrNameLst>
                                          <p:attrName>style.visibility</p:attrName>
                                        </p:attrNameLst>
                                      </p:cBhvr>
                                      <p:to>
                                        <p:strVal val="hidden"/>
                                      </p:to>
                                    </p:set>
                                  </p:childTnLst>
                                </p:cTn>
                              </p:par>
                              <p:par>
                                <p:cTn id="80" presetID="2" presetClass="exit" presetSubtype="4" fill="hold" nodeType="withEffect">
                                  <p:stCondLst>
                                    <p:cond delay="0"/>
                                  </p:stCondLst>
                                  <p:childTnLst>
                                    <p:anim calcmode="lin" valueType="num">
                                      <p:cBhvr>
                                        <p:cTn id="81" dur="500"/>
                                        <p:tgtEl>
                                          <p:spTgt spid="37909"/>
                                        </p:tgtEl>
                                        <p:attrNameLst>
                                          <p:attrName>ppt_x</p:attrName>
                                        </p:attrNameLst>
                                      </p:cBhvr>
                                      <p:tavLst>
                                        <p:tav tm="0">
                                          <p:val>
                                            <p:strVal val="ppt_x"/>
                                          </p:val>
                                        </p:tav>
                                        <p:tav tm="100000">
                                          <p:val>
                                            <p:strVal val="ppt_x"/>
                                          </p:val>
                                        </p:tav>
                                      </p:tavLst>
                                    </p:anim>
                                    <p:anim calcmode="lin" valueType="num">
                                      <p:cBhvr>
                                        <p:cTn id="82" dur="500"/>
                                        <p:tgtEl>
                                          <p:spTgt spid="37909"/>
                                        </p:tgtEl>
                                        <p:attrNameLst>
                                          <p:attrName>ppt_y</p:attrName>
                                        </p:attrNameLst>
                                      </p:cBhvr>
                                      <p:tavLst>
                                        <p:tav tm="0">
                                          <p:val>
                                            <p:strVal val="ppt_y"/>
                                          </p:val>
                                        </p:tav>
                                        <p:tav tm="100000">
                                          <p:val>
                                            <p:strVal val="1+ppt_h/2"/>
                                          </p:val>
                                        </p:tav>
                                      </p:tavLst>
                                    </p:anim>
                                    <p:set>
                                      <p:cBhvr>
                                        <p:cTn id="83" dur="1" fill="hold">
                                          <p:stCondLst>
                                            <p:cond delay="499"/>
                                          </p:stCondLst>
                                        </p:cTn>
                                        <p:tgtEl>
                                          <p:spTgt spid="37909"/>
                                        </p:tgtEl>
                                        <p:attrNameLst>
                                          <p:attrName>style.visibility</p:attrName>
                                        </p:attrNameLst>
                                      </p:cBhvr>
                                      <p:to>
                                        <p:strVal val="hidden"/>
                                      </p:to>
                                    </p:set>
                                  </p:childTnLst>
                                </p:cTn>
                              </p:par>
                              <p:par>
                                <p:cTn id="84" presetID="2" presetClass="exit" presetSubtype="4" fill="hold" nodeType="withEffect">
                                  <p:stCondLst>
                                    <p:cond delay="0"/>
                                  </p:stCondLst>
                                  <p:childTnLst>
                                    <p:anim calcmode="lin" valueType="num">
                                      <p:cBhvr>
                                        <p:cTn id="85" dur="500"/>
                                        <p:tgtEl>
                                          <p:spTgt spid="37912"/>
                                        </p:tgtEl>
                                        <p:attrNameLst>
                                          <p:attrName>ppt_x</p:attrName>
                                        </p:attrNameLst>
                                      </p:cBhvr>
                                      <p:tavLst>
                                        <p:tav tm="0">
                                          <p:val>
                                            <p:strVal val="ppt_x"/>
                                          </p:val>
                                        </p:tav>
                                        <p:tav tm="100000">
                                          <p:val>
                                            <p:strVal val="ppt_x"/>
                                          </p:val>
                                        </p:tav>
                                      </p:tavLst>
                                    </p:anim>
                                    <p:anim calcmode="lin" valueType="num">
                                      <p:cBhvr>
                                        <p:cTn id="86" dur="500"/>
                                        <p:tgtEl>
                                          <p:spTgt spid="37912"/>
                                        </p:tgtEl>
                                        <p:attrNameLst>
                                          <p:attrName>ppt_y</p:attrName>
                                        </p:attrNameLst>
                                      </p:cBhvr>
                                      <p:tavLst>
                                        <p:tav tm="0">
                                          <p:val>
                                            <p:strVal val="ppt_y"/>
                                          </p:val>
                                        </p:tav>
                                        <p:tav tm="100000">
                                          <p:val>
                                            <p:strVal val="1+ppt_h/2"/>
                                          </p:val>
                                        </p:tav>
                                      </p:tavLst>
                                    </p:anim>
                                    <p:set>
                                      <p:cBhvr>
                                        <p:cTn id="87" dur="1" fill="hold">
                                          <p:stCondLst>
                                            <p:cond delay="499"/>
                                          </p:stCondLst>
                                        </p:cTn>
                                        <p:tgtEl>
                                          <p:spTgt spid="37912"/>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p:cTn id="89" dur="500"/>
                                        <p:tgtEl>
                                          <p:spTgt spid="37915"/>
                                        </p:tgtEl>
                                        <p:attrNameLst>
                                          <p:attrName>ppt_x</p:attrName>
                                        </p:attrNameLst>
                                      </p:cBhvr>
                                      <p:tavLst>
                                        <p:tav tm="0">
                                          <p:val>
                                            <p:strVal val="ppt_x"/>
                                          </p:val>
                                        </p:tav>
                                        <p:tav tm="100000">
                                          <p:val>
                                            <p:strVal val="ppt_x"/>
                                          </p:val>
                                        </p:tav>
                                      </p:tavLst>
                                    </p:anim>
                                    <p:anim calcmode="lin" valueType="num">
                                      <p:cBhvr>
                                        <p:cTn id="90" dur="500"/>
                                        <p:tgtEl>
                                          <p:spTgt spid="37915"/>
                                        </p:tgtEl>
                                        <p:attrNameLst>
                                          <p:attrName>ppt_y</p:attrName>
                                        </p:attrNameLst>
                                      </p:cBhvr>
                                      <p:tavLst>
                                        <p:tav tm="0">
                                          <p:val>
                                            <p:strVal val="ppt_y"/>
                                          </p:val>
                                        </p:tav>
                                        <p:tav tm="100000">
                                          <p:val>
                                            <p:strVal val="1+ppt_h/2"/>
                                          </p:val>
                                        </p:tav>
                                      </p:tavLst>
                                    </p:anim>
                                    <p:set>
                                      <p:cBhvr>
                                        <p:cTn id="91" dur="1" fill="hold">
                                          <p:stCondLst>
                                            <p:cond delay="499"/>
                                          </p:stCondLst>
                                        </p:cTn>
                                        <p:tgtEl>
                                          <p:spTgt spid="37915"/>
                                        </p:tgtEl>
                                        <p:attrNameLst>
                                          <p:attrName>style.visibility</p:attrName>
                                        </p:attrNameLst>
                                      </p:cBhvr>
                                      <p:to>
                                        <p:strVal val="hidden"/>
                                      </p:to>
                                    </p:set>
                                  </p:childTnLst>
                                </p:cTn>
                              </p:par>
                              <p:par>
                                <p:cTn id="92" presetID="2" presetClass="exit" presetSubtype="4" fill="hold" grpId="1" nodeType="withEffect">
                                  <p:stCondLst>
                                    <p:cond delay="0"/>
                                  </p:stCondLst>
                                  <p:childTnLst>
                                    <p:anim calcmode="lin" valueType="num">
                                      <p:cBhvr>
                                        <p:cTn id="93" dur="500"/>
                                        <p:tgtEl>
                                          <p:spTgt spid="37916"/>
                                        </p:tgtEl>
                                        <p:attrNameLst>
                                          <p:attrName>ppt_x</p:attrName>
                                        </p:attrNameLst>
                                      </p:cBhvr>
                                      <p:tavLst>
                                        <p:tav tm="0">
                                          <p:val>
                                            <p:strVal val="ppt_x"/>
                                          </p:val>
                                        </p:tav>
                                        <p:tav tm="100000">
                                          <p:val>
                                            <p:strVal val="ppt_x"/>
                                          </p:val>
                                        </p:tav>
                                      </p:tavLst>
                                    </p:anim>
                                    <p:anim calcmode="lin" valueType="num">
                                      <p:cBhvr>
                                        <p:cTn id="94" dur="500"/>
                                        <p:tgtEl>
                                          <p:spTgt spid="37916"/>
                                        </p:tgtEl>
                                        <p:attrNameLst>
                                          <p:attrName>ppt_y</p:attrName>
                                        </p:attrNameLst>
                                      </p:cBhvr>
                                      <p:tavLst>
                                        <p:tav tm="0">
                                          <p:val>
                                            <p:strVal val="ppt_y"/>
                                          </p:val>
                                        </p:tav>
                                        <p:tav tm="100000">
                                          <p:val>
                                            <p:strVal val="1+ppt_h/2"/>
                                          </p:val>
                                        </p:tav>
                                      </p:tavLst>
                                    </p:anim>
                                    <p:set>
                                      <p:cBhvr>
                                        <p:cTn id="95" dur="1" fill="hold">
                                          <p:stCondLst>
                                            <p:cond delay="499"/>
                                          </p:stCondLst>
                                        </p:cTn>
                                        <p:tgtEl>
                                          <p:spTgt spid="37916"/>
                                        </p:tgtEl>
                                        <p:attrNameLst>
                                          <p:attrName>style.visibility</p:attrName>
                                        </p:attrNameLst>
                                      </p:cBhvr>
                                      <p:to>
                                        <p:strVal val="hidden"/>
                                      </p:to>
                                    </p:set>
                                  </p:childTnLst>
                                </p:cTn>
                              </p:par>
                              <p:par>
                                <p:cTn id="96" presetID="2" presetClass="exit" presetSubtype="4" fill="hold" grpId="1" nodeType="withEffect">
                                  <p:stCondLst>
                                    <p:cond delay="0"/>
                                  </p:stCondLst>
                                  <p:childTnLst>
                                    <p:anim calcmode="lin" valueType="num">
                                      <p:cBhvr>
                                        <p:cTn id="97" dur="500"/>
                                        <p:tgtEl>
                                          <p:spTgt spid="37917"/>
                                        </p:tgtEl>
                                        <p:attrNameLst>
                                          <p:attrName>ppt_x</p:attrName>
                                        </p:attrNameLst>
                                      </p:cBhvr>
                                      <p:tavLst>
                                        <p:tav tm="0">
                                          <p:val>
                                            <p:strVal val="ppt_x"/>
                                          </p:val>
                                        </p:tav>
                                        <p:tav tm="100000">
                                          <p:val>
                                            <p:strVal val="ppt_x"/>
                                          </p:val>
                                        </p:tav>
                                      </p:tavLst>
                                    </p:anim>
                                    <p:anim calcmode="lin" valueType="num">
                                      <p:cBhvr>
                                        <p:cTn id="98" dur="500"/>
                                        <p:tgtEl>
                                          <p:spTgt spid="37917"/>
                                        </p:tgtEl>
                                        <p:attrNameLst>
                                          <p:attrName>ppt_y</p:attrName>
                                        </p:attrNameLst>
                                      </p:cBhvr>
                                      <p:tavLst>
                                        <p:tav tm="0">
                                          <p:val>
                                            <p:strVal val="ppt_y"/>
                                          </p:val>
                                        </p:tav>
                                        <p:tav tm="100000">
                                          <p:val>
                                            <p:strVal val="1+ppt_h/2"/>
                                          </p:val>
                                        </p:tav>
                                      </p:tavLst>
                                    </p:anim>
                                    <p:set>
                                      <p:cBhvr>
                                        <p:cTn id="99" dur="1" fill="hold">
                                          <p:stCondLst>
                                            <p:cond delay="499"/>
                                          </p:stCondLst>
                                        </p:cTn>
                                        <p:tgtEl>
                                          <p:spTgt spid="37917"/>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p:cTn id="101" dur="500"/>
                                        <p:tgtEl>
                                          <p:spTgt spid="37918"/>
                                        </p:tgtEl>
                                        <p:attrNameLst>
                                          <p:attrName>ppt_x</p:attrName>
                                        </p:attrNameLst>
                                      </p:cBhvr>
                                      <p:tavLst>
                                        <p:tav tm="0">
                                          <p:val>
                                            <p:strVal val="ppt_x"/>
                                          </p:val>
                                        </p:tav>
                                        <p:tav tm="100000">
                                          <p:val>
                                            <p:strVal val="ppt_x"/>
                                          </p:val>
                                        </p:tav>
                                      </p:tavLst>
                                    </p:anim>
                                    <p:anim calcmode="lin" valueType="num">
                                      <p:cBhvr>
                                        <p:cTn id="102" dur="500"/>
                                        <p:tgtEl>
                                          <p:spTgt spid="37918"/>
                                        </p:tgtEl>
                                        <p:attrNameLst>
                                          <p:attrName>ppt_y</p:attrName>
                                        </p:attrNameLst>
                                      </p:cBhvr>
                                      <p:tavLst>
                                        <p:tav tm="0">
                                          <p:val>
                                            <p:strVal val="ppt_y"/>
                                          </p:val>
                                        </p:tav>
                                        <p:tav tm="100000">
                                          <p:val>
                                            <p:strVal val="1+ppt_h/2"/>
                                          </p:val>
                                        </p:tav>
                                      </p:tavLst>
                                    </p:anim>
                                    <p:set>
                                      <p:cBhvr>
                                        <p:cTn id="103" dur="1" fill="hold">
                                          <p:stCondLst>
                                            <p:cond delay="499"/>
                                          </p:stCondLst>
                                        </p:cTn>
                                        <p:tgtEl>
                                          <p:spTgt spid="37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bldLvl="0"/>
      <p:bldP spid="37900" grpId="1" bldLvl="0"/>
      <p:bldP spid="37901" grpId="0" bldLvl="0" animBg="1"/>
      <p:bldP spid="37901" grpId="1" bldLvl="0" animBg="1"/>
      <p:bldP spid="37915" grpId="0" bldLvl="0"/>
      <p:bldP spid="37915" grpId="1" bldLvl="0"/>
      <p:bldP spid="37916" grpId="0" bldLvl="0"/>
      <p:bldP spid="37916" grpId="1" bldLvl="0"/>
      <p:bldP spid="37917" grpId="0" bldLvl="0"/>
      <p:bldP spid="37917" grpId="1"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38913"/>
          <p:cNvGrpSpPr/>
          <p:nvPr/>
        </p:nvGrpSpPr>
        <p:grpSpPr>
          <a:xfrm>
            <a:off x="1055688" y="1127125"/>
            <a:ext cx="10080625" cy="103188"/>
            <a:chOff x="0" y="0"/>
            <a:chExt cx="10080625" cy="103239"/>
          </a:xfrm>
        </p:grpSpPr>
        <p:sp>
          <p:nvSpPr>
            <p:cNvPr id="38915"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16" name="直接连接符 3"/>
            <p:cNvSpPr/>
            <p:nvPr/>
          </p:nvSpPr>
          <p:spPr>
            <a:xfrm flipV="1">
              <a:off x="1983307" y="77839"/>
              <a:ext cx="8097318" cy="1"/>
            </a:xfrm>
            <a:prstGeom prst="line">
              <a:avLst/>
            </a:prstGeom>
            <a:ln w="22225" cap="flat" cmpd="sng">
              <a:solidFill>
                <a:schemeClr val="accent1"/>
              </a:solidFill>
              <a:prstDash val="solid"/>
              <a:headEnd type="none" w="med" len="med"/>
              <a:tailEnd type="none" w="med" len="med"/>
            </a:ln>
          </p:spPr>
        </p:sp>
      </p:grpSp>
      <p:sp>
        <p:nvSpPr>
          <p:cNvPr id="38917"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形成材料</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38918" name="组合 38917"/>
          <p:cNvGrpSpPr/>
          <p:nvPr/>
        </p:nvGrpSpPr>
        <p:grpSpPr>
          <a:xfrm flipH="1">
            <a:off x="2116138" y="1573213"/>
            <a:ext cx="8445500" cy="2149475"/>
            <a:chOff x="0" y="0"/>
            <a:chExt cx="8683570" cy="2208983"/>
          </a:xfrm>
        </p:grpSpPr>
        <p:sp>
          <p:nvSpPr>
            <p:cNvPr id="38919" name="等腰三角形 41"/>
            <p:cNvSpPr/>
            <p:nvPr/>
          </p:nvSpPr>
          <p:spPr>
            <a:xfrm rot="-16200000" flipH="1">
              <a:off x="1416503" y="102579"/>
              <a:ext cx="222648" cy="3055655"/>
            </a:xfrm>
            <a:custGeom>
              <a:avLst/>
              <a:gdLst>
                <a:gd name="txL" fmla="*/ 0 w 222648"/>
                <a:gd name="txT" fmla="*/ 0 h 3055655"/>
                <a:gd name="txR" fmla="*/ 222648 w 222648"/>
                <a:gd name="txB" fmla="*/ 3055655 h 3055655"/>
              </a:gdLst>
              <a:ahLst/>
              <a:cxnLst>
                <a:cxn ang="0">
                  <a:pos x="3727" y="34968"/>
                </a:cxn>
                <a:cxn ang="0">
                  <a:pos x="46654" y="45702"/>
                </a:cxn>
                <a:cxn ang="0">
                  <a:pos x="26040" y="0"/>
                </a:cxn>
                <a:cxn ang="0">
                  <a:pos x="26040" y="34968"/>
                </a:cxn>
                <a:cxn ang="0">
                  <a:pos x="3727" y="34968"/>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8920" name="矩形 85"/>
            <p:cNvSpPr/>
            <p:nvPr/>
          </p:nvSpPr>
          <p:spPr>
            <a:xfrm>
              <a:off x="71565" y="0"/>
              <a:ext cx="2984089" cy="1519083"/>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21" name="椭圆 86"/>
            <p:cNvSpPr/>
            <p:nvPr/>
          </p:nvSpPr>
          <p:spPr>
            <a:xfrm>
              <a:off x="2760687" y="734143"/>
              <a:ext cx="1474840" cy="1474840"/>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anose="020F0502020204030204" pitchFamily="2" charset="0"/>
                  <a:ea typeface="Calibri" panose="020F0502020204030204" pitchFamily="2" charset="0"/>
                  <a:sym typeface="Calibri" panose="020F0502020204030204" pitchFamily="2" charset="0"/>
                </a:rPr>
                <a:t>02</a:t>
              </a:r>
              <a:endParaRPr lang="zh-CN" altLang="en-US" sz="60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8922" name="组合 38921"/>
            <p:cNvGrpSpPr/>
            <p:nvPr/>
          </p:nvGrpSpPr>
          <p:grpSpPr>
            <a:xfrm>
              <a:off x="71566" y="196974"/>
              <a:ext cx="8612004" cy="1327001"/>
              <a:chOff x="0" y="0"/>
              <a:chExt cx="8612004" cy="1327001"/>
            </a:xfrm>
          </p:grpSpPr>
          <p:sp>
            <p:nvSpPr>
              <p:cNvPr id="38923" name="Freeform 32"/>
              <p:cNvSpPr>
                <a:spLocks noEditPoints="1"/>
              </p:cNvSpPr>
              <p:nvPr/>
            </p:nvSpPr>
            <p:spPr>
              <a:xfrm>
                <a:off x="375648" y="21778"/>
                <a:ext cx="400230" cy="423756"/>
              </a:xfrm>
              <a:custGeom>
                <a:avLst/>
                <a:gdLst>
                  <a:gd name="txL" fmla="*/ 0 w 587"/>
                  <a:gd name="txT" fmla="*/ 0 h 621"/>
                  <a:gd name="txR" fmla="*/ 587 w 587"/>
                  <a:gd name="txB" fmla="*/ 621 h 621"/>
                </a:gdLst>
                <a:ahLst/>
                <a:cxnLst>
                  <a:cxn ang="0">
                    <a:pos x="57550" y="12910"/>
                  </a:cxn>
                  <a:cxn ang="0">
                    <a:pos x="27111" y="60049"/>
                  </a:cxn>
                  <a:cxn ang="0">
                    <a:pos x="5050" y="34690"/>
                  </a:cxn>
                  <a:cxn ang="0">
                    <a:pos x="57550" y="12910"/>
                  </a:cxn>
                  <a:cxn ang="0">
                    <a:pos x="35050" y="1991"/>
                  </a:cxn>
                  <a:cxn ang="0">
                    <a:pos x="3686" y="1309"/>
                  </a:cxn>
                  <a:cxn ang="0">
                    <a:pos x="49449" y="1309"/>
                  </a:cxn>
                  <a:cxn ang="0">
                    <a:pos x="58313" y="43644"/>
                  </a:cxn>
                  <a:cxn ang="0">
                    <a:pos x="62404" y="14984"/>
                  </a:cxn>
                  <a:cxn ang="0">
                    <a:pos x="35050" y="1991"/>
                  </a:cxn>
                  <a:cxn ang="0">
                    <a:pos x="46121" y="51178"/>
                  </a:cxn>
                  <a:cxn ang="0">
                    <a:pos x="46803" y="51178"/>
                  </a:cxn>
                  <a:cxn ang="0">
                    <a:pos x="15358" y="56637"/>
                  </a:cxn>
                  <a:cxn ang="0">
                    <a:pos x="41348" y="61414"/>
                  </a:cxn>
                  <a:cxn ang="0">
                    <a:pos x="20893" y="53908"/>
                  </a:cxn>
                  <a:cxn ang="0">
                    <a:pos x="46121" y="51178"/>
                  </a:cxn>
                  <a:cxn ang="0">
                    <a:pos x="62566" y="61414"/>
                  </a:cxn>
                  <a:cxn ang="0">
                    <a:pos x="50212" y="39550"/>
                  </a:cxn>
                  <a:cxn ang="0">
                    <a:pos x="19530" y="6768"/>
                  </a:cxn>
                  <a:cxn ang="0">
                    <a:pos x="16121" y="18369"/>
                  </a:cxn>
                  <a:cxn ang="0">
                    <a:pos x="46202" y="30651"/>
                  </a:cxn>
                  <a:cxn ang="0">
                    <a:pos x="40666" y="55217"/>
                  </a:cxn>
                  <a:cxn ang="0">
                    <a:pos x="32484" y="45636"/>
                  </a:cxn>
                  <a:cxn ang="0">
                    <a:pos x="10666" y="26501"/>
                  </a:cxn>
                  <a:cxn ang="0">
                    <a:pos x="65293" y="16266"/>
                  </a:cxn>
                  <a:cxn ang="0">
                    <a:pos x="30520" y="25847"/>
                  </a:cxn>
                  <a:cxn ang="0">
                    <a:pos x="27111" y="43616"/>
                  </a:cxn>
                  <a:cxn ang="0">
                    <a:pos x="9384" y="19051"/>
                  </a:cxn>
                  <a:cxn ang="0">
                    <a:pos x="58556" y="64116"/>
                  </a:cxn>
                  <a:cxn ang="0">
                    <a:pos x="62566" y="61414"/>
                  </a:cxn>
                  <a:cxn ang="0">
                    <a:pos x="3686" y="11489"/>
                  </a:cxn>
                  <a:cxn ang="0">
                    <a:pos x="64449" y="60648"/>
                  </a:cxn>
                  <a:cxn ang="0">
                    <a:pos x="52176" y="27212"/>
                  </a:cxn>
                  <a:cxn ang="0">
                    <a:pos x="43313" y="2646"/>
                  </a:cxn>
                  <a:cxn ang="0">
                    <a:pos x="38540" y="29969"/>
                  </a:cxn>
                  <a:cxn ang="0">
                    <a:pos x="39141" y="14957"/>
                  </a:cxn>
                  <a:cxn ang="0">
                    <a:pos x="43913" y="49758"/>
                  </a:cxn>
                  <a:cxn ang="0">
                    <a:pos x="3686" y="11489"/>
                  </a:cxn>
                </a:cxnLst>
                <a:rect l="txL" t="txT" r="txR" b="txB"/>
                <a:pathLst>
                  <a:path w="587" h="621">
                    <a:moveTo>
                      <a:pt x="565" y="211"/>
                    </a:moveTo>
                    <a:cubicBezTo>
                      <a:pt x="529" y="66"/>
                      <a:pt x="357" y="0"/>
                      <a:pt x="232" y="88"/>
                    </a:cubicBezTo>
                    <a:cubicBezTo>
                      <a:pt x="0" y="251"/>
                      <a:pt x="248" y="621"/>
                      <a:pt x="488" y="435"/>
                    </a:cubicBezTo>
                    <a:cubicBezTo>
                      <a:pt x="555" y="383"/>
                      <a:pt x="587" y="296"/>
                      <a:pt x="565" y="211"/>
                    </a:cubicBezTo>
                    <a:close/>
                    <a:moveTo>
                      <a:pt x="532" y="195"/>
                    </a:moveTo>
                    <a:cubicBezTo>
                      <a:pt x="514" y="196"/>
                      <a:pt x="498" y="188"/>
                      <a:pt x="486" y="194"/>
                    </a:cubicBezTo>
                    <a:cubicBezTo>
                      <a:pt x="468" y="202"/>
                      <a:pt x="440" y="216"/>
                      <a:pt x="457" y="194"/>
                    </a:cubicBezTo>
                    <a:cubicBezTo>
                      <a:pt x="457" y="194"/>
                      <a:pt x="468" y="181"/>
                      <a:pt x="470" y="160"/>
                    </a:cubicBezTo>
                    <a:cubicBezTo>
                      <a:pt x="472" y="142"/>
                      <a:pt x="471" y="130"/>
                      <a:pt x="476" y="118"/>
                    </a:cubicBezTo>
                    <a:cubicBezTo>
                      <a:pt x="500" y="139"/>
                      <a:pt x="520" y="165"/>
                      <a:pt x="532" y="195"/>
                    </a:cubicBezTo>
                    <a:close/>
                    <a:moveTo>
                      <a:pt x="356" y="75"/>
                    </a:moveTo>
                    <a:cubicBezTo>
                      <a:pt x="357" y="75"/>
                      <a:pt x="357" y="75"/>
                      <a:pt x="357" y="75"/>
                    </a:cubicBezTo>
                    <a:cubicBezTo>
                      <a:pt x="374" y="75"/>
                      <a:pt x="391" y="78"/>
                      <a:pt x="407" y="83"/>
                    </a:cubicBezTo>
                    <a:cubicBezTo>
                      <a:pt x="389" y="86"/>
                      <a:pt x="364" y="90"/>
                      <a:pt x="349" y="90"/>
                    </a:cubicBezTo>
                    <a:cubicBezTo>
                      <a:pt x="337" y="90"/>
                      <a:pt x="327" y="85"/>
                      <a:pt x="319" y="79"/>
                    </a:cubicBezTo>
                    <a:cubicBezTo>
                      <a:pt x="331" y="77"/>
                      <a:pt x="343" y="75"/>
                      <a:pt x="356" y="75"/>
                    </a:cubicBezTo>
                    <a:close/>
                    <a:moveTo>
                      <a:pt x="284" y="90"/>
                    </a:moveTo>
                    <a:cubicBezTo>
                      <a:pt x="317" y="88"/>
                      <a:pt x="388" y="136"/>
                      <a:pt x="362" y="154"/>
                    </a:cubicBezTo>
                    <a:cubicBezTo>
                      <a:pt x="342" y="167"/>
                      <a:pt x="317" y="191"/>
                      <a:pt x="317" y="202"/>
                    </a:cubicBezTo>
                    <a:cubicBezTo>
                      <a:pt x="317" y="212"/>
                      <a:pt x="321" y="217"/>
                      <a:pt x="312" y="219"/>
                    </a:cubicBezTo>
                    <a:cubicBezTo>
                      <a:pt x="294" y="222"/>
                      <a:pt x="250" y="222"/>
                      <a:pt x="260" y="237"/>
                    </a:cubicBezTo>
                    <a:cubicBezTo>
                      <a:pt x="271" y="252"/>
                      <a:pt x="336" y="231"/>
                      <a:pt x="348" y="273"/>
                    </a:cubicBezTo>
                    <a:cubicBezTo>
                      <a:pt x="357" y="303"/>
                      <a:pt x="341" y="333"/>
                      <a:pt x="336" y="355"/>
                    </a:cubicBezTo>
                    <a:cubicBezTo>
                      <a:pt x="330" y="378"/>
                      <a:pt x="317" y="422"/>
                      <a:pt x="304" y="423"/>
                    </a:cubicBezTo>
                    <a:cubicBezTo>
                      <a:pt x="296" y="424"/>
                      <a:pt x="292" y="420"/>
                      <a:pt x="288" y="408"/>
                    </a:cubicBezTo>
                    <a:cubicBezTo>
                      <a:pt x="273" y="363"/>
                      <a:pt x="243" y="339"/>
                      <a:pt x="237" y="326"/>
                    </a:cubicBezTo>
                    <a:cubicBezTo>
                      <a:pt x="230" y="312"/>
                      <a:pt x="214" y="276"/>
                      <a:pt x="232" y="256"/>
                    </a:cubicBezTo>
                    <a:cubicBezTo>
                      <a:pt x="251" y="235"/>
                      <a:pt x="214" y="238"/>
                      <a:pt x="206" y="220"/>
                    </a:cubicBezTo>
                    <a:cubicBezTo>
                      <a:pt x="202" y="211"/>
                      <a:pt x="190" y="204"/>
                      <a:pt x="182" y="190"/>
                    </a:cubicBezTo>
                    <a:cubicBezTo>
                      <a:pt x="202" y="145"/>
                      <a:pt x="239" y="109"/>
                      <a:pt x="284" y="90"/>
                    </a:cubicBezTo>
                    <a:close/>
                    <a:moveTo>
                      <a:pt x="486" y="401"/>
                    </a:moveTo>
                    <a:cubicBezTo>
                      <a:pt x="484" y="392"/>
                      <a:pt x="482" y="383"/>
                      <a:pt x="479" y="377"/>
                    </a:cubicBezTo>
                    <a:cubicBezTo>
                      <a:pt x="473" y="355"/>
                      <a:pt x="457" y="339"/>
                      <a:pt x="461" y="328"/>
                    </a:cubicBezTo>
                    <a:cubicBezTo>
                      <a:pt x="464" y="318"/>
                      <a:pt x="464" y="308"/>
                      <a:pt x="448" y="292"/>
                    </a:cubicBezTo>
                    <a:cubicBezTo>
                      <a:pt x="432" y="276"/>
                      <a:pt x="425" y="260"/>
                      <a:pt x="441" y="236"/>
                    </a:cubicBezTo>
                    <a:cubicBezTo>
                      <a:pt x="457" y="213"/>
                      <a:pt x="512" y="211"/>
                      <a:pt x="538" y="214"/>
                    </a:cubicBezTo>
                    <a:cubicBezTo>
                      <a:pt x="542" y="230"/>
                      <a:pt x="545" y="247"/>
                      <a:pt x="545" y="265"/>
                    </a:cubicBezTo>
                    <a:cubicBezTo>
                      <a:pt x="545" y="319"/>
                      <a:pt x="522" y="367"/>
                      <a:pt x="486" y="401"/>
                    </a:cubicBezTo>
                    <a:close/>
                  </a:path>
                </a:pathLst>
              </a:custGeom>
              <a:solidFill>
                <a:srgbClr val="3F762A">
                  <a:alpha val="100000"/>
                </a:srgbClr>
              </a:solidFill>
              <a:ln w="9525">
                <a:noFill/>
              </a:ln>
            </p:spPr>
            <p:txBody>
              <a:bodyPr/>
              <a:lstStyle/>
              <a:p>
                <a:endParaRPr lang="zh-CN" altLang="en-US"/>
              </a:p>
            </p:txBody>
          </p:sp>
          <p:grpSp>
            <p:nvGrpSpPr>
              <p:cNvPr id="38924" name="组合 38923"/>
              <p:cNvGrpSpPr/>
              <p:nvPr/>
            </p:nvGrpSpPr>
            <p:grpSpPr>
              <a:xfrm>
                <a:off x="0" y="0"/>
                <a:ext cx="8612004" cy="1327001"/>
                <a:chOff x="0" y="0"/>
                <a:chExt cx="8612004" cy="1327001"/>
              </a:xfrm>
            </p:grpSpPr>
            <p:sp>
              <p:nvSpPr>
                <p:cNvPr id="38925" name="文本框 90"/>
                <p:cNvSpPr/>
                <p:nvPr/>
              </p:nvSpPr>
              <p:spPr>
                <a:xfrm>
                  <a:off x="570858" y="0"/>
                  <a:ext cx="2258838" cy="379557"/>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异常结果处理记录</a:t>
                  </a:r>
                  <a:endParaRPr lang="zh-CN" altLang="en-US" b="1" dirty="0">
                    <a:solidFill>
                      <a:srgbClr val="000000"/>
                    </a:solidFill>
                    <a:latin typeface="仿宋_GB2312" pitchFamily="1" charset="-122"/>
                    <a:ea typeface="仿宋_GB2312" pitchFamily="1" charset="-122"/>
                  </a:endParaRPr>
                </a:p>
              </p:txBody>
            </p:sp>
            <p:sp>
              <p:nvSpPr>
                <p:cNvPr id="38926" name="矩形 91"/>
                <p:cNvSpPr/>
                <p:nvPr/>
              </p:nvSpPr>
              <p:spPr>
                <a:xfrm>
                  <a:off x="0" y="472998"/>
                  <a:ext cx="2689120" cy="854003"/>
                </a:xfrm>
                <a:prstGeom prst="rect">
                  <a:avLst/>
                </a:prstGeom>
                <a:noFill/>
                <a:ln w="9525">
                  <a:noFill/>
                </a:ln>
              </p:spPr>
              <p:txBody>
                <a:bodyPr>
                  <a:spAutoFit/>
                </a:bodyPr>
                <a:lstStyle/>
                <a:p>
                  <a:pPr lvl="0" algn="r" eaLnBrk="1" hangingPunct="1"/>
                  <a:r>
                    <a:rPr lang="zh-CN" altLang="en-US" sz="1600" dirty="0">
                      <a:solidFill>
                        <a:srgbClr val="000000"/>
                      </a:solidFill>
                      <a:latin typeface="宋体" panose="02010600030101010101" pitchFamily="2" charset="-122"/>
                      <a:ea typeface="宋体" panose="02010600030101010101" pitchFamily="2" charset="-122"/>
                    </a:rPr>
                    <a:t>职业健康检查异常结果登记表（表</a:t>
                  </a:r>
                  <a:r>
                    <a:rPr lang="en-US" altLang="x-none" sz="1600" dirty="0">
                      <a:solidFill>
                        <a:srgbClr val="000000"/>
                      </a:solidFill>
                      <a:latin typeface="宋体" panose="02010600030101010101" pitchFamily="2" charset="-122"/>
                      <a:ea typeface="宋体" panose="02010600030101010101" pitchFamily="2" charset="-122"/>
                    </a:rPr>
                    <a:t>5-2</a:t>
                  </a:r>
                  <a:r>
                    <a:rPr lang="zh-CN" altLang="en-US" sz="1600" dirty="0">
                      <a:solidFill>
                        <a:srgbClr val="000000"/>
                      </a:solidFill>
                      <a:latin typeface="宋体" panose="02010600030101010101" pitchFamily="2" charset="-122"/>
                      <a:ea typeface="宋体" panose="02010600030101010101" pitchFamily="2" charset="-122"/>
                    </a:rPr>
                    <a:t>）；调岗通知书；职业病诊断证明书等</a:t>
                  </a:r>
                  <a:endParaRPr lang="zh-CN" altLang="en-US" sz="1600" dirty="0">
                    <a:solidFill>
                      <a:srgbClr val="000000"/>
                    </a:solidFill>
                    <a:latin typeface="宋体" panose="02010600030101010101" pitchFamily="2" charset="-122"/>
                    <a:ea typeface="宋体" panose="02010600030101010101" pitchFamily="2" charset="-122"/>
                  </a:endParaRPr>
                </a:p>
              </p:txBody>
            </p:sp>
            <p:sp>
              <p:nvSpPr>
                <p:cNvPr id="38927" name="文本框 90"/>
                <p:cNvSpPr/>
                <p:nvPr/>
              </p:nvSpPr>
              <p:spPr>
                <a:xfrm>
                  <a:off x="6353166" y="726037"/>
                  <a:ext cx="2258838" cy="600964"/>
                </a:xfrm>
                <a:prstGeom prst="rect">
                  <a:avLst/>
                </a:prstGeom>
                <a:noFill/>
                <a:ln w="9525">
                  <a:noFill/>
                </a:ln>
              </p:spPr>
              <p:txBody>
                <a:bodyPr>
                  <a:spAutoFit/>
                </a:bodyPr>
                <a:lstStyle/>
                <a:p>
                  <a:pPr lvl="0" eaLnBrk="1" hangingPunct="1"/>
                  <a:r>
                    <a:rPr lang="zh-CN" altLang="en-US" sz="1600" dirty="0">
                      <a:solidFill>
                        <a:srgbClr val="000000"/>
                      </a:solidFill>
                      <a:latin typeface="宋体" panose="02010600030101010101" pitchFamily="2" charset="-122"/>
                      <a:ea typeface="宋体" panose="02010600030101010101" pitchFamily="2" charset="-122"/>
                    </a:rPr>
                    <a:t>职业健康检查汇总报告或汇总表</a:t>
                  </a:r>
                  <a:endParaRPr lang="zh-CN" altLang="en-US" sz="1600" dirty="0">
                    <a:solidFill>
                      <a:srgbClr val="000000"/>
                    </a:solidFill>
                    <a:latin typeface="宋体" panose="02010600030101010101" pitchFamily="2" charset="-122"/>
                    <a:ea typeface="宋体" panose="02010600030101010101" pitchFamily="2" charset="-122"/>
                  </a:endParaRPr>
                </a:p>
              </p:txBody>
            </p:sp>
          </p:grpSp>
        </p:grpSp>
      </p:grpSp>
      <p:grpSp>
        <p:nvGrpSpPr>
          <p:cNvPr id="38928" name="组合 38927"/>
          <p:cNvGrpSpPr/>
          <p:nvPr/>
        </p:nvGrpSpPr>
        <p:grpSpPr>
          <a:xfrm>
            <a:off x="1630363" y="1571625"/>
            <a:ext cx="4119562" cy="2147888"/>
            <a:chOff x="0" y="0"/>
            <a:chExt cx="4119974" cy="2148718"/>
          </a:xfrm>
        </p:grpSpPr>
        <p:grpSp>
          <p:nvGrpSpPr>
            <p:cNvPr id="38929" name="组合 38928"/>
            <p:cNvGrpSpPr/>
            <p:nvPr/>
          </p:nvGrpSpPr>
          <p:grpSpPr>
            <a:xfrm>
              <a:off x="0" y="0"/>
              <a:ext cx="2972291" cy="1694217"/>
              <a:chOff x="0" y="0"/>
              <a:chExt cx="2972292" cy="1694217"/>
            </a:xfrm>
          </p:grpSpPr>
          <p:sp>
            <p:nvSpPr>
              <p:cNvPr id="38930" name="等腰三角形 41"/>
              <p:cNvSpPr/>
              <p:nvPr/>
            </p:nvSpPr>
            <p:spPr>
              <a:xfrm rot="-16200000" flipH="1">
                <a:off x="1377859" y="99784"/>
                <a:ext cx="216574" cy="2972292"/>
              </a:xfrm>
              <a:custGeom>
                <a:avLst/>
                <a:gdLst>
                  <a:gd name="txL" fmla="*/ 0 w 222648"/>
                  <a:gd name="txT" fmla="*/ 0 h 3055655"/>
                  <a:gd name="txR" fmla="*/ 222648 w 222648"/>
                  <a:gd name="txB" fmla="*/ 3055655 h 3055655"/>
                </a:gdLst>
                <a:ahLst/>
                <a:cxnLst>
                  <a:cxn ang="0">
                    <a:pos x="3625" y="19093"/>
                  </a:cxn>
                  <a:cxn ang="0">
                    <a:pos x="43593" y="47414"/>
                  </a:cxn>
                  <a:cxn ang="0">
                    <a:pos x="19966" y="0"/>
                  </a:cxn>
                  <a:cxn ang="0">
                    <a:pos x="19966" y="19093"/>
                  </a:cxn>
                  <a:cxn ang="0">
                    <a:pos x="3625" y="19093"/>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8931" name="矩形 40"/>
              <p:cNvSpPr/>
              <p:nvPr/>
            </p:nvSpPr>
            <p:spPr>
              <a:xfrm>
                <a:off x="69612" y="0"/>
                <a:ext cx="2902678" cy="1477641"/>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32" name="文本框 53"/>
              <p:cNvSpPr/>
              <p:nvPr/>
            </p:nvSpPr>
            <p:spPr>
              <a:xfrm>
                <a:off x="69613" y="412738"/>
                <a:ext cx="2902677" cy="338685"/>
              </a:xfrm>
              <a:prstGeom prst="rect">
                <a:avLst/>
              </a:prstGeom>
              <a:noFill/>
              <a:ln w="9525">
                <a:noFill/>
              </a:ln>
            </p:spPr>
            <p:txBody>
              <a:bodyPr>
                <a:spAutoFit/>
              </a:bodyPr>
              <a:lstStyle/>
              <a:p>
                <a:pPr lvl="0" eaLnBrk="1" hangingPunct="1"/>
                <a:r>
                  <a:rPr lang="zh-CN" altLang="en-US" sz="1600" dirty="0">
                    <a:solidFill>
                      <a:srgbClr val="000000"/>
                    </a:solidFill>
                    <a:latin typeface="宋体" panose="02010600030101010101" pitchFamily="2" charset="-122"/>
                    <a:ea typeface="宋体" panose="02010600030101010101" pitchFamily="2" charset="-122"/>
                  </a:rPr>
                  <a:t>职业健康检查机构资质证书</a:t>
                </a:r>
                <a:endParaRPr lang="zh-CN" altLang="en-US" sz="1600" dirty="0">
                  <a:solidFill>
                    <a:srgbClr val="000000"/>
                  </a:solidFill>
                  <a:latin typeface="宋体" panose="02010600030101010101" pitchFamily="2" charset="-122"/>
                  <a:ea typeface="宋体" panose="02010600030101010101" pitchFamily="2" charset="-122"/>
                </a:endParaRPr>
              </a:p>
            </p:txBody>
          </p:sp>
          <p:grpSp>
            <p:nvGrpSpPr>
              <p:cNvPr id="38933" name="组合 38932"/>
              <p:cNvGrpSpPr/>
              <p:nvPr/>
            </p:nvGrpSpPr>
            <p:grpSpPr>
              <a:xfrm>
                <a:off x="519182" y="132360"/>
                <a:ext cx="303525" cy="303526"/>
                <a:chOff x="0" y="0"/>
                <a:chExt cx="363538" cy="363538"/>
              </a:xfrm>
            </p:grpSpPr>
            <p:sp>
              <p:nvSpPr>
                <p:cNvPr id="38934" name="Freeform 42"/>
                <p:cNvSpPr/>
                <p:nvPr/>
              </p:nvSpPr>
              <p:spPr>
                <a:xfrm>
                  <a:off x="180976" y="0"/>
                  <a:ext cx="136525" cy="73025"/>
                </a:xfrm>
                <a:custGeom>
                  <a:avLst/>
                  <a:gdLst>
                    <a:gd name="txL" fmla="*/ 0 w 117"/>
                    <a:gd name="txT" fmla="*/ 0 h 63"/>
                    <a:gd name="txR" fmla="*/ 117 w 117"/>
                    <a:gd name="txB" fmla="*/ 63 h 63"/>
                  </a:gdLst>
                  <a:ahLst/>
                  <a:cxnLst>
                    <a:cxn ang="0">
                      <a:pos x="56986" y="7489"/>
                    </a:cxn>
                    <a:cxn ang="0">
                      <a:pos x="2143" y="33615"/>
                    </a:cxn>
                    <a:cxn ang="0">
                      <a:pos x="0" y="18546"/>
                    </a:cxn>
                    <a:cxn ang="0">
                      <a:pos x="0" y="0"/>
                    </a:cxn>
                    <a:cxn ang="0">
                      <a:pos x="10311" y="16228"/>
                    </a:cxn>
                    <a:cxn ang="0">
                      <a:pos x="5453" y="60275"/>
                    </a:cxn>
                    <a:cxn ang="0">
                      <a:pos x="56986" y="7489"/>
                    </a:cxn>
                  </a:cxnLst>
                  <a:rect l="txL" t="txT" r="txR" b="txB"/>
                  <a:pathLst>
                    <a:path w="117" h="63">
                      <a:moveTo>
                        <a:pt x="105" y="63"/>
                      </a:moveTo>
                      <a:cubicBezTo>
                        <a:pt x="92" y="48"/>
                        <a:pt x="76" y="37"/>
                        <a:pt x="58" y="29"/>
                      </a:cubicBezTo>
                      <a:cubicBezTo>
                        <a:pt x="40" y="20"/>
                        <a:pt x="20" y="16"/>
                        <a:pt x="0" y="16"/>
                      </a:cubicBezTo>
                      <a:cubicBezTo>
                        <a:pt x="0" y="0"/>
                        <a:pt x="0" y="0"/>
                        <a:pt x="0" y="0"/>
                      </a:cubicBezTo>
                      <a:cubicBezTo>
                        <a:pt x="23" y="0"/>
                        <a:pt x="45" y="4"/>
                        <a:pt x="65" y="14"/>
                      </a:cubicBezTo>
                      <a:cubicBezTo>
                        <a:pt x="85" y="23"/>
                        <a:pt x="103" y="36"/>
                        <a:pt x="117" y="52"/>
                      </a:cubicBezTo>
                      <a:lnTo>
                        <a:pt x="105" y="63"/>
                      </a:lnTo>
                      <a:close/>
                    </a:path>
                  </a:pathLst>
                </a:custGeom>
                <a:solidFill>
                  <a:srgbClr val="3F762A">
                    <a:alpha val="100000"/>
                  </a:srgbClr>
                </a:solidFill>
                <a:ln w="9525">
                  <a:noFill/>
                </a:ln>
              </p:spPr>
              <p:txBody>
                <a:bodyPr/>
                <a:lstStyle/>
                <a:p>
                  <a:endParaRPr lang="zh-CN" altLang="en-US"/>
                </a:p>
              </p:txBody>
            </p:sp>
            <p:sp>
              <p:nvSpPr>
                <p:cNvPr id="38935" name="Freeform 43"/>
                <p:cNvSpPr/>
                <p:nvPr/>
              </p:nvSpPr>
              <p:spPr>
                <a:xfrm>
                  <a:off x="180976" y="0"/>
                  <a:ext cx="1" cy="17463"/>
                </a:xfrm>
                <a:custGeom>
                  <a:avLst/>
                  <a:gdLst>
                    <a:gd name="txL" fmla="*/ 0 w 1"/>
                    <a:gd name="txT" fmla="*/ 0 h 11"/>
                    <a:gd name="txR" fmla="*/ 1 w 1"/>
                    <a:gd name="txB" fmla="*/ 11 h 11"/>
                  </a:gdLst>
                  <a:ahLst/>
                  <a:cxnLst>
                    <a:cxn ang="0">
                      <a:pos x="0" y="17463"/>
                    </a:cxn>
                    <a:cxn ang="0">
                      <a:pos x="0" y="0"/>
                    </a:cxn>
                    <a:cxn ang="0">
                      <a:pos x="0" y="0"/>
                    </a:cxn>
                    <a:cxn ang="0">
                      <a:pos x="0" y="0"/>
                    </a:cxn>
                    <a:cxn ang="0">
                      <a:pos x="0" y="17463"/>
                    </a:cxn>
                    <a:cxn ang="0">
                      <a:pos x="0" y="17463"/>
                    </a:cxn>
                    <a:cxn ang="0">
                      <a:pos x="0" y="17463"/>
                    </a:cxn>
                  </a:cxnLst>
                  <a:rect l="txL" t="txT" r="txR" b="txB"/>
                  <a:pathLst>
                    <a:path w="1" h="11">
                      <a:moveTo>
                        <a:pt x="0" y="11"/>
                      </a:moveTo>
                      <a:lnTo>
                        <a:pt x="0" y="0"/>
                      </a:lnTo>
                      <a:lnTo>
                        <a:pt x="0" y="0"/>
                      </a:lnTo>
                      <a:lnTo>
                        <a:pt x="0" y="0"/>
                      </a:lnTo>
                      <a:lnTo>
                        <a:pt x="0" y="11"/>
                      </a:lnTo>
                      <a:lnTo>
                        <a:pt x="0" y="11"/>
                      </a:lnTo>
                      <a:lnTo>
                        <a:pt x="0" y="11"/>
                      </a:lnTo>
                      <a:close/>
                    </a:path>
                  </a:pathLst>
                </a:custGeom>
                <a:solidFill>
                  <a:srgbClr val="3F762A">
                    <a:alpha val="100000"/>
                  </a:srgbClr>
                </a:solidFill>
                <a:ln w="9525">
                  <a:noFill/>
                </a:ln>
              </p:spPr>
              <p:txBody>
                <a:bodyPr/>
                <a:lstStyle/>
                <a:p>
                  <a:endParaRPr lang="zh-CN" altLang="en-US"/>
                </a:p>
              </p:txBody>
            </p:sp>
            <p:sp>
              <p:nvSpPr>
                <p:cNvPr id="38936" name="Freeform 44"/>
                <p:cNvSpPr/>
                <p:nvPr/>
              </p:nvSpPr>
              <p:spPr>
                <a:xfrm>
                  <a:off x="180976" y="344487"/>
                  <a:ext cx="1" cy="19050"/>
                </a:xfrm>
                <a:custGeom>
                  <a:avLst/>
                  <a:gdLst>
                    <a:gd name="txL" fmla="*/ 0 w 1"/>
                    <a:gd name="txT" fmla="*/ 0 h 12"/>
                    <a:gd name="txR" fmla="*/ 1 w 1"/>
                    <a:gd name="txB" fmla="*/ 12 h 12"/>
                  </a:gdLst>
                  <a:ahLst/>
                  <a:cxnLst>
                    <a:cxn ang="0">
                      <a:pos x="0" y="19050"/>
                    </a:cxn>
                    <a:cxn ang="0">
                      <a:pos x="0" y="19050"/>
                    </a:cxn>
                    <a:cxn ang="0">
                      <a:pos x="0" y="19050"/>
                    </a:cxn>
                    <a:cxn ang="0">
                      <a:pos x="0" y="0"/>
                    </a:cxn>
                    <a:cxn ang="0">
                      <a:pos x="0" y="0"/>
                    </a:cxn>
                    <a:cxn ang="0">
                      <a:pos x="0" y="0"/>
                    </a:cxn>
                    <a:cxn ang="0">
                      <a:pos x="0" y="19050"/>
                    </a:cxn>
                  </a:cxnLst>
                  <a:rect l="txL" t="txT" r="txR" b="txB"/>
                  <a:pathLst>
                    <a:path w="1" h="12">
                      <a:moveTo>
                        <a:pt x="0" y="12"/>
                      </a:moveTo>
                      <a:lnTo>
                        <a:pt x="0" y="12"/>
                      </a:lnTo>
                      <a:lnTo>
                        <a:pt x="0" y="12"/>
                      </a:lnTo>
                      <a:lnTo>
                        <a:pt x="0" y="0"/>
                      </a:lnTo>
                      <a:lnTo>
                        <a:pt x="0" y="0"/>
                      </a:lnTo>
                      <a:lnTo>
                        <a:pt x="0" y="0"/>
                      </a:lnTo>
                      <a:lnTo>
                        <a:pt x="0" y="12"/>
                      </a:lnTo>
                      <a:close/>
                    </a:path>
                  </a:pathLst>
                </a:custGeom>
                <a:solidFill>
                  <a:srgbClr val="3F762A">
                    <a:alpha val="100000"/>
                  </a:srgbClr>
                </a:solidFill>
                <a:ln w="9525">
                  <a:noFill/>
                </a:ln>
              </p:spPr>
              <p:txBody>
                <a:bodyPr/>
                <a:lstStyle/>
                <a:p>
                  <a:endParaRPr lang="zh-CN" altLang="en-US"/>
                </a:p>
              </p:txBody>
            </p:sp>
            <p:sp>
              <p:nvSpPr>
                <p:cNvPr id="38937" name="Freeform 45"/>
                <p:cNvSpPr/>
                <p:nvPr/>
              </p:nvSpPr>
              <p:spPr>
                <a:xfrm>
                  <a:off x="303213" y="60325"/>
                  <a:ext cx="60325" cy="120650"/>
                </a:xfrm>
                <a:custGeom>
                  <a:avLst/>
                  <a:gdLst>
                    <a:gd name="txL" fmla="*/ 0 w 52"/>
                    <a:gd name="txT" fmla="*/ 0 h 105"/>
                    <a:gd name="txR" fmla="*/ 52 w 52"/>
                    <a:gd name="txB" fmla="*/ 105 h 105"/>
                  </a:gdLst>
                  <a:ahLst/>
                  <a:cxnLst>
                    <a:cxn ang="0">
                      <a:pos x="60325" y="55114"/>
                    </a:cxn>
                    <a:cxn ang="0">
                      <a:pos x="41763" y="55114"/>
                    </a:cxn>
                    <a:cxn ang="0">
                      <a:pos x="0" y="12640"/>
                    </a:cxn>
                    <a:cxn ang="0">
                      <a:pos x="13921" y="0"/>
                    </a:cxn>
                    <a:cxn ang="0">
                      <a:pos x="60325" y="55114"/>
                    </a:cxn>
                  </a:cxnLst>
                  <a:rect l="txL" t="txT" r="txR" b="txB"/>
                  <a:pathLst>
                    <a:path w="52" h="105">
                      <a:moveTo>
                        <a:pt x="52" y="105"/>
                      </a:moveTo>
                      <a:cubicBezTo>
                        <a:pt x="36" y="105"/>
                        <a:pt x="36" y="105"/>
                        <a:pt x="36" y="105"/>
                      </a:cubicBezTo>
                      <a:cubicBezTo>
                        <a:pt x="36" y="70"/>
                        <a:pt x="23" y="37"/>
                        <a:pt x="0" y="11"/>
                      </a:cubicBezTo>
                      <a:cubicBezTo>
                        <a:pt x="12" y="0"/>
                        <a:pt x="12" y="0"/>
                        <a:pt x="12" y="0"/>
                      </a:cubicBezTo>
                      <a:cubicBezTo>
                        <a:pt x="38" y="29"/>
                        <a:pt x="52" y="66"/>
                        <a:pt x="52" y="105"/>
                      </a:cubicBezTo>
                      <a:close/>
                    </a:path>
                  </a:pathLst>
                </a:custGeom>
                <a:solidFill>
                  <a:srgbClr val="3F762A">
                    <a:alpha val="100000"/>
                  </a:srgbClr>
                </a:solidFill>
                <a:ln w="9525">
                  <a:noFill/>
                </a:ln>
              </p:spPr>
              <p:txBody>
                <a:bodyPr/>
                <a:lstStyle/>
                <a:p>
                  <a:endParaRPr lang="zh-CN" altLang="en-US"/>
                </a:p>
              </p:txBody>
            </p:sp>
            <p:sp>
              <p:nvSpPr>
                <p:cNvPr id="38938" name="Freeform 46"/>
                <p:cNvSpPr/>
                <p:nvPr/>
              </p:nvSpPr>
              <p:spPr>
                <a:xfrm>
                  <a:off x="303213" y="180975"/>
                  <a:ext cx="60325" cy="122238"/>
                </a:xfrm>
                <a:custGeom>
                  <a:avLst/>
                  <a:gdLst>
                    <a:gd name="txL" fmla="*/ 0 w 52"/>
                    <a:gd name="txT" fmla="*/ 0 h 105"/>
                    <a:gd name="txR" fmla="*/ 52 w 52"/>
                    <a:gd name="txB" fmla="*/ 105 h 105"/>
                  </a:gdLst>
                  <a:ahLst/>
                  <a:cxnLst>
                    <a:cxn ang="0">
                      <a:pos x="13921" y="56702"/>
                    </a:cxn>
                    <a:cxn ang="0">
                      <a:pos x="0" y="43896"/>
                    </a:cxn>
                    <a:cxn ang="0">
                      <a:pos x="41763" y="0"/>
                    </a:cxn>
                    <a:cxn ang="0">
                      <a:pos x="60325" y="0"/>
                    </a:cxn>
                    <a:cxn ang="0">
                      <a:pos x="13921" y="56702"/>
                    </a:cxn>
                  </a:cxnLst>
                  <a:rect l="txL" t="txT" r="txR" b="txB"/>
                  <a:pathLst>
                    <a:path w="52" h="105">
                      <a:moveTo>
                        <a:pt x="12" y="105"/>
                      </a:moveTo>
                      <a:cubicBezTo>
                        <a:pt x="0" y="94"/>
                        <a:pt x="0" y="94"/>
                        <a:pt x="0" y="94"/>
                      </a:cubicBezTo>
                      <a:cubicBezTo>
                        <a:pt x="23" y="68"/>
                        <a:pt x="36" y="35"/>
                        <a:pt x="36" y="0"/>
                      </a:cubicBezTo>
                      <a:cubicBezTo>
                        <a:pt x="52" y="0"/>
                        <a:pt x="52" y="0"/>
                        <a:pt x="52" y="0"/>
                      </a:cubicBezTo>
                      <a:cubicBezTo>
                        <a:pt x="52" y="39"/>
                        <a:pt x="38" y="76"/>
                        <a:pt x="12" y="105"/>
                      </a:cubicBezTo>
                      <a:close/>
                    </a:path>
                  </a:pathLst>
                </a:custGeom>
                <a:solidFill>
                  <a:srgbClr val="3F762A">
                    <a:alpha val="100000"/>
                  </a:srgbClr>
                </a:solidFill>
                <a:ln w="9525">
                  <a:noFill/>
                </a:ln>
              </p:spPr>
              <p:txBody>
                <a:bodyPr/>
                <a:lstStyle/>
                <a:p>
                  <a:endParaRPr lang="zh-CN" altLang="en-US"/>
                </a:p>
              </p:txBody>
            </p:sp>
            <p:sp>
              <p:nvSpPr>
                <p:cNvPr id="38939" name="Rectangle 47"/>
                <p:cNvSpPr/>
                <p:nvPr/>
              </p:nvSpPr>
              <p:spPr>
                <a:xfrm>
                  <a:off x="180976" y="344487"/>
                  <a:ext cx="1588" cy="19050"/>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40" name="Freeform 48"/>
                <p:cNvSpPr/>
                <p:nvPr/>
              </p:nvSpPr>
              <p:spPr>
                <a:xfrm>
                  <a:off x="180976" y="0"/>
                  <a:ext cx="1" cy="17463"/>
                </a:xfrm>
                <a:custGeom>
                  <a:avLst/>
                  <a:gdLst>
                    <a:gd name="txL" fmla="*/ 0 w 1"/>
                    <a:gd name="txT" fmla="*/ 0 h 11"/>
                    <a:gd name="txR" fmla="*/ 1 w 1"/>
                    <a:gd name="txB" fmla="*/ 11 h 11"/>
                  </a:gdLst>
                  <a:ahLst/>
                  <a:cxnLst>
                    <a:cxn ang="0">
                      <a:pos x="0" y="17463"/>
                    </a:cxn>
                    <a:cxn ang="0">
                      <a:pos x="0" y="9525"/>
                    </a:cxn>
                    <a:cxn ang="0">
                      <a:pos x="0" y="0"/>
                    </a:cxn>
                    <a:cxn ang="0">
                      <a:pos x="0" y="0"/>
                    </a:cxn>
                    <a:cxn ang="0">
                      <a:pos x="0" y="9525"/>
                    </a:cxn>
                    <a:cxn ang="0">
                      <a:pos x="0" y="17463"/>
                    </a:cxn>
                    <a:cxn ang="0">
                      <a:pos x="0" y="17463"/>
                    </a:cxn>
                  </a:cxnLst>
                  <a:rect l="txL" t="txT" r="txR" b="txB"/>
                  <a:pathLst>
                    <a:path w="1" h="11">
                      <a:moveTo>
                        <a:pt x="0" y="11"/>
                      </a:moveTo>
                      <a:lnTo>
                        <a:pt x="0" y="6"/>
                      </a:lnTo>
                      <a:lnTo>
                        <a:pt x="0" y="0"/>
                      </a:lnTo>
                      <a:lnTo>
                        <a:pt x="0" y="0"/>
                      </a:lnTo>
                      <a:lnTo>
                        <a:pt x="0" y="6"/>
                      </a:lnTo>
                      <a:lnTo>
                        <a:pt x="0" y="11"/>
                      </a:lnTo>
                      <a:lnTo>
                        <a:pt x="0" y="11"/>
                      </a:lnTo>
                      <a:close/>
                    </a:path>
                  </a:pathLst>
                </a:custGeom>
                <a:solidFill>
                  <a:srgbClr val="3F762A">
                    <a:alpha val="100000"/>
                  </a:srgbClr>
                </a:solidFill>
                <a:ln w="9525">
                  <a:noFill/>
                </a:ln>
              </p:spPr>
              <p:txBody>
                <a:bodyPr/>
                <a:lstStyle/>
                <a:p>
                  <a:endParaRPr lang="zh-CN" altLang="en-US"/>
                </a:p>
              </p:txBody>
            </p:sp>
            <p:sp>
              <p:nvSpPr>
                <p:cNvPr id="38941" name="Freeform 49"/>
                <p:cNvSpPr/>
                <p:nvPr/>
              </p:nvSpPr>
              <p:spPr>
                <a:xfrm>
                  <a:off x="180976" y="290512"/>
                  <a:ext cx="136525" cy="73025"/>
                </a:xfrm>
                <a:custGeom>
                  <a:avLst/>
                  <a:gdLst>
                    <a:gd name="txL" fmla="*/ 0 w 117"/>
                    <a:gd name="txT" fmla="*/ 0 h 63"/>
                    <a:gd name="txR" fmla="*/ 117 w 117"/>
                    <a:gd name="txB" fmla="*/ 63 h 63"/>
                  </a:gdLst>
                  <a:ahLst/>
                  <a:cxnLst>
                    <a:cxn ang="0">
                      <a:pos x="0" y="7489"/>
                    </a:cxn>
                    <a:cxn ang="0">
                      <a:pos x="0" y="54479"/>
                    </a:cxn>
                    <a:cxn ang="0">
                      <a:pos x="2143" y="39410"/>
                    </a:cxn>
                    <a:cxn ang="0">
                      <a:pos x="56986" y="0"/>
                    </a:cxn>
                    <a:cxn ang="0">
                      <a:pos x="5453" y="12750"/>
                    </a:cxn>
                    <a:cxn ang="0">
                      <a:pos x="10311" y="56797"/>
                    </a:cxn>
                    <a:cxn ang="0">
                      <a:pos x="0" y="7489"/>
                    </a:cxn>
                  </a:cxnLst>
                  <a:rect l="txL" t="txT" r="txR" b="txB"/>
                  <a:pathLst>
                    <a:path w="117" h="63">
                      <a:moveTo>
                        <a:pt x="0" y="63"/>
                      </a:moveTo>
                      <a:cubicBezTo>
                        <a:pt x="0" y="47"/>
                        <a:pt x="0" y="47"/>
                        <a:pt x="0" y="47"/>
                      </a:cubicBezTo>
                      <a:cubicBezTo>
                        <a:pt x="20" y="47"/>
                        <a:pt x="40" y="43"/>
                        <a:pt x="58" y="34"/>
                      </a:cubicBezTo>
                      <a:cubicBezTo>
                        <a:pt x="76" y="26"/>
                        <a:pt x="92" y="15"/>
                        <a:pt x="105" y="0"/>
                      </a:cubicBezTo>
                      <a:cubicBezTo>
                        <a:pt x="117" y="11"/>
                        <a:pt x="117" y="11"/>
                        <a:pt x="117" y="11"/>
                      </a:cubicBezTo>
                      <a:cubicBezTo>
                        <a:pt x="103" y="27"/>
                        <a:pt x="85" y="40"/>
                        <a:pt x="65" y="49"/>
                      </a:cubicBezTo>
                      <a:cubicBezTo>
                        <a:pt x="45" y="59"/>
                        <a:pt x="23" y="63"/>
                        <a:pt x="0" y="63"/>
                      </a:cubicBezTo>
                      <a:close/>
                    </a:path>
                  </a:pathLst>
                </a:custGeom>
                <a:solidFill>
                  <a:srgbClr val="3F762A">
                    <a:alpha val="100000"/>
                  </a:srgbClr>
                </a:solidFill>
                <a:ln w="9525">
                  <a:noFill/>
                </a:ln>
              </p:spPr>
              <p:txBody>
                <a:bodyPr/>
                <a:lstStyle/>
                <a:p>
                  <a:endParaRPr lang="zh-CN" altLang="en-US"/>
                </a:p>
              </p:txBody>
            </p:sp>
            <p:sp>
              <p:nvSpPr>
                <p:cNvPr id="38942" name="Freeform 50"/>
                <p:cNvSpPr/>
                <p:nvPr/>
              </p:nvSpPr>
              <p:spPr>
                <a:xfrm>
                  <a:off x="0" y="60325"/>
                  <a:ext cx="60326" cy="120651"/>
                </a:xfrm>
                <a:custGeom>
                  <a:avLst/>
                  <a:gdLst>
                    <a:gd name="txL" fmla="*/ 0 w 52"/>
                    <a:gd name="txT" fmla="*/ 0 h 105"/>
                    <a:gd name="txR" fmla="*/ 52 w 52"/>
                    <a:gd name="txB" fmla="*/ 105 h 105"/>
                  </a:gdLst>
                  <a:ahLst/>
                  <a:cxnLst>
                    <a:cxn ang="0">
                      <a:pos x="18562" y="55115"/>
                    </a:cxn>
                    <a:cxn ang="0">
                      <a:pos x="0" y="55115"/>
                    </a:cxn>
                    <a:cxn ang="0">
                      <a:pos x="46405" y="0"/>
                    </a:cxn>
                    <a:cxn ang="0">
                      <a:pos x="60326" y="12640"/>
                    </a:cxn>
                    <a:cxn ang="0">
                      <a:pos x="18562" y="55115"/>
                    </a:cxn>
                  </a:cxnLst>
                  <a:rect l="txL" t="txT" r="txR" b="txB"/>
                  <a:pathLst>
                    <a:path w="52" h="105">
                      <a:moveTo>
                        <a:pt x="16" y="105"/>
                      </a:moveTo>
                      <a:cubicBezTo>
                        <a:pt x="0" y="105"/>
                        <a:pt x="0" y="105"/>
                        <a:pt x="0" y="105"/>
                      </a:cubicBezTo>
                      <a:cubicBezTo>
                        <a:pt x="0" y="66"/>
                        <a:pt x="14" y="29"/>
                        <a:pt x="40" y="0"/>
                      </a:cubicBezTo>
                      <a:cubicBezTo>
                        <a:pt x="52" y="11"/>
                        <a:pt x="52" y="11"/>
                        <a:pt x="52" y="11"/>
                      </a:cubicBezTo>
                      <a:cubicBezTo>
                        <a:pt x="29" y="37"/>
                        <a:pt x="16" y="70"/>
                        <a:pt x="16" y="105"/>
                      </a:cubicBezTo>
                      <a:close/>
                    </a:path>
                  </a:pathLst>
                </a:custGeom>
                <a:solidFill>
                  <a:srgbClr val="3F762A">
                    <a:alpha val="100000"/>
                  </a:srgbClr>
                </a:solidFill>
                <a:ln w="9525">
                  <a:noFill/>
                </a:ln>
              </p:spPr>
              <p:txBody>
                <a:bodyPr/>
                <a:lstStyle/>
                <a:p>
                  <a:endParaRPr lang="zh-CN" altLang="en-US"/>
                </a:p>
              </p:txBody>
            </p:sp>
            <p:sp>
              <p:nvSpPr>
                <p:cNvPr id="38943" name="Freeform 51"/>
                <p:cNvSpPr/>
                <p:nvPr/>
              </p:nvSpPr>
              <p:spPr>
                <a:xfrm>
                  <a:off x="46038" y="290512"/>
                  <a:ext cx="134938" cy="73025"/>
                </a:xfrm>
                <a:custGeom>
                  <a:avLst/>
                  <a:gdLst>
                    <a:gd name="txL" fmla="*/ 0 w 117"/>
                    <a:gd name="txT" fmla="*/ 0 h 63"/>
                    <a:gd name="txR" fmla="*/ 117 w 117"/>
                    <a:gd name="txB" fmla="*/ 63 h 63"/>
                  </a:gdLst>
                  <a:ahLst/>
                  <a:cxnLst>
                    <a:cxn ang="0">
                      <a:pos x="3866" y="7489"/>
                    </a:cxn>
                    <a:cxn ang="0">
                      <a:pos x="58819" y="56797"/>
                    </a:cxn>
                    <a:cxn ang="0">
                      <a:pos x="0" y="12750"/>
                    </a:cxn>
                    <a:cxn ang="0">
                      <a:pos x="13840" y="0"/>
                    </a:cxn>
                    <a:cxn ang="0">
                      <a:pos x="1356" y="39410"/>
                    </a:cxn>
                    <a:cxn ang="0">
                      <a:pos x="3866" y="54479"/>
                    </a:cxn>
                    <a:cxn ang="0">
                      <a:pos x="3866" y="7489"/>
                    </a:cxn>
                  </a:cxnLst>
                  <a:rect l="txL" t="txT" r="txR" b="txB"/>
                  <a:pathLst>
                    <a:path w="117" h="63">
                      <a:moveTo>
                        <a:pt x="117" y="63"/>
                      </a:moveTo>
                      <a:cubicBezTo>
                        <a:pt x="94" y="63"/>
                        <a:pt x="72" y="59"/>
                        <a:pt x="51" y="49"/>
                      </a:cubicBezTo>
                      <a:cubicBezTo>
                        <a:pt x="32" y="40"/>
                        <a:pt x="14" y="27"/>
                        <a:pt x="0" y="11"/>
                      </a:cubicBezTo>
                      <a:cubicBezTo>
                        <a:pt x="12" y="0"/>
                        <a:pt x="12" y="0"/>
                        <a:pt x="12" y="0"/>
                      </a:cubicBezTo>
                      <a:cubicBezTo>
                        <a:pt x="25" y="14"/>
                        <a:pt x="41" y="26"/>
                        <a:pt x="58" y="34"/>
                      </a:cubicBezTo>
                      <a:cubicBezTo>
                        <a:pt x="77" y="42"/>
                        <a:pt x="96" y="47"/>
                        <a:pt x="117" y="47"/>
                      </a:cubicBezTo>
                      <a:lnTo>
                        <a:pt x="117" y="63"/>
                      </a:lnTo>
                      <a:close/>
                    </a:path>
                  </a:pathLst>
                </a:custGeom>
                <a:solidFill>
                  <a:srgbClr val="3F762A">
                    <a:alpha val="100000"/>
                  </a:srgbClr>
                </a:solidFill>
                <a:ln w="9525">
                  <a:noFill/>
                </a:ln>
              </p:spPr>
              <p:txBody>
                <a:bodyPr/>
                <a:lstStyle/>
                <a:p>
                  <a:endParaRPr lang="zh-CN" altLang="en-US"/>
                </a:p>
              </p:txBody>
            </p:sp>
            <p:sp>
              <p:nvSpPr>
                <p:cNvPr id="38944" name="Freeform 52"/>
                <p:cNvSpPr/>
                <p:nvPr/>
              </p:nvSpPr>
              <p:spPr>
                <a:xfrm>
                  <a:off x="1" y="180975"/>
                  <a:ext cx="60325" cy="122238"/>
                </a:xfrm>
                <a:custGeom>
                  <a:avLst/>
                  <a:gdLst>
                    <a:gd name="txL" fmla="*/ 0 w 52"/>
                    <a:gd name="txT" fmla="*/ 0 h 105"/>
                    <a:gd name="txR" fmla="*/ 52 w 52"/>
                    <a:gd name="txB" fmla="*/ 105 h 105"/>
                  </a:gdLst>
                  <a:ahLst/>
                  <a:cxnLst>
                    <a:cxn ang="0">
                      <a:pos x="46404" y="56702"/>
                    </a:cxn>
                    <a:cxn ang="0">
                      <a:pos x="0" y="0"/>
                    </a:cxn>
                    <a:cxn ang="0">
                      <a:pos x="18562" y="0"/>
                    </a:cxn>
                    <a:cxn ang="0">
                      <a:pos x="60325" y="43896"/>
                    </a:cxn>
                    <a:cxn ang="0">
                      <a:pos x="46404" y="56702"/>
                    </a:cxn>
                  </a:cxnLst>
                  <a:rect l="txL" t="txT" r="txR" b="txB"/>
                  <a:pathLst>
                    <a:path w="52" h="105">
                      <a:moveTo>
                        <a:pt x="40" y="105"/>
                      </a:moveTo>
                      <a:cubicBezTo>
                        <a:pt x="14" y="76"/>
                        <a:pt x="0" y="39"/>
                        <a:pt x="0" y="0"/>
                      </a:cubicBezTo>
                      <a:cubicBezTo>
                        <a:pt x="16" y="0"/>
                        <a:pt x="16" y="0"/>
                        <a:pt x="16" y="0"/>
                      </a:cubicBezTo>
                      <a:cubicBezTo>
                        <a:pt x="16" y="35"/>
                        <a:pt x="29" y="68"/>
                        <a:pt x="52" y="94"/>
                      </a:cubicBezTo>
                      <a:lnTo>
                        <a:pt x="40" y="105"/>
                      </a:lnTo>
                      <a:close/>
                    </a:path>
                  </a:pathLst>
                </a:custGeom>
                <a:solidFill>
                  <a:srgbClr val="3F762A">
                    <a:alpha val="100000"/>
                  </a:srgbClr>
                </a:solidFill>
                <a:ln w="9525">
                  <a:noFill/>
                </a:ln>
              </p:spPr>
              <p:txBody>
                <a:bodyPr/>
                <a:lstStyle/>
                <a:p>
                  <a:endParaRPr lang="zh-CN" altLang="en-US"/>
                </a:p>
              </p:txBody>
            </p:sp>
            <p:sp>
              <p:nvSpPr>
                <p:cNvPr id="38945" name="Freeform 53"/>
                <p:cNvSpPr/>
                <p:nvPr/>
              </p:nvSpPr>
              <p:spPr>
                <a:xfrm>
                  <a:off x="46038" y="0"/>
                  <a:ext cx="134938" cy="73025"/>
                </a:xfrm>
                <a:custGeom>
                  <a:avLst/>
                  <a:gdLst>
                    <a:gd name="txL" fmla="*/ 0 w 117"/>
                    <a:gd name="txT" fmla="*/ 0 h 63"/>
                    <a:gd name="txR" fmla="*/ 117 w 117"/>
                    <a:gd name="txB" fmla="*/ 63 h 63"/>
                  </a:gdLst>
                  <a:ahLst/>
                  <a:cxnLst>
                    <a:cxn ang="0">
                      <a:pos x="13840" y="7489"/>
                    </a:cxn>
                    <a:cxn ang="0">
                      <a:pos x="0" y="60275"/>
                    </a:cxn>
                    <a:cxn ang="0">
                      <a:pos x="58819" y="16228"/>
                    </a:cxn>
                    <a:cxn ang="0">
                      <a:pos x="3866" y="0"/>
                    </a:cxn>
                    <a:cxn ang="0">
                      <a:pos x="3866" y="18546"/>
                    </a:cxn>
                    <a:cxn ang="0">
                      <a:pos x="1356" y="33615"/>
                    </a:cxn>
                    <a:cxn ang="0">
                      <a:pos x="13840" y="7489"/>
                    </a:cxn>
                  </a:cxnLst>
                  <a:rect l="txL" t="txT" r="txR" b="txB"/>
                  <a:pathLst>
                    <a:path w="117" h="63">
                      <a:moveTo>
                        <a:pt x="12" y="63"/>
                      </a:moveTo>
                      <a:cubicBezTo>
                        <a:pt x="0" y="52"/>
                        <a:pt x="0" y="52"/>
                        <a:pt x="0" y="52"/>
                      </a:cubicBezTo>
                      <a:cubicBezTo>
                        <a:pt x="14" y="36"/>
                        <a:pt x="32" y="23"/>
                        <a:pt x="51" y="14"/>
                      </a:cubicBezTo>
                      <a:cubicBezTo>
                        <a:pt x="72" y="4"/>
                        <a:pt x="94" y="0"/>
                        <a:pt x="117" y="0"/>
                      </a:cubicBezTo>
                      <a:cubicBezTo>
                        <a:pt x="117" y="16"/>
                        <a:pt x="117" y="16"/>
                        <a:pt x="117" y="16"/>
                      </a:cubicBezTo>
                      <a:cubicBezTo>
                        <a:pt x="96" y="16"/>
                        <a:pt x="77" y="21"/>
                        <a:pt x="58" y="29"/>
                      </a:cubicBezTo>
                      <a:cubicBezTo>
                        <a:pt x="41" y="37"/>
                        <a:pt x="25" y="49"/>
                        <a:pt x="12" y="63"/>
                      </a:cubicBezTo>
                      <a:close/>
                    </a:path>
                  </a:pathLst>
                </a:custGeom>
                <a:solidFill>
                  <a:srgbClr val="3F762A">
                    <a:alpha val="100000"/>
                  </a:srgbClr>
                </a:solidFill>
                <a:ln w="9525">
                  <a:noFill/>
                </a:ln>
              </p:spPr>
              <p:txBody>
                <a:bodyPr/>
                <a:lstStyle/>
                <a:p>
                  <a:endParaRPr lang="zh-CN" altLang="en-US"/>
                </a:p>
              </p:txBody>
            </p:sp>
            <p:sp>
              <p:nvSpPr>
                <p:cNvPr id="38946" name="Freeform 54"/>
                <p:cNvSpPr/>
                <p:nvPr/>
              </p:nvSpPr>
              <p:spPr>
                <a:xfrm>
                  <a:off x="180976" y="0"/>
                  <a:ext cx="1" cy="17463"/>
                </a:xfrm>
                <a:custGeom>
                  <a:avLst/>
                  <a:gdLst>
                    <a:gd name="txL" fmla="*/ 0 w 1"/>
                    <a:gd name="txT" fmla="*/ 0 h 11"/>
                    <a:gd name="txR" fmla="*/ 1 w 1"/>
                    <a:gd name="txB" fmla="*/ 11 h 11"/>
                  </a:gdLst>
                  <a:ahLst/>
                  <a:cxnLst>
                    <a:cxn ang="0">
                      <a:pos x="0" y="17463"/>
                    </a:cxn>
                    <a:cxn ang="0">
                      <a:pos x="0" y="0"/>
                    </a:cxn>
                    <a:cxn ang="0">
                      <a:pos x="0" y="9525"/>
                    </a:cxn>
                    <a:cxn ang="0">
                      <a:pos x="0" y="0"/>
                    </a:cxn>
                    <a:cxn ang="0">
                      <a:pos x="0" y="0"/>
                    </a:cxn>
                    <a:cxn ang="0">
                      <a:pos x="0" y="17463"/>
                    </a:cxn>
                    <a:cxn ang="0">
                      <a:pos x="0" y="17463"/>
                    </a:cxn>
                  </a:cxnLst>
                  <a:rect l="txL" t="txT" r="txR" b="txB"/>
                  <a:pathLst>
                    <a:path w="1" h="11">
                      <a:moveTo>
                        <a:pt x="0" y="11"/>
                      </a:moveTo>
                      <a:lnTo>
                        <a:pt x="0" y="0"/>
                      </a:lnTo>
                      <a:lnTo>
                        <a:pt x="0" y="6"/>
                      </a:lnTo>
                      <a:lnTo>
                        <a:pt x="0" y="0"/>
                      </a:lnTo>
                      <a:lnTo>
                        <a:pt x="0" y="0"/>
                      </a:lnTo>
                      <a:lnTo>
                        <a:pt x="0" y="11"/>
                      </a:lnTo>
                      <a:lnTo>
                        <a:pt x="0" y="11"/>
                      </a:lnTo>
                      <a:close/>
                    </a:path>
                  </a:pathLst>
                </a:custGeom>
                <a:solidFill>
                  <a:srgbClr val="3F762A">
                    <a:alpha val="100000"/>
                  </a:srgbClr>
                </a:solidFill>
                <a:ln w="9525">
                  <a:noFill/>
                </a:ln>
              </p:spPr>
              <p:txBody>
                <a:bodyPr/>
                <a:lstStyle/>
                <a:p>
                  <a:endParaRPr lang="zh-CN" altLang="en-US"/>
                </a:p>
              </p:txBody>
            </p:sp>
            <p:sp>
              <p:nvSpPr>
                <p:cNvPr id="38947" name="Rectangle 55"/>
                <p:cNvSpPr/>
                <p:nvPr/>
              </p:nvSpPr>
              <p:spPr>
                <a:xfrm>
                  <a:off x="9526" y="173037"/>
                  <a:ext cx="85725"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48" name="Rectangle 56"/>
                <p:cNvSpPr/>
                <p:nvPr/>
              </p:nvSpPr>
              <p:spPr>
                <a:xfrm>
                  <a:off x="95251" y="173037"/>
                  <a:ext cx="85725"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49" name="Rectangle 57"/>
                <p:cNvSpPr/>
                <p:nvPr/>
              </p:nvSpPr>
              <p:spPr>
                <a:xfrm>
                  <a:off x="266701" y="173037"/>
                  <a:ext cx="87313"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50" name="Rectangle 58"/>
                <p:cNvSpPr/>
                <p:nvPr/>
              </p:nvSpPr>
              <p:spPr>
                <a:xfrm>
                  <a:off x="180976" y="173037"/>
                  <a:ext cx="85725"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51" name="Freeform 59"/>
                <p:cNvSpPr/>
                <p:nvPr/>
              </p:nvSpPr>
              <p:spPr>
                <a:xfrm>
                  <a:off x="100013" y="273050"/>
                  <a:ext cx="80963" cy="90488"/>
                </a:xfrm>
                <a:custGeom>
                  <a:avLst/>
                  <a:gdLst>
                    <a:gd name="txL" fmla="*/ 0 w 70"/>
                    <a:gd name="txT" fmla="*/ 0 h 78"/>
                    <a:gd name="txR" fmla="*/ 70 w 70"/>
                    <a:gd name="txB" fmla="*/ 78 h 78"/>
                  </a:gdLst>
                  <a:ahLst/>
                  <a:cxnLst>
                    <a:cxn ang="0">
                      <a:pos x="15427" y="24952"/>
                    </a:cxn>
                    <a:cxn ang="0">
                      <a:pos x="32385" y="590"/>
                    </a:cxn>
                    <a:cxn ang="0">
                      <a:pos x="0" y="5801"/>
                    </a:cxn>
                    <a:cxn ang="0">
                      <a:pos x="17349" y="0"/>
                    </a:cxn>
                    <a:cxn ang="0">
                      <a:pos x="46265" y="53365"/>
                    </a:cxn>
                    <a:cxn ang="0">
                      <a:pos x="15427" y="6390"/>
                    </a:cxn>
                    <a:cxn ang="0">
                      <a:pos x="15427" y="24952"/>
                    </a:cxn>
                  </a:cxnLst>
                  <a:rect l="txL" t="txT" r="txR" b="txB"/>
                  <a:pathLst>
                    <a:path w="70" h="78">
                      <a:moveTo>
                        <a:pt x="70" y="78"/>
                      </a:moveTo>
                      <a:cubicBezTo>
                        <a:pt x="55" y="78"/>
                        <a:pt x="40" y="71"/>
                        <a:pt x="28" y="57"/>
                      </a:cubicBezTo>
                      <a:cubicBezTo>
                        <a:pt x="16" y="44"/>
                        <a:pt x="7" y="26"/>
                        <a:pt x="0" y="5"/>
                      </a:cubicBezTo>
                      <a:cubicBezTo>
                        <a:pt x="15" y="0"/>
                        <a:pt x="15" y="0"/>
                        <a:pt x="15" y="0"/>
                      </a:cubicBezTo>
                      <a:cubicBezTo>
                        <a:pt x="22" y="19"/>
                        <a:pt x="30" y="35"/>
                        <a:pt x="40" y="46"/>
                      </a:cubicBezTo>
                      <a:cubicBezTo>
                        <a:pt x="49" y="56"/>
                        <a:pt x="59" y="62"/>
                        <a:pt x="70" y="62"/>
                      </a:cubicBezTo>
                      <a:lnTo>
                        <a:pt x="70" y="78"/>
                      </a:lnTo>
                      <a:close/>
                    </a:path>
                  </a:pathLst>
                </a:custGeom>
                <a:solidFill>
                  <a:srgbClr val="3F762A">
                    <a:alpha val="100000"/>
                  </a:srgbClr>
                </a:solidFill>
                <a:ln w="9525">
                  <a:noFill/>
                </a:ln>
              </p:spPr>
              <p:txBody>
                <a:bodyPr/>
                <a:lstStyle/>
                <a:p>
                  <a:endParaRPr lang="zh-CN" altLang="en-US"/>
                </a:p>
              </p:txBody>
            </p:sp>
            <p:sp>
              <p:nvSpPr>
                <p:cNvPr id="38952" name="Freeform 60"/>
                <p:cNvSpPr/>
                <p:nvPr/>
              </p:nvSpPr>
              <p:spPr>
                <a:xfrm>
                  <a:off x="85726" y="84137"/>
                  <a:ext cx="31750" cy="96838"/>
                </a:xfrm>
                <a:custGeom>
                  <a:avLst/>
                  <a:gdLst>
                    <a:gd name="txL" fmla="*/ 0 w 28"/>
                    <a:gd name="txT" fmla="*/ 0 h 84"/>
                    <a:gd name="txR" fmla="*/ 28 w 28"/>
                    <a:gd name="txB" fmla="*/ 84 h 84"/>
                  </a:gdLst>
                  <a:ahLst/>
                  <a:cxnLst>
                    <a:cxn ang="0">
                      <a:pos x="19277" y="31302"/>
                    </a:cxn>
                    <a:cxn ang="0">
                      <a:pos x="0" y="31302"/>
                    </a:cxn>
                    <a:cxn ang="0">
                      <a:pos x="14741" y="0"/>
                    </a:cxn>
                    <a:cxn ang="0">
                      <a:pos x="31750" y="5764"/>
                    </a:cxn>
                    <a:cxn ang="0">
                      <a:pos x="19277" y="31302"/>
                    </a:cxn>
                  </a:cxnLst>
                  <a:rect l="txL" t="txT" r="txR" b="txB"/>
                  <a:pathLst>
                    <a:path w="28" h="84">
                      <a:moveTo>
                        <a:pt x="17" y="84"/>
                      </a:moveTo>
                      <a:cubicBezTo>
                        <a:pt x="0" y="84"/>
                        <a:pt x="0" y="84"/>
                        <a:pt x="0" y="84"/>
                      </a:cubicBezTo>
                      <a:cubicBezTo>
                        <a:pt x="0" y="54"/>
                        <a:pt x="4" y="25"/>
                        <a:pt x="13" y="0"/>
                      </a:cubicBezTo>
                      <a:cubicBezTo>
                        <a:pt x="28" y="5"/>
                        <a:pt x="28" y="5"/>
                        <a:pt x="28" y="5"/>
                      </a:cubicBezTo>
                      <a:cubicBezTo>
                        <a:pt x="21" y="29"/>
                        <a:pt x="17" y="56"/>
                        <a:pt x="17" y="84"/>
                      </a:cubicBezTo>
                      <a:close/>
                    </a:path>
                  </a:pathLst>
                </a:custGeom>
                <a:solidFill>
                  <a:srgbClr val="3F762A">
                    <a:alpha val="100000"/>
                  </a:srgbClr>
                </a:solidFill>
                <a:ln w="9525">
                  <a:noFill/>
                </a:ln>
              </p:spPr>
              <p:txBody>
                <a:bodyPr/>
                <a:lstStyle/>
                <a:p>
                  <a:endParaRPr lang="zh-CN" altLang="en-US"/>
                </a:p>
              </p:txBody>
            </p:sp>
            <p:sp>
              <p:nvSpPr>
                <p:cNvPr id="38953" name="Freeform 61"/>
                <p:cNvSpPr/>
                <p:nvPr/>
              </p:nvSpPr>
              <p:spPr>
                <a:xfrm>
                  <a:off x="244476" y="180975"/>
                  <a:ext cx="33338" cy="98425"/>
                </a:xfrm>
                <a:custGeom>
                  <a:avLst/>
                  <a:gdLst>
                    <a:gd name="txL" fmla="*/ 0 w 29"/>
                    <a:gd name="txT" fmla="*/ 0 h 84"/>
                    <a:gd name="txR" fmla="*/ 29 w 29"/>
                    <a:gd name="txB" fmla="*/ 84 h 84"/>
                  </a:gdLst>
                  <a:ahLst/>
                  <a:cxnLst>
                    <a:cxn ang="0">
                      <a:pos x="18393" y="32889"/>
                    </a:cxn>
                    <a:cxn ang="0">
                      <a:pos x="0" y="27030"/>
                    </a:cxn>
                    <a:cxn ang="0">
                      <a:pos x="13795" y="0"/>
                    </a:cxn>
                    <a:cxn ang="0">
                      <a:pos x="33338" y="0"/>
                    </a:cxn>
                    <a:cxn ang="0">
                      <a:pos x="18393" y="32889"/>
                    </a:cxn>
                  </a:cxnLst>
                  <a:rect l="txL" t="txT" r="txR" b="txB"/>
                  <a:pathLst>
                    <a:path w="29" h="84">
                      <a:moveTo>
                        <a:pt x="16" y="84"/>
                      </a:moveTo>
                      <a:cubicBezTo>
                        <a:pt x="0" y="79"/>
                        <a:pt x="0" y="79"/>
                        <a:pt x="0" y="79"/>
                      </a:cubicBezTo>
                      <a:cubicBezTo>
                        <a:pt x="8" y="55"/>
                        <a:pt x="12" y="28"/>
                        <a:pt x="12" y="0"/>
                      </a:cubicBezTo>
                      <a:cubicBezTo>
                        <a:pt x="29" y="0"/>
                        <a:pt x="29" y="0"/>
                        <a:pt x="29" y="0"/>
                      </a:cubicBezTo>
                      <a:cubicBezTo>
                        <a:pt x="29" y="30"/>
                        <a:pt x="24" y="59"/>
                        <a:pt x="16" y="84"/>
                      </a:cubicBezTo>
                      <a:close/>
                    </a:path>
                  </a:pathLst>
                </a:custGeom>
                <a:solidFill>
                  <a:srgbClr val="3F762A">
                    <a:alpha val="100000"/>
                  </a:srgbClr>
                </a:solidFill>
                <a:ln w="9525">
                  <a:noFill/>
                </a:ln>
              </p:spPr>
              <p:txBody>
                <a:bodyPr/>
                <a:lstStyle/>
                <a:p>
                  <a:endParaRPr lang="zh-CN" altLang="en-US"/>
                </a:p>
              </p:txBody>
            </p:sp>
            <p:sp>
              <p:nvSpPr>
                <p:cNvPr id="38954" name="Freeform 62"/>
                <p:cNvSpPr/>
                <p:nvPr/>
              </p:nvSpPr>
              <p:spPr>
                <a:xfrm>
                  <a:off x="100013" y="0"/>
                  <a:ext cx="80963" cy="90488"/>
                </a:xfrm>
                <a:custGeom>
                  <a:avLst/>
                  <a:gdLst>
                    <a:gd name="txL" fmla="*/ 0 w 70"/>
                    <a:gd name="txT" fmla="*/ 0 h 78"/>
                    <a:gd name="txR" fmla="*/ 70 w 70"/>
                    <a:gd name="txB" fmla="*/ 78 h 78"/>
                  </a:gdLst>
                  <a:ahLst/>
                  <a:cxnLst>
                    <a:cxn ang="0">
                      <a:pos x="17349" y="24952"/>
                    </a:cxn>
                    <a:cxn ang="0">
                      <a:pos x="0" y="19151"/>
                    </a:cxn>
                    <a:cxn ang="0">
                      <a:pos x="32385" y="24362"/>
                    </a:cxn>
                    <a:cxn ang="0">
                      <a:pos x="15427" y="0"/>
                    </a:cxn>
                    <a:cxn ang="0">
                      <a:pos x="15427" y="18562"/>
                    </a:cxn>
                    <a:cxn ang="0">
                      <a:pos x="46265" y="37123"/>
                    </a:cxn>
                    <a:cxn ang="0">
                      <a:pos x="17349" y="24952"/>
                    </a:cxn>
                  </a:cxnLst>
                  <a:rect l="txL" t="txT" r="txR" b="txB"/>
                  <a:pathLst>
                    <a:path w="70" h="78">
                      <a:moveTo>
                        <a:pt x="15" y="78"/>
                      </a:moveTo>
                      <a:cubicBezTo>
                        <a:pt x="0" y="73"/>
                        <a:pt x="0" y="73"/>
                        <a:pt x="0" y="73"/>
                      </a:cubicBezTo>
                      <a:cubicBezTo>
                        <a:pt x="7" y="52"/>
                        <a:pt x="16" y="34"/>
                        <a:pt x="28" y="21"/>
                      </a:cubicBezTo>
                      <a:cubicBezTo>
                        <a:pt x="40" y="7"/>
                        <a:pt x="55" y="0"/>
                        <a:pt x="70" y="0"/>
                      </a:cubicBezTo>
                      <a:cubicBezTo>
                        <a:pt x="70" y="16"/>
                        <a:pt x="70" y="16"/>
                        <a:pt x="70" y="16"/>
                      </a:cubicBezTo>
                      <a:cubicBezTo>
                        <a:pt x="59" y="16"/>
                        <a:pt x="49" y="22"/>
                        <a:pt x="40" y="32"/>
                      </a:cubicBezTo>
                      <a:cubicBezTo>
                        <a:pt x="30" y="43"/>
                        <a:pt x="22" y="59"/>
                        <a:pt x="15" y="78"/>
                      </a:cubicBezTo>
                      <a:close/>
                    </a:path>
                  </a:pathLst>
                </a:custGeom>
                <a:solidFill>
                  <a:srgbClr val="3F762A">
                    <a:alpha val="100000"/>
                  </a:srgbClr>
                </a:solidFill>
                <a:ln w="9525">
                  <a:noFill/>
                </a:ln>
              </p:spPr>
              <p:txBody>
                <a:bodyPr/>
                <a:lstStyle/>
                <a:p>
                  <a:endParaRPr lang="zh-CN" altLang="en-US"/>
                </a:p>
              </p:txBody>
            </p:sp>
            <p:sp>
              <p:nvSpPr>
                <p:cNvPr id="38955" name="Freeform 63"/>
                <p:cNvSpPr/>
                <p:nvPr/>
              </p:nvSpPr>
              <p:spPr>
                <a:xfrm>
                  <a:off x="180976" y="0"/>
                  <a:ext cx="1" cy="17463"/>
                </a:xfrm>
                <a:custGeom>
                  <a:avLst/>
                  <a:gdLst>
                    <a:gd name="txL" fmla="*/ 0 w 1"/>
                    <a:gd name="txT" fmla="*/ 0 h 16"/>
                    <a:gd name="txR" fmla="*/ 1 w 1"/>
                    <a:gd name="txB" fmla="*/ 16 h 16"/>
                  </a:gdLst>
                  <a:ahLst/>
                  <a:cxnLst>
                    <a:cxn ang="0">
                      <a:pos x="1" y="17463"/>
                    </a:cxn>
                    <a:cxn ang="0">
                      <a:pos x="1" y="0"/>
                    </a:cxn>
                    <a:cxn ang="0">
                      <a:pos x="0" y="0"/>
                    </a:cxn>
                    <a:cxn ang="0">
                      <a:pos x="1" y="0"/>
                    </a:cxn>
                    <a:cxn ang="0">
                      <a:pos x="1" y="17463"/>
                    </a:cxn>
                    <a:cxn ang="0">
                      <a:pos x="1" y="17463"/>
                    </a:cxn>
                    <a:cxn ang="0">
                      <a:pos x="1" y="17463"/>
                    </a:cxn>
                  </a:cxnLst>
                  <a:rect l="txL" t="txT" r="txR" b="txB"/>
                  <a:pathLst>
                    <a:path w="1" h="16">
                      <a:moveTo>
                        <a:pt x="1" y="16"/>
                      </a:moveTo>
                      <a:cubicBezTo>
                        <a:pt x="1" y="0"/>
                        <a:pt x="1" y="0"/>
                        <a:pt x="1" y="0"/>
                      </a:cubicBezTo>
                      <a:cubicBezTo>
                        <a:pt x="0" y="0"/>
                        <a:pt x="0" y="0"/>
                        <a:pt x="0" y="0"/>
                      </a:cubicBezTo>
                      <a:cubicBezTo>
                        <a:pt x="1" y="0"/>
                        <a:pt x="1" y="0"/>
                        <a:pt x="1" y="0"/>
                      </a:cubicBezTo>
                      <a:cubicBezTo>
                        <a:pt x="1" y="16"/>
                        <a:pt x="1" y="16"/>
                        <a:pt x="1" y="16"/>
                      </a:cubicBezTo>
                      <a:cubicBezTo>
                        <a:pt x="1" y="16"/>
                        <a:pt x="1" y="16"/>
                        <a:pt x="1" y="16"/>
                      </a:cubicBezTo>
                      <a:cubicBezTo>
                        <a:pt x="1" y="16"/>
                        <a:pt x="1" y="16"/>
                        <a:pt x="1" y="16"/>
                      </a:cubicBezTo>
                      <a:close/>
                    </a:path>
                  </a:pathLst>
                </a:custGeom>
                <a:solidFill>
                  <a:srgbClr val="3F762A">
                    <a:alpha val="100000"/>
                  </a:srgbClr>
                </a:solidFill>
                <a:ln w="9525">
                  <a:noFill/>
                </a:ln>
              </p:spPr>
              <p:txBody>
                <a:bodyPr/>
                <a:lstStyle/>
                <a:p>
                  <a:endParaRPr lang="zh-CN" altLang="en-US"/>
                </a:p>
              </p:txBody>
            </p:sp>
            <p:sp>
              <p:nvSpPr>
                <p:cNvPr id="38956" name="Freeform 64"/>
                <p:cNvSpPr/>
                <p:nvPr/>
              </p:nvSpPr>
              <p:spPr>
                <a:xfrm>
                  <a:off x="180976" y="344487"/>
                  <a:ext cx="1" cy="19050"/>
                </a:xfrm>
                <a:custGeom>
                  <a:avLst/>
                  <a:gdLst>
                    <a:gd name="txL" fmla="*/ 0 w 1"/>
                    <a:gd name="txT" fmla="*/ 0 h 16"/>
                    <a:gd name="txR" fmla="*/ 1 w 1"/>
                    <a:gd name="txB" fmla="*/ 16 h 16"/>
                  </a:gdLst>
                  <a:ahLst/>
                  <a:cxnLst>
                    <a:cxn ang="0">
                      <a:pos x="1" y="19050"/>
                    </a:cxn>
                    <a:cxn ang="0">
                      <a:pos x="0" y="19050"/>
                    </a:cxn>
                    <a:cxn ang="0">
                      <a:pos x="1" y="19050"/>
                    </a:cxn>
                    <a:cxn ang="0">
                      <a:pos x="1" y="0"/>
                    </a:cxn>
                    <a:cxn ang="0">
                      <a:pos x="1" y="0"/>
                    </a:cxn>
                    <a:cxn ang="0">
                      <a:pos x="1" y="0"/>
                    </a:cxn>
                    <a:cxn ang="0">
                      <a:pos x="1" y="19050"/>
                    </a:cxn>
                  </a:cxnLst>
                  <a:rect l="txL" t="txT" r="txR" b="txB"/>
                  <a:pathLst>
                    <a:path w="1" h="16">
                      <a:moveTo>
                        <a:pt x="1" y="16"/>
                      </a:moveTo>
                      <a:cubicBezTo>
                        <a:pt x="1" y="16"/>
                        <a:pt x="1" y="16"/>
                        <a:pt x="0" y="16"/>
                      </a:cubicBezTo>
                      <a:cubicBezTo>
                        <a:pt x="1" y="16"/>
                        <a:pt x="1" y="16"/>
                        <a:pt x="1" y="16"/>
                      </a:cubicBezTo>
                      <a:cubicBezTo>
                        <a:pt x="1" y="0"/>
                        <a:pt x="1" y="0"/>
                        <a:pt x="1" y="0"/>
                      </a:cubicBezTo>
                      <a:cubicBezTo>
                        <a:pt x="1" y="0"/>
                        <a:pt x="1" y="0"/>
                        <a:pt x="1" y="0"/>
                      </a:cubicBezTo>
                      <a:cubicBezTo>
                        <a:pt x="1" y="0"/>
                        <a:pt x="1" y="0"/>
                        <a:pt x="1" y="0"/>
                      </a:cubicBezTo>
                      <a:lnTo>
                        <a:pt x="1" y="16"/>
                      </a:lnTo>
                      <a:close/>
                    </a:path>
                  </a:pathLst>
                </a:custGeom>
                <a:solidFill>
                  <a:srgbClr val="3F762A">
                    <a:alpha val="100000"/>
                  </a:srgbClr>
                </a:solidFill>
                <a:ln w="9525">
                  <a:noFill/>
                </a:ln>
              </p:spPr>
              <p:txBody>
                <a:bodyPr/>
                <a:lstStyle/>
                <a:p>
                  <a:endParaRPr lang="zh-CN" altLang="en-US"/>
                </a:p>
              </p:txBody>
            </p:sp>
            <p:sp>
              <p:nvSpPr>
                <p:cNvPr id="38957" name="Freeform 65"/>
                <p:cNvSpPr/>
                <p:nvPr/>
              </p:nvSpPr>
              <p:spPr>
                <a:xfrm>
                  <a:off x="180976" y="344487"/>
                  <a:ext cx="1" cy="19050"/>
                </a:xfrm>
                <a:custGeom>
                  <a:avLst/>
                  <a:gdLst>
                    <a:gd name="txL" fmla="*/ 0 w 1"/>
                    <a:gd name="txT" fmla="*/ 0 h 12"/>
                    <a:gd name="txR" fmla="*/ 1 w 1"/>
                    <a:gd name="txB" fmla="*/ 12 h 12"/>
                  </a:gdLst>
                  <a:ahLst/>
                  <a:cxnLst>
                    <a:cxn ang="0">
                      <a:pos x="0" y="19050"/>
                    </a:cxn>
                    <a:cxn ang="0">
                      <a:pos x="0" y="9525"/>
                    </a:cxn>
                    <a:cxn ang="0">
                      <a:pos x="0" y="0"/>
                    </a:cxn>
                    <a:cxn ang="0">
                      <a:pos x="0" y="0"/>
                    </a:cxn>
                    <a:cxn ang="0">
                      <a:pos x="0" y="9525"/>
                    </a:cxn>
                    <a:cxn ang="0">
                      <a:pos x="0" y="19050"/>
                    </a:cxn>
                    <a:cxn ang="0">
                      <a:pos x="0" y="19050"/>
                    </a:cxn>
                  </a:cxnLst>
                  <a:rect l="txL" t="txT" r="txR" b="txB"/>
                  <a:pathLst>
                    <a:path w="1" h="12">
                      <a:moveTo>
                        <a:pt x="0" y="12"/>
                      </a:moveTo>
                      <a:lnTo>
                        <a:pt x="0" y="6"/>
                      </a:lnTo>
                      <a:lnTo>
                        <a:pt x="0" y="0"/>
                      </a:lnTo>
                      <a:lnTo>
                        <a:pt x="0" y="0"/>
                      </a:lnTo>
                      <a:lnTo>
                        <a:pt x="0" y="6"/>
                      </a:lnTo>
                      <a:lnTo>
                        <a:pt x="0" y="12"/>
                      </a:lnTo>
                      <a:lnTo>
                        <a:pt x="0" y="12"/>
                      </a:lnTo>
                      <a:close/>
                    </a:path>
                  </a:pathLst>
                </a:custGeom>
                <a:solidFill>
                  <a:srgbClr val="3F762A">
                    <a:alpha val="100000"/>
                  </a:srgbClr>
                </a:solidFill>
                <a:ln w="9525">
                  <a:noFill/>
                </a:ln>
              </p:spPr>
              <p:txBody>
                <a:bodyPr/>
                <a:lstStyle/>
                <a:p>
                  <a:endParaRPr lang="zh-CN" altLang="en-US"/>
                </a:p>
              </p:txBody>
            </p:sp>
            <p:sp>
              <p:nvSpPr>
                <p:cNvPr id="38958" name="Freeform 66"/>
                <p:cNvSpPr/>
                <p:nvPr/>
              </p:nvSpPr>
              <p:spPr>
                <a:xfrm>
                  <a:off x="244476" y="84137"/>
                  <a:ext cx="33338" cy="96838"/>
                </a:xfrm>
                <a:custGeom>
                  <a:avLst/>
                  <a:gdLst>
                    <a:gd name="txL" fmla="*/ 0 w 29"/>
                    <a:gd name="txT" fmla="*/ 0 h 84"/>
                    <a:gd name="txR" fmla="*/ 29 w 29"/>
                    <a:gd name="txB" fmla="*/ 84 h 84"/>
                  </a:gdLst>
                  <a:ahLst/>
                  <a:cxnLst>
                    <a:cxn ang="0">
                      <a:pos x="33338" y="31302"/>
                    </a:cxn>
                    <a:cxn ang="0">
                      <a:pos x="13795" y="31302"/>
                    </a:cxn>
                    <a:cxn ang="0">
                      <a:pos x="0" y="5764"/>
                    </a:cxn>
                    <a:cxn ang="0">
                      <a:pos x="18393" y="0"/>
                    </a:cxn>
                    <a:cxn ang="0">
                      <a:pos x="33338" y="31302"/>
                    </a:cxn>
                  </a:cxnLst>
                  <a:rect l="txL" t="txT" r="txR" b="txB"/>
                  <a:pathLst>
                    <a:path w="29" h="84">
                      <a:moveTo>
                        <a:pt x="29" y="84"/>
                      </a:moveTo>
                      <a:cubicBezTo>
                        <a:pt x="12" y="84"/>
                        <a:pt x="12" y="84"/>
                        <a:pt x="12" y="84"/>
                      </a:cubicBezTo>
                      <a:cubicBezTo>
                        <a:pt x="12" y="56"/>
                        <a:pt x="8" y="29"/>
                        <a:pt x="0" y="5"/>
                      </a:cubicBezTo>
                      <a:cubicBezTo>
                        <a:pt x="16" y="0"/>
                        <a:pt x="16" y="0"/>
                        <a:pt x="16" y="0"/>
                      </a:cubicBezTo>
                      <a:cubicBezTo>
                        <a:pt x="24" y="25"/>
                        <a:pt x="29" y="54"/>
                        <a:pt x="29" y="84"/>
                      </a:cubicBezTo>
                      <a:close/>
                    </a:path>
                  </a:pathLst>
                </a:custGeom>
                <a:solidFill>
                  <a:srgbClr val="3F762A">
                    <a:alpha val="100000"/>
                  </a:srgbClr>
                </a:solidFill>
                <a:ln w="9525">
                  <a:noFill/>
                </a:ln>
              </p:spPr>
              <p:txBody>
                <a:bodyPr/>
                <a:lstStyle/>
                <a:p>
                  <a:endParaRPr lang="zh-CN" altLang="en-US"/>
                </a:p>
              </p:txBody>
            </p:sp>
            <p:sp>
              <p:nvSpPr>
                <p:cNvPr id="38959" name="Freeform 67"/>
                <p:cNvSpPr/>
                <p:nvPr/>
              </p:nvSpPr>
              <p:spPr>
                <a:xfrm>
                  <a:off x="85726" y="180975"/>
                  <a:ext cx="31750" cy="98425"/>
                </a:xfrm>
                <a:custGeom>
                  <a:avLst/>
                  <a:gdLst>
                    <a:gd name="txL" fmla="*/ 0 w 28"/>
                    <a:gd name="txT" fmla="*/ 0 h 84"/>
                    <a:gd name="txR" fmla="*/ 28 w 28"/>
                    <a:gd name="txB" fmla="*/ 84 h 84"/>
                  </a:gdLst>
                  <a:ahLst/>
                  <a:cxnLst>
                    <a:cxn ang="0">
                      <a:pos x="14741" y="32889"/>
                    </a:cxn>
                    <a:cxn ang="0">
                      <a:pos x="0" y="0"/>
                    </a:cxn>
                    <a:cxn ang="0">
                      <a:pos x="19277" y="0"/>
                    </a:cxn>
                    <a:cxn ang="0">
                      <a:pos x="31750" y="27030"/>
                    </a:cxn>
                    <a:cxn ang="0">
                      <a:pos x="14741" y="32889"/>
                    </a:cxn>
                  </a:cxnLst>
                  <a:rect l="txL" t="txT" r="txR" b="txB"/>
                  <a:pathLst>
                    <a:path w="28" h="84">
                      <a:moveTo>
                        <a:pt x="13" y="84"/>
                      </a:moveTo>
                      <a:cubicBezTo>
                        <a:pt x="4" y="59"/>
                        <a:pt x="0" y="30"/>
                        <a:pt x="0" y="0"/>
                      </a:cubicBezTo>
                      <a:cubicBezTo>
                        <a:pt x="17" y="0"/>
                        <a:pt x="17" y="0"/>
                        <a:pt x="17" y="0"/>
                      </a:cubicBezTo>
                      <a:cubicBezTo>
                        <a:pt x="17" y="28"/>
                        <a:pt x="21" y="55"/>
                        <a:pt x="28" y="79"/>
                      </a:cubicBezTo>
                      <a:lnTo>
                        <a:pt x="13" y="84"/>
                      </a:lnTo>
                      <a:close/>
                    </a:path>
                  </a:pathLst>
                </a:custGeom>
                <a:solidFill>
                  <a:srgbClr val="3F762A">
                    <a:alpha val="100000"/>
                  </a:srgbClr>
                </a:solidFill>
                <a:ln w="9525">
                  <a:noFill/>
                </a:ln>
              </p:spPr>
              <p:txBody>
                <a:bodyPr/>
                <a:lstStyle/>
                <a:p>
                  <a:endParaRPr lang="zh-CN" altLang="en-US"/>
                </a:p>
              </p:txBody>
            </p:sp>
            <p:sp>
              <p:nvSpPr>
                <p:cNvPr id="38960" name="Freeform 68"/>
                <p:cNvSpPr/>
                <p:nvPr/>
              </p:nvSpPr>
              <p:spPr>
                <a:xfrm>
                  <a:off x="180976" y="0"/>
                  <a:ext cx="80963" cy="90488"/>
                </a:xfrm>
                <a:custGeom>
                  <a:avLst/>
                  <a:gdLst>
                    <a:gd name="txL" fmla="*/ 0 w 70"/>
                    <a:gd name="txT" fmla="*/ 0 h 78"/>
                    <a:gd name="txR" fmla="*/ 70 w 70"/>
                    <a:gd name="txB" fmla="*/ 78 h 78"/>
                  </a:gdLst>
                  <a:ahLst/>
                  <a:cxnLst>
                    <a:cxn ang="0">
                      <a:pos x="62457" y="24952"/>
                    </a:cxn>
                    <a:cxn ang="0">
                      <a:pos x="34698" y="37123"/>
                    </a:cxn>
                    <a:cxn ang="0">
                      <a:pos x="0" y="18562"/>
                    </a:cxn>
                    <a:cxn ang="0">
                      <a:pos x="0" y="0"/>
                    </a:cxn>
                    <a:cxn ang="0">
                      <a:pos x="48578" y="24362"/>
                    </a:cxn>
                    <a:cxn ang="0">
                      <a:pos x="15427" y="19151"/>
                    </a:cxn>
                    <a:cxn ang="0">
                      <a:pos x="62457" y="24952"/>
                    </a:cxn>
                  </a:cxnLst>
                  <a:rect l="txL" t="txT" r="txR" b="txB"/>
                  <a:pathLst>
                    <a:path w="70" h="78">
                      <a:moveTo>
                        <a:pt x="54" y="78"/>
                      </a:moveTo>
                      <a:cubicBezTo>
                        <a:pt x="48" y="59"/>
                        <a:pt x="40" y="43"/>
                        <a:pt x="30" y="32"/>
                      </a:cubicBezTo>
                      <a:cubicBezTo>
                        <a:pt x="20" y="22"/>
                        <a:pt x="10" y="16"/>
                        <a:pt x="0" y="16"/>
                      </a:cubicBezTo>
                      <a:cubicBezTo>
                        <a:pt x="0" y="0"/>
                        <a:pt x="0" y="0"/>
                        <a:pt x="0" y="0"/>
                      </a:cubicBezTo>
                      <a:cubicBezTo>
                        <a:pt x="15" y="0"/>
                        <a:pt x="29" y="7"/>
                        <a:pt x="42" y="21"/>
                      </a:cubicBezTo>
                      <a:cubicBezTo>
                        <a:pt x="53" y="34"/>
                        <a:pt x="63" y="52"/>
                        <a:pt x="70" y="73"/>
                      </a:cubicBezTo>
                      <a:lnTo>
                        <a:pt x="54" y="78"/>
                      </a:lnTo>
                      <a:close/>
                    </a:path>
                  </a:pathLst>
                </a:custGeom>
                <a:solidFill>
                  <a:srgbClr val="3F762A">
                    <a:alpha val="100000"/>
                  </a:srgbClr>
                </a:solidFill>
                <a:ln w="9525">
                  <a:noFill/>
                </a:ln>
              </p:spPr>
              <p:txBody>
                <a:bodyPr/>
                <a:lstStyle/>
                <a:p>
                  <a:endParaRPr lang="zh-CN" altLang="en-US"/>
                </a:p>
              </p:txBody>
            </p:sp>
            <p:sp>
              <p:nvSpPr>
                <p:cNvPr id="38961" name="Freeform 69"/>
                <p:cNvSpPr/>
                <p:nvPr/>
              </p:nvSpPr>
              <p:spPr>
                <a:xfrm>
                  <a:off x="180976" y="273050"/>
                  <a:ext cx="80963" cy="90488"/>
                </a:xfrm>
                <a:custGeom>
                  <a:avLst/>
                  <a:gdLst>
                    <a:gd name="txL" fmla="*/ 0 w 70"/>
                    <a:gd name="txT" fmla="*/ 0 h 78"/>
                    <a:gd name="txR" fmla="*/ 70 w 70"/>
                    <a:gd name="txB" fmla="*/ 78 h 78"/>
                  </a:gdLst>
                  <a:ahLst/>
                  <a:cxnLst>
                    <a:cxn ang="0">
                      <a:pos x="0" y="24952"/>
                    </a:cxn>
                    <a:cxn ang="0">
                      <a:pos x="0" y="6390"/>
                    </a:cxn>
                    <a:cxn ang="0">
                      <a:pos x="34698" y="53365"/>
                    </a:cxn>
                    <a:cxn ang="0">
                      <a:pos x="62457" y="0"/>
                    </a:cxn>
                    <a:cxn ang="0">
                      <a:pos x="15427" y="5801"/>
                    </a:cxn>
                    <a:cxn ang="0">
                      <a:pos x="48578" y="590"/>
                    </a:cxn>
                    <a:cxn ang="0">
                      <a:pos x="0" y="24952"/>
                    </a:cxn>
                  </a:cxnLst>
                  <a:rect l="txL" t="txT" r="txR" b="txB"/>
                  <a:pathLst>
                    <a:path w="70" h="78">
                      <a:moveTo>
                        <a:pt x="0" y="78"/>
                      </a:moveTo>
                      <a:cubicBezTo>
                        <a:pt x="0" y="62"/>
                        <a:pt x="0" y="62"/>
                        <a:pt x="0" y="62"/>
                      </a:cubicBezTo>
                      <a:cubicBezTo>
                        <a:pt x="10" y="62"/>
                        <a:pt x="20" y="56"/>
                        <a:pt x="30" y="46"/>
                      </a:cubicBezTo>
                      <a:cubicBezTo>
                        <a:pt x="40" y="35"/>
                        <a:pt x="48" y="19"/>
                        <a:pt x="54" y="0"/>
                      </a:cubicBezTo>
                      <a:cubicBezTo>
                        <a:pt x="70" y="5"/>
                        <a:pt x="70" y="5"/>
                        <a:pt x="70" y="5"/>
                      </a:cubicBezTo>
                      <a:cubicBezTo>
                        <a:pt x="63" y="26"/>
                        <a:pt x="53" y="44"/>
                        <a:pt x="42" y="57"/>
                      </a:cubicBezTo>
                      <a:cubicBezTo>
                        <a:pt x="29" y="71"/>
                        <a:pt x="15" y="78"/>
                        <a:pt x="0" y="78"/>
                      </a:cubicBezTo>
                      <a:close/>
                    </a:path>
                  </a:pathLst>
                </a:custGeom>
                <a:solidFill>
                  <a:srgbClr val="3F762A">
                    <a:alpha val="100000"/>
                  </a:srgbClr>
                </a:solidFill>
                <a:ln w="9525">
                  <a:noFill/>
                </a:ln>
              </p:spPr>
              <p:txBody>
                <a:bodyPr/>
                <a:lstStyle/>
                <a:p>
                  <a:endParaRPr lang="zh-CN" altLang="en-US"/>
                </a:p>
              </p:txBody>
            </p:sp>
            <p:sp>
              <p:nvSpPr>
                <p:cNvPr id="38962" name="Freeform 70"/>
                <p:cNvSpPr/>
                <p:nvPr/>
              </p:nvSpPr>
              <p:spPr>
                <a:xfrm>
                  <a:off x="180976" y="0"/>
                  <a:ext cx="1" cy="17463"/>
                </a:xfrm>
                <a:custGeom>
                  <a:avLst/>
                  <a:gdLst>
                    <a:gd name="txL" fmla="*/ 0 w 1"/>
                    <a:gd name="txT" fmla="*/ 0 h 11"/>
                    <a:gd name="txR" fmla="*/ 1 w 1"/>
                    <a:gd name="txB" fmla="*/ 11 h 11"/>
                  </a:gdLst>
                  <a:ahLst/>
                  <a:cxnLst>
                    <a:cxn ang="0">
                      <a:pos x="0" y="17463"/>
                    </a:cxn>
                    <a:cxn ang="0">
                      <a:pos x="0" y="17463"/>
                    </a:cxn>
                    <a:cxn ang="0">
                      <a:pos x="0" y="9525"/>
                    </a:cxn>
                    <a:cxn ang="0">
                      <a:pos x="0" y="0"/>
                    </a:cxn>
                    <a:cxn ang="0">
                      <a:pos x="0" y="0"/>
                    </a:cxn>
                    <a:cxn ang="0">
                      <a:pos x="0" y="7938"/>
                    </a:cxn>
                    <a:cxn ang="0">
                      <a:pos x="0" y="17463"/>
                    </a:cxn>
                  </a:cxnLst>
                  <a:rect l="txL" t="txT" r="txR" b="txB"/>
                  <a:pathLst>
                    <a:path w="1" h="11">
                      <a:moveTo>
                        <a:pt x="0" y="11"/>
                      </a:moveTo>
                      <a:lnTo>
                        <a:pt x="0" y="11"/>
                      </a:lnTo>
                      <a:lnTo>
                        <a:pt x="0" y="6"/>
                      </a:lnTo>
                      <a:lnTo>
                        <a:pt x="0" y="0"/>
                      </a:lnTo>
                      <a:lnTo>
                        <a:pt x="0" y="0"/>
                      </a:lnTo>
                      <a:lnTo>
                        <a:pt x="0" y="5"/>
                      </a:lnTo>
                      <a:lnTo>
                        <a:pt x="0" y="11"/>
                      </a:lnTo>
                      <a:close/>
                    </a:path>
                  </a:pathLst>
                </a:custGeom>
                <a:solidFill>
                  <a:srgbClr val="3F762A">
                    <a:alpha val="100000"/>
                  </a:srgbClr>
                </a:solidFill>
                <a:ln w="9525">
                  <a:noFill/>
                </a:ln>
              </p:spPr>
              <p:txBody>
                <a:bodyPr/>
                <a:lstStyle/>
                <a:p>
                  <a:endParaRPr lang="zh-CN" altLang="en-US"/>
                </a:p>
              </p:txBody>
            </p:sp>
            <p:sp>
              <p:nvSpPr>
                <p:cNvPr id="38963" name="Freeform 71"/>
                <p:cNvSpPr/>
                <p:nvPr/>
              </p:nvSpPr>
              <p:spPr>
                <a:xfrm>
                  <a:off x="47626" y="57150"/>
                  <a:ext cx="63500" cy="39688"/>
                </a:xfrm>
                <a:custGeom>
                  <a:avLst/>
                  <a:gdLst>
                    <a:gd name="txL" fmla="*/ 0 w 54"/>
                    <a:gd name="txT" fmla="*/ 0 h 34"/>
                    <a:gd name="txR" fmla="*/ 54 w 54"/>
                    <a:gd name="txB" fmla="*/ 34 h 34"/>
                  </a:gdLst>
                  <a:ahLst/>
                  <a:cxnLst>
                    <a:cxn ang="0">
                      <a:pos x="59972" y="39688"/>
                    </a:cxn>
                    <a:cxn ang="0">
                      <a:pos x="0" y="17509"/>
                    </a:cxn>
                    <a:cxn ang="0">
                      <a:pos x="9407" y="0"/>
                    </a:cxn>
                    <a:cxn ang="0">
                      <a:pos x="63500" y="19844"/>
                    </a:cxn>
                    <a:cxn ang="0">
                      <a:pos x="59972" y="39688"/>
                    </a:cxn>
                  </a:cxnLst>
                  <a:rect l="txL" t="txT" r="txR" b="txB"/>
                  <a:pathLst>
                    <a:path w="54" h="34">
                      <a:moveTo>
                        <a:pt x="51" y="34"/>
                      </a:moveTo>
                      <a:cubicBezTo>
                        <a:pt x="31" y="29"/>
                        <a:pt x="14" y="23"/>
                        <a:pt x="0" y="15"/>
                      </a:cubicBezTo>
                      <a:cubicBezTo>
                        <a:pt x="8" y="0"/>
                        <a:pt x="8" y="0"/>
                        <a:pt x="8" y="0"/>
                      </a:cubicBezTo>
                      <a:cubicBezTo>
                        <a:pt x="21" y="8"/>
                        <a:pt x="37" y="13"/>
                        <a:pt x="54" y="17"/>
                      </a:cubicBezTo>
                      <a:lnTo>
                        <a:pt x="51" y="34"/>
                      </a:lnTo>
                      <a:close/>
                    </a:path>
                  </a:pathLst>
                </a:custGeom>
                <a:solidFill>
                  <a:srgbClr val="3F762A">
                    <a:alpha val="100000"/>
                  </a:srgbClr>
                </a:solidFill>
                <a:ln w="9525">
                  <a:noFill/>
                </a:ln>
              </p:spPr>
              <p:txBody>
                <a:bodyPr/>
                <a:lstStyle/>
                <a:p>
                  <a:endParaRPr lang="zh-CN" altLang="en-US"/>
                </a:p>
              </p:txBody>
            </p:sp>
            <p:sp>
              <p:nvSpPr>
                <p:cNvPr id="38964" name="Freeform 72"/>
                <p:cNvSpPr/>
                <p:nvPr/>
              </p:nvSpPr>
              <p:spPr>
                <a:xfrm>
                  <a:off x="250826" y="57150"/>
                  <a:ext cx="63500" cy="39688"/>
                </a:xfrm>
                <a:custGeom>
                  <a:avLst/>
                  <a:gdLst>
                    <a:gd name="txL" fmla="*/ 0 w 55"/>
                    <a:gd name="txT" fmla="*/ 0 h 34"/>
                    <a:gd name="txR" fmla="*/ 55 w 55"/>
                    <a:gd name="txB" fmla="*/ 34 h 34"/>
                  </a:gdLst>
                  <a:ahLst/>
                  <a:cxnLst>
                    <a:cxn ang="0">
                      <a:pos x="4618" y="39688"/>
                    </a:cxn>
                    <a:cxn ang="0">
                      <a:pos x="0" y="21011"/>
                    </a:cxn>
                    <a:cxn ang="0">
                      <a:pos x="54264" y="0"/>
                    </a:cxn>
                    <a:cxn ang="0">
                      <a:pos x="63500" y="17509"/>
                    </a:cxn>
                    <a:cxn ang="0">
                      <a:pos x="4618" y="39688"/>
                    </a:cxn>
                  </a:cxnLst>
                  <a:rect l="txL" t="txT" r="txR" b="txB"/>
                  <a:pathLst>
                    <a:path w="55" h="34">
                      <a:moveTo>
                        <a:pt x="4" y="34"/>
                      </a:moveTo>
                      <a:cubicBezTo>
                        <a:pt x="0" y="18"/>
                        <a:pt x="0" y="18"/>
                        <a:pt x="0" y="18"/>
                      </a:cubicBezTo>
                      <a:cubicBezTo>
                        <a:pt x="18" y="14"/>
                        <a:pt x="34" y="8"/>
                        <a:pt x="47" y="0"/>
                      </a:cubicBezTo>
                      <a:cubicBezTo>
                        <a:pt x="55" y="15"/>
                        <a:pt x="55" y="15"/>
                        <a:pt x="55" y="15"/>
                      </a:cubicBezTo>
                      <a:cubicBezTo>
                        <a:pt x="41" y="23"/>
                        <a:pt x="24" y="29"/>
                        <a:pt x="4" y="34"/>
                      </a:cubicBezTo>
                      <a:close/>
                    </a:path>
                  </a:pathLst>
                </a:custGeom>
                <a:solidFill>
                  <a:srgbClr val="3F762A">
                    <a:alpha val="100000"/>
                  </a:srgbClr>
                </a:solidFill>
                <a:ln w="9525">
                  <a:noFill/>
                </a:ln>
              </p:spPr>
              <p:txBody>
                <a:bodyPr/>
                <a:lstStyle/>
                <a:p>
                  <a:endParaRPr lang="zh-CN" altLang="en-US"/>
                </a:p>
              </p:txBody>
            </p:sp>
            <p:sp>
              <p:nvSpPr>
                <p:cNvPr id="38965" name="Rectangle 73"/>
                <p:cNvSpPr/>
                <p:nvPr/>
              </p:nvSpPr>
              <p:spPr>
                <a:xfrm>
                  <a:off x="180976" y="0"/>
                  <a:ext cx="1588" cy="1746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66" name="Freeform 74"/>
                <p:cNvSpPr/>
                <p:nvPr/>
              </p:nvSpPr>
              <p:spPr>
                <a:xfrm>
                  <a:off x="107951" y="77787"/>
                  <a:ext cx="73025" cy="26988"/>
                </a:xfrm>
                <a:custGeom>
                  <a:avLst/>
                  <a:gdLst>
                    <a:gd name="txL" fmla="*/ 0 w 64"/>
                    <a:gd name="txT" fmla="*/ 0 h 24"/>
                    <a:gd name="txR" fmla="*/ 64 w 64"/>
                    <a:gd name="txB" fmla="*/ 24 h 24"/>
                  </a:gdLst>
                  <a:ahLst/>
                  <a:cxnLst>
                    <a:cxn ang="0">
                      <a:pos x="7489" y="26988"/>
                    </a:cxn>
                    <a:cxn ang="0">
                      <a:pos x="0" y="19117"/>
                    </a:cxn>
                    <a:cxn ang="0">
                      <a:pos x="3423" y="0"/>
                    </a:cxn>
                    <a:cxn ang="0">
                      <a:pos x="7489" y="7872"/>
                    </a:cxn>
                    <a:cxn ang="0">
                      <a:pos x="7489" y="26988"/>
                    </a:cxn>
                  </a:cxnLst>
                  <a:rect l="txL" t="txT" r="txR" b="txB"/>
                  <a:pathLst>
                    <a:path w="64" h="24">
                      <a:moveTo>
                        <a:pt x="64" y="24"/>
                      </a:moveTo>
                      <a:cubicBezTo>
                        <a:pt x="41" y="24"/>
                        <a:pt x="20" y="21"/>
                        <a:pt x="0" y="17"/>
                      </a:cubicBezTo>
                      <a:cubicBezTo>
                        <a:pt x="3" y="0"/>
                        <a:pt x="3" y="0"/>
                        <a:pt x="3" y="0"/>
                      </a:cubicBezTo>
                      <a:cubicBezTo>
                        <a:pt x="22" y="5"/>
                        <a:pt x="43" y="7"/>
                        <a:pt x="64" y="7"/>
                      </a:cubicBezTo>
                      <a:lnTo>
                        <a:pt x="64" y="24"/>
                      </a:lnTo>
                      <a:close/>
                    </a:path>
                  </a:pathLst>
                </a:custGeom>
                <a:solidFill>
                  <a:srgbClr val="3F762A">
                    <a:alpha val="100000"/>
                  </a:srgbClr>
                </a:solidFill>
                <a:ln w="9525">
                  <a:noFill/>
                </a:ln>
              </p:spPr>
              <p:txBody>
                <a:bodyPr/>
                <a:lstStyle/>
                <a:p>
                  <a:endParaRPr lang="zh-CN" altLang="en-US"/>
                </a:p>
              </p:txBody>
            </p:sp>
            <p:sp>
              <p:nvSpPr>
                <p:cNvPr id="38967" name="Freeform 75"/>
                <p:cNvSpPr/>
                <p:nvPr/>
              </p:nvSpPr>
              <p:spPr>
                <a:xfrm>
                  <a:off x="180976" y="77787"/>
                  <a:ext cx="74613" cy="26988"/>
                </a:xfrm>
                <a:custGeom>
                  <a:avLst/>
                  <a:gdLst>
                    <a:gd name="txL" fmla="*/ 0 w 64"/>
                    <a:gd name="txT" fmla="*/ 0 h 23"/>
                    <a:gd name="txR" fmla="*/ 64 w 64"/>
                    <a:gd name="txB" fmla="*/ 23 h 23"/>
                  </a:gdLst>
                  <a:ahLst/>
                  <a:cxnLst>
                    <a:cxn ang="0">
                      <a:pos x="0" y="26988"/>
                    </a:cxn>
                    <a:cxn ang="0">
                      <a:pos x="0" y="26988"/>
                    </a:cxn>
                    <a:cxn ang="0">
                      <a:pos x="0" y="7040"/>
                    </a:cxn>
                    <a:cxn ang="0">
                      <a:pos x="0" y="7040"/>
                    </a:cxn>
                    <a:cxn ang="0">
                      <a:pos x="0" y="7040"/>
                    </a:cxn>
                    <a:cxn ang="0">
                      <a:pos x="4414" y="0"/>
                    </a:cxn>
                    <a:cxn ang="0">
                      <a:pos x="9077" y="18774"/>
                    </a:cxn>
                    <a:cxn ang="0">
                      <a:pos x="0" y="26988"/>
                    </a:cxn>
                  </a:cxnLst>
                  <a:rect l="txL" t="txT" r="txR" b="txB"/>
                  <a:pathLst>
                    <a:path w="64" h="23">
                      <a:moveTo>
                        <a:pt x="0" y="23"/>
                      </a:moveTo>
                      <a:cubicBezTo>
                        <a:pt x="0" y="23"/>
                        <a:pt x="0" y="23"/>
                        <a:pt x="0" y="23"/>
                      </a:cubicBezTo>
                      <a:cubicBezTo>
                        <a:pt x="0" y="6"/>
                        <a:pt x="0" y="6"/>
                        <a:pt x="0" y="6"/>
                      </a:cubicBezTo>
                      <a:cubicBezTo>
                        <a:pt x="0" y="6"/>
                        <a:pt x="0" y="6"/>
                        <a:pt x="0" y="6"/>
                      </a:cubicBezTo>
                      <a:cubicBezTo>
                        <a:pt x="0" y="6"/>
                        <a:pt x="0" y="6"/>
                        <a:pt x="0" y="6"/>
                      </a:cubicBezTo>
                      <a:cubicBezTo>
                        <a:pt x="21" y="6"/>
                        <a:pt x="41" y="4"/>
                        <a:pt x="60" y="0"/>
                      </a:cubicBezTo>
                      <a:cubicBezTo>
                        <a:pt x="64" y="16"/>
                        <a:pt x="64" y="16"/>
                        <a:pt x="64" y="16"/>
                      </a:cubicBezTo>
                      <a:cubicBezTo>
                        <a:pt x="44" y="20"/>
                        <a:pt x="22" y="23"/>
                        <a:pt x="0" y="23"/>
                      </a:cubicBezTo>
                      <a:close/>
                    </a:path>
                  </a:pathLst>
                </a:custGeom>
                <a:solidFill>
                  <a:srgbClr val="3F762A">
                    <a:alpha val="100000"/>
                  </a:srgbClr>
                </a:solidFill>
                <a:ln w="9525">
                  <a:noFill/>
                </a:ln>
              </p:spPr>
              <p:txBody>
                <a:bodyPr/>
                <a:lstStyle/>
                <a:p>
                  <a:endParaRPr lang="zh-CN" altLang="en-US"/>
                </a:p>
              </p:txBody>
            </p:sp>
            <p:sp>
              <p:nvSpPr>
                <p:cNvPr id="38968" name="Freeform 76"/>
                <p:cNvSpPr/>
                <p:nvPr/>
              </p:nvSpPr>
              <p:spPr>
                <a:xfrm>
                  <a:off x="180976" y="258762"/>
                  <a:ext cx="74613" cy="25400"/>
                </a:xfrm>
                <a:custGeom>
                  <a:avLst/>
                  <a:gdLst>
                    <a:gd name="txL" fmla="*/ 0 w 64"/>
                    <a:gd name="txT" fmla="*/ 0 h 23"/>
                    <a:gd name="txR" fmla="*/ 64 w 64"/>
                    <a:gd name="txB" fmla="*/ 23 h 23"/>
                  </a:gdLst>
                  <a:ahLst/>
                  <a:cxnLst>
                    <a:cxn ang="0">
                      <a:pos x="4414" y="25400"/>
                    </a:cxn>
                    <a:cxn ang="0">
                      <a:pos x="0" y="18774"/>
                    </a:cxn>
                    <a:cxn ang="0">
                      <a:pos x="0" y="18774"/>
                    </a:cxn>
                    <a:cxn ang="0">
                      <a:pos x="0" y="0"/>
                    </a:cxn>
                    <a:cxn ang="0">
                      <a:pos x="0" y="0"/>
                    </a:cxn>
                    <a:cxn ang="0">
                      <a:pos x="9077" y="7730"/>
                    </a:cxn>
                    <a:cxn ang="0">
                      <a:pos x="4414" y="25400"/>
                    </a:cxn>
                  </a:cxnLst>
                  <a:rect l="txL" t="txT" r="txR" b="txB"/>
                  <a:pathLst>
                    <a:path w="64" h="23">
                      <a:moveTo>
                        <a:pt x="60" y="23"/>
                      </a:moveTo>
                      <a:cubicBezTo>
                        <a:pt x="41" y="19"/>
                        <a:pt x="21" y="17"/>
                        <a:pt x="0" y="17"/>
                      </a:cubicBezTo>
                      <a:cubicBezTo>
                        <a:pt x="0" y="17"/>
                        <a:pt x="0" y="17"/>
                        <a:pt x="0" y="17"/>
                      </a:cubicBezTo>
                      <a:cubicBezTo>
                        <a:pt x="0" y="0"/>
                        <a:pt x="0" y="0"/>
                        <a:pt x="0" y="0"/>
                      </a:cubicBezTo>
                      <a:cubicBezTo>
                        <a:pt x="0" y="0"/>
                        <a:pt x="0" y="0"/>
                        <a:pt x="0" y="0"/>
                      </a:cubicBezTo>
                      <a:cubicBezTo>
                        <a:pt x="22" y="0"/>
                        <a:pt x="44" y="3"/>
                        <a:pt x="64" y="7"/>
                      </a:cubicBezTo>
                      <a:lnTo>
                        <a:pt x="60" y="23"/>
                      </a:lnTo>
                      <a:close/>
                    </a:path>
                  </a:pathLst>
                </a:custGeom>
                <a:solidFill>
                  <a:srgbClr val="3F762A">
                    <a:alpha val="100000"/>
                  </a:srgbClr>
                </a:solidFill>
                <a:ln w="9525">
                  <a:noFill/>
                </a:ln>
              </p:spPr>
              <p:txBody>
                <a:bodyPr/>
                <a:lstStyle/>
                <a:p>
                  <a:endParaRPr lang="zh-CN" altLang="en-US"/>
                </a:p>
              </p:txBody>
            </p:sp>
            <p:sp>
              <p:nvSpPr>
                <p:cNvPr id="38969" name="Rectangle 77"/>
                <p:cNvSpPr/>
                <p:nvPr/>
              </p:nvSpPr>
              <p:spPr>
                <a:xfrm>
                  <a:off x="180976" y="344487"/>
                  <a:ext cx="1588" cy="19050"/>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70" name="Freeform 78"/>
                <p:cNvSpPr/>
                <p:nvPr/>
              </p:nvSpPr>
              <p:spPr>
                <a:xfrm>
                  <a:off x="250826" y="266700"/>
                  <a:ext cx="63500" cy="38100"/>
                </a:xfrm>
                <a:custGeom>
                  <a:avLst/>
                  <a:gdLst>
                    <a:gd name="txL" fmla="*/ 0 w 55"/>
                    <a:gd name="txT" fmla="*/ 0 h 34"/>
                    <a:gd name="txR" fmla="*/ 55 w 55"/>
                    <a:gd name="txB" fmla="*/ 34 h 34"/>
                  </a:gdLst>
                  <a:ahLst/>
                  <a:cxnLst>
                    <a:cxn ang="0">
                      <a:pos x="54264" y="38100"/>
                    </a:cxn>
                    <a:cxn ang="0">
                      <a:pos x="0" y="17929"/>
                    </a:cxn>
                    <a:cxn ang="0">
                      <a:pos x="4618" y="0"/>
                    </a:cxn>
                    <a:cxn ang="0">
                      <a:pos x="63500" y="21291"/>
                    </a:cxn>
                    <a:cxn ang="0">
                      <a:pos x="54264" y="38100"/>
                    </a:cxn>
                  </a:cxnLst>
                  <a:rect l="txL" t="txT" r="txR" b="txB"/>
                  <a:pathLst>
                    <a:path w="55" h="34">
                      <a:moveTo>
                        <a:pt x="47" y="34"/>
                      </a:moveTo>
                      <a:cubicBezTo>
                        <a:pt x="34" y="26"/>
                        <a:pt x="18" y="20"/>
                        <a:pt x="0" y="16"/>
                      </a:cubicBezTo>
                      <a:cubicBezTo>
                        <a:pt x="4" y="0"/>
                        <a:pt x="4" y="0"/>
                        <a:pt x="4" y="0"/>
                      </a:cubicBezTo>
                      <a:cubicBezTo>
                        <a:pt x="24" y="5"/>
                        <a:pt x="41" y="11"/>
                        <a:pt x="55" y="19"/>
                      </a:cubicBezTo>
                      <a:lnTo>
                        <a:pt x="47" y="34"/>
                      </a:lnTo>
                      <a:close/>
                    </a:path>
                  </a:pathLst>
                </a:custGeom>
                <a:solidFill>
                  <a:srgbClr val="3F762A">
                    <a:alpha val="100000"/>
                  </a:srgbClr>
                </a:solidFill>
                <a:ln w="9525">
                  <a:noFill/>
                </a:ln>
              </p:spPr>
              <p:txBody>
                <a:bodyPr/>
                <a:lstStyle/>
                <a:p>
                  <a:endParaRPr lang="zh-CN" altLang="en-US"/>
                </a:p>
              </p:txBody>
            </p:sp>
            <p:sp>
              <p:nvSpPr>
                <p:cNvPr id="38971" name="Freeform 79"/>
                <p:cNvSpPr/>
                <p:nvPr/>
              </p:nvSpPr>
              <p:spPr>
                <a:xfrm>
                  <a:off x="47626" y="266700"/>
                  <a:ext cx="63500" cy="38100"/>
                </a:xfrm>
                <a:custGeom>
                  <a:avLst/>
                  <a:gdLst>
                    <a:gd name="txL" fmla="*/ 0 w 54"/>
                    <a:gd name="txT" fmla="*/ 0 h 34"/>
                    <a:gd name="txR" fmla="*/ 54 w 54"/>
                    <a:gd name="txB" fmla="*/ 34 h 34"/>
                  </a:gdLst>
                  <a:ahLst/>
                  <a:cxnLst>
                    <a:cxn ang="0">
                      <a:pos x="9407" y="38100"/>
                    </a:cxn>
                    <a:cxn ang="0">
                      <a:pos x="0" y="21291"/>
                    </a:cxn>
                    <a:cxn ang="0">
                      <a:pos x="59972" y="0"/>
                    </a:cxn>
                    <a:cxn ang="0">
                      <a:pos x="63500" y="19050"/>
                    </a:cxn>
                    <a:cxn ang="0">
                      <a:pos x="9407" y="38100"/>
                    </a:cxn>
                  </a:cxnLst>
                  <a:rect l="txL" t="txT" r="txR" b="txB"/>
                  <a:pathLst>
                    <a:path w="54" h="34">
                      <a:moveTo>
                        <a:pt x="8" y="34"/>
                      </a:moveTo>
                      <a:cubicBezTo>
                        <a:pt x="0" y="19"/>
                        <a:pt x="0" y="19"/>
                        <a:pt x="0" y="19"/>
                      </a:cubicBezTo>
                      <a:cubicBezTo>
                        <a:pt x="14" y="11"/>
                        <a:pt x="31" y="5"/>
                        <a:pt x="51" y="0"/>
                      </a:cubicBezTo>
                      <a:cubicBezTo>
                        <a:pt x="54" y="17"/>
                        <a:pt x="54" y="17"/>
                        <a:pt x="54" y="17"/>
                      </a:cubicBezTo>
                      <a:cubicBezTo>
                        <a:pt x="37" y="21"/>
                        <a:pt x="21" y="26"/>
                        <a:pt x="8" y="34"/>
                      </a:cubicBezTo>
                      <a:close/>
                    </a:path>
                  </a:pathLst>
                </a:custGeom>
                <a:solidFill>
                  <a:srgbClr val="3F762A">
                    <a:alpha val="100000"/>
                  </a:srgbClr>
                </a:solidFill>
                <a:ln w="9525">
                  <a:noFill/>
                </a:ln>
              </p:spPr>
              <p:txBody>
                <a:bodyPr/>
                <a:lstStyle/>
                <a:p>
                  <a:endParaRPr lang="zh-CN" altLang="en-US"/>
                </a:p>
              </p:txBody>
            </p:sp>
            <p:sp>
              <p:nvSpPr>
                <p:cNvPr id="38972" name="Freeform 80"/>
                <p:cNvSpPr/>
                <p:nvPr/>
              </p:nvSpPr>
              <p:spPr>
                <a:xfrm>
                  <a:off x="107951" y="258762"/>
                  <a:ext cx="73025" cy="26988"/>
                </a:xfrm>
                <a:custGeom>
                  <a:avLst/>
                  <a:gdLst>
                    <a:gd name="txL" fmla="*/ 0 w 64"/>
                    <a:gd name="txT" fmla="*/ 0 h 24"/>
                    <a:gd name="txR" fmla="*/ 64 w 64"/>
                    <a:gd name="txB" fmla="*/ 24 h 24"/>
                  </a:gdLst>
                  <a:ahLst/>
                  <a:cxnLst>
                    <a:cxn ang="0">
                      <a:pos x="3423" y="26988"/>
                    </a:cxn>
                    <a:cxn ang="0">
                      <a:pos x="0" y="7872"/>
                    </a:cxn>
                    <a:cxn ang="0">
                      <a:pos x="7489" y="0"/>
                    </a:cxn>
                    <a:cxn ang="0">
                      <a:pos x="7489" y="19117"/>
                    </a:cxn>
                    <a:cxn ang="0">
                      <a:pos x="3423" y="26988"/>
                    </a:cxn>
                  </a:cxnLst>
                  <a:rect l="txL" t="txT" r="txR" b="txB"/>
                  <a:pathLst>
                    <a:path w="64" h="24">
                      <a:moveTo>
                        <a:pt x="3" y="24"/>
                      </a:moveTo>
                      <a:cubicBezTo>
                        <a:pt x="0" y="7"/>
                        <a:pt x="0" y="7"/>
                        <a:pt x="0" y="7"/>
                      </a:cubicBezTo>
                      <a:cubicBezTo>
                        <a:pt x="20" y="3"/>
                        <a:pt x="41" y="0"/>
                        <a:pt x="64" y="0"/>
                      </a:cubicBezTo>
                      <a:cubicBezTo>
                        <a:pt x="64" y="17"/>
                        <a:pt x="64" y="17"/>
                        <a:pt x="64" y="17"/>
                      </a:cubicBezTo>
                      <a:cubicBezTo>
                        <a:pt x="43" y="17"/>
                        <a:pt x="22" y="19"/>
                        <a:pt x="3" y="24"/>
                      </a:cubicBezTo>
                      <a:close/>
                    </a:path>
                  </a:pathLst>
                </a:custGeom>
                <a:solidFill>
                  <a:srgbClr val="3F762A">
                    <a:alpha val="100000"/>
                  </a:srgbClr>
                </a:solidFill>
                <a:ln w="9525">
                  <a:noFill/>
                </a:ln>
              </p:spPr>
              <p:txBody>
                <a:bodyPr/>
                <a:lstStyle/>
                <a:p>
                  <a:endParaRPr lang="zh-CN" altLang="en-US"/>
                </a:p>
              </p:txBody>
            </p:sp>
            <p:sp>
              <p:nvSpPr>
                <p:cNvPr id="38973" name="Rectangle 81"/>
                <p:cNvSpPr/>
                <p:nvPr/>
              </p:nvSpPr>
              <p:spPr>
                <a:xfrm>
                  <a:off x="173038" y="95250"/>
                  <a:ext cx="17463" cy="85725"/>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74" name="Rectangle 82"/>
                <p:cNvSpPr/>
                <p:nvPr/>
              </p:nvSpPr>
              <p:spPr>
                <a:xfrm>
                  <a:off x="173038" y="180975"/>
                  <a:ext cx="17463" cy="87313"/>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75" name="Freeform 83"/>
                <p:cNvSpPr/>
                <p:nvPr/>
              </p:nvSpPr>
              <p:spPr>
                <a:xfrm>
                  <a:off x="173038" y="354012"/>
                  <a:ext cx="17463" cy="1"/>
                </a:xfrm>
                <a:custGeom>
                  <a:avLst/>
                  <a:gdLst>
                    <a:gd name="txL" fmla="*/ 0 w 11"/>
                    <a:gd name="txT" fmla="*/ 0 h 1"/>
                    <a:gd name="txR" fmla="*/ 11 w 11"/>
                    <a:gd name="txB" fmla="*/ 1 h 1"/>
                  </a:gdLst>
                  <a:ahLst/>
                  <a:cxnLst>
                    <a:cxn ang="0">
                      <a:pos x="0" y="0"/>
                    </a:cxn>
                    <a:cxn ang="0">
                      <a:pos x="0" y="0"/>
                    </a:cxn>
                    <a:cxn ang="0">
                      <a:pos x="17463" y="0"/>
                    </a:cxn>
                    <a:cxn ang="0">
                      <a:pos x="0" y="0"/>
                    </a:cxn>
                  </a:cxnLst>
                  <a:rect l="txL" t="txT" r="txR" b="txB"/>
                  <a:pathLst>
                    <a:path w="11" h="1">
                      <a:moveTo>
                        <a:pt x="0" y="0"/>
                      </a:moveTo>
                      <a:lnTo>
                        <a:pt x="0" y="0"/>
                      </a:lnTo>
                      <a:lnTo>
                        <a:pt x="11" y="0"/>
                      </a:lnTo>
                      <a:lnTo>
                        <a:pt x="0" y="0"/>
                      </a:lnTo>
                      <a:close/>
                    </a:path>
                  </a:pathLst>
                </a:custGeom>
                <a:solidFill>
                  <a:srgbClr val="3F762A">
                    <a:alpha val="100000"/>
                  </a:srgbClr>
                </a:solidFill>
                <a:ln w="9525">
                  <a:noFill/>
                </a:ln>
              </p:spPr>
              <p:txBody>
                <a:bodyPr/>
                <a:lstStyle/>
                <a:p>
                  <a:endParaRPr lang="zh-CN" altLang="en-US"/>
                </a:p>
              </p:txBody>
            </p:sp>
            <p:sp>
              <p:nvSpPr>
                <p:cNvPr id="38976" name="Rectangle 84"/>
                <p:cNvSpPr/>
                <p:nvPr/>
              </p:nvSpPr>
              <p:spPr>
                <a:xfrm>
                  <a:off x="173038" y="9525"/>
                  <a:ext cx="17463" cy="85725"/>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77" name="Freeform 85"/>
                <p:cNvSpPr/>
                <p:nvPr/>
              </p:nvSpPr>
              <p:spPr>
                <a:xfrm>
                  <a:off x="173038" y="9525"/>
                  <a:ext cx="17463" cy="1"/>
                </a:xfrm>
                <a:custGeom>
                  <a:avLst/>
                  <a:gdLst>
                    <a:gd name="txL" fmla="*/ 0 w 11"/>
                    <a:gd name="txT" fmla="*/ 0 h 1"/>
                    <a:gd name="txR" fmla="*/ 11 w 11"/>
                    <a:gd name="txB" fmla="*/ 1 h 1"/>
                  </a:gdLst>
                  <a:ahLst/>
                  <a:cxnLst>
                    <a:cxn ang="0">
                      <a:pos x="17463" y="0"/>
                    </a:cxn>
                    <a:cxn ang="0">
                      <a:pos x="0" y="0"/>
                    </a:cxn>
                    <a:cxn ang="0">
                      <a:pos x="17463" y="0"/>
                    </a:cxn>
                    <a:cxn ang="0">
                      <a:pos x="17463" y="0"/>
                    </a:cxn>
                  </a:cxnLst>
                  <a:rect l="txL" t="txT" r="txR" b="txB"/>
                  <a:pathLst>
                    <a:path w="11" h="1">
                      <a:moveTo>
                        <a:pt x="11" y="0"/>
                      </a:moveTo>
                      <a:lnTo>
                        <a:pt x="0" y="0"/>
                      </a:lnTo>
                      <a:lnTo>
                        <a:pt x="11" y="0"/>
                      </a:lnTo>
                      <a:lnTo>
                        <a:pt x="11" y="0"/>
                      </a:lnTo>
                      <a:close/>
                    </a:path>
                  </a:pathLst>
                </a:custGeom>
                <a:solidFill>
                  <a:srgbClr val="3F762A">
                    <a:alpha val="100000"/>
                  </a:srgbClr>
                </a:solidFill>
                <a:ln w="9525">
                  <a:noFill/>
                </a:ln>
              </p:spPr>
              <p:txBody>
                <a:bodyPr/>
                <a:lstStyle/>
                <a:p>
                  <a:endParaRPr lang="zh-CN" altLang="en-US"/>
                </a:p>
              </p:txBody>
            </p:sp>
            <p:sp>
              <p:nvSpPr>
                <p:cNvPr id="38978" name="Rectangle 86"/>
                <p:cNvSpPr/>
                <p:nvPr/>
              </p:nvSpPr>
              <p:spPr>
                <a:xfrm>
                  <a:off x="173038" y="268287"/>
                  <a:ext cx="17463" cy="85725"/>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79" name="Freeform 41"/>
                <p:cNvSpPr/>
                <p:nvPr/>
              </p:nvSpPr>
              <p:spPr>
                <a:xfrm>
                  <a:off x="180976" y="344487"/>
                  <a:ext cx="1" cy="19050"/>
                </a:xfrm>
                <a:custGeom>
                  <a:avLst/>
                  <a:gdLst>
                    <a:gd name="txL" fmla="*/ 0 w 1"/>
                    <a:gd name="txT" fmla="*/ 0 h 12"/>
                    <a:gd name="txR" fmla="*/ 1 w 1"/>
                    <a:gd name="txB" fmla="*/ 12 h 12"/>
                  </a:gdLst>
                  <a:ahLst/>
                  <a:cxnLst>
                    <a:cxn ang="0">
                      <a:pos x="0" y="19050"/>
                    </a:cxn>
                    <a:cxn ang="0">
                      <a:pos x="0" y="19050"/>
                    </a:cxn>
                    <a:cxn ang="0">
                      <a:pos x="0" y="0"/>
                    </a:cxn>
                    <a:cxn ang="0">
                      <a:pos x="0" y="0"/>
                    </a:cxn>
                    <a:cxn ang="0">
                      <a:pos x="0" y="6350"/>
                    </a:cxn>
                    <a:cxn ang="0">
                      <a:pos x="0" y="19050"/>
                    </a:cxn>
                  </a:cxnLst>
                  <a:rect l="txL" t="txT" r="txR" b="txB"/>
                  <a:pathLst>
                    <a:path w="1" h="12">
                      <a:moveTo>
                        <a:pt x="0" y="12"/>
                      </a:moveTo>
                      <a:lnTo>
                        <a:pt x="0" y="12"/>
                      </a:lnTo>
                      <a:lnTo>
                        <a:pt x="0" y="0"/>
                      </a:lnTo>
                      <a:lnTo>
                        <a:pt x="0" y="0"/>
                      </a:lnTo>
                      <a:lnTo>
                        <a:pt x="0" y="4"/>
                      </a:lnTo>
                      <a:lnTo>
                        <a:pt x="0" y="12"/>
                      </a:lnTo>
                      <a:close/>
                    </a:path>
                  </a:pathLst>
                </a:custGeom>
                <a:solidFill>
                  <a:srgbClr val="3F762A">
                    <a:alpha val="100000"/>
                  </a:srgbClr>
                </a:solidFill>
                <a:ln w="9525">
                  <a:noFill/>
                </a:ln>
              </p:spPr>
              <p:txBody>
                <a:bodyPr/>
                <a:lstStyle/>
                <a:p>
                  <a:endParaRPr lang="zh-CN" altLang="en-US"/>
                </a:p>
              </p:txBody>
            </p:sp>
          </p:grpSp>
        </p:grpSp>
        <p:sp>
          <p:nvSpPr>
            <p:cNvPr id="38980" name="椭圆 39"/>
            <p:cNvSpPr/>
            <p:nvPr/>
          </p:nvSpPr>
          <p:spPr>
            <a:xfrm>
              <a:off x="2685370" y="714114"/>
              <a:ext cx="1434604" cy="1434604"/>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anose="020F0502020204030204" pitchFamily="2" charset="0"/>
                  <a:ea typeface="Calibri" panose="020F0502020204030204" pitchFamily="2" charset="0"/>
                  <a:sym typeface="Calibri" panose="020F0502020204030204" pitchFamily="2" charset="0"/>
                </a:rPr>
                <a:t>01</a:t>
              </a:r>
              <a:endParaRPr lang="zh-CN" altLang="en-US" sz="60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8981" name="组合 38980"/>
          <p:cNvGrpSpPr/>
          <p:nvPr/>
        </p:nvGrpSpPr>
        <p:grpSpPr>
          <a:xfrm>
            <a:off x="1630363" y="4003675"/>
            <a:ext cx="4119562" cy="2232025"/>
            <a:chOff x="0" y="0"/>
            <a:chExt cx="3910244" cy="2119401"/>
          </a:xfrm>
        </p:grpSpPr>
        <p:grpSp>
          <p:nvGrpSpPr>
            <p:cNvPr id="38982" name="组合 38981"/>
            <p:cNvGrpSpPr/>
            <p:nvPr/>
          </p:nvGrpSpPr>
          <p:grpSpPr>
            <a:xfrm>
              <a:off x="0" y="511430"/>
              <a:ext cx="3229457" cy="1607971"/>
              <a:chOff x="0" y="0"/>
              <a:chExt cx="3229457" cy="1607971"/>
            </a:xfrm>
          </p:grpSpPr>
          <p:sp>
            <p:nvSpPr>
              <p:cNvPr id="38983" name="等腰三角形 41"/>
              <p:cNvSpPr/>
              <p:nvPr/>
            </p:nvSpPr>
            <p:spPr>
              <a:xfrm rot="-16200000" flipH="1">
                <a:off x="1307718" y="94701"/>
                <a:ext cx="205549" cy="2820985"/>
              </a:xfrm>
              <a:custGeom>
                <a:avLst/>
                <a:gdLst>
                  <a:gd name="txL" fmla="*/ 0 w 222648"/>
                  <a:gd name="txT" fmla="*/ 0 h 3055655"/>
                  <a:gd name="txR" fmla="*/ 222648 w 222648"/>
                  <a:gd name="txB" fmla="*/ 3055655 h 3055655"/>
                </a:gdLst>
                <a:ahLst/>
                <a:cxnLst>
                  <a:cxn ang="0">
                    <a:pos x="3441" y="2402"/>
                  </a:cxn>
                  <a:cxn ang="0">
                    <a:pos x="38038" y="62643"/>
                  </a:cxn>
                  <a:cxn ang="0">
                    <a:pos x="8941" y="0"/>
                  </a:cxn>
                  <a:cxn ang="0">
                    <a:pos x="8941" y="2402"/>
                  </a:cxn>
                  <a:cxn ang="0">
                    <a:pos x="3441" y="2402"/>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8984" name="矩形 94"/>
              <p:cNvSpPr/>
              <p:nvPr/>
            </p:nvSpPr>
            <p:spPr>
              <a:xfrm>
                <a:off x="66069" y="0"/>
                <a:ext cx="3163388" cy="1402419"/>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8985" name="组合 38984"/>
              <p:cNvGrpSpPr/>
              <p:nvPr/>
            </p:nvGrpSpPr>
            <p:grpSpPr>
              <a:xfrm>
                <a:off x="66069" y="79906"/>
                <a:ext cx="2990720" cy="1379426"/>
                <a:chOff x="0" y="0"/>
                <a:chExt cx="3239510" cy="1494182"/>
              </a:xfrm>
            </p:grpSpPr>
            <p:sp>
              <p:nvSpPr>
                <p:cNvPr id="38986" name="文本框 99"/>
                <p:cNvSpPr/>
                <p:nvPr/>
              </p:nvSpPr>
              <p:spPr>
                <a:xfrm>
                  <a:off x="943172" y="0"/>
                  <a:ext cx="1914263" cy="379870"/>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个人监护档案</a:t>
                  </a:r>
                  <a:endParaRPr lang="zh-CN" altLang="en-US" b="1" dirty="0">
                    <a:solidFill>
                      <a:srgbClr val="000000"/>
                    </a:solidFill>
                    <a:latin typeface="仿宋_GB2312" pitchFamily="1" charset="-122"/>
                    <a:ea typeface="仿宋_GB2312" pitchFamily="1" charset="-122"/>
                  </a:endParaRPr>
                </a:p>
              </p:txBody>
            </p:sp>
            <p:sp>
              <p:nvSpPr>
                <p:cNvPr id="38987" name="矩形 100"/>
                <p:cNvSpPr/>
                <p:nvPr/>
              </p:nvSpPr>
              <p:spPr>
                <a:xfrm>
                  <a:off x="0" y="386228"/>
                  <a:ext cx="3239510" cy="1107954"/>
                </a:xfrm>
                <a:prstGeom prst="rect">
                  <a:avLst/>
                </a:prstGeom>
                <a:noFill/>
                <a:ln w="9525">
                  <a:noFill/>
                </a:ln>
              </p:spPr>
              <p:txBody>
                <a:bodyPr>
                  <a:spAutoFit/>
                </a:bodyPr>
                <a:lstStyle/>
                <a:p>
                  <a:pPr lvl="0" eaLnBrk="1" hangingPunct="1"/>
                  <a:r>
                    <a:rPr lang="zh-CN" altLang="en-US" sz="1600" dirty="0">
                      <a:solidFill>
                        <a:srgbClr val="000000"/>
                      </a:solidFill>
                      <a:latin typeface="宋体" panose="02010600030101010101" pitchFamily="2" charset="-122"/>
                      <a:ea typeface="宋体" panose="02010600030101010101" pitchFamily="2" charset="-122"/>
                    </a:rPr>
                    <a:t>劳动者个人信息卡（表</a:t>
                  </a:r>
                  <a:r>
                    <a:rPr lang="en-US" altLang="x-none" sz="1600" dirty="0">
                      <a:solidFill>
                        <a:srgbClr val="000000"/>
                      </a:solidFill>
                      <a:latin typeface="宋体" panose="02010600030101010101" pitchFamily="2" charset="-122"/>
                      <a:ea typeface="宋体" panose="02010600030101010101" pitchFamily="2" charset="-122"/>
                    </a:rPr>
                    <a:t>6-1</a:t>
                  </a:r>
                  <a:r>
                    <a:rPr lang="zh-CN" altLang="en-US" sz="1600" dirty="0">
                      <a:solidFill>
                        <a:srgbClr val="000000"/>
                      </a:solidFill>
                      <a:latin typeface="宋体" panose="02010600030101010101" pitchFamily="2" charset="-122"/>
                      <a:ea typeface="宋体" panose="02010600030101010101" pitchFamily="2" charset="-122"/>
                    </a:rPr>
                    <a:t>）；</a:t>
                  </a:r>
                  <a:endParaRPr lang="en-US" altLang="x-none" sz="1600" dirty="0">
                    <a:solidFill>
                      <a:srgbClr val="000000"/>
                    </a:solidFill>
                    <a:latin typeface="宋体" panose="02010600030101010101" pitchFamily="2" charset="-122"/>
                    <a:ea typeface="宋体" panose="02010600030101010101" pitchFamily="2" charset="-122"/>
                  </a:endParaRPr>
                </a:p>
                <a:p>
                  <a:pPr lvl="0" eaLnBrk="1" hangingPunct="1"/>
                  <a:r>
                    <a:rPr lang="zh-CN" altLang="en-US" sz="1600" dirty="0">
                      <a:solidFill>
                        <a:srgbClr val="000000"/>
                      </a:solidFill>
                      <a:latin typeface="宋体" panose="02010600030101010101" pitchFamily="2" charset="-122"/>
                      <a:ea typeface="宋体" panose="02010600030101010101" pitchFamily="2" charset="-122"/>
                    </a:rPr>
                    <a:t>岗位检测结果（表</a:t>
                  </a:r>
                  <a:r>
                    <a:rPr lang="en-US" altLang="x-none" sz="1600" dirty="0">
                      <a:solidFill>
                        <a:srgbClr val="000000"/>
                      </a:solidFill>
                      <a:latin typeface="宋体" panose="02010600030101010101" pitchFamily="2" charset="-122"/>
                      <a:ea typeface="宋体" panose="02010600030101010101" pitchFamily="2" charset="-122"/>
                    </a:rPr>
                    <a:t>6-2</a:t>
                  </a:r>
                  <a:r>
                    <a:rPr lang="zh-CN" altLang="en-US" sz="1600" dirty="0">
                      <a:solidFill>
                        <a:srgbClr val="000000"/>
                      </a:solidFill>
                      <a:latin typeface="宋体" panose="02010600030101010101" pitchFamily="2" charset="-122"/>
                      <a:ea typeface="宋体" panose="02010600030101010101" pitchFamily="2" charset="-122"/>
                    </a:rPr>
                    <a:t>）；历次体检结果及处理情况（表</a:t>
                  </a:r>
                  <a:r>
                    <a:rPr lang="en-US" altLang="x-none" sz="1600" dirty="0">
                      <a:solidFill>
                        <a:srgbClr val="000000"/>
                      </a:solidFill>
                      <a:latin typeface="宋体" panose="02010600030101010101" pitchFamily="2" charset="-122"/>
                      <a:ea typeface="宋体" panose="02010600030101010101" pitchFamily="2" charset="-122"/>
                    </a:rPr>
                    <a:t>6-3</a:t>
                  </a:r>
                  <a:r>
                    <a:rPr lang="zh-CN" altLang="en-US" sz="1600" dirty="0">
                      <a:solidFill>
                        <a:srgbClr val="000000"/>
                      </a:solidFill>
                      <a:latin typeface="宋体" panose="02010600030101010101" pitchFamily="2" charset="-122"/>
                      <a:ea typeface="宋体" panose="02010600030101010101" pitchFamily="2" charset="-122"/>
                    </a:rPr>
                    <a:t>）；历次体检表及诊疗资料</a:t>
                  </a:r>
                  <a:endParaRPr lang="en-US" altLang="x-none" sz="1600" dirty="0">
                    <a:solidFill>
                      <a:srgbClr val="000000"/>
                    </a:solidFill>
                    <a:latin typeface="宋体" panose="02010600030101010101" pitchFamily="2" charset="-122"/>
                    <a:ea typeface="宋体" panose="02010600030101010101" pitchFamily="2" charset="-122"/>
                  </a:endParaRPr>
                </a:p>
              </p:txBody>
            </p:sp>
          </p:grpSp>
        </p:grpSp>
        <p:sp>
          <p:nvSpPr>
            <p:cNvPr id="38988" name="椭圆 95"/>
            <p:cNvSpPr/>
            <p:nvPr/>
          </p:nvSpPr>
          <p:spPr>
            <a:xfrm>
              <a:off x="2548670" y="0"/>
              <a:ext cx="1361574" cy="1361574"/>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anose="020F0502020204030204" pitchFamily="2" charset="0"/>
                  <a:ea typeface="Calibri" panose="020F0502020204030204" pitchFamily="2" charset="0"/>
                  <a:sym typeface="Calibri" panose="020F0502020204030204" pitchFamily="2" charset="0"/>
                </a:rPr>
                <a:t>03</a:t>
              </a:r>
              <a:endParaRPr lang="zh-CN" altLang="en-US" sz="60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8989" name="组合 38988"/>
          <p:cNvGrpSpPr/>
          <p:nvPr/>
        </p:nvGrpSpPr>
        <p:grpSpPr>
          <a:xfrm>
            <a:off x="2286000" y="4713288"/>
            <a:ext cx="265113" cy="266700"/>
            <a:chOff x="0" y="0"/>
            <a:chExt cx="1196" cy="1196"/>
          </a:xfrm>
        </p:grpSpPr>
        <p:sp>
          <p:nvSpPr>
            <p:cNvPr id="38990" name="Oval 90"/>
            <p:cNvSpPr/>
            <p:nvPr/>
          </p:nvSpPr>
          <p:spPr>
            <a:xfrm>
              <a:off x="0" y="0"/>
              <a:ext cx="1196" cy="1196"/>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91" name="Freeform 92"/>
            <p:cNvSpPr>
              <a:spLocks noEditPoints="1"/>
            </p:cNvSpPr>
            <p:nvPr/>
          </p:nvSpPr>
          <p:spPr>
            <a:xfrm>
              <a:off x="278" y="283"/>
              <a:ext cx="639" cy="640"/>
            </a:xfrm>
            <a:custGeom>
              <a:avLst/>
              <a:gdLst>
                <a:gd name="txL" fmla="*/ 0 w 269"/>
                <a:gd name="txT" fmla="*/ 0 h 269"/>
                <a:gd name="txR" fmla="*/ 269 w 269"/>
                <a:gd name="txB" fmla="*/ 269 h 269"/>
              </a:gdLst>
              <a:ahLst/>
              <a:cxnLst>
                <a:cxn ang="0">
                  <a:pos x="318" y="0"/>
                </a:cxn>
                <a:cxn ang="0">
                  <a:pos x="0" y="319"/>
                </a:cxn>
                <a:cxn ang="0">
                  <a:pos x="318" y="640"/>
                </a:cxn>
                <a:cxn ang="0">
                  <a:pos x="639" y="319"/>
                </a:cxn>
                <a:cxn ang="0">
                  <a:pos x="318" y="0"/>
                </a:cxn>
                <a:cxn ang="0">
                  <a:pos x="318" y="597"/>
                </a:cxn>
                <a:cxn ang="0">
                  <a:pos x="40" y="319"/>
                </a:cxn>
                <a:cxn ang="0">
                  <a:pos x="318" y="40"/>
                </a:cxn>
                <a:cxn ang="0">
                  <a:pos x="596" y="319"/>
                </a:cxn>
                <a:cxn ang="0">
                  <a:pos x="318" y="597"/>
                </a:cxn>
              </a:cxnLst>
              <a:rect l="txL" t="txT" r="txR" b="txB"/>
              <a:pathLst>
                <a:path w="269" h="269">
                  <a:moveTo>
                    <a:pt x="134" y="0"/>
                  </a:moveTo>
                  <a:cubicBezTo>
                    <a:pt x="60" y="0"/>
                    <a:pt x="0" y="60"/>
                    <a:pt x="0" y="134"/>
                  </a:cubicBezTo>
                  <a:cubicBezTo>
                    <a:pt x="0" y="209"/>
                    <a:pt x="60" y="269"/>
                    <a:pt x="134" y="269"/>
                  </a:cubicBezTo>
                  <a:cubicBezTo>
                    <a:pt x="209" y="269"/>
                    <a:pt x="269" y="209"/>
                    <a:pt x="269" y="134"/>
                  </a:cubicBezTo>
                  <a:cubicBezTo>
                    <a:pt x="269" y="60"/>
                    <a:pt x="209" y="0"/>
                    <a:pt x="134" y="0"/>
                  </a:cubicBezTo>
                  <a:close/>
                  <a:moveTo>
                    <a:pt x="134" y="251"/>
                  </a:moveTo>
                  <a:cubicBezTo>
                    <a:pt x="70" y="251"/>
                    <a:pt x="17" y="199"/>
                    <a:pt x="17" y="134"/>
                  </a:cubicBezTo>
                  <a:cubicBezTo>
                    <a:pt x="17" y="70"/>
                    <a:pt x="70" y="17"/>
                    <a:pt x="134" y="17"/>
                  </a:cubicBezTo>
                  <a:cubicBezTo>
                    <a:pt x="199" y="17"/>
                    <a:pt x="251" y="70"/>
                    <a:pt x="251" y="134"/>
                  </a:cubicBezTo>
                  <a:cubicBezTo>
                    <a:pt x="251" y="199"/>
                    <a:pt x="199" y="251"/>
                    <a:pt x="134" y="251"/>
                  </a:cubicBezTo>
                  <a:close/>
                </a:path>
              </a:pathLst>
            </a:custGeom>
            <a:solidFill>
              <a:srgbClr val="1C263A">
                <a:alpha val="100000"/>
              </a:srgbClr>
            </a:solidFill>
            <a:ln w="9525">
              <a:noFill/>
            </a:ln>
          </p:spPr>
          <p:txBody>
            <a:bodyPr/>
            <a:lstStyle/>
            <a:p>
              <a:endParaRPr lang="zh-CN" altLang="en-US"/>
            </a:p>
          </p:txBody>
        </p:sp>
        <p:sp>
          <p:nvSpPr>
            <p:cNvPr id="38992" name="Freeform 93"/>
            <p:cNvSpPr>
              <a:spLocks noEditPoints="1"/>
            </p:cNvSpPr>
            <p:nvPr/>
          </p:nvSpPr>
          <p:spPr>
            <a:xfrm>
              <a:off x="202" y="207"/>
              <a:ext cx="789" cy="792"/>
            </a:xfrm>
            <a:custGeom>
              <a:avLst/>
              <a:gdLst>
                <a:gd name="txL" fmla="*/ 0 w 332"/>
                <a:gd name="txT" fmla="*/ 0 h 333"/>
                <a:gd name="txR" fmla="*/ 332 w 332"/>
                <a:gd name="txB" fmla="*/ 333 h 333"/>
              </a:gdLst>
              <a:ahLst/>
              <a:cxnLst>
                <a:cxn ang="0">
                  <a:pos x="394" y="0"/>
                </a:cxn>
                <a:cxn ang="0">
                  <a:pos x="0" y="395"/>
                </a:cxn>
                <a:cxn ang="0">
                  <a:pos x="394" y="792"/>
                </a:cxn>
                <a:cxn ang="0">
                  <a:pos x="789" y="395"/>
                </a:cxn>
                <a:cxn ang="0">
                  <a:pos x="394" y="0"/>
                </a:cxn>
                <a:cxn ang="0">
                  <a:pos x="394" y="716"/>
                </a:cxn>
                <a:cxn ang="0">
                  <a:pos x="74" y="395"/>
                </a:cxn>
                <a:cxn ang="0">
                  <a:pos x="394" y="76"/>
                </a:cxn>
                <a:cxn ang="0">
                  <a:pos x="715" y="395"/>
                </a:cxn>
                <a:cxn ang="0">
                  <a:pos x="394" y="716"/>
                </a:cxn>
              </a:cxnLst>
              <a:rect l="txL" t="txT" r="txR" b="txB"/>
              <a:pathLst>
                <a:path w="332" h="333">
                  <a:moveTo>
                    <a:pt x="166" y="0"/>
                  </a:moveTo>
                  <a:cubicBezTo>
                    <a:pt x="74" y="0"/>
                    <a:pt x="0" y="74"/>
                    <a:pt x="0" y="166"/>
                  </a:cubicBezTo>
                  <a:cubicBezTo>
                    <a:pt x="0" y="258"/>
                    <a:pt x="74" y="333"/>
                    <a:pt x="166" y="333"/>
                  </a:cubicBezTo>
                  <a:cubicBezTo>
                    <a:pt x="258" y="333"/>
                    <a:pt x="332" y="258"/>
                    <a:pt x="332" y="166"/>
                  </a:cubicBezTo>
                  <a:cubicBezTo>
                    <a:pt x="332" y="74"/>
                    <a:pt x="258" y="0"/>
                    <a:pt x="166" y="0"/>
                  </a:cubicBezTo>
                  <a:close/>
                  <a:moveTo>
                    <a:pt x="166" y="301"/>
                  </a:moveTo>
                  <a:cubicBezTo>
                    <a:pt x="92" y="301"/>
                    <a:pt x="31" y="241"/>
                    <a:pt x="31" y="166"/>
                  </a:cubicBezTo>
                  <a:cubicBezTo>
                    <a:pt x="31" y="92"/>
                    <a:pt x="92" y="32"/>
                    <a:pt x="166" y="32"/>
                  </a:cubicBezTo>
                  <a:cubicBezTo>
                    <a:pt x="240" y="32"/>
                    <a:pt x="301" y="92"/>
                    <a:pt x="301" y="166"/>
                  </a:cubicBezTo>
                  <a:cubicBezTo>
                    <a:pt x="301" y="241"/>
                    <a:pt x="240" y="301"/>
                    <a:pt x="166" y="301"/>
                  </a:cubicBezTo>
                  <a:close/>
                </a:path>
              </a:pathLst>
            </a:custGeom>
            <a:solidFill>
              <a:schemeClr val="bg1">
                <a:alpha val="100000"/>
              </a:schemeClr>
            </a:solidFill>
            <a:ln w="9525">
              <a:noFill/>
            </a:ln>
          </p:spPr>
          <p:txBody>
            <a:bodyPr/>
            <a:lstStyle/>
            <a:p>
              <a:endParaRPr lang="zh-CN" altLang="en-US"/>
            </a:p>
          </p:txBody>
        </p:sp>
        <p:sp>
          <p:nvSpPr>
            <p:cNvPr id="38993" name="Oval 94"/>
            <p:cNvSpPr/>
            <p:nvPr/>
          </p:nvSpPr>
          <p:spPr>
            <a:xfrm>
              <a:off x="402" y="407"/>
              <a:ext cx="390" cy="390"/>
            </a:xfrm>
            <a:prstGeom prst="ellipse">
              <a:avLst/>
            </a:prstGeom>
            <a:solidFill>
              <a:srgbClr val="92CF7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94" name="Oval 95"/>
            <p:cNvSpPr/>
            <p:nvPr/>
          </p:nvSpPr>
          <p:spPr>
            <a:xfrm>
              <a:off x="478" y="483"/>
              <a:ext cx="240" cy="240"/>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95" name="Rectangle 98"/>
            <p:cNvSpPr/>
            <p:nvPr/>
          </p:nvSpPr>
          <p:spPr>
            <a:xfrm>
              <a:off x="792" y="664"/>
              <a:ext cx="14" cy="197"/>
            </a:xfrm>
            <a:prstGeom prst="rect">
              <a:avLst/>
            </a:prstGeom>
            <a:solidFill>
              <a:srgbClr val="1C263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96" name="Oval 99"/>
            <p:cNvSpPr/>
            <p:nvPr/>
          </p:nvSpPr>
          <p:spPr>
            <a:xfrm>
              <a:off x="549"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97" name="Oval 100"/>
            <p:cNvSpPr/>
            <p:nvPr/>
          </p:nvSpPr>
          <p:spPr>
            <a:xfrm>
              <a:off x="608"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98" name="Oval 101"/>
            <p:cNvSpPr/>
            <p:nvPr/>
          </p:nvSpPr>
          <p:spPr>
            <a:xfrm>
              <a:off x="668"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8999" name="Oval 102"/>
            <p:cNvSpPr/>
            <p:nvPr/>
          </p:nvSpPr>
          <p:spPr>
            <a:xfrm>
              <a:off x="727"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0" name="Oval 103"/>
            <p:cNvSpPr/>
            <p:nvPr/>
          </p:nvSpPr>
          <p:spPr>
            <a:xfrm>
              <a:off x="787" y="666"/>
              <a:ext cx="16"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1" name="Oval 104"/>
            <p:cNvSpPr/>
            <p:nvPr/>
          </p:nvSpPr>
          <p:spPr>
            <a:xfrm>
              <a:off x="844"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2" name="Oval 105"/>
            <p:cNvSpPr/>
            <p:nvPr/>
          </p:nvSpPr>
          <p:spPr>
            <a:xfrm>
              <a:off x="903"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3" name="Oval 106"/>
            <p:cNvSpPr/>
            <p:nvPr/>
          </p:nvSpPr>
          <p:spPr>
            <a:xfrm>
              <a:off x="963"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4" name="Oval 107"/>
            <p:cNvSpPr/>
            <p:nvPr/>
          </p:nvSpPr>
          <p:spPr>
            <a:xfrm>
              <a:off x="1022" y="666"/>
              <a:ext cx="19" cy="17"/>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5" name="Oval 108"/>
            <p:cNvSpPr/>
            <p:nvPr/>
          </p:nvSpPr>
          <p:spPr>
            <a:xfrm>
              <a:off x="549"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6" name="Oval 109"/>
            <p:cNvSpPr/>
            <p:nvPr/>
          </p:nvSpPr>
          <p:spPr>
            <a:xfrm>
              <a:off x="608"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7" name="Oval 110"/>
            <p:cNvSpPr/>
            <p:nvPr/>
          </p:nvSpPr>
          <p:spPr>
            <a:xfrm>
              <a:off x="668"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8" name="Oval 111"/>
            <p:cNvSpPr/>
            <p:nvPr/>
          </p:nvSpPr>
          <p:spPr>
            <a:xfrm>
              <a:off x="727"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09" name="Oval 112"/>
            <p:cNvSpPr/>
            <p:nvPr/>
          </p:nvSpPr>
          <p:spPr>
            <a:xfrm>
              <a:off x="787" y="861"/>
              <a:ext cx="16"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10" name="Oval 113"/>
            <p:cNvSpPr/>
            <p:nvPr/>
          </p:nvSpPr>
          <p:spPr>
            <a:xfrm>
              <a:off x="844"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11" name="Oval 114"/>
            <p:cNvSpPr/>
            <p:nvPr/>
          </p:nvSpPr>
          <p:spPr>
            <a:xfrm>
              <a:off x="903"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12" name="Oval 115"/>
            <p:cNvSpPr/>
            <p:nvPr/>
          </p:nvSpPr>
          <p:spPr>
            <a:xfrm>
              <a:off x="963"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13" name="Oval 116"/>
            <p:cNvSpPr/>
            <p:nvPr/>
          </p:nvSpPr>
          <p:spPr>
            <a:xfrm>
              <a:off x="1022" y="861"/>
              <a:ext cx="19" cy="19"/>
            </a:xfrm>
            <a:prstGeom prst="ellipse">
              <a:avLst/>
            </a:prstGeom>
            <a:solidFill>
              <a:srgbClr val="FFFFF4"/>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grpSp>
        <p:nvGrpSpPr>
          <p:cNvPr id="39014" name="组合 39013"/>
          <p:cNvGrpSpPr/>
          <p:nvPr/>
        </p:nvGrpSpPr>
        <p:grpSpPr>
          <a:xfrm>
            <a:off x="6442075" y="4003675"/>
            <a:ext cx="4119563" cy="2232025"/>
            <a:chOff x="0" y="0"/>
            <a:chExt cx="4119975" cy="2233078"/>
          </a:xfrm>
        </p:grpSpPr>
        <p:grpSp>
          <p:nvGrpSpPr>
            <p:cNvPr id="39015" name="组合 39014"/>
            <p:cNvGrpSpPr/>
            <p:nvPr/>
          </p:nvGrpSpPr>
          <p:grpSpPr>
            <a:xfrm flipH="1">
              <a:off x="0" y="0"/>
              <a:ext cx="4119975" cy="2233078"/>
              <a:chOff x="0" y="0"/>
              <a:chExt cx="3910244" cy="2119401"/>
            </a:xfrm>
          </p:grpSpPr>
          <p:grpSp>
            <p:nvGrpSpPr>
              <p:cNvPr id="39016" name="组合 39015"/>
              <p:cNvGrpSpPr/>
              <p:nvPr/>
            </p:nvGrpSpPr>
            <p:grpSpPr>
              <a:xfrm>
                <a:off x="0" y="511433"/>
                <a:ext cx="2820986" cy="1607968"/>
                <a:chOff x="0" y="0"/>
                <a:chExt cx="2820986" cy="1607968"/>
              </a:xfrm>
            </p:grpSpPr>
            <p:sp>
              <p:nvSpPr>
                <p:cNvPr id="39017" name="等腰三角形 41"/>
                <p:cNvSpPr/>
                <p:nvPr/>
              </p:nvSpPr>
              <p:spPr>
                <a:xfrm rot="-16200000" flipH="1">
                  <a:off x="1307718" y="94698"/>
                  <a:ext cx="205549" cy="2820985"/>
                </a:xfrm>
                <a:custGeom>
                  <a:avLst/>
                  <a:gdLst>
                    <a:gd name="txL" fmla="*/ 0 w 222648"/>
                    <a:gd name="txT" fmla="*/ 0 h 3055655"/>
                    <a:gd name="txR" fmla="*/ 222648 w 222648"/>
                    <a:gd name="txB" fmla="*/ 3055655 h 3055655"/>
                  </a:gdLst>
                  <a:ahLst/>
                  <a:cxnLst>
                    <a:cxn ang="0">
                      <a:pos x="3441" y="2402"/>
                    </a:cxn>
                    <a:cxn ang="0">
                      <a:pos x="38038" y="62643"/>
                    </a:cxn>
                    <a:cxn ang="0">
                      <a:pos x="8941" y="0"/>
                    </a:cxn>
                    <a:cxn ang="0">
                      <a:pos x="8941" y="2402"/>
                    </a:cxn>
                    <a:cxn ang="0">
                      <a:pos x="3441" y="2402"/>
                    </a:cxn>
                  </a:cxnLst>
                  <a:rect l="txL" t="txT" r="txR" b="tx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rotWithShape="1">
                  <a:gsLst>
                    <a:gs pos="0">
                      <a:srgbClr val="FFFFFF">
                        <a:alpha val="100000"/>
                      </a:srgbClr>
                    </a:gs>
                    <a:gs pos="59000">
                      <a:srgbClr val="5B595B">
                        <a:alpha val="100000"/>
                      </a:srgbClr>
                    </a:gs>
                    <a:gs pos="100000">
                      <a:srgbClr val="433C29">
                        <a:alpha val="100000"/>
                      </a:srgbClr>
                    </a:gs>
                  </a:gsLst>
                  <a:lin ang="5400000" scaled="1"/>
                  <a:tileRect/>
                </a:gradFill>
                <a:ln w="9525">
                  <a:noFill/>
                </a:ln>
              </p:spPr>
              <p:txBody>
                <a:bodyPr/>
                <a:lstStyle/>
                <a:p>
                  <a:endParaRPr lang="zh-CN" altLang="en-US"/>
                </a:p>
              </p:txBody>
            </p:sp>
            <p:sp>
              <p:nvSpPr>
                <p:cNvPr id="39018" name="矩形 107"/>
                <p:cNvSpPr/>
                <p:nvPr/>
              </p:nvSpPr>
              <p:spPr>
                <a:xfrm>
                  <a:off x="66071" y="0"/>
                  <a:ext cx="2754915" cy="1402419"/>
                </a:xfrm>
                <a:prstGeom prst="rect">
                  <a:avLst/>
                </a:prstGeom>
                <a:solidFill>
                  <a:srgbClr val="D1E7A7"/>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9019" name="组合 39018"/>
                <p:cNvGrpSpPr/>
                <p:nvPr/>
              </p:nvGrpSpPr>
              <p:grpSpPr>
                <a:xfrm>
                  <a:off x="66072" y="79285"/>
                  <a:ext cx="2585408" cy="1165389"/>
                  <a:chOff x="0" y="0"/>
                  <a:chExt cx="2800480" cy="1262338"/>
                </a:xfrm>
              </p:grpSpPr>
              <p:sp>
                <p:nvSpPr>
                  <p:cNvPr id="39020" name="文本框 111"/>
                  <p:cNvSpPr/>
                  <p:nvPr/>
                </p:nvSpPr>
                <p:spPr>
                  <a:xfrm>
                    <a:off x="725249" y="0"/>
                    <a:ext cx="1197076" cy="379871"/>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其他材料</a:t>
                    </a:r>
                    <a:endParaRPr lang="zh-CN" altLang="en-US" b="1" dirty="0">
                      <a:solidFill>
                        <a:srgbClr val="000000"/>
                      </a:solidFill>
                      <a:latin typeface="仿宋_GB2312" pitchFamily="1" charset="-122"/>
                      <a:ea typeface="仿宋_GB2312" pitchFamily="1" charset="-122"/>
                    </a:endParaRPr>
                  </a:p>
                </p:txBody>
              </p:sp>
              <p:sp>
                <p:nvSpPr>
                  <p:cNvPr id="39021" name="矩形 112"/>
                  <p:cNvSpPr/>
                  <p:nvPr/>
                </p:nvSpPr>
                <p:spPr>
                  <a:xfrm>
                    <a:off x="0" y="407628"/>
                    <a:ext cx="2800480" cy="854710"/>
                  </a:xfrm>
                  <a:prstGeom prst="rect">
                    <a:avLst/>
                  </a:prstGeom>
                  <a:noFill/>
                  <a:ln w="9525">
                    <a:noFill/>
                  </a:ln>
                </p:spPr>
                <p:txBody>
                  <a:bodyPr>
                    <a:spAutoFit/>
                  </a:bodyPr>
                  <a:lstStyle/>
                  <a:p>
                    <a:pPr lvl="0" algn="r" eaLnBrk="1" hangingPunct="1"/>
                    <a:r>
                      <a:rPr lang="zh-CN" altLang="en-US" sz="1600" dirty="0">
                        <a:solidFill>
                          <a:srgbClr val="000000"/>
                        </a:solidFill>
                        <a:latin typeface="宋体" panose="02010600030101010101" pitchFamily="2" charset="-122"/>
                        <a:ea typeface="宋体" panose="02010600030101010101" pitchFamily="2" charset="-122"/>
                      </a:rPr>
                      <a:t>如：发放和领取接害岗位补贴的记录；不进行职业健康检查自愿离岗劳动者签字</a:t>
                    </a:r>
                    <a:endParaRPr lang="zh-CN" altLang="en-US" sz="1600" dirty="0">
                      <a:solidFill>
                        <a:srgbClr val="000000"/>
                      </a:solidFill>
                      <a:latin typeface="宋体" panose="02010600030101010101" pitchFamily="2" charset="-122"/>
                      <a:ea typeface="宋体" panose="02010600030101010101" pitchFamily="2" charset="-122"/>
                    </a:endParaRPr>
                  </a:p>
                </p:txBody>
              </p:sp>
            </p:grpSp>
          </p:grpSp>
          <p:sp>
            <p:nvSpPr>
              <p:cNvPr id="39022" name="椭圆 105"/>
              <p:cNvSpPr/>
              <p:nvPr/>
            </p:nvSpPr>
            <p:spPr>
              <a:xfrm>
                <a:off x="2548670" y="0"/>
                <a:ext cx="1361574" cy="1361574"/>
              </a:xfrm>
              <a:prstGeom prst="ellipse">
                <a:avLst/>
              </a:prstGeom>
              <a:solidFill>
                <a:srgbClr val="2A4F1C"/>
              </a:solidFill>
              <a:ln w="9525">
                <a:noFill/>
              </a:ln>
            </p:spPr>
            <p:txBody>
              <a:bodyPr anchor="ctr"/>
              <a:lstStyle/>
              <a:p>
                <a:pPr lvl="0" algn="ctr" eaLnBrk="1" hangingPunct="1"/>
                <a:r>
                  <a:rPr lang="en-US" altLang="x-none" sz="6000" dirty="0">
                    <a:solidFill>
                      <a:srgbClr val="FFFFFF"/>
                    </a:solidFill>
                    <a:latin typeface="Calibri" panose="020F0502020204030204" pitchFamily="2" charset="0"/>
                    <a:ea typeface="Calibri" panose="020F0502020204030204" pitchFamily="2" charset="0"/>
                    <a:sym typeface="Calibri" panose="020F0502020204030204" pitchFamily="2" charset="0"/>
                  </a:rPr>
                  <a:t>04</a:t>
                </a:r>
                <a:endParaRPr lang="zh-CN" altLang="en-US" sz="60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9023" name="组合 39022"/>
            <p:cNvGrpSpPr/>
            <p:nvPr/>
          </p:nvGrpSpPr>
          <p:grpSpPr>
            <a:xfrm>
              <a:off x="3314283" y="638667"/>
              <a:ext cx="370678" cy="324761"/>
              <a:chOff x="0" y="0"/>
              <a:chExt cx="248368" cy="217602"/>
            </a:xfrm>
          </p:grpSpPr>
          <p:sp>
            <p:nvSpPr>
              <p:cNvPr id="39024" name="Rectangle 122"/>
              <p:cNvSpPr/>
              <p:nvPr/>
            </p:nvSpPr>
            <p:spPr>
              <a:xfrm>
                <a:off x="33650" y="200297"/>
                <a:ext cx="8973" cy="17305"/>
              </a:xfrm>
              <a:prstGeom prst="rect">
                <a:avLst/>
              </a:prstGeom>
              <a:solidFill>
                <a:srgbClr val="2B353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25" name="Rectangle 123"/>
              <p:cNvSpPr/>
              <p:nvPr/>
            </p:nvSpPr>
            <p:spPr>
              <a:xfrm>
                <a:off x="206385" y="200297"/>
                <a:ext cx="9294" cy="17305"/>
              </a:xfrm>
              <a:prstGeom prst="rect">
                <a:avLst/>
              </a:prstGeom>
              <a:solidFill>
                <a:srgbClr val="2B353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26" name="Freeform 124"/>
              <p:cNvSpPr/>
              <p:nvPr/>
            </p:nvSpPr>
            <p:spPr>
              <a:xfrm>
                <a:off x="0" y="0"/>
                <a:ext cx="248368" cy="209270"/>
              </a:xfrm>
              <a:custGeom>
                <a:avLst/>
                <a:gdLst>
                  <a:gd name="txL" fmla="*/ 0 w 326"/>
                  <a:gd name="txT" fmla="*/ 0 h 275"/>
                  <a:gd name="txR" fmla="*/ 326 w 326"/>
                  <a:gd name="txB" fmla="*/ 275 h 275"/>
                </a:gdLst>
                <a:ahLst/>
                <a:cxnLst>
                  <a:cxn ang="0">
                    <a:pos x="51760" y="50803"/>
                  </a:cxn>
                  <a:cxn ang="0">
                    <a:pos x="24333" y="12662"/>
                  </a:cxn>
                  <a:cxn ang="0">
                    <a:pos x="27427" y="12662"/>
                  </a:cxn>
                  <a:cxn ang="0">
                    <a:pos x="0" y="50803"/>
                  </a:cxn>
                  <a:cxn ang="0">
                    <a:pos x="0" y="27395"/>
                  </a:cxn>
                  <a:cxn ang="0">
                    <a:pos x="27427" y="0"/>
                  </a:cxn>
                  <a:cxn ang="0">
                    <a:pos x="24333" y="0"/>
                  </a:cxn>
                  <a:cxn ang="0">
                    <a:pos x="51760" y="27395"/>
                  </a:cxn>
                  <a:cxn ang="0">
                    <a:pos x="51760" y="50803"/>
                  </a:cxn>
                </a:cxnLst>
                <a:rect l="txL" t="txT" r="txR" b="txB"/>
                <a:pathLst>
                  <a:path w="326" h="275">
                    <a:moveTo>
                      <a:pt x="326" y="239"/>
                    </a:moveTo>
                    <a:cubicBezTo>
                      <a:pt x="326" y="258"/>
                      <a:pt x="310" y="275"/>
                      <a:pt x="290" y="275"/>
                    </a:cubicBezTo>
                    <a:cubicBezTo>
                      <a:pt x="36" y="275"/>
                      <a:pt x="36" y="275"/>
                      <a:pt x="36" y="275"/>
                    </a:cubicBezTo>
                    <a:cubicBezTo>
                      <a:pt x="16" y="275"/>
                      <a:pt x="0" y="258"/>
                      <a:pt x="0" y="239"/>
                    </a:cubicBezTo>
                    <a:cubicBezTo>
                      <a:pt x="0" y="36"/>
                      <a:pt x="0" y="36"/>
                      <a:pt x="0" y="36"/>
                    </a:cubicBezTo>
                    <a:cubicBezTo>
                      <a:pt x="0" y="17"/>
                      <a:pt x="16" y="0"/>
                      <a:pt x="36" y="0"/>
                    </a:cubicBezTo>
                    <a:cubicBezTo>
                      <a:pt x="290" y="0"/>
                      <a:pt x="290" y="0"/>
                      <a:pt x="290" y="0"/>
                    </a:cubicBezTo>
                    <a:cubicBezTo>
                      <a:pt x="310" y="0"/>
                      <a:pt x="326" y="17"/>
                      <a:pt x="326" y="36"/>
                    </a:cubicBezTo>
                    <a:lnTo>
                      <a:pt x="326" y="239"/>
                    </a:lnTo>
                    <a:close/>
                  </a:path>
                </a:pathLst>
              </a:custGeom>
              <a:solidFill>
                <a:srgbClr val="3F762A">
                  <a:alpha val="100000"/>
                </a:srgbClr>
              </a:solidFill>
              <a:ln w="9525">
                <a:noFill/>
              </a:ln>
            </p:spPr>
            <p:txBody>
              <a:bodyPr/>
              <a:lstStyle/>
              <a:p>
                <a:endParaRPr lang="zh-CN" altLang="en-US"/>
              </a:p>
            </p:txBody>
          </p:sp>
          <p:sp>
            <p:nvSpPr>
              <p:cNvPr id="39027" name="Freeform 125"/>
              <p:cNvSpPr/>
              <p:nvPr/>
            </p:nvSpPr>
            <p:spPr>
              <a:xfrm>
                <a:off x="20511" y="21152"/>
                <a:ext cx="206385" cy="166967"/>
              </a:xfrm>
              <a:custGeom>
                <a:avLst/>
                <a:gdLst>
                  <a:gd name="txL" fmla="*/ 0 w 271"/>
                  <a:gd name="txT" fmla="*/ 0 h 219"/>
                  <a:gd name="txR" fmla="*/ 271 w 271"/>
                  <a:gd name="txB" fmla="*/ 219 h 219"/>
                </a:gdLst>
                <a:ahLst/>
                <a:cxnLst>
                  <a:cxn ang="0">
                    <a:pos x="3684" y="35895"/>
                  </a:cxn>
                  <a:cxn ang="0">
                    <a:pos x="6854" y="35895"/>
                  </a:cxn>
                  <a:cxn ang="0">
                    <a:pos x="0" y="29796"/>
                  </a:cxn>
                  <a:cxn ang="0">
                    <a:pos x="0" y="6099"/>
                  </a:cxn>
                  <a:cxn ang="0">
                    <a:pos x="6854" y="0"/>
                  </a:cxn>
                  <a:cxn ang="0">
                    <a:pos x="3684" y="0"/>
                  </a:cxn>
                  <a:cxn ang="0">
                    <a:pos x="9777" y="6099"/>
                  </a:cxn>
                  <a:cxn ang="0">
                    <a:pos x="9777" y="29796"/>
                  </a:cxn>
                  <a:cxn ang="0">
                    <a:pos x="3684" y="35895"/>
                  </a:cxn>
                </a:cxnLst>
                <a:rect l="txL" t="txT" r="txR" b="txB"/>
                <a:pathLst>
                  <a:path w="271" h="219">
                    <a:moveTo>
                      <a:pt x="263" y="219"/>
                    </a:moveTo>
                    <a:cubicBezTo>
                      <a:pt x="9" y="219"/>
                      <a:pt x="9" y="219"/>
                      <a:pt x="9" y="219"/>
                    </a:cubicBezTo>
                    <a:cubicBezTo>
                      <a:pt x="4" y="219"/>
                      <a:pt x="0" y="215"/>
                      <a:pt x="0" y="211"/>
                    </a:cubicBezTo>
                    <a:cubicBezTo>
                      <a:pt x="0" y="8"/>
                      <a:pt x="0" y="8"/>
                      <a:pt x="0" y="8"/>
                    </a:cubicBezTo>
                    <a:cubicBezTo>
                      <a:pt x="0" y="4"/>
                      <a:pt x="4" y="0"/>
                      <a:pt x="9" y="0"/>
                    </a:cubicBezTo>
                    <a:cubicBezTo>
                      <a:pt x="263" y="0"/>
                      <a:pt x="263" y="0"/>
                      <a:pt x="263" y="0"/>
                    </a:cubicBezTo>
                    <a:cubicBezTo>
                      <a:pt x="268" y="0"/>
                      <a:pt x="271" y="4"/>
                      <a:pt x="271" y="8"/>
                    </a:cubicBezTo>
                    <a:cubicBezTo>
                      <a:pt x="271" y="211"/>
                      <a:pt x="271" y="211"/>
                      <a:pt x="271" y="211"/>
                    </a:cubicBezTo>
                    <a:cubicBezTo>
                      <a:pt x="271" y="215"/>
                      <a:pt x="268" y="219"/>
                      <a:pt x="263" y="219"/>
                    </a:cubicBezTo>
                    <a:close/>
                  </a:path>
                </a:pathLst>
              </a:custGeom>
              <a:solidFill>
                <a:srgbClr val="DAF0F2">
                  <a:alpha val="100000"/>
                </a:srgbClr>
              </a:solidFill>
              <a:ln w="9525">
                <a:noFill/>
              </a:ln>
            </p:spPr>
            <p:txBody>
              <a:bodyPr/>
              <a:lstStyle/>
              <a:p>
                <a:endParaRPr lang="zh-CN" altLang="en-US"/>
              </a:p>
            </p:txBody>
          </p:sp>
          <p:sp>
            <p:nvSpPr>
              <p:cNvPr id="39028" name="Oval 129"/>
              <p:cNvSpPr/>
              <p:nvPr/>
            </p:nvSpPr>
            <p:spPr>
              <a:xfrm>
                <a:off x="224653" y="38136"/>
                <a:ext cx="4807" cy="5128"/>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29" name="Oval 130"/>
              <p:cNvSpPr/>
              <p:nvPr/>
            </p:nvSpPr>
            <p:spPr>
              <a:xfrm>
                <a:off x="224653" y="60890"/>
                <a:ext cx="4807" cy="5448"/>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30" name="Oval 133"/>
              <p:cNvSpPr/>
              <p:nvPr/>
            </p:nvSpPr>
            <p:spPr>
              <a:xfrm>
                <a:off x="224653" y="136843"/>
                <a:ext cx="4807" cy="4807"/>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31" name="Oval 134"/>
              <p:cNvSpPr/>
              <p:nvPr/>
            </p:nvSpPr>
            <p:spPr>
              <a:xfrm>
                <a:off x="224653" y="158955"/>
                <a:ext cx="4807" cy="5448"/>
              </a:xfrm>
              <a:prstGeom prst="ellipse">
                <a:avLst/>
              </a:prstGeom>
              <a:solidFill>
                <a:srgbClr val="D1D1D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39032" name="Freeform 135"/>
              <p:cNvSpPr>
                <a:spLocks noEditPoints="1"/>
              </p:cNvSpPr>
              <p:nvPr/>
            </p:nvSpPr>
            <p:spPr>
              <a:xfrm>
                <a:off x="60890" y="39418"/>
                <a:ext cx="120498" cy="120498"/>
              </a:xfrm>
              <a:custGeom>
                <a:avLst/>
                <a:gdLst>
                  <a:gd name="txL" fmla="*/ 0 w 158"/>
                  <a:gd name="txT" fmla="*/ 0 h 158"/>
                  <a:gd name="txR" fmla="*/ 158 w 158"/>
                  <a:gd name="txB" fmla="*/ 158 h 158"/>
                </a:gdLst>
                <a:ahLst/>
                <a:cxnLst>
                  <a:cxn ang="0">
                    <a:pos x="60249" y="0"/>
                  </a:cxn>
                  <a:cxn ang="0">
                    <a:pos x="0" y="60249"/>
                  </a:cxn>
                  <a:cxn ang="0">
                    <a:pos x="60249" y="54962"/>
                  </a:cxn>
                  <a:cxn ang="0">
                    <a:pos x="54962" y="60249"/>
                  </a:cxn>
                  <a:cxn ang="0">
                    <a:pos x="60249" y="0"/>
                  </a:cxn>
                  <a:cxn ang="0">
                    <a:pos x="33608" y="53385"/>
                  </a:cxn>
                  <a:cxn ang="0">
                    <a:pos x="1577" y="53385"/>
                  </a:cxn>
                  <a:cxn ang="0">
                    <a:pos x="1577" y="21354"/>
                  </a:cxn>
                  <a:cxn ang="0">
                    <a:pos x="33608" y="53385"/>
                  </a:cxn>
                  <a:cxn ang="0">
                    <a:pos x="52623" y="21354"/>
                  </a:cxn>
                  <a:cxn ang="0">
                    <a:pos x="52623" y="53385"/>
                  </a:cxn>
                  <a:cxn ang="0">
                    <a:pos x="21354" y="53385"/>
                  </a:cxn>
                  <a:cxn ang="0">
                    <a:pos x="52623" y="21354"/>
                  </a:cxn>
                  <a:cxn ang="0">
                    <a:pos x="21354" y="2339"/>
                  </a:cxn>
                  <a:cxn ang="0">
                    <a:pos x="52623" y="2339"/>
                  </a:cxn>
                  <a:cxn ang="0">
                    <a:pos x="52623" y="33608"/>
                  </a:cxn>
                  <a:cxn ang="0">
                    <a:pos x="21354" y="2339"/>
                  </a:cxn>
                  <a:cxn ang="0">
                    <a:pos x="1577" y="33608"/>
                  </a:cxn>
                  <a:cxn ang="0">
                    <a:pos x="1577" y="2339"/>
                  </a:cxn>
                  <a:cxn ang="0">
                    <a:pos x="33608" y="2339"/>
                  </a:cxn>
                  <a:cxn ang="0">
                    <a:pos x="1577" y="33608"/>
                  </a:cxn>
                </a:cxnLst>
                <a:rect l="txL" t="txT" r="txR" b="tx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130" y="70"/>
                    </a:moveTo>
                    <a:cubicBezTo>
                      <a:pt x="88" y="70"/>
                      <a:pt x="88" y="70"/>
                      <a:pt x="88" y="70"/>
                    </a:cubicBezTo>
                    <a:cubicBezTo>
                      <a:pt x="88" y="28"/>
                      <a:pt x="88" y="28"/>
                      <a:pt x="88" y="28"/>
                    </a:cubicBezTo>
                    <a:cubicBezTo>
                      <a:pt x="109" y="32"/>
                      <a:pt x="126" y="49"/>
                      <a:pt x="130" y="70"/>
                    </a:cubicBezTo>
                    <a:close/>
                    <a:moveTo>
                      <a:pt x="69" y="28"/>
                    </a:moveTo>
                    <a:cubicBezTo>
                      <a:pt x="69" y="70"/>
                      <a:pt x="69" y="70"/>
                      <a:pt x="69" y="70"/>
                    </a:cubicBezTo>
                    <a:cubicBezTo>
                      <a:pt x="28" y="70"/>
                      <a:pt x="28" y="70"/>
                      <a:pt x="28" y="70"/>
                    </a:cubicBezTo>
                    <a:cubicBezTo>
                      <a:pt x="32" y="49"/>
                      <a:pt x="48" y="32"/>
                      <a:pt x="69" y="28"/>
                    </a:cubicBezTo>
                    <a:close/>
                    <a:moveTo>
                      <a:pt x="28" y="89"/>
                    </a:moveTo>
                    <a:cubicBezTo>
                      <a:pt x="69" y="89"/>
                      <a:pt x="69" y="89"/>
                      <a:pt x="69" y="89"/>
                    </a:cubicBezTo>
                    <a:cubicBezTo>
                      <a:pt x="69" y="130"/>
                      <a:pt x="69" y="130"/>
                      <a:pt x="69" y="130"/>
                    </a:cubicBezTo>
                    <a:cubicBezTo>
                      <a:pt x="49" y="126"/>
                      <a:pt x="32" y="109"/>
                      <a:pt x="28" y="89"/>
                    </a:cubicBezTo>
                    <a:close/>
                    <a:moveTo>
                      <a:pt x="88" y="130"/>
                    </a:moveTo>
                    <a:cubicBezTo>
                      <a:pt x="88" y="89"/>
                      <a:pt x="88" y="89"/>
                      <a:pt x="88" y="89"/>
                    </a:cubicBezTo>
                    <a:cubicBezTo>
                      <a:pt x="130" y="89"/>
                      <a:pt x="130" y="89"/>
                      <a:pt x="130" y="89"/>
                    </a:cubicBezTo>
                    <a:cubicBezTo>
                      <a:pt x="126" y="110"/>
                      <a:pt x="109" y="126"/>
                      <a:pt x="88" y="130"/>
                    </a:cubicBezTo>
                    <a:close/>
                  </a:path>
                </a:pathLst>
              </a:custGeom>
              <a:solidFill>
                <a:srgbClr val="3F762A">
                  <a:alpha val="100000"/>
                </a:srgbClr>
              </a:solidFill>
              <a:ln w="9525">
                <a:noFill/>
              </a:ln>
            </p:spPr>
            <p:txBody>
              <a:bodyPr/>
              <a:lstStyle/>
              <a:p>
                <a:endParaRPr lang="zh-CN" altLang="en-US"/>
              </a:p>
            </p:txBody>
          </p:sp>
        </p:grpSp>
      </p:grpSp>
      <p:sp>
        <p:nvSpPr>
          <p:cNvPr id="39033" name="矩形 1"/>
          <p:cNvSpPr/>
          <p:nvPr/>
        </p:nvSpPr>
        <p:spPr>
          <a:xfrm>
            <a:off x="1700213" y="2314575"/>
            <a:ext cx="2779712" cy="585788"/>
          </a:xfrm>
          <a:prstGeom prst="rect">
            <a:avLst/>
          </a:prstGeom>
          <a:noFill/>
          <a:ln w="9525">
            <a:noFill/>
          </a:ln>
        </p:spPr>
        <p:txBody>
          <a:bodyPr>
            <a:spAutoFit/>
          </a:bodyPr>
          <a:lstStyle/>
          <a:p>
            <a:pPr lvl="0" eaLnBrk="1" hangingPunct="1"/>
            <a:r>
              <a:rPr lang="zh-CN" altLang="en-US" sz="1600" dirty="0">
                <a:solidFill>
                  <a:srgbClr val="000000"/>
                </a:solidFill>
                <a:latin typeface="宋体" panose="02010600030101010101" pitchFamily="2" charset="-122"/>
                <a:ea typeface="宋体" panose="02010600030101010101" pitchFamily="2" charset="-122"/>
              </a:rPr>
              <a:t>职业健康检查汇总报告或汇总表（表</a:t>
            </a:r>
            <a:r>
              <a:rPr lang="en-US" altLang="x-none" sz="1600" dirty="0">
                <a:solidFill>
                  <a:srgbClr val="000000"/>
                </a:solidFill>
                <a:latin typeface="宋体" panose="02010600030101010101" pitchFamily="2" charset="-122"/>
                <a:ea typeface="宋体" panose="02010600030101010101" pitchFamily="2" charset="-122"/>
              </a:rPr>
              <a:t>5-1</a:t>
            </a:r>
            <a:r>
              <a:rPr lang="zh-CN" altLang="en-US" sz="1600" dirty="0">
                <a:solidFill>
                  <a:srgbClr val="000000"/>
                </a:solidFill>
                <a:latin typeface="宋体" panose="02010600030101010101" pitchFamily="2" charset="-122"/>
                <a:ea typeface="宋体" panose="02010600030101010101" pitchFamily="2" charset="-122"/>
              </a:rPr>
              <a:t>）</a:t>
            </a:r>
            <a:endParaRPr lang="zh-CN" altLang="en-US" sz="1600" dirty="0">
              <a:solidFill>
                <a:srgbClr val="000000"/>
              </a:solidFill>
              <a:latin typeface="宋体" panose="02010600030101010101" pitchFamily="2" charset="-122"/>
              <a:ea typeface="宋体" panose="02010600030101010101" pitchFamily="2" charset="-122"/>
            </a:endParaRPr>
          </a:p>
        </p:txBody>
      </p:sp>
      <p:sp>
        <p:nvSpPr>
          <p:cNvPr id="39034" name="文本框 53"/>
          <p:cNvSpPr/>
          <p:nvPr/>
        </p:nvSpPr>
        <p:spPr>
          <a:xfrm>
            <a:off x="2478088" y="1685925"/>
            <a:ext cx="2071687" cy="369888"/>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汇总材料</a:t>
            </a:r>
            <a:endParaRPr lang="zh-CN" altLang="en-US" b="1" dirty="0">
              <a:solidFill>
                <a:srgbClr val="000000"/>
              </a:solidFill>
              <a:latin typeface="仿宋_GB2312" pitchFamily="1" charset="-122"/>
              <a:ea typeface="仿宋_GB2312" pitchFamily="1"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p:cBhvr>
                                        <p:cTn id="7" dur="500"/>
                                        <p:tgtEl>
                                          <p:spTgt spid="38917"/>
                                        </p:tgtEl>
                                      </p:cBhvr>
                                    </p:animEffect>
                                  </p:childTnLst>
                                </p:cTn>
                              </p:par>
                              <p:par>
                                <p:cTn id="8" presetID="10"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Effect transition="in">
                                      <p:cBhvr>
                                        <p:cTn id="10" dur="500"/>
                                        <p:tgtEl>
                                          <p:spTgt spid="389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in">
                                      <p:cBhvr>
                                        <p:cTn id="14" dur="250"/>
                                        <p:tgtEl>
                                          <p:spTgt spid="38917"/>
                                        </p:tgtEl>
                                      </p:cBhvr>
                                    </p:animEffect>
                                    <p:set>
                                      <p:cBhvr>
                                        <p:cTn id="15" dur="1" fill="hold">
                                          <p:stCondLst>
                                            <p:cond delay="249"/>
                                          </p:stCondLst>
                                        </p:cTn>
                                        <p:tgtEl>
                                          <p:spTgt spid="3891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in">
                                      <p:cBhvr>
                                        <p:cTn id="17" dur="250"/>
                                        <p:tgtEl>
                                          <p:spTgt spid="38914"/>
                                        </p:tgtEl>
                                      </p:cBhvr>
                                    </p:animEffect>
                                    <p:set>
                                      <p:cBhvr>
                                        <p:cTn id="18" dur="1" fill="hold">
                                          <p:stCondLst>
                                            <p:cond delay="249"/>
                                          </p:stCondLst>
                                        </p:cTn>
                                        <p:tgtEl>
                                          <p:spTgt spid="38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ldLvl="0"/>
      <p:bldP spid="38917" grpId="1"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39937"/>
          <p:cNvGrpSpPr/>
          <p:nvPr/>
        </p:nvGrpSpPr>
        <p:grpSpPr>
          <a:xfrm>
            <a:off x="1055688" y="1127125"/>
            <a:ext cx="10080625" cy="103188"/>
            <a:chOff x="0" y="0"/>
            <a:chExt cx="10080625" cy="103239"/>
          </a:xfrm>
        </p:grpSpPr>
        <p:sp>
          <p:nvSpPr>
            <p:cNvPr id="39939"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0"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39941" name="文本框 4"/>
          <p:cNvSpPr/>
          <p:nvPr/>
        </p:nvSpPr>
        <p:spPr>
          <a:xfrm>
            <a:off x="1058863" y="549275"/>
            <a:ext cx="2655887"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健康监护要求</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39942" name="组合 39941"/>
          <p:cNvGrpSpPr/>
          <p:nvPr/>
        </p:nvGrpSpPr>
        <p:grpSpPr>
          <a:xfrm>
            <a:off x="1250950" y="1924050"/>
            <a:ext cx="2184400" cy="3721100"/>
            <a:chOff x="0" y="0"/>
            <a:chExt cx="2184825" cy="3721100"/>
          </a:xfrm>
        </p:grpSpPr>
        <p:grpSp>
          <p:nvGrpSpPr>
            <p:cNvPr id="39943" name="组合 39942"/>
            <p:cNvGrpSpPr/>
            <p:nvPr/>
          </p:nvGrpSpPr>
          <p:grpSpPr>
            <a:xfrm>
              <a:off x="0" y="0"/>
              <a:ext cx="2019300" cy="3721100"/>
              <a:chOff x="0" y="0"/>
              <a:chExt cx="2019300" cy="3721100"/>
            </a:xfrm>
          </p:grpSpPr>
          <p:grpSp>
            <p:nvGrpSpPr>
              <p:cNvPr id="39944" name="组合 39943"/>
              <p:cNvGrpSpPr/>
              <p:nvPr/>
            </p:nvGrpSpPr>
            <p:grpSpPr>
              <a:xfrm>
                <a:off x="0" y="0"/>
                <a:ext cx="2019300" cy="3721100"/>
                <a:chOff x="0" y="0"/>
                <a:chExt cx="2019300" cy="3721100"/>
              </a:xfrm>
            </p:grpSpPr>
            <p:sp>
              <p:nvSpPr>
                <p:cNvPr id="39945" name="Rectangle 13 copy"/>
                <p:cNvSpPr/>
                <p:nvPr/>
              </p:nvSpPr>
              <p:spPr>
                <a:xfrm>
                  <a:off x="0" y="0"/>
                  <a:ext cx="2019300" cy="3721100"/>
                </a:xfrm>
                <a:prstGeom prst="rect">
                  <a:avLst/>
                </a:prstGeom>
                <a:solidFill>
                  <a:srgbClr val="91D2DB"/>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6" name="矩形 132"/>
                <p:cNvSpPr/>
                <p:nvPr/>
              </p:nvSpPr>
              <p:spPr>
                <a:xfrm>
                  <a:off x="0" y="0"/>
                  <a:ext cx="2019300" cy="37211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7" name="矩形 133"/>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anose="020F0502020204030204" pitchFamily="2" charset="0"/>
                      <a:ea typeface="Calibri" panose="020F0502020204030204" pitchFamily="2" charset="0"/>
                      <a:sym typeface="Calibri" panose="020F0502020204030204" pitchFamily="2" charset="0"/>
                    </a:rPr>
                    <a:t>01</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8" name="直接连接符 13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39949" name="组合 39948"/>
              <p:cNvGrpSpPr/>
              <p:nvPr/>
            </p:nvGrpSpPr>
            <p:grpSpPr>
              <a:xfrm>
                <a:off x="1411401" y="789611"/>
                <a:ext cx="125298" cy="476873"/>
                <a:chOff x="0" y="0"/>
                <a:chExt cx="125298" cy="476873"/>
              </a:xfrm>
            </p:grpSpPr>
            <p:grpSp>
              <p:nvGrpSpPr>
                <p:cNvPr id="39950" name="组合 39949"/>
                <p:cNvGrpSpPr/>
                <p:nvPr/>
              </p:nvGrpSpPr>
              <p:grpSpPr>
                <a:xfrm>
                  <a:off x="0" y="0"/>
                  <a:ext cx="125298" cy="234383"/>
                  <a:chOff x="0" y="0"/>
                  <a:chExt cx="125298" cy="234383"/>
                </a:xfrm>
              </p:grpSpPr>
              <p:sp>
                <p:nvSpPr>
                  <p:cNvPr id="39951" name="椭圆 129"/>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52" name="直接连接符 13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53" name="组合 39952"/>
                <p:cNvGrpSpPr/>
                <p:nvPr/>
              </p:nvGrpSpPr>
              <p:grpSpPr>
                <a:xfrm flipV="1">
                  <a:off x="0" y="242490"/>
                  <a:ext cx="125298" cy="234383"/>
                  <a:chOff x="0" y="0"/>
                  <a:chExt cx="125298" cy="234383"/>
                </a:xfrm>
              </p:grpSpPr>
              <p:sp>
                <p:nvSpPr>
                  <p:cNvPr id="39954" name="椭圆 127"/>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55" name="直接连接符 12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39956" name="组合 39955"/>
              <p:cNvGrpSpPr/>
              <p:nvPr/>
            </p:nvGrpSpPr>
            <p:grpSpPr>
              <a:xfrm>
                <a:off x="487251" y="793664"/>
                <a:ext cx="125298" cy="476873"/>
                <a:chOff x="0" y="0"/>
                <a:chExt cx="125298" cy="476873"/>
              </a:xfrm>
            </p:grpSpPr>
            <p:grpSp>
              <p:nvGrpSpPr>
                <p:cNvPr id="39957" name="组合 39956"/>
                <p:cNvGrpSpPr/>
                <p:nvPr/>
              </p:nvGrpSpPr>
              <p:grpSpPr>
                <a:xfrm>
                  <a:off x="0" y="0"/>
                  <a:ext cx="125298" cy="234383"/>
                  <a:chOff x="0" y="0"/>
                  <a:chExt cx="125298" cy="234383"/>
                </a:xfrm>
              </p:grpSpPr>
              <p:sp>
                <p:nvSpPr>
                  <p:cNvPr id="39958" name="椭圆 123"/>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59" name="直接连接符 12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60" name="组合 39959"/>
                <p:cNvGrpSpPr/>
                <p:nvPr/>
              </p:nvGrpSpPr>
              <p:grpSpPr>
                <a:xfrm flipV="1">
                  <a:off x="0" y="242490"/>
                  <a:ext cx="125298" cy="234383"/>
                  <a:chOff x="0" y="0"/>
                  <a:chExt cx="125298" cy="234383"/>
                </a:xfrm>
              </p:grpSpPr>
              <p:sp>
                <p:nvSpPr>
                  <p:cNvPr id="39961" name="椭圆 121"/>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62" name="直接连接符 12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grpSp>
          <p:nvGrpSpPr>
            <p:cNvPr id="39963" name="组合 39962"/>
            <p:cNvGrpSpPr/>
            <p:nvPr/>
          </p:nvGrpSpPr>
          <p:grpSpPr>
            <a:xfrm>
              <a:off x="183895" y="1266484"/>
              <a:ext cx="2000930" cy="1354542"/>
              <a:chOff x="0" y="0"/>
              <a:chExt cx="2000930" cy="1354542"/>
            </a:xfrm>
          </p:grpSpPr>
          <p:sp>
            <p:nvSpPr>
              <p:cNvPr id="39964" name="文本框 136"/>
              <p:cNvSpPr/>
              <p:nvPr/>
            </p:nvSpPr>
            <p:spPr>
              <a:xfrm>
                <a:off x="0" y="0"/>
                <a:ext cx="1669878" cy="646331"/>
              </a:xfrm>
              <a:prstGeom prst="rect">
                <a:avLst/>
              </a:prstGeom>
              <a:noFill/>
              <a:ln w="9525">
                <a:noFill/>
              </a:ln>
            </p:spPr>
            <p:txBody>
              <a:bodyPr>
                <a:spAutoFit/>
              </a:bodyPr>
              <a:lstStyle/>
              <a:p>
                <a:pPr lvl="0" eaLnBrk="1" hangingPunct="1"/>
                <a:r>
                  <a:rPr lang="zh-CN" altLang="en-US" dirty="0">
                    <a:solidFill>
                      <a:srgbClr val="FFFFFF"/>
                    </a:solidFill>
                    <a:latin typeface="Arial" panose="020B0604020202020204" pitchFamily="34" charset="0"/>
                    <a:ea typeface="宋体" panose="02010600030101010101" pitchFamily="2" charset="-122"/>
                  </a:rPr>
                  <a:t>职业健康监护档案一人一档</a:t>
                </a:r>
                <a:endParaRPr lang="zh-CN" altLang="en-US" dirty="0">
                  <a:solidFill>
                    <a:srgbClr val="FFFFFF"/>
                  </a:solidFill>
                  <a:latin typeface="Arial" panose="020B0604020202020204" pitchFamily="34" charset="0"/>
                  <a:ea typeface="宋体" panose="02010600030101010101" pitchFamily="2" charset="-122"/>
                </a:endParaRPr>
              </a:p>
            </p:txBody>
          </p:sp>
          <p:sp>
            <p:nvSpPr>
              <p:cNvPr id="39965" name="矩形 138"/>
              <p:cNvSpPr/>
              <p:nvPr/>
            </p:nvSpPr>
            <p:spPr>
              <a:xfrm>
                <a:off x="0" y="672886"/>
                <a:ext cx="2000930" cy="369332"/>
              </a:xfrm>
              <a:prstGeom prst="rect">
                <a:avLst/>
              </a:prstGeom>
              <a:noFill/>
              <a:ln w="9525">
                <a:noFill/>
              </a:ln>
            </p:spPr>
            <p:txBody>
              <a:bodyPr>
                <a:spAutoFit/>
              </a:bodyPr>
              <a:lstStyle/>
              <a:p>
                <a:pPr lvl="0" algn="ctr" eaLnBrk="1" hangingPunct="1"/>
                <a:endParaRPr lang="zh-CN" altLang="en-US" dirty="0">
                  <a:solidFill>
                    <a:srgbClr val="000000"/>
                  </a:solidFill>
                  <a:latin typeface="Arial" panose="020B0604020202020204" pitchFamily="34" charset="0"/>
                  <a:ea typeface="宋体" panose="02010600030101010101" pitchFamily="2" charset="-122"/>
                </a:endParaRPr>
              </a:p>
            </p:txBody>
          </p:sp>
          <p:sp>
            <p:nvSpPr>
              <p:cNvPr id="39966" name="文本框 136"/>
              <p:cNvSpPr/>
              <p:nvPr/>
            </p:nvSpPr>
            <p:spPr>
              <a:xfrm>
                <a:off x="0" y="708211"/>
                <a:ext cx="1669878" cy="646331"/>
              </a:xfrm>
              <a:prstGeom prst="rect">
                <a:avLst/>
              </a:prstGeom>
              <a:noFill/>
              <a:ln w="9525">
                <a:noFill/>
              </a:ln>
            </p:spPr>
            <p:txBody>
              <a:bodyPr>
                <a:spAutoFit/>
              </a:bodyPr>
              <a:lstStyle/>
              <a:p>
                <a:pPr lvl="0" eaLnBrk="1" hangingPunct="1"/>
                <a:r>
                  <a:rPr lang="zh-CN" altLang="en-US" dirty="0">
                    <a:solidFill>
                      <a:srgbClr val="FFFFFF"/>
                    </a:solidFill>
                    <a:latin typeface="Arial" panose="020B0604020202020204" pitchFamily="34" charset="0"/>
                    <a:ea typeface="宋体" panose="02010600030101010101" pitchFamily="2" charset="-122"/>
                  </a:rPr>
                  <a:t>职业健康检查机构须有资质</a:t>
                </a:r>
                <a:endParaRPr lang="zh-CN" altLang="en-US" dirty="0">
                  <a:solidFill>
                    <a:srgbClr val="FFFFFF"/>
                  </a:solidFill>
                  <a:latin typeface="Arial" panose="020B0604020202020204" pitchFamily="34" charset="0"/>
                  <a:ea typeface="宋体" panose="02010600030101010101" pitchFamily="2" charset="-122"/>
                </a:endParaRPr>
              </a:p>
            </p:txBody>
          </p:sp>
        </p:grpSp>
      </p:grpSp>
      <p:grpSp>
        <p:nvGrpSpPr>
          <p:cNvPr id="39967" name="组合 39966"/>
          <p:cNvGrpSpPr/>
          <p:nvPr/>
        </p:nvGrpSpPr>
        <p:grpSpPr>
          <a:xfrm>
            <a:off x="3821113" y="1924050"/>
            <a:ext cx="2019300" cy="3721100"/>
            <a:chOff x="0" y="0"/>
            <a:chExt cx="2019300" cy="3721100"/>
          </a:xfrm>
        </p:grpSpPr>
        <p:grpSp>
          <p:nvGrpSpPr>
            <p:cNvPr id="39968" name="组合 39967"/>
            <p:cNvGrpSpPr/>
            <p:nvPr/>
          </p:nvGrpSpPr>
          <p:grpSpPr>
            <a:xfrm>
              <a:off x="0" y="0"/>
              <a:ext cx="2019300" cy="3721100"/>
              <a:chOff x="0" y="0"/>
              <a:chExt cx="2019300" cy="3721100"/>
            </a:xfrm>
          </p:grpSpPr>
          <p:grpSp>
            <p:nvGrpSpPr>
              <p:cNvPr id="39969" name="组合 39968"/>
              <p:cNvGrpSpPr/>
              <p:nvPr/>
            </p:nvGrpSpPr>
            <p:grpSpPr>
              <a:xfrm>
                <a:off x="0" y="0"/>
                <a:ext cx="2019300" cy="3721100"/>
                <a:chOff x="0" y="0"/>
                <a:chExt cx="2019300" cy="3721100"/>
              </a:xfrm>
            </p:grpSpPr>
            <p:sp>
              <p:nvSpPr>
                <p:cNvPr id="39970" name="Rectangle 13 copy"/>
                <p:cNvSpPr/>
                <p:nvPr/>
              </p:nvSpPr>
              <p:spPr>
                <a:xfrm>
                  <a:off x="0" y="0"/>
                  <a:ext cx="2019300" cy="3721100"/>
                </a:xfrm>
                <a:prstGeom prst="rect">
                  <a:avLst/>
                </a:prstGeom>
                <a:solidFill>
                  <a:srgbClr val="91D2DB"/>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71" name="矩形 112"/>
                <p:cNvSpPr/>
                <p:nvPr/>
              </p:nvSpPr>
              <p:spPr>
                <a:xfrm>
                  <a:off x="0" y="0"/>
                  <a:ext cx="2019300" cy="3721100"/>
                </a:xfrm>
                <a:prstGeom prst="rect">
                  <a:avLst/>
                </a:prstGeom>
                <a:solidFill>
                  <a:srgbClr val="3F762A"/>
                </a:solidFill>
                <a:ln w="9525">
                  <a:noFill/>
                </a:ln>
              </p:spPr>
              <p:txBody>
                <a:bodyPr anchor="ctr"/>
                <a:lstStyle/>
                <a:p>
                  <a:pPr lvl="0" algn="ctr" eaLnBrk="1" hangingPunct="1"/>
                  <a:endParaRPr lang="zh-CN" altLang="en-US" dirty="0">
                    <a:solidFill>
                      <a:srgbClr val="93D07D"/>
                    </a:solidFill>
                    <a:latin typeface="宋体" panose="02010600030101010101" pitchFamily="2" charset="-122"/>
                    <a:ea typeface="宋体" panose="02010600030101010101" pitchFamily="2" charset="-122"/>
                    <a:sym typeface="宋体" panose="02010600030101010101" pitchFamily="2" charset="-122"/>
                  </a:endParaRPr>
                </a:p>
              </p:txBody>
            </p:sp>
            <p:sp>
              <p:nvSpPr>
                <p:cNvPr id="39972" name="矩形 113"/>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anose="020F0502020204030204" pitchFamily="2" charset="0"/>
                      <a:ea typeface="Calibri" panose="020F0502020204030204" pitchFamily="2" charset="0"/>
                      <a:sym typeface="Calibri" panose="020F0502020204030204" pitchFamily="2" charset="0"/>
                    </a:rPr>
                    <a:t>02</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73" name="直接连接符 11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39974" name="组合 39973"/>
              <p:cNvGrpSpPr/>
              <p:nvPr/>
            </p:nvGrpSpPr>
            <p:grpSpPr>
              <a:xfrm>
                <a:off x="1411401" y="789611"/>
                <a:ext cx="125298" cy="476873"/>
                <a:chOff x="0" y="0"/>
                <a:chExt cx="125298" cy="476873"/>
              </a:xfrm>
            </p:grpSpPr>
            <p:grpSp>
              <p:nvGrpSpPr>
                <p:cNvPr id="39975" name="组合 39974"/>
                <p:cNvGrpSpPr/>
                <p:nvPr/>
              </p:nvGrpSpPr>
              <p:grpSpPr>
                <a:xfrm>
                  <a:off x="0" y="0"/>
                  <a:ext cx="125298" cy="234383"/>
                  <a:chOff x="0" y="0"/>
                  <a:chExt cx="125298" cy="234383"/>
                </a:xfrm>
              </p:grpSpPr>
              <p:sp>
                <p:nvSpPr>
                  <p:cNvPr id="39976" name="椭圆 109"/>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77" name="直接连接符 11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78" name="组合 39977"/>
                <p:cNvGrpSpPr/>
                <p:nvPr/>
              </p:nvGrpSpPr>
              <p:grpSpPr>
                <a:xfrm flipV="1">
                  <a:off x="0" y="242490"/>
                  <a:ext cx="125298" cy="234383"/>
                  <a:chOff x="0" y="0"/>
                  <a:chExt cx="125298" cy="234383"/>
                </a:xfrm>
              </p:grpSpPr>
              <p:sp>
                <p:nvSpPr>
                  <p:cNvPr id="39979" name="椭圆 107"/>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80" name="直接连接符 10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39981" name="组合 39980"/>
              <p:cNvGrpSpPr/>
              <p:nvPr/>
            </p:nvGrpSpPr>
            <p:grpSpPr>
              <a:xfrm>
                <a:off x="487251" y="793664"/>
                <a:ext cx="125298" cy="476873"/>
                <a:chOff x="0" y="0"/>
                <a:chExt cx="125298" cy="476873"/>
              </a:xfrm>
            </p:grpSpPr>
            <p:grpSp>
              <p:nvGrpSpPr>
                <p:cNvPr id="39982" name="组合 39981"/>
                <p:cNvGrpSpPr/>
                <p:nvPr/>
              </p:nvGrpSpPr>
              <p:grpSpPr>
                <a:xfrm>
                  <a:off x="0" y="0"/>
                  <a:ext cx="125298" cy="234383"/>
                  <a:chOff x="0" y="0"/>
                  <a:chExt cx="125298" cy="234383"/>
                </a:xfrm>
              </p:grpSpPr>
              <p:sp>
                <p:nvSpPr>
                  <p:cNvPr id="39983" name="椭圆 103"/>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84" name="直接连接符 10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39985" name="组合 39984"/>
                <p:cNvGrpSpPr/>
                <p:nvPr/>
              </p:nvGrpSpPr>
              <p:grpSpPr>
                <a:xfrm flipV="1">
                  <a:off x="0" y="242490"/>
                  <a:ext cx="125298" cy="234383"/>
                  <a:chOff x="0" y="0"/>
                  <a:chExt cx="125298" cy="234383"/>
                </a:xfrm>
              </p:grpSpPr>
              <p:sp>
                <p:nvSpPr>
                  <p:cNvPr id="39986" name="椭圆 101"/>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87" name="直接连接符 10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sp>
          <p:nvSpPr>
            <p:cNvPr id="39988" name="文本框 140"/>
            <p:cNvSpPr/>
            <p:nvPr/>
          </p:nvSpPr>
          <p:spPr>
            <a:xfrm>
              <a:off x="77988" y="1270537"/>
              <a:ext cx="1941312" cy="1477328"/>
            </a:xfrm>
            <a:prstGeom prst="rect">
              <a:avLst/>
            </a:prstGeom>
            <a:noFill/>
            <a:ln w="9525">
              <a:noFill/>
            </a:ln>
          </p:spPr>
          <p:txBody>
            <a:bodyPr>
              <a:spAutoFit/>
            </a:bodyPr>
            <a:lstStyle/>
            <a:p>
              <a:pPr lvl="0" eaLnBrk="1" hangingPunct="1"/>
              <a:r>
                <a:rPr lang="zh-CN" altLang="en-US" dirty="0">
                  <a:solidFill>
                    <a:srgbClr val="FFFFFF"/>
                  </a:solidFill>
                  <a:latin typeface="Arial" panose="020B0604020202020204" pitchFamily="34" charset="0"/>
                  <a:ea typeface="宋体" panose="02010600030101010101" pitchFamily="2" charset="-122"/>
                </a:rPr>
                <a:t>职业健康检查的项目和周期依据</a:t>
              </a:r>
              <a:r>
                <a:rPr lang="en-US" altLang="x-none" dirty="0">
                  <a:solidFill>
                    <a:srgbClr val="FFFFFF"/>
                  </a:solidFill>
                  <a:latin typeface="Arial" panose="020B0604020202020204" pitchFamily="34" charset="0"/>
                  <a:ea typeface="宋体" panose="02010600030101010101" pitchFamily="2" charset="-122"/>
                </a:rPr>
                <a:t>《</a:t>
              </a:r>
              <a:r>
                <a:rPr lang="zh-CN" altLang="en-US" dirty="0">
                  <a:solidFill>
                    <a:srgbClr val="FFFFFF"/>
                  </a:solidFill>
                  <a:latin typeface="Arial" panose="020B0604020202020204" pitchFamily="34" charset="0"/>
                  <a:ea typeface="宋体" panose="02010600030101010101" pitchFamily="2" charset="-122"/>
                </a:rPr>
                <a:t>职业健康监护技术规范</a:t>
              </a:r>
              <a:r>
                <a:rPr lang="en-US" altLang="x-none" dirty="0">
                  <a:solidFill>
                    <a:srgbClr val="FFFFFF"/>
                  </a:solidFill>
                  <a:latin typeface="Arial" panose="020B0604020202020204" pitchFamily="34" charset="0"/>
                  <a:ea typeface="宋体" panose="02010600030101010101" pitchFamily="2" charset="-122"/>
                </a:rPr>
                <a:t>》</a:t>
              </a:r>
              <a:r>
                <a:rPr lang="zh-CN" altLang="en-US" dirty="0">
                  <a:solidFill>
                    <a:srgbClr val="FFFFFF"/>
                  </a:solidFill>
                  <a:latin typeface="Arial" panose="020B0604020202020204" pitchFamily="34" charset="0"/>
                  <a:ea typeface="宋体" panose="02010600030101010101" pitchFamily="2" charset="-122"/>
                </a:rPr>
                <a:t>（</a:t>
              </a:r>
              <a:r>
                <a:rPr lang="en-US" altLang="x-none" dirty="0">
                  <a:solidFill>
                    <a:srgbClr val="FFFFFF"/>
                  </a:solidFill>
                  <a:latin typeface="Arial" panose="020B0604020202020204" pitchFamily="34" charset="0"/>
                  <a:ea typeface="宋体" panose="02010600030101010101" pitchFamily="2" charset="-122"/>
                </a:rPr>
                <a:t>GBZ188-2014</a:t>
              </a:r>
              <a:r>
                <a:rPr lang="zh-CN" altLang="en-US" dirty="0">
                  <a:solidFill>
                    <a:srgbClr val="FFFFFF"/>
                  </a:solidFill>
                  <a:latin typeface="Arial" panose="020B0604020202020204" pitchFamily="34" charset="0"/>
                  <a:ea typeface="宋体" panose="02010600030101010101" pitchFamily="2" charset="-122"/>
                </a:rPr>
                <a:t>）</a:t>
              </a:r>
              <a:endParaRPr lang="zh-CN" altLang="en-US" dirty="0">
                <a:solidFill>
                  <a:srgbClr val="FFFFFF"/>
                </a:solidFill>
                <a:latin typeface="Arial" panose="020B0604020202020204" pitchFamily="34" charset="0"/>
                <a:ea typeface="宋体" panose="02010600030101010101" pitchFamily="2" charset="-122"/>
              </a:endParaRPr>
            </a:p>
          </p:txBody>
        </p:sp>
      </p:grpSp>
      <p:grpSp>
        <p:nvGrpSpPr>
          <p:cNvPr id="39989" name="组合 39988"/>
          <p:cNvGrpSpPr/>
          <p:nvPr/>
        </p:nvGrpSpPr>
        <p:grpSpPr>
          <a:xfrm>
            <a:off x="6389688" y="1924050"/>
            <a:ext cx="2019300" cy="3721100"/>
            <a:chOff x="0" y="0"/>
            <a:chExt cx="2019300" cy="3721100"/>
          </a:xfrm>
        </p:grpSpPr>
        <p:grpSp>
          <p:nvGrpSpPr>
            <p:cNvPr id="39990" name="组合 39989"/>
            <p:cNvGrpSpPr/>
            <p:nvPr/>
          </p:nvGrpSpPr>
          <p:grpSpPr>
            <a:xfrm>
              <a:off x="0" y="0"/>
              <a:ext cx="2019300" cy="3721100"/>
              <a:chOff x="0" y="0"/>
              <a:chExt cx="2019300" cy="3721100"/>
            </a:xfrm>
          </p:grpSpPr>
          <p:grpSp>
            <p:nvGrpSpPr>
              <p:cNvPr id="39991" name="组合 39990"/>
              <p:cNvGrpSpPr/>
              <p:nvPr/>
            </p:nvGrpSpPr>
            <p:grpSpPr>
              <a:xfrm>
                <a:off x="0" y="0"/>
                <a:ext cx="2019300" cy="3721100"/>
                <a:chOff x="0" y="0"/>
                <a:chExt cx="2019300" cy="3721100"/>
              </a:xfrm>
            </p:grpSpPr>
            <p:sp>
              <p:nvSpPr>
                <p:cNvPr id="39992" name="Rectangle 13 copy"/>
                <p:cNvSpPr/>
                <p:nvPr/>
              </p:nvSpPr>
              <p:spPr>
                <a:xfrm>
                  <a:off x="0" y="0"/>
                  <a:ext cx="2019300" cy="3721100"/>
                </a:xfrm>
                <a:prstGeom prst="rect">
                  <a:avLst/>
                </a:prstGeom>
                <a:solidFill>
                  <a:srgbClr val="91D2DB"/>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93" name="矩形 92"/>
                <p:cNvSpPr/>
                <p:nvPr/>
              </p:nvSpPr>
              <p:spPr>
                <a:xfrm>
                  <a:off x="0" y="0"/>
                  <a:ext cx="2019300" cy="3721100"/>
                </a:xfrm>
                <a:prstGeom prst="rect">
                  <a:avLst/>
                </a:prstGeom>
                <a:solidFill>
                  <a:srgbClr val="3F5316"/>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94" name="矩形 93"/>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anose="020F0502020204030204" pitchFamily="2" charset="0"/>
                      <a:ea typeface="Calibri" panose="020F0502020204030204" pitchFamily="2" charset="0"/>
                      <a:sym typeface="Calibri" panose="020F0502020204030204" pitchFamily="2" charset="0"/>
                    </a:rPr>
                    <a:t>03</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95" name="直接连接符 94"/>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39996" name="组合 39995"/>
              <p:cNvGrpSpPr/>
              <p:nvPr/>
            </p:nvGrpSpPr>
            <p:grpSpPr>
              <a:xfrm>
                <a:off x="1411401" y="789611"/>
                <a:ext cx="125298" cy="476873"/>
                <a:chOff x="0" y="0"/>
                <a:chExt cx="125298" cy="476873"/>
              </a:xfrm>
            </p:grpSpPr>
            <p:grpSp>
              <p:nvGrpSpPr>
                <p:cNvPr id="39997" name="组合 39996"/>
                <p:cNvGrpSpPr/>
                <p:nvPr/>
              </p:nvGrpSpPr>
              <p:grpSpPr>
                <a:xfrm>
                  <a:off x="0" y="0"/>
                  <a:ext cx="125298" cy="234383"/>
                  <a:chOff x="0" y="0"/>
                  <a:chExt cx="125298" cy="234383"/>
                </a:xfrm>
              </p:grpSpPr>
              <p:sp>
                <p:nvSpPr>
                  <p:cNvPr id="39998" name="椭圆 89"/>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99" name="直接连接符 9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00" name="组合 39999"/>
                <p:cNvGrpSpPr/>
                <p:nvPr/>
              </p:nvGrpSpPr>
              <p:grpSpPr>
                <a:xfrm flipV="1">
                  <a:off x="0" y="242490"/>
                  <a:ext cx="125298" cy="234383"/>
                  <a:chOff x="0" y="0"/>
                  <a:chExt cx="125298" cy="234383"/>
                </a:xfrm>
              </p:grpSpPr>
              <p:sp>
                <p:nvSpPr>
                  <p:cNvPr id="40001" name="椭圆 87"/>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02" name="直接连接符 88"/>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40003" name="组合 40002"/>
              <p:cNvGrpSpPr/>
              <p:nvPr/>
            </p:nvGrpSpPr>
            <p:grpSpPr>
              <a:xfrm>
                <a:off x="487251" y="793664"/>
                <a:ext cx="125298" cy="476873"/>
                <a:chOff x="0" y="0"/>
                <a:chExt cx="125298" cy="476873"/>
              </a:xfrm>
            </p:grpSpPr>
            <p:grpSp>
              <p:nvGrpSpPr>
                <p:cNvPr id="40004" name="组合 40003"/>
                <p:cNvGrpSpPr/>
                <p:nvPr/>
              </p:nvGrpSpPr>
              <p:grpSpPr>
                <a:xfrm>
                  <a:off x="0" y="0"/>
                  <a:ext cx="125298" cy="234383"/>
                  <a:chOff x="0" y="0"/>
                  <a:chExt cx="125298" cy="234383"/>
                </a:xfrm>
              </p:grpSpPr>
              <p:sp>
                <p:nvSpPr>
                  <p:cNvPr id="40005" name="椭圆 83"/>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06" name="直接连接符 84"/>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07" name="组合 40006"/>
                <p:cNvGrpSpPr/>
                <p:nvPr/>
              </p:nvGrpSpPr>
              <p:grpSpPr>
                <a:xfrm flipV="1">
                  <a:off x="0" y="242490"/>
                  <a:ext cx="125298" cy="234383"/>
                  <a:chOff x="0" y="0"/>
                  <a:chExt cx="125298" cy="234383"/>
                </a:xfrm>
              </p:grpSpPr>
              <p:sp>
                <p:nvSpPr>
                  <p:cNvPr id="40008" name="椭圆 81"/>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09" name="直接连接符 82"/>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sp>
          <p:nvSpPr>
            <p:cNvPr id="40010" name="文本框 143"/>
            <p:cNvSpPr/>
            <p:nvPr/>
          </p:nvSpPr>
          <p:spPr>
            <a:xfrm>
              <a:off x="169128" y="1519854"/>
              <a:ext cx="1659189" cy="1754326"/>
            </a:xfrm>
            <a:prstGeom prst="rect">
              <a:avLst/>
            </a:prstGeom>
            <a:noFill/>
            <a:ln w="9525">
              <a:noFill/>
            </a:ln>
          </p:spPr>
          <p:txBody>
            <a:bodyPr>
              <a:spAutoFit/>
            </a:bodyPr>
            <a:lstStyle/>
            <a:p>
              <a:pPr lvl="0" eaLnBrk="1" hangingPunct="1"/>
              <a:r>
                <a:rPr lang="zh-CN" altLang="en-US" dirty="0">
                  <a:solidFill>
                    <a:srgbClr val="FFFFFF"/>
                  </a:solidFill>
                  <a:latin typeface="Arial" panose="020B0604020202020204" pitchFamily="34" charset="0"/>
                  <a:ea typeface="宋体" panose="02010600030101010101" pitchFamily="2" charset="-122"/>
                </a:rPr>
                <a:t>不得安排未成年工和未经职业健康检查的职工从事接触职业病危害的作业</a:t>
              </a:r>
              <a:endParaRPr lang="zh-CN" altLang="en-US" dirty="0">
                <a:solidFill>
                  <a:srgbClr val="FFFFFF"/>
                </a:solidFill>
                <a:latin typeface="Arial" panose="020B0604020202020204" pitchFamily="34" charset="0"/>
                <a:ea typeface="宋体" panose="02010600030101010101" pitchFamily="2" charset="-122"/>
              </a:endParaRPr>
            </a:p>
          </p:txBody>
        </p:sp>
      </p:grpSp>
      <p:grpSp>
        <p:nvGrpSpPr>
          <p:cNvPr id="40011" name="组合 40010"/>
          <p:cNvGrpSpPr/>
          <p:nvPr/>
        </p:nvGrpSpPr>
        <p:grpSpPr>
          <a:xfrm>
            <a:off x="8959850" y="1924050"/>
            <a:ext cx="2019300" cy="3721100"/>
            <a:chOff x="0" y="0"/>
            <a:chExt cx="2019300" cy="3721100"/>
          </a:xfrm>
        </p:grpSpPr>
        <p:grpSp>
          <p:nvGrpSpPr>
            <p:cNvPr id="40012" name="组合 40011"/>
            <p:cNvGrpSpPr/>
            <p:nvPr/>
          </p:nvGrpSpPr>
          <p:grpSpPr>
            <a:xfrm>
              <a:off x="0" y="0"/>
              <a:ext cx="2019300" cy="3721100"/>
              <a:chOff x="0" y="0"/>
              <a:chExt cx="2019300" cy="3721100"/>
            </a:xfrm>
          </p:grpSpPr>
          <p:sp>
            <p:nvSpPr>
              <p:cNvPr id="40013" name="Rectangle 13 copy"/>
              <p:cNvSpPr/>
              <p:nvPr/>
            </p:nvSpPr>
            <p:spPr>
              <a:xfrm>
                <a:off x="0" y="0"/>
                <a:ext cx="2019300" cy="3721100"/>
              </a:xfrm>
              <a:prstGeom prst="rect">
                <a:avLst/>
              </a:prstGeom>
              <a:solidFill>
                <a:srgbClr val="455C19"/>
              </a:solidFill>
              <a:ln w="9525">
                <a:noFill/>
              </a:ln>
            </p:spPr>
            <p:txBody>
              <a:bodyPr anchor="ctr"/>
              <a:lstStyle/>
              <a:p>
                <a:pPr lvl="0" algn="ctr" eaLnBrk="1" hangingPunct="1"/>
                <a:endParaRPr lang="zh-CN" altLang="en-US" dirty="0">
                  <a:solidFill>
                    <a:schemeClr val="accent1"/>
                  </a:solidFill>
                  <a:latin typeface="宋体" panose="02010600030101010101" pitchFamily="2" charset="-122"/>
                  <a:ea typeface="宋体" panose="02010600030101010101" pitchFamily="2" charset="-122"/>
                  <a:sym typeface="宋体" panose="02010600030101010101" pitchFamily="2" charset="-122"/>
                </a:endParaRPr>
              </a:p>
            </p:txBody>
          </p:sp>
          <p:sp>
            <p:nvSpPr>
              <p:cNvPr id="40014" name="矩形 17"/>
              <p:cNvSpPr/>
              <p:nvPr/>
            </p:nvSpPr>
            <p:spPr>
              <a:xfrm>
                <a:off x="0" y="0"/>
                <a:ext cx="2019300" cy="1032101"/>
              </a:xfrm>
              <a:prstGeom prst="rect">
                <a:avLst/>
              </a:prstGeom>
              <a:solidFill>
                <a:srgbClr val="92CF7C"/>
              </a:solidFill>
              <a:ln w="9525">
                <a:noFill/>
              </a:ln>
            </p:spPr>
            <p:txBody>
              <a:bodyPr anchor="ctr"/>
              <a:lstStyle/>
              <a:p>
                <a:pPr lvl="0" algn="ctr" eaLnBrk="1" hangingPunct="1"/>
                <a:r>
                  <a:rPr lang="en-US" altLang="x-none" sz="3600" dirty="0">
                    <a:solidFill>
                      <a:srgbClr val="FFFFFF"/>
                    </a:solidFill>
                    <a:latin typeface="Calibri" panose="020F0502020204030204" pitchFamily="2" charset="0"/>
                    <a:ea typeface="Calibri" panose="020F0502020204030204" pitchFamily="2" charset="0"/>
                    <a:sym typeface="Calibri" panose="020F0502020204030204" pitchFamily="2" charset="0"/>
                  </a:rPr>
                  <a:t>04</a:t>
                </a:r>
                <a:endParaRPr lang="zh-CN" altLang="en-US" sz="36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15" name="直接连接符 19"/>
              <p:cNvSpPr/>
              <p:nvPr/>
            </p:nvSpPr>
            <p:spPr>
              <a:xfrm>
                <a:off x="0" y="1032101"/>
                <a:ext cx="2019300" cy="1"/>
              </a:xfrm>
              <a:prstGeom prst="line">
                <a:avLst/>
              </a:prstGeom>
              <a:ln w="25400" cap="flat" cmpd="sng">
                <a:solidFill>
                  <a:schemeClr val="bg1"/>
                </a:solidFill>
                <a:prstDash val="solid"/>
                <a:headEnd type="none" w="med" len="med"/>
                <a:tailEnd type="none" w="med" len="med"/>
              </a:ln>
            </p:spPr>
          </p:sp>
        </p:grpSp>
        <p:grpSp>
          <p:nvGrpSpPr>
            <p:cNvPr id="40016" name="组合 40015"/>
            <p:cNvGrpSpPr/>
            <p:nvPr/>
          </p:nvGrpSpPr>
          <p:grpSpPr>
            <a:xfrm>
              <a:off x="1411401" y="789611"/>
              <a:ext cx="125298" cy="476873"/>
              <a:chOff x="0" y="0"/>
              <a:chExt cx="125298" cy="476873"/>
            </a:xfrm>
          </p:grpSpPr>
          <p:grpSp>
            <p:nvGrpSpPr>
              <p:cNvPr id="40017" name="组合 40016"/>
              <p:cNvGrpSpPr/>
              <p:nvPr/>
            </p:nvGrpSpPr>
            <p:grpSpPr>
              <a:xfrm>
                <a:off x="0" y="0"/>
                <a:ext cx="125298" cy="234383"/>
                <a:chOff x="0" y="0"/>
                <a:chExt cx="125298" cy="234383"/>
              </a:xfrm>
            </p:grpSpPr>
            <p:sp>
              <p:nvSpPr>
                <p:cNvPr id="40018" name="椭圆 38"/>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19" name="直接连接符 40"/>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20" name="组合 40019"/>
              <p:cNvGrpSpPr/>
              <p:nvPr/>
            </p:nvGrpSpPr>
            <p:grpSpPr>
              <a:xfrm flipV="1">
                <a:off x="0" y="242490"/>
                <a:ext cx="125298" cy="234383"/>
                <a:chOff x="0" y="0"/>
                <a:chExt cx="125298" cy="234383"/>
              </a:xfrm>
            </p:grpSpPr>
            <p:sp>
              <p:nvSpPr>
                <p:cNvPr id="40021" name="椭圆 44"/>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22" name="直接连接符 45"/>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nvGrpSpPr>
            <p:cNvPr id="40023" name="组合 40022"/>
            <p:cNvGrpSpPr/>
            <p:nvPr/>
          </p:nvGrpSpPr>
          <p:grpSpPr>
            <a:xfrm>
              <a:off x="487251" y="793664"/>
              <a:ext cx="125298" cy="476873"/>
              <a:chOff x="0" y="0"/>
              <a:chExt cx="125298" cy="476873"/>
            </a:xfrm>
          </p:grpSpPr>
          <p:grpSp>
            <p:nvGrpSpPr>
              <p:cNvPr id="40024" name="组合 40023"/>
              <p:cNvGrpSpPr/>
              <p:nvPr/>
            </p:nvGrpSpPr>
            <p:grpSpPr>
              <a:xfrm>
                <a:off x="0" y="0"/>
                <a:ext cx="125298" cy="234383"/>
                <a:chOff x="0" y="0"/>
                <a:chExt cx="125298" cy="234383"/>
              </a:xfrm>
            </p:grpSpPr>
            <p:sp>
              <p:nvSpPr>
                <p:cNvPr id="40025" name="椭圆 52"/>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26" name="直接连接符 53"/>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nvGrpSpPr>
              <p:cNvPr id="40027" name="组合 40026"/>
              <p:cNvGrpSpPr/>
              <p:nvPr/>
            </p:nvGrpSpPr>
            <p:grpSpPr>
              <a:xfrm flipV="1">
                <a:off x="0" y="242490"/>
                <a:ext cx="125298" cy="234383"/>
                <a:chOff x="0" y="0"/>
                <a:chExt cx="125298" cy="234383"/>
              </a:xfrm>
            </p:grpSpPr>
            <p:sp>
              <p:nvSpPr>
                <p:cNvPr id="40028" name="椭圆 50"/>
                <p:cNvSpPr/>
                <p:nvPr/>
              </p:nvSpPr>
              <p:spPr>
                <a:xfrm>
                  <a:off x="0" y="0"/>
                  <a:ext cx="125298" cy="12529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029" name="直接连接符 51"/>
                <p:cNvSpPr/>
                <p:nvPr/>
              </p:nvSpPr>
              <p:spPr>
                <a:xfrm flipH="1">
                  <a:off x="61005" y="125298"/>
                  <a:ext cx="1644" cy="109085"/>
                </a:xfrm>
                <a:prstGeom prst="line">
                  <a:avLst/>
                </a:prstGeom>
                <a:ln w="22225" cap="flat" cmpd="sng">
                  <a:solidFill>
                    <a:schemeClr val="bg1"/>
                  </a:solidFill>
                  <a:prstDash val="solid"/>
                  <a:headEnd type="none" w="med" len="med"/>
                  <a:tailEnd type="none" w="med" len="med"/>
                </a:ln>
              </p:spPr>
            </p:sp>
          </p:grpSp>
        </p:grpSp>
      </p:grpSp>
      <p:grpSp>
        <p:nvGrpSpPr>
          <p:cNvPr id="40030" name="组合 40029"/>
          <p:cNvGrpSpPr/>
          <p:nvPr/>
        </p:nvGrpSpPr>
        <p:grpSpPr>
          <a:xfrm>
            <a:off x="8959850" y="3448050"/>
            <a:ext cx="2019300" cy="1200150"/>
            <a:chOff x="0" y="0"/>
            <a:chExt cx="2019300" cy="1200329"/>
          </a:xfrm>
        </p:grpSpPr>
        <p:sp>
          <p:nvSpPr>
            <p:cNvPr id="40031" name="文本框 146"/>
            <p:cNvSpPr/>
            <p:nvPr/>
          </p:nvSpPr>
          <p:spPr>
            <a:xfrm>
              <a:off x="0" y="0"/>
              <a:ext cx="2019300" cy="1200329"/>
            </a:xfrm>
            <a:prstGeom prst="rect">
              <a:avLst/>
            </a:prstGeom>
            <a:noFill/>
            <a:ln w="9525">
              <a:noFill/>
            </a:ln>
          </p:spPr>
          <p:txBody>
            <a:bodyPr>
              <a:spAutoFit/>
            </a:bodyPr>
            <a:lstStyle/>
            <a:p>
              <a:pPr lvl="0" eaLnBrk="1" hangingPunct="1"/>
              <a:r>
                <a:rPr lang="zh-CN" altLang="en-US" dirty="0">
                  <a:solidFill>
                    <a:srgbClr val="FFFFFF"/>
                  </a:solidFill>
                  <a:latin typeface="宋体" panose="02010600030101010101" pitchFamily="2" charset="-122"/>
                  <a:ea typeface="宋体" panose="02010600030101010101" pitchFamily="2" charset="-122"/>
                </a:rPr>
                <a:t>女职工孕期哺乳期禁忌从事的范围参照</a:t>
              </a:r>
              <a:r>
                <a:rPr lang="en-US" altLang="x-none" dirty="0">
                  <a:solidFill>
                    <a:srgbClr val="FFFFFF"/>
                  </a:solidFill>
                  <a:latin typeface="宋体" panose="02010600030101010101" pitchFamily="2" charset="-122"/>
                  <a:ea typeface="宋体" panose="02010600030101010101" pitchFamily="2" charset="-122"/>
                </a:rPr>
                <a:t>《</a:t>
              </a:r>
              <a:r>
                <a:rPr lang="zh-CN" altLang="en-US" dirty="0">
                  <a:solidFill>
                    <a:srgbClr val="FFFFFF"/>
                  </a:solidFill>
                  <a:latin typeface="宋体" panose="02010600030101010101" pitchFamily="2" charset="-122"/>
                  <a:ea typeface="宋体" panose="02010600030101010101" pitchFamily="2" charset="-122"/>
                </a:rPr>
                <a:t>女职工劳动保护特殊规定</a:t>
              </a:r>
              <a:r>
                <a:rPr lang="en-US" altLang="x-none" dirty="0">
                  <a:solidFill>
                    <a:srgbClr val="FFFFFF"/>
                  </a:solidFill>
                  <a:latin typeface="宋体" panose="02010600030101010101" pitchFamily="2" charset="-122"/>
                  <a:ea typeface="宋体" panose="02010600030101010101" pitchFamily="2" charset="-122"/>
                </a:rPr>
                <a:t>》</a:t>
              </a:r>
              <a:endParaRPr lang="zh-CN" altLang="en-US" dirty="0">
                <a:solidFill>
                  <a:srgbClr val="FFFFFF"/>
                </a:solidFill>
                <a:latin typeface="宋体" panose="02010600030101010101" pitchFamily="2" charset="-122"/>
                <a:ea typeface="宋体" panose="02010600030101010101" pitchFamily="2" charset="-122"/>
              </a:endParaRPr>
            </a:p>
          </p:txBody>
        </p:sp>
        <p:sp>
          <p:nvSpPr>
            <p:cNvPr id="40032" name="矩形 147"/>
            <p:cNvSpPr/>
            <p:nvPr/>
          </p:nvSpPr>
          <p:spPr>
            <a:xfrm>
              <a:off x="18370" y="466630"/>
              <a:ext cx="2000930" cy="369332"/>
            </a:xfrm>
            <a:prstGeom prst="rect">
              <a:avLst/>
            </a:prstGeom>
            <a:noFill/>
            <a:ln w="9525">
              <a:noFill/>
            </a:ln>
          </p:spPr>
          <p:txBody>
            <a:bodyPr>
              <a:spAutoFit/>
            </a:bodyPr>
            <a:lstStyle/>
            <a:p>
              <a:pPr lvl="0" algn="ctr" eaLnBrk="1" hangingPunct="1"/>
              <a:endParaRPr lang="zh-CN" altLang="en-US" dirty="0">
                <a:solidFill>
                  <a:srgbClr val="000000"/>
                </a:solidFill>
                <a:latin typeface="Arial" panose="020B0604020202020204" pitchFamily="34" charset="0"/>
                <a:ea typeface="宋体" panose="02010600030101010101" pitchFamily="2" charset="-122"/>
              </a:endParaRPr>
            </a:p>
          </p:txBody>
        </p:sp>
      </p:grpSp>
      <p:sp>
        <p:nvSpPr>
          <p:cNvPr id="40033" name="文本框 136"/>
          <p:cNvSpPr/>
          <p:nvPr/>
        </p:nvSpPr>
        <p:spPr>
          <a:xfrm>
            <a:off x="1435100" y="4645025"/>
            <a:ext cx="1670050" cy="646113"/>
          </a:xfrm>
          <a:prstGeom prst="rect">
            <a:avLst/>
          </a:prstGeom>
          <a:noFill/>
          <a:ln w="9525">
            <a:noFill/>
          </a:ln>
        </p:spPr>
        <p:txBody>
          <a:bodyPr>
            <a:spAutoFit/>
          </a:bodyPr>
          <a:lstStyle/>
          <a:p>
            <a:pPr lvl="0" eaLnBrk="1" hangingPunct="1"/>
            <a:r>
              <a:rPr lang="zh-CN" altLang="en-US" dirty="0">
                <a:solidFill>
                  <a:srgbClr val="FFFFFF"/>
                </a:solidFill>
                <a:latin typeface="Arial" panose="020B0604020202020204" pitchFamily="34" charset="0"/>
                <a:ea typeface="宋体" panose="02010600030101010101" pitchFamily="2" charset="-122"/>
              </a:rPr>
              <a:t>检查结果书面告知劳动者</a:t>
            </a:r>
            <a:endParaRPr lang="zh-CN" altLang="en-US" dirty="0">
              <a:solidFill>
                <a:srgbClr val="FFFFFF"/>
              </a:solidFill>
              <a:latin typeface="Arial" panose="020B0604020202020204" pitchFamily="34" charset="0"/>
              <a:ea typeface="宋体" panose="02010600030101010101" pitchFamily="2" charset="-122"/>
            </a:endParaRPr>
          </a:p>
        </p:txBody>
      </p:sp>
      <p:sp>
        <p:nvSpPr>
          <p:cNvPr id="40034" name="文本框 136"/>
          <p:cNvSpPr/>
          <p:nvPr/>
        </p:nvSpPr>
        <p:spPr>
          <a:xfrm>
            <a:off x="3821113" y="4705350"/>
            <a:ext cx="2019300" cy="923925"/>
          </a:xfrm>
          <a:prstGeom prst="rect">
            <a:avLst/>
          </a:prstGeom>
          <a:noFill/>
          <a:ln w="9525">
            <a:noFill/>
          </a:ln>
        </p:spPr>
        <p:txBody>
          <a:bodyPr>
            <a:spAutoFit/>
          </a:bodyPr>
          <a:lstStyle/>
          <a:p>
            <a:pPr lvl="0" eaLnBrk="1" hangingPunct="1"/>
            <a:r>
              <a:rPr lang="en-US" altLang="x-none" dirty="0">
                <a:solidFill>
                  <a:srgbClr val="FFFFFF"/>
                </a:solidFill>
                <a:latin typeface="Arial" panose="020B0604020202020204" pitchFamily="34" charset="0"/>
                <a:ea typeface="宋体" panose="02010600030101010101" pitchFamily="2" charset="-122"/>
              </a:rPr>
              <a:t>30</a:t>
            </a:r>
            <a:r>
              <a:rPr lang="zh-CN" altLang="en-US" dirty="0">
                <a:solidFill>
                  <a:srgbClr val="FFFFFF"/>
                </a:solidFill>
                <a:latin typeface="Arial" panose="020B0604020202020204" pitchFamily="34" charset="0"/>
                <a:ea typeface="宋体" panose="02010600030101010101" pitchFamily="2" charset="-122"/>
              </a:rPr>
              <a:t>日前离岗检查，</a:t>
            </a:r>
            <a:r>
              <a:rPr lang="en-US" altLang="x-none" dirty="0">
                <a:solidFill>
                  <a:srgbClr val="FFFFFF"/>
                </a:solidFill>
                <a:latin typeface="Arial" panose="020B0604020202020204" pitchFamily="34" charset="0"/>
                <a:ea typeface="宋体" panose="02010600030101010101" pitchFamily="2" charset="-122"/>
              </a:rPr>
              <a:t>90</a:t>
            </a:r>
            <a:r>
              <a:rPr lang="zh-CN" altLang="en-US" dirty="0">
                <a:solidFill>
                  <a:srgbClr val="FFFFFF"/>
                </a:solidFill>
                <a:latin typeface="Arial" panose="020B0604020202020204" pitchFamily="34" charset="0"/>
                <a:ea typeface="宋体" panose="02010600030101010101" pitchFamily="2" charset="-122"/>
              </a:rPr>
              <a:t>日前在岗检查视同离岗</a:t>
            </a:r>
            <a:endParaRPr lang="zh-CN" altLang="en-US" dirty="0">
              <a:solidFill>
                <a:srgbClr val="FFFFFF"/>
              </a:solidFill>
              <a:latin typeface="Arial" panose="020B0604020202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p:cBhvr>
                                        <p:cTn id="7" dur="500"/>
                                        <p:tgtEl>
                                          <p:spTgt spid="399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p:cBhvr>
                                        <p:cTn id="10" dur="500"/>
                                        <p:tgtEl>
                                          <p:spTgt spid="39941"/>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39942"/>
                                        </p:tgtEl>
                                        <p:attrNameLst>
                                          <p:attrName>style.visibility</p:attrName>
                                        </p:attrNameLst>
                                      </p:cBhvr>
                                      <p:to>
                                        <p:strVal val="visible"/>
                                      </p:to>
                                    </p:set>
                                    <p:animEffect transition="in" filter="barn(outHorizontal)">
                                      <p:cBhvr>
                                        <p:cTn id="14" dur="500"/>
                                        <p:tgtEl>
                                          <p:spTgt spid="39942"/>
                                        </p:tgtEl>
                                      </p:cBhvr>
                                    </p:animEffect>
                                  </p:childTnLst>
                                </p:cTn>
                              </p:par>
                              <p:par>
                                <p:cTn id="15" presetID="16" presetClass="entr" presetSubtype="42" fill="hold" nodeType="withEffect">
                                  <p:stCondLst>
                                    <p:cond delay="0"/>
                                  </p:stCondLst>
                                  <p:childTnLst>
                                    <p:set>
                                      <p:cBhvr>
                                        <p:cTn id="16" dur="1" fill="hold">
                                          <p:stCondLst>
                                            <p:cond delay="0"/>
                                          </p:stCondLst>
                                        </p:cTn>
                                        <p:tgtEl>
                                          <p:spTgt spid="39967"/>
                                        </p:tgtEl>
                                        <p:attrNameLst>
                                          <p:attrName>style.visibility</p:attrName>
                                        </p:attrNameLst>
                                      </p:cBhvr>
                                      <p:to>
                                        <p:strVal val="visible"/>
                                      </p:to>
                                    </p:set>
                                    <p:animEffect transition="in" filter="barn(outHorizontal)">
                                      <p:cBhvr>
                                        <p:cTn id="17" dur="500"/>
                                        <p:tgtEl>
                                          <p:spTgt spid="39967"/>
                                        </p:tgtEl>
                                      </p:cBhvr>
                                    </p:animEffect>
                                  </p:childTnLst>
                                </p:cTn>
                              </p:par>
                              <p:par>
                                <p:cTn id="18" presetID="16" presetClass="entr" presetSubtype="42" fill="hold" nodeType="withEffect">
                                  <p:stCondLst>
                                    <p:cond delay="0"/>
                                  </p:stCondLst>
                                  <p:childTnLst>
                                    <p:set>
                                      <p:cBhvr>
                                        <p:cTn id="19" dur="1" fill="hold">
                                          <p:stCondLst>
                                            <p:cond delay="0"/>
                                          </p:stCondLst>
                                        </p:cTn>
                                        <p:tgtEl>
                                          <p:spTgt spid="39989"/>
                                        </p:tgtEl>
                                        <p:attrNameLst>
                                          <p:attrName>style.visibility</p:attrName>
                                        </p:attrNameLst>
                                      </p:cBhvr>
                                      <p:to>
                                        <p:strVal val="visible"/>
                                      </p:to>
                                    </p:set>
                                    <p:animEffect transition="in" filter="barn(outHorizontal)">
                                      <p:cBhvr>
                                        <p:cTn id="20" dur="500"/>
                                        <p:tgtEl>
                                          <p:spTgt spid="39989"/>
                                        </p:tgtEl>
                                      </p:cBhvr>
                                    </p:animEffect>
                                  </p:childTnLst>
                                </p:cTn>
                              </p:par>
                              <p:par>
                                <p:cTn id="21" presetID="16" presetClass="entr" presetSubtype="42" fill="hold" nodeType="withEffect">
                                  <p:stCondLst>
                                    <p:cond delay="0"/>
                                  </p:stCondLst>
                                  <p:childTnLst>
                                    <p:set>
                                      <p:cBhvr>
                                        <p:cTn id="22" dur="1" fill="hold">
                                          <p:stCondLst>
                                            <p:cond delay="0"/>
                                          </p:stCondLst>
                                        </p:cTn>
                                        <p:tgtEl>
                                          <p:spTgt spid="40011"/>
                                        </p:tgtEl>
                                        <p:attrNameLst>
                                          <p:attrName>style.visibility</p:attrName>
                                        </p:attrNameLst>
                                      </p:cBhvr>
                                      <p:to>
                                        <p:strVal val="visible"/>
                                      </p:to>
                                    </p:set>
                                    <p:animEffect transition="in" filter="barn(outHorizontal)">
                                      <p:cBhvr>
                                        <p:cTn id="23" dur="500"/>
                                        <p:tgtEl>
                                          <p:spTgt spid="400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37" fill="hold" nodeType="clickEffect">
                                  <p:stCondLst>
                                    <p:cond delay="0"/>
                                  </p:stCondLst>
                                  <p:childTnLst>
                                    <p:animEffect transition="in">
                                      <p:cBhvr>
                                        <p:cTn id="27" dur="500"/>
                                        <p:tgtEl>
                                          <p:spTgt spid="39938"/>
                                        </p:tgtEl>
                                      </p:cBhvr>
                                    </p:animEffect>
                                    <p:set>
                                      <p:cBhvr>
                                        <p:cTn id="28" dur="1" fill="hold">
                                          <p:stCondLst>
                                            <p:cond delay="499"/>
                                          </p:stCondLst>
                                        </p:cTn>
                                        <p:tgtEl>
                                          <p:spTgt spid="39938"/>
                                        </p:tgtEl>
                                        <p:attrNameLst>
                                          <p:attrName>style.visibility</p:attrName>
                                        </p:attrNameLst>
                                      </p:cBhvr>
                                      <p:to>
                                        <p:strVal val="hidden"/>
                                      </p:to>
                                    </p:set>
                                  </p:childTnLst>
                                </p:cTn>
                              </p:par>
                              <p:par>
                                <p:cTn id="29" presetID="16" presetClass="exit" presetSubtype="37" fill="hold" grpId="1" nodeType="withEffect">
                                  <p:stCondLst>
                                    <p:cond delay="0"/>
                                  </p:stCondLst>
                                  <p:childTnLst>
                                    <p:animEffect transition="in">
                                      <p:cBhvr>
                                        <p:cTn id="30" dur="500"/>
                                        <p:tgtEl>
                                          <p:spTgt spid="39941"/>
                                        </p:tgtEl>
                                      </p:cBhvr>
                                    </p:animEffect>
                                    <p:set>
                                      <p:cBhvr>
                                        <p:cTn id="31" dur="1" fill="hold">
                                          <p:stCondLst>
                                            <p:cond delay="499"/>
                                          </p:stCondLst>
                                        </p:cTn>
                                        <p:tgtEl>
                                          <p:spTgt spid="39941"/>
                                        </p:tgtEl>
                                        <p:attrNameLst>
                                          <p:attrName>style.visibility</p:attrName>
                                        </p:attrNameLst>
                                      </p:cBhvr>
                                      <p:to>
                                        <p:strVal val="hidden"/>
                                      </p:to>
                                    </p:set>
                                  </p:childTnLst>
                                </p:cTn>
                              </p:par>
                            </p:childTnLst>
                          </p:cTn>
                        </p:par>
                        <p:par>
                          <p:cTn id="32" fill="hold">
                            <p:stCondLst>
                              <p:cond delay="500"/>
                            </p:stCondLst>
                            <p:childTnLst>
                              <p:par>
                                <p:cTn id="33" presetID="16" presetClass="exit" presetSubtype="26" fill="hold" nodeType="afterEffect">
                                  <p:stCondLst>
                                    <p:cond delay="0"/>
                                  </p:stCondLst>
                                  <p:childTnLst>
                                    <p:animEffect transition="out" filter="barn(inHorizontal)">
                                      <p:cBhvr>
                                        <p:cTn id="34" dur="500"/>
                                        <p:tgtEl>
                                          <p:spTgt spid="39942"/>
                                        </p:tgtEl>
                                      </p:cBhvr>
                                    </p:animEffect>
                                    <p:set>
                                      <p:cBhvr>
                                        <p:cTn id="35" dur="1" fill="hold">
                                          <p:stCondLst>
                                            <p:cond delay="499"/>
                                          </p:stCondLst>
                                        </p:cTn>
                                        <p:tgtEl>
                                          <p:spTgt spid="39942"/>
                                        </p:tgtEl>
                                        <p:attrNameLst>
                                          <p:attrName>style.visibility</p:attrName>
                                        </p:attrNameLst>
                                      </p:cBhvr>
                                      <p:to>
                                        <p:strVal val="hidden"/>
                                      </p:to>
                                    </p:set>
                                  </p:childTnLst>
                                </p:cTn>
                              </p:par>
                              <p:par>
                                <p:cTn id="36" presetID="16" presetClass="exit" presetSubtype="26" fill="hold" nodeType="withEffect">
                                  <p:stCondLst>
                                    <p:cond delay="0"/>
                                  </p:stCondLst>
                                  <p:childTnLst>
                                    <p:animEffect transition="out" filter="barn(inHorizontal)">
                                      <p:cBhvr>
                                        <p:cTn id="37" dur="500"/>
                                        <p:tgtEl>
                                          <p:spTgt spid="39967"/>
                                        </p:tgtEl>
                                      </p:cBhvr>
                                    </p:animEffect>
                                    <p:set>
                                      <p:cBhvr>
                                        <p:cTn id="38" dur="1" fill="hold">
                                          <p:stCondLst>
                                            <p:cond delay="499"/>
                                          </p:stCondLst>
                                        </p:cTn>
                                        <p:tgtEl>
                                          <p:spTgt spid="39967"/>
                                        </p:tgtEl>
                                        <p:attrNameLst>
                                          <p:attrName>style.visibility</p:attrName>
                                        </p:attrNameLst>
                                      </p:cBhvr>
                                      <p:to>
                                        <p:strVal val="hidden"/>
                                      </p:to>
                                    </p:set>
                                  </p:childTnLst>
                                </p:cTn>
                              </p:par>
                              <p:par>
                                <p:cTn id="39" presetID="16" presetClass="exit" presetSubtype="26" fill="hold" nodeType="withEffect">
                                  <p:stCondLst>
                                    <p:cond delay="0"/>
                                  </p:stCondLst>
                                  <p:childTnLst>
                                    <p:animEffect transition="out" filter="barn(inHorizontal)">
                                      <p:cBhvr>
                                        <p:cTn id="40" dur="500"/>
                                        <p:tgtEl>
                                          <p:spTgt spid="39989"/>
                                        </p:tgtEl>
                                      </p:cBhvr>
                                    </p:animEffect>
                                    <p:set>
                                      <p:cBhvr>
                                        <p:cTn id="41" dur="1" fill="hold">
                                          <p:stCondLst>
                                            <p:cond delay="499"/>
                                          </p:stCondLst>
                                        </p:cTn>
                                        <p:tgtEl>
                                          <p:spTgt spid="39989"/>
                                        </p:tgtEl>
                                        <p:attrNameLst>
                                          <p:attrName>style.visibility</p:attrName>
                                        </p:attrNameLst>
                                      </p:cBhvr>
                                      <p:to>
                                        <p:strVal val="hidden"/>
                                      </p:to>
                                    </p:set>
                                  </p:childTnLst>
                                </p:cTn>
                              </p:par>
                              <p:par>
                                <p:cTn id="42" presetID="16" presetClass="exit" presetSubtype="26" fill="hold" nodeType="withEffect">
                                  <p:stCondLst>
                                    <p:cond delay="0"/>
                                  </p:stCondLst>
                                  <p:childTnLst>
                                    <p:animEffect transition="out" filter="barn(inHorizontal)">
                                      <p:cBhvr>
                                        <p:cTn id="43" dur="500"/>
                                        <p:tgtEl>
                                          <p:spTgt spid="40011"/>
                                        </p:tgtEl>
                                      </p:cBhvr>
                                    </p:animEffect>
                                    <p:set>
                                      <p:cBhvr>
                                        <p:cTn id="44" dur="1" fill="hold">
                                          <p:stCondLst>
                                            <p:cond delay="499"/>
                                          </p:stCondLst>
                                        </p:cTn>
                                        <p:tgtEl>
                                          <p:spTgt spid="40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ldLvl="0"/>
      <p:bldP spid="39941" grpId="1"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0963" name="组合 40962"/>
          <p:cNvGrpSpPr/>
          <p:nvPr/>
        </p:nvGrpSpPr>
        <p:grpSpPr>
          <a:xfrm>
            <a:off x="2008188" y="2389188"/>
            <a:ext cx="2079625" cy="2079625"/>
            <a:chOff x="0" y="0"/>
            <a:chExt cx="2079522" cy="2079522"/>
          </a:xfrm>
        </p:grpSpPr>
        <p:grpSp>
          <p:nvGrpSpPr>
            <p:cNvPr id="40964" name="组合 40963"/>
            <p:cNvGrpSpPr/>
            <p:nvPr/>
          </p:nvGrpSpPr>
          <p:grpSpPr>
            <a:xfrm>
              <a:off x="0" y="0"/>
              <a:ext cx="2079522" cy="2079522"/>
              <a:chOff x="0" y="0"/>
              <a:chExt cx="2079522" cy="2079522"/>
            </a:xfrm>
          </p:grpSpPr>
          <p:sp>
            <p:nvSpPr>
              <p:cNvPr id="40965"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40966"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40967"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40968"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rPr>
                <a:t>10</a:t>
              </a:r>
              <a:endParaRPr lang="zh-CN" altLang="en-US"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40969" name="组合 40968"/>
          <p:cNvGrpSpPr/>
          <p:nvPr/>
        </p:nvGrpSpPr>
        <p:grpSpPr>
          <a:xfrm>
            <a:off x="6618288" y="1127125"/>
            <a:ext cx="4822825" cy="103188"/>
            <a:chOff x="0" y="0"/>
            <a:chExt cx="4822371" cy="103239"/>
          </a:xfrm>
        </p:grpSpPr>
        <p:sp>
          <p:nvSpPr>
            <p:cNvPr id="40970"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71"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40972"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应急管理</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40973" name="组合 40972"/>
          <p:cNvGrpSpPr/>
          <p:nvPr/>
        </p:nvGrpSpPr>
        <p:grpSpPr>
          <a:xfrm>
            <a:off x="6807200" y="1589088"/>
            <a:ext cx="4819650" cy="839787"/>
            <a:chOff x="0" y="0"/>
            <a:chExt cx="4819306" cy="840768"/>
          </a:xfrm>
        </p:grpSpPr>
        <p:grpSp>
          <p:nvGrpSpPr>
            <p:cNvPr id="40974" name="组合 40973"/>
            <p:cNvGrpSpPr/>
            <p:nvPr/>
          </p:nvGrpSpPr>
          <p:grpSpPr>
            <a:xfrm>
              <a:off x="0" y="0"/>
              <a:ext cx="1166055" cy="840768"/>
              <a:chOff x="0" y="0"/>
              <a:chExt cx="1166055" cy="840768"/>
            </a:xfrm>
          </p:grpSpPr>
          <p:sp>
            <p:nvSpPr>
              <p:cNvPr id="40975"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A</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76"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0977" name="组合 40976"/>
            <p:cNvGrpSpPr/>
            <p:nvPr/>
          </p:nvGrpSpPr>
          <p:grpSpPr>
            <a:xfrm>
              <a:off x="1399404" y="0"/>
              <a:ext cx="3419902" cy="736747"/>
              <a:chOff x="0" y="0"/>
              <a:chExt cx="3419902" cy="736747"/>
            </a:xfrm>
          </p:grpSpPr>
          <p:sp>
            <p:nvSpPr>
              <p:cNvPr id="40978" name="文本框 77"/>
              <p:cNvSpPr/>
              <p:nvPr/>
            </p:nvSpPr>
            <p:spPr>
              <a:xfrm>
                <a:off x="0" y="0"/>
                <a:ext cx="3419902" cy="647086"/>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建立健全急性职业病危害事故应急救援预案（</a:t>
                </a:r>
                <a:r>
                  <a:rPr lang="en-US" altLang="x-none" b="1" dirty="0">
                    <a:solidFill>
                      <a:srgbClr val="000000"/>
                    </a:solidFill>
                    <a:latin typeface="仿宋_GB2312" pitchFamily="1" charset="-122"/>
                    <a:ea typeface="仿宋_GB2312" pitchFamily="1" charset="-122"/>
                  </a:rPr>
                  <a:t>10.1</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sp>
            <p:nvSpPr>
              <p:cNvPr id="40979" name="矩形 78"/>
              <p:cNvSpPr/>
              <p:nvPr/>
            </p:nvSpPr>
            <p:spPr>
              <a:xfrm>
                <a:off x="0" y="366984"/>
                <a:ext cx="2964508" cy="369763"/>
              </a:xfrm>
              <a:prstGeom prst="rect">
                <a:avLst/>
              </a:prstGeom>
              <a:noFill/>
              <a:ln w="9525">
                <a:noFill/>
              </a:ln>
            </p:spPr>
            <p:txBody>
              <a:bodyPr>
                <a:spAutoFit/>
              </a:bodyPr>
              <a:lstStyle/>
              <a:p>
                <a:pPr lvl="0" eaLnBrk="1" hangingPunct="1"/>
                <a:endParaRPr lang="zh-CN" altLang="en-US" dirty="0">
                  <a:solidFill>
                    <a:srgbClr val="000000"/>
                  </a:solidFill>
                  <a:latin typeface="Arial" panose="020B0604020202020204" pitchFamily="34" charset="0"/>
                  <a:ea typeface="宋体" panose="02010600030101010101" pitchFamily="2" charset="-122"/>
                </a:endParaRPr>
              </a:p>
            </p:txBody>
          </p:sp>
        </p:grpSp>
      </p:grpSp>
      <p:grpSp>
        <p:nvGrpSpPr>
          <p:cNvPr id="40980" name="组合 40979"/>
          <p:cNvGrpSpPr/>
          <p:nvPr/>
        </p:nvGrpSpPr>
        <p:grpSpPr>
          <a:xfrm>
            <a:off x="6807200" y="2835275"/>
            <a:ext cx="4819650" cy="841375"/>
            <a:chOff x="0" y="0"/>
            <a:chExt cx="4819305" cy="840768"/>
          </a:xfrm>
        </p:grpSpPr>
        <p:grpSp>
          <p:nvGrpSpPr>
            <p:cNvPr id="40981" name="组合 40980"/>
            <p:cNvGrpSpPr/>
            <p:nvPr/>
          </p:nvGrpSpPr>
          <p:grpSpPr>
            <a:xfrm>
              <a:off x="0" y="0"/>
              <a:ext cx="1166055" cy="840768"/>
              <a:chOff x="0" y="0"/>
              <a:chExt cx="1533738" cy="1105879"/>
            </a:xfrm>
          </p:grpSpPr>
          <p:sp>
            <p:nvSpPr>
              <p:cNvPr id="40982"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B</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83"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0984" name="文本框 80"/>
            <p:cNvSpPr/>
            <p:nvPr/>
          </p:nvSpPr>
          <p:spPr>
            <a:xfrm>
              <a:off x="1399404" y="0"/>
              <a:ext cx="3419901" cy="645865"/>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定期维护应急救援设施，并保证其完好（</a:t>
              </a:r>
              <a:r>
                <a:rPr lang="en-US" altLang="x-none" b="1" dirty="0">
                  <a:solidFill>
                    <a:srgbClr val="000000"/>
                  </a:solidFill>
                  <a:latin typeface="仿宋_GB2312" pitchFamily="1" charset="-122"/>
                  <a:ea typeface="仿宋_GB2312" pitchFamily="1" charset="-122"/>
                </a:rPr>
                <a:t>10.2</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grpSp>
      <p:grpSp>
        <p:nvGrpSpPr>
          <p:cNvPr id="40985" name="组合 40984"/>
          <p:cNvGrpSpPr/>
          <p:nvPr/>
        </p:nvGrpSpPr>
        <p:grpSpPr>
          <a:xfrm>
            <a:off x="6807200" y="4037013"/>
            <a:ext cx="4819650" cy="839787"/>
            <a:chOff x="0" y="0"/>
            <a:chExt cx="4819305" cy="840768"/>
          </a:xfrm>
        </p:grpSpPr>
        <p:grpSp>
          <p:nvGrpSpPr>
            <p:cNvPr id="40986" name="组合 40985"/>
            <p:cNvGrpSpPr/>
            <p:nvPr/>
          </p:nvGrpSpPr>
          <p:grpSpPr>
            <a:xfrm>
              <a:off x="0" y="0"/>
              <a:ext cx="1166055" cy="840768"/>
              <a:chOff x="0" y="0"/>
              <a:chExt cx="1533738" cy="1105879"/>
            </a:xfrm>
          </p:grpSpPr>
          <p:sp>
            <p:nvSpPr>
              <p:cNvPr id="40987"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C</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88"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0989" name="文本框 83"/>
            <p:cNvSpPr/>
            <p:nvPr/>
          </p:nvSpPr>
          <p:spPr>
            <a:xfrm>
              <a:off x="1399404" y="6059"/>
              <a:ext cx="3419901" cy="647086"/>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定期演练职业病危害事故应急救援预案，要有演练记录（</a:t>
              </a:r>
              <a:r>
                <a:rPr lang="en-US" altLang="x-none" b="1" dirty="0">
                  <a:solidFill>
                    <a:srgbClr val="000000"/>
                  </a:solidFill>
                  <a:latin typeface="仿宋_GB2312" pitchFamily="1" charset="-122"/>
                  <a:ea typeface="仿宋_GB2312" pitchFamily="1" charset="-122"/>
                </a:rPr>
                <a:t>10.3</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grpSp>
      <p:grpSp>
        <p:nvGrpSpPr>
          <p:cNvPr id="40990" name="组合 40989"/>
          <p:cNvGrpSpPr/>
          <p:nvPr/>
        </p:nvGrpSpPr>
        <p:grpSpPr>
          <a:xfrm>
            <a:off x="6807200" y="5283200"/>
            <a:ext cx="4819650" cy="923925"/>
            <a:chOff x="0" y="0"/>
            <a:chExt cx="4819306" cy="922664"/>
          </a:xfrm>
        </p:grpSpPr>
        <p:grpSp>
          <p:nvGrpSpPr>
            <p:cNvPr id="40991" name="组合 40990"/>
            <p:cNvGrpSpPr/>
            <p:nvPr/>
          </p:nvGrpSpPr>
          <p:grpSpPr>
            <a:xfrm>
              <a:off x="0" y="0"/>
              <a:ext cx="1166055" cy="840768"/>
              <a:chOff x="0" y="0"/>
              <a:chExt cx="1533738" cy="1105879"/>
            </a:xfrm>
          </p:grpSpPr>
          <p:sp>
            <p:nvSpPr>
              <p:cNvPr id="40992" name="矩形 68"/>
              <p:cNvSpPr/>
              <p:nvPr/>
            </p:nvSpPr>
            <p:spPr>
              <a:xfrm>
                <a:off x="0" y="0"/>
                <a:ext cx="1209306" cy="1105879"/>
              </a:xfrm>
              <a:prstGeom prst="rect">
                <a:avLst/>
              </a:prstGeom>
              <a:solidFill>
                <a:srgbClr val="2A4F1C"/>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D</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93" name="等腰三角形 69"/>
              <p:cNvSpPr/>
              <p:nvPr/>
            </p:nvSpPr>
            <p:spPr>
              <a:xfrm rot="5400000">
                <a:off x="1230550" y="-21248"/>
                <a:ext cx="281935" cy="324432"/>
              </a:xfrm>
              <a:prstGeom prst="triangle">
                <a:avLst>
                  <a:gd name="adj" fmla="val 0"/>
                </a:avLst>
              </a:prstGeom>
              <a:solidFill>
                <a:srgbClr val="222F28"/>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0994" name="文本框 86"/>
            <p:cNvSpPr/>
            <p:nvPr/>
          </p:nvSpPr>
          <p:spPr>
            <a:xfrm>
              <a:off x="1399405" y="0"/>
              <a:ext cx="3419901" cy="922664"/>
            </a:xfrm>
            <a:prstGeom prst="rect">
              <a:avLst/>
            </a:prstGeom>
            <a:noFill/>
            <a:ln w="9525">
              <a:noFill/>
            </a:ln>
          </p:spPr>
          <p:txBody>
            <a:bodyPr>
              <a:spAutoFit/>
            </a:bodyPr>
            <a:lstStyle/>
            <a:p>
              <a:pPr lvl="0" eaLnBrk="1" hangingPunct="1"/>
              <a:r>
                <a:rPr lang="zh-CN" altLang="en-US" b="1" dirty="0">
                  <a:solidFill>
                    <a:srgbClr val="000000"/>
                  </a:solidFill>
                  <a:latin typeface="仿宋_GB2312" pitchFamily="1" charset="-122"/>
                  <a:ea typeface="仿宋_GB2312" pitchFamily="1" charset="-122"/>
                </a:rPr>
                <a:t>发生急性职业病危害事故及时向所在地安监部门等有关部门报告（</a:t>
              </a:r>
              <a:r>
                <a:rPr lang="en-US" altLang="x-none" b="1" dirty="0">
                  <a:solidFill>
                    <a:srgbClr val="000000"/>
                  </a:solidFill>
                  <a:latin typeface="仿宋_GB2312" pitchFamily="1" charset="-122"/>
                  <a:ea typeface="仿宋_GB2312" pitchFamily="1" charset="-122"/>
                </a:rPr>
                <a:t>10.4</a:t>
              </a:r>
              <a:r>
                <a:rPr lang="zh-CN" altLang="en-US" b="1" dirty="0">
                  <a:solidFill>
                    <a:srgbClr val="000000"/>
                  </a:solidFill>
                  <a:latin typeface="仿宋_GB2312" pitchFamily="1" charset="-122"/>
                  <a:ea typeface="仿宋_GB2312" pitchFamily="1" charset="-122"/>
                </a:rPr>
                <a:t>）</a:t>
              </a:r>
              <a:endParaRPr lang="zh-CN" altLang="en-US" b="1" dirty="0">
                <a:solidFill>
                  <a:srgbClr val="000000"/>
                </a:solidFill>
                <a:latin typeface="仿宋_GB2312" pitchFamily="1" charset="-122"/>
                <a:ea typeface="仿宋_GB2312" pitchFamily="1"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p:cBhvr>
                                        <p:cTn id="7" dur="500"/>
                                        <p:tgtEl>
                                          <p:spTgt spid="4096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0972"/>
                                        </p:tgtEl>
                                        <p:attrNameLst>
                                          <p:attrName>style.visibility</p:attrName>
                                        </p:attrNameLst>
                                      </p:cBhvr>
                                      <p:to>
                                        <p:strVal val="visible"/>
                                      </p:to>
                                    </p:set>
                                    <p:anim calcmode="lin" valueType="num">
                                      <p:cBhvr>
                                        <p:cTn id="11" dur="500" fill="hold"/>
                                        <p:tgtEl>
                                          <p:spTgt spid="40972"/>
                                        </p:tgtEl>
                                        <p:attrNameLst>
                                          <p:attrName>ppt_x</p:attrName>
                                        </p:attrNameLst>
                                      </p:cBhvr>
                                      <p:tavLst>
                                        <p:tav tm="0">
                                          <p:val>
                                            <p:strVal val="1+#ppt_w/2"/>
                                          </p:val>
                                        </p:tav>
                                        <p:tav tm="100000">
                                          <p:val>
                                            <p:strVal val="#ppt_x"/>
                                          </p:val>
                                        </p:tav>
                                      </p:tavLst>
                                    </p:anim>
                                    <p:anim calcmode="lin" valueType="num">
                                      <p:cBhvr>
                                        <p:cTn id="12" dur="500" fill="hold"/>
                                        <p:tgtEl>
                                          <p:spTgt spid="4097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0969"/>
                                        </p:tgtEl>
                                        <p:attrNameLst>
                                          <p:attrName>style.visibility</p:attrName>
                                        </p:attrNameLst>
                                      </p:cBhvr>
                                      <p:to>
                                        <p:strVal val="visible"/>
                                      </p:to>
                                    </p:set>
                                    <p:anim calcmode="lin" valueType="num">
                                      <p:cBhvr>
                                        <p:cTn id="15" dur="500" fill="hold"/>
                                        <p:tgtEl>
                                          <p:spTgt spid="40969"/>
                                        </p:tgtEl>
                                        <p:attrNameLst>
                                          <p:attrName>ppt_x</p:attrName>
                                        </p:attrNameLst>
                                      </p:cBhvr>
                                      <p:tavLst>
                                        <p:tav tm="0">
                                          <p:val>
                                            <p:strVal val="1+#ppt_w/2"/>
                                          </p:val>
                                        </p:tav>
                                        <p:tav tm="100000">
                                          <p:val>
                                            <p:strVal val="#ppt_x"/>
                                          </p:val>
                                        </p:tav>
                                      </p:tavLst>
                                    </p:anim>
                                    <p:anim calcmode="lin" valueType="num">
                                      <p:cBhvr>
                                        <p:cTn id="16" dur="500" fill="hold"/>
                                        <p:tgtEl>
                                          <p:spTgt spid="409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40973"/>
                                        </p:tgtEl>
                                        <p:attrNameLst>
                                          <p:attrName>style.visibility</p:attrName>
                                        </p:attrNameLst>
                                      </p:cBhvr>
                                      <p:to>
                                        <p:strVal val="visible"/>
                                      </p:to>
                                    </p:set>
                                    <p:anim calcmode="lin" valueType="num">
                                      <p:cBhvr>
                                        <p:cTn id="20" dur="500" fill="hold"/>
                                        <p:tgtEl>
                                          <p:spTgt spid="40973"/>
                                        </p:tgtEl>
                                        <p:attrNameLst>
                                          <p:attrName>ppt_x</p:attrName>
                                        </p:attrNameLst>
                                      </p:cBhvr>
                                      <p:tavLst>
                                        <p:tav tm="0">
                                          <p:val>
                                            <p:strVal val="1+#ppt_w/2"/>
                                          </p:val>
                                        </p:tav>
                                        <p:tav tm="100000">
                                          <p:val>
                                            <p:strVal val="#ppt_x"/>
                                          </p:val>
                                        </p:tav>
                                      </p:tavLst>
                                    </p:anim>
                                    <p:anim calcmode="lin" valueType="num">
                                      <p:cBhvr>
                                        <p:cTn id="21" dur="500" fill="hold"/>
                                        <p:tgtEl>
                                          <p:spTgt spid="4097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40980"/>
                                        </p:tgtEl>
                                        <p:attrNameLst>
                                          <p:attrName>style.visibility</p:attrName>
                                        </p:attrNameLst>
                                      </p:cBhvr>
                                      <p:to>
                                        <p:strVal val="visible"/>
                                      </p:to>
                                    </p:set>
                                    <p:anim calcmode="lin" valueType="num">
                                      <p:cBhvr>
                                        <p:cTn id="25" dur="500" fill="hold"/>
                                        <p:tgtEl>
                                          <p:spTgt spid="40980"/>
                                        </p:tgtEl>
                                        <p:attrNameLst>
                                          <p:attrName>ppt_x</p:attrName>
                                        </p:attrNameLst>
                                      </p:cBhvr>
                                      <p:tavLst>
                                        <p:tav tm="0">
                                          <p:val>
                                            <p:strVal val="1+#ppt_w/2"/>
                                          </p:val>
                                        </p:tav>
                                        <p:tav tm="100000">
                                          <p:val>
                                            <p:strVal val="#ppt_x"/>
                                          </p:val>
                                        </p:tav>
                                      </p:tavLst>
                                    </p:anim>
                                    <p:anim calcmode="lin" valueType="num">
                                      <p:cBhvr>
                                        <p:cTn id="26" dur="500" fill="hold"/>
                                        <p:tgtEl>
                                          <p:spTgt spid="4098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40985"/>
                                        </p:tgtEl>
                                        <p:attrNameLst>
                                          <p:attrName>style.visibility</p:attrName>
                                        </p:attrNameLst>
                                      </p:cBhvr>
                                      <p:to>
                                        <p:strVal val="visible"/>
                                      </p:to>
                                    </p:set>
                                    <p:anim calcmode="lin" valueType="num">
                                      <p:cBhvr>
                                        <p:cTn id="30" dur="500" fill="hold"/>
                                        <p:tgtEl>
                                          <p:spTgt spid="40985"/>
                                        </p:tgtEl>
                                        <p:attrNameLst>
                                          <p:attrName>ppt_x</p:attrName>
                                        </p:attrNameLst>
                                      </p:cBhvr>
                                      <p:tavLst>
                                        <p:tav tm="0">
                                          <p:val>
                                            <p:strVal val="1+#ppt_w/2"/>
                                          </p:val>
                                        </p:tav>
                                        <p:tav tm="100000">
                                          <p:val>
                                            <p:strVal val="#ppt_x"/>
                                          </p:val>
                                        </p:tav>
                                      </p:tavLst>
                                    </p:anim>
                                    <p:anim calcmode="lin" valueType="num">
                                      <p:cBhvr>
                                        <p:cTn id="31" dur="500" fill="hold"/>
                                        <p:tgtEl>
                                          <p:spTgt spid="4098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40990"/>
                                        </p:tgtEl>
                                        <p:attrNameLst>
                                          <p:attrName>style.visibility</p:attrName>
                                        </p:attrNameLst>
                                      </p:cBhvr>
                                      <p:to>
                                        <p:strVal val="visible"/>
                                      </p:to>
                                    </p:set>
                                    <p:anim calcmode="lin" valueType="num">
                                      <p:cBhvr>
                                        <p:cTn id="35" dur="500" fill="hold"/>
                                        <p:tgtEl>
                                          <p:spTgt spid="40990"/>
                                        </p:tgtEl>
                                        <p:attrNameLst>
                                          <p:attrName>ppt_x</p:attrName>
                                        </p:attrNameLst>
                                      </p:cBhvr>
                                      <p:tavLst>
                                        <p:tav tm="0">
                                          <p:val>
                                            <p:strVal val="1+#ppt_w/2"/>
                                          </p:val>
                                        </p:tav>
                                        <p:tav tm="100000">
                                          <p:val>
                                            <p:strVal val="#ppt_x"/>
                                          </p:val>
                                        </p:tav>
                                      </p:tavLst>
                                    </p:anim>
                                    <p:anim calcmode="lin" valueType="num">
                                      <p:cBhvr>
                                        <p:cTn id="36" dur="500" fill="hold"/>
                                        <p:tgtEl>
                                          <p:spTgt spid="4099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in">
                                      <p:cBhvr>
                                        <p:cTn id="40" dur="500"/>
                                        <p:tgtEl>
                                          <p:spTgt spid="40972"/>
                                        </p:tgtEl>
                                      </p:cBhvr>
                                    </p:animEffect>
                                    <p:set>
                                      <p:cBhvr>
                                        <p:cTn id="41" dur="1" fill="hold">
                                          <p:stCondLst>
                                            <p:cond delay="499"/>
                                          </p:stCondLst>
                                        </p:cTn>
                                        <p:tgtEl>
                                          <p:spTgt spid="4097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in">
                                      <p:cBhvr>
                                        <p:cTn id="43" dur="500"/>
                                        <p:tgtEl>
                                          <p:spTgt spid="40969"/>
                                        </p:tgtEl>
                                      </p:cBhvr>
                                    </p:animEffect>
                                    <p:set>
                                      <p:cBhvr>
                                        <p:cTn id="44" dur="1" fill="hold">
                                          <p:stCondLst>
                                            <p:cond delay="499"/>
                                          </p:stCondLst>
                                        </p:cTn>
                                        <p:tgtEl>
                                          <p:spTgt spid="4096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in">
                                      <p:cBhvr>
                                        <p:cTn id="46" dur="500"/>
                                        <p:tgtEl>
                                          <p:spTgt spid="40973"/>
                                        </p:tgtEl>
                                      </p:cBhvr>
                                    </p:animEffect>
                                    <p:set>
                                      <p:cBhvr>
                                        <p:cTn id="47" dur="1" fill="hold">
                                          <p:stCondLst>
                                            <p:cond delay="499"/>
                                          </p:stCondLst>
                                        </p:cTn>
                                        <p:tgtEl>
                                          <p:spTgt spid="4097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in">
                                      <p:cBhvr>
                                        <p:cTn id="49" dur="500"/>
                                        <p:tgtEl>
                                          <p:spTgt spid="40980"/>
                                        </p:tgtEl>
                                      </p:cBhvr>
                                    </p:animEffect>
                                    <p:set>
                                      <p:cBhvr>
                                        <p:cTn id="50" dur="1" fill="hold">
                                          <p:stCondLst>
                                            <p:cond delay="499"/>
                                          </p:stCondLst>
                                        </p:cTn>
                                        <p:tgtEl>
                                          <p:spTgt spid="4098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in">
                                      <p:cBhvr>
                                        <p:cTn id="52" dur="500"/>
                                        <p:tgtEl>
                                          <p:spTgt spid="40985"/>
                                        </p:tgtEl>
                                      </p:cBhvr>
                                    </p:animEffect>
                                    <p:set>
                                      <p:cBhvr>
                                        <p:cTn id="53" dur="1" fill="hold">
                                          <p:stCondLst>
                                            <p:cond delay="499"/>
                                          </p:stCondLst>
                                        </p:cTn>
                                        <p:tgtEl>
                                          <p:spTgt spid="4098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in">
                                      <p:cBhvr>
                                        <p:cTn id="55" dur="500"/>
                                        <p:tgtEl>
                                          <p:spTgt spid="40990"/>
                                        </p:tgtEl>
                                      </p:cBhvr>
                                    </p:animEffect>
                                    <p:set>
                                      <p:cBhvr>
                                        <p:cTn id="56" dur="1" fill="hold">
                                          <p:stCondLst>
                                            <p:cond delay="499"/>
                                          </p:stCondLst>
                                        </p:cTn>
                                        <p:tgtEl>
                                          <p:spTgt spid="4099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in">
                                      <p:cBhvr>
                                        <p:cTn id="58" dur="500"/>
                                        <p:tgtEl>
                                          <p:spTgt spid="40963"/>
                                        </p:tgtEl>
                                      </p:cBhvr>
                                    </p:animEffect>
                                    <p:set>
                                      <p:cBhvr>
                                        <p:cTn id="59" dur="1" fill="hold">
                                          <p:stCondLst>
                                            <p:cond delay="499"/>
                                          </p:stCondLst>
                                        </p:cTn>
                                        <p:tgtEl>
                                          <p:spTgt spid="409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bldLvl="0"/>
      <p:bldP spid="40972" grpId="1"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41985"/>
          <p:cNvGrpSpPr/>
          <p:nvPr/>
        </p:nvGrpSpPr>
        <p:grpSpPr>
          <a:xfrm>
            <a:off x="1055688" y="1127125"/>
            <a:ext cx="10080625" cy="103188"/>
            <a:chOff x="0" y="0"/>
            <a:chExt cx="10080625" cy="103239"/>
          </a:xfrm>
        </p:grpSpPr>
        <p:sp>
          <p:nvSpPr>
            <p:cNvPr id="41987"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88"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41989"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应急管理</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41990" name="组合 41989"/>
          <p:cNvGrpSpPr/>
          <p:nvPr/>
        </p:nvGrpSpPr>
        <p:grpSpPr>
          <a:xfrm>
            <a:off x="1058863" y="1854200"/>
            <a:ext cx="885825" cy="1827213"/>
            <a:chOff x="0" y="0"/>
            <a:chExt cx="885954" cy="1827420"/>
          </a:xfrm>
        </p:grpSpPr>
        <p:sp>
          <p:nvSpPr>
            <p:cNvPr id="41991" name="等腰三角形 8"/>
            <p:cNvSpPr/>
            <p:nvPr/>
          </p:nvSpPr>
          <p:spPr>
            <a:xfrm rot="5400000">
              <a:off x="771195" y="860578"/>
              <a:ext cx="123255" cy="106255"/>
            </a:xfrm>
            <a:prstGeom prst="triangle">
              <a:avLst>
                <a:gd name="adj" fmla="val 50000"/>
              </a:avLst>
            </a:prstGeom>
            <a:solidFill>
              <a:srgbClr val="92CF7C"/>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2" name="圆角矩形 7"/>
            <p:cNvSpPr/>
            <p:nvPr/>
          </p:nvSpPr>
          <p:spPr>
            <a:xfrm>
              <a:off x="0" y="0"/>
              <a:ext cx="779699" cy="1827420"/>
            </a:xfrm>
            <a:prstGeom prst="roundRect">
              <a:avLst>
                <a:gd name="adj" fmla="val 50000"/>
              </a:avLst>
            </a:prstGeom>
            <a:solidFill>
              <a:srgbClr val="92CF7C"/>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1993" name="文本框 6"/>
          <p:cNvSpPr/>
          <p:nvPr/>
        </p:nvSpPr>
        <p:spPr>
          <a:xfrm>
            <a:off x="1200150" y="2003425"/>
            <a:ext cx="492125" cy="1570038"/>
          </a:xfrm>
          <a:prstGeom prst="rect">
            <a:avLst/>
          </a:prstGeom>
          <a:solidFill>
            <a:srgbClr val="92CF7C"/>
          </a:solidFill>
          <a:ln w="9525">
            <a:noFill/>
          </a:ln>
        </p:spPr>
        <p:txBody>
          <a:bodyPr wrap="none">
            <a:spAutoFit/>
          </a:bodyPr>
          <a:lstStyle/>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形</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成</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材</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料</a:t>
            </a:r>
            <a:endParaRPr lang="zh-CN" altLang="en-US" sz="2400" b="1" dirty="0">
              <a:solidFill>
                <a:srgbClr val="FFFFFF"/>
              </a:solidFill>
              <a:latin typeface="仿宋_GB2312" pitchFamily="1" charset="-122"/>
              <a:ea typeface="仿宋_GB2312" pitchFamily="1" charset="-122"/>
              <a:sym typeface="方正正中黑简体" charset="-122"/>
            </a:endParaRPr>
          </a:p>
        </p:txBody>
      </p:sp>
      <p:sp>
        <p:nvSpPr>
          <p:cNvPr id="41994" name="圆角矩形 37"/>
          <p:cNvSpPr/>
          <p:nvPr/>
        </p:nvSpPr>
        <p:spPr>
          <a:xfrm flipH="1">
            <a:off x="10348913" y="4384675"/>
            <a:ext cx="779462" cy="1747838"/>
          </a:xfrm>
          <a:prstGeom prst="roundRect">
            <a:avLst>
              <a:gd name="adj" fmla="val 50000"/>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5" name="等腰三角形 48"/>
          <p:cNvSpPr/>
          <p:nvPr/>
        </p:nvSpPr>
        <p:spPr>
          <a:xfrm rot="-5400000" flipH="1">
            <a:off x="10234613" y="5205413"/>
            <a:ext cx="122237" cy="106362"/>
          </a:xfrm>
          <a:prstGeom prst="triangle">
            <a:avLst>
              <a:gd name="adj" fmla="val 50000"/>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6" name="文本框 30"/>
          <p:cNvSpPr/>
          <p:nvPr/>
        </p:nvSpPr>
        <p:spPr>
          <a:xfrm>
            <a:off x="10507663" y="4767263"/>
            <a:ext cx="493712" cy="831850"/>
          </a:xfrm>
          <a:prstGeom prst="rect">
            <a:avLst/>
          </a:prstGeom>
          <a:noFill/>
          <a:ln w="9525">
            <a:noFill/>
          </a:ln>
        </p:spPr>
        <p:txBody>
          <a:bodyPr wrap="none">
            <a:spAutoFit/>
          </a:bodyPr>
          <a:lstStyle/>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要</a:t>
            </a:r>
            <a:endParaRPr lang="en-US" altLang="x-none" sz="2400" b="1" dirty="0">
              <a:solidFill>
                <a:srgbClr val="FFFFFF"/>
              </a:solidFill>
              <a:latin typeface="仿宋_GB2312" pitchFamily="1" charset="-122"/>
              <a:ea typeface="仿宋_GB2312" pitchFamily="1" charset="-122"/>
              <a:sym typeface="方正正中黑简体" charset="-122"/>
            </a:endParaRPr>
          </a:p>
          <a:p>
            <a:pPr lvl="0" eaLnBrk="1" hangingPunct="1"/>
            <a:r>
              <a:rPr lang="zh-CN" altLang="en-US" sz="2400" b="1" dirty="0">
                <a:solidFill>
                  <a:srgbClr val="FFFFFF"/>
                </a:solidFill>
                <a:latin typeface="仿宋_GB2312" pitchFamily="1" charset="-122"/>
                <a:ea typeface="仿宋_GB2312" pitchFamily="1" charset="-122"/>
                <a:sym typeface="方正正中黑简体" charset="-122"/>
              </a:rPr>
              <a:t>求</a:t>
            </a:r>
            <a:endParaRPr lang="zh-CN" altLang="en-US" sz="2400" b="1" dirty="0">
              <a:solidFill>
                <a:srgbClr val="FFFFFF"/>
              </a:solidFill>
              <a:latin typeface="仿宋_GB2312" pitchFamily="1" charset="-122"/>
              <a:ea typeface="仿宋_GB2312" pitchFamily="1" charset="-122"/>
              <a:sym typeface="方正正中黑简体" charset="-122"/>
            </a:endParaRPr>
          </a:p>
        </p:txBody>
      </p:sp>
      <p:sp>
        <p:nvSpPr>
          <p:cNvPr id="41997" name="圆角矩形 38"/>
          <p:cNvSpPr/>
          <p:nvPr/>
        </p:nvSpPr>
        <p:spPr>
          <a:xfrm flipH="1">
            <a:off x="1050925" y="4384675"/>
            <a:ext cx="8999538" cy="1747838"/>
          </a:xfrm>
          <a:prstGeom prst="roundRect">
            <a:avLst>
              <a:gd name="adj" fmla="val 50000"/>
            </a:avLst>
          </a:prstGeom>
          <a:solidFill>
            <a:srgbClr val="D8D8D8"/>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1998" name="组合 41997"/>
          <p:cNvGrpSpPr/>
          <p:nvPr/>
        </p:nvGrpSpPr>
        <p:grpSpPr>
          <a:xfrm>
            <a:off x="8288338" y="4384675"/>
            <a:ext cx="1762125" cy="1762125"/>
            <a:chOff x="0" y="0"/>
            <a:chExt cx="1762431" cy="1762431"/>
          </a:xfrm>
        </p:grpSpPr>
        <p:sp>
          <p:nvSpPr>
            <p:cNvPr id="41999" name="椭圆 39"/>
            <p:cNvSpPr/>
            <p:nvPr/>
          </p:nvSpPr>
          <p:spPr>
            <a:xfrm flipH="1">
              <a:off x="0" y="0"/>
              <a:ext cx="1762431" cy="1762431"/>
            </a:xfrm>
            <a:prstGeom prst="ellipse">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0" name="Freeform 24"/>
            <p:cNvSpPr>
              <a:spLocks noEditPoints="1"/>
            </p:cNvSpPr>
            <p:nvPr/>
          </p:nvSpPr>
          <p:spPr>
            <a:xfrm>
              <a:off x="689189" y="135166"/>
              <a:ext cx="384052" cy="1492098"/>
            </a:xfrm>
            <a:custGeom>
              <a:avLst/>
              <a:gdLst>
                <a:gd name="txL" fmla="*/ 0 w 207"/>
                <a:gd name="txT" fmla="*/ 0 h 812"/>
                <a:gd name="txR" fmla="*/ 207 w 207"/>
                <a:gd name="txB" fmla="*/ 812 h 812"/>
              </a:gdLst>
              <a:ahLst/>
              <a:cxnLst>
                <a:cxn ang="0">
                  <a:pos x="7421" y="4324"/>
                </a:cxn>
                <a:cxn ang="0">
                  <a:pos x="33396" y="5556"/>
                </a:cxn>
                <a:cxn ang="0">
                  <a:pos x="33396" y="52727"/>
                </a:cxn>
                <a:cxn ang="0">
                  <a:pos x="63081" y="21500"/>
                </a:cxn>
                <a:cxn ang="0">
                  <a:pos x="10532" y="7415"/>
                </a:cxn>
                <a:cxn ang="0">
                  <a:pos x="51349" y="51517"/>
                </a:cxn>
                <a:cxn ang="0">
                  <a:pos x="4367" y="36816"/>
                </a:cxn>
                <a:cxn ang="0">
                  <a:pos x="42073" y="1913"/>
                </a:cxn>
                <a:cxn ang="0">
                  <a:pos x="29086" y="22126"/>
                </a:cxn>
                <a:cxn ang="0">
                  <a:pos x="63081" y="23964"/>
                </a:cxn>
                <a:cxn ang="0">
                  <a:pos x="55660" y="29477"/>
                </a:cxn>
                <a:cxn ang="0">
                  <a:pos x="1256" y="36827"/>
                </a:cxn>
                <a:cxn ang="0">
                  <a:pos x="46383" y="60715"/>
                </a:cxn>
                <a:cxn ang="0">
                  <a:pos x="32796" y="2529"/>
                </a:cxn>
                <a:cxn ang="0">
                  <a:pos x="656" y="62553"/>
                </a:cxn>
                <a:cxn ang="0">
                  <a:pos x="48894" y="11101"/>
                </a:cxn>
                <a:cxn ang="0">
                  <a:pos x="56316" y="53365"/>
                </a:cxn>
                <a:cxn ang="0">
                  <a:pos x="63737" y="16614"/>
                </a:cxn>
                <a:cxn ang="0">
                  <a:pos x="13044" y="37443"/>
                </a:cxn>
                <a:cxn ang="0">
                  <a:pos x="18010" y="48468"/>
                </a:cxn>
                <a:cxn ang="0">
                  <a:pos x="27286" y="28255"/>
                </a:cxn>
                <a:cxn ang="0">
                  <a:pos x="59427" y="7426"/>
                </a:cxn>
                <a:cxn ang="0">
                  <a:pos x="57571" y="12928"/>
                </a:cxn>
                <a:cxn ang="0">
                  <a:pos x="30997" y="60088"/>
                </a:cxn>
                <a:cxn ang="0">
                  <a:pos x="36563" y="43550"/>
                </a:cxn>
                <a:cxn ang="0">
                  <a:pos x="32852" y="14149"/>
                </a:cxn>
                <a:cxn ang="0">
                  <a:pos x="23576" y="46609"/>
                </a:cxn>
                <a:cxn ang="0">
                  <a:pos x="32852" y="31909"/>
                </a:cxn>
                <a:cxn ang="0">
                  <a:pos x="36563" y="24559"/>
                </a:cxn>
                <a:cxn ang="0">
                  <a:pos x="36563" y="61915"/>
                </a:cxn>
                <a:cxn ang="0">
                  <a:pos x="19865" y="3718"/>
                </a:cxn>
                <a:cxn ang="0">
                  <a:pos x="13700" y="50868"/>
                </a:cxn>
                <a:cxn ang="0">
                  <a:pos x="22976" y="30655"/>
                </a:cxn>
                <a:cxn ang="0">
                  <a:pos x="45240" y="31865"/>
                </a:cxn>
                <a:cxn ang="0">
                  <a:pos x="6278" y="56975"/>
                </a:cxn>
                <a:cxn ang="0">
                  <a:pos x="29142" y="53289"/>
                </a:cxn>
                <a:cxn ang="0">
                  <a:pos x="64993" y="14700"/>
                </a:cxn>
                <a:cxn ang="0">
                  <a:pos x="16754" y="1838"/>
                </a:cxn>
                <a:cxn ang="0">
                  <a:pos x="26631" y="47777"/>
                </a:cxn>
                <a:cxn ang="0">
                  <a:pos x="51349" y="40437"/>
                </a:cxn>
                <a:cxn ang="0">
                  <a:pos x="4966" y="32482"/>
                </a:cxn>
                <a:cxn ang="0">
                  <a:pos x="3111" y="36157"/>
                </a:cxn>
                <a:cxn ang="0">
                  <a:pos x="55660" y="43507"/>
                </a:cxn>
                <a:cxn ang="0">
                  <a:pos x="53804" y="45345"/>
                </a:cxn>
                <a:cxn ang="0">
                  <a:pos x="44528" y="56370"/>
                </a:cxn>
                <a:cxn ang="0">
                  <a:pos x="3111" y="52695"/>
                </a:cxn>
                <a:cxn ang="0">
                  <a:pos x="1256" y="58207"/>
                </a:cxn>
                <a:cxn ang="0">
                  <a:pos x="5566" y="23921"/>
                </a:cxn>
                <a:cxn ang="0">
                  <a:pos x="59370" y="25142"/>
                </a:cxn>
                <a:cxn ang="0">
                  <a:pos x="8677" y="46577"/>
                </a:cxn>
                <a:cxn ang="0">
                  <a:pos x="3111" y="3091"/>
                </a:cxn>
              </a:cxnLst>
              <a:rect l="txL" t="txT" r="txR" b="txB"/>
              <a:pathLst>
                <a:path w="207" h="812">
                  <a:moveTo>
                    <a:pt x="3" y="354"/>
                  </a:moveTo>
                  <a:cubicBezTo>
                    <a:pt x="3" y="355"/>
                    <a:pt x="3" y="357"/>
                    <a:pt x="4" y="359"/>
                  </a:cubicBezTo>
                  <a:cubicBezTo>
                    <a:pt x="8" y="364"/>
                    <a:pt x="11" y="368"/>
                    <a:pt x="14" y="374"/>
                  </a:cubicBezTo>
                  <a:cubicBezTo>
                    <a:pt x="14" y="393"/>
                    <a:pt x="17" y="412"/>
                    <a:pt x="18" y="431"/>
                  </a:cubicBezTo>
                  <a:cubicBezTo>
                    <a:pt x="19" y="453"/>
                    <a:pt x="19" y="474"/>
                    <a:pt x="20" y="495"/>
                  </a:cubicBezTo>
                  <a:cubicBezTo>
                    <a:pt x="21" y="506"/>
                    <a:pt x="18" y="517"/>
                    <a:pt x="18" y="528"/>
                  </a:cubicBezTo>
                  <a:cubicBezTo>
                    <a:pt x="19" y="550"/>
                    <a:pt x="19" y="573"/>
                    <a:pt x="29" y="592"/>
                  </a:cubicBezTo>
                  <a:cubicBezTo>
                    <a:pt x="30" y="601"/>
                    <a:pt x="31" y="610"/>
                    <a:pt x="34" y="618"/>
                  </a:cubicBezTo>
                  <a:cubicBezTo>
                    <a:pt x="36" y="627"/>
                    <a:pt x="37" y="636"/>
                    <a:pt x="40" y="645"/>
                  </a:cubicBezTo>
                  <a:cubicBezTo>
                    <a:pt x="40" y="645"/>
                    <a:pt x="41" y="646"/>
                    <a:pt x="41" y="646"/>
                  </a:cubicBezTo>
                  <a:cubicBezTo>
                    <a:pt x="46" y="645"/>
                    <a:pt x="51" y="645"/>
                    <a:pt x="55" y="642"/>
                  </a:cubicBezTo>
                  <a:cubicBezTo>
                    <a:pt x="56" y="651"/>
                    <a:pt x="52" y="666"/>
                    <a:pt x="63" y="670"/>
                  </a:cubicBezTo>
                  <a:cubicBezTo>
                    <a:pt x="64" y="670"/>
                    <a:pt x="65" y="670"/>
                    <a:pt x="65" y="670"/>
                  </a:cubicBezTo>
                  <a:cubicBezTo>
                    <a:pt x="70" y="669"/>
                    <a:pt x="71" y="665"/>
                    <a:pt x="73" y="662"/>
                  </a:cubicBezTo>
                  <a:cubicBezTo>
                    <a:pt x="72" y="682"/>
                    <a:pt x="77" y="703"/>
                    <a:pt x="70" y="722"/>
                  </a:cubicBezTo>
                  <a:cubicBezTo>
                    <a:pt x="67" y="732"/>
                    <a:pt x="63" y="741"/>
                    <a:pt x="58" y="750"/>
                  </a:cubicBezTo>
                  <a:cubicBezTo>
                    <a:pt x="57" y="753"/>
                    <a:pt x="56" y="756"/>
                    <a:pt x="54" y="759"/>
                  </a:cubicBezTo>
                  <a:cubicBezTo>
                    <a:pt x="53" y="760"/>
                    <a:pt x="52" y="761"/>
                    <a:pt x="51" y="761"/>
                  </a:cubicBezTo>
                  <a:cubicBezTo>
                    <a:pt x="49" y="762"/>
                    <a:pt x="47" y="760"/>
                    <a:pt x="45" y="760"/>
                  </a:cubicBezTo>
                  <a:cubicBezTo>
                    <a:pt x="41" y="760"/>
                    <a:pt x="38" y="762"/>
                    <a:pt x="34" y="762"/>
                  </a:cubicBezTo>
                  <a:cubicBezTo>
                    <a:pt x="32" y="763"/>
                    <a:pt x="32" y="764"/>
                    <a:pt x="31" y="765"/>
                  </a:cubicBezTo>
                  <a:cubicBezTo>
                    <a:pt x="31" y="765"/>
                    <a:pt x="30" y="764"/>
                    <a:pt x="30" y="765"/>
                  </a:cubicBezTo>
                  <a:cubicBezTo>
                    <a:pt x="28" y="766"/>
                    <a:pt x="28" y="768"/>
                    <a:pt x="29" y="769"/>
                  </a:cubicBezTo>
                  <a:cubicBezTo>
                    <a:pt x="31" y="771"/>
                    <a:pt x="34" y="770"/>
                    <a:pt x="36" y="769"/>
                  </a:cubicBezTo>
                  <a:cubicBezTo>
                    <a:pt x="31" y="772"/>
                    <a:pt x="23" y="773"/>
                    <a:pt x="21" y="780"/>
                  </a:cubicBezTo>
                  <a:cubicBezTo>
                    <a:pt x="20" y="782"/>
                    <a:pt x="23" y="782"/>
                    <a:pt x="25" y="782"/>
                  </a:cubicBezTo>
                  <a:cubicBezTo>
                    <a:pt x="30" y="784"/>
                    <a:pt x="36" y="784"/>
                    <a:pt x="41" y="785"/>
                  </a:cubicBezTo>
                  <a:cubicBezTo>
                    <a:pt x="45" y="785"/>
                    <a:pt x="49" y="785"/>
                    <a:pt x="53" y="786"/>
                  </a:cubicBezTo>
                  <a:cubicBezTo>
                    <a:pt x="57" y="786"/>
                    <a:pt x="61" y="786"/>
                    <a:pt x="66" y="785"/>
                  </a:cubicBezTo>
                  <a:cubicBezTo>
                    <a:pt x="68" y="785"/>
                    <a:pt x="70" y="784"/>
                    <a:pt x="71" y="783"/>
                  </a:cubicBezTo>
                  <a:cubicBezTo>
                    <a:pt x="79" y="774"/>
                    <a:pt x="83" y="762"/>
                    <a:pt x="94" y="756"/>
                  </a:cubicBezTo>
                  <a:cubicBezTo>
                    <a:pt x="95" y="755"/>
                    <a:pt x="97" y="754"/>
                    <a:pt x="97" y="755"/>
                  </a:cubicBezTo>
                  <a:cubicBezTo>
                    <a:pt x="103" y="761"/>
                    <a:pt x="100" y="769"/>
                    <a:pt x="99" y="777"/>
                  </a:cubicBezTo>
                  <a:cubicBezTo>
                    <a:pt x="100" y="777"/>
                    <a:pt x="100" y="777"/>
                    <a:pt x="101" y="778"/>
                  </a:cubicBezTo>
                  <a:cubicBezTo>
                    <a:pt x="102" y="778"/>
                    <a:pt x="104" y="779"/>
                    <a:pt x="104" y="778"/>
                  </a:cubicBezTo>
                  <a:cubicBezTo>
                    <a:pt x="105" y="771"/>
                    <a:pt x="104" y="765"/>
                    <a:pt x="105" y="758"/>
                  </a:cubicBezTo>
                  <a:cubicBezTo>
                    <a:pt x="108" y="771"/>
                    <a:pt x="111" y="783"/>
                    <a:pt x="113" y="796"/>
                  </a:cubicBezTo>
                  <a:cubicBezTo>
                    <a:pt x="114" y="799"/>
                    <a:pt x="114" y="802"/>
                    <a:pt x="113" y="805"/>
                  </a:cubicBezTo>
                  <a:cubicBezTo>
                    <a:pt x="112" y="807"/>
                    <a:pt x="108" y="809"/>
                    <a:pt x="109" y="812"/>
                  </a:cubicBezTo>
                  <a:cubicBezTo>
                    <a:pt x="123" y="812"/>
                    <a:pt x="137" y="812"/>
                    <a:pt x="151" y="811"/>
                  </a:cubicBezTo>
                  <a:cubicBezTo>
                    <a:pt x="153" y="811"/>
                    <a:pt x="156" y="810"/>
                    <a:pt x="156" y="809"/>
                  </a:cubicBezTo>
                  <a:cubicBezTo>
                    <a:pt x="158" y="806"/>
                    <a:pt x="157" y="803"/>
                    <a:pt x="156" y="800"/>
                  </a:cubicBezTo>
                  <a:cubicBezTo>
                    <a:pt x="152" y="788"/>
                    <a:pt x="147" y="777"/>
                    <a:pt x="144" y="764"/>
                  </a:cubicBezTo>
                  <a:cubicBezTo>
                    <a:pt x="143" y="760"/>
                    <a:pt x="139" y="757"/>
                    <a:pt x="138" y="753"/>
                  </a:cubicBezTo>
                  <a:cubicBezTo>
                    <a:pt x="135" y="747"/>
                    <a:pt x="134" y="741"/>
                    <a:pt x="134" y="734"/>
                  </a:cubicBezTo>
                  <a:cubicBezTo>
                    <a:pt x="134" y="706"/>
                    <a:pt x="137" y="677"/>
                    <a:pt x="137" y="649"/>
                  </a:cubicBezTo>
                  <a:cubicBezTo>
                    <a:pt x="141" y="651"/>
                    <a:pt x="145" y="648"/>
                    <a:pt x="149" y="646"/>
                  </a:cubicBezTo>
                  <a:cubicBezTo>
                    <a:pt x="153" y="645"/>
                    <a:pt x="155" y="642"/>
                    <a:pt x="158" y="639"/>
                  </a:cubicBezTo>
                  <a:cubicBezTo>
                    <a:pt x="159" y="637"/>
                    <a:pt x="160" y="636"/>
                    <a:pt x="161" y="633"/>
                  </a:cubicBezTo>
                  <a:cubicBezTo>
                    <a:pt x="161" y="632"/>
                    <a:pt x="161" y="631"/>
                    <a:pt x="161" y="630"/>
                  </a:cubicBezTo>
                  <a:cubicBezTo>
                    <a:pt x="160" y="627"/>
                    <a:pt x="159" y="623"/>
                    <a:pt x="159" y="620"/>
                  </a:cubicBezTo>
                  <a:cubicBezTo>
                    <a:pt x="159" y="618"/>
                    <a:pt x="159" y="616"/>
                    <a:pt x="159" y="614"/>
                  </a:cubicBezTo>
                  <a:cubicBezTo>
                    <a:pt x="158" y="610"/>
                    <a:pt x="157" y="606"/>
                    <a:pt x="156" y="601"/>
                  </a:cubicBezTo>
                  <a:cubicBezTo>
                    <a:pt x="156" y="599"/>
                    <a:pt x="155" y="597"/>
                    <a:pt x="154" y="596"/>
                  </a:cubicBezTo>
                  <a:cubicBezTo>
                    <a:pt x="151" y="593"/>
                    <a:pt x="155" y="590"/>
                    <a:pt x="157" y="588"/>
                  </a:cubicBezTo>
                  <a:cubicBezTo>
                    <a:pt x="157" y="588"/>
                    <a:pt x="158" y="588"/>
                    <a:pt x="159" y="588"/>
                  </a:cubicBezTo>
                  <a:cubicBezTo>
                    <a:pt x="160" y="587"/>
                    <a:pt x="160" y="586"/>
                    <a:pt x="160" y="584"/>
                  </a:cubicBezTo>
                  <a:cubicBezTo>
                    <a:pt x="160" y="585"/>
                    <a:pt x="161" y="584"/>
                    <a:pt x="161" y="584"/>
                  </a:cubicBezTo>
                  <a:cubicBezTo>
                    <a:pt x="164" y="572"/>
                    <a:pt x="163" y="560"/>
                    <a:pt x="163" y="548"/>
                  </a:cubicBezTo>
                  <a:cubicBezTo>
                    <a:pt x="163" y="543"/>
                    <a:pt x="161" y="538"/>
                    <a:pt x="161" y="533"/>
                  </a:cubicBezTo>
                  <a:cubicBezTo>
                    <a:pt x="161" y="525"/>
                    <a:pt x="163" y="516"/>
                    <a:pt x="162" y="508"/>
                  </a:cubicBezTo>
                  <a:cubicBezTo>
                    <a:pt x="160" y="482"/>
                    <a:pt x="156" y="457"/>
                    <a:pt x="152" y="430"/>
                  </a:cubicBezTo>
                  <a:cubicBezTo>
                    <a:pt x="147" y="398"/>
                    <a:pt x="151" y="366"/>
                    <a:pt x="159" y="334"/>
                  </a:cubicBezTo>
                  <a:cubicBezTo>
                    <a:pt x="166" y="326"/>
                    <a:pt x="174" y="319"/>
                    <a:pt x="184" y="313"/>
                  </a:cubicBezTo>
                  <a:cubicBezTo>
                    <a:pt x="186" y="312"/>
                    <a:pt x="188" y="310"/>
                    <a:pt x="188" y="307"/>
                  </a:cubicBezTo>
                  <a:cubicBezTo>
                    <a:pt x="188" y="306"/>
                    <a:pt x="188" y="304"/>
                    <a:pt x="189" y="302"/>
                  </a:cubicBezTo>
                  <a:cubicBezTo>
                    <a:pt x="199" y="271"/>
                    <a:pt x="203" y="239"/>
                    <a:pt x="205" y="206"/>
                  </a:cubicBezTo>
                  <a:cubicBezTo>
                    <a:pt x="206" y="191"/>
                    <a:pt x="207" y="174"/>
                    <a:pt x="201" y="160"/>
                  </a:cubicBezTo>
                  <a:cubicBezTo>
                    <a:pt x="198" y="154"/>
                    <a:pt x="192" y="151"/>
                    <a:pt x="186" y="149"/>
                  </a:cubicBezTo>
                  <a:cubicBezTo>
                    <a:pt x="186" y="144"/>
                    <a:pt x="182" y="142"/>
                    <a:pt x="180" y="138"/>
                  </a:cubicBezTo>
                  <a:cubicBezTo>
                    <a:pt x="178" y="134"/>
                    <a:pt x="177" y="130"/>
                    <a:pt x="176" y="126"/>
                  </a:cubicBezTo>
                  <a:cubicBezTo>
                    <a:pt x="172" y="92"/>
                    <a:pt x="170" y="59"/>
                    <a:pt x="157" y="29"/>
                  </a:cubicBezTo>
                  <a:cubicBezTo>
                    <a:pt x="155" y="24"/>
                    <a:pt x="153" y="21"/>
                    <a:pt x="150" y="17"/>
                  </a:cubicBezTo>
                  <a:cubicBezTo>
                    <a:pt x="148" y="13"/>
                    <a:pt x="145" y="10"/>
                    <a:pt x="141" y="8"/>
                  </a:cubicBezTo>
                  <a:cubicBezTo>
                    <a:pt x="134" y="4"/>
                    <a:pt x="127" y="1"/>
                    <a:pt x="120" y="1"/>
                  </a:cubicBezTo>
                  <a:cubicBezTo>
                    <a:pt x="118" y="0"/>
                    <a:pt x="117" y="0"/>
                    <a:pt x="115" y="1"/>
                  </a:cubicBezTo>
                  <a:cubicBezTo>
                    <a:pt x="114" y="1"/>
                    <a:pt x="113" y="2"/>
                    <a:pt x="112" y="2"/>
                  </a:cubicBezTo>
                  <a:cubicBezTo>
                    <a:pt x="98" y="0"/>
                    <a:pt x="90" y="15"/>
                    <a:pt x="85" y="26"/>
                  </a:cubicBezTo>
                  <a:cubicBezTo>
                    <a:pt x="81" y="33"/>
                    <a:pt x="79" y="40"/>
                    <a:pt x="77" y="48"/>
                  </a:cubicBezTo>
                  <a:cubicBezTo>
                    <a:pt x="70" y="75"/>
                    <a:pt x="69" y="101"/>
                    <a:pt x="63" y="129"/>
                  </a:cubicBezTo>
                  <a:cubicBezTo>
                    <a:pt x="60" y="146"/>
                    <a:pt x="55" y="161"/>
                    <a:pt x="45" y="176"/>
                  </a:cubicBezTo>
                  <a:cubicBezTo>
                    <a:pt x="41" y="182"/>
                    <a:pt x="37" y="189"/>
                    <a:pt x="38" y="196"/>
                  </a:cubicBezTo>
                  <a:cubicBezTo>
                    <a:pt x="38" y="196"/>
                    <a:pt x="36" y="196"/>
                    <a:pt x="36" y="197"/>
                  </a:cubicBezTo>
                  <a:cubicBezTo>
                    <a:pt x="36" y="197"/>
                    <a:pt x="37" y="197"/>
                    <a:pt x="37" y="198"/>
                  </a:cubicBezTo>
                  <a:cubicBezTo>
                    <a:pt x="32" y="200"/>
                    <a:pt x="27" y="201"/>
                    <a:pt x="22" y="201"/>
                  </a:cubicBezTo>
                  <a:cubicBezTo>
                    <a:pt x="25" y="202"/>
                    <a:pt x="27" y="203"/>
                    <a:pt x="30" y="202"/>
                  </a:cubicBezTo>
                  <a:cubicBezTo>
                    <a:pt x="30" y="202"/>
                    <a:pt x="31" y="203"/>
                    <a:pt x="31" y="203"/>
                  </a:cubicBezTo>
                  <a:cubicBezTo>
                    <a:pt x="30" y="203"/>
                    <a:pt x="30" y="203"/>
                    <a:pt x="29" y="203"/>
                  </a:cubicBezTo>
                  <a:cubicBezTo>
                    <a:pt x="30" y="205"/>
                    <a:pt x="31" y="204"/>
                    <a:pt x="32" y="205"/>
                  </a:cubicBezTo>
                  <a:cubicBezTo>
                    <a:pt x="30" y="207"/>
                    <a:pt x="27" y="208"/>
                    <a:pt x="24" y="209"/>
                  </a:cubicBezTo>
                  <a:cubicBezTo>
                    <a:pt x="28" y="210"/>
                    <a:pt x="31" y="208"/>
                    <a:pt x="34" y="207"/>
                  </a:cubicBezTo>
                  <a:cubicBezTo>
                    <a:pt x="35" y="207"/>
                    <a:pt x="36" y="207"/>
                    <a:pt x="37" y="207"/>
                  </a:cubicBezTo>
                  <a:cubicBezTo>
                    <a:pt x="35" y="209"/>
                    <a:pt x="33" y="209"/>
                    <a:pt x="31" y="209"/>
                  </a:cubicBezTo>
                  <a:cubicBezTo>
                    <a:pt x="33" y="210"/>
                    <a:pt x="34" y="210"/>
                    <a:pt x="36" y="210"/>
                  </a:cubicBezTo>
                  <a:cubicBezTo>
                    <a:pt x="28" y="234"/>
                    <a:pt x="17" y="257"/>
                    <a:pt x="8" y="280"/>
                  </a:cubicBezTo>
                  <a:cubicBezTo>
                    <a:pt x="2" y="298"/>
                    <a:pt x="0" y="316"/>
                    <a:pt x="3" y="334"/>
                  </a:cubicBezTo>
                  <a:cubicBezTo>
                    <a:pt x="4" y="343"/>
                    <a:pt x="4" y="350"/>
                    <a:pt x="3" y="354"/>
                  </a:cubicBezTo>
                  <a:close/>
                  <a:moveTo>
                    <a:pt x="32" y="299"/>
                  </a:moveTo>
                  <a:cubicBezTo>
                    <a:pt x="32" y="299"/>
                    <a:pt x="33" y="295"/>
                    <a:pt x="34" y="292"/>
                  </a:cubicBezTo>
                  <a:cubicBezTo>
                    <a:pt x="35" y="290"/>
                    <a:pt x="40" y="275"/>
                    <a:pt x="40" y="275"/>
                  </a:cubicBezTo>
                  <a:cubicBezTo>
                    <a:pt x="41" y="275"/>
                    <a:pt x="42" y="276"/>
                    <a:pt x="42" y="276"/>
                  </a:cubicBezTo>
                  <a:cubicBezTo>
                    <a:pt x="42" y="276"/>
                    <a:pt x="40" y="281"/>
                    <a:pt x="37" y="287"/>
                  </a:cubicBezTo>
                  <a:cubicBezTo>
                    <a:pt x="35" y="294"/>
                    <a:pt x="32" y="299"/>
                    <a:pt x="32" y="299"/>
                  </a:cubicBezTo>
                  <a:close/>
                </a:path>
              </a:pathLst>
            </a:custGeom>
            <a:solidFill>
              <a:schemeClr val="bg1">
                <a:alpha val="100000"/>
              </a:schemeClr>
            </a:solidFill>
            <a:ln w="9525">
              <a:noFill/>
            </a:ln>
          </p:spPr>
          <p:txBody>
            <a:bodyPr/>
            <a:lstStyle/>
            <a:p>
              <a:endParaRPr lang="zh-CN" altLang="en-US"/>
            </a:p>
          </p:txBody>
        </p:sp>
      </p:grpSp>
      <p:sp>
        <p:nvSpPr>
          <p:cNvPr id="42001" name="矩形 32"/>
          <p:cNvSpPr/>
          <p:nvPr/>
        </p:nvSpPr>
        <p:spPr>
          <a:xfrm>
            <a:off x="1746250" y="4635500"/>
            <a:ext cx="6307138" cy="1476375"/>
          </a:xfrm>
          <a:prstGeom prst="rect">
            <a:avLst/>
          </a:prstGeom>
          <a:noFill/>
          <a:ln w="9525">
            <a:noFill/>
          </a:ln>
        </p:spPr>
        <p:txBody>
          <a:bodyPr>
            <a:spAutoFit/>
          </a:bodyPr>
          <a:lstStyle/>
          <a:p>
            <a:pPr lvl="0" algn="just" eaLnBrk="1" hangingPunct="1"/>
            <a:r>
              <a:rPr lang="zh-CN" altLang="en-US" dirty="0">
                <a:solidFill>
                  <a:srgbClr val="2A4F1C"/>
                </a:solidFill>
                <a:latin typeface="宋体" panose="02010600030101010101" pitchFamily="2" charset="-122"/>
                <a:ea typeface="宋体" panose="02010600030101010101" pitchFamily="2" charset="-122"/>
              </a:rPr>
              <a:t>急性职业病危害事故应急救援预案应明确责任人、组织机构、事故发生后的疏通线路、技术方案、救援设施的维护和启动、救护方案等（检查包括特殊应急救援药品的准备、没有救援条件的单位是否与最近有救援条件的医疗单位签订救援协议等）</a:t>
            </a:r>
            <a:endParaRPr lang="zh-CN" altLang="en-US" dirty="0">
              <a:solidFill>
                <a:srgbClr val="2A4F1C"/>
              </a:solidFill>
              <a:latin typeface="宋体" panose="02010600030101010101" pitchFamily="2" charset="-122"/>
              <a:ea typeface="宋体" panose="02010600030101010101" pitchFamily="2" charset="-122"/>
            </a:endParaRPr>
          </a:p>
        </p:txBody>
      </p:sp>
      <p:grpSp>
        <p:nvGrpSpPr>
          <p:cNvPr id="42002" name="组合 42001"/>
          <p:cNvGrpSpPr/>
          <p:nvPr/>
        </p:nvGrpSpPr>
        <p:grpSpPr>
          <a:xfrm>
            <a:off x="2190750" y="1951038"/>
            <a:ext cx="8953500" cy="1782762"/>
            <a:chOff x="0" y="0"/>
            <a:chExt cx="8953552" cy="1783069"/>
          </a:xfrm>
        </p:grpSpPr>
        <p:sp>
          <p:nvSpPr>
            <p:cNvPr id="42003" name="圆角矩形 10"/>
            <p:cNvSpPr/>
            <p:nvPr/>
          </p:nvSpPr>
          <p:spPr>
            <a:xfrm>
              <a:off x="0" y="0"/>
              <a:ext cx="8953552" cy="1747676"/>
            </a:xfrm>
            <a:prstGeom prst="roundRect">
              <a:avLst>
                <a:gd name="adj" fmla="val 50000"/>
              </a:avLst>
            </a:prstGeom>
            <a:solidFill>
              <a:srgbClr val="D8D8D8"/>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4" name="椭圆 9"/>
            <p:cNvSpPr/>
            <p:nvPr/>
          </p:nvSpPr>
          <p:spPr>
            <a:xfrm>
              <a:off x="0" y="20638"/>
              <a:ext cx="1762431" cy="1762431"/>
            </a:xfrm>
            <a:prstGeom prst="ellipse">
              <a:avLst/>
            </a:prstGeom>
            <a:solidFill>
              <a:srgbClr val="92CF7C"/>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5" name="矩形 31"/>
            <p:cNvSpPr/>
            <p:nvPr/>
          </p:nvSpPr>
          <p:spPr>
            <a:xfrm>
              <a:off x="2008406" y="139748"/>
              <a:ext cx="6308198" cy="1477582"/>
            </a:xfrm>
            <a:prstGeom prst="rect">
              <a:avLst/>
            </a:prstGeom>
            <a:noFill/>
            <a:ln w="9525">
              <a:noFill/>
            </a:ln>
          </p:spPr>
          <p:txBody>
            <a:bodyPr>
              <a:spAutoFit/>
            </a:bodyPr>
            <a:lstStyle/>
            <a:p>
              <a:pPr lvl="0" algn="just" eaLnBrk="1" hangingPunct="1"/>
              <a:r>
                <a:rPr lang="en-US" altLang="x-none" dirty="0">
                  <a:solidFill>
                    <a:srgbClr val="2A4F1C"/>
                  </a:solidFill>
                  <a:latin typeface="宋体" panose="02010600030101010101" pitchFamily="2" charset="-122"/>
                  <a:ea typeface="宋体" panose="02010600030101010101" pitchFamily="2" charset="-122"/>
                  <a:sym typeface="Times New Roman" panose="02020603050405020304" pitchFamily="2" charset="0"/>
                </a:rPr>
                <a:t>1.</a:t>
              </a:r>
              <a:r>
                <a:rPr lang="zh-CN" altLang="en-US" dirty="0">
                  <a:solidFill>
                    <a:srgbClr val="2A4F1C"/>
                  </a:solidFill>
                  <a:latin typeface="宋体" panose="02010600030101010101" pitchFamily="2" charset="-122"/>
                  <a:ea typeface="宋体" panose="02010600030101010101" pitchFamily="2" charset="-122"/>
                  <a:sym typeface="Times New Roman" panose="02020603050405020304" pitchFamily="2" charset="0"/>
                </a:rPr>
                <a:t>急性职业病危害事故应急救援预案；</a:t>
              </a:r>
              <a:endParaRPr lang="en-US" altLang="x-none" dirty="0">
                <a:solidFill>
                  <a:srgbClr val="2A4F1C"/>
                </a:solidFill>
                <a:latin typeface="宋体" panose="02010600030101010101" pitchFamily="2" charset="-122"/>
                <a:ea typeface="宋体" panose="02010600030101010101" pitchFamily="2" charset="-122"/>
                <a:sym typeface="Times New Roman" panose="02020603050405020304" pitchFamily="2" charset="0"/>
              </a:endParaRPr>
            </a:p>
            <a:p>
              <a:pPr lvl="0" algn="just" eaLnBrk="1" hangingPunct="1"/>
              <a:r>
                <a:rPr lang="en-US" altLang="x-none" dirty="0">
                  <a:solidFill>
                    <a:srgbClr val="2A4F1C"/>
                  </a:solidFill>
                  <a:latin typeface="宋体" panose="02010600030101010101" pitchFamily="2" charset="-122"/>
                  <a:ea typeface="宋体" panose="02010600030101010101" pitchFamily="2" charset="-122"/>
                  <a:sym typeface="Times New Roman" panose="02020603050405020304" pitchFamily="2" charset="0"/>
                </a:rPr>
                <a:t>2.</a:t>
              </a:r>
              <a:r>
                <a:rPr lang="zh-CN" altLang="en-US" dirty="0">
                  <a:solidFill>
                    <a:srgbClr val="2A4F1C"/>
                  </a:solidFill>
                  <a:latin typeface="宋体" panose="02010600030101010101" pitchFamily="2" charset="-122"/>
                  <a:ea typeface="宋体" panose="02010600030101010101" pitchFamily="2" charset="-122"/>
                  <a:sym typeface="Times New Roman" panose="02020603050405020304" pitchFamily="2" charset="0"/>
                </a:rPr>
                <a:t>演练记录；</a:t>
              </a:r>
              <a:endParaRPr lang="en-US" altLang="x-none" dirty="0">
                <a:solidFill>
                  <a:srgbClr val="2A4F1C"/>
                </a:solidFill>
                <a:latin typeface="宋体" panose="02010600030101010101" pitchFamily="2" charset="-122"/>
                <a:ea typeface="宋体" panose="02010600030101010101" pitchFamily="2" charset="-122"/>
                <a:sym typeface="Times New Roman" panose="02020603050405020304" pitchFamily="2" charset="0"/>
              </a:endParaRPr>
            </a:p>
            <a:p>
              <a:pPr lvl="0" algn="just" eaLnBrk="1" hangingPunct="1"/>
              <a:r>
                <a:rPr lang="en-US" altLang="x-none" dirty="0">
                  <a:solidFill>
                    <a:srgbClr val="2A4F1C"/>
                  </a:solidFill>
                  <a:latin typeface="宋体" panose="02010600030101010101" pitchFamily="2" charset="-122"/>
                  <a:ea typeface="宋体" panose="02010600030101010101" pitchFamily="2" charset="-122"/>
                  <a:sym typeface="Times New Roman" panose="02020603050405020304" pitchFamily="2" charset="0"/>
                </a:rPr>
                <a:t>3.</a:t>
              </a:r>
              <a:r>
                <a:rPr lang="zh-CN" altLang="en-US" dirty="0">
                  <a:solidFill>
                    <a:srgbClr val="2A4F1C"/>
                  </a:solidFill>
                  <a:latin typeface="宋体" panose="02010600030101010101" pitchFamily="2" charset="-122"/>
                  <a:ea typeface="宋体" panose="02010600030101010101" pitchFamily="2" charset="-122"/>
                  <a:sym typeface="Times New Roman" panose="02020603050405020304" pitchFamily="2" charset="0"/>
                </a:rPr>
                <a:t>应急救援设施维护记录；</a:t>
              </a:r>
              <a:endParaRPr lang="en-US" altLang="x-none" dirty="0">
                <a:solidFill>
                  <a:srgbClr val="2A4F1C"/>
                </a:solidFill>
                <a:latin typeface="宋体" panose="02010600030101010101" pitchFamily="2" charset="-122"/>
                <a:ea typeface="宋体" panose="02010600030101010101" pitchFamily="2" charset="-122"/>
                <a:sym typeface="Times New Roman" panose="02020603050405020304" pitchFamily="2" charset="0"/>
              </a:endParaRPr>
            </a:p>
            <a:p>
              <a:pPr lvl="0" algn="just" eaLnBrk="1" hangingPunct="1"/>
              <a:r>
                <a:rPr lang="en-US" altLang="x-none" dirty="0">
                  <a:solidFill>
                    <a:srgbClr val="2A4F1C"/>
                  </a:solidFill>
                  <a:latin typeface="宋体" panose="02010600030101010101" pitchFamily="2" charset="-122"/>
                  <a:ea typeface="宋体" panose="02010600030101010101" pitchFamily="2" charset="-122"/>
                  <a:sym typeface="Times New Roman" panose="02020603050405020304" pitchFamily="2" charset="0"/>
                </a:rPr>
                <a:t>4.</a:t>
              </a:r>
              <a:r>
                <a:rPr lang="zh-CN" altLang="en-US" dirty="0">
                  <a:solidFill>
                    <a:srgbClr val="2A4F1C"/>
                  </a:solidFill>
                  <a:latin typeface="宋体" panose="02010600030101010101" pitchFamily="2" charset="-122"/>
                  <a:ea typeface="宋体" panose="02010600030101010101" pitchFamily="2" charset="-122"/>
                  <a:sym typeface="Times New Roman" panose="02020603050405020304" pitchFamily="2" charset="0"/>
                </a:rPr>
                <a:t>职业病危害事故报告和处理记录（未发生事故的不需准备）。</a:t>
              </a:r>
              <a:endParaRPr lang="zh-CN" altLang="en-US" dirty="0">
                <a:solidFill>
                  <a:srgbClr val="000000"/>
                </a:solidFill>
                <a:latin typeface="宋体" panose="02010600030101010101" pitchFamily="2" charset="-122"/>
                <a:ea typeface="宋体" panose="02010600030101010101" pitchFamily="2" charset="-122"/>
              </a:endParaRPr>
            </a:p>
          </p:txBody>
        </p:sp>
        <p:grpSp>
          <p:nvGrpSpPr>
            <p:cNvPr id="42006" name="组合 42005"/>
            <p:cNvGrpSpPr/>
            <p:nvPr/>
          </p:nvGrpSpPr>
          <p:grpSpPr>
            <a:xfrm>
              <a:off x="658076" y="126875"/>
              <a:ext cx="446277" cy="1493926"/>
              <a:chOff x="0" y="0"/>
              <a:chExt cx="751" cy="2514"/>
            </a:xfrm>
          </p:grpSpPr>
          <p:sp>
            <p:nvSpPr>
              <p:cNvPr id="42007" name="Freeform 14"/>
              <p:cNvSpPr/>
              <p:nvPr/>
            </p:nvSpPr>
            <p:spPr>
              <a:xfrm>
                <a:off x="0" y="0"/>
                <a:ext cx="751" cy="2514"/>
              </a:xfrm>
              <a:custGeom>
                <a:avLst/>
                <a:gdLst>
                  <a:gd name="txL" fmla="*/ 0 w 315"/>
                  <a:gd name="txT" fmla="*/ 0 h 1061"/>
                  <a:gd name="txR" fmla="*/ 315 w 315"/>
                  <a:gd name="txB" fmla="*/ 1061 h 1061"/>
                </a:gdLst>
                <a:ahLst/>
                <a:cxnLst>
                  <a:cxn ang="0">
                    <a:pos x="563" y="803"/>
                  </a:cxn>
                  <a:cxn ang="0">
                    <a:pos x="679" y="682"/>
                  </a:cxn>
                  <a:cxn ang="0">
                    <a:pos x="622" y="618"/>
                  </a:cxn>
                  <a:cxn ang="0">
                    <a:pos x="525" y="486"/>
                  </a:cxn>
                  <a:cxn ang="0">
                    <a:pos x="436" y="334"/>
                  </a:cxn>
                  <a:cxn ang="0">
                    <a:pos x="415" y="251"/>
                  </a:cxn>
                  <a:cxn ang="0">
                    <a:pos x="417" y="173"/>
                  </a:cxn>
                  <a:cxn ang="0">
                    <a:pos x="322" y="0"/>
                  </a:cxn>
                  <a:cxn ang="0">
                    <a:pos x="186" y="90"/>
                  </a:cxn>
                  <a:cxn ang="0">
                    <a:pos x="186" y="178"/>
                  </a:cxn>
                  <a:cxn ang="0">
                    <a:pos x="207" y="251"/>
                  </a:cxn>
                  <a:cxn ang="0">
                    <a:pos x="219" y="320"/>
                  </a:cxn>
                  <a:cxn ang="0">
                    <a:pos x="198" y="344"/>
                  </a:cxn>
                  <a:cxn ang="0">
                    <a:pos x="19" y="498"/>
                  </a:cxn>
                  <a:cxn ang="0">
                    <a:pos x="21" y="739"/>
                  </a:cxn>
                  <a:cxn ang="0">
                    <a:pos x="74" y="919"/>
                  </a:cxn>
                  <a:cxn ang="0">
                    <a:pos x="72" y="998"/>
                  </a:cxn>
                  <a:cxn ang="0">
                    <a:pos x="57" y="1713"/>
                  </a:cxn>
                  <a:cxn ang="0">
                    <a:pos x="60" y="2277"/>
                  </a:cxn>
                  <a:cxn ang="0">
                    <a:pos x="74" y="2348"/>
                  </a:cxn>
                  <a:cxn ang="0">
                    <a:pos x="222" y="2497"/>
                  </a:cxn>
                  <a:cxn ang="0">
                    <a:pos x="226" y="2348"/>
                  </a:cxn>
                  <a:cxn ang="0">
                    <a:pos x="296" y="1912"/>
                  </a:cxn>
                  <a:cxn ang="0">
                    <a:pos x="334" y="1625"/>
                  </a:cxn>
                  <a:cxn ang="0">
                    <a:pos x="377" y="2057"/>
                  </a:cxn>
                  <a:cxn ang="0">
                    <a:pos x="396" y="2289"/>
                  </a:cxn>
                  <a:cxn ang="0">
                    <a:pos x="427" y="2336"/>
                  </a:cxn>
                  <a:cxn ang="0">
                    <a:pos x="501" y="2343"/>
                  </a:cxn>
                  <a:cxn ang="0">
                    <a:pos x="701" y="2391"/>
                  </a:cxn>
                  <a:cxn ang="0">
                    <a:pos x="672" y="2315"/>
                  </a:cxn>
                  <a:cxn ang="0">
                    <a:pos x="603" y="2260"/>
                  </a:cxn>
                  <a:cxn ang="0">
                    <a:pos x="565" y="1879"/>
                  </a:cxn>
                  <a:cxn ang="0">
                    <a:pos x="520" y="1118"/>
                  </a:cxn>
                  <a:cxn ang="0">
                    <a:pos x="510" y="969"/>
                  </a:cxn>
                  <a:cxn ang="0">
                    <a:pos x="494" y="915"/>
                  </a:cxn>
                </a:cxnLst>
                <a:rect l="txL" t="txT" r="txR" b="txB"/>
                <a:pathLst>
                  <a:path w="315" h="1061">
                    <a:moveTo>
                      <a:pt x="206" y="361"/>
                    </a:moveTo>
                    <a:cubicBezTo>
                      <a:pt x="206" y="361"/>
                      <a:pt x="234" y="346"/>
                      <a:pt x="236" y="339"/>
                    </a:cubicBezTo>
                    <a:cubicBezTo>
                      <a:pt x="236" y="339"/>
                      <a:pt x="266" y="362"/>
                      <a:pt x="283" y="345"/>
                    </a:cubicBezTo>
                    <a:cubicBezTo>
                      <a:pt x="300" y="328"/>
                      <a:pt x="289" y="297"/>
                      <a:pt x="285" y="288"/>
                    </a:cubicBezTo>
                    <a:cubicBezTo>
                      <a:pt x="282" y="279"/>
                      <a:pt x="263" y="259"/>
                      <a:pt x="263" y="259"/>
                    </a:cubicBezTo>
                    <a:cubicBezTo>
                      <a:pt x="261" y="261"/>
                      <a:pt x="261" y="261"/>
                      <a:pt x="261" y="261"/>
                    </a:cubicBezTo>
                    <a:cubicBezTo>
                      <a:pt x="261" y="261"/>
                      <a:pt x="235" y="238"/>
                      <a:pt x="235" y="232"/>
                    </a:cubicBezTo>
                    <a:cubicBezTo>
                      <a:pt x="235" y="225"/>
                      <a:pt x="225" y="210"/>
                      <a:pt x="220" y="205"/>
                    </a:cubicBezTo>
                    <a:cubicBezTo>
                      <a:pt x="215" y="201"/>
                      <a:pt x="196" y="199"/>
                      <a:pt x="193" y="173"/>
                    </a:cubicBezTo>
                    <a:cubicBezTo>
                      <a:pt x="189" y="147"/>
                      <a:pt x="189" y="143"/>
                      <a:pt x="183" y="141"/>
                    </a:cubicBezTo>
                    <a:cubicBezTo>
                      <a:pt x="177" y="140"/>
                      <a:pt x="162" y="136"/>
                      <a:pt x="162" y="136"/>
                    </a:cubicBezTo>
                    <a:cubicBezTo>
                      <a:pt x="162" y="136"/>
                      <a:pt x="174" y="112"/>
                      <a:pt x="174" y="106"/>
                    </a:cubicBezTo>
                    <a:cubicBezTo>
                      <a:pt x="174" y="101"/>
                      <a:pt x="174" y="98"/>
                      <a:pt x="175" y="95"/>
                    </a:cubicBezTo>
                    <a:cubicBezTo>
                      <a:pt x="177" y="91"/>
                      <a:pt x="177" y="79"/>
                      <a:pt x="175" y="73"/>
                    </a:cubicBezTo>
                    <a:cubicBezTo>
                      <a:pt x="174" y="67"/>
                      <a:pt x="173" y="38"/>
                      <a:pt x="168" y="29"/>
                    </a:cubicBezTo>
                    <a:cubicBezTo>
                      <a:pt x="163" y="20"/>
                      <a:pt x="155" y="0"/>
                      <a:pt x="135" y="0"/>
                    </a:cubicBezTo>
                    <a:cubicBezTo>
                      <a:pt x="114" y="0"/>
                      <a:pt x="101" y="7"/>
                      <a:pt x="99" y="9"/>
                    </a:cubicBezTo>
                    <a:cubicBezTo>
                      <a:pt x="96" y="12"/>
                      <a:pt x="78" y="31"/>
                      <a:pt x="78" y="38"/>
                    </a:cubicBezTo>
                    <a:cubicBezTo>
                      <a:pt x="78" y="45"/>
                      <a:pt x="79" y="55"/>
                      <a:pt x="77" y="59"/>
                    </a:cubicBezTo>
                    <a:cubicBezTo>
                      <a:pt x="75" y="64"/>
                      <a:pt x="76" y="71"/>
                      <a:pt x="78" y="75"/>
                    </a:cubicBezTo>
                    <a:cubicBezTo>
                      <a:pt x="78" y="75"/>
                      <a:pt x="77" y="85"/>
                      <a:pt x="79" y="92"/>
                    </a:cubicBezTo>
                    <a:cubicBezTo>
                      <a:pt x="81" y="99"/>
                      <a:pt x="87" y="106"/>
                      <a:pt x="87" y="106"/>
                    </a:cubicBezTo>
                    <a:cubicBezTo>
                      <a:pt x="87" y="106"/>
                      <a:pt x="90" y="115"/>
                      <a:pt x="93" y="117"/>
                    </a:cubicBezTo>
                    <a:cubicBezTo>
                      <a:pt x="93" y="117"/>
                      <a:pt x="96" y="128"/>
                      <a:pt x="92" y="135"/>
                    </a:cubicBezTo>
                    <a:cubicBezTo>
                      <a:pt x="89" y="142"/>
                      <a:pt x="85" y="146"/>
                      <a:pt x="85" y="146"/>
                    </a:cubicBezTo>
                    <a:cubicBezTo>
                      <a:pt x="83" y="145"/>
                      <a:pt x="83" y="145"/>
                      <a:pt x="83" y="145"/>
                    </a:cubicBezTo>
                    <a:cubicBezTo>
                      <a:pt x="83" y="145"/>
                      <a:pt x="53" y="163"/>
                      <a:pt x="41" y="167"/>
                    </a:cubicBezTo>
                    <a:cubicBezTo>
                      <a:pt x="28" y="171"/>
                      <a:pt x="8" y="193"/>
                      <a:pt x="8" y="210"/>
                    </a:cubicBezTo>
                    <a:cubicBezTo>
                      <a:pt x="8" y="228"/>
                      <a:pt x="0" y="249"/>
                      <a:pt x="3" y="264"/>
                    </a:cubicBezTo>
                    <a:cubicBezTo>
                      <a:pt x="6" y="279"/>
                      <a:pt x="4" y="302"/>
                      <a:pt x="9" y="312"/>
                    </a:cubicBezTo>
                    <a:cubicBezTo>
                      <a:pt x="14" y="323"/>
                      <a:pt x="21" y="345"/>
                      <a:pt x="23" y="356"/>
                    </a:cubicBezTo>
                    <a:cubicBezTo>
                      <a:pt x="26" y="366"/>
                      <a:pt x="28" y="386"/>
                      <a:pt x="31" y="388"/>
                    </a:cubicBezTo>
                    <a:cubicBezTo>
                      <a:pt x="34" y="391"/>
                      <a:pt x="36" y="397"/>
                      <a:pt x="41" y="395"/>
                    </a:cubicBezTo>
                    <a:cubicBezTo>
                      <a:pt x="41" y="395"/>
                      <a:pt x="38" y="409"/>
                      <a:pt x="30" y="421"/>
                    </a:cubicBezTo>
                    <a:cubicBezTo>
                      <a:pt x="23" y="432"/>
                      <a:pt x="16" y="494"/>
                      <a:pt x="16" y="530"/>
                    </a:cubicBezTo>
                    <a:cubicBezTo>
                      <a:pt x="16" y="567"/>
                      <a:pt x="24" y="683"/>
                      <a:pt x="24" y="723"/>
                    </a:cubicBezTo>
                    <a:cubicBezTo>
                      <a:pt x="24" y="762"/>
                      <a:pt x="25" y="865"/>
                      <a:pt x="25" y="887"/>
                    </a:cubicBezTo>
                    <a:cubicBezTo>
                      <a:pt x="25" y="908"/>
                      <a:pt x="25" y="949"/>
                      <a:pt x="25" y="961"/>
                    </a:cubicBezTo>
                    <a:cubicBezTo>
                      <a:pt x="25" y="974"/>
                      <a:pt x="24" y="991"/>
                      <a:pt x="24" y="991"/>
                    </a:cubicBezTo>
                    <a:cubicBezTo>
                      <a:pt x="31" y="991"/>
                      <a:pt x="31" y="991"/>
                      <a:pt x="31" y="991"/>
                    </a:cubicBezTo>
                    <a:cubicBezTo>
                      <a:pt x="31" y="991"/>
                      <a:pt x="43" y="1004"/>
                      <a:pt x="43" y="1014"/>
                    </a:cubicBezTo>
                    <a:cubicBezTo>
                      <a:pt x="43" y="1025"/>
                      <a:pt x="67" y="1061"/>
                      <a:pt x="93" y="1054"/>
                    </a:cubicBezTo>
                    <a:cubicBezTo>
                      <a:pt x="120" y="1048"/>
                      <a:pt x="107" y="1028"/>
                      <a:pt x="103" y="1019"/>
                    </a:cubicBezTo>
                    <a:cubicBezTo>
                      <a:pt x="100" y="1010"/>
                      <a:pt x="89" y="997"/>
                      <a:pt x="95" y="991"/>
                    </a:cubicBezTo>
                    <a:cubicBezTo>
                      <a:pt x="100" y="985"/>
                      <a:pt x="108" y="979"/>
                      <a:pt x="108" y="967"/>
                    </a:cubicBezTo>
                    <a:cubicBezTo>
                      <a:pt x="108" y="955"/>
                      <a:pt x="129" y="829"/>
                      <a:pt x="124" y="807"/>
                    </a:cubicBezTo>
                    <a:cubicBezTo>
                      <a:pt x="118" y="785"/>
                      <a:pt x="127" y="734"/>
                      <a:pt x="131" y="722"/>
                    </a:cubicBezTo>
                    <a:cubicBezTo>
                      <a:pt x="135" y="710"/>
                      <a:pt x="140" y="686"/>
                      <a:pt x="140" y="686"/>
                    </a:cubicBezTo>
                    <a:cubicBezTo>
                      <a:pt x="140" y="686"/>
                      <a:pt x="147" y="736"/>
                      <a:pt x="147" y="751"/>
                    </a:cubicBezTo>
                    <a:cubicBezTo>
                      <a:pt x="147" y="766"/>
                      <a:pt x="153" y="852"/>
                      <a:pt x="158" y="868"/>
                    </a:cubicBezTo>
                    <a:cubicBezTo>
                      <a:pt x="163" y="884"/>
                      <a:pt x="174" y="929"/>
                      <a:pt x="171" y="940"/>
                    </a:cubicBezTo>
                    <a:cubicBezTo>
                      <a:pt x="168" y="952"/>
                      <a:pt x="166" y="966"/>
                      <a:pt x="166" y="966"/>
                    </a:cubicBezTo>
                    <a:cubicBezTo>
                      <a:pt x="173" y="968"/>
                      <a:pt x="173" y="968"/>
                      <a:pt x="173" y="968"/>
                    </a:cubicBezTo>
                    <a:cubicBezTo>
                      <a:pt x="173" y="968"/>
                      <a:pt x="170" y="982"/>
                      <a:pt x="179" y="986"/>
                    </a:cubicBezTo>
                    <a:cubicBezTo>
                      <a:pt x="187" y="990"/>
                      <a:pt x="206" y="995"/>
                      <a:pt x="206" y="992"/>
                    </a:cubicBezTo>
                    <a:cubicBezTo>
                      <a:pt x="206" y="989"/>
                      <a:pt x="210" y="989"/>
                      <a:pt x="210" y="989"/>
                    </a:cubicBezTo>
                    <a:cubicBezTo>
                      <a:pt x="210" y="989"/>
                      <a:pt x="232" y="994"/>
                      <a:pt x="238" y="1000"/>
                    </a:cubicBezTo>
                    <a:cubicBezTo>
                      <a:pt x="244" y="1006"/>
                      <a:pt x="280" y="1013"/>
                      <a:pt x="294" y="1009"/>
                    </a:cubicBezTo>
                    <a:cubicBezTo>
                      <a:pt x="307" y="1005"/>
                      <a:pt x="315" y="996"/>
                      <a:pt x="307" y="992"/>
                    </a:cubicBezTo>
                    <a:cubicBezTo>
                      <a:pt x="300" y="988"/>
                      <a:pt x="282" y="984"/>
                      <a:pt x="282" y="977"/>
                    </a:cubicBezTo>
                    <a:cubicBezTo>
                      <a:pt x="282" y="971"/>
                      <a:pt x="282" y="973"/>
                      <a:pt x="276" y="971"/>
                    </a:cubicBezTo>
                    <a:cubicBezTo>
                      <a:pt x="270" y="969"/>
                      <a:pt x="259" y="967"/>
                      <a:pt x="253" y="954"/>
                    </a:cubicBezTo>
                    <a:cubicBezTo>
                      <a:pt x="247" y="942"/>
                      <a:pt x="238" y="932"/>
                      <a:pt x="238" y="913"/>
                    </a:cubicBezTo>
                    <a:cubicBezTo>
                      <a:pt x="238" y="894"/>
                      <a:pt x="233" y="814"/>
                      <a:pt x="237" y="793"/>
                    </a:cubicBezTo>
                    <a:cubicBezTo>
                      <a:pt x="242" y="772"/>
                      <a:pt x="245" y="625"/>
                      <a:pt x="239" y="600"/>
                    </a:cubicBezTo>
                    <a:cubicBezTo>
                      <a:pt x="233" y="576"/>
                      <a:pt x="224" y="493"/>
                      <a:pt x="218" y="472"/>
                    </a:cubicBezTo>
                    <a:cubicBezTo>
                      <a:pt x="213" y="452"/>
                      <a:pt x="203" y="418"/>
                      <a:pt x="205" y="416"/>
                    </a:cubicBezTo>
                    <a:cubicBezTo>
                      <a:pt x="207" y="414"/>
                      <a:pt x="214" y="415"/>
                      <a:pt x="214" y="409"/>
                    </a:cubicBezTo>
                    <a:cubicBezTo>
                      <a:pt x="214" y="403"/>
                      <a:pt x="202" y="399"/>
                      <a:pt x="202" y="399"/>
                    </a:cubicBezTo>
                    <a:cubicBezTo>
                      <a:pt x="202" y="399"/>
                      <a:pt x="207" y="394"/>
                      <a:pt x="207" y="386"/>
                    </a:cubicBezTo>
                    <a:cubicBezTo>
                      <a:pt x="207" y="378"/>
                      <a:pt x="206" y="361"/>
                      <a:pt x="206" y="361"/>
                    </a:cubicBezTo>
                    <a:close/>
                  </a:path>
                </a:pathLst>
              </a:custGeom>
              <a:solidFill>
                <a:schemeClr val="bg1">
                  <a:alpha val="100000"/>
                </a:schemeClr>
              </a:solidFill>
              <a:ln w="9525">
                <a:noFill/>
              </a:ln>
            </p:spPr>
            <p:txBody>
              <a:bodyPr/>
              <a:lstStyle/>
              <a:p>
                <a:endParaRPr lang="zh-CN" altLang="en-US"/>
              </a:p>
            </p:txBody>
          </p:sp>
          <p:sp>
            <p:nvSpPr>
              <p:cNvPr id="42008" name="Freeform 15"/>
              <p:cNvSpPr/>
              <p:nvPr/>
            </p:nvSpPr>
            <p:spPr>
              <a:xfrm>
                <a:off x="9" y="351"/>
                <a:ext cx="485" cy="604"/>
              </a:xfrm>
              <a:custGeom>
                <a:avLst/>
                <a:gdLst>
                  <a:gd name="txL" fmla="*/ 0 w 203"/>
                  <a:gd name="txT" fmla="*/ 0 h 255"/>
                  <a:gd name="txR" fmla="*/ 203 w 203"/>
                  <a:gd name="txB" fmla="*/ 255 h 255"/>
                </a:gdLst>
                <a:ahLst/>
                <a:cxnLst>
                  <a:cxn ang="0">
                    <a:pos x="370" y="107"/>
                  </a:cxn>
                  <a:cxn ang="0">
                    <a:pos x="337" y="118"/>
                  </a:cxn>
                  <a:cxn ang="0">
                    <a:pos x="239" y="31"/>
                  </a:cxn>
                  <a:cxn ang="0">
                    <a:pos x="201" y="0"/>
                  </a:cxn>
                  <a:cxn ang="0">
                    <a:pos x="88" y="52"/>
                  </a:cxn>
                  <a:cxn ang="0">
                    <a:pos x="17" y="133"/>
                  </a:cxn>
                  <a:cxn ang="0">
                    <a:pos x="5" y="246"/>
                  </a:cxn>
                  <a:cxn ang="0">
                    <a:pos x="10" y="346"/>
                  </a:cxn>
                  <a:cxn ang="0">
                    <a:pos x="53" y="493"/>
                  </a:cxn>
                  <a:cxn ang="0">
                    <a:pos x="74" y="571"/>
                  </a:cxn>
                  <a:cxn ang="0">
                    <a:pos x="115" y="592"/>
                  </a:cxn>
                  <a:cxn ang="0">
                    <a:pos x="213" y="599"/>
                  </a:cxn>
                  <a:cxn ang="0">
                    <a:pos x="241" y="590"/>
                  </a:cxn>
                  <a:cxn ang="0">
                    <a:pos x="294" y="587"/>
                  </a:cxn>
                  <a:cxn ang="0">
                    <a:pos x="358" y="592"/>
                  </a:cxn>
                  <a:cxn ang="0">
                    <a:pos x="389" y="578"/>
                  </a:cxn>
                  <a:cxn ang="0">
                    <a:pos x="447" y="592"/>
                  </a:cxn>
                  <a:cxn ang="0">
                    <a:pos x="480" y="568"/>
                  </a:cxn>
                  <a:cxn ang="0">
                    <a:pos x="480" y="507"/>
                  </a:cxn>
                  <a:cxn ang="0">
                    <a:pos x="366" y="542"/>
                  </a:cxn>
                  <a:cxn ang="0">
                    <a:pos x="277" y="542"/>
                  </a:cxn>
                  <a:cxn ang="0">
                    <a:pos x="315" y="450"/>
                  </a:cxn>
                  <a:cxn ang="0">
                    <a:pos x="303" y="400"/>
                  </a:cxn>
                  <a:cxn ang="0">
                    <a:pos x="387" y="412"/>
                  </a:cxn>
                  <a:cxn ang="0">
                    <a:pos x="463" y="424"/>
                  </a:cxn>
                  <a:cxn ang="0">
                    <a:pos x="471" y="372"/>
                  </a:cxn>
                  <a:cxn ang="0">
                    <a:pos x="485" y="298"/>
                  </a:cxn>
                  <a:cxn ang="0">
                    <a:pos x="442" y="197"/>
                  </a:cxn>
                  <a:cxn ang="0">
                    <a:pos x="406" y="144"/>
                  </a:cxn>
                  <a:cxn ang="0">
                    <a:pos x="370" y="107"/>
                  </a:cxn>
                </a:cxnLst>
                <a:rect l="txL" t="txT" r="txR" b="txB"/>
                <a:pathLst>
                  <a:path w="203" h="255">
                    <a:moveTo>
                      <a:pt x="155" y="45"/>
                    </a:moveTo>
                    <a:cubicBezTo>
                      <a:pt x="155" y="45"/>
                      <a:pt x="151" y="57"/>
                      <a:pt x="141" y="50"/>
                    </a:cubicBezTo>
                    <a:cubicBezTo>
                      <a:pt x="130" y="42"/>
                      <a:pt x="108" y="15"/>
                      <a:pt x="100" y="13"/>
                    </a:cubicBezTo>
                    <a:cubicBezTo>
                      <a:pt x="92" y="10"/>
                      <a:pt x="84" y="0"/>
                      <a:pt x="84" y="0"/>
                    </a:cubicBezTo>
                    <a:cubicBezTo>
                      <a:pt x="84" y="0"/>
                      <a:pt x="45" y="20"/>
                      <a:pt x="37" y="22"/>
                    </a:cubicBezTo>
                    <a:cubicBezTo>
                      <a:pt x="28" y="24"/>
                      <a:pt x="12" y="34"/>
                      <a:pt x="7" y="56"/>
                    </a:cubicBezTo>
                    <a:cubicBezTo>
                      <a:pt x="2" y="77"/>
                      <a:pt x="2" y="94"/>
                      <a:pt x="2" y="104"/>
                    </a:cubicBezTo>
                    <a:cubicBezTo>
                      <a:pt x="2" y="114"/>
                      <a:pt x="0" y="133"/>
                      <a:pt x="4" y="146"/>
                    </a:cubicBezTo>
                    <a:cubicBezTo>
                      <a:pt x="7" y="159"/>
                      <a:pt x="22" y="200"/>
                      <a:pt x="22" y="208"/>
                    </a:cubicBezTo>
                    <a:cubicBezTo>
                      <a:pt x="22" y="217"/>
                      <a:pt x="31" y="237"/>
                      <a:pt x="31" y="241"/>
                    </a:cubicBezTo>
                    <a:cubicBezTo>
                      <a:pt x="31" y="245"/>
                      <a:pt x="31" y="247"/>
                      <a:pt x="48" y="250"/>
                    </a:cubicBezTo>
                    <a:cubicBezTo>
                      <a:pt x="65" y="253"/>
                      <a:pt x="81" y="255"/>
                      <a:pt x="89" y="253"/>
                    </a:cubicBezTo>
                    <a:cubicBezTo>
                      <a:pt x="96" y="251"/>
                      <a:pt x="97" y="249"/>
                      <a:pt x="101" y="249"/>
                    </a:cubicBezTo>
                    <a:cubicBezTo>
                      <a:pt x="105" y="249"/>
                      <a:pt x="117" y="248"/>
                      <a:pt x="123" y="248"/>
                    </a:cubicBezTo>
                    <a:cubicBezTo>
                      <a:pt x="130" y="248"/>
                      <a:pt x="150" y="251"/>
                      <a:pt x="150" y="250"/>
                    </a:cubicBezTo>
                    <a:cubicBezTo>
                      <a:pt x="150" y="248"/>
                      <a:pt x="155" y="244"/>
                      <a:pt x="163" y="244"/>
                    </a:cubicBezTo>
                    <a:cubicBezTo>
                      <a:pt x="172" y="244"/>
                      <a:pt x="187" y="245"/>
                      <a:pt x="187" y="250"/>
                    </a:cubicBezTo>
                    <a:cubicBezTo>
                      <a:pt x="187" y="250"/>
                      <a:pt x="201" y="249"/>
                      <a:pt x="201" y="240"/>
                    </a:cubicBezTo>
                    <a:cubicBezTo>
                      <a:pt x="201" y="231"/>
                      <a:pt x="201" y="214"/>
                      <a:pt x="201" y="214"/>
                    </a:cubicBezTo>
                    <a:cubicBezTo>
                      <a:pt x="201" y="214"/>
                      <a:pt x="167" y="227"/>
                      <a:pt x="153" y="229"/>
                    </a:cubicBezTo>
                    <a:cubicBezTo>
                      <a:pt x="139" y="231"/>
                      <a:pt x="116" y="229"/>
                      <a:pt x="116" y="229"/>
                    </a:cubicBezTo>
                    <a:cubicBezTo>
                      <a:pt x="116" y="229"/>
                      <a:pt x="132" y="203"/>
                      <a:pt x="132" y="190"/>
                    </a:cubicBezTo>
                    <a:cubicBezTo>
                      <a:pt x="132" y="178"/>
                      <a:pt x="127" y="169"/>
                      <a:pt x="127" y="169"/>
                    </a:cubicBezTo>
                    <a:cubicBezTo>
                      <a:pt x="127" y="169"/>
                      <a:pt x="152" y="172"/>
                      <a:pt x="162" y="174"/>
                    </a:cubicBezTo>
                    <a:cubicBezTo>
                      <a:pt x="171" y="176"/>
                      <a:pt x="194" y="179"/>
                      <a:pt x="194" y="179"/>
                    </a:cubicBezTo>
                    <a:cubicBezTo>
                      <a:pt x="194" y="179"/>
                      <a:pt x="195" y="163"/>
                      <a:pt x="197" y="157"/>
                    </a:cubicBezTo>
                    <a:cubicBezTo>
                      <a:pt x="198" y="150"/>
                      <a:pt x="203" y="126"/>
                      <a:pt x="203" y="126"/>
                    </a:cubicBezTo>
                    <a:cubicBezTo>
                      <a:pt x="203" y="126"/>
                      <a:pt x="189" y="91"/>
                      <a:pt x="185" y="83"/>
                    </a:cubicBezTo>
                    <a:cubicBezTo>
                      <a:pt x="180" y="75"/>
                      <a:pt x="175" y="62"/>
                      <a:pt x="170" y="61"/>
                    </a:cubicBezTo>
                    <a:cubicBezTo>
                      <a:pt x="165" y="60"/>
                      <a:pt x="155" y="45"/>
                      <a:pt x="155" y="45"/>
                    </a:cubicBezTo>
                    <a:close/>
                  </a:path>
                </a:pathLst>
              </a:custGeom>
              <a:solidFill>
                <a:schemeClr val="bg1">
                  <a:alpha val="100000"/>
                </a:schemeClr>
              </a:solidFill>
              <a:ln w="9525">
                <a:noFill/>
              </a:ln>
            </p:spPr>
            <p:txBody>
              <a:bodyPr/>
              <a:lstStyle/>
              <a:p>
                <a:endParaRPr lang="zh-CN" altLang="en-US"/>
              </a:p>
            </p:txBody>
          </p:sp>
          <p:sp>
            <p:nvSpPr>
              <p:cNvPr id="42009" name="Freeform 16"/>
              <p:cNvSpPr/>
              <p:nvPr/>
            </p:nvSpPr>
            <p:spPr>
              <a:xfrm>
                <a:off x="520" y="623"/>
                <a:ext cx="184" cy="218"/>
              </a:xfrm>
              <a:custGeom>
                <a:avLst/>
                <a:gdLst>
                  <a:gd name="txL" fmla="*/ 0 w 77"/>
                  <a:gd name="txT" fmla="*/ 0 h 92"/>
                  <a:gd name="txR" fmla="*/ 77 w 77"/>
                  <a:gd name="txB" fmla="*/ 92 h 92"/>
                </a:gdLst>
                <a:ahLst/>
                <a:cxnLst>
                  <a:cxn ang="0">
                    <a:pos x="108" y="0"/>
                  </a:cxn>
                  <a:cxn ang="0">
                    <a:pos x="81" y="64"/>
                  </a:cxn>
                  <a:cxn ang="0">
                    <a:pos x="0" y="83"/>
                  </a:cxn>
                  <a:cxn ang="0">
                    <a:pos x="24" y="133"/>
                  </a:cxn>
                  <a:cxn ang="0">
                    <a:pos x="50" y="161"/>
                  </a:cxn>
                  <a:cxn ang="0">
                    <a:pos x="43" y="175"/>
                  </a:cxn>
                  <a:cxn ang="0">
                    <a:pos x="127" y="204"/>
                  </a:cxn>
                  <a:cxn ang="0">
                    <a:pos x="174" y="107"/>
                  </a:cxn>
                  <a:cxn ang="0">
                    <a:pos x="108" y="0"/>
                  </a:cxn>
                </a:cxnLst>
                <a:rect l="txL" t="txT" r="txR" b="txB"/>
                <a:pathLst>
                  <a:path w="77" h="92">
                    <a:moveTo>
                      <a:pt x="45" y="0"/>
                    </a:moveTo>
                    <a:cubicBezTo>
                      <a:pt x="45" y="0"/>
                      <a:pt x="48" y="15"/>
                      <a:pt x="34" y="27"/>
                    </a:cubicBezTo>
                    <a:cubicBezTo>
                      <a:pt x="20" y="38"/>
                      <a:pt x="0" y="46"/>
                      <a:pt x="0" y="35"/>
                    </a:cubicBezTo>
                    <a:cubicBezTo>
                      <a:pt x="0" y="35"/>
                      <a:pt x="2" y="50"/>
                      <a:pt x="10" y="56"/>
                    </a:cubicBezTo>
                    <a:cubicBezTo>
                      <a:pt x="18" y="62"/>
                      <a:pt x="23" y="66"/>
                      <a:pt x="21" y="68"/>
                    </a:cubicBezTo>
                    <a:cubicBezTo>
                      <a:pt x="18" y="71"/>
                      <a:pt x="18" y="74"/>
                      <a:pt x="18" y="74"/>
                    </a:cubicBezTo>
                    <a:cubicBezTo>
                      <a:pt x="18" y="74"/>
                      <a:pt x="37" y="92"/>
                      <a:pt x="53" y="86"/>
                    </a:cubicBezTo>
                    <a:cubicBezTo>
                      <a:pt x="69" y="81"/>
                      <a:pt x="77" y="60"/>
                      <a:pt x="73" y="45"/>
                    </a:cubicBezTo>
                    <a:cubicBezTo>
                      <a:pt x="69" y="29"/>
                      <a:pt x="63" y="14"/>
                      <a:pt x="45" y="0"/>
                    </a:cubicBezTo>
                    <a:close/>
                  </a:path>
                </a:pathLst>
              </a:custGeom>
              <a:solidFill>
                <a:schemeClr val="bg1">
                  <a:alpha val="100000"/>
                </a:schemeClr>
              </a:solidFill>
              <a:ln w="9525">
                <a:noFill/>
              </a:ln>
            </p:spPr>
            <p:txBody>
              <a:bodyPr/>
              <a:lstStyle/>
              <a:p>
                <a:endParaRPr lang="zh-CN" altLang="en-US"/>
              </a:p>
            </p:txBody>
          </p:sp>
          <p:sp>
            <p:nvSpPr>
              <p:cNvPr id="42010" name="Freeform 17"/>
              <p:cNvSpPr/>
              <p:nvPr/>
            </p:nvSpPr>
            <p:spPr>
              <a:xfrm>
                <a:off x="148" y="548"/>
                <a:ext cx="160" cy="206"/>
              </a:xfrm>
              <a:custGeom>
                <a:avLst/>
                <a:gdLst>
                  <a:gd name="txL" fmla="*/ 0 w 67"/>
                  <a:gd name="txT" fmla="*/ 0 h 87"/>
                  <a:gd name="txR" fmla="*/ 67 w 67"/>
                  <a:gd name="txB" fmla="*/ 87 h 87"/>
                </a:gdLst>
                <a:ahLst/>
                <a:cxnLst>
                  <a:cxn ang="0">
                    <a:pos x="160" y="194"/>
                  </a:cxn>
                  <a:cxn ang="0">
                    <a:pos x="43" y="178"/>
                  </a:cxn>
                  <a:cxn ang="0">
                    <a:pos x="48" y="107"/>
                  </a:cxn>
                  <a:cxn ang="0">
                    <a:pos x="48" y="0"/>
                  </a:cxn>
                  <a:cxn ang="0">
                    <a:pos x="29" y="83"/>
                  </a:cxn>
                  <a:cxn ang="0">
                    <a:pos x="43" y="201"/>
                  </a:cxn>
                  <a:cxn ang="0">
                    <a:pos x="160" y="194"/>
                  </a:cxn>
                </a:cxnLst>
                <a:rect l="txL" t="txT" r="txR" b="txB"/>
                <a:pathLst>
                  <a:path w="67" h="87">
                    <a:moveTo>
                      <a:pt x="67" y="82"/>
                    </a:moveTo>
                    <a:cubicBezTo>
                      <a:pt x="67" y="82"/>
                      <a:pt x="32" y="75"/>
                      <a:pt x="18" y="75"/>
                    </a:cubicBezTo>
                    <a:cubicBezTo>
                      <a:pt x="5" y="75"/>
                      <a:pt x="20" y="63"/>
                      <a:pt x="20" y="45"/>
                    </a:cubicBezTo>
                    <a:cubicBezTo>
                      <a:pt x="20" y="27"/>
                      <a:pt x="20" y="0"/>
                      <a:pt x="20" y="0"/>
                    </a:cubicBezTo>
                    <a:cubicBezTo>
                      <a:pt x="20" y="0"/>
                      <a:pt x="12" y="20"/>
                      <a:pt x="12" y="35"/>
                    </a:cubicBezTo>
                    <a:cubicBezTo>
                      <a:pt x="12" y="50"/>
                      <a:pt x="0" y="85"/>
                      <a:pt x="18" y="85"/>
                    </a:cubicBezTo>
                    <a:cubicBezTo>
                      <a:pt x="37" y="85"/>
                      <a:pt x="63" y="87"/>
                      <a:pt x="67" y="82"/>
                    </a:cubicBezTo>
                    <a:close/>
                  </a:path>
                </a:pathLst>
              </a:custGeom>
              <a:solidFill>
                <a:schemeClr val="bg1">
                  <a:alpha val="100000"/>
                </a:schemeClr>
              </a:solidFill>
              <a:ln w="9525">
                <a:noFill/>
              </a:ln>
            </p:spPr>
            <p:txBody>
              <a:bodyPr/>
              <a:lstStyle/>
              <a:p>
                <a:endParaRPr lang="zh-CN" altLang="en-US"/>
              </a:p>
            </p:txBody>
          </p:sp>
          <p:sp>
            <p:nvSpPr>
              <p:cNvPr id="42011" name="Freeform 18"/>
              <p:cNvSpPr/>
              <p:nvPr/>
            </p:nvSpPr>
            <p:spPr>
              <a:xfrm>
                <a:off x="138" y="559"/>
                <a:ext cx="160" cy="206"/>
              </a:xfrm>
              <a:custGeom>
                <a:avLst/>
                <a:gdLst>
                  <a:gd name="txL" fmla="*/ 0 w 67"/>
                  <a:gd name="txT" fmla="*/ 0 h 87"/>
                  <a:gd name="txR" fmla="*/ 67 w 67"/>
                  <a:gd name="txB" fmla="*/ 87 h 87"/>
                </a:gdLst>
                <a:ahLst/>
                <a:cxnLst>
                  <a:cxn ang="0">
                    <a:pos x="160" y="194"/>
                  </a:cxn>
                  <a:cxn ang="0">
                    <a:pos x="43" y="178"/>
                  </a:cxn>
                  <a:cxn ang="0">
                    <a:pos x="48" y="107"/>
                  </a:cxn>
                  <a:cxn ang="0">
                    <a:pos x="48" y="0"/>
                  </a:cxn>
                  <a:cxn ang="0">
                    <a:pos x="29" y="83"/>
                  </a:cxn>
                  <a:cxn ang="0">
                    <a:pos x="43" y="201"/>
                  </a:cxn>
                  <a:cxn ang="0">
                    <a:pos x="160" y="194"/>
                  </a:cxn>
                </a:cxnLst>
                <a:rect l="txL" t="txT" r="txR" b="txB"/>
                <a:pathLst>
                  <a:path w="67" h="87">
                    <a:moveTo>
                      <a:pt x="67" y="82"/>
                    </a:moveTo>
                    <a:cubicBezTo>
                      <a:pt x="67" y="82"/>
                      <a:pt x="31" y="75"/>
                      <a:pt x="18" y="75"/>
                    </a:cubicBezTo>
                    <a:cubicBezTo>
                      <a:pt x="5" y="75"/>
                      <a:pt x="20" y="63"/>
                      <a:pt x="20" y="45"/>
                    </a:cubicBezTo>
                    <a:cubicBezTo>
                      <a:pt x="20" y="26"/>
                      <a:pt x="20" y="0"/>
                      <a:pt x="20" y="0"/>
                    </a:cubicBezTo>
                    <a:cubicBezTo>
                      <a:pt x="20" y="0"/>
                      <a:pt x="12" y="20"/>
                      <a:pt x="12" y="35"/>
                    </a:cubicBezTo>
                    <a:cubicBezTo>
                      <a:pt x="12" y="49"/>
                      <a:pt x="0" y="85"/>
                      <a:pt x="18" y="85"/>
                    </a:cubicBezTo>
                    <a:cubicBezTo>
                      <a:pt x="36" y="85"/>
                      <a:pt x="62" y="87"/>
                      <a:pt x="67" y="82"/>
                    </a:cubicBezTo>
                    <a:close/>
                  </a:path>
                </a:pathLst>
              </a:custGeom>
              <a:solidFill>
                <a:schemeClr val="bg1">
                  <a:alpha val="100000"/>
                </a:schemeClr>
              </a:solidFill>
              <a:ln w="9525">
                <a:noFill/>
              </a:ln>
            </p:spPr>
            <p:txBody>
              <a:bodyPr/>
              <a:lstStyle/>
              <a:p>
                <a:endParaRPr lang="zh-CN" altLang="en-US"/>
              </a:p>
            </p:txBody>
          </p:sp>
          <p:sp>
            <p:nvSpPr>
              <p:cNvPr id="42012" name="Freeform 19"/>
              <p:cNvSpPr/>
              <p:nvPr/>
            </p:nvSpPr>
            <p:spPr>
              <a:xfrm>
                <a:off x="231" y="969"/>
                <a:ext cx="265" cy="31"/>
              </a:xfrm>
              <a:custGeom>
                <a:avLst/>
                <a:gdLst>
                  <a:gd name="txL" fmla="*/ 0 w 111"/>
                  <a:gd name="txT" fmla="*/ 0 h 13"/>
                  <a:gd name="txR" fmla="*/ 111 w 111"/>
                  <a:gd name="txB" fmla="*/ 13 h 13"/>
                </a:gdLst>
                <a:ahLst/>
                <a:cxnLst>
                  <a:cxn ang="0">
                    <a:pos x="7" y="0"/>
                  </a:cxn>
                  <a:cxn ang="0">
                    <a:pos x="138" y="10"/>
                  </a:cxn>
                  <a:cxn ang="0">
                    <a:pos x="189" y="26"/>
                  </a:cxn>
                  <a:cxn ang="0">
                    <a:pos x="222" y="17"/>
                  </a:cxn>
                  <a:cxn ang="0">
                    <a:pos x="248" y="21"/>
                  </a:cxn>
                  <a:cxn ang="0">
                    <a:pos x="239" y="31"/>
                  </a:cxn>
                  <a:cxn ang="0">
                    <a:pos x="119" y="29"/>
                  </a:cxn>
                  <a:cxn ang="0">
                    <a:pos x="7" y="0"/>
                  </a:cxn>
                </a:cxnLst>
                <a:rect l="txL" t="txT" r="txR" b="txB"/>
                <a:pathLst>
                  <a:path w="111" h="13">
                    <a:moveTo>
                      <a:pt x="3" y="0"/>
                    </a:moveTo>
                    <a:cubicBezTo>
                      <a:pt x="3" y="0"/>
                      <a:pt x="33" y="7"/>
                      <a:pt x="58" y="4"/>
                    </a:cubicBezTo>
                    <a:cubicBezTo>
                      <a:pt x="58" y="4"/>
                      <a:pt x="58" y="11"/>
                      <a:pt x="79" y="11"/>
                    </a:cubicBezTo>
                    <a:cubicBezTo>
                      <a:pt x="100" y="11"/>
                      <a:pt x="93" y="7"/>
                      <a:pt x="93" y="7"/>
                    </a:cubicBezTo>
                    <a:cubicBezTo>
                      <a:pt x="104" y="9"/>
                      <a:pt x="104" y="9"/>
                      <a:pt x="104" y="9"/>
                    </a:cubicBezTo>
                    <a:cubicBezTo>
                      <a:pt x="104" y="9"/>
                      <a:pt x="111" y="13"/>
                      <a:pt x="100" y="13"/>
                    </a:cubicBezTo>
                    <a:cubicBezTo>
                      <a:pt x="90" y="13"/>
                      <a:pt x="57" y="12"/>
                      <a:pt x="50" y="12"/>
                    </a:cubicBezTo>
                    <a:cubicBezTo>
                      <a:pt x="44" y="12"/>
                      <a:pt x="0" y="7"/>
                      <a:pt x="3" y="0"/>
                    </a:cubicBezTo>
                    <a:close/>
                  </a:path>
                </a:pathLst>
              </a:custGeom>
              <a:solidFill>
                <a:schemeClr val="bg1">
                  <a:alpha val="100000"/>
                </a:schemeClr>
              </a:solidFill>
              <a:ln w="9525">
                <a:noFill/>
              </a:ln>
            </p:spPr>
            <p:txBody>
              <a:bodyPr/>
              <a:lstStyle/>
              <a:p>
                <a:endParaRPr lang="zh-CN" altLang="en-US"/>
              </a:p>
            </p:txBody>
          </p:sp>
          <p:sp>
            <p:nvSpPr>
              <p:cNvPr id="42013" name="Freeform 20"/>
              <p:cNvSpPr/>
              <p:nvPr/>
            </p:nvSpPr>
            <p:spPr>
              <a:xfrm>
                <a:off x="231" y="974"/>
                <a:ext cx="265" cy="31"/>
              </a:xfrm>
              <a:custGeom>
                <a:avLst/>
                <a:gdLst>
                  <a:gd name="txL" fmla="*/ 0 w 111"/>
                  <a:gd name="txT" fmla="*/ 0 h 13"/>
                  <a:gd name="txR" fmla="*/ 111 w 111"/>
                  <a:gd name="txB" fmla="*/ 13 h 13"/>
                </a:gdLst>
                <a:ahLst/>
                <a:cxnLst>
                  <a:cxn ang="0">
                    <a:pos x="7" y="0"/>
                  </a:cxn>
                  <a:cxn ang="0">
                    <a:pos x="138" y="12"/>
                  </a:cxn>
                  <a:cxn ang="0">
                    <a:pos x="189" y="29"/>
                  </a:cxn>
                  <a:cxn ang="0">
                    <a:pos x="222" y="17"/>
                  </a:cxn>
                  <a:cxn ang="0">
                    <a:pos x="248" y="24"/>
                  </a:cxn>
                  <a:cxn ang="0">
                    <a:pos x="239" y="31"/>
                  </a:cxn>
                  <a:cxn ang="0">
                    <a:pos x="119" y="29"/>
                  </a:cxn>
                  <a:cxn ang="0">
                    <a:pos x="7" y="0"/>
                  </a:cxn>
                </a:cxnLst>
                <a:rect l="txL" t="txT" r="txR" b="txB"/>
                <a:pathLst>
                  <a:path w="111" h="13">
                    <a:moveTo>
                      <a:pt x="3" y="0"/>
                    </a:moveTo>
                    <a:cubicBezTo>
                      <a:pt x="3" y="0"/>
                      <a:pt x="33" y="7"/>
                      <a:pt x="58" y="5"/>
                    </a:cubicBezTo>
                    <a:cubicBezTo>
                      <a:pt x="58" y="5"/>
                      <a:pt x="58" y="12"/>
                      <a:pt x="79" y="12"/>
                    </a:cubicBezTo>
                    <a:cubicBezTo>
                      <a:pt x="100" y="12"/>
                      <a:pt x="93" y="7"/>
                      <a:pt x="93" y="7"/>
                    </a:cubicBezTo>
                    <a:cubicBezTo>
                      <a:pt x="104" y="10"/>
                      <a:pt x="104" y="10"/>
                      <a:pt x="104" y="10"/>
                    </a:cubicBezTo>
                    <a:cubicBezTo>
                      <a:pt x="104" y="10"/>
                      <a:pt x="111" y="13"/>
                      <a:pt x="100" y="13"/>
                    </a:cubicBezTo>
                    <a:cubicBezTo>
                      <a:pt x="90" y="13"/>
                      <a:pt x="57" y="12"/>
                      <a:pt x="50" y="12"/>
                    </a:cubicBezTo>
                    <a:cubicBezTo>
                      <a:pt x="44" y="12"/>
                      <a:pt x="0" y="8"/>
                      <a:pt x="3" y="0"/>
                    </a:cubicBezTo>
                    <a:close/>
                  </a:path>
                </a:pathLst>
              </a:custGeom>
              <a:solidFill>
                <a:schemeClr val="bg1">
                  <a:alpha val="100000"/>
                </a:schemeClr>
              </a:solidFill>
              <a:ln w="9525">
                <a:noFill/>
              </a:ln>
            </p:spPr>
            <p:txBody>
              <a:bodyPr/>
              <a:lstStyle/>
              <a:p>
                <a:endParaRPr lang="zh-CN" altLang="en-US"/>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500" fill="hold"/>
                                        <p:tgtEl>
                                          <p:spTgt spid="41989"/>
                                        </p:tgtEl>
                                        <p:attrNameLst>
                                          <p:attrName>ppt_x</p:attrName>
                                        </p:attrNameLst>
                                      </p:cBhvr>
                                      <p:tavLst>
                                        <p:tav tm="0">
                                          <p:val>
                                            <p:strVal val="0-#ppt_w/2"/>
                                          </p:val>
                                        </p:tav>
                                        <p:tav tm="100000">
                                          <p:val>
                                            <p:strVal val="#ppt_x"/>
                                          </p:val>
                                        </p:tav>
                                      </p:tavLst>
                                    </p:anim>
                                    <p:anim calcmode="lin" valueType="num">
                                      <p:cBhvr>
                                        <p:cTn id="8" dur="500" fill="hold"/>
                                        <p:tgtEl>
                                          <p:spTgt spid="4198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986"/>
                                        </p:tgtEl>
                                        <p:attrNameLst>
                                          <p:attrName>style.visibility</p:attrName>
                                        </p:attrNameLst>
                                      </p:cBhvr>
                                      <p:to>
                                        <p:strVal val="visible"/>
                                      </p:to>
                                    </p:set>
                                    <p:anim calcmode="lin" valueType="num">
                                      <p:cBhvr>
                                        <p:cTn id="11" dur="500" fill="hold"/>
                                        <p:tgtEl>
                                          <p:spTgt spid="41986"/>
                                        </p:tgtEl>
                                        <p:attrNameLst>
                                          <p:attrName>ppt_x</p:attrName>
                                        </p:attrNameLst>
                                      </p:cBhvr>
                                      <p:tavLst>
                                        <p:tav tm="0">
                                          <p:val>
                                            <p:strVal val="0-#ppt_w/2"/>
                                          </p:val>
                                        </p:tav>
                                        <p:tav tm="100000">
                                          <p:val>
                                            <p:strVal val="#ppt_x"/>
                                          </p:val>
                                        </p:tav>
                                      </p:tavLst>
                                    </p:anim>
                                    <p:anim calcmode="lin" valueType="num">
                                      <p:cBhvr>
                                        <p:cTn id="12" dur="500" fill="hold"/>
                                        <p:tgtEl>
                                          <p:spTgt spid="4198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in">
                                      <p:cBhvr>
                                        <p:cTn id="16" dur="500"/>
                                        <p:tgtEl>
                                          <p:spTgt spid="41989"/>
                                        </p:tgtEl>
                                      </p:cBhvr>
                                    </p:animEffect>
                                    <p:anim calcmode="lin" valueType="num">
                                      <p:cBhvr>
                                        <p:cTn id="17" dur="500"/>
                                        <p:tgtEl>
                                          <p:spTgt spid="41989"/>
                                        </p:tgtEl>
                                        <p:attrNameLst>
                                          <p:attrName>ppt_x</p:attrName>
                                        </p:attrNameLst>
                                      </p:cBhvr>
                                      <p:tavLst>
                                        <p:tav tm="0">
                                          <p:val>
                                            <p:strVal val="ppt_x"/>
                                          </p:val>
                                        </p:tav>
                                        <p:tav tm="100000">
                                          <p:val>
                                            <p:strVal val="ppt_x"/>
                                          </p:val>
                                        </p:tav>
                                      </p:tavLst>
                                    </p:anim>
                                    <p:anim calcmode="lin" valueType="num">
                                      <p:cBhvr>
                                        <p:cTn id="18" dur="500"/>
                                        <p:tgtEl>
                                          <p:spTgt spid="41989"/>
                                        </p:tgtEl>
                                        <p:attrNameLst>
                                          <p:attrName>ppt_y</p:attrName>
                                        </p:attrNameLst>
                                      </p:cBhvr>
                                      <p:tavLst>
                                        <p:tav tm="0">
                                          <p:val>
                                            <p:strVal val="ppt_y"/>
                                          </p:val>
                                        </p:tav>
                                        <p:tav tm="100000">
                                          <p:val>
                                            <p:strVal val="ppt_y+.1"/>
                                          </p:val>
                                        </p:tav>
                                      </p:tavLst>
                                    </p:anim>
                                    <p:set>
                                      <p:cBhvr>
                                        <p:cTn id="19" dur="1" fill="hold">
                                          <p:stCondLst>
                                            <p:cond delay="499"/>
                                          </p:stCondLst>
                                        </p:cTn>
                                        <p:tgtEl>
                                          <p:spTgt spid="41989"/>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in">
                                      <p:cBhvr>
                                        <p:cTn id="21" dur="500"/>
                                        <p:tgtEl>
                                          <p:spTgt spid="41986"/>
                                        </p:tgtEl>
                                      </p:cBhvr>
                                    </p:animEffect>
                                    <p:anim calcmode="lin" valueType="num">
                                      <p:cBhvr>
                                        <p:cTn id="22" dur="500"/>
                                        <p:tgtEl>
                                          <p:spTgt spid="41986"/>
                                        </p:tgtEl>
                                        <p:attrNameLst>
                                          <p:attrName>ppt_x</p:attrName>
                                        </p:attrNameLst>
                                      </p:cBhvr>
                                      <p:tavLst>
                                        <p:tav tm="0">
                                          <p:val>
                                            <p:strVal val="ppt_x"/>
                                          </p:val>
                                        </p:tav>
                                        <p:tav tm="100000">
                                          <p:val>
                                            <p:strVal val="ppt_x"/>
                                          </p:val>
                                        </p:tav>
                                      </p:tavLst>
                                    </p:anim>
                                    <p:anim calcmode="lin" valueType="num">
                                      <p:cBhvr>
                                        <p:cTn id="23" dur="500"/>
                                        <p:tgtEl>
                                          <p:spTgt spid="41986"/>
                                        </p:tgtEl>
                                        <p:attrNameLst>
                                          <p:attrName>ppt_y</p:attrName>
                                        </p:attrNameLst>
                                      </p:cBhvr>
                                      <p:tavLst>
                                        <p:tav tm="0">
                                          <p:val>
                                            <p:strVal val="ppt_y"/>
                                          </p:val>
                                        </p:tav>
                                        <p:tav tm="100000">
                                          <p:val>
                                            <p:strVal val="ppt_y+.1"/>
                                          </p:val>
                                        </p:tav>
                                      </p:tavLst>
                                    </p:anim>
                                    <p:set>
                                      <p:cBhvr>
                                        <p:cTn id="24" dur="1" fill="hold">
                                          <p:stCondLst>
                                            <p:cond delay="4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ldLvl="0"/>
      <p:bldP spid="41989" grpId="1"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p:cNvPicPr>
          <p:nvPr/>
        </p:nvPicPr>
        <p:blipFill>
          <a:blip r:embed="rId1"/>
          <a:stretch>
            <a:fillRect/>
          </a:stretch>
        </p:blipFill>
        <p:spPr>
          <a:xfrm>
            <a:off x="0" y="0"/>
            <a:ext cx="12192000" cy="6858000"/>
          </a:xfrm>
          <a:prstGeom prst="rect">
            <a:avLst/>
          </a:prstGeom>
          <a:noFill/>
          <a:ln w="9525">
            <a:noFill/>
          </a:ln>
        </p:spPr>
      </p:pic>
      <p:grpSp>
        <p:nvGrpSpPr>
          <p:cNvPr id="15363" name="组合 15362"/>
          <p:cNvGrpSpPr/>
          <p:nvPr/>
        </p:nvGrpSpPr>
        <p:grpSpPr>
          <a:xfrm>
            <a:off x="-174625" y="0"/>
            <a:ext cx="12192000" cy="6858000"/>
            <a:chOff x="0" y="0"/>
            <a:chExt cx="12192000" cy="6858000"/>
          </a:xfrm>
        </p:grpSpPr>
        <p:sp>
          <p:nvSpPr>
            <p:cNvPr id="15364" name="矩形 6"/>
            <p:cNvSpPr/>
            <p:nvPr/>
          </p:nvSpPr>
          <p:spPr>
            <a:xfrm>
              <a:off x="0" y="0"/>
              <a:ext cx="6096000" cy="6858000"/>
            </a:xfrm>
            <a:prstGeom prst="rect">
              <a:avLst/>
            </a:prstGeom>
            <a:solidFill>
              <a:srgbClr val="3F762A">
                <a:alpha val="64999"/>
              </a:srgbClr>
            </a:solidFill>
            <a:ln w="9525">
              <a:noFill/>
            </a:ln>
          </p:spPr>
          <p:txBody>
            <a:bodyPr anchor="ctr"/>
            <a:lstStyle/>
            <a:p>
              <a:pPr lvl="0" algn="ctr" eaLnBrk="1" hangingPunct="1"/>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sp>
          <p:nvSpPr>
            <p:cNvPr id="15365" name="矩形 7"/>
            <p:cNvSpPr/>
            <p:nvPr/>
          </p:nvSpPr>
          <p:spPr>
            <a:xfrm>
              <a:off x="6096000" y="0"/>
              <a:ext cx="6096000" cy="6858000"/>
            </a:xfrm>
            <a:prstGeom prst="rect">
              <a:avLst/>
            </a:prstGeom>
            <a:solidFill>
              <a:srgbClr val="FFFFFF">
                <a:alpha val="64999"/>
              </a:srgbClr>
            </a:solidFill>
            <a:ln w="9525">
              <a:noFill/>
            </a:ln>
          </p:spPr>
          <p:txBody>
            <a:bodyPr anchor="ctr"/>
            <a:lstStyle/>
            <a:p>
              <a:pPr lvl="0" algn="ctr" eaLnBrk="1" hangingPunct="1"/>
              <a:endParaRPr lang="zh-CN" altLang="en-US" dirty="0">
                <a:solidFill>
                  <a:schemeClr val="bg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5366" name="组合 15365"/>
          <p:cNvGrpSpPr/>
          <p:nvPr/>
        </p:nvGrpSpPr>
        <p:grpSpPr>
          <a:xfrm>
            <a:off x="1536700" y="1608138"/>
            <a:ext cx="9283700" cy="2457450"/>
            <a:chOff x="0" y="0"/>
            <a:chExt cx="9167914" cy="2865563"/>
          </a:xfrm>
        </p:grpSpPr>
        <p:sp>
          <p:nvSpPr>
            <p:cNvPr id="15367" name="文本框 4"/>
            <p:cNvSpPr/>
            <p:nvPr/>
          </p:nvSpPr>
          <p:spPr>
            <a:xfrm>
              <a:off x="0" y="3"/>
              <a:ext cx="4663723" cy="2865560"/>
            </a:xfrm>
            <a:prstGeom prst="rect">
              <a:avLst/>
            </a:prstGeom>
            <a:solidFill>
              <a:srgbClr val="FFFFFF">
                <a:alpha val="64999"/>
              </a:srgbClr>
            </a:solidFill>
            <a:ln w="9525">
              <a:noFill/>
            </a:ln>
          </p:spPr>
          <p:txBody>
            <a:bodyPr lIns="252000" rIns="0">
              <a:spAutoFit/>
            </a:bodyPr>
            <a:lstStyle/>
            <a:p>
              <a:pPr lvl="0" eaLnBrk="1" hangingPunct="1"/>
              <a:r>
                <a:rPr lang="zh-CN" altLang="en-US" sz="16000" dirty="0">
                  <a:solidFill>
                    <a:srgbClr val="3F762A"/>
                  </a:solidFill>
                  <a:latin typeface="黑体" panose="02010609060101010101" charset="-122"/>
                  <a:ea typeface="黑体" panose="02010609060101010101" charset="-122"/>
                  <a:sym typeface="方正正中黑简体" charset="-122"/>
                </a:rPr>
                <a:t>职业</a:t>
              </a:r>
              <a:endParaRPr lang="zh-CN" altLang="en-US" sz="16000" dirty="0">
                <a:solidFill>
                  <a:srgbClr val="3F762A"/>
                </a:solidFill>
                <a:latin typeface="黑体" panose="02010609060101010101" charset="-122"/>
                <a:ea typeface="黑体" panose="02010609060101010101" charset="-122"/>
                <a:sym typeface="方正正中黑简体" charset="-122"/>
              </a:endParaRPr>
            </a:p>
          </p:txBody>
        </p:sp>
        <p:sp>
          <p:nvSpPr>
            <p:cNvPr id="15368" name="文本框 38"/>
            <p:cNvSpPr/>
            <p:nvPr/>
          </p:nvSpPr>
          <p:spPr>
            <a:xfrm>
              <a:off x="4504191" y="0"/>
              <a:ext cx="4663723" cy="2865560"/>
            </a:xfrm>
            <a:prstGeom prst="rect">
              <a:avLst/>
            </a:prstGeom>
            <a:solidFill>
              <a:srgbClr val="3F762A">
                <a:alpha val="64999"/>
              </a:srgbClr>
            </a:solidFill>
            <a:ln w="9525">
              <a:noFill/>
            </a:ln>
          </p:spPr>
          <p:txBody>
            <a:bodyPr lIns="252000" rIns="0">
              <a:spAutoFit/>
            </a:bodyPr>
            <a:lstStyle/>
            <a:p>
              <a:pPr lvl="0" eaLnBrk="1" hangingPunct="1"/>
              <a:r>
                <a:rPr lang="zh-CN" altLang="en-US" sz="16000" dirty="0">
                  <a:solidFill>
                    <a:srgbClr val="3F762A"/>
                  </a:solidFill>
                  <a:latin typeface="黑体" panose="02010609060101010101" charset="-122"/>
                  <a:ea typeface="黑体" panose="02010609060101010101" charset="-122"/>
                  <a:sym typeface="方正大黑简体" pitchFamily="2" charset="-122"/>
                </a:rPr>
                <a:t>卫生</a:t>
              </a:r>
              <a:endParaRPr lang="zh-CN" altLang="en-US" sz="16000" dirty="0">
                <a:solidFill>
                  <a:srgbClr val="3F762A"/>
                </a:solidFill>
                <a:latin typeface="黑体" panose="02010609060101010101" charset="-122"/>
                <a:ea typeface="黑体" panose="02010609060101010101" charset="-122"/>
                <a:sym typeface="方正正中黑简体" charset="-122"/>
              </a:endParaRPr>
            </a:p>
          </p:txBody>
        </p:sp>
      </p:grpSp>
      <p:grpSp>
        <p:nvGrpSpPr>
          <p:cNvPr id="15369" name="组合 15368"/>
          <p:cNvGrpSpPr/>
          <p:nvPr/>
        </p:nvGrpSpPr>
        <p:grpSpPr>
          <a:xfrm>
            <a:off x="4124325" y="3460750"/>
            <a:ext cx="3933825" cy="1201738"/>
            <a:chOff x="0" y="0"/>
            <a:chExt cx="3816513" cy="1587188"/>
          </a:xfrm>
        </p:grpSpPr>
        <p:sp>
          <p:nvSpPr>
            <p:cNvPr id="15370" name="文本框 9"/>
            <p:cNvSpPr/>
            <p:nvPr/>
          </p:nvSpPr>
          <p:spPr>
            <a:xfrm>
              <a:off x="0" y="0"/>
              <a:ext cx="1897324" cy="1587187"/>
            </a:xfrm>
            <a:prstGeom prst="rect">
              <a:avLst/>
            </a:prstGeom>
            <a:solidFill>
              <a:schemeClr val="bg1"/>
            </a:solidFill>
            <a:ln w="9525">
              <a:noFill/>
            </a:ln>
          </p:spPr>
          <p:txBody>
            <a:bodyPr wrap="none" lIns="108000" rIns="0">
              <a:spAutoFit/>
            </a:bodyPr>
            <a:lstStyle/>
            <a:p>
              <a:pPr lvl="0" eaLnBrk="1" hangingPunct="1"/>
              <a:r>
                <a:rPr lang="zh-CN" altLang="en-US" sz="7200" dirty="0">
                  <a:solidFill>
                    <a:srgbClr val="3F762A"/>
                  </a:solidFill>
                  <a:latin typeface="黑体" panose="02010609060101010101" charset="-122"/>
                  <a:ea typeface="黑体" panose="02010609060101010101" charset="-122"/>
                  <a:sym typeface="方正正中黑简体" charset="-122"/>
                </a:rPr>
                <a:t>管理</a:t>
              </a:r>
              <a:endParaRPr lang="en-US" altLang="x-none" sz="7200" dirty="0">
                <a:solidFill>
                  <a:srgbClr val="3F762A"/>
                </a:solidFill>
                <a:latin typeface="黑体" panose="02010609060101010101" charset="-122"/>
                <a:ea typeface="黑体" panose="02010609060101010101" charset="-122"/>
                <a:sym typeface="方正正中黑简体" charset="-122"/>
              </a:endParaRPr>
            </a:p>
          </p:txBody>
        </p:sp>
        <p:sp>
          <p:nvSpPr>
            <p:cNvPr id="15371" name="文本框 34"/>
            <p:cNvSpPr/>
            <p:nvPr/>
          </p:nvSpPr>
          <p:spPr>
            <a:xfrm>
              <a:off x="1900145" y="1"/>
              <a:ext cx="1916368" cy="1587187"/>
            </a:xfrm>
            <a:prstGeom prst="rect">
              <a:avLst/>
            </a:prstGeom>
            <a:solidFill>
              <a:srgbClr val="3F762A"/>
            </a:solidFill>
            <a:ln w="9525">
              <a:noFill/>
            </a:ln>
          </p:spPr>
          <p:txBody>
            <a:bodyPr wrap="none" lIns="36000">
              <a:spAutoFit/>
            </a:bodyPr>
            <a:lstStyle/>
            <a:p>
              <a:pPr lvl="0" eaLnBrk="1" hangingPunct="1"/>
              <a:r>
                <a:rPr lang="zh-CN" altLang="en-US" sz="7200" dirty="0">
                  <a:solidFill>
                    <a:schemeClr val="bg1"/>
                  </a:solidFill>
                  <a:latin typeface="黑体" panose="02010609060101010101" charset="-122"/>
                  <a:ea typeface="黑体" panose="02010609060101010101" charset="-122"/>
                  <a:sym typeface="宋体" panose="02010600030101010101" pitchFamily="2" charset="-122"/>
                </a:rPr>
                <a:t>要点</a:t>
              </a:r>
              <a:endParaRPr lang="zh-CN" altLang="en-US" sz="7200" dirty="0">
                <a:solidFill>
                  <a:schemeClr val="bg1"/>
                </a:solidFill>
                <a:latin typeface="黑体" panose="02010609060101010101" charset="-122"/>
                <a:ea typeface="黑体" panose="02010609060101010101" charset="-122"/>
                <a:sym typeface="宋体" panose="02010600030101010101" pitchFamily="2" charset="-122"/>
              </a:endParaRPr>
            </a:p>
          </p:txBody>
        </p:sp>
      </p:grpSp>
      <p:grpSp>
        <p:nvGrpSpPr>
          <p:cNvPr id="15372" name="组合 15371"/>
          <p:cNvGrpSpPr/>
          <p:nvPr/>
        </p:nvGrpSpPr>
        <p:grpSpPr>
          <a:xfrm>
            <a:off x="7697788" y="5346700"/>
            <a:ext cx="574675" cy="711200"/>
            <a:chOff x="0" y="0"/>
            <a:chExt cx="362" cy="448"/>
          </a:xfrm>
        </p:grpSpPr>
        <p:sp>
          <p:nvSpPr>
            <p:cNvPr id="15373" name="AutoShape 3"/>
            <p:cNvSpPr>
              <a:spLocks noChangeAspect="1" noTextEdit="1"/>
            </p:cNvSpPr>
            <p:nvPr/>
          </p:nvSpPr>
          <p:spPr>
            <a:xfrm>
              <a:off x="0" y="2"/>
              <a:ext cx="362" cy="446"/>
            </a:xfrm>
            <a:prstGeom prst="rect">
              <a:avLst/>
            </a:prstGeom>
            <a:noFill/>
            <a:ln w="9525">
              <a:noFill/>
            </a:ln>
          </p:spPr>
          <p:txBody>
            <a:bodyPr/>
            <a:lstStyle/>
            <a:p>
              <a:endParaRPr lang="zh-CN" altLang="en-US"/>
            </a:p>
          </p:txBody>
        </p:sp>
        <p:sp>
          <p:nvSpPr>
            <p:cNvPr id="15374" name="Freeform 5"/>
            <p:cNvSpPr/>
            <p:nvPr/>
          </p:nvSpPr>
          <p:spPr>
            <a:xfrm>
              <a:off x="0" y="0"/>
              <a:ext cx="176" cy="441"/>
            </a:xfrm>
            <a:custGeom>
              <a:avLst/>
              <a:gdLst>
                <a:gd name="txL" fmla="*/ 0 w 176"/>
                <a:gd name="txT" fmla="*/ 0 h 441"/>
                <a:gd name="txR" fmla="*/ 176 w 176"/>
                <a:gd name="txB" fmla="*/ 441 h 441"/>
              </a:gdLst>
              <a:ahLst/>
              <a:cxnLst>
                <a:cxn ang="0">
                  <a:pos x="0" y="0"/>
                </a:cxn>
                <a:cxn ang="0">
                  <a:pos x="0" y="379"/>
                </a:cxn>
                <a:cxn ang="0">
                  <a:pos x="176" y="441"/>
                </a:cxn>
                <a:cxn ang="0">
                  <a:pos x="176" y="62"/>
                </a:cxn>
                <a:cxn ang="0">
                  <a:pos x="0" y="0"/>
                </a:cxn>
              </a:cxnLst>
              <a:rect l="txL" t="txT" r="txR" b="txB"/>
              <a:pathLst>
                <a:path w="176" h="441">
                  <a:moveTo>
                    <a:pt x="0" y="0"/>
                  </a:moveTo>
                  <a:lnTo>
                    <a:pt x="0" y="379"/>
                  </a:lnTo>
                  <a:lnTo>
                    <a:pt x="176" y="441"/>
                  </a:lnTo>
                  <a:lnTo>
                    <a:pt x="176" y="62"/>
                  </a:lnTo>
                  <a:lnTo>
                    <a:pt x="0" y="0"/>
                  </a:lnTo>
                  <a:close/>
                </a:path>
              </a:pathLst>
            </a:custGeom>
            <a:solidFill>
              <a:schemeClr val="bg1">
                <a:alpha val="100000"/>
              </a:schemeClr>
            </a:solidFill>
            <a:ln w="9525">
              <a:noFill/>
            </a:ln>
          </p:spPr>
          <p:txBody>
            <a:bodyPr/>
            <a:lstStyle/>
            <a:p>
              <a:endParaRPr lang="zh-CN" altLang="en-US"/>
            </a:p>
          </p:txBody>
        </p:sp>
        <p:sp>
          <p:nvSpPr>
            <p:cNvPr id="15375" name="Freeform 6"/>
            <p:cNvSpPr/>
            <p:nvPr/>
          </p:nvSpPr>
          <p:spPr>
            <a:xfrm>
              <a:off x="198" y="0"/>
              <a:ext cx="162" cy="448"/>
            </a:xfrm>
            <a:custGeom>
              <a:avLst/>
              <a:gdLst>
                <a:gd name="txL" fmla="*/ 0 w 162"/>
                <a:gd name="txT" fmla="*/ 0 h 448"/>
                <a:gd name="txR" fmla="*/ 162 w 162"/>
                <a:gd name="txB" fmla="*/ 448 h 448"/>
              </a:gdLst>
              <a:ahLst/>
              <a:cxnLst>
                <a:cxn ang="0">
                  <a:pos x="162" y="0"/>
                </a:cxn>
                <a:cxn ang="0">
                  <a:pos x="0" y="72"/>
                </a:cxn>
                <a:cxn ang="0">
                  <a:pos x="0" y="448"/>
                </a:cxn>
                <a:cxn ang="0">
                  <a:pos x="162" y="376"/>
                </a:cxn>
                <a:cxn ang="0">
                  <a:pos x="162" y="0"/>
                </a:cxn>
              </a:cxnLst>
              <a:rect l="txL" t="txT" r="txR" b="txB"/>
              <a:pathLst>
                <a:path w="162" h="448">
                  <a:moveTo>
                    <a:pt x="162" y="0"/>
                  </a:moveTo>
                  <a:lnTo>
                    <a:pt x="0" y="72"/>
                  </a:lnTo>
                  <a:lnTo>
                    <a:pt x="0" y="448"/>
                  </a:lnTo>
                  <a:lnTo>
                    <a:pt x="162" y="376"/>
                  </a:lnTo>
                  <a:lnTo>
                    <a:pt x="162" y="0"/>
                  </a:lnTo>
                  <a:close/>
                </a:path>
              </a:pathLst>
            </a:custGeom>
            <a:solidFill>
              <a:srgbClr val="3F762A">
                <a:alpha val="100000"/>
              </a:srgbClr>
            </a:solidFill>
            <a:ln w="9525">
              <a:noFill/>
            </a:ln>
          </p:spPr>
          <p:txBody>
            <a:bodyPr/>
            <a:lstStyle/>
            <a:p>
              <a:endParaRPr lang="zh-CN" altLang="en-US"/>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500" fill="hold"/>
                                        <p:tgtEl>
                                          <p:spTgt spid="15366"/>
                                        </p:tgtEl>
                                        <p:attrNameLst>
                                          <p:attrName>ppt_x</p:attrName>
                                        </p:attrNameLst>
                                      </p:cBhvr>
                                      <p:tavLst>
                                        <p:tav tm="0">
                                          <p:val>
                                            <p:strVal val="0-#ppt_w/2"/>
                                          </p:val>
                                        </p:tav>
                                        <p:tav tm="100000">
                                          <p:val>
                                            <p:strVal val="#ppt_x"/>
                                          </p:val>
                                        </p:tav>
                                      </p:tavLst>
                                    </p:anim>
                                    <p:anim calcmode="lin" valueType="num">
                                      <p:cBhvr>
                                        <p:cTn id="8" dur="500" fill="hold"/>
                                        <p:tgtEl>
                                          <p:spTgt spid="153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5369"/>
                                        </p:tgtEl>
                                        <p:attrNameLst>
                                          <p:attrName>style.visibility</p:attrName>
                                        </p:attrNameLst>
                                      </p:cBhvr>
                                      <p:to>
                                        <p:strVal val="visible"/>
                                      </p:to>
                                    </p:set>
                                    <p:anim calcmode="lin" valueType="num">
                                      <p:cBhvr>
                                        <p:cTn id="12" dur="500" fill="hold"/>
                                        <p:tgtEl>
                                          <p:spTgt spid="15369"/>
                                        </p:tgtEl>
                                        <p:attrNameLst>
                                          <p:attrName>ppt_x</p:attrName>
                                        </p:attrNameLst>
                                      </p:cBhvr>
                                      <p:tavLst>
                                        <p:tav tm="0">
                                          <p:val>
                                            <p:strVal val="1+#ppt_w/2"/>
                                          </p:val>
                                        </p:tav>
                                        <p:tav tm="100000">
                                          <p:val>
                                            <p:strVal val="#ppt_x"/>
                                          </p:val>
                                        </p:tav>
                                      </p:tavLst>
                                    </p:anim>
                                    <p:anim calcmode="lin" valueType="num">
                                      <p:cBhvr>
                                        <p:cTn id="13" dur="500" fill="hold"/>
                                        <p:tgtEl>
                                          <p:spTgt spid="153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372"/>
                                        </p:tgtEl>
                                        <p:attrNameLst>
                                          <p:attrName>style.visibility</p:attrName>
                                        </p:attrNameLst>
                                      </p:cBhvr>
                                      <p:to>
                                        <p:strVal val="visible"/>
                                      </p:to>
                                    </p:set>
                                    <p:anim calcmode="lin" valueType="num">
                                      <p:cBhvr>
                                        <p:cTn id="17" dur="500" fill="hold"/>
                                        <p:tgtEl>
                                          <p:spTgt spid="15372"/>
                                        </p:tgtEl>
                                        <p:attrNameLst>
                                          <p:attrName>ppt_x</p:attrName>
                                        </p:attrNameLst>
                                      </p:cBhvr>
                                      <p:tavLst>
                                        <p:tav tm="0">
                                          <p:val>
                                            <p:strVal val="#ppt_x"/>
                                          </p:val>
                                        </p:tav>
                                        <p:tav tm="100000">
                                          <p:val>
                                            <p:strVal val="#ppt_x"/>
                                          </p:val>
                                        </p:tav>
                                      </p:tavLst>
                                    </p:anim>
                                    <p:anim calcmode="lin" valueType="num">
                                      <p:cBhvr>
                                        <p:cTn id="18" dur="500" fill="hold"/>
                                        <p:tgtEl>
                                          <p:spTgt spid="1537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xit" presetSubtype="4" fill="hold" nodeType="afterEffect">
                                  <p:stCondLst>
                                    <p:cond delay="0"/>
                                  </p:stCondLst>
                                  <p:childTnLst>
                                    <p:anim calcmode="lin" valueType="num">
                                      <p:cBhvr>
                                        <p:cTn id="21" dur="250"/>
                                        <p:tgtEl>
                                          <p:spTgt spid="15372"/>
                                        </p:tgtEl>
                                        <p:attrNameLst>
                                          <p:attrName>ppt_x</p:attrName>
                                        </p:attrNameLst>
                                      </p:cBhvr>
                                      <p:tavLst>
                                        <p:tav tm="0">
                                          <p:val>
                                            <p:strVal val="ppt_x"/>
                                          </p:val>
                                        </p:tav>
                                        <p:tav tm="100000">
                                          <p:val>
                                            <p:strVal val="ppt_x"/>
                                          </p:val>
                                        </p:tav>
                                      </p:tavLst>
                                    </p:anim>
                                    <p:anim calcmode="lin" valueType="num">
                                      <p:cBhvr>
                                        <p:cTn id="22" dur="250"/>
                                        <p:tgtEl>
                                          <p:spTgt spid="15372"/>
                                        </p:tgtEl>
                                        <p:attrNameLst>
                                          <p:attrName>ppt_y</p:attrName>
                                        </p:attrNameLst>
                                      </p:cBhvr>
                                      <p:tavLst>
                                        <p:tav tm="0">
                                          <p:val>
                                            <p:strVal val="ppt_y"/>
                                          </p:val>
                                        </p:tav>
                                        <p:tav tm="100000">
                                          <p:val>
                                            <p:strVal val="1+ppt_h/2"/>
                                          </p:val>
                                        </p:tav>
                                      </p:tavLst>
                                    </p:anim>
                                    <p:set>
                                      <p:cBhvr>
                                        <p:cTn id="23" dur="1" fill="hold">
                                          <p:stCondLst>
                                            <p:cond delay="249"/>
                                          </p:stCondLst>
                                        </p:cTn>
                                        <p:tgtEl>
                                          <p:spTgt spid="15372"/>
                                        </p:tgtEl>
                                        <p:attrNameLst>
                                          <p:attrName>style.visibility</p:attrName>
                                        </p:attrNameLst>
                                      </p:cBhvr>
                                      <p:to>
                                        <p:strVal val="hidden"/>
                                      </p:to>
                                    </p:set>
                                  </p:childTnLst>
                                </p:cTn>
                              </p:par>
                            </p:childTnLst>
                          </p:cTn>
                        </p:par>
                        <p:par>
                          <p:cTn id="24" fill="hold">
                            <p:stCondLst>
                              <p:cond delay="2000"/>
                            </p:stCondLst>
                            <p:childTnLst>
                              <p:par>
                                <p:cTn id="25" presetID="2" presetClass="exit" presetSubtype="2" fill="hold" nodeType="afterEffect">
                                  <p:stCondLst>
                                    <p:cond delay="0"/>
                                  </p:stCondLst>
                                  <p:childTnLst>
                                    <p:anim calcmode="lin" valueType="num">
                                      <p:cBhvr>
                                        <p:cTn id="26" dur="250"/>
                                        <p:tgtEl>
                                          <p:spTgt spid="15369"/>
                                        </p:tgtEl>
                                        <p:attrNameLst>
                                          <p:attrName>ppt_x</p:attrName>
                                        </p:attrNameLst>
                                      </p:cBhvr>
                                      <p:tavLst>
                                        <p:tav tm="0">
                                          <p:val>
                                            <p:strVal val="ppt_x"/>
                                          </p:val>
                                        </p:tav>
                                        <p:tav tm="100000">
                                          <p:val>
                                            <p:strVal val="1+ppt_w/2"/>
                                          </p:val>
                                        </p:tav>
                                      </p:tavLst>
                                    </p:anim>
                                    <p:anim calcmode="lin" valueType="num">
                                      <p:cBhvr>
                                        <p:cTn id="27" dur="250"/>
                                        <p:tgtEl>
                                          <p:spTgt spid="15369"/>
                                        </p:tgtEl>
                                        <p:attrNameLst>
                                          <p:attrName>ppt_y</p:attrName>
                                        </p:attrNameLst>
                                      </p:cBhvr>
                                      <p:tavLst>
                                        <p:tav tm="0">
                                          <p:val>
                                            <p:strVal val="ppt_y"/>
                                          </p:val>
                                        </p:tav>
                                        <p:tav tm="100000">
                                          <p:val>
                                            <p:strVal val="ppt_y"/>
                                          </p:val>
                                        </p:tav>
                                      </p:tavLst>
                                    </p:anim>
                                    <p:set>
                                      <p:cBhvr>
                                        <p:cTn id="28" dur="1" fill="hold">
                                          <p:stCondLst>
                                            <p:cond delay="249"/>
                                          </p:stCondLst>
                                        </p:cTn>
                                        <p:tgtEl>
                                          <p:spTgt spid="15369"/>
                                        </p:tgtEl>
                                        <p:attrNameLst>
                                          <p:attrName>style.visibility</p:attrName>
                                        </p:attrNameLst>
                                      </p:cBhvr>
                                      <p:to>
                                        <p:strVal val="hidden"/>
                                      </p:to>
                                    </p:set>
                                  </p:childTnLst>
                                </p:cTn>
                              </p:par>
                            </p:childTnLst>
                          </p:cTn>
                        </p:par>
                        <p:par>
                          <p:cTn id="29" fill="hold">
                            <p:stCondLst>
                              <p:cond delay="2500"/>
                            </p:stCondLst>
                            <p:childTnLst>
                              <p:par>
                                <p:cTn id="30" presetID="2" presetClass="exit" presetSubtype="8" fill="hold" nodeType="afterEffect">
                                  <p:stCondLst>
                                    <p:cond delay="0"/>
                                  </p:stCondLst>
                                  <p:childTnLst>
                                    <p:anim calcmode="lin" valueType="num">
                                      <p:cBhvr>
                                        <p:cTn id="31" dur="250"/>
                                        <p:tgtEl>
                                          <p:spTgt spid="15366"/>
                                        </p:tgtEl>
                                        <p:attrNameLst>
                                          <p:attrName>ppt_x</p:attrName>
                                        </p:attrNameLst>
                                      </p:cBhvr>
                                      <p:tavLst>
                                        <p:tav tm="0">
                                          <p:val>
                                            <p:strVal val="ppt_x"/>
                                          </p:val>
                                        </p:tav>
                                        <p:tav tm="100000">
                                          <p:val>
                                            <p:strVal val="0-ppt_w/2"/>
                                          </p:val>
                                        </p:tav>
                                      </p:tavLst>
                                    </p:anim>
                                    <p:anim calcmode="lin" valueType="num">
                                      <p:cBhvr>
                                        <p:cTn id="32" dur="250"/>
                                        <p:tgtEl>
                                          <p:spTgt spid="15366"/>
                                        </p:tgtEl>
                                        <p:attrNameLst>
                                          <p:attrName>ppt_y</p:attrName>
                                        </p:attrNameLst>
                                      </p:cBhvr>
                                      <p:tavLst>
                                        <p:tav tm="0">
                                          <p:val>
                                            <p:strVal val="ppt_y"/>
                                          </p:val>
                                        </p:tav>
                                        <p:tav tm="100000">
                                          <p:val>
                                            <p:strVal val="ppt_y"/>
                                          </p:val>
                                        </p:tav>
                                      </p:tavLst>
                                    </p:anim>
                                    <p:set>
                                      <p:cBhvr>
                                        <p:cTn id="33" dur="1" fill="hold">
                                          <p:stCondLst>
                                            <p:cond delay="249"/>
                                          </p:stCondLst>
                                        </p:cTn>
                                        <p:tgtEl>
                                          <p:spTgt spid="15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43009"/>
          <p:cNvGrpSpPr/>
          <p:nvPr/>
        </p:nvGrpSpPr>
        <p:grpSpPr>
          <a:xfrm>
            <a:off x="1055688" y="1127125"/>
            <a:ext cx="10080625" cy="103188"/>
            <a:chOff x="0" y="0"/>
            <a:chExt cx="10080625" cy="103239"/>
          </a:xfrm>
        </p:grpSpPr>
        <p:sp>
          <p:nvSpPr>
            <p:cNvPr id="43011"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12"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43013" name="文本框 4"/>
          <p:cNvSpPr/>
          <p:nvPr/>
        </p:nvSpPr>
        <p:spPr>
          <a:xfrm>
            <a:off x="1058863" y="549275"/>
            <a:ext cx="2646362"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职业卫生档案</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pic>
        <p:nvPicPr>
          <p:cNvPr id="43014" name="Picture 2" descr="H:\ppt模板\ppt模板20140825\400个常用ppt图标_ppt宝藏_www.pptbz\400个常用ppt图标(330)_ppt宝藏_www.pptbz.com.png"/>
          <p:cNvPicPr>
            <a:picLocks noChangeAspect="1"/>
          </p:cNvPicPr>
          <p:nvPr/>
        </p:nvPicPr>
        <p:blipFill>
          <a:blip r:embed="rId1"/>
          <a:stretch>
            <a:fillRect/>
          </a:stretch>
        </p:blipFill>
        <p:spPr>
          <a:xfrm>
            <a:off x="4875213" y="5232400"/>
            <a:ext cx="1857375" cy="1625600"/>
          </a:xfrm>
          <a:prstGeom prst="rect">
            <a:avLst/>
          </a:prstGeom>
          <a:noFill/>
          <a:ln w="9525">
            <a:noFill/>
          </a:ln>
        </p:spPr>
      </p:pic>
      <p:grpSp>
        <p:nvGrpSpPr>
          <p:cNvPr id="43015" name="组合 43014"/>
          <p:cNvGrpSpPr/>
          <p:nvPr/>
        </p:nvGrpSpPr>
        <p:grpSpPr>
          <a:xfrm>
            <a:off x="6330950" y="1803400"/>
            <a:ext cx="4805363" cy="831850"/>
            <a:chOff x="0" y="0"/>
            <a:chExt cx="4207702" cy="829957"/>
          </a:xfrm>
        </p:grpSpPr>
        <p:sp>
          <p:nvSpPr>
            <p:cNvPr id="43016" name="任意多边形 11"/>
            <p:cNvSpPr/>
            <p:nvPr/>
          </p:nvSpPr>
          <p:spPr>
            <a:xfrm rot="2774622">
              <a:off x="0" y="62704"/>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17" name="矩形 13"/>
            <p:cNvSpPr/>
            <p:nvPr/>
          </p:nvSpPr>
          <p:spPr>
            <a:xfrm>
              <a:off x="804434" y="0"/>
              <a:ext cx="3403268" cy="829957"/>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主要负责人、职业卫生管理人员和职业病危害严重工作岗位的劳动者等相关人员职业卫生培训资料（</a:t>
              </a:r>
              <a:r>
                <a:rPr lang="en-US" altLang="x-none" sz="1600" dirty="0">
                  <a:latin typeface="宋体" panose="02010600030101010101" pitchFamily="2" charset="-122"/>
                  <a:ea typeface="宋体" panose="02010600030101010101" pitchFamily="2" charset="-122"/>
                </a:rPr>
                <a:t>8</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18" name="组合 43017"/>
          <p:cNvGrpSpPr/>
          <p:nvPr/>
        </p:nvGrpSpPr>
        <p:grpSpPr>
          <a:xfrm>
            <a:off x="6330950" y="2514600"/>
            <a:ext cx="4805363" cy="585788"/>
            <a:chOff x="0" y="0"/>
            <a:chExt cx="4207701" cy="585819"/>
          </a:xfrm>
        </p:grpSpPr>
        <p:sp>
          <p:nvSpPr>
            <p:cNvPr id="43019" name="任意多边形 17"/>
            <p:cNvSpPr/>
            <p:nvPr/>
          </p:nvSpPr>
          <p:spPr>
            <a:xfrm rot="2774622">
              <a:off x="0" y="66937"/>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0" name="矩形 14"/>
            <p:cNvSpPr/>
            <p:nvPr/>
          </p:nvSpPr>
          <p:spPr>
            <a:xfrm>
              <a:off x="804433" y="0"/>
              <a:ext cx="3403268" cy="585819"/>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职业病危害事故报告与应急处置记录（</a:t>
              </a:r>
              <a:r>
                <a:rPr lang="en-US" altLang="x-none" sz="1600" dirty="0">
                  <a:latin typeface="宋体" panose="02010600030101010101" pitchFamily="2" charset="-122"/>
                  <a:ea typeface="宋体" panose="02010600030101010101" pitchFamily="2" charset="-122"/>
                </a:rPr>
                <a:t>10.4</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21" name="组合 43020"/>
          <p:cNvGrpSpPr/>
          <p:nvPr/>
        </p:nvGrpSpPr>
        <p:grpSpPr>
          <a:xfrm>
            <a:off x="6330950" y="3224213"/>
            <a:ext cx="4805363" cy="1077912"/>
            <a:chOff x="0" y="0"/>
            <a:chExt cx="4207701" cy="1075871"/>
          </a:xfrm>
        </p:grpSpPr>
        <p:sp>
          <p:nvSpPr>
            <p:cNvPr id="43022" name="任意多边形 18"/>
            <p:cNvSpPr/>
            <p:nvPr/>
          </p:nvSpPr>
          <p:spPr>
            <a:xfrm rot="2774622">
              <a:off x="0" y="71172"/>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3" name="矩形 15"/>
            <p:cNvSpPr/>
            <p:nvPr/>
          </p:nvSpPr>
          <p:spPr>
            <a:xfrm>
              <a:off x="804433" y="0"/>
              <a:ext cx="3403268" cy="1075871"/>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劳动者职业健康检查结果汇总资料，存在职业禁忌证、职业健康损害或者职业病的劳动者处理和安置情况记录（</a:t>
              </a:r>
              <a:r>
                <a:rPr lang="en-US" altLang="x-none"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24" name="组合 43023"/>
          <p:cNvGrpSpPr/>
          <p:nvPr/>
        </p:nvGrpSpPr>
        <p:grpSpPr>
          <a:xfrm>
            <a:off x="6330950" y="3935413"/>
            <a:ext cx="4805363" cy="1077912"/>
            <a:chOff x="0" y="0"/>
            <a:chExt cx="4207702" cy="1075871"/>
          </a:xfrm>
        </p:grpSpPr>
        <p:sp>
          <p:nvSpPr>
            <p:cNvPr id="43025"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6" name="矩形 20"/>
            <p:cNvSpPr/>
            <p:nvPr/>
          </p:nvSpPr>
          <p:spPr>
            <a:xfrm>
              <a:off x="804434" y="0"/>
              <a:ext cx="3403268" cy="1075871"/>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建设项目职业卫生“三同时”有关技术资料，以及其备案、审核、审查或者验收等有关回执或者批复文件（</a:t>
              </a:r>
              <a:r>
                <a:rPr lang="en-US" altLang="x-none" sz="1600" dirty="0">
                  <a:latin typeface="宋体" panose="02010600030101010101" pitchFamily="2" charset="-122"/>
                  <a:ea typeface="宋体" panose="02010600030101010101" pitchFamily="2" charset="-122"/>
                </a:rPr>
                <a:t>4.2-4.4</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27" name="组合 43026"/>
          <p:cNvGrpSpPr/>
          <p:nvPr/>
        </p:nvGrpSpPr>
        <p:grpSpPr>
          <a:xfrm>
            <a:off x="6330950" y="4646613"/>
            <a:ext cx="4805363" cy="862012"/>
            <a:chOff x="0" y="0"/>
            <a:chExt cx="4207701" cy="860697"/>
          </a:xfrm>
        </p:grpSpPr>
        <p:sp>
          <p:nvSpPr>
            <p:cNvPr id="43028" name="任意多边形 18"/>
            <p:cNvSpPr/>
            <p:nvPr/>
          </p:nvSpPr>
          <p:spPr>
            <a:xfrm rot="2774622">
              <a:off x="0" y="71172"/>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29" name="矩形 15"/>
            <p:cNvSpPr/>
            <p:nvPr/>
          </p:nvSpPr>
          <p:spPr>
            <a:xfrm>
              <a:off x="804433" y="0"/>
              <a:ext cx="3403268" cy="860697"/>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职业病危害项目申报等有关回执或者批复文件</a:t>
              </a:r>
              <a:r>
                <a:rPr lang="zh-CN" altLang="en-US" sz="1600" dirty="0">
                  <a:solidFill>
                    <a:srgbClr val="000000"/>
                  </a:solidFill>
                  <a:latin typeface="宋体" panose="02010600030101010101" pitchFamily="2" charset="-122"/>
                  <a:ea typeface="宋体" panose="02010600030101010101" pitchFamily="2" charset="-122"/>
                  <a:sym typeface="Times New Roman" panose="02020603050405020304" pitchFamily="2" charset="0"/>
                </a:rPr>
                <a:t>。</a:t>
              </a:r>
              <a:r>
                <a:rPr lang="zh-CN" altLang="en-US" sz="1600" dirty="0">
                  <a:latin typeface="宋体" panose="02010600030101010101" pitchFamily="2" charset="-122"/>
                  <a:ea typeface="宋体" panose="02010600030101010101" pitchFamily="2" charset="-122"/>
                </a:rPr>
                <a:t>（</a:t>
              </a:r>
              <a:r>
                <a:rPr lang="en-US" altLang="x-none" sz="1600" dirty="0">
                  <a:latin typeface="宋体" panose="02010600030101010101" pitchFamily="2" charset="-122"/>
                  <a:ea typeface="宋体" panose="02010600030101010101" pitchFamily="2" charset="-122"/>
                </a:rPr>
                <a:t>4.1</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a:p>
              <a:pPr lvl="0" eaLnBrk="1" hangingPunct="1"/>
              <a:endParaRPr lang="zh-CN" altLang="en-US" sz="1600" dirty="0">
                <a:latin typeface="宋体" panose="02010600030101010101" pitchFamily="2" charset="-122"/>
                <a:ea typeface="宋体" panose="02010600030101010101" pitchFamily="2" charset="-122"/>
              </a:endParaRPr>
            </a:p>
          </p:txBody>
        </p:sp>
      </p:grpSp>
      <p:grpSp>
        <p:nvGrpSpPr>
          <p:cNvPr id="43030" name="组合 43029"/>
          <p:cNvGrpSpPr/>
          <p:nvPr/>
        </p:nvGrpSpPr>
        <p:grpSpPr>
          <a:xfrm>
            <a:off x="6330950" y="5357813"/>
            <a:ext cx="4805363" cy="585787"/>
            <a:chOff x="0" y="0"/>
            <a:chExt cx="4207702" cy="584044"/>
          </a:xfrm>
        </p:grpSpPr>
        <p:sp>
          <p:nvSpPr>
            <p:cNvPr id="43031"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32" name="矩形 20"/>
            <p:cNvSpPr/>
            <p:nvPr/>
          </p:nvSpPr>
          <p:spPr>
            <a:xfrm>
              <a:off x="804434" y="0"/>
              <a:ext cx="3403268" cy="584044"/>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其他有关职业卫生管理的资料或者文件。</a:t>
              </a:r>
              <a:endParaRPr lang="zh-CN" altLang="en-US" sz="1600" dirty="0">
                <a:latin typeface="宋体" panose="02010600030101010101" pitchFamily="2" charset="-122"/>
                <a:ea typeface="宋体" panose="02010600030101010101" pitchFamily="2" charset="-122"/>
              </a:endParaRPr>
            </a:p>
          </p:txBody>
        </p:sp>
      </p:grpSp>
      <p:grpSp>
        <p:nvGrpSpPr>
          <p:cNvPr id="43033" name="组合 43032"/>
          <p:cNvGrpSpPr/>
          <p:nvPr/>
        </p:nvGrpSpPr>
        <p:grpSpPr>
          <a:xfrm>
            <a:off x="1117600" y="1803400"/>
            <a:ext cx="4467225" cy="452438"/>
            <a:chOff x="0" y="0"/>
            <a:chExt cx="4207702" cy="452044"/>
          </a:xfrm>
        </p:grpSpPr>
        <p:sp>
          <p:nvSpPr>
            <p:cNvPr id="43034" name="任意多边形 11"/>
            <p:cNvSpPr/>
            <p:nvPr/>
          </p:nvSpPr>
          <p:spPr>
            <a:xfrm rot="2774622">
              <a:off x="0" y="62704"/>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35" name="矩形 13"/>
            <p:cNvSpPr/>
            <p:nvPr/>
          </p:nvSpPr>
          <p:spPr>
            <a:xfrm>
              <a:off x="804434" y="0"/>
              <a:ext cx="3403268" cy="338131"/>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职业病防治责任制文件（</a:t>
              </a:r>
              <a:r>
                <a:rPr lang="en-US" altLang="x-none" sz="1600" dirty="0">
                  <a:latin typeface="宋体" panose="02010600030101010101" pitchFamily="2" charset="-122"/>
                  <a:ea typeface="宋体" panose="02010600030101010101" pitchFamily="2" charset="-122"/>
                </a:rPr>
                <a:t>1</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36" name="组合 43035"/>
          <p:cNvGrpSpPr/>
          <p:nvPr/>
        </p:nvGrpSpPr>
        <p:grpSpPr>
          <a:xfrm>
            <a:off x="1117600" y="2514600"/>
            <a:ext cx="4467225" cy="585788"/>
            <a:chOff x="0" y="0"/>
            <a:chExt cx="4207701" cy="585819"/>
          </a:xfrm>
        </p:grpSpPr>
        <p:sp>
          <p:nvSpPr>
            <p:cNvPr id="43037" name="任意多边形 17"/>
            <p:cNvSpPr/>
            <p:nvPr/>
          </p:nvSpPr>
          <p:spPr>
            <a:xfrm rot="2774622">
              <a:off x="0" y="66937"/>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38" name="矩形 14"/>
            <p:cNvSpPr/>
            <p:nvPr/>
          </p:nvSpPr>
          <p:spPr>
            <a:xfrm>
              <a:off x="804433" y="0"/>
              <a:ext cx="3403268" cy="585819"/>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职业卫生管理规章制度、操作规程（</a:t>
              </a:r>
              <a:r>
                <a:rPr lang="en-US" altLang="x-none" sz="1600" dirty="0">
                  <a:latin typeface="宋体" panose="02010600030101010101" pitchFamily="2" charset="-122"/>
                  <a:ea typeface="宋体" panose="02010600030101010101" pitchFamily="2" charset="-122"/>
                </a:rPr>
                <a:t>2</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39" name="组合 43038"/>
          <p:cNvGrpSpPr/>
          <p:nvPr/>
        </p:nvGrpSpPr>
        <p:grpSpPr>
          <a:xfrm>
            <a:off x="1117600" y="3070225"/>
            <a:ext cx="4467225" cy="830263"/>
            <a:chOff x="0" y="0"/>
            <a:chExt cx="4207701" cy="829958"/>
          </a:xfrm>
        </p:grpSpPr>
        <p:sp>
          <p:nvSpPr>
            <p:cNvPr id="43040" name="任意多边形 18"/>
            <p:cNvSpPr/>
            <p:nvPr/>
          </p:nvSpPr>
          <p:spPr>
            <a:xfrm rot="2774622">
              <a:off x="0" y="225214"/>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41" name="矩形 15"/>
            <p:cNvSpPr/>
            <p:nvPr/>
          </p:nvSpPr>
          <p:spPr>
            <a:xfrm>
              <a:off x="804433" y="0"/>
              <a:ext cx="3403268" cy="829958"/>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工作场所职业病危害因素种类清单、岗位分布以及作业人员接触情况等资料（档案规范表</a:t>
              </a:r>
              <a:r>
                <a:rPr lang="en-US" altLang="x-none" sz="1600" dirty="0">
                  <a:latin typeface="宋体" panose="02010600030101010101" pitchFamily="2" charset="-122"/>
                  <a:ea typeface="宋体" panose="02010600030101010101" pitchFamily="2" charset="-122"/>
                </a:rPr>
                <a:t>4-2</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42" name="组合 43041"/>
          <p:cNvGrpSpPr/>
          <p:nvPr/>
        </p:nvGrpSpPr>
        <p:grpSpPr>
          <a:xfrm>
            <a:off x="1117600" y="3890963"/>
            <a:ext cx="4467225" cy="831850"/>
            <a:chOff x="0" y="0"/>
            <a:chExt cx="4207702" cy="829959"/>
          </a:xfrm>
        </p:grpSpPr>
        <p:sp>
          <p:nvSpPr>
            <p:cNvPr id="43043"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44" name="矩形 20"/>
            <p:cNvSpPr/>
            <p:nvPr/>
          </p:nvSpPr>
          <p:spPr>
            <a:xfrm>
              <a:off x="804434" y="0"/>
              <a:ext cx="3403268" cy="829959"/>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职业病防护设施（</a:t>
              </a:r>
              <a:r>
                <a:rPr lang="en-US" altLang="x-none" sz="1600" dirty="0">
                  <a:latin typeface="宋体" panose="02010600030101010101" pitchFamily="2" charset="-122"/>
                  <a:ea typeface="宋体" panose="02010600030101010101" pitchFamily="2" charset="-122"/>
                </a:rPr>
                <a:t>6</a:t>
              </a:r>
              <a:r>
                <a:rPr lang="zh-CN" altLang="en-US" sz="1600" dirty="0">
                  <a:latin typeface="宋体" panose="02010600030101010101" pitchFamily="2" charset="-122"/>
                  <a:ea typeface="宋体" panose="02010600030101010101" pitchFamily="2" charset="-122"/>
                </a:rPr>
                <a:t>）、应急救援设施基本信息（</a:t>
              </a:r>
              <a:r>
                <a:rPr lang="en-US" altLang="x-none" sz="1600" dirty="0">
                  <a:latin typeface="宋体" panose="02010600030101010101" pitchFamily="2" charset="-122"/>
                  <a:ea typeface="宋体" panose="02010600030101010101" pitchFamily="2" charset="-122"/>
                </a:rPr>
                <a:t>10.2</a:t>
              </a:r>
              <a:r>
                <a:rPr lang="zh-CN" altLang="en-US" sz="1600" dirty="0">
                  <a:latin typeface="宋体" panose="02010600030101010101" pitchFamily="2" charset="-122"/>
                  <a:ea typeface="宋体" panose="02010600030101010101" pitchFamily="2" charset="-122"/>
                </a:rPr>
                <a:t>），以及其配置、使用、维护、检修与更换等记录</a:t>
              </a:r>
              <a:endParaRPr lang="zh-CN" altLang="en-US" sz="1600" dirty="0">
                <a:latin typeface="宋体" panose="02010600030101010101" pitchFamily="2" charset="-122"/>
                <a:ea typeface="宋体" panose="02010600030101010101" pitchFamily="2" charset="-122"/>
              </a:endParaRPr>
            </a:p>
          </p:txBody>
        </p:sp>
      </p:grpSp>
      <p:grpSp>
        <p:nvGrpSpPr>
          <p:cNvPr id="43045" name="组合 43044"/>
          <p:cNvGrpSpPr/>
          <p:nvPr/>
        </p:nvGrpSpPr>
        <p:grpSpPr>
          <a:xfrm>
            <a:off x="1117600" y="4646613"/>
            <a:ext cx="4467225" cy="585787"/>
            <a:chOff x="0" y="0"/>
            <a:chExt cx="4207701" cy="584044"/>
          </a:xfrm>
        </p:grpSpPr>
        <p:sp>
          <p:nvSpPr>
            <p:cNvPr id="43046" name="任意多边形 18"/>
            <p:cNvSpPr/>
            <p:nvPr/>
          </p:nvSpPr>
          <p:spPr>
            <a:xfrm rot="2774622">
              <a:off x="0" y="71172"/>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47" name="矩形 15"/>
            <p:cNvSpPr/>
            <p:nvPr/>
          </p:nvSpPr>
          <p:spPr>
            <a:xfrm>
              <a:off x="804433" y="0"/>
              <a:ext cx="3403268" cy="584044"/>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工作场所职业病危害因素检测、评价报告与记录（</a:t>
              </a:r>
              <a:r>
                <a:rPr lang="en-US" altLang="x-none" sz="1600" dirty="0">
                  <a:latin typeface="宋体" panose="02010600030101010101" pitchFamily="2" charset="-122"/>
                  <a:ea typeface="宋体" panose="02010600030101010101" pitchFamily="2" charset="-122"/>
                </a:rPr>
                <a:t>5.10</a:t>
              </a:r>
              <a:r>
                <a:rPr lang="zh-CN" altLang="en-US" sz="1600" dirty="0">
                  <a:latin typeface="宋体" panose="02010600030101010101" pitchFamily="2" charset="-122"/>
                  <a:ea typeface="宋体" panose="02010600030101010101" pitchFamily="2" charset="-122"/>
                </a:rPr>
                <a:t>、</a:t>
              </a:r>
              <a:r>
                <a:rPr lang="en-US" altLang="x-none" sz="1600" dirty="0">
                  <a:latin typeface="宋体" panose="02010600030101010101" pitchFamily="2" charset="-122"/>
                  <a:ea typeface="宋体" panose="02010600030101010101" pitchFamily="2" charset="-122"/>
                </a:rPr>
                <a:t>5.11</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grpSp>
        <p:nvGrpSpPr>
          <p:cNvPr id="43048" name="组合 43047"/>
          <p:cNvGrpSpPr/>
          <p:nvPr/>
        </p:nvGrpSpPr>
        <p:grpSpPr>
          <a:xfrm>
            <a:off x="1117600" y="5357813"/>
            <a:ext cx="4467225" cy="585787"/>
            <a:chOff x="0" y="0"/>
            <a:chExt cx="4207702" cy="584044"/>
          </a:xfrm>
        </p:grpSpPr>
        <p:sp>
          <p:nvSpPr>
            <p:cNvPr id="43049" name="任意多边形 19"/>
            <p:cNvSpPr/>
            <p:nvPr/>
          </p:nvSpPr>
          <p:spPr>
            <a:xfrm rot="2774622">
              <a:off x="0" y="66938"/>
              <a:ext cx="389337" cy="389337"/>
            </a:xfrm>
            <a:custGeom>
              <a:avLst/>
              <a:gdLst>
                <a:gd name="txL" fmla="*/ 0 w 1702386"/>
                <a:gd name="txT" fmla="*/ 0 h 1702386"/>
                <a:gd name="txR" fmla="*/ 1702386 w 1702386"/>
                <a:gd name="txB" fmla="*/ 1702386 h 1702386"/>
              </a:gdLst>
              <a:ahLst/>
              <a:cxnLst>
                <a:cxn ang="0">
                  <a:pos x="63597" y="2040"/>
                </a:cxn>
                <a:cxn ang="0">
                  <a:pos x="59617" y="63596"/>
                </a:cxn>
                <a:cxn ang="0">
                  <a:pos x="63597" y="59617"/>
                </a:cxn>
                <a:cxn ang="0">
                  <a:pos x="2040" y="63596"/>
                </a:cxn>
                <a:cxn ang="0">
                  <a:pos x="63597" y="2040"/>
                </a:cxn>
                <a:cxn ang="0">
                  <a:pos x="63597" y="6019"/>
                </a:cxn>
                <a:cxn ang="0">
                  <a:pos x="6019" y="63596"/>
                </a:cxn>
                <a:cxn ang="0">
                  <a:pos x="63597" y="55638"/>
                </a:cxn>
                <a:cxn ang="0">
                  <a:pos x="55638" y="63596"/>
                </a:cxn>
                <a:cxn ang="0">
                  <a:pos x="63597" y="6019"/>
                </a:cxn>
                <a:cxn ang="0">
                  <a:pos x="63597" y="0"/>
                </a:cxn>
                <a:cxn ang="0">
                  <a:pos x="61657" y="0"/>
                </a:cxn>
                <a:cxn ang="0">
                  <a:pos x="61657" y="63597"/>
                </a:cxn>
                <a:cxn ang="0">
                  <a:pos x="63597" y="61657"/>
                </a:cxn>
                <a:cxn ang="0">
                  <a:pos x="0" y="63597"/>
                </a:cxn>
                <a:cxn ang="0">
                  <a:pos x="0" y="63597"/>
                </a:cxn>
                <a:cxn ang="0">
                  <a:pos x="63597" y="0"/>
                </a:cxn>
              </a:cxnLst>
              <a:rect l="txL" t="txT" r="txR" b="txB"/>
              <a:pathLst>
                <a:path w="1702386" h="1702386">
                  <a:moveTo>
                    <a:pt x="851193" y="582034"/>
                  </a:moveTo>
                  <a:cubicBezTo>
                    <a:pt x="999845" y="582034"/>
                    <a:pt x="1120351" y="702540"/>
                    <a:pt x="1120351" y="851192"/>
                  </a:cubicBezTo>
                  <a:cubicBezTo>
                    <a:pt x="1120351" y="999844"/>
                    <a:pt x="999845" y="1120350"/>
                    <a:pt x="851193" y="1120350"/>
                  </a:cubicBezTo>
                  <a:cubicBezTo>
                    <a:pt x="702541" y="1120350"/>
                    <a:pt x="582035" y="999844"/>
                    <a:pt x="582035" y="851192"/>
                  </a:cubicBezTo>
                  <a:cubicBezTo>
                    <a:pt x="582035" y="702540"/>
                    <a:pt x="702541" y="582034"/>
                    <a:pt x="851193" y="582034"/>
                  </a:cubicBezTo>
                  <a:close/>
                  <a:moveTo>
                    <a:pt x="851193" y="312876"/>
                  </a:moveTo>
                  <a:cubicBezTo>
                    <a:pt x="553889" y="312876"/>
                    <a:pt x="312877" y="553888"/>
                    <a:pt x="312877" y="851192"/>
                  </a:cubicBezTo>
                  <a:cubicBezTo>
                    <a:pt x="312877" y="1148496"/>
                    <a:pt x="553889" y="1389508"/>
                    <a:pt x="851193" y="1389508"/>
                  </a:cubicBezTo>
                  <a:cubicBezTo>
                    <a:pt x="1148497" y="1389508"/>
                    <a:pt x="1389509" y="1148496"/>
                    <a:pt x="1389509" y="851192"/>
                  </a:cubicBezTo>
                  <a:cubicBezTo>
                    <a:pt x="1389509" y="553888"/>
                    <a:pt x="1148497" y="312876"/>
                    <a:pt x="851193" y="312876"/>
                  </a:cubicBezTo>
                  <a:close/>
                  <a:moveTo>
                    <a:pt x="851194" y="0"/>
                  </a:moveTo>
                  <a:lnTo>
                    <a:pt x="1702386" y="0"/>
                  </a:lnTo>
                  <a:lnTo>
                    <a:pt x="1702386" y="851193"/>
                  </a:lnTo>
                  <a:cubicBezTo>
                    <a:pt x="1702386" y="1321294"/>
                    <a:pt x="1321294" y="1702386"/>
                    <a:pt x="851193" y="1702386"/>
                  </a:cubicBezTo>
                  <a:cubicBezTo>
                    <a:pt x="381092" y="1702386"/>
                    <a:pt x="0" y="1321294"/>
                    <a:pt x="0" y="851193"/>
                  </a:cubicBezTo>
                  <a:lnTo>
                    <a:pt x="1" y="851193"/>
                  </a:lnTo>
                  <a:cubicBezTo>
                    <a:pt x="1" y="381092"/>
                    <a:pt x="381093" y="0"/>
                    <a:pt x="851194" y="0"/>
                  </a:cubicBezTo>
                  <a:close/>
                </a:path>
              </a:pathLst>
            </a:custGeom>
            <a:solidFill>
              <a:srgbClr val="3F762A">
                <a:alpha val="100000"/>
              </a:srgbClr>
            </a:solidFill>
            <a:ln w="9525">
              <a:noFill/>
            </a:ln>
          </p:spPr>
          <p:txBody>
            <a:bodyPr/>
            <a:lstStyle/>
            <a:p>
              <a:endParaRPr lang="zh-CN" altLang="en-US"/>
            </a:p>
          </p:txBody>
        </p:sp>
        <p:sp>
          <p:nvSpPr>
            <p:cNvPr id="43050" name="矩形 20"/>
            <p:cNvSpPr/>
            <p:nvPr/>
          </p:nvSpPr>
          <p:spPr>
            <a:xfrm>
              <a:off x="804434" y="0"/>
              <a:ext cx="3403268" cy="584044"/>
            </a:xfrm>
            <a:prstGeom prst="rect">
              <a:avLst/>
            </a:prstGeom>
            <a:noFill/>
            <a:ln w="9525">
              <a:noFill/>
            </a:ln>
          </p:spPr>
          <p:txBody>
            <a:bodyPr>
              <a:spAutoFit/>
            </a:bodyPr>
            <a:lstStyle/>
            <a:p>
              <a:pPr lvl="0" eaLnBrk="1" hangingPunct="1"/>
              <a:r>
                <a:rPr lang="zh-CN" altLang="en-US" sz="1600" dirty="0">
                  <a:latin typeface="宋体" panose="02010600030101010101" pitchFamily="2" charset="-122"/>
                  <a:ea typeface="宋体" panose="02010600030101010101" pitchFamily="2" charset="-122"/>
                </a:rPr>
                <a:t>职业病防护用品配备、发放、维护与更换等记录（</a:t>
              </a:r>
              <a:r>
                <a:rPr lang="en-US" altLang="x-none" sz="1600" dirty="0">
                  <a:latin typeface="宋体" panose="02010600030101010101" pitchFamily="2" charset="-122"/>
                  <a:ea typeface="宋体" panose="02010600030101010101" pitchFamily="2" charset="-122"/>
                </a:rPr>
                <a:t>7</a:t>
              </a:r>
              <a:r>
                <a:rPr lang="zh-CN" altLang="en-US" sz="1600" dirty="0">
                  <a:latin typeface="宋体" panose="02010600030101010101" pitchFamily="2" charset="-122"/>
                  <a:ea typeface="宋体" panose="02010600030101010101" pitchFamily="2" charset="-122"/>
                </a:rPr>
                <a:t>）</a:t>
              </a:r>
              <a:endParaRPr lang="zh-CN" altLang="en-US" sz="1600" dirty="0">
                <a:latin typeface="宋体" panose="02010600030101010101" pitchFamily="2" charset="-122"/>
                <a:ea typeface="宋体" panose="02010600030101010101" pitchFamily="2" charset="-122"/>
              </a:endParaRPr>
            </a:p>
          </p:txBody>
        </p:sp>
      </p:gr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rPr>
              <a:t>感谢聆听</a:t>
            </a:r>
            <a:endParaRPr lang="zh-CN" altLang="en-US" sz="660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2" charset="-122"/>
                <a:ea typeface="微软雅黑" panose="020B0503020204020204" pitchFamily="2" charset="-122"/>
              </a:rPr>
              <a:t>获取第一手安全资讯</a:t>
            </a:r>
            <a:endParaRPr lang="zh-CN" altLang="en-US" sz="1400" b="1" dirty="0">
              <a:solidFill>
                <a:schemeClr val="accent5">
                  <a:lumMod val="50000"/>
                </a:schemeClr>
              </a:solidFill>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24"/>
          <p:cNvPicPr>
            <a:picLocks noChangeAspect="1"/>
          </p:cNvPicPr>
          <p:nvPr/>
        </p:nvPicPr>
        <p:blipFill>
          <a:blip r:embed="rId1"/>
          <a:srcRect b="25186"/>
          <a:stretch>
            <a:fillRect/>
          </a:stretch>
        </p:blipFill>
        <p:spPr>
          <a:xfrm>
            <a:off x="0" y="3175"/>
            <a:ext cx="6096000" cy="6854825"/>
          </a:xfrm>
          <a:prstGeom prst="rect">
            <a:avLst/>
          </a:prstGeom>
          <a:noFill/>
          <a:ln w="9525">
            <a:noFill/>
          </a:ln>
        </p:spPr>
      </p:pic>
      <p:sp>
        <p:nvSpPr>
          <p:cNvPr id="16387" name="矩形 1"/>
          <p:cNvSpPr/>
          <p:nvPr/>
        </p:nvSpPr>
        <p:spPr>
          <a:xfrm>
            <a:off x="0" y="0"/>
            <a:ext cx="6089650" cy="6858000"/>
          </a:xfrm>
          <a:prstGeom prst="rect">
            <a:avLst/>
          </a:prstGeom>
          <a:solidFill>
            <a:srgbClr val="3F762A">
              <a:alpha val="50000"/>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文本框 2"/>
          <p:cNvSpPr/>
          <p:nvPr/>
        </p:nvSpPr>
        <p:spPr>
          <a:xfrm>
            <a:off x="6557963" y="525463"/>
            <a:ext cx="2662237" cy="646112"/>
          </a:xfrm>
          <a:prstGeom prst="rect">
            <a:avLst/>
          </a:prstGeom>
          <a:noFill/>
          <a:ln w="9525">
            <a:noFill/>
          </a:ln>
        </p:spPr>
        <p:txBody>
          <a:bodyPr wrap="none">
            <a:spAutoFit/>
          </a:bodyPr>
          <a:lstStyle/>
          <a:p>
            <a:pPr lvl="0" eaLnBrk="1" hangingPunct="1"/>
            <a:r>
              <a:rPr lang="en-US" altLang="x-none" sz="3600" dirty="0">
                <a:solidFill>
                  <a:srgbClr val="000000"/>
                </a:solidFill>
                <a:latin typeface="微软雅黑" panose="020B0503020204020204" pitchFamily="2" charset="-122"/>
                <a:ea typeface="微软雅黑" panose="020B0503020204020204" pitchFamily="2" charset="-122"/>
                <a:sym typeface="Calibri" panose="020F0502020204030204" pitchFamily="2" charset="0"/>
              </a:rPr>
              <a:t>CONTENTS</a:t>
            </a:r>
            <a:endParaRPr lang="zh-CN" altLang="en-US" sz="3600"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16389" name="文本框 3"/>
          <p:cNvSpPr/>
          <p:nvPr/>
        </p:nvSpPr>
        <p:spPr>
          <a:xfrm>
            <a:off x="6557963" y="1133475"/>
            <a:ext cx="1108075" cy="647700"/>
          </a:xfrm>
          <a:prstGeom prst="rect">
            <a:avLst/>
          </a:prstGeom>
          <a:noFill/>
          <a:ln w="9525">
            <a:noFill/>
          </a:ln>
        </p:spPr>
        <p:txBody>
          <a:bodyPr wrap="none">
            <a:spAutoFit/>
          </a:bodyPr>
          <a:lstStyle/>
          <a:p>
            <a:pPr lvl="0" eaLnBrk="1" hangingPunct="1"/>
            <a:r>
              <a:rPr lang="zh-CN" altLang="en-US" sz="3600" dirty="0">
                <a:solidFill>
                  <a:srgbClr val="000000"/>
                </a:solidFill>
                <a:latin typeface="微软雅黑" panose="020B0503020204020204" pitchFamily="2" charset="-122"/>
                <a:ea typeface="微软雅黑" panose="020B0503020204020204" pitchFamily="2" charset="-122"/>
                <a:sym typeface="方正正中黑简体" charset="-122"/>
              </a:rPr>
              <a:t>目录</a:t>
            </a:r>
            <a:endParaRPr lang="zh-CN" altLang="en-US" sz="36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16390" name="组合 16389"/>
          <p:cNvGrpSpPr/>
          <p:nvPr/>
        </p:nvGrpSpPr>
        <p:grpSpPr>
          <a:xfrm>
            <a:off x="9210675" y="1354138"/>
            <a:ext cx="1416050" cy="1044575"/>
            <a:chOff x="0" y="0"/>
            <a:chExt cx="1414692" cy="1045716"/>
          </a:xfrm>
        </p:grpSpPr>
        <p:sp>
          <p:nvSpPr>
            <p:cNvPr id="16391" name="文本框 4"/>
            <p:cNvSpPr/>
            <p:nvPr/>
          </p:nvSpPr>
          <p:spPr>
            <a:xfrm>
              <a:off x="0" y="0"/>
              <a:ext cx="1335622" cy="584775"/>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4</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6392" name="文本框 5"/>
            <p:cNvSpPr/>
            <p:nvPr/>
          </p:nvSpPr>
          <p:spPr>
            <a:xfrm>
              <a:off x="0" y="583763"/>
              <a:ext cx="1414692"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责任体系</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grpSp>
        <p:nvGrpSpPr>
          <p:cNvPr id="16393" name="组合 16392"/>
          <p:cNvGrpSpPr/>
          <p:nvPr/>
        </p:nvGrpSpPr>
        <p:grpSpPr>
          <a:xfrm>
            <a:off x="9210675" y="2355850"/>
            <a:ext cx="1422400" cy="1046163"/>
            <a:chOff x="0" y="0"/>
            <a:chExt cx="1421099" cy="1044947"/>
          </a:xfrm>
        </p:grpSpPr>
        <p:sp>
          <p:nvSpPr>
            <p:cNvPr id="16394" name="文本框 8"/>
            <p:cNvSpPr/>
            <p:nvPr/>
          </p:nvSpPr>
          <p:spPr>
            <a:xfrm>
              <a:off x="0" y="0"/>
              <a:ext cx="1335622" cy="584775"/>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5</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6395" name="文本框 9"/>
            <p:cNvSpPr/>
            <p:nvPr/>
          </p:nvSpPr>
          <p:spPr>
            <a:xfrm>
              <a:off x="0" y="583763"/>
              <a:ext cx="1421099" cy="46118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规章制度</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grpSp>
        <p:nvGrpSpPr>
          <p:cNvPr id="16396" name="组合 16395"/>
          <p:cNvGrpSpPr/>
          <p:nvPr/>
        </p:nvGrpSpPr>
        <p:grpSpPr>
          <a:xfrm>
            <a:off x="9210675" y="3359150"/>
            <a:ext cx="1422400" cy="1046163"/>
            <a:chOff x="0" y="0"/>
            <a:chExt cx="1421578" cy="1044948"/>
          </a:xfrm>
        </p:grpSpPr>
        <p:sp>
          <p:nvSpPr>
            <p:cNvPr id="16397" name="文本框 11"/>
            <p:cNvSpPr/>
            <p:nvPr/>
          </p:nvSpPr>
          <p:spPr>
            <a:xfrm>
              <a:off x="0" y="0"/>
              <a:ext cx="1335053" cy="584167"/>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7</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6398" name="文本框 12"/>
            <p:cNvSpPr/>
            <p:nvPr/>
          </p:nvSpPr>
          <p:spPr>
            <a:xfrm>
              <a:off x="0" y="583763"/>
              <a:ext cx="1421578" cy="461185"/>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管理机构</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grpSp>
        <p:nvGrpSpPr>
          <p:cNvPr id="16399" name="组合 16398"/>
          <p:cNvGrpSpPr/>
          <p:nvPr/>
        </p:nvGrpSpPr>
        <p:grpSpPr>
          <a:xfrm>
            <a:off x="9210675" y="4362450"/>
            <a:ext cx="1422400" cy="1044575"/>
            <a:chOff x="0" y="0"/>
            <a:chExt cx="1421578" cy="1045716"/>
          </a:xfrm>
        </p:grpSpPr>
        <p:sp>
          <p:nvSpPr>
            <p:cNvPr id="16400" name="文本框 14"/>
            <p:cNvSpPr/>
            <p:nvPr/>
          </p:nvSpPr>
          <p:spPr>
            <a:xfrm>
              <a:off x="0" y="0"/>
              <a:ext cx="1335053"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8</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6401" name="文本框 15"/>
            <p:cNvSpPr/>
            <p:nvPr/>
          </p:nvSpPr>
          <p:spPr>
            <a:xfrm>
              <a:off x="0" y="583763"/>
              <a:ext cx="1421578"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前期预防</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sp>
        <p:nvSpPr>
          <p:cNvPr id="16402" name="直接连接符 19"/>
          <p:cNvSpPr/>
          <p:nvPr/>
        </p:nvSpPr>
        <p:spPr>
          <a:xfrm>
            <a:off x="8986838" y="2438400"/>
            <a:ext cx="3205162" cy="0"/>
          </a:xfrm>
          <a:prstGeom prst="line">
            <a:avLst/>
          </a:prstGeom>
          <a:ln w="6350" cap="flat" cmpd="sng">
            <a:solidFill>
              <a:srgbClr val="BFBFBF"/>
            </a:solidFill>
            <a:prstDash val="solid"/>
            <a:headEnd type="none" w="med" len="med"/>
            <a:tailEnd type="none" w="med" len="med"/>
          </a:ln>
        </p:spPr>
      </p:sp>
      <p:sp>
        <p:nvSpPr>
          <p:cNvPr id="16403" name="直接连接符 21"/>
          <p:cNvSpPr/>
          <p:nvPr/>
        </p:nvSpPr>
        <p:spPr>
          <a:xfrm>
            <a:off x="8986838" y="3430588"/>
            <a:ext cx="3205162" cy="1587"/>
          </a:xfrm>
          <a:prstGeom prst="line">
            <a:avLst/>
          </a:prstGeom>
          <a:ln w="6350" cap="flat" cmpd="sng">
            <a:solidFill>
              <a:srgbClr val="BFBFBF"/>
            </a:solidFill>
            <a:prstDash val="solid"/>
            <a:headEnd type="none" w="med" len="med"/>
            <a:tailEnd type="none" w="med" len="med"/>
          </a:ln>
        </p:spPr>
      </p:sp>
      <p:sp>
        <p:nvSpPr>
          <p:cNvPr id="16404" name="直接连接符 22"/>
          <p:cNvSpPr/>
          <p:nvPr/>
        </p:nvSpPr>
        <p:spPr>
          <a:xfrm>
            <a:off x="8986838" y="4424363"/>
            <a:ext cx="3205162" cy="1587"/>
          </a:xfrm>
          <a:prstGeom prst="line">
            <a:avLst/>
          </a:prstGeom>
          <a:ln w="6350" cap="flat" cmpd="sng">
            <a:solidFill>
              <a:srgbClr val="BFBFBF"/>
            </a:solidFill>
            <a:prstDash val="solid"/>
            <a:headEnd type="none" w="med" len="med"/>
            <a:tailEnd type="none" w="med" len="med"/>
          </a:ln>
        </p:spPr>
      </p:sp>
      <p:grpSp>
        <p:nvGrpSpPr>
          <p:cNvPr id="16405" name="组合 16404"/>
          <p:cNvGrpSpPr/>
          <p:nvPr/>
        </p:nvGrpSpPr>
        <p:grpSpPr>
          <a:xfrm>
            <a:off x="9210675" y="5365750"/>
            <a:ext cx="2041525" cy="1044575"/>
            <a:chOff x="0" y="0"/>
            <a:chExt cx="2040073" cy="1045716"/>
          </a:xfrm>
        </p:grpSpPr>
        <p:sp>
          <p:nvSpPr>
            <p:cNvPr id="16406" name="文本框 14"/>
            <p:cNvSpPr/>
            <p:nvPr/>
          </p:nvSpPr>
          <p:spPr>
            <a:xfrm>
              <a:off x="0" y="0"/>
              <a:ext cx="1517526"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11</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6407" name="文本框 15"/>
            <p:cNvSpPr/>
            <p:nvPr/>
          </p:nvSpPr>
          <p:spPr>
            <a:xfrm>
              <a:off x="0" y="583763"/>
              <a:ext cx="2040073"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工作场所管理</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sp>
        <p:nvSpPr>
          <p:cNvPr id="16408" name="直接连接符 22"/>
          <p:cNvSpPr/>
          <p:nvPr/>
        </p:nvSpPr>
        <p:spPr>
          <a:xfrm>
            <a:off x="8986838" y="5418138"/>
            <a:ext cx="3205162" cy="1587"/>
          </a:xfrm>
          <a:prstGeom prst="line">
            <a:avLst/>
          </a:prstGeom>
          <a:ln w="6350" cap="flat" cmpd="sng">
            <a:solidFill>
              <a:srgbClr val="BFBFBF"/>
            </a:solidFill>
            <a:prstDash val="solid"/>
            <a:headEnd type="none" w="med" len="med"/>
            <a:tailEnd type="none" w="med" len="med"/>
          </a:ln>
        </p:spPr>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ppt_x</p:attrName>
                                        </p:attrNameLst>
                                      </p:cBhvr>
                                      <p:tavLst>
                                        <p:tav tm="0">
                                          <p:val>
                                            <p:strVal val="1+#ppt_w/2"/>
                                          </p:val>
                                        </p:tav>
                                        <p:tav tm="100000">
                                          <p:val>
                                            <p:strVal val="#ppt_x"/>
                                          </p:val>
                                        </p:tav>
                                      </p:tavLst>
                                    </p:anim>
                                    <p:anim calcmode="lin" valueType="num">
                                      <p:cBhvr>
                                        <p:cTn id="8" dur="500" fill="hold"/>
                                        <p:tgtEl>
                                          <p:spTgt spid="1638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500" fill="hold"/>
                                        <p:tgtEl>
                                          <p:spTgt spid="16389"/>
                                        </p:tgtEl>
                                        <p:attrNameLst>
                                          <p:attrName>ppt_x</p:attrName>
                                        </p:attrNameLst>
                                      </p:cBhvr>
                                      <p:tavLst>
                                        <p:tav tm="0">
                                          <p:val>
                                            <p:strVal val="1+#ppt_w/2"/>
                                          </p:val>
                                        </p:tav>
                                        <p:tav tm="100000">
                                          <p:val>
                                            <p:strVal val="#ppt_x"/>
                                          </p:val>
                                        </p:tav>
                                      </p:tavLst>
                                    </p:anim>
                                    <p:anim calcmode="lin" valueType="num">
                                      <p:cBhvr>
                                        <p:cTn id="13" dur="500" fill="hold"/>
                                        <p:tgtEl>
                                          <p:spTgt spid="163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p:cTn id="17" dur="500" fill="hold"/>
                                        <p:tgtEl>
                                          <p:spTgt spid="16390"/>
                                        </p:tgtEl>
                                        <p:attrNameLst>
                                          <p:attrName>ppt_x</p:attrName>
                                        </p:attrNameLst>
                                      </p:cBhvr>
                                      <p:tavLst>
                                        <p:tav tm="0">
                                          <p:val>
                                            <p:strVal val="1+#ppt_w/2"/>
                                          </p:val>
                                        </p:tav>
                                        <p:tav tm="100000">
                                          <p:val>
                                            <p:strVal val="#ppt_x"/>
                                          </p:val>
                                        </p:tav>
                                      </p:tavLst>
                                    </p:anim>
                                    <p:anim calcmode="lin" valueType="num">
                                      <p:cBhvr>
                                        <p:cTn id="18" dur="500" fill="hold"/>
                                        <p:tgtEl>
                                          <p:spTgt spid="1639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6402"/>
                                        </p:tgtEl>
                                        <p:attrNameLst>
                                          <p:attrName>style.visibility</p:attrName>
                                        </p:attrNameLst>
                                      </p:cBhvr>
                                      <p:to>
                                        <p:strVal val="visible"/>
                                      </p:to>
                                    </p:set>
                                    <p:anim calcmode="lin" valueType="num">
                                      <p:cBhvr>
                                        <p:cTn id="22" dur="500" fill="hold"/>
                                        <p:tgtEl>
                                          <p:spTgt spid="16402"/>
                                        </p:tgtEl>
                                        <p:attrNameLst>
                                          <p:attrName>ppt_x</p:attrName>
                                        </p:attrNameLst>
                                      </p:cBhvr>
                                      <p:tavLst>
                                        <p:tav tm="0">
                                          <p:val>
                                            <p:strVal val="1+#ppt_w/2"/>
                                          </p:val>
                                        </p:tav>
                                        <p:tav tm="100000">
                                          <p:val>
                                            <p:strVal val="#ppt_x"/>
                                          </p:val>
                                        </p:tav>
                                      </p:tavLst>
                                    </p:anim>
                                    <p:anim calcmode="lin" valueType="num">
                                      <p:cBhvr>
                                        <p:cTn id="23" dur="500" fill="hold"/>
                                        <p:tgtEl>
                                          <p:spTgt spid="1640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6393"/>
                                        </p:tgtEl>
                                        <p:attrNameLst>
                                          <p:attrName>style.visibility</p:attrName>
                                        </p:attrNameLst>
                                      </p:cBhvr>
                                      <p:to>
                                        <p:strVal val="visible"/>
                                      </p:to>
                                    </p:set>
                                    <p:anim calcmode="lin" valueType="num">
                                      <p:cBhvr>
                                        <p:cTn id="27" dur="500" fill="hold"/>
                                        <p:tgtEl>
                                          <p:spTgt spid="16393"/>
                                        </p:tgtEl>
                                        <p:attrNameLst>
                                          <p:attrName>ppt_x</p:attrName>
                                        </p:attrNameLst>
                                      </p:cBhvr>
                                      <p:tavLst>
                                        <p:tav tm="0">
                                          <p:val>
                                            <p:strVal val="1+#ppt_w/2"/>
                                          </p:val>
                                        </p:tav>
                                        <p:tav tm="100000">
                                          <p:val>
                                            <p:strVal val="#ppt_x"/>
                                          </p:val>
                                        </p:tav>
                                      </p:tavLst>
                                    </p:anim>
                                    <p:anim calcmode="lin" valueType="num">
                                      <p:cBhvr>
                                        <p:cTn id="28" dur="500" fill="hold"/>
                                        <p:tgtEl>
                                          <p:spTgt spid="1639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6403"/>
                                        </p:tgtEl>
                                        <p:attrNameLst>
                                          <p:attrName>style.visibility</p:attrName>
                                        </p:attrNameLst>
                                      </p:cBhvr>
                                      <p:to>
                                        <p:strVal val="visible"/>
                                      </p:to>
                                    </p:set>
                                    <p:anim calcmode="lin" valueType="num">
                                      <p:cBhvr>
                                        <p:cTn id="32" dur="500" fill="hold"/>
                                        <p:tgtEl>
                                          <p:spTgt spid="16403"/>
                                        </p:tgtEl>
                                        <p:attrNameLst>
                                          <p:attrName>ppt_x</p:attrName>
                                        </p:attrNameLst>
                                      </p:cBhvr>
                                      <p:tavLst>
                                        <p:tav tm="0">
                                          <p:val>
                                            <p:strVal val="1+#ppt_w/2"/>
                                          </p:val>
                                        </p:tav>
                                        <p:tav tm="100000">
                                          <p:val>
                                            <p:strVal val="#ppt_x"/>
                                          </p:val>
                                        </p:tav>
                                      </p:tavLst>
                                    </p:anim>
                                    <p:anim calcmode="lin" valueType="num">
                                      <p:cBhvr>
                                        <p:cTn id="33" dur="500" fill="hold"/>
                                        <p:tgtEl>
                                          <p:spTgt spid="1640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6396"/>
                                        </p:tgtEl>
                                        <p:attrNameLst>
                                          <p:attrName>style.visibility</p:attrName>
                                        </p:attrNameLst>
                                      </p:cBhvr>
                                      <p:to>
                                        <p:strVal val="visible"/>
                                      </p:to>
                                    </p:set>
                                    <p:anim calcmode="lin" valueType="num">
                                      <p:cBhvr>
                                        <p:cTn id="37" dur="500" fill="hold"/>
                                        <p:tgtEl>
                                          <p:spTgt spid="16396"/>
                                        </p:tgtEl>
                                        <p:attrNameLst>
                                          <p:attrName>ppt_x</p:attrName>
                                        </p:attrNameLst>
                                      </p:cBhvr>
                                      <p:tavLst>
                                        <p:tav tm="0">
                                          <p:val>
                                            <p:strVal val="1+#ppt_w/2"/>
                                          </p:val>
                                        </p:tav>
                                        <p:tav tm="100000">
                                          <p:val>
                                            <p:strVal val="#ppt_x"/>
                                          </p:val>
                                        </p:tav>
                                      </p:tavLst>
                                    </p:anim>
                                    <p:anim calcmode="lin" valueType="num">
                                      <p:cBhvr>
                                        <p:cTn id="38" dur="500" fill="hold"/>
                                        <p:tgtEl>
                                          <p:spTgt spid="1639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6404"/>
                                        </p:tgtEl>
                                        <p:attrNameLst>
                                          <p:attrName>style.visibility</p:attrName>
                                        </p:attrNameLst>
                                      </p:cBhvr>
                                      <p:to>
                                        <p:strVal val="visible"/>
                                      </p:to>
                                    </p:set>
                                    <p:anim calcmode="lin" valueType="num">
                                      <p:cBhvr>
                                        <p:cTn id="42" dur="500" fill="hold"/>
                                        <p:tgtEl>
                                          <p:spTgt spid="16404"/>
                                        </p:tgtEl>
                                        <p:attrNameLst>
                                          <p:attrName>ppt_x</p:attrName>
                                        </p:attrNameLst>
                                      </p:cBhvr>
                                      <p:tavLst>
                                        <p:tav tm="0">
                                          <p:val>
                                            <p:strVal val="1+#ppt_w/2"/>
                                          </p:val>
                                        </p:tav>
                                        <p:tav tm="100000">
                                          <p:val>
                                            <p:strVal val="#ppt_x"/>
                                          </p:val>
                                        </p:tav>
                                      </p:tavLst>
                                    </p:anim>
                                    <p:anim calcmode="lin" valueType="num">
                                      <p:cBhvr>
                                        <p:cTn id="43" dur="500" fill="hold"/>
                                        <p:tgtEl>
                                          <p:spTgt spid="1640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6399"/>
                                        </p:tgtEl>
                                        <p:attrNameLst>
                                          <p:attrName>style.visibility</p:attrName>
                                        </p:attrNameLst>
                                      </p:cBhvr>
                                      <p:to>
                                        <p:strVal val="visible"/>
                                      </p:to>
                                    </p:set>
                                    <p:anim calcmode="lin" valueType="num">
                                      <p:cBhvr>
                                        <p:cTn id="47" dur="500" fill="hold"/>
                                        <p:tgtEl>
                                          <p:spTgt spid="16399"/>
                                        </p:tgtEl>
                                        <p:attrNameLst>
                                          <p:attrName>ppt_x</p:attrName>
                                        </p:attrNameLst>
                                      </p:cBhvr>
                                      <p:tavLst>
                                        <p:tav tm="0">
                                          <p:val>
                                            <p:strVal val="1+#ppt_w/2"/>
                                          </p:val>
                                        </p:tav>
                                        <p:tav tm="100000">
                                          <p:val>
                                            <p:strVal val="#ppt_x"/>
                                          </p:val>
                                        </p:tav>
                                      </p:tavLst>
                                    </p:anim>
                                    <p:anim calcmode="lin" valueType="num">
                                      <p:cBhvr>
                                        <p:cTn id="48" dur="500" fill="hold"/>
                                        <p:tgtEl>
                                          <p:spTgt spid="16399"/>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6408"/>
                                        </p:tgtEl>
                                        <p:attrNameLst>
                                          <p:attrName>style.visibility</p:attrName>
                                        </p:attrNameLst>
                                      </p:cBhvr>
                                      <p:to>
                                        <p:strVal val="visible"/>
                                      </p:to>
                                    </p:set>
                                    <p:anim calcmode="lin" valueType="num">
                                      <p:cBhvr additive="base">
                                        <p:cTn id="52" dur="500" fill="hold"/>
                                        <p:tgtEl>
                                          <p:spTgt spid="16408"/>
                                        </p:tgtEl>
                                        <p:attrNameLst>
                                          <p:attrName>ppt_x</p:attrName>
                                        </p:attrNameLst>
                                      </p:cBhvr>
                                      <p:tavLst>
                                        <p:tav tm="0">
                                          <p:val>
                                            <p:strVal val="1+#ppt_w/2"/>
                                          </p:val>
                                        </p:tav>
                                        <p:tav tm="100000">
                                          <p:val>
                                            <p:strVal val="#ppt_x"/>
                                          </p:val>
                                        </p:tav>
                                      </p:tavLst>
                                    </p:anim>
                                    <p:anim calcmode="lin" valueType="num">
                                      <p:cBhvr additive="base">
                                        <p:cTn id="53" dur="500" fill="hold"/>
                                        <p:tgtEl>
                                          <p:spTgt spid="1640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6405"/>
                                        </p:tgtEl>
                                        <p:attrNameLst>
                                          <p:attrName>style.visibility</p:attrName>
                                        </p:attrNameLst>
                                      </p:cBhvr>
                                      <p:to>
                                        <p:strVal val="visible"/>
                                      </p:to>
                                    </p:set>
                                    <p:anim calcmode="lin" valueType="num">
                                      <p:cBhvr additive="base">
                                        <p:cTn id="57" dur="500" fill="hold"/>
                                        <p:tgtEl>
                                          <p:spTgt spid="16405"/>
                                        </p:tgtEl>
                                        <p:attrNameLst>
                                          <p:attrName>ppt_x</p:attrName>
                                        </p:attrNameLst>
                                      </p:cBhvr>
                                      <p:tavLst>
                                        <p:tav tm="0">
                                          <p:val>
                                            <p:strVal val="1+#ppt_w/2"/>
                                          </p:val>
                                        </p:tav>
                                        <p:tav tm="100000">
                                          <p:val>
                                            <p:strVal val="#ppt_x"/>
                                          </p:val>
                                        </p:tav>
                                      </p:tavLst>
                                    </p:anim>
                                    <p:anim calcmode="lin" valueType="num">
                                      <p:cBhvr additive="base">
                                        <p:cTn id="58" dur="500" fill="hold"/>
                                        <p:tgtEl>
                                          <p:spTgt spid="1640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6405"/>
                                        </p:tgtEl>
                                      </p:cBhvr>
                                    </p:animEffect>
                                    <p:set>
                                      <p:cBhvr>
                                        <p:cTn id="63" dur="1" fill="hold">
                                          <p:stCondLst>
                                            <p:cond delay="499"/>
                                          </p:stCondLst>
                                        </p:cTn>
                                        <p:tgtEl>
                                          <p:spTgt spid="16405"/>
                                        </p:tgtEl>
                                        <p:attrNameLst>
                                          <p:attrName>style.visibility</p:attrName>
                                        </p:attrNameLst>
                                      </p:cBhvr>
                                      <p:to>
                                        <p:strVal val="hidden"/>
                                      </p:to>
                                    </p:set>
                                  </p:childTnLst>
                                </p:cTn>
                              </p:par>
                            </p:childTnLst>
                          </p:cTn>
                        </p:par>
                        <p:par>
                          <p:cTn id="64" fill="hold">
                            <p:stCondLst>
                              <p:cond delay="500"/>
                            </p:stCondLst>
                            <p:childTnLst>
                              <p:par>
                                <p:cTn id="65" presetID="10" presetClass="exit" presetSubtype="0" fill="hold" nodeType="afterEffect">
                                  <p:stCondLst>
                                    <p:cond delay="0"/>
                                  </p:stCondLst>
                                  <p:childTnLst>
                                    <p:animEffect transition="out" filter="fade">
                                      <p:cBhvr>
                                        <p:cTn id="66" dur="500"/>
                                        <p:tgtEl>
                                          <p:spTgt spid="16408"/>
                                        </p:tgtEl>
                                      </p:cBhvr>
                                    </p:animEffect>
                                    <p:set>
                                      <p:cBhvr>
                                        <p:cTn id="67" dur="1" fill="hold">
                                          <p:stCondLst>
                                            <p:cond delay="499"/>
                                          </p:stCondLst>
                                        </p:cTn>
                                        <p:tgtEl>
                                          <p:spTgt spid="16408"/>
                                        </p:tgtEl>
                                        <p:attrNameLst>
                                          <p:attrName>style.visibility</p:attrName>
                                        </p:attrNameLst>
                                      </p:cBhvr>
                                      <p:to>
                                        <p:strVal val="hidden"/>
                                      </p:to>
                                    </p:se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500"/>
                                        <p:tgtEl>
                                          <p:spTgt spid="16399"/>
                                        </p:tgtEl>
                                      </p:cBhvr>
                                    </p:animEffect>
                                    <p:set>
                                      <p:cBhvr>
                                        <p:cTn id="71" dur="1" fill="hold">
                                          <p:stCondLst>
                                            <p:cond delay="499"/>
                                          </p:stCondLst>
                                        </p:cTn>
                                        <p:tgtEl>
                                          <p:spTgt spid="16399"/>
                                        </p:tgtEl>
                                        <p:attrNameLst>
                                          <p:attrName>style.visibility</p:attrName>
                                        </p:attrNameLst>
                                      </p:cBhvr>
                                      <p:to>
                                        <p:strVal val="hidden"/>
                                      </p:to>
                                    </p:set>
                                  </p:childTnLst>
                                </p:cTn>
                              </p:par>
                            </p:childTnLst>
                          </p:cTn>
                        </p:par>
                        <p:par>
                          <p:cTn id="72" fill="hold">
                            <p:stCondLst>
                              <p:cond delay="1500"/>
                            </p:stCondLst>
                            <p:childTnLst>
                              <p:par>
                                <p:cTn id="73" presetID="1" presetClass="exit" presetSubtype="0" fill="hold" nodeType="afterEffect">
                                  <p:stCondLst>
                                    <p:cond delay="0"/>
                                  </p:stCondLst>
                                  <p:childTnLst>
                                    <p:set>
                                      <p:cBhvr>
                                        <p:cTn id="74" dur="1" fill="hold">
                                          <p:stCondLst>
                                            <p:cond delay="0"/>
                                          </p:stCondLst>
                                        </p:cTn>
                                        <p:tgtEl>
                                          <p:spTgt spid="16404"/>
                                        </p:tgtEl>
                                        <p:attrNameLst>
                                          <p:attrName>style.visibility</p:attrName>
                                        </p:attrNameLst>
                                      </p:cBhvr>
                                      <p:to>
                                        <p:strVal val="hidden"/>
                                      </p:to>
                                    </p:set>
                                  </p:childTnLst>
                                </p:cTn>
                              </p:par>
                            </p:childTnLst>
                          </p:cTn>
                        </p:par>
                        <p:par>
                          <p:cTn id="75" fill="hold">
                            <p:stCondLst>
                              <p:cond delay="1500"/>
                            </p:stCondLst>
                            <p:childTnLst>
                              <p:par>
                                <p:cTn id="76" presetID="10" presetClass="exit" presetSubtype="0" fill="hold" nodeType="afterEffect">
                                  <p:stCondLst>
                                    <p:cond delay="0"/>
                                  </p:stCondLst>
                                  <p:childTnLst>
                                    <p:animEffect transition="in">
                                      <p:cBhvr>
                                        <p:cTn id="77" dur="250"/>
                                        <p:tgtEl>
                                          <p:spTgt spid="16396"/>
                                        </p:tgtEl>
                                      </p:cBhvr>
                                    </p:animEffect>
                                    <p:set>
                                      <p:cBhvr>
                                        <p:cTn id="78" dur="1" fill="hold">
                                          <p:stCondLst>
                                            <p:cond delay="249"/>
                                          </p:stCondLst>
                                        </p:cTn>
                                        <p:tgtEl>
                                          <p:spTgt spid="16396"/>
                                        </p:tgtEl>
                                        <p:attrNameLst>
                                          <p:attrName>style.visibility</p:attrName>
                                        </p:attrNameLst>
                                      </p:cBhvr>
                                      <p:to>
                                        <p:strVal val="hidden"/>
                                      </p:to>
                                    </p:set>
                                  </p:childTnLst>
                                </p:cTn>
                              </p:par>
                            </p:childTnLst>
                          </p:cTn>
                        </p:par>
                        <p:par>
                          <p:cTn id="79" fill="hold">
                            <p:stCondLst>
                              <p:cond delay="2000"/>
                            </p:stCondLst>
                            <p:childTnLst>
                              <p:par>
                                <p:cTn id="80" presetID="1" presetClass="exit" presetSubtype="0" fill="hold" nodeType="afterEffect">
                                  <p:stCondLst>
                                    <p:cond delay="0"/>
                                  </p:stCondLst>
                                  <p:childTnLst>
                                    <p:set>
                                      <p:cBhvr>
                                        <p:cTn id="81" dur="1" fill="hold">
                                          <p:stCondLst>
                                            <p:cond delay="0"/>
                                          </p:stCondLst>
                                        </p:cTn>
                                        <p:tgtEl>
                                          <p:spTgt spid="16403"/>
                                        </p:tgtEl>
                                        <p:attrNameLst>
                                          <p:attrName>style.visibility</p:attrName>
                                        </p:attrNameLst>
                                      </p:cBhvr>
                                      <p:to>
                                        <p:strVal val="hidden"/>
                                      </p:to>
                                    </p:set>
                                  </p:childTnLst>
                                </p:cTn>
                              </p:par>
                            </p:childTnLst>
                          </p:cTn>
                        </p:par>
                        <p:par>
                          <p:cTn id="82" fill="hold">
                            <p:stCondLst>
                              <p:cond delay="2000"/>
                            </p:stCondLst>
                            <p:childTnLst>
                              <p:par>
                                <p:cTn id="83" presetID="10" presetClass="exit" presetSubtype="0" fill="hold" nodeType="afterEffect">
                                  <p:stCondLst>
                                    <p:cond delay="0"/>
                                  </p:stCondLst>
                                  <p:childTnLst>
                                    <p:animEffect transition="in">
                                      <p:cBhvr>
                                        <p:cTn id="84" dur="250"/>
                                        <p:tgtEl>
                                          <p:spTgt spid="16393"/>
                                        </p:tgtEl>
                                      </p:cBhvr>
                                    </p:animEffect>
                                    <p:set>
                                      <p:cBhvr>
                                        <p:cTn id="85" dur="1" fill="hold">
                                          <p:stCondLst>
                                            <p:cond delay="249"/>
                                          </p:stCondLst>
                                        </p:cTn>
                                        <p:tgtEl>
                                          <p:spTgt spid="16393"/>
                                        </p:tgtEl>
                                        <p:attrNameLst>
                                          <p:attrName>style.visibility</p:attrName>
                                        </p:attrNameLst>
                                      </p:cBhvr>
                                      <p:to>
                                        <p:strVal val="hidden"/>
                                      </p:to>
                                    </p:set>
                                  </p:childTnLst>
                                </p:cTn>
                              </p:par>
                            </p:childTnLst>
                          </p:cTn>
                        </p:par>
                        <p:par>
                          <p:cTn id="86" fill="hold">
                            <p:stCondLst>
                              <p:cond delay="2500"/>
                            </p:stCondLst>
                            <p:childTnLst>
                              <p:par>
                                <p:cTn id="87" presetID="1" presetClass="exit" presetSubtype="0" fill="hold" nodeType="afterEffect">
                                  <p:stCondLst>
                                    <p:cond delay="0"/>
                                  </p:stCondLst>
                                  <p:childTnLst>
                                    <p:set>
                                      <p:cBhvr>
                                        <p:cTn id="88" dur="1" fill="hold">
                                          <p:stCondLst>
                                            <p:cond delay="0"/>
                                          </p:stCondLst>
                                        </p:cTn>
                                        <p:tgtEl>
                                          <p:spTgt spid="16402"/>
                                        </p:tgtEl>
                                        <p:attrNameLst>
                                          <p:attrName>style.visibility</p:attrName>
                                        </p:attrNameLst>
                                      </p:cBhvr>
                                      <p:to>
                                        <p:strVal val="hidden"/>
                                      </p:to>
                                    </p:set>
                                  </p:childTnLst>
                                </p:cTn>
                              </p:par>
                            </p:childTnLst>
                          </p:cTn>
                        </p:par>
                        <p:par>
                          <p:cTn id="89" fill="hold">
                            <p:stCondLst>
                              <p:cond delay="2500"/>
                            </p:stCondLst>
                            <p:childTnLst>
                              <p:par>
                                <p:cTn id="90" presetID="10" presetClass="exit" presetSubtype="0" fill="hold" nodeType="afterEffect">
                                  <p:stCondLst>
                                    <p:cond delay="0"/>
                                  </p:stCondLst>
                                  <p:childTnLst>
                                    <p:animEffect transition="in">
                                      <p:cBhvr>
                                        <p:cTn id="91" dur="250"/>
                                        <p:tgtEl>
                                          <p:spTgt spid="16390"/>
                                        </p:tgtEl>
                                      </p:cBhvr>
                                    </p:animEffect>
                                    <p:set>
                                      <p:cBhvr>
                                        <p:cTn id="92" dur="1" fill="hold">
                                          <p:stCondLst>
                                            <p:cond delay="24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p:bldP spid="16389"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24"/>
          <p:cNvPicPr>
            <a:picLocks noChangeAspect="1"/>
          </p:cNvPicPr>
          <p:nvPr/>
        </p:nvPicPr>
        <p:blipFill>
          <a:blip r:embed="rId1"/>
          <a:srcRect b="25186"/>
          <a:stretch>
            <a:fillRect/>
          </a:stretch>
        </p:blipFill>
        <p:spPr>
          <a:xfrm>
            <a:off x="0" y="3175"/>
            <a:ext cx="6096000" cy="6854825"/>
          </a:xfrm>
          <a:prstGeom prst="rect">
            <a:avLst/>
          </a:prstGeom>
          <a:noFill/>
          <a:ln w="9525">
            <a:noFill/>
          </a:ln>
        </p:spPr>
      </p:pic>
      <p:sp>
        <p:nvSpPr>
          <p:cNvPr id="17411" name="矩形 1"/>
          <p:cNvSpPr/>
          <p:nvPr/>
        </p:nvSpPr>
        <p:spPr>
          <a:xfrm>
            <a:off x="0" y="0"/>
            <a:ext cx="6089650" cy="6858000"/>
          </a:xfrm>
          <a:prstGeom prst="rect">
            <a:avLst/>
          </a:prstGeom>
          <a:solidFill>
            <a:srgbClr val="3F762A">
              <a:alpha val="50000"/>
            </a:srgbClr>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2" name="文本框 2"/>
          <p:cNvSpPr/>
          <p:nvPr/>
        </p:nvSpPr>
        <p:spPr>
          <a:xfrm>
            <a:off x="6557963" y="525463"/>
            <a:ext cx="2662237" cy="646112"/>
          </a:xfrm>
          <a:prstGeom prst="rect">
            <a:avLst/>
          </a:prstGeom>
          <a:noFill/>
          <a:ln w="9525">
            <a:noFill/>
          </a:ln>
        </p:spPr>
        <p:txBody>
          <a:bodyPr wrap="none">
            <a:spAutoFit/>
          </a:bodyPr>
          <a:lstStyle/>
          <a:p>
            <a:pPr lvl="0" eaLnBrk="1" hangingPunct="1"/>
            <a:r>
              <a:rPr lang="en-US" altLang="x-none" sz="3600" dirty="0">
                <a:solidFill>
                  <a:srgbClr val="000000"/>
                </a:solidFill>
                <a:latin typeface="微软雅黑" panose="020B0503020204020204" pitchFamily="2" charset="-122"/>
                <a:ea typeface="微软雅黑" panose="020B0503020204020204" pitchFamily="2" charset="-122"/>
                <a:sym typeface="Calibri" panose="020F0502020204030204" pitchFamily="2" charset="0"/>
              </a:rPr>
              <a:t>CONTENTS</a:t>
            </a:r>
            <a:endParaRPr lang="zh-CN" altLang="en-US" sz="3600" dirty="0">
              <a:solidFill>
                <a:srgbClr val="000000"/>
              </a:solidFill>
              <a:latin typeface="微软雅黑" panose="020B0503020204020204" pitchFamily="2" charset="-122"/>
              <a:ea typeface="微软雅黑" panose="020B0503020204020204" pitchFamily="2" charset="-122"/>
              <a:sym typeface="宋体" panose="02010600030101010101" pitchFamily="2" charset="-122"/>
            </a:endParaRPr>
          </a:p>
        </p:txBody>
      </p:sp>
      <p:sp>
        <p:nvSpPr>
          <p:cNvPr id="17413" name="文本框 3"/>
          <p:cNvSpPr/>
          <p:nvPr/>
        </p:nvSpPr>
        <p:spPr>
          <a:xfrm>
            <a:off x="6557963" y="1133475"/>
            <a:ext cx="1108075" cy="647700"/>
          </a:xfrm>
          <a:prstGeom prst="rect">
            <a:avLst/>
          </a:prstGeom>
          <a:noFill/>
          <a:ln w="9525">
            <a:noFill/>
          </a:ln>
        </p:spPr>
        <p:txBody>
          <a:bodyPr wrap="none">
            <a:spAutoFit/>
          </a:bodyPr>
          <a:lstStyle/>
          <a:p>
            <a:pPr lvl="0" eaLnBrk="1" hangingPunct="1"/>
            <a:r>
              <a:rPr lang="zh-CN" altLang="en-US" sz="3600" dirty="0">
                <a:solidFill>
                  <a:srgbClr val="000000"/>
                </a:solidFill>
                <a:latin typeface="微软雅黑" panose="020B0503020204020204" pitchFamily="2" charset="-122"/>
                <a:ea typeface="微软雅黑" panose="020B0503020204020204" pitchFamily="2" charset="-122"/>
                <a:sym typeface="方正正中黑简体" charset="-122"/>
              </a:rPr>
              <a:t>目录</a:t>
            </a:r>
            <a:endParaRPr lang="zh-CN" altLang="en-US" sz="36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17414" name="组合 17413"/>
          <p:cNvGrpSpPr/>
          <p:nvPr/>
        </p:nvGrpSpPr>
        <p:grpSpPr>
          <a:xfrm>
            <a:off x="9210675" y="1354138"/>
            <a:ext cx="1541463" cy="1044575"/>
            <a:chOff x="0" y="0"/>
            <a:chExt cx="1539630" cy="1045716"/>
          </a:xfrm>
        </p:grpSpPr>
        <p:sp>
          <p:nvSpPr>
            <p:cNvPr id="17415" name="文本框 4"/>
            <p:cNvSpPr/>
            <p:nvPr/>
          </p:nvSpPr>
          <p:spPr>
            <a:xfrm>
              <a:off x="0" y="0"/>
              <a:ext cx="1539630"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17</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7416" name="文本框 5"/>
            <p:cNvSpPr/>
            <p:nvPr/>
          </p:nvSpPr>
          <p:spPr>
            <a:xfrm>
              <a:off x="0" y="583763"/>
              <a:ext cx="1421099"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防护设施</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grpSp>
        <p:nvGrpSpPr>
          <p:cNvPr id="17417" name="组合 17416"/>
          <p:cNvGrpSpPr/>
          <p:nvPr/>
        </p:nvGrpSpPr>
        <p:grpSpPr>
          <a:xfrm>
            <a:off x="9210675" y="2355850"/>
            <a:ext cx="1541463" cy="1046163"/>
            <a:chOff x="0" y="0"/>
            <a:chExt cx="1539630" cy="1044947"/>
          </a:xfrm>
        </p:grpSpPr>
        <p:sp>
          <p:nvSpPr>
            <p:cNvPr id="17418" name="文本框 8"/>
            <p:cNvSpPr/>
            <p:nvPr/>
          </p:nvSpPr>
          <p:spPr>
            <a:xfrm>
              <a:off x="0" y="0"/>
              <a:ext cx="1539630" cy="584166"/>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19</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7419" name="文本框 9"/>
            <p:cNvSpPr/>
            <p:nvPr/>
          </p:nvSpPr>
          <p:spPr>
            <a:xfrm>
              <a:off x="0" y="583763"/>
              <a:ext cx="1421099" cy="461184"/>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个人防护</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grpSp>
        <p:nvGrpSpPr>
          <p:cNvPr id="17420" name="组合 17419"/>
          <p:cNvGrpSpPr/>
          <p:nvPr/>
        </p:nvGrpSpPr>
        <p:grpSpPr>
          <a:xfrm>
            <a:off x="9210675" y="3359150"/>
            <a:ext cx="1541463" cy="1046163"/>
            <a:chOff x="0" y="0"/>
            <a:chExt cx="1540150" cy="1044948"/>
          </a:xfrm>
        </p:grpSpPr>
        <p:sp>
          <p:nvSpPr>
            <p:cNvPr id="17421" name="文本框 11"/>
            <p:cNvSpPr/>
            <p:nvPr/>
          </p:nvSpPr>
          <p:spPr>
            <a:xfrm>
              <a:off x="0" y="0"/>
              <a:ext cx="1540150" cy="584167"/>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21</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7422" name="文本框 12"/>
            <p:cNvSpPr/>
            <p:nvPr/>
          </p:nvSpPr>
          <p:spPr>
            <a:xfrm>
              <a:off x="0" y="583763"/>
              <a:ext cx="1415169" cy="461185"/>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教育培训</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grpSp>
        <p:nvGrpSpPr>
          <p:cNvPr id="17423" name="组合 17422"/>
          <p:cNvGrpSpPr/>
          <p:nvPr/>
        </p:nvGrpSpPr>
        <p:grpSpPr>
          <a:xfrm>
            <a:off x="9210675" y="4362450"/>
            <a:ext cx="1541463" cy="1044575"/>
            <a:chOff x="0" y="0"/>
            <a:chExt cx="1540150" cy="1045716"/>
          </a:xfrm>
        </p:grpSpPr>
        <p:sp>
          <p:nvSpPr>
            <p:cNvPr id="17424" name="文本框 14"/>
            <p:cNvSpPr/>
            <p:nvPr/>
          </p:nvSpPr>
          <p:spPr>
            <a:xfrm>
              <a:off x="0" y="0"/>
              <a:ext cx="1540150"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23</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7425" name="文本框 15"/>
            <p:cNvSpPr/>
            <p:nvPr/>
          </p:nvSpPr>
          <p:spPr>
            <a:xfrm>
              <a:off x="0" y="583763"/>
              <a:ext cx="1421579"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健康监护</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sp>
        <p:nvSpPr>
          <p:cNvPr id="17426" name="直接连接符 19"/>
          <p:cNvSpPr/>
          <p:nvPr/>
        </p:nvSpPr>
        <p:spPr>
          <a:xfrm>
            <a:off x="8986838" y="2438400"/>
            <a:ext cx="3205162" cy="0"/>
          </a:xfrm>
          <a:prstGeom prst="line">
            <a:avLst/>
          </a:prstGeom>
          <a:ln w="6350" cap="flat" cmpd="sng">
            <a:solidFill>
              <a:srgbClr val="BFBFBF"/>
            </a:solidFill>
            <a:prstDash val="solid"/>
            <a:headEnd type="none" w="med" len="med"/>
            <a:tailEnd type="none" w="med" len="med"/>
          </a:ln>
        </p:spPr>
      </p:sp>
      <p:sp>
        <p:nvSpPr>
          <p:cNvPr id="17427" name="直接连接符 21"/>
          <p:cNvSpPr/>
          <p:nvPr/>
        </p:nvSpPr>
        <p:spPr>
          <a:xfrm>
            <a:off x="8986838" y="3430588"/>
            <a:ext cx="3205162" cy="1587"/>
          </a:xfrm>
          <a:prstGeom prst="line">
            <a:avLst/>
          </a:prstGeom>
          <a:ln w="6350" cap="flat" cmpd="sng">
            <a:solidFill>
              <a:srgbClr val="BFBFBF"/>
            </a:solidFill>
            <a:prstDash val="solid"/>
            <a:headEnd type="none" w="med" len="med"/>
            <a:tailEnd type="none" w="med" len="med"/>
          </a:ln>
        </p:spPr>
      </p:sp>
      <p:sp>
        <p:nvSpPr>
          <p:cNvPr id="17428" name="直接连接符 22"/>
          <p:cNvSpPr/>
          <p:nvPr/>
        </p:nvSpPr>
        <p:spPr>
          <a:xfrm>
            <a:off x="8986838" y="4424363"/>
            <a:ext cx="3205162" cy="1587"/>
          </a:xfrm>
          <a:prstGeom prst="line">
            <a:avLst/>
          </a:prstGeom>
          <a:ln w="6350" cap="flat" cmpd="sng">
            <a:solidFill>
              <a:srgbClr val="BFBFBF"/>
            </a:solidFill>
            <a:prstDash val="solid"/>
            <a:headEnd type="none" w="med" len="med"/>
            <a:tailEnd type="none" w="med" len="med"/>
          </a:ln>
        </p:spPr>
      </p:sp>
      <p:grpSp>
        <p:nvGrpSpPr>
          <p:cNvPr id="17429" name="组合 17428"/>
          <p:cNvGrpSpPr/>
          <p:nvPr/>
        </p:nvGrpSpPr>
        <p:grpSpPr>
          <a:xfrm>
            <a:off x="9210675" y="5365750"/>
            <a:ext cx="1541463" cy="1044575"/>
            <a:chOff x="0" y="0"/>
            <a:chExt cx="1540150" cy="1045716"/>
          </a:xfrm>
        </p:grpSpPr>
        <p:sp>
          <p:nvSpPr>
            <p:cNvPr id="17430" name="文本框 14"/>
            <p:cNvSpPr/>
            <p:nvPr/>
          </p:nvSpPr>
          <p:spPr>
            <a:xfrm>
              <a:off x="0" y="0"/>
              <a:ext cx="1540150" cy="585140"/>
            </a:xfrm>
            <a:prstGeom prst="rect">
              <a:avLst/>
            </a:prstGeom>
            <a:noFill/>
            <a:ln w="9525">
              <a:noFill/>
            </a:ln>
          </p:spPr>
          <p:txBody>
            <a:bodyPr wrap="none">
              <a:spAutoFit/>
            </a:bodyPr>
            <a:lstStyle/>
            <a:p>
              <a:pPr lvl="0" eaLnBrk="1" hangingPunct="1"/>
              <a:r>
                <a:rPr lang="en-US" altLang="x-none"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rPr>
                <a:t>Page 26</a:t>
              </a:r>
              <a:endParaRPr lang="zh-CN" altLang="en-US" sz="3200" b="1" dirty="0">
                <a:solidFill>
                  <a:srgbClr val="3F762A"/>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17431" name="文本框 15"/>
            <p:cNvSpPr/>
            <p:nvPr/>
          </p:nvSpPr>
          <p:spPr>
            <a:xfrm>
              <a:off x="0" y="583763"/>
              <a:ext cx="1421579" cy="461953"/>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兰亭细黑_GBK" charset="-122"/>
                </a:rPr>
                <a:t>应急管理</a:t>
              </a:r>
              <a:endParaRPr lang="zh-CN" altLang="en-US" sz="2400" b="1" dirty="0">
                <a:solidFill>
                  <a:srgbClr val="000000"/>
                </a:solidFill>
                <a:latin typeface="仿宋_GB2312" pitchFamily="1" charset="-122"/>
                <a:ea typeface="仿宋_GB2312" pitchFamily="1" charset="-122"/>
                <a:sym typeface="方正兰亭细黑_GBK" charset="-122"/>
              </a:endParaRPr>
            </a:p>
          </p:txBody>
        </p:sp>
      </p:grpSp>
      <p:sp>
        <p:nvSpPr>
          <p:cNvPr id="17432" name="直接连接符 22"/>
          <p:cNvSpPr/>
          <p:nvPr/>
        </p:nvSpPr>
        <p:spPr>
          <a:xfrm>
            <a:off x="8986838" y="5418138"/>
            <a:ext cx="3205162" cy="1587"/>
          </a:xfrm>
          <a:prstGeom prst="line">
            <a:avLst/>
          </a:prstGeom>
          <a:ln w="6350" cap="flat" cmpd="sng">
            <a:solidFill>
              <a:srgbClr val="BFBFBF"/>
            </a:solidFill>
            <a:prstDash val="solid"/>
            <a:headEnd type="none" w="med" len="med"/>
            <a:tailEnd type="none" w="med" len="med"/>
          </a:ln>
        </p:spPr>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ppt_x</p:attrName>
                                        </p:attrNameLst>
                                      </p:cBhvr>
                                      <p:tavLst>
                                        <p:tav tm="0">
                                          <p:val>
                                            <p:strVal val="1+#ppt_w/2"/>
                                          </p:val>
                                        </p:tav>
                                        <p:tav tm="100000">
                                          <p:val>
                                            <p:strVal val="#ppt_x"/>
                                          </p:val>
                                        </p:tav>
                                      </p:tavLst>
                                    </p:anim>
                                    <p:anim calcmode="lin" valueType="num">
                                      <p:cBhvr>
                                        <p:cTn id="8" dur="500" fill="hold"/>
                                        <p:tgtEl>
                                          <p:spTgt spid="174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500" fill="hold"/>
                                        <p:tgtEl>
                                          <p:spTgt spid="17413"/>
                                        </p:tgtEl>
                                        <p:attrNameLst>
                                          <p:attrName>ppt_x</p:attrName>
                                        </p:attrNameLst>
                                      </p:cBhvr>
                                      <p:tavLst>
                                        <p:tav tm="0">
                                          <p:val>
                                            <p:strVal val="1+#ppt_w/2"/>
                                          </p:val>
                                        </p:tav>
                                        <p:tav tm="100000">
                                          <p:val>
                                            <p:strVal val="#ppt_x"/>
                                          </p:val>
                                        </p:tav>
                                      </p:tavLst>
                                    </p:anim>
                                    <p:anim calcmode="lin" valueType="num">
                                      <p:cBhvr>
                                        <p:cTn id="13" dur="500" fill="hold"/>
                                        <p:tgtEl>
                                          <p:spTgt spid="174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p:cTn id="17" dur="500" fill="hold"/>
                                        <p:tgtEl>
                                          <p:spTgt spid="17414"/>
                                        </p:tgtEl>
                                        <p:attrNameLst>
                                          <p:attrName>ppt_x</p:attrName>
                                        </p:attrNameLst>
                                      </p:cBhvr>
                                      <p:tavLst>
                                        <p:tav tm="0">
                                          <p:val>
                                            <p:strVal val="1+#ppt_w/2"/>
                                          </p:val>
                                        </p:tav>
                                        <p:tav tm="100000">
                                          <p:val>
                                            <p:strVal val="#ppt_x"/>
                                          </p:val>
                                        </p:tav>
                                      </p:tavLst>
                                    </p:anim>
                                    <p:anim calcmode="lin" valueType="num">
                                      <p:cBhvr>
                                        <p:cTn id="18" dur="500" fill="hold"/>
                                        <p:tgtEl>
                                          <p:spTgt spid="174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7426"/>
                                        </p:tgtEl>
                                        <p:attrNameLst>
                                          <p:attrName>style.visibility</p:attrName>
                                        </p:attrNameLst>
                                      </p:cBhvr>
                                      <p:to>
                                        <p:strVal val="visible"/>
                                      </p:to>
                                    </p:set>
                                    <p:anim calcmode="lin" valueType="num">
                                      <p:cBhvr>
                                        <p:cTn id="22" dur="500" fill="hold"/>
                                        <p:tgtEl>
                                          <p:spTgt spid="17426"/>
                                        </p:tgtEl>
                                        <p:attrNameLst>
                                          <p:attrName>ppt_x</p:attrName>
                                        </p:attrNameLst>
                                      </p:cBhvr>
                                      <p:tavLst>
                                        <p:tav tm="0">
                                          <p:val>
                                            <p:strVal val="1+#ppt_w/2"/>
                                          </p:val>
                                        </p:tav>
                                        <p:tav tm="100000">
                                          <p:val>
                                            <p:strVal val="#ppt_x"/>
                                          </p:val>
                                        </p:tav>
                                      </p:tavLst>
                                    </p:anim>
                                    <p:anim calcmode="lin" valueType="num">
                                      <p:cBhvr>
                                        <p:cTn id="23" dur="500" fill="hold"/>
                                        <p:tgtEl>
                                          <p:spTgt spid="174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7417"/>
                                        </p:tgtEl>
                                        <p:attrNameLst>
                                          <p:attrName>style.visibility</p:attrName>
                                        </p:attrNameLst>
                                      </p:cBhvr>
                                      <p:to>
                                        <p:strVal val="visible"/>
                                      </p:to>
                                    </p:set>
                                    <p:anim calcmode="lin" valueType="num">
                                      <p:cBhvr>
                                        <p:cTn id="27" dur="500" fill="hold"/>
                                        <p:tgtEl>
                                          <p:spTgt spid="17417"/>
                                        </p:tgtEl>
                                        <p:attrNameLst>
                                          <p:attrName>ppt_x</p:attrName>
                                        </p:attrNameLst>
                                      </p:cBhvr>
                                      <p:tavLst>
                                        <p:tav tm="0">
                                          <p:val>
                                            <p:strVal val="1+#ppt_w/2"/>
                                          </p:val>
                                        </p:tav>
                                        <p:tav tm="100000">
                                          <p:val>
                                            <p:strVal val="#ppt_x"/>
                                          </p:val>
                                        </p:tav>
                                      </p:tavLst>
                                    </p:anim>
                                    <p:anim calcmode="lin" valueType="num">
                                      <p:cBhvr>
                                        <p:cTn id="28" dur="500" fill="hold"/>
                                        <p:tgtEl>
                                          <p:spTgt spid="174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7427"/>
                                        </p:tgtEl>
                                        <p:attrNameLst>
                                          <p:attrName>style.visibility</p:attrName>
                                        </p:attrNameLst>
                                      </p:cBhvr>
                                      <p:to>
                                        <p:strVal val="visible"/>
                                      </p:to>
                                    </p:set>
                                    <p:anim calcmode="lin" valueType="num">
                                      <p:cBhvr>
                                        <p:cTn id="32" dur="500" fill="hold"/>
                                        <p:tgtEl>
                                          <p:spTgt spid="17427"/>
                                        </p:tgtEl>
                                        <p:attrNameLst>
                                          <p:attrName>ppt_x</p:attrName>
                                        </p:attrNameLst>
                                      </p:cBhvr>
                                      <p:tavLst>
                                        <p:tav tm="0">
                                          <p:val>
                                            <p:strVal val="1+#ppt_w/2"/>
                                          </p:val>
                                        </p:tav>
                                        <p:tav tm="100000">
                                          <p:val>
                                            <p:strVal val="#ppt_x"/>
                                          </p:val>
                                        </p:tav>
                                      </p:tavLst>
                                    </p:anim>
                                    <p:anim calcmode="lin" valueType="num">
                                      <p:cBhvr>
                                        <p:cTn id="33" dur="500" fill="hold"/>
                                        <p:tgtEl>
                                          <p:spTgt spid="1742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7420"/>
                                        </p:tgtEl>
                                        <p:attrNameLst>
                                          <p:attrName>style.visibility</p:attrName>
                                        </p:attrNameLst>
                                      </p:cBhvr>
                                      <p:to>
                                        <p:strVal val="visible"/>
                                      </p:to>
                                    </p:set>
                                    <p:anim calcmode="lin" valueType="num">
                                      <p:cBhvr>
                                        <p:cTn id="37" dur="500" fill="hold"/>
                                        <p:tgtEl>
                                          <p:spTgt spid="17420"/>
                                        </p:tgtEl>
                                        <p:attrNameLst>
                                          <p:attrName>ppt_x</p:attrName>
                                        </p:attrNameLst>
                                      </p:cBhvr>
                                      <p:tavLst>
                                        <p:tav tm="0">
                                          <p:val>
                                            <p:strVal val="1+#ppt_w/2"/>
                                          </p:val>
                                        </p:tav>
                                        <p:tav tm="100000">
                                          <p:val>
                                            <p:strVal val="#ppt_x"/>
                                          </p:val>
                                        </p:tav>
                                      </p:tavLst>
                                    </p:anim>
                                    <p:anim calcmode="lin" valueType="num">
                                      <p:cBhvr>
                                        <p:cTn id="38" dur="500" fill="hold"/>
                                        <p:tgtEl>
                                          <p:spTgt spid="1742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17428"/>
                                        </p:tgtEl>
                                        <p:attrNameLst>
                                          <p:attrName>style.visibility</p:attrName>
                                        </p:attrNameLst>
                                      </p:cBhvr>
                                      <p:to>
                                        <p:strVal val="visible"/>
                                      </p:to>
                                    </p:set>
                                    <p:anim calcmode="lin" valueType="num">
                                      <p:cBhvr>
                                        <p:cTn id="42" dur="500" fill="hold"/>
                                        <p:tgtEl>
                                          <p:spTgt spid="17428"/>
                                        </p:tgtEl>
                                        <p:attrNameLst>
                                          <p:attrName>ppt_x</p:attrName>
                                        </p:attrNameLst>
                                      </p:cBhvr>
                                      <p:tavLst>
                                        <p:tav tm="0">
                                          <p:val>
                                            <p:strVal val="1+#ppt_w/2"/>
                                          </p:val>
                                        </p:tav>
                                        <p:tav tm="100000">
                                          <p:val>
                                            <p:strVal val="#ppt_x"/>
                                          </p:val>
                                        </p:tav>
                                      </p:tavLst>
                                    </p:anim>
                                    <p:anim calcmode="lin" valueType="num">
                                      <p:cBhvr>
                                        <p:cTn id="43" dur="500" fill="hold"/>
                                        <p:tgtEl>
                                          <p:spTgt spid="1742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7423"/>
                                        </p:tgtEl>
                                        <p:attrNameLst>
                                          <p:attrName>style.visibility</p:attrName>
                                        </p:attrNameLst>
                                      </p:cBhvr>
                                      <p:to>
                                        <p:strVal val="visible"/>
                                      </p:to>
                                    </p:set>
                                    <p:anim calcmode="lin" valueType="num">
                                      <p:cBhvr>
                                        <p:cTn id="47" dur="500" fill="hold"/>
                                        <p:tgtEl>
                                          <p:spTgt spid="17423"/>
                                        </p:tgtEl>
                                        <p:attrNameLst>
                                          <p:attrName>ppt_x</p:attrName>
                                        </p:attrNameLst>
                                      </p:cBhvr>
                                      <p:tavLst>
                                        <p:tav tm="0">
                                          <p:val>
                                            <p:strVal val="1+#ppt_w/2"/>
                                          </p:val>
                                        </p:tav>
                                        <p:tav tm="100000">
                                          <p:val>
                                            <p:strVal val="#ppt_x"/>
                                          </p:val>
                                        </p:tav>
                                      </p:tavLst>
                                    </p:anim>
                                    <p:anim calcmode="lin" valueType="num">
                                      <p:cBhvr>
                                        <p:cTn id="48" dur="500" fill="hold"/>
                                        <p:tgtEl>
                                          <p:spTgt spid="1742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7432"/>
                                        </p:tgtEl>
                                        <p:attrNameLst>
                                          <p:attrName>style.visibility</p:attrName>
                                        </p:attrNameLst>
                                      </p:cBhvr>
                                      <p:to>
                                        <p:strVal val="visible"/>
                                      </p:to>
                                    </p:set>
                                    <p:anim calcmode="lin" valueType="num">
                                      <p:cBhvr>
                                        <p:cTn id="52" dur="500" fill="hold"/>
                                        <p:tgtEl>
                                          <p:spTgt spid="17432"/>
                                        </p:tgtEl>
                                        <p:attrNameLst>
                                          <p:attrName>ppt_x</p:attrName>
                                        </p:attrNameLst>
                                      </p:cBhvr>
                                      <p:tavLst>
                                        <p:tav tm="0">
                                          <p:val>
                                            <p:strVal val="1+#ppt_w/2"/>
                                          </p:val>
                                        </p:tav>
                                        <p:tav tm="100000">
                                          <p:val>
                                            <p:strVal val="#ppt_x"/>
                                          </p:val>
                                        </p:tav>
                                      </p:tavLst>
                                    </p:anim>
                                    <p:anim calcmode="lin" valueType="num">
                                      <p:cBhvr>
                                        <p:cTn id="53" dur="500" fill="hold"/>
                                        <p:tgtEl>
                                          <p:spTgt spid="1743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7429"/>
                                        </p:tgtEl>
                                        <p:attrNameLst>
                                          <p:attrName>style.visibility</p:attrName>
                                        </p:attrNameLst>
                                      </p:cBhvr>
                                      <p:to>
                                        <p:strVal val="visible"/>
                                      </p:to>
                                    </p:set>
                                    <p:anim calcmode="lin" valueType="num">
                                      <p:cBhvr>
                                        <p:cTn id="57" dur="500" fill="hold"/>
                                        <p:tgtEl>
                                          <p:spTgt spid="17429"/>
                                        </p:tgtEl>
                                        <p:attrNameLst>
                                          <p:attrName>ppt_x</p:attrName>
                                        </p:attrNameLst>
                                      </p:cBhvr>
                                      <p:tavLst>
                                        <p:tav tm="0">
                                          <p:val>
                                            <p:strVal val="1+#ppt_w/2"/>
                                          </p:val>
                                        </p:tav>
                                        <p:tav tm="100000">
                                          <p:val>
                                            <p:strVal val="#ppt_x"/>
                                          </p:val>
                                        </p:tav>
                                      </p:tavLst>
                                    </p:anim>
                                    <p:anim calcmode="lin" valueType="num">
                                      <p:cBhvr>
                                        <p:cTn id="58"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in">
                                      <p:cBhvr>
                                        <p:cTn id="62" dur="250"/>
                                        <p:tgtEl>
                                          <p:spTgt spid="17429"/>
                                        </p:tgtEl>
                                      </p:cBhvr>
                                    </p:animEffect>
                                    <p:set>
                                      <p:cBhvr>
                                        <p:cTn id="63" dur="1" fill="hold">
                                          <p:stCondLst>
                                            <p:cond delay="249"/>
                                          </p:stCondLst>
                                        </p:cTn>
                                        <p:tgtEl>
                                          <p:spTgt spid="17429"/>
                                        </p:tgtEl>
                                        <p:attrNameLst>
                                          <p:attrName>style.visibility</p:attrName>
                                        </p:attrNameLst>
                                      </p:cBhvr>
                                      <p:to>
                                        <p:strVal val="hidden"/>
                                      </p:to>
                                    </p:set>
                                  </p:childTnLst>
                                </p:cTn>
                              </p:par>
                            </p:childTnLst>
                          </p:cTn>
                        </p:par>
                        <p:par>
                          <p:cTn id="64" fill="hold">
                            <p:stCondLst>
                              <p:cond delay="500"/>
                            </p:stCondLst>
                            <p:childTnLst>
                              <p:par>
                                <p:cTn id="65" presetID="1" presetClass="exit" presetSubtype="0" fill="hold" nodeType="afterEffect">
                                  <p:stCondLst>
                                    <p:cond delay="0"/>
                                  </p:stCondLst>
                                  <p:childTnLst>
                                    <p:set>
                                      <p:cBhvr>
                                        <p:cTn id="66" dur="1" fill="hold">
                                          <p:stCondLst>
                                            <p:cond delay="0"/>
                                          </p:stCondLst>
                                        </p:cTn>
                                        <p:tgtEl>
                                          <p:spTgt spid="17432"/>
                                        </p:tgtEl>
                                        <p:attrNameLst>
                                          <p:attrName>style.visibility</p:attrName>
                                        </p:attrNameLst>
                                      </p:cBhvr>
                                      <p:to>
                                        <p:strVal val="hidden"/>
                                      </p:to>
                                    </p:set>
                                  </p:childTnLst>
                                </p:cTn>
                              </p:par>
                            </p:childTnLst>
                          </p:cTn>
                        </p:par>
                        <p:par>
                          <p:cTn id="67" fill="hold">
                            <p:stCondLst>
                              <p:cond delay="500"/>
                            </p:stCondLst>
                            <p:childTnLst>
                              <p:par>
                                <p:cTn id="68" presetID="10" presetClass="exit" presetSubtype="0" fill="hold" nodeType="afterEffect">
                                  <p:stCondLst>
                                    <p:cond delay="0"/>
                                  </p:stCondLst>
                                  <p:childTnLst>
                                    <p:animEffect transition="in">
                                      <p:cBhvr>
                                        <p:cTn id="69" dur="250"/>
                                        <p:tgtEl>
                                          <p:spTgt spid="17423"/>
                                        </p:tgtEl>
                                      </p:cBhvr>
                                    </p:animEffect>
                                    <p:set>
                                      <p:cBhvr>
                                        <p:cTn id="70" dur="1" fill="hold">
                                          <p:stCondLst>
                                            <p:cond delay="249"/>
                                          </p:stCondLst>
                                        </p:cTn>
                                        <p:tgtEl>
                                          <p:spTgt spid="17423"/>
                                        </p:tgtEl>
                                        <p:attrNameLst>
                                          <p:attrName>style.visibility</p:attrName>
                                        </p:attrNameLst>
                                      </p:cBhvr>
                                      <p:to>
                                        <p:strVal val="hidden"/>
                                      </p:to>
                                    </p:set>
                                  </p:childTnLst>
                                </p:cTn>
                              </p:par>
                            </p:childTnLst>
                          </p:cTn>
                        </p:par>
                        <p:par>
                          <p:cTn id="71" fill="hold">
                            <p:stCondLst>
                              <p:cond delay="1000"/>
                            </p:stCondLst>
                            <p:childTnLst>
                              <p:par>
                                <p:cTn id="72" presetID="1" presetClass="exit" presetSubtype="0" fill="hold" nodeType="afterEffect">
                                  <p:stCondLst>
                                    <p:cond delay="0"/>
                                  </p:stCondLst>
                                  <p:childTnLst>
                                    <p:set>
                                      <p:cBhvr>
                                        <p:cTn id="73" dur="1" fill="hold">
                                          <p:stCondLst>
                                            <p:cond delay="0"/>
                                          </p:stCondLst>
                                        </p:cTn>
                                        <p:tgtEl>
                                          <p:spTgt spid="17428"/>
                                        </p:tgtEl>
                                        <p:attrNameLst>
                                          <p:attrName>style.visibility</p:attrName>
                                        </p:attrNameLst>
                                      </p:cBhvr>
                                      <p:to>
                                        <p:strVal val="hidden"/>
                                      </p:to>
                                    </p:set>
                                  </p:childTnLst>
                                </p:cTn>
                              </p:par>
                            </p:childTnLst>
                          </p:cTn>
                        </p:par>
                        <p:par>
                          <p:cTn id="74" fill="hold">
                            <p:stCondLst>
                              <p:cond delay="1000"/>
                            </p:stCondLst>
                            <p:childTnLst>
                              <p:par>
                                <p:cTn id="75" presetID="10" presetClass="exit" presetSubtype="0" fill="hold" nodeType="afterEffect">
                                  <p:stCondLst>
                                    <p:cond delay="0"/>
                                  </p:stCondLst>
                                  <p:childTnLst>
                                    <p:animEffect transition="in">
                                      <p:cBhvr>
                                        <p:cTn id="76" dur="250"/>
                                        <p:tgtEl>
                                          <p:spTgt spid="17420"/>
                                        </p:tgtEl>
                                      </p:cBhvr>
                                    </p:animEffect>
                                    <p:set>
                                      <p:cBhvr>
                                        <p:cTn id="77" dur="1" fill="hold">
                                          <p:stCondLst>
                                            <p:cond delay="249"/>
                                          </p:stCondLst>
                                        </p:cTn>
                                        <p:tgtEl>
                                          <p:spTgt spid="17420"/>
                                        </p:tgtEl>
                                        <p:attrNameLst>
                                          <p:attrName>style.visibility</p:attrName>
                                        </p:attrNameLst>
                                      </p:cBhvr>
                                      <p:to>
                                        <p:strVal val="hidden"/>
                                      </p:to>
                                    </p:set>
                                  </p:childTnLst>
                                </p:cTn>
                              </p:par>
                            </p:childTnLst>
                          </p:cTn>
                        </p:par>
                        <p:par>
                          <p:cTn id="78" fill="hold">
                            <p:stCondLst>
                              <p:cond delay="1500"/>
                            </p:stCondLst>
                            <p:childTnLst>
                              <p:par>
                                <p:cTn id="79" presetID="1" presetClass="exit" presetSubtype="0" fill="hold" nodeType="afterEffect">
                                  <p:stCondLst>
                                    <p:cond delay="0"/>
                                  </p:stCondLst>
                                  <p:childTnLst>
                                    <p:set>
                                      <p:cBhvr>
                                        <p:cTn id="80" dur="1" fill="hold">
                                          <p:stCondLst>
                                            <p:cond delay="0"/>
                                          </p:stCondLst>
                                        </p:cTn>
                                        <p:tgtEl>
                                          <p:spTgt spid="17427"/>
                                        </p:tgtEl>
                                        <p:attrNameLst>
                                          <p:attrName>style.visibility</p:attrName>
                                        </p:attrNameLst>
                                      </p:cBhvr>
                                      <p:to>
                                        <p:strVal val="hidden"/>
                                      </p:to>
                                    </p:set>
                                  </p:childTnLst>
                                </p:cTn>
                              </p:par>
                            </p:childTnLst>
                          </p:cTn>
                        </p:par>
                        <p:par>
                          <p:cTn id="81" fill="hold">
                            <p:stCondLst>
                              <p:cond delay="1500"/>
                            </p:stCondLst>
                            <p:childTnLst>
                              <p:par>
                                <p:cTn id="82" presetID="10" presetClass="exit" presetSubtype="0" fill="hold" nodeType="afterEffect">
                                  <p:stCondLst>
                                    <p:cond delay="0"/>
                                  </p:stCondLst>
                                  <p:childTnLst>
                                    <p:animEffect transition="in">
                                      <p:cBhvr>
                                        <p:cTn id="83" dur="250"/>
                                        <p:tgtEl>
                                          <p:spTgt spid="17417"/>
                                        </p:tgtEl>
                                      </p:cBhvr>
                                    </p:animEffect>
                                    <p:set>
                                      <p:cBhvr>
                                        <p:cTn id="84" dur="1" fill="hold">
                                          <p:stCondLst>
                                            <p:cond delay="249"/>
                                          </p:stCondLst>
                                        </p:cTn>
                                        <p:tgtEl>
                                          <p:spTgt spid="17417"/>
                                        </p:tgtEl>
                                        <p:attrNameLst>
                                          <p:attrName>style.visibility</p:attrName>
                                        </p:attrNameLst>
                                      </p:cBhvr>
                                      <p:to>
                                        <p:strVal val="hidden"/>
                                      </p:to>
                                    </p:set>
                                  </p:childTnLst>
                                </p:cTn>
                              </p:par>
                            </p:childTnLst>
                          </p:cTn>
                        </p:par>
                        <p:par>
                          <p:cTn id="85" fill="hold">
                            <p:stCondLst>
                              <p:cond delay="2000"/>
                            </p:stCondLst>
                            <p:childTnLst>
                              <p:par>
                                <p:cTn id="86" presetID="1" presetClass="exit" presetSubtype="0" fill="hold" nodeType="afterEffect">
                                  <p:stCondLst>
                                    <p:cond delay="0"/>
                                  </p:stCondLst>
                                  <p:childTnLst>
                                    <p:set>
                                      <p:cBhvr>
                                        <p:cTn id="87" dur="1" fill="hold">
                                          <p:stCondLst>
                                            <p:cond delay="0"/>
                                          </p:stCondLst>
                                        </p:cTn>
                                        <p:tgtEl>
                                          <p:spTgt spid="17426"/>
                                        </p:tgtEl>
                                        <p:attrNameLst>
                                          <p:attrName>style.visibility</p:attrName>
                                        </p:attrNameLst>
                                      </p:cBhvr>
                                      <p:to>
                                        <p:strVal val="hidden"/>
                                      </p:to>
                                    </p:set>
                                  </p:childTnLst>
                                </p:cTn>
                              </p:par>
                            </p:childTnLst>
                          </p:cTn>
                        </p:par>
                        <p:par>
                          <p:cTn id="88" fill="hold">
                            <p:stCondLst>
                              <p:cond delay="2000"/>
                            </p:stCondLst>
                            <p:childTnLst>
                              <p:par>
                                <p:cTn id="89" presetID="10" presetClass="exit" presetSubtype="0" fill="hold" nodeType="afterEffect">
                                  <p:stCondLst>
                                    <p:cond delay="0"/>
                                  </p:stCondLst>
                                  <p:childTnLst>
                                    <p:animEffect transition="in">
                                      <p:cBhvr>
                                        <p:cTn id="90" dur="250"/>
                                        <p:tgtEl>
                                          <p:spTgt spid="17414"/>
                                        </p:tgtEl>
                                      </p:cBhvr>
                                    </p:animEffect>
                                    <p:set>
                                      <p:cBhvr>
                                        <p:cTn id="91" dur="1" fill="hold">
                                          <p:stCondLst>
                                            <p:cond delay="249"/>
                                          </p:stCondLst>
                                        </p:cTn>
                                        <p:tgtEl>
                                          <p:spTgt spid="17414"/>
                                        </p:tgtEl>
                                        <p:attrNameLst>
                                          <p:attrName>style.visibility</p:attrName>
                                        </p:attrNameLst>
                                      </p:cBhvr>
                                      <p:to>
                                        <p:strVal val="hidden"/>
                                      </p:to>
                                    </p:set>
                                  </p:childTnLst>
                                </p:cTn>
                              </p:par>
                            </p:childTnLst>
                          </p:cTn>
                        </p:par>
                        <p:par>
                          <p:cTn id="92" fill="hold">
                            <p:stCondLst>
                              <p:cond delay="2500"/>
                            </p:stCondLst>
                            <p:childTnLst>
                              <p:par>
                                <p:cTn id="93" presetID="10" presetClass="exit" presetSubtype="0" fill="hold" grpId="1" nodeType="afterEffect">
                                  <p:stCondLst>
                                    <p:cond delay="0"/>
                                  </p:stCondLst>
                                  <p:childTnLst>
                                    <p:animEffect transition="in">
                                      <p:cBhvr>
                                        <p:cTn id="94" dur="250"/>
                                        <p:tgtEl>
                                          <p:spTgt spid="17413"/>
                                        </p:tgtEl>
                                      </p:cBhvr>
                                    </p:animEffect>
                                    <p:set>
                                      <p:cBhvr>
                                        <p:cTn id="95" dur="1" fill="hold">
                                          <p:stCondLst>
                                            <p:cond delay="249"/>
                                          </p:stCondLst>
                                        </p:cTn>
                                        <p:tgtEl>
                                          <p:spTgt spid="17413"/>
                                        </p:tgtEl>
                                        <p:attrNameLst>
                                          <p:attrName>style.visibility</p:attrName>
                                        </p:attrNameLst>
                                      </p:cBhvr>
                                      <p:to>
                                        <p:strVal val="hidden"/>
                                      </p:to>
                                    </p:set>
                                  </p:childTnLst>
                                </p:cTn>
                              </p:par>
                            </p:childTnLst>
                          </p:cTn>
                        </p:par>
                        <p:par>
                          <p:cTn id="96" fill="hold">
                            <p:stCondLst>
                              <p:cond delay="3000"/>
                            </p:stCondLst>
                            <p:childTnLst>
                              <p:par>
                                <p:cTn id="97" presetID="10" presetClass="exit" presetSubtype="0" fill="hold" grpId="1" nodeType="afterEffect">
                                  <p:stCondLst>
                                    <p:cond delay="0"/>
                                  </p:stCondLst>
                                  <p:childTnLst>
                                    <p:animEffect transition="in">
                                      <p:cBhvr>
                                        <p:cTn id="98" dur="250"/>
                                        <p:tgtEl>
                                          <p:spTgt spid="17412"/>
                                        </p:tgtEl>
                                      </p:cBhvr>
                                    </p:animEffect>
                                    <p:set>
                                      <p:cBhvr>
                                        <p:cTn id="99" dur="1" fill="hold">
                                          <p:stCondLst>
                                            <p:cond delay="249"/>
                                          </p:stCondLst>
                                        </p:cTn>
                                        <p:tgtEl>
                                          <p:spTgt spid="17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ldLvl="0"/>
      <p:bldP spid="17412" grpId="1" bldLvl="0"/>
      <p:bldP spid="17413" grpId="0" bldLvl="0"/>
      <p:bldP spid="17413" grpId="1"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8435" name="组合 18434"/>
          <p:cNvGrpSpPr/>
          <p:nvPr/>
        </p:nvGrpSpPr>
        <p:grpSpPr>
          <a:xfrm>
            <a:off x="2008188" y="2389188"/>
            <a:ext cx="2079625" cy="2079625"/>
            <a:chOff x="0" y="0"/>
            <a:chExt cx="2079522" cy="2079522"/>
          </a:xfrm>
        </p:grpSpPr>
        <p:grpSp>
          <p:nvGrpSpPr>
            <p:cNvPr id="18436" name="组合 18435"/>
            <p:cNvGrpSpPr/>
            <p:nvPr/>
          </p:nvGrpSpPr>
          <p:grpSpPr>
            <a:xfrm>
              <a:off x="0" y="0"/>
              <a:ext cx="2079522" cy="2079522"/>
              <a:chOff x="0" y="0"/>
              <a:chExt cx="2079522" cy="2079522"/>
            </a:xfrm>
          </p:grpSpPr>
          <p:sp>
            <p:nvSpPr>
              <p:cNvPr id="18437"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18438"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18439"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18440" name="文本框 42"/>
            <p:cNvSpPr/>
            <p:nvPr/>
          </p:nvSpPr>
          <p:spPr>
            <a:xfrm>
              <a:off x="386429" y="311595"/>
              <a:ext cx="1329210" cy="1446550"/>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rPr>
                <a:t>01</a:t>
              </a:r>
              <a:endParaRPr lang="zh-CN" altLang="en-US"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18441" name="组合 18440"/>
          <p:cNvGrpSpPr/>
          <p:nvPr/>
        </p:nvGrpSpPr>
        <p:grpSpPr>
          <a:xfrm>
            <a:off x="6618288" y="1127125"/>
            <a:ext cx="4822825" cy="103188"/>
            <a:chOff x="0" y="0"/>
            <a:chExt cx="4822371" cy="103239"/>
          </a:xfrm>
        </p:grpSpPr>
        <p:sp>
          <p:nvSpPr>
            <p:cNvPr id="18442"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3"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18444"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责任体系</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18445" name="组合 18444"/>
          <p:cNvGrpSpPr/>
          <p:nvPr/>
        </p:nvGrpSpPr>
        <p:grpSpPr>
          <a:xfrm>
            <a:off x="6238875" y="3568700"/>
            <a:ext cx="4600575" cy="801688"/>
            <a:chOff x="0" y="0"/>
            <a:chExt cx="4600326" cy="801459"/>
          </a:xfrm>
        </p:grpSpPr>
        <p:sp>
          <p:nvSpPr>
            <p:cNvPr id="18446" name="矩形 220"/>
            <p:cNvSpPr/>
            <p:nvPr/>
          </p:nvSpPr>
          <p:spPr>
            <a:xfrm>
              <a:off x="807788" y="339794"/>
              <a:ext cx="3792538" cy="461665"/>
            </a:xfrm>
            <a:prstGeom prst="rect">
              <a:avLst/>
            </a:prstGeom>
            <a:noFill/>
            <a:ln w="9525">
              <a:noFill/>
            </a:ln>
          </p:spPr>
          <p:txBody>
            <a:bodyPr>
              <a:spAutoFit/>
            </a:bodyPr>
            <a:lstStyle/>
            <a:p>
              <a:pPr lvl="0" algn="just" eaLnBrk="1" hangingPunct="1"/>
              <a:r>
                <a:rPr lang="zh-CN" altLang="en-US" sz="2400" b="1" dirty="0">
                  <a:latin typeface="仿宋_GB2312" pitchFamily="1" charset="-122"/>
                  <a:ea typeface="仿宋_GB2312" pitchFamily="1" charset="-122"/>
                  <a:sym typeface="Times New Roman" panose="02020603050405020304" pitchFamily="2" charset="0"/>
                </a:rPr>
                <a:t>机构职责</a:t>
              </a:r>
              <a:endParaRPr lang="zh-CN" altLang="en-US" sz="2400" b="1" dirty="0">
                <a:latin typeface="仿宋_GB2312" pitchFamily="1" charset="-122"/>
                <a:ea typeface="仿宋_GB2312" pitchFamily="1" charset="-122"/>
              </a:endParaRPr>
            </a:p>
          </p:txBody>
        </p:sp>
        <p:grpSp>
          <p:nvGrpSpPr>
            <p:cNvPr id="18447" name="组合 18446"/>
            <p:cNvGrpSpPr/>
            <p:nvPr/>
          </p:nvGrpSpPr>
          <p:grpSpPr>
            <a:xfrm>
              <a:off x="0" y="0"/>
              <a:ext cx="720000" cy="720000"/>
              <a:chOff x="0" y="0"/>
              <a:chExt cx="720000" cy="720000"/>
            </a:xfrm>
          </p:grpSpPr>
          <p:sp>
            <p:nvSpPr>
              <p:cNvPr id="18448" name="Freeform 54"/>
              <p:cNvSpPr/>
              <p:nvPr/>
            </p:nvSpPr>
            <p:spPr>
              <a:xfrm>
                <a:off x="0" y="0"/>
                <a:ext cx="720000" cy="720000"/>
              </a:xfrm>
              <a:custGeom>
                <a:avLst/>
                <a:gdLst/>
                <a:ahLst/>
                <a:cxnLst>
                  <a:cxn ang="0">
                    <a:pos x="33079" y="0"/>
                  </a:cxn>
                  <a:cxn ang="0">
                    <a:pos x="19949" y="3793"/>
                  </a:cxn>
                  <a:cxn ang="0">
                    <a:pos x="5299" y="15174"/>
                  </a:cxn>
                  <a:cxn ang="0">
                    <a:pos x="52387" y="32624"/>
                  </a:cxn>
                  <a:cxn ang="0">
                    <a:pos x="32421" y="57661"/>
                  </a:cxn>
                  <a:cxn ang="0">
                    <a:pos x="7138" y="22472"/>
                  </a:cxn>
                  <a:cxn ang="0">
                    <a:pos x="42075" y="58131"/>
                  </a:cxn>
                  <a:cxn ang="0">
                    <a:pos x="6918" y="32806"/>
                  </a:cxn>
                  <a:cxn ang="0">
                    <a:pos x="31222" y="11274"/>
                  </a:cxn>
                  <a:cxn ang="0">
                    <a:pos x="49450" y="58313"/>
                  </a:cxn>
                  <a:cxn ang="0">
                    <a:pos x="61602" y="44368"/>
                  </a:cxn>
                  <a:cxn ang="0">
                    <a:pos x="64640" y="31941"/>
                  </a:cxn>
                  <a:cxn ang="0">
                    <a:pos x="61602" y="19513"/>
                  </a:cxn>
                  <a:cxn ang="0">
                    <a:pos x="49450" y="4810"/>
                  </a:cxn>
                  <a:cxn ang="0">
                    <a:pos x="31222" y="53366"/>
                  </a:cxn>
                  <a:cxn ang="0">
                    <a:pos x="6918" y="31834"/>
                  </a:cxn>
                  <a:cxn ang="0">
                    <a:pos x="42075" y="5750"/>
                  </a:cxn>
                  <a:cxn ang="0">
                    <a:pos x="7138" y="42168"/>
                  </a:cxn>
                  <a:cxn ang="0">
                    <a:pos x="32421" y="6979"/>
                  </a:cxn>
                  <a:cxn ang="0">
                    <a:pos x="52387" y="30499"/>
                  </a:cxn>
                  <a:cxn ang="0">
                    <a:pos x="5299" y="49466"/>
                  </a:cxn>
                  <a:cxn ang="0">
                    <a:pos x="19949" y="60847"/>
                  </a:cxn>
                  <a:cxn ang="0">
                    <a:pos x="33079" y="64640"/>
                  </a:cxn>
                  <a:cxn ang="0">
                    <a:pos x="44691" y="60847"/>
                  </a:cxn>
                  <a:cxn ang="0">
                    <a:pos x="59341" y="49466"/>
                  </a:cxn>
                  <a:cxn ang="0">
                    <a:pos x="12253" y="30499"/>
                  </a:cxn>
                  <a:cxn ang="0">
                    <a:pos x="32219" y="6979"/>
                  </a:cxn>
                  <a:cxn ang="0">
                    <a:pos x="57502" y="42168"/>
                  </a:cxn>
                  <a:cxn ang="0">
                    <a:pos x="23325" y="5750"/>
                  </a:cxn>
                  <a:cxn ang="0">
                    <a:pos x="58481" y="31834"/>
                  </a:cxn>
                  <a:cxn ang="0">
                    <a:pos x="33418" y="53366"/>
                  </a:cxn>
                  <a:cxn ang="0">
                    <a:pos x="15190" y="4810"/>
                  </a:cxn>
                  <a:cxn ang="0">
                    <a:pos x="3038" y="19513"/>
                  </a:cxn>
                  <a:cxn ang="0">
                    <a:pos x="0" y="31941"/>
                  </a:cxn>
                  <a:cxn ang="0">
                    <a:pos x="3038" y="44368"/>
                  </a:cxn>
                  <a:cxn ang="0">
                    <a:pos x="15190" y="58313"/>
                  </a:cxn>
                  <a:cxn ang="0">
                    <a:pos x="33418" y="11274"/>
                  </a:cxn>
                  <a:cxn ang="0">
                    <a:pos x="58481" y="32806"/>
                  </a:cxn>
                  <a:cxn ang="0">
                    <a:pos x="23325" y="58131"/>
                  </a:cxn>
                  <a:cxn ang="0">
                    <a:pos x="57502" y="22472"/>
                  </a:cxn>
                  <a:cxn ang="0">
                    <a:pos x="32219" y="57661"/>
                  </a:cxn>
                  <a:cxn ang="0">
                    <a:pos x="12253" y="32624"/>
                  </a:cxn>
                  <a:cxn ang="0">
                    <a:pos x="59341" y="15174"/>
                  </a:cxn>
                  <a:cxn ang="0">
                    <a:pos x="44691" y="3793"/>
                  </a:cxn>
                  <a:cxn ang="0">
                    <a:pos x="33079" y="0"/>
                  </a:cxn>
                </a:cxnLst>
                <a:rect l="0" t="0" r="0" b="0"/>
                <a:pathLst>
                  <a:path w="948" h="949">
                    <a:moveTo>
                      <a:pt x="475" y="0"/>
                    </a:moveTo>
                    <a:lnTo>
                      <a:pt x="544" y="5"/>
                    </a:lnTo>
                    <a:lnTo>
                      <a:pt x="611" y="20"/>
                    </a:lnTo>
                    <a:lnTo>
                      <a:pt x="673" y="43"/>
                    </a:lnTo>
                    <a:lnTo>
                      <a:pt x="733" y="76"/>
                    </a:lnTo>
                    <a:lnTo>
                      <a:pt x="786" y="116"/>
                    </a:lnTo>
                    <a:lnTo>
                      <a:pt x="832" y="163"/>
                    </a:lnTo>
                    <a:lnTo>
                      <a:pt x="872" y="216"/>
                    </a:lnTo>
                    <a:lnTo>
                      <a:pt x="904" y="274"/>
                    </a:lnTo>
                    <a:lnTo>
                      <a:pt x="928" y="336"/>
                    </a:lnTo>
                    <a:lnTo>
                      <a:pt x="944" y="404"/>
                    </a:lnTo>
                    <a:lnTo>
                      <a:pt x="948" y="474"/>
                    </a:lnTo>
                    <a:lnTo>
                      <a:pt x="944" y="544"/>
                    </a:lnTo>
                    <a:lnTo>
                      <a:pt x="928" y="611"/>
                    </a:lnTo>
                    <a:lnTo>
                      <a:pt x="904" y="675"/>
                    </a:lnTo>
                    <a:lnTo>
                      <a:pt x="872" y="733"/>
                    </a:lnTo>
                    <a:lnTo>
                      <a:pt x="832" y="785"/>
                    </a:lnTo>
                    <a:lnTo>
                      <a:pt x="786" y="833"/>
                    </a:lnTo>
                    <a:lnTo>
                      <a:pt x="733" y="873"/>
                    </a:lnTo>
                    <a:lnTo>
                      <a:pt x="673" y="904"/>
                    </a:lnTo>
                    <a:lnTo>
                      <a:pt x="611" y="929"/>
                    </a:lnTo>
                    <a:lnTo>
                      <a:pt x="544" y="944"/>
                    </a:lnTo>
                    <a:lnTo>
                      <a:pt x="475" y="949"/>
                    </a:lnTo>
                    <a:lnTo>
                      <a:pt x="404" y="944"/>
                    </a:lnTo>
                    <a:lnTo>
                      <a:pt x="337" y="929"/>
                    </a:lnTo>
                    <a:lnTo>
                      <a:pt x="275" y="904"/>
                    </a:lnTo>
                    <a:lnTo>
                      <a:pt x="215" y="873"/>
                    </a:lnTo>
                    <a:lnTo>
                      <a:pt x="162" y="833"/>
                    </a:lnTo>
                    <a:lnTo>
                      <a:pt x="117" y="785"/>
                    </a:lnTo>
                    <a:lnTo>
                      <a:pt x="77" y="733"/>
                    </a:lnTo>
                    <a:lnTo>
                      <a:pt x="44" y="675"/>
                    </a:lnTo>
                    <a:lnTo>
                      <a:pt x="20" y="611"/>
                    </a:lnTo>
                    <a:lnTo>
                      <a:pt x="4" y="544"/>
                    </a:lnTo>
                    <a:lnTo>
                      <a:pt x="0" y="474"/>
                    </a:lnTo>
                    <a:lnTo>
                      <a:pt x="4" y="404"/>
                    </a:lnTo>
                    <a:lnTo>
                      <a:pt x="20" y="336"/>
                    </a:lnTo>
                    <a:lnTo>
                      <a:pt x="44" y="274"/>
                    </a:lnTo>
                    <a:lnTo>
                      <a:pt x="77" y="216"/>
                    </a:lnTo>
                    <a:lnTo>
                      <a:pt x="117" y="163"/>
                    </a:lnTo>
                    <a:lnTo>
                      <a:pt x="162" y="116"/>
                    </a:lnTo>
                    <a:lnTo>
                      <a:pt x="215" y="76"/>
                    </a:lnTo>
                    <a:lnTo>
                      <a:pt x="275" y="43"/>
                    </a:lnTo>
                    <a:lnTo>
                      <a:pt x="337" y="20"/>
                    </a:lnTo>
                    <a:lnTo>
                      <a:pt x="404" y="5"/>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sp>
            <p:nvSpPr>
              <p:cNvPr id="18449" name="Freeform 56"/>
              <p:cNvSpPr>
                <a:spLocks noChangeAspect="1" noEditPoints="1"/>
              </p:cNvSpPr>
              <p:nvPr/>
            </p:nvSpPr>
            <p:spPr>
              <a:xfrm>
                <a:off x="173360" y="213049"/>
                <a:ext cx="207963" cy="360362"/>
              </a:xfrm>
              <a:custGeom>
                <a:avLst/>
                <a:gdLst/>
                <a:ahLst/>
                <a:cxnLst>
                  <a:cxn ang="0">
                    <a:pos x="52733" y="59428"/>
                  </a:cxn>
                  <a:cxn ang="0">
                    <a:pos x="52733" y="43104"/>
                  </a:cxn>
                  <a:cxn ang="0">
                    <a:pos x="37997" y="43104"/>
                  </a:cxn>
                  <a:cxn ang="0">
                    <a:pos x="37997" y="59428"/>
                  </a:cxn>
                  <a:cxn ang="0">
                    <a:pos x="52733" y="59428"/>
                  </a:cxn>
                  <a:cxn ang="0">
                    <a:pos x="40481" y="59428"/>
                  </a:cxn>
                  <a:cxn ang="0">
                    <a:pos x="40481" y="43104"/>
                  </a:cxn>
                  <a:cxn ang="0">
                    <a:pos x="24158" y="43104"/>
                  </a:cxn>
                  <a:cxn ang="0">
                    <a:pos x="24158" y="59428"/>
                  </a:cxn>
                  <a:cxn ang="0">
                    <a:pos x="40481" y="59428"/>
                  </a:cxn>
                  <a:cxn ang="0">
                    <a:pos x="52733" y="49558"/>
                  </a:cxn>
                  <a:cxn ang="0">
                    <a:pos x="52733" y="34822"/>
                  </a:cxn>
                  <a:cxn ang="0">
                    <a:pos x="37997" y="34822"/>
                  </a:cxn>
                  <a:cxn ang="0">
                    <a:pos x="37997" y="49558"/>
                  </a:cxn>
                  <a:cxn ang="0">
                    <a:pos x="52733" y="49558"/>
                  </a:cxn>
                  <a:cxn ang="0">
                    <a:pos x="40481" y="49558"/>
                  </a:cxn>
                  <a:cxn ang="0">
                    <a:pos x="40481" y="34822"/>
                  </a:cxn>
                  <a:cxn ang="0">
                    <a:pos x="24158" y="34822"/>
                  </a:cxn>
                  <a:cxn ang="0">
                    <a:pos x="24158" y="49558"/>
                  </a:cxn>
                  <a:cxn ang="0">
                    <a:pos x="40481" y="49558"/>
                  </a:cxn>
                  <a:cxn ang="0">
                    <a:pos x="52733" y="41275"/>
                  </a:cxn>
                  <a:cxn ang="0">
                    <a:pos x="52733" y="24951"/>
                  </a:cxn>
                  <a:cxn ang="0">
                    <a:pos x="37997" y="24951"/>
                  </a:cxn>
                  <a:cxn ang="0">
                    <a:pos x="37997" y="41275"/>
                  </a:cxn>
                  <a:cxn ang="0">
                    <a:pos x="52733" y="41275"/>
                  </a:cxn>
                  <a:cxn ang="0">
                    <a:pos x="40481" y="41275"/>
                  </a:cxn>
                  <a:cxn ang="0">
                    <a:pos x="40481" y="24951"/>
                  </a:cxn>
                  <a:cxn ang="0">
                    <a:pos x="24158" y="24951"/>
                  </a:cxn>
                  <a:cxn ang="0">
                    <a:pos x="24158" y="41275"/>
                  </a:cxn>
                  <a:cxn ang="0">
                    <a:pos x="40481" y="41275"/>
                  </a:cxn>
                  <a:cxn ang="0">
                    <a:pos x="1588" y="0"/>
                  </a:cxn>
                  <a:cxn ang="0">
                    <a:pos x="9767" y="0"/>
                  </a:cxn>
                  <a:cxn ang="0">
                    <a:pos x="11355" y="0"/>
                  </a:cxn>
                  <a:cxn ang="0">
                    <a:pos x="11355" y="794"/>
                  </a:cxn>
                  <a:cxn ang="0">
                    <a:pos x="11355" y="31095"/>
                  </a:cxn>
                  <a:cxn ang="0">
                    <a:pos x="11355" y="32682"/>
                  </a:cxn>
                  <a:cxn ang="0">
                    <a:pos x="9767" y="32682"/>
                  </a:cxn>
                  <a:cxn ang="0">
                    <a:pos x="4660" y="32682"/>
                  </a:cxn>
                  <a:cxn ang="0">
                    <a:pos x="4660" y="29162"/>
                  </a:cxn>
                  <a:cxn ang="0">
                    <a:pos x="6695" y="29162"/>
                  </a:cxn>
                  <a:cxn ang="0">
                    <a:pos x="6695" y="32682"/>
                  </a:cxn>
                  <a:cxn ang="0">
                    <a:pos x="1588" y="32682"/>
                  </a:cxn>
                  <a:cxn ang="0">
                    <a:pos x="0" y="32682"/>
                  </a:cxn>
                  <a:cxn ang="0">
                    <a:pos x="0" y="31095"/>
                  </a:cxn>
                  <a:cxn ang="0">
                    <a:pos x="0" y="794"/>
                  </a:cxn>
                  <a:cxn ang="0">
                    <a:pos x="0" y="0"/>
                  </a:cxn>
                  <a:cxn ang="0">
                    <a:pos x="1588" y="0"/>
                  </a:cxn>
                </a:cxnLst>
                <a:rect l="0" t="0" r="0" b="0"/>
                <a:pathLst>
                  <a:path w="262" h="454">
                    <a:moveTo>
                      <a:pt x="149" y="240"/>
                    </a:moveTo>
                    <a:lnTo>
                      <a:pt x="149" y="302"/>
                    </a:lnTo>
                    <a:lnTo>
                      <a:pt x="213" y="302"/>
                    </a:lnTo>
                    <a:lnTo>
                      <a:pt x="213" y="240"/>
                    </a:lnTo>
                    <a:lnTo>
                      <a:pt x="149" y="240"/>
                    </a:lnTo>
                    <a:close/>
                    <a:moveTo>
                      <a:pt x="51" y="240"/>
                    </a:moveTo>
                    <a:lnTo>
                      <a:pt x="51" y="302"/>
                    </a:lnTo>
                    <a:lnTo>
                      <a:pt x="113" y="302"/>
                    </a:lnTo>
                    <a:lnTo>
                      <a:pt x="113" y="240"/>
                    </a:lnTo>
                    <a:lnTo>
                      <a:pt x="51" y="240"/>
                    </a:lnTo>
                    <a:close/>
                    <a:moveTo>
                      <a:pt x="149" y="145"/>
                    </a:moveTo>
                    <a:lnTo>
                      <a:pt x="149" y="209"/>
                    </a:lnTo>
                    <a:lnTo>
                      <a:pt x="213" y="209"/>
                    </a:lnTo>
                    <a:lnTo>
                      <a:pt x="213" y="145"/>
                    </a:lnTo>
                    <a:lnTo>
                      <a:pt x="149" y="145"/>
                    </a:lnTo>
                    <a:close/>
                    <a:moveTo>
                      <a:pt x="51" y="145"/>
                    </a:moveTo>
                    <a:lnTo>
                      <a:pt x="51" y="209"/>
                    </a:lnTo>
                    <a:lnTo>
                      <a:pt x="113" y="209"/>
                    </a:lnTo>
                    <a:lnTo>
                      <a:pt x="113" y="145"/>
                    </a:lnTo>
                    <a:lnTo>
                      <a:pt x="51" y="145"/>
                    </a:lnTo>
                    <a:close/>
                    <a:moveTo>
                      <a:pt x="149" y="52"/>
                    </a:moveTo>
                    <a:lnTo>
                      <a:pt x="149" y="114"/>
                    </a:lnTo>
                    <a:lnTo>
                      <a:pt x="213" y="114"/>
                    </a:lnTo>
                    <a:lnTo>
                      <a:pt x="213" y="52"/>
                    </a:lnTo>
                    <a:lnTo>
                      <a:pt x="149" y="52"/>
                    </a:lnTo>
                    <a:close/>
                    <a:moveTo>
                      <a:pt x="51" y="52"/>
                    </a:moveTo>
                    <a:lnTo>
                      <a:pt x="51" y="114"/>
                    </a:lnTo>
                    <a:lnTo>
                      <a:pt x="113" y="114"/>
                    </a:lnTo>
                    <a:lnTo>
                      <a:pt x="113" y="52"/>
                    </a:lnTo>
                    <a:lnTo>
                      <a:pt x="51" y="52"/>
                    </a:lnTo>
                    <a:close/>
                    <a:moveTo>
                      <a:pt x="2" y="0"/>
                    </a:moveTo>
                    <a:lnTo>
                      <a:pt x="260" y="0"/>
                    </a:lnTo>
                    <a:lnTo>
                      <a:pt x="262" y="0"/>
                    </a:lnTo>
                    <a:lnTo>
                      <a:pt x="262" y="1"/>
                    </a:lnTo>
                    <a:lnTo>
                      <a:pt x="262" y="452"/>
                    </a:lnTo>
                    <a:lnTo>
                      <a:pt x="262" y="454"/>
                    </a:lnTo>
                    <a:lnTo>
                      <a:pt x="260" y="454"/>
                    </a:lnTo>
                    <a:lnTo>
                      <a:pt x="171" y="454"/>
                    </a:lnTo>
                    <a:lnTo>
                      <a:pt x="171" y="367"/>
                    </a:lnTo>
                    <a:lnTo>
                      <a:pt x="91" y="367"/>
                    </a:lnTo>
                    <a:lnTo>
                      <a:pt x="91" y="454"/>
                    </a:lnTo>
                    <a:lnTo>
                      <a:pt x="2" y="454"/>
                    </a:lnTo>
                    <a:lnTo>
                      <a:pt x="0" y="454"/>
                    </a:lnTo>
                    <a:lnTo>
                      <a:pt x="0" y="452"/>
                    </a:lnTo>
                    <a:lnTo>
                      <a:pt x="0" y="1"/>
                    </a:lnTo>
                    <a:lnTo>
                      <a:pt x="0" y="0"/>
                    </a:lnTo>
                    <a:lnTo>
                      <a:pt x="2"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sp>
            <p:nvSpPr>
              <p:cNvPr id="18450" name="Freeform 57"/>
              <p:cNvSpPr>
                <a:spLocks noChangeAspect="1" noEditPoints="1"/>
              </p:cNvSpPr>
              <p:nvPr/>
            </p:nvSpPr>
            <p:spPr>
              <a:xfrm>
                <a:off x="399394" y="333066"/>
                <a:ext cx="153988" cy="245269"/>
              </a:xfrm>
              <a:custGeom>
                <a:avLst/>
                <a:gdLst/>
                <a:ahLst/>
                <a:cxnLst>
                  <a:cxn ang="0">
                    <a:pos x="19844" y="6247"/>
                  </a:cxn>
                  <a:cxn ang="0">
                    <a:pos x="19844" y="30853"/>
                  </a:cxn>
                  <a:cxn ang="0">
                    <a:pos x="3072" y="30853"/>
                  </a:cxn>
                  <a:cxn ang="0">
                    <a:pos x="3072" y="6247"/>
                  </a:cxn>
                  <a:cxn ang="0">
                    <a:pos x="19844" y="6247"/>
                  </a:cxn>
                  <a:cxn ang="0">
                    <a:pos x="19844" y="20983"/>
                  </a:cxn>
                  <a:cxn ang="0">
                    <a:pos x="19844" y="47177"/>
                  </a:cxn>
                  <a:cxn ang="0">
                    <a:pos x="3072" y="47177"/>
                  </a:cxn>
                  <a:cxn ang="0">
                    <a:pos x="3072" y="20983"/>
                  </a:cxn>
                  <a:cxn ang="0">
                    <a:pos x="19844" y="20983"/>
                  </a:cxn>
                  <a:cxn ang="0">
                    <a:pos x="19844" y="37306"/>
                  </a:cxn>
                  <a:cxn ang="0">
                    <a:pos x="19844" y="61913"/>
                  </a:cxn>
                  <a:cxn ang="0">
                    <a:pos x="3072" y="61913"/>
                  </a:cxn>
                  <a:cxn ang="0">
                    <a:pos x="3072" y="37306"/>
                  </a:cxn>
                  <a:cxn ang="0">
                    <a:pos x="19844" y="37306"/>
                  </a:cxn>
                  <a:cxn ang="0">
                    <a:pos x="9525" y="0"/>
                  </a:cxn>
                  <a:cxn ang="0">
                    <a:pos x="13391" y="0"/>
                  </a:cxn>
                  <a:cxn ang="0">
                    <a:pos x="17360" y="1588"/>
                  </a:cxn>
                  <a:cxn ang="0">
                    <a:pos x="20535" y="3175"/>
                  </a:cxn>
                  <a:cxn ang="0">
                    <a:pos x="22916" y="7144"/>
                  </a:cxn>
                  <a:cxn ang="0">
                    <a:pos x="22916" y="10319"/>
                  </a:cxn>
                  <a:cxn ang="0">
                    <a:pos x="22916" y="47073"/>
                  </a:cxn>
                  <a:cxn ang="0">
                    <a:pos x="22916" y="48661"/>
                  </a:cxn>
                  <a:cxn ang="0">
                    <a:pos x="21328" y="48661"/>
                  </a:cxn>
                  <a:cxn ang="0">
                    <a:pos x="35271" y="48661"/>
                  </a:cxn>
                  <a:cxn ang="0">
                    <a:pos x="35271" y="2623"/>
                  </a:cxn>
                  <a:cxn ang="0">
                    <a:pos x="54769" y="2623"/>
                  </a:cxn>
                  <a:cxn ang="0">
                    <a:pos x="54769" y="48661"/>
                  </a:cxn>
                  <a:cxn ang="0">
                    <a:pos x="0" y="48661"/>
                  </a:cxn>
                  <a:cxn ang="0">
                    <a:pos x="0" y="48661"/>
                  </a:cxn>
                  <a:cxn ang="0">
                    <a:pos x="0" y="47073"/>
                  </a:cxn>
                  <a:cxn ang="0">
                    <a:pos x="0" y="10319"/>
                  </a:cxn>
                  <a:cxn ang="0">
                    <a:pos x="0" y="7144"/>
                  </a:cxn>
                  <a:cxn ang="0">
                    <a:pos x="2381" y="3175"/>
                  </a:cxn>
                  <a:cxn ang="0">
                    <a:pos x="5556" y="1588"/>
                  </a:cxn>
                  <a:cxn ang="0">
                    <a:pos x="9525" y="0"/>
                  </a:cxn>
                </a:cxnLst>
                <a:rect l="0" t="0" r="0" b="0"/>
                <a:pathLst>
                  <a:path w="194" h="309">
                    <a:moveTo>
                      <a:pt x="25" y="173"/>
                    </a:moveTo>
                    <a:lnTo>
                      <a:pt x="25" y="204"/>
                    </a:lnTo>
                    <a:lnTo>
                      <a:pt x="169" y="204"/>
                    </a:lnTo>
                    <a:lnTo>
                      <a:pt x="169" y="173"/>
                    </a:lnTo>
                    <a:lnTo>
                      <a:pt x="25" y="173"/>
                    </a:lnTo>
                    <a:close/>
                    <a:moveTo>
                      <a:pt x="25" y="109"/>
                    </a:moveTo>
                    <a:lnTo>
                      <a:pt x="25" y="142"/>
                    </a:lnTo>
                    <a:lnTo>
                      <a:pt x="169" y="142"/>
                    </a:lnTo>
                    <a:lnTo>
                      <a:pt x="169" y="109"/>
                    </a:lnTo>
                    <a:lnTo>
                      <a:pt x="25" y="109"/>
                    </a:lnTo>
                    <a:close/>
                    <a:moveTo>
                      <a:pt x="25" y="47"/>
                    </a:moveTo>
                    <a:lnTo>
                      <a:pt x="25" y="78"/>
                    </a:lnTo>
                    <a:lnTo>
                      <a:pt x="169" y="78"/>
                    </a:lnTo>
                    <a:lnTo>
                      <a:pt x="169" y="47"/>
                    </a:lnTo>
                    <a:lnTo>
                      <a:pt x="25" y="47"/>
                    </a:lnTo>
                    <a:close/>
                    <a:moveTo>
                      <a:pt x="12" y="0"/>
                    </a:moveTo>
                    <a:lnTo>
                      <a:pt x="182" y="0"/>
                    </a:lnTo>
                    <a:lnTo>
                      <a:pt x="187" y="2"/>
                    </a:lnTo>
                    <a:lnTo>
                      <a:pt x="191" y="4"/>
                    </a:lnTo>
                    <a:lnTo>
                      <a:pt x="194" y="9"/>
                    </a:lnTo>
                    <a:lnTo>
                      <a:pt x="194" y="13"/>
                    </a:lnTo>
                    <a:lnTo>
                      <a:pt x="194" y="307"/>
                    </a:lnTo>
                    <a:lnTo>
                      <a:pt x="194" y="309"/>
                    </a:lnTo>
                    <a:lnTo>
                      <a:pt x="192" y="309"/>
                    </a:lnTo>
                    <a:lnTo>
                      <a:pt x="127" y="309"/>
                    </a:lnTo>
                    <a:lnTo>
                      <a:pt x="127" y="251"/>
                    </a:lnTo>
                    <a:lnTo>
                      <a:pt x="69" y="251"/>
                    </a:lnTo>
                    <a:lnTo>
                      <a:pt x="69" y="309"/>
                    </a:lnTo>
                    <a:lnTo>
                      <a:pt x="0" y="309"/>
                    </a:lnTo>
                    <a:lnTo>
                      <a:pt x="0" y="309"/>
                    </a:lnTo>
                    <a:lnTo>
                      <a:pt x="0" y="307"/>
                    </a:lnTo>
                    <a:lnTo>
                      <a:pt x="0" y="13"/>
                    </a:lnTo>
                    <a:lnTo>
                      <a:pt x="0" y="9"/>
                    </a:lnTo>
                    <a:lnTo>
                      <a:pt x="3" y="4"/>
                    </a:lnTo>
                    <a:lnTo>
                      <a:pt x="7" y="2"/>
                    </a:lnTo>
                    <a:lnTo>
                      <a:pt x="12"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grpSp>
      </p:grpSp>
      <p:grpSp>
        <p:nvGrpSpPr>
          <p:cNvPr id="18451" name="组合 18450"/>
          <p:cNvGrpSpPr/>
          <p:nvPr/>
        </p:nvGrpSpPr>
        <p:grpSpPr>
          <a:xfrm>
            <a:off x="6238875" y="1597025"/>
            <a:ext cx="4600575" cy="719138"/>
            <a:chOff x="0" y="0"/>
            <a:chExt cx="4600326" cy="720000"/>
          </a:xfrm>
        </p:grpSpPr>
        <p:sp>
          <p:nvSpPr>
            <p:cNvPr id="18452" name="矩形 219"/>
            <p:cNvSpPr/>
            <p:nvPr/>
          </p:nvSpPr>
          <p:spPr>
            <a:xfrm>
              <a:off x="807788" y="126282"/>
              <a:ext cx="3792538" cy="461665"/>
            </a:xfrm>
            <a:prstGeom prst="rect">
              <a:avLst/>
            </a:prstGeom>
            <a:noFill/>
            <a:ln w="9525">
              <a:noFill/>
            </a:ln>
          </p:spPr>
          <p:txBody>
            <a:bodyPr>
              <a:spAutoFit/>
            </a:bodyPr>
            <a:lstStyle/>
            <a:p>
              <a:pPr lvl="0" algn="just" eaLnBrk="1" hangingPunct="1"/>
              <a:r>
                <a:rPr lang="zh-CN" altLang="en-US" sz="2400" b="1" dirty="0">
                  <a:latin typeface="仿宋_GB2312" pitchFamily="1" charset="-122"/>
                  <a:ea typeface="仿宋_GB2312" pitchFamily="1" charset="-122"/>
                  <a:sym typeface="Times New Roman" panose="02020603050405020304" pitchFamily="2" charset="0"/>
                </a:rPr>
                <a:t>人员职责</a:t>
              </a:r>
              <a:endParaRPr lang="zh-CN" altLang="en-US" sz="2400" b="1" dirty="0">
                <a:latin typeface="仿宋_GB2312" pitchFamily="1" charset="-122"/>
                <a:ea typeface="仿宋_GB2312" pitchFamily="1" charset="-122"/>
              </a:endParaRPr>
            </a:p>
          </p:txBody>
        </p:sp>
        <p:grpSp>
          <p:nvGrpSpPr>
            <p:cNvPr id="18453" name="组合 18452"/>
            <p:cNvGrpSpPr/>
            <p:nvPr/>
          </p:nvGrpSpPr>
          <p:grpSpPr>
            <a:xfrm>
              <a:off x="0" y="0"/>
              <a:ext cx="724127" cy="720000"/>
              <a:chOff x="0" y="0"/>
              <a:chExt cx="724127" cy="720000"/>
            </a:xfrm>
          </p:grpSpPr>
          <p:sp>
            <p:nvSpPr>
              <p:cNvPr id="18454" name="Freeform 16"/>
              <p:cNvSpPr/>
              <p:nvPr/>
            </p:nvSpPr>
            <p:spPr>
              <a:xfrm>
                <a:off x="0" y="0"/>
                <a:ext cx="720000" cy="720000"/>
              </a:xfrm>
              <a:custGeom>
                <a:avLst/>
                <a:gdLst/>
                <a:ahLst/>
                <a:cxnLst>
                  <a:cxn ang="0">
                    <a:pos x="32320" y="0"/>
                  </a:cxn>
                  <a:cxn ang="0">
                    <a:pos x="20595" y="2281"/>
                  </a:cxn>
                  <a:cxn ang="0">
                    <a:pos x="5837" y="15206"/>
                  </a:cxn>
                  <a:cxn ang="0">
                    <a:pos x="52827" y="32693"/>
                  </a:cxn>
                  <a:cxn ang="0">
                    <a:pos x="31249" y="57782"/>
                  </a:cxn>
                  <a:cxn ang="0">
                    <a:pos x="5881" y="22658"/>
                  </a:cxn>
                  <a:cxn ang="0">
                    <a:pos x="41502" y="57632"/>
                  </a:cxn>
                  <a:cxn ang="0">
                    <a:pos x="6282" y="31631"/>
                  </a:cxn>
                  <a:cxn ang="0">
                    <a:pos x="31293" y="10953"/>
                  </a:cxn>
                  <a:cxn ang="0">
                    <a:pos x="49482" y="58851"/>
                  </a:cxn>
                  <a:cxn ang="0">
                    <a:pos x="60093" y="45015"/>
                  </a:cxn>
                  <a:cxn ang="0">
                    <a:pos x="64640" y="31940"/>
                  </a:cxn>
                  <a:cxn ang="0">
                    <a:pos x="60093" y="20385"/>
                  </a:cxn>
                  <a:cxn ang="0">
                    <a:pos x="49482" y="5789"/>
                  </a:cxn>
                  <a:cxn ang="0">
                    <a:pos x="31293" y="52927"/>
                  </a:cxn>
                  <a:cxn ang="0">
                    <a:pos x="6282" y="31488"/>
                  </a:cxn>
                  <a:cxn ang="0">
                    <a:pos x="41502" y="7008"/>
                  </a:cxn>
                  <a:cxn ang="0">
                    <a:pos x="5881" y="41982"/>
                  </a:cxn>
                  <a:cxn ang="0">
                    <a:pos x="31249" y="6858"/>
                  </a:cxn>
                  <a:cxn ang="0">
                    <a:pos x="52827" y="31947"/>
                  </a:cxn>
                  <a:cxn ang="0">
                    <a:pos x="5837" y="49434"/>
                  </a:cxn>
                  <a:cxn ang="0">
                    <a:pos x="20595" y="60839"/>
                  </a:cxn>
                  <a:cxn ang="0">
                    <a:pos x="32320" y="64640"/>
                  </a:cxn>
                  <a:cxn ang="0">
                    <a:pos x="45561" y="60839"/>
                  </a:cxn>
                  <a:cxn ang="0">
                    <a:pos x="60318" y="49434"/>
                  </a:cxn>
                  <a:cxn ang="0">
                    <a:pos x="11813" y="31947"/>
                  </a:cxn>
                  <a:cxn ang="0">
                    <a:pos x="33391" y="6858"/>
                  </a:cxn>
                  <a:cxn ang="0">
                    <a:pos x="58759" y="41982"/>
                  </a:cxn>
                  <a:cxn ang="0">
                    <a:pos x="23138" y="7008"/>
                  </a:cxn>
                  <a:cxn ang="0">
                    <a:pos x="58358" y="31488"/>
                  </a:cxn>
                  <a:cxn ang="0">
                    <a:pos x="34863" y="52927"/>
                  </a:cxn>
                  <a:cxn ang="0">
                    <a:pos x="15158" y="5789"/>
                  </a:cxn>
                  <a:cxn ang="0">
                    <a:pos x="4547" y="20385"/>
                  </a:cxn>
                  <a:cxn ang="0">
                    <a:pos x="0" y="31940"/>
                  </a:cxn>
                  <a:cxn ang="0">
                    <a:pos x="4547" y="45015"/>
                  </a:cxn>
                  <a:cxn ang="0">
                    <a:pos x="15158" y="58851"/>
                  </a:cxn>
                  <a:cxn ang="0">
                    <a:pos x="34863" y="10953"/>
                  </a:cxn>
                  <a:cxn ang="0">
                    <a:pos x="58358" y="31631"/>
                  </a:cxn>
                  <a:cxn ang="0">
                    <a:pos x="23138" y="57632"/>
                  </a:cxn>
                  <a:cxn ang="0">
                    <a:pos x="58759" y="22658"/>
                  </a:cxn>
                  <a:cxn ang="0">
                    <a:pos x="33391" y="57782"/>
                  </a:cxn>
                  <a:cxn ang="0">
                    <a:pos x="11813" y="32693"/>
                  </a:cxn>
                  <a:cxn ang="0">
                    <a:pos x="60318" y="15206"/>
                  </a:cxn>
                  <a:cxn ang="0">
                    <a:pos x="45561" y="2281"/>
                  </a:cxn>
                  <a:cxn ang="0">
                    <a:pos x="32320" y="0"/>
                  </a:cxn>
                </a:cxnLst>
                <a:rect l="0" t="0" r="0" b="0"/>
                <a:pathLst>
                  <a:path w="950" h="947">
                    <a:moveTo>
                      <a:pt x="475" y="0"/>
                    </a:moveTo>
                    <a:lnTo>
                      <a:pt x="546" y="3"/>
                    </a:lnTo>
                    <a:lnTo>
                      <a:pt x="613" y="20"/>
                    </a:lnTo>
                    <a:lnTo>
                      <a:pt x="675" y="43"/>
                    </a:lnTo>
                    <a:lnTo>
                      <a:pt x="733" y="76"/>
                    </a:lnTo>
                    <a:lnTo>
                      <a:pt x="786" y="116"/>
                    </a:lnTo>
                    <a:lnTo>
                      <a:pt x="833" y="162"/>
                    </a:lnTo>
                    <a:lnTo>
                      <a:pt x="873" y="214"/>
                    </a:lnTo>
                    <a:lnTo>
                      <a:pt x="906" y="273"/>
                    </a:lnTo>
                    <a:lnTo>
                      <a:pt x="930" y="336"/>
                    </a:lnTo>
                    <a:lnTo>
                      <a:pt x="944" y="404"/>
                    </a:lnTo>
                    <a:lnTo>
                      <a:pt x="950" y="473"/>
                    </a:lnTo>
                    <a:lnTo>
                      <a:pt x="944" y="544"/>
                    </a:lnTo>
                    <a:lnTo>
                      <a:pt x="930" y="611"/>
                    </a:lnTo>
                    <a:lnTo>
                      <a:pt x="906" y="673"/>
                    </a:lnTo>
                    <a:lnTo>
                      <a:pt x="873" y="731"/>
                    </a:lnTo>
                    <a:lnTo>
                      <a:pt x="833" y="785"/>
                    </a:lnTo>
                    <a:lnTo>
                      <a:pt x="786" y="831"/>
                    </a:lnTo>
                    <a:lnTo>
                      <a:pt x="733" y="871"/>
                    </a:lnTo>
                    <a:lnTo>
                      <a:pt x="675" y="904"/>
                    </a:lnTo>
                    <a:lnTo>
                      <a:pt x="613" y="927"/>
                    </a:lnTo>
                    <a:lnTo>
                      <a:pt x="546" y="942"/>
                    </a:lnTo>
                    <a:lnTo>
                      <a:pt x="475" y="947"/>
                    </a:lnTo>
                    <a:lnTo>
                      <a:pt x="406" y="942"/>
                    </a:lnTo>
                    <a:lnTo>
                      <a:pt x="339" y="927"/>
                    </a:lnTo>
                    <a:lnTo>
                      <a:pt x="275" y="904"/>
                    </a:lnTo>
                    <a:lnTo>
                      <a:pt x="217" y="871"/>
                    </a:lnTo>
                    <a:lnTo>
                      <a:pt x="164" y="831"/>
                    </a:lnTo>
                    <a:lnTo>
                      <a:pt x="117" y="785"/>
                    </a:lnTo>
                    <a:lnTo>
                      <a:pt x="77" y="731"/>
                    </a:lnTo>
                    <a:lnTo>
                      <a:pt x="46" y="673"/>
                    </a:lnTo>
                    <a:lnTo>
                      <a:pt x="20" y="611"/>
                    </a:lnTo>
                    <a:lnTo>
                      <a:pt x="6" y="544"/>
                    </a:lnTo>
                    <a:lnTo>
                      <a:pt x="0" y="473"/>
                    </a:lnTo>
                    <a:lnTo>
                      <a:pt x="6" y="404"/>
                    </a:lnTo>
                    <a:lnTo>
                      <a:pt x="20" y="336"/>
                    </a:lnTo>
                    <a:lnTo>
                      <a:pt x="46" y="273"/>
                    </a:lnTo>
                    <a:lnTo>
                      <a:pt x="77" y="214"/>
                    </a:lnTo>
                    <a:lnTo>
                      <a:pt x="117" y="162"/>
                    </a:lnTo>
                    <a:lnTo>
                      <a:pt x="164" y="116"/>
                    </a:lnTo>
                    <a:lnTo>
                      <a:pt x="217" y="76"/>
                    </a:lnTo>
                    <a:lnTo>
                      <a:pt x="275" y="43"/>
                    </a:lnTo>
                    <a:lnTo>
                      <a:pt x="339" y="20"/>
                    </a:lnTo>
                    <a:lnTo>
                      <a:pt x="406" y="3"/>
                    </a:lnTo>
                    <a:lnTo>
                      <a:pt x="475"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sp>
            <p:nvSpPr>
              <p:cNvPr id="18455" name="Freeform 17"/>
              <p:cNvSpPr/>
              <p:nvPr/>
            </p:nvSpPr>
            <p:spPr>
              <a:xfrm>
                <a:off x="184377" y="133577"/>
                <a:ext cx="539750" cy="580232"/>
              </a:xfrm>
              <a:custGeom>
                <a:avLst/>
                <a:gdLst/>
                <a:ahLst/>
                <a:cxnLst>
                  <a:cxn ang="0">
                    <a:pos x="63397" y="1588"/>
                  </a:cxn>
                  <a:cxn ang="0">
                    <a:pos x="29611" y="13494"/>
                  </a:cxn>
                  <a:cxn ang="0">
                    <a:pos x="9319" y="49213"/>
                  </a:cxn>
                  <a:cxn ang="0">
                    <a:pos x="45037" y="24158"/>
                  </a:cxn>
                  <a:cxn ang="0">
                    <a:pos x="11251" y="55908"/>
                  </a:cxn>
                  <a:cxn ang="0">
                    <a:pos x="57289" y="36409"/>
                  </a:cxn>
                  <a:cxn ang="0">
                    <a:pos x="46522" y="24055"/>
                  </a:cxn>
                  <a:cxn ang="0">
                    <a:pos x="34961" y="12494"/>
                  </a:cxn>
                  <a:cxn ang="0">
                    <a:pos x="15462" y="56944"/>
                  </a:cxn>
                  <a:cxn ang="0">
                    <a:pos x="37342" y="17153"/>
                  </a:cxn>
                  <a:cxn ang="0">
                    <a:pos x="37790" y="26230"/>
                  </a:cxn>
                  <a:cxn ang="0">
                    <a:pos x="21570" y="17050"/>
                  </a:cxn>
                  <a:cxn ang="0">
                    <a:pos x="57392" y="48800"/>
                  </a:cxn>
                  <a:cxn ang="0">
                    <a:pos x="47625" y="31441"/>
                  </a:cxn>
                  <a:cxn ang="0">
                    <a:pos x="5556" y="50939"/>
                  </a:cxn>
                  <a:cxn ang="0">
                    <a:pos x="0" y="14427"/>
                  </a:cxn>
                  <a:cxn ang="0">
                    <a:pos x="5556" y="42656"/>
                  </a:cxn>
                  <a:cxn ang="0">
                    <a:pos x="19844" y="7731"/>
                  </a:cxn>
                  <a:cxn ang="0">
                    <a:pos x="46038" y="53424"/>
                  </a:cxn>
                  <a:cxn ang="0">
                    <a:pos x="13839" y="46280"/>
                  </a:cxn>
                  <a:cxn ang="0">
                    <a:pos x="47177" y="44692"/>
                  </a:cxn>
                  <a:cxn ang="0">
                    <a:pos x="58289" y="32786"/>
                  </a:cxn>
                  <a:cxn ang="0">
                    <a:pos x="54320" y="12942"/>
                  </a:cxn>
                  <a:cxn ang="0">
                    <a:pos x="39239" y="53872"/>
                  </a:cxn>
                  <a:cxn ang="0">
                    <a:pos x="24952" y="27678"/>
                  </a:cxn>
                  <a:cxn ang="0">
                    <a:pos x="16220" y="6247"/>
                  </a:cxn>
                  <a:cxn ang="0">
                    <a:pos x="19395" y="59083"/>
                  </a:cxn>
                  <a:cxn ang="0">
                    <a:pos x="24952" y="51939"/>
                  </a:cxn>
                  <a:cxn ang="0">
                    <a:pos x="32095" y="45589"/>
                  </a:cxn>
                  <a:cxn ang="0">
                    <a:pos x="32095" y="38445"/>
                  </a:cxn>
                  <a:cxn ang="0">
                    <a:pos x="32095" y="29714"/>
                  </a:cxn>
                  <a:cxn ang="0">
                    <a:pos x="35270" y="3520"/>
                  </a:cxn>
                  <a:cxn ang="0">
                    <a:pos x="47177" y="45244"/>
                  </a:cxn>
                  <a:cxn ang="0">
                    <a:pos x="11803" y="13494"/>
                  </a:cxn>
                  <a:cxn ang="0">
                    <a:pos x="54666" y="0"/>
                  </a:cxn>
                </a:cxnLst>
                <a:rect l="0" t="0" r="0" b="0"/>
                <a:pathLst>
                  <a:path w="680" h="731">
                    <a:moveTo>
                      <a:pt x="234" y="0"/>
                    </a:moveTo>
                    <a:lnTo>
                      <a:pt x="245" y="2"/>
                    </a:lnTo>
                    <a:lnTo>
                      <a:pt x="258" y="4"/>
                    </a:lnTo>
                    <a:lnTo>
                      <a:pt x="285" y="17"/>
                    </a:lnTo>
                    <a:lnTo>
                      <a:pt x="314" y="37"/>
                    </a:lnTo>
                    <a:lnTo>
                      <a:pt x="342" y="62"/>
                    </a:lnTo>
                    <a:lnTo>
                      <a:pt x="365" y="89"/>
                    </a:lnTo>
                    <a:lnTo>
                      <a:pt x="387" y="113"/>
                    </a:lnTo>
                    <a:lnTo>
                      <a:pt x="405" y="129"/>
                    </a:lnTo>
                    <a:lnTo>
                      <a:pt x="427" y="153"/>
                    </a:lnTo>
                    <a:lnTo>
                      <a:pt x="454" y="180"/>
                    </a:lnTo>
                    <a:lnTo>
                      <a:pt x="485" y="211"/>
                    </a:lnTo>
                    <a:lnTo>
                      <a:pt x="520" y="244"/>
                    </a:lnTo>
                    <a:lnTo>
                      <a:pt x="554" y="278"/>
                    </a:lnTo>
                    <a:lnTo>
                      <a:pt x="589" y="313"/>
                    </a:lnTo>
                    <a:lnTo>
                      <a:pt x="622" y="346"/>
                    </a:lnTo>
                    <a:lnTo>
                      <a:pt x="653" y="375"/>
                    </a:lnTo>
                    <a:lnTo>
                      <a:pt x="680" y="402"/>
                    </a:lnTo>
                    <a:lnTo>
                      <a:pt x="656" y="462"/>
                    </a:lnTo>
                    <a:lnTo>
                      <a:pt x="625" y="517"/>
                    </a:lnTo>
                    <a:lnTo>
                      <a:pt x="587" y="566"/>
                    </a:lnTo>
                    <a:lnTo>
                      <a:pt x="543" y="611"/>
                    </a:lnTo>
                    <a:lnTo>
                      <a:pt x="494" y="649"/>
                    </a:lnTo>
                    <a:lnTo>
                      <a:pt x="440" y="682"/>
                    </a:lnTo>
                    <a:lnTo>
                      <a:pt x="382" y="706"/>
                    </a:lnTo>
                    <a:lnTo>
                      <a:pt x="320" y="722"/>
                    </a:lnTo>
                    <a:lnTo>
                      <a:pt x="254" y="731"/>
                    </a:lnTo>
                    <a:lnTo>
                      <a:pt x="60" y="535"/>
                    </a:lnTo>
                    <a:lnTo>
                      <a:pt x="20" y="495"/>
                    </a:lnTo>
                    <a:lnTo>
                      <a:pt x="7" y="477"/>
                    </a:lnTo>
                    <a:lnTo>
                      <a:pt x="0" y="455"/>
                    </a:lnTo>
                    <a:lnTo>
                      <a:pt x="0" y="431"/>
                    </a:lnTo>
                    <a:lnTo>
                      <a:pt x="2" y="406"/>
                    </a:lnTo>
                    <a:lnTo>
                      <a:pt x="7" y="384"/>
                    </a:lnTo>
                    <a:lnTo>
                      <a:pt x="14" y="362"/>
                    </a:lnTo>
                    <a:lnTo>
                      <a:pt x="25" y="340"/>
                    </a:lnTo>
                    <a:lnTo>
                      <a:pt x="40" y="324"/>
                    </a:lnTo>
                    <a:lnTo>
                      <a:pt x="58" y="315"/>
                    </a:lnTo>
                    <a:lnTo>
                      <a:pt x="76" y="309"/>
                    </a:lnTo>
                    <a:lnTo>
                      <a:pt x="100" y="306"/>
                    </a:lnTo>
                    <a:lnTo>
                      <a:pt x="123" y="306"/>
                    </a:lnTo>
                    <a:lnTo>
                      <a:pt x="142" y="304"/>
                    </a:lnTo>
                    <a:lnTo>
                      <a:pt x="152" y="298"/>
                    </a:lnTo>
                    <a:lnTo>
                      <a:pt x="156" y="289"/>
                    </a:lnTo>
                    <a:lnTo>
                      <a:pt x="156" y="278"/>
                    </a:lnTo>
                    <a:lnTo>
                      <a:pt x="151" y="264"/>
                    </a:lnTo>
                    <a:lnTo>
                      <a:pt x="142" y="249"/>
                    </a:lnTo>
                    <a:lnTo>
                      <a:pt x="132" y="233"/>
                    </a:lnTo>
                    <a:lnTo>
                      <a:pt x="123" y="217"/>
                    </a:lnTo>
                    <a:lnTo>
                      <a:pt x="114" y="200"/>
                    </a:lnTo>
                    <a:lnTo>
                      <a:pt x="107" y="186"/>
                    </a:lnTo>
                    <a:lnTo>
                      <a:pt x="103" y="173"/>
                    </a:lnTo>
                    <a:lnTo>
                      <a:pt x="103" y="160"/>
                    </a:lnTo>
                    <a:lnTo>
                      <a:pt x="107" y="157"/>
                    </a:lnTo>
                    <a:lnTo>
                      <a:pt x="111" y="151"/>
                    </a:lnTo>
                    <a:lnTo>
                      <a:pt x="114" y="148"/>
                    </a:lnTo>
                    <a:lnTo>
                      <a:pt x="120" y="144"/>
                    </a:lnTo>
                    <a:lnTo>
                      <a:pt x="123" y="140"/>
                    </a:lnTo>
                    <a:lnTo>
                      <a:pt x="123" y="137"/>
                    </a:lnTo>
                    <a:lnTo>
                      <a:pt x="123" y="131"/>
                    </a:lnTo>
                    <a:lnTo>
                      <a:pt x="123" y="126"/>
                    </a:lnTo>
                    <a:lnTo>
                      <a:pt x="123" y="120"/>
                    </a:lnTo>
                    <a:lnTo>
                      <a:pt x="123" y="104"/>
                    </a:lnTo>
                    <a:lnTo>
                      <a:pt x="127" y="87"/>
                    </a:lnTo>
                    <a:lnTo>
                      <a:pt x="134" y="71"/>
                    </a:lnTo>
                    <a:lnTo>
                      <a:pt x="142" y="57"/>
                    </a:lnTo>
                    <a:lnTo>
                      <a:pt x="158" y="33"/>
                    </a:lnTo>
                    <a:lnTo>
                      <a:pt x="180" y="17"/>
                    </a:lnTo>
                    <a:lnTo>
                      <a:pt x="207" y="4"/>
                    </a:lnTo>
                    <a:lnTo>
                      <a:pt x="234" y="0"/>
                    </a:lnTo>
                    <a:close/>
                  </a:path>
                </a:pathLst>
              </a:custGeom>
              <a:solidFill>
                <a:schemeClr val="accent1">
                  <a:alpha val="100000"/>
                </a:schemeClr>
              </a:solidFill>
              <a:ln w="25400" cap="flat" cmpd="sng">
                <a:solidFill>
                  <a:srgbClr val="3B7327"/>
                </a:solidFill>
                <a:prstDash val="solid"/>
                <a:headEnd type="none" w="med" len="med"/>
                <a:tailEnd type="none" w="med" len="med"/>
              </a:ln>
            </p:spPr>
            <p:txBody>
              <a:bodyPr/>
              <a:lstStyle/>
              <a:p>
                <a:endParaRPr lang="zh-CN" altLang="en-US"/>
              </a:p>
            </p:txBody>
          </p:sp>
          <p:sp>
            <p:nvSpPr>
              <p:cNvPr id="18456" name="Freeform 18"/>
              <p:cNvSpPr>
                <a:spLocks noEditPoints="1"/>
              </p:cNvSpPr>
              <p:nvPr/>
            </p:nvSpPr>
            <p:spPr>
              <a:xfrm>
                <a:off x="187552" y="111543"/>
                <a:ext cx="367507" cy="444500"/>
              </a:xfrm>
              <a:custGeom>
                <a:avLst/>
                <a:gdLst/>
                <a:ahLst/>
                <a:cxnLst>
                  <a:cxn ang="0">
                    <a:pos x="53078" y="48661"/>
                  </a:cxn>
                  <a:cxn ang="0">
                    <a:pos x="10216" y="44692"/>
                  </a:cxn>
                  <a:cxn ang="0">
                    <a:pos x="7041" y="58980"/>
                  </a:cxn>
                  <a:cxn ang="0">
                    <a:pos x="33235" y="1726"/>
                  </a:cxn>
                  <a:cxn ang="0">
                    <a:pos x="44347" y="55011"/>
                  </a:cxn>
                  <a:cxn ang="0">
                    <a:pos x="63397" y="2175"/>
                  </a:cxn>
                  <a:cxn ang="0">
                    <a:pos x="31199" y="18050"/>
                  </a:cxn>
                  <a:cxn ang="0">
                    <a:pos x="29611" y="44692"/>
                  </a:cxn>
                  <a:cxn ang="0">
                    <a:pos x="8525" y="18947"/>
                  </a:cxn>
                  <a:cxn ang="0">
                    <a:pos x="13288" y="9422"/>
                  </a:cxn>
                  <a:cxn ang="0">
                    <a:pos x="8525" y="59877"/>
                  </a:cxn>
                  <a:cxn ang="0">
                    <a:pos x="26539" y="3072"/>
                  </a:cxn>
                  <a:cxn ang="0">
                    <a:pos x="30508" y="20534"/>
                  </a:cxn>
                  <a:cxn ang="0">
                    <a:pos x="10561" y="19395"/>
                  </a:cxn>
                  <a:cxn ang="0">
                    <a:pos x="63846" y="44002"/>
                  </a:cxn>
                  <a:cxn ang="0">
                    <a:pos x="62258" y="64191"/>
                  </a:cxn>
                  <a:cxn ang="0">
                    <a:pos x="8180" y="25642"/>
                  </a:cxn>
                  <a:cxn ang="0">
                    <a:pos x="55805" y="18947"/>
                  </a:cxn>
                  <a:cxn ang="0">
                    <a:pos x="19292" y="25745"/>
                  </a:cxn>
                  <a:cxn ang="0">
                    <a:pos x="53078" y="0"/>
                  </a:cxn>
                  <a:cxn ang="0">
                    <a:pos x="62949" y="47625"/>
                  </a:cxn>
                  <a:cxn ang="0">
                    <a:pos x="8525" y="29714"/>
                  </a:cxn>
                  <a:cxn ang="0">
                    <a:pos x="22019" y="55908"/>
                  </a:cxn>
                  <a:cxn ang="0">
                    <a:pos x="25988" y="9422"/>
                  </a:cxn>
                  <a:cxn ang="0">
                    <a:pos x="11700" y="36409"/>
                  </a:cxn>
                  <a:cxn ang="0">
                    <a:pos x="47074" y="23261"/>
                  </a:cxn>
                  <a:cxn ang="0">
                    <a:pos x="48661" y="39930"/>
                  </a:cxn>
                  <a:cxn ang="0">
                    <a:pos x="62949" y="46280"/>
                  </a:cxn>
                  <a:cxn ang="0">
                    <a:pos x="27575" y="46280"/>
                  </a:cxn>
                  <a:cxn ang="0">
                    <a:pos x="60913" y="50248"/>
                  </a:cxn>
                  <a:cxn ang="0">
                    <a:pos x="32683" y="35512"/>
                  </a:cxn>
                  <a:cxn ang="0">
                    <a:pos x="37446" y="50939"/>
                  </a:cxn>
                  <a:cxn ang="0">
                    <a:pos x="62500" y="21122"/>
                  </a:cxn>
                  <a:cxn ang="0">
                    <a:pos x="54666" y="51284"/>
                  </a:cxn>
                  <a:cxn ang="0">
                    <a:pos x="32095" y="42553"/>
                  </a:cxn>
                  <a:cxn ang="0">
                    <a:pos x="14288" y="65226"/>
                  </a:cxn>
                  <a:cxn ang="0">
                    <a:pos x="0" y="31889"/>
                  </a:cxn>
                  <a:cxn ang="0">
                    <a:pos x="14288" y="16462"/>
                  </a:cxn>
                  <a:cxn ang="0">
                    <a:pos x="55563" y="47867"/>
                  </a:cxn>
                  <a:cxn ang="0">
                    <a:pos x="20983" y="46280"/>
                  </a:cxn>
                  <a:cxn ang="0">
                    <a:pos x="47970" y="44692"/>
                  </a:cxn>
                  <a:cxn ang="0">
                    <a:pos x="58289" y="37548"/>
                  </a:cxn>
                  <a:cxn ang="0">
                    <a:pos x="56702" y="21673"/>
                  </a:cxn>
                  <a:cxn ang="0">
                    <a:pos x="21777" y="30853"/>
                  </a:cxn>
                  <a:cxn ang="0">
                    <a:pos x="13839" y="2278"/>
                  </a:cxn>
                  <a:cxn ang="0">
                    <a:pos x="20983" y="51939"/>
                  </a:cxn>
                  <a:cxn ang="0">
                    <a:pos x="30508" y="29714"/>
                  </a:cxn>
                  <a:cxn ang="0">
                    <a:pos x="56702" y="29369"/>
                  </a:cxn>
                </a:cxnLst>
                <a:rect l="0" t="0" r="0" b="0"/>
                <a:pathLst>
                  <a:path w="463" h="560">
                    <a:moveTo>
                      <a:pt x="283" y="295"/>
                    </a:moveTo>
                    <a:lnTo>
                      <a:pt x="260" y="306"/>
                    </a:lnTo>
                    <a:lnTo>
                      <a:pt x="232" y="309"/>
                    </a:lnTo>
                    <a:lnTo>
                      <a:pt x="232" y="309"/>
                    </a:lnTo>
                    <a:lnTo>
                      <a:pt x="230" y="309"/>
                    </a:lnTo>
                    <a:lnTo>
                      <a:pt x="205" y="306"/>
                    </a:lnTo>
                    <a:lnTo>
                      <a:pt x="180" y="295"/>
                    </a:lnTo>
                    <a:lnTo>
                      <a:pt x="178" y="304"/>
                    </a:lnTo>
                    <a:lnTo>
                      <a:pt x="176" y="309"/>
                    </a:lnTo>
                    <a:lnTo>
                      <a:pt x="172" y="315"/>
                    </a:lnTo>
                    <a:lnTo>
                      <a:pt x="172" y="317"/>
                    </a:lnTo>
                    <a:lnTo>
                      <a:pt x="174" y="322"/>
                    </a:lnTo>
                    <a:lnTo>
                      <a:pt x="176" y="338"/>
                    </a:lnTo>
                    <a:lnTo>
                      <a:pt x="181" y="360"/>
                    </a:lnTo>
                    <a:lnTo>
                      <a:pt x="201" y="406"/>
                    </a:lnTo>
                    <a:lnTo>
                      <a:pt x="207" y="415"/>
                    </a:lnTo>
                    <a:lnTo>
                      <a:pt x="223" y="333"/>
                    </a:lnTo>
                    <a:lnTo>
                      <a:pt x="223" y="333"/>
                    </a:lnTo>
                    <a:lnTo>
                      <a:pt x="210" y="313"/>
                    </a:lnTo>
                    <a:lnTo>
                      <a:pt x="221" y="317"/>
                    </a:lnTo>
                    <a:lnTo>
                      <a:pt x="234" y="317"/>
                    </a:lnTo>
                    <a:lnTo>
                      <a:pt x="245" y="317"/>
                    </a:lnTo>
                    <a:lnTo>
                      <a:pt x="256" y="313"/>
                    </a:lnTo>
                    <a:lnTo>
                      <a:pt x="245" y="333"/>
                    </a:lnTo>
                    <a:lnTo>
                      <a:pt x="245" y="333"/>
                    </a:lnTo>
                    <a:lnTo>
                      <a:pt x="261" y="415"/>
                    </a:lnTo>
                    <a:lnTo>
                      <a:pt x="278" y="380"/>
                    </a:lnTo>
                    <a:lnTo>
                      <a:pt x="287" y="353"/>
                    </a:lnTo>
                    <a:lnTo>
                      <a:pt x="292" y="331"/>
                    </a:lnTo>
                    <a:lnTo>
                      <a:pt x="294" y="318"/>
                    </a:lnTo>
                    <a:lnTo>
                      <a:pt x="289" y="311"/>
                    </a:lnTo>
                    <a:lnTo>
                      <a:pt x="285" y="304"/>
                    </a:lnTo>
                    <a:lnTo>
                      <a:pt x="283" y="295"/>
                    </a:lnTo>
                    <a:close/>
                    <a:moveTo>
                      <a:pt x="341" y="158"/>
                    </a:moveTo>
                    <a:lnTo>
                      <a:pt x="341" y="189"/>
                    </a:lnTo>
                    <a:lnTo>
                      <a:pt x="341" y="189"/>
                    </a:lnTo>
                    <a:lnTo>
                      <a:pt x="341" y="191"/>
                    </a:lnTo>
                    <a:lnTo>
                      <a:pt x="341" y="191"/>
                    </a:lnTo>
                    <a:lnTo>
                      <a:pt x="345" y="184"/>
                    </a:lnTo>
                    <a:lnTo>
                      <a:pt x="347" y="177"/>
                    </a:lnTo>
                    <a:lnTo>
                      <a:pt x="347" y="169"/>
                    </a:lnTo>
                    <a:lnTo>
                      <a:pt x="347" y="166"/>
                    </a:lnTo>
                    <a:lnTo>
                      <a:pt x="345" y="162"/>
                    </a:lnTo>
                    <a:lnTo>
                      <a:pt x="341" y="158"/>
                    </a:lnTo>
                    <a:close/>
                    <a:moveTo>
                      <a:pt x="121" y="158"/>
                    </a:moveTo>
                    <a:lnTo>
                      <a:pt x="118" y="162"/>
                    </a:lnTo>
                    <a:lnTo>
                      <a:pt x="116" y="166"/>
                    </a:lnTo>
                    <a:lnTo>
                      <a:pt x="116" y="169"/>
                    </a:lnTo>
                    <a:lnTo>
                      <a:pt x="116" y="177"/>
                    </a:lnTo>
                    <a:lnTo>
                      <a:pt x="118" y="184"/>
                    </a:lnTo>
                    <a:lnTo>
                      <a:pt x="121" y="191"/>
                    </a:lnTo>
                    <a:lnTo>
                      <a:pt x="121" y="191"/>
                    </a:lnTo>
                    <a:lnTo>
                      <a:pt x="121" y="189"/>
                    </a:lnTo>
                    <a:lnTo>
                      <a:pt x="121" y="189"/>
                    </a:lnTo>
                    <a:lnTo>
                      <a:pt x="121" y="158"/>
                    </a:lnTo>
                    <a:close/>
                    <a:moveTo>
                      <a:pt x="261" y="107"/>
                    </a:moveTo>
                    <a:lnTo>
                      <a:pt x="241" y="120"/>
                    </a:lnTo>
                    <a:lnTo>
                      <a:pt x="216" y="129"/>
                    </a:lnTo>
                    <a:lnTo>
                      <a:pt x="189" y="135"/>
                    </a:lnTo>
                    <a:lnTo>
                      <a:pt x="163" y="138"/>
                    </a:lnTo>
                    <a:lnTo>
                      <a:pt x="145" y="140"/>
                    </a:lnTo>
                    <a:lnTo>
                      <a:pt x="145" y="189"/>
                    </a:lnTo>
                    <a:lnTo>
                      <a:pt x="150" y="220"/>
                    </a:lnTo>
                    <a:lnTo>
                      <a:pt x="161" y="246"/>
                    </a:lnTo>
                    <a:lnTo>
                      <a:pt x="181" y="266"/>
                    </a:lnTo>
                    <a:lnTo>
                      <a:pt x="205" y="280"/>
                    </a:lnTo>
                    <a:lnTo>
                      <a:pt x="230" y="284"/>
                    </a:lnTo>
                    <a:lnTo>
                      <a:pt x="258" y="280"/>
                    </a:lnTo>
                    <a:lnTo>
                      <a:pt x="281" y="266"/>
                    </a:lnTo>
                    <a:lnTo>
                      <a:pt x="301" y="246"/>
                    </a:lnTo>
                    <a:lnTo>
                      <a:pt x="312" y="220"/>
                    </a:lnTo>
                    <a:lnTo>
                      <a:pt x="318" y="189"/>
                    </a:lnTo>
                    <a:lnTo>
                      <a:pt x="318" y="138"/>
                    </a:lnTo>
                    <a:lnTo>
                      <a:pt x="300" y="129"/>
                    </a:lnTo>
                    <a:lnTo>
                      <a:pt x="285" y="122"/>
                    </a:lnTo>
                    <a:lnTo>
                      <a:pt x="272" y="115"/>
                    </a:lnTo>
                    <a:lnTo>
                      <a:pt x="265" y="109"/>
                    </a:lnTo>
                    <a:lnTo>
                      <a:pt x="261" y="107"/>
                    </a:lnTo>
                    <a:close/>
                    <a:moveTo>
                      <a:pt x="230" y="0"/>
                    </a:moveTo>
                    <a:lnTo>
                      <a:pt x="232" y="0"/>
                    </a:lnTo>
                    <a:lnTo>
                      <a:pt x="260" y="4"/>
                    </a:lnTo>
                    <a:lnTo>
                      <a:pt x="287" y="17"/>
                    </a:lnTo>
                    <a:lnTo>
                      <a:pt x="309" y="37"/>
                    </a:lnTo>
                    <a:lnTo>
                      <a:pt x="327" y="60"/>
                    </a:lnTo>
                    <a:lnTo>
                      <a:pt x="338" y="87"/>
                    </a:lnTo>
                    <a:lnTo>
                      <a:pt x="341" y="118"/>
                    </a:lnTo>
                    <a:lnTo>
                      <a:pt x="341" y="120"/>
                    </a:lnTo>
                    <a:lnTo>
                      <a:pt x="341" y="120"/>
                    </a:lnTo>
                    <a:lnTo>
                      <a:pt x="341" y="140"/>
                    </a:lnTo>
                    <a:lnTo>
                      <a:pt x="349" y="144"/>
                    </a:lnTo>
                    <a:lnTo>
                      <a:pt x="354" y="148"/>
                    </a:lnTo>
                    <a:lnTo>
                      <a:pt x="358" y="153"/>
                    </a:lnTo>
                    <a:lnTo>
                      <a:pt x="361" y="158"/>
                    </a:lnTo>
                    <a:lnTo>
                      <a:pt x="361" y="162"/>
                    </a:lnTo>
                    <a:lnTo>
                      <a:pt x="363" y="168"/>
                    </a:lnTo>
                    <a:lnTo>
                      <a:pt x="363" y="177"/>
                    </a:lnTo>
                    <a:lnTo>
                      <a:pt x="361" y="186"/>
                    </a:lnTo>
                    <a:lnTo>
                      <a:pt x="356" y="197"/>
                    </a:lnTo>
                    <a:lnTo>
                      <a:pt x="352" y="204"/>
                    </a:lnTo>
                    <a:lnTo>
                      <a:pt x="345" y="211"/>
                    </a:lnTo>
                    <a:lnTo>
                      <a:pt x="338" y="217"/>
                    </a:lnTo>
                    <a:lnTo>
                      <a:pt x="327" y="248"/>
                    </a:lnTo>
                    <a:lnTo>
                      <a:pt x="309" y="275"/>
                    </a:lnTo>
                    <a:lnTo>
                      <a:pt x="307" y="277"/>
                    </a:lnTo>
                    <a:lnTo>
                      <a:pt x="305" y="284"/>
                    </a:lnTo>
                    <a:lnTo>
                      <a:pt x="307" y="289"/>
                    </a:lnTo>
                    <a:lnTo>
                      <a:pt x="307" y="295"/>
                    </a:lnTo>
                    <a:lnTo>
                      <a:pt x="309" y="298"/>
                    </a:lnTo>
                    <a:lnTo>
                      <a:pt x="312" y="302"/>
                    </a:lnTo>
                    <a:lnTo>
                      <a:pt x="314" y="302"/>
                    </a:lnTo>
                    <a:lnTo>
                      <a:pt x="321" y="304"/>
                    </a:lnTo>
                    <a:lnTo>
                      <a:pt x="327" y="306"/>
                    </a:lnTo>
                    <a:lnTo>
                      <a:pt x="334" y="306"/>
                    </a:lnTo>
                    <a:lnTo>
                      <a:pt x="341" y="306"/>
                    </a:lnTo>
                    <a:lnTo>
                      <a:pt x="354" y="306"/>
                    </a:lnTo>
                    <a:lnTo>
                      <a:pt x="365" y="306"/>
                    </a:lnTo>
                    <a:lnTo>
                      <a:pt x="371" y="306"/>
                    </a:lnTo>
                    <a:lnTo>
                      <a:pt x="376" y="306"/>
                    </a:lnTo>
                    <a:lnTo>
                      <a:pt x="392" y="308"/>
                    </a:lnTo>
                    <a:lnTo>
                      <a:pt x="407" y="311"/>
                    </a:lnTo>
                    <a:lnTo>
                      <a:pt x="421" y="318"/>
                    </a:lnTo>
                    <a:lnTo>
                      <a:pt x="434" y="331"/>
                    </a:lnTo>
                    <a:lnTo>
                      <a:pt x="445" y="351"/>
                    </a:lnTo>
                    <a:lnTo>
                      <a:pt x="454" y="375"/>
                    </a:lnTo>
                    <a:lnTo>
                      <a:pt x="461" y="400"/>
                    </a:lnTo>
                    <a:lnTo>
                      <a:pt x="463" y="428"/>
                    </a:lnTo>
                    <a:lnTo>
                      <a:pt x="463" y="453"/>
                    </a:lnTo>
                    <a:lnTo>
                      <a:pt x="460" y="477"/>
                    </a:lnTo>
                    <a:lnTo>
                      <a:pt x="458" y="480"/>
                    </a:lnTo>
                    <a:lnTo>
                      <a:pt x="449" y="491"/>
                    </a:lnTo>
                    <a:lnTo>
                      <a:pt x="432" y="506"/>
                    </a:lnTo>
                    <a:lnTo>
                      <a:pt x="409" y="522"/>
                    </a:lnTo>
                    <a:lnTo>
                      <a:pt x="376" y="537"/>
                    </a:lnTo>
                    <a:lnTo>
                      <a:pt x="340" y="549"/>
                    </a:lnTo>
                    <a:lnTo>
                      <a:pt x="289" y="559"/>
                    </a:lnTo>
                    <a:lnTo>
                      <a:pt x="234" y="560"/>
                    </a:lnTo>
                    <a:lnTo>
                      <a:pt x="232" y="560"/>
                    </a:lnTo>
                    <a:lnTo>
                      <a:pt x="229" y="560"/>
                    </a:lnTo>
                    <a:lnTo>
                      <a:pt x="174" y="559"/>
                    </a:lnTo>
                    <a:lnTo>
                      <a:pt x="123" y="549"/>
                    </a:lnTo>
                    <a:lnTo>
                      <a:pt x="87" y="537"/>
                    </a:lnTo>
                    <a:lnTo>
                      <a:pt x="54" y="522"/>
                    </a:lnTo>
                    <a:lnTo>
                      <a:pt x="32" y="508"/>
                    </a:lnTo>
                    <a:lnTo>
                      <a:pt x="18" y="495"/>
                    </a:lnTo>
                    <a:lnTo>
                      <a:pt x="9" y="484"/>
                    </a:lnTo>
                    <a:lnTo>
                      <a:pt x="5" y="480"/>
                    </a:lnTo>
                    <a:lnTo>
                      <a:pt x="3" y="477"/>
                    </a:lnTo>
                    <a:lnTo>
                      <a:pt x="0" y="453"/>
                    </a:lnTo>
                    <a:lnTo>
                      <a:pt x="0" y="428"/>
                    </a:lnTo>
                    <a:lnTo>
                      <a:pt x="1" y="400"/>
                    </a:lnTo>
                    <a:lnTo>
                      <a:pt x="9" y="375"/>
                    </a:lnTo>
                    <a:lnTo>
                      <a:pt x="18" y="351"/>
                    </a:lnTo>
                    <a:lnTo>
                      <a:pt x="29" y="331"/>
                    </a:lnTo>
                    <a:lnTo>
                      <a:pt x="41" y="318"/>
                    </a:lnTo>
                    <a:lnTo>
                      <a:pt x="56" y="311"/>
                    </a:lnTo>
                    <a:lnTo>
                      <a:pt x="70" y="308"/>
                    </a:lnTo>
                    <a:lnTo>
                      <a:pt x="87" y="306"/>
                    </a:lnTo>
                    <a:lnTo>
                      <a:pt x="92" y="306"/>
                    </a:lnTo>
                    <a:lnTo>
                      <a:pt x="98" y="306"/>
                    </a:lnTo>
                    <a:lnTo>
                      <a:pt x="109" y="306"/>
                    </a:lnTo>
                    <a:lnTo>
                      <a:pt x="121" y="306"/>
                    </a:lnTo>
                    <a:lnTo>
                      <a:pt x="129" y="306"/>
                    </a:lnTo>
                    <a:lnTo>
                      <a:pt x="136" y="306"/>
                    </a:lnTo>
                    <a:lnTo>
                      <a:pt x="143" y="304"/>
                    </a:lnTo>
                    <a:lnTo>
                      <a:pt x="149" y="302"/>
                    </a:lnTo>
                    <a:lnTo>
                      <a:pt x="150" y="302"/>
                    </a:lnTo>
                    <a:lnTo>
                      <a:pt x="154" y="298"/>
                    </a:lnTo>
                    <a:lnTo>
                      <a:pt x="156" y="295"/>
                    </a:lnTo>
                    <a:lnTo>
                      <a:pt x="156" y="289"/>
                    </a:lnTo>
                    <a:lnTo>
                      <a:pt x="158" y="284"/>
                    </a:lnTo>
                    <a:lnTo>
                      <a:pt x="158" y="277"/>
                    </a:lnTo>
                    <a:lnTo>
                      <a:pt x="154" y="275"/>
                    </a:lnTo>
                    <a:lnTo>
                      <a:pt x="136" y="248"/>
                    </a:lnTo>
                    <a:lnTo>
                      <a:pt x="125" y="217"/>
                    </a:lnTo>
                    <a:lnTo>
                      <a:pt x="118" y="211"/>
                    </a:lnTo>
                    <a:lnTo>
                      <a:pt x="110" y="204"/>
                    </a:lnTo>
                    <a:lnTo>
                      <a:pt x="107" y="197"/>
                    </a:lnTo>
                    <a:lnTo>
                      <a:pt x="101" y="186"/>
                    </a:lnTo>
                    <a:lnTo>
                      <a:pt x="100" y="177"/>
                    </a:lnTo>
                    <a:lnTo>
                      <a:pt x="100" y="168"/>
                    </a:lnTo>
                    <a:lnTo>
                      <a:pt x="101" y="162"/>
                    </a:lnTo>
                    <a:lnTo>
                      <a:pt x="103" y="158"/>
                    </a:lnTo>
                    <a:lnTo>
                      <a:pt x="105" y="153"/>
                    </a:lnTo>
                    <a:lnTo>
                      <a:pt x="109" y="148"/>
                    </a:lnTo>
                    <a:lnTo>
                      <a:pt x="114" y="144"/>
                    </a:lnTo>
                    <a:lnTo>
                      <a:pt x="121" y="138"/>
                    </a:lnTo>
                    <a:lnTo>
                      <a:pt x="121" y="120"/>
                    </a:lnTo>
                    <a:lnTo>
                      <a:pt x="121" y="120"/>
                    </a:lnTo>
                    <a:lnTo>
                      <a:pt x="121" y="118"/>
                    </a:lnTo>
                    <a:lnTo>
                      <a:pt x="127" y="87"/>
                    </a:lnTo>
                    <a:lnTo>
                      <a:pt x="136" y="60"/>
                    </a:lnTo>
                    <a:lnTo>
                      <a:pt x="154" y="37"/>
                    </a:lnTo>
                    <a:lnTo>
                      <a:pt x="176" y="17"/>
                    </a:lnTo>
                    <a:lnTo>
                      <a:pt x="203" y="4"/>
                    </a:lnTo>
                    <a:lnTo>
                      <a:pt x="230" y="0"/>
                    </a:lnTo>
                    <a:close/>
                  </a:path>
                </a:pathLst>
              </a:custGeom>
              <a:solidFill>
                <a:srgbClr val="FFFFFF">
                  <a:alpha val="100000"/>
                </a:srgbClr>
              </a:solidFill>
              <a:ln w="0" cap="flat" cmpd="sng">
                <a:solidFill>
                  <a:srgbClr val="FFFFFF"/>
                </a:solidFill>
                <a:prstDash val="solid"/>
                <a:headEnd type="none" w="med" len="med"/>
                <a:tailEnd type="none" w="med" len="med"/>
              </a:ln>
            </p:spPr>
            <p:txBody>
              <a:bodyPr/>
              <a:lstStyle/>
              <a:p>
                <a:endParaRPr lang="zh-CN" altLang="en-US"/>
              </a:p>
            </p:txBody>
          </p:sp>
        </p:grpSp>
      </p:grpSp>
      <p:sp>
        <p:nvSpPr>
          <p:cNvPr id="18457" name="矩形 219"/>
          <p:cNvSpPr/>
          <p:nvPr/>
        </p:nvSpPr>
        <p:spPr>
          <a:xfrm>
            <a:off x="7496175" y="2173288"/>
            <a:ext cx="3792538" cy="1200150"/>
          </a:xfrm>
          <a:prstGeom prst="rect">
            <a:avLst/>
          </a:prstGeom>
          <a:noFill/>
          <a:ln w="9525">
            <a:noFill/>
          </a:ln>
        </p:spPr>
        <p:txBody>
          <a:bodyPr>
            <a:spAutoFit/>
          </a:bodyPr>
          <a:lstStyle/>
          <a:p>
            <a:pPr lvl="0" algn="just" eaLnBrk="1" hangingPunct="1"/>
            <a:r>
              <a:rPr lang="zh-CN" altLang="en-US" dirty="0">
                <a:latin typeface="Arial" panose="020B0604020202020204" pitchFamily="34" charset="0"/>
                <a:ea typeface="宋体" panose="02010600030101010101" pitchFamily="2" charset="-122"/>
                <a:sym typeface="Times New Roman" panose="02020603050405020304" pitchFamily="2" charset="0"/>
              </a:rPr>
              <a:t>职业病防治</a:t>
            </a:r>
            <a:r>
              <a:rPr lang="zh-CN" altLang="en-US" dirty="0">
                <a:latin typeface="Arial" panose="020B0604020202020204" pitchFamily="34" charset="0"/>
                <a:ea typeface="宋体" panose="02010600030101010101" pitchFamily="2" charset="-122"/>
              </a:rPr>
              <a:t>责任制度应具体包括主要负责人、分管负责人、管理人员以及劳动者等各类人员的职业病防治职责和义务</a:t>
            </a:r>
            <a:endParaRPr lang="zh-CN" altLang="en-US" dirty="0">
              <a:latin typeface="Arial" panose="020B0604020202020204" pitchFamily="34" charset="0"/>
              <a:ea typeface="宋体" panose="02010600030101010101" pitchFamily="2" charset="-122"/>
            </a:endParaRPr>
          </a:p>
        </p:txBody>
      </p:sp>
      <p:sp>
        <p:nvSpPr>
          <p:cNvPr id="18458" name="矩形 220"/>
          <p:cNvSpPr/>
          <p:nvPr/>
        </p:nvSpPr>
        <p:spPr>
          <a:xfrm>
            <a:off x="7496175" y="4357688"/>
            <a:ext cx="3792538" cy="1200150"/>
          </a:xfrm>
          <a:prstGeom prst="rect">
            <a:avLst/>
          </a:prstGeom>
          <a:noFill/>
          <a:ln w="9525">
            <a:noFill/>
          </a:ln>
        </p:spPr>
        <p:txBody>
          <a:bodyPr>
            <a:spAutoFit/>
          </a:bodyPr>
          <a:lstStyle/>
          <a:p>
            <a:pPr lvl="0" algn="just" eaLnBrk="1" hangingPunct="1"/>
            <a:r>
              <a:rPr lang="zh-CN" altLang="en-US" dirty="0">
                <a:latin typeface="Arial" panose="020B0604020202020204" pitchFamily="34" charset="0"/>
                <a:ea typeface="宋体" panose="02010600030101010101" pitchFamily="2" charset="-122"/>
                <a:sym typeface="Times New Roman" panose="02020603050405020304" pitchFamily="2" charset="0"/>
              </a:rPr>
              <a:t>职业病防治</a:t>
            </a:r>
            <a:r>
              <a:rPr lang="zh-CN" altLang="en-US" dirty="0">
                <a:latin typeface="Arial" panose="020B0604020202020204" pitchFamily="34" charset="0"/>
                <a:ea typeface="宋体" panose="02010600030101010101" pitchFamily="2" charset="-122"/>
              </a:rPr>
              <a:t>责任制度还应包括</a:t>
            </a:r>
            <a:r>
              <a:rPr lang="zh-CN" altLang="en-US" dirty="0">
                <a:latin typeface="Arial" panose="020B0604020202020204" pitchFamily="34" charset="0"/>
                <a:ea typeface="宋体" panose="02010600030101010101" pitchFamily="2" charset="-122"/>
                <a:sym typeface="Times New Roman" panose="02020603050405020304" pitchFamily="2" charset="0"/>
              </a:rPr>
              <a:t>职业卫生领导机构、职业卫生管理部门以及用人单位其他相关管理部门在职业卫生管理方面的职责和要求</a:t>
            </a:r>
            <a:r>
              <a:rPr lang="zh-CN" altLang="en-US" sz="1400" dirty="0">
                <a:solidFill>
                  <a:srgbClr val="000000"/>
                </a:solidFill>
                <a:latin typeface="方正兰亭细黑_GBK" charset="-122"/>
                <a:ea typeface="方正兰亭细黑_GBK" charset="-122"/>
                <a:sym typeface="Times New Roman" panose="02020603050405020304" pitchFamily="2" charset="0"/>
              </a:rPr>
              <a:t>。</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p:cBhvr>
                                        <p:cTn id="7" dur="500"/>
                                        <p:tgtEl>
                                          <p:spTgt spid="18435"/>
                                        </p:tgtEl>
                                      </p:cBhvr>
                                    </p:animEffect>
                                    <p:anim calcmode="lin" valueType="num">
                                      <p:cBhvr>
                                        <p:cTn id="8" dur="500" fill="hold"/>
                                        <p:tgtEl>
                                          <p:spTgt spid="18435"/>
                                        </p:tgtEl>
                                        <p:attrNameLst>
                                          <p:attrName>ppt_x</p:attrName>
                                        </p:attrNameLst>
                                      </p:cBhvr>
                                      <p:tavLst>
                                        <p:tav tm="0">
                                          <p:val>
                                            <p:strVal val="#ppt_x"/>
                                          </p:val>
                                        </p:tav>
                                        <p:tav tm="100000">
                                          <p:val>
                                            <p:strVal val="#ppt_x"/>
                                          </p:val>
                                        </p:tav>
                                      </p:tavLst>
                                    </p:anim>
                                    <p:anim calcmode="lin" valueType="num">
                                      <p:cBhvr>
                                        <p:cTn id="9" dur="500" fill="hold"/>
                                        <p:tgtEl>
                                          <p:spTgt spid="184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444"/>
                                        </p:tgtEl>
                                        <p:attrNameLst>
                                          <p:attrName>style.visibility</p:attrName>
                                        </p:attrNameLst>
                                      </p:cBhvr>
                                      <p:to>
                                        <p:strVal val="visible"/>
                                      </p:to>
                                    </p:set>
                                    <p:animEffect transition="in">
                                      <p:cBhvr>
                                        <p:cTn id="13" dur="500"/>
                                        <p:tgtEl>
                                          <p:spTgt spid="18444"/>
                                        </p:tgtEl>
                                      </p:cBhvr>
                                    </p:animEffect>
                                    <p:anim calcmode="lin" valueType="num">
                                      <p:cBhvr>
                                        <p:cTn id="14" dur="500" fill="hold"/>
                                        <p:tgtEl>
                                          <p:spTgt spid="18444"/>
                                        </p:tgtEl>
                                        <p:attrNameLst>
                                          <p:attrName>ppt_x</p:attrName>
                                        </p:attrNameLst>
                                      </p:cBhvr>
                                      <p:tavLst>
                                        <p:tav tm="0">
                                          <p:val>
                                            <p:strVal val="#ppt_x"/>
                                          </p:val>
                                        </p:tav>
                                        <p:tav tm="100000">
                                          <p:val>
                                            <p:strVal val="#ppt_x"/>
                                          </p:val>
                                        </p:tav>
                                      </p:tavLst>
                                    </p:anim>
                                    <p:anim calcmode="lin" valueType="num">
                                      <p:cBhvr>
                                        <p:cTn id="15" dur="500" fill="hold"/>
                                        <p:tgtEl>
                                          <p:spTgt spid="184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8441"/>
                                        </p:tgtEl>
                                        <p:attrNameLst>
                                          <p:attrName>style.visibility</p:attrName>
                                        </p:attrNameLst>
                                      </p:cBhvr>
                                      <p:to>
                                        <p:strVal val="visible"/>
                                      </p:to>
                                    </p:set>
                                    <p:animEffect transition="in">
                                      <p:cBhvr>
                                        <p:cTn id="19" dur="500"/>
                                        <p:tgtEl>
                                          <p:spTgt spid="18441"/>
                                        </p:tgtEl>
                                      </p:cBhvr>
                                    </p:animEffect>
                                    <p:anim calcmode="lin" valueType="num">
                                      <p:cBhvr>
                                        <p:cTn id="20" dur="500" fill="hold"/>
                                        <p:tgtEl>
                                          <p:spTgt spid="18441"/>
                                        </p:tgtEl>
                                        <p:attrNameLst>
                                          <p:attrName>ppt_x</p:attrName>
                                        </p:attrNameLst>
                                      </p:cBhvr>
                                      <p:tavLst>
                                        <p:tav tm="0">
                                          <p:val>
                                            <p:strVal val="#ppt_x"/>
                                          </p:val>
                                        </p:tav>
                                        <p:tav tm="100000">
                                          <p:val>
                                            <p:strVal val="#ppt_x"/>
                                          </p:val>
                                        </p:tav>
                                      </p:tavLst>
                                    </p:anim>
                                    <p:anim calcmode="lin" valueType="num">
                                      <p:cBhvr>
                                        <p:cTn id="21" dur="500" fill="hold"/>
                                        <p:tgtEl>
                                          <p:spTgt spid="184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8451"/>
                                        </p:tgtEl>
                                        <p:attrNameLst>
                                          <p:attrName>style.visibility</p:attrName>
                                        </p:attrNameLst>
                                      </p:cBhvr>
                                      <p:to>
                                        <p:strVal val="visible"/>
                                      </p:to>
                                    </p:set>
                                    <p:anim calcmode="lin" valueType="num">
                                      <p:cBhvr additive="base">
                                        <p:cTn id="25" dur="500" fill="hold"/>
                                        <p:tgtEl>
                                          <p:spTgt spid="18451"/>
                                        </p:tgtEl>
                                        <p:attrNameLst>
                                          <p:attrName>ppt_x</p:attrName>
                                        </p:attrNameLst>
                                      </p:cBhvr>
                                      <p:tavLst>
                                        <p:tav tm="0">
                                          <p:val>
                                            <p:strVal val="#ppt_x"/>
                                          </p:val>
                                        </p:tav>
                                        <p:tav tm="100000">
                                          <p:val>
                                            <p:strVal val="#ppt_x"/>
                                          </p:val>
                                        </p:tav>
                                      </p:tavLst>
                                    </p:anim>
                                    <p:anim calcmode="lin" valueType="num">
                                      <p:cBhvr additive="base">
                                        <p:cTn id="26" dur="500" fill="hold"/>
                                        <p:tgtEl>
                                          <p:spTgt spid="18451"/>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18457"/>
                                        </p:tgtEl>
                                        <p:attrNameLst>
                                          <p:attrName>style.visibility</p:attrName>
                                        </p:attrNameLst>
                                      </p:cBhvr>
                                      <p:to>
                                        <p:strVal val="visible"/>
                                      </p:to>
                                    </p:set>
                                    <p:animEffect transition="in">
                                      <p:cBhvr>
                                        <p:cTn id="30" dur="500"/>
                                        <p:tgtEl>
                                          <p:spTgt spid="18457"/>
                                        </p:tgtEl>
                                      </p:cBhvr>
                                    </p:animEffect>
                                    <p:anim calcmode="lin" valueType="num">
                                      <p:cBhvr>
                                        <p:cTn id="31" dur="500" fill="hold"/>
                                        <p:tgtEl>
                                          <p:spTgt spid="18457"/>
                                        </p:tgtEl>
                                        <p:attrNameLst>
                                          <p:attrName>ppt_x</p:attrName>
                                        </p:attrNameLst>
                                      </p:cBhvr>
                                      <p:tavLst>
                                        <p:tav tm="0">
                                          <p:val>
                                            <p:strVal val="#ppt_x"/>
                                          </p:val>
                                        </p:tav>
                                        <p:tav tm="100000">
                                          <p:val>
                                            <p:strVal val="#ppt_x"/>
                                          </p:val>
                                        </p:tav>
                                      </p:tavLst>
                                    </p:anim>
                                    <p:anim calcmode="lin" valueType="num">
                                      <p:cBhvr>
                                        <p:cTn id="32" dur="500" fill="hold"/>
                                        <p:tgtEl>
                                          <p:spTgt spid="18457"/>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8445"/>
                                        </p:tgtEl>
                                        <p:attrNameLst>
                                          <p:attrName>style.visibility</p:attrName>
                                        </p:attrNameLst>
                                      </p:cBhvr>
                                      <p:to>
                                        <p:strVal val="visible"/>
                                      </p:to>
                                    </p:set>
                                    <p:anim calcmode="lin" valueType="num">
                                      <p:cBhvr additive="base">
                                        <p:cTn id="36" dur="500" fill="hold"/>
                                        <p:tgtEl>
                                          <p:spTgt spid="18445"/>
                                        </p:tgtEl>
                                        <p:attrNameLst>
                                          <p:attrName>ppt_x</p:attrName>
                                        </p:attrNameLst>
                                      </p:cBhvr>
                                      <p:tavLst>
                                        <p:tav tm="0">
                                          <p:val>
                                            <p:strVal val="#ppt_x"/>
                                          </p:val>
                                        </p:tav>
                                        <p:tav tm="100000">
                                          <p:val>
                                            <p:strVal val="#ppt_x"/>
                                          </p:val>
                                        </p:tav>
                                      </p:tavLst>
                                    </p:anim>
                                    <p:anim calcmode="lin" valueType="num">
                                      <p:cBhvr additive="base">
                                        <p:cTn id="37" dur="500" fill="hold"/>
                                        <p:tgtEl>
                                          <p:spTgt spid="18445"/>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18458"/>
                                        </p:tgtEl>
                                        <p:attrNameLst>
                                          <p:attrName>style.visibility</p:attrName>
                                        </p:attrNameLst>
                                      </p:cBhvr>
                                      <p:to>
                                        <p:strVal val="visible"/>
                                      </p:to>
                                    </p:set>
                                    <p:animEffect transition="in">
                                      <p:cBhvr>
                                        <p:cTn id="41" dur="500"/>
                                        <p:tgtEl>
                                          <p:spTgt spid="18458"/>
                                        </p:tgtEl>
                                      </p:cBhvr>
                                    </p:animEffect>
                                    <p:anim calcmode="lin" valueType="num">
                                      <p:cBhvr>
                                        <p:cTn id="42" dur="500" fill="hold"/>
                                        <p:tgtEl>
                                          <p:spTgt spid="18458"/>
                                        </p:tgtEl>
                                        <p:attrNameLst>
                                          <p:attrName>ppt_x</p:attrName>
                                        </p:attrNameLst>
                                      </p:cBhvr>
                                      <p:tavLst>
                                        <p:tav tm="0">
                                          <p:val>
                                            <p:strVal val="#ppt_x"/>
                                          </p:val>
                                        </p:tav>
                                        <p:tav tm="100000">
                                          <p:val>
                                            <p:strVal val="#ppt_x"/>
                                          </p:val>
                                        </p:tav>
                                      </p:tavLst>
                                    </p:anim>
                                    <p:anim calcmode="lin" valueType="num">
                                      <p:cBhvr>
                                        <p:cTn id="43" dur="500" fill="hold"/>
                                        <p:tgtEl>
                                          <p:spTgt spid="1845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p:cTn id="47" dur="250"/>
                                        <p:tgtEl>
                                          <p:spTgt spid="18441"/>
                                        </p:tgtEl>
                                        <p:attrNameLst>
                                          <p:attrName>ppt_x</p:attrName>
                                        </p:attrNameLst>
                                      </p:cBhvr>
                                      <p:tavLst>
                                        <p:tav tm="0">
                                          <p:val>
                                            <p:strVal val="ppt_x"/>
                                          </p:val>
                                        </p:tav>
                                        <p:tav tm="100000">
                                          <p:val>
                                            <p:strVal val="ppt_x"/>
                                          </p:val>
                                        </p:tav>
                                      </p:tavLst>
                                    </p:anim>
                                    <p:anim calcmode="lin" valueType="num">
                                      <p:cBhvr>
                                        <p:cTn id="48" dur="250"/>
                                        <p:tgtEl>
                                          <p:spTgt spid="18441"/>
                                        </p:tgtEl>
                                        <p:attrNameLst>
                                          <p:attrName>ppt_y</p:attrName>
                                        </p:attrNameLst>
                                      </p:cBhvr>
                                      <p:tavLst>
                                        <p:tav tm="0">
                                          <p:val>
                                            <p:strVal val="ppt_y"/>
                                          </p:val>
                                        </p:tav>
                                        <p:tav tm="100000">
                                          <p:val>
                                            <p:strVal val="1+ppt_h/2"/>
                                          </p:val>
                                        </p:tav>
                                      </p:tavLst>
                                    </p:anim>
                                    <p:set>
                                      <p:cBhvr>
                                        <p:cTn id="49" dur="1" fill="hold">
                                          <p:stCondLst>
                                            <p:cond delay="249"/>
                                          </p:stCondLst>
                                        </p:cTn>
                                        <p:tgtEl>
                                          <p:spTgt spid="18441"/>
                                        </p:tgtEl>
                                        <p:attrNameLst>
                                          <p:attrName>style.visibility</p:attrName>
                                        </p:attrNameLst>
                                      </p:cBhvr>
                                      <p:to>
                                        <p:strVal val="hidden"/>
                                      </p:to>
                                    </p:set>
                                  </p:childTnLst>
                                </p:cTn>
                              </p:par>
                            </p:childTnLst>
                          </p:cTn>
                        </p:par>
                        <p:par>
                          <p:cTn id="50" fill="hold">
                            <p:stCondLst>
                              <p:cond delay="500"/>
                            </p:stCondLst>
                            <p:childTnLst>
                              <p:par>
                                <p:cTn id="51" presetID="2" presetClass="exit" presetSubtype="4" fill="hold" grpId="1" nodeType="afterEffect">
                                  <p:stCondLst>
                                    <p:cond delay="0"/>
                                  </p:stCondLst>
                                  <p:childTnLst>
                                    <p:anim calcmode="lin" valueType="num">
                                      <p:cBhvr>
                                        <p:cTn id="52" dur="250"/>
                                        <p:tgtEl>
                                          <p:spTgt spid="18444"/>
                                        </p:tgtEl>
                                        <p:attrNameLst>
                                          <p:attrName>ppt_x</p:attrName>
                                        </p:attrNameLst>
                                      </p:cBhvr>
                                      <p:tavLst>
                                        <p:tav tm="0">
                                          <p:val>
                                            <p:strVal val="ppt_x"/>
                                          </p:val>
                                        </p:tav>
                                        <p:tav tm="100000">
                                          <p:val>
                                            <p:strVal val="ppt_x"/>
                                          </p:val>
                                        </p:tav>
                                      </p:tavLst>
                                    </p:anim>
                                    <p:anim calcmode="lin" valueType="num">
                                      <p:cBhvr>
                                        <p:cTn id="53" dur="250"/>
                                        <p:tgtEl>
                                          <p:spTgt spid="18444"/>
                                        </p:tgtEl>
                                        <p:attrNameLst>
                                          <p:attrName>ppt_y</p:attrName>
                                        </p:attrNameLst>
                                      </p:cBhvr>
                                      <p:tavLst>
                                        <p:tav tm="0">
                                          <p:val>
                                            <p:strVal val="ppt_y"/>
                                          </p:val>
                                        </p:tav>
                                        <p:tav tm="100000">
                                          <p:val>
                                            <p:strVal val="1+ppt_h/2"/>
                                          </p:val>
                                        </p:tav>
                                      </p:tavLst>
                                    </p:anim>
                                    <p:set>
                                      <p:cBhvr>
                                        <p:cTn id="54" dur="1" fill="hold">
                                          <p:stCondLst>
                                            <p:cond delay="249"/>
                                          </p:stCondLst>
                                        </p:cTn>
                                        <p:tgtEl>
                                          <p:spTgt spid="18444"/>
                                        </p:tgtEl>
                                        <p:attrNameLst>
                                          <p:attrName>style.visibility</p:attrName>
                                        </p:attrNameLst>
                                      </p:cBhvr>
                                      <p:to>
                                        <p:strVal val="hidden"/>
                                      </p:to>
                                    </p:set>
                                  </p:childTnLst>
                                </p:cTn>
                              </p:par>
                            </p:childTnLst>
                          </p:cTn>
                        </p:par>
                        <p:par>
                          <p:cTn id="55" fill="hold">
                            <p:stCondLst>
                              <p:cond delay="1000"/>
                            </p:stCondLst>
                            <p:childTnLst>
                              <p:par>
                                <p:cTn id="56" presetID="2" presetClass="exit" presetSubtype="4" fill="hold" nodeType="afterEffect">
                                  <p:stCondLst>
                                    <p:cond delay="0"/>
                                  </p:stCondLst>
                                  <p:childTnLst>
                                    <p:anim calcmode="lin" valueType="num">
                                      <p:cBhvr>
                                        <p:cTn id="57" dur="250"/>
                                        <p:tgtEl>
                                          <p:spTgt spid="18435"/>
                                        </p:tgtEl>
                                        <p:attrNameLst>
                                          <p:attrName>ppt_x</p:attrName>
                                        </p:attrNameLst>
                                      </p:cBhvr>
                                      <p:tavLst>
                                        <p:tav tm="0">
                                          <p:val>
                                            <p:strVal val="ppt_x"/>
                                          </p:val>
                                        </p:tav>
                                        <p:tav tm="100000">
                                          <p:val>
                                            <p:strVal val="ppt_x"/>
                                          </p:val>
                                        </p:tav>
                                      </p:tavLst>
                                    </p:anim>
                                    <p:anim calcmode="lin" valueType="num">
                                      <p:cBhvr>
                                        <p:cTn id="58" dur="250"/>
                                        <p:tgtEl>
                                          <p:spTgt spid="18435"/>
                                        </p:tgtEl>
                                        <p:attrNameLst>
                                          <p:attrName>ppt_y</p:attrName>
                                        </p:attrNameLst>
                                      </p:cBhvr>
                                      <p:tavLst>
                                        <p:tav tm="0">
                                          <p:val>
                                            <p:strVal val="ppt_y"/>
                                          </p:val>
                                        </p:tav>
                                        <p:tav tm="100000">
                                          <p:val>
                                            <p:strVal val="1+ppt_h/2"/>
                                          </p:val>
                                        </p:tav>
                                      </p:tavLst>
                                    </p:anim>
                                    <p:set>
                                      <p:cBhvr>
                                        <p:cTn id="59" dur="1" fill="hold">
                                          <p:stCondLst>
                                            <p:cond delay="249"/>
                                          </p:stCondLst>
                                        </p:cTn>
                                        <p:tgtEl>
                                          <p:spTgt spid="18435"/>
                                        </p:tgtEl>
                                        <p:attrNameLst>
                                          <p:attrName>style.visibility</p:attrName>
                                        </p:attrNameLst>
                                      </p:cBhvr>
                                      <p:to>
                                        <p:strVal val="hidden"/>
                                      </p:to>
                                    </p:set>
                                  </p:childTnLst>
                                </p:cTn>
                              </p:par>
                            </p:childTnLst>
                          </p:cTn>
                        </p:par>
                        <p:par>
                          <p:cTn id="60" fill="hold">
                            <p:stCondLst>
                              <p:cond delay="1500"/>
                            </p:stCondLst>
                            <p:childTnLst>
                              <p:par>
                                <p:cTn id="61" presetID="2" presetClass="exit" presetSubtype="4" fill="hold" nodeType="afterEffect">
                                  <p:stCondLst>
                                    <p:cond delay="0"/>
                                  </p:stCondLst>
                                  <p:childTnLst>
                                    <p:anim calcmode="lin" valueType="num">
                                      <p:cBhvr additive="base">
                                        <p:cTn id="62" dur="500"/>
                                        <p:tgtEl>
                                          <p:spTgt spid="18445"/>
                                        </p:tgtEl>
                                        <p:attrNameLst>
                                          <p:attrName>ppt_x</p:attrName>
                                        </p:attrNameLst>
                                      </p:cBhvr>
                                      <p:tavLst>
                                        <p:tav tm="0">
                                          <p:val>
                                            <p:strVal val="ppt_x"/>
                                          </p:val>
                                        </p:tav>
                                        <p:tav tm="100000">
                                          <p:val>
                                            <p:strVal val="ppt_x"/>
                                          </p:val>
                                        </p:tav>
                                      </p:tavLst>
                                    </p:anim>
                                    <p:anim calcmode="lin" valueType="num">
                                      <p:cBhvr additive="base">
                                        <p:cTn id="63" dur="500"/>
                                        <p:tgtEl>
                                          <p:spTgt spid="18445"/>
                                        </p:tgtEl>
                                        <p:attrNameLst>
                                          <p:attrName>ppt_y</p:attrName>
                                        </p:attrNameLst>
                                      </p:cBhvr>
                                      <p:tavLst>
                                        <p:tav tm="0">
                                          <p:val>
                                            <p:strVal val="ppt_y"/>
                                          </p:val>
                                        </p:tav>
                                        <p:tav tm="100000">
                                          <p:val>
                                            <p:strVal val="1+ppt_h/2"/>
                                          </p:val>
                                        </p:tav>
                                      </p:tavLst>
                                    </p:anim>
                                    <p:set>
                                      <p:cBhvr>
                                        <p:cTn id="64" dur="1" fill="hold">
                                          <p:stCondLst>
                                            <p:cond delay="499"/>
                                          </p:stCondLst>
                                        </p:cTn>
                                        <p:tgtEl>
                                          <p:spTgt spid="18445"/>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p:cTn id="66" dur="250"/>
                                        <p:tgtEl>
                                          <p:spTgt spid="18457"/>
                                        </p:tgtEl>
                                        <p:attrNameLst>
                                          <p:attrName>ppt_x</p:attrName>
                                        </p:attrNameLst>
                                      </p:cBhvr>
                                      <p:tavLst>
                                        <p:tav tm="0">
                                          <p:val>
                                            <p:strVal val="ppt_x"/>
                                          </p:val>
                                        </p:tav>
                                        <p:tav tm="100000">
                                          <p:val>
                                            <p:strVal val="ppt_x"/>
                                          </p:val>
                                        </p:tav>
                                      </p:tavLst>
                                    </p:anim>
                                    <p:anim calcmode="lin" valueType="num">
                                      <p:cBhvr>
                                        <p:cTn id="67" dur="250"/>
                                        <p:tgtEl>
                                          <p:spTgt spid="18457"/>
                                        </p:tgtEl>
                                        <p:attrNameLst>
                                          <p:attrName>ppt_y</p:attrName>
                                        </p:attrNameLst>
                                      </p:cBhvr>
                                      <p:tavLst>
                                        <p:tav tm="0">
                                          <p:val>
                                            <p:strVal val="ppt_y"/>
                                          </p:val>
                                        </p:tav>
                                        <p:tav tm="100000">
                                          <p:val>
                                            <p:strVal val="1+ppt_h/2"/>
                                          </p:val>
                                        </p:tav>
                                      </p:tavLst>
                                    </p:anim>
                                    <p:set>
                                      <p:cBhvr>
                                        <p:cTn id="68" dur="1" fill="hold">
                                          <p:stCondLst>
                                            <p:cond delay="249"/>
                                          </p:stCondLst>
                                        </p:cTn>
                                        <p:tgtEl>
                                          <p:spTgt spid="18457"/>
                                        </p:tgtEl>
                                        <p:attrNameLst>
                                          <p:attrName>style.visibility</p:attrName>
                                        </p:attrNameLst>
                                      </p:cBhvr>
                                      <p:to>
                                        <p:strVal val="hidden"/>
                                      </p:to>
                                    </p:set>
                                  </p:childTnLst>
                                </p:cTn>
                              </p:par>
                            </p:childTnLst>
                          </p:cTn>
                        </p:par>
                        <p:par>
                          <p:cTn id="69" fill="hold">
                            <p:stCondLst>
                              <p:cond delay="2000"/>
                            </p:stCondLst>
                            <p:childTnLst>
                              <p:par>
                                <p:cTn id="70" presetID="2" presetClass="exit" presetSubtype="4" fill="hold" nodeType="afterEffect">
                                  <p:stCondLst>
                                    <p:cond delay="0"/>
                                  </p:stCondLst>
                                  <p:childTnLst>
                                    <p:anim calcmode="lin" valueType="num">
                                      <p:cBhvr additive="base">
                                        <p:cTn id="71" dur="500"/>
                                        <p:tgtEl>
                                          <p:spTgt spid="18451"/>
                                        </p:tgtEl>
                                        <p:attrNameLst>
                                          <p:attrName>ppt_x</p:attrName>
                                        </p:attrNameLst>
                                      </p:cBhvr>
                                      <p:tavLst>
                                        <p:tav tm="0">
                                          <p:val>
                                            <p:strVal val="ppt_x"/>
                                          </p:val>
                                        </p:tav>
                                        <p:tav tm="100000">
                                          <p:val>
                                            <p:strVal val="ppt_x"/>
                                          </p:val>
                                        </p:tav>
                                      </p:tavLst>
                                    </p:anim>
                                    <p:anim calcmode="lin" valueType="num">
                                      <p:cBhvr additive="base">
                                        <p:cTn id="72" dur="500"/>
                                        <p:tgtEl>
                                          <p:spTgt spid="18451"/>
                                        </p:tgtEl>
                                        <p:attrNameLst>
                                          <p:attrName>ppt_y</p:attrName>
                                        </p:attrNameLst>
                                      </p:cBhvr>
                                      <p:tavLst>
                                        <p:tav tm="0">
                                          <p:val>
                                            <p:strVal val="ppt_y"/>
                                          </p:val>
                                        </p:tav>
                                        <p:tav tm="100000">
                                          <p:val>
                                            <p:strVal val="1+ppt_h/2"/>
                                          </p:val>
                                        </p:tav>
                                      </p:tavLst>
                                    </p:anim>
                                    <p:set>
                                      <p:cBhvr>
                                        <p:cTn id="73" dur="1" fill="hold">
                                          <p:stCondLst>
                                            <p:cond delay="499"/>
                                          </p:stCondLst>
                                        </p:cTn>
                                        <p:tgtEl>
                                          <p:spTgt spid="18451"/>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p:cTn id="75" dur="250"/>
                                        <p:tgtEl>
                                          <p:spTgt spid="18458"/>
                                        </p:tgtEl>
                                        <p:attrNameLst>
                                          <p:attrName>ppt_x</p:attrName>
                                        </p:attrNameLst>
                                      </p:cBhvr>
                                      <p:tavLst>
                                        <p:tav tm="0">
                                          <p:val>
                                            <p:strVal val="ppt_x"/>
                                          </p:val>
                                        </p:tav>
                                        <p:tav tm="100000">
                                          <p:val>
                                            <p:strVal val="ppt_x"/>
                                          </p:val>
                                        </p:tav>
                                      </p:tavLst>
                                    </p:anim>
                                    <p:anim calcmode="lin" valueType="num">
                                      <p:cBhvr>
                                        <p:cTn id="76" dur="250"/>
                                        <p:tgtEl>
                                          <p:spTgt spid="18458"/>
                                        </p:tgtEl>
                                        <p:attrNameLst>
                                          <p:attrName>ppt_y</p:attrName>
                                        </p:attrNameLst>
                                      </p:cBhvr>
                                      <p:tavLst>
                                        <p:tav tm="0">
                                          <p:val>
                                            <p:strVal val="ppt_y"/>
                                          </p:val>
                                        </p:tav>
                                        <p:tav tm="100000">
                                          <p:val>
                                            <p:strVal val="1+ppt_h/2"/>
                                          </p:val>
                                        </p:tav>
                                      </p:tavLst>
                                    </p:anim>
                                    <p:set>
                                      <p:cBhvr>
                                        <p:cTn id="77" dur="1" fill="hold">
                                          <p:stCondLst>
                                            <p:cond delay="249"/>
                                          </p:stCondLst>
                                        </p:cTn>
                                        <p:tgtEl>
                                          <p:spTgt spid="18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bldLvl="0"/>
      <p:bldP spid="18444" grpId="1" bldLvl="0"/>
      <p:bldP spid="18457" grpId="0" bldLvl="0"/>
      <p:bldP spid="18457" grpId="1" bldLvl="0"/>
      <p:bldP spid="18458" grpId="0" bldLvl="0"/>
      <p:bldP spid="18458" grpId="1"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9459" name="组合 19458"/>
          <p:cNvGrpSpPr/>
          <p:nvPr/>
        </p:nvGrpSpPr>
        <p:grpSpPr>
          <a:xfrm>
            <a:off x="2008188" y="2389188"/>
            <a:ext cx="2079625" cy="2079625"/>
            <a:chOff x="0" y="0"/>
            <a:chExt cx="2079522" cy="2079522"/>
          </a:xfrm>
        </p:grpSpPr>
        <p:grpSp>
          <p:nvGrpSpPr>
            <p:cNvPr id="19460" name="组合 19459"/>
            <p:cNvGrpSpPr/>
            <p:nvPr/>
          </p:nvGrpSpPr>
          <p:grpSpPr>
            <a:xfrm>
              <a:off x="0" y="0"/>
              <a:ext cx="2079522" cy="2079522"/>
              <a:chOff x="0" y="0"/>
              <a:chExt cx="2079522" cy="2079522"/>
            </a:xfrm>
          </p:grpSpPr>
          <p:sp>
            <p:nvSpPr>
              <p:cNvPr id="19461"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19462"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19463"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19464" name="文本框 42"/>
            <p:cNvSpPr/>
            <p:nvPr/>
          </p:nvSpPr>
          <p:spPr>
            <a:xfrm>
              <a:off x="406934" y="316486"/>
              <a:ext cx="1313180" cy="1446550"/>
            </a:xfrm>
            <a:prstGeom prst="rect">
              <a:avLst/>
            </a:prstGeom>
            <a:noFill/>
            <a:ln w="9525">
              <a:noFill/>
            </a:ln>
          </p:spPr>
          <p:txBody>
            <a:bodyPr wrap="none">
              <a:spAutoFit/>
            </a:bodyPr>
            <a:lstStyle/>
            <a:p>
              <a:pPr lvl="0" eaLnBrk="1" hangingPunct="1"/>
              <a:r>
                <a:rPr lang="en-US" altLang="x-none"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rPr>
                <a:t>02</a:t>
              </a:r>
              <a:endParaRPr lang="zh-CN" altLang="en-US" sz="8800" b="1" dirty="0">
                <a:solidFill>
                  <a:srgbClr val="FFFFFF"/>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19465" name="组合 19464"/>
          <p:cNvGrpSpPr/>
          <p:nvPr/>
        </p:nvGrpSpPr>
        <p:grpSpPr>
          <a:xfrm>
            <a:off x="6618288" y="1127125"/>
            <a:ext cx="4822825" cy="103188"/>
            <a:chOff x="0" y="0"/>
            <a:chExt cx="4822371" cy="103239"/>
          </a:xfrm>
        </p:grpSpPr>
        <p:sp>
          <p:nvSpPr>
            <p:cNvPr id="19466"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7"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19468"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规章制度</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sp>
        <p:nvSpPr>
          <p:cNvPr id="19469" name="矩形 219"/>
          <p:cNvSpPr/>
          <p:nvPr/>
        </p:nvSpPr>
        <p:spPr>
          <a:xfrm>
            <a:off x="6399213" y="4152900"/>
            <a:ext cx="2392362" cy="1754188"/>
          </a:xfrm>
          <a:prstGeom prst="rect">
            <a:avLst/>
          </a:prstGeom>
          <a:noFill/>
          <a:ln w="9525">
            <a:noFill/>
          </a:ln>
        </p:spPr>
        <p:txBody>
          <a:bodyPr>
            <a:spAutoFit/>
          </a:bodyPr>
          <a:lstStyle/>
          <a:p>
            <a:pPr lvl="0" eaLnBrk="1" hangingPunct="1"/>
            <a:r>
              <a:rPr lang="zh-CN" altLang="en-US" dirty="0">
                <a:solidFill>
                  <a:srgbClr val="000000"/>
                </a:solidFill>
                <a:latin typeface="宋体" panose="02010600030101010101" pitchFamily="2" charset="-122"/>
                <a:ea typeface="宋体" panose="02010600030101010101" pitchFamily="2" charset="-122"/>
              </a:rPr>
              <a:t>主要包括</a:t>
            </a:r>
            <a:r>
              <a:rPr lang="en-US" altLang="x-none"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工作场所职业卫生监督管理规定</a:t>
            </a:r>
            <a:r>
              <a:rPr lang="en-US" altLang="x-none"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（国家安全监管总局令第</a:t>
            </a:r>
            <a:r>
              <a:rPr lang="en-US" altLang="x-none" dirty="0">
                <a:solidFill>
                  <a:srgbClr val="000000"/>
                </a:solidFill>
                <a:latin typeface="宋体" panose="02010600030101010101" pitchFamily="2" charset="-122"/>
                <a:ea typeface="宋体" panose="02010600030101010101" pitchFamily="2" charset="-122"/>
              </a:rPr>
              <a:t>47</a:t>
            </a:r>
            <a:r>
              <a:rPr lang="zh-CN" altLang="en-US" dirty="0">
                <a:solidFill>
                  <a:srgbClr val="000000"/>
                </a:solidFill>
                <a:latin typeface="宋体" panose="02010600030101010101" pitchFamily="2" charset="-122"/>
                <a:ea typeface="宋体" panose="02010600030101010101" pitchFamily="2" charset="-122"/>
              </a:rPr>
              <a:t>号）要求的管理制度。</a:t>
            </a:r>
            <a:endParaRPr lang="en-US" altLang="x-none" dirty="0">
              <a:solidFill>
                <a:srgbClr val="000000"/>
              </a:solidFill>
              <a:latin typeface="宋体" panose="02010600030101010101" pitchFamily="2" charset="-122"/>
              <a:ea typeface="宋体" panose="02010600030101010101" pitchFamily="2" charset="-122"/>
            </a:endParaRPr>
          </a:p>
          <a:p>
            <a:pPr lvl="0" eaLnBrk="1" hangingPunct="1"/>
            <a:r>
              <a:rPr lang="zh-CN" altLang="en-US" dirty="0">
                <a:solidFill>
                  <a:srgbClr val="000000"/>
                </a:solidFill>
                <a:latin typeface="宋体" panose="02010600030101010101" pitchFamily="2" charset="-122"/>
                <a:ea typeface="宋体" panose="02010600030101010101" pitchFamily="2" charset="-122"/>
              </a:rPr>
              <a:t>（</a:t>
            </a:r>
            <a:r>
              <a:rPr lang="en-US" altLang="x-none" dirty="0">
                <a:solidFill>
                  <a:srgbClr val="000000"/>
                </a:solidFill>
                <a:latin typeface="宋体" panose="02010600030101010101" pitchFamily="2" charset="-122"/>
                <a:ea typeface="宋体" panose="02010600030101010101" pitchFamily="2" charset="-122"/>
              </a:rPr>
              <a:t>10+</a:t>
            </a:r>
            <a:r>
              <a:rPr lang="zh-CN" altLang="en-US" dirty="0">
                <a:solidFill>
                  <a:srgbClr val="000000"/>
                </a:solidFill>
                <a:latin typeface="宋体" panose="02010600030101010101" pitchFamily="2" charset="-122"/>
                <a:ea typeface="宋体" panose="02010600030101010101" pitchFamily="2" charset="-122"/>
              </a:rPr>
              <a:t>岗位操作规程</a:t>
            </a:r>
            <a:r>
              <a:rPr lang="en-US" altLang="x-none" dirty="0">
                <a:solidFill>
                  <a:srgbClr val="000000"/>
                </a:solidFill>
                <a:latin typeface="宋体" panose="02010600030101010101" pitchFamily="2" charset="-122"/>
                <a:ea typeface="宋体" panose="02010600030101010101" pitchFamily="2" charset="-122"/>
              </a:rPr>
              <a:t>+X</a:t>
            </a:r>
            <a:r>
              <a:rPr lang="zh-CN" altLang="en-US" dirty="0">
                <a:solidFill>
                  <a:srgbClr val="000000"/>
                </a:solidFill>
                <a:latin typeface="宋体" panose="02010600030101010101" pitchFamily="2" charset="-122"/>
                <a:ea typeface="宋体" panose="02010600030101010101" pitchFamily="2" charset="-122"/>
              </a:rPr>
              <a:t>）</a:t>
            </a:r>
            <a:endParaRPr lang="zh-CN" altLang="en-US" dirty="0">
              <a:solidFill>
                <a:srgbClr val="000000"/>
              </a:solidFill>
              <a:latin typeface="宋体" panose="02010600030101010101" pitchFamily="2" charset="-122"/>
              <a:ea typeface="宋体" panose="02010600030101010101" pitchFamily="2" charset="-122"/>
            </a:endParaRPr>
          </a:p>
        </p:txBody>
      </p:sp>
      <p:sp>
        <p:nvSpPr>
          <p:cNvPr id="19470" name="文本框 7"/>
          <p:cNvSpPr/>
          <p:nvPr/>
        </p:nvSpPr>
        <p:spPr>
          <a:xfrm>
            <a:off x="7102475" y="3617913"/>
            <a:ext cx="801688" cy="461962"/>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中黑简体" charset="-122"/>
              </a:rPr>
              <a:t>内容</a:t>
            </a:r>
            <a:endParaRPr lang="zh-CN" altLang="en-US" sz="2400" b="1" dirty="0">
              <a:solidFill>
                <a:srgbClr val="000000"/>
              </a:solidFill>
              <a:latin typeface="仿宋_GB2312" pitchFamily="1" charset="-122"/>
              <a:ea typeface="仿宋_GB2312" pitchFamily="1" charset="-122"/>
              <a:sym typeface="方正正中黑简体" charset="-122"/>
            </a:endParaRPr>
          </a:p>
        </p:txBody>
      </p:sp>
      <p:sp>
        <p:nvSpPr>
          <p:cNvPr id="19471" name="矩形 37"/>
          <p:cNvSpPr/>
          <p:nvPr/>
        </p:nvSpPr>
        <p:spPr>
          <a:xfrm>
            <a:off x="9367838" y="4152900"/>
            <a:ext cx="2201862" cy="1476375"/>
          </a:xfrm>
          <a:prstGeom prst="rect">
            <a:avLst/>
          </a:prstGeom>
          <a:noFill/>
          <a:ln w="9525">
            <a:noFill/>
          </a:ln>
        </p:spPr>
        <p:txBody>
          <a:bodyPr>
            <a:spAutoFit/>
          </a:bodyPr>
          <a:lstStyle/>
          <a:p>
            <a:pPr lvl="0" eaLnBrk="1" hangingPunct="1"/>
            <a:r>
              <a:rPr lang="en-US" altLang="x-none" dirty="0">
                <a:solidFill>
                  <a:srgbClr val="000000"/>
                </a:solidFill>
                <a:latin typeface="宋体" panose="02010600030101010101" pitchFamily="2" charset="-122"/>
                <a:ea typeface="宋体" panose="02010600030101010101" pitchFamily="2" charset="-122"/>
              </a:rPr>
              <a:t>1.</a:t>
            </a:r>
            <a:r>
              <a:rPr lang="zh-CN" altLang="en-US" dirty="0">
                <a:solidFill>
                  <a:srgbClr val="000000"/>
                </a:solidFill>
                <a:latin typeface="宋体" panose="02010600030101010101" pitchFamily="2" charset="-122"/>
                <a:ea typeface="宋体" panose="02010600030101010101" pitchFamily="2" charset="-122"/>
              </a:rPr>
              <a:t>规章制度要有针对性，符合企业实际情况；</a:t>
            </a:r>
            <a:endParaRPr lang="en-US" altLang="x-none" dirty="0">
              <a:solidFill>
                <a:srgbClr val="000000"/>
              </a:solidFill>
              <a:latin typeface="宋体" panose="02010600030101010101" pitchFamily="2" charset="-122"/>
              <a:ea typeface="宋体" panose="02010600030101010101" pitchFamily="2" charset="-122"/>
            </a:endParaRPr>
          </a:p>
          <a:p>
            <a:pPr lvl="0" eaLnBrk="1" hangingPunct="1"/>
            <a:r>
              <a:rPr lang="en-US" altLang="x-none" dirty="0">
                <a:solidFill>
                  <a:srgbClr val="000000"/>
                </a:solidFill>
                <a:latin typeface="宋体" panose="02010600030101010101" pitchFamily="2" charset="-122"/>
                <a:ea typeface="宋体" panose="02010600030101010101" pitchFamily="2" charset="-122"/>
              </a:rPr>
              <a:t>2.</a:t>
            </a:r>
            <a:r>
              <a:rPr lang="zh-CN" altLang="en-US" dirty="0">
                <a:solidFill>
                  <a:srgbClr val="000000"/>
                </a:solidFill>
                <a:latin typeface="宋体" panose="02010600030101010101" pitchFamily="2" charset="-122"/>
                <a:ea typeface="宋体" panose="02010600030101010101" pitchFamily="2" charset="-122"/>
              </a:rPr>
              <a:t>企业应按照规章制度抓好落实。</a:t>
            </a:r>
            <a:endParaRPr lang="zh-CN" altLang="en-US" dirty="0">
              <a:solidFill>
                <a:srgbClr val="000000"/>
              </a:solidFill>
              <a:latin typeface="宋体" panose="02010600030101010101" pitchFamily="2" charset="-122"/>
              <a:ea typeface="宋体" panose="02010600030101010101" pitchFamily="2" charset="-122"/>
            </a:endParaRPr>
          </a:p>
        </p:txBody>
      </p:sp>
      <p:sp>
        <p:nvSpPr>
          <p:cNvPr id="19472" name="文本框 38"/>
          <p:cNvSpPr/>
          <p:nvPr/>
        </p:nvSpPr>
        <p:spPr>
          <a:xfrm>
            <a:off x="10152063" y="3617913"/>
            <a:ext cx="803275" cy="461962"/>
          </a:xfrm>
          <a:prstGeom prst="rect">
            <a:avLst/>
          </a:prstGeom>
          <a:noFill/>
          <a:ln w="9525">
            <a:noFill/>
          </a:ln>
        </p:spPr>
        <p:txBody>
          <a:bodyPr wrap="none">
            <a:spAutoFit/>
          </a:bodyPr>
          <a:lstStyle/>
          <a:p>
            <a:pPr lvl="0" eaLnBrk="1" hangingPunct="1"/>
            <a:r>
              <a:rPr lang="zh-CN" altLang="en-US" sz="2400" b="1" dirty="0">
                <a:solidFill>
                  <a:srgbClr val="000000"/>
                </a:solidFill>
                <a:latin typeface="仿宋_GB2312" pitchFamily="1" charset="-122"/>
                <a:ea typeface="仿宋_GB2312" pitchFamily="1" charset="-122"/>
                <a:sym typeface="方正正中黑简体" charset="-122"/>
              </a:rPr>
              <a:t>要求</a:t>
            </a:r>
            <a:endParaRPr lang="zh-CN" altLang="en-US" sz="2400" b="1" dirty="0">
              <a:solidFill>
                <a:srgbClr val="000000"/>
              </a:solidFill>
              <a:latin typeface="仿宋_GB2312" pitchFamily="1" charset="-122"/>
              <a:ea typeface="仿宋_GB2312" pitchFamily="1" charset="-122"/>
              <a:sym typeface="方正正中黑简体" charset="-122"/>
            </a:endParaRPr>
          </a:p>
        </p:txBody>
      </p:sp>
      <p:pic>
        <p:nvPicPr>
          <p:cNvPr id="19473" name="Picture 2" descr="H:\ppt模板\ppt模板20140825\ppt宝藏_www.pptbz.com_文件书本类图标\ppt宝藏_www.pptbz.com_文件书本png图标13.png"/>
          <p:cNvPicPr>
            <a:picLocks noChangeAspect="1"/>
          </p:cNvPicPr>
          <p:nvPr/>
        </p:nvPicPr>
        <p:blipFill>
          <a:blip r:embed="rId1"/>
          <a:stretch>
            <a:fillRect/>
          </a:stretch>
        </p:blipFill>
        <p:spPr>
          <a:xfrm>
            <a:off x="9412288" y="1481138"/>
            <a:ext cx="2133600" cy="2133600"/>
          </a:xfrm>
          <a:prstGeom prst="rect">
            <a:avLst/>
          </a:prstGeom>
          <a:noFill/>
          <a:ln w="9525">
            <a:noFill/>
          </a:ln>
        </p:spPr>
      </p:pic>
      <p:pic>
        <p:nvPicPr>
          <p:cNvPr id="19474" name="Picture 3" descr="H:\ppt模板\ppt模板20140825\ppt宝藏_www.pptbz.com_文件书本类图标\ppt宝藏_www.pptbz.com_文件书本png图标50.png"/>
          <p:cNvPicPr>
            <a:picLocks noChangeAspect="1"/>
          </p:cNvPicPr>
          <p:nvPr/>
        </p:nvPicPr>
        <p:blipFill>
          <a:blip r:embed="rId2"/>
          <a:stretch>
            <a:fillRect/>
          </a:stretch>
        </p:blipFill>
        <p:spPr>
          <a:xfrm>
            <a:off x="6540500" y="1420813"/>
            <a:ext cx="2139950" cy="213360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465"/>
                                        </p:tgtEl>
                                        <p:attrNameLst>
                                          <p:attrName>style.visibility</p:attrName>
                                        </p:attrNameLst>
                                      </p:cBhvr>
                                      <p:to>
                                        <p:strVal val="visible"/>
                                      </p:to>
                                    </p:set>
                                    <p:animEffect transition="in">
                                      <p:cBhvr>
                                        <p:cTn id="13" dur="1000"/>
                                        <p:tgtEl>
                                          <p:spTgt spid="19465"/>
                                        </p:tgtEl>
                                      </p:cBhvr>
                                    </p:animEffect>
                                    <p:anim calcmode="lin" valueType="num">
                                      <p:cBhvr>
                                        <p:cTn id="14" dur="1000" fill="hold"/>
                                        <p:tgtEl>
                                          <p:spTgt spid="19465"/>
                                        </p:tgtEl>
                                        <p:attrNameLst>
                                          <p:attrName>ppt_x</p:attrName>
                                        </p:attrNameLst>
                                      </p:cBhvr>
                                      <p:tavLst>
                                        <p:tav tm="0">
                                          <p:val>
                                            <p:strVal val="#ppt_x"/>
                                          </p:val>
                                        </p:tav>
                                        <p:tav tm="100000">
                                          <p:val>
                                            <p:strVal val="#ppt_x"/>
                                          </p:val>
                                        </p:tav>
                                      </p:tavLst>
                                    </p:anim>
                                    <p:anim calcmode="lin" valueType="num">
                                      <p:cBhvr>
                                        <p:cTn id="15" dur="1000" fill="hold"/>
                                        <p:tgtEl>
                                          <p:spTgt spid="1946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9468"/>
                                        </p:tgtEl>
                                        <p:attrNameLst>
                                          <p:attrName>style.visibility</p:attrName>
                                        </p:attrNameLst>
                                      </p:cBhvr>
                                      <p:to>
                                        <p:strVal val="visible"/>
                                      </p:to>
                                    </p:set>
                                    <p:animEffect transition="in">
                                      <p:cBhvr>
                                        <p:cTn id="18" dur="1000"/>
                                        <p:tgtEl>
                                          <p:spTgt spid="19468"/>
                                        </p:tgtEl>
                                      </p:cBhvr>
                                    </p:animEffect>
                                    <p:anim calcmode="lin" valueType="num">
                                      <p:cBhvr>
                                        <p:cTn id="19" dur="1000" fill="hold"/>
                                        <p:tgtEl>
                                          <p:spTgt spid="19468"/>
                                        </p:tgtEl>
                                        <p:attrNameLst>
                                          <p:attrName>ppt_x</p:attrName>
                                        </p:attrNameLst>
                                      </p:cBhvr>
                                      <p:tavLst>
                                        <p:tav tm="0">
                                          <p:val>
                                            <p:strVal val="#ppt_x"/>
                                          </p:val>
                                        </p:tav>
                                        <p:tav tm="100000">
                                          <p:val>
                                            <p:strVal val="#ppt_x"/>
                                          </p:val>
                                        </p:tav>
                                      </p:tavLst>
                                    </p:anim>
                                    <p:anim calcmode="lin" valueType="num">
                                      <p:cBhvr>
                                        <p:cTn id="20" dur="1000" fill="hold"/>
                                        <p:tgtEl>
                                          <p:spTgt spid="1946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in">
                                      <p:cBhvr>
                                        <p:cTn id="24" dur="250"/>
                                        <p:tgtEl>
                                          <p:spTgt spid="19459"/>
                                        </p:tgtEl>
                                      </p:cBhvr>
                                    </p:animEffect>
                                    <p:set>
                                      <p:cBhvr>
                                        <p:cTn id="25" dur="1" fill="hold">
                                          <p:stCondLst>
                                            <p:cond delay="249"/>
                                          </p:stCondLst>
                                        </p:cTn>
                                        <p:tgtEl>
                                          <p:spTgt spid="19459"/>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in">
                                      <p:cBhvr>
                                        <p:cTn id="28" dur="250"/>
                                        <p:tgtEl>
                                          <p:spTgt spid="19465"/>
                                        </p:tgtEl>
                                      </p:cBhvr>
                                    </p:animEffect>
                                    <p:set>
                                      <p:cBhvr>
                                        <p:cTn id="29" dur="1" fill="hold">
                                          <p:stCondLst>
                                            <p:cond delay="249"/>
                                          </p:stCondLst>
                                        </p:cTn>
                                        <p:tgtEl>
                                          <p:spTgt spid="1946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in">
                                      <p:cBhvr>
                                        <p:cTn id="31" dur="250"/>
                                        <p:tgtEl>
                                          <p:spTgt spid="19468"/>
                                        </p:tgtEl>
                                      </p:cBhvr>
                                    </p:animEffect>
                                    <p:set>
                                      <p:cBhvr>
                                        <p:cTn id="32" dur="1" fill="hold">
                                          <p:stCondLst>
                                            <p:cond delay="249"/>
                                          </p:stCondLst>
                                        </p:cTn>
                                        <p:tgtEl>
                                          <p:spTgt spid="19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p:bldP spid="19468" grpId="1"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20481"/>
          <p:cNvGrpSpPr/>
          <p:nvPr/>
        </p:nvGrpSpPr>
        <p:grpSpPr>
          <a:xfrm>
            <a:off x="1055688" y="1127125"/>
            <a:ext cx="10080625" cy="103188"/>
            <a:chOff x="0" y="0"/>
            <a:chExt cx="10080625" cy="103239"/>
          </a:xfrm>
        </p:grpSpPr>
        <p:sp>
          <p:nvSpPr>
            <p:cNvPr id="20483" name="矩形 2"/>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4" name="直接连接符 3"/>
            <p:cNvSpPr/>
            <p:nvPr/>
          </p:nvSpPr>
          <p:spPr>
            <a:xfrm flipV="1">
              <a:off x="1983307" y="77839"/>
              <a:ext cx="8097318" cy="1"/>
            </a:xfrm>
            <a:prstGeom prst="line">
              <a:avLst/>
            </a:prstGeom>
            <a:ln w="25400" cap="flat" cmpd="sng">
              <a:solidFill>
                <a:schemeClr val="accent1"/>
              </a:solidFill>
              <a:prstDash val="solid"/>
              <a:headEnd type="none" w="med" len="med"/>
              <a:tailEnd type="none" w="med" len="med"/>
            </a:ln>
          </p:spPr>
        </p:sp>
      </p:grpSp>
      <p:sp>
        <p:nvSpPr>
          <p:cNvPr id="20485" name="文本框 4"/>
          <p:cNvSpPr/>
          <p:nvPr/>
        </p:nvSpPr>
        <p:spPr>
          <a:xfrm>
            <a:off x="10588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规章制度</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0486" name="组合 20485"/>
          <p:cNvGrpSpPr/>
          <p:nvPr/>
        </p:nvGrpSpPr>
        <p:grpSpPr>
          <a:xfrm>
            <a:off x="7926388" y="4438650"/>
            <a:ext cx="633412" cy="566738"/>
            <a:chOff x="0" y="0"/>
            <a:chExt cx="640" cy="571"/>
          </a:xfrm>
        </p:grpSpPr>
        <p:sp>
          <p:nvSpPr>
            <p:cNvPr id="20487" name="Freeform 8"/>
            <p:cNvSpPr/>
            <p:nvPr/>
          </p:nvSpPr>
          <p:spPr>
            <a:xfrm>
              <a:off x="185" y="0"/>
              <a:ext cx="270" cy="98"/>
            </a:xfrm>
            <a:custGeom>
              <a:avLst/>
              <a:gdLst>
                <a:gd name="txL" fmla="*/ 0 w 113"/>
                <a:gd name="txT" fmla="*/ 0 h 41"/>
                <a:gd name="txR" fmla="*/ 113 w 113"/>
                <a:gd name="txB" fmla="*/ 41 h 41"/>
              </a:gdLst>
              <a:ahLst/>
              <a:cxnLst>
                <a:cxn ang="0">
                  <a:pos x="57" y="98"/>
                </a:cxn>
                <a:cxn ang="0">
                  <a:pos x="98" y="50"/>
                </a:cxn>
                <a:cxn ang="0">
                  <a:pos x="105" y="48"/>
                </a:cxn>
                <a:cxn ang="0">
                  <a:pos x="136" y="43"/>
                </a:cxn>
                <a:cxn ang="0">
                  <a:pos x="213" y="98"/>
                </a:cxn>
                <a:cxn ang="0">
                  <a:pos x="270" y="98"/>
                </a:cxn>
                <a:cxn ang="0">
                  <a:pos x="136" y="0"/>
                </a:cxn>
                <a:cxn ang="0">
                  <a:pos x="0" y="98"/>
                </a:cxn>
                <a:cxn ang="0">
                  <a:pos x="57" y="98"/>
                </a:cxn>
              </a:cxnLst>
              <a:rect l="txL" t="txT" r="txR" b="txB"/>
              <a:pathLst>
                <a:path w="113" h="41">
                  <a:moveTo>
                    <a:pt x="24" y="41"/>
                  </a:moveTo>
                  <a:cubicBezTo>
                    <a:pt x="25" y="32"/>
                    <a:pt x="32" y="25"/>
                    <a:pt x="41" y="21"/>
                  </a:cubicBezTo>
                  <a:cubicBezTo>
                    <a:pt x="42" y="21"/>
                    <a:pt x="43" y="21"/>
                    <a:pt x="44" y="20"/>
                  </a:cubicBezTo>
                  <a:cubicBezTo>
                    <a:pt x="48" y="19"/>
                    <a:pt x="52" y="18"/>
                    <a:pt x="57" y="18"/>
                  </a:cubicBezTo>
                  <a:cubicBezTo>
                    <a:pt x="73" y="18"/>
                    <a:pt x="87" y="28"/>
                    <a:pt x="89" y="41"/>
                  </a:cubicBezTo>
                  <a:cubicBezTo>
                    <a:pt x="113" y="41"/>
                    <a:pt x="113" y="41"/>
                    <a:pt x="113" y="41"/>
                  </a:cubicBezTo>
                  <a:cubicBezTo>
                    <a:pt x="110" y="18"/>
                    <a:pt x="86" y="0"/>
                    <a:pt x="57" y="0"/>
                  </a:cubicBezTo>
                  <a:cubicBezTo>
                    <a:pt x="27" y="0"/>
                    <a:pt x="3" y="18"/>
                    <a:pt x="0" y="41"/>
                  </a:cubicBezTo>
                  <a:lnTo>
                    <a:pt x="24" y="41"/>
                  </a:lnTo>
                  <a:close/>
                </a:path>
              </a:pathLst>
            </a:custGeom>
            <a:solidFill>
              <a:srgbClr val="2A4F1C">
                <a:alpha val="100000"/>
              </a:srgbClr>
            </a:solidFill>
            <a:ln w="9525">
              <a:noFill/>
            </a:ln>
          </p:spPr>
          <p:txBody>
            <a:bodyPr/>
            <a:lstStyle/>
            <a:p>
              <a:endParaRPr lang="zh-CN" altLang="en-US"/>
            </a:p>
          </p:txBody>
        </p:sp>
        <p:sp>
          <p:nvSpPr>
            <p:cNvPr id="20488" name="Freeform 9"/>
            <p:cNvSpPr/>
            <p:nvPr/>
          </p:nvSpPr>
          <p:spPr>
            <a:xfrm>
              <a:off x="0" y="115"/>
              <a:ext cx="640" cy="456"/>
            </a:xfrm>
            <a:custGeom>
              <a:avLst/>
              <a:gdLst>
                <a:gd name="txL" fmla="*/ 0 w 269"/>
                <a:gd name="txT" fmla="*/ 0 h 192"/>
                <a:gd name="txR" fmla="*/ 269 w 269"/>
                <a:gd name="txB" fmla="*/ 192 h 192"/>
              </a:gdLst>
              <a:ahLst/>
              <a:cxnLst>
                <a:cxn ang="0">
                  <a:pos x="640" y="401"/>
                </a:cxn>
                <a:cxn ang="0">
                  <a:pos x="588" y="456"/>
                </a:cxn>
                <a:cxn ang="0">
                  <a:pos x="52" y="456"/>
                </a:cxn>
                <a:cxn ang="0">
                  <a:pos x="0" y="401"/>
                </a:cxn>
                <a:cxn ang="0">
                  <a:pos x="0" y="52"/>
                </a:cxn>
                <a:cxn ang="0">
                  <a:pos x="52" y="0"/>
                </a:cxn>
                <a:cxn ang="0">
                  <a:pos x="588" y="0"/>
                </a:cxn>
                <a:cxn ang="0">
                  <a:pos x="640" y="52"/>
                </a:cxn>
                <a:cxn ang="0">
                  <a:pos x="640" y="401"/>
                </a:cxn>
              </a:cxnLst>
              <a:rect l="txL" t="txT" r="txR" b="txB"/>
              <a:pathLst>
                <a:path w="269" h="192">
                  <a:moveTo>
                    <a:pt x="269" y="169"/>
                  </a:moveTo>
                  <a:cubicBezTo>
                    <a:pt x="269" y="182"/>
                    <a:pt x="259" y="192"/>
                    <a:pt x="247" y="192"/>
                  </a:cubicBezTo>
                  <a:cubicBezTo>
                    <a:pt x="22" y="192"/>
                    <a:pt x="22" y="192"/>
                    <a:pt x="22" y="192"/>
                  </a:cubicBezTo>
                  <a:cubicBezTo>
                    <a:pt x="10" y="192"/>
                    <a:pt x="0" y="182"/>
                    <a:pt x="0" y="169"/>
                  </a:cubicBezTo>
                  <a:cubicBezTo>
                    <a:pt x="0" y="22"/>
                    <a:pt x="0" y="22"/>
                    <a:pt x="0" y="22"/>
                  </a:cubicBezTo>
                  <a:cubicBezTo>
                    <a:pt x="0" y="10"/>
                    <a:pt x="10" y="0"/>
                    <a:pt x="22" y="0"/>
                  </a:cubicBezTo>
                  <a:cubicBezTo>
                    <a:pt x="247" y="0"/>
                    <a:pt x="247" y="0"/>
                    <a:pt x="247" y="0"/>
                  </a:cubicBezTo>
                  <a:cubicBezTo>
                    <a:pt x="259" y="0"/>
                    <a:pt x="269" y="10"/>
                    <a:pt x="269" y="22"/>
                  </a:cubicBezTo>
                  <a:lnTo>
                    <a:pt x="269" y="169"/>
                  </a:lnTo>
                  <a:close/>
                </a:path>
              </a:pathLst>
            </a:custGeom>
            <a:solidFill>
              <a:srgbClr val="2A4F1C">
                <a:alpha val="100000"/>
              </a:srgbClr>
            </a:solidFill>
            <a:ln w="9525">
              <a:noFill/>
            </a:ln>
          </p:spPr>
          <p:txBody>
            <a:bodyPr/>
            <a:lstStyle/>
            <a:p>
              <a:endParaRPr lang="zh-CN" altLang="en-US"/>
            </a:p>
          </p:txBody>
        </p:sp>
        <p:sp>
          <p:nvSpPr>
            <p:cNvPr id="20489" name="Freeform 10"/>
            <p:cNvSpPr/>
            <p:nvPr/>
          </p:nvSpPr>
          <p:spPr>
            <a:xfrm>
              <a:off x="0" y="88"/>
              <a:ext cx="640" cy="246"/>
            </a:xfrm>
            <a:custGeom>
              <a:avLst/>
              <a:gdLst>
                <a:gd name="txL" fmla="*/ 0 w 269"/>
                <a:gd name="txT" fmla="*/ 0 h 103"/>
                <a:gd name="txR" fmla="*/ 269 w 269"/>
                <a:gd name="txB" fmla="*/ 103 h 103"/>
              </a:gdLst>
              <a:ahLst/>
              <a:cxnLst>
                <a:cxn ang="0">
                  <a:pos x="588" y="0"/>
                </a:cxn>
                <a:cxn ang="0">
                  <a:pos x="52" y="0"/>
                </a:cxn>
                <a:cxn ang="0">
                  <a:pos x="0" y="53"/>
                </a:cxn>
                <a:cxn ang="0">
                  <a:pos x="0" y="198"/>
                </a:cxn>
                <a:cxn ang="0">
                  <a:pos x="276" y="246"/>
                </a:cxn>
                <a:cxn ang="0">
                  <a:pos x="359" y="246"/>
                </a:cxn>
                <a:cxn ang="0">
                  <a:pos x="640" y="198"/>
                </a:cxn>
                <a:cxn ang="0">
                  <a:pos x="640" y="53"/>
                </a:cxn>
                <a:cxn ang="0">
                  <a:pos x="588" y="0"/>
                </a:cxn>
              </a:cxnLst>
              <a:rect l="txL" t="txT" r="txR" b="txB"/>
              <a:pathLst>
                <a:path w="269" h="103">
                  <a:moveTo>
                    <a:pt x="247" y="0"/>
                  </a:moveTo>
                  <a:cubicBezTo>
                    <a:pt x="22" y="0"/>
                    <a:pt x="22" y="0"/>
                    <a:pt x="22" y="0"/>
                  </a:cubicBezTo>
                  <a:cubicBezTo>
                    <a:pt x="10" y="0"/>
                    <a:pt x="0" y="10"/>
                    <a:pt x="0" y="22"/>
                  </a:cubicBezTo>
                  <a:cubicBezTo>
                    <a:pt x="0" y="83"/>
                    <a:pt x="0" y="83"/>
                    <a:pt x="0" y="83"/>
                  </a:cubicBezTo>
                  <a:cubicBezTo>
                    <a:pt x="116" y="103"/>
                    <a:pt x="116" y="103"/>
                    <a:pt x="116" y="103"/>
                  </a:cubicBezTo>
                  <a:cubicBezTo>
                    <a:pt x="151" y="103"/>
                    <a:pt x="151" y="103"/>
                    <a:pt x="151" y="103"/>
                  </a:cubicBezTo>
                  <a:cubicBezTo>
                    <a:pt x="269" y="83"/>
                    <a:pt x="269" y="83"/>
                    <a:pt x="269" y="83"/>
                  </a:cubicBezTo>
                  <a:cubicBezTo>
                    <a:pt x="269" y="22"/>
                    <a:pt x="269" y="22"/>
                    <a:pt x="269" y="22"/>
                  </a:cubicBezTo>
                  <a:cubicBezTo>
                    <a:pt x="269" y="10"/>
                    <a:pt x="259" y="0"/>
                    <a:pt x="247" y="0"/>
                  </a:cubicBezTo>
                  <a:close/>
                </a:path>
              </a:pathLst>
            </a:custGeom>
            <a:solidFill>
              <a:srgbClr val="3F762A">
                <a:alpha val="100000"/>
              </a:srgbClr>
            </a:solidFill>
            <a:ln w="9525">
              <a:noFill/>
            </a:ln>
          </p:spPr>
          <p:txBody>
            <a:bodyPr/>
            <a:lstStyle/>
            <a:p>
              <a:endParaRPr lang="zh-CN" altLang="en-US"/>
            </a:p>
          </p:txBody>
        </p:sp>
        <p:sp>
          <p:nvSpPr>
            <p:cNvPr id="20490" name="Freeform 11"/>
            <p:cNvSpPr/>
            <p:nvPr/>
          </p:nvSpPr>
          <p:spPr>
            <a:xfrm>
              <a:off x="0" y="286"/>
              <a:ext cx="640" cy="71"/>
            </a:xfrm>
            <a:custGeom>
              <a:avLst/>
              <a:gdLst>
                <a:gd name="txL" fmla="*/ 0 w 640"/>
                <a:gd name="txT" fmla="*/ 0 h 71"/>
                <a:gd name="txR" fmla="*/ 640 w 640"/>
                <a:gd name="txB" fmla="*/ 71 h 71"/>
              </a:gdLst>
              <a:ahLst/>
              <a:cxnLst>
                <a:cxn ang="0">
                  <a:pos x="276" y="48"/>
                </a:cxn>
                <a:cxn ang="0">
                  <a:pos x="0" y="0"/>
                </a:cxn>
                <a:cxn ang="0">
                  <a:pos x="0" y="24"/>
                </a:cxn>
                <a:cxn ang="0">
                  <a:pos x="276" y="71"/>
                </a:cxn>
                <a:cxn ang="0">
                  <a:pos x="359" y="71"/>
                </a:cxn>
                <a:cxn ang="0">
                  <a:pos x="640" y="24"/>
                </a:cxn>
                <a:cxn ang="0">
                  <a:pos x="640" y="0"/>
                </a:cxn>
                <a:cxn ang="0">
                  <a:pos x="359" y="48"/>
                </a:cxn>
                <a:cxn ang="0">
                  <a:pos x="276" y="48"/>
                </a:cxn>
              </a:cxnLst>
              <a:rect l="txL" t="txT" r="txR" b="txB"/>
              <a:pathLst>
                <a:path w="640" h="71">
                  <a:moveTo>
                    <a:pt x="276" y="48"/>
                  </a:moveTo>
                  <a:lnTo>
                    <a:pt x="0" y="0"/>
                  </a:lnTo>
                  <a:lnTo>
                    <a:pt x="0" y="24"/>
                  </a:lnTo>
                  <a:lnTo>
                    <a:pt x="276" y="71"/>
                  </a:lnTo>
                  <a:lnTo>
                    <a:pt x="359" y="71"/>
                  </a:lnTo>
                  <a:lnTo>
                    <a:pt x="640" y="24"/>
                  </a:lnTo>
                  <a:lnTo>
                    <a:pt x="640" y="0"/>
                  </a:lnTo>
                  <a:lnTo>
                    <a:pt x="359" y="48"/>
                  </a:lnTo>
                  <a:lnTo>
                    <a:pt x="276" y="48"/>
                  </a:lnTo>
                  <a:close/>
                </a:path>
              </a:pathLst>
            </a:custGeom>
            <a:solidFill>
              <a:srgbClr val="626A19">
                <a:alpha val="100000"/>
              </a:srgbClr>
            </a:solidFill>
            <a:ln w="9525">
              <a:noFill/>
            </a:ln>
          </p:spPr>
          <p:txBody>
            <a:bodyPr/>
            <a:lstStyle/>
            <a:p>
              <a:endParaRPr lang="zh-CN" altLang="en-US"/>
            </a:p>
          </p:txBody>
        </p:sp>
        <p:sp>
          <p:nvSpPr>
            <p:cNvPr id="20491" name="Freeform 12"/>
            <p:cNvSpPr/>
            <p:nvPr/>
          </p:nvSpPr>
          <p:spPr>
            <a:xfrm>
              <a:off x="266" y="293"/>
              <a:ext cx="74" cy="102"/>
            </a:xfrm>
            <a:custGeom>
              <a:avLst/>
              <a:gdLst>
                <a:gd name="txL" fmla="*/ 0 w 31"/>
                <a:gd name="txT" fmla="*/ 0 h 43"/>
                <a:gd name="txR" fmla="*/ 31 w 31"/>
                <a:gd name="txB" fmla="*/ 43 h 43"/>
              </a:gdLst>
              <a:ahLst/>
              <a:cxnLst>
                <a:cxn ang="0">
                  <a:pos x="38" y="0"/>
                </a:cxn>
                <a:cxn ang="0">
                  <a:pos x="74" y="21"/>
                </a:cxn>
                <a:cxn ang="0">
                  <a:pos x="74" y="81"/>
                </a:cxn>
                <a:cxn ang="0">
                  <a:pos x="38" y="102"/>
                </a:cxn>
                <a:cxn ang="0">
                  <a:pos x="38" y="102"/>
                </a:cxn>
                <a:cxn ang="0">
                  <a:pos x="0" y="81"/>
                </a:cxn>
                <a:cxn ang="0">
                  <a:pos x="0" y="21"/>
                </a:cxn>
                <a:cxn ang="0">
                  <a:pos x="38" y="0"/>
                </a:cxn>
              </a:cxnLst>
              <a:rect l="txL" t="txT" r="txR" b="txB"/>
              <a:pathLst>
                <a:path w="31" h="43">
                  <a:moveTo>
                    <a:pt x="16" y="0"/>
                  </a:moveTo>
                  <a:cubicBezTo>
                    <a:pt x="24" y="0"/>
                    <a:pt x="31" y="4"/>
                    <a:pt x="31" y="9"/>
                  </a:cubicBezTo>
                  <a:cubicBezTo>
                    <a:pt x="31" y="34"/>
                    <a:pt x="31" y="34"/>
                    <a:pt x="31" y="34"/>
                  </a:cubicBezTo>
                  <a:cubicBezTo>
                    <a:pt x="31" y="39"/>
                    <a:pt x="24" y="43"/>
                    <a:pt x="16" y="43"/>
                  </a:cubicBezTo>
                  <a:cubicBezTo>
                    <a:pt x="16" y="43"/>
                    <a:pt x="16" y="43"/>
                    <a:pt x="16" y="43"/>
                  </a:cubicBezTo>
                  <a:cubicBezTo>
                    <a:pt x="7" y="43"/>
                    <a:pt x="0" y="39"/>
                    <a:pt x="0" y="34"/>
                  </a:cubicBezTo>
                  <a:cubicBezTo>
                    <a:pt x="0" y="9"/>
                    <a:pt x="0" y="9"/>
                    <a:pt x="0" y="9"/>
                  </a:cubicBezTo>
                  <a:cubicBezTo>
                    <a:pt x="0" y="4"/>
                    <a:pt x="7" y="0"/>
                    <a:pt x="16" y="0"/>
                  </a:cubicBezTo>
                  <a:close/>
                </a:path>
              </a:pathLst>
            </a:custGeom>
            <a:solidFill>
              <a:srgbClr val="2A4F1C">
                <a:alpha val="100000"/>
              </a:srgbClr>
            </a:solidFill>
            <a:ln w="9525">
              <a:noFill/>
            </a:ln>
          </p:spPr>
          <p:txBody>
            <a:bodyPr/>
            <a:lstStyle/>
            <a:p>
              <a:endParaRPr lang="zh-CN" altLang="en-US"/>
            </a:p>
          </p:txBody>
        </p:sp>
        <p:sp>
          <p:nvSpPr>
            <p:cNvPr id="20492" name="Rectangle 13"/>
            <p:cNvSpPr/>
            <p:nvPr/>
          </p:nvSpPr>
          <p:spPr>
            <a:xfrm>
              <a:off x="266" y="353"/>
              <a:ext cx="74" cy="19"/>
            </a:xfrm>
            <a:prstGeom prst="rect">
              <a:avLst/>
            </a:prstGeom>
            <a:solidFill>
              <a:srgbClr val="215D65"/>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493" name="Freeform 14"/>
            <p:cNvSpPr/>
            <p:nvPr/>
          </p:nvSpPr>
          <p:spPr>
            <a:xfrm>
              <a:off x="257" y="341"/>
              <a:ext cx="95" cy="19"/>
            </a:xfrm>
            <a:custGeom>
              <a:avLst/>
              <a:gdLst>
                <a:gd name="txL" fmla="*/ 0 w 40"/>
                <a:gd name="txT" fmla="*/ 0 h 8"/>
                <a:gd name="txR" fmla="*/ 40 w 40"/>
                <a:gd name="txB" fmla="*/ 8 h 8"/>
              </a:gdLst>
              <a:ahLst/>
              <a:cxnLst>
                <a:cxn ang="0">
                  <a:pos x="95" y="10"/>
                </a:cxn>
                <a:cxn ang="0">
                  <a:pos x="86" y="19"/>
                </a:cxn>
                <a:cxn ang="0">
                  <a:pos x="7" y="19"/>
                </a:cxn>
                <a:cxn ang="0">
                  <a:pos x="0" y="10"/>
                </a:cxn>
                <a:cxn ang="0">
                  <a:pos x="0" y="10"/>
                </a:cxn>
                <a:cxn ang="0">
                  <a:pos x="7" y="0"/>
                </a:cxn>
                <a:cxn ang="0">
                  <a:pos x="86" y="0"/>
                </a:cxn>
                <a:cxn ang="0">
                  <a:pos x="95" y="10"/>
                </a:cxn>
              </a:cxnLst>
              <a:rect l="txL" t="txT" r="txR" b="txB"/>
              <a:pathLst>
                <a:path w="40" h="8">
                  <a:moveTo>
                    <a:pt x="40" y="4"/>
                  </a:moveTo>
                  <a:cubicBezTo>
                    <a:pt x="40" y="6"/>
                    <a:pt x="38" y="8"/>
                    <a:pt x="36" y="8"/>
                  </a:cubicBezTo>
                  <a:cubicBezTo>
                    <a:pt x="3" y="8"/>
                    <a:pt x="3" y="8"/>
                    <a:pt x="3" y="8"/>
                  </a:cubicBezTo>
                  <a:cubicBezTo>
                    <a:pt x="1" y="8"/>
                    <a:pt x="0" y="6"/>
                    <a:pt x="0" y="4"/>
                  </a:cubicBezTo>
                  <a:cubicBezTo>
                    <a:pt x="0" y="4"/>
                    <a:pt x="0" y="4"/>
                    <a:pt x="0" y="4"/>
                  </a:cubicBezTo>
                  <a:cubicBezTo>
                    <a:pt x="0" y="2"/>
                    <a:pt x="1" y="0"/>
                    <a:pt x="3" y="0"/>
                  </a:cubicBezTo>
                  <a:cubicBezTo>
                    <a:pt x="36" y="0"/>
                    <a:pt x="36" y="0"/>
                    <a:pt x="36" y="0"/>
                  </a:cubicBezTo>
                  <a:cubicBezTo>
                    <a:pt x="38" y="0"/>
                    <a:pt x="40" y="2"/>
                    <a:pt x="40" y="4"/>
                  </a:cubicBezTo>
                  <a:close/>
                </a:path>
              </a:pathLst>
            </a:custGeom>
            <a:solidFill>
              <a:srgbClr val="3F762A">
                <a:alpha val="100000"/>
              </a:srgbClr>
            </a:solidFill>
            <a:ln w="9525">
              <a:noFill/>
            </a:ln>
          </p:spPr>
          <p:txBody>
            <a:bodyPr/>
            <a:lstStyle/>
            <a:p>
              <a:endParaRPr lang="zh-CN" altLang="en-US"/>
            </a:p>
          </p:txBody>
        </p:sp>
      </p:grpSp>
      <p:grpSp>
        <p:nvGrpSpPr>
          <p:cNvPr id="20494" name="组合 20493"/>
          <p:cNvGrpSpPr/>
          <p:nvPr/>
        </p:nvGrpSpPr>
        <p:grpSpPr>
          <a:xfrm>
            <a:off x="7915275" y="2179638"/>
            <a:ext cx="519113" cy="660400"/>
            <a:chOff x="0" y="0"/>
            <a:chExt cx="304363" cy="387200"/>
          </a:xfrm>
        </p:grpSpPr>
        <p:sp>
          <p:nvSpPr>
            <p:cNvPr id="20495" name="Freeform 20"/>
            <p:cNvSpPr/>
            <p:nvPr/>
          </p:nvSpPr>
          <p:spPr>
            <a:xfrm>
              <a:off x="0" y="0"/>
              <a:ext cx="304363" cy="387200"/>
            </a:xfrm>
            <a:custGeom>
              <a:avLst/>
              <a:gdLst>
                <a:gd name="txL" fmla="*/ 0 w 204"/>
                <a:gd name="txT" fmla="*/ 0 h 259"/>
                <a:gd name="txR" fmla="*/ 204 w 204"/>
                <a:gd name="txB" fmla="*/ 259 h 259"/>
              </a:gdLst>
              <a:ahLst/>
              <a:cxnLst>
                <a:cxn ang="0">
                  <a:pos x="42219" y="11681"/>
                </a:cxn>
                <a:cxn ang="0">
                  <a:pos x="61504" y="59520"/>
                </a:cxn>
                <a:cxn ang="0">
                  <a:pos x="47743" y="59520"/>
                </a:cxn>
                <a:cxn ang="0">
                  <a:pos x="0" y="11681"/>
                </a:cxn>
                <a:cxn ang="0">
                  <a:pos x="0" y="47839"/>
                </a:cxn>
                <a:cxn ang="0">
                  <a:pos x="47743" y="0"/>
                </a:cxn>
                <a:cxn ang="0">
                  <a:pos x="61504" y="0"/>
                </a:cxn>
                <a:cxn ang="0">
                  <a:pos x="42219" y="47839"/>
                </a:cxn>
                <a:cxn ang="0">
                  <a:pos x="42219" y="11681"/>
                </a:cxn>
              </a:cxnLst>
              <a:rect l="txL" t="txT" r="txR" b="txB"/>
              <a:pathLst>
                <a:path w="204" h="259">
                  <a:moveTo>
                    <a:pt x="204" y="227"/>
                  </a:moveTo>
                  <a:cubicBezTo>
                    <a:pt x="204" y="245"/>
                    <a:pt x="190" y="259"/>
                    <a:pt x="173" y="259"/>
                  </a:cubicBezTo>
                  <a:cubicBezTo>
                    <a:pt x="32" y="259"/>
                    <a:pt x="32" y="259"/>
                    <a:pt x="32" y="259"/>
                  </a:cubicBezTo>
                  <a:cubicBezTo>
                    <a:pt x="14" y="259"/>
                    <a:pt x="0" y="245"/>
                    <a:pt x="0" y="227"/>
                  </a:cubicBezTo>
                  <a:cubicBezTo>
                    <a:pt x="0" y="32"/>
                    <a:pt x="0" y="32"/>
                    <a:pt x="0" y="32"/>
                  </a:cubicBezTo>
                  <a:cubicBezTo>
                    <a:pt x="0" y="14"/>
                    <a:pt x="14" y="0"/>
                    <a:pt x="32" y="0"/>
                  </a:cubicBezTo>
                  <a:cubicBezTo>
                    <a:pt x="173" y="0"/>
                    <a:pt x="173" y="0"/>
                    <a:pt x="173" y="0"/>
                  </a:cubicBezTo>
                  <a:cubicBezTo>
                    <a:pt x="190" y="0"/>
                    <a:pt x="204" y="14"/>
                    <a:pt x="204" y="32"/>
                  </a:cubicBezTo>
                  <a:lnTo>
                    <a:pt x="204" y="227"/>
                  </a:lnTo>
                  <a:close/>
                </a:path>
              </a:pathLst>
            </a:custGeom>
            <a:solidFill>
              <a:srgbClr val="2A4F1C">
                <a:alpha val="100000"/>
              </a:srgbClr>
            </a:solidFill>
            <a:ln w="9525">
              <a:noFill/>
            </a:ln>
          </p:spPr>
          <p:txBody>
            <a:bodyPr/>
            <a:lstStyle/>
            <a:p>
              <a:endParaRPr lang="zh-CN" altLang="en-US"/>
            </a:p>
          </p:txBody>
        </p:sp>
        <p:sp>
          <p:nvSpPr>
            <p:cNvPr id="20496" name="Rectangle 21"/>
            <p:cNvSpPr/>
            <p:nvPr/>
          </p:nvSpPr>
          <p:spPr>
            <a:xfrm>
              <a:off x="35765" y="40791"/>
              <a:ext cx="232822" cy="306246"/>
            </a:xfrm>
            <a:prstGeom prst="rect">
              <a:avLst/>
            </a:prstGeom>
            <a:solidFill>
              <a:srgbClr val="D9EFD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497" name="Freeform 22"/>
            <p:cNvSpPr/>
            <p:nvPr/>
          </p:nvSpPr>
          <p:spPr>
            <a:xfrm>
              <a:off x="86602" y="40791"/>
              <a:ext cx="146220" cy="34515"/>
            </a:xfrm>
            <a:custGeom>
              <a:avLst/>
              <a:gdLst>
                <a:gd name="txL" fmla="*/ 0 w 98"/>
                <a:gd name="txT" fmla="*/ 0 h 23"/>
                <a:gd name="txR" fmla="*/ 98 w 98"/>
                <a:gd name="txB" fmla="*/ 23 h 23"/>
              </a:gdLst>
              <a:ahLst/>
              <a:cxnLst>
                <a:cxn ang="0">
                  <a:pos x="46253" y="0"/>
                </a:cxn>
                <a:cxn ang="0">
                  <a:pos x="46253" y="0"/>
                </a:cxn>
                <a:cxn ang="0">
                  <a:pos x="17904" y="0"/>
                </a:cxn>
                <a:cxn ang="0">
                  <a:pos x="0" y="16507"/>
                </a:cxn>
                <a:cxn ang="0">
                  <a:pos x="17904" y="34515"/>
                </a:cxn>
                <a:cxn ang="0">
                  <a:pos x="64272" y="34515"/>
                </a:cxn>
                <a:cxn ang="0">
                  <a:pos x="15148" y="16507"/>
                </a:cxn>
                <a:cxn ang="0">
                  <a:pos x="64272" y="0"/>
                </a:cxn>
                <a:cxn ang="0">
                  <a:pos x="34431" y="0"/>
                </a:cxn>
                <a:cxn ang="0">
                  <a:pos x="34431" y="0"/>
                </a:cxn>
                <a:cxn ang="0">
                  <a:pos x="46253" y="0"/>
                </a:cxn>
              </a:cxnLst>
              <a:rect l="txL" t="txT" r="txR" b="txB"/>
              <a:pathLst>
                <a:path w="98" h="23">
                  <a:moveTo>
                    <a:pt x="31" y="0"/>
                  </a:moveTo>
                  <a:cubicBezTo>
                    <a:pt x="31" y="0"/>
                    <a:pt x="31" y="0"/>
                    <a:pt x="31" y="0"/>
                  </a:cubicBezTo>
                  <a:cubicBezTo>
                    <a:pt x="12" y="0"/>
                    <a:pt x="12" y="0"/>
                    <a:pt x="12" y="0"/>
                  </a:cubicBezTo>
                  <a:cubicBezTo>
                    <a:pt x="5" y="0"/>
                    <a:pt x="0" y="5"/>
                    <a:pt x="0" y="11"/>
                  </a:cubicBezTo>
                  <a:cubicBezTo>
                    <a:pt x="0" y="18"/>
                    <a:pt x="5" y="23"/>
                    <a:pt x="12" y="23"/>
                  </a:cubicBezTo>
                  <a:cubicBezTo>
                    <a:pt x="87" y="23"/>
                    <a:pt x="87" y="23"/>
                    <a:pt x="87" y="23"/>
                  </a:cubicBezTo>
                  <a:cubicBezTo>
                    <a:pt x="93" y="23"/>
                    <a:pt x="98" y="18"/>
                    <a:pt x="98" y="11"/>
                  </a:cubicBezTo>
                  <a:cubicBezTo>
                    <a:pt x="98" y="5"/>
                    <a:pt x="93" y="0"/>
                    <a:pt x="87" y="0"/>
                  </a:cubicBezTo>
                  <a:cubicBezTo>
                    <a:pt x="67" y="0"/>
                    <a:pt x="67" y="0"/>
                    <a:pt x="67" y="0"/>
                  </a:cubicBezTo>
                  <a:cubicBezTo>
                    <a:pt x="67" y="0"/>
                    <a:pt x="67" y="0"/>
                    <a:pt x="67" y="0"/>
                  </a:cubicBezTo>
                  <a:lnTo>
                    <a:pt x="31" y="0"/>
                  </a:lnTo>
                  <a:close/>
                </a:path>
              </a:pathLst>
            </a:custGeom>
            <a:solidFill>
              <a:srgbClr val="BAA686">
                <a:alpha val="100000"/>
              </a:srgbClr>
            </a:solidFill>
            <a:ln w="9525">
              <a:noFill/>
            </a:ln>
          </p:spPr>
          <p:txBody>
            <a:bodyPr/>
            <a:lstStyle/>
            <a:p>
              <a:endParaRPr lang="zh-CN" altLang="en-US"/>
            </a:p>
          </p:txBody>
        </p:sp>
        <p:sp>
          <p:nvSpPr>
            <p:cNvPr id="20498" name="Freeform 23"/>
            <p:cNvSpPr/>
            <p:nvPr/>
          </p:nvSpPr>
          <p:spPr>
            <a:xfrm>
              <a:off x="186383" y="4079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664635">
                <a:alpha val="100000"/>
              </a:srgbClr>
            </a:solidFill>
            <a:ln w="9525">
              <a:noFill/>
            </a:ln>
          </p:spPr>
          <p:txBody>
            <a:bodyPr/>
            <a:lstStyle/>
            <a:p>
              <a:endParaRPr lang="zh-CN" altLang="en-US"/>
            </a:p>
          </p:txBody>
        </p:sp>
        <p:sp>
          <p:nvSpPr>
            <p:cNvPr id="20499" name="Freeform 24"/>
            <p:cNvSpPr/>
            <p:nvPr/>
          </p:nvSpPr>
          <p:spPr>
            <a:xfrm>
              <a:off x="132414" y="40791"/>
              <a:ext cx="1" cy="1"/>
            </a:xfrm>
            <a:custGeom>
              <a:avLst/>
              <a:gdLst>
                <a:gd name="txL" fmla="*/ 0 w 1"/>
                <a:gd name="txT" fmla="*/ 0 h 1"/>
                <a:gd name="txR" fmla="*/ 1 w 1"/>
                <a:gd name="txB" fmla="*/ 1 h 1"/>
              </a:gdLst>
              <a:ahLst/>
              <a:cxnLst>
                <a:cxn ang="0">
                  <a:pos x="0" y="0"/>
                </a:cxn>
                <a:cxn ang="0">
                  <a:pos x="0" y="0"/>
                </a:cxn>
                <a:cxn ang="0">
                  <a:pos x="0" y="0"/>
                </a:cxn>
                <a:cxn ang="0">
                  <a:pos x="0" y="0"/>
                </a:cxn>
              </a:cxnLst>
              <a:rect l="txL" t="txT" r="txR" b="txB"/>
              <a:pathLst>
                <a:path w="1" h="1">
                  <a:moveTo>
                    <a:pt x="0" y="0"/>
                  </a:moveTo>
                  <a:cubicBezTo>
                    <a:pt x="0" y="0"/>
                    <a:pt x="0" y="0"/>
                    <a:pt x="0" y="0"/>
                  </a:cubicBezTo>
                  <a:cubicBezTo>
                    <a:pt x="0" y="0"/>
                    <a:pt x="0" y="0"/>
                    <a:pt x="0" y="0"/>
                  </a:cubicBezTo>
                  <a:cubicBezTo>
                    <a:pt x="0" y="0"/>
                    <a:pt x="0" y="0"/>
                    <a:pt x="0" y="0"/>
                  </a:cubicBezTo>
                  <a:close/>
                </a:path>
              </a:pathLst>
            </a:custGeom>
            <a:solidFill>
              <a:srgbClr val="664635">
                <a:alpha val="100000"/>
              </a:srgbClr>
            </a:solidFill>
            <a:ln w="9525">
              <a:noFill/>
            </a:ln>
          </p:spPr>
          <p:txBody>
            <a:bodyPr/>
            <a:lstStyle/>
            <a:p>
              <a:endParaRPr lang="zh-CN" altLang="en-US"/>
            </a:p>
          </p:txBody>
        </p:sp>
        <p:sp>
          <p:nvSpPr>
            <p:cNvPr id="20500" name="Freeform 25"/>
            <p:cNvSpPr/>
            <p:nvPr/>
          </p:nvSpPr>
          <p:spPr>
            <a:xfrm>
              <a:off x="132414" y="16944"/>
              <a:ext cx="53970" cy="23847"/>
            </a:xfrm>
            <a:custGeom>
              <a:avLst/>
              <a:gdLst>
                <a:gd name="txL" fmla="*/ 0 w 36"/>
                <a:gd name="txT" fmla="*/ 0 h 16"/>
                <a:gd name="txR" fmla="*/ 36 w 36"/>
                <a:gd name="txB" fmla="*/ 16 h 16"/>
              </a:gdLst>
              <a:ahLst/>
              <a:cxnLst>
                <a:cxn ang="0">
                  <a:pos x="53970" y="23847"/>
                </a:cxn>
                <a:cxn ang="0">
                  <a:pos x="53970" y="22357"/>
                </a:cxn>
                <a:cxn ang="0">
                  <a:pos x="26985" y="0"/>
                </a:cxn>
                <a:cxn ang="0">
                  <a:pos x="0" y="22357"/>
                </a:cxn>
                <a:cxn ang="0">
                  <a:pos x="0" y="23847"/>
                </a:cxn>
                <a:cxn ang="0">
                  <a:pos x="53970" y="23847"/>
                </a:cxn>
              </a:cxnLst>
              <a:rect l="txL" t="txT" r="txR" b="txB"/>
              <a:pathLst>
                <a:path w="36" h="16">
                  <a:moveTo>
                    <a:pt x="36" y="16"/>
                  </a:moveTo>
                  <a:cubicBezTo>
                    <a:pt x="36" y="15"/>
                    <a:pt x="36" y="15"/>
                    <a:pt x="36" y="15"/>
                  </a:cubicBezTo>
                  <a:cubicBezTo>
                    <a:pt x="36" y="7"/>
                    <a:pt x="28" y="0"/>
                    <a:pt x="18" y="0"/>
                  </a:cubicBezTo>
                  <a:cubicBezTo>
                    <a:pt x="8" y="0"/>
                    <a:pt x="0" y="7"/>
                    <a:pt x="0" y="15"/>
                  </a:cubicBezTo>
                  <a:cubicBezTo>
                    <a:pt x="0" y="15"/>
                    <a:pt x="0" y="15"/>
                    <a:pt x="0" y="16"/>
                  </a:cubicBezTo>
                  <a:lnTo>
                    <a:pt x="36" y="16"/>
                  </a:lnTo>
                  <a:close/>
                </a:path>
              </a:pathLst>
            </a:custGeom>
            <a:solidFill>
              <a:srgbClr val="664635">
                <a:alpha val="100000"/>
              </a:srgbClr>
            </a:solidFill>
            <a:ln w="9525">
              <a:noFill/>
            </a:ln>
          </p:spPr>
          <p:txBody>
            <a:bodyPr/>
            <a:lstStyle/>
            <a:p>
              <a:endParaRPr lang="zh-CN" altLang="en-US"/>
            </a:p>
          </p:txBody>
        </p:sp>
        <p:sp>
          <p:nvSpPr>
            <p:cNvPr id="20501" name="Freeform 26"/>
            <p:cNvSpPr/>
            <p:nvPr/>
          </p:nvSpPr>
          <p:spPr>
            <a:xfrm>
              <a:off x="90995" y="69031"/>
              <a:ext cx="1255" cy="3138"/>
            </a:xfrm>
            <a:custGeom>
              <a:avLst/>
              <a:gdLst>
                <a:gd name="txL" fmla="*/ 0 w 1"/>
                <a:gd name="txT" fmla="*/ 0 h 2"/>
                <a:gd name="txR" fmla="*/ 1 w 1"/>
                <a:gd name="txB" fmla="*/ 2 h 2"/>
              </a:gdLst>
              <a:ahLst/>
              <a:cxnLst>
                <a:cxn ang="0">
                  <a:pos x="0" y="0"/>
                </a:cxn>
                <a:cxn ang="0">
                  <a:pos x="1255" y="3138"/>
                </a:cxn>
                <a:cxn ang="0">
                  <a:pos x="0" y="0"/>
                </a:cxn>
              </a:cxnLst>
              <a:rect l="txL" t="txT" r="txR" b="txB"/>
              <a:pathLst>
                <a:path w="1" h="2">
                  <a:moveTo>
                    <a:pt x="0" y="0"/>
                  </a:moveTo>
                  <a:cubicBezTo>
                    <a:pt x="0" y="1"/>
                    <a:pt x="1" y="1"/>
                    <a:pt x="1" y="2"/>
                  </a:cubicBezTo>
                  <a:cubicBezTo>
                    <a:pt x="1" y="1"/>
                    <a:pt x="0" y="1"/>
                    <a:pt x="0" y="0"/>
                  </a:cubicBezTo>
                  <a:close/>
                </a:path>
              </a:pathLst>
            </a:custGeom>
            <a:solidFill>
              <a:srgbClr val="664635">
                <a:alpha val="100000"/>
              </a:srgbClr>
            </a:solidFill>
            <a:ln w="9525">
              <a:noFill/>
            </a:ln>
          </p:spPr>
          <p:txBody>
            <a:bodyPr/>
            <a:lstStyle/>
            <a:p>
              <a:endParaRPr lang="zh-CN" altLang="en-US"/>
            </a:p>
          </p:txBody>
        </p:sp>
        <p:sp>
          <p:nvSpPr>
            <p:cNvPr id="20502" name="Freeform 27"/>
            <p:cNvSpPr/>
            <p:nvPr/>
          </p:nvSpPr>
          <p:spPr>
            <a:xfrm>
              <a:off x="64010" y="112332"/>
              <a:ext cx="37653" cy="35771"/>
            </a:xfrm>
            <a:custGeom>
              <a:avLst/>
              <a:gdLst>
                <a:gd name="txL" fmla="*/ 0 w 25"/>
                <a:gd name="txT" fmla="*/ 0 h 24"/>
                <a:gd name="txR" fmla="*/ 25 w 25"/>
                <a:gd name="txB" fmla="*/ 24 h 24"/>
              </a:gdLst>
              <a:ahLst/>
              <a:cxnLst>
                <a:cxn ang="0">
                  <a:pos x="37653" y="32790"/>
                </a:cxn>
                <a:cxn ang="0">
                  <a:pos x="33135" y="35771"/>
                </a:cxn>
                <a:cxn ang="0">
                  <a:pos x="4518" y="35771"/>
                </a:cxn>
                <a:cxn ang="0">
                  <a:pos x="0" y="32790"/>
                </a:cxn>
                <a:cxn ang="0">
                  <a:pos x="0" y="2981"/>
                </a:cxn>
                <a:cxn ang="0">
                  <a:pos x="4518" y="0"/>
                </a:cxn>
                <a:cxn ang="0">
                  <a:pos x="33135" y="0"/>
                </a:cxn>
                <a:cxn ang="0">
                  <a:pos x="37653" y="2981"/>
                </a:cxn>
                <a:cxn ang="0">
                  <a:pos x="37653" y="32790"/>
                </a:cxn>
              </a:cxnLst>
              <a:rect l="txL" t="txT" r="txR" b="txB"/>
              <a:pathLst>
                <a:path w="25" h="24">
                  <a:moveTo>
                    <a:pt x="25" y="22"/>
                  </a:moveTo>
                  <a:cubicBezTo>
                    <a:pt x="25" y="23"/>
                    <a:pt x="24" y="24"/>
                    <a:pt x="22" y="24"/>
                  </a:cubicBezTo>
                  <a:cubicBezTo>
                    <a:pt x="3" y="24"/>
                    <a:pt x="3" y="24"/>
                    <a:pt x="3" y="24"/>
                  </a:cubicBezTo>
                  <a:cubicBezTo>
                    <a:pt x="1" y="24"/>
                    <a:pt x="0" y="23"/>
                    <a:pt x="0" y="22"/>
                  </a:cubicBezTo>
                  <a:cubicBezTo>
                    <a:pt x="0" y="2"/>
                    <a:pt x="0" y="2"/>
                    <a:pt x="0" y="2"/>
                  </a:cubicBezTo>
                  <a:cubicBezTo>
                    <a:pt x="0" y="1"/>
                    <a:pt x="1" y="0"/>
                    <a:pt x="3" y="0"/>
                  </a:cubicBezTo>
                  <a:cubicBezTo>
                    <a:pt x="22" y="0"/>
                    <a:pt x="22" y="0"/>
                    <a:pt x="22" y="0"/>
                  </a:cubicBezTo>
                  <a:cubicBezTo>
                    <a:pt x="24" y="0"/>
                    <a:pt x="25" y="1"/>
                    <a:pt x="25" y="2"/>
                  </a:cubicBezTo>
                  <a:lnTo>
                    <a:pt x="25" y="22"/>
                  </a:lnTo>
                  <a:close/>
                </a:path>
              </a:pathLst>
            </a:custGeom>
            <a:solidFill>
              <a:srgbClr val="00AEAE">
                <a:alpha val="100000"/>
              </a:srgbClr>
            </a:solidFill>
            <a:ln w="9525">
              <a:noFill/>
            </a:ln>
          </p:spPr>
          <p:txBody>
            <a:bodyPr/>
            <a:lstStyle/>
            <a:p>
              <a:endParaRPr lang="zh-CN" altLang="en-US"/>
            </a:p>
          </p:txBody>
        </p:sp>
        <p:sp>
          <p:nvSpPr>
            <p:cNvPr id="20503" name="Freeform 28"/>
            <p:cNvSpPr/>
            <p:nvPr/>
          </p:nvSpPr>
          <p:spPr>
            <a:xfrm>
              <a:off x="111704" y="139317"/>
              <a:ext cx="128648" cy="8786"/>
            </a:xfrm>
            <a:custGeom>
              <a:avLst/>
              <a:gdLst>
                <a:gd name="txL" fmla="*/ 0 w 86"/>
                <a:gd name="txT" fmla="*/ 0 h 6"/>
                <a:gd name="txR" fmla="*/ 86 w 86"/>
                <a:gd name="txB" fmla="*/ 6 h 6"/>
              </a:gdLst>
              <a:ahLst/>
              <a:cxnLst>
                <a:cxn ang="0">
                  <a:pos x="63112" y="7322"/>
                </a:cxn>
                <a:cxn ang="0">
                  <a:pos x="61616" y="8786"/>
                </a:cxn>
                <a:cxn ang="0">
                  <a:pos x="1496" y="8786"/>
                </a:cxn>
                <a:cxn ang="0">
                  <a:pos x="0" y="7322"/>
                </a:cxn>
                <a:cxn ang="0">
                  <a:pos x="0" y="2929"/>
                </a:cxn>
                <a:cxn ang="0">
                  <a:pos x="1496" y="0"/>
                </a:cxn>
                <a:cxn ang="0">
                  <a:pos x="61616" y="0"/>
                </a:cxn>
                <a:cxn ang="0">
                  <a:pos x="63112" y="2929"/>
                </a:cxn>
                <a:cxn ang="0">
                  <a:pos x="63112" y="7322"/>
                </a:cxn>
              </a:cxnLst>
              <a:rect l="txL" t="txT" r="txR" b="txB"/>
              <a:pathLst>
                <a:path w="86" h="6">
                  <a:moveTo>
                    <a:pt x="86" y="5"/>
                  </a:moveTo>
                  <a:cubicBezTo>
                    <a:pt x="86" y="6"/>
                    <a:pt x="86" y="6"/>
                    <a:pt x="85" y="6"/>
                  </a:cubicBezTo>
                  <a:cubicBezTo>
                    <a:pt x="1" y="6"/>
                    <a:pt x="1" y="6"/>
                    <a:pt x="1" y="6"/>
                  </a:cubicBezTo>
                  <a:cubicBezTo>
                    <a:pt x="0" y="6"/>
                    <a:pt x="0" y="6"/>
                    <a:pt x="0" y="5"/>
                  </a:cubicBezTo>
                  <a:cubicBezTo>
                    <a:pt x="0" y="2"/>
                    <a:pt x="0" y="2"/>
                    <a:pt x="0" y="2"/>
                  </a:cubicBezTo>
                  <a:cubicBezTo>
                    <a:pt x="0" y="1"/>
                    <a:pt x="0" y="0"/>
                    <a:pt x="1" y="0"/>
                  </a:cubicBezTo>
                  <a:cubicBezTo>
                    <a:pt x="85" y="0"/>
                    <a:pt x="85" y="0"/>
                    <a:pt x="85" y="0"/>
                  </a:cubicBezTo>
                  <a:cubicBezTo>
                    <a:pt x="86" y="0"/>
                    <a:pt x="86" y="1"/>
                    <a:pt x="86" y="2"/>
                  </a:cubicBezTo>
                  <a:lnTo>
                    <a:pt x="86" y="5"/>
                  </a:lnTo>
                  <a:close/>
                </a:path>
              </a:pathLst>
            </a:custGeom>
            <a:solidFill>
              <a:srgbClr val="3F762A">
                <a:alpha val="100000"/>
              </a:srgbClr>
            </a:solidFill>
            <a:ln w="9525">
              <a:noFill/>
            </a:ln>
          </p:spPr>
          <p:txBody>
            <a:bodyPr/>
            <a:lstStyle/>
            <a:p>
              <a:endParaRPr lang="zh-CN" altLang="en-US"/>
            </a:p>
          </p:txBody>
        </p:sp>
        <p:sp>
          <p:nvSpPr>
            <p:cNvPr id="20504" name="Freeform 29"/>
            <p:cNvSpPr/>
            <p:nvPr/>
          </p:nvSpPr>
          <p:spPr>
            <a:xfrm>
              <a:off x="64010" y="175087"/>
              <a:ext cx="37653" cy="35771"/>
            </a:xfrm>
            <a:custGeom>
              <a:avLst/>
              <a:gdLst>
                <a:gd name="txL" fmla="*/ 0 w 25"/>
                <a:gd name="txT" fmla="*/ 0 h 24"/>
                <a:gd name="txR" fmla="*/ 25 w 25"/>
                <a:gd name="txB" fmla="*/ 24 h 24"/>
              </a:gdLst>
              <a:ahLst/>
              <a:cxnLst>
                <a:cxn ang="0">
                  <a:pos x="37653" y="32790"/>
                </a:cxn>
                <a:cxn ang="0">
                  <a:pos x="33135" y="35771"/>
                </a:cxn>
                <a:cxn ang="0">
                  <a:pos x="4518" y="35771"/>
                </a:cxn>
                <a:cxn ang="0">
                  <a:pos x="0" y="32790"/>
                </a:cxn>
                <a:cxn ang="0">
                  <a:pos x="0" y="2981"/>
                </a:cxn>
                <a:cxn ang="0">
                  <a:pos x="4518" y="0"/>
                </a:cxn>
                <a:cxn ang="0">
                  <a:pos x="33135" y="0"/>
                </a:cxn>
                <a:cxn ang="0">
                  <a:pos x="37653" y="2981"/>
                </a:cxn>
                <a:cxn ang="0">
                  <a:pos x="37653" y="32790"/>
                </a:cxn>
              </a:cxnLst>
              <a:rect l="txL" t="txT" r="txR" b="txB"/>
              <a:pathLst>
                <a:path w="25" h="24">
                  <a:moveTo>
                    <a:pt x="25" y="22"/>
                  </a:moveTo>
                  <a:cubicBezTo>
                    <a:pt x="25" y="23"/>
                    <a:pt x="24" y="24"/>
                    <a:pt x="22" y="24"/>
                  </a:cubicBezTo>
                  <a:cubicBezTo>
                    <a:pt x="3" y="24"/>
                    <a:pt x="3" y="24"/>
                    <a:pt x="3" y="24"/>
                  </a:cubicBezTo>
                  <a:cubicBezTo>
                    <a:pt x="1" y="24"/>
                    <a:pt x="0" y="23"/>
                    <a:pt x="0" y="22"/>
                  </a:cubicBezTo>
                  <a:cubicBezTo>
                    <a:pt x="0" y="2"/>
                    <a:pt x="0" y="2"/>
                    <a:pt x="0" y="2"/>
                  </a:cubicBezTo>
                  <a:cubicBezTo>
                    <a:pt x="0" y="1"/>
                    <a:pt x="1" y="0"/>
                    <a:pt x="3" y="0"/>
                  </a:cubicBezTo>
                  <a:cubicBezTo>
                    <a:pt x="22" y="0"/>
                    <a:pt x="22" y="0"/>
                    <a:pt x="22" y="0"/>
                  </a:cubicBezTo>
                  <a:cubicBezTo>
                    <a:pt x="24" y="0"/>
                    <a:pt x="25" y="1"/>
                    <a:pt x="25" y="2"/>
                  </a:cubicBezTo>
                  <a:lnTo>
                    <a:pt x="25" y="22"/>
                  </a:lnTo>
                  <a:close/>
                </a:path>
              </a:pathLst>
            </a:custGeom>
            <a:solidFill>
              <a:srgbClr val="00AEAE">
                <a:alpha val="100000"/>
              </a:srgbClr>
            </a:solidFill>
            <a:ln w="9525">
              <a:noFill/>
            </a:ln>
          </p:spPr>
          <p:txBody>
            <a:bodyPr/>
            <a:lstStyle/>
            <a:p>
              <a:endParaRPr lang="zh-CN" altLang="en-US"/>
            </a:p>
          </p:txBody>
        </p:sp>
        <p:sp>
          <p:nvSpPr>
            <p:cNvPr id="20505" name="Freeform 30"/>
            <p:cNvSpPr/>
            <p:nvPr/>
          </p:nvSpPr>
          <p:spPr>
            <a:xfrm>
              <a:off x="111704" y="202072"/>
              <a:ext cx="128648" cy="8786"/>
            </a:xfrm>
            <a:custGeom>
              <a:avLst/>
              <a:gdLst>
                <a:gd name="txL" fmla="*/ 0 w 86"/>
                <a:gd name="txT" fmla="*/ 0 h 6"/>
                <a:gd name="txR" fmla="*/ 86 w 86"/>
                <a:gd name="txB" fmla="*/ 6 h 6"/>
              </a:gdLst>
              <a:ahLst/>
              <a:cxnLst>
                <a:cxn ang="0">
                  <a:pos x="63112" y="7322"/>
                </a:cxn>
                <a:cxn ang="0">
                  <a:pos x="61616" y="8786"/>
                </a:cxn>
                <a:cxn ang="0">
                  <a:pos x="1496" y="8786"/>
                </a:cxn>
                <a:cxn ang="0">
                  <a:pos x="0" y="7322"/>
                </a:cxn>
                <a:cxn ang="0">
                  <a:pos x="0" y="2929"/>
                </a:cxn>
                <a:cxn ang="0">
                  <a:pos x="1496" y="0"/>
                </a:cxn>
                <a:cxn ang="0">
                  <a:pos x="61616" y="0"/>
                </a:cxn>
                <a:cxn ang="0">
                  <a:pos x="63112" y="2929"/>
                </a:cxn>
                <a:cxn ang="0">
                  <a:pos x="63112" y="7322"/>
                </a:cxn>
              </a:cxnLst>
              <a:rect l="txL" t="txT" r="txR" b="txB"/>
              <a:pathLst>
                <a:path w="86" h="6">
                  <a:moveTo>
                    <a:pt x="86" y="5"/>
                  </a:moveTo>
                  <a:cubicBezTo>
                    <a:pt x="86" y="6"/>
                    <a:pt x="86" y="6"/>
                    <a:pt x="85" y="6"/>
                  </a:cubicBezTo>
                  <a:cubicBezTo>
                    <a:pt x="1" y="6"/>
                    <a:pt x="1" y="6"/>
                    <a:pt x="1" y="6"/>
                  </a:cubicBezTo>
                  <a:cubicBezTo>
                    <a:pt x="0" y="6"/>
                    <a:pt x="0" y="6"/>
                    <a:pt x="0" y="5"/>
                  </a:cubicBezTo>
                  <a:cubicBezTo>
                    <a:pt x="0" y="2"/>
                    <a:pt x="0" y="2"/>
                    <a:pt x="0" y="2"/>
                  </a:cubicBezTo>
                  <a:cubicBezTo>
                    <a:pt x="0" y="1"/>
                    <a:pt x="0" y="0"/>
                    <a:pt x="1" y="0"/>
                  </a:cubicBezTo>
                  <a:cubicBezTo>
                    <a:pt x="85" y="0"/>
                    <a:pt x="85" y="0"/>
                    <a:pt x="85" y="0"/>
                  </a:cubicBezTo>
                  <a:cubicBezTo>
                    <a:pt x="86" y="0"/>
                    <a:pt x="86" y="1"/>
                    <a:pt x="86" y="2"/>
                  </a:cubicBezTo>
                  <a:lnTo>
                    <a:pt x="86" y="5"/>
                  </a:lnTo>
                  <a:close/>
                </a:path>
              </a:pathLst>
            </a:custGeom>
            <a:solidFill>
              <a:srgbClr val="3F762A">
                <a:alpha val="100000"/>
              </a:srgbClr>
            </a:solidFill>
            <a:ln w="9525">
              <a:noFill/>
            </a:ln>
          </p:spPr>
          <p:txBody>
            <a:bodyPr/>
            <a:lstStyle/>
            <a:p>
              <a:endParaRPr lang="zh-CN" altLang="en-US"/>
            </a:p>
          </p:txBody>
        </p:sp>
        <p:sp>
          <p:nvSpPr>
            <p:cNvPr id="20506" name="Freeform 31"/>
            <p:cNvSpPr/>
            <p:nvPr/>
          </p:nvSpPr>
          <p:spPr>
            <a:xfrm>
              <a:off x="64010" y="237842"/>
              <a:ext cx="37653" cy="35771"/>
            </a:xfrm>
            <a:custGeom>
              <a:avLst/>
              <a:gdLst>
                <a:gd name="txL" fmla="*/ 0 w 25"/>
                <a:gd name="txT" fmla="*/ 0 h 24"/>
                <a:gd name="txR" fmla="*/ 25 w 25"/>
                <a:gd name="txB" fmla="*/ 24 h 24"/>
              </a:gdLst>
              <a:ahLst/>
              <a:cxnLst>
                <a:cxn ang="0">
                  <a:pos x="37653" y="31300"/>
                </a:cxn>
                <a:cxn ang="0">
                  <a:pos x="33135" y="35771"/>
                </a:cxn>
                <a:cxn ang="0">
                  <a:pos x="4518" y="35771"/>
                </a:cxn>
                <a:cxn ang="0">
                  <a:pos x="0" y="31300"/>
                </a:cxn>
                <a:cxn ang="0">
                  <a:pos x="0" y="2981"/>
                </a:cxn>
                <a:cxn ang="0">
                  <a:pos x="4518" y="0"/>
                </a:cxn>
                <a:cxn ang="0">
                  <a:pos x="33135" y="0"/>
                </a:cxn>
                <a:cxn ang="0">
                  <a:pos x="37653" y="2981"/>
                </a:cxn>
                <a:cxn ang="0">
                  <a:pos x="37653" y="31300"/>
                </a:cxn>
              </a:cxnLst>
              <a:rect l="txL" t="txT" r="txR" b="txB"/>
              <a:pathLst>
                <a:path w="25" h="24">
                  <a:moveTo>
                    <a:pt x="25" y="21"/>
                  </a:moveTo>
                  <a:cubicBezTo>
                    <a:pt x="25" y="23"/>
                    <a:pt x="24" y="24"/>
                    <a:pt x="22" y="24"/>
                  </a:cubicBezTo>
                  <a:cubicBezTo>
                    <a:pt x="3" y="24"/>
                    <a:pt x="3" y="24"/>
                    <a:pt x="3" y="24"/>
                  </a:cubicBezTo>
                  <a:cubicBezTo>
                    <a:pt x="1" y="24"/>
                    <a:pt x="0" y="23"/>
                    <a:pt x="0" y="21"/>
                  </a:cubicBezTo>
                  <a:cubicBezTo>
                    <a:pt x="0" y="2"/>
                    <a:pt x="0" y="2"/>
                    <a:pt x="0" y="2"/>
                  </a:cubicBezTo>
                  <a:cubicBezTo>
                    <a:pt x="0" y="1"/>
                    <a:pt x="1" y="0"/>
                    <a:pt x="3" y="0"/>
                  </a:cubicBezTo>
                  <a:cubicBezTo>
                    <a:pt x="22" y="0"/>
                    <a:pt x="22" y="0"/>
                    <a:pt x="22" y="0"/>
                  </a:cubicBezTo>
                  <a:cubicBezTo>
                    <a:pt x="24" y="0"/>
                    <a:pt x="25" y="1"/>
                    <a:pt x="25" y="2"/>
                  </a:cubicBezTo>
                  <a:lnTo>
                    <a:pt x="25" y="21"/>
                  </a:lnTo>
                  <a:close/>
                </a:path>
              </a:pathLst>
            </a:custGeom>
            <a:solidFill>
              <a:srgbClr val="00AEAE">
                <a:alpha val="100000"/>
              </a:srgbClr>
            </a:solidFill>
            <a:ln w="9525">
              <a:noFill/>
            </a:ln>
          </p:spPr>
          <p:txBody>
            <a:bodyPr/>
            <a:lstStyle/>
            <a:p>
              <a:endParaRPr lang="zh-CN" altLang="en-US"/>
            </a:p>
          </p:txBody>
        </p:sp>
        <p:sp>
          <p:nvSpPr>
            <p:cNvPr id="20507" name="Freeform 32"/>
            <p:cNvSpPr/>
            <p:nvPr/>
          </p:nvSpPr>
          <p:spPr>
            <a:xfrm>
              <a:off x="111704" y="264827"/>
              <a:ext cx="128648" cy="8786"/>
            </a:xfrm>
            <a:custGeom>
              <a:avLst/>
              <a:gdLst>
                <a:gd name="txL" fmla="*/ 0 w 86"/>
                <a:gd name="txT" fmla="*/ 0 h 6"/>
                <a:gd name="txR" fmla="*/ 86 w 86"/>
                <a:gd name="txB" fmla="*/ 6 h 6"/>
              </a:gdLst>
              <a:ahLst/>
              <a:cxnLst>
                <a:cxn ang="0">
                  <a:pos x="63112" y="7322"/>
                </a:cxn>
                <a:cxn ang="0">
                  <a:pos x="61616" y="8786"/>
                </a:cxn>
                <a:cxn ang="0">
                  <a:pos x="1496" y="8786"/>
                </a:cxn>
                <a:cxn ang="0">
                  <a:pos x="0" y="7322"/>
                </a:cxn>
                <a:cxn ang="0">
                  <a:pos x="0" y="1464"/>
                </a:cxn>
                <a:cxn ang="0">
                  <a:pos x="1496" y="0"/>
                </a:cxn>
                <a:cxn ang="0">
                  <a:pos x="61616" y="0"/>
                </a:cxn>
                <a:cxn ang="0">
                  <a:pos x="63112" y="1464"/>
                </a:cxn>
                <a:cxn ang="0">
                  <a:pos x="63112" y="7322"/>
                </a:cxn>
              </a:cxnLst>
              <a:rect l="txL" t="txT" r="txR" b="txB"/>
              <a:pathLst>
                <a:path w="86" h="6">
                  <a:moveTo>
                    <a:pt x="86" y="5"/>
                  </a:moveTo>
                  <a:cubicBezTo>
                    <a:pt x="86" y="5"/>
                    <a:pt x="86" y="6"/>
                    <a:pt x="85" y="6"/>
                  </a:cubicBezTo>
                  <a:cubicBezTo>
                    <a:pt x="1" y="6"/>
                    <a:pt x="1" y="6"/>
                    <a:pt x="1" y="6"/>
                  </a:cubicBezTo>
                  <a:cubicBezTo>
                    <a:pt x="0" y="6"/>
                    <a:pt x="0" y="5"/>
                    <a:pt x="0" y="5"/>
                  </a:cubicBezTo>
                  <a:cubicBezTo>
                    <a:pt x="0" y="1"/>
                    <a:pt x="0" y="1"/>
                    <a:pt x="0" y="1"/>
                  </a:cubicBezTo>
                  <a:cubicBezTo>
                    <a:pt x="0" y="1"/>
                    <a:pt x="0" y="0"/>
                    <a:pt x="1" y="0"/>
                  </a:cubicBezTo>
                  <a:cubicBezTo>
                    <a:pt x="85" y="0"/>
                    <a:pt x="85" y="0"/>
                    <a:pt x="85" y="0"/>
                  </a:cubicBezTo>
                  <a:cubicBezTo>
                    <a:pt x="86" y="0"/>
                    <a:pt x="86" y="1"/>
                    <a:pt x="86" y="1"/>
                  </a:cubicBezTo>
                  <a:lnTo>
                    <a:pt x="86" y="5"/>
                  </a:lnTo>
                  <a:close/>
                </a:path>
              </a:pathLst>
            </a:custGeom>
            <a:solidFill>
              <a:srgbClr val="3F762A">
                <a:alpha val="100000"/>
              </a:srgbClr>
            </a:solidFill>
            <a:ln w="9525">
              <a:noFill/>
            </a:ln>
          </p:spPr>
          <p:txBody>
            <a:bodyPr/>
            <a:lstStyle/>
            <a:p>
              <a:endParaRPr lang="zh-CN" altLang="en-US"/>
            </a:p>
          </p:txBody>
        </p:sp>
        <p:sp>
          <p:nvSpPr>
            <p:cNvPr id="20508" name="Freeform 35"/>
            <p:cNvSpPr/>
            <p:nvPr/>
          </p:nvSpPr>
          <p:spPr>
            <a:xfrm>
              <a:off x="79072" y="10668"/>
              <a:ext cx="146220" cy="58362"/>
            </a:xfrm>
            <a:custGeom>
              <a:avLst/>
              <a:gdLst>
                <a:gd name="txL" fmla="*/ 0 w 98"/>
                <a:gd name="txT" fmla="*/ 0 h 39"/>
                <a:gd name="txR" fmla="*/ 98 w 98"/>
                <a:gd name="txB" fmla="*/ 39 h 39"/>
              </a:gdLst>
              <a:ahLst/>
              <a:cxnLst>
                <a:cxn ang="0">
                  <a:pos x="64272" y="23943"/>
                </a:cxn>
                <a:cxn ang="0">
                  <a:pos x="34431" y="23943"/>
                </a:cxn>
                <a:cxn ang="0">
                  <a:pos x="34431" y="22447"/>
                </a:cxn>
                <a:cxn ang="0">
                  <a:pos x="7574" y="0"/>
                </a:cxn>
                <a:cxn ang="0">
                  <a:pos x="46253" y="22447"/>
                </a:cxn>
                <a:cxn ang="0">
                  <a:pos x="46253" y="23943"/>
                </a:cxn>
                <a:cxn ang="0">
                  <a:pos x="17904" y="23943"/>
                </a:cxn>
                <a:cxn ang="0">
                  <a:pos x="0" y="40404"/>
                </a:cxn>
                <a:cxn ang="0">
                  <a:pos x="17904" y="58362"/>
                </a:cxn>
                <a:cxn ang="0">
                  <a:pos x="64272" y="58362"/>
                </a:cxn>
                <a:cxn ang="0">
                  <a:pos x="15148" y="40404"/>
                </a:cxn>
                <a:cxn ang="0">
                  <a:pos x="64272" y="23943"/>
                </a:cxn>
              </a:cxnLst>
              <a:rect l="txL" t="txT" r="txR" b="txB"/>
              <a:pathLst>
                <a:path w="98" h="39">
                  <a:moveTo>
                    <a:pt x="87" y="16"/>
                  </a:moveTo>
                  <a:cubicBezTo>
                    <a:pt x="67" y="16"/>
                    <a:pt x="67" y="16"/>
                    <a:pt x="67" y="16"/>
                  </a:cubicBezTo>
                  <a:cubicBezTo>
                    <a:pt x="67" y="15"/>
                    <a:pt x="67" y="15"/>
                    <a:pt x="67" y="15"/>
                  </a:cubicBezTo>
                  <a:cubicBezTo>
                    <a:pt x="67" y="6"/>
                    <a:pt x="59" y="0"/>
                    <a:pt x="49" y="0"/>
                  </a:cubicBezTo>
                  <a:cubicBezTo>
                    <a:pt x="39" y="0"/>
                    <a:pt x="31" y="6"/>
                    <a:pt x="31" y="15"/>
                  </a:cubicBezTo>
                  <a:cubicBezTo>
                    <a:pt x="31" y="15"/>
                    <a:pt x="31" y="15"/>
                    <a:pt x="31" y="16"/>
                  </a:cubicBezTo>
                  <a:cubicBezTo>
                    <a:pt x="12" y="16"/>
                    <a:pt x="12" y="16"/>
                    <a:pt x="12" y="16"/>
                  </a:cubicBezTo>
                  <a:cubicBezTo>
                    <a:pt x="5" y="16"/>
                    <a:pt x="0" y="21"/>
                    <a:pt x="0" y="27"/>
                  </a:cubicBezTo>
                  <a:cubicBezTo>
                    <a:pt x="0" y="34"/>
                    <a:pt x="5" y="39"/>
                    <a:pt x="12" y="39"/>
                  </a:cubicBezTo>
                  <a:cubicBezTo>
                    <a:pt x="87" y="39"/>
                    <a:pt x="87" y="39"/>
                    <a:pt x="87" y="39"/>
                  </a:cubicBezTo>
                  <a:cubicBezTo>
                    <a:pt x="93" y="39"/>
                    <a:pt x="98" y="34"/>
                    <a:pt x="98" y="27"/>
                  </a:cubicBezTo>
                  <a:cubicBezTo>
                    <a:pt x="98" y="21"/>
                    <a:pt x="93" y="16"/>
                    <a:pt x="87" y="16"/>
                  </a:cubicBezTo>
                  <a:close/>
                </a:path>
              </a:pathLst>
            </a:custGeom>
            <a:solidFill>
              <a:srgbClr val="00AEAE">
                <a:alpha val="100000"/>
              </a:srgbClr>
            </a:solidFill>
            <a:ln w="9525">
              <a:noFill/>
            </a:ln>
          </p:spPr>
          <p:txBody>
            <a:bodyPr/>
            <a:lstStyle/>
            <a:p>
              <a:endParaRPr lang="zh-CN" altLang="en-US"/>
            </a:p>
          </p:txBody>
        </p:sp>
        <p:sp>
          <p:nvSpPr>
            <p:cNvPr id="20509" name="Freeform 36"/>
            <p:cNvSpPr/>
            <p:nvPr/>
          </p:nvSpPr>
          <p:spPr>
            <a:xfrm>
              <a:off x="135551" y="18199"/>
              <a:ext cx="33260" cy="16316"/>
            </a:xfrm>
            <a:custGeom>
              <a:avLst/>
              <a:gdLst>
                <a:gd name="txL" fmla="*/ 0 w 22"/>
                <a:gd name="txT" fmla="*/ 0 h 11"/>
                <a:gd name="txR" fmla="*/ 22 w 22"/>
                <a:gd name="txB" fmla="*/ 11 h 11"/>
              </a:gdLst>
              <a:ahLst/>
              <a:cxnLst>
                <a:cxn ang="0">
                  <a:pos x="0" y="16316"/>
                </a:cxn>
                <a:cxn ang="0">
                  <a:pos x="16630" y="0"/>
                </a:cxn>
                <a:cxn ang="0">
                  <a:pos x="33260" y="16316"/>
                </a:cxn>
                <a:cxn ang="0">
                  <a:pos x="0" y="16316"/>
                </a:cxn>
              </a:cxnLst>
              <a:rect l="txL" t="txT" r="txR" b="txB"/>
              <a:pathLst>
                <a:path w="22" h="11">
                  <a:moveTo>
                    <a:pt x="0" y="11"/>
                  </a:moveTo>
                  <a:cubicBezTo>
                    <a:pt x="0" y="5"/>
                    <a:pt x="5" y="0"/>
                    <a:pt x="11" y="0"/>
                  </a:cubicBezTo>
                  <a:cubicBezTo>
                    <a:pt x="17" y="0"/>
                    <a:pt x="22" y="5"/>
                    <a:pt x="22" y="11"/>
                  </a:cubicBezTo>
                  <a:lnTo>
                    <a:pt x="0" y="11"/>
                  </a:lnTo>
                  <a:close/>
                </a:path>
              </a:pathLst>
            </a:custGeom>
            <a:solidFill>
              <a:srgbClr val="4A8D91">
                <a:alpha val="100000"/>
              </a:srgbClr>
            </a:solidFill>
            <a:ln w="9525">
              <a:noFill/>
            </a:ln>
          </p:spPr>
          <p:txBody>
            <a:bodyPr/>
            <a:lstStyle/>
            <a:p>
              <a:endParaRPr lang="zh-CN" altLang="en-US"/>
            </a:p>
          </p:txBody>
        </p:sp>
        <p:sp>
          <p:nvSpPr>
            <p:cNvPr id="20510" name="Rectangle 38"/>
            <p:cNvSpPr/>
            <p:nvPr/>
          </p:nvSpPr>
          <p:spPr>
            <a:xfrm>
              <a:off x="200189" y="237842"/>
              <a:ext cx="1255" cy="628"/>
            </a:xfrm>
            <a:prstGeom prst="rect">
              <a:avLst/>
            </a:prstGeom>
            <a:solidFill>
              <a:srgbClr val="BE9B0E"/>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11" name="Oval 39"/>
            <p:cNvSpPr/>
            <p:nvPr/>
          </p:nvSpPr>
          <p:spPr>
            <a:xfrm>
              <a:off x="212113" y="248511"/>
              <a:ext cx="628" cy="628"/>
            </a:xfrm>
            <a:prstGeom prst="ellipse">
              <a:avLst/>
            </a:prstGeom>
            <a:solidFill>
              <a:srgbClr val="C87E09"/>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12" name="Rectangle 40"/>
            <p:cNvSpPr/>
            <p:nvPr/>
          </p:nvSpPr>
          <p:spPr>
            <a:xfrm>
              <a:off x="212113" y="248511"/>
              <a:ext cx="628" cy="628"/>
            </a:xfrm>
            <a:prstGeom prst="rect">
              <a:avLst/>
            </a:prstGeom>
            <a:solidFill>
              <a:srgbClr val="C87E09"/>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13" name="Freeform 41"/>
            <p:cNvSpPr/>
            <p:nvPr/>
          </p:nvSpPr>
          <p:spPr>
            <a:xfrm>
              <a:off x="212113" y="24851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C87E09">
                <a:alpha val="100000"/>
              </a:srgbClr>
            </a:solidFill>
            <a:ln w="9525">
              <a:noFill/>
            </a:ln>
          </p:spPr>
          <p:txBody>
            <a:bodyPr/>
            <a:lstStyle/>
            <a:p>
              <a:endParaRPr lang="zh-CN" altLang="en-US"/>
            </a:p>
          </p:txBody>
        </p:sp>
        <p:sp>
          <p:nvSpPr>
            <p:cNvPr id="20514" name="Freeform 43"/>
            <p:cNvSpPr/>
            <p:nvPr/>
          </p:nvSpPr>
          <p:spPr>
            <a:xfrm>
              <a:off x="212113" y="247256"/>
              <a:ext cx="1255" cy="1"/>
            </a:xfrm>
            <a:custGeom>
              <a:avLst/>
              <a:gdLst>
                <a:gd name="txL" fmla="*/ 0 w 1"/>
                <a:gd name="txT" fmla="*/ 0 h 1"/>
                <a:gd name="txR" fmla="*/ 1 w 1"/>
                <a:gd name="txB" fmla="*/ 1 h 1"/>
              </a:gdLst>
              <a:ahLst/>
              <a:cxnLst>
                <a:cxn ang="0">
                  <a:pos x="0" y="0"/>
                </a:cxn>
                <a:cxn ang="0">
                  <a:pos x="1255" y="0"/>
                </a:cxn>
                <a:cxn ang="0">
                  <a:pos x="0" y="0"/>
                </a:cxn>
                <a:cxn ang="0">
                  <a:pos x="0" y="0"/>
                </a:cxn>
              </a:cxnLst>
              <a:rect l="txL" t="txT" r="txR" b="txB"/>
              <a:pathLst>
                <a:path w="1" h="1">
                  <a:moveTo>
                    <a:pt x="0" y="0"/>
                  </a:moveTo>
                  <a:cubicBezTo>
                    <a:pt x="0" y="0"/>
                    <a:pt x="0" y="0"/>
                    <a:pt x="1" y="0"/>
                  </a:cubicBezTo>
                  <a:cubicBezTo>
                    <a:pt x="0" y="0"/>
                    <a:pt x="0" y="0"/>
                    <a:pt x="0" y="0"/>
                  </a:cubicBezTo>
                  <a:cubicBezTo>
                    <a:pt x="0" y="0"/>
                    <a:pt x="0" y="0"/>
                    <a:pt x="0" y="0"/>
                  </a:cubicBezTo>
                  <a:close/>
                </a:path>
              </a:pathLst>
            </a:custGeom>
            <a:solidFill>
              <a:srgbClr val="36475C">
                <a:alpha val="100000"/>
              </a:srgbClr>
            </a:solidFill>
            <a:ln w="9525">
              <a:noFill/>
            </a:ln>
          </p:spPr>
          <p:txBody>
            <a:bodyPr/>
            <a:lstStyle/>
            <a:p>
              <a:endParaRPr lang="zh-CN" altLang="en-US"/>
            </a:p>
          </p:txBody>
        </p:sp>
        <p:sp>
          <p:nvSpPr>
            <p:cNvPr id="20515" name="Freeform 44"/>
            <p:cNvSpPr/>
            <p:nvPr/>
          </p:nvSpPr>
          <p:spPr>
            <a:xfrm>
              <a:off x="212113" y="24851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36475C">
                <a:alpha val="100000"/>
              </a:srgbClr>
            </a:solidFill>
            <a:ln w="9525">
              <a:noFill/>
            </a:ln>
          </p:spPr>
          <p:txBody>
            <a:bodyPr/>
            <a:lstStyle/>
            <a:p>
              <a:endParaRPr lang="zh-CN" altLang="en-US"/>
            </a:p>
          </p:txBody>
        </p:sp>
        <p:sp>
          <p:nvSpPr>
            <p:cNvPr id="20516" name="Freeform 45"/>
            <p:cNvSpPr/>
            <p:nvPr/>
          </p:nvSpPr>
          <p:spPr>
            <a:xfrm>
              <a:off x="212113" y="247256"/>
              <a:ext cx="1" cy="1255"/>
            </a:xfrm>
            <a:custGeom>
              <a:avLst/>
              <a:gdLst>
                <a:gd name="txL" fmla="*/ 0 w 1"/>
                <a:gd name="txT" fmla="*/ 0 h 1"/>
                <a:gd name="txR" fmla="*/ 1 w 1"/>
                <a:gd name="txB" fmla="*/ 1 h 1"/>
              </a:gdLst>
              <a:ahLst/>
              <a:cxnLst>
                <a:cxn ang="0">
                  <a:pos x="0" y="1255"/>
                </a:cxn>
                <a:cxn ang="0">
                  <a:pos x="0" y="0"/>
                </a:cxn>
                <a:cxn ang="0">
                  <a:pos x="0" y="0"/>
                </a:cxn>
                <a:cxn ang="0">
                  <a:pos x="0" y="1255"/>
                </a:cxn>
              </a:cxnLst>
              <a:rect l="txL" t="txT" r="txR" b="txB"/>
              <a:pathLst>
                <a:path w="1" h="1">
                  <a:moveTo>
                    <a:pt x="0" y="1"/>
                  </a:moveTo>
                  <a:cubicBezTo>
                    <a:pt x="0" y="0"/>
                    <a:pt x="0" y="0"/>
                    <a:pt x="0" y="0"/>
                  </a:cubicBezTo>
                  <a:cubicBezTo>
                    <a:pt x="0" y="0"/>
                    <a:pt x="0" y="0"/>
                    <a:pt x="0" y="0"/>
                  </a:cubicBezTo>
                  <a:cubicBezTo>
                    <a:pt x="0" y="0"/>
                    <a:pt x="0" y="1"/>
                    <a:pt x="0" y="1"/>
                  </a:cubicBezTo>
                  <a:close/>
                </a:path>
              </a:pathLst>
            </a:custGeom>
            <a:solidFill>
              <a:srgbClr val="36475C">
                <a:alpha val="100000"/>
              </a:srgbClr>
            </a:solidFill>
            <a:ln w="9525">
              <a:noFill/>
            </a:ln>
          </p:spPr>
          <p:txBody>
            <a:bodyPr/>
            <a:lstStyle/>
            <a:p>
              <a:endParaRPr lang="zh-CN" altLang="en-US"/>
            </a:p>
          </p:txBody>
        </p:sp>
        <p:sp>
          <p:nvSpPr>
            <p:cNvPr id="20517" name="Freeform 46"/>
            <p:cNvSpPr/>
            <p:nvPr/>
          </p:nvSpPr>
          <p:spPr>
            <a:xfrm>
              <a:off x="212113" y="247256"/>
              <a:ext cx="1" cy="1255"/>
            </a:xfrm>
            <a:custGeom>
              <a:avLst/>
              <a:gdLst>
                <a:gd name="txL" fmla="*/ 0 w 1"/>
                <a:gd name="txT" fmla="*/ 0 h 1"/>
                <a:gd name="txR" fmla="*/ 1 w 1"/>
                <a:gd name="txB" fmla="*/ 1 h 1"/>
              </a:gdLst>
              <a:ahLst/>
              <a:cxnLst>
                <a:cxn ang="0">
                  <a:pos x="0" y="1255"/>
                </a:cxn>
                <a:cxn ang="0">
                  <a:pos x="0" y="1255"/>
                </a:cxn>
                <a:cxn ang="0">
                  <a:pos x="0" y="0"/>
                </a:cxn>
                <a:cxn ang="0">
                  <a:pos x="0" y="1255"/>
                </a:cxn>
              </a:cxnLst>
              <a:rect l="txL" t="txT" r="txR" b="txB"/>
              <a:pathLst>
                <a:path w="1" h="1">
                  <a:moveTo>
                    <a:pt x="0" y="1"/>
                  </a:moveTo>
                  <a:cubicBezTo>
                    <a:pt x="0" y="1"/>
                    <a:pt x="0" y="1"/>
                    <a:pt x="0" y="1"/>
                  </a:cubicBezTo>
                  <a:cubicBezTo>
                    <a:pt x="0" y="1"/>
                    <a:pt x="0" y="0"/>
                    <a:pt x="0" y="0"/>
                  </a:cubicBezTo>
                  <a:cubicBezTo>
                    <a:pt x="0" y="0"/>
                    <a:pt x="0" y="1"/>
                    <a:pt x="0" y="1"/>
                  </a:cubicBezTo>
                  <a:close/>
                </a:path>
              </a:pathLst>
            </a:custGeom>
            <a:solidFill>
              <a:srgbClr val="36475C">
                <a:alpha val="100000"/>
              </a:srgbClr>
            </a:solidFill>
            <a:ln w="9525">
              <a:noFill/>
            </a:ln>
          </p:spPr>
          <p:txBody>
            <a:bodyPr/>
            <a:lstStyle/>
            <a:p>
              <a:endParaRPr lang="zh-CN" altLang="en-US"/>
            </a:p>
          </p:txBody>
        </p:sp>
        <p:sp>
          <p:nvSpPr>
            <p:cNvPr id="20518" name="Rectangle 51"/>
            <p:cNvSpPr/>
            <p:nvPr/>
          </p:nvSpPr>
          <p:spPr>
            <a:xfrm>
              <a:off x="189521" y="225919"/>
              <a:ext cx="628" cy="1883"/>
            </a:xfrm>
            <a:prstGeom prst="rect">
              <a:avLst/>
            </a:prstGeom>
            <a:solidFill>
              <a:srgbClr val="BE9B0E"/>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grpSp>
        <p:nvGrpSpPr>
          <p:cNvPr id="20519" name="组合 20518"/>
          <p:cNvGrpSpPr/>
          <p:nvPr/>
        </p:nvGrpSpPr>
        <p:grpSpPr>
          <a:xfrm>
            <a:off x="4057650" y="4438650"/>
            <a:ext cx="685800" cy="573088"/>
            <a:chOff x="0" y="0"/>
            <a:chExt cx="643" cy="538"/>
          </a:xfrm>
        </p:grpSpPr>
        <p:sp>
          <p:nvSpPr>
            <p:cNvPr id="20520" name="Freeform 58"/>
            <p:cNvSpPr/>
            <p:nvPr/>
          </p:nvSpPr>
          <p:spPr>
            <a:xfrm>
              <a:off x="0" y="0"/>
              <a:ext cx="643" cy="369"/>
            </a:xfrm>
            <a:custGeom>
              <a:avLst/>
              <a:gdLst>
                <a:gd name="txL" fmla="*/ 0 w 270"/>
                <a:gd name="txT" fmla="*/ 0 h 155"/>
                <a:gd name="txR" fmla="*/ 270 w 270"/>
                <a:gd name="txB" fmla="*/ 155 h 155"/>
              </a:gdLst>
              <a:ahLst/>
              <a:cxnLst>
                <a:cxn ang="0">
                  <a:pos x="541" y="114"/>
                </a:cxn>
                <a:cxn ang="0">
                  <a:pos x="405" y="0"/>
                </a:cxn>
                <a:cxn ang="0">
                  <a:pos x="271" y="98"/>
                </a:cxn>
                <a:cxn ang="0">
                  <a:pos x="252" y="95"/>
                </a:cxn>
                <a:cxn ang="0">
                  <a:pos x="252" y="95"/>
                </a:cxn>
                <a:cxn ang="0">
                  <a:pos x="248" y="95"/>
                </a:cxn>
                <a:cxn ang="0">
                  <a:pos x="238" y="95"/>
                </a:cxn>
                <a:cxn ang="0">
                  <a:pos x="114" y="198"/>
                </a:cxn>
                <a:cxn ang="0">
                  <a:pos x="88" y="193"/>
                </a:cxn>
                <a:cxn ang="0">
                  <a:pos x="0" y="281"/>
                </a:cxn>
                <a:cxn ang="0">
                  <a:pos x="88" y="369"/>
                </a:cxn>
                <a:cxn ang="0">
                  <a:pos x="98" y="369"/>
                </a:cxn>
                <a:cxn ang="0">
                  <a:pos x="514" y="369"/>
                </a:cxn>
                <a:cxn ang="0">
                  <a:pos x="643" y="240"/>
                </a:cxn>
                <a:cxn ang="0">
                  <a:pos x="541" y="114"/>
                </a:cxn>
              </a:cxnLst>
              <a:rect l="txL" t="txT" r="txR" b="txB"/>
              <a:pathLst>
                <a:path w="270" h="155">
                  <a:moveTo>
                    <a:pt x="227" y="48"/>
                  </a:moveTo>
                  <a:cubicBezTo>
                    <a:pt x="222" y="21"/>
                    <a:pt x="199" y="0"/>
                    <a:pt x="170" y="0"/>
                  </a:cubicBezTo>
                  <a:cubicBezTo>
                    <a:pt x="144" y="0"/>
                    <a:pt x="121" y="17"/>
                    <a:pt x="114" y="41"/>
                  </a:cubicBezTo>
                  <a:cubicBezTo>
                    <a:pt x="112" y="41"/>
                    <a:pt x="109" y="40"/>
                    <a:pt x="106" y="40"/>
                  </a:cubicBezTo>
                  <a:cubicBezTo>
                    <a:pt x="106" y="40"/>
                    <a:pt x="106" y="40"/>
                    <a:pt x="106" y="40"/>
                  </a:cubicBezTo>
                  <a:cubicBezTo>
                    <a:pt x="106" y="40"/>
                    <a:pt x="106" y="40"/>
                    <a:pt x="104" y="40"/>
                  </a:cubicBezTo>
                  <a:cubicBezTo>
                    <a:pt x="103" y="40"/>
                    <a:pt x="102" y="40"/>
                    <a:pt x="100" y="40"/>
                  </a:cubicBezTo>
                  <a:cubicBezTo>
                    <a:pt x="75" y="40"/>
                    <a:pt x="53" y="58"/>
                    <a:pt x="48" y="83"/>
                  </a:cubicBezTo>
                  <a:cubicBezTo>
                    <a:pt x="44" y="81"/>
                    <a:pt x="37" y="81"/>
                    <a:pt x="37" y="81"/>
                  </a:cubicBezTo>
                  <a:cubicBezTo>
                    <a:pt x="17" y="81"/>
                    <a:pt x="0" y="98"/>
                    <a:pt x="0" y="118"/>
                  </a:cubicBezTo>
                  <a:cubicBezTo>
                    <a:pt x="0" y="139"/>
                    <a:pt x="17" y="155"/>
                    <a:pt x="37" y="155"/>
                  </a:cubicBezTo>
                  <a:cubicBezTo>
                    <a:pt x="41" y="155"/>
                    <a:pt x="41" y="155"/>
                    <a:pt x="41" y="155"/>
                  </a:cubicBezTo>
                  <a:cubicBezTo>
                    <a:pt x="216" y="155"/>
                    <a:pt x="216" y="155"/>
                    <a:pt x="216" y="155"/>
                  </a:cubicBezTo>
                  <a:cubicBezTo>
                    <a:pt x="246" y="155"/>
                    <a:pt x="270" y="131"/>
                    <a:pt x="270" y="101"/>
                  </a:cubicBezTo>
                  <a:cubicBezTo>
                    <a:pt x="270" y="75"/>
                    <a:pt x="252" y="53"/>
                    <a:pt x="227" y="48"/>
                  </a:cubicBezTo>
                  <a:close/>
                </a:path>
              </a:pathLst>
            </a:custGeom>
            <a:solidFill>
              <a:srgbClr val="92CF7C">
                <a:alpha val="100000"/>
              </a:srgbClr>
            </a:solidFill>
            <a:ln w="9525">
              <a:noFill/>
            </a:ln>
          </p:spPr>
          <p:txBody>
            <a:bodyPr/>
            <a:lstStyle/>
            <a:p>
              <a:endParaRPr lang="zh-CN" altLang="en-US"/>
            </a:p>
          </p:txBody>
        </p:sp>
        <p:sp>
          <p:nvSpPr>
            <p:cNvPr id="20521" name="Freeform 59"/>
            <p:cNvSpPr/>
            <p:nvPr/>
          </p:nvSpPr>
          <p:spPr>
            <a:xfrm>
              <a:off x="183" y="212"/>
              <a:ext cx="276" cy="326"/>
            </a:xfrm>
            <a:custGeom>
              <a:avLst/>
              <a:gdLst>
                <a:gd name="txL" fmla="*/ 0 w 116"/>
                <a:gd name="txT" fmla="*/ 0 h 137"/>
                <a:gd name="txR" fmla="*/ 116 w 116"/>
                <a:gd name="txB" fmla="*/ 137 h 137"/>
              </a:gdLst>
              <a:ahLst/>
              <a:cxnLst>
                <a:cxn ang="0">
                  <a:pos x="10" y="171"/>
                </a:cxn>
                <a:cxn ang="0">
                  <a:pos x="121" y="314"/>
                </a:cxn>
                <a:cxn ang="0">
                  <a:pos x="155" y="314"/>
                </a:cxn>
                <a:cxn ang="0">
                  <a:pos x="266" y="171"/>
                </a:cxn>
                <a:cxn ang="0">
                  <a:pos x="250" y="150"/>
                </a:cxn>
                <a:cxn ang="0">
                  <a:pos x="214" y="150"/>
                </a:cxn>
                <a:cxn ang="0">
                  <a:pos x="214" y="14"/>
                </a:cxn>
                <a:cxn ang="0">
                  <a:pos x="200" y="0"/>
                </a:cxn>
                <a:cxn ang="0">
                  <a:pos x="76" y="0"/>
                </a:cxn>
                <a:cxn ang="0">
                  <a:pos x="62" y="14"/>
                </a:cxn>
                <a:cxn ang="0">
                  <a:pos x="62" y="150"/>
                </a:cxn>
                <a:cxn ang="0">
                  <a:pos x="26" y="150"/>
                </a:cxn>
                <a:cxn ang="0">
                  <a:pos x="10" y="171"/>
                </a:cxn>
              </a:cxnLst>
              <a:rect l="txL" t="txT" r="txR" b="txB"/>
              <a:pathLst>
                <a:path w="116" h="137">
                  <a:moveTo>
                    <a:pt x="4" y="72"/>
                  </a:moveTo>
                  <a:cubicBezTo>
                    <a:pt x="51" y="132"/>
                    <a:pt x="51" y="132"/>
                    <a:pt x="51" y="132"/>
                  </a:cubicBezTo>
                  <a:cubicBezTo>
                    <a:pt x="55" y="137"/>
                    <a:pt x="61" y="137"/>
                    <a:pt x="65" y="132"/>
                  </a:cubicBezTo>
                  <a:cubicBezTo>
                    <a:pt x="112" y="72"/>
                    <a:pt x="112" y="72"/>
                    <a:pt x="112" y="72"/>
                  </a:cubicBezTo>
                  <a:cubicBezTo>
                    <a:pt x="116" y="67"/>
                    <a:pt x="113" y="63"/>
                    <a:pt x="105" y="63"/>
                  </a:cubicBezTo>
                  <a:cubicBezTo>
                    <a:pt x="90" y="63"/>
                    <a:pt x="90" y="63"/>
                    <a:pt x="90" y="63"/>
                  </a:cubicBezTo>
                  <a:cubicBezTo>
                    <a:pt x="90" y="6"/>
                    <a:pt x="90" y="6"/>
                    <a:pt x="90" y="6"/>
                  </a:cubicBezTo>
                  <a:cubicBezTo>
                    <a:pt x="90" y="3"/>
                    <a:pt x="87" y="0"/>
                    <a:pt x="84" y="0"/>
                  </a:cubicBezTo>
                  <a:cubicBezTo>
                    <a:pt x="32" y="0"/>
                    <a:pt x="32" y="0"/>
                    <a:pt x="32" y="0"/>
                  </a:cubicBezTo>
                  <a:cubicBezTo>
                    <a:pt x="29" y="0"/>
                    <a:pt x="26" y="3"/>
                    <a:pt x="26" y="6"/>
                  </a:cubicBezTo>
                  <a:cubicBezTo>
                    <a:pt x="26" y="63"/>
                    <a:pt x="26" y="63"/>
                    <a:pt x="26" y="63"/>
                  </a:cubicBezTo>
                  <a:cubicBezTo>
                    <a:pt x="11" y="63"/>
                    <a:pt x="11" y="63"/>
                    <a:pt x="11" y="63"/>
                  </a:cubicBezTo>
                  <a:cubicBezTo>
                    <a:pt x="3" y="63"/>
                    <a:pt x="0" y="67"/>
                    <a:pt x="4" y="72"/>
                  </a:cubicBezTo>
                  <a:close/>
                </a:path>
              </a:pathLst>
            </a:custGeom>
            <a:solidFill>
              <a:srgbClr val="3F762A">
                <a:alpha val="100000"/>
              </a:srgbClr>
            </a:solidFill>
            <a:ln w="9525">
              <a:noFill/>
            </a:ln>
          </p:spPr>
          <p:txBody>
            <a:bodyPr/>
            <a:lstStyle/>
            <a:p>
              <a:endParaRPr lang="zh-CN" altLang="en-US"/>
            </a:p>
          </p:txBody>
        </p:sp>
      </p:grpSp>
      <p:grpSp>
        <p:nvGrpSpPr>
          <p:cNvPr id="20522" name="组合 20521"/>
          <p:cNvGrpSpPr/>
          <p:nvPr/>
        </p:nvGrpSpPr>
        <p:grpSpPr>
          <a:xfrm>
            <a:off x="9720263" y="2179638"/>
            <a:ext cx="587375" cy="566737"/>
            <a:chOff x="0" y="0"/>
            <a:chExt cx="652" cy="628"/>
          </a:xfrm>
        </p:grpSpPr>
        <p:sp>
          <p:nvSpPr>
            <p:cNvPr id="20523" name="Freeform 80"/>
            <p:cNvSpPr>
              <a:spLocks noEditPoints="1"/>
            </p:cNvSpPr>
            <p:nvPr/>
          </p:nvSpPr>
          <p:spPr>
            <a:xfrm>
              <a:off x="0" y="69"/>
              <a:ext cx="550" cy="493"/>
            </a:xfrm>
            <a:custGeom>
              <a:avLst/>
              <a:gdLst>
                <a:gd name="txL" fmla="*/ 0 w 231"/>
                <a:gd name="txT" fmla="*/ 0 h 207"/>
                <a:gd name="txR" fmla="*/ 231 w 231"/>
                <a:gd name="txB" fmla="*/ 207 h 207"/>
              </a:gdLst>
              <a:ahLst/>
              <a:cxnLst>
                <a:cxn ang="0">
                  <a:pos x="536" y="0"/>
                </a:cxn>
                <a:cxn ang="0">
                  <a:pos x="519" y="12"/>
                </a:cxn>
                <a:cxn ang="0">
                  <a:pos x="510" y="38"/>
                </a:cxn>
                <a:cxn ang="0">
                  <a:pos x="493" y="31"/>
                </a:cxn>
                <a:cxn ang="0">
                  <a:pos x="110" y="69"/>
                </a:cxn>
                <a:cxn ang="0">
                  <a:pos x="5" y="86"/>
                </a:cxn>
                <a:cxn ang="0">
                  <a:pos x="38" y="314"/>
                </a:cxn>
                <a:cxn ang="0">
                  <a:pos x="440" y="336"/>
                </a:cxn>
                <a:cxn ang="0">
                  <a:pos x="455" y="333"/>
                </a:cxn>
                <a:cxn ang="0">
                  <a:pos x="76" y="453"/>
                </a:cxn>
                <a:cxn ang="0">
                  <a:pos x="52" y="453"/>
                </a:cxn>
                <a:cxn ang="0">
                  <a:pos x="19" y="464"/>
                </a:cxn>
                <a:cxn ang="0">
                  <a:pos x="26" y="493"/>
                </a:cxn>
                <a:cxn ang="0">
                  <a:pos x="36" y="491"/>
                </a:cxn>
                <a:cxn ang="0">
                  <a:pos x="55" y="483"/>
                </a:cxn>
                <a:cxn ang="0">
                  <a:pos x="67" y="483"/>
                </a:cxn>
                <a:cxn ang="0">
                  <a:pos x="505" y="483"/>
                </a:cxn>
                <a:cxn ang="0">
                  <a:pos x="529" y="460"/>
                </a:cxn>
                <a:cxn ang="0">
                  <a:pos x="488" y="333"/>
                </a:cxn>
                <a:cxn ang="0">
                  <a:pos x="548" y="5"/>
                </a:cxn>
                <a:cxn ang="0">
                  <a:pos x="40" y="114"/>
                </a:cxn>
                <a:cxn ang="0">
                  <a:pos x="107" y="150"/>
                </a:cxn>
                <a:cxn ang="0">
                  <a:pos x="48" y="152"/>
                </a:cxn>
                <a:cxn ang="0">
                  <a:pos x="52" y="181"/>
                </a:cxn>
                <a:cxn ang="0">
                  <a:pos x="112" y="236"/>
                </a:cxn>
                <a:cxn ang="0">
                  <a:pos x="71" y="298"/>
                </a:cxn>
                <a:cxn ang="0">
                  <a:pos x="114" y="264"/>
                </a:cxn>
                <a:cxn ang="0">
                  <a:pos x="71" y="298"/>
                </a:cxn>
                <a:cxn ang="0">
                  <a:pos x="471" y="71"/>
                </a:cxn>
                <a:cxn ang="0">
                  <a:pos x="386" y="141"/>
                </a:cxn>
                <a:cxn ang="0">
                  <a:pos x="126" y="105"/>
                </a:cxn>
                <a:cxn ang="0">
                  <a:pos x="190" y="148"/>
                </a:cxn>
                <a:cxn ang="0">
                  <a:pos x="126" y="105"/>
                </a:cxn>
                <a:cxn ang="0">
                  <a:pos x="190" y="176"/>
                </a:cxn>
                <a:cxn ang="0">
                  <a:pos x="133" y="233"/>
                </a:cxn>
                <a:cxn ang="0">
                  <a:pos x="136" y="298"/>
                </a:cxn>
                <a:cxn ang="0">
                  <a:pos x="193" y="262"/>
                </a:cxn>
                <a:cxn ang="0">
                  <a:pos x="136" y="298"/>
                </a:cxn>
                <a:cxn ang="0">
                  <a:pos x="214" y="298"/>
                </a:cxn>
                <a:cxn ang="0">
                  <a:pos x="271" y="260"/>
                </a:cxn>
                <a:cxn ang="0">
                  <a:pos x="274" y="231"/>
                </a:cxn>
                <a:cxn ang="0">
                  <a:pos x="212" y="176"/>
                </a:cxn>
                <a:cxn ang="0">
                  <a:pos x="274" y="231"/>
                </a:cxn>
                <a:cxn ang="0">
                  <a:pos x="212" y="145"/>
                </a:cxn>
                <a:cxn ang="0">
                  <a:pos x="276" y="91"/>
                </a:cxn>
                <a:cxn ang="0">
                  <a:pos x="350" y="298"/>
                </a:cxn>
                <a:cxn ang="0">
                  <a:pos x="293" y="260"/>
                </a:cxn>
                <a:cxn ang="0">
                  <a:pos x="350" y="298"/>
                </a:cxn>
                <a:cxn ang="0">
                  <a:pos x="293" y="231"/>
                </a:cxn>
                <a:cxn ang="0">
                  <a:pos x="362" y="169"/>
                </a:cxn>
                <a:cxn ang="0">
                  <a:pos x="295" y="143"/>
                </a:cxn>
                <a:cxn ang="0">
                  <a:pos x="371" y="81"/>
                </a:cxn>
                <a:cxn ang="0">
                  <a:pos x="295" y="143"/>
                </a:cxn>
                <a:cxn ang="0">
                  <a:pos x="369" y="298"/>
                </a:cxn>
                <a:cxn ang="0">
                  <a:pos x="438" y="255"/>
                </a:cxn>
                <a:cxn ang="0">
                  <a:pos x="443" y="226"/>
                </a:cxn>
                <a:cxn ang="0">
                  <a:pos x="383" y="169"/>
                </a:cxn>
                <a:cxn ang="0">
                  <a:pos x="443" y="226"/>
                </a:cxn>
              </a:cxnLst>
              <a:rect l="txL" t="txT" r="txR" b="txB"/>
              <a:pathLst>
                <a:path w="231" h="207">
                  <a:moveTo>
                    <a:pt x="230" y="2"/>
                  </a:moveTo>
                  <a:cubicBezTo>
                    <a:pt x="229" y="1"/>
                    <a:pt x="227" y="0"/>
                    <a:pt x="225" y="0"/>
                  </a:cubicBezTo>
                  <a:cubicBezTo>
                    <a:pt x="225" y="0"/>
                    <a:pt x="225" y="0"/>
                    <a:pt x="224" y="0"/>
                  </a:cubicBezTo>
                  <a:cubicBezTo>
                    <a:pt x="221" y="0"/>
                    <a:pt x="218" y="2"/>
                    <a:pt x="218" y="5"/>
                  </a:cubicBezTo>
                  <a:cubicBezTo>
                    <a:pt x="215" y="17"/>
                    <a:pt x="215" y="17"/>
                    <a:pt x="215" y="17"/>
                  </a:cubicBezTo>
                  <a:cubicBezTo>
                    <a:pt x="215" y="17"/>
                    <a:pt x="215" y="16"/>
                    <a:pt x="214" y="16"/>
                  </a:cubicBezTo>
                  <a:cubicBezTo>
                    <a:pt x="213" y="14"/>
                    <a:pt x="211" y="13"/>
                    <a:pt x="208" y="13"/>
                  </a:cubicBezTo>
                  <a:cubicBezTo>
                    <a:pt x="208" y="13"/>
                    <a:pt x="208" y="13"/>
                    <a:pt x="207" y="13"/>
                  </a:cubicBezTo>
                  <a:cubicBezTo>
                    <a:pt x="49" y="28"/>
                    <a:pt x="49" y="28"/>
                    <a:pt x="49" y="28"/>
                  </a:cubicBezTo>
                  <a:cubicBezTo>
                    <a:pt x="48" y="28"/>
                    <a:pt x="47" y="28"/>
                    <a:pt x="46" y="29"/>
                  </a:cubicBezTo>
                  <a:cubicBezTo>
                    <a:pt x="8" y="32"/>
                    <a:pt x="8" y="32"/>
                    <a:pt x="8" y="32"/>
                  </a:cubicBezTo>
                  <a:cubicBezTo>
                    <a:pt x="5" y="32"/>
                    <a:pt x="3" y="34"/>
                    <a:pt x="2" y="36"/>
                  </a:cubicBezTo>
                  <a:cubicBezTo>
                    <a:pt x="0" y="38"/>
                    <a:pt x="0" y="40"/>
                    <a:pt x="0" y="42"/>
                  </a:cubicBezTo>
                  <a:cubicBezTo>
                    <a:pt x="16" y="132"/>
                    <a:pt x="16" y="132"/>
                    <a:pt x="16" y="132"/>
                  </a:cubicBezTo>
                  <a:cubicBezTo>
                    <a:pt x="17" y="137"/>
                    <a:pt x="21" y="141"/>
                    <a:pt x="26" y="141"/>
                  </a:cubicBezTo>
                  <a:cubicBezTo>
                    <a:pt x="185" y="141"/>
                    <a:pt x="185" y="141"/>
                    <a:pt x="185" y="141"/>
                  </a:cubicBezTo>
                  <a:cubicBezTo>
                    <a:pt x="187" y="141"/>
                    <a:pt x="190" y="140"/>
                    <a:pt x="191" y="138"/>
                  </a:cubicBezTo>
                  <a:cubicBezTo>
                    <a:pt x="191" y="140"/>
                    <a:pt x="191" y="140"/>
                    <a:pt x="191" y="140"/>
                  </a:cubicBezTo>
                  <a:cubicBezTo>
                    <a:pt x="208" y="190"/>
                    <a:pt x="208" y="190"/>
                    <a:pt x="208" y="190"/>
                  </a:cubicBezTo>
                  <a:cubicBezTo>
                    <a:pt x="32" y="190"/>
                    <a:pt x="32" y="190"/>
                    <a:pt x="32" y="190"/>
                  </a:cubicBezTo>
                  <a:cubicBezTo>
                    <a:pt x="32" y="190"/>
                    <a:pt x="30" y="190"/>
                    <a:pt x="28" y="190"/>
                  </a:cubicBezTo>
                  <a:cubicBezTo>
                    <a:pt x="26" y="190"/>
                    <a:pt x="23" y="190"/>
                    <a:pt x="22" y="190"/>
                  </a:cubicBezTo>
                  <a:cubicBezTo>
                    <a:pt x="19" y="190"/>
                    <a:pt x="14" y="191"/>
                    <a:pt x="8" y="194"/>
                  </a:cubicBezTo>
                  <a:cubicBezTo>
                    <a:pt x="8" y="195"/>
                    <a:pt x="8" y="195"/>
                    <a:pt x="8" y="195"/>
                  </a:cubicBezTo>
                  <a:cubicBezTo>
                    <a:pt x="5" y="196"/>
                    <a:pt x="4" y="200"/>
                    <a:pt x="6" y="204"/>
                  </a:cubicBezTo>
                  <a:cubicBezTo>
                    <a:pt x="7" y="206"/>
                    <a:pt x="9" y="207"/>
                    <a:pt x="11" y="207"/>
                  </a:cubicBezTo>
                  <a:cubicBezTo>
                    <a:pt x="11" y="207"/>
                    <a:pt x="11" y="207"/>
                    <a:pt x="11" y="207"/>
                  </a:cubicBezTo>
                  <a:cubicBezTo>
                    <a:pt x="12" y="207"/>
                    <a:pt x="14" y="207"/>
                    <a:pt x="15" y="206"/>
                  </a:cubicBezTo>
                  <a:cubicBezTo>
                    <a:pt x="15" y="206"/>
                    <a:pt x="15" y="206"/>
                    <a:pt x="15" y="206"/>
                  </a:cubicBezTo>
                  <a:cubicBezTo>
                    <a:pt x="16" y="206"/>
                    <a:pt x="20" y="203"/>
                    <a:pt x="23" y="203"/>
                  </a:cubicBezTo>
                  <a:cubicBezTo>
                    <a:pt x="23" y="203"/>
                    <a:pt x="23" y="203"/>
                    <a:pt x="23" y="203"/>
                  </a:cubicBezTo>
                  <a:cubicBezTo>
                    <a:pt x="24" y="203"/>
                    <a:pt x="26" y="203"/>
                    <a:pt x="28" y="203"/>
                  </a:cubicBezTo>
                  <a:cubicBezTo>
                    <a:pt x="30" y="203"/>
                    <a:pt x="31" y="203"/>
                    <a:pt x="32" y="203"/>
                  </a:cubicBezTo>
                  <a:cubicBezTo>
                    <a:pt x="212" y="203"/>
                    <a:pt x="212" y="203"/>
                    <a:pt x="212" y="203"/>
                  </a:cubicBezTo>
                  <a:cubicBezTo>
                    <a:pt x="215" y="203"/>
                    <a:pt x="218" y="202"/>
                    <a:pt x="219" y="199"/>
                  </a:cubicBezTo>
                  <a:cubicBezTo>
                    <a:pt x="221" y="198"/>
                    <a:pt x="222" y="195"/>
                    <a:pt x="222" y="193"/>
                  </a:cubicBezTo>
                  <a:cubicBezTo>
                    <a:pt x="222" y="190"/>
                    <a:pt x="221" y="189"/>
                    <a:pt x="221" y="188"/>
                  </a:cubicBezTo>
                  <a:cubicBezTo>
                    <a:pt x="205" y="140"/>
                    <a:pt x="205" y="140"/>
                    <a:pt x="205" y="140"/>
                  </a:cubicBezTo>
                  <a:cubicBezTo>
                    <a:pt x="231" y="7"/>
                    <a:pt x="231" y="7"/>
                    <a:pt x="231" y="7"/>
                  </a:cubicBezTo>
                  <a:cubicBezTo>
                    <a:pt x="231" y="6"/>
                    <a:pt x="231" y="4"/>
                    <a:pt x="230" y="2"/>
                  </a:cubicBezTo>
                  <a:close/>
                  <a:moveTo>
                    <a:pt x="20" y="64"/>
                  </a:moveTo>
                  <a:cubicBezTo>
                    <a:pt x="17" y="48"/>
                    <a:pt x="17" y="48"/>
                    <a:pt x="17" y="48"/>
                  </a:cubicBezTo>
                  <a:cubicBezTo>
                    <a:pt x="44" y="45"/>
                    <a:pt x="44" y="45"/>
                    <a:pt x="44" y="45"/>
                  </a:cubicBezTo>
                  <a:cubicBezTo>
                    <a:pt x="45" y="63"/>
                    <a:pt x="45" y="63"/>
                    <a:pt x="45" y="63"/>
                  </a:cubicBezTo>
                  <a:cubicBezTo>
                    <a:pt x="21" y="64"/>
                    <a:pt x="21" y="64"/>
                    <a:pt x="21" y="64"/>
                  </a:cubicBezTo>
                  <a:cubicBezTo>
                    <a:pt x="21" y="64"/>
                    <a:pt x="20" y="64"/>
                    <a:pt x="20" y="64"/>
                  </a:cubicBezTo>
                  <a:close/>
                  <a:moveTo>
                    <a:pt x="26" y="99"/>
                  </a:moveTo>
                  <a:cubicBezTo>
                    <a:pt x="22" y="76"/>
                    <a:pt x="22" y="76"/>
                    <a:pt x="22" y="76"/>
                  </a:cubicBezTo>
                  <a:cubicBezTo>
                    <a:pt x="23" y="76"/>
                    <a:pt x="28" y="76"/>
                    <a:pt x="46" y="75"/>
                  </a:cubicBezTo>
                  <a:cubicBezTo>
                    <a:pt x="47" y="99"/>
                    <a:pt x="47" y="99"/>
                    <a:pt x="47" y="99"/>
                  </a:cubicBezTo>
                  <a:lnTo>
                    <a:pt x="26" y="99"/>
                  </a:lnTo>
                  <a:close/>
                  <a:moveTo>
                    <a:pt x="30" y="125"/>
                  </a:moveTo>
                  <a:cubicBezTo>
                    <a:pt x="28" y="111"/>
                    <a:pt x="28" y="111"/>
                    <a:pt x="28" y="111"/>
                  </a:cubicBezTo>
                  <a:cubicBezTo>
                    <a:pt x="48" y="111"/>
                    <a:pt x="48" y="111"/>
                    <a:pt x="48" y="111"/>
                  </a:cubicBezTo>
                  <a:cubicBezTo>
                    <a:pt x="49" y="125"/>
                    <a:pt x="49" y="125"/>
                    <a:pt x="49" y="125"/>
                  </a:cubicBezTo>
                  <a:lnTo>
                    <a:pt x="30" y="125"/>
                  </a:lnTo>
                  <a:close/>
                  <a:moveTo>
                    <a:pt x="165" y="34"/>
                  </a:moveTo>
                  <a:cubicBezTo>
                    <a:pt x="198" y="30"/>
                    <a:pt x="198" y="30"/>
                    <a:pt x="198" y="30"/>
                  </a:cubicBezTo>
                  <a:cubicBezTo>
                    <a:pt x="193" y="58"/>
                    <a:pt x="193" y="58"/>
                    <a:pt x="193" y="58"/>
                  </a:cubicBezTo>
                  <a:cubicBezTo>
                    <a:pt x="190" y="58"/>
                    <a:pt x="182" y="58"/>
                    <a:pt x="162" y="59"/>
                  </a:cubicBezTo>
                  <a:lnTo>
                    <a:pt x="165" y="34"/>
                  </a:lnTo>
                  <a:close/>
                  <a:moveTo>
                    <a:pt x="53" y="44"/>
                  </a:moveTo>
                  <a:cubicBezTo>
                    <a:pt x="80" y="42"/>
                    <a:pt x="80" y="42"/>
                    <a:pt x="80" y="42"/>
                  </a:cubicBezTo>
                  <a:cubicBezTo>
                    <a:pt x="80" y="62"/>
                    <a:pt x="80" y="62"/>
                    <a:pt x="80" y="62"/>
                  </a:cubicBezTo>
                  <a:cubicBezTo>
                    <a:pt x="54" y="63"/>
                    <a:pt x="54" y="63"/>
                    <a:pt x="54" y="63"/>
                  </a:cubicBezTo>
                  <a:lnTo>
                    <a:pt x="53" y="44"/>
                  </a:lnTo>
                  <a:close/>
                  <a:moveTo>
                    <a:pt x="55" y="75"/>
                  </a:moveTo>
                  <a:cubicBezTo>
                    <a:pt x="80" y="74"/>
                    <a:pt x="80" y="74"/>
                    <a:pt x="80" y="74"/>
                  </a:cubicBezTo>
                  <a:cubicBezTo>
                    <a:pt x="81" y="98"/>
                    <a:pt x="81" y="98"/>
                    <a:pt x="81" y="98"/>
                  </a:cubicBezTo>
                  <a:cubicBezTo>
                    <a:pt x="56" y="98"/>
                    <a:pt x="56" y="98"/>
                    <a:pt x="56" y="98"/>
                  </a:cubicBezTo>
                  <a:lnTo>
                    <a:pt x="55" y="75"/>
                  </a:lnTo>
                  <a:close/>
                  <a:moveTo>
                    <a:pt x="57" y="125"/>
                  </a:moveTo>
                  <a:cubicBezTo>
                    <a:pt x="57" y="111"/>
                    <a:pt x="57" y="111"/>
                    <a:pt x="57" y="111"/>
                  </a:cubicBezTo>
                  <a:cubicBezTo>
                    <a:pt x="81" y="110"/>
                    <a:pt x="81" y="110"/>
                    <a:pt x="81" y="110"/>
                  </a:cubicBezTo>
                  <a:cubicBezTo>
                    <a:pt x="81" y="125"/>
                    <a:pt x="81" y="125"/>
                    <a:pt x="81" y="125"/>
                  </a:cubicBezTo>
                  <a:lnTo>
                    <a:pt x="57" y="125"/>
                  </a:lnTo>
                  <a:close/>
                  <a:moveTo>
                    <a:pt x="114" y="125"/>
                  </a:moveTo>
                  <a:cubicBezTo>
                    <a:pt x="90" y="125"/>
                    <a:pt x="90" y="125"/>
                    <a:pt x="90" y="125"/>
                  </a:cubicBezTo>
                  <a:cubicBezTo>
                    <a:pt x="90" y="110"/>
                    <a:pt x="90" y="110"/>
                    <a:pt x="90" y="110"/>
                  </a:cubicBezTo>
                  <a:cubicBezTo>
                    <a:pt x="114" y="109"/>
                    <a:pt x="114" y="109"/>
                    <a:pt x="114" y="109"/>
                  </a:cubicBezTo>
                  <a:lnTo>
                    <a:pt x="114" y="125"/>
                  </a:lnTo>
                  <a:close/>
                  <a:moveTo>
                    <a:pt x="115" y="97"/>
                  </a:moveTo>
                  <a:cubicBezTo>
                    <a:pt x="89" y="98"/>
                    <a:pt x="89" y="98"/>
                    <a:pt x="89" y="98"/>
                  </a:cubicBezTo>
                  <a:cubicBezTo>
                    <a:pt x="89" y="74"/>
                    <a:pt x="89" y="74"/>
                    <a:pt x="89" y="74"/>
                  </a:cubicBezTo>
                  <a:cubicBezTo>
                    <a:pt x="115" y="73"/>
                    <a:pt x="115" y="73"/>
                    <a:pt x="115" y="73"/>
                  </a:cubicBezTo>
                  <a:lnTo>
                    <a:pt x="115" y="97"/>
                  </a:lnTo>
                  <a:close/>
                  <a:moveTo>
                    <a:pt x="116" y="60"/>
                  </a:moveTo>
                  <a:cubicBezTo>
                    <a:pt x="89" y="61"/>
                    <a:pt x="89" y="61"/>
                    <a:pt x="89" y="61"/>
                  </a:cubicBezTo>
                  <a:cubicBezTo>
                    <a:pt x="88" y="41"/>
                    <a:pt x="88" y="41"/>
                    <a:pt x="88" y="41"/>
                  </a:cubicBezTo>
                  <a:cubicBezTo>
                    <a:pt x="116" y="38"/>
                    <a:pt x="116" y="38"/>
                    <a:pt x="116" y="38"/>
                  </a:cubicBezTo>
                  <a:lnTo>
                    <a:pt x="116" y="60"/>
                  </a:lnTo>
                  <a:close/>
                  <a:moveTo>
                    <a:pt x="147" y="125"/>
                  </a:moveTo>
                  <a:cubicBezTo>
                    <a:pt x="122" y="125"/>
                    <a:pt x="122" y="125"/>
                    <a:pt x="122" y="125"/>
                  </a:cubicBezTo>
                  <a:cubicBezTo>
                    <a:pt x="123" y="109"/>
                    <a:pt x="123" y="109"/>
                    <a:pt x="123" y="109"/>
                  </a:cubicBezTo>
                  <a:cubicBezTo>
                    <a:pt x="148" y="108"/>
                    <a:pt x="148" y="108"/>
                    <a:pt x="148" y="108"/>
                  </a:cubicBezTo>
                  <a:lnTo>
                    <a:pt x="147" y="125"/>
                  </a:lnTo>
                  <a:close/>
                  <a:moveTo>
                    <a:pt x="150" y="96"/>
                  </a:moveTo>
                  <a:cubicBezTo>
                    <a:pt x="123" y="97"/>
                    <a:pt x="123" y="97"/>
                    <a:pt x="123" y="97"/>
                  </a:cubicBezTo>
                  <a:cubicBezTo>
                    <a:pt x="124" y="72"/>
                    <a:pt x="124" y="72"/>
                    <a:pt x="124" y="72"/>
                  </a:cubicBezTo>
                  <a:cubicBezTo>
                    <a:pt x="152" y="71"/>
                    <a:pt x="152" y="71"/>
                    <a:pt x="152" y="71"/>
                  </a:cubicBezTo>
                  <a:lnTo>
                    <a:pt x="150" y="96"/>
                  </a:lnTo>
                  <a:close/>
                  <a:moveTo>
                    <a:pt x="124" y="60"/>
                  </a:moveTo>
                  <a:cubicBezTo>
                    <a:pt x="125" y="37"/>
                    <a:pt x="125" y="37"/>
                    <a:pt x="125" y="37"/>
                  </a:cubicBezTo>
                  <a:cubicBezTo>
                    <a:pt x="156" y="34"/>
                    <a:pt x="156" y="34"/>
                    <a:pt x="156" y="34"/>
                  </a:cubicBezTo>
                  <a:cubicBezTo>
                    <a:pt x="154" y="59"/>
                    <a:pt x="154" y="59"/>
                    <a:pt x="154" y="59"/>
                  </a:cubicBezTo>
                  <a:lnTo>
                    <a:pt x="124" y="60"/>
                  </a:lnTo>
                  <a:close/>
                  <a:moveTo>
                    <a:pt x="181" y="125"/>
                  </a:moveTo>
                  <a:cubicBezTo>
                    <a:pt x="155" y="125"/>
                    <a:pt x="155" y="125"/>
                    <a:pt x="155" y="125"/>
                  </a:cubicBezTo>
                  <a:cubicBezTo>
                    <a:pt x="157" y="108"/>
                    <a:pt x="157" y="108"/>
                    <a:pt x="157" y="108"/>
                  </a:cubicBezTo>
                  <a:cubicBezTo>
                    <a:pt x="184" y="107"/>
                    <a:pt x="184" y="107"/>
                    <a:pt x="184" y="107"/>
                  </a:cubicBezTo>
                  <a:lnTo>
                    <a:pt x="181" y="125"/>
                  </a:lnTo>
                  <a:close/>
                  <a:moveTo>
                    <a:pt x="186" y="95"/>
                  </a:moveTo>
                  <a:cubicBezTo>
                    <a:pt x="158" y="96"/>
                    <a:pt x="158" y="96"/>
                    <a:pt x="158" y="96"/>
                  </a:cubicBezTo>
                  <a:cubicBezTo>
                    <a:pt x="161" y="71"/>
                    <a:pt x="161" y="71"/>
                    <a:pt x="161" y="71"/>
                  </a:cubicBezTo>
                  <a:cubicBezTo>
                    <a:pt x="191" y="70"/>
                    <a:pt x="191" y="70"/>
                    <a:pt x="191" y="70"/>
                  </a:cubicBezTo>
                  <a:lnTo>
                    <a:pt x="186" y="95"/>
                  </a:lnTo>
                  <a:close/>
                </a:path>
              </a:pathLst>
            </a:custGeom>
            <a:solidFill>
              <a:srgbClr val="3F762A">
                <a:alpha val="100000"/>
              </a:srgbClr>
            </a:solidFill>
            <a:ln w="9525">
              <a:noFill/>
            </a:ln>
          </p:spPr>
          <p:txBody>
            <a:bodyPr/>
            <a:lstStyle/>
            <a:p>
              <a:endParaRPr lang="zh-CN" altLang="en-US"/>
            </a:p>
          </p:txBody>
        </p:sp>
        <p:sp>
          <p:nvSpPr>
            <p:cNvPr id="20524" name="Freeform 81"/>
            <p:cNvSpPr/>
            <p:nvPr/>
          </p:nvSpPr>
          <p:spPr>
            <a:xfrm>
              <a:off x="514" y="0"/>
              <a:ext cx="138" cy="100"/>
            </a:xfrm>
            <a:custGeom>
              <a:avLst/>
              <a:gdLst>
                <a:gd name="txL" fmla="*/ 0 w 58"/>
                <a:gd name="txT" fmla="*/ 0 h 42"/>
                <a:gd name="txR" fmla="*/ 58 w 58"/>
                <a:gd name="txB" fmla="*/ 42 h 42"/>
              </a:gdLst>
              <a:ahLst/>
              <a:cxnLst>
                <a:cxn ang="0">
                  <a:pos x="19" y="100"/>
                </a:cxn>
                <a:cxn ang="0">
                  <a:pos x="19" y="100"/>
                </a:cxn>
                <a:cxn ang="0">
                  <a:pos x="14" y="100"/>
                </a:cxn>
                <a:cxn ang="0">
                  <a:pos x="2" y="90"/>
                </a:cxn>
                <a:cxn ang="0">
                  <a:pos x="2" y="76"/>
                </a:cxn>
                <a:cxn ang="0">
                  <a:pos x="5" y="60"/>
                </a:cxn>
                <a:cxn ang="0">
                  <a:pos x="7" y="60"/>
                </a:cxn>
                <a:cxn ang="0">
                  <a:pos x="10" y="45"/>
                </a:cxn>
                <a:cxn ang="0">
                  <a:pos x="19" y="24"/>
                </a:cxn>
                <a:cxn ang="0">
                  <a:pos x="31" y="12"/>
                </a:cxn>
                <a:cxn ang="0">
                  <a:pos x="50" y="5"/>
                </a:cxn>
                <a:cxn ang="0">
                  <a:pos x="50" y="5"/>
                </a:cxn>
                <a:cxn ang="0">
                  <a:pos x="117" y="0"/>
                </a:cxn>
                <a:cxn ang="0">
                  <a:pos x="119" y="0"/>
                </a:cxn>
                <a:cxn ang="0">
                  <a:pos x="136" y="17"/>
                </a:cxn>
                <a:cxn ang="0">
                  <a:pos x="133" y="31"/>
                </a:cxn>
                <a:cxn ang="0">
                  <a:pos x="119" y="38"/>
                </a:cxn>
                <a:cxn ang="0">
                  <a:pos x="55" y="43"/>
                </a:cxn>
                <a:cxn ang="0">
                  <a:pos x="50" y="45"/>
                </a:cxn>
                <a:cxn ang="0">
                  <a:pos x="50" y="45"/>
                </a:cxn>
                <a:cxn ang="0">
                  <a:pos x="43" y="71"/>
                </a:cxn>
                <a:cxn ang="0">
                  <a:pos x="38" y="86"/>
                </a:cxn>
                <a:cxn ang="0">
                  <a:pos x="19" y="100"/>
                </a:cxn>
              </a:cxnLst>
              <a:rect l="txL" t="txT" r="txR" b="txB"/>
              <a:pathLst>
                <a:path w="58" h="42">
                  <a:moveTo>
                    <a:pt x="8" y="42"/>
                  </a:moveTo>
                  <a:cubicBezTo>
                    <a:pt x="8" y="42"/>
                    <a:pt x="8" y="42"/>
                    <a:pt x="8" y="42"/>
                  </a:cubicBezTo>
                  <a:cubicBezTo>
                    <a:pt x="7" y="42"/>
                    <a:pt x="7" y="42"/>
                    <a:pt x="6" y="42"/>
                  </a:cubicBezTo>
                  <a:cubicBezTo>
                    <a:pt x="4" y="41"/>
                    <a:pt x="3" y="40"/>
                    <a:pt x="1" y="38"/>
                  </a:cubicBezTo>
                  <a:cubicBezTo>
                    <a:pt x="0" y="36"/>
                    <a:pt x="0" y="34"/>
                    <a:pt x="1" y="32"/>
                  </a:cubicBezTo>
                  <a:cubicBezTo>
                    <a:pt x="1" y="29"/>
                    <a:pt x="2" y="27"/>
                    <a:pt x="2" y="25"/>
                  </a:cubicBezTo>
                  <a:cubicBezTo>
                    <a:pt x="3" y="25"/>
                    <a:pt x="3" y="25"/>
                    <a:pt x="3" y="25"/>
                  </a:cubicBezTo>
                  <a:cubicBezTo>
                    <a:pt x="3" y="23"/>
                    <a:pt x="4" y="21"/>
                    <a:pt x="4" y="19"/>
                  </a:cubicBezTo>
                  <a:cubicBezTo>
                    <a:pt x="5" y="16"/>
                    <a:pt x="6" y="13"/>
                    <a:pt x="8" y="10"/>
                  </a:cubicBezTo>
                  <a:cubicBezTo>
                    <a:pt x="9" y="8"/>
                    <a:pt x="11" y="6"/>
                    <a:pt x="13" y="5"/>
                  </a:cubicBezTo>
                  <a:cubicBezTo>
                    <a:pt x="15" y="4"/>
                    <a:pt x="18" y="3"/>
                    <a:pt x="21" y="2"/>
                  </a:cubicBezTo>
                  <a:cubicBezTo>
                    <a:pt x="21" y="2"/>
                    <a:pt x="21" y="2"/>
                    <a:pt x="21" y="2"/>
                  </a:cubicBezTo>
                  <a:cubicBezTo>
                    <a:pt x="49" y="0"/>
                    <a:pt x="49" y="0"/>
                    <a:pt x="49" y="0"/>
                  </a:cubicBezTo>
                  <a:cubicBezTo>
                    <a:pt x="49" y="0"/>
                    <a:pt x="49" y="0"/>
                    <a:pt x="50" y="0"/>
                  </a:cubicBezTo>
                  <a:cubicBezTo>
                    <a:pt x="54" y="0"/>
                    <a:pt x="57" y="3"/>
                    <a:pt x="57" y="7"/>
                  </a:cubicBezTo>
                  <a:cubicBezTo>
                    <a:pt x="58" y="9"/>
                    <a:pt x="57" y="11"/>
                    <a:pt x="56" y="13"/>
                  </a:cubicBezTo>
                  <a:cubicBezTo>
                    <a:pt x="54" y="14"/>
                    <a:pt x="52" y="15"/>
                    <a:pt x="50" y="16"/>
                  </a:cubicBezTo>
                  <a:cubicBezTo>
                    <a:pt x="23" y="18"/>
                    <a:pt x="23" y="18"/>
                    <a:pt x="23" y="18"/>
                  </a:cubicBezTo>
                  <a:cubicBezTo>
                    <a:pt x="22" y="18"/>
                    <a:pt x="21" y="19"/>
                    <a:pt x="21" y="19"/>
                  </a:cubicBezTo>
                  <a:cubicBezTo>
                    <a:pt x="21" y="19"/>
                    <a:pt x="21" y="19"/>
                    <a:pt x="21" y="19"/>
                  </a:cubicBezTo>
                  <a:cubicBezTo>
                    <a:pt x="20" y="21"/>
                    <a:pt x="19" y="25"/>
                    <a:pt x="18" y="30"/>
                  </a:cubicBezTo>
                  <a:cubicBezTo>
                    <a:pt x="17" y="32"/>
                    <a:pt x="17" y="34"/>
                    <a:pt x="16" y="36"/>
                  </a:cubicBezTo>
                  <a:cubicBezTo>
                    <a:pt x="15" y="39"/>
                    <a:pt x="12" y="42"/>
                    <a:pt x="8" y="42"/>
                  </a:cubicBezTo>
                  <a:close/>
                </a:path>
              </a:pathLst>
            </a:custGeom>
            <a:solidFill>
              <a:srgbClr val="92CF7C">
                <a:alpha val="100000"/>
              </a:srgbClr>
            </a:solidFill>
            <a:ln w="9525">
              <a:noFill/>
            </a:ln>
          </p:spPr>
          <p:txBody>
            <a:bodyPr/>
            <a:lstStyle/>
            <a:p>
              <a:endParaRPr lang="zh-CN" altLang="en-US"/>
            </a:p>
          </p:txBody>
        </p:sp>
        <p:sp>
          <p:nvSpPr>
            <p:cNvPr id="20525" name="Oval 82"/>
            <p:cNvSpPr/>
            <p:nvPr/>
          </p:nvSpPr>
          <p:spPr>
            <a:xfrm>
              <a:off x="521" y="65"/>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26" name="Oval 83"/>
            <p:cNvSpPr/>
            <p:nvPr/>
          </p:nvSpPr>
          <p:spPr>
            <a:xfrm>
              <a:off x="357" y="505"/>
              <a:ext cx="124" cy="12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27" name="Oval 84"/>
            <p:cNvSpPr/>
            <p:nvPr/>
          </p:nvSpPr>
          <p:spPr>
            <a:xfrm>
              <a:off x="385" y="533"/>
              <a:ext cx="67" cy="67"/>
            </a:xfrm>
            <a:prstGeom prst="ellipse">
              <a:avLst/>
            </a:prstGeom>
            <a:solidFill>
              <a:srgbClr val="85C2B8"/>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28" name="Oval 85"/>
            <p:cNvSpPr/>
            <p:nvPr/>
          </p:nvSpPr>
          <p:spPr>
            <a:xfrm>
              <a:off x="400" y="545"/>
              <a:ext cx="40" cy="4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29" name="Oval 86"/>
            <p:cNvSpPr/>
            <p:nvPr/>
          </p:nvSpPr>
          <p:spPr>
            <a:xfrm>
              <a:off x="62" y="505"/>
              <a:ext cx="124" cy="12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30" name="Oval 87"/>
            <p:cNvSpPr/>
            <p:nvPr/>
          </p:nvSpPr>
          <p:spPr>
            <a:xfrm>
              <a:off x="90" y="533"/>
              <a:ext cx="67" cy="67"/>
            </a:xfrm>
            <a:prstGeom prst="ellipse">
              <a:avLst/>
            </a:prstGeom>
            <a:solidFill>
              <a:srgbClr val="85C2B8"/>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31" name="Oval 88"/>
            <p:cNvSpPr/>
            <p:nvPr/>
          </p:nvSpPr>
          <p:spPr>
            <a:xfrm>
              <a:off x="102" y="545"/>
              <a:ext cx="41" cy="43"/>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grpSp>
        <p:nvGrpSpPr>
          <p:cNvPr id="20532" name="组合 20531"/>
          <p:cNvGrpSpPr/>
          <p:nvPr/>
        </p:nvGrpSpPr>
        <p:grpSpPr>
          <a:xfrm>
            <a:off x="3994150" y="2179638"/>
            <a:ext cx="646113" cy="620712"/>
            <a:chOff x="0" y="0"/>
            <a:chExt cx="616" cy="593"/>
          </a:xfrm>
        </p:grpSpPr>
        <p:sp>
          <p:nvSpPr>
            <p:cNvPr id="20533" name="Freeform 93"/>
            <p:cNvSpPr/>
            <p:nvPr/>
          </p:nvSpPr>
          <p:spPr>
            <a:xfrm>
              <a:off x="267" y="98"/>
              <a:ext cx="50" cy="36"/>
            </a:xfrm>
            <a:custGeom>
              <a:avLst/>
              <a:gdLst>
                <a:gd name="txL" fmla="*/ 0 w 50"/>
                <a:gd name="txT" fmla="*/ 0 h 36"/>
                <a:gd name="txR" fmla="*/ 50 w 50"/>
                <a:gd name="txB" fmla="*/ 36 h 36"/>
              </a:gdLst>
              <a:ahLst/>
              <a:cxnLst>
                <a:cxn ang="0">
                  <a:pos x="19" y="31"/>
                </a:cxn>
                <a:cxn ang="0">
                  <a:pos x="26" y="31"/>
                </a:cxn>
                <a:cxn ang="0">
                  <a:pos x="35" y="31"/>
                </a:cxn>
                <a:cxn ang="0">
                  <a:pos x="40" y="31"/>
                </a:cxn>
                <a:cxn ang="0">
                  <a:pos x="47" y="31"/>
                </a:cxn>
                <a:cxn ang="0">
                  <a:pos x="50" y="31"/>
                </a:cxn>
                <a:cxn ang="0">
                  <a:pos x="26" y="12"/>
                </a:cxn>
                <a:cxn ang="0">
                  <a:pos x="19" y="10"/>
                </a:cxn>
                <a:cxn ang="0">
                  <a:pos x="14" y="10"/>
                </a:cxn>
                <a:cxn ang="0">
                  <a:pos x="4" y="7"/>
                </a:cxn>
                <a:cxn ang="0">
                  <a:pos x="0" y="0"/>
                </a:cxn>
                <a:cxn ang="0">
                  <a:pos x="0" y="36"/>
                </a:cxn>
                <a:cxn ang="0">
                  <a:pos x="7" y="36"/>
                </a:cxn>
                <a:cxn ang="0">
                  <a:pos x="19" y="31"/>
                </a:cxn>
              </a:cxnLst>
              <a:rect l="txL" t="txT" r="txR" b="txB"/>
              <a:pathLst>
                <a:path w="50" h="36">
                  <a:moveTo>
                    <a:pt x="19" y="31"/>
                  </a:moveTo>
                  <a:lnTo>
                    <a:pt x="26" y="31"/>
                  </a:lnTo>
                  <a:lnTo>
                    <a:pt x="35" y="31"/>
                  </a:lnTo>
                  <a:lnTo>
                    <a:pt x="40" y="31"/>
                  </a:lnTo>
                  <a:lnTo>
                    <a:pt x="47" y="31"/>
                  </a:lnTo>
                  <a:lnTo>
                    <a:pt x="50" y="31"/>
                  </a:lnTo>
                  <a:lnTo>
                    <a:pt x="26" y="12"/>
                  </a:lnTo>
                  <a:lnTo>
                    <a:pt x="19" y="10"/>
                  </a:lnTo>
                  <a:lnTo>
                    <a:pt x="14" y="10"/>
                  </a:lnTo>
                  <a:lnTo>
                    <a:pt x="4" y="7"/>
                  </a:lnTo>
                  <a:lnTo>
                    <a:pt x="0" y="0"/>
                  </a:lnTo>
                  <a:lnTo>
                    <a:pt x="0" y="36"/>
                  </a:lnTo>
                  <a:lnTo>
                    <a:pt x="7" y="36"/>
                  </a:lnTo>
                  <a:lnTo>
                    <a:pt x="19" y="31"/>
                  </a:lnTo>
                  <a:close/>
                </a:path>
              </a:pathLst>
            </a:custGeom>
            <a:solidFill>
              <a:srgbClr val="BFBFBF">
                <a:alpha val="100000"/>
              </a:srgbClr>
            </a:solidFill>
            <a:ln w="9525">
              <a:noFill/>
            </a:ln>
          </p:spPr>
          <p:txBody>
            <a:bodyPr/>
            <a:lstStyle/>
            <a:p>
              <a:endParaRPr lang="zh-CN" altLang="en-US"/>
            </a:p>
          </p:txBody>
        </p:sp>
        <p:sp>
          <p:nvSpPr>
            <p:cNvPr id="20534" name="Freeform 95"/>
            <p:cNvSpPr/>
            <p:nvPr/>
          </p:nvSpPr>
          <p:spPr>
            <a:xfrm>
              <a:off x="103" y="0"/>
              <a:ext cx="356" cy="484"/>
            </a:xfrm>
            <a:custGeom>
              <a:avLst/>
              <a:gdLst>
                <a:gd name="txL" fmla="*/ 0 w 150"/>
                <a:gd name="txT" fmla="*/ 0 h 203"/>
                <a:gd name="txR" fmla="*/ 150 w 150"/>
                <a:gd name="txB" fmla="*/ 203 h 203"/>
              </a:gdLst>
              <a:ahLst/>
              <a:cxnLst>
                <a:cxn ang="0">
                  <a:pos x="266" y="12"/>
                </a:cxn>
                <a:cxn ang="0">
                  <a:pos x="218" y="0"/>
                </a:cxn>
                <a:cxn ang="0">
                  <a:pos x="12" y="136"/>
                </a:cxn>
                <a:cxn ang="0">
                  <a:pos x="43" y="157"/>
                </a:cxn>
                <a:cxn ang="0">
                  <a:pos x="71" y="155"/>
                </a:cxn>
                <a:cxn ang="0">
                  <a:pos x="88" y="172"/>
                </a:cxn>
                <a:cxn ang="0">
                  <a:pos x="102" y="181"/>
                </a:cxn>
                <a:cxn ang="0">
                  <a:pos x="123" y="184"/>
                </a:cxn>
                <a:cxn ang="0">
                  <a:pos x="116" y="200"/>
                </a:cxn>
                <a:cxn ang="0">
                  <a:pos x="107" y="236"/>
                </a:cxn>
                <a:cxn ang="0">
                  <a:pos x="121" y="257"/>
                </a:cxn>
                <a:cxn ang="0">
                  <a:pos x="126" y="281"/>
                </a:cxn>
                <a:cxn ang="0">
                  <a:pos x="147" y="293"/>
                </a:cxn>
                <a:cxn ang="0">
                  <a:pos x="164" y="343"/>
                </a:cxn>
                <a:cxn ang="0">
                  <a:pos x="161" y="381"/>
                </a:cxn>
                <a:cxn ang="0">
                  <a:pos x="157" y="405"/>
                </a:cxn>
                <a:cxn ang="0">
                  <a:pos x="154" y="429"/>
                </a:cxn>
                <a:cxn ang="0">
                  <a:pos x="159" y="455"/>
                </a:cxn>
                <a:cxn ang="0">
                  <a:pos x="169" y="460"/>
                </a:cxn>
                <a:cxn ang="0">
                  <a:pos x="183" y="477"/>
                </a:cxn>
                <a:cxn ang="0">
                  <a:pos x="206" y="484"/>
                </a:cxn>
                <a:cxn ang="0">
                  <a:pos x="218" y="458"/>
                </a:cxn>
                <a:cxn ang="0">
                  <a:pos x="204" y="446"/>
                </a:cxn>
                <a:cxn ang="0">
                  <a:pos x="218" y="443"/>
                </a:cxn>
                <a:cxn ang="0">
                  <a:pos x="218" y="427"/>
                </a:cxn>
                <a:cxn ang="0">
                  <a:pos x="225" y="415"/>
                </a:cxn>
                <a:cxn ang="0">
                  <a:pos x="242" y="401"/>
                </a:cxn>
                <a:cxn ang="0">
                  <a:pos x="259" y="384"/>
                </a:cxn>
                <a:cxn ang="0">
                  <a:pos x="278" y="362"/>
                </a:cxn>
                <a:cxn ang="0">
                  <a:pos x="282" y="341"/>
                </a:cxn>
                <a:cxn ang="0">
                  <a:pos x="320" y="319"/>
                </a:cxn>
                <a:cxn ang="0">
                  <a:pos x="330" y="286"/>
                </a:cxn>
                <a:cxn ang="0">
                  <a:pos x="354" y="267"/>
                </a:cxn>
                <a:cxn ang="0">
                  <a:pos x="347" y="231"/>
                </a:cxn>
                <a:cxn ang="0">
                  <a:pos x="323" y="219"/>
                </a:cxn>
                <a:cxn ang="0">
                  <a:pos x="280" y="207"/>
                </a:cxn>
                <a:cxn ang="0">
                  <a:pos x="275" y="200"/>
                </a:cxn>
                <a:cxn ang="0">
                  <a:pos x="256" y="172"/>
                </a:cxn>
                <a:cxn ang="0">
                  <a:pos x="233" y="167"/>
                </a:cxn>
                <a:cxn ang="0">
                  <a:pos x="216" y="145"/>
                </a:cxn>
                <a:cxn ang="0">
                  <a:pos x="180" y="143"/>
                </a:cxn>
                <a:cxn ang="0">
                  <a:pos x="159" y="141"/>
                </a:cxn>
                <a:cxn ang="0">
                  <a:pos x="142" y="148"/>
                </a:cxn>
                <a:cxn ang="0">
                  <a:pos x="126" y="155"/>
                </a:cxn>
                <a:cxn ang="0">
                  <a:pos x="123" y="141"/>
                </a:cxn>
                <a:cxn ang="0">
                  <a:pos x="102" y="134"/>
                </a:cxn>
                <a:cxn ang="0">
                  <a:pos x="97" y="129"/>
                </a:cxn>
                <a:cxn ang="0">
                  <a:pos x="112" y="122"/>
                </a:cxn>
                <a:cxn ang="0">
                  <a:pos x="126" y="122"/>
                </a:cxn>
                <a:cxn ang="0">
                  <a:pos x="131" y="136"/>
                </a:cxn>
                <a:cxn ang="0">
                  <a:pos x="192" y="131"/>
                </a:cxn>
                <a:cxn ang="0">
                  <a:pos x="202" y="117"/>
                </a:cxn>
                <a:cxn ang="0">
                  <a:pos x="178" y="110"/>
                </a:cxn>
                <a:cxn ang="0">
                  <a:pos x="154" y="107"/>
                </a:cxn>
                <a:cxn ang="0">
                  <a:pos x="142" y="95"/>
                </a:cxn>
                <a:cxn ang="0">
                  <a:pos x="150" y="76"/>
                </a:cxn>
                <a:cxn ang="0">
                  <a:pos x="169" y="62"/>
                </a:cxn>
                <a:cxn ang="0">
                  <a:pos x="195" y="41"/>
                </a:cxn>
                <a:cxn ang="0">
                  <a:pos x="216" y="38"/>
                </a:cxn>
                <a:cxn ang="0">
                  <a:pos x="237" y="33"/>
                </a:cxn>
                <a:cxn ang="0">
                  <a:pos x="247" y="21"/>
                </a:cxn>
                <a:cxn ang="0">
                  <a:pos x="244" y="10"/>
                </a:cxn>
              </a:cxnLst>
              <a:rect l="txL" t="txT" r="txR" b="txB"/>
              <a:pathLst>
                <a:path w="150" h="203">
                  <a:moveTo>
                    <a:pt x="109" y="6"/>
                  </a:moveTo>
                  <a:cubicBezTo>
                    <a:pt x="110" y="7"/>
                    <a:pt x="110" y="7"/>
                    <a:pt x="110" y="7"/>
                  </a:cubicBezTo>
                  <a:cubicBezTo>
                    <a:pt x="112" y="5"/>
                    <a:pt x="112" y="5"/>
                    <a:pt x="112" y="5"/>
                  </a:cubicBezTo>
                  <a:cubicBezTo>
                    <a:pt x="112" y="5"/>
                    <a:pt x="114" y="4"/>
                    <a:pt x="115" y="3"/>
                  </a:cubicBezTo>
                  <a:cubicBezTo>
                    <a:pt x="116" y="2"/>
                    <a:pt x="116" y="2"/>
                    <a:pt x="116" y="2"/>
                  </a:cubicBezTo>
                  <a:cubicBezTo>
                    <a:pt x="108" y="1"/>
                    <a:pt x="100" y="0"/>
                    <a:pt x="92" y="0"/>
                  </a:cubicBezTo>
                  <a:cubicBezTo>
                    <a:pt x="55" y="0"/>
                    <a:pt x="23" y="16"/>
                    <a:pt x="0" y="40"/>
                  </a:cubicBezTo>
                  <a:cubicBezTo>
                    <a:pt x="1" y="54"/>
                    <a:pt x="1" y="54"/>
                    <a:pt x="1" y="54"/>
                  </a:cubicBezTo>
                  <a:cubicBezTo>
                    <a:pt x="5" y="57"/>
                    <a:pt x="5" y="57"/>
                    <a:pt x="5" y="57"/>
                  </a:cubicBezTo>
                  <a:cubicBezTo>
                    <a:pt x="8" y="61"/>
                    <a:pt x="8" y="61"/>
                    <a:pt x="8" y="61"/>
                  </a:cubicBezTo>
                  <a:cubicBezTo>
                    <a:pt x="11" y="66"/>
                    <a:pt x="11" y="66"/>
                    <a:pt x="11" y="66"/>
                  </a:cubicBezTo>
                  <a:cubicBezTo>
                    <a:pt x="18" y="66"/>
                    <a:pt x="18" y="66"/>
                    <a:pt x="18" y="66"/>
                  </a:cubicBezTo>
                  <a:cubicBezTo>
                    <a:pt x="21" y="64"/>
                    <a:pt x="21" y="64"/>
                    <a:pt x="21" y="64"/>
                  </a:cubicBezTo>
                  <a:cubicBezTo>
                    <a:pt x="25" y="65"/>
                    <a:pt x="25" y="65"/>
                    <a:pt x="25" y="65"/>
                  </a:cubicBezTo>
                  <a:cubicBezTo>
                    <a:pt x="30" y="65"/>
                    <a:pt x="30" y="65"/>
                    <a:pt x="30" y="65"/>
                  </a:cubicBezTo>
                  <a:cubicBezTo>
                    <a:pt x="32" y="68"/>
                    <a:pt x="32" y="68"/>
                    <a:pt x="32" y="68"/>
                  </a:cubicBezTo>
                  <a:cubicBezTo>
                    <a:pt x="36" y="70"/>
                    <a:pt x="36" y="70"/>
                    <a:pt x="36" y="70"/>
                  </a:cubicBezTo>
                  <a:cubicBezTo>
                    <a:pt x="37" y="72"/>
                    <a:pt x="37" y="72"/>
                    <a:pt x="37" y="72"/>
                  </a:cubicBezTo>
                  <a:cubicBezTo>
                    <a:pt x="37" y="75"/>
                    <a:pt x="37" y="75"/>
                    <a:pt x="37" y="75"/>
                  </a:cubicBezTo>
                  <a:cubicBezTo>
                    <a:pt x="41" y="75"/>
                    <a:pt x="41" y="75"/>
                    <a:pt x="41" y="75"/>
                  </a:cubicBezTo>
                  <a:cubicBezTo>
                    <a:pt x="43" y="76"/>
                    <a:pt x="43" y="76"/>
                    <a:pt x="43" y="76"/>
                  </a:cubicBezTo>
                  <a:cubicBezTo>
                    <a:pt x="45" y="78"/>
                    <a:pt x="45" y="78"/>
                    <a:pt x="45" y="78"/>
                  </a:cubicBezTo>
                  <a:cubicBezTo>
                    <a:pt x="48" y="78"/>
                    <a:pt x="48" y="78"/>
                    <a:pt x="48" y="78"/>
                  </a:cubicBezTo>
                  <a:cubicBezTo>
                    <a:pt x="52" y="77"/>
                    <a:pt x="52" y="77"/>
                    <a:pt x="52" y="77"/>
                  </a:cubicBezTo>
                  <a:cubicBezTo>
                    <a:pt x="52" y="79"/>
                    <a:pt x="52" y="79"/>
                    <a:pt x="52" y="79"/>
                  </a:cubicBezTo>
                  <a:cubicBezTo>
                    <a:pt x="52" y="81"/>
                    <a:pt x="52" y="81"/>
                    <a:pt x="52" y="81"/>
                  </a:cubicBezTo>
                  <a:cubicBezTo>
                    <a:pt x="49" y="84"/>
                    <a:pt x="49" y="84"/>
                    <a:pt x="49" y="84"/>
                  </a:cubicBezTo>
                  <a:cubicBezTo>
                    <a:pt x="47" y="87"/>
                    <a:pt x="47" y="87"/>
                    <a:pt x="47" y="87"/>
                  </a:cubicBezTo>
                  <a:cubicBezTo>
                    <a:pt x="45" y="91"/>
                    <a:pt x="45" y="91"/>
                    <a:pt x="45" y="91"/>
                  </a:cubicBezTo>
                  <a:cubicBezTo>
                    <a:pt x="45" y="99"/>
                    <a:pt x="45" y="99"/>
                    <a:pt x="45" y="99"/>
                  </a:cubicBezTo>
                  <a:cubicBezTo>
                    <a:pt x="46" y="104"/>
                    <a:pt x="46" y="104"/>
                    <a:pt x="46" y="104"/>
                  </a:cubicBezTo>
                  <a:cubicBezTo>
                    <a:pt x="48" y="107"/>
                    <a:pt x="48" y="107"/>
                    <a:pt x="48" y="107"/>
                  </a:cubicBezTo>
                  <a:cubicBezTo>
                    <a:pt x="51" y="108"/>
                    <a:pt x="51" y="108"/>
                    <a:pt x="51" y="108"/>
                  </a:cubicBezTo>
                  <a:cubicBezTo>
                    <a:pt x="52" y="111"/>
                    <a:pt x="52" y="111"/>
                    <a:pt x="52" y="111"/>
                  </a:cubicBezTo>
                  <a:cubicBezTo>
                    <a:pt x="52" y="114"/>
                    <a:pt x="52" y="114"/>
                    <a:pt x="52" y="114"/>
                  </a:cubicBezTo>
                  <a:cubicBezTo>
                    <a:pt x="53" y="118"/>
                    <a:pt x="53" y="118"/>
                    <a:pt x="53" y="118"/>
                  </a:cubicBezTo>
                  <a:cubicBezTo>
                    <a:pt x="55" y="122"/>
                    <a:pt x="55" y="122"/>
                    <a:pt x="55" y="122"/>
                  </a:cubicBezTo>
                  <a:cubicBezTo>
                    <a:pt x="58" y="122"/>
                    <a:pt x="58" y="122"/>
                    <a:pt x="58" y="122"/>
                  </a:cubicBezTo>
                  <a:cubicBezTo>
                    <a:pt x="62" y="123"/>
                    <a:pt x="62" y="123"/>
                    <a:pt x="62" y="123"/>
                  </a:cubicBezTo>
                  <a:cubicBezTo>
                    <a:pt x="66" y="126"/>
                    <a:pt x="66" y="126"/>
                    <a:pt x="66" y="126"/>
                  </a:cubicBezTo>
                  <a:cubicBezTo>
                    <a:pt x="69" y="128"/>
                    <a:pt x="69" y="128"/>
                    <a:pt x="69" y="128"/>
                  </a:cubicBezTo>
                  <a:cubicBezTo>
                    <a:pt x="69" y="144"/>
                    <a:pt x="69" y="144"/>
                    <a:pt x="69" y="144"/>
                  </a:cubicBezTo>
                  <a:cubicBezTo>
                    <a:pt x="67" y="149"/>
                    <a:pt x="67" y="149"/>
                    <a:pt x="67" y="149"/>
                  </a:cubicBezTo>
                  <a:cubicBezTo>
                    <a:pt x="68" y="154"/>
                    <a:pt x="68" y="154"/>
                    <a:pt x="68" y="154"/>
                  </a:cubicBezTo>
                  <a:cubicBezTo>
                    <a:pt x="68" y="160"/>
                    <a:pt x="68" y="160"/>
                    <a:pt x="68" y="160"/>
                  </a:cubicBezTo>
                  <a:cubicBezTo>
                    <a:pt x="66" y="162"/>
                    <a:pt x="66" y="162"/>
                    <a:pt x="66" y="162"/>
                  </a:cubicBezTo>
                  <a:cubicBezTo>
                    <a:pt x="66" y="167"/>
                    <a:pt x="66" y="167"/>
                    <a:pt x="66" y="167"/>
                  </a:cubicBezTo>
                  <a:cubicBezTo>
                    <a:pt x="66" y="170"/>
                    <a:pt x="66" y="170"/>
                    <a:pt x="66" y="170"/>
                  </a:cubicBezTo>
                  <a:cubicBezTo>
                    <a:pt x="67" y="172"/>
                    <a:pt x="67" y="172"/>
                    <a:pt x="67" y="172"/>
                  </a:cubicBezTo>
                  <a:cubicBezTo>
                    <a:pt x="67" y="177"/>
                    <a:pt x="67" y="177"/>
                    <a:pt x="67" y="177"/>
                  </a:cubicBezTo>
                  <a:cubicBezTo>
                    <a:pt x="65" y="180"/>
                    <a:pt x="65" y="180"/>
                    <a:pt x="65" y="180"/>
                  </a:cubicBezTo>
                  <a:cubicBezTo>
                    <a:pt x="65" y="186"/>
                    <a:pt x="65" y="186"/>
                    <a:pt x="65" y="186"/>
                  </a:cubicBezTo>
                  <a:cubicBezTo>
                    <a:pt x="66" y="187"/>
                    <a:pt x="66" y="187"/>
                    <a:pt x="66" y="187"/>
                  </a:cubicBezTo>
                  <a:cubicBezTo>
                    <a:pt x="67" y="191"/>
                    <a:pt x="67" y="191"/>
                    <a:pt x="67" y="191"/>
                  </a:cubicBezTo>
                  <a:cubicBezTo>
                    <a:pt x="70" y="190"/>
                    <a:pt x="70" y="190"/>
                    <a:pt x="70" y="190"/>
                  </a:cubicBezTo>
                  <a:cubicBezTo>
                    <a:pt x="70" y="191"/>
                    <a:pt x="70" y="191"/>
                    <a:pt x="71" y="191"/>
                  </a:cubicBezTo>
                  <a:cubicBezTo>
                    <a:pt x="71" y="192"/>
                    <a:pt x="71" y="192"/>
                    <a:pt x="71" y="193"/>
                  </a:cubicBezTo>
                  <a:cubicBezTo>
                    <a:pt x="72" y="193"/>
                    <a:pt x="72" y="194"/>
                    <a:pt x="72" y="195"/>
                  </a:cubicBezTo>
                  <a:cubicBezTo>
                    <a:pt x="73" y="197"/>
                    <a:pt x="73" y="197"/>
                    <a:pt x="73" y="197"/>
                  </a:cubicBezTo>
                  <a:cubicBezTo>
                    <a:pt x="75" y="199"/>
                    <a:pt x="77" y="200"/>
                    <a:pt x="77" y="200"/>
                  </a:cubicBezTo>
                  <a:cubicBezTo>
                    <a:pt x="79" y="201"/>
                    <a:pt x="79" y="201"/>
                    <a:pt x="79" y="201"/>
                  </a:cubicBezTo>
                  <a:cubicBezTo>
                    <a:pt x="84" y="203"/>
                    <a:pt x="84" y="203"/>
                    <a:pt x="84" y="203"/>
                  </a:cubicBezTo>
                  <a:cubicBezTo>
                    <a:pt x="87" y="203"/>
                    <a:pt x="87" y="203"/>
                    <a:pt x="87" y="203"/>
                  </a:cubicBezTo>
                  <a:cubicBezTo>
                    <a:pt x="91" y="200"/>
                    <a:pt x="91" y="200"/>
                    <a:pt x="91" y="200"/>
                  </a:cubicBezTo>
                  <a:cubicBezTo>
                    <a:pt x="92" y="195"/>
                    <a:pt x="92" y="195"/>
                    <a:pt x="92" y="195"/>
                  </a:cubicBezTo>
                  <a:cubicBezTo>
                    <a:pt x="92" y="192"/>
                    <a:pt x="92" y="192"/>
                    <a:pt x="92" y="192"/>
                  </a:cubicBezTo>
                  <a:cubicBezTo>
                    <a:pt x="88" y="191"/>
                    <a:pt x="88" y="191"/>
                    <a:pt x="88" y="191"/>
                  </a:cubicBezTo>
                  <a:cubicBezTo>
                    <a:pt x="86" y="190"/>
                    <a:pt x="86" y="190"/>
                    <a:pt x="86" y="190"/>
                  </a:cubicBezTo>
                  <a:cubicBezTo>
                    <a:pt x="86" y="187"/>
                    <a:pt x="86" y="187"/>
                    <a:pt x="86" y="187"/>
                  </a:cubicBezTo>
                  <a:cubicBezTo>
                    <a:pt x="87" y="186"/>
                    <a:pt x="87" y="186"/>
                    <a:pt x="87" y="186"/>
                  </a:cubicBezTo>
                  <a:cubicBezTo>
                    <a:pt x="89" y="186"/>
                    <a:pt x="89" y="186"/>
                    <a:pt x="89" y="186"/>
                  </a:cubicBezTo>
                  <a:cubicBezTo>
                    <a:pt x="92" y="186"/>
                    <a:pt x="92" y="186"/>
                    <a:pt x="92" y="186"/>
                  </a:cubicBezTo>
                  <a:cubicBezTo>
                    <a:pt x="92" y="182"/>
                    <a:pt x="92" y="182"/>
                    <a:pt x="92" y="182"/>
                  </a:cubicBezTo>
                  <a:cubicBezTo>
                    <a:pt x="92" y="180"/>
                    <a:pt x="92" y="180"/>
                    <a:pt x="92" y="180"/>
                  </a:cubicBezTo>
                  <a:cubicBezTo>
                    <a:pt x="92" y="179"/>
                    <a:pt x="92" y="179"/>
                    <a:pt x="92" y="179"/>
                  </a:cubicBezTo>
                  <a:cubicBezTo>
                    <a:pt x="92" y="176"/>
                    <a:pt x="92" y="176"/>
                    <a:pt x="92" y="176"/>
                  </a:cubicBezTo>
                  <a:cubicBezTo>
                    <a:pt x="93" y="175"/>
                    <a:pt x="93" y="175"/>
                    <a:pt x="93" y="175"/>
                  </a:cubicBezTo>
                  <a:cubicBezTo>
                    <a:pt x="95" y="174"/>
                    <a:pt x="95" y="174"/>
                    <a:pt x="95" y="174"/>
                  </a:cubicBezTo>
                  <a:cubicBezTo>
                    <a:pt x="98" y="173"/>
                    <a:pt x="98" y="173"/>
                    <a:pt x="98" y="173"/>
                  </a:cubicBezTo>
                  <a:cubicBezTo>
                    <a:pt x="100" y="171"/>
                    <a:pt x="100" y="171"/>
                    <a:pt x="100" y="171"/>
                  </a:cubicBezTo>
                  <a:cubicBezTo>
                    <a:pt x="102" y="168"/>
                    <a:pt x="102" y="168"/>
                    <a:pt x="102" y="168"/>
                  </a:cubicBezTo>
                  <a:cubicBezTo>
                    <a:pt x="104" y="163"/>
                    <a:pt x="104" y="163"/>
                    <a:pt x="104" y="163"/>
                  </a:cubicBezTo>
                  <a:cubicBezTo>
                    <a:pt x="106" y="162"/>
                    <a:pt x="106" y="162"/>
                    <a:pt x="106" y="162"/>
                  </a:cubicBezTo>
                  <a:cubicBezTo>
                    <a:pt x="109" y="161"/>
                    <a:pt x="109" y="161"/>
                    <a:pt x="109" y="161"/>
                  </a:cubicBezTo>
                  <a:cubicBezTo>
                    <a:pt x="111" y="158"/>
                    <a:pt x="111" y="158"/>
                    <a:pt x="111" y="158"/>
                  </a:cubicBezTo>
                  <a:cubicBezTo>
                    <a:pt x="113" y="155"/>
                    <a:pt x="113" y="155"/>
                    <a:pt x="113" y="155"/>
                  </a:cubicBezTo>
                  <a:cubicBezTo>
                    <a:pt x="117" y="152"/>
                    <a:pt x="117" y="152"/>
                    <a:pt x="117" y="152"/>
                  </a:cubicBezTo>
                  <a:cubicBezTo>
                    <a:pt x="118" y="150"/>
                    <a:pt x="118" y="150"/>
                    <a:pt x="118" y="150"/>
                  </a:cubicBezTo>
                  <a:cubicBezTo>
                    <a:pt x="119" y="148"/>
                    <a:pt x="119" y="148"/>
                    <a:pt x="119" y="148"/>
                  </a:cubicBezTo>
                  <a:cubicBezTo>
                    <a:pt x="119" y="143"/>
                    <a:pt x="119" y="143"/>
                    <a:pt x="119" y="143"/>
                  </a:cubicBezTo>
                  <a:cubicBezTo>
                    <a:pt x="125" y="141"/>
                    <a:pt x="125" y="141"/>
                    <a:pt x="125" y="141"/>
                  </a:cubicBezTo>
                  <a:cubicBezTo>
                    <a:pt x="132" y="138"/>
                    <a:pt x="132" y="138"/>
                    <a:pt x="132" y="138"/>
                  </a:cubicBezTo>
                  <a:cubicBezTo>
                    <a:pt x="135" y="134"/>
                    <a:pt x="135" y="134"/>
                    <a:pt x="135" y="134"/>
                  </a:cubicBezTo>
                  <a:cubicBezTo>
                    <a:pt x="138" y="130"/>
                    <a:pt x="138" y="130"/>
                    <a:pt x="138" y="130"/>
                  </a:cubicBezTo>
                  <a:cubicBezTo>
                    <a:pt x="139" y="125"/>
                    <a:pt x="139" y="125"/>
                    <a:pt x="139" y="125"/>
                  </a:cubicBezTo>
                  <a:cubicBezTo>
                    <a:pt x="139" y="120"/>
                    <a:pt x="139" y="120"/>
                    <a:pt x="139" y="120"/>
                  </a:cubicBezTo>
                  <a:cubicBezTo>
                    <a:pt x="139" y="116"/>
                    <a:pt x="139" y="116"/>
                    <a:pt x="139" y="116"/>
                  </a:cubicBezTo>
                  <a:cubicBezTo>
                    <a:pt x="142" y="113"/>
                    <a:pt x="142" y="113"/>
                    <a:pt x="142" y="113"/>
                  </a:cubicBezTo>
                  <a:cubicBezTo>
                    <a:pt x="149" y="112"/>
                    <a:pt x="149" y="112"/>
                    <a:pt x="149" y="112"/>
                  </a:cubicBezTo>
                  <a:cubicBezTo>
                    <a:pt x="150" y="106"/>
                    <a:pt x="150" y="106"/>
                    <a:pt x="150" y="106"/>
                  </a:cubicBezTo>
                  <a:cubicBezTo>
                    <a:pt x="149" y="101"/>
                    <a:pt x="149" y="101"/>
                    <a:pt x="149" y="101"/>
                  </a:cubicBezTo>
                  <a:cubicBezTo>
                    <a:pt x="146" y="97"/>
                    <a:pt x="146" y="97"/>
                    <a:pt x="146" y="97"/>
                  </a:cubicBezTo>
                  <a:cubicBezTo>
                    <a:pt x="142" y="95"/>
                    <a:pt x="142" y="95"/>
                    <a:pt x="142" y="95"/>
                  </a:cubicBezTo>
                  <a:cubicBezTo>
                    <a:pt x="140" y="93"/>
                    <a:pt x="140" y="93"/>
                    <a:pt x="140" y="93"/>
                  </a:cubicBezTo>
                  <a:cubicBezTo>
                    <a:pt x="136" y="92"/>
                    <a:pt x="136" y="92"/>
                    <a:pt x="136" y="92"/>
                  </a:cubicBezTo>
                  <a:cubicBezTo>
                    <a:pt x="130" y="89"/>
                    <a:pt x="130" y="89"/>
                    <a:pt x="130" y="89"/>
                  </a:cubicBezTo>
                  <a:cubicBezTo>
                    <a:pt x="122" y="88"/>
                    <a:pt x="122" y="88"/>
                    <a:pt x="122" y="88"/>
                  </a:cubicBezTo>
                  <a:cubicBezTo>
                    <a:pt x="118" y="87"/>
                    <a:pt x="118" y="87"/>
                    <a:pt x="118" y="87"/>
                  </a:cubicBezTo>
                  <a:cubicBezTo>
                    <a:pt x="116" y="85"/>
                    <a:pt x="116" y="85"/>
                    <a:pt x="116" y="85"/>
                  </a:cubicBezTo>
                  <a:cubicBezTo>
                    <a:pt x="115" y="85"/>
                    <a:pt x="115" y="85"/>
                    <a:pt x="115" y="85"/>
                  </a:cubicBezTo>
                  <a:cubicBezTo>
                    <a:pt x="116" y="84"/>
                    <a:pt x="116" y="84"/>
                    <a:pt x="116" y="84"/>
                  </a:cubicBezTo>
                  <a:cubicBezTo>
                    <a:pt x="115" y="78"/>
                    <a:pt x="115" y="78"/>
                    <a:pt x="115" y="78"/>
                  </a:cubicBezTo>
                  <a:cubicBezTo>
                    <a:pt x="112" y="74"/>
                    <a:pt x="112" y="74"/>
                    <a:pt x="112" y="74"/>
                  </a:cubicBezTo>
                  <a:cubicBezTo>
                    <a:pt x="108" y="72"/>
                    <a:pt x="108" y="72"/>
                    <a:pt x="108" y="72"/>
                  </a:cubicBezTo>
                  <a:cubicBezTo>
                    <a:pt x="106" y="72"/>
                    <a:pt x="106" y="72"/>
                    <a:pt x="106" y="72"/>
                  </a:cubicBezTo>
                  <a:cubicBezTo>
                    <a:pt x="102" y="70"/>
                    <a:pt x="102" y="70"/>
                    <a:pt x="102" y="70"/>
                  </a:cubicBezTo>
                  <a:cubicBezTo>
                    <a:pt x="98" y="70"/>
                    <a:pt x="98" y="70"/>
                    <a:pt x="98" y="70"/>
                  </a:cubicBezTo>
                  <a:cubicBezTo>
                    <a:pt x="96" y="69"/>
                    <a:pt x="96" y="69"/>
                    <a:pt x="96" y="69"/>
                  </a:cubicBezTo>
                  <a:cubicBezTo>
                    <a:pt x="95" y="65"/>
                    <a:pt x="95" y="65"/>
                    <a:pt x="95" y="65"/>
                  </a:cubicBezTo>
                  <a:cubicBezTo>
                    <a:pt x="91" y="61"/>
                    <a:pt x="91" y="61"/>
                    <a:pt x="91" y="61"/>
                  </a:cubicBezTo>
                  <a:cubicBezTo>
                    <a:pt x="88" y="60"/>
                    <a:pt x="88" y="60"/>
                    <a:pt x="88" y="60"/>
                  </a:cubicBezTo>
                  <a:cubicBezTo>
                    <a:pt x="79" y="61"/>
                    <a:pt x="79" y="61"/>
                    <a:pt x="79" y="61"/>
                  </a:cubicBezTo>
                  <a:cubicBezTo>
                    <a:pt x="76" y="60"/>
                    <a:pt x="76" y="60"/>
                    <a:pt x="76" y="60"/>
                  </a:cubicBezTo>
                  <a:cubicBezTo>
                    <a:pt x="73" y="58"/>
                    <a:pt x="73" y="58"/>
                    <a:pt x="73" y="58"/>
                  </a:cubicBezTo>
                  <a:cubicBezTo>
                    <a:pt x="71" y="58"/>
                    <a:pt x="71" y="58"/>
                    <a:pt x="71" y="58"/>
                  </a:cubicBezTo>
                  <a:cubicBezTo>
                    <a:pt x="67" y="59"/>
                    <a:pt x="67" y="59"/>
                    <a:pt x="67" y="59"/>
                  </a:cubicBezTo>
                  <a:cubicBezTo>
                    <a:pt x="63" y="59"/>
                    <a:pt x="63" y="59"/>
                    <a:pt x="63" y="59"/>
                  </a:cubicBezTo>
                  <a:cubicBezTo>
                    <a:pt x="61" y="61"/>
                    <a:pt x="61" y="61"/>
                    <a:pt x="61" y="61"/>
                  </a:cubicBezTo>
                  <a:cubicBezTo>
                    <a:pt x="60" y="62"/>
                    <a:pt x="60" y="62"/>
                    <a:pt x="60" y="62"/>
                  </a:cubicBezTo>
                  <a:cubicBezTo>
                    <a:pt x="57" y="65"/>
                    <a:pt x="57" y="65"/>
                    <a:pt x="57" y="65"/>
                  </a:cubicBezTo>
                  <a:cubicBezTo>
                    <a:pt x="57" y="65"/>
                    <a:pt x="57" y="65"/>
                    <a:pt x="57" y="65"/>
                  </a:cubicBezTo>
                  <a:cubicBezTo>
                    <a:pt x="53" y="65"/>
                    <a:pt x="53" y="65"/>
                    <a:pt x="53" y="65"/>
                  </a:cubicBezTo>
                  <a:cubicBezTo>
                    <a:pt x="52" y="65"/>
                    <a:pt x="52" y="65"/>
                    <a:pt x="52" y="65"/>
                  </a:cubicBezTo>
                  <a:cubicBezTo>
                    <a:pt x="52" y="63"/>
                    <a:pt x="52" y="63"/>
                    <a:pt x="52" y="63"/>
                  </a:cubicBezTo>
                  <a:cubicBezTo>
                    <a:pt x="52" y="59"/>
                    <a:pt x="52" y="59"/>
                    <a:pt x="52" y="59"/>
                  </a:cubicBezTo>
                  <a:cubicBezTo>
                    <a:pt x="51" y="56"/>
                    <a:pt x="51" y="56"/>
                    <a:pt x="51" y="56"/>
                  </a:cubicBezTo>
                  <a:cubicBezTo>
                    <a:pt x="47" y="56"/>
                    <a:pt x="47" y="56"/>
                    <a:pt x="47" y="56"/>
                  </a:cubicBezTo>
                  <a:cubicBezTo>
                    <a:pt x="43" y="56"/>
                    <a:pt x="43" y="56"/>
                    <a:pt x="43" y="56"/>
                  </a:cubicBezTo>
                  <a:cubicBezTo>
                    <a:pt x="41" y="55"/>
                    <a:pt x="41" y="55"/>
                    <a:pt x="41" y="55"/>
                  </a:cubicBezTo>
                  <a:cubicBezTo>
                    <a:pt x="41" y="55"/>
                    <a:pt x="41" y="55"/>
                    <a:pt x="41" y="55"/>
                  </a:cubicBezTo>
                  <a:cubicBezTo>
                    <a:pt x="41" y="54"/>
                    <a:pt x="41" y="54"/>
                    <a:pt x="41" y="54"/>
                  </a:cubicBezTo>
                  <a:cubicBezTo>
                    <a:pt x="42" y="52"/>
                    <a:pt x="42" y="52"/>
                    <a:pt x="42" y="52"/>
                  </a:cubicBezTo>
                  <a:cubicBezTo>
                    <a:pt x="44" y="51"/>
                    <a:pt x="44" y="51"/>
                    <a:pt x="44" y="51"/>
                  </a:cubicBezTo>
                  <a:cubicBezTo>
                    <a:pt x="47" y="51"/>
                    <a:pt x="47" y="51"/>
                    <a:pt x="47" y="51"/>
                  </a:cubicBezTo>
                  <a:cubicBezTo>
                    <a:pt x="49" y="51"/>
                    <a:pt x="49" y="51"/>
                    <a:pt x="49" y="51"/>
                  </a:cubicBezTo>
                  <a:cubicBezTo>
                    <a:pt x="52" y="51"/>
                    <a:pt x="52" y="51"/>
                    <a:pt x="52" y="51"/>
                  </a:cubicBezTo>
                  <a:cubicBezTo>
                    <a:pt x="53" y="51"/>
                    <a:pt x="53" y="51"/>
                    <a:pt x="53" y="51"/>
                  </a:cubicBezTo>
                  <a:cubicBezTo>
                    <a:pt x="54" y="52"/>
                    <a:pt x="54" y="52"/>
                    <a:pt x="54" y="52"/>
                  </a:cubicBezTo>
                  <a:cubicBezTo>
                    <a:pt x="54" y="54"/>
                    <a:pt x="54" y="54"/>
                    <a:pt x="54" y="54"/>
                  </a:cubicBezTo>
                  <a:cubicBezTo>
                    <a:pt x="55" y="57"/>
                    <a:pt x="55" y="57"/>
                    <a:pt x="55" y="57"/>
                  </a:cubicBezTo>
                  <a:cubicBezTo>
                    <a:pt x="62" y="57"/>
                    <a:pt x="62" y="57"/>
                    <a:pt x="62" y="57"/>
                  </a:cubicBezTo>
                  <a:cubicBezTo>
                    <a:pt x="66" y="55"/>
                    <a:pt x="66" y="55"/>
                    <a:pt x="66" y="55"/>
                  </a:cubicBezTo>
                  <a:cubicBezTo>
                    <a:pt x="81" y="55"/>
                    <a:pt x="81" y="55"/>
                    <a:pt x="81" y="55"/>
                  </a:cubicBezTo>
                  <a:cubicBezTo>
                    <a:pt x="83" y="54"/>
                    <a:pt x="83" y="54"/>
                    <a:pt x="83" y="54"/>
                  </a:cubicBezTo>
                  <a:cubicBezTo>
                    <a:pt x="85" y="51"/>
                    <a:pt x="85" y="51"/>
                    <a:pt x="85" y="51"/>
                  </a:cubicBezTo>
                  <a:cubicBezTo>
                    <a:pt x="85" y="49"/>
                    <a:pt x="85" y="49"/>
                    <a:pt x="85" y="49"/>
                  </a:cubicBezTo>
                  <a:cubicBezTo>
                    <a:pt x="81" y="47"/>
                    <a:pt x="81" y="47"/>
                    <a:pt x="81" y="47"/>
                  </a:cubicBezTo>
                  <a:cubicBezTo>
                    <a:pt x="77" y="47"/>
                    <a:pt x="77" y="47"/>
                    <a:pt x="77" y="47"/>
                  </a:cubicBezTo>
                  <a:cubicBezTo>
                    <a:pt x="75" y="46"/>
                    <a:pt x="75" y="46"/>
                    <a:pt x="75" y="46"/>
                  </a:cubicBezTo>
                  <a:cubicBezTo>
                    <a:pt x="70" y="46"/>
                    <a:pt x="70" y="46"/>
                    <a:pt x="70" y="46"/>
                  </a:cubicBezTo>
                  <a:cubicBezTo>
                    <a:pt x="67" y="45"/>
                    <a:pt x="67" y="45"/>
                    <a:pt x="67" y="45"/>
                  </a:cubicBezTo>
                  <a:cubicBezTo>
                    <a:pt x="65" y="45"/>
                    <a:pt x="65" y="45"/>
                    <a:pt x="65" y="45"/>
                  </a:cubicBezTo>
                  <a:cubicBezTo>
                    <a:pt x="61" y="43"/>
                    <a:pt x="61" y="43"/>
                    <a:pt x="61" y="43"/>
                  </a:cubicBezTo>
                  <a:cubicBezTo>
                    <a:pt x="60" y="41"/>
                    <a:pt x="60" y="41"/>
                    <a:pt x="60" y="41"/>
                  </a:cubicBezTo>
                  <a:cubicBezTo>
                    <a:pt x="60" y="40"/>
                    <a:pt x="60" y="40"/>
                    <a:pt x="60" y="40"/>
                  </a:cubicBezTo>
                  <a:cubicBezTo>
                    <a:pt x="61" y="37"/>
                    <a:pt x="61" y="37"/>
                    <a:pt x="61" y="37"/>
                  </a:cubicBezTo>
                  <a:cubicBezTo>
                    <a:pt x="61" y="33"/>
                    <a:pt x="61" y="33"/>
                    <a:pt x="61" y="33"/>
                  </a:cubicBezTo>
                  <a:cubicBezTo>
                    <a:pt x="63" y="32"/>
                    <a:pt x="63" y="32"/>
                    <a:pt x="63" y="32"/>
                  </a:cubicBezTo>
                  <a:cubicBezTo>
                    <a:pt x="67" y="31"/>
                    <a:pt x="67" y="31"/>
                    <a:pt x="67" y="31"/>
                  </a:cubicBezTo>
                  <a:cubicBezTo>
                    <a:pt x="68" y="28"/>
                    <a:pt x="68" y="28"/>
                    <a:pt x="68" y="28"/>
                  </a:cubicBezTo>
                  <a:cubicBezTo>
                    <a:pt x="71" y="26"/>
                    <a:pt x="71" y="26"/>
                    <a:pt x="71" y="26"/>
                  </a:cubicBezTo>
                  <a:cubicBezTo>
                    <a:pt x="72" y="23"/>
                    <a:pt x="72" y="23"/>
                    <a:pt x="72" y="23"/>
                  </a:cubicBezTo>
                  <a:cubicBezTo>
                    <a:pt x="78" y="20"/>
                    <a:pt x="78" y="20"/>
                    <a:pt x="78" y="20"/>
                  </a:cubicBezTo>
                  <a:cubicBezTo>
                    <a:pt x="82" y="17"/>
                    <a:pt x="82" y="17"/>
                    <a:pt x="82" y="17"/>
                  </a:cubicBezTo>
                  <a:cubicBezTo>
                    <a:pt x="85" y="17"/>
                    <a:pt x="85" y="17"/>
                    <a:pt x="85" y="17"/>
                  </a:cubicBezTo>
                  <a:cubicBezTo>
                    <a:pt x="88" y="15"/>
                    <a:pt x="88" y="15"/>
                    <a:pt x="88" y="15"/>
                  </a:cubicBezTo>
                  <a:cubicBezTo>
                    <a:pt x="91" y="16"/>
                    <a:pt x="91" y="16"/>
                    <a:pt x="91" y="16"/>
                  </a:cubicBezTo>
                  <a:cubicBezTo>
                    <a:pt x="93" y="14"/>
                    <a:pt x="93" y="14"/>
                    <a:pt x="93" y="14"/>
                  </a:cubicBezTo>
                  <a:cubicBezTo>
                    <a:pt x="98" y="14"/>
                    <a:pt x="98" y="14"/>
                    <a:pt x="98" y="14"/>
                  </a:cubicBezTo>
                  <a:cubicBezTo>
                    <a:pt x="100" y="14"/>
                    <a:pt x="100" y="14"/>
                    <a:pt x="100" y="14"/>
                  </a:cubicBezTo>
                  <a:cubicBezTo>
                    <a:pt x="101" y="14"/>
                    <a:pt x="103" y="14"/>
                    <a:pt x="103" y="14"/>
                  </a:cubicBezTo>
                  <a:cubicBezTo>
                    <a:pt x="104" y="13"/>
                    <a:pt x="104" y="13"/>
                    <a:pt x="104" y="13"/>
                  </a:cubicBezTo>
                  <a:cubicBezTo>
                    <a:pt x="104" y="9"/>
                    <a:pt x="104" y="9"/>
                    <a:pt x="104" y="9"/>
                  </a:cubicBezTo>
                  <a:cubicBezTo>
                    <a:pt x="105" y="7"/>
                    <a:pt x="105" y="7"/>
                    <a:pt x="105" y="7"/>
                  </a:cubicBezTo>
                  <a:cubicBezTo>
                    <a:pt x="104" y="5"/>
                    <a:pt x="104" y="5"/>
                    <a:pt x="104" y="5"/>
                  </a:cubicBezTo>
                  <a:cubicBezTo>
                    <a:pt x="103" y="4"/>
                    <a:pt x="103" y="4"/>
                    <a:pt x="103" y="4"/>
                  </a:cubicBezTo>
                  <a:cubicBezTo>
                    <a:pt x="103" y="4"/>
                    <a:pt x="104" y="5"/>
                    <a:pt x="105" y="5"/>
                  </a:cubicBezTo>
                  <a:cubicBezTo>
                    <a:pt x="107" y="5"/>
                    <a:pt x="109" y="6"/>
                    <a:pt x="109" y="6"/>
                  </a:cubicBezTo>
                  <a:close/>
                </a:path>
              </a:pathLst>
            </a:custGeom>
            <a:solidFill>
              <a:srgbClr val="B6E0A6">
                <a:alpha val="100000"/>
              </a:srgbClr>
            </a:solidFill>
            <a:ln w="9525">
              <a:noFill/>
            </a:ln>
          </p:spPr>
          <p:txBody>
            <a:bodyPr/>
            <a:lstStyle/>
            <a:p>
              <a:endParaRPr lang="zh-CN" altLang="en-US"/>
            </a:p>
          </p:txBody>
        </p:sp>
        <p:sp>
          <p:nvSpPr>
            <p:cNvPr id="20535" name="Freeform 96"/>
            <p:cNvSpPr/>
            <p:nvPr/>
          </p:nvSpPr>
          <p:spPr>
            <a:xfrm>
              <a:off x="476" y="60"/>
              <a:ext cx="140" cy="447"/>
            </a:xfrm>
            <a:custGeom>
              <a:avLst/>
              <a:gdLst>
                <a:gd name="txL" fmla="*/ 0 w 59"/>
                <a:gd name="txT" fmla="*/ 0 h 188"/>
                <a:gd name="txR" fmla="*/ 59 w 59"/>
                <a:gd name="txB" fmla="*/ 188 h 188"/>
              </a:gdLst>
              <a:ahLst/>
              <a:cxnLst>
                <a:cxn ang="0">
                  <a:pos x="24" y="0"/>
                </a:cxn>
                <a:cxn ang="0">
                  <a:pos x="0" y="14"/>
                </a:cxn>
                <a:cxn ang="0">
                  <a:pos x="9" y="17"/>
                </a:cxn>
                <a:cxn ang="0">
                  <a:pos x="9" y="26"/>
                </a:cxn>
                <a:cxn ang="0">
                  <a:pos x="31" y="31"/>
                </a:cxn>
                <a:cxn ang="0">
                  <a:pos x="33" y="31"/>
                </a:cxn>
                <a:cxn ang="0">
                  <a:pos x="33" y="48"/>
                </a:cxn>
                <a:cxn ang="0">
                  <a:pos x="43" y="59"/>
                </a:cxn>
                <a:cxn ang="0">
                  <a:pos x="45" y="69"/>
                </a:cxn>
                <a:cxn ang="0">
                  <a:pos x="52" y="74"/>
                </a:cxn>
                <a:cxn ang="0">
                  <a:pos x="59" y="76"/>
                </a:cxn>
                <a:cxn ang="0">
                  <a:pos x="59" y="88"/>
                </a:cxn>
                <a:cxn ang="0">
                  <a:pos x="57" y="93"/>
                </a:cxn>
                <a:cxn ang="0">
                  <a:pos x="50" y="107"/>
                </a:cxn>
                <a:cxn ang="0">
                  <a:pos x="45" y="133"/>
                </a:cxn>
                <a:cxn ang="0">
                  <a:pos x="43" y="150"/>
                </a:cxn>
                <a:cxn ang="0">
                  <a:pos x="45" y="159"/>
                </a:cxn>
                <a:cxn ang="0">
                  <a:pos x="47" y="176"/>
                </a:cxn>
                <a:cxn ang="0">
                  <a:pos x="55" y="183"/>
                </a:cxn>
                <a:cxn ang="0">
                  <a:pos x="59" y="188"/>
                </a:cxn>
                <a:cxn ang="0">
                  <a:pos x="62" y="195"/>
                </a:cxn>
                <a:cxn ang="0">
                  <a:pos x="64" y="202"/>
                </a:cxn>
                <a:cxn ang="0">
                  <a:pos x="71" y="212"/>
                </a:cxn>
                <a:cxn ang="0">
                  <a:pos x="74" y="224"/>
                </a:cxn>
                <a:cxn ang="0">
                  <a:pos x="90" y="228"/>
                </a:cxn>
                <a:cxn ang="0">
                  <a:pos x="112" y="233"/>
                </a:cxn>
                <a:cxn ang="0">
                  <a:pos x="114" y="257"/>
                </a:cxn>
                <a:cxn ang="0">
                  <a:pos x="112" y="266"/>
                </a:cxn>
                <a:cxn ang="0">
                  <a:pos x="109" y="288"/>
                </a:cxn>
                <a:cxn ang="0">
                  <a:pos x="119" y="292"/>
                </a:cxn>
                <a:cxn ang="0">
                  <a:pos x="114" y="307"/>
                </a:cxn>
                <a:cxn ang="0">
                  <a:pos x="114" y="307"/>
                </a:cxn>
                <a:cxn ang="0">
                  <a:pos x="109" y="314"/>
                </a:cxn>
                <a:cxn ang="0">
                  <a:pos x="100" y="326"/>
                </a:cxn>
                <a:cxn ang="0">
                  <a:pos x="95" y="330"/>
                </a:cxn>
                <a:cxn ang="0">
                  <a:pos x="93" y="340"/>
                </a:cxn>
                <a:cxn ang="0">
                  <a:pos x="90" y="340"/>
                </a:cxn>
                <a:cxn ang="0">
                  <a:pos x="90" y="366"/>
                </a:cxn>
                <a:cxn ang="0">
                  <a:pos x="78" y="380"/>
                </a:cxn>
                <a:cxn ang="0">
                  <a:pos x="71" y="390"/>
                </a:cxn>
                <a:cxn ang="0">
                  <a:pos x="66" y="397"/>
                </a:cxn>
                <a:cxn ang="0">
                  <a:pos x="64" y="402"/>
                </a:cxn>
                <a:cxn ang="0">
                  <a:pos x="47" y="409"/>
                </a:cxn>
                <a:cxn ang="0">
                  <a:pos x="50" y="435"/>
                </a:cxn>
                <a:cxn ang="0">
                  <a:pos x="52" y="442"/>
                </a:cxn>
                <a:cxn ang="0">
                  <a:pos x="52" y="445"/>
                </a:cxn>
                <a:cxn ang="0">
                  <a:pos x="55" y="447"/>
                </a:cxn>
              </a:cxnLst>
              <a:rect l="txL" t="txT" r="txR" b="txB"/>
              <a:pathLst>
                <a:path w="59" h="188">
                  <a:moveTo>
                    <a:pt x="59" y="100"/>
                  </a:moveTo>
                  <a:cubicBezTo>
                    <a:pt x="59" y="59"/>
                    <a:pt x="40" y="23"/>
                    <a:pt x="10" y="0"/>
                  </a:cubicBezTo>
                  <a:cubicBezTo>
                    <a:pt x="1" y="1"/>
                    <a:pt x="1" y="1"/>
                    <a:pt x="1" y="1"/>
                  </a:cubicBezTo>
                  <a:cubicBezTo>
                    <a:pt x="0" y="6"/>
                    <a:pt x="0" y="6"/>
                    <a:pt x="0" y="6"/>
                  </a:cubicBezTo>
                  <a:cubicBezTo>
                    <a:pt x="4" y="7"/>
                    <a:pt x="4" y="7"/>
                    <a:pt x="4" y="7"/>
                  </a:cubicBezTo>
                  <a:cubicBezTo>
                    <a:pt x="4" y="7"/>
                    <a:pt x="4" y="7"/>
                    <a:pt x="4" y="7"/>
                  </a:cubicBezTo>
                  <a:cubicBezTo>
                    <a:pt x="4" y="8"/>
                    <a:pt x="4" y="8"/>
                    <a:pt x="4" y="8"/>
                  </a:cubicBezTo>
                  <a:cubicBezTo>
                    <a:pt x="4" y="11"/>
                    <a:pt x="4" y="11"/>
                    <a:pt x="4" y="11"/>
                  </a:cubicBezTo>
                  <a:cubicBezTo>
                    <a:pt x="10" y="12"/>
                    <a:pt x="10" y="12"/>
                    <a:pt x="10" y="12"/>
                  </a:cubicBezTo>
                  <a:cubicBezTo>
                    <a:pt x="11" y="13"/>
                    <a:pt x="12" y="13"/>
                    <a:pt x="13" y="13"/>
                  </a:cubicBezTo>
                  <a:cubicBezTo>
                    <a:pt x="14" y="13"/>
                    <a:pt x="14" y="13"/>
                    <a:pt x="14" y="13"/>
                  </a:cubicBezTo>
                  <a:cubicBezTo>
                    <a:pt x="14" y="13"/>
                    <a:pt x="14" y="13"/>
                    <a:pt x="14" y="13"/>
                  </a:cubicBezTo>
                  <a:cubicBezTo>
                    <a:pt x="14" y="14"/>
                    <a:pt x="14" y="14"/>
                    <a:pt x="14" y="14"/>
                  </a:cubicBezTo>
                  <a:cubicBezTo>
                    <a:pt x="14" y="14"/>
                    <a:pt x="14" y="20"/>
                    <a:pt x="14" y="20"/>
                  </a:cubicBezTo>
                  <a:cubicBezTo>
                    <a:pt x="17" y="22"/>
                    <a:pt x="17" y="22"/>
                    <a:pt x="17" y="22"/>
                  </a:cubicBezTo>
                  <a:cubicBezTo>
                    <a:pt x="18" y="25"/>
                    <a:pt x="18" y="25"/>
                    <a:pt x="18" y="25"/>
                  </a:cubicBezTo>
                  <a:cubicBezTo>
                    <a:pt x="18" y="26"/>
                    <a:pt x="18" y="26"/>
                    <a:pt x="18" y="27"/>
                  </a:cubicBezTo>
                  <a:cubicBezTo>
                    <a:pt x="18" y="27"/>
                    <a:pt x="18" y="28"/>
                    <a:pt x="19" y="29"/>
                  </a:cubicBezTo>
                  <a:cubicBezTo>
                    <a:pt x="21" y="30"/>
                    <a:pt x="22" y="31"/>
                    <a:pt x="22" y="31"/>
                  </a:cubicBezTo>
                  <a:cubicBezTo>
                    <a:pt x="22" y="31"/>
                    <a:pt x="22" y="31"/>
                    <a:pt x="22" y="31"/>
                  </a:cubicBezTo>
                  <a:cubicBezTo>
                    <a:pt x="25" y="32"/>
                    <a:pt x="25" y="32"/>
                    <a:pt x="25" y="32"/>
                  </a:cubicBezTo>
                  <a:cubicBezTo>
                    <a:pt x="25" y="32"/>
                    <a:pt x="25" y="32"/>
                    <a:pt x="25" y="32"/>
                  </a:cubicBezTo>
                  <a:cubicBezTo>
                    <a:pt x="25" y="33"/>
                    <a:pt x="25" y="35"/>
                    <a:pt x="25" y="35"/>
                  </a:cubicBezTo>
                  <a:cubicBezTo>
                    <a:pt x="25" y="37"/>
                    <a:pt x="25" y="37"/>
                    <a:pt x="25" y="37"/>
                  </a:cubicBezTo>
                  <a:cubicBezTo>
                    <a:pt x="25" y="37"/>
                    <a:pt x="25" y="38"/>
                    <a:pt x="25" y="38"/>
                  </a:cubicBezTo>
                  <a:cubicBezTo>
                    <a:pt x="24" y="38"/>
                    <a:pt x="24" y="39"/>
                    <a:pt x="24" y="39"/>
                  </a:cubicBezTo>
                  <a:cubicBezTo>
                    <a:pt x="23" y="41"/>
                    <a:pt x="23" y="41"/>
                    <a:pt x="23" y="41"/>
                  </a:cubicBezTo>
                  <a:cubicBezTo>
                    <a:pt x="22" y="41"/>
                    <a:pt x="21" y="42"/>
                    <a:pt x="21" y="45"/>
                  </a:cubicBezTo>
                  <a:cubicBezTo>
                    <a:pt x="20" y="52"/>
                    <a:pt x="20" y="52"/>
                    <a:pt x="20" y="52"/>
                  </a:cubicBezTo>
                  <a:cubicBezTo>
                    <a:pt x="19" y="53"/>
                    <a:pt x="19" y="54"/>
                    <a:pt x="19" y="56"/>
                  </a:cubicBezTo>
                  <a:cubicBezTo>
                    <a:pt x="20" y="57"/>
                    <a:pt x="19" y="59"/>
                    <a:pt x="19" y="60"/>
                  </a:cubicBezTo>
                  <a:cubicBezTo>
                    <a:pt x="19" y="60"/>
                    <a:pt x="19" y="62"/>
                    <a:pt x="18" y="63"/>
                  </a:cubicBezTo>
                  <a:cubicBezTo>
                    <a:pt x="18" y="64"/>
                    <a:pt x="19" y="65"/>
                    <a:pt x="19" y="66"/>
                  </a:cubicBezTo>
                  <a:cubicBezTo>
                    <a:pt x="19" y="66"/>
                    <a:pt x="19" y="67"/>
                    <a:pt x="19" y="67"/>
                  </a:cubicBezTo>
                  <a:cubicBezTo>
                    <a:pt x="19" y="68"/>
                    <a:pt x="19" y="68"/>
                    <a:pt x="19" y="68"/>
                  </a:cubicBezTo>
                  <a:cubicBezTo>
                    <a:pt x="20" y="72"/>
                    <a:pt x="20" y="74"/>
                    <a:pt x="20" y="74"/>
                  </a:cubicBezTo>
                  <a:cubicBezTo>
                    <a:pt x="20" y="74"/>
                    <a:pt x="20" y="74"/>
                    <a:pt x="20" y="74"/>
                  </a:cubicBezTo>
                  <a:cubicBezTo>
                    <a:pt x="23" y="77"/>
                    <a:pt x="23" y="77"/>
                    <a:pt x="23" y="77"/>
                  </a:cubicBezTo>
                  <a:cubicBezTo>
                    <a:pt x="23" y="77"/>
                    <a:pt x="24" y="78"/>
                    <a:pt x="24" y="79"/>
                  </a:cubicBezTo>
                  <a:cubicBezTo>
                    <a:pt x="24" y="79"/>
                    <a:pt x="25" y="79"/>
                    <a:pt x="25" y="79"/>
                  </a:cubicBezTo>
                  <a:cubicBezTo>
                    <a:pt x="25" y="80"/>
                    <a:pt x="25" y="80"/>
                    <a:pt x="25" y="80"/>
                  </a:cubicBezTo>
                  <a:cubicBezTo>
                    <a:pt x="25" y="81"/>
                    <a:pt x="26" y="82"/>
                    <a:pt x="26" y="82"/>
                  </a:cubicBezTo>
                  <a:cubicBezTo>
                    <a:pt x="27" y="82"/>
                    <a:pt x="27" y="83"/>
                    <a:pt x="27" y="83"/>
                  </a:cubicBezTo>
                  <a:cubicBezTo>
                    <a:pt x="27" y="83"/>
                    <a:pt x="27" y="84"/>
                    <a:pt x="27" y="85"/>
                  </a:cubicBezTo>
                  <a:cubicBezTo>
                    <a:pt x="28" y="86"/>
                    <a:pt x="28" y="86"/>
                    <a:pt x="29" y="87"/>
                  </a:cubicBezTo>
                  <a:cubicBezTo>
                    <a:pt x="29" y="87"/>
                    <a:pt x="29" y="88"/>
                    <a:pt x="30" y="89"/>
                  </a:cubicBezTo>
                  <a:cubicBezTo>
                    <a:pt x="30" y="90"/>
                    <a:pt x="31" y="90"/>
                    <a:pt x="31" y="91"/>
                  </a:cubicBezTo>
                  <a:cubicBezTo>
                    <a:pt x="31" y="91"/>
                    <a:pt x="31" y="94"/>
                    <a:pt x="31" y="94"/>
                  </a:cubicBezTo>
                  <a:cubicBezTo>
                    <a:pt x="34" y="95"/>
                    <a:pt x="34" y="95"/>
                    <a:pt x="34" y="95"/>
                  </a:cubicBezTo>
                  <a:cubicBezTo>
                    <a:pt x="38" y="96"/>
                    <a:pt x="38" y="96"/>
                    <a:pt x="38" y="96"/>
                  </a:cubicBezTo>
                  <a:cubicBezTo>
                    <a:pt x="39" y="96"/>
                    <a:pt x="44" y="98"/>
                    <a:pt x="45" y="98"/>
                  </a:cubicBezTo>
                  <a:cubicBezTo>
                    <a:pt x="47" y="98"/>
                    <a:pt x="47" y="98"/>
                    <a:pt x="47" y="98"/>
                  </a:cubicBezTo>
                  <a:cubicBezTo>
                    <a:pt x="47" y="99"/>
                    <a:pt x="47" y="100"/>
                    <a:pt x="47" y="100"/>
                  </a:cubicBezTo>
                  <a:cubicBezTo>
                    <a:pt x="47" y="101"/>
                    <a:pt x="48" y="106"/>
                    <a:pt x="48" y="108"/>
                  </a:cubicBezTo>
                  <a:cubicBezTo>
                    <a:pt x="47" y="112"/>
                    <a:pt x="47" y="112"/>
                    <a:pt x="47" y="112"/>
                  </a:cubicBezTo>
                  <a:cubicBezTo>
                    <a:pt x="47" y="112"/>
                    <a:pt x="47" y="112"/>
                    <a:pt x="47" y="112"/>
                  </a:cubicBezTo>
                  <a:cubicBezTo>
                    <a:pt x="47" y="113"/>
                    <a:pt x="47" y="114"/>
                    <a:pt x="47" y="116"/>
                  </a:cubicBezTo>
                  <a:cubicBezTo>
                    <a:pt x="46" y="121"/>
                    <a:pt x="46" y="121"/>
                    <a:pt x="46" y="121"/>
                  </a:cubicBezTo>
                  <a:cubicBezTo>
                    <a:pt x="48" y="122"/>
                    <a:pt x="48" y="122"/>
                    <a:pt x="48" y="122"/>
                  </a:cubicBezTo>
                  <a:cubicBezTo>
                    <a:pt x="50" y="123"/>
                    <a:pt x="50" y="123"/>
                    <a:pt x="50" y="123"/>
                  </a:cubicBezTo>
                  <a:cubicBezTo>
                    <a:pt x="50" y="124"/>
                    <a:pt x="50" y="124"/>
                    <a:pt x="50" y="124"/>
                  </a:cubicBezTo>
                  <a:cubicBezTo>
                    <a:pt x="50" y="125"/>
                    <a:pt x="48" y="128"/>
                    <a:pt x="48" y="129"/>
                  </a:cubicBezTo>
                  <a:cubicBezTo>
                    <a:pt x="48" y="130"/>
                    <a:pt x="48" y="130"/>
                    <a:pt x="48" y="130"/>
                  </a:cubicBezTo>
                  <a:cubicBezTo>
                    <a:pt x="48" y="129"/>
                    <a:pt x="48" y="129"/>
                    <a:pt x="48" y="129"/>
                  </a:cubicBezTo>
                  <a:cubicBezTo>
                    <a:pt x="48" y="129"/>
                    <a:pt x="48" y="130"/>
                    <a:pt x="47" y="131"/>
                  </a:cubicBezTo>
                  <a:cubicBezTo>
                    <a:pt x="47" y="131"/>
                    <a:pt x="47" y="131"/>
                    <a:pt x="46" y="132"/>
                  </a:cubicBezTo>
                  <a:cubicBezTo>
                    <a:pt x="46" y="132"/>
                    <a:pt x="46" y="132"/>
                    <a:pt x="46" y="133"/>
                  </a:cubicBezTo>
                  <a:cubicBezTo>
                    <a:pt x="44" y="135"/>
                    <a:pt x="42" y="137"/>
                    <a:pt x="42" y="137"/>
                  </a:cubicBezTo>
                  <a:cubicBezTo>
                    <a:pt x="42" y="137"/>
                    <a:pt x="42" y="137"/>
                    <a:pt x="42" y="137"/>
                  </a:cubicBezTo>
                  <a:cubicBezTo>
                    <a:pt x="40" y="139"/>
                    <a:pt x="40" y="139"/>
                    <a:pt x="40" y="139"/>
                  </a:cubicBezTo>
                  <a:cubicBezTo>
                    <a:pt x="40" y="139"/>
                    <a:pt x="39" y="140"/>
                    <a:pt x="39" y="141"/>
                  </a:cubicBezTo>
                  <a:cubicBezTo>
                    <a:pt x="39" y="141"/>
                    <a:pt x="39" y="142"/>
                    <a:pt x="39" y="143"/>
                  </a:cubicBezTo>
                  <a:cubicBezTo>
                    <a:pt x="39" y="143"/>
                    <a:pt x="39" y="143"/>
                    <a:pt x="39" y="143"/>
                  </a:cubicBezTo>
                  <a:cubicBezTo>
                    <a:pt x="38" y="143"/>
                    <a:pt x="38" y="143"/>
                    <a:pt x="38" y="143"/>
                  </a:cubicBezTo>
                  <a:cubicBezTo>
                    <a:pt x="38" y="144"/>
                    <a:pt x="38" y="144"/>
                    <a:pt x="38" y="149"/>
                  </a:cubicBezTo>
                  <a:cubicBezTo>
                    <a:pt x="38" y="152"/>
                    <a:pt x="38" y="153"/>
                    <a:pt x="38" y="154"/>
                  </a:cubicBezTo>
                  <a:cubicBezTo>
                    <a:pt x="35" y="158"/>
                    <a:pt x="35" y="158"/>
                    <a:pt x="35" y="158"/>
                  </a:cubicBezTo>
                  <a:cubicBezTo>
                    <a:pt x="35" y="158"/>
                    <a:pt x="34" y="159"/>
                    <a:pt x="33" y="160"/>
                  </a:cubicBezTo>
                  <a:cubicBezTo>
                    <a:pt x="32" y="161"/>
                    <a:pt x="32" y="161"/>
                    <a:pt x="32" y="161"/>
                  </a:cubicBezTo>
                  <a:cubicBezTo>
                    <a:pt x="31" y="162"/>
                    <a:pt x="30" y="162"/>
                    <a:pt x="30" y="164"/>
                  </a:cubicBezTo>
                  <a:cubicBezTo>
                    <a:pt x="30" y="165"/>
                    <a:pt x="30" y="165"/>
                    <a:pt x="30" y="165"/>
                  </a:cubicBezTo>
                  <a:cubicBezTo>
                    <a:pt x="29" y="165"/>
                    <a:pt x="29" y="166"/>
                    <a:pt x="28" y="167"/>
                  </a:cubicBezTo>
                  <a:cubicBezTo>
                    <a:pt x="28" y="167"/>
                    <a:pt x="28" y="168"/>
                    <a:pt x="28" y="168"/>
                  </a:cubicBezTo>
                  <a:cubicBezTo>
                    <a:pt x="28" y="169"/>
                    <a:pt x="27" y="169"/>
                    <a:pt x="27" y="169"/>
                  </a:cubicBezTo>
                  <a:cubicBezTo>
                    <a:pt x="26" y="170"/>
                    <a:pt x="22" y="171"/>
                    <a:pt x="21" y="172"/>
                  </a:cubicBezTo>
                  <a:cubicBezTo>
                    <a:pt x="20" y="172"/>
                    <a:pt x="20" y="172"/>
                    <a:pt x="20" y="172"/>
                  </a:cubicBezTo>
                  <a:cubicBezTo>
                    <a:pt x="20" y="183"/>
                    <a:pt x="20" y="183"/>
                    <a:pt x="20" y="183"/>
                  </a:cubicBezTo>
                  <a:cubicBezTo>
                    <a:pt x="21" y="183"/>
                    <a:pt x="21" y="183"/>
                    <a:pt x="21" y="183"/>
                  </a:cubicBezTo>
                  <a:cubicBezTo>
                    <a:pt x="21" y="183"/>
                    <a:pt x="21" y="183"/>
                    <a:pt x="22" y="184"/>
                  </a:cubicBezTo>
                  <a:cubicBezTo>
                    <a:pt x="22" y="185"/>
                    <a:pt x="22" y="186"/>
                    <a:pt x="22" y="186"/>
                  </a:cubicBezTo>
                  <a:cubicBezTo>
                    <a:pt x="22" y="186"/>
                    <a:pt x="22" y="186"/>
                    <a:pt x="22" y="186"/>
                  </a:cubicBezTo>
                  <a:cubicBezTo>
                    <a:pt x="22" y="187"/>
                    <a:pt x="22" y="187"/>
                    <a:pt x="22" y="187"/>
                  </a:cubicBezTo>
                  <a:cubicBezTo>
                    <a:pt x="22" y="187"/>
                    <a:pt x="22" y="187"/>
                    <a:pt x="23" y="187"/>
                  </a:cubicBezTo>
                  <a:cubicBezTo>
                    <a:pt x="23" y="188"/>
                    <a:pt x="23" y="188"/>
                    <a:pt x="23" y="188"/>
                  </a:cubicBezTo>
                  <a:cubicBezTo>
                    <a:pt x="45" y="165"/>
                    <a:pt x="59" y="134"/>
                    <a:pt x="59" y="100"/>
                  </a:cubicBezTo>
                  <a:close/>
                </a:path>
              </a:pathLst>
            </a:custGeom>
            <a:solidFill>
              <a:srgbClr val="B6E0A6">
                <a:alpha val="100000"/>
              </a:srgbClr>
            </a:solidFill>
            <a:ln w="9525">
              <a:noFill/>
            </a:ln>
          </p:spPr>
          <p:txBody>
            <a:bodyPr/>
            <a:lstStyle/>
            <a:p>
              <a:endParaRPr lang="zh-CN" altLang="en-US"/>
            </a:p>
          </p:txBody>
        </p:sp>
        <p:sp>
          <p:nvSpPr>
            <p:cNvPr id="20536" name="Freeform 97"/>
            <p:cNvSpPr/>
            <p:nvPr/>
          </p:nvSpPr>
          <p:spPr>
            <a:xfrm>
              <a:off x="231" y="517"/>
              <a:ext cx="198" cy="76"/>
            </a:xfrm>
            <a:custGeom>
              <a:avLst/>
              <a:gdLst>
                <a:gd name="txL" fmla="*/ 0 w 83"/>
                <a:gd name="txT" fmla="*/ 0 h 32"/>
                <a:gd name="txR" fmla="*/ 83 w 83"/>
                <a:gd name="txB" fmla="*/ 32 h 32"/>
              </a:gdLst>
              <a:ahLst/>
              <a:cxnLst>
                <a:cxn ang="0">
                  <a:pos x="196" y="52"/>
                </a:cxn>
                <a:cxn ang="0">
                  <a:pos x="186" y="48"/>
                </a:cxn>
                <a:cxn ang="0">
                  <a:pos x="181" y="38"/>
                </a:cxn>
                <a:cxn ang="0">
                  <a:pos x="172" y="31"/>
                </a:cxn>
                <a:cxn ang="0">
                  <a:pos x="165" y="31"/>
                </a:cxn>
                <a:cxn ang="0">
                  <a:pos x="153" y="29"/>
                </a:cxn>
                <a:cxn ang="0">
                  <a:pos x="143" y="29"/>
                </a:cxn>
                <a:cxn ang="0">
                  <a:pos x="134" y="31"/>
                </a:cxn>
                <a:cxn ang="0">
                  <a:pos x="131" y="33"/>
                </a:cxn>
                <a:cxn ang="0">
                  <a:pos x="124" y="36"/>
                </a:cxn>
                <a:cxn ang="0">
                  <a:pos x="112" y="43"/>
                </a:cxn>
                <a:cxn ang="0">
                  <a:pos x="107" y="48"/>
                </a:cxn>
                <a:cxn ang="0">
                  <a:pos x="95" y="45"/>
                </a:cxn>
                <a:cxn ang="0">
                  <a:pos x="93" y="43"/>
                </a:cxn>
                <a:cxn ang="0">
                  <a:pos x="93" y="31"/>
                </a:cxn>
                <a:cxn ang="0">
                  <a:pos x="95" y="24"/>
                </a:cxn>
                <a:cxn ang="0">
                  <a:pos x="100" y="14"/>
                </a:cxn>
                <a:cxn ang="0">
                  <a:pos x="98" y="10"/>
                </a:cxn>
                <a:cxn ang="0">
                  <a:pos x="98" y="2"/>
                </a:cxn>
                <a:cxn ang="0">
                  <a:pos x="81" y="0"/>
                </a:cxn>
                <a:cxn ang="0">
                  <a:pos x="64" y="7"/>
                </a:cxn>
                <a:cxn ang="0">
                  <a:pos x="60" y="17"/>
                </a:cxn>
                <a:cxn ang="0">
                  <a:pos x="50" y="26"/>
                </a:cxn>
                <a:cxn ang="0">
                  <a:pos x="48" y="36"/>
                </a:cxn>
                <a:cxn ang="0">
                  <a:pos x="41" y="33"/>
                </a:cxn>
                <a:cxn ang="0">
                  <a:pos x="33" y="31"/>
                </a:cxn>
                <a:cxn ang="0">
                  <a:pos x="26" y="29"/>
                </a:cxn>
                <a:cxn ang="0">
                  <a:pos x="14" y="36"/>
                </a:cxn>
                <a:cxn ang="0">
                  <a:pos x="14" y="40"/>
                </a:cxn>
                <a:cxn ang="0">
                  <a:pos x="0" y="48"/>
                </a:cxn>
                <a:cxn ang="0">
                  <a:pos x="0" y="62"/>
                </a:cxn>
                <a:cxn ang="0">
                  <a:pos x="198" y="57"/>
                </a:cxn>
              </a:cxnLst>
              <a:rect l="txL" t="txT" r="txR" b="txB"/>
              <a:pathLst>
                <a:path w="83" h="32">
                  <a:moveTo>
                    <a:pt x="83" y="24"/>
                  </a:moveTo>
                  <a:cubicBezTo>
                    <a:pt x="82" y="22"/>
                    <a:pt x="82" y="22"/>
                    <a:pt x="82" y="22"/>
                  </a:cubicBezTo>
                  <a:cubicBezTo>
                    <a:pt x="80" y="21"/>
                    <a:pt x="80" y="21"/>
                    <a:pt x="80" y="21"/>
                  </a:cubicBezTo>
                  <a:cubicBezTo>
                    <a:pt x="80" y="21"/>
                    <a:pt x="79" y="20"/>
                    <a:pt x="78" y="20"/>
                  </a:cubicBezTo>
                  <a:cubicBezTo>
                    <a:pt x="78" y="19"/>
                    <a:pt x="77" y="18"/>
                    <a:pt x="77" y="18"/>
                  </a:cubicBezTo>
                  <a:cubicBezTo>
                    <a:pt x="76" y="17"/>
                    <a:pt x="76" y="17"/>
                    <a:pt x="76" y="16"/>
                  </a:cubicBezTo>
                  <a:cubicBezTo>
                    <a:pt x="74" y="15"/>
                    <a:pt x="74" y="15"/>
                    <a:pt x="74" y="15"/>
                  </a:cubicBezTo>
                  <a:cubicBezTo>
                    <a:pt x="74" y="14"/>
                    <a:pt x="73" y="13"/>
                    <a:pt x="72" y="13"/>
                  </a:cubicBezTo>
                  <a:cubicBezTo>
                    <a:pt x="71" y="13"/>
                    <a:pt x="71" y="13"/>
                    <a:pt x="70" y="13"/>
                  </a:cubicBezTo>
                  <a:cubicBezTo>
                    <a:pt x="69" y="13"/>
                    <a:pt x="69" y="13"/>
                    <a:pt x="69" y="13"/>
                  </a:cubicBezTo>
                  <a:cubicBezTo>
                    <a:pt x="65" y="12"/>
                    <a:pt x="65" y="12"/>
                    <a:pt x="65" y="12"/>
                  </a:cubicBezTo>
                  <a:cubicBezTo>
                    <a:pt x="64" y="12"/>
                    <a:pt x="64" y="12"/>
                    <a:pt x="64" y="12"/>
                  </a:cubicBezTo>
                  <a:cubicBezTo>
                    <a:pt x="64" y="12"/>
                    <a:pt x="63" y="12"/>
                    <a:pt x="63" y="12"/>
                  </a:cubicBezTo>
                  <a:cubicBezTo>
                    <a:pt x="62" y="12"/>
                    <a:pt x="61" y="12"/>
                    <a:pt x="60" y="12"/>
                  </a:cubicBezTo>
                  <a:cubicBezTo>
                    <a:pt x="60" y="12"/>
                    <a:pt x="58" y="12"/>
                    <a:pt x="58" y="12"/>
                  </a:cubicBezTo>
                  <a:cubicBezTo>
                    <a:pt x="57" y="12"/>
                    <a:pt x="56" y="12"/>
                    <a:pt x="56" y="13"/>
                  </a:cubicBezTo>
                  <a:cubicBezTo>
                    <a:pt x="55" y="14"/>
                    <a:pt x="55" y="14"/>
                    <a:pt x="55" y="14"/>
                  </a:cubicBezTo>
                  <a:cubicBezTo>
                    <a:pt x="55" y="14"/>
                    <a:pt x="55" y="14"/>
                    <a:pt x="55" y="14"/>
                  </a:cubicBezTo>
                  <a:cubicBezTo>
                    <a:pt x="55" y="15"/>
                    <a:pt x="55" y="15"/>
                    <a:pt x="55" y="15"/>
                  </a:cubicBezTo>
                  <a:cubicBezTo>
                    <a:pt x="52" y="15"/>
                    <a:pt x="52" y="15"/>
                    <a:pt x="52" y="15"/>
                  </a:cubicBezTo>
                  <a:cubicBezTo>
                    <a:pt x="49" y="15"/>
                    <a:pt x="49" y="16"/>
                    <a:pt x="48" y="17"/>
                  </a:cubicBezTo>
                  <a:cubicBezTo>
                    <a:pt x="48" y="17"/>
                    <a:pt x="48" y="18"/>
                    <a:pt x="47" y="18"/>
                  </a:cubicBezTo>
                  <a:cubicBezTo>
                    <a:pt x="45" y="18"/>
                    <a:pt x="45" y="19"/>
                    <a:pt x="45" y="20"/>
                  </a:cubicBezTo>
                  <a:cubicBezTo>
                    <a:pt x="45" y="20"/>
                    <a:pt x="45" y="20"/>
                    <a:pt x="45" y="20"/>
                  </a:cubicBezTo>
                  <a:cubicBezTo>
                    <a:pt x="44" y="20"/>
                    <a:pt x="43" y="20"/>
                    <a:pt x="42" y="20"/>
                  </a:cubicBezTo>
                  <a:cubicBezTo>
                    <a:pt x="41" y="19"/>
                    <a:pt x="41" y="19"/>
                    <a:pt x="40" y="19"/>
                  </a:cubicBezTo>
                  <a:cubicBezTo>
                    <a:pt x="40" y="19"/>
                    <a:pt x="40" y="19"/>
                    <a:pt x="40" y="19"/>
                  </a:cubicBezTo>
                  <a:cubicBezTo>
                    <a:pt x="39" y="18"/>
                    <a:pt x="39" y="18"/>
                    <a:pt x="39" y="18"/>
                  </a:cubicBezTo>
                  <a:cubicBezTo>
                    <a:pt x="38" y="17"/>
                    <a:pt x="38" y="17"/>
                    <a:pt x="38" y="17"/>
                  </a:cubicBezTo>
                  <a:cubicBezTo>
                    <a:pt x="39" y="13"/>
                    <a:pt x="39" y="13"/>
                    <a:pt x="39" y="13"/>
                  </a:cubicBezTo>
                  <a:cubicBezTo>
                    <a:pt x="39" y="12"/>
                    <a:pt x="39" y="11"/>
                    <a:pt x="39" y="11"/>
                  </a:cubicBezTo>
                  <a:cubicBezTo>
                    <a:pt x="40" y="10"/>
                    <a:pt x="40" y="10"/>
                    <a:pt x="40" y="10"/>
                  </a:cubicBezTo>
                  <a:cubicBezTo>
                    <a:pt x="40" y="10"/>
                    <a:pt x="40" y="10"/>
                    <a:pt x="40" y="10"/>
                  </a:cubicBezTo>
                  <a:cubicBezTo>
                    <a:pt x="40" y="10"/>
                    <a:pt x="41" y="8"/>
                    <a:pt x="42" y="6"/>
                  </a:cubicBezTo>
                  <a:cubicBezTo>
                    <a:pt x="42" y="5"/>
                    <a:pt x="42" y="5"/>
                    <a:pt x="42" y="4"/>
                  </a:cubicBezTo>
                  <a:cubicBezTo>
                    <a:pt x="41" y="4"/>
                    <a:pt x="41" y="4"/>
                    <a:pt x="41" y="4"/>
                  </a:cubicBezTo>
                  <a:cubicBezTo>
                    <a:pt x="41" y="4"/>
                    <a:pt x="41" y="4"/>
                    <a:pt x="41" y="4"/>
                  </a:cubicBezTo>
                  <a:cubicBezTo>
                    <a:pt x="41" y="1"/>
                    <a:pt x="41" y="1"/>
                    <a:pt x="41" y="1"/>
                  </a:cubicBezTo>
                  <a:cubicBezTo>
                    <a:pt x="36" y="0"/>
                    <a:pt x="36" y="0"/>
                    <a:pt x="36" y="0"/>
                  </a:cubicBezTo>
                  <a:cubicBezTo>
                    <a:pt x="34" y="0"/>
                    <a:pt x="34" y="0"/>
                    <a:pt x="34" y="0"/>
                  </a:cubicBezTo>
                  <a:cubicBezTo>
                    <a:pt x="30" y="0"/>
                    <a:pt x="30" y="0"/>
                    <a:pt x="30" y="0"/>
                  </a:cubicBezTo>
                  <a:cubicBezTo>
                    <a:pt x="27" y="3"/>
                    <a:pt x="27" y="3"/>
                    <a:pt x="27" y="3"/>
                  </a:cubicBezTo>
                  <a:cubicBezTo>
                    <a:pt x="26" y="5"/>
                    <a:pt x="26" y="5"/>
                    <a:pt x="26" y="5"/>
                  </a:cubicBezTo>
                  <a:cubicBezTo>
                    <a:pt x="25" y="7"/>
                    <a:pt x="25" y="7"/>
                    <a:pt x="25" y="7"/>
                  </a:cubicBezTo>
                  <a:cubicBezTo>
                    <a:pt x="23" y="9"/>
                    <a:pt x="23" y="9"/>
                    <a:pt x="23" y="9"/>
                  </a:cubicBezTo>
                  <a:cubicBezTo>
                    <a:pt x="21" y="11"/>
                    <a:pt x="21" y="11"/>
                    <a:pt x="21" y="11"/>
                  </a:cubicBezTo>
                  <a:cubicBezTo>
                    <a:pt x="20" y="13"/>
                    <a:pt x="20" y="13"/>
                    <a:pt x="20" y="13"/>
                  </a:cubicBezTo>
                  <a:cubicBezTo>
                    <a:pt x="20" y="15"/>
                    <a:pt x="20" y="15"/>
                    <a:pt x="20" y="15"/>
                  </a:cubicBezTo>
                  <a:cubicBezTo>
                    <a:pt x="19" y="15"/>
                    <a:pt x="19" y="15"/>
                    <a:pt x="19" y="15"/>
                  </a:cubicBezTo>
                  <a:cubicBezTo>
                    <a:pt x="17" y="14"/>
                    <a:pt x="17" y="14"/>
                    <a:pt x="17" y="14"/>
                  </a:cubicBezTo>
                  <a:cubicBezTo>
                    <a:pt x="15" y="13"/>
                    <a:pt x="15" y="13"/>
                    <a:pt x="14" y="13"/>
                  </a:cubicBezTo>
                  <a:cubicBezTo>
                    <a:pt x="14" y="13"/>
                    <a:pt x="14" y="13"/>
                    <a:pt x="14" y="13"/>
                  </a:cubicBezTo>
                  <a:cubicBezTo>
                    <a:pt x="13" y="12"/>
                    <a:pt x="13" y="12"/>
                    <a:pt x="13" y="12"/>
                  </a:cubicBezTo>
                  <a:cubicBezTo>
                    <a:pt x="11" y="12"/>
                    <a:pt x="11" y="12"/>
                    <a:pt x="11" y="12"/>
                  </a:cubicBezTo>
                  <a:cubicBezTo>
                    <a:pt x="8" y="12"/>
                    <a:pt x="8" y="12"/>
                    <a:pt x="8" y="12"/>
                  </a:cubicBezTo>
                  <a:cubicBezTo>
                    <a:pt x="6" y="15"/>
                    <a:pt x="6" y="15"/>
                    <a:pt x="6" y="15"/>
                  </a:cubicBezTo>
                  <a:cubicBezTo>
                    <a:pt x="6" y="18"/>
                    <a:pt x="6" y="18"/>
                    <a:pt x="6" y="18"/>
                  </a:cubicBezTo>
                  <a:cubicBezTo>
                    <a:pt x="6" y="17"/>
                    <a:pt x="6" y="17"/>
                    <a:pt x="6" y="17"/>
                  </a:cubicBezTo>
                  <a:cubicBezTo>
                    <a:pt x="2" y="17"/>
                    <a:pt x="2" y="17"/>
                    <a:pt x="2" y="17"/>
                  </a:cubicBezTo>
                  <a:cubicBezTo>
                    <a:pt x="0" y="20"/>
                    <a:pt x="0" y="20"/>
                    <a:pt x="0" y="20"/>
                  </a:cubicBezTo>
                  <a:cubicBezTo>
                    <a:pt x="0" y="23"/>
                    <a:pt x="0" y="23"/>
                    <a:pt x="0" y="23"/>
                  </a:cubicBezTo>
                  <a:cubicBezTo>
                    <a:pt x="0" y="26"/>
                    <a:pt x="0" y="26"/>
                    <a:pt x="0" y="26"/>
                  </a:cubicBezTo>
                  <a:cubicBezTo>
                    <a:pt x="12" y="30"/>
                    <a:pt x="24" y="32"/>
                    <a:pt x="38" y="32"/>
                  </a:cubicBezTo>
                  <a:cubicBezTo>
                    <a:pt x="54" y="32"/>
                    <a:pt x="69" y="29"/>
                    <a:pt x="83" y="24"/>
                  </a:cubicBezTo>
                  <a:close/>
                </a:path>
              </a:pathLst>
            </a:custGeom>
            <a:solidFill>
              <a:srgbClr val="B6E0A6">
                <a:alpha val="100000"/>
              </a:srgbClr>
            </a:solidFill>
            <a:ln w="9525">
              <a:noFill/>
            </a:ln>
          </p:spPr>
          <p:txBody>
            <a:bodyPr/>
            <a:lstStyle/>
            <a:p>
              <a:endParaRPr lang="zh-CN" altLang="en-US"/>
            </a:p>
          </p:txBody>
        </p:sp>
        <p:sp>
          <p:nvSpPr>
            <p:cNvPr id="20537" name="Freeform 98"/>
            <p:cNvSpPr/>
            <p:nvPr/>
          </p:nvSpPr>
          <p:spPr>
            <a:xfrm>
              <a:off x="24" y="5"/>
              <a:ext cx="571" cy="574"/>
            </a:xfrm>
            <a:custGeom>
              <a:avLst/>
              <a:gdLst>
                <a:gd name="txL" fmla="*/ 0 w 240"/>
                <a:gd name="txT" fmla="*/ 0 h 241"/>
                <a:gd name="txR" fmla="*/ 240 w 240"/>
                <a:gd name="txB" fmla="*/ 241 h 241"/>
              </a:gdLst>
              <a:ahLst/>
              <a:cxnLst>
                <a:cxn ang="0">
                  <a:pos x="504" y="498"/>
                </a:cxn>
                <a:cxn ang="0">
                  <a:pos x="502" y="464"/>
                </a:cxn>
                <a:cxn ang="0">
                  <a:pos x="528" y="438"/>
                </a:cxn>
                <a:cxn ang="0">
                  <a:pos x="545" y="395"/>
                </a:cxn>
                <a:cxn ang="0">
                  <a:pos x="561" y="372"/>
                </a:cxn>
                <a:cxn ang="0">
                  <a:pos x="571" y="350"/>
                </a:cxn>
                <a:cxn ang="0">
                  <a:pos x="564" y="322"/>
                </a:cxn>
                <a:cxn ang="0">
                  <a:pos x="533" y="281"/>
                </a:cxn>
                <a:cxn ang="0">
                  <a:pos x="516" y="252"/>
                </a:cxn>
                <a:cxn ang="0">
                  <a:pos x="500" y="231"/>
                </a:cxn>
                <a:cxn ang="0">
                  <a:pos x="497" y="198"/>
                </a:cxn>
                <a:cxn ang="0">
                  <a:pos x="512" y="145"/>
                </a:cxn>
                <a:cxn ang="0">
                  <a:pos x="504" y="129"/>
                </a:cxn>
                <a:cxn ang="0">
                  <a:pos x="485" y="88"/>
                </a:cxn>
                <a:cxn ang="0">
                  <a:pos x="462" y="74"/>
                </a:cxn>
                <a:cxn ang="0">
                  <a:pos x="354" y="0"/>
                </a:cxn>
                <a:cxn ang="0">
                  <a:pos x="328" y="7"/>
                </a:cxn>
                <a:cxn ang="0">
                  <a:pos x="324" y="29"/>
                </a:cxn>
                <a:cxn ang="0">
                  <a:pos x="281" y="36"/>
                </a:cxn>
                <a:cxn ang="0">
                  <a:pos x="238" y="69"/>
                </a:cxn>
                <a:cxn ang="0">
                  <a:pos x="224" y="98"/>
                </a:cxn>
                <a:cxn ang="0">
                  <a:pos x="271" y="107"/>
                </a:cxn>
                <a:cxn ang="0">
                  <a:pos x="226" y="131"/>
                </a:cxn>
                <a:cxn ang="0">
                  <a:pos x="195" y="117"/>
                </a:cxn>
                <a:cxn ang="0">
                  <a:pos x="176" y="126"/>
                </a:cxn>
                <a:cxn ang="0">
                  <a:pos x="202" y="150"/>
                </a:cxn>
                <a:cxn ang="0">
                  <a:pos x="228" y="136"/>
                </a:cxn>
                <a:cxn ang="0">
                  <a:pos x="288" y="138"/>
                </a:cxn>
                <a:cxn ang="0">
                  <a:pos x="331" y="167"/>
                </a:cxn>
                <a:cxn ang="0">
                  <a:pos x="354" y="198"/>
                </a:cxn>
                <a:cxn ang="0">
                  <a:pos x="416" y="222"/>
                </a:cxn>
                <a:cxn ang="0">
                  <a:pos x="409" y="272"/>
                </a:cxn>
                <a:cxn ang="0">
                  <a:pos x="376" y="331"/>
                </a:cxn>
                <a:cxn ang="0">
                  <a:pos x="343" y="372"/>
                </a:cxn>
                <a:cxn ang="0">
                  <a:pos x="312" y="407"/>
                </a:cxn>
                <a:cxn ang="0">
                  <a:pos x="297" y="429"/>
                </a:cxn>
                <a:cxn ang="0">
                  <a:pos x="288" y="450"/>
                </a:cxn>
                <a:cxn ang="0">
                  <a:pos x="266" y="474"/>
                </a:cxn>
                <a:cxn ang="0">
                  <a:pos x="245" y="448"/>
                </a:cxn>
                <a:cxn ang="0">
                  <a:pos x="238" y="405"/>
                </a:cxn>
                <a:cxn ang="0">
                  <a:pos x="238" y="350"/>
                </a:cxn>
                <a:cxn ang="0">
                  <a:pos x="209" y="286"/>
                </a:cxn>
                <a:cxn ang="0">
                  <a:pos x="188" y="243"/>
                </a:cxn>
                <a:cxn ang="0">
                  <a:pos x="202" y="183"/>
                </a:cxn>
                <a:cxn ang="0">
                  <a:pos x="167" y="174"/>
                </a:cxn>
                <a:cxn ang="0">
                  <a:pos x="128" y="148"/>
                </a:cxn>
                <a:cxn ang="0">
                  <a:pos x="79" y="91"/>
                </a:cxn>
                <a:cxn ang="0">
                  <a:pos x="221" y="553"/>
                </a:cxn>
                <a:cxn ang="0">
                  <a:pos x="240" y="543"/>
                </a:cxn>
                <a:cxn ang="0">
                  <a:pos x="257" y="538"/>
                </a:cxn>
                <a:cxn ang="0">
                  <a:pos x="288" y="512"/>
                </a:cxn>
                <a:cxn ang="0">
                  <a:pos x="307" y="526"/>
                </a:cxn>
                <a:cxn ang="0">
                  <a:pos x="300" y="555"/>
                </a:cxn>
                <a:cxn ang="0">
                  <a:pos x="319" y="555"/>
                </a:cxn>
                <a:cxn ang="0">
                  <a:pos x="340" y="543"/>
                </a:cxn>
                <a:cxn ang="0">
                  <a:pos x="371" y="543"/>
                </a:cxn>
                <a:cxn ang="0">
                  <a:pos x="393" y="560"/>
                </a:cxn>
              </a:cxnLst>
              <a:rect l="txL" t="txT" r="txR" b="txB"/>
              <a:pathLst>
                <a:path w="240" h="241">
                  <a:moveTo>
                    <a:pt x="171" y="239"/>
                  </a:moveTo>
                  <a:cubicBezTo>
                    <a:pt x="186" y="232"/>
                    <a:pt x="201" y="223"/>
                    <a:pt x="213" y="211"/>
                  </a:cubicBezTo>
                  <a:cubicBezTo>
                    <a:pt x="213" y="211"/>
                    <a:pt x="213" y="211"/>
                    <a:pt x="213" y="211"/>
                  </a:cubicBezTo>
                  <a:cubicBezTo>
                    <a:pt x="213" y="210"/>
                    <a:pt x="213" y="210"/>
                    <a:pt x="213" y="210"/>
                  </a:cubicBezTo>
                  <a:cubicBezTo>
                    <a:pt x="212" y="210"/>
                    <a:pt x="212" y="210"/>
                    <a:pt x="212" y="210"/>
                  </a:cubicBezTo>
                  <a:cubicBezTo>
                    <a:pt x="212" y="209"/>
                    <a:pt x="212" y="209"/>
                    <a:pt x="212" y="209"/>
                  </a:cubicBezTo>
                  <a:cubicBezTo>
                    <a:pt x="212" y="209"/>
                    <a:pt x="212" y="209"/>
                    <a:pt x="212" y="209"/>
                  </a:cubicBezTo>
                  <a:cubicBezTo>
                    <a:pt x="212" y="209"/>
                    <a:pt x="212" y="208"/>
                    <a:pt x="212" y="207"/>
                  </a:cubicBezTo>
                  <a:cubicBezTo>
                    <a:pt x="211" y="206"/>
                    <a:pt x="211" y="206"/>
                    <a:pt x="211" y="206"/>
                  </a:cubicBezTo>
                  <a:cubicBezTo>
                    <a:pt x="210" y="206"/>
                    <a:pt x="210" y="206"/>
                    <a:pt x="210" y="206"/>
                  </a:cubicBezTo>
                  <a:cubicBezTo>
                    <a:pt x="210" y="195"/>
                    <a:pt x="210" y="195"/>
                    <a:pt x="210" y="195"/>
                  </a:cubicBezTo>
                  <a:cubicBezTo>
                    <a:pt x="211" y="195"/>
                    <a:pt x="211" y="195"/>
                    <a:pt x="211" y="195"/>
                  </a:cubicBezTo>
                  <a:cubicBezTo>
                    <a:pt x="212" y="194"/>
                    <a:pt x="216" y="193"/>
                    <a:pt x="217" y="192"/>
                  </a:cubicBezTo>
                  <a:cubicBezTo>
                    <a:pt x="217" y="192"/>
                    <a:pt x="218" y="192"/>
                    <a:pt x="218" y="191"/>
                  </a:cubicBezTo>
                  <a:cubicBezTo>
                    <a:pt x="218" y="191"/>
                    <a:pt x="218" y="190"/>
                    <a:pt x="218" y="190"/>
                  </a:cubicBezTo>
                  <a:cubicBezTo>
                    <a:pt x="219" y="189"/>
                    <a:pt x="219" y="188"/>
                    <a:pt x="220" y="188"/>
                  </a:cubicBezTo>
                  <a:cubicBezTo>
                    <a:pt x="220" y="188"/>
                    <a:pt x="220" y="188"/>
                    <a:pt x="220" y="187"/>
                  </a:cubicBezTo>
                  <a:cubicBezTo>
                    <a:pt x="220" y="185"/>
                    <a:pt x="221" y="185"/>
                    <a:pt x="222" y="184"/>
                  </a:cubicBezTo>
                  <a:cubicBezTo>
                    <a:pt x="222" y="184"/>
                    <a:pt x="222" y="184"/>
                    <a:pt x="223" y="183"/>
                  </a:cubicBezTo>
                  <a:cubicBezTo>
                    <a:pt x="224" y="182"/>
                    <a:pt x="225" y="181"/>
                    <a:pt x="225" y="181"/>
                  </a:cubicBezTo>
                  <a:cubicBezTo>
                    <a:pt x="228" y="177"/>
                    <a:pt x="228" y="177"/>
                    <a:pt x="228" y="177"/>
                  </a:cubicBezTo>
                  <a:cubicBezTo>
                    <a:pt x="228" y="176"/>
                    <a:pt x="228" y="175"/>
                    <a:pt x="228" y="172"/>
                  </a:cubicBezTo>
                  <a:cubicBezTo>
                    <a:pt x="228" y="167"/>
                    <a:pt x="228" y="167"/>
                    <a:pt x="228" y="166"/>
                  </a:cubicBezTo>
                  <a:cubicBezTo>
                    <a:pt x="229" y="166"/>
                    <a:pt x="229" y="166"/>
                    <a:pt x="229" y="166"/>
                  </a:cubicBezTo>
                  <a:cubicBezTo>
                    <a:pt x="229" y="166"/>
                    <a:pt x="229" y="166"/>
                    <a:pt x="229" y="166"/>
                  </a:cubicBezTo>
                  <a:cubicBezTo>
                    <a:pt x="229" y="165"/>
                    <a:pt x="229" y="164"/>
                    <a:pt x="229" y="164"/>
                  </a:cubicBezTo>
                  <a:cubicBezTo>
                    <a:pt x="229" y="163"/>
                    <a:pt x="230" y="162"/>
                    <a:pt x="230" y="162"/>
                  </a:cubicBezTo>
                  <a:cubicBezTo>
                    <a:pt x="232" y="160"/>
                    <a:pt x="232" y="160"/>
                    <a:pt x="232" y="160"/>
                  </a:cubicBezTo>
                  <a:cubicBezTo>
                    <a:pt x="232" y="160"/>
                    <a:pt x="232" y="160"/>
                    <a:pt x="232" y="160"/>
                  </a:cubicBezTo>
                  <a:cubicBezTo>
                    <a:pt x="232" y="160"/>
                    <a:pt x="234" y="158"/>
                    <a:pt x="236" y="156"/>
                  </a:cubicBezTo>
                  <a:cubicBezTo>
                    <a:pt x="236" y="155"/>
                    <a:pt x="236" y="155"/>
                    <a:pt x="236" y="155"/>
                  </a:cubicBezTo>
                  <a:cubicBezTo>
                    <a:pt x="237" y="154"/>
                    <a:pt x="237" y="154"/>
                    <a:pt x="237" y="154"/>
                  </a:cubicBezTo>
                  <a:cubicBezTo>
                    <a:pt x="238" y="153"/>
                    <a:pt x="238" y="152"/>
                    <a:pt x="238" y="152"/>
                  </a:cubicBezTo>
                  <a:cubicBezTo>
                    <a:pt x="238" y="153"/>
                    <a:pt x="238" y="153"/>
                    <a:pt x="238" y="153"/>
                  </a:cubicBezTo>
                  <a:cubicBezTo>
                    <a:pt x="238" y="152"/>
                    <a:pt x="238" y="152"/>
                    <a:pt x="238" y="152"/>
                  </a:cubicBezTo>
                  <a:cubicBezTo>
                    <a:pt x="238" y="151"/>
                    <a:pt x="240" y="148"/>
                    <a:pt x="240" y="147"/>
                  </a:cubicBezTo>
                  <a:cubicBezTo>
                    <a:pt x="240" y="146"/>
                    <a:pt x="240" y="146"/>
                    <a:pt x="240" y="146"/>
                  </a:cubicBezTo>
                  <a:cubicBezTo>
                    <a:pt x="238" y="145"/>
                    <a:pt x="238" y="145"/>
                    <a:pt x="238" y="145"/>
                  </a:cubicBezTo>
                  <a:cubicBezTo>
                    <a:pt x="236" y="144"/>
                    <a:pt x="236" y="144"/>
                    <a:pt x="236" y="144"/>
                  </a:cubicBezTo>
                  <a:cubicBezTo>
                    <a:pt x="237" y="139"/>
                    <a:pt x="237" y="139"/>
                    <a:pt x="237" y="139"/>
                  </a:cubicBezTo>
                  <a:cubicBezTo>
                    <a:pt x="237" y="137"/>
                    <a:pt x="237" y="136"/>
                    <a:pt x="237" y="135"/>
                  </a:cubicBezTo>
                  <a:cubicBezTo>
                    <a:pt x="237" y="135"/>
                    <a:pt x="237" y="135"/>
                    <a:pt x="237" y="135"/>
                  </a:cubicBezTo>
                  <a:cubicBezTo>
                    <a:pt x="238" y="131"/>
                    <a:pt x="238" y="131"/>
                    <a:pt x="238" y="131"/>
                  </a:cubicBezTo>
                  <a:cubicBezTo>
                    <a:pt x="238" y="129"/>
                    <a:pt x="237" y="124"/>
                    <a:pt x="237" y="123"/>
                  </a:cubicBezTo>
                  <a:cubicBezTo>
                    <a:pt x="237" y="123"/>
                    <a:pt x="237" y="122"/>
                    <a:pt x="237" y="121"/>
                  </a:cubicBezTo>
                  <a:cubicBezTo>
                    <a:pt x="235" y="121"/>
                    <a:pt x="235" y="121"/>
                    <a:pt x="235" y="121"/>
                  </a:cubicBezTo>
                  <a:cubicBezTo>
                    <a:pt x="234" y="121"/>
                    <a:pt x="229" y="119"/>
                    <a:pt x="228" y="119"/>
                  </a:cubicBezTo>
                  <a:cubicBezTo>
                    <a:pt x="224" y="118"/>
                    <a:pt x="224" y="118"/>
                    <a:pt x="224" y="118"/>
                  </a:cubicBezTo>
                  <a:cubicBezTo>
                    <a:pt x="221" y="117"/>
                    <a:pt x="221" y="117"/>
                    <a:pt x="221" y="117"/>
                  </a:cubicBezTo>
                  <a:cubicBezTo>
                    <a:pt x="221" y="117"/>
                    <a:pt x="221" y="114"/>
                    <a:pt x="221" y="114"/>
                  </a:cubicBezTo>
                  <a:cubicBezTo>
                    <a:pt x="221" y="113"/>
                    <a:pt x="220" y="113"/>
                    <a:pt x="220" y="112"/>
                  </a:cubicBezTo>
                  <a:cubicBezTo>
                    <a:pt x="219" y="111"/>
                    <a:pt x="219" y="110"/>
                    <a:pt x="219" y="110"/>
                  </a:cubicBezTo>
                  <a:cubicBezTo>
                    <a:pt x="218" y="109"/>
                    <a:pt x="218" y="109"/>
                    <a:pt x="217" y="108"/>
                  </a:cubicBezTo>
                  <a:cubicBezTo>
                    <a:pt x="217" y="107"/>
                    <a:pt x="217" y="106"/>
                    <a:pt x="217" y="106"/>
                  </a:cubicBezTo>
                  <a:cubicBezTo>
                    <a:pt x="217" y="106"/>
                    <a:pt x="217" y="105"/>
                    <a:pt x="216" y="105"/>
                  </a:cubicBezTo>
                  <a:cubicBezTo>
                    <a:pt x="216" y="105"/>
                    <a:pt x="215" y="104"/>
                    <a:pt x="215" y="103"/>
                  </a:cubicBezTo>
                  <a:cubicBezTo>
                    <a:pt x="215" y="103"/>
                    <a:pt x="215" y="103"/>
                    <a:pt x="215" y="102"/>
                  </a:cubicBezTo>
                  <a:cubicBezTo>
                    <a:pt x="215" y="102"/>
                    <a:pt x="214" y="102"/>
                    <a:pt x="214" y="102"/>
                  </a:cubicBezTo>
                  <a:cubicBezTo>
                    <a:pt x="214" y="101"/>
                    <a:pt x="213" y="100"/>
                    <a:pt x="213" y="100"/>
                  </a:cubicBezTo>
                  <a:cubicBezTo>
                    <a:pt x="210" y="97"/>
                    <a:pt x="210" y="97"/>
                    <a:pt x="210" y="97"/>
                  </a:cubicBezTo>
                  <a:cubicBezTo>
                    <a:pt x="210" y="97"/>
                    <a:pt x="210" y="97"/>
                    <a:pt x="210" y="97"/>
                  </a:cubicBezTo>
                  <a:cubicBezTo>
                    <a:pt x="210" y="97"/>
                    <a:pt x="210" y="95"/>
                    <a:pt x="209" y="91"/>
                  </a:cubicBezTo>
                  <a:cubicBezTo>
                    <a:pt x="209" y="90"/>
                    <a:pt x="209" y="90"/>
                    <a:pt x="209" y="90"/>
                  </a:cubicBezTo>
                  <a:cubicBezTo>
                    <a:pt x="209" y="90"/>
                    <a:pt x="209" y="89"/>
                    <a:pt x="209" y="89"/>
                  </a:cubicBezTo>
                  <a:cubicBezTo>
                    <a:pt x="209" y="88"/>
                    <a:pt x="208" y="87"/>
                    <a:pt x="208" y="86"/>
                  </a:cubicBezTo>
                  <a:cubicBezTo>
                    <a:pt x="209" y="85"/>
                    <a:pt x="209" y="83"/>
                    <a:pt x="209" y="83"/>
                  </a:cubicBezTo>
                  <a:cubicBezTo>
                    <a:pt x="209" y="82"/>
                    <a:pt x="210" y="80"/>
                    <a:pt x="209" y="79"/>
                  </a:cubicBezTo>
                  <a:cubicBezTo>
                    <a:pt x="209" y="77"/>
                    <a:pt x="209" y="76"/>
                    <a:pt x="210" y="75"/>
                  </a:cubicBezTo>
                  <a:cubicBezTo>
                    <a:pt x="211" y="68"/>
                    <a:pt x="211" y="68"/>
                    <a:pt x="211" y="68"/>
                  </a:cubicBezTo>
                  <a:cubicBezTo>
                    <a:pt x="211" y="65"/>
                    <a:pt x="212" y="64"/>
                    <a:pt x="213" y="64"/>
                  </a:cubicBezTo>
                  <a:cubicBezTo>
                    <a:pt x="214" y="62"/>
                    <a:pt x="214" y="62"/>
                    <a:pt x="214" y="62"/>
                  </a:cubicBezTo>
                  <a:cubicBezTo>
                    <a:pt x="214" y="62"/>
                    <a:pt x="214" y="61"/>
                    <a:pt x="215" y="61"/>
                  </a:cubicBezTo>
                  <a:cubicBezTo>
                    <a:pt x="215" y="61"/>
                    <a:pt x="215" y="60"/>
                    <a:pt x="215" y="60"/>
                  </a:cubicBezTo>
                  <a:cubicBezTo>
                    <a:pt x="215" y="58"/>
                    <a:pt x="215" y="58"/>
                    <a:pt x="215" y="58"/>
                  </a:cubicBezTo>
                  <a:cubicBezTo>
                    <a:pt x="215" y="58"/>
                    <a:pt x="215" y="56"/>
                    <a:pt x="215" y="55"/>
                  </a:cubicBezTo>
                  <a:cubicBezTo>
                    <a:pt x="215" y="55"/>
                    <a:pt x="215" y="55"/>
                    <a:pt x="215" y="55"/>
                  </a:cubicBezTo>
                  <a:cubicBezTo>
                    <a:pt x="212" y="54"/>
                    <a:pt x="212" y="54"/>
                    <a:pt x="212" y="54"/>
                  </a:cubicBezTo>
                  <a:cubicBezTo>
                    <a:pt x="212" y="54"/>
                    <a:pt x="212" y="54"/>
                    <a:pt x="212" y="54"/>
                  </a:cubicBezTo>
                  <a:cubicBezTo>
                    <a:pt x="212" y="54"/>
                    <a:pt x="211" y="53"/>
                    <a:pt x="209" y="52"/>
                  </a:cubicBezTo>
                  <a:cubicBezTo>
                    <a:pt x="208" y="51"/>
                    <a:pt x="208" y="50"/>
                    <a:pt x="208" y="50"/>
                  </a:cubicBezTo>
                  <a:cubicBezTo>
                    <a:pt x="208" y="49"/>
                    <a:pt x="208" y="49"/>
                    <a:pt x="208" y="48"/>
                  </a:cubicBezTo>
                  <a:cubicBezTo>
                    <a:pt x="207" y="45"/>
                    <a:pt x="207" y="45"/>
                    <a:pt x="207" y="45"/>
                  </a:cubicBezTo>
                  <a:cubicBezTo>
                    <a:pt x="204" y="43"/>
                    <a:pt x="204" y="43"/>
                    <a:pt x="204" y="43"/>
                  </a:cubicBezTo>
                  <a:cubicBezTo>
                    <a:pt x="204" y="43"/>
                    <a:pt x="204" y="37"/>
                    <a:pt x="204" y="37"/>
                  </a:cubicBezTo>
                  <a:cubicBezTo>
                    <a:pt x="204" y="37"/>
                    <a:pt x="204" y="37"/>
                    <a:pt x="204" y="36"/>
                  </a:cubicBezTo>
                  <a:cubicBezTo>
                    <a:pt x="204" y="36"/>
                    <a:pt x="204" y="36"/>
                    <a:pt x="204" y="36"/>
                  </a:cubicBezTo>
                  <a:cubicBezTo>
                    <a:pt x="203" y="36"/>
                    <a:pt x="203" y="36"/>
                    <a:pt x="203" y="36"/>
                  </a:cubicBezTo>
                  <a:cubicBezTo>
                    <a:pt x="202" y="36"/>
                    <a:pt x="201" y="36"/>
                    <a:pt x="200" y="35"/>
                  </a:cubicBezTo>
                  <a:cubicBezTo>
                    <a:pt x="194" y="34"/>
                    <a:pt x="194" y="34"/>
                    <a:pt x="194" y="34"/>
                  </a:cubicBezTo>
                  <a:cubicBezTo>
                    <a:pt x="194" y="31"/>
                    <a:pt x="194" y="31"/>
                    <a:pt x="194" y="31"/>
                  </a:cubicBezTo>
                  <a:cubicBezTo>
                    <a:pt x="194" y="30"/>
                    <a:pt x="194" y="30"/>
                    <a:pt x="194" y="30"/>
                  </a:cubicBezTo>
                  <a:cubicBezTo>
                    <a:pt x="194" y="30"/>
                    <a:pt x="194" y="30"/>
                    <a:pt x="194" y="30"/>
                  </a:cubicBezTo>
                  <a:cubicBezTo>
                    <a:pt x="190" y="29"/>
                    <a:pt x="190" y="29"/>
                    <a:pt x="190" y="29"/>
                  </a:cubicBezTo>
                  <a:cubicBezTo>
                    <a:pt x="191" y="24"/>
                    <a:pt x="191" y="24"/>
                    <a:pt x="191" y="24"/>
                  </a:cubicBezTo>
                  <a:cubicBezTo>
                    <a:pt x="200" y="23"/>
                    <a:pt x="200" y="23"/>
                    <a:pt x="200" y="23"/>
                  </a:cubicBezTo>
                  <a:cubicBezTo>
                    <a:pt x="185" y="12"/>
                    <a:pt x="168" y="4"/>
                    <a:pt x="149" y="0"/>
                  </a:cubicBezTo>
                  <a:cubicBezTo>
                    <a:pt x="149" y="0"/>
                    <a:pt x="149" y="0"/>
                    <a:pt x="149" y="0"/>
                  </a:cubicBezTo>
                  <a:cubicBezTo>
                    <a:pt x="148" y="1"/>
                    <a:pt x="148" y="1"/>
                    <a:pt x="148" y="1"/>
                  </a:cubicBezTo>
                  <a:cubicBezTo>
                    <a:pt x="147" y="2"/>
                    <a:pt x="145" y="3"/>
                    <a:pt x="145" y="3"/>
                  </a:cubicBezTo>
                  <a:cubicBezTo>
                    <a:pt x="143" y="5"/>
                    <a:pt x="143" y="5"/>
                    <a:pt x="143" y="5"/>
                  </a:cubicBezTo>
                  <a:cubicBezTo>
                    <a:pt x="142" y="4"/>
                    <a:pt x="142" y="4"/>
                    <a:pt x="142" y="4"/>
                  </a:cubicBezTo>
                  <a:cubicBezTo>
                    <a:pt x="142" y="4"/>
                    <a:pt x="140" y="3"/>
                    <a:pt x="138" y="3"/>
                  </a:cubicBezTo>
                  <a:cubicBezTo>
                    <a:pt x="137" y="3"/>
                    <a:pt x="136" y="2"/>
                    <a:pt x="136" y="2"/>
                  </a:cubicBezTo>
                  <a:cubicBezTo>
                    <a:pt x="137" y="3"/>
                    <a:pt x="137" y="3"/>
                    <a:pt x="137" y="3"/>
                  </a:cubicBezTo>
                  <a:cubicBezTo>
                    <a:pt x="138" y="5"/>
                    <a:pt x="138" y="5"/>
                    <a:pt x="138" y="5"/>
                  </a:cubicBezTo>
                  <a:cubicBezTo>
                    <a:pt x="137" y="7"/>
                    <a:pt x="137" y="7"/>
                    <a:pt x="137" y="7"/>
                  </a:cubicBezTo>
                  <a:cubicBezTo>
                    <a:pt x="137" y="11"/>
                    <a:pt x="137" y="11"/>
                    <a:pt x="137" y="11"/>
                  </a:cubicBezTo>
                  <a:cubicBezTo>
                    <a:pt x="136" y="12"/>
                    <a:pt x="136" y="12"/>
                    <a:pt x="136" y="12"/>
                  </a:cubicBezTo>
                  <a:cubicBezTo>
                    <a:pt x="136" y="12"/>
                    <a:pt x="134" y="12"/>
                    <a:pt x="133" y="12"/>
                  </a:cubicBezTo>
                  <a:cubicBezTo>
                    <a:pt x="131" y="12"/>
                    <a:pt x="131" y="12"/>
                    <a:pt x="131" y="12"/>
                  </a:cubicBezTo>
                  <a:cubicBezTo>
                    <a:pt x="126" y="12"/>
                    <a:pt x="126" y="12"/>
                    <a:pt x="126" y="12"/>
                  </a:cubicBezTo>
                  <a:cubicBezTo>
                    <a:pt x="124" y="14"/>
                    <a:pt x="124" y="14"/>
                    <a:pt x="124" y="14"/>
                  </a:cubicBezTo>
                  <a:cubicBezTo>
                    <a:pt x="121" y="13"/>
                    <a:pt x="121" y="13"/>
                    <a:pt x="121" y="13"/>
                  </a:cubicBezTo>
                  <a:cubicBezTo>
                    <a:pt x="118" y="15"/>
                    <a:pt x="118" y="15"/>
                    <a:pt x="118" y="15"/>
                  </a:cubicBezTo>
                  <a:cubicBezTo>
                    <a:pt x="115" y="15"/>
                    <a:pt x="115" y="15"/>
                    <a:pt x="115" y="15"/>
                  </a:cubicBezTo>
                  <a:cubicBezTo>
                    <a:pt x="111" y="18"/>
                    <a:pt x="111" y="18"/>
                    <a:pt x="111" y="18"/>
                  </a:cubicBezTo>
                  <a:cubicBezTo>
                    <a:pt x="105" y="21"/>
                    <a:pt x="105" y="21"/>
                    <a:pt x="105" y="21"/>
                  </a:cubicBezTo>
                  <a:cubicBezTo>
                    <a:pt x="104" y="24"/>
                    <a:pt x="104" y="24"/>
                    <a:pt x="104" y="24"/>
                  </a:cubicBezTo>
                  <a:cubicBezTo>
                    <a:pt x="101" y="26"/>
                    <a:pt x="101" y="26"/>
                    <a:pt x="101" y="26"/>
                  </a:cubicBezTo>
                  <a:cubicBezTo>
                    <a:pt x="100" y="29"/>
                    <a:pt x="100" y="29"/>
                    <a:pt x="100" y="29"/>
                  </a:cubicBezTo>
                  <a:cubicBezTo>
                    <a:pt x="96" y="30"/>
                    <a:pt x="96" y="30"/>
                    <a:pt x="96" y="30"/>
                  </a:cubicBezTo>
                  <a:cubicBezTo>
                    <a:pt x="94" y="31"/>
                    <a:pt x="94" y="31"/>
                    <a:pt x="94" y="31"/>
                  </a:cubicBezTo>
                  <a:cubicBezTo>
                    <a:pt x="94" y="35"/>
                    <a:pt x="94" y="35"/>
                    <a:pt x="94" y="35"/>
                  </a:cubicBezTo>
                  <a:cubicBezTo>
                    <a:pt x="93" y="38"/>
                    <a:pt x="93" y="38"/>
                    <a:pt x="93" y="38"/>
                  </a:cubicBezTo>
                  <a:cubicBezTo>
                    <a:pt x="93" y="39"/>
                    <a:pt x="93" y="39"/>
                    <a:pt x="93" y="39"/>
                  </a:cubicBezTo>
                  <a:cubicBezTo>
                    <a:pt x="94" y="41"/>
                    <a:pt x="94" y="41"/>
                    <a:pt x="94" y="41"/>
                  </a:cubicBezTo>
                  <a:cubicBezTo>
                    <a:pt x="98" y="43"/>
                    <a:pt x="98" y="43"/>
                    <a:pt x="98" y="43"/>
                  </a:cubicBezTo>
                  <a:cubicBezTo>
                    <a:pt x="100" y="43"/>
                    <a:pt x="100" y="43"/>
                    <a:pt x="100" y="43"/>
                  </a:cubicBezTo>
                  <a:cubicBezTo>
                    <a:pt x="103" y="44"/>
                    <a:pt x="103" y="44"/>
                    <a:pt x="103" y="44"/>
                  </a:cubicBezTo>
                  <a:cubicBezTo>
                    <a:pt x="108" y="44"/>
                    <a:pt x="108" y="44"/>
                    <a:pt x="108" y="44"/>
                  </a:cubicBezTo>
                  <a:cubicBezTo>
                    <a:pt x="110" y="45"/>
                    <a:pt x="110" y="45"/>
                    <a:pt x="110" y="45"/>
                  </a:cubicBezTo>
                  <a:cubicBezTo>
                    <a:pt x="114" y="45"/>
                    <a:pt x="114" y="45"/>
                    <a:pt x="114" y="45"/>
                  </a:cubicBezTo>
                  <a:cubicBezTo>
                    <a:pt x="118" y="47"/>
                    <a:pt x="118" y="47"/>
                    <a:pt x="118" y="47"/>
                  </a:cubicBezTo>
                  <a:cubicBezTo>
                    <a:pt x="118" y="49"/>
                    <a:pt x="118" y="49"/>
                    <a:pt x="118" y="49"/>
                  </a:cubicBezTo>
                  <a:cubicBezTo>
                    <a:pt x="116" y="52"/>
                    <a:pt x="116" y="52"/>
                    <a:pt x="116" y="52"/>
                  </a:cubicBezTo>
                  <a:cubicBezTo>
                    <a:pt x="114" y="53"/>
                    <a:pt x="114" y="53"/>
                    <a:pt x="114" y="53"/>
                  </a:cubicBezTo>
                  <a:cubicBezTo>
                    <a:pt x="99" y="53"/>
                    <a:pt x="99" y="53"/>
                    <a:pt x="99" y="53"/>
                  </a:cubicBezTo>
                  <a:cubicBezTo>
                    <a:pt x="95" y="55"/>
                    <a:pt x="95" y="55"/>
                    <a:pt x="95" y="55"/>
                  </a:cubicBezTo>
                  <a:cubicBezTo>
                    <a:pt x="88" y="55"/>
                    <a:pt x="88" y="55"/>
                    <a:pt x="88" y="55"/>
                  </a:cubicBezTo>
                  <a:cubicBezTo>
                    <a:pt x="87" y="52"/>
                    <a:pt x="87" y="52"/>
                    <a:pt x="87" y="52"/>
                  </a:cubicBezTo>
                  <a:cubicBezTo>
                    <a:pt x="87" y="50"/>
                    <a:pt x="87" y="50"/>
                    <a:pt x="87" y="50"/>
                  </a:cubicBezTo>
                  <a:cubicBezTo>
                    <a:pt x="86" y="49"/>
                    <a:pt x="86" y="49"/>
                    <a:pt x="86" y="49"/>
                  </a:cubicBezTo>
                  <a:cubicBezTo>
                    <a:pt x="85" y="49"/>
                    <a:pt x="85" y="49"/>
                    <a:pt x="85" y="49"/>
                  </a:cubicBezTo>
                  <a:cubicBezTo>
                    <a:pt x="82" y="49"/>
                    <a:pt x="82" y="49"/>
                    <a:pt x="82" y="49"/>
                  </a:cubicBezTo>
                  <a:cubicBezTo>
                    <a:pt x="80" y="49"/>
                    <a:pt x="80" y="49"/>
                    <a:pt x="80" y="49"/>
                  </a:cubicBezTo>
                  <a:cubicBezTo>
                    <a:pt x="77" y="49"/>
                    <a:pt x="77" y="49"/>
                    <a:pt x="77" y="49"/>
                  </a:cubicBezTo>
                  <a:cubicBezTo>
                    <a:pt x="75" y="50"/>
                    <a:pt x="75" y="50"/>
                    <a:pt x="75" y="50"/>
                  </a:cubicBezTo>
                  <a:cubicBezTo>
                    <a:pt x="74" y="52"/>
                    <a:pt x="74" y="52"/>
                    <a:pt x="74" y="52"/>
                  </a:cubicBezTo>
                  <a:cubicBezTo>
                    <a:pt x="74" y="53"/>
                    <a:pt x="74" y="53"/>
                    <a:pt x="74" y="53"/>
                  </a:cubicBezTo>
                  <a:cubicBezTo>
                    <a:pt x="74" y="53"/>
                    <a:pt x="74" y="53"/>
                    <a:pt x="74" y="53"/>
                  </a:cubicBezTo>
                  <a:cubicBezTo>
                    <a:pt x="76" y="54"/>
                    <a:pt x="76" y="54"/>
                    <a:pt x="76" y="54"/>
                  </a:cubicBezTo>
                  <a:cubicBezTo>
                    <a:pt x="80" y="54"/>
                    <a:pt x="80" y="54"/>
                    <a:pt x="80" y="54"/>
                  </a:cubicBezTo>
                  <a:cubicBezTo>
                    <a:pt x="84" y="54"/>
                    <a:pt x="84" y="54"/>
                    <a:pt x="84" y="54"/>
                  </a:cubicBezTo>
                  <a:cubicBezTo>
                    <a:pt x="85" y="57"/>
                    <a:pt x="85" y="57"/>
                    <a:pt x="85" y="57"/>
                  </a:cubicBezTo>
                  <a:cubicBezTo>
                    <a:pt x="85" y="61"/>
                    <a:pt x="85" y="61"/>
                    <a:pt x="85" y="61"/>
                  </a:cubicBezTo>
                  <a:cubicBezTo>
                    <a:pt x="85" y="63"/>
                    <a:pt x="85" y="63"/>
                    <a:pt x="85" y="63"/>
                  </a:cubicBezTo>
                  <a:cubicBezTo>
                    <a:pt x="86" y="63"/>
                    <a:pt x="86" y="63"/>
                    <a:pt x="86" y="63"/>
                  </a:cubicBezTo>
                  <a:cubicBezTo>
                    <a:pt x="90" y="63"/>
                    <a:pt x="90" y="63"/>
                    <a:pt x="90" y="63"/>
                  </a:cubicBezTo>
                  <a:cubicBezTo>
                    <a:pt x="90" y="63"/>
                    <a:pt x="90" y="63"/>
                    <a:pt x="90" y="63"/>
                  </a:cubicBezTo>
                  <a:cubicBezTo>
                    <a:pt x="93" y="60"/>
                    <a:pt x="93" y="60"/>
                    <a:pt x="93" y="60"/>
                  </a:cubicBezTo>
                  <a:cubicBezTo>
                    <a:pt x="94" y="59"/>
                    <a:pt x="94" y="59"/>
                    <a:pt x="94" y="59"/>
                  </a:cubicBezTo>
                  <a:cubicBezTo>
                    <a:pt x="96" y="57"/>
                    <a:pt x="96" y="57"/>
                    <a:pt x="96" y="57"/>
                  </a:cubicBezTo>
                  <a:cubicBezTo>
                    <a:pt x="100" y="57"/>
                    <a:pt x="100" y="57"/>
                    <a:pt x="100" y="57"/>
                  </a:cubicBezTo>
                  <a:cubicBezTo>
                    <a:pt x="104" y="56"/>
                    <a:pt x="104" y="56"/>
                    <a:pt x="104" y="56"/>
                  </a:cubicBezTo>
                  <a:cubicBezTo>
                    <a:pt x="106" y="56"/>
                    <a:pt x="106" y="56"/>
                    <a:pt x="106" y="56"/>
                  </a:cubicBezTo>
                  <a:cubicBezTo>
                    <a:pt x="109" y="58"/>
                    <a:pt x="109" y="58"/>
                    <a:pt x="109" y="58"/>
                  </a:cubicBezTo>
                  <a:cubicBezTo>
                    <a:pt x="112" y="59"/>
                    <a:pt x="112" y="59"/>
                    <a:pt x="112" y="59"/>
                  </a:cubicBezTo>
                  <a:cubicBezTo>
                    <a:pt x="121" y="58"/>
                    <a:pt x="121" y="58"/>
                    <a:pt x="121" y="58"/>
                  </a:cubicBezTo>
                  <a:cubicBezTo>
                    <a:pt x="124" y="59"/>
                    <a:pt x="124" y="59"/>
                    <a:pt x="124" y="59"/>
                  </a:cubicBezTo>
                  <a:cubicBezTo>
                    <a:pt x="128" y="63"/>
                    <a:pt x="128" y="63"/>
                    <a:pt x="128" y="63"/>
                  </a:cubicBezTo>
                  <a:cubicBezTo>
                    <a:pt x="129" y="67"/>
                    <a:pt x="129" y="67"/>
                    <a:pt x="129" y="67"/>
                  </a:cubicBezTo>
                  <a:cubicBezTo>
                    <a:pt x="131" y="68"/>
                    <a:pt x="131" y="68"/>
                    <a:pt x="131" y="68"/>
                  </a:cubicBezTo>
                  <a:cubicBezTo>
                    <a:pt x="135" y="68"/>
                    <a:pt x="135" y="68"/>
                    <a:pt x="135" y="68"/>
                  </a:cubicBezTo>
                  <a:cubicBezTo>
                    <a:pt x="139" y="70"/>
                    <a:pt x="139" y="70"/>
                    <a:pt x="139" y="70"/>
                  </a:cubicBezTo>
                  <a:cubicBezTo>
                    <a:pt x="141" y="70"/>
                    <a:pt x="141" y="70"/>
                    <a:pt x="141" y="70"/>
                  </a:cubicBezTo>
                  <a:cubicBezTo>
                    <a:pt x="145" y="72"/>
                    <a:pt x="145" y="72"/>
                    <a:pt x="145" y="72"/>
                  </a:cubicBezTo>
                  <a:cubicBezTo>
                    <a:pt x="148" y="76"/>
                    <a:pt x="148" y="76"/>
                    <a:pt x="148" y="76"/>
                  </a:cubicBezTo>
                  <a:cubicBezTo>
                    <a:pt x="149" y="82"/>
                    <a:pt x="149" y="82"/>
                    <a:pt x="149" y="82"/>
                  </a:cubicBezTo>
                  <a:cubicBezTo>
                    <a:pt x="148" y="83"/>
                    <a:pt x="148" y="83"/>
                    <a:pt x="148" y="83"/>
                  </a:cubicBezTo>
                  <a:cubicBezTo>
                    <a:pt x="149" y="83"/>
                    <a:pt x="149" y="83"/>
                    <a:pt x="149" y="83"/>
                  </a:cubicBezTo>
                  <a:cubicBezTo>
                    <a:pt x="151" y="85"/>
                    <a:pt x="151" y="85"/>
                    <a:pt x="151" y="85"/>
                  </a:cubicBezTo>
                  <a:cubicBezTo>
                    <a:pt x="155" y="86"/>
                    <a:pt x="155" y="86"/>
                    <a:pt x="155" y="86"/>
                  </a:cubicBezTo>
                  <a:cubicBezTo>
                    <a:pt x="163" y="87"/>
                    <a:pt x="163" y="87"/>
                    <a:pt x="163" y="87"/>
                  </a:cubicBezTo>
                  <a:cubicBezTo>
                    <a:pt x="169" y="90"/>
                    <a:pt x="169" y="90"/>
                    <a:pt x="169" y="90"/>
                  </a:cubicBezTo>
                  <a:cubicBezTo>
                    <a:pt x="173" y="91"/>
                    <a:pt x="173" y="91"/>
                    <a:pt x="173" y="91"/>
                  </a:cubicBezTo>
                  <a:cubicBezTo>
                    <a:pt x="175" y="93"/>
                    <a:pt x="175" y="93"/>
                    <a:pt x="175" y="93"/>
                  </a:cubicBezTo>
                  <a:cubicBezTo>
                    <a:pt x="179" y="95"/>
                    <a:pt x="179" y="95"/>
                    <a:pt x="179" y="95"/>
                  </a:cubicBezTo>
                  <a:cubicBezTo>
                    <a:pt x="182" y="99"/>
                    <a:pt x="182" y="99"/>
                    <a:pt x="182" y="99"/>
                  </a:cubicBezTo>
                  <a:cubicBezTo>
                    <a:pt x="183" y="104"/>
                    <a:pt x="183" y="104"/>
                    <a:pt x="183" y="104"/>
                  </a:cubicBezTo>
                  <a:cubicBezTo>
                    <a:pt x="182" y="110"/>
                    <a:pt x="182" y="110"/>
                    <a:pt x="182" y="110"/>
                  </a:cubicBezTo>
                  <a:cubicBezTo>
                    <a:pt x="175" y="111"/>
                    <a:pt x="175" y="111"/>
                    <a:pt x="175" y="111"/>
                  </a:cubicBezTo>
                  <a:cubicBezTo>
                    <a:pt x="172" y="114"/>
                    <a:pt x="172" y="114"/>
                    <a:pt x="172" y="114"/>
                  </a:cubicBezTo>
                  <a:cubicBezTo>
                    <a:pt x="172" y="118"/>
                    <a:pt x="172" y="118"/>
                    <a:pt x="172" y="118"/>
                  </a:cubicBezTo>
                  <a:cubicBezTo>
                    <a:pt x="172" y="123"/>
                    <a:pt x="172" y="123"/>
                    <a:pt x="172" y="123"/>
                  </a:cubicBezTo>
                  <a:cubicBezTo>
                    <a:pt x="171" y="128"/>
                    <a:pt x="171" y="128"/>
                    <a:pt x="171" y="128"/>
                  </a:cubicBezTo>
                  <a:cubicBezTo>
                    <a:pt x="168" y="132"/>
                    <a:pt x="168" y="132"/>
                    <a:pt x="168" y="132"/>
                  </a:cubicBezTo>
                  <a:cubicBezTo>
                    <a:pt x="165" y="136"/>
                    <a:pt x="165" y="136"/>
                    <a:pt x="165" y="136"/>
                  </a:cubicBezTo>
                  <a:cubicBezTo>
                    <a:pt x="158" y="139"/>
                    <a:pt x="158" y="139"/>
                    <a:pt x="158" y="139"/>
                  </a:cubicBezTo>
                  <a:cubicBezTo>
                    <a:pt x="152" y="141"/>
                    <a:pt x="152" y="141"/>
                    <a:pt x="152" y="141"/>
                  </a:cubicBezTo>
                  <a:cubicBezTo>
                    <a:pt x="152" y="146"/>
                    <a:pt x="152" y="146"/>
                    <a:pt x="152" y="146"/>
                  </a:cubicBezTo>
                  <a:cubicBezTo>
                    <a:pt x="151" y="148"/>
                    <a:pt x="151" y="148"/>
                    <a:pt x="151" y="148"/>
                  </a:cubicBezTo>
                  <a:cubicBezTo>
                    <a:pt x="150" y="150"/>
                    <a:pt x="150" y="150"/>
                    <a:pt x="150" y="150"/>
                  </a:cubicBezTo>
                  <a:cubicBezTo>
                    <a:pt x="146" y="153"/>
                    <a:pt x="146" y="153"/>
                    <a:pt x="146" y="153"/>
                  </a:cubicBezTo>
                  <a:cubicBezTo>
                    <a:pt x="144" y="156"/>
                    <a:pt x="144" y="156"/>
                    <a:pt x="144" y="156"/>
                  </a:cubicBezTo>
                  <a:cubicBezTo>
                    <a:pt x="142" y="159"/>
                    <a:pt x="142" y="159"/>
                    <a:pt x="142" y="159"/>
                  </a:cubicBezTo>
                  <a:cubicBezTo>
                    <a:pt x="139" y="160"/>
                    <a:pt x="139" y="160"/>
                    <a:pt x="139" y="160"/>
                  </a:cubicBezTo>
                  <a:cubicBezTo>
                    <a:pt x="137" y="161"/>
                    <a:pt x="137" y="161"/>
                    <a:pt x="137" y="161"/>
                  </a:cubicBezTo>
                  <a:cubicBezTo>
                    <a:pt x="135" y="166"/>
                    <a:pt x="135" y="166"/>
                    <a:pt x="135" y="166"/>
                  </a:cubicBezTo>
                  <a:cubicBezTo>
                    <a:pt x="133" y="169"/>
                    <a:pt x="133" y="169"/>
                    <a:pt x="133" y="169"/>
                  </a:cubicBezTo>
                  <a:cubicBezTo>
                    <a:pt x="131" y="171"/>
                    <a:pt x="131" y="171"/>
                    <a:pt x="131" y="171"/>
                  </a:cubicBezTo>
                  <a:cubicBezTo>
                    <a:pt x="128" y="172"/>
                    <a:pt x="128" y="172"/>
                    <a:pt x="128" y="172"/>
                  </a:cubicBezTo>
                  <a:cubicBezTo>
                    <a:pt x="126" y="173"/>
                    <a:pt x="126" y="173"/>
                    <a:pt x="126" y="173"/>
                  </a:cubicBezTo>
                  <a:cubicBezTo>
                    <a:pt x="125" y="174"/>
                    <a:pt x="125" y="174"/>
                    <a:pt x="125" y="174"/>
                  </a:cubicBezTo>
                  <a:cubicBezTo>
                    <a:pt x="125" y="177"/>
                    <a:pt x="125" y="177"/>
                    <a:pt x="125" y="177"/>
                  </a:cubicBezTo>
                  <a:cubicBezTo>
                    <a:pt x="125" y="178"/>
                    <a:pt x="125" y="178"/>
                    <a:pt x="125" y="178"/>
                  </a:cubicBezTo>
                  <a:cubicBezTo>
                    <a:pt x="125" y="180"/>
                    <a:pt x="125" y="180"/>
                    <a:pt x="125" y="180"/>
                  </a:cubicBezTo>
                  <a:cubicBezTo>
                    <a:pt x="125" y="184"/>
                    <a:pt x="125" y="184"/>
                    <a:pt x="125" y="184"/>
                  </a:cubicBezTo>
                  <a:cubicBezTo>
                    <a:pt x="122" y="184"/>
                    <a:pt x="122" y="184"/>
                    <a:pt x="122" y="184"/>
                  </a:cubicBezTo>
                  <a:cubicBezTo>
                    <a:pt x="120" y="184"/>
                    <a:pt x="120" y="184"/>
                    <a:pt x="120" y="184"/>
                  </a:cubicBezTo>
                  <a:cubicBezTo>
                    <a:pt x="119" y="185"/>
                    <a:pt x="119" y="185"/>
                    <a:pt x="119" y="185"/>
                  </a:cubicBezTo>
                  <a:cubicBezTo>
                    <a:pt x="119" y="188"/>
                    <a:pt x="119" y="188"/>
                    <a:pt x="119" y="188"/>
                  </a:cubicBezTo>
                  <a:cubicBezTo>
                    <a:pt x="121" y="189"/>
                    <a:pt x="121" y="189"/>
                    <a:pt x="121" y="189"/>
                  </a:cubicBezTo>
                  <a:cubicBezTo>
                    <a:pt x="125" y="190"/>
                    <a:pt x="125" y="190"/>
                    <a:pt x="125" y="190"/>
                  </a:cubicBezTo>
                  <a:cubicBezTo>
                    <a:pt x="125" y="193"/>
                    <a:pt x="125" y="193"/>
                    <a:pt x="125" y="193"/>
                  </a:cubicBezTo>
                  <a:cubicBezTo>
                    <a:pt x="124" y="198"/>
                    <a:pt x="124" y="198"/>
                    <a:pt x="124" y="198"/>
                  </a:cubicBezTo>
                  <a:cubicBezTo>
                    <a:pt x="120" y="201"/>
                    <a:pt x="120" y="201"/>
                    <a:pt x="120" y="201"/>
                  </a:cubicBezTo>
                  <a:cubicBezTo>
                    <a:pt x="117" y="201"/>
                    <a:pt x="117" y="201"/>
                    <a:pt x="117" y="201"/>
                  </a:cubicBezTo>
                  <a:cubicBezTo>
                    <a:pt x="112" y="199"/>
                    <a:pt x="112" y="199"/>
                    <a:pt x="112" y="199"/>
                  </a:cubicBezTo>
                  <a:cubicBezTo>
                    <a:pt x="110" y="198"/>
                    <a:pt x="110" y="198"/>
                    <a:pt x="110" y="198"/>
                  </a:cubicBezTo>
                  <a:cubicBezTo>
                    <a:pt x="110" y="198"/>
                    <a:pt x="108" y="197"/>
                    <a:pt x="106" y="195"/>
                  </a:cubicBezTo>
                  <a:cubicBezTo>
                    <a:pt x="105" y="193"/>
                    <a:pt x="105" y="193"/>
                    <a:pt x="105" y="193"/>
                  </a:cubicBezTo>
                  <a:cubicBezTo>
                    <a:pt x="105" y="192"/>
                    <a:pt x="105" y="191"/>
                    <a:pt x="104" y="191"/>
                  </a:cubicBezTo>
                  <a:cubicBezTo>
                    <a:pt x="104" y="190"/>
                    <a:pt x="104" y="190"/>
                    <a:pt x="104" y="189"/>
                  </a:cubicBezTo>
                  <a:cubicBezTo>
                    <a:pt x="103" y="189"/>
                    <a:pt x="103" y="189"/>
                    <a:pt x="103" y="188"/>
                  </a:cubicBezTo>
                  <a:cubicBezTo>
                    <a:pt x="100" y="189"/>
                    <a:pt x="100" y="189"/>
                    <a:pt x="100" y="189"/>
                  </a:cubicBezTo>
                  <a:cubicBezTo>
                    <a:pt x="99" y="185"/>
                    <a:pt x="99" y="185"/>
                    <a:pt x="99" y="185"/>
                  </a:cubicBezTo>
                  <a:cubicBezTo>
                    <a:pt x="98" y="184"/>
                    <a:pt x="98" y="184"/>
                    <a:pt x="98" y="184"/>
                  </a:cubicBezTo>
                  <a:cubicBezTo>
                    <a:pt x="98" y="178"/>
                    <a:pt x="98" y="178"/>
                    <a:pt x="98" y="178"/>
                  </a:cubicBezTo>
                  <a:cubicBezTo>
                    <a:pt x="100" y="175"/>
                    <a:pt x="100" y="175"/>
                    <a:pt x="100" y="175"/>
                  </a:cubicBezTo>
                  <a:cubicBezTo>
                    <a:pt x="100" y="170"/>
                    <a:pt x="100" y="170"/>
                    <a:pt x="100" y="170"/>
                  </a:cubicBezTo>
                  <a:cubicBezTo>
                    <a:pt x="99" y="168"/>
                    <a:pt x="99" y="168"/>
                    <a:pt x="99" y="168"/>
                  </a:cubicBezTo>
                  <a:cubicBezTo>
                    <a:pt x="99" y="165"/>
                    <a:pt x="99" y="165"/>
                    <a:pt x="99" y="165"/>
                  </a:cubicBezTo>
                  <a:cubicBezTo>
                    <a:pt x="99" y="160"/>
                    <a:pt x="99" y="160"/>
                    <a:pt x="99" y="160"/>
                  </a:cubicBezTo>
                  <a:cubicBezTo>
                    <a:pt x="101" y="158"/>
                    <a:pt x="101" y="158"/>
                    <a:pt x="101" y="158"/>
                  </a:cubicBezTo>
                  <a:cubicBezTo>
                    <a:pt x="101" y="152"/>
                    <a:pt x="101" y="152"/>
                    <a:pt x="101" y="152"/>
                  </a:cubicBezTo>
                  <a:cubicBezTo>
                    <a:pt x="100" y="147"/>
                    <a:pt x="100" y="147"/>
                    <a:pt x="100" y="147"/>
                  </a:cubicBezTo>
                  <a:cubicBezTo>
                    <a:pt x="102" y="142"/>
                    <a:pt x="102" y="142"/>
                    <a:pt x="102" y="142"/>
                  </a:cubicBezTo>
                  <a:cubicBezTo>
                    <a:pt x="102" y="126"/>
                    <a:pt x="102" y="126"/>
                    <a:pt x="102" y="126"/>
                  </a:cubicBezTo>
                  <a:cubicBezTo>
                    <a:pt x="99" y="124"/>
                    <a:pt x="99" y="124"/>
                    <a:pt x="99" y="124"/>
                  </a:cubicBezTo>
                  <a:cubicBezTo>
                    <a:pt x="95" y="121"/>
                    <a:pt x="95" y="121"/>
                    <a:pt x="95" y="121"/>
                  </a:cubicBezTo>
                  <a:cubicBezTo>
                    <a:pt x="91" y="120"/>
                    <a:pt x="91" y="120"/>
                    <a:pt x="91" y="120"/>
                  </a:cubicBezTo>
                  <a:cubicBezTo>
                    <a:pt x="88" y="120"/>
                    <a:pt x="88" y="120"/>
                    <a:pt x="88" y="120"/>
                  </a:cubicBezTo>
                  <a:cubicBezTo>
                    <a:pt x="86" y="116"/>
                    <a:pt x="86" y="116"/>
                    <a:pt x="86" y="116"/>
                  </a:cubicBezTo>
                  <a:cubicBezTo>
                    <a:pt x="85" y="112"/>
                    <a:pt x="85" y="112"/>
                    <a:pt x="85" y="112"/>
                  </a:cubicBezTo>
                  <a:cubicBezTo>
                    <a:pt x="85" y="109"/>
                    <a:pt x="85" y="109"/>
                    <a:pt x="85" y="109"/>
                  </a:cubicBezTo>
                  <a:cubicBezTo>
                    <a:pt x="84" y="106"/>
                    <a:pt x="84" y="106"/>
                    <a:pt x="84" y="106"/>
                  </a:cubicBezTo>
                  <a:cubicBezTo>
                    <a:pt x="81" y="105"/>
                    <a:pt x="81" y="105"/>
                    <a:pt x="81" y="105"/>
                  </a:cubicBezTo>
                  <a:cubicBezTo>
                    <a:pt x="79" y="102"/>
                    <a:pt x="79" y="102"/>
                    <a:pt x="79" y="102"/>
                  </a:cubicBezTo>
                  <a:cubicBezTo>
                    <a:pt x="78" y="97"/>
                    <a:pt x="78" y="97"/>
                    <a:pt x="78" y="97"/>
                  </a:cubicBezTo>
                  <a:cubicBezTo>
                    <a:pt x="78" y="89"/>
                    <a:pt x="78" y="89"/>
                    <a:pt x="78" y="89"/>
                  </a:cubicBezTo>
                  <a:cubicBezTo>
                    <a:pt x="80" y="85"/>
                    <a:pt x="80" y="85"/>
                    <a:pt x="80" y="85"/>
                  </a:cubicBezTo>
                  <a:cubicBezTo>
                    <a:pt x="82" y="82"/>
                    <a:pt x="82" y="82"/>
                    <a:pt x="82" y="82"/>
                  </a:cubicBezTo>
                  <a:cubicBezTo>
                    <a:pt x="85" y="79"/>
                    <a:pt x="85" y="79"/>
                    <a:pt x="85" y="79"/>
                  </a:cubicBezTo>
                  <a:cubicBezTo>
                    <a:pt x="85" y="77"/>
                    <a:pt x="85" y="77"/>
                    <a:pt x="85" y="77"/>
                  </a:cubicBezTo>
                  <a:cubicBezTo>
                    <a:pt x="85" y="75"/>
                    <a:pt x="85" y="75"/>
                    <a:pt x="85" y="75"/>
                  </a:cubicBezTo>
                  <a:cubicBezTo>
                    <a:pt x="81" y="76"/>
                    <a:pt x="81" y="76"/>
                    <a:pt x="81" y="76"/>
                  </a:cubicBezTo>
                  <a:cubicBezTo>
                    <a:pt x="78" y="76"/>
                    <a:pt x="78" y="76"/>
                    <a:pt x="78" y="76"/>
                  </a:cubicBezTo>
                  <a:cubicBezTo>
                    <a:pt x="76" y="74"/>
                    <a:pt x="76" y="74"/>
                    <a:pt x="76" y="74"/>
                  </a:cubicBezTo>
                  <a:cubicBezTo>
                    <a:pt x="74" y="73"/>
                    <a:pt x="74" y="73"/>
                    <a:pt x="74" y="73"/>
                  </a:cubicBezTo>
                  <a:cubicBezTo>
                    <a:pt x="70" y="73"/>
                    <a:pt x="70" y="73"/>
                    <a:pt x="70" y="73"/>
                  </a:cubicBezTo>
                  <a:cubicBezTo>
                    <a:pt x="70" y="70"/>
                    <a:pt x="70" y="70"/>
                    <a:pt x="70" y="70"/>
                  </a:cubicBezTo>
                  <a:cubicBezTo>
                    <a:pt x="69" y="68"/>
                    <a:pt x="69" y="68"/>
                    <a:pt x="69" y="68"/>
                  </a:cubicBezTo>
                  <a:cubicBezTo>
                    <a:pt x="65" y="66"/>
                    <a:pt x="65" y="66"/>
                    <a:pt x="65" y="66"/>
                  </a:cubicBezTo>
                  <a:cubicBezTo>
                    <a:pt x="63" y="63"/>
                    <a:pt x="63" y="63"/>
                    <a:pt x="63" y="63"/>
                  </a:cubicBezTo>
                  <a:cubicBezTo>
                    <a:pt x="58" y="63"/>
                    <a:pt x="58" y="63"/>
                    <a:pt x="58" y="63"/>
                  </a:cubicBezTo>
                  <a:cubicBezTo>
                    <a:pt x="54" y="62"/>
                    <a:pt x="54" y="62"/>
                    <a:pt x="54" y="62"/>
                  </a:cubicBezTo>
                  <a:cubicBezTo>
                    <a:pt x="51" y="64"/>
                    <a:pt x="51" y="64"/>
                    <a:pt x="51" y="64"/>
                  </a:cubicBezTo>
                  <a:cubicBezTo>
                    <a:pt x="44" y="64"/>
                    <a:pt x="44" y="64"/>
                    <a:pt x="44" y="64"/>
                  </a:cubicBezTo>
                  <a:cubicBezTo>
                    <a:pt x="41" y="59"/>
                    <a:pt x="41" y="59"/>
                    <a:pt x="41" y="59"/>
                  </a:cubicBezTo>
                  <a:cubicBezTo>
                    <a:pt x="38" y="55"/>
                    <a:pt x="38" y="55"/>
                    <a:pt x="38" y="55"/>
                  </a:cubicBezTo>
                  <a:cubicBezTo>
                    <a:pt x="34" y="52"/>
                    <a:pt x="34" y="52"/>
                    <a:pt x="34" y="52"/>
                  </a:cubicBezTo>
                  <a:cubicBezTo>
                    <a:pt x="33" y="38"/>
                    <a:pt x="33" y="38"/>
                    <a:pt x="33" y="38"/>
                  </a:cubicBezTo>
                  <a:cubicBezTo>
                    <a:pt x="13" y="61"/>
                    <a:pt x="0" y="90"/>
                    <a:pt x="0" y="123"/>
                  </a:cubicBezTo>
                  <a:cubicBezTo>
                    <a:pt x="0" y="178"/>
                    <a:pt x="36" y="225"/>
                    <a:pt x="87" y="241"/>
                  </a:cubicBezTo>
                  <a:cubicBezTo>
                    <a:pt x="87" y="238"/>
                    <a:pt x="87" y="238"/>
                    <a:pt x="87" y="238"/>
                  </a:cubicBezTo>
                  <a:cubicBezTo>
                    <a:pt x="87" y="235"/>
                    <a:pt x="87" y="235"/>
                    <a:pt x="87" y="235"/>
                  </a:cubicBezTo>
                  <a:cubicBezTo>
                    <a:pt x="89" y="232"/>
                    <a:pt x="89" y="232"/>
                    <a:pt x="89" y="232"/>
                  </a:cubicBezTo>
                  <a:cubicBezTo>
                    <a:pt x="93" y="232"/>
                    <a:pt x="93" y="232"/>
                    <a:pt x="93" y="232"/>
                  </a:cubicBezTo>
                  <a:cubicBezTo>
                    <a:pt x="93" y="233"/>
                    <a:pt x="93" y="233"/>
                    <a:pt x="93" y="233"/>
                  </a:cubicBezTo>
                  <a:cubicBezTo>
                    <a:pt x="93" y="230"/>
                    <a:pt x="93" y="230"/>
                    <a:pt x="93" y="230"/>
                  </a:cubicBezTo>
                  <a:cubicBezTo>
                    <a:pt x="95" y="227"/>
                    <a:pt x="95" y="227"/>
                    <a:pt x="95" y="227"/>
                  </a:cubicBezTo>
                  <a:cubicBezTo>
                    <a:pt x="98" y="227"/>
                    <a:pt x="98" y="227"/>
                    <a:pt x="98" y="227"/>
                  </a:cubicBezTo>
                  <a:cubicBezTo>
                    <a:pt x="100" y="227"/>
                    <a:pt x="100" y="227"/>
                    <a:pt x="100" y="227"/>
                  </a:cubicBezTo>
                  <a:cubicBezTo>
                    <a:pt x="101" y="228"/>
                    <a:pt x="101" y="228"/>
                    <a:pt x="101" y="228"/>
                  </a:cubicBezTo>
                  <a:cubicBezTo>
                    <a:pt x="101" y="228"/>
                    <a:pt x="101" y="228"/>
                    <a:pt x="101" y="228"/>
                  </a:cubicBezTo>
                  <a:cubicBezTo>
                    <a:pt x="102" y="228"/>
                    <a:pt x="102" y="228"/>
                    <a:pt x="104" y="229"/>
                  </a:cubicBezTo>
                  <a:cubicBezTo>
                    <a:pt x="106" y="230"/>
                    <a:pt x="106" y="230"/>
                    <a:pt x="106" y="230"/>
                  </a:cubicBezTo>
                  <a:cubicBezTo>
                    <a:pt x="107" y="230"/>
                    <a:pt x="107" y="230"/>
                    <a:pt x="107" y="230"/>
                  </a:cubicBezTo>
                  <a:cubicBezTo>
                    <a:pt x="107" y="228"/>
                    <a:pt x="107" y="228"/>
                    <a:pt x="107" y="228"/>
                  </a:cubicBezTo>
                  <a:cubicBezTo>
                    <a:pt x="108" y="226"/>
                    <a:pt x="108" y="226"/>
                    <a:pt x="108" y="226"/>
                  </a:cubicBezTo>
                  <a:cubicBezTo>
                    <a:pt x="110" y="224"/>
                    <a:pt x="110" y="224"/>
                    <a:pt x="110" y="224"/>
                  </a:cubicBezTo>
                  <a:cubicBezTo>
                    <a:pt x="112" y="222"/>
                    <a:pt x="112" y="222"/>
                    <a:pt x="112" y="222"/>
                  </a:cubicBezTo>
                  <a:cubicBezTo>
                    <a:pt x="113" y="220"/>
                    <a:pt x="113" y="220"/>
                    <a:pt x="113" y="220"/>
                  </a:cubicBezTo>
                  <a:cubicBezTo>
                    <a:pt x="114" y="218"/>
                    <a:pt x="114" y="218"/>
                    <a:pt x="114" y="218"/>
                  </a:cubicBezTo>
                  <a:cubicBezTo>
                    <a:pt x="117" y="215"/>
                    <a:pt x="117" y="215"/>
                    <a:pt x="117" y="215"/>
                  </a:cubicBezTo>
                  <a:cubicBezTo>
                    <a:pt x="121" y="215"/>
                    <a:pt x="121" y="215"/>
                    <a:pt x="121" y="215"/>
                  </a:cubicBezTo>
                  <a:cubicBezTo>
                    <a:pt x="123" y="215"/>
                    <a:pt x="123" y="215"/>
                    <a:pt x="123" y="215"/>
                  </a:cubicBezTo>
                  <a:cubicBezTo>
                    <a:pt x="128" y="216"/>
                    <a:pt x="128" y="216"/>
                    <a:pt x="128" y="216"/>
                  </a:cubicBezTo>
                  <a:cubicBezTo>
                    <a:pt x="128" y="219"/>
                    <a:pt x="128" y="219"/>
                    <a:pt x="128" y="219"/>
                  </a:cubicBezTo>
                  <a:cubicBezTo>
                    <a:pt x="128" y="219"/>
                    <a:pt x="128" y="219"/>
                    <a:pt x="128" y="219"/>
                  </a:cubicBezTo>
                  <a:cubicBezTo>
                    <a:pt x="129" y="219"/>
                    <a:pt x="129" y="219"/>
                    <a:pt x="129" y="219"/>
                  </a:cubicBezTo>
                  <a:cubicBezTo>
                    <a:pt x="129" y="220"/>
                    <a:pt x="129" y="220"/>
                    <a:pt x="129" y="221"/>
                  </a:cubicBezTo>
                  <a:cubicBezTo>
                    <a:pt x="128" y="223"/>
                    <a:pt x="127" y="225"/>
                    <a:pt x="127" y="225"/>
                  </a:cubicBezTo>
                  <a:cubicBezTo>
                    <a:pt x="127" y="225"/>
                    <a:pt x="127" y="225"/>
                    <a:pt x="127" y="225"/>
                  </a:cubicBezTo>
                  <a:cubicBezTo>
                    <a:pt x="126" y="226"/>
                    <a:pt x="126" y="226"/>
                    <a:pt x="126" y="226"/>
                  </a:cubicBezTo>
                  <a:cubicBezTo>
                    <a:pt x="126" y="226"/>
                    <a:pt x="126" y="227"/>
                    <a:pt x="126" y="228"/>
                  </a:cubicBezTo>
                  <a:cubicBezTo>
                    <a:pt x="125" y="232"/>
                    <a:pt x="125" y="232"/>
                    <a:pt x="125" y="232"/>
                  </a:cubicBezTo>
                  <a:cubicBezTo>
                    <a:pt x="126" y="233"/>
                    <a:pt x="126" y="233"/>
                    <a:pt x="126" y="233"/>
                  </a:cubicBezTo>
                  <a:cubicBezTo>
                    <a:pt x="127" y="234"/>
                    <a:pt x="127" y="234"/>
                    <a:pt x="127" y="234"/>
                  </a:cubicBezTo>
                  <a:cubicBezTo>
                    <a:pt x="127" y="234"/>
                    <a:pt x="127" y="234"/>
                    <a:pt x="127" y="234"/>
                  </a:cubicBezTo>
                  <a:cubicBezTo>
                    <a:pt x="128" y="234"/>
                    <a:pt x="128" y="234"/>
                    <a:pt x="129" y="235"/>
                  </a:cubicBezTo>
                  <a:cubicBezTo>
                    <a:pt x="130" y="235"/>
                    <a:pt x="131" y="235"/>
                    <a:pt x="132" y="235"/>
                  </a:cubicBezTo>
                  <a:cubicBezTo>
                    <a:pt x="132" y="235"/>
                    <a:pt x="132" y="235"/>
                    <a:pt x="132" y="235"/>
                  </a:cubicBezTo>
                  <a:cubicBezTo>
                    <a:pt x="132" y="234"/>
                    <a:pt x="132" y="233"/>
                    <a:pt x="134" y="233"/>
                  </a:cubicBezTo>
                  <a:cubicBezTo>
                    <a:pt x="135" y="233"/>
                    <a:pt x="135" y="232"/>
                    <a:pt x="135" y="232"/>
                  </a:cubicBezTo>
                  <a:cubicBezTo>
                    <a:pt x="136" y="231"/>
                    <a:pt x="136" y="230"/>
                    <a:pt x="139" y="230"/>
                  </a:cubicBezTo>
                  <a:cubicBezTo>
                    <a:pt x="142" y="230"/>
                    <a:pt x="142" y="230"/>
                    <a:pt x="142" y="230"/>
                  </a:cubicBezTo>
                  <a:cubicBezTo>
                    <a:pt x="142" y="229"/>
                    <a:pt x="142" y="229"/>
                    <a:pt x="142" y="229"/>
                  </a:cubicBezTo>
                  <a:cubicBezTo>
                    <a:pt x="142" y="229"/>
                    <a:pt x="142" y="229"/>
                    <a:pt x="142" y="229"/>
                  </a:cubicBezTo>
                  <a:cubicBezTo>
                    <a:pt x="143" y="228"/>
                    <a:pt x="143" y="228"/>
                    <a:pt x="143" y="228"/>
                  </a:cubicBezTo>
                  <a:cubicBezTo>
                    <a:pt x="143" y="227"/>
                    <a:pt x="144" y="227"/>
                    <a:pt x="145" y="227"/>
                  </a:cubicBezTo>
                  <a:cubicBezTo>
                    <a:pt x="145" y="227"/>
                    <a:pt x="147" y="227"/>
                    <a:pt x="147" y="227"/>
                  </a:cubicBezTo>
                  <a:cubicBezTo>
                    <a:pt x="148" y="227"/>
                    <a:pt x="149" y="227"/>
                    <a:pt x="150" y="227"/>
                  </a:cubicBezTo>
                  <a:cubicBezTo>
                    <a:pt x="150" y="227"/>
                    <a:pt x="151" y="227"/>
                    <a:pt x="151" y="227"/>
                  </a:cubicBezTo>
                  <a:cubicBezTo>
                    <a:pt x="152" y="227"/>
                    <a:pt x="152" y="227"/>
                    <a:pt x="152" y="227"/>
                  </a:cubicBezTo>
                  <a:cubicBezTo>
                    <a:pt x="156" y="228"/>
                    <a:pt x="156" y="228"/>
                    <a:pt x="156" y="228"/>
                  </a:cubicBezTo>
                  <a:cubicBezTo>
                    <a:pt x="157" y="228"/>
                    <a:pt x="157" y="228"/>
                    <a:pt x="157" y="228"/>
                  </a:cubicBezTo>
                  <a:cubicBezTo>
                    <a:pt x="158" y="228"/>
                    <a:pt x="158" y="228"/>
                    <a:pt x="159" y="228"/>
                  </a:cubicBezTo>
                  <a:cubicBezTo>
                    <a:pt x="160" y="228"/>
                    <a:pt x="161" y="229"/>
                    <a:pt x="161" y="230"/>
                  </a:cubicBezTo>
                  <a:cubicBezTo>
                    <a:pt x="163" y="231"/>
                    <a:pt x="163" y="231"/>
                    <a:pt x="163" y="231"/>
                  </a:cubicBezTo>
                  <a:cubicBezTo>
                    <a:pt x="163" y="232"/>
                    <a:pt x="163" y="232"/>
                    <a:pt x="164" y="233"/>
                  </a:cubicBezTo>
                  <a:cubicBezTo>
                    <a:pt x="164" y="233"/>
                    <a:pt x="165" y="234"/>
                    <a:pt x="165" y="235"/>
                  </a:cubicBezTo>
                  <a:cubicBezTo>
                    <a:pt x="166" y="235"/>
                    <a:pt x="167" y="236"/>
                    <a:pt x="167" y="236"/>
                  </a:cubicBezTo>
                  <a:cubicBezTo>
                    <a:pt x="169" y="237"/>
                    <a:pt x="169" y="237"/>
                    <a:pt x="169" y="237"/>
                  </a:cubicBezTo>
                  <a:cubicBezTo>
                    <a:pt x="170" y="239"/>
                    <a:pt x="170" y="239"/>
                    <a:pt x="170" y="239"/>
                  </a:cubicBezTo>
                  <a:lnTo>
                    <a:pt x="171" y="239"/>
                  </a:lnTo>
                  <a:close/>
                </a:path>
              </a:pathLst>
            </a:custGeom>
            <a:solidFill>
              <a:srgbClr val="678A26">
                <a:alpha val="100000"/>
              </a:srgbClr>
            </a:solidFill>
            <a:ln w="9525">
              <a:noFill/>
            </a:ln>
          </p:spPr>
          <p:txBody>
            <a:bodyPr/>
            <a:lstStyle/>
            <a:p>
              <a:endParaRPr lang="zh-CN" altLang="en-US"/>
            </a:p>
          </p:txBody>
        </p:sp>
        <p:sp>
          <p:nvSpPr>
            <p:cNvPr id="20538" name="Freeform 99"/>
            <p:cNvSpPr/>
            <p:nvPr/>
          </p:nvSpPr>
          <p:spPr>
            <a:xfrm>
              <a:off x="179" y="138"/>
              <a:ext cx="247" cy="210"/>
            </a:xfrm>
            <a:custGeom>
              <a:avLst/>
              <a:gdLst>
                <a:gd name="txL" fmla="*/ 0 w 104"/>
                <a:gd name="txT" fmla="*/ 0 h 88"/>
                <a:gd name="txR" fmla="*/ 104 w 104"/>
                <a:gd name="txB" fmla="*/ 88 h 88"/>
              </a:gdLst>
              <a:ahLst/>
              <a:cxnLst>
                <a:cxn ang="0">
                  <a:pos x="93" y="105"/>
                </a:cxn>
                <a:cxn ang="0">
                  <a:pos x="93" y="112"/>
                </a:cxn>
                <a:cxn ang="0">
                  <a:pos x="93" y="136"/>
                </a:cxn>
                <a:cxn ang="0">
                  <a:pos x="93" y="198"/>
                </a:cxn>
                <a:cxn ang="0">
                  <a:pos x="105" y="203"/>
                </a:cxn>
                <a:cxn ang="0">
                  <a:pos x="242" y="86"/>
                </a:cxn>
                <a:cxn ang="0">
                  <a:pos x="247" y="81"/>
                </a:cxn>
                <a:cxn ang="0">
                  <a:pos x="233" y="74"/>
                </a:cxn>
                <a:cxn ang="0">
                  <a:pos x="214" y="72"/>
                </a:cxn>
                <a:cxn ang="0">
                  <a:pos x="204" y="69"/>
                </a:cxn>
                <a:cxn ang="0">
                  <a:pos x="200" y="64"/>
                </a:cxn>
                <a:cxn ang="0">
                  <a:pos x="197" y="64"/>
                </a:cxn>
                <a:cxn ang="0">
                  <a:pos x="200" y="62"/>
                </a:cxn>
                <a:cxn ang="0">
                  <a:pos x="197" y="48"/>
                </a:cxn>
                <a:cxn ang="0">
                  <a:pos x="190" y="38"/>
                </a:cxn>
                <a:cxn ang="0">
                  <a:pos x="181" y="33"/>
                </a:cxn>
                <a:cxn ang="0">
                  <a:pos x="176" y="33"/>
                </a:cxn>
                <a:cxn ang="0">
                  <a:pos x="166" y="29"/>
                </a:cxn>
                <a:cxn ang="0">
                  <a:pos x="157" y="29"/>
                </a:cxn>
                <a:cxn ang="0">
                  <a:pos x="152" y="26"/>
                </a:cxn>
                <a:cxn ang="0">
                  <a:pos x="150" y="17"/>
                </a:cxn>
                <a:cxn ang="0">
                  <a:pos x="140" y="7"/>
                </a:cxn>
                <a:cxn ang="0">
                  <a:pos x="133" y="5"/>
                </a:cxn>
                <a:cxn ang="0">
                  <a:pos x="112" y="7"/>
                </a:cxn>
                <a:cxn ang="0">
                  <a:pos x="105" y="5"/>
                </a:cxn>
                <a:cxn ang="0">
                  <a:pos x="97" y="0"/>
                </a:cxn>
                <a:cxn ang="0">
                  <a:pos x="93" y="0"/>
                </a:cxn>
                <a:cxn ang="0">
                  <a:pos x="93" y="0"/>
                </a:cxn>
                <a:cxn ang="0">
                  <a:pos x="93" y="2"/>
                </a:cxn>
                <a:cxn ang="0">
                  <a:pos x="71" y="5"/>
                </a:cxn>
                <a:cxn ang="0">
                  <a:pos x="69" y="7"/>
                </a:cxn>
                <a:cxn ang="0">
                  <a:pos x="67" y="10"/>
                </a:cxn>
                <a:cxn ang="0">
                  <a:pos x="59" y="17"/>
                </a:cxn>
                <a:cxn ang="0">
                  <a:pos x="59" y="17"/>
                </a:cxn>
                <a:cxn ang="0">
                  <a:pos x="50" y="17"/>
                </a:cxn>
                <a:cxn ang="0">
                  <a:pos x="48" y="17"/>
                </a:cxn>
                <a:cxn ang="0">
                  <a:pos x="48" y="12"/>
                </a:cxn>
                <a:cxn ang="0">
                  <a:pos x="48" y="10"/>
                </a:cxn>
                <a:cxn ang="0">
                  <a:pos x="0" y="24"/>
                </a:cxn>
                <a:cxn ang="0">
                  <a:pos x="0" y="24"/>
                </a:cxn>
                <a:cxn ang="0">
                  <a:pos x="10" y="29"/>
                </a:cxn>
                <a:cxn ang="0">
                  <a:pos x="12" y="33"/>
                </a:cxn>
                <a:cxn ang="0">
                  <a:pos x="12" y="41"/>
                </a:cxn>
                <a:cxn ang="0">
                  <a:pos x="21" y="41"/>
                </a:cxn>
                <a:cxn ang="0">
                  <a:pos x="26" y="43"/>
                </a:cxn>
                <a:cxn ang="0">
                  <a:pos x="31" y="48"/>
                </a:cxn>
                <a:cxn ang="0">
                  <a:pos x="38" y="48"/>
                </a:cxn>
                <a:cxn ang="0">
                  <a:pos x="48" y="45"/>
                </a:cxn>
                <a:cxn ang="0">
                  <a:pos x="48" y="50"/>
                </a:cxn>
                <a:cxn ang="0">
                  <a:pos x="48" y="55"/>
                </a:cxn>
                <a:cxn ang="0">
                  <a:pos x="40" y="62"/>
                </a:cxn>
                <a:cxn ang="0">
                  <a:pos x="36" y="69"/>
                </a:cxn>
                <a:cxn ang="0">
                  <a:pos x="31" y="79"/>
                </a:cxn>
                <a:cxn ang="0">
                  <a:pos x="31" y="98"/>
                </a:cxn>
                <a:cxn ang="0">
                  <a:pos x="31" y="105"/>
                </a:cxn>
                <a:cxn ang="0">
                  <a:pos x="93" y="105"/>
                </a:cxn>
              </a:cxnLst>
              <a:rect l="txL" t="txT" r="txR" b="txB"/>
              <a:pathLst>
                <a:path w="104" h="88">
                  <a:moveTo>
                    <a:pt x="39" y="44"/>
                  </a:moveTo>
                  <a:cubicBezTo>
                    <a:pt x="39" y="45"/>
                    <a:pt x="39" y="46"/>
                    <a:pt x="39" y="47"/>
                  </a:cubicBezTo>
                  <a:cubicBezTo>
                    <a:pt x="39" y="48"/>
                    <a:pt x="39" y="53"/>
                    <a:pt x="39" y="57"/>
                  </a:cubicBezTo>
                  <a:cubicBezTo>
                    <a:pt x="39" y="83"/>
                    <a:pt x="39" y="83"/>
                    <a:pt x="39" y="83"/>
                  </a:cubicBezTo>
                  <a:cubicBezTo>
                    <a:pt x="39" y="87"/>
                    <a:pt x="41" y="88"/>
                    <a:pt x="44" y="85"/>
                  </a:cubicBezTo>
                  <a:cubicBezTo>
                    <a:pt x="102" y="36"/>
                    <a:pt x="102" y="36"/>
                    <a:pt x="102" y="36"/>
                  </a:cubicBezTo>
                  <a:cubicBezTo>
                    <a:pt x="103" y="35"/>
                    <a:pt x="103" y="34"/>
                    <a:pt x="104" y="34"/>
                  </a:cubicBezTo>
                  <a:cubicBezTo>
                    <a:pt x="98" y="31"/>
                    <a:pt x="98" y="31"/>
                    <a:pt x="98" y="31"/>
                  </a:cubicBezTo>
                  <a:cubicBezTo>
                    <a:pt x="90" y="30"/>
                    <a:pt x="90" y="30"/>
                    <a:pt x="90" y="30"/>
                  </a:cubicBezTo>
                  <a:cubicBezTo>
                    <a:pt x="86" y="29"/>
                    <a:pt x="86" y="29"/>
                    <a:pt x="86" y="29"/>
                  </a:cubicBezTo>
                  <a:cubicBezTo>
                    <a:pt x="84" y="27"/>
                    <a:pt x="84" y="27"/>
                    <a:pt x="84" y="27"/>
                  </a:cubicBezTo>
                  <a:cubicBezTo>
                    <a:pt x="83" y="27"/>
                    <a:pt x="83" y="27"/>
                    <a:pt x="83" y="27"/>
                  </a:cubicBezTo>
                  <a:cubicBezTo>
                    <a:pt x="84" y="26"/>
                    <a:pt x="84" y="26"/>
                    <a:pt x="84" y="26"/>
                  </a:cubicBezTo>
                  <a:cubicBezTo>
                    <a:pt x="83" y="20"/>
                    <a:pt x="83" y="20"/>
                    <a:pt x="83" y="20"/>
                  </a:cubicBezTo>
                  <a:cubicBezTo>
                    <a:pt x="80" y="16"/>
                    <a:pt x="80" y="16"/>
                    <a:pt x="80" y="16"/>
                  </a:cubicBezTo>
                  <a:cubicBezTo>
                    <a:pt x="76" y="14"/>
                    <a:pt x="76" y="14"/>
                    <a:pt x="76" y="14"/>
                  </a:cubicBezTo>
                  <a:cubicBezTo>
                    <a:pt x="74" y="14"/>
                    <a:pt x="74" y="14"/>
                    <a:pt x="74" y="14"/>
                  </a:cubicBezTo>
                  <a:cubicBezTo>
                    <a:pt x="70" y="12"/>
                    <a:pt x="70" y="12"/>
                    <a:pt x="70" y="12"/>
                  </a:cubicBezTo>
                  <a:cubicBezTo>
                    <a:pt x="66" y="12"/>
                    <a:pt x="66" y="12"/>
                    <a:pt x="66" y="12"/>
                  </a:cubicBezTo>
                  <a:cubicBezTo>
                    <a:pt x="64" y="11"/>
                    <a:pt x="64" y="11"/>
                    <a:pt x="64" y="11"/>
                  </a:cubicBezTo>
                  <a:cubicBezTo>
                    <a:pt x="63" y="7"/>
                    <a:pt x="63" y="7"/>
                    <a:pt x="63" y="7"/>
                  </a:cubicBezTo>
                  <a:cubicBezTo>
                    <a:pt x="59" y="3"/>
                    <a:pt x="59" y="3"/>
                    <a:pt x="59" y="3"/>
                  </a:cubicBezTo>
                  <a:cubicBezTo>
                    <a:pt x="56" y="2"/>
                    <a:pt x="56" y="2"/>
                    <a:pt x="56" y="2"/>
                  </a:cubicBezTo>
                  <a:cubicBezTo>
                    <a:pt x="47" y="3"/>
                    <a:pt x="47" y="3"/>
                    <a:pt x="47" y="3"/>
                  </a:cubicBezTo>
                  <a:cubicBezTo>
                    <a:pt x="44" y="2"/>
                    <a:pt x="44" y="2"/>
                    <a:pt x="44" y="2"/>
                  </a:cubicBezTo>
                  <a:cubicBezTo>
                    <a:pt x="41" y="0"/>
                    <a:pt x="41" y="0"/>
                    <a:pt x="41" y="0"/>
                  </a:cubicBezTo>
                  <a:cubicBezTo>
                    <a:pt x="39" y="0"/>
                    <a:pt x="39" y="0"/>
                    <a:pt x="39" y="0"/>
                  </a:cubicBezTo>
                  <a:cubicBezTo>
                    <a:pt x="39" y="0"/>
                    <a:pt x="39" y="0"/>
                    <a:pt x="39" y="0"/>
                  </a:cubicBezTo>
                  <a:cubicBezTo>
                    <a:pt x="39" y="0"/>
                    <a:pt x="39" y="1"/>
                    <a:pt x="39" y="1"/>
                  </a:cubicBezTo>
                  <a:cubicBezTo>
                    <a:pt x="39" y="1"/>
                    <a:pt x="36" y="1"/>
                    <a:pt x="30" y="2"/>
                  </a:cubicBezTo>
                  <a:cubicBezTo>
                    <a:pt x="29" y="3"/>
                    <a:pt x="29" y="3"/>
                    <a:pt x="29" y="3"/>
                  </a:cubicBezTo>
                  <a:cubicBezTo>
                    <a:pt x="28" y="4"/>
                    <a:pt x="28" y="4"/>
                    <a:pt x="28" y="4"/>
                  </a:cubicBezTo>
                  <a:cubicBezTo>
                    <a:pt x="25" y="7"/>
                    <a:pt x="25" y="7"/>
                    <a:pt x="25" y="7"/>
                  </a:cubicBezTo>
                  <a:cubicBezTo>
                    <a:pt x="25" y="7"/>
                    <a:pt x="25" y="7"/>
                    <a:pt x="25" y="7"/>
                  </a:cubicBezTo>
                  <a:cubicBezTo>
                    <a:pt x="21" y="7"/>
                    <a:pt x="21" y="7"/>
                    <a:pt x="21" y="7"/>
                  </a:cubicBezTo>
                  <a:cubicBezTo>
                    <a:pt x="20" y="7"/>
                    <a:pt x="20" y="7"/>
                    <a:pt x="20" y="7"/>
                  </a:cubicBezTo>
                  <a:cubicBezTo>
                    <a:pt x="20" y="5"/>
                    <a:pt x="20" y="5"/>
                    <a:pt x="20" y="5"/>
                  </a:cubicBezTo>
                  <a:cubicBezTo>
                    <a:pt x="20" y="4"/>
                    <a:pt x="20" y="4"/>
                    <a:pt x="20" y="4"/>
                  </a:cubicBezTo>
                  <a:cubicBezTo>
                    <a:pt x="14" y="5"/>
                    <a:pt x="7" y="7"/>
                    <a:pt x="0" y="10"/>
                  </a:cubicBezTo>
                  <a:cubicBezTo>
                    <a:pt x="0" y="10"/>
                    <a:pt x="0" y="10"/>
                    <a:pt x="0" y="10"/>
                  </a:cubicBezTo>
                  <a:cubicBezTo>
                    <a:pt x="4" y="12"/>
                    <a:pt x="4" y="12"/>
                    <a:pt x="4" y="12"/>
                  </a:cubicBezTo>
                  <a:cubicBezTo>
                    <a:pt x="5" y="14"/>
                    <a:pt x="5" y="14"/>
                    <a:pt x="5" y="14"/>
                  </a:cubicBezTo>
                  <a:cubicBezTo>
                    <a:pt x="5" y="17"/>
                    <a:pt x="5" y="17"/>
                    <a:pt x="5" y="17"/>
                  </a:cubicBezTo>
                  <a:cubicBezTo>
                    <a:pt x="9" y="17"/>
                    <a:pt x="9" y="17"/>
                    <a:pt x="9" y="17"/>
                  </a:cubicBezTo>
                  <a:cubicBezTo>
                    <a:pt x="11" y="18"/>
                    <a:pt x="11" y="18"/>
                    <a:pt x="11" y="18"/>
                  </a:cubicBezTo>
                  <a:cubicBezTo>
                    <a:pt x="13" y="20"/>
                    <a:pt x="13" y="20"/>
                    <a:pt x="13" y="20"/>
                  </a:cubicBezTo>
                  <a:cubicBezTo>
                    <a:pt x="16" y="20"/>
                    <a:pt x="16" y="20"/>
                    <a:pt x="16" y="20"/>
                  </a:cubicBezTo>
                  <a:cubicBezTo>
                    <a:pt x="20" y="19"/>
                    <a:pt x="20" y="19"/>
                    <a:pt x="20" y="19"/>
                  </a:cubicBezTo>
                  <a:cubicBezTo>
                    <a:pt x="20" y="21"/>
                    <a:pt x="20" y="21"/>
                    <a:pt x="20" y="21"/>
                  </a:cubicBezTo>
                  <a:cubicBezTo>
                    <a:pt x="20" y="23"/>
                    <a:pt x="20" y="23"/>
                    <a:pt x="20" y="23"/>
                  </a:cubicBezTo>
                  <a:cubicBezTo>
                    <a:pt x="17" y="26"/>
                    <a:pt x="17" y="26"/>
                    <a:pt x="17" y="26"/>
                  </a:cubicBezTo>
                  <a:cubicBezTo>
                    <a:pt x="15" y="29"/>
                    <a:pt x="15" y="29"/>
                    <a:pt x="15" y="29"/>
                  </a:cubicBezTo>
                  <a:cubicBezTo>
                    <a:pt x="13" y="33"/>
                    <a:pt x="13" y="33"/>
                    <a:pt x="13" y="33"/>
                  </a:cubicBezTo>
                  <a:cubicBezTo>
                    <a:pt x="13" y="41"/>
                    <a:pt x="13" y="41"/>
                    <a:pt x="13" y="41"/>
                  </a:cubicBezTo>
                  <a:cubicBezTo>
                    <a:pt x="13" y="44"/>
                    <a:pt x="13" y="44"/>
                    <a:pt x="13" y="44"/>
                  </a:cubicBezTo>
                  <a:cubicBezTo>
                    <a:pt x="22" y="43"/>
                    <a:pt x="30" y="43"/>
                    <a:pt x="39" y="44"/>
                  </a:cubicBezTo>
                  <a:close/>
                </a:path>
              </a:pathLst>
            </a:custGeom>
            <a:solidFill>
              <a:srgbClr val="BAA686">
                <a:alpha val="100000"/>
              </a:srgbClr>
            </a:solidFill>
            <a:ln w="9525">
              <a:noFill/>
            </a:ln>
          </p:spPr>
          <p:txBody>
            <a:bodyPr/>
            <a:lstStyle/>
            <a:p>
              <a:endParaRPr lang="zh-CN" altLang="en-US"/>
            </a:p>
          </p:txBody>
        </p:sp>
        <p:sp>
          <p:nvSpPr>
            <p:cNvPr id="20539" name="Freeform 100"/>
            <p:cNvSpPr/>
            <p:nvPr/>
          </p:nvSpPr>
          <p:spPr>
            <a:xfrm>
              <a:off x="271" y="110"/>
              <a:ext cx="34" cy="21"/>
            </a:xfrm>
            <a:custGeom>
              <a:avLst/>
              <a:gdLst>
                <a:gd name="txL" fmla="*/ 0 w 14"/>
                <a:gd name="txT" fmla="*/ 0 h 9"/>
                <a:gd name="txR" fmla="*/ 14 w 14"/>
                <a:gd name="txB" fmla="*/ 9 h 9"/>
              </a:gdLst>
              <a:ahLst/>
              <a:cxnLst>
                <a:cxn ang="0">
                  <a:pos x="29" y="19"/>
                </a:cxn>
                <a:cxn ang="0">
                  <a:pos x="34" y="12"/>
                </a:cxn>
                <a:cxn ang="0">
                  <a:pos x="34" y="7"/>
                </a:cxn>
                <a:cxn ang="0">
                  <a:pos x="24" y="2"/>
                </a:cxn>
                <a:cxn ang="0">
                  <a:pos x="15" y="2"/>
                </a:cxn>
                <a:cxn ang="0">
                  <a:pos x="10" y="0"/>
                </a:cxn>
                <a:cxn ang="0">
                  <a:pos x="0" y="0"/>
                </a:cxn>
                <a:cxn ang="0">
                  <a:pos x="0" y="14"/>
                </a:cxn>
                <a:cxn ang="0">
                  <a:pos x="0" y="21"/>
                </a:cxn>
                <a:cxn ang="0">
                  <a:pos x="24" y="21"/>
                </a:cxn>
                <a:cxn ang="0">
                  <a:pos x="29" y="19"/>
                </a:cxn>
              </a:cxnLst>
              <a:rect l="txL" t="txT" r="txR" b="txB"/>
              <a:pathLst>
                <a:path w="14" h="9">
                  <a:moveTo>
                    <a:pt x="12" y="8"/>
                  </a:moveTo>
                  <a:cubicBezTo>
                    <a:pt x="14" y="5"/>
                    <a:pt x="14" y="5"/>
                    <a:pt x="14" y="5"/>
                  </a:cubicBezTo>
                  <a:cubicBezTo>
                    <a:pt x="14" y="3"/>
                    <a:pt x="14" y="3"/>
                    <a:pt x="14" y="3"/>
                  </a:cubicBezTo>
                  <a:cubicBezTo>
                    <a:pt x="10" y="1"/>
                    <a:pt x="10" y="1"/>
                    <a:pt x="10" y="1"/>
                  </a:cubicBezTo>
                  <a:cubicBezTo>
                    <a:pt x="6" y="1"/>
                    <a:pt x="6" y="1"/>
                    <a:pt x="6" y="1"/>
                  </a:cubicBezTo>
                  <a:cubicBezTo>
                    <a:pt x="4" y="0"/>
                    <a:pt x="4" y="0"/>
                    <a:pt x="4" y="0"/>
                  </a:cubicBezTo>
                  <a:cubicBezTo>
                    <a:pt x="0" y="0"/>
                    <a:pt x="0" y="0"/>
                    <a:pt x="0" y="0"/>
                  </a:cubicBezTo>
                  <a:cubicBezTo>
                    <a:pt x="0" y="6"/>
                    <a:pt x="0" y="6"/>
                    <a:pt x="0" y="6"/>
                  </a:cubicBezTo>
                  <a:cubicBezTo>
                    <a:pt x="0" y="7"/>
                    <a:pt x="0" y="8"/>
                    <a:pt x="0" y="9"/>
                  </a:cubicBezTo>
                  <a:cubicBezTo>
                    <a:pt x="10" y="9"/>
                    <a:pt x="10" y="9"/>
                    <a:pt x="10" y="9"/>
                  </a:cubicBezTo>
                  <a:lnTo>
                    <a:pt x="12" y="8"/>
                  </a:lnTo>
                  <a:close/>
                </a:path>
              </a:pathLst>
            </a:custGeom>
            <a:solidFill>
              <a:srgbClr val="BAA686">
                <a:alpha val="100000"/>
              </a:srgbClr>
            </a:solidFill>
            <a:ln w="9525">
              <a:noFill/>
            </a:ln>
          </p:spPr>
          <p:txBody>
            <a:bodyPr/>
            <a:lstStyle/>
            <a:p>
              <a:endParaRPr lang="zh-CN" altLang="en-US"/>
            </a:p>
          </p:txBody>
        </p:sp>
        <p:sp>
          <p:nvSpPr>
            <p:cNvPr id="20540" name="Freeform 101"/>
            <p:cNvSpPr/>
            <p:nvPr/>
          </p:nvSpPr>
          <p:spPr>
            <a:xfrm>
              <a:off x="269"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1" y="0"/>
                    <a:pt x="0" y="0"/>
                  </a:cubicBezTo>
                  <a:cubicBezTo>
                    <a:pt x="1" y="0"/>
                    <a:pt x="1" y="0"/>
                    <a:pt x="1" y="0"/>
                  </a:cubicBezTo>
                  <a:close/>
                </a:path>
              </a:pathLst>
            </a:custGeom>
            <a:solidFill>
              <a:srgbClr val="13646D">
                <a:alpha val="100000"/>
              </a:srgbClr>
            </a:solidFill>
            <a:ln w="9525">
              <a:noFill/>
            </a:ln>
          </p:spPr>
          <p:txBody>
            <a:bodyPr/>
            <a:lstStyle/>
            <a:p>
              <a:endParaRPr lang="zh-CN" altLang="en-US"/>
            </a:p>
          </p:txBody>
        </p:sp>
        <p:sp>
          <p:nvSpPr>
            <p:cNvPr id="20541" name="Freeform 102"/>
            <p:cNvSpPr/>
            <p:nvPr/>
          </p:nvSpPr>
          <p:spPr>
            <a:xfrm>
              <a:off x="252" y="143"/>
              <a:ext cx="3" cy="1"/>
            </a:xfrm>
            <a:custGeom>
              <a:avLst/>
              <a:gdLst>
                <a:gd name="txL" fmla="*/ 0 w 1"/>
                <a:gd name="txT" fmla="*/ 0 h 1"/>
                <a:gd name="txR" fmla="*/ 1 w 1"/>
                <a:gd name="txB" fmla="*/ 1 h 1"/>
              </a:gdLst>
              <a:ahLst/>
              <a:cxnLst>
                <a:cxn ang="0">
                  <a:pos x="3" y="0"/>
                </a:cxn>
                <a:cxn ang="0">
                  <a:pos x="0" y="0"/>
                </a:cxn>
                <a:cxn ang="0">
                  <a:pos x="3" y="0"/>
                </a:cxn>
              </a:cxnLst>
              <a:rect l="txL" t="txT" r="txR" b="txB"/>
              <a:pathLst>
                <a:path w="1" h="1">
                  <a:moveTo>
                    <a:pt x="1" y="0"/>
                  </a:moveTo>
                  <a:cubicBezTo>
                    <a:pt x="1" y="0"/>
                    <a:pt x="0" y="0"/>
                    <a:pt x="0" y="0"/>
                  </a:cubicBezTo>
                  <a:cubicBezTo>
                    <a:pt x="0" y="0"/>
                    <a:pt x="1" y="0"/>
                    <a:pt x="1" y="0"/>
                  </a:cubicBezTo>
                  <a:close/>
                </a:path>
              </a:pathLst>
            </a:custGeom>
            <a:solidFill>
              <a:srgbClr val="13646D">
                <a:alpha val="100000"/>
              </a:srgbClr>
            </a:solidFill>
            <a:ln w="9525">
              <a:noFill/>
            </a:ln>
          </p:spPr>
          <p:txBody>
            <a:bodyPr/>
            <a:lstStyle/>
            <a:p>
              <a:endParaRPr lang="zh-CN" altLang="en-US"/>
            </a:p>
          </p:txBody>
        </p:sp>
        <p:sp>
          <p:nvSpPr>
            <p:cNvPr id="20542" name="Freeform 103"/>
            <p:cNvSpPr/>
            <p:nvPr/>
          </p:nvSpPr>
          <p:spPr>
            <a:xfrm>
              <a:off x="260"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0" y="0"/>
                    <a:pt x="0" y="0"/>
                  </a:cubicBezTo>
                  <a:cubicBezTo>
                    <a:pt x="0" y="0"/>
                    <a:pt x="1" y="0"/>
                    <a:pt x="1" y="0"/>
                  </a:cubicBezTo>
                  <a:close/>
                </a:path>
              </a:pathLst>
            </a:custGeom>
            <a:solidFill>
              <a:srgbClr val="13646D">
                <a:alpha val="100000"/>
              </a:srgbClr>
            </a:solidFill>
            <a:ln w="9525">
              <a:noFill/>
            </a:ln>
          </p:spPr>
          <p:txBody>
            <a:bodyPr/>
            <a:lstStyle/>
            <a:p>
              <a:endParaRPr lang="zh-CN" altLang="en-US"/>
            </a:p>
          </p:txBody>
        </p:sp>
        <p:sp>
          <p:nvSpPr>
            <p:cNvPr id="20543" name="Freeform 104"/>
            <p:cNvSpPr/>
            <p:nvPr/>
          </p:nvSpPr>
          <p:spPr>
            <a:xfrm>
              <a:off x="255" y="141"/>
              <a:ext cx="5" cy="2"/>
            </a:xfrm>
            <a:custGeom>
              <a:avLst/>
              <a:gdLst>
                <a:gd name="txL" fmla="*/ 0 w 2"/>
                <a:gd name="txT" fmla="*/ 0 h 1"/>
                <a:gd name="txR" fmla="*/ 2 w 2"/>
                <a:gd name="txB" fmla="*/ 1 h 1"/>
              </a:gdLst>
              <a:ahLst/>
              <a:cxnLst>
                <a:cxn ang="0">
                  <a:pos x="5" y="0"/>
                </a:cxn>
                <a:cxn ang="0">
                  <a:pos x="0" y="2"/>
                </a:cxn>
                <a:cxn ang="0">
                  <a:pos x="5" y="0"/>
                </a:cxn>
              </a:cxnLst>
              <a:rect l="txL" t="txT" r="txR" b="txB"/>
              <a:pathLst>
                <a:path w="2" h="1">
                  <a:moveTo>
                    <a:pt x="2" y="0"/>
                  </a:moveTo>
                  <a:cubicBezTo>
                    <a:pt x="1" y="1"/>
                    <a:pt x="1" y="1"/>
                    <a:pt x="0" y="1"/>
                  </a:cubicBezTo>
                  <a:cubicBezTo>
                    <a:pt x="1" y="1"/>
                    <a:pt x="1" y="1"/>
                    <a:pt x="2" y="0"/>
                  </a:cubicBezTo>
                  <a:close/>
                </a:path>
              </a:pathLst>
            </a:custGeom>
            <a:solidFill>
              <a:srgbClr val="13646D">
                <a:alpha val="100000"/>
              </a:srgbClr>
            </a:solidFill>
            <a:ln w="9525">
              <a:noFill/>
            </a:ln>
          </p:spPr>
          <p:txBody>
            <a:bodyPr/>
            <a:lstStyle/>
            <a:p>
              <a:endParaRPr lang="zh-CN" altLang="en-US"/>
            </a:p>
          </p:txBody>
        </p:sp>
        <p:sp>
          <p:nvSpPr>
            <p:cNvPr id="20544" name="Freeform 105"/>
            <p:cNvSpPr/>
            <p:nvPr/>
          </p:nvSpPr>
          <p:spPr>
            <a:xfrm>
              <a:off x="226" y="143"/>
              <a:ext cx="24" cy="12"/>
            </a:xfrm>
            <a:custGeom>
              <a:avLst/>
              <a:gdLst>
                <a:gd name="txL" fmla="*/ 0 w 10"/>
                <a:gd name="txT" fmla="*/ 0 h 5"/>
                <a:gd name="txR" fmla="*/ 10 w 10"/>
                <a:gd name="txB" fmla="*/ 5 h 5"/>
              </a:gdLst>
              <a:ahLst/>
              <a:cxnLst>
                <a:cxn ang="0">
                  <a:pos x="2" y="12"/>
                </a:cxn>
                <a:cxn ang="0">
                  <a:pos x="12" y="12"/>
                </a:cxn>
                <a:cxn ang="0">
                  <a:pos x="12" y="12"/>
                </a:cxn>
                <a:cxn ang="0">
                  <a:pos x="19" y="5"/>
                </a:cxn>
                <a:cxn ang="0">
                  <a:pos x="22" y="2"/>
                </a:cxn>
                <a:cxn ang="0">
                  <a:pos x="24" y="0"/>
                </a:cxn>
                <a:cxn ang="0">
                  <a:pos x="0" y="5"/>
                </a:cxn>
                <a:cxn ang="0">
                  <a:pos x="0" y="7"/>
                </a:cxn>
                <a:cxn ang="0">
                  <a:pos x="0" y="12"/>
                </a:cxn>
                <a:cxn ang="0">
                  <a:pos x="2" y="12"/>
                </a:cxn>
              </a:cxnLst>
              <a:rect l="txL" t="txT" r="txR" b="txB"/>
              <a:pathLst>
                <a:path w="10" h="5">
                  <a:moveTo>
                    <a:pt x="1" y="5"/>
                  </a:moveTo>
                  <a:cubicBezTo>
                    <a:pt x="5" y="5"/>
                    <a:pt x="5" y="5"/>
                    <a:pt x="5" y="5"/>
                  </a:cubicBezTo>
                  <a:cubicBezTo>
                    <a:pt x="5" y="5"/>
                    <a:pt x="5" y="5"/>
                    <a:pt x="5" y="5"/>
                  </a:cubicBezTo>
                  <a:cubicBezTo>
                    <a:pt x="8" y="2"/>
                    <a:pt x="8" y="2"/>
                    <a:pt x="8" y="2"/>
                  </a:cubicBezTo>
                  <a:cubicBezTo>
                    <a:pt x="9" y="1"/>
                    <a:pt x="9" y="1"/>
                    <a:pt x="9" y="1"/>
                  </a:cubicBezTo>
                  <a:cubicBezTo>
                    <a:pt x="10" y="0"/>
                    <a:pt x="10" y="0"/>
                    <a:pt x="10" y="0"/>
                  </a:cubicBezTo>
                  <a:cubicBezTo>
                    <a:pt x="8" y="0"/>
                    <a:pt x="4" y="1"/>
                    <a:pt x="0" y="2"/>
                  </a:cubicBezTo>
                  <a:cubicBezTo>
                    <a:pt x="0" y="3"/>
                    <a:pt x="0" y="3"/>
                    <a:pt x="0" y="3"/>
                  </a:cubicBezTo>
                  <a:cubicBezTo>
                    <a:pt x="0" y="5"/>
                    <a:pt x="0" y="5"/>
                    <a:pt x="0" y="5"/>
                  </a:cubicBezTo>
                  <a:lnTo>
                    <a:pt x="1" y="5"/>
                  </a:lnTo>
                  <a:close/>
                </a:path>
              </a:pathLst>
            </a:custGeom>
            <a:solidFill>
              <a:srgbClr val="13646D">
                <a:alpha val="100000"/>
              </a:srgbClr>
            </a:solidFill>
            <a:ln w="9525">
              <a:noFill/>
            </a:ln>
          </p:spPr>
          <p:txBody>
            <a:bodyPr/>
            <a:lstStyle/>
            <a:p>
              <a:endParaRPr lang="zh-CN" altLang="en-US"/>
            </a:p>
          </p:txBody>
        </p:sp>
        <p:sp>
          <p:nvSpPr>
            <p:cNvPr id="20545" name="Freeform 106"/>
            <p:cNvSpPr/>
            <p:nvPr/>
          </p:nvSpPr>
          <p:spPr>
            <a:xfrm>
              <a:off x="271" y="77"/>
              <a:ext cx="158" cy="145"/>
            </a:xfrm>
            <a:custGeom>
              <a:avLst/>
              <a:gdLst>
                <a:gd name="txL" fmla="*/ 0 w 66"/>
                <a:gd name="txT" fmla="*/ 0 h 61"/>
                <a:gd name="txR" fmla="*/ 66 w 66"/>
                <a:gd name="txB" fmla="*/ 61 h 61"/>
              </a:gdLst>
              <a:ahLst/>
              <a:cxnLst>
                <a:cxn ang="0">
                  <a:pos x="5" y="62"/>
                </a:cxn>
                <a:cxn ang="0">
                  <a:pos x="12" y="67"/>
                </a:cxn>
                <a:cxn ang="0">
                  <a:pos x="19" y="69"/>
                </a:cxn>
                <a:cxn ang="0">
                  <a:pos x="41" y="67"/>
                </a:cxn>
                <a:cxn ang="0">
                  <a:pos x="48" y="69"/>
                </a:cxn>
                <a:cxn ang="0">
                  <a:pos x="57" y="78"/>
                </a:cxn>
                <a:cxn ang="0">
                  <a:pos x="60" y="88"/>
                </a:cxn>
                <a:cxn ang="0">
                  <a:pos x="65" y="90"/>
                </a:cxn>
                <a:cxn ang="0">
                  <a:pos x="74" y="90"/>
                </a:cxn>
                <a:cxn ang="0">
                  <a:pos x="84" y="95"/>
                </a:cxn>
                <a:cxn ang="0">
                  <a:pos x="89" y="95"/>
                </a:cxn>
                <a:cxn ang="0">
                  <a:pos x="98" y="100"/>
                </a:cxn>
                <a:cxn ang="0">
                  <a:pos x="105" y="109"/>
                </a:cxn>
                <a:cxn ang="0">
                  <a:pos x="108" y="124"/>
                </a:cxn>
                <a:cxn ang="0">
                  <a:pos x="105" y="126"/>
                </a:cxn>
                <a:cxn ang="0">
                  <a:pos x="108" y="126"/>
                </a:cxn>
                <a:cxn ang="0">
                  <a:pos x="113" y="131"/>
                </a:cxn>
                <a:cxn ang="0">
                  <a:pos x="122" y="133"/>
                </a:cxn>
                <a:cxn ang="0">
                  <a:pos x="141" y="135"/>
                </a:cxn>
                <a:cxn ang="0">
                  <a:pos x="156" y="143"/>
                </a:cxn>
                <a:cxn ang="0">
                  <a:pos x="153" y="145"/>
                </a:cxn>
                <a:cxn ang="0">
                  <a:pos x="151" y="126"/>
                </a:cxn>
                <a:cxn ang="0">
                  <a:pos x="12" y="7"/>
                </a:cxn>
                <a:cxn ang="0">
                  <a:pos x="0" y="12"/>
                </a:cxn>
                <a:cxn ang="0">
                  <a:pos x="0" y="33"/>
                </a:cxn>
                <a:cxn ang="0">
                  <a:pos x="10" y="33"/>
                </a:cxn>
                <a:cxn ang="0">
                  <a:pos x="14" y="36"/>
                </a:cxn>
                <a:cxn ang="0">
                  <a:pos x="24" y="36"/>
                </a:cxn>
                <a:cxn ang="0">
                  <a:pos x="34" y="40"/>
                </a:cxn>
                <a:cxn ang="0">
                  <a:pos x="34" y="45"/>
                </a:cxn>
                <a:cxn ang="0">
                  <a:pos x="29" y="52"/>
                </a:cxn>
                <a:cxn ang="0">
                  <a:pos x="24" y="55"/>
                </a:cxn>
                <a:cxn ang="0">
                  <a:pos x="0" y="55"/>
                </a:cxn>
                <a:cxn ang="0">
                  <a:pos x="0" y="62"/>
                </a:cxn>
                <a:cxn ang="0">
                  <a:pos x="0" y="62"/>
                </a:cxn>
                <a:cxn ang="0">
                  <a:pos x="5" y="62"/>
                </a:cxn>
              </a:cxnLst>
              <a:rect l="txL" t="txT" r="txR" b="txB"/>
              <a:pathLst>
                <a:path w="66" h="61">
                  <a:moveTo>
                    <a:pt x="2" y="26"/>
                  </a:moveTo>
                  <a:cubicBezTo>
                    <a:pt x="5" y="28"/>
                    <a:pt x="5" y="28"/>
                    <a:pt x="5" y="28"/>
                  </a:cubicBezTo>
                  <a:cubicBezTo>
                    <a:pt x="8" y="29"/>
                    <a:pt x="8" y="29"/>
                    <a:pt x="8" y="29"/>
                  </a:cubicBezTo>
                  <a:cubicBezTo>
                    <a:pt x="17" y="28"/>
                    <a:pt x="17" y="28"/>
                    <a:pt x="17" y="28"/>
                  </a:cubicBezTo>
                  <a:cubicBezTo>
                    <a:pt x="20" y="29"/>
                    <a:pt x="20" y="29"/>
                    <a:pt x="20" y="29"/>
                  </a:cubicBezTo>
                  <a:cubicBezTo>
                    <a:pt x="24" y="33"/>
                    <a:pt x="24" y="33"/>
                    <a:pt x="24" y="33"/>
                  </a:cubicBezTo>
                  <a:cubicBezTo>
                    <a:pt x="25" y="37"/>
                    <a:pt x="25" y="37"/>
                    <a:pt x="25" y="37"/>
                  </a:cubicBezTo>
                  <a:cubicBezTo>
                    <a:pt x="27" y="38"/>
                    <a:pt x="27" y="38"/>
                    <a:pt x="27" y="38"/>
                  </a:cubicBezTo>
                  <a:cubicBezTo>
                    <a:pt x="31" y="38"/>
                    <a:pt x="31" y="38"/>
                    <a:pt x="31" y="38"/>
                  </a:cubicBezTo>
                  <a:cubicBezTo>
                    <a:pt x="35" y="40"/>
                    <a:pt x="35" y="40"/>
                    <a:pt x="35" y="40"/>
                  </a:cubicBezTo>
                  <a:cubicBezTo>
                    <a:pt x="37" y="40"/>
                    <a:pt x="37" y="40"/>
                    <a:pt x="37" y="40"/>
                  </a:cubicBezTo>
                  <a:cubicBezTo>
                    <a:pt x="41" y="42"/>
                    <a:pt x="41" y="42"/>
                    <a:pt x="41" y="42"/>
                  </a:cubicBezTo>
                  <a:cubicBezTo>
                    <a:pt x="44" y="46"/>
                    <a:pt x="44" y="46"/>
                    <a:pt x="44" y="46"/>
                  </a:cubicBezTo>
                  <a:cubicBezTo>
                    <a:pt x="45" y="52"/>
                    <a:pt x="45" y="52"/>
                    <a:pt x="45" y="52"/>
                  </a:cubicBezTo>
                  <a:cubicBezTo>
                    <a:pt x="44" y="53"/>
                    <a:pt x="44" y="53"/>
                    <a:pt x="44" y="53"/>
                  </a:cubicBezTo>
                  <a:cubicBezTo>
                    <a:pt x="45" y="53"/>
                    <a:pt x="45" y="53"/>
                    <a:pt x="45" y="53"/>
                  </a:cubicBezTo>
                  <a:cubicBezTo>
                    <a:pt x="47" y="55"/>
                    <a:pt x="47" y="55"/>
                    <a:pt x="47" y="55"/>
                  </a:cubicBezTo>
                  <a:cubicBezTo>
                    <a:pt x="51" y="56"/>
                    <a:pt x="51" y="56"/>
                    <a:pt x="51" y="56"/>
                  </a:cubicBezTo>
                  <a:cubicBezTo>
                    <a:pt x="59" y="57"/>
                    <a:pt x="59" y="57"/>
                    <a:pt x="59" y="57"/>
                  </a:cubicBezTo>
                  <a:cubicBezTo>
                    <a:pt x="65" y="60"/>
                    <a:pt x="65" y="60"/>
                    <a:pt x="65" y="60"/>
                  </a:cubicBezTo>
                  <a:cubicBezTo>
                    <a:pt x="65" y="60"/>
                    <a:pt x="64" y="60"/>
                    <a:pt x="64" y="61"/>
                  </a:cubicBezTo>
                  <a:cubicBezTo>
                    <a:pt x="66" y="58"/>
                    <a:pt x="66" y="55"/>
                    <a:pt x="63" y="53"/>
                  </a:cubicBezTo>
                  <a:cubicBezTo>
                    <a:pt x="5" y="3"/>
                    <a:pt x="5" y="3"/>
                    <a:pt x="5" y="3"/>
                  </a:cubicBezTo>
                  <a:cubicBezTo>
                    <a:pt x="2" y="0"/>
                    <a:pt x="0" y="2"/>
                    <a:pt x="0" y="5"/>
                  </a:cubicBezTo>
                  <a:cubicBezTo>
                    <a:pt x="0" y="14"/>
                    <a:pt x="0" y="14"/>
                    <a:pt x="0" y="14"/>
                  </a:cubicBezTo>
                  <a:cubicBezTo>
                    <a:pt x="4" y="14"/>
                    <a:pt x="4" y="14"/>
                    <a:pt x="4" y="14"/>
                  </a:cubicBezTo>
                  <a:cubicBezTo>
                    <a:pt x="6" y="15"/>
                    <a:pt x="6" y="15"/>
                    <a:pt x="6" y="15"/>
                  </a:cubicBezTo>
                  <a:cubicBezTo>
                    <a:pt x="10" y="15"/>
                    <a:pt x="10" y="15"/>
                    <a:pt x="10" y="15"/>
                  </a:cubicBezTo>
                  <a:cubicBezTo>
                    <a:pt x="14" y="17"/>
                    <a:pt x="14" y="17"/>
                    <a:pt x="14" y="17"/>
                  </a:cubicBezTo>
                  <a:cubicBezTo>
                    <a:pt x="14" y="19"/>
                    <a:pt x="14" y="19"/>
                    <a:pt x="14" y="19"/>
                  </a:cubicBezTo>
                  <a:cubicBezTo>
                    <a:pt x="12" y="22"/>
                    <a:pt x="12" y="22"/>
                    <a:pt x="12" y="22"/>
                  </a:cubicBezTo>
                  <a:cubicBezTo>
                    <a:pt x="10" y="23"/>
                    <a:pt x="10" y="23"/>
                    <a:pt x="10" y="23"/>
                  </a:cubicBezTo>
                  <a:cubicBezTo>
                    <a:pt x="0" y="23"/>
                    <a:pt x="0" y="23"/>
                    <a:pt x="0" y="23"/>
                  </a:cubicBezTo>
                  <a:cubicBezTo>
                    <a:pt x="0" y="24"/>
                    <a:pt x="0" y="25"/>
                    <a:pt x="0" y="26"/>
                  </a:cubicBezTo>
                  <a:cubicBezTo>
                    <a:pt x="0" y="26"/>
                    <a:pt x="0" y="26"/>
                    <a:pt x="0" y="26"/>
                  </a:cubicBezTo>
                  <a:lnTo>
                    <a:pt x="2" y="26"/>
                  </a:lnTo>
                  <a:close/>
                </a:path>
              </a:pathLst>
            </a:custGeom>
            <a:solidFill>
              <a:srgbClr val="13646D">
                <a:alpha val="100000"/>
              </a:srgbClr>
            </a:solidFill>
            <a:ln w="9525">
              <a:noFill/>
            </a:ln>
          </p:spPr>
          <p:txBody>
            <a:bodyPr/>
            <a:lstStyle/>
            <a:p>
              <a:endParaRPr lang="zh-CN" altLang="en-US"/>
            </a:p>
          </p:txBody>
        </p:sp>
        <p:sp>
          <p:nvSpPr>
            <p:cNvPr id="20546" name="Freeform 107"/>
            <p:cNvSpPr/>
            <p:nvPr/>
          </p:nvSpPr>
          <p:spPr>
            <a:xfrm>
              <a:off x="179" y="157"/>
              <a:ext cx="12" cy="5"/>
            </a:xfrm>
            <a:custGeom>
              <a:avLst/>
              <a:gdLst>
                <a:gd name="txL" fmla="*/ 0 w 5"/>
                <a:gd name="txT" fmla="*/ 0 h 2"/>
                <a:gd name="txR" fmla="*/ 5 w 5"/>
                <a:gd name="txB" fmla="*/ 2 h 2"/>
              </a:gdLst>
              <a:ahLst/>
              <a:cxnLst>
                <a:cxn ang="0">
                  <a:pos x="0" y="5"/>
                </a:cxn>
                <a:cxn ang="0">
                  <a:pos x="12" y="0"/>
                </a:cxn>
                <a:cxn ang="0">
                  <a:pos x="0" y="5"/>
                </a:cxn>
              </a:cxnLst>
              <a:rect l="txL" t="txT" r="txR" b="txB"/>
              <a:pathLst>
                <a:path w="5" h="2">
                  <a:moveTo>
                    <a:pt x="0" y="2"/>
                  </a:moveTo>
                  <a:cubicBezTo>
                    <a:pt x="2" y="1"/>
                    <a:pt x="4" y="1"/>
                    <a:pt x="5" y="0"/>
                  </a:cubicBezTo>
                  <a:cubicBezTo>
                    <a:pt x="4" y="1"/>
                    <a:pt x="2" y="1"/>
                    <a:pt x="0" y="2"/>
                  </a:cubicBezTo>
                  <a:close/>
                </a:path>
              </a:pathLst>
            </a:custGeom>
            <a:solidFill>
              <a:srgbClr val="13646D">
                <a:alpha val="100000"/>
              </a:srgbClr>
            </a:solidFill>
            <a:ln w="9525">
              <a:noFill/>
            </a:ln>
          </p:spPr>
          <p:txBody>
            <a:bodyPr/>
            <a:lstStyle/>
            <a:p>
              <a:endParaRPr lang="zh-CN" altLang="en-US"/>
            </a:p>
          </p:txBody>
        </p:sp>
        <p:sp>
          <p:nvSpPr>
            <p:cNvPr id="20547" name="Freeform 108"/>
            <p:cNvSpPr/>
            <p:nvPr/>
          </p:nvSpPr>
          <p:spPr>
            <a:xfrm>
              <a:off x="193" y="153"/>
              <a:ext cx="9" cy="4"/>
            </a:xfrm>
            <a:custGeom>
              <a:avLst/>
              <a:gdLst>
                <a:gd name="txL" fmla="*/ 0 w 4"/>
                <a:gd name="txT" fmla="*/ 0 h 2"/>
                <a:gd name="txR" fmla="*/ 4 w 4"/>
                <a:gd name="txB" fmla="*/ 2 h 2"/>
              </a:gdLst>
              <a:ahLst/>
              <a:cxnLst>
                <a:cxn ang="0">
                  <a:pos x="0" y="4"/>
                </a:cxn>
                <a:cxn ang="0">
                  <a:pos x="9" y="0"/>
                </a:cxn>
                <a:cxn ang="0">
                  <a:pos x="0" y="4"/>
                </a:cxn>
              </a:cxnLst>
              <a:rect l="txL" t="txT" r="txR" b="txB"/>
              <a:pathLst>
                <a:path w="4" h="2">
                  <a:moveTo>
                    <a:pt x="0" y="2"/>
                  </a:moveTo>
                  <a:cubicBezTo>
                    <a:pt x="1" y="1"/>
                    <a:pt x="3" y="1"/>
                    <a:pt x="4" y="0"/>
                  </a:cubicBezTo>
                  <a:cubicBezTo>
                    <a:pt x="3" y="1"/>
                    <a:pt x="1" y="1"/>
                    <a:pt x="0" y="2"/>
                  </a:cubicBezTo>
                  <a:close/>
                </a:path>
              </a:pathLst>
            </a:custGeom>
            <a:solidFill>
              <a:srgbClr val="13646D">
                <a:alpha val="100000"/>
              </a:srgbClr>
            </a:solidFill>
            <a:ln w="9525">
              <a:noFill/>
            </a:ln>
          </p:spPr>
          <p:txBody>
            <a:bodyPr/>
            <a:lstStyle/>
            <a:p>
              <a:endParaRPr lang="zh-CN" altLang="en-US"/>
            </a:p>
          </p:txBody>
        </p:sp>
        <p:sp>
          <p:nvSpPr>
            <p:cNvPr id="20548" name="Freeform 109"/>
            <p:cNvSpPr/>
            <p:nvPr/>
          </p:nvSpPr>
          <p:spPr>
            <a:xfrm>
              <a:off x="205" y="150"/>
              <a:ext cx="9" cy="3"/>
            </a:xfrm>
            <a:custGeom>
              <a:avLst/>
              <a:gdLst>
                <a:gd name="txL" fmla="*/ 0 w 4"/>
                <a:gd name="txT" fmla="*/ 0 h 1"/>
                <a:gd name="txR" fmla="*/ 4 w 4"/>
                <a:gd name="txB" fmla="*/ 1 h 1"/>
              </a:gdLst>
              <a:ahLst/>
              <a:cxnLst>
                <a:cxn ang="0">
                  <a:pos x="0" y="3"/>
                </a:cxn>
                <a:cxn ang="0">
                  <a:pos x="9" y="0"/>
                </a:cxn>
                <a:cxn ang="0">
                  <a:pos x="0" y="3"/>
                </a:cxn>
              </a:cxnLst>
              <a:rect l="txL" t="txT" r="txR" b="txB"/>
              <a:pathLst>
                <a:path w="4" h="1">
                  <a:moveTo>
                    <a:pt x="0" y="1"/>
                  </a:moveTo>
                  <a:cubicBezTo>
                    <a:pt x="1" y="1"/>
                    <a:pt x="3" y="0"/>
                    <a:pt x="4" y="0"/>
                  </a:cubicBezTo>
                  <a:cubicBezTo>
                    <a:pt x="3" y="0"/>
                    <a:pt x="1" y="1"/>
                    <a:pt x="0" y="1"/>
                  </a:cubicBezTo>
                  <a:close/>
                </a:path>
              </a:pathLst>
            </a:custGeom>
            <a:solidFill>
              <a:srgbClr val="13646D">
                <a:alpha val="100000"/>
              </a:srgbClr>
            </a:solidFill>
            <a:ln w="9525">
              <a:noFill/>
            </a:ln>
          </p:spPr>
          <p:txBody>
            <a:bodyPr/>
            <a:lstStyle/>
            <a:p>
              <a:endParaRPr lang="zh-CN" altLang="en-US"/>
            </a:p>
          </p:txBody>
        </p:sp>
        <p:sp>
          <p:nvSpPr>
            <p:cNvPr id="20549" name="Freeform 110"/>
            <p:cNvSpPr/>
            <p:nvPr/>
          </p:nvSpPr>
          <p:spPr>
            <a:xfrm>
              <a:off x="24" y="162"/>
              <a:ext cx="202" cy="176"/>
            </a:xfrm>
            <a:custGeom>
              <a:avLst/>
              <a:gdLst>
                <a:gd name="txL" fmla="*/ 0 w 85"/>
                <a:gd name="txT" fmla="*/ 0 h 74"/>
                <a:gd name="txR" fmla="*/ 85 w 85"/>
                <a:gd name="txB" fmla="*/ 74 h 74"/>
              </a:gdLst>
              <a:ahLst/>
              <a:cxnLst>
                <a:cxn ang="0">
                  <a:pos x="185" y="81"/>
                </a:cxn>
                <a:cxn ang="0">
                  <a:pos x="185" y="74"/>
                </a:cxn>
                <a:cxn ang="0">
                  <a:pos x="185" y="55"/>
                </a:cxn>
                <a:cxn ang="0">
                  <a:pos x="190" y="45"/>
                </a:cxn>
                <a:cxn ang="0">
                  <a:pos x="195" y="38"/>
                </a:cxn>
                <a:cxn ang="0">
                  <a:pos x="202" y="31"/>
                </a:cxn>
                <a:cxn ang="0">
                  <a:pos x="202" y="26"/>
                </a:cxn>
                <a:cxn ang="0">
                  <a:pos x="202" y="21"/>
                </a:cxn>
                <a:cxn ang="0">
                  <a:pos x="192" y="24"/>
                </a:cxn>
                <a:cxn ang="0">
                  <a:pos x="185" y="24"/>
                </a:cxn>
                <a:cxn ang="0">
                  <a:pos x="181" y="19"/>
                </a:cxn>
                <a:cxn ang="0">
                  <a:pos x="176" y="17"/>
                </a:cxn>
                <a:cxn ang="0">
                  <a:pos x="166" y="17"/>
                </a:cxn>
                <a:cxn ang="0">
                  <a:pos x="166" y="10"/>
                </a:cxn>
                <a:cxn ang="0">
                  <a:pos x="164" y="5"/>
                </a:cxn>
                <a:cxn ang="0">
                  <a:pos x="154" y="0"/>
                </a:cxn>
                <a:cxn ang="0">
                  <a:pos x="154" y="0"/>
                </a:cxn>
                <a:cxn ang="0">
                  <a:pos x="0" y="157"/>
                </a:cxn>
                <a:cxn ang="0">
                  <a:pos x="2" y="174"/>
                </a:cxn>
                <a:cxn ang="0">
                  <a:pos x="17" y="169"/>
                </a:cxn>
                <a:cxn ang="0">
                  <a:pos x="185" y="81"/>
                </a:cxn>
              </a:cxnLst>
              <a:rect l="txL" t="txT" r="txR" b="txB"/>
              <a:pathLst>
                <a:path w="85" h="74">
                  <a:moveTo>
                    <a:pt x="78" y="34"/>
                  </a:moveTo>
                  <a:cubicBezTo>
                    <a:pt x="78" y="31"/>
                    <a:pt x="78" y="31"/>
                    <a:pt x="78" y="31"/>
                  </a:cubicBezTo>
                  <a:cubicBezTo>
                    <a:pt x="78" y="23"/>
                    <a:pt x="78" y="23"/>
                    <a:pt x="78" y="23"/>
                  </a:cubicBezTo>
                  <a:cubicBezTo>
                    <a:pt x="80" y="19"/>
                    <a:pt x="80" y="19"/>
                    <a:pt x="80" y="19"/>
                  </a:cubicBezTo>
                  <a:cubicBezTo>
                    <a:pt x="82" y="16"/>
                    <a:pt x="82" y="16"/>
                    <a:pt x="82" y="16"/>
                  </a:cubicBezTo>
                  <a:cubicBezTo>
                    <a:pt x="85" y="13"/>
                    <a:pt x="85" y="13"/>
                    <a:pt x="85" y="13"/>
                  </a:cubicBezTo>
                  <a:cubicBezTo>
                    <a:pt x="85" y="11"/>
                    <a:pt x="85" y="11"/>
                    <a:pt x="85" y="11"/>
                  </a:cubicBezTo>
                  <a:cubicBezTo>
                    <a:pt x="85" y="9"/>
                    <a:pt x="85" y="9"/>
                    <a:pt x="85" y="9"/>
                  </a:cubicBezTo>
                  <a:cubicBezTo>
                    <a:pt x="81" y="10"/>
                    <a:pt x="81" y="10"/>
                    <a:pt x="81" y="10"/>
                  </a:cubicBezTo>
                  <a:cubicBezTo>
                    <a:pt x="78" y="10"/>
                    <a:pt x="78" y="10"/>
                    <a:pt x="78" y="10"/>
                  </a:cubicBezTo>
                  <a:cubicBezTo>
                    <a:pt x="76" y="8"/>
                    <a:pt x="76" y="8"/>
                    <a:pt x="76" y="8"/>
                  </a:cubicBezTo>
                  <a:cubicBezTo>
                    <a:pt x="74" y="7"/>
                    <a:pt x="74" y="7"/>
                    <a:pt x="74" y="7"/>
                  </a:cubicBezTo>
                  <a:cubicBezTo>
                    <a:pt x="70" y="7"/>
                    <a:pt x="70" y="7"/>
                    <a:pt x="70" y="7"/>
                  </a:cubicBezTo>
                  <a:cubicBezTo>
                    <a:pt x="70" y="4"/>
                    <a:pt x="70" y="4"/>
                    <a:pt x="70" y="4"/>
                  </a:cubicBezTo>
                  <a:cubicBezTo>
                    <a:pt x="69" y="2"/>
                    <a:pt x="69" y="2"/>
                    <a:pt x="69" y="2"/>
                  </a:cubicBezTo>
                  <a:cubicBezTo>
                    <a:pt x="65" y="0"/>
                    <a:pt x="65" y="0"/>
                    <a:pt x="65" y="0"/>
                  </a:cubicBezTo>
                  <a:cubicBezTo>
                    <a:pt x="65" y="0"/>
                    <a:pt x="65" y="0"/>
                    <a:pt x="65" y="0"/>
                  </a:cubicBezTo>
                  <a:cubicBezTo>
                    <a:pt x="43" y="9"/>
                    <a:pt x="16" y="28"/>
                    <a:pt x="0" y="66"/>
                  </a:cubicBezTo>
                  <a:cubicBezTo>
                    <a:pt x="1" y="69"/>
                    <a:pt x="1" y="71"/>
                    <a:pt x="1" y="73"/>
                  </a:cubicBezTo>
                  <a:cubicBezTo>
                    <a:pt x="2" y="73"/>
                    <a:pt x="4" y="74"/>
                    <a:pt x="7" y="71"/>
                  </a:cubicBezTo>
                  <a:cubicBezTo>
                    <a:pt x="7" y="71"/>
                    <a:pt x="39" y="40"/>
                    <a:pt x="78" y="34"/>
                  </a:cubicBezTo>
                  <a:close/>
                </a:path>
              </a:pathLst>
            </a:custGeom>
            <a:solidFill>
              <a:srgbClr val="13646D">
                <a:alpha val="100000"/>
              </a:srgbClr>
            </a:solidFill>
            <a:ln w="9525">
              <a:noFill/>
            </a:ln>
          </p:spPr>
          <p:txBody>
            <a:bodyPr/>
            <a:lstStyle/>
            <a:p>
              <a:endParaRPr lang="zh-CN" altLang="en-US"/>
            </a:p>
          </p:txBody>
        </p:sp>
        <p:sp>
          <p:nvSpPr>
            <p:cNvPr id="20550" name="Freeform 111"/>
            <p:cNvSpPr/>
            <p:nvPr/>
          </p:nvSpPr>
          <p:spPr>
            <a:xfrm>
              <a:off x="267" y="14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13646D">
                <a:alpha val="100000"/>
              </a:srgbClr>
            </a:solidFill>
            <a:ln w="9525">
              <a:noFill/>
            </a:ln>
          </p:spPr>
          <p:txBody>
            <a:bodyPr/>
            <a:lstStyle/>
            <a:p>
              <a:endParaRPr lang="zh-CN" altLang="en-US"/>
            </a:p>
          </p:txBody>
        </p:sp>
        <p:sp>
          <p:nvSpPr>
            <p:cNvPr id="20551" name="Freeform 112"/>
            <p:cNvSpPr/>
            <p:nvPr/>
          </p:nvSpPr>
          <p:spPr>
            <a:xfrm>
              <a:off x="262"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1" y="0"/>
                    <a:pt x="0" y="0"/>
                  </a:cubicBezTo>
                  <a:cubicBezTo>
                    <a:pt x="1" y="0"/>
                    <a:pt x="1" y="0"/>
                    <a:pt x="1" y="0"/>
                  </a:cubicBezTo>
                  <a:close/>
                </a:path>
              </a:pathLst>
            </a:custGeom>
            <a:solidFill>
              <a:srgbClr val="13646D">
                <a:alpha val="100000"/>
              </a:srgbClr>
            </a:solidFill>
            <a:ln w="9525">
              <a:noFill/>
            </a:ln>
          </p:spPr>
          <p:txBody>
            <a:bodyPr/>
            <a:lstStyle/>
            <a:p>
              <a:endParaRPr lang="zh-CN" altLang="en-US"/>
            </a:p>
          </p:txBody>
        </p:sp>
        <p:sp>
          <p:nvSpPr>
            <p:cNvPr id="20552" name="Freeform 113"/>
            <p:cNvSpPr/>
            <p:nvPr/>
          </p:nvSpPr>
          <p:spPr>
            <a:xfrm>
              <a:off x="267" y="141"/>
              <a:ext cx="2" cy="1"/>
            </a:xfrm>
            <a:custGeom>
              <a:avLst/>
              <a:gdLst>
                <a:gd name="txL" fmla="*/ 0 w 1"/>
                <a:gd name="txT" fmla="*/ 0 h 1"/>
                <a:gd name="txR" fmla="*/ 1 w 1"/>
                <a:gd name="txB" fmla="*/ 1 h 1"/>
              </a:gdLst>
              <a:ahLst/>
              <a:cxnLst>
                <a:cxn ang="0">
                  <a:pos x="2" y="0"/>
                </a:cxn>
                <a:cxn ang="0">
                  <a:pos x="0" y="0"/>
                </a:cxn>
                <a:cxn ang="0">
                  <a:pos x="2" y="0"/>
                </a:cxn>
              </a:cxnLst>
              <a:rect l="txL" t="txT" r="txR" b="txB"/>
              <a:pathLst>
                <a:path w="1" h="1">
                  <a:moveTo>
                    <a:pt x="1" y="0"/>
                  </a:moveTo>
                  <a:cubicBezTo>
                    <a:pt x="1" y="0"/>
                    <a:pt x="1" y="0"/>
                    <a:pt x="0" y="0"/>
                  </a:cubicBezTo>
                  <a:cubicBezTo>
                    <a:pt x="1" y="0"/>
                    <a:pt x="1" y="0"/>
                    <a:pt x="1" y="0"/>
                  </a:cubicBezTo>
                  <a:close/>
                </a:path>
              </a:pathLst>
            </a:custGeom>
            <a:solidFill>
              <a:srgbClr val="13646D">
                <a:alpha val="100000"/>
              </a:srgbClr>
            </a:solidFill>
            <a:ln w="9525">
              <a:noFill/>
            </a:ln>
          </p:spPr>
          <p:txBody>
            <a:bodyPr/>
            <a:lstStyle/>
            <a:p>
              <a:endParaRPr lang="zh-CN" altLang="en-US"/>
            </a:p>
          </p:txBody>
        </p:sp>
        <p:sp>
          <p:nvSpPr>
            <p:cNvPr id="20553" name="Freeform 114"/>
            <p:cNvSpPr/>
            <p:nvPr/>
          </p:nvSpPr>
          <p:spPr>
            <a:xfrm>
              <a:off x="269" y="141"/>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13646D">
                <a:alpha val="100000"/>
              </a:srgbClr>
            </a:solidFill>
            <a:ln w="9525">
              <a:noFill/>
            </a:ln>
          </p:spPr>
          <p:txBody>
            <a:bodyPr/>
            <a:lstStyle/>
            <a:p>
              <a:endParaRPr lang="zh-CN" altLang="en-US"/>
            </a:p>
          </p:txBody>
        </p:sp>
        <p:sp>
          <p:nvSpPr>
            <p:cNvPr id="20554" name="Freeform 115"/>
            <p:cNvSpPr/>
            <p:nvPr/>
          </p:nvSpPr>
          <p:spPr>
            <a:xfrm>
              <a:off x="217" y="148"/>
              <a:ext cx="9" cy="2"/>
            </a:xfrm>
            <a:custGeom>
              <a:avLst/>
              <a:gdLst>
                <a:gd name="txL" fmla="*/ 0 w 4"/>
                <a:gd name="txT" fmla="*/ 0 h 1"/>
                <a:gd name="txR" fmla="*/ 4 w 4"/>
                <a:gd name="txB" fmla="*/ 1 h 1"/>
              </a:gdLst>
              <a:ahLst/>
              <a:cxnLst>
                <a:cxn ang="0">
                  <a:pos x="0" y="2"/>
                </a:cxn>
                <a:cxn ang="0">
                  <a:pos x="9" y="0"/>
                </a:cxn>
                <a:cxn ang="0">
                  <a:pos x="0" y="2"/>
                </a:cxn>
              </a:cxnLst>
              <a:rect l="txL" t="txT" r="txR" b="txB"/>
              <a:pathLst>
                <a:path w="4" h="1">
                  <a:moveTo>
                    <a:pt x="0" y="1"/>
                  </a:moveTo>
                  <a:cubicBezTo>
                    <a:pt x="1" y="0"/>
                    <a:pt x="2" y="0"/>
                    <a:pt x="4" y="0"/>
                  </a:cubicBezTo>
                  <a:cubicBezTo>
                    <a:pt x="2" y="0"/>
                    <a:pt x="1" y="0"/>
                    <a:pt x="0" y="1"/>
                  </a:cubicBezTo>
                  <a:close/>
                </a:path>
              </a:pathLst>
            </a:custGeom>
            <a:solidFill>
              <a:srgbClr val="13646D">
                <a:alpha val="100000"/>
              </a:srgbClr>
            </a:solidFill>
            <a:ln w="9525">
              <a:noFill/>
            </a:ln>
          </p:spPr>
          <p:txBody>
            <a:bodyPr/>
            <a:lstStyle/>
            <a:p>
              <a:endParaRPr lang="zh-CN" altLang="en-US"/>
            </a:p>
          </p:txBody>
        </p:sp>
        <p:sp>
          <p:nvSpPr>
            <p:cNvPr id="20555" name="Freeform 116"/>
            <p:cNvSpPr/>
            <p:nvPr/>
          </p:nvSpPr>
          <p:spPr>
            <a:xfrm>
              <a:off x="0" y="58"/>
              <a:ext cx="409" cy="268"/>
            </a:xfrm>
            <a:custGeom>
              <a:avLst/>
              <a:gdLst>
                <a:gd name="txL" fmla="*/ 0 w 172"/>
                <a:gd name="txT" fmla="*/ 0 h 113"/>
                <a:gd name="txR" fmla="*/ 172 w 172"/>
                <a:gd name="txB" fmla="*/ 113 h 113"/>
              </a:gdLst>
              <a:ahLst/>
              <a:cxnLst>
                <a:cxn ang="0">
                  <a:pos x="402" y="123"/>
                </a:cxn>
                <a:cxn ang="0">
                  <a:pos x="262" y="5"/>
                </a:cxn>
                <a:cxn ang="0">
                  <a:pos x="250" y="12"/>
                </a:cxn>
                <a:cxn ang="0">
                  <a:pos x="250" y="47"/>
                </a:cxn>
                <a:cxn ang="0">
                  <a:pos x="250" y="64"/>
                </a:cxn>
                <a:cxn ang="0">
                  <a:pos x="2" y="244"/>
                </a:cxn>
                <a:cxn ang="0">
                  <a:pos x="5" y="256"/>
                </a:cxn>
                <a:cxn ang="0">
                  <a:pos x="21" y="251"/>
                </a:cxn>
                <a:cxn ang="0">
                  <a:pos x="250" y="166"/>
                </a:cxn>
                <a:cxn ang="0">
                  <a:pos x="250" y="171"/>
                </a:cxn>
                <a:cxn ang="0">
                  <a:pos x="250" y="194"/>
                </a:cxn>
                <a:cxn ang="0">
                  <a:pos x="250" y="256"/>
                </a:cxn>
                <a:cxn ang="0">
                  <a:pos x="262" y="263"/>
                </a:cxn>
                <a:cxn ang="0">
                  <a:pos x="402" y="145"/>
                </a:cxn>
                <a:cxn ang="0">
                  <a:pos x="402" y="123"/>
                </a:cxn>
              </a:cxnLst>
              <a:rect l="txL" t="txT" r="txR" b="txB"/>
              <a:pathLst>
                <a:path w="172" h="113">
                  <a:moveTo>
                    <a:pt x="169" y="52"/>
                  </a:moveTo>
                  <a:cubicBezTo>
                    <a:pt x="110" y="2"/>
                    <a:pt x="110" y="2"/>
                    <a:pt x="110" y="2"/>
                  </a:cubicBezTo>
                  <a:cubicBezTo>
                    <a:pt x="107" y="0"/>
                    <a:pt x="105" y="1"/>
                    <a:pt x="105" y="5"/>
                  </a:cubicBezTo>
                  <a:cubicBezTo>
                    <a:pt x="105" y="20"/>
                    <a:pt x="105" y="20"/>
                    <a:pt x="105" y="20"/>
                  </a:cubicBezTo>
                  <a:cubicBezTo>
                    <a:pt x="105" y="22"/>
                    <a:pt x="105" y="24"/>
                    <a:pt x="105" y="27"/>
                  </a:cubicBezTo>
                  <a:cubicBezTo>
                    <a:pt x="105" y="27"/>
                    <a:pt x="32" y="26"/>
                    <a:pt x="1" y="103"/>
                  </a:cubicBezTo>
                  <a:cubicBezTo>
                    <a:pt x="1" y="103"/>
                    <a:pt x="0" y="106"/>
                    <a:pt x="2" y="108"/>
                  </a:cubicBezTo>
                  <a:cubicBezTo>
                    <a:pt x="2" y="108"/>
                    <a:pt x="5" y="110"/>
                    <a:pt x="9" y="106"/>
                  </a:cubicBezTo>
                  <a:cubicBezTo>
                    <a:pt x="9" y="106"/>
                    <a:pt x="55" y="61"/>
                    <a:pt x="105" y="70"/>
                  </a:cubicBezTo>
                  <a:cubicBezTo>
                    <a:pt x="105" y="71"/>
                    <a:pt x="105" y="72"/>
                    <a:pt x="105" y="72"/>
                  </a:cubicBezTo>
                  <a:cubicBezTo>
                    <a:pt x="105" y="74"/>
                    <a:pt x="105" y="78"/>
                    <a:pt x="105" y="82"/>
                  </a:cubicBezTo>
                  <a:cubicBezTo>
                    <a:pt x="105" y="108"/>
                    <a:pt x="105" y="108"/>
                    <a:pt x="105" y="108"/>
                  </a:cubicBezTo>
                  <a:cubicBezTo>
                    <a:pt x="105" y="112"/>
                    <a:pt x="107" y="113"/>
                    <a:pt x="110" y="111"/>
                  </a:cubicBezTo>
                  <a:cubicBezTo>
                    <a:pt x="169" y="61"/>
                    <a:pt x="169" y="61"/>
                    <a:pt x="169" y="61"/>
                  </a:cubicBezTo>
                  <a:cubicBezTo>
                    <a:pt x="172" y="58"/>
                    <a:pt x="172" y="54"/>
                    <a:pt x="169" y="52"/>
                  </a:cubicBezTo>
                  <a:close/>
                </a:path>
              </a:pathLst>
            </a:custGeom>
            <a:solidFill>
              <a:srgbClr val="2A4F1C">
                <a:alpha val="100000"/>
              </a:srgbClr>
            </a:solidFill>
            <a:ln w="9525">
              <a:noFill/>
            </a:ln>
          </p:spPr>
          <p:txBody>
            <a:bodyPr/>
            <a:lstStyle/>
            <a:p>
              <a:endParaRPr lang="zh-CN" altLang="en-US"/>
            </a:p>
          </p:txBody>
        </p:sp>
      </p:grpSp>
      <p:grpSp>
        <p:nvGrpSpPr>
          <p:cNvPr id="20556" name="组合 20555"/>
          <p:cNvGrpSpPr/>
          <p:nvPr/>
        </p:nvGrpSpPr>
        <p:grpSpPr>
          <a:xfrm>
            <a:off x="1552575" y="2955925"/>
            <a:ext cx="9086850" cy="1397000"/>
            <a:chOff x="0" y="0"/>
            <a:chExt cx="9086850" cy="1395707"/>
          </a:xfrm>
        </p:grpSpPr>
        <p:sp>
          <p:nvSpPr>
            <p:cNvPr id="20557" name="圆角矩形 5"/>
            <p:cNvSpPr/>
            <p:nvPr/>
          </p:nvSpPr>
          <p:spPr>
            <a:xfrm>
              <a:off x="0" y="130558"/>
              <a:ext cx="9086850" cy="1121560"/>
            </a:xfrm>
            <a:prstGeom prst="roundRect">
              <a:avLst>
                <a:gd name="adj" fmla="val 16667"/>
              </a:avLst>
            </a:prstGeom>
            <a:noFill/>
            <a:ln w="12700" cap="flat" cmpd="sng">
              <a:solidFill>
                <a:srgbClr val="3F762A"/>
              </a:solidFill>
              <a:prstDash val="solid"/>
              <a:headEnd type="none" w="med" len="med"/>
              <a:tailEnd type="none" w="med" len="med"/>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0558" name="组合 20557"/>
            <p:cNvGrpSpPr/>
            <p:nvPr/>
          </p:nvGrpSpPr>
          <p:grpSpPr>
            <a:xfrm>
              <a:off x="694065" y="0"/>
              <a:ext cx="332721" cy="261112"/>
              <a:chOff x="0" y="0"/>
              <a:chExt cx="3191408" cy="3191408"/>
            </a:xfrm>
          </p:grpSpPr>
          <p:sp>
            <p:nvSpPr>
              <p:cNvPr id="20559" name="同心圆 20"/>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0" name="椭圆 21"/>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61" name="组合 20560"/>
            <p:cNvGrpSpPr/>
            <p:nvPr/>
          </p:nvGrpSpPr>
          <p:grpSpPr>
            <a:xfrm>
              <a:off x="2576841" y="0"/>
              <a:ext cx="332721" cy="261112"/>
              <a:chOff x="0" y="0"/>
              <a:chExt cx="3191408" cy="3191408"/>
            </a:xfrm>
          </p:grpSpPr>
          <p:sp>
            <p:nvSpPr>
              <p:cNvPr id="20562" name="同心圆 199"/>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3" name="椭圆 200"/>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64" name="组合 20563"/>
            <p:cNvGrpSpPr/>
            <p:nvPr/>
          </p:nvGrpSpPr>
          <p:grpSpPr>
            <a:xfrm>
              <a:off x="4459616" y="0"/>
              <a:ext cx="332721" cy="261112"/>
              <a:chOff x="0" y="0"/>
              <a:chExt cx="3191408" cy="3191408"/>
            </a:xfrm>
          </p:grpSpPr>
          <p:sp>
            <p:nvSpPr>
              <p:cNvPr id="20565" name="同心圆 202"/>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6" name="椭圆 203"/>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67" name="组合 20566"/>
            <p:cNvGrpSpPr/>
            <p:nvPr/>
          </p:nvGrpSpPr>
          <p:grpSpPr>
            <a:xfrm>
              <a:off x="6342390" y="0"/>
              <a:ext cx="332721" cy="261112"/>
              <a:chOff x="0" y="0"/>
              <a:chExt cx="3191408" cy="3191408"/>
            </a:xfrm>
          </p:grpSpPr>
          <p:sp>
            <p:nvSpPr>
              <p:cNvPr id="20568" name="同心圆 205"/>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69" name="椭圆 206"/>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70" name="组合 20569"/>
            <p:cNvGrpSpPr/>
            <p:nvPr/>
          </p:nvGrpSpPr>
          <p:grpSpPr>
            <a:xfrm>
              <a:off x="8225165" y="0"/>
              <a:ext cx="332721" cy="261112"/>
              <a:chOff x="0" y="0"/>
              <a:chExt cx="3191408" cy="3191408"/>
            </a:xfrm>
          </p:grpSpPr>
          <p:sp>
            <p:nvSpPr>
              <p:cNvPr id="20571" name="同心圆 208"/>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72" name="椭圆 209"/>
              <p:cNvSpPr/>
              <p:nvPr/>
            </p:nvSpPr>
            <p:spPr>
              <a:xfrm>
                <a:off x="595900" y="577072"/>
                <a:ext cx="2037263" cy="2037263"/>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73" name="组合 20572"/>
            <p:cNvGrpSpPr/>
            <p:nvPr/>
          </p:nvGrpSpPr>
          <p:grpSpPr>
            <a:xfrm>
              <a:off x="6422208" y="1123578"/>
              <a:ext cx="332721" cy="261112"/>
              <a:chOff x="0" y="0"/>
              <a:chExt cx="3191408" cy="3191408"/>
            </a:xfrm>
          </p:grpSpPr>
          <p:sp>
            <p:nvSpPr>
              <p:cNvPr id="20574" name="同心圆 211"/>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75" name="椭圆 212"/>
              <p:cNvSpPr/>
              <p:nvPr/>
            </p:nvSpPr>
            <p:spPr>
              <a:xfrm>
                <a:off x="595903" y="577067"/>
                <a:ext cx="2037260" cy="2037262"/>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76" name="组合 20575"/>
            <p:cNvGrpSpPr/>
            <p:nvPr/>
          </p:nvGrpSpPr>
          <p:grpSpPr>
            <a:xfrm>
              <a:off x="4529299" y="1112561"/>
              <a:ext cx="332721" cy="261112"/>
              <a:chOff x="0" y="0"/>
              <a:chExt cx="3191408" cy="3191408"/>
            </a:xfrm>
          </p:grpSpPr>
          <p:sp>
            <p:nvSpPr>
              <p:cNvPr id="20577" name="同心圆 214"/>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78" name="椭圆 215"/>
              <p:cNvSpPr/>
              <p:nvPr/>
            </p:nvSpPr>
            <p:spPr>
              <a:xfrm>
                <a:off x="595903" y="577067"/>
                <a:ext cx="2037260" cy="2037262"/>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79" name="组合 20578"/>
            <p:cNvGrpSpPr/>
            <p:nvPr/>
          </p:nvGrpSpPr>
          <p:grpSpPr>
            <a:xfrm>
              <a:off x="2570289" y="1134595"/>
              <a:ext cx="332721" cy="261112"/>
              <a:chOff x="0" y="0"/>
              <a:chExt cx="3191408" cy="3191408"/>
            </a:xfrm>
          </p:grpSpPr>
          <p:sp>
            <p:nvSpPr>
              <p:cNvPr id="20580" name="同心圆 217"/>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81" name="椭圆 218"/>
              <p:cNvSpPr/>
              <p:nvPr/>
            </p:nvSpPr>
            <p:spPr>
              <a:xfrm>
                <a:off x="595903" y="577067"/>
                <a:ext cx="2037260" cy="2037262"/>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82" name="组合 20581"/>
            <p:cNvGrpSpPr/>
            <p:nvPr/>
          </p:nvGrpSpPr>
          <p:grpSpPr>
            <a:xfrm>
              <a:off x="721447" y="1134595"/>
              <a:ext cx="332721" cy="261112"/>
              <a:chOff x="0" y="0"/>
              <a:chExt cx="3191408" cy="3191408"/>
            </a:xfrm>
          </p:grpSpPr>
          <p:sp>
            <p:nvSpPr>
              <p:cNvPr id="20583" name="同心圆 220"/>
              <p:cNvSpPr/>
              <p:nvPr/>
            </p:nvSpPr>
            <p:spPr>
              <a:xfrm>
                <a:off x="0" y="0"/>
                <a:ext cx="3191408" cy="3191408"/>
              </a:xfrm>
              <a:custGeom>
                <a:avLst/>
                <a:gdLst>
                  <a:gd name="txL" fmla="*/ 3163 w 21600"/>
                  <a:gd name="txT" fmla="*/ 3163 h 21600"/>
                  <a:gd name="txR" fmla="*/ 18437 w 21600"/>
                  <a:gd name="txB" fmla="*/ 18437 h 21600"/>
                </a:gdLst>
                <a:ahLst/>
                <a:cxnLst>
                  <a:cxn ang="0">
                    <a:pos x="22840" y="0"/>
                  </a:cxn>
                  <a:cxn ang="0">
                    <a:pos x="8582" y="8582"/>
                  </a:cxn>
                  <a:cxn ang="0">
                    <a:pos x="0" y="22840"/>
                  </a:cxn>
                  <a:cxn ang="0">
                    <a:pos x="8582" y="37098"/>
                  </a:cxn>
                  <a:cxn ang="0">
                    <a:pos x="22840" y="45680"/>
                  </a:cxn>
                  <a:cxn ang="0">
                    <a:pos x="37098" y="37098"/>
                  </a:cxn>
                  <a:cxn ang="0">
                    <a:pos x="45680" y="22840"/>
                  </a:cxn>
                  <a:cxn ang="0">
                    <a:pos x="37098" y="8582"/>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584" name="椭圆 221"/>
              <p:cNvSpPr/>
              <p:nvPr/>
            </p:nvSpPr>
            <p:spPr>
              <a:xfrm>
                <a:off x="595903" y="577079"/>
                <a:ext cx="2037260" cy="2037249"/>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85" name="组合 20584"/>
            <p:cNvGrpSpPr/>
            <p:nvPr/>
          </p:nvGrpSpPr>
          <p:grpSpPr>
            <a:xfrm>
              <a:off x="627198" y="370040"/>
              <a:ext cx="7930688" cy="372860"/>
              <a:chOff x="0" y="0"/>
              <a:chExt cx="7930689" cy="475115"/>
            </a:xfrm>
          </p:grpSpPr>
          <p:sp>
            <p:nvSpPr>
              <p:cNvPr id="20586" name="文本框 282"/>
              <p:cNvSpPr/>
              <p:nvPr/>
            </p:nvSpPr>
            <p:spPr>
              <a:xfrm>
                <a:off x="0" y="0"/>
                <a:ext cx="184731" cy="470619"/>
              </a:xfrm>
              <a:prstGeom prst="rect">
                <a:avLst/>
              </a:prstGeom>
              <a:noFill/>
              <a:ln w="9525">
                <a:noFill/>
              </a:ln>
            </p:spPr>
            <p:txBody>
              <a:bodyPr wrap="none">
                <a:spAutoFit/>
              </a:bodyPr>
              <a:lstStyle/>
              <a:p>
                <a:pPr lvl="0" eaLnBrk="1" hangingPunct="1"/>
                <a:endParaRPr lang="zh-CN" altLang="en-US" dirty="0">
                  <a:solidFill>
                    <a:srgbClr val="3F762A"/>
                  </a:solidFill>
                  <a:latin typeface="方正正中黑简体" charset="-122"/>
                  <a:ea typeface="方正正中黑简体" charset="-122"/>
                  <a:sym typeface="方正正中黑简体" charset="-122"/>
                </a:endParaRPr>
              </a:p>
            </p:txBody>
          </p:sp>
          <p:sp>
            <p:nvSpPr>
              <p:cNvPr id="20587" name="矩形 283"/>
              <p:cNvSpPr/>
              <p:nvPr/>
            </p:nvSpPr>
            <p:spPr>
              <a:xfrm>
                <a:off x="0" y="105893"/>
                <a:ext cx="7930689" cy="369222"/>
              </a:xfrm>
              <a:prstGeom prst="rect">
                <a:avLst/>
              </a:prstGeom>
              <a:noFill/>
              <a:ln w="9525">
                <a:noFill/>
              </a:ln>
            </p:spPr>
            <p:txBody>
              <a:bodyPr>
                <a:spAutoFit/>
              </a:bodyPr>
              <a:lstStyle/>
              <a:p>
                <a:pPr lvl="0" algn="just" eaLnBrk="1" hangingPunct="1"/>
                <a:r>
                  <a:rPr lang="zh-CN" altLang="en-US" dirty="0">
                    <a:latin typeface="Arial" panose="020B0604020202020204" pitchFamily="34" charset="0"/>
                    <a:ea typeface="宋体" panose="02010600030101010101" pitchFamily="2" charset="-122"/>
                    <a:sym typeface="Times New Roman" panose="02020603050405020304" pitchFamily="2" charset="0"/>
                  </a:rPr>
                  <a:t>规章制度</a:t>
                </a:r>
                <a:r>
                  <a:rPr lang="zh-CN" altLang="en-US" dirty="0">
                    <a:latin typeface="Arial" panose="020B0604020202020204" pitchFamily="34" charset="0"/>
                    <a:ea typeface="宋体" panose="02010600030101010101" pitchFamily="2" charset="-122"/>
                  </a:rPr>
                  <a:t>应包括管理部门、职责、目标、内容、保障措施、评估方法等要素</a:t>
                </a:r>
                <a:endParaRPr lang="zh-CN" altLang="en-US" dirty="0">
                  <a:solidFill>
                    <a:srgbClr val="000000"/>
                  </a:solidFill>
                  <a:latin typeface="Arial" panose="020B0604020202020204" pitchFamily="34" charset="0"/>
                  <a:ea typeface="宋体" panose="02010600030101010101" pitchFamily="2" charset="-122"/>
                </a:endParaRPr>
              </a:p>
            </p:txBody>
          </p:sp>
        </p:grpSp>
      </p:grpSp>
      <p:grpSp>
        <p:nvGrpSpPr>
          <p:cNvPr id="20588" name="组合 20587"/>
          <p:cNvGrpSpPr/>
          <p:nvPr/>
        </p:nvGrpSpPr>
        <p:grpSpPr>
          <a:xfrm>
            <a:off x="1985963" y="4438650"/>
            <a:ext cx="863600" cy="646113"/>
            <a:chOff x="0" y="0"/>
            <a:chExt cx="647" cy="484"/>
          </a:xfrm>
        </p:grpSpPr>
        <p:sp>
          <p:nvSpPr>
            <p:cNvPr id="20589" name="Freeform 122"/>
            <p:cNvSpPr>
              <a:spLocks noEditPoints="1"/>
            </p:cNvSpPr>
            <p:nvPr/>
          </p:nvSpPr>
          <p:spPr>
            <a:xfrm>
              <a:off x="0" y="0"/>
              <a:ext cx="647" cy="484"/>
            </a:xfrm>
            <a:custGeom>
              <a:avLst/>
              <a:gdLst>
                <a:gd name="txL" fmla="*/ 0 w 272"/>
                <a:gd name="txT" fmla="*/ 0 h 203"/>
                <a:gd name="txR" fmla="*/ 272 w 272"/>
                <a:gd name="txB" fmla="*/ 203 h 203"/>
              </a:gdLst>
              <a:ahLst/>
              <a:cxnLst>
                <a:cxn ang="0">
                  <a:pos x="614" y="417"/>
                </a:cxn>
                <a:cxn ang="0">
                  <a:pos x="595" y="417"/>
                </a:cxn>
                <a:cxn ang="0">
                  <a:pos x="595" y="52"/>
                </a:cxn>
                <a:cxn ang="0">
                  <a:pos x="542" y="0"/>
                </a:cxn>
                <a:cxn ang="0">
                  <a:pos x="105" y="0"/>
                </a:cxn>
                <a:cxn ang="0">
                  <a:pos x="52" y="52"/>
                </a:cxn>
                <a:cxn ang="0">
                  <a:pos x="52" y="417"/>
                </a:cxn>
                <a:cxn ang="0">
                  <a:pos x="33" y="417"/>
                </a:cxn>
                <a:cxn ang="0">
                  <a:pos x="0" y="451"/>
                </a:cxn>
                <a:cxn ang="0">
                  <a:pos x="33" y="484"/>
                </a:cxn>
                <a:cxn ang="0">
                  <a:pos x="614" y="484"/>
                </a:cxn>
                <a:cxn ang="0">
                  <a:pos x="647" y="451"/>
                </a:cxn>
                <a:cxn ang="0">
                  <a:pos x="614" y="417"/>
                </a:cxn>
                <a:cxn ang="0">
                  <a:pos x="250" y="439"/>
                </a:cxn>
                <a:cxn ang="0">
                  <a:pos x="250" y="417"/>
                </a:cxn>
                <a:cxn ang="0">
                  <a:pos x="397" y="417"/>
                </a:cxn>
                <a:cxn ang="0">
                  <a:pos x="397" y="439"/>
                </a:cxn>
                <a:cxn ang="0">
                  <a:pos x="250" y="439"/>
                </a:cxn>
                <a:cxn ang="0">
                  <a:pos x="578" y="467"/>
                </a:cxn>
                <a:cxn ang="0">
                  <a:pos x="561" y="451"/>
                </a:cxn>
                <a:cxn ang="0">
                  <a:pos x="578" y="434"/>
                </a:cxn>
                <a:cxn ang="0">
                  <a:pos x="592" y="451"/>
                </a:cxn>
                <a:cxn ang="0">
                  <a:pos x="578" y="467"/>
                </a:cxn>
              </a:cxnLst>
              <a:rect l="txL" t="txT" r="txR" b="txB"/>
              <a:pathLst>
                <a:path w="272" h="203">
                  <a:moveTo>
                    <a:pt x="258" y="175"/>
                  </a:moveTo>
                  <a:cubicBezTo>
                    <a:pt x="250" y="175"/>
                    <a:pt x="250" y="175"/>
                    <a:pt x="250" y="175"/>
                  </a:cubicBezTo>
                  <a:cubicBezTo>
                    <a:pt x="250" y="22"/>
                    <a:pt x="250" y="22"/>
                    <a:pt x="250" y="22"/>
                  </a:cubicBezTo>
                  <a:cubicBezTo>
                    <a:pt x="250" y="10"/>
                    <a:pt x="240" y="0"/>
                    <a:pt x="228" y="0"/>
                  </a:cubicBezTo>
                  <a:cubicBezTo>
                    <a:pt x="44" y="0"/>
                    <a:pt x="44" y="0"/>
                    <a:pt x="44" y="0"/>
                  </a:cubicBezTo>
                  <a:cubicBezTo>
                    <a:pt x="32" y="0"/>
                    <a:pt x="22" y="10"/>
                    <a:pt x="22" y="22"/>
                  </a:cubicBezTo>
                  <a:cubicBezTo>
                    <a:pt x="22" y="175"/>
                    <a:pt x="22" y="175"/>
                    <a:pt x="22" y="175"/>
                  </a:cubicBezTo>
                  <a:cubicBezTo>
                    <a:pt x="14" y="175"/>
                    <a:pt x="14" y="175"/>
                    <a:pt x="14" y="175"/>
                  </a:cubicBezTo>
                  <a:cubicBezTo>
                    <a:pt x="6" y="175"/>
                    <a:pt x="0" y="181"/>
                    <a:pt x="0" y="189"/>
                  </a:cubicBezTo>
                  <a:cubicBezTo>
                    <a:pt x="0" y="197"/>
                    <a:pt x="6" y="203"/>
                    <a:pt x="14" y="203"/>
                  </a:cubicBezTo>
                  <a:cubicBezTo>
                    <a:pt x="258" y="203"/>
                    <a:pt x="258" y="203"/>
                    <a:pt x="258" y="203"/>
                  </a:cubicBezTo>
                  <a:cubicBezTo>
                    <a:pt x="266" y="203"/>
                    <a:pt x="272" y="197"/>
                    <a:pt x="272" y="189"/>
                  </a:cubicBezTo>
                  <a:cubicBezTo>
                    <a:pt x="272" y="181"/>
                    <a:pt x="266" y="175"/>
                    <a:pt x="258" y="175"/>
                  </a:cubicBezTo>
                  <a:close/>
                  <a:moveTo>
                    <a:pt x="105" y="184"/>
                  </a:moveTo>
                  <a:cubicBezTo>
                    <a:pt x="105" y="175"/>
                    <a:pt x="105" y="175"/>
                    <a:pt x="105" y="175"/>
                  </a:cubicBezTo>
                  <a:cubicBezTo>
                    <a:pt x="167" y="175"/>
                    <a:pt x="167" y="175"/>
                    <a:pt x="167" y="175"/>
                  </a:cubicBezTo>
                  <a:cubicBezTo>
                    <a:pt x="167" y="184"/>
                    <a:pt x="167" y="184"/>
                    <a:pt x="167" y="184"/>
                  </a:cubicBezTo>
                  <a:lnTo>
                    <a:pt x="105" y="184"/>
                  </a:lnTo>
                  <a:close/>
                  <a:moveTo>
                    <a:pt x="243" y="196"/>
                  </a:moveTo>
                  <a:cubicBezTo>
                    <a:pt x="239" y="196"/>
                    <a:pt x="236" y="193"/>
                    <a:pt x="236" y="189"/>
                  </a:cubicBezTo>
                  <a:cubicBezTo>
                    <a:pt x="236" y="185"/>
                    <a:pt x="239" y="182"/>
                    <a:pt x="243" y="182"/>
                  </a:cubicBezTo>
                  <a:cubicBezTo>
                    <a:pt x="246" y="182"/>
                    <a:pt x="249" y="185"/>
                    <a:pt x="249" y="189"/>
                  </a:cubicBezTo>
                  <a:cubicBezTo>
                    <a:pt x="249" y="193"/>
                    <a:pt x="246" y="196"/>
                    <a:pt x="243" y="196"/>
                  </a:cubicBezTo>
                  <a:close/>
                </a:path>
              </a:pathLst>
            </a:custGeom>
            <a:solidFill>
              <a:srgbClr val="2A4F1C">
                <a:alpha val="100000"/>
              </a:srgbClr>
            </a:solidFill>
            <a:ln w="9525">
              <a:noFill/>
            </a:ln>
          </p:spPr>
          <p:txBody>
            <a:bodyPr/>
            <a:lstStyle/>
            <a:p>
              <a:endParaRPr lang="zh-CN" altLang="en-US"/>
            </a:p>
          </p:txBody>
        </p:sp>
        <p:sp>
          <p:nvSpPr>
            <p:cNvPr id="20590" name="Rectangle 123"/>
            <p:cNvSpPr/>
            <p:nvPr/>
          </p:nvSpPr>
          <p:spPr>
            <a:xfrm>
              <a:off x="105" y="50"/>
              <a:ext cx="438" cy="326"/>
            </a:xfrm>
            <a:prstGeom prst="rect">
              <a:avLst/>
            </a:prstGeom>
            <a:solidFill>
              <a:srgbClr val="92CF7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91" name="Freeform 124"/>
            <p:cNvSpPr/>
            <p:nvPr/>
          </p:nvSpPr>
          <p:spPr>
            <a:xfrm>
              <a:off x="105" y="50"/>
              <a:ext cx="438" cy="326"/>
            </a:xfrm>
            <a:custGeom>
              <a:avLst/>
              <a:gdLst>
                <a:gd name="txL" fmla="*/ 0 w 438"/>
                <a:gd name="txT" fmla="*/ 0 h 326"/>
                <a:gd name="txR" fmla="*/ 438 w 438"/>
                <a:gd name="txB" fmla="*/ 326 h 326"/>
              </a:gdLst>
              <a:ahLst/>
              <a:cxnLst>
                <a:cxn ang="0">
                  <a:pos x="19" y="20"/>
                </a:cxn>
                <a:cxn ang="0">
                  <a:pos x="438" y="20"/>
                </a:cxn>
                <a:cxn ang="0">
                  <a:pos x="438" y="0"/>
                </a:cxn>
                <a:cxn ang="0">
                  <a:pos x="0" y="0"/>
                </a:cxn>
                <a:cxn ang="0">
                  <a:pos x="0" y="326"/>
                </a:cxn>
                <a:cxn ang="0">
                  <a:pos x="19" y="326"/>
                </a:cxn>
                <a:cxn ang="0">
                  <a:pos x="19" y="20"/>
                </a:cxn>
              </a:cxnLst>
              <a:rect l="txL" t="txT" r="txR" b="txB"/>
              <a:pathLst>
                <a:path w="438" h="326">
                  <a:moveTo>
                    <a:pt x="19" y="20"/>
                  </a:moveTo>
                  <a:lnTo>
                    <a:pt x="438" y="20"/>
                  </a:lnTo>
                  <a:lnTo>
                    <a:pt x="438" y="0"/>
                  </a:lnTo>
                  <a:lnTo>
                    <a:pt x="0" y="0"/>
                  </a:lnTo>
                  <a:lnTo>
                    <a:pt x="0" y="326"/>
                  </a:lnTo>
                  <a:lnTo>
                    <a:pt x="19" y="326"/>
                  </a:lnTo>
                  <a:lnTo>
                    <a:pt x="19" y="20"/>
                  </a:lnTo>
                  <a:close/>
                </a:path>
              </a:pathLst>
            </a:custGeom>
            <a:solidFill>
              <a:srgbClr val="128A8B">
                <a:alpha val="100000"/>
              </a:srgbClr>
            </a:solidFill>
            <a:ln w="9525">
              <a:noFill/>
            </a:ln>
          </p:spPr>
          <p:txBody>
            <a:bodyPr/>
            <a:lstStyle/>
            <a:p>
              <a:endParaRPr lang="zh-CN" altLang="en-US"/>
            </a:p>
          </p:txBody>
        </p:sp>
        <p:sp>
          <p:nvSpPr>
            <p:cNvPr id="20592" name="Oval 125"/>
            <p:cNvSpPr/>
            <p:nvPr/>
          </p:nvSpPr>
          <p:spPr>
            <a:xfrm>
              <a:off x="312" y="12"/>
              <a:ext cx="24" cy="24"/>
            </a:xfrm>
            <a:prstGeom prst="ellipse">
              <a:avLst/>
            </a:prstGeom>
            <a:solidFill>
              <a:srgbClr val="554F68"/>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grpSp>
        <p:nvGrpSpPr>
          <p:cNvPr id="20593" name="组合 20592"/>
          <p:cNvGrpSpPr/>
          <p:nvPr/>
        </p:nvGrpSpPr>
        <p:grpSpPr>
          <a:xfrm>
            <a:off x="5924550" y="2179638"/>
            <a:ext cx="704850" cy="644525"/>
            <a:chOff x="0" y="0"/>
            <a:chExt cx="618" cy="564"/>
          </a:xfrm>
        </p:grpSpPr>
        <p:sp>
          <p:nvSpPr>
            <p:cNvPr id="20594" name="Freeform 131"/>
            <p:cNvSpPr/>
            <p:nvPr/>
          </p:nvSpPr>
          <p:spPr>
            <a:xfrm>
              <a:off x="397" y="393"/>
              <a:ext cx="119" cy="171"/>
            </a:xfrm>
            <a:custGeom>
              <a:avLst/>
              <a:gdLst>
                <a:gd name="txL" fmla="*/ 0 w 50"/>
                <a:gd name="txT" fmla="*/ 0 h 72"/>
                <a:gd name="txR" fmla="*/ 50 w 50"/>
                <a:gd name="txB" fmla="*/ 72 h 72"/>
              </a:gdLst>
              <a:ahLst/>
              <a:cxnLst>
                <a:cxn ang="0">
                  <a:pos x="71" y="171"/>
                </a:cxn>
                <a:cxn ang="0">
                  <a:pos x="119" y="171"/>
                </a:cxn>
                <a:cxn ang="0">
                  <a:pos x="119" y="169"/>
                </a:cxn>
                <a:cxn ang="0">
                  <a:pos x="43" y="7"/>
                </a:cxn>
                <a:cxn ang="0">
                  <a:pos x="29" y="2"/>
                </a:cxn>
                <a:cxn ang="0">
                  <a:pos x="10" y="10"/>
                </a:cxn>
                <a:cxn ang="0">
                  <a:pos x="2" y="26"/>
                </a:cxn>
                <a:cxn ang="0">
                  <a:pos x="71" y="171"/>
                </a:cxn>
              </a:cxnLst>
              <a:rect l="txL" t="txT" r="txR" b="txB"/>
              <a:pathLst>
                <a:path w="50" h="72">
                  <a:moveTo>
                    <a:pt x="30" y="72"/>
                  </a:moveTo>
                  <a:cubicBezTo>
                    <a:pt x="50" y="72"/>
                    <a:pt x="50" y="72"/>
                    <a:pt x="50" y="72"/>
                  </a:cubicBezTo>
                  <a:cubicBezTo>
                    <a:pt x="50" y="72"/>
                    <a:pt x="50" y="71"/>
                    <a:pt x="50" y="71"/>
                  </a:cubicBezTo>
                  <a:cubicBezTo>
                    <a:pt x="18" y="3"/>
                    <a:pt x="18" y="3"/>
                    <a:pt x="18" y="3"/>
                  </a:cubicBezTo>
                  <a:cubicBezTo>
                    <a:pt x="17" y="1"/>
                    <a:pt x="14" y="0"/>
                    <a:pt x="12" y="1"/>
                  </a:cubicBezTo>
                  <a:cubicBezTo>
                    <a:pt x="4" y="4"/>
                    <a:pt x="4" y="4"/>
                    <a:pt x="4" y="4"/>
                  </a:cubicBezTo>
                  <a:cubicBezTo>
                    <a:pt x="1" y="5"/>
                    <a:pt x="0" y="8"/>
                    <a:pt x="1" y="11"/>
                  </a:cubicBezTo>
                  <a:lnTo>
                    <a:pt x="30" y="72"/>
                  </a:lnTo>
                  <a:close/>
                </a:path>
              </a:pathLst>
            </a:custGeom>
            <a:solidFill>
              <a:srgbClr val="3F762A">
                <a:alpha val="100000"/>
              </a:srgbClr>
            </a:solidFill>
            <a:ln w="9525">
              <a:noFill/>
            </a:ln>
          </p:spPr>
          <p:txBody>
            <a:bodyPr/>
            <a:lstStyle/>
            <a:p>
              <a:endParaRPr lang="zh-CN" altLang="en-US"/>
            </a:p>
          </p:txBody>
        </p:sp>
        <p:sp>
          <p:nvSpPr>
            <p:cNvPr id="20595" name="Freeform 132"/>
            <p:cNvSpPr/>
            <p:nvPr/>
          </p:nvSpPr>
          <p:spPr>
            <a:xfrm>
              <a:off x="288" y="390"/>
              <a:ext cx="42" cy="174"/>
            </a:xfrm>
            <a:custGeom>
              <a:avLst/>
              <a:gdLst>
                <a:gd name="txL" fmla="*/ 0 w 18"/>
                <a:gd name="txT" fmla="*/ 0 h 73"/>
                <a:gd name="txR" fmla="*/ 18 w 18"/>
                <a:gd name="txB" fmla="*/ 73 h 73"/>
              </a:gdLst>
              <a:ahLst/>
              <a:cxnLst>
                <a:cxn ang="0">
                  <a:pos x="42" y="174"/>
                </a:cxn>
                <a:cxn ang="0">
                  <a:pos x="42" y="10"/>
                </a:cxn>
                <a:cxn ang="0">
                  <a:pos x="33" y="0"/>
                </a:cxn>
                <a:cxn ang="0">
                  <a:pos x="12" y="0"/>
                </a:cxn>
                <a:cxn ang="0">
                  <a:pos x="0" y="10"/>
                </a:cxn>
                <a:cxn ang="0">
                  <a:pos x="0" y="174"/>
                </a:cxn>
                <a:cxn ang="0">
                  <a:pos x="42" y="174"/>
                </a:cxn>
              </a:cxnLst>
              <a:rect l="txL" t="txT" r="txR" b="txB"/>
              <a:pathLst>
                <a:path w="18" h="73">
                  <a:moveTo>
                    <a:pt x="18" y="73"/>
                  </a:moveTo>
                  <a:cubicBezTo>
                    <a:pt x="18" y="4"/>
                    <a:pt x="18" y="4"/>
                    <a:pt x="18" y="4"/>
                  </a:cubicBezTo>
                  <a:cubicBezTo>
                    <a:pt x="18" y="2"/>
                    <a:pt x="16" y="0"/>
                    <a:pt x="14" y="0"/>
                  </a:cubicBezTo>
                  <a:cubicBezTo>
                    <a:pt x="5" y="0"/>
                    <a:pt x="5" y="0"/>
                    <a:pt x="5" y="0"/>
                  </a:cubicBezTo>
                  <a:cubicBezTo>
                    <a:pt x="2" y="0"/>
                    <a:pt x="0" y="2"/>
                    <a:pt x="0" y="4"/>
                  </a:cubicBezTo>
                  <a:cubicBezTo>
                    <a:pt x="0" y="73"/>
                    <a:pt x="0" y="73"/>
                    <a:pt x="0" y="73"/>
                  </a:cubicBezTo>
                  <a:lnTo>
                    <a:pt x="18" y="73"/>
                  </a:lnTo>
                  <a:close/>
                </a:path>
              </a:pathLst>
            </a:custGeom>
            <a:solidFill>
              <a:srgbClr val="3F762A">
                <a:alpha val="100000"/>
              </a:srgbClr>
            </a:solidFill>
            <a:ln w="9525">
              <a:noFill/>
            </a:ln>
          </p:spPr>
          <p:txBody>
            <a:bodyPr/>
            <a:lstStyle/>
            <a:p>
              <a:endParaRPr lang="zh-CN" altLang="en-US"/>
            </a:p>
          </p:txBody>
        </p:sp>
        <p:sp>
          <p:nvSpPr>
            <p:cNvPr id="20596" name="Freeform 133"/>
            <p:cNvSpPr/>
            <p:nvPr/>
          </p:nvSpPr>
          <p:spPr>
            <a:xfrm>
              <a:off x="104" y="393"/>
              <a:ext cx="117" cy="171"/>
            </a:xfrm>
            <a:custGeom>
              <a:avLst/>
              <a:gdLst>
                <a:gd name="txL" fmla="*/ 0 w 49"/>
                <a:gd name="txT" fmla="*/ 0 h 72"/>
                <a:gd name="txR" fmla="*/ 49 w 49"/>
                <a:gd name="txB" fmla="*/ 72 h 72"/>
              </a:gdLst>
              <a:ahLst/>
              <a:cxnLst>
                <a:cxn ang="0">
                  <a:pos x="48" y="171"/>
                </a:cxn>
                <a:cxn ang="0">
                  <a:pos x="115" y="26"/>
                </a:cxn>
                <a:cxn ang="0">
                  <a:pos x="110" y="10"/>
                </a:cxn>
                <a:cxn ang="0">
                  <a:pos x="91" y="2"/>
                </a:cxn>
                <a:cxn ang="0">
                  <a:pos x="76" y="7"/>
                </a:cxn>
                <a:cxn ang="0">
                  <a:pos x="0" y="169"/>
                </a:cxn>
                <a:cxn ang="0">
                  <a:pos x="0" y="171"/>
                </a:cxn>
                <a:cxn ang="0">
                  <a:pos x="48" y="171"/>
                </a:cxn>
              </a:cxnLst>
              <a:rect l="txL" t="txT" r="txR" b="txB"/>
              <a:pathLst>
                <a:path w="49" h="72">
                  <a:moveTo>
                    <a:pt x="20" y="72"/>
                  </a:moveTo>
                  <a:cubicBezTo>
                    <a:pt x="48" y="11"/>
                    <a:pt x="48" y="11"/>
                    <a:pt x="48" y="11"/>
                  </a:cubicBezTo>
                  <a:cubicBezTo>
                    <a:pt x="49" y="8"/>
                    <a:pt x="48" y="5"/>
                    <a:pt x="46" y="4"/>
                  </a:cubicBezTo>
                  <a:cubicBezTo>
                    <a:pt x="38" y="1"/>
                    <a:pt x="38" y="1"/>
                    <a:pt x="38" y="1"/>
                  </a:cubicBezTo>
                  <a:cubicBezTo>
                    <a:pt x="36" y="0"/>
                    <a:pt x="33" y="1"/>
                    <a:pt x="32" y="3"/>
                  </a:cubicBezTo>
                  <a:cubicBezTo>
                    <a:pt x="0" y="71"/>
                    <a:pt x="0" y="71"/>
                    <a:pt x="0" y="71"/>
                  </a:cubicBezTo>
                  <a:cubicBezTo>
                    <a:pt x="0" y="71"/>
                    <a:pt x="0" y="72"/>
                    <a:pt x="0" y="72"/>
                  </a:cubicBezTo>
                  <a:lnTo>
                    <a:pt x="20" y="72"/>
                  </a:lnTo>
                  <a:close/>
                </a:path>
              </a:pathLst>
            </a:custGeom>
            <a:solidFill>
              <a:srgbClr val="3F762A">
                <a:alpha val="100000"/>
              </a:srgbClr>
            </a:solidFill>
            <a:ln w="9525">
              <a:noFill/>
            </a:ln>
          </p:spPr>
          <p:txBody>
            <a:bodyPr/>
            <a:lstStyle/>
            <a:p>
              <a:endParaRPr lang="zh-CN" altLang="en-US"/>
            </a:p>
          </p:txBody>
        </p:sp>
        <p:sp>
          <p:nvSpPr>
            <p:cNvPr id="20597" name="Rectangle 134"/>
            <p:cNvSpPr/>
            <p:nvPr/>
          </p:nvSpPr>
          <p:spPr>
            <a:xfrm>
              <a:off x="42" y="26"/>
              <a:ext cx="534" cy="383"/>
            </a:xfrm>
            <a:prstGeom prst="rect">
              <a:avLst/>
            </a:prstGeom>
            <a:solidFill>
              <a:srgbClr val="D9EFD2"/>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598" name="Freeform 135"/>
            <p:cNvSpPr/>
            <p:nvPr/>
          </p:nvSpPr>
          <p:spPr>
            <a:xfrm>
              <a:off x="0" y="0"/>
              <a:ext cx="618" cy="60"/>
            </a:xfrm>
            <a:custGeom>
              <a:avLst/>
              <a:gdLst>
                <a:gd name="txL" fmla="*/ 0 w 260"/>
                <a:gd name="txT" fmla="*/ 0 h 25"/>
                <a:gd name="txR" fmla="*/ 260 w 260"/>
                <a:gd name="txB" fmla="*/ 25 h 25"/>
              </a:gdLst>
              <a:ahLst/>
              <a:cxnLst>
                <a:cxn ang="0">
                  <a:pos x="618" y="36"/>
                </a:cxn>
                <a:cxn ang="0">
                  <a:pos x="597" y="60"/>
                </a:cxn>
                <a:cxn ang="0">
                  <a:pos x="24" y="60"/>
                </a:cxn>
                <a:cxn ang="0">
                  <a:pos x="0" y="36"/>
                </a:cxn>
                <a:cxn ang="0">
                  <a:pos x="0" y="22"/>
                </a:cxn>
                <a:cxn ang="0">
                  <a:pos x="24" y="0"/>
                </a:cxn>
                <a:cxn ang="0">
                  <a:pos x="597" y="0"/>
                </a:cxn>
                <a:cxn ang="0">
                  <a:pos x="618" y="22"/>
                </a:cxn>
                <a:cxn ang="0">
                  <a:pos x="618" y="36"/>
                </a:cxn>
              </a:cxnLst>
              <a:rect l="txL" t="txT" r="txR" b="txB"/>
              <a:pathLst>
                <a:path w="260" h="25">
                  <a:moveTo>
                    <a:pt x="260" y="15"/>
                  </a:moveTo>
                  <a:cubicBezTo>
                    <a:pt x="260" y="20"/>
                    <a:pt x="256" y="25"/>
                    <a:pt x="251" y="25"/>
                  </a:cubicBezTo>
                  <a:cubicBezTo>
                    <a:pt x="10" y="25"/>
                    <a:pt x="10" y="25"/>
                    <a:pt x="10" y="25"/>
                  </a:cubicBezTo>
                  <a:cubicBezTo>
                    <a:pt x="5" y="25"/>
                    <a:pt x="0" y="20"/>
                    <a:pt x="0" y="15"/>
                  </a:cubicBezTo>
                  <a:cubicBezTo>
                    <a:pt x="0" y="9"/>
                    <a:pt x="0" y="9"/>
                    <a:pt x="0" y="9"/>
                  </a:cubicBezTo>
                  <a:cubicBezTo>
                    <a:pt x="0" y="4"/>
                    <a:pt x="5" y="0"/>
                    <a:pt x="10" y="0"/>
                  </a:cubicBezTo>
                  <a:cubicBezTo>
                    <a:pt x="251" y="0"/>
                    <a:pt x="251" y="0"/>
                    <a:pt x="251" y="0"/>
                  </a:cubicBezTo>
                  <a:cubicBezTo>
                    <a:pt x="256" y="0"/>
                    <a:pt x="260" y="4"/>
                    <a:pt x="260" y="9"/>
                  </a:cubicBezTo>
                  <a:lnTo>
                    <a:pt x="260" y="15"/>
                  </a:lnTo>
                  <a:close/>
                </a:path>
              </a:pathLst>
            </a:custGeom>
            <a:solidFill>
              <a:srgbClr val="2A4F1C">
                <a:alpha val="100000"/>
              </a:srgbClr>
            </a:solidFill>
            <a:ln w="9525">
              <a:noFill/>
            </a:ln>
          </p:spPr>
          <p:txBody>
            <a:bodyPr/>
            <a:lstStyle/>
            <a:p>
              <a:endParaRPr lang="zh-CN" altLang="en-US"/>
            </a:p>
          </p:txBody>
        </p:sp>
        <p:sp>
          <p:nvSpPr>
            <p:cNvPr id="20599" name="Freeform 136"/>
            <p:cNvSpPr/>
            <p:nvPr/>
          </p:nvSpPr>
          <p:spPr>
            <a:xfrm>
              <a:off x="164" y="117"/>
              <a:ext cx="59" cy="231"/>
            </a:xfrm>
            <a:custGeom>
              <a:avLst/>
              <a:gdLst>
                <a:gd name="txL" fmla="*/ 0 w 25"/>
                <a:gd name="txT" fmla="*/ 0 h 97"/>
                <a:gd name="txR" fmla="*/ 25 w 25"/>
                <a:gd name="txB" fmla="*/ 97 h 97"/>
              </a:gdLst>
              <a:ahLst/>
              <a:cxnLst>
                <a:cxn ang="0">
                  <a:pos x="0" y="10"/>
                </a:cxn>
                <a:cxn ang="0">
                  <a:pos x="9" y="0"/>
                </a:cxn>
                <a:cxn ang="0">
                  <a:pos x="50" y="0"/>
                </a:cxn>
                <a:cxn ang="0">
                  <a:pos x="59" y="10"/>
                </a:cxn>
                <a:cxn ang="0">
                  <a:pos x="59" y="231"/>
                </a:cxn>
                <a:cxn ang="0">
                  <a:pos x="0" y="231"/>
                </a:cxn>
                <a:cxn ang="0">
                  <a:pos x="0" y="10"/>
                </a:cxn>
              </a:cxnLst>
              <a:rect l="txL" t="txT" r="txR" b="txB"/>
              <a:pathLst>
                <a:path w="25" h="97">
                  <a:moveTo>
                    <a:pt x="0" y="4"/>
                  </a:moveTo>
                  <a:cubicBezTo>
                    <a:pt x="0" y="2"/>
                    <a:pt x="2" y="0"/>
                    <a:pt x="4" y="0"/>
                  </a:cubicBezTo>
                  <a:cubicBezTo>
                    <a:pt x="21" y="0"/>
                    <a:pt x="21" y="0"/>
                    <a:pt x="21" y="0"/>
                  </a:cubicBezTo>
                  <a:cubicBezTo>
                    <a:pt x="24" y="0"/>
                    <a:pt x="25" y="2"/>
                    <a:pt x="25" y="4"/>
                  </a:cubicBezTo>
                  <a:cubicBezTo>
                    <a:pt x="25" y="97"/>
                    <a:pt x="25" y="97"/>
                    <a:pt x="25" y="97"/>
                  </a:cubicBezTo>
                  <a:cubicBezTo>
                    <a:pt x="0" y="97"/>
                    <a:pt x="0" y="97"/>
                    <a:pt x="0" y="97"/>
                  </a:cubicBezTo>
                  <a:lnTo>
                    <a:pt x="0" y="4"/>
                  </a:lnTo>
                  <a:close/>
                </a:path>
              </a:pathLst>
            </a:custGeom>
            <a:solidFill>
              <a:srgbClr val="91D2DB">
                <a:alpha val="100000"/>
              </a:srgbClr>
            </a:solidFill>
            <a:ln w="9525">
              <a:noFill/>
            </a:ln>
          </p:spPr>
          <p:txBody>
            <a:bodyPr/>
            <a:lstStyle/>
            <a:p>
              <a:endParaRPr lang="zh-CN" altLang="en-US"/>
            </a:p>
          </p:txBody>
        </p:sp>
        <p:sp>
          <p:nvSpPr>
            <p:cNvPr id="20600" name="Freeform 137"/>
            <p:cNvSpPr/>
            <p:nvPr/>
          </p:nvSpPr>
          <p:spPr>
            <a:xfrm>
              <a:off x="321" y="200"/>
              <a:ext cx="62" cy="148"/>
            </a:xfrm>
            <a:custGeom>
              <a:avLst/>
              <a:gdLst>
                <a:gd name="txL" fmla="*/ 0 w 26"/>
                <a:gd name="txT" fmla="*/ 0 h 62"/>
                <a:gd name="txR" fmla="*/ 26 w 26"/>
                <a:gd name="txB" fmla="*/ 62 h 62"/>
              </a:gdLst>
              <a:ahLst/>
              <a:cxnLst>
                <a:cxn ang="0">
                  <a:pos x="0" y="10"/>
                </a:cxn>
                <a:cxn ang="0">
                  <a:pos x="10" y="0"/>
                </a:cxn>
                <a:cxn ang="0">
                  <a:pos x="52" y="0"/>
                </a:cxn>
                <a:cxn ang="0">
                  <a:pos x="62" y="10"/>
                </a:cxn>
                <a:cxn ang="0">
                  <a:pos x="62" y="148"/>
                </a:cxn>
                <a:cxn ang="0">
                  <a:pos x="0" y="148"/>
                </a:cxn>
                <a:cxn ang="0">
                  <a:pos x="0" y="10"/>
                </a:cxn>
              </a:cxnLst>
              <a:rect l="txL" t="txT" r="txR" b="txB"/>
              <a:pathLst>
                <a:path w="26" h="62">
                  <a:moveTo>
                    <a:pt x="0" y="4"/>
                  </a:moveTo>
                  <a:cubicBezTo>
                    <a:pt x="0" y="2"/>
                    <a:pt x="2" y="0"/>
                    <a:pt x="4" y="0"/>
                  </a:cubicBezTo>
                  <a:cubicBezTo>
                    <a:pt x="22" y="0"/>
                    <a:pt x="22" y="0"/>
                    <a:pt x="22" y="0"/>
                  </a:cubicBezTo>
                  <a:cubicBezTo>
                    <a:pt x="24" y="0"/>
                    <a:pt x="26" y="2"/>
                    <a:pt x="26" y="4"/>
                  </a:cubicBezTo>
                  <a:cubicBezTo>
                    <a:pt x="26" y="62"/>
                    <a:pt x="26" y="62"/>
                    <a:pt x="26" y="62"/>
                  </a:cubicBezTo>
                  <a:cubicBezTo>
                    <a:pt x="0" y="62"/>
                    <a:pt x="0" y="62"/>
                    <a:pt x="0" y="62"/>
                  </a:cubicBezTo>
                  <a:lnTo>
                    <a:pt x="0" y="4"/>
                  </a:lnTo>
                  <a:close/>
                </a:path>
              </a:pathLst>
            </a:custGeom>
            <a:solidFill>
              <a:srgbClr val="318C98">
                <a:alpha val="100000"/>
              </a:srgbClr>
            </a:solidFill>
            <a:ln w="9525">
              <a:noFill/>
            </a:ln>
          </p:spPr>
          <p:txBody>
            <a:bodyPr/>
            <a:lstStyle/>
            <a:p>
              <a:endParaRPr lang="zh-CN" altLang="en-US"/>
            </a:p>
          </p:txBody>
        </p:sp>
        <p:sp>
          <p:nvSpPr>
            <p:cNvPr id="20601" name="Freeform 138"/>
            <p:cNvSpPr/>
            <p:nvPr/>
          </p:nvSpPr>
          <p:spPr>
            <a:xfrm>
              <a:off x="395" y="274"/>
              <a:ext cx="62" cy="74"/>
            </a:xfrm>
            <a:custGeom>
              <a:avLst/>
              <a:gdLst>
                <a:gd name="txL" fmla="*/ 0 w 26"/>
                <a:gd name="txT" fmla="*/ 0 h 31"/>
                <a:gd name="txR" fmla="*/ 26 w 26"/>
                <a:gd name="txB" fmla="*/ 31 h 31"/>
              </a:gdLst>
              <a:ahLst/>
              <a:cxnLst>
                <a:cxn ang="0">
                  <a:pos x="0" y="10"/>
                </a:cxn>
                <a:cxn ang="0">
                  <a:pos x="10" y="0"/>
                </a:cxn>
                <a:cxn ang="0">
                  <a:pos x="52" y="0"/>
                </a:cxn>
                <a:cxn ang="0">
                  <a:pos x="62" y="10"/>
                </a:cxn>
                <a:cxn ang="0">
                  <a:pos x="62" y="74"/>
                </a:cxn>
                <a:cxn ang="0">
                  <a:pos x="0" y="74"/>
                </a:cxn>
                <a:cxn ang="0">
                  <a:pos x="0" y="10"/>
                </a:cxn>
              </a:cxnLst>
              <a:rect l="txL" t="txT" r="txR" b="txB"/>
              <a:pathLst>
                <a:path w="26" h="31">
                  <a:moveTo>
                    <a:pt x="0" y="4"/>
                  </a:moveTo>
                  <a:cubicBezTo>
                    <a:pt x="0" y="2"/>
                    <a:pt x="2" y="0"/>
                    <a:pt x="4" y="0"/>
                  </a:cubicBezTo>
                  <a:cubicBezTo>
                    <a:pt x="22" y="0"/>
                    <a:pt x="22" y="0"/>
                    <a:pt x="22" y="0"/>
                  </a:cubicBezTo>
                  <a:cubicBezTo>
                    <a:pt x="24" y="0"/>
                    <a:pt x="26" y="2"/>
                    <a:pt x="26" y="4"/>
                  </a:cubicBezTo>
                  <a:cubicBezTo>
                    <a:pt x="26" y="31"/>
                    <a:pt x="26" y="31"/>
                    <a:pt x="26" y="31"/>
                  </a:cubicBezTo>
                  <a:cubicBezTo>
                    <a:pt x="0" y="31"/>
                    <a:pt x="0" y="31"/>
                    <a:pt x="0" y="31"/>
                  </a:cubicBezTo>
                  <a:lnTo>
                    <a:pt x="0" y="4"/>
                  </a:lnTo>
                  <a:close/>
                </a:path>
              </a:pathLst>
            </a:custGeom>
            <a:solidFill>
              <a:srgbClr val="2A4F1C">
                <a:alpha val="100000"/>
              </a:srgbClr>
            </a:solidFill>
            <a:ln w="9525">
              <a:noFill/>
            </a:ln>
          </p:spPr>
          <p:txBody>
            <a:bodyPr/>
            <a:lstStyle/>
            <a:p>
              <a:endParaRPr lang="zh-CN" altLang="en-US"/>
            </a:p>
          </p:txBody>
        </p:sp>
        <p:sp>
          <p:nvSpPr>
            <p:cNvPr id="20602" name="Freeform 139"/>
            <p:cNvSpPr/>
            <p:nvPr/>
          </p:nvSpPr>
          <p:spPr>
            <a:xfrm>
              <a:off x="242" y="155"/>
              <a:ext cx="62" cy="193"/>
            </a:xfrm>
            <a:custGeom>
              <a:avLst/>
              <a:gdLst>
                <a:gd name="txL" fmla="*/ 0 w 26"/>
                <a:gd name="txT" fmla="*/ 0 h 81"/>
                <a:gd name="txR" fmla="*/ 26 w 26"/>
                <a:gd name="txB" fmla="*/ 81 h 81"/>
              </a:gdLst>
              <a:ahLst/>
              <a:cxnLst>
                <a:cxn ang="0">
                  <a:pos x="0" y="10"/>
                </a:cxn>
                <a:cxn ang="0">
                  <a:pos x="10" y="0"/>
                </a:cxn>
                <a:cxn ang="0">
                  <a:pos x="52" y="0"/>
                </a:cxn>
                <a:cxn ang="0">
                  <a:pos x="62" y="10"/>
                </a:cxn>
                <a:cxn ang="0">
                  <a:pos x="62" y="193"/>
                </a:cxn>
                <a:cxn ang="0">
                  <a:pos x="0" y="193"/>
                </a:cxn>
                <a:cxn ang="0">
                  <a:pos x="0" y="10"/>
                </a:cxn>
              </a:cxnLst>
              <a:rect l="txL" t="txT" r="txR" b="txB"/>
              <a:pathLst>
                <a:path w="26" h="81">
                  <a:moveTo>
                    <a:pt x="0" y="4"/>
                  </a:moveTo>
                  <a:cubicBezTo>
                    <a:pt x="0" y="2"/>
                    <a:pt x="2" y="0"/>
                    <a:pt x="4" y="0"/>
                  </a:cubicBezTo>
                  <a:cubicBezTo>
                    <a:pt x="22" y="0"/>
                    <a:pt x="22" y="0"/>
                    <a:pt x="22" y="0"/>
                  </a:cubicBezTo>
                  <a:cubicBezTo>
                    <a:pt x="24" y="0"/>
                    <a:pt x="26" y="2"/>
                    <a:pt x="26" y="4"/>
                  </a:cubicBezTo>
                  <a:cubicBezTo>
                    <a:pt x="26" y="81"/>
                    <a:pt x="26" y="81"/>
                    <a:pt x="26" y="81"/>
                  </a:cubicBezTo>
                  <a:cubicBezTo>
                    <a:pt x="0" y="81"/>
                    <a:pt x="0" y="81"/>
                    <a:pt x="0" y="81"/>
                  </a:cubicBezTo>
                  <a:lnTo>
                    <a:pt x="0" y="4"/>
                  </a:lnTo>
                  <a:close/>
                </a:path>
              </a:pathLst>
            </a:custGeom>
            <a:solidFill>
              <a:srgbClr val="3F762A">
                <a:alpha val="100000"/>
              </a:srgbClr>
            </a:solidFill>
            <a:ln w="9525">
              <a:noFill/>
            </a:ln>
          </p:spPr>
          <p:txBody>
            <a:bodyPr/>
            <a:lstStyle/>
            <a:p>
              <a:endParaRPr lang="zh-CN" altLang="en-US"/>
            </a:p>
          </p:txBody>
        </p:sp>
        <p:sp>
          <p:nvSpPr>
            <p:cNvPr id="20603" name="Freeform 140"/>
            <p:cNvSpPr/>
            <p:nvPr/>
          </p:nvSpPr>
          <p:spPr>
            <a:xfrm>
              <a:off x="285" y="79"/>
              <a:ext cx="122" cy="97"/>
            </a:xfrm>
            <a:custGeom>
              <a:avLst/>
              <a:gdLst>
                <a:gd name="txL" fmla="*/ 0 w 51"/>
                <a:gd name="txT" fmla="*/ 0 h 41"/>
                <a:gd name="txR" fmla="*/ 51 w 51"/>
                <a:gd name="txB" fmla="*/ 41 h 41"/>
              </a:gdLst>
              <a:ahLst/>
              <a:cxnLst>
                <a:cxn ang="0">
                  <a:pos x="7" y="0"/>
                </a:cxn>
                <a:cxn ang="0">
                  <a:pos x="55" y="5"/>
                </a:cxn>
                <a:cxn ang="0">
                  <a:pos x="57" y="12"/>
                </a:cxn>
                <a:cxn ang="0">
                  <a:pos x="50" y="19"/>
                </a:cxn>
                <a:cxn ang="0">
                  <a:pos x="45" y="24"/>
                </a:cxn>
                <a:cxn ang="0">
                  <a:pos x="43" y="28"/>
                </a:cxn>
                <a:cxn ang="0">
                  <a:pos x="117" y="85"/>
                </a:cxn>
                <a:cxn ang="0">
                  <a:pos x="120" y="95"/>
                </a:cxn>
                <a:cxn ang="0">
                  <a:pos x="112" y="97"/>
                </a:cxn>
                <a:cxn ang="0">
                  <a:pos x="110" y="97"/>
                </a:cxn>
                <a:cxn ang="0">
                  <a:pos x="33" y="38"/>
                </a:cxn>
                <a:cxn ang="0">
                  <a:pos x="29" y="47"/>
                </a:cxn>
                <a:cxn ang="0">
                  <a:pos x="22" y="52"/>
                </a:cxn>
                <a:cxn ang="0">
                  <a:pos x="14" y="52"/>
                </a:cxn>
                <a:cxn ang="0">
                  <a:pos x="0" y="5"/>
                </a:cxn>
                <a:cxn ang="0">
                  <a:pos x="7" y="0"/>
                </a:cxn>
              </a:cxnLst>
              <a:rect l="txL" t="txT" r="txR" b="txB"/>
              <a:pathLst>
                <a:path w="51" h="41">
                  <a:moveTo>
                    <a:pt x="3" y="0"/>
                  </a:moveTo>
                  <a:cubicBezTo>
                    <a:pt x="23" y="2"/>
                    <a:pt x="23" y="2"/>
                    <a:pt x="23" y="2"/>
                  </a:cubicBezTo>
                  <a:cubicBezTo>
                    <a:pt x="24" y="2"/>
                    <a:pt x="25" y="4"/>
                    <a:pt x="24" y="5"/>
                  </a:cubicBezTo>
                  <a:cubicBezTo>
                    <a:pt x="21" y="8"/>
                    <a:pt x="21" y="8"/>
                    <a:pt x="21" y="8"/>
                  </a:cubicBezTo>
                  <a:cubicBezTo>
                    <a:pt x="19" y="10"/>
                    <a:pt x="19" y="10"/>
                    <a:pt x="19" y="10"/>
                  </a:cubicBezTo>
                  <a:cubicBezTo>
                    <a:pt x="18" y="12"/>
                    <a:pt x="18" y="12"/>
                    <a:pt x="18" y="12"/>
                  </a:cubicBezTo>
                  <a:cubicBezTo>
                    <a:pt x="49" y="36"/>
                    <a:pt x="49" y="36"/>
                    <a:pt x="49" y="36"/>
                  </a:cubicBezTo>
                  <a:cubicBezTo>
                    <a:pt x="51" y="37"/>
                    <a:pt x="51" y="39"/>
                    <a:pt x="50" y="40"/>
                  </a:cubicBezTo>
                  <a:cubicBezTo>
                    <a:pt x="49" y="41"/>
                    <a:pt x="48" y="41"/>
                    <a:pt x="47" y="41"/>
                  </a:cubicBezTo>
                  <a:cubicBezTo>
                    <a:pt x="47" y="41"/>
                    <a:pt x="46" y="41"/>
                    <a:pt x="46" y="41"/>
                  </a:cubicBezTo>
                  <a:cubicBezTo>
                    <a:pt x="14" y="16"/>
                    <a:pt x="14" y="16"/>
                    <a:pt x="14" y="16"/>
                  </a:cubicBezTo>
                  <a:cubicBezTo>
                    <a:pt x="12" y="20"/>
                    <a:pt x="12" y="20"/>
                    <a:pt x="12" y="20"/>
                  </a:cubicBezTo>
                  <a:cubicBezTo>
                    <a:pt x="9" y="22"/>
                    <a:pt x="9" y="22"/>
                    <a:pt x="9" y="22"/>
                  </a:cubicBezTo>
                  <a:cubicBezTo>
                    <a:pt x="8" y="24"/>
                    <a:pt x="7" y="23"/>
                    <a:pt x="6" y="22"/>
                  </a:cubicBezTo>
                  <a:cubicBezTo>
                    <a:pt x="0" y="2"/>
                    <a:pt x="0" y="2"/>
                    <a:pt x="0" y="2"/>
                  </a:cubicBezTo>
                  <a:cubicBezTo>
                    <a:pt x="0" y="1"/>
                    <a:pt x="1" y="0"/>
                    <a:pt x="3" y="0"/>
                  </a:cubicBezTo>
                  <a:close/>
                </a:path>
              </a:pathLst>
            </a:custGeom>
            <a:solidFill>
              <a:srgbClr val="486479">
                <a:alpha val="100000"/>
              </a:srgbClr>
            </a:solidFill>
            <a:ln w="9525">
              <a:noFill/>
            </a:ln>
          </p:spPr>
          <p:txBody>
            <a:bodyPr/>
            <a:lstStyle/>
            <a:p>
              <a:endParaRPr lang="zh-CN" altLang="en-US"/>
            </a:p>
          </p:txBody>
        </p:sp>
      </p:grpSp>
      <p:grpSp>
        <p:nvGrpSpPr>
          <p:cNvPr id="20604" name="组合 20603"/>
          <p:cNvGrpSpPr/>
          <p:nvPr/>
        </p:nvGrpSpPr>
        <p:grpSpPr>
          <a:xfrm>
            <a:off x="6037263" y="4438650"/>
            <a:ext cx="638175" cy="690563"/>
            <a:chOff x="0" y="0"/>
            <a:chExt cx="583" cy="633"/>
          </a:xfrm>
        </p:grpSpPr>
        <p:sp>
          <p:nvSpPr>
            <p:cNvPr id="20605" name="Freeform 145"/>
            <p:cNvSpPr/>
            <p:nvPr/>
          </p:nvSpPr>
          <p:spPr>
            <a:xfrm>
              <a:off x="5" y="140"/>
              <a:ext cx="105" cy="110"/>
            </a:xfrm>
            <a:custGeom>
              <a:avLst/>
              <a:gdLst>
                <a:gd name="txL" fmla="*/ 0 w 105"/>
                <a:gd name="txT" fmla="*/ 0 h 110"/>
                <a:gd name="txR" fmla="*/ 105 w 105"/>
                <a:gd name="txB" fmla="*/ 110 h 110"/>
              </a:gdLst>
              <a:ahLst/>
              <a:cxnLst>
                <a:cxn ang="0">
                  <a:pos x="105" y="110"/>
                </a:cxn>
                <a:cxn ang="0">
                  <a:pos x="81" y="0"/>
                </a:cxn>
                <a:cxn ang="0">
                  <a:pos x="0" y="5"/>
                </a:cxn>
                <a:cxn ang="0">
                  <a:pos x="48" y="53"/>
                </a:cxn>
                <a:cxn ang="0">
                  <a:pos x="105" y="110"/>
                </a:cxn>
              </a:cxnLst>
              <a:rect l="txL" t="txT" r="txR" b="txB"/>
              <a:pathLst>
                <a:path w="105" h="110">
                  <a:moveTo>
                    <a:pt x="105" y="110"/>
                  </a:moveTo>
                  <a:lnTo>
                    <a:pt x="81" y="0"/>
                  </a:lnTo>
                  <a:lnTo>
                    <a:pt x="0" y="5"/>
                  </a:lnTo>
                  <a:lnTo>
                    <a:pt x="48" y="53"/>
                  </a:lnTo>
                  <a:lnTo>
                    <a:pt x="105" y="110"/>
                  </a:lnTo>
                  <a:close/>
                </a:path>
              </a:pathLst>
            </a:custGeom>
            <a:solidFill>
              <a:srgbClr val="6B4938">
                <a:alpha val="100000"/>
              </a:srgbClr>
            </a:solidFill>
            <a:ln w="9525">
              <a:noFill/>
            </a:ln>
          </p:spPr>
          <p:txBody>
            <a:bodyPr/>
            <a:lstStyle/>
            <a:p>
              <a:endParaRPr lang="zh-CN" altLang="en-US"/>
            </a:p>
          </p:txBody>
        </p:sp>
        <p:sp>
          <p:nvSpPr>
            <p:cNvPr id="20606" name="Freeform 146"/>
            <p:cNvSpPr/>
            <p:nvPr/>
          </p:nvSpPr>
          <p:spPr>
            <a:xfrm>
              <a:off x="5" y="326"/>
              <a:ext cx="105" cy="109"/>
            </a:xfrm>
            <a:custGeom>
              <a:avLst/>
              <a:gdLst>
                <a:gd name="txL" fmla="*/ 0 w 105"/>
                <a:gd name="txT" fmla="*/ 0 h 109"/>
                <a:gd name="txR" fmla="*/ 105 w 105"/>
                <a:gd name="txB" fmla="*/ 109 h 109"/>
              </a:gdLst>
              <a:ahLst/>
              <a:cxnLst>
                <a:cxn ang="0">
                  <a:pos x="0" y="5"/>
                </a:cxn>
                <a:cxn ang="0">
                  <a:pos x="48" y="52"/>
                </a:cxn>
                <a:cxn ang="0">
                  <a:pos x="105" y="109"/>
                </a:cxn>
                <a:cxn ang="0">
                  <a:pos x="81" y="0"/>
                </a:cxn>
                <a:cxn ang="0">
                  <a:pos x="0" y="5"/>
                </a:cxn>
              </a:cxnLst>
              <a:rect l="txL" t="txT" r="txR" b="txB"/>
              <a:pathLst>
                <a:path w="105" h="109">
                  <a:moveTo>
                    <a:pt x="0" y="5"/>
                  </a:moveTo>
                  <a:lnTo>
                    <a:pt x="48" y="52"/>
                  </a:lnTo>
                  <a:lnTo>
                    <a:pt x="105" y="109"/>
                  </a:lnTo>
                  <a:lnTo>
                    <a:pt x="81" y="0"/>
                  </a:lnTo>
                  <a:lnTo>
                    <a:pt x="0" y="5"/>
                  </a:lnTo>
                  <a:close/>
                </a:path>
              </a:pathLst>
            </a:custGeom>
            <a:solidFill>
              <a:srgbClr val="6B4938">
                <a:alpha val="100000"/>
              </a:srgbClr>
            </a:solidFill>
            <a:ln w="9525">
              <a:noFill/>
            </a:ln>
          </p:spPr>
          <p:txBody>
            <a:bodyPr/>
            <a:lstStyle/>
            <a:p>
              <a:endParaRPr lang="zh-CN" altLang="en-US"/>
            </a:p>
          </p:txBody>
        </p:sp>
        <p:sp>
          <p:nvSpPr>
            <p:cNvPr id="20607" name="Freeform 147"/>
            <p:cNvSpPr/>
            <p:nvPr/>
          </p:nvSpPr>
          <p:spPr>
            <a:xfrm>
              <a:off x="5" y="507"/>
              <a:ext cx="105" cy="107"/>
            </a:xfrm>
            <a:custGeom>
              <a:avLst/>
              <a:gdLst>
                <a:gd name="txL" fmla="*/ 0 w 105"/>
                <a:gd name="txT" fmla="*/ 0 h 107"/>
                <a:gd name="txR" fmla="*/ 105 w 105"/>
                <a:gd name="txB" fmla="*/ 107 h 107"/>
              </a:gdLst>
              <a:ahLst/>
              <a:cxnLst>
                <a:cxn ang="0">
                  <a:pos x="0" y="2"/>
                </a:cxn>
                <a:cxn ang="0">
                  <a:pos x="48" y="50"/>
                </a:cxn>
                <a:cxn ang="0">
                  <a:pos x="105" y="107"/>
                </a:cxn>
                <a:cxn ang="0">
                  <a:pos x="81" y="0"/>
                </a:cxn>
                <a:cxn ang="0">
                  <a:pos x="0" y="2"/>
                </a:cxn>
              </a:cxnLst>
              <a:rect l="txL" t="txT" r="txR" b="txB"/>
              <a:pathLst>
                <a:path w="105" h="107">
                  <a:moveTo>
                    <a:pt x="0" y="2"/>
                  </a:moveTo>
                  <a:lnTo>
                    <a:pt x="48" y="50"/>
                  </a:lnTo>
                  <a:lnTo>
                    <a:pt x="105" y="107"/>
                  </a:lnTo>
                  <a:lnTo>
                    <a:pt x="81" y="0"/>
                  </a:lnTo>
                  <a:lnTo>
                    <a:pt x="0" y="2"/>
                  </a:lnTo>
                  <a:close/>
                </a:path>
              </a:pathLst>
            </a:custGeom>
            <a:solidFill>
              <a:srgbClr val="6B4938">
                <a:alpha val="100000"/>
              </a:srgbClr>
            </a:solidFill>
            <a:ln w="9525">
              <a:noFill/>
            </a:ln>
          </p:spPr>
          <p:txBody>
            <a:bodyPr/>
            <a:lstStyle/>
            <a:p>
              <a:endParaRPr lang="zh-CN" altLang="en-US"/>
            </a:p>
          </p:txBody>
        </p:sp>
        <p:sp>
          <p:nvSpPr>
            <p:cNvPr id="20608" name="Freeform 149"/>
            <p:cNvSpPr/>
            <p:nvPr/>
          </p:nvSpPr>
          <p:spPr>
            <a:xfrm>
              <a:off x="50" y="0"/>
              <a:ext cx="533" cy="633"/>
            </a:xfrm>
            <a:custGeom>
              <a:avLst/>
              <a:gdLst>
                <a:gd name="txL" fmla="*/ 0 w 224"/>
                <a:gd name="txT" fmla="*/ 0 h 266"/>
                <a:gd name="txR" fmla="*/ 224 w 224"/>
                <a:gd name="txB" fmla="*/ 266 h 266"/>
              </a:gdLst>
              <a:ahLst/>
              <a:cxnLst>
                <a:cxn ang="0">
                  <a:pos x="471" y="0"/>
                </a:cxn>
                <a:cxn ang="0">
                  <a:pos x="183" y="0"/>
                </a:cxn>
                <a:cxn ang="0">
                  <a:pos x="62" y="0"/>
                </a:cxn>
                <a:cxn ang="0">
                  <a:pos x="0" y="64"/>
                </a:cxn>
                <a:cxn ang="0">
                  <a:pos x="0" y="569"/>
                </a:cxn>
                <a:cxn ang="0">
                  <a:pos x="62" y="633"/>
                </a:cxn>
                <a:cxn ang="0">
                  <a:pos x="183" y="633"/>
                </a:cxn>
                <a:cxn ang="0">
                  <a:pos x="183" y="633"/>
                </a:cxn>
                <a:cxn ang="0">
                  <a:pos x="471" y="633"/>
                </a:cxn>
                <a:cxn ang="0">
                  <a:pos x="533" y="569"/>
                </a:cxn>
                <a:cxn ang="0">
                  <a:pos x="533" y="64"/>
                </a:cxn>
                <a:cxn ang="0">
                  <a:pos x="471" y="0"/>
                </a:cxn>
              </a:cxnLst>
              <a:rect l="txL" t="txT" r="txR" b="txB"/>
              <a:pathLst>
                <a:path w="224" h="266">
                  <a:moveTo>
                    <a:pt x="198" y="0"/>
                  </a:moveTo>
                  <a:cubicBezTo>
                    <a:pt x="77" y="0"/>
                    <a:pt x="77" y="0"/>
                    <a:pt x="77" y="0"/>
                  </a:cubicBezTo>
                  <a:cubicBezTo>
                    <a:pt x="26" y="0"/>
                    <a:pt x="26" y="0"/>
                    <a:pt x="26" y="0"/>
                  </a:cubicBezTo>
                  <a:cubicBezTo>
                    <a:pt x="12" y="0"/>
                    <a:pt x="0" y="12"/>
                    <a:pt x="0" y="27"/>
                  </a:cubicBezTo>
                  <a:cubicBezTo>
                    <a:pt x="0" y="239"/>
                    <a:pt x="0" y="239"/>
                    <a:pt x="0" y="239"/>
                  </a:cubicBezTo>
                  <a:cubicBezTo>
                    <a:pt x="0" y="254"/>
                    <a:pt x="12" y="266"/>
                    <a:pt x="26" y="266"/>
                  </a:cubicBezTo>
                  <a:cubicBezTo>
                    <a:pt x="77" y="266"/>
                    <a:pt x="77" y="266"/>
                    <a:pt x="77" y="266"/>
                  </a:cubicBezTo>
                  <a:cubicBezTo>
                    <a:pt x="77" y="266"/>
                    <a:pt x="77" y="266"/>
                    <a:pt x="77" y="266"/>
                  </a:cubicBezTo>
                  <a:cubicBezTo>
                    <a:pt x="198" y="266"/>
                    <a:pt x="198" y="266"/>
                    <a:pt x="198" y="266"/>
                  </a:cubicBezTo>
                  <a:cubicBezTo>
                    <a:pt x="212" y="266"/>
                    <a:pt x="224" y="254"/>
                    <a:pt x="224" y="239"/>
                  </a:cubicBezTo>
                  <a:cubicBezTo>
                    <a:pt x="224" y="27"/>
                    <a:pt x="224" y="27"/>
                    <a:pt x="224" y="27"/>
                  </a:cubicBezTo>
                  <a:cubicBezTo>
                    <a:pt x="224" y="12"/>
                    <a:pt x="212" y="0"/>
                    <a:pt x="198" y="0"/>
                  </a:cubicBezTo>
                  <a:close/>
                </a:path>
              </a:pathLst>
            </a:custGeom>
            <a:solidFill>
              <a:srgbClr val="92CF7C">
                <a:alpha val="100000"/>
              </a:srgbClr>
            </a:solidFill>
            <a:ln w="9525">
              <a:noFill/>
            </a:ln>
          </p:spPr>
          <p:txBody>
            <a:bodyPr/>
            <a:lstStyle/>
            <a:p>
              <a:endParaRPr lang="zh-CN" altLang="en-US"/>
            </a:p>
          </p:txBody>
        </p:sp>
        <p:sp>
          <p:nvSpPr>
            <p:cNvPr id="20609" name="Oval 150"/>
            <p:cNvSpPr/>
            <p:nvPr/>
          </p:nvSpPr>
          <p:spPr>
            <a:xfrm>
              <a:off x="72" y="290"/>
              <a:ext cx="57" cy="60"/>
            </a:xfrm>
            <a:prstGeom prst="ellipse">
              <a:avLst/>
            </a:prstGeom>
            <a:solidFill>
              <a:srgbClr val="6F513D"/>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10" name="Oval 151"/>
            <p:cNvSpPr/>
            <p:nvPr/>
          </p:nvSpPr>
          <p:spPr>
            <a:xfrm>
              <a:off x="81" y="302"/>
              <a:ext cx="36" cy="36"/>
            </a:xfrm>
            <a:prstGeom prst="ellipse">
              <a:avLst/>
            </a:prstGeom>
            <a:solidFill>
              <a:srgbClr val="503C29"/>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11" name="Freeform 152"/>
            <p:cNvSpPr/>
            <p:nvPr/>
          </p:nvSpPr>
          <p:spPr>
            <a:xfrm>
              <a:off x="0" y="304"/>
              <a:ext cx="105" cy="31"/>
            </a:xfrm>
            <a:custGeom>
              <a:avLst/>
              <a:gdLst>
                <a:gd name="txL" fmla="*/ 0 w 44"/>
                <a:gd name="txT" fmla="*/ 0 h 13"/>
                <a:gd name="txR" fmla="*/ 44 w 44"/>
                <a:gd name="txB" fmla="*/ 13 h 13"/>
              </a:gdLst>
              <a:ahLst/>
              <a:cxnLst>
                <a:cxn ang="0">
                  <a:pos x="105" y="14"/>
                </a:cxn>
                <a:cxn ang="0">
                  <a:pos x="93" y="31"/>
                </a:cxn>
                <a:cxn ang="0">
                  <a:pos x="12" y="31"/>
                </a:cxn>
                <a:cxn ang="0">
                  <a:pos x="0" y="14"/>
                </a:cxn>
                <a:cxn ang="0">
                  <a:pos x="12" y="0"/>
                </a:cxn>
                <a:cxn ang="0">
                  <a:pos x="93" y="0"/>
                </a:cxn>
                <a:cxn ang="0">
                  <a:pos x="105" y="14"/>
                </a:cxn>
              </a:cxnLst>
              <a:rect l="txL" t="txT" r="txR" b="txB"/>
              <a:pathLst>
                <a:path w="44" h="13">
                  <a:moveTo>
                    <a:pt x="44" y="6"/>
                  </a:moveTo>
                  <a:cubicBezTo>
                    <a:pt x="44" y="10"/>
                    <a:pt x="42" y="13"/>
                    <a:pt x="39" y="13"/>
                  </a:cubicBezTo>
                  <a:cubicBezTo>
                    <a:pt x="5" y="13"/>
                    <a:pt x="5" y="13"/>
                    <a:pt x="5" y="13"/>
                  </a:cubicBezTo>
                  <a:cubicBezTo>
                    <a:pt x="2" y="13"/>
                    <a:pt x="0" y="10"/>
                    <a:pt x="0" y="6"/>
                  </a:cubicBezTo>
                  <a:cubicBezTo>
                    <a:pt x="0" y="3"/>
                    <a:pt x="2" y="0"/>
                    <a:pt x="5" y="0"/>
                  </a:cubicBezTo>
                  <a:cubicBezTo>
                    <a:pt x="39" y="0"/>
                    <a:pt x="39" y="0"/>
                    <a:pt x="39" y="0"/>
                  </a:cubicBezTo>
                  <a:cubicBezTo>
                    <a:pt x="42" y="0"/>
                    <a:pt x="44" y="3"/>
                    <a:pt x="44" y="6"/>
                  </a:cubicBezTo>
                  <a:close/>
                </a:path>
              </a:pathLst>
            </a:custGeom>
            <a:solidFill>
              <a:srgbClr val="2A4F1C">
                <a:alpha val="100000"/>
              </a:srgbClr>
            </a:solidFill>
            <a:ln w="9525">
              <a:noFill/>
            </a:ln>
          </p:spPr>
          <p:txBody>
            <a:bodyPr/>
            <a:lstStyle/>
            <a:p>
              <a:endParaRPr lang="zh-CN" altLang="en-US"/>
            </a:p>
          </p:txBody>
        </p:sp>
        <p:sp>
          <p:nvSpPr>
            <p:cNvPr id="20612" name="Freeform 153"/>
            <p:cNvSpPr/>
            <p:nvPr/>
          </p:nvSpPr>
          <p:spPr>
            <a:xfrm>
              <a:off x="3" y="309"/>
              <a:ext cx="100" cy="10"/>
            </a:xfrm>
            <a:custGeom>
              <a:avLst/>
              <a:gdLst>
                <a:gd name="txL" fmla="*/ 0 w 42"/>
                <a:gd name="txT" fmla="*/ 0 h 4"/>
                <a:gd name="txR" fmla="*/ 42 w 42"/>
                <a:gd name="txB" fmla="*/ 4 h 4"/>
              </a:gdLst>
              <a:ahLst/>
              <a:cxnLst>
                <a:cxn ang="0">
                  <a:pos x="0" y="10"/>
                </a:cxn>
                <a:cxn ang="0">
                  <a:pos x="100" y="10"/>
                </a:cxn>
                <a:cxn ang="0">
                  <a:pos x="90" y="0"/>
                </a:cxn>
                <a:cxn ang="0">
                  <a:pos x="10" y="0"/>
                </a:cxn>
                <a:cxn ang="0">
                  <a:pos x="0" y="10"/>
                </a:cxn>
              </a:cxnLst>
              <a:rect l="txL" t="txT" r="txR" b="txB"/>
              <a:pathLst>
                <a:path w="42" h="4">
                  <a:moveTo>
                    <a:pt x="0" y="4"/>
                  </a:moveTo>
                  <a:cubicBezTo>
                    <a:pt x="42" y="4"/>
                    <a:pt x="42" y="4"/>
                    <a:pt x="42" y="4"/>
                  </a:cubicBezTo>
                  <a:cubicBezTo>
                    <a:pt x="41" y="2"/>
                    <a:pt x="40" y="0"/>
                    <a:pt x="38" y="0"/>
                  </a:cubicBezTo>
                  <a:cubicBezTo>
                    <a:pt x="4" y="0"/>
                    <a:pt x="4" y="0"/>
                    <a:pt x="4" y="0"/>
                  </a:cubicBezTo>
                  <a:cubicBezTo>
                    <a:pt x="2" y="0"/>
                    <a:pt x="1" y="2"/>
                    <a:pt x="0" y="4"/>
                  </a:cubicBezTo>
                  <a:close/>
                </a:path>
              </a:pathLst>
            </a:custGeom>
            <a:solidFill>
              <a:srgbClr val="92CF7C">
                <a:alpha val="100000"/>
              </a:srgbClr>
            </a:solidFill>
            <a:ln w="9525">
              <a:noFill/>
            </a:ln>
          </p:spPr>
          <p:txBody>
            <a:bodyPr/>
            <a:lstStyle/>
            <a:p>
              <a:endParaRPr lang="zh-CN" altLang="en-US"/>
            </a:p>
          </p:txBody>
        </p:sp>
        <p:sp>
          <p:nvSpPr>
            <p:cNvPr id="20613" name="Oval 154"/>
            <p:cNvSpPr/>
            <p:nvPr/>
          </p:nvSpPr>
          <p:spPr>
            <a:xfrm>
              <a:off x="72" y="471"/>
              <a:ext cx="57" cy="57"/>
            </a:xfrm>
            <a:prstGeom prst="ellipse">
              <a:avLst/>
            </a:prstGeom>
            <a:solidFill>
              <a:srgbClr val="6F513D"/>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14" name="Oval 155"/>
            <p:cNvSpPr/>
            <p:nvPr/>
          </p:nvSpPr>
          <p:spPr>
            <a:xfrm>
              <a:off x="81" y="483"/>
              <a:ext cx="36" cy="33"/>
            </a:xfrm>
            <a:prstGeom prst="ellipse">
              <a:avLst/>
            </a:prstGeom>
            <a:solidFill>
              <a:srgbClr val="503C29"/>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15" name="Freeform 156"/>
            <p:cNvSpPr/>
            <p:nvPr/>
          </p:nvSpPr>
          <p:spPr>
            <a:xfrm>
              <a:off x="0" y="485"/>
              <a:ext cx="105" cy="29"/>
            </a:xfrm>
            <a:custGeom>
              <a:avLst/>
              <a:gdLst>
                <a:gd name="txL" fmla="*/ 0 w 44"/>
                <a:gd name="txT" fmla="*/ 0 h 12"/>
                <a:gd name="txR" fmla="*/ 44 w 44"/>
                <a:gd name="txB" fmla="*/ 12 h 12"/>
              </a:gdLst>
              <a:ahLst/>
              <a:cxnLst>
                <a:cxn ang="0">
                  <a:pos x="105" y="15"/>
                </a:cxn>
                <a:cxn ang="0">
                  <a:pos x="93" y="29"/>
                </a:cxn>
                <a:cxn ang="0">
                  <a:pos x="12" y="29"/>
                </a:cxn>
                <a:cxn ang="0">
                  <a:pos x="0" y="15"/>
                </a:cxn>
                <a:cxn ang="0">
                  <a:pos x="12" y="0"/>
                </a:cxn>
                <a:cxn ang="0">
                  <a:pos x="93" y="0"/>
                </a:cxn>
                <a:cxn ang="0">
                  <a:pos x="105" y="15"/>
                </a:cxn>
              </a:cxnLst>
              <a:rect l="txL" t="txT" r="txR" b="txB"/>
              <a:pathLst>
                <a:path w="44" h="12">
                  <a:moveTo>
                    <a:pt x="44" y="6"/>
                  </a:moveTo>
                  <a:cubicBezTo>
                    <a:pt x="44" y="9"/>
                    <a:pt x="42" y="12"/>
                    <a:pt x="39" y="12"/>
                  </a:cubicBezTo>
                  <a:cubicBezTo>
                    <a:pt x="5" y="12"/>
                    <a:pt x="5" y="12"/>
                    <a:pt x="5" y="12"/>
                  </a:cubicBezTo>
                  <a:cubicBezTo>
                    <a:pt x="2" y="12"/>
                    <a:pt x="0" y="9"/>
                    <a:pt x="0" y="6"/>
                  </a:cubicBezTo>
                  <a:cubicBezTo>
                    <a:pt x="0" y="3"/>
                    <a:pt x="2" y="0"/>
                    <a:pt x="5" y="0"/>
                  </a:cubicBezTo>
                  <a:cubicBezTo>
                    <a:pt x="39" y="0"/>
                    <a:pt x="39" y="0"/>
                    <a:pt x="39" y="0"/>
                  </a:cubicBezTo>
                  <a:cubicBezTo>
                    <a:pt x="42" y="0"/>
                    <a:pt x="44" y="3"/>
                    <a:pt x="44" y="6"/>
                  </a:cubicBezTo>
                  <a:close/>
                </a:path>
              </a:pathLst>
            </a:custGeom>
            <a:solidFill>
              <a:srgbClr val="2A4F1C">
                <a:alpha val="100000"/>
              </a:srgbClr>
            </a:solidFill>
            <a:ln w="9525">
              <a:noFill/>
            </a:ln>
          </p:spPr>
          <p:txBody>
            <a:bodyPr/>
            <a:lstStyle/>
            <a:p>
              <a:endParaRPr lang="zh-CN" altLang="en-US"/>
            </a:p>
          </p:txBody>
        </p:sp>
        <p:sp>
          <p:nvSpPr>
            <p:cNvPr id="20616" name="Freeform 157"/>
            <p:cNvSpPr/>
            <p:nvPr/>
          </p:nvSpPr>
          <p:spPr>
            <a:xfrm>
              <a:off x="3" y="490"/>
              <a:ext cx="100" cy="10"/>
            </a:xfrm>
            <a:custGeom>
              <a:avLst/>
              <a:gdLst>
                <a:gd name="txL" fmla="*/ 0 w 42"/>
                <a:gd name="txT" fmla="*/ 0 h 4"/>
                <a:gd name="txR" fmla="*/ 42 w 42"/>
                <a:gd name="txB" fmla="*/ 4 h 4"/>
              </a:gdLst>
              <a:ahLst/>
              <a:cxnLst>
                <a:cxn ang="0">
                  <a:pos x="0" y="10"/>
                </a:cxn>
                <a:cxn ang="0">
                  <a:pos x="100" y="10"/>
                </a:cxn>
                <a:cxn ang="0">
                  <a:pos x="90" y="0"/>
                </a:cxn>
                <a:cxn ang="0">
                  <a:pos x="10" y="0"/>
                </a:cxn>
                <a:cxn ang="0">
                  <a:pos x="0" y="10"/>
                </a:cxn>
              </a:cxnLst>
              <a:rect l="txL" t="txT" r="txR" b="txB"/>
              <a:pathLst>
                <a:path w="42" h="4">
                  <a:moveTo>
                    <a:pt x="0" y="4"/>
                  </a:moveTo>
                  <a:cubicBezTo>
                    <a:pt x="42" y="4"/>
                    <a:pt x="42" y="4"/>
                    <a:pt x="42" y="4"/>
                  </a:cubicBezTo>
                  <a:cubicBezTo>
                    <a:pt x="41" y="1"/>
                    <a:pt x="40" y="0"/>
                    <a:pt x="38" y="0"/>
                  </a:cubicBezTo>
                  <a:cubicBezTo>
                    <a:pt x="4" y="0"/>
                    <a:pt x="4" y="0"/>
                    <a:pt x="4" y="0"/>
                  </a:cubicBezTo>
                  <a:cubicBezTo>
                    <a:pt x="2" y="0"/>
                    <a:pt x="1" y="1"/>
                    <a:pt x="0" y="4"/>
                  </a:cubicBezTo>
                  <a:close/>
                </a:path>
              </a:pathLst>
            </a:custGeom>
            <a:solidFill>
              <a:srgbClr val="92CF7C">
                <a:alpha val="100000"/>
              </a:srgbClr>
            </a:solidFill>
            <a:ln w="9525">
              <a:noFill/>
            </a:ln>
          </p:spPr>
          <p:txBody>
            <a:bodyPr/>
            <a:lstStyle/>
            <a:p>
              <a:endParaRPr lang="zh-CN" altLang="en-US"/>
            </a:p>
          </p:txBody>
        </p:sp>
        <p:sp>
          <p:nvSpPr>
            <p:cNvPr id="20617" name="Oval 158"/>
            <p:cNvSpPr/>
            <p:nvPr/>
          </p:nvSpPr>
          <p:spPr>
            <a:xfrm>
              <a:off x="72" y="105"/>
              <a:ext cx="57" cy="57"/>
            </a:xfrm>
            <a:prstGeom prst="ellipse">
              <a:avLst/>
            </a:prstGeom>
            <a:solidFill>
              <a:srgbClr val="6F513D"/>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18" name="Oval 159"/>
            <p:cNvSpPr/>
            <p:nvPr/>
          </p:nvSpPr>
          <p:spPr>
            <a:xfrm>
              <a:off x="81" y="116"/>
              <a:ext cx="36" cy="36"/>
            </a:xfrm>
            <a:prstGeom prst="ellipse">
              <a:avLst/>
            </a:prstGeom>
            <a:solidFill>
              <a:srgbClr val="503C29"/>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19" name="Freeform 160"/>
            <p:cNvSpPr/>
            <p:nvPr/>
          </p:nvSpPr>
          <p:spPr>
            <a:xfrm>
              <a:off x="0" y="119"/>
              <a:ext cx="105" cy="28"/>
            </a:xfrm>
            <a:custGeom>
              <a:avLst/>
              <a:gdLst>
                <a:gd name="txL" fmla="*/ 0 w 44"/>
                <a:gd name="txT" fmla="*/ 0 h 12"/>
                <a:gd name="txR" fmla="*/ 44 w 44"/>
                <a:gd name="txB" fmla="*/ 12 h 12"/>
              </a:gdLst>
              <a:ahLst/>
              <a:cxnLst>
                <a:cxn ang="0">
                  <a:pos x="105" y="14"/>
                </a:cxn>
                <a:cxn ang="0">
                  <a:pos x="93" y="28"/>
                </a:cxn>
                <a:cxn ang="0">
                  <a:pos x="12" y="28"/>
                </a:cxn>
                <a:cxn ang="0">
                  <a:pos x="0" y="14"/>
                </a:cxn>
                <a:cxn ang="0">
                  <a:pos x="12" y="0"/>
                </a:cxn>
                <a:cxn ang="0">
                  <a:pos x="93" y="0"/>
                </a:cxn>
                <a:cxn ang="0">
                  <a:pos x="105" y="14"/>
                </a:cxn>
              </a:cxnLst>
              <a:rect l="txL" t="txT" r="txR" b="txB"/>
              <a:pathLst>
                <a:path w="44" h="12">
                  <a:moveTo>
                    <a:pt x="44" y="6"/>
                  </a:moveTo>
                  <a:cubicBezTo>
                    <a:pt x="44" y="10"/>
                    <a:pt x="42" y="12"/>
                    <a:pt x="39" y="12"/>
                  </a:cubicBezTo>
                  <a:cubicBezTo>
                    <a:pt x="5" y="12"/>
                    <a:pt x="5" y="12"/>
                    <a:pt x="5" y="12"/>
                  </a:cubicBezTo>
                  <a:cubicBezTo>
                    <a:pt x="2" y="12"/>
                    <a:pt x="0" y="10"/>
                    <a:pt x="0" y="6"/>
                  </a:cubicBezTo>
                  <a:cubicBezTo>
                    <a:pt x="0" y="3"/>
                    <a:pt x="2" y="0"/>
                    <a:pt x="5" y="0"/>
                  </a:cubicBezTo>
                  <a:cubicBezTo>
                    <a:pt x="39" y="0"/>
                    <a:pt x="39" y="0"/>
                    <a:pt x="39" y="0"/>
                  </a:cubicBezTo>
                  <a:cubicBezTo>
                    <a:pt x="42" y="0"/>
                    <a:pt x="44" y="3"/>
                    <a:pt x="44" y="6"/>
                  </a:cubicBezTo>
                  <a:close/>
                </a:path>
              </a:pathLst>
            </a:custGeom>
            <a:solidFill>
              <a:srgbClr val="2A4F1C">
                <a:alpha val="100000"/>
              </a:srgbClr>
            </a:solidFill>
            <a:ln w="9525">
              <a:noFill/>
            </a:ln>
          </p:spPr>
          <p:txBody>
            <a:bodyPr/>
            <a:lstStyle/>
            <a:p>
              <a:endParaRPr lang="zh-CN" altLang="en-US"/>
            </a:p>
          </p:txBody>
        </p:sp>
        <p:sp>
          <p:nvSpPr>
            <p:cNvPr id="20620" name="Freeform 161"/>
            <p:cNvSpPr/>
            <p:nvPr/>
          </p:nvSpPr>
          <p:spPr>
            <a:xfrm>
              <a:off x="3" y="124"/>
              <a:ext cx="100" cy="9"/>
            </a:xfrm>
            <a:custGeom>
              <a:avLst/>
              <a:gdLst>
                <a:gd name="txL" fmla="*/ 0 w 42"/>
                <a:gd name="txT" fmla="*/ 0 h 4"/>
                <a:gd name="txR" fmla="*/ 42 w 42"/>
                <a:gd name="txB" fmla="*/ 4 h 4"/>
              </a:gdLst>
              <a:ahLst/>
              <a:cxnLst>
                <a:cxn ang="0">
                  <a:pos x="0" y="9"/>
                </a:cxn>
                <a:cxn ang="0">
                  <a:pos x="100" y="9"/>
                </a:cxn>
                <a:cxn ang="0">
                  <a:pos x="90" y="0"/>
                </a:cxn>
                <a:cxn ang="0">
                  <a:pos x="10" y="0"/>
                </a:cxn>
                <a:cxn ang="0">
                  <a:pos x="0" y="9"/>
                </a:cxn>
              </a:cxnLst>
              <a:rect l="txL" t="txT" r="txR" b="txB"/>
              <a:pathLst>
                <a:path w="42" h="4">
                  <a:moveTo>
                    <a:pt x="0" y="4"/>
                  </a:moveTo>
                  <a:cubicBezTo>
                    <a:pt x="42" y="4"/>
                    <a:pt x="42" y="4"/>
                    <a:pt x="42" y="4"/>
                  </a:cubicBezTo>
                  <a:cubicBezTo>
                    <a:pt x="41" y="1"/>
                    <a:pt x="40" y="0"/>
                    <a:pt x="38" y="0"/>
                  </a:cubicBezTo>
                  <a:cubicBezTo>
                    <a:pt x="4" y="0"/>
                    <a:pt x="4" y="0"/>
                    <a:pt x="4" y="0"/>
                  </a:cubicBezTo>
                  <a:cubicBezTo>
                    <a:pt x="2" y="0"/>
                    <a:pt x="1" y="1"/>
                    <a:pt x="0" y="4"/>
                  </a:cubicBezTo>
                  <a:close/>
                </a:path>
              </a:pathLst>
            </a:custGeom>
            <a:solidFill>
              <a:srgbClr val="92CF7C">
                <a:alpha val="100000"/>
              </a:srgbClr>
            </a:solidFill>
            <a:ln w="9525">
              <a:noFill/>
            </a:ln>
          </p:spPr>
          <p:txBody>
            <a:bodyPr/>
            <a:lstStyle/>
            <a:p>
              <a:endParaRPr lang="zh-CN" altLang="en-US"/>
            </a:p>
          </p:txBody>
        </p:sp>
        <p:sp>
          <p:nvSpPr>
            <p:cNvPr id="20621" name="Freeform 162"/>
            <p:cNvSpPr/>
            <p:nvPr/>
          </p:nvSpPr>
          <p:spPr>
            <a:xfrm>
              <a:off x="196" y="176"/>
              <a:ext cx="242" cy="238"/>
            </a:xfrm>
            <a:custGeom>
              <a:avLst/>
              <a:gdLst>
                <a:gd name="txL" fmla="*/ 0 w 102"/>
                <a:gd name="txT" fmla="*/ 0 h 100"/>
                <a:gd name="txR" fmla="*/ 102 w 102"/>
                <a:gd name="txB" fmla="*/ 100 h 100"/>
              </a:gdLst>
              <a:ahLst/>
              <a:cxnLst>
                <a:cxn ang="0">
                  <a:pos x="242" y="238"/>
                </a:cxn>
                <a:cxn ang="0">
                  <a:pos x="228" y="200"/>
                </a:cxn>
                <a:cxn ang="0">
                  <a:pos x="228" y="200"/>
                </a:cxn>
                <a:cxn ang="0">
                  <a:pos x="176" y="171"/>
                </a:cxn>
                <a:cxn ang="0">
                  <a:pos x="171" y="169"/>
                </a:cxn>
                <a:cxn ang="0">
                  <a:pos x="157" y="155"/>
                </a:cxn>
                <a:cxn ang="0">
                  <a:pos x="152" y="143"/>
                </a:cxn>
                <a:cxn ang="0">
                  <a:pos x="168" y="117"/>
                </a:cxn>
                <a:cxn ang="0">
                  <a:pos x="171" y="117"/>
                </a:cxn>
                <a:cxn ang="0">
                  <a:pos x="176" y="112"/>
                </a:cxn>
                <a:cxn ang="0">
                  <a:pos x="178" y="102"/>
                </a:cxn>
                <a:cxn ang="0">
                  <a:pos x="180" y="90"/>
                </a:cxn>
                <a:cxn ang="0">
                  <a:pos x="176" y="83"/>
                </a:cxn>
                <a:cxn ang="0">
                  <a:pos x="173" y="83"/>
                </a:cxn>
                <a:cxn ang="0">
                  <a:pos x="176" y="69"/>
                </a:cxn>
                <a:cxn ang="0">
                  <a:pos x="178" y="57"/>
                </a:cxn>
                <a:cxn ang="0">
                  <a:pos x="126" y="0"/>
                </a:cxn>
                <a:cxn ang="0">
                  <a:pos x="121" y="0"/>
                </a:cxn>
                <a:cxn ang="0">
                  <a:pos x="116" y="0"/>
                </a:cxn>
                <a:cxn ang="0">
                  <a:pos x="64" y="57"/>
                </a:cxn>
                <a:cxn ang="0">
                  <a:pos x="66" y="69"/>
                </a:cxn>
                <a:cxn ang="0">
                  <a:pos x="69" y="83"/>
                </a:cxn>
                <a:cxn ang="0">
                  <a:pos x="66" y="83"/>
                </a:cxn>
                <a:cxn ang="0">
                  <a:pos x="62" y="90"/>
                </a:cxn>
                <a:cxn ang="0">
                  <a:pos x="64" y="102"/>
                </a:cxn>
                <a:cxn ang="0">
                  <a:pos x="66" y="112"/>
                </a:cxn>
                <a:cxn ang="0">
                  <a:pos x="71" y="117"/>
                </a:cxn>
                <a:cxn ang="0">
                  <a:pos x="74" y="117"/>
                </a:cxn>
                <a:cxn ang="0">
                  <a:pos x="90" y="143"/>
                </a:cxn>
                <a:cxn ang="0">
                  <a:pos x="85" y="155"/>
                </a:cxn>
                <a:cxn ang="0">
                  <a:pos x="71" y="169"/>
                </a:cxn>
                <a:cxn ang="0">
                  <a:pos x="66" y="171"/>
                </a:cxn>
                <a:cxn ang="0">
                  <a:pos x="14" y="200"/>
                </a:cxn>
                <a:cxn ang="0">
                  <a:pos x="14" y="200"/>
                </a:cxn>
                <a:cxn ang="0">
                  <a:pos x="14" y="200"/>
                </a:cxn>
                <a:cxn ang="0">
                  <a:pos x="0" y="238"/>
                </a:cxn>
                <a:cxn ang="0">
                  <a:pos x="242" y="238"/>
                </a:cxn>
              </a:cxnLst>
              <a:rect l="txL" t="txT" r="txR" b="txB"/>
              <a:pathLst>
                <a:path w="102" h="100">
                  <a:moveTo>
                    <a:pt x="102" y="100"/>
                  </a:moveTo>
                  <a:cubicBezTo>
                    <a:pt x="101" y="93"/>
                    <a:pt x="99" y="88"/>
                    <a:pt x="96" y="84"/>
                  </a:cubicBezTo>
                  <a:cubicBezTo>
                    <a:pt x="96" y="84"/>
                    <a:pt x="96" y="84"/>
                    <a:pt x="96" y="84"/>
                  </a:cubicBezTo>
                  <a:cubicBezTo>
                    <a:pt x="90" y="77"/>
                    <a:pt x="81" y="75"/>
                    <a:pt x="74" y="72"/>
                  </a:cubicBezTo>
                  <a:cubicBezTo>
                    <a:pt x="73" y="71"/>
                    <a:pt x="73" y="71"/>
                    <a:pt x="72" y="71"/>
                  </a:cubicBezTo>
                  <a:cubicBezTo>
                    <a:pt x="68" y="69"/>
                    <a:pt x="66" y="65"/>
                    <a:pt x="66" y="65"/>
                  </a:cubicBezTo>
                  <a:cubicBezTo>
                    <a:pt x="65" y="63"/>
                    <a:pt x="64" y="60"/>
                    <a:pt x="64" y="60"/>
                  </a:cubicBezTo>
                  <a:cubicBezTo>
                    <a:pt x="67" y="57"/>
                    <a:pt x="69" y="53"/>
                    <a:pt x="71" y="49"/>
                  </a:cubicBezTo>
                  <a:cubicBezTo>
                    <a:pt x="71" y="49"/>
                    <a:pt x="72" y="49"/>
                    <a:pt x="72" y="49"/>
                  </a:cubicBezTo>
                  <a:cubicBezTo>
                    <a:pt x="74" y="50"/>
                    <a:pt x="74" y="48"/>
                    <a:pt x="74" y="47"/>
                  </a:cubicBezTo>
                  <a:cubicBezTo>
                    <a:pt x="74" y="45"/>
                    <a:pt x="75" y="44"/>
                    <a:pt x="75" y="43"/>
                  </a:cubicBezTo>
                  <a:cubicBezTo>
                    <a:pt x="77" y="41"/>
                    <a:pt x="77" y="39"/>
                    <a:pt x="76" y="38"/>
                  </a:cubicBezTo>
                  <a:cubicBezTo>
                    <a:pt x="76" y="35"/>
                    <a:pt x="75" y="34"/>
                    <a:pt x="74" y="35"/>
                  </a:cubicBezTo>
                  <a:cubicBezTo>
                    <a:pt x="73" y="35"/>
                    <a:pt x="73" y="35"/>
                    <a:pt x="73" y="35"/>
                  </a:cubicBezTo>
                  <a:cubicBezTo>
                    <a:pt x="74" y="32"/>
                    <a:pt x="74" y="31"/>
                    <a:pt x="74" y="29"/>
                  </a:cubicBezTo>
                  <a:cubicBezTo>
                    <a:pt x="75" y="27"/>
                    <a:pt x="75" y="26"/>
                    <a:pt x="75" y="24"/>
                  </a:cubicBezTo>
                  <a:cubicBezTo>
                    <a:pt x="75" y="12"/>
                    <a:pt x="65" y="2"/>
                    <a:pt x="53" y="0"/>
                  </a:cubicBezTo>
                  <a:cubicBezTo>
                    <a:pt x="53" y="0"/>
                    <a:pt x="51" y="0"/>
                    <a:pt x="51" y="0"/>
                  </a:cubicBezTo>
                  <a:cubicBezTo>
                    <a:pt x="51" y="0"/>
                    <a:pt x="49" y="0"/>
                    <a:pt x="49" y="0"/>
                  </a:cubicBezTo>
                  <a:cubicBezTo>
                    <a:pt x="37" y="2"/>
                    <a:pt x="27" y="12"/>
                    <a:pt x="27" y="24"/>
                  </a:cubicBezTo>
                  <a:cubicBezTo>
                    <a:pt x="27" y="26"/>
                    <a:pt x="27" y="27"/>
                    <a:pt x="28" y="29"/>
                  </a:cubicBezTo>
                  <a:cubicBezTo>
                    <a:pt x="28" y="31"/>
                    <a:pt x="28" y="32"/>
                    <a:pt x="29" y="35"/>
                  </a:cubicBezTo>
                  <a:cubicBezTo>
                    <a:pt x="29" y="35"/>
                    <a:pt x="29" y="35"/>
                    <a:pt x="28" y="35"/>
                  </a:cubicBezTo>
                  <a:cubicBezTo>
                    <a:pt x="27" y="34"/>
                    <a:pt x="26" y="35"/>
                    <a:pt x="26" y="38"/>
                  </a:cubicBezTo>
                  <a:cubicBezTo>
                    <a:pt x="25" y="39"/>
                    <a:pt x="25" y="41"/>
                    <a:pt x="27" y="43"/>
                  </a:cubicBezTo>
                  <a:cubicBezTo>
                    <a:pt x="27" y="44"/>
                    <a:pt x="28" y="45"/>
                    <a:pt x="28" y="47"/>
                  </a:cubicBezTo>
                  <a:cubicBezTo>
                    <a:pt x="28" y="48"/>
                    <a:pt x="28" y="50"/>
                    <a:pt x="30" y="49"/>
                  </a:cubicBezTo>
                  <a:cubicBezTo>
                    <a:pt x="30" y="49"/>
                    <a:pt x="31" y="49"/>
                    <a:pt x="31" y="49"/>
                  </a:cubicBezTo>
                  <a:cubicBezTo>
                    <a:pt x="33" y="53"/>
                    <a:pt x="35" y="57"/>
                    <a:pt x="38" y="60"/>
                  </a:cubicBezTo>
                  <a:cubicBezTo>
                    <a:pt x="38" y="60"/>
                    <a:pt x="37" y="63"/>
                    <a:pt x="36" y="65"/>
                  </a:cubicBezTo>
                  <a:cubicBezTo>
                    <a:pt x="36" y="65"/>
                    <a:pt x="34" y="69"/>
                    <a:pt x="30" y="71"/>
                  </a:cubicBezTo>
                  <a:cubicBezTo>
                    <a:pt x="29" y="71"/>
                    <a:pt x="29" y="71"/>
                    <a:pt x="28" y="72"/>
                  </a:cubicBezTo>
                  <a:cubicBezTo>
                    <a:pt x="21" y="75"/>
                    <a:pt x="12" y="77"/>
                    <a:pt x="6" y="84"/>
                  </a:cubicBezTo>
                  <a:cubicBezTo>
                    <a:pt x="6" y="84"/>
                    <a:pt x="6" y="84"/>
                    <a:pt x="6" y="84"/>
                  </a:cubicBezTo>
                  <a:cubicBezTo>
                    <a:pt x="6" y="84"/>
                    <a:pt x="6" y="84"/>
                    <a:pt x="6" y="84"/>
                  </a:cubicBezTo>
                  <a:cubicBezTo>
                    <a:pt x="3" y="88"/>
                    <a:pt x="1" y="93"/>
                    <a:pt x="0" y="100"/>
                  </a:cubicBezTo>
                  <a:lnTo>
                    <a:pt x="102" y="100"/>
                  </a:lnTo>
                  <a:close/>
                </a:path>
              </a:pathLst>
            </a:custGeom>
            <a:solidFill>
              <a:srgbClr val="554F68">
                <a:alpha val="100000"/>
              </a:srgbClr>
            </a:solidFill>
            <a:ln w="9525">
              <a:noFill/>
            </a:ln>
          </p:spPr>
          <p:txBody>
            <a:bodyPr/>
            <a:lstStyle/>
            <a:p>
              <a:endParaRPr lang="zh-CN" altLang="en-US"/>
            </a:p>
          </p:txBody>
        </p:sp>
      </p:grpSp>
      <p:grpSp>
        <p:nvGrpSpPr>
          <p:cNvPr id="20622" name="组合 20621"/>
          <p:cNvGrpSpPr/>
          <p:nvPr/>
        </p:nvGrpSpPr>
        <p:grpSpPr>
          <a:xfrm>
            <a:off x="9812338" y="4438650"/>
            <a:ext cx="665162" cy="655638"/>
            <a:chOff x="0" y="0"/>
            <a:chExt cx="276" cy="272"/>
          </a:xfrm>
        </p:grpSpPr>
        <p:sp>
          <p:nvSpPr>
            <p:cNvPr id="20623" name="Freeform 168"/>
            <p:cNvSpPr/>
            <p:nvPr/>
          </p:nvSpPr>
          <p:spPr>
            <a:xfrm>
              <a:off x="0" y="7"/>
              <a:ext cx="168" cy="174"/>
            </a:xfrm>
            <a:custGeom>
              <a:avLst/>
              <a:gdLst>
                <a:gd name="txL" fmla="*/ 0 w 70"/>
                <a:gd name="txT" fmla="*/ 0 h 72"/>
                <a:gd name="txR" fmla="*/ 70 w 70"/>
                <a:gd name="txB" fmla="*/ 72 h 72"/>
              </a:gdLst>
              <a:ahLst/>
              <a:cxnLst>
                <a:cxn ang="0">
                  <a:pos x="19" y="114"/>
                </a:cxn>
                <a:cxn ang="0">
                  <a:pos x="19" y="114"/>
                </a:cxn>
                <a:cxn ang="0">
                  <a:pos x="10" y="80"/>
                </a:cxn>
                <a:cxn ang="0">
                  <a:pos x="89" y="0"/>
                </a:cxn>
                <a:cxn ang="0">
                  <a:pos x="168" y="80"/>
                </a:cxn>
                <a:cxn ang="0">
                  <a:pos x="122" y="152"/>
                </a:cxn>
                <a:cxn ang="0">
                  <a:pos x="122" y="152"/>
                </a:cxn>
                <a:cxn ang="0">
                  <a:pos x="0" y="155"/>
                </a:cxn>
                <a:cxn ang="0">
                  <a:pos x="19" y="114"/>
                </a:cxn>
              </a:cxnLst>
              <a:rect l="txL" t="txT" r="txR" b="txB"/>
              <a:pathLst>
                <a:path w="70" h="72">
                  <a:moveTo>
                    <a:pt x="8" y="47"/>
                  </a:moveTo>
                  <a:cubicBezTo>
                    <a:pt x="8" y="47"/>
                    <a:pt x="8" y="47"/>
                    <a:pt x="8" y="47"/>
                  </a:cubicBezTo>
                  <a:cubicBezTo>
                    <a:pt x="6" y="43"/>
                    <a:pt x="4" y="38"/>
                    <a:pt x="4" y="33"/>
                  </a:cubicBezTo>
                  <a:cubicBezTo>
                    <a:pt x="4" y="15"/>
                    <a:pt x="19" y="0"/>
                    <a:pt x="37" y="0"/>
                  </a:cubicBezTo>
                  <a:cubicBezTo>
                    <a:pt x="55" y="0"/>
                    <a:pt x="70" y="15"/>
                    <a:pt x="70" y="33"/>
                  </a:cubicBezTo>
                  <a:cubicBezTo>
                    <a:pt x="70" y="46"/>
                    <a:pt x="62" y="57"/>
                    <a:pt x="51" y="63"/>
                  </a:cubicBezTo>
                  <a:cubicBezTo>
                    <a:pt x="51" y="63"/>
                    <a:pt x="51" y="63"/>
                    <a:pt x="51" y="63"/>
                  </a:cubicBezTo>
                  <a:cubicBezTo>
                    <a:pt x="51" y="63"/>
                    <a:pt x="33" y="72"/>
                    <a:pt x="0" y="64"/>
                  </a:cubicBezTo>
                  <a:cubicBezTo>
                    <a:pt x="0" y="64"/>
                    <a:pt x="13" y="62"/>
                    <a:pt x="8" y="47"/>
                  </a:cubicBezTo>
                  <a:close/>
                </a:path>
              </a:pathLst>
            </a:custGeom>
            <a:solidFill>
              <a:srgbClr val="EBEBEB">
                <a:alpha val="100000"/>
              </a:srgbClr>
            </a:solidFill>
            <a:ln w="9525">
              <a:noFill/>
            </a:ln>
          </p:spPr>
          <p:txBody>
            <a:bodyPr/>
            <a:lstStyle/>
            <a:p>
              <a:endParaRPr lang="zh-CN" altLang="en-US"/>
            </a:p>
          </p:txBody>
        </p:sp>
        <p:sp>
          <p:nvSpPr>
            <p:cNvPr id="20624" name="Freeform 169"/>
            <p:cNvSpPr/>
            <p:nvPr/>
          </p:nvSpPr>
          <p:spPr>
            <a:xfrm>
              <a:off x="4" y="0"/>
              <a:ext cx="169" cy="173"/>
            </a:xfrm>
            <a:custGeom>
              <a:avLst/>
              <a:gdLst>
                <a:gd name="txL" fmla="*/ 0 w 70"/>
                <a:gd name="txT" fmla="*/ 0 h 72"/>
                <a:gd name="txR" fmla="*/ 70 w 70"/>
                <a:gd name="txB" fmla="*/ 72 h 72"/>
              </a:gdLst>
              <a:ahLst/>
              <a:cxnLst>
                <a:cxn ang="0">
                  <a:pos x="19" y="115"/>
                </a:cxn>
                <a:cxn ang="0">
                  <a:pos x="19" y="115"/>
                </a:cxn>
                <a:cxn ang="0">
                  <a:pos x="10" y="79"/>
                </a:cxn>
                <a:cxn ang="0">
                  <a:pos x="89" y="0"/>
                </a:cxn>
                <a:cxn ang="0">
                  <a:pos x="169" y="79"/>
                </a:cxn>
                <a:cxn ang="0">
                  <a:pos x="123" y="151"/>
                </a:cxn>
                <a:cxn ang="0">
                  <a:pos x="123" y="151"/>
                </a:cxn>
                <a:cxn ang="0">
                  <a:pos x="0" y="154"/>
                </a:cxn>
                <a:cxn ang="0">
                  <a:pos x="19" y="115"/>
                </a:cxn>
              </a:cxnLst>
              <a:rect l="txL" t="txT" r="txR" b="txB"/>
              <a:pathLst>
                <a:path w="70" h="72">
                  <a:moveTo>
                    <a:pt x="8" y="48"/>
                  </a:moveTo>
                  <a:cubicBezTo>
                    <a:pt x="8" y="48"/>
                    <a:pt x="8" y="48"/>
                    <a:pt x="8" y="48"/>
                  </a:cubicBezTo>
                  <a:cubicBezTo>
                    <a:pt x="6" y="43"/>
                    <a:pt x="4" y="38"/>
                    <a:pt x="4" y="33"/>
                  </a:cubicBezTo>
                  <a:cubicBezTo>
                    <a:pt x="4" y="15"/>
                    <a:pt x="19" y="0"/>
                    <a:pt x="37" y="0"/>
                  </a:cubicBezTo>
                  <a:cubicBezTo>
                    <a:pt x="55" y="0"/>
                    <a:pt x="70" y="15"/>
                    <a:pt x="70" y="33"/>
                  </a:cubicBezTo>
                  <a:cubicBezTo>
                    <a:pt x="70" y="46"/>
                    <a:pt x="62" y="58"/>
                    <a:pt x="51" y="63"/>
                  </a:cubicBezTo>
                  <a:cubicBezTo>
                    <a:pt x="51" y="63"/>
                    <a:pt x="51" y="63"/>
                    <a:pt x="51" y="63"/>
                  </a:cubicBezTo>
                  <a:cubicBezTo>
                    <a:pt x="51" y="63"/>
                    <a:pt x="33" y="72"/>
                    <a:pt x="0" y="64"/>
                  </a:cubicBezTo>
                  <a:cubicBezTo>
                    <a:pt x="0" y="64"/>
                    <a:pt x="13" y="62"/>
                    <a:pt x="8" y="48"/>
                  </a:cubicBezTo>
                  <a:close/>
                </a:path>
              </a:pathLst>
            </a:custGeom>
            <a:solidFill>
              <a:srgbClr val="678A26">
                <a:alpha val="100000"/>
              </a:srgbClr>
            </a:solidFill>
            <a:ln w="9525">
              <a:noFill/>
            </a:ln>
          </p:spPr>
          <p:txBody>
            <a:bodyPr/>
            <a:lstStyle/>
            <a:p>
              <a:endParaRPr lang="zh-CN" altLang="en-US"/>
            </a:p>
          </p:txBody>
        </p:sp>
        <p:sp>
          <p:nvSpPr>
            <p:cNvPr id="20625" name="Freeform 170"/>
            <p:cNvSpPr/>
            <p:nvPr/>
          </p:nvSpPr>
          <p:spPr>
            <a:xfrm>
              <a:off x="108" y="41"/>
              <a:ext cx="168" cy="173"/>
            </a:xfrm>
            <a:custGeom>
              <a:avLst/>
              <a:gdLst>
                <a:gd name="txL" fmla="*/ 0 w 70"/>
                <a:gd name="txT" fmla="*/ 0 h 72"/>
                <a:gd name="txR" fmla="*/ 70 w 70"/>
                <a:gd name="txB" fmla="*/ 72 h 72"/>
              </a:gdLst>
              <a:ahLst/>
              <a:cxnLst>
                <a:cxn ang="0">
                  <a:pos x="149" y="113"/>
                </a:cxn>
                <a:cxn ang="0">
                  <a:pos x="149" y="113"/>
                </a:cxn>
                <a:cxn ang="0">
                  <a:pos x="158" y="77"/>
                </a:cxn>
                <a:cxn ang="0">
                  <a:pos x="79" y="0"/>
                </a:cxn>
                <a:cxn ang="0">
                  <a:pos x="0" y="77"/>
                </a:cxn>
                <a:cxn ang="0">
                  <a:pos x="46" y="149"/>
                </a:cxn>
                <a:cxn ang="0">
                  <a:pos x="46" y="149"/>
                </a:cxn>
                <a:cxn ang="0">
                  <a:pos x="168" y="154"/>
                </a:cxn>
                <a:cxn ang="0">
                  <a:pos x="149" y="113"/>
                </a:cxn>
              </a:cxnLst>
              <a:rect l="txL" t="txT" r="txR" b="txB"/>
              <a:pathLst>
                <a:path w="70" h="72">
                  <a:moveTo>
                    <a:pt x="62" y="47"/>
                  </a:moveTo>
                  <a:cubicBezTo>
                    <a:pt x="62" y="47"/>
                    <a:pt x="62" y="47"/>
                    <a:pt x="62" y="47"/>
                  </a:cubicBezTo>
                  <a:cubicBezTo>
                    <a:pt x="64" y="42"/>
                    <a:pt x="66" y="38"/>
                    <a:pt x="66" y="32"/>
                  </a:cubicBezTo>
                  <a:cubicBezTo>
                    <a:pt x="66" y="14"/>
                    <a:pt x="51" y="0"/>
                    <a:pt x="33" y="0"/>
                  </a:cubicBezTo>
                  <a:cubicBezTo>
                    <a:pt x="15" y="0"/>
                    <a:pt x="0" y="14"/>
                    <a:pt x="0" y="32"/>
                  </a:cubicBezTo>
                  <a:cubicBezTo>
                    <a:pt x="0" y="46"/>
                    <a:pt x="8" y="57"/>
                    <a:pt x="19" y="62"/>
                  </a:cubicBezTo>
                  <a:cubicBezTo>
                    <a:pt x="19" y="62"/>
                    <a:pt x="19" y="62"/>
                    <a:pt x="19" y="62"/>
                  </a:cubicBezTo>
                  <a:cubicBezTo>
                    <a:pt x="19" y="62"/>
                    <a:pt x="37" y="72"/>
                    <a:pt x="70" y="64"/>
                  </a:cubicBezTo>
                  <a:cubicBezTo>
                    <a:pt x="70" y="64"/>
                    <a:pt x="57" y="61"/>
                    <a:pt x="62" y="47"/>
                  </a:cubicBezTo>
                  <a:close/>
                </a:path>
              </a:pathLst>
            </a:custGeom>
            <a:solidFill>
              <a:srgbClr val="EBEBEB">
                <a:alpha val="100000"/>
              </a:srgbClr>
            </a:solidFill>
            <a:ln w="9525">
              <a:noFill/>
            </a:ln>
          </p:spPr>
          <p:txBody>
            <a:bodyPr/>
            <a:lstStyle/>
            <a:p>
              <a:endParaRPr lang="zh-CN" altLang="en-US"/>
            </a:p>
          </p:txBody>
        </p:sp>
        <p:sp>
          <p:nvSpPr>
            <p:cNvPr id="20626" name="Freeform 171"/>
            <p:cNvSpPr/>
            <p:nvPr/>
          </p:nvSpPr>
          <p:spPr>
            <a:xfrm>
              <a:off x="101" y="43"/>
              <a:ext cx="168" cy="174"/>
            </a:xfrm>
            <a:custGeom>
              <a:avLst/>
              <a:gdLst>
                <a:gd name="txL" fmla="*/ 0 w 70"/>
                <a:gd name="txT" fmla="*/ 0 h 72"/>
                <a:gd name="txR" fmla="*/ 70 w 70"/>
                <a:gd name="txB" fmla="*/ 72 h 72"/>
              </a:gdLst>
              <a:ahLst/>
              <a:cxnLst>
                <a:cxn ang="0">
                  <a:pos x="149" y="114"/>
                </a:cxn>
                <a:cxn ang="0">
                  <a:pos x="149" y="114"/>
                </a:cxn>
                <a:cxn ang="0">
                  <a:pos x="158" y="80"/>
                </a:cxn>
                <a:cxn ang="0">
                  <a:pos x="79" y="0"/>
                </a:cxn>
                <a:cxn ang="0">
                  <a:pos x="0" y="80"/>
                </a:cxn>
                <a:cxn ang="0">
                  <a:pos x="46" y="150"/>
                </a:cxn>
                <a:cxn ang="0">
                  <a:pos x="46" y="150"/>
                </a:cxn>
                <a:cxn ang="0">
                  <a:pos x="168" y="155"/>
                </a:cxn>
                <a:cxn ang="0">
                  <a:pos x="149" y="114"/>
                </a:cxn>
              </a:cxnLst>
              <a:rect l="txL" t="txT" r="txR" b="txB"/>
              <a:pathLst>
                <a:path w="70" h="72">
                  <a:moveTo>
                    <a:pt x="62" y="47"/>
                  </a:moveTo>
                  <a:cubicBezTo>
                    <a:pt x="62" y="47"/>
                    <a:pt x="62" y="47"/>
                    <a:pt x="62" y="47"/>
                  </a:cubicBezTo>
                  <a:cubicBezTo>
                    <a:pt x="65" y="43"/>
                    <a:pt x="66" y="38"/>
                    <a:pt x="66" y="33"/>
                  </a:cubicBezTo>
                  <a:cubicBezTo>
                    <a:pt x="66" y="15"/>
                    <a:pt x="51" y="0"/>
                    <a:pt x="33" y="0"/>
                  </a:cubicBezTo>
                  <a:cubicBezTo>
                    <a:pt x="15" y="0"/>
                    <a:pt x="0" y="15"/>
                    <a:pt x="0" y="33"/>
                  </a:cubicBezTo>
                  <a:cubicBezTo>
                    <a:pt x="0" y="46"/>
                    <a:pt x="8" y="57"/>
                    <a:pt x="19" y="62"/>
                  </a:cubicBezTo>
                  <a:cubicBezTo>
                    <a:pt x="19" y="62"/>
                    <a:pt x="19" y="62"/>
                    <a:pt x="19" y="62"/>
                  </a:cubicBezTo>
                  <a:cubicBezTo>
                    <a:pt x="19" y="62"/>
                    <a:pt x="37" y="72"/>
                    <a:pt x="70" y="64"/>
                  </a:cubicBezTo>
                  <a:cubicBezTo>
                    <a:pt x="70" y="64"/>
                    <a:pt x="57" y="61"/>
                    <a:pt x="62" y="47"/>
                  </a:cubicBezTo>
                  <a:close/>
                </a:path>
              </a:pathLst>
            </a:custGeom>
            <a:solidFill>
              <a:srgbClr val="92CF7C">
                <a:alpha val="100000"/>
              </a:srgbClr>
            </a:solidFill>
            <a:ln w="9525">
              <a:noFill/>
            </a:ln>
          </p:spPr>
          <p:txBody>
            <a:bodyPr/>
            <a:lstStyle/>
            <a:p>
              <a:endParaRPr lang="zh-CN" altLang="en-US"/>
            </a:p>
          </p:txBody>
        </p:sp>
        <p:sp>
          <p:nvSpPr>
            <p:cNvPr id="20627" name="Oval 172"/>
            <p:cNvSpPr/>
            <p:nvPr/>
          </p:nvSpPr>
          <p:spPr>
            <a:xfrm>
              <a:off x="120" y="111"/>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28" name="Oval 173"/>
            <p:cNvSpPr/>
            <p:nvPr/>
          </p:nvSpPr>
          <p:spPr>
            <a:xfrm>
              <a:off x="163" y="111"/>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29" name="Oval 174"/>
            <p:cNvSpPr/>
            <p:nvPr/>
          </p:nvSpPr>
          <p:spPr>
            <a:xfrm>
              <a:off x="206" y="111"/>
              <a:ext cx="29" cy="26"/>
            </a:xfrm>
            <a:prstGeom prst="ellipse">
              <a:avLst/>
            </a:prstGeom>
            <a:solidFill>
              <a:srgbClr val="2A4F1C"/>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30" name="Oval 175"/>
            <p:cNvSpPr/>
            <p:nvPr/>
          </p:nvSpPr>
          <p:spPr>
            <a:xfrm>
              <a:off x="41" y="173"/>
              <a:ext cx="96" cy="99"/>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31" name="Freeform 176"/>
            <p:cNvSpPr/>
            <p:nvPr/>
          </p:nvSpPr>
          <p:spPr>
            <a:xfrm>
              <a:off x="48" y="181"/>
              <a:ext cx="84" cy="84"/>
            </a:xfrm>
            <a:custGeom>
              <a:avLst/>
              <a:gdLst>
                <a:gd name="txL" fmla="*/ 0 w 35"/>
                <a:gd name="txT" fmla="*/ 0 h 35"/>
                <a:gd name="txR" fmla="*/ 35 w 35"/>
                <a:gd name="txB" fmla="*/ 35 h 35"/>
              </a:gdLst>
              <a:ahLst/>
              <a:cxnLst>
                <a:cxn ang="0">
                  <a:pos x="74" y="31"/>
                </a:cxn>
                <a:cxn ang="0">
                  <a:pos x="53" y="31"/>
                </a:cxn>
                <a:cxn ang="0">
                  <a:pos x="53" y="10"/>
                </a:cxn>
                <a:cxn ang="0">
                  <a:pos x="43" y="0"/>
                </a:cxn>
                <a:cxn ang="0">
                  <a:pos x="38" y="0"/>
                </a:cxn>
                <a:cxn ang="0">
                  <a:pos x="29" y="10"/>
                </a:cxn>
                <a:cxn ang="0">
                  <a:pos x="29" y="31"/>
                </a:cxn>
                <a:cxn ang="0">
                  <a:pos x="7" y="31"/>
                </a:cxn>
                <a:cxn ang="0">
                  <a:pos x="0" y="38"/>
                </a:cxn>
                <a:cxn ang="0">
                  <a:pos x="0" y="46"/>
                </a:cxn>
                <a:cxn ang="0">
                  <a:pos x="7" y="53"/>
                </a:cxn>
                <a:cxn ang="0">
                  <a:pos x="29" y="53"/>
                </a:cxn>
                <a:cxn ang="0">
                  <a:pos x="29" y="77"/>
                </a:cxn>
                <a:cxn ang="0">
                  <a:pos x="38" y="84"/>
                </a:cxn>
                <a:cxn ang="0">
                  <a:pos x="43" y="84"/>
                </a:cxn>
                <a:cxn ang="0">
                  <a:pos x="53" y="77"/>
                </a:cxn>
                <a:cxn ang="0">
                  <a:pos x="53" y="53"/>
                </a:cxn>
                <a:cxn ang="0">
                  <a:pos x="74" y="53"/>
                </a:cxn>
                <a:cxn ang="0">
                  <a:pos x="84" y="46"/>
                </a:cxn>
                <a:cxn ang="0">
                  <a:pos x="84" y="38"/>
                </a:cxn>
                <a:cxn ang="0">
                  <a:pos x="74" y="31"/>
                </a:cxn>
              </a:cxnLst>
              <a:rect l="txL" t="txT" r="txR" b="txB"/>
              <a:pathLst>
                <a:path w="35" h="35">
                  <a:moveTo>
                    <a:pt x="31" y="13"/>
                  </a:moveTo>
                  <a:cubicBezTo>
                    <a:pt x="22" y="13"/>
                    <a:pt x="22" y="13"/>
                    <a:pt x="22" y="13"/>
                  </a:cubicBezTo>
                  <a:cubicBezTo>
                    <a:pt x="22" y="4"/>
                    <a:pt x="22" y="4"/>
                    <a:pt x="22" y="4"/>
                  </a:cubicBezTo>
                  <a:cubicBezTo>
                    <a:pt x="22" y="2"/>
                    <a:pt x="20" y="0"/>
                    <a:pt x="18" y="0"/>
                  </a:cubicBezTo>
                  <a:cubicBezTo>
                    <a:pt x="16" y="0"/>
                    <a:pt x="16" y="0"/>
                    <a:pt x="16" y="0"/>
                  </a:cubicBezTo>
                  <a:cubicBezTo>
                    <a:pt x="14" y="0"/>
                    <a:pt x="12" y="2"/>
                    <a:pt x="12" y="4"/>
                  </a:cubicBezTo>
                  <a:cubicBezTo>
                    <a:pt x="12" y="13"/>
                    <a:pt x="12" y="13"/>
                    <a:pt x="12" y="13"/>
                  </a:cubicBezTo>
                  <a:cubicBezTo>
                    <a:pt x="3" y="13"/>
                    <a:pt x="3" y="13"/>
                    <a:pt x="3" y="13"/>
                  </a:cubicBezTo>
                  <a:cubicBezTo>
                    <a:pt x="1" y="13"/>
                    <a:pt x="0" y="15"/>
                    <a:pt x="0" y="16"/>
                  </a:cubicBezTo>
                  <a:cubicBezTo>
                    <a:pt x="0" y="19"/>
                    <a:pt x="0" y="19"/>
                    <a:pt x="0" y="19"/>
                  </a:cubicBezTo>
                  <a:cubicBezTo>
                    <a:pt x="0" y="21"/>
                    <a:pt x="1" y="22"/>
                    <a:pt x="3" y="22"/>
                  </a:cubicBezTo>
                  <a:cubicBezTo>
                    <a:pt x="12" y="22"/>
                    <a:pt x="12" y="22"/>
                    <a:pt x="12" y="22"/>
                  </a:cubicBezTo>
                  <a:cubicBezTo>
                    <a:pt x="12" y="32"/>
                    <a:pt x="12" y="32"/>
                    <a:pt x="12" y="32"/>
                  </a:cubicBezTo>
                  <a:cubicBezTo>
                    <a:pt x="12" y="34"/>
                    <a:pt x="14" y="35"/>
                    <a:pt x="16" y="35"/>
                  </a:cubicBezTo>
                  <a:cubicBezTo>
                    <a:pt x="18" y="35"/>
                    <a:pt x="18" y="35"/>
                    <a:pt x="18" y="35"/>
                  </a:cubicBezTo>
                  <a:cubicBezTo>
                    <a:pt x="20" y="35"/>
                    <a:pt x="22" y="34"/>
                    <a:pt x="22" y="32"/>
                  </a:cubicBezTo>
                  <a:cubicBezTo>
                    <a:pt x="22" y="22"/>
                    <a:pt x="22" y="22"/>
                    <a:pt x="22" y="22"/>
                  </a:cubicBezTo>
                  <a:cubicBezTo>
                    <a:pt x="31" y="22"/>
                    <a:pt x="31" y="22"/>
                    <a:pt x="31" y="22"/>
                  </a:cubicBezTo>
                  <a:cubicBezTo>
                    <a:pt x="33" y="22"/>
                    <a:pt x="35" y="21"/>
                    <a:pt x="35" y="19"/>
                  </a:cubicBezTo>
                  <a:cubicBezTo>
                    <a:pt x="35" y="16"/>
                    <a:pt x="35" y="16"/>
                    <a:pt x="35" y="16"/>
                  </a:cubicBezTo>
                  <a:cubicBezTo>
                    <a:pt x="35" y="15"/>
                    <a:pt x="33" y="13"/>
                    <a:pt x="31" y="13"/>
                  </a:cubicBezTo>
                  <a:close/>
                </a:path>
              </a:pathLst>
            </a:custGeom>
            <a:solidFill>
              <a:srgbClr val="FFFFFF">
                <a:alpha val="100000"/>
              </a:srgbClr>
            </a:solidFill>
            <a:ln w="9525">
              <a:noFill/>
            </a:ln>
          </p:spPr>
          <p:txBody>
            <a:bodyPr/>
            <a:lstStyle/>
            <a:p>
              <a:endParaRPr lang="zh-CN" altLang="en-US"/>
            </a:p>
          </p:txBody>
        </p:sp>
      </p:grpSp>
      <p:sp>
        <p:nvSpPr>
          <p:cNvPr id="20632" name="矩形 1"/>
          <p:cNvSpPr/>
          <p:nvPr/>
        </p:nvSpPr>
        <p:spPr>
          <a:xfrm>
            <a:off x="1492250" y="1382713"/>
            <a:ext cx="1819275" cy="646112"/>
          </a:xfrm>
          <a:prstGeom prst="rect">
            <a:avLst/>
          </a:prstGeom>
          <a:noFill/>
          <a:ln w="9525">
            <a:noFill/>
          </a:ln>
        </p:spPr>
        <p:txBody>
          <a:bodyPr anchor="ctr">
            <a:spAutoFit/>
          </a:bodyPr>
          <a:lstStyle/>
          <a:p>
            <a:pPr lvl="0" eaLnBrk="1" hangingPunct="1"/>
            <a:r>
              <a:rPr lang="zh-CN" altLang="en-US" dirty="0">
                <a:latin typeface="Arial" panose="020B0604020202020204" pitchFamily="34" charset="0"/>
                <a:ea typeface="宋体" panose="02010600030101010101" pitchFamily="2" charset="-122"/>
              </a:rPr>
              <a:t>职业病危害警示与告知制度</a:t>
            </a:r>
            <a:endParaRPr lang="zh-CN" altLang="en-US" dirty="0">
              <a:latin typeface="Arial" panose="020B0604020202020204" pitchFamily="34" charset="0"/>
              <a:ea typeface="宋体" panose="02010600030101010101" pitchFamily="2" charset="-122"/>
            </a:endParaRPr>
          </a:p>
        </p:txBody>
      </p:sp>
      <p:sp>
        <p:nvSpPr>
          <p:cNvPr id="20633" name="矩形 2"/>
          <p:cNvSpPr/>
          <p:nvPr/>
        </p:nvSpPr>
        <p:spPr>
          <a:xfrm>
            <a:off x="3556000" y="1382713"/>
            <a:ext cx="1579563" cy="646112"/>
          </a:xfrm>
          <a:prstGeom prst="rect">
            <a:avLst/>
          </a:prstGeom>
          <a:noFill/>
          <a:ln w="9525">
            <a:noFill/>
          </a:ln>
        </p:spPr>
        <p:txBody>
          <a:bodyPr anchor="ctr">
            <a:spAutoFit/>
          </a:bodyPr>
          <a:lstStyle/>
          <a:p>
            <a:pPr lvl="0" eaLnBrk="1" hangingPunct="1"/>
            <a:r>
              <a:rPr lang="zh-CN" altLang="en-US" dirty="0">
                <a:latin typeface="Arial" panose="020B0604020202020204" pitchFamily="34" charset="0"/>
                <a:ea typeface="宋体" panose="02010600030101010101" pitchFamily="2" charset="-122"/>
              </a:rPr>
              <a:t>职业病危害项目申报制度</a:t>
            </a:r>
            <a:endParaRPr lang="zh-CN" altLang="en-US" dirty="0">
              <a:latin typeface="Arial" panose="020B0604020202020204" pitchFamily="34" charset="0"/>
              <a:ea typeface="宋体" panose="02010600030101010101" pitchFamily="2" charset="-122"/>
            </a:endParaRPr>
          </a:p>
        </p:txBody>
      </p:sp>
      <p:sp>
        <p:nvSpPr>
          <p:cNvPr id="20634" name="矩形 3"/>
          <p:cNvSpPr/>
          <p:nvPr/>
        </p:nvSpPr>
        <p:spPr>
          <a:xfrm>
            <a:off x="5378450" y="1382713"/>
            <a:ext cx="1908175" cy="646112"/>
          </a:xfrm>
          <a:prstGeom prst="rect">
            <a:avLst/>
          </a:prstGeom>
          <a:noFill/>
          <a:ln w="9525">
            <a:noFill/>
          </a:ln>
        </p:spPr>
        <p:txBody>
          <a:bodyPr anchor="ctr">
            <a:spAutoFit/>
          </a:bodyPr>
          <a:lstStyle/>
          <a:p>
            <a:pPr lvl="0" eaLnBrk="1" hangingPunct="1"/>
            <a:r>
              <a:rPr lang="zh-CN" altLang="en-US" dirty="0">
                <a:latin typeface="Arial" panose="020B0604020202020204" pitchFamily="34" charset="0"/>
                <a:ea typeface="宋体" panose="02010600030101010101" pitchFamily="2" charset="-122"/>
              </a:rPr>
              <a:t>职业病防治宣传教育培训制度</a:t>
            </a:r>
            <a:endParaRPr lang="zh-CN" altLang="en-US" dirty="0">
              <a:latin typeface="Arial" panose="020B0604020202020204" pitchFamily="34" charset="0"/>
              <a:ea typeface="宋体" panose="02010600030101010101" pitchFamily="2" charset="-122"/>
            </a:endParaRPr>
          </a:p>
        </p:txBody>
      </p:sp>
      <p:sp>
        <p:nvSpPr>
          <p:cNvPr id="20635" name="矩形 4"/>
          <p:cNvSpPr/>
          <p:nvPr/>
        </p:nvSpPr>
        <p:spPr>
          <a:xfrm>
            <a:off x="7531100" y="1382713"/>
            <a:ext cx="1809750" cy="646112"/>
          </a:xfrm>
          <a:prstGeom prst="rect">
            <a:avLst/>
          </a:prstGeom>
          <a:noFill/>
          <a:ln w="9525">
            <a:noFill/>
          </a:ln>
        </p:spPr>
        <p:txBody>
          <a:bodyPr anchor="ctr">
            <a:spAutoFit/>
          </a:bodyPr>
          <a:lstStyle/>
          <a:p>
            <a:pPr lvl="0" eaLnBrk="1" hangingPunct="1"/>
            <a:r>
              <a:rPr lang="zh-CN" altLang="en-US" dirty="0">
                <a:latin typeface="Arial" panose="020B0604020202020204" pitchFamily="34" charset="0"/>
                <a:ea typeface="宋体" panose="02010600030101010101" pitchFamily="2" charset="-122"/>
              </a:rPr>
              <a:t>职业病防护设施维护检修制度</a:t>
            </a:r>
            <a:endParaRPr lang="zh-CN" altLang="en-US" dirty="0">
              <a:latin typeface="Arial" panose="020B0604020202020204" pitchFamily="34" charset="0"/>
              <a:ea typeface="宋体" panose="02010600030101010101" pitchFamily="2" charset="-122"/>
            </a:endParaRPr>
          </a:p>
        </p:txBody>
      </p:sp>
      <p:sp>
        <p:nvSpPr>
          <p:cNvPr id="20636" name="矩形 5"/>
          <p:cNvSpPr/>
          <p:nvPr/>
        </p:nvSpPr>
        <p:spPr>
          <a:xfrm>
            <a:off x="9583738" y="1382713"/>
            <a:ext cx="1611312" cy="646112"/>
          </a:xfrm>
          <a:prstGeom prst="rect">
            <a:avLst/>
          </a:prstGeom>
          <a:noFill/>
          <a:ln w="9525">
            <a:noFill/>
          </a:ln>
        </p:spPr>
        <p:txBody>
          <a:bodyPr anchor="ctr">
            <a:spAutoFit/>
          </a:bodyPr>
          <a:lstStyle/>
          <a:p>
            <a:pPr lvl="0" eaLnBrk="1" hangingPunct="1"/>
            <a:r>
              <a:rPr lang="zh-CN" altLang="en-US" dirty="0">
                <a:latin typeface="Arial" panose="020B0604020202020204" pitchFamily="34" charset="0"/>
                <a:ea typeface="宋体" panose="02010600030101010101" pitchFamily="2" charset="-122"/>
              </a:rPr>
              <a:t>职业病防护用品管理制度</a:t>
            </a:r>
            <a:endParaRPr lang="zh-CN" altLang="en-US" dirty="0">
              <a:latin typeface="Arial" panose="020B0604020202020204" pitchFamily="34" charset="0"/>
              <a:ea typeface="宋体" panose="02010600030101010101" pitchFamily="2" charset="-122"/>
            </a:endParaRPr>
          </a:p>
        </p:txBody>
      </p:sp>
      <p:sp>
        <p:nvSpPr>
          <p:cNvPr id="20637" name="矩形 6"/>
          <p:cNvSpPr/>
          <p:nvPr/>
        </p:nvSpPr>
        <p:spPr>
          <a:xfrm>
            <a:off x="1193800" y="5160963"/>
            <a:ext cx="1998663" cy="646112"/>
          </a:xfrm>
          <a:prstGeom prst="rect">
            <a:avLst/>
          </a:prstGeom>
          <a:noFill/>
          <a:ln w="9525">
            <a:noFill/>
          </a:ln>
        </p:spPr>
        <p:txBody>
          <a:bodyPr anchor="ctr">
            <a:spAutoFit/>
          </a:bodyPr>
          <a:lstStyle/>
          <a:p>
            <a:pPr lvl="0" algn="ctr" eaLnBrk="1" hangingPunct="1"/>
            <a:r>
              <a:rPr lang="zh-CN" altLang="en-US" dirty="0">
                <a:latin typeface="Arial" panose="020B0604020202020204" pitchFamily="34" charset="0"/>
                <a:ea typeface="宋体" panose="02010600030101010101" pitchFamily="2" charset="-122"/>
              </a:rPr>
              <a:t>职业病危害监测及评价管理制度</a:t>
            </a:r>
            <a:endParaRPr lang="zh-CN" altLang="en-US" dirty="0">
              <a:latin typeface="Arial" panose="020B0604020202020204" pitchFamily="34" charset="0"/>
              <a:ea typeface="宋体" panose="02010600030101010101" pitchFamily="2" charset="-122"/>
            </a:endParaRPr>
          </a:p>
        </p:txBody>
      </p:sp>
      <p:sp>
        <p:nvSpPr>
          <p:cNvPr id="20638" name="矩形 7"/>
          <p:cNvSpPr/>
          <p:nvPr/>
        </p:nvSpPr>
        <p:spPr>
          <a:xfrm>
            <a:off x="3214688" y="5160963"/>
            <a:ext cx="2249487" cy="646112"/>
          </a:xfrm>
          <a:prstGeom prst="rect">
            <a:avLst/>
          </a:prstGeom>
          <a:noFill/>
          <a:ln w="9525">
            <a:noFill/>
          </a:ln>
        </p:spPr>
        <p:txBody>
          <a:bodyPr anchor="ctr">
            <a:spAutoFit/>
          </a:bodyPr>
          <a:lstStyle/>
          <a:p>
            <a:pPr lvl="0" algn="ctr" eaLnBrk="1" hangingPunct="1"/>
            <a:r>
              <a:rPr lang="zh-CN" altLang="en-US" dirty="0">
                <a:latin typeface="Arial" panose="020B0604020202020204" pitchFamily="34" charset="0"/>
                <a:ea typeface="宋体" panose="02010600030101010101" pitchFamily="2" charset="-122"/>
              </a:rPr>
              <a:t>建设项目职业卫生“三同时”管理制度</a:t>
            </a:r>
            <a:endParaRPr lang="zh-CN" altLang="en-US" dirty="0">
              <a:latin typeface="Arial" panose="020B0604020202020204" pitchFamily="34" charset="0"/>
              <a:ea typeface="宋体" panose="02010600030101010101" pitchFamily="2" charset="-122"/>
            </a:endParaRPr>
          </a:p>
        </p:txBody>
      </p:sp>
      <p:sp>
        <p:nvSpPr>
          <p:cNvPr id="20639" name="矩形 8"/>
          <p:cNvSpPr/>
          <p:nvPr/>
        </p:nvSpPr>
        <p:spPr>
          <a:xfrm>
            <a:off x="5486400" y="5160963"/>
            <a:ext cx="2247900" cy="646112"/>
          </a:xfrm>
          <a:prstGeom prst="rect">
            <a:avLst/>
          </a:prstGeom>
          <a:noFill/>
          <a:ln w="9525">
            <a:noFill/>
          </a:ln>
        </p:spPr>
        <p:txBody>
          <a:bodyPr anchor="ctr">
            <a:spAutoFit/>
          </a:bodyPr>
          <a:lstStyle/>
          <a:p>
            <a:pPr lvl="0" algn="ctr" eaLnBrk="1" hangingPunct="1"/>
            <a:r>
              <a:rPr lang="zh-CN" altLang="en-US" dirty="0">
                <a:latin typeface="Arial" panose="020B0604020202020204" pitchFamily="34" charset="0"/>
                <a:ea typeface="宋体" panose="02010600030101010101" pitchFamily="2" charset="-122"/>
              </a:rPr>
              <a:t>劳动者职业健康监护及其档案管理制度</a:t>
            </a:r>
            <a:endParaRPr lang="zh-CN" altLang="en-US" dirty="0">
              <a:latin typeface="Arial" panose="020B0604020202020204" pitchFamily="34" charset="0"/>
              <a:ea typeface="宋体" panose="02010600030101010101" pitchFamily="2" charset="-122"/>
            </a:endParaRPr>
          </a:p>
        </p:txBody>
      </p:sp>
      <p:sp>
        <p:nvSpPr>
          <p:cNvPr id="20640" name="矩形 9"/>
          <p:cNvSpPr/>
          <p:nvPr/>
        </p:nvSpPr>
        <p:spPr>
          <a:xfrm>
            <a:off x="7756525" y="5160963"/>
            <a:ext cx="1830388" cy="646112"/>
          </a:xfrm>
          <a:prstGeom prst="rect">
            <a:avLst/>
          </a:prstGeom>
          <a:noFill/>
          <a:ln w="9525">
            <a:noFill/>
          </a:ln>
        </p:spPr>
        <p:txBody>
          <a:bodyPr anchor="ctr">
            <a:spAutoFit/>
          </a:bodyPr>
          <a:lstStyle/>
          <a:p>
            <a:pPr lvl="0" algn="ctr" eaLnBrk="1" hangingPunct="1"/>
            <a:r>
              <a:rPr lang="zh-CN" altLang="en-US" dirty="0">
                <a:latin typeface="Arial" panose="020B0604020202020204" pitchFamily="34" charset="0"/>
                <a:ea typeface="宋体" panose="02010600030101010101" pitchFamily="2" charset="-122"/>
              </a:rPr>
              <a:t>职业病危害事故处置与报告制度</a:t>
            </a:r>
            <a:endParaRPr lang="zh-CN" altLang="en-US" dirty="0">
              <a:latin typeface="Arial" panose="020B0604020202020204" pitchFamily="34" charset="0"/>
              <a:ea typeface="宋体" panose="02010600030101010101" pitchFamily="2" charset="-122"/>
            </a:endParaRPr>
          </a:p>
        </p:txBody>
      </p:sp>
      <p:sp>
        <p:nvSpPr>
          <p:cNvPr id="20641" name="矩形 10"/>
          <p:cNvSpPr/>
          <p:nvPr/>
        </p:nvSpPr>
        <p:spPr>
          <a:xfrm>
            <a:off x="9609138" y="5160963"/>
            <a:ext cx="1843087" cy="646112"/>
          </a:xfrm>
          <a:prstGeom prst="rect">
            <a:avLst/>
          </a:prstGeom>
          <a:noFill/>
          <a:ln w="9525">
            <a:noFill/>
          </a:ln>
        </p:spPr>
        <p:txBody>
          <a:bodyPr anchor="ctr">
            <a:spAutoFit/>
          </a:bodyPr>
          <a:lstStyle/>
          <a:p>
            <a:pPr lvl="0" algn="ctr" eaLnBrk="1" hangingPunct="1"/>
            <a:r>
              <a:rPr lang="zh-CN" altLang="en-US" dirty="0">
                <a:latin typeface="Arial" panose="020B0604020202020204" pitchFamily="34" charset="0"/>
                <a:ea typeface="宋体" panose="02010600030101010101" pitchFamily="2" charset="-122"/>
              </a:rPr>
              <a:t>职业病危害应急救援与管理制度</a:t>
            </a:r>
            <a:endParaRPr lang="zh-CN" altLang="en-US" dirty="0">
              <a:latin typeface="Arial" panose="020B0604020202020204" pitchFamily="34" charset="0"/>
              <a:ea typeface="宋体" panose="02010600030101010101" pitchFamily="2" charset="-122"/>
            </a:endParaRPr>
          </a:p>
        </p:txBody>
      </p:sp>
      <p:sp>
        <p:nvSpPr>
          <p:cNvPr id="20642" name="同心圆 211"/>
          <p:cNvSpPr/>
          <p:nvPr/>
        </p:nvSpPr>
        <p:spPr>
          <a:xfrm>
            <a:off x="9890125" y="4089400"/>
            <a:ext cx="331788" cy="260350"/>
          </a:xfrm>
          <a:custGeom>
            <a:avLst/>
            <a:gdLst>
              <a:gd name="txL" fmla="*/ 3163 w 21600"/>
              <a:gd name="txT" fmla="*/ 3163 h 21600"/>
              <a:gd name="txR" fmla="*/ 18437 w 21600"/>
              <a:gd name="txB" fmla="*/ 18437 h 21600"/>
            </a:gdLst>
            <a:ahLst/>
            <a:cxnLst>
              <a:cxn ang="0">
                <a:pos x="35289" y="0"/>
              </a:cxn>
              <a:cxn ang="0">
                <a:pos x="48722" y="38236"/>
              </a:cxn>
              <a:cxn ang="0">
                <a:pos x="0" y="65020"/>
              </a:cxn>
              <a:cxn ang="0">
                <a:pos x="48722" y="26268"/>
              </a:cxn>
              <a:cxn ang="0">
                <a:pos x="35289" y="64504"/>
              </a:cxn>
              <a:cxn ang="0">
                <a:pos x="21855" y="26268"/>
              </a:cxn>
              <a:cxn ang="0">
                <a:pos x="5041" y="65020"/>
              </a:cxn>
              <a:cxn ang="0">
                <a:pos x="21855" y="3823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1" y="10800"/>
                </a:moveTo>
                <a:cubicBezTo>
                  <a:pt x="3871" y="14627"/>
                  <a:pt x="6973" y="17729"/>
                  <a:pt x="10800" y="17729"/>
                </a:cubicBezTo>
                <a:cubicBezTo>
                  <a:pt x="14627" y="17729"/>
                  <a:pt x="17729" y="14627"/>
                  <a:pt x="17729" y="10800"/>
                </a:cubicBezTo>
                <a:cubicBezTo>
                  <a:pt x="17729" y="6973"/>
                  <a:pt x="14627" y="3871"/>
                  <a:pt x="10800" y="3871"/>
                </a:cubicBezTo>
                <a:cubicBezTo>
                  <a:pt x="6973" y="3871"/>
                  <a:pt x="3871" y="6973"/>
                  <a:pt x="3871" y="10800"/>
                </a:cubicBezTo>
                <a:close/>
              </a:path>
            </a:pathLst>
          </a:custGeom>
          <a:solidFill>
            <a:srgbClr val="3F762A">
              <a:alpha val="100000"/>
            </a:srgbClr>
          </a:solidFill>
          <a:ln w="9525">
            <a:noFill/>
          </a:ln>
        </p:spPr>
        <p:txBody>
          <a:bodyPr/>
          <a:lstStyle/>
          <a:p>
            <a:endParaRPr lang="zh-CN" altLang="en-US"/>
          </a:p>
        </p:txBody>
      </p:sp>
      <p:sp>
        <p:nvSpPr>
          <p:cNvPr id="20643" name="椭圆 212"/>
          <p:cNvSpPr/>
          <p:nvPr/>
        </p:nvSpPr>
        <p:spPr>
          <a:xfrm>
            <a:off x="9952038" y="4137025"/>
            <a:ext cx="212725" cy="166688"/>
          </a:xfrm>
          <a:prstGeom prst="ellipse">
            <a:avLst/>
          </a:prstGeom>
          <a:solidFill>
            <a:schemeClr val="bg1"/>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0644" name="组合 20643"/>
          <p:cNvGrpSpPr/>
          <p:nvPr/>
        </p:nvGrpSpPr>
        <p:grpSpPr>
          <a:xfrm>
            <a:off x="2108200" y="2179638"/>
            <a:ext cx="601663" cy="601662"/>
            <a:chOff x="0" y="0"/>
            <a:chExt cx="571448" cy="570159"/>
          </a:xfrm>
        </p:grpSpPr>
        <p:sp>
          <p:nvSpPr>
            <p:cNvPr id="20645" name="Freeform 28"/>
            <p:cNvSpPr>
              <a:spLocks noEditPoints="1"/>
            </p:cNvSpPr>
            <p:nvPr/>
          </p:nvSpPr>
          <p:spPr>
            <a:xfrm>
              <a:off x="0" y="0"/>
              <a:ext cx="571448" cy="570159"/>
            </a:xfrm>
            <a:custGeom>
              <a:avLst/>
              <a:gdLst>
                <a:gd name="txL" fmla="*/ 0 w 374"/>
                <a:gd name="txT" fmla="*/ 0 h 374"/>
                <a:gd name="txR" fmla="*/ 374 w 374"/>
                <a:gd name="txB" fmla="*/ 374 h 374"/>
              </a:gdLst>
              <a:ahLst/>
              <a:cxnLst>
                <a:cxn ang="0">
                  <a:pos x="0" y="22936"/>
                </a:cxn>
                <a:cxn ang="0">
                  <a:pos x="23580" y="45871"/>
                </a:cxn>
                <a:cxn ang="0">
                  <a:pos x="47160" y="22936"/>
                </a:cxn>
                <a:cxn ang="0">
                  <a:pos x="23580" y="0"/>
                </a:cxn>
                <a:cxn ang="0">
                  <a:pos x="0" y="22936"/>
                </a:cxn>
                <a:cxn ang="0">
                  <a:pos x="1693" y="22936"/>
                </a:cxn>
                <a:cxn ang="0">
                  <a:pos x="23580" y="1542"/>
                </a:cxn>
                <a:cxn ang="0">
                  <a:pos x="45467" y="22936"/>
                </a:cxn>
                <a:cxn ang="0">
                  <a:pos x="23580" y="44329"/>
                </a:cxn>
                <a:cxn ang="0">
                  <a:pos x="1693" y="22936"/>
                </a:cxn>
              </a:cxnLst>
              <a:rect l="txL" t="txT" r="txR" b="txB"/>
              <a:pathLst>
                <a:path w="374" h="374">
                  <a:moveTo>
                    <a:pt x="0" y="187"/>
                  </a:moveTo>
                  <a:cubicBezTo>
                    <a:pt x="0" y="290"/>
                    <a:pt x="84" y="374"/>
                    <a:pt x="187" y="374"/>
                  </a:cubicBezTo>
                  <a:cubicBezTo>
                    <a:pt x="290" y="374"/>
                    <a:pt x="374" y="290"/>
                    <a:pt x="374" y="187"/>
                  </a:cubicBezTo>
                  <a:cubicBezTo>
                    <a:pt x="374" y="84"/>
                    <a:pt x="290" y="0"/>
                    <a:pt x="187" y="0"/>
                  </a:cubicBezTo>
                  <a:cubicBezTo>
                    <a:pt x="84" y="0"/>
                    <a:pt x="0" y="84"/>
                    <a:pt x="0" y="187"/>
                  </a:cubicBezTo>
                  <a:moveTo>
                    <a:pt x="44" y="187"/>
                  </a:moveTo>
                  <a:cubicBezTo>
                    <a:pt x="44" y="108"/>
                    <a:pt x="108" y="44"/>
                    <a:pt x="187" y="44"/>
                  </a:cubicBezTo>
                  <a:cubicBezTo>
                    <a:pt x="266" y="44"/>
                    <a:pt x="330" y="108"/>
                    <a:pt x="330" y="187"/>
                  </a:cubicBezTo>
                  <a:cubicBezTo>
                    <a:pt x="330" y="266"/>
                    <a:pt x="266" y="330"/>
                    <a:pt x="187" y="330"/>
                  </a:cubicBezTo>
                  <a:cubicBezTo>
                    <a:pt x="108" y="330"/>
                    <a:pt x="44" y="266"/>
                    <a:pt x="44" y="187"/>
                  </a:cubicBezTo>
                </a:path>
              </a:pathLst>
            </a:custGeom>
            <a:solidFill>
              <a:srgbClr val="58585A">
                <a:alpha val="100000"/>
              </a:srgbClr>
            </a:solidFill>
            <a:ln w="9525">
              <a:noFill/>
            </a:ln>
          </p:spPr>
          <p:txBody>
            <a:bodyPr/>
            <a:lstStyle/>
            <a:p>
              <a:endParaRPr lang="zh-CN" altLang="en-US"/>
            </a:p>
          </p:txBody>
        </p:sp>
        <p:sp>
          <p:nvSpPr>
            <p:cNvPr id="20646" name="Freeform 29"/>
            <p:cNvSpPr/>
            <p:nvPr/>
          </p:nvSpPr>
          <p:spPr>
            <a:xfrm>
              <a:off x="285402" y="0"/>
              <a:ext cx="286046" cy="570159"/>
            </a:xfrm>
            <a:custGeom>
              <a:avLst/>
              <a:gdLst>
                <a:gd name="txL" fmla="*/ 0 w 187"/>
                <a:gd name="txT" fmla="*/ 0 h 374"/>
                <a:gd name="txR" fmla="*/ 187 w 187"/>
                <a:gd name="txB" fmla="*/ 374 h 374"/>
              </a:gdLst>
              <a:ahLst/>
              <a:cxnLst>
                <a:cxn ang="0">
                  <a:pos x="0" y="0"/>
                </a:cxn>
                <a:cxn ang="0">
                  <a:pos x="0" y="1542"/>
                </a:cxn>
                <a:cxn ang="0">
                  <a:pos x="0" y="1542"/>
                </a:cxn>
                <a:cxn ang="0">
                  <a:pos x="0" y="1542"/>
                </a:cxn>
                <a:cxn ang="0">
                  <a:pos x="0" y="1542"/>
                </a:cxn>
                <a:cxn ang="0">
                  <a:pos x="0" y="1542"/>
                </a:cxn>
                <a:cxn ang="0">
                  <a:pos x="1530" y="1542"/>
                </a:cxn>
                <a:cxn ang="0">
                  <a:pos x="1530" y="1542"/>
                </a:cxn>
                <a:cxn ang="0">
                  <a:pos x="1530" y="1542"/>
                </a:cxn>
                <a:cxn ang="0">
                  <a:pos x="1530" y="1542"/>
                </a:cxn>
                <a:cxn ang="0">
                  <a:pos x="1530" y="1542"/>
                </a:cxn>
                <a:cxn ang="0">
                  <a:pos x="1530" y="1542"/>
                </a:cxn>
                <a:cxn ang="0">
                  <a:pos x="1530" y="1542"/>
                </a:cxn>
                <a:cxn ang="0">
                  <a:pos x="1530" y="1542"/>
                </a:cxn>
                <a:cxn ang="0">
                  <a:pos x="3059" y="1542"/>
                </a:cxn>
                <a:cxn ang="0">
                  <a:pos x="3059" y="1542"/>
                </a:cxn>
                <a:cxn ang="0">
                  <a:pos x="3059" y="1542"/>
                </a:cxn>
                <a:cxn ang="0">
                  <a:pos x="3059" y="1542"/>
                </a:cxn>
                <a:cxn ang="0">
                  <a:pos x="3059" y="1542"/>
                </a:cxn>
                <a:cxn ang="0">
                  <a:pos x="3059" y="1542"/>
                </a:cxn>
                <a:cxn ang="0">
                  <a:pos x="3059" y="1542"/>
                </a:cxn>
                <a:cxn ang="0">
                  <a:pos x="3059" y="1542"/>
                </a:cxn>
                <a:cxn ang="0">
                  <a:pos x="22133" y="19887"/>
                </a:cxn>
                <a:cxn ang="0">
                  <a:pos x="22133" y="19887"/>
                </a:cxn>
                <a:cxn ang="0">
                  <a:pos x="22133" y="19887"/>
                </a:cxn>
                <a:cxn ang="0">
                  <a:pos x="22133" y="19887"/>
                </a:cxn>
                <a:cxn ang="0">
                  <a:pos x="22133" y="19887"/>
                </a:cxn>
                <a:cxn ang="0">
                  <a:pos x="22133" y="19887"/>
                </a:cxn>
                <a:cxn ang="0">
                  <a:pos x="22133" y="19887"/>
                </a:cxn>
                <a:cxn ang="0">
                  <a:pos x="22133" y="19887"/>
                </a:cxn>
                <a:cxn ang="0">
                  <a:pos x="22133" y="21411"/>
                </a:cxn>
                <a:cxn ang="0">
                  <a:pos x="22133" y="21411"/>
                </a:cxn>
                <a:cxn ang="0">
                  <a:pos x="22133" y="21411"/>
                </a:cxn>
                <a:cxn ang="0">
                  <a:pos x="22133" y="21411"/>
                </a:cxn>
                <a:cxn ang="0">
                  <a:pos x="22133" y="21411"/>
                </a:cxn>
                <a:cxn ang="0">
                  <a:pos x="22133" y="21411"/>
                </a:cxn>
                <a:cxn ang="0">
                  <a:pos x="22133" y="21411"/>
                </a:cxn>
                <a:cxn ang="0">
                  <a:pos x="22133" y="21411"/>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22133" y="22936"/>
                </a:cxn>
                <a:cxn ang="0">
                  <a:pos x="0" y="44329"/>
                </a:cxn>
                <a:cxn ang="0">
                  <a:pos x="0" y="45871"/>
                </a:cxn>
                <a:cxn ang="0">
                  <a:pos x="0" y="45871"/>
                </a:cxn>
                <a:cxn ang="0">
                  <a:pos x="23902" y="22936"/>
                </a:cxn>
                <a:cxn ang="0">
                  <a:pos x="5307" y="16786"/>
                </a:cxn>
                <a:cxn ang="0">
                  <a:pos x="17305" y="41161"/>
                </a:cxn>
                <a:cxn ang="0">
                  <a:pos x="0" y="0"/>
                </a:cxn>
              </a:cxnLst>
              <a:rect l="txL" t="txT" r="txR" b="txB"/>
              <a:pathLst>
                <a:path w="187" h="374">
                  <a:moveTo>
                    <a:pt x="0" y="0"/>
                  </a:move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2" y="44"/>
                    <a:pt x="2" y="44"/>
                    <a:pt x="2" y="44"/>
                  </a:cubicBezTo>
                  <a:cubicBezTo>
                    <a:pt x="79" y="45"/>
                    <a:pt x="142" y="108"/>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5"/>
                    <a:pt x="143" y="185"/>
                  </a:cubicBezTo>
                  <a:cubicBezTo>
                    <a:pt x="143" y="185"/>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6"/>
                  </a:cubicBezTo>
                  <a:cubicBezTo>
                    <a:pt x="143" y="186"/>
                    <a:pt x="143" y="186"/>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187"/>
                    <a:pt x="143" y="187"/>
                    <a:pt x="143" y="187"/>
                  </a:cubicBezTo>
                  <a:cubicBezTo>
                    <a:pt x="143" y="266"/>
                    <a:pt x="79" y="330"/>
                    <a:pt x="0" y="330"/>
                  </a:cubicBezTo>
                  <a:cubicBezTo>
                    <a:pt x="0" y="374"/>
                    <a:pt x="0" y="374"/>
                    <a:pt x="0" y="374"/>
                  </a:cubicBezTo>
                  <a:cubicBezTo>
                    <a:pt x="0" y="374"/>
                    <a:pt x="0" y="374"/>
                    <a:pt x="0" y="374"/>
                  </a:cubicBezTo>
                  <a:cubicBezTo>
                    <a:pt x="103" y="374"/>
                    <a:pt x="187" y="290"/>
                    <a:pt x="187" y="187"/>
                  </a:cubicBezTo>
                  <a:cubicBezTo>
                    <a:pt x="187" y="135"/>
                    <a:pt x="166" y="88"/>
                    <a:pt x="132" y="54"/>
                  </a:cubicBezTo>
                  <a:cubicBezTo>
                    <a:pt x="121" y="43"/>
                    <a:pt x="109" y="34"/>
                    <a:pt x="97" y="27"/>
                  </a:cubicBezTo>
                  <a:cubicBezTo>
                    <a:pt x="68" y="10"/>
                    <a:pt x="35" y="0"/>
                    <a:pt x="0" y="0"/>
                  </a:cubicBezTo>
                </a:path>
              </a:pathLst>
            </a:custGeom>
            <a:solidFill>
              <a:srgbClr val="2A4F1C">
                <a:alpha val="100000"/>
              </a:srgbClr>
            </a:solidFill>
            <a:ln w="9525">
              <a:noFill/>
            </a:ln>
          </p:spPr>
          <p:txBody>
            <a:bodyPr/>
            <a:lstStyle/>
            <a:p>
              <a:endParaRPr lang="zh-CN" altLang="en-US"/>
            </a:p>
          </p:txBody>
        </p:sp>
        <p:sp>
          <p:nvSpPr>
            <p:cNvPr id="20647" name="Freeform 30"/>
            <p:cNvSpPr/>
            <p:nvPr/>
          </p:nvSpPr>
          <p:spPr>
            <a:xfrm>
              <a:off x="0" y="0"/>
              <a:ext cx="285402" cy="570159"/>
            </a:xfrm>
            <a:custGeom>
              <a:avLst/>
              <a:gdLst>
                <a:gd name="txL" fmla="*/ 0 w 187"/>
                <a:gd name="txT" fmla="*/ 0 h 374"/>
                <a:gd name="txR" fmla="*/ 187 w 187"/>
                <a:gd name="txB" fmla="*/ 374 h 374"/>
              </a:gdLst>
              <a:ahLst/>
              <a:cxnLst>
                <a:cxn ang="0">
                  <a:pos x="0" y="22936"/>
                </a:cxn>
                <a:cxn ang="0">
                  <a:pos x="23258" y="44329"/>
                </a:cxn>
                <a:cxn ang="0">
                  <a:pos x="23258" y="44329"/>
                </a:cxn>
                <a:cxn ang="0">
                  <a:pos x="23258" y="44329"/>
                </a:cxn>
                <a:cxn ang="0">
                  <a:pos x="21732" y="44329"/>
                </a:cxn>
                <a:cxn ang="0">
                  <a:pos x="21732" y="44329"/>
                </a:cxn>
                <a:cxn ang="0">
                  <a:pos x="21732" y="44329"/>
                </a:cxn>
                <a:cxn ang="0">
                  <a:pos x="21732" y="44329"/>
                </a:cxn>
                <a:cxn ang="0">
                  <a:pos x="20206" y="44329"/>
                </a:cxn>
                <a:cxn ang="0">
                  <a:pos x="20206" y="44329"/>
                </a:cxn>
                <a:cxn ang="0">
                  <a:pos x="20206" y="44329"/>
                </a:cxn>
                <a:cxn ang="0">
                  <a:pos x="20206" y="44329"/>
                </a:cxn>
                <a:cxn ang="0">
                  <a:pos x="18679" y="44329"/>
                </a:cxn>
                <a:cxn ang="0">
                  <a:pos x="18679" y="44329"/>
                </a:cxn>
                <a:cxn ang="0">
                  <a:pos x="18679" y="44329"/>
                </a:cxn>
                <a:cxn ang="0">
                  <a:pos x="53509" y="33641"/>
                </a:cxn>
                <a:cxn ang="0">
                  <a:pos x="1617" y="27509"/>
                </a:cxn>
                <a:cxn ang="0">
                  <a:pos x="1617" y="27509"/>
                </a:cxn>
                <a:cxn ang="0">
                  <a:pos x="1617" y="25984"/>
                </a:cxn>
                <a:cxn ang="0">
                  <a:pos x="1617" y="25984"/>
                </a:cxn>
                <a:cxn ang="0">
                  <a:pos x="1617" y="25984"/>
                </a:cxn>
                <a:cxn ang="0">
                  <a:pos x="1617" y="25984"/>
                </a:cxn>
                <a:cxn ang="0">
                  <a:pos x="1617" y="25984"/>
                </a:cxn>
                <a:cxn ang="0">
                  <a:pos x="1617" y="24460"/>
                </a:cxn>
                <a:cxn ang="0">
                  <a:pos x="1617" y="24460"/>
                </a:cxn>
                <a:cxn ang="0">
                  <a:pos x="1617" y="24460"/>
                </a:cxn>
                <a:cxn ang="0">
                  <a:pos x="1617" y="24460"/>
                </a:cxn>
                <a:cxn ang="0">
                  <a:pos x="1617" y="24460"/>
                </a:cxn>
                <a:cxn ang="0">
                  <a:pos x="1617" y="22936"/>
                </a:cxn>
                <a:cxn ang="0">
                  <a:pos x="1617" y="22936"/>
                </a:cxn>
                <a:cxn ang="0">
                  <a:pos x="1617" y="22936"/>
                </a:cxn>
                <a:cxn ang="0">
                  <a:pos x="1617" y="22936"/>
                </a:cxn>
                <a:cxn ang="0">
                  <a:pos x="1617" y="22936"/>
                </a:cxn>
                <a:cxn ang="0">
                  <a:pos x="23258" y="0"/>
                </a:cxn>
              </a:cxnLst>
              <a:rect l="txL" t="txT" r="txR" b="txB"/>
              <a:pathLst>
                <a:path w="187" h="374">
                  <a:moveTo>
                    <a:pt x="187" y="0"/>
                  </a:moveTo>
                  <a:cubicBezTo>
                    <a:pt x="84" y="0"/>
                    <a:pt x="0" y="84"/>
                    <a:pt x="0" y="187"/>
                  </a:cubicBezTo>
                  <a:cubicBezTo>
                    <a:pt x="0" y="290"/>
                    <a:pt x="84" y="374"/>
                    <a:pt x="187" y="374"/>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7" y="330"/>
                    <a:pt x="187" y="330"/>
                    <a:pt x="187"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6" y="330"/>
                    <a:pt x="186" y="330"/>
                  </a:cubicBezTo>
                  <a:cubicBezTo>
                    <a:pt x="186"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5" y="330"/>
                    <a:pt x="185" y="330"/>
                    <a:pt x="185"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84" y="330"/>
                    <a:pt x="184" y="330"/>
                    <a:pt x="184" y="330"/>
                  </a:cubicBezTo>
                  <a:cubicBezTo>
                    <a:pt x="141" y="329"/>
                    <a:pt x="103" y="310"/>
                    <a:pt x="78" y="280"/>
                  </a:cubicBezTo>
                  <a:cubicBezTo>
                    <a:pt x="67" y="267"/>
                    <a:pt x="59" y="253"/>
                    <a:pt x="53" y="238"/>
                  </a:cubicBezTo>
                  <a:cubicBezTo>
                    <a:pt x="47" y="223"/>
                    <a:pt x="44" y="207"/>
                    <a:pt x="44" y="190"/>
                  </a:cubicBezTo>
                  <a:cubicBezTo>
                    <a:pt x="44" y="190"/>
                    <a:pt x="44" y="190"/>
                    <a:pt x="44" y="190"/>
                  </a:cubicBezTo>
                  <a:cubicBezTo>
                    <a:pt x="44" y="190"/>
                    <a:pt x="44" y="190"/>
                    <a:pt x="44" y="190"/>
                  </a:cubicBezTo>
                  <a:cubicBezTo>
                    <a:pt x="44" y="190"/>
                    <a:pt x="44" y="190"/>
                    <a:pt x="44" y="190"/>
                  </a:cubicBezTo>
                  <a:cubicBezTo>
                    <a:pt x="44" y="190"/>
                    <a:pt x="44" y="190"/>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9"/>
                    <a:pt x="44" y="189"/>
                    <a:pt x="44" y="189"/>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8"/>
                    <a:pt x="44" y="188"/>
                    <a:pt x="44" y="188"/>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87"/>
                    <a:pt x="44" y="187"/>
                    <a:pt x="44" y="187"/>
                  </a:cubicBezTo>
                  <a:cubicBezTo>
                    <a:pt x="44" y="108"/>
                    <a:pt x="108" y="44"/>
                    <a:pt x="187" y="44"/>
                  </a:cubicBezTo>
                  <a:cubicBezTo>
                    <a:pt x="187" y="0"/>
                    <a:pt x="187" y="0"/>
                    <a:pt x="187" y="0"/>
                  </a:cubicBezTo>
                  <a:cubicBezTo>
                    <a:pt x="187" y="0"/>
                    <a:pt x="187" y="0"/>
                    <a:pt x="187" y="0"/>
                  </a:cubicBezTo>
                </a:path>
              </a:pathLst>
            </a:custGeom>
            <a:solidFill>
              <a:srgbClr val="2A4F1C">
                <a:alpha val="100000"/>
              </a:srgbClr>
            </a:solidFill>
            <a:ln w="9525">
              <a:noFill/>
            </a:ln>
          </p:spPr>
          <p:txBody>
            <a:bodyPr/>
            <a:lstStyle/>
            <a:p>
              <a:endParaRPr lang="zh-CN" altLang="en-US"/>
            </a:p>
          </p:txBody>
        </p:sp>
        <p:grpSp>
          <p:nvGrpSpPr>
            <p:cNvPr id="20648" name="组合 20647"/>
            <p:cNvGrpSpPr/>
            <p:nvPr/>
          </p:nvGrpSpPr>
          <p:grpSpPr>
            <a:xfrm>
              <a:off x="254800" y="126594"/>
              <a:ext cx="61204" cy="316969"/>
              <a:chOff x="0" y="0"/>
              <a:chExt cx="61204" cy="316969"/>
            </a:xfrm>
          </p:grpSpPr>
          <p:sp>
            <p:nvSpPr>
              <p:cNvPr id="20649" name="Oval 44"/>
              <p:cNvSpPr/>
              <p:nvPr/>
            </p:nvSpPr>
            <p:spPr>
              <a:xfrm>
                <a:off x="0" y="256410"/>
                <a:ext cx="61204" cy="60559"/>
              </a:xfrm>
              <a:prstGeom prst="ellipse">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sp>
            <p:nvSpPr>
              <p:cNvPr id="20650" name="Rectangle 45"/>
              <p:cNvSpPr/>
              <p:nvPr/>
            </p:nvSpPr>
            <p:spPr>
              <a:xfrm>
                <a:off x="3221" y="0"/>
                <a:ext cx="54761" cy="222910"/>
              </a:xfrm>
              <a:prstGeom prst="rect">
                <a:avLst/>
              </a:prstGeom>
              <a:solidFill>
                <a:srgbClr val="3F762A"/>
              </a:solidFill>
              <a:ln w="9525">
                <a:noFill/>
              </a:ln>
            </p:spPr>
            <p:txBody>
              <a:bodyPr/>
              <a:lstStyle/>
              <a:p>
                <a:pPr lvl="0" eaLnBrk="1" hangingPunct="1"/>
                <a:endParaRPr lang="zh-CN" altLang="en-US"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500" fill="hold"/>
                                        <p:tgtEl>
                                          <p:spTgt spid="20485"/>
                                        </p:tgtEl>
                                        <p:attrNameLst>
                                          <p:attrName>ppt_x</p:attrName>
                                        </p:attrNameLst>
                                      </p:cBhvr>
                                      <p:tavLst>
                                        <p:tav tm="0">
                                          <p:val>
                                            <p:strVal val="0-#ppt_w/2"/>
                                          </p:val>
                                        </p:tav>
                                        <p:tav tm="100000">
                                          <p:val>
                                            <p:strVal val="#ppt_x"/>
                                          </p:val>
                                        </p:tav>
                                      </p:tavLst>
                                    </p:anim>
                                    <p:anim calcmode="lin" valueType="num">
                                      <p:cBhvr>
                                        <p:cTn id="8" dur="500" fill="hold"/>
                                        <p:tgtEl>
                                          <p:spTgt spid="2048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p:cTn id="11" dur="500" fill="hold"/>
                                        <p:tgtEl>
                                          <p:spTgt spid="20482"/>
                                        </p:tgtEl>
                                        <p:attrNameLst>
                                          <p:attrName>ppt_x</p:attrName>
                                        </p:attrNameLst>
                                      </p:cBhvr>
                                      <p:tavLst>
                                        <p:tav tm="0">
                                          <p:val>
                                            <p:strVal val="0-#ppt_w/2"/>
                                          </p:val>
                                        </p:tav>
                                        <p:tav tm="100000">
                                          <p:val>
                                            <p:strVal val="#ppt_x"/>
                                          </p:val>
                                        </p:tav>
                                      </p:tavLst>
                                    </p:anim>
                                    <p:anim calcmode="lin" valueType="num">
                                      <p:cBhvr>
                                        <p:cTn id="12"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1" nodeType="clickEffect">
                                  <p:stCondLst>
                                    <p:cond delay="0"/>
                                  </p:stCondLst>
                                  <p:childTnLst>
                                    <p:animEffect transition="in">
                                      <p:cBhvr>
                                        <p:cTn id="16" dur="500"/>
                                        <p:tgtEl>
                                          <p:spTgt spid="20485"/>
                                        </p:tgtEl>
                                      </p:cBhvr>
                                    </p:animEffect>
                                    <p:set>
                                      <p:cBhvr>
                                        <p:cTn id="17" dur="1" fill="hold">
                                          <p:stCondLst>
                                            <p:cond delay="499"/>
                                          </p:stCondLst>
                                        </p:cTn>
                                        <p:tgtEl>
                                          <p:spTgt spid="20485"/>
                                        </p:tgtEl>
                                        <p:attrNameLst>
                                          <p:attrName>style.visibility</p:attrName>
                                        </p:attrNameLst>
                                      </p:cBhvr>
                                      <p:to>
                                        <p:strVal val="hidden"/>
                                      </p:to>
                                    </p:set>
                                  </p:childTnLst>
                                </p:cTn>
                              </p:par>
                              <p:par>
                                <p:cTn id="18" presetID="22" presetClass="exit" presetSubtype="8" fill="hold" nodeType="withEffect">
                                  <p:stCondLst>
                                    <p:cond delay="0"/>
                                  </p:stCondLst>
                                  <p:childTnLst>
                                    <p:animEffect transition="in">
                                      <p:cBhvr>
                                        <p:cTn id="19" dur="500"/>
                                        <p:tgtEl>
                                          <p:spTgt spid="20482"/>
                                        </p:tgtEl>
                                      </p:cBhvr>
                                    </p:animEffect>
                                    <p:set>
                                      <p:cBhvr>
                                        <p:cTn id="20" dur="1" fill="hold">
                                          <p:stCondLst>
                                            <p:cond delay="4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ldLvl="0"/>
      <p:bldP spid="20485" grpId="1"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p:nvPr/>
        </p:nvSpPr>
        <p:spPr>
          <a:xfrm>
            <a:off x="0" y="0"/>
            <a:ext cx="6096000" cy="6858000"/>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07" name="组合 21506"/>
          <p:cNvGrpSpPr/>
          <p:nvPr/>
        </p:nvGrpSpPr>
        <p:grpSpPr>
          <a:xfrm>
            <a:off x="2008188" y="2389188"/>
            <a:ext cx="2079625" cy="2079625"/>
            <a:chOff x="0" y="0"/>
            <a:chExt cx="2079522" cy="2079522"/>
          </a:xfrm>
        </p:grpSpPr>
        <p:grpSp>
          <p:nvGrpSpPr>
            <p:cNvPr id="21508" name="组合 21507"/>
            <p:cNvGrpSpPr/>
            <p:nvPr/>
          </p:nvGrpSpPr>
          <p:grpSpPr>
            <a:xfrm>
              <a:off x="0" y="0"/>
              <a:ext cx="2079522" cy="2079522"/>
              <a:chOff x="0" y="0"/>
              <a:chExt cx="2079522" cy="2079522"/>
            </a:xfrm>
          </p:grpSpPr>
          <p:sp>
            <p:nvSpPr>
              <p:cNvPr id="21509" name="空心弧 36"/>
              <p:cNvSpPr/>
              <p:nvPr/>
            </p:nvSpPr>
            <p:spPr>
              <a:xfrm>
                <a:off x="103239" y="103239"/>
                <a:ext cx="1873045" cy="1873045"/>
              </a:xfrm>
              <a:custGeom>
                <a:avLst/>
                <a:gdLst>
                  <a:gd name="txL" fmla="*/ 0 w 21600"/>
                  <a:gd name="txT" fmla="*/ 0 h 21600"/>
                  <a:gd name="txR" fmla="*/ 21600 w 21600"/>
                  <a:gd name="txB" fmla="*/ 18726 h 21600"/>
                </a:gdLst>
                <a:ahLst/>
                <a:cxnLst>
                  <a:cxn ang="0">
                    <a:pos x="19019" y="38037"/>
                  </a:cxn>
                  <a:cxn ang="0">
                    <a:pos x="14975" y="41403"/>
                  </a:cxn>
                  <a:cxn ang="0">
                    <a:pos x="19019" y="18332"/>
                  </a:cxn>
                  <a:cxn ang="0">
                    <a:pos x="23062" y="41403"/>
                  </a:cxn>
                </a:cxnLst>
                <a:rect l="txL" t="txT" r="txR" b="txB"/>
                <a:pathLst>
                  <a:path w="21600" h="21600">
                    <a:moveTo>
                      <a:pt x="17953" y="17523"/>
                    </a:moveTo>
                    <a:cubicBezTo>
                      <a:pt x="16097" y="19497"/>
                      <a:pt x="13509" y="20616"/>
                      <a:pt x="10800" y="20617"/>
                    </a:cubicBezTo>
                    <a:cubicBezTo>
                      <a:pt x="8090" y="20617"/>
                      <a:pt x="5502" y="19497"/>
                      <a:pt x="3646" y="17523"/>
                    </a:cubicBezTo>
                    <a:lnTo>
                      <a:pt x="2930" y="18196"/>
                    </a:lnTo>
                    <a:cubicBezTo>
                      <a:pt x="4971" y="20368"/>
                      <a:pt x="7819" y="21600"/>
                      <a:pt x="10800" y="21600"/>
                    </a:cubicBezTo>
                    <a:cubicBezTo>
                      <a:pt x="13780" y="21599"/>
                      <a:pt x="16628" y="20368"/>
                      <a:pt x="18669" y="18196"/>
                    </a:cubicBezTo>
                    <a:lnTo>
                      <a:pt x="17953" y="17523"/>
                    </a:lnTo>
                    <a:close/>
                  </a:path>
                </a:pathLst>
              </a:custGeom>
              <a:solidFill>
                <a:srgbClr val="FFFFFF">
                  <a:alpha val="78000"/>
                </a:srgbClr>
              </a:solidFill>
              <a:ln w="9525">
                <a:noFill/>
              </a:ln>
            </p:spPr>
            <p:txBody>
              <a:bodyPr/>
              <a:lstStyle/>
              <a:p>
                <a:endParaRPr lang="zh-CN" altLang="en-US"/>
              </a:p>
            </p:txBody>
          </p:sp>
          <p:sp>
            <p:nvSpPr>
              <p:cNvPr id="21510" name="空心弧 39"/>
              <p:cNvSpPr/>
              <p:nvPr/>
            </p:nvSpPr>
            <p:spPr>
              <a:xfrm flipH="1">
                <a:off x="40557" y="40557"/>
                <a:ext cx="1998408" cy="1998408"/>
              </a:xfrm>
              <a:custGeom>
                <a:avLst/>
                <a:gdLst>
                  <a:gd name="txL" fmla="*/ 0 w 21600"/>
                  <a:gd name="txT" fmla="*/ 0 h 21600"/>
                  <a:gd name="txR" fmla="*/ 21600 w 21600"/>
                  <a:gd name="txB" fmla="*/ 80 h 21600"/>
                </a:gdLst>
                <a:ahLst/>
                <a:cxnLst>
                  <a:cxn ang="0">
                    <a:pos x="16164" y="0"/>
                  </a:cxn>
                  <a:cxn ang="0">
                    <a:pos x="57873" y="4098"/>
                  </a:cxn>
                  <a:cxn ang="0">
                    <a:pos x="16164" y="19336"/>
                  </a:cxn>
                  <a:cxn ang="0">
                    <a:pos x="39991" y="4098"/>
                  </a:cxn>
                </a:cxnLst>
                <a:rect l="txL" t="txT" r="txR" b="txB"/>
                <a:pathLst>
                  <a:path w="21600" h="21600">
                    <a:moveTo>
                      <a:pt x="5636" y="1553"/>
                    </a:moveTo>
                    <a:cubicBezTo>
                      <a:pt x="7214" y="671"/>
                      <a:pt x="8992" y="209"/>
                      <a:pt x="10799" y="209"/>
                    </a:cubicBezTo>
                    <a:cubicBezTo>
                      <a:pt x="12607" y="208"/>
                      <a:pt x="14385" y="671"/>
                      <a:pt x="15963" y="1553"/>
                    </a:cubicBezTo>
                    <a:lnTo>
                      <a:pt x="16065" y="1370"/>
                    </a:lnTo>
                    <a:cubicBezTo>
                      <a:pt x="14456" y="471"/>
                      <a:pt x="12643" y="0"/>
                      <a:pt x="10800" y="0"/>
                    </a:cubicBezTo>
                    <a:cubicBezTo>
                      <a:pt x="8956" y="-1"/>
                      <a:pt x="7143" y="471"/>
                      <a:pt x="5534" y="1370"/>
                    </a:cubicBezTo>
                    <a:lnTo>
                      <a:pt x="5636" y="1553"/>
                    </a:lnTo>
                    <a:close/>
                  </a:path>
                </a:pathLst>
              </a:custGeom>
              <a:solidFill>
                <a:srgbClr val="FFFFFF">
                  <a:alpha val="45000"/>
                </a:srgbClr>
              </a:solidFill>
              <a:ln w="9525">
                <a:noFill/>
              </a:ln>
            </p:spPr>
            <p:txBody>
              <a:bodyPr/>
              <a:lstStyle/>
              <a:p>
                <a:endParaRPr lang="zh-CN" altLang="en-US"/>
              </a:p>
            </p:txBody>
          </p:sp>
          <p:sp>
            <p:nvSpPr>
              <p:cNvPr id="21511" name="空心弧 40"/>
              <p:cNvSpPr/>
              <p:nvPr/>
            </p:nvSpPr>
            <p:spPr>
              <a:xfrm flipV="1">
                <a:off x="0" y="0"/>
                <a:ext cx="2079522" cy="2079522"/>
              </a:xfrm>
              <a:custGeom>
                <a:avLst/>
                <a:gdLst>
                  <a:gd name="txL" fmla="*/ 0 w 21600"/>
                  <a:gd name="txT" fmla="*/ 0 h 21600"/>
                  <a:gd name="txR" fmla="*/ 21600 w 21600"/>
                  <a:gd name="txB" fmla="*/ 17755 h 21600"/>
                </a:gdLst>
                <a:ahLst/>
                <a:cxnLst>
                  <a:cxn ang="0">
                    <a:pos x="56721" y="47906"/>
                  </a:cxn>
                  <a:cxn ang="0">
                    <a:pos x="34829" y="20019"/>
                  </a:cxn>
                  <a:cxn ang="0">
                    <a:pos x="56721" y="38953"/>
                  </a:cxn>
                  <a:cxn ang="0">
                    <a:pos x="13077" y="20019"/>
                  </a:cxn>
                </a:cxnLst>
                <a:rect l="txL" t="txT" r="txR" b="txB"/>
                <a:pathLst>
                  <a:path w="21600" h="21600">
                    <a:moveTo>
                      <a:pt x="19384" y="17198"/>
                    </a:moveTo>
                    <a:cubicBezTo>
                      <a:pt x="17363" y="19909"/>
                      <a:pt x="14181" y="21506"/>
                      <a:pt x="10800" y="21507"/>
                    </a:cubicBezTo>
                    <a:cubicBezTo>
                      <a:pt x="7418" y="21507"/>
                      <a:pt x="4236" y="19909"/>
                      <a:pt x="2215" y="17198"/>
                    </a:cubicBezTo>
                    <a:lnTo>
                      <a:pt x="2140" y="17254"/>
                    </a:lnTo>
                    <a:cubicBezTo>
                      <a:pt x="4179" y="19988"/>
                      <a:pt x="7389" y="21600"/>
                      <a:pt x="10800" y="21600"/>
                    </a:cubicBezTo>
                    <a:cubicBezTo>
                      <a:pt x="14210" y="21599"/>
                      <a:pt x="17420" y="19988"/>
                      <a:pt x="19459" y="17254"/>
                    </a:cubicBezTo>
                    <a:lnTo>
                      <a:pt x="19384" y="17198"/>
                    </a:lnTo>
                    <a:close/>
                  </a:path>
                </a:pathLst>
              </a:custGeom>
              <a:solidFill>
                <a:srgbClr val="FFFFFF">
                  <a:alpha val="60999"/>
                </a:srgbClr>
              </a:solidFill>
              <a:ln w="9525">
                <a:noFill/>
              </a:ln>
            </p:spPr>
            <p:txBody>
              <a:bodyPr/>
              <a:lstStyle/>
              <a:p>
                <a:endParaRPr lang="zh-CN" altLang="en-US"/>
              </a:p>
            </p:txBody>
          </p:sp>
        </p:grpSp>
        <p:sp>
          <p:nvSpPr>
            <p:cNvPr id="21512" name="文本框 42"/>
            <p:cNvSpPr/>
            <p:nvPr/>
          </p:nvSpPr>
          <p:spPr>
            <a:xfrm>
              <a:off x="406934" y="316486"/>
              <a:ext cx="1313115" cy="1446478"/>
            </a:xfrm>
            <a:prstGeom prst="rect">
              <a:avLst/>
            </a:prstGeom>
            <a:noFill/>
            <a:ln w="9525">
              <a:noFill/>
            </a:ln>
          </p:spPr>
          <p:txBody>
            <a:bodyPr wrap="none">
              <a:spAutoFit/>
            </a:bodyPr>
            <a:lstStyle/>
            <a:p>
              <a:pPr lvl="0" eaLnBrk="1" hangingPunct="1"/>
              <a:r>
                <a:rPr lang="en-US" altLang="x-none"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rPr>
                <a:t>03</a:t>
              </a:r>
              <a:endParaRPr lang="zh-CN" altLang="en-US" sz="8800" b="1" dirty="0">
                <a:solidFill>
                  <a:schemeClr val="bg1"/>
                </a:solidFill>
                <a:latin typeface="Times New Roman" panose="02020603050405020304" pitchFamily="2" charset="0"/>
                <a:ea typeface="宋体" panose="02010600030101010101" pitchFamily="2" charset="-122"/>
                <a:sym typeface="Times New Roman" panose="02020603050405020304" pitchFamily="2" charset="0"/>
              </a:endParaRPr>
            </a:p>
          </p:txBody>
        </p:sp>
      </p:grpSp>
      <p:grpSp>
        <p:nvGrpSpPr>
          <p:cNvPr id="21513" name="组合 21512"/>
          <p:cNvGrpSpPr/>
          <p:nvPr/>
        </p:nvGrpSpPr>
        <p:grpSpPr>
          <a:xfrm>
            <a:off x="6618288" y="1127125"/>
            <a:ext cx="4822825" cy="103188"/>
            <a:chOff x="0" y="0"/>
            <a:chExt cx="4822371" cy="103239"/>
          </a:xfrm>
        </p:grpSpPr>
        <p:sp>
          <p:nvSpPr>
            <p:cNvPr id="21514" name="矩形 43"/>
            <p:cNvSpPr/>
            <p:nvPr/>
          </p:nvSpPr>
          <p:spPr>
            <a:xfrm>
              <a:off x="0" y="0"/>
              <a:ext cx="1983307" cy="103239"/>
            </a:xfrm>
            <a:prstGeom prst="rect">
              <a:avLst/>
            </a:prstGeom>
            <a:solidFill>
              <a:srgbClr val="3F762A"/>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5" name="直接连接符 45"/>
            <p:cNvSpPr/>
            <p:nvPr/>
          </p:nvSpPr>
          <p:spPr>
            <a:xfrm flipV="1">
              <a:off x="1983307" y="77838"/>
              <a:ext cx="2839064" cy="1"/>
            </a:xfrm>
            <a:prstGeom prst="line">
              <a:avLst/>
            </a:prstGeom>
            <a:ln w="25400" cap="flat" cmpd="sng">
              <a:solidFill>
                <a:schemeClr val="accent1"/>
              </a:solidFill>
              <a:prstDash val="solid"/>
              <a:headEnd type="none" w="med" len="med"/>
              <a:tailEnd type="none" w="med" len="med"/>
            </a:ln>
          </p:spPr>
        </p:sp>
      </p:grpSp>
      <p:sp>
        <p:nvSpPr>
          <p:cNvPr id="21516" name="文本框 49"/>
          <p:cNvSpPr/>
          <p:nvPr/>
        </p:nvSpPr>
        <p:spPr>
          <a:xfrm>
            <a:off x="6621463" y="549275"/>
            <a:ext cx="1831975" cy="584200"/>
          </a:xfrm>
          <a:prstGeom prst="rect">
            <a:avLst/>
          </a:prstGeom>
          <a:noFill/>
          <a:ln w="9525">
            <a:noFill/>
          </a:ln>
        </p:spPr>
        <p:txBody>
          <a:bodyPr wrap="none">
            <a:spAutoFit/>
          </a:bodyPr>
          <a:lstStyle/>
          <a:p>
            <a:pPr lvl="0" eaLnBrk="1" hangingPunct="1"/>
            <a:r>
              <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rPr>
              <a:t>管理机构</a:t>
            </a:r>
            <a:endParaRPr lang="zh-CN" altLang="en-US" sz="3200" dirty="0">
              <a:solidFill>
                <a:srgbClr val="000000"/>
              </a:solidFill>
              <a:latin typeface="微软雅黑" panose="020B0503020204020204" pitchFamily="2" charset="-122"/>
              <a:ea typeface="微软雅黑" panose="020B0503020204020204" pitchFamily="2" charset="-122"/>
              <a:sym typeface="方正正中黑简体" charset="-122"/>
            </a:endParaRPr>
          </a:p>
        </p:txBody>
      </p:sp>
      <p:grpSp>
        <p:nvGrpSpPr>
          <p:cNvPr id="21517" name="组合 21516"/>
          <p:cNvGrpSpPr/>
          <p:nvPr/>
        </p:nvGrpSpPr>
        <p:grpSpPr>
          <a:xfrm>
            <a:off x="6807200" y="1492250"/>
            <a:ext cx="1190625" cy="839788"/>
            <a:chOff x="0" y="0"/>
            <a:chExt cx="1166055" cy="840768"/>
          </a:xfrm>
        </p:grpSpPr>
        <p:sp>
          <p:nvSpPr>
            <p:cNvPr id="21518" name="矩形 44"/>
            <p:cNvSpPr/>
            <p:nvPr/>
          </p:nvSpPr>
          <p:spPr>
            <a:xfrm>
              <a:off x="0" y="0"/>
              <a:ext cx="919399" cy="840768"/>
            </a:xfrm>
            <a:prstGeom prst="rect">
              <a:avLst/>
            </a:prstGeom>
            <a:solidFill>
              <a:srgbClr val="B6E0A6"/>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A</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9" name="等腰三角形 46"/>
            <p:cNvSpPr/>
            <p:nvPr/>
          </p:nvSpPr>
          <p:spPr>
            <a:xfrm rot="5400000">
              <a:off x="935549" y="-16154"/>
              <a:ext cx="214347" cy="246656"/>
            </a:xfrm>
            <a:prstGeom prst="triangle">
              <a:avLst>
                <a:gd name="adj" fmla="val 0"/>
              </a:avLst>
            </a:prstGeom>
            <a:solidFill>
              <a:srgbClr val="92CF7C"/>
            </a:solidFill>
            <a:ln w="9525">
              <a:noFill/>
            </a:ln>
          </p:spPr>
          <p:txBody>
            <a:bodyPr anchor="ctr"/>
            <a:lstStyle/>
            <a:p>
              <a:pPr lvl="0" algn="ctr" eaLnBrk="1" hangingPunct="1"/>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20" name="文本框 77"/>
          <p:cNvSpPr/>
          <p:nvPr/>
        </p:nvSpPr>
        <p:spPr>
          <a:xfrm>
            <a:off x="8207375" y="1493838"/>
            <a:ext cx="1924050" cy="457200"/>
          </a:xfrm>
          <a:prstGeom prst="rect">
            <a:avLst/>
          </a:prstGeom>
          <a:noFill/>
          <a:ln w="9525">
            <a:noFill/>
          </a:ln>
        </p:spPr>
        <p:txBody>
          <a:bodyPr wrap="square">
            <a:spAutoFit/>
          </a:bodyPr>
          <a:lstStyle/>
          <a:p>
            <a:pPr lvl="0" eaLnBrk="1" hangingPunct="1"/>
            <a:r>
              <a:rPr lang="zh-CN" altLang="en-US" sz="2400" b="1" dirty="0">
                <a:latin typeface="仿宋_GB2312" pitchFamily="1" charset="-122"/>
                <a:ea typeface="仿宋_GB2312" pitchFamily="1" charset="-122"/>
              </a:rPr>
              <a:t>机构（</a:t>
            </a:r>
            <a:r>
              <a:rPr lang="en-US" altLang="x-none" sz="2400" b="1" dirty="0">
                <a:latin typeface="仿宋_GB2312" pitchFamily="1" charset="-122"/>
                <a:ea typeface="仿宋_GB2312" pitchFamily="1" charset="-122"/>
              </a:rPr>
              <a:t>3.1</a:t>
            </a:r>
            <a:r>
              <a:rPr lang="zh-CN" altLang="en-US" sz="2400" b="1" dirty="0">
                <a:latin typeface="仿宋_GB2312" pitchFamily="1" charset="-122"/>
                <a:ea typeface="仿宋_GB2312" pitchFamily="1" charset="-122"/>
              </a:rPr>
              <a:t>）</a:t>
            </a:r>
            <a:endParaRPr lang="zh-CN" altLang="en-US" sz="2400" b="1" dirty="0">
              <a:latin typeface="仿宋_GB2312" pitchFamily="1" charset="-122"/>
              <a:ea typeface="仿宋_GB2312" pitchFamily="1" charset="-122"/>
            </a:endParaRPr>
          </a:p>
        </p:txBody>
      </p:sp>
      <p:sp>
        <p:nvSpPr>
          <p:cNvPr id="21521" name="矩形 78"/>
          <p:cNvSpPr/>
          <p:nvPr/>
        </p:nvSpPr>
        <p:spPr>
          <a:xfrm>
            <a:off x="8207375" y="1860550"/>
            <a:ext cx="3021013" cy="365125"/>
          </a:xfrm>
          <a:prstGeom prst="rect">
            <a:avLst/>
          </a:prstGeom>
          <a:noFill/>
          <a:ln w="9525">
            <a:noFill/>
          </a:ln>
        </p:spPr>
        <p:txBody>
          <a:bodyPr wrap="square">
            <a:spAutoFit/>
          </a:bodyPr>
          <a:lstStyle/>
          <a:p>
            <a:pPr lvl="0" eaLnBrk="1" hangingPunct="1"/>
            <a:endParaRPr lang="zh-CN" altLang="en-US" dirty="0">
              <a:latin typeface="宋体" panose="02010600030101010101" pitchFamily="2" charset="-122"/>
              <a:ea typeface="宋体" panose="02010600030101010101" pitchFamily="2" charset="-122"/>
            </a:endParaRPr>
          </a:p>
        </p:txBody>
      </p:sp>
      <p:grpSp>
        <p:nvGrpSpPr>
          <p:cNvPr id="21522" name="组合 21521"/>
          <p:cNvGrpSpPr/>
          <p:nvPr/>
        </p:nvGrpSpPr>
        <p:grpSpPr>
          <a:xfrm>
            <a:off x="6807200" y="3236913"/>
            <a:ext cx="1328738" cy="841375"/>
            <a:chOff x="0" y="0"/>
            <a:chExt cx="1533738" cy="1105879"/>
          </a:xfrm>
        </p:grpSpPr>
        <p:sp>
          <p:nvSpPr>
            <p:cNvPr id="21523" name="矩形 60"/>
            <p:cNvSpPr/>
            <p:nvPr/>
          </p:nvSpPr>
          <p:spPr>
            <a:xfrm>
              <a:off x="0" y="0"/>
              <a:ext cx="1209306" cy="1105879"/>
            </a:xfrm>
            <a:prstGeom prst="rect">
              <a:avLst/>
            </a:prstGeom>
            <a:solidFill>
              <a:srgbClr val="92CF7C"/>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B</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4" name="等腰三角形 63"/>
            <p:cNvSpPr/>
            <p:nvPr/>
          </p:nvSpPr>
          <p:spPr>
            <a:xfrm rot="5400000">
              <a:off x="1230550" y="-21248"/>
              <a:ext cx="281935" cy="324432"/>
            </a:xfrm>
            <a:prstGeom prst="triangle">
              <a:avLst>
                <a:gd name="adj" fmla="val 0"/>
              </a:avLst>
            </a:prstGeom>
            <a:solidFill>
              <a:srgbClr val="3F762A"/>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25" name="文本框 80"/>
          <p:cNvSpPr/>
          <p:nvPr/>
        </p:nvSpPr>
        <p:spPr>
          <a:xfrm>
            <a:off x="8207375" y="3240088"/>
            <a:ext cx="2854325" cy="461962"/>
          </a:xfrm>
          <a:prstGeom prst="rect">
            <a:avLst/>
          </a:prstGeom>
          <a:noFill/>
          <a:ln w="9525">
            <a:noFill/>
          </a:ln>
        </p:spPr>
        <p:txBody>
          <a:bodyPr wrap="none">
            <a:spAutoFit/>
          </a:bodyPr>
          <a:lstStyle/>
          <a:p>
            <a:pPr lvl="0" eaLnBrk="1" hangingPunct="1"/>
            <a:r>
              <a:rPr lang="zh-CN" altLang="en-US" sz="2400" b="1" dirty="0">
                <a:latin typeface="仿宋_GB2312" pitchFamily="1" charset="-122"/>
                <a:ea typeface="仿宋_GB2312" pitchFamily="1" charset="-122"/>
              </a:rPr>
              <a:t>管理人员（</a:t>
            </a:r>
            <a:r>
              <a:rPr lang="en-US" altLang="x-none" sz="2400" b="1" dirty="0">
                <a:latin typeface="仿宋_GB2312" pitchFamily="1" charset="-122"/>
                <a:ea typeface="仿宋_GB2312" pitchFamily="1" charset="-122"/>
              </a:rPr>
              <a:t>3.2</a:t>
            </a:r>
            <a:r>
              <a:rPr lang="zh-CN" altLang="en-US" sz="2400" b="1" dirty="0">
                <a:latin typeface="仿宋_GB2312" pitchFamily="1" charset="-122"/>
                <a:ea typeface="仿宋_GB2312" pitchFamily="1" charset="-122"/>
              </a:rPr>
              <a:t>）</a:t>
            </a:r>
            <a:endParaRPr lang="zh-CN" altLang="en-US" sz="2400" b="1" dirty="0">
              <a:latin typeface="仿宋_GB2312" pitchFamily="1" charset="-122"/>
              <a:ea typeface="仿宋_GB2312" pitchFamily="1" charset="-122"/>
            </a:endParaRPr>
          </a:p>
        </p:txBody>
      </p:sp>
      <p:sp>
        <p:nvSpPr>
          <p:cNvPr id="21526" name="矩形 81"/>
          <p:cNvSpPr/>
          <p:nvPr/>
        </p:nvSpPr>
        <p:spPr>
          <a:xfrm>
            <a:off x="8047038" y="3676650"/>
            <a:ext cx="3376612" cy="1076325"/>
          </a:xfrm>
          <a:prstGeom prst="rect">
            <a:avLst/>
          </a:prstGeom>
          <a:noFill/>
          <a:ln w="9525">
            <a:noFill/>
          </a:ln>
        </p:spPr>
        <p:txBody>
          <a:bodyPr>
            <a:spAutoFit/>
          </a:bodyPr>
          <a:lstStyle/>
          <a:p>
            <a:pPr lvl="0" eaLnBrk="1" hangingPunct="1"/>
            <a:r>
              <a:rPr lang="en-US" altLang="x-none" sz="1600" dirty="0">
                <a:solidFill>
                  <a:srgbClr val="000000"/>
                </a:solidFill>
                <a:latin typeface="宋体" panose="02010600030101010101" pitchFamily="2" charset="-122"/>
                <a:ea typeface="宋体" panose="02010600030101010101" pitchFamily="2" charset="-122"/>
              </a:rPr>
              <a:t>1.</a:t>
            </a:r>
            <a:r>
              <a:rPr lang="zh-CN" altLang="en-US" sz="1600" dirty="0">
                <a:solidFill>
                  <a:srgbClr val="000000"/>
                </a:solidFill>
                <a:latin typeface="宋体" panose="02010600030101010101" pitchFamily="2" charset="-122"/>
                <a:ea typeface="宋体" panose="02010600030101010101" pitchFamily="2" charset="-122"/>
              </a:rPr>
              <a:t>任职文件</a:t>
            </a:r>
            <a:endParaRPr lang="en-US" altLang="x-none" sz="1600" dirty="0">
              <a:solidFill>
                <a:srgbClr val="000000"/>
              </a:solidFill>
              <a:latin typeface="宋体" panose="02010600030101010101" pitchFamily="2" charset="-122"/>
              <a:ea typeface="宋体" panose="02010600030101010101" pitchFamily="2" charset="-122"/>
            </a:endParaRPr>
          </a:p>
          <a:p>
            <a:pPr lvl="0" eaLnBrk="1" hangingPunct="1"/>
            <a:r>
              <a:rPr lang="zh-CN" altLang="en-US" sz="1600" dirty="0">
                <a:solidFill>
                  <a:srgbClr val="000000"/>
                </a:solidFill>
                <a:latin typeface="宋体" panose="02010600030101010101" pitchFamily="2" charset="-122"/>
                <a:ea typeface="宋体" panose="02010600030101010101" pitchFamily="2" charset="-122"/>
              </a:rPr>
              <a:t>职业病危害严重或劳动者</a:t>
            </a:r>
            <a:r>
              <a:rPr lang="en-US" altLang="x-none" sz="1600" dirty="0">
                <a:solidFill>
                  <a:srgbClr val="000000"/>
                </a:solidFill>
                <a:latin typeface="宋体" panose="02010600030101010101" pitchFamily="2" charset="-122"/>
                <a:ea typeface="宋体" panose="02010600030101010101" pitchFamily="2" charset="-122"/>
              </a:rPr>
              <a:t>100</a:t>
            </a:r>
            <a:r>
              <a:rPr lang="zh-CN" altLang="en-US" sz="1600" dirty="0">
                <a:solidFill>
                  <a:srgbClr val="000000"/>
                </a:solidFill>
                <a:latin typeface="宋体" panose="02010600030101010101" pitchFamily="2" charset="-122"/>
                <a:ea typeface="宋体" panose="02010600030101010101" pitchFamily="2" charset="-122"/>
              </a:rPr>
              <a:t>人以上的用人单位配备专职；其他的配备专职或者兼职。</a:t>
            </a:r>
            <a:endParaRPr lang="zh-CN" altLang="en-US" sz="1600" dirty="0">
              <a:solidFill>
                <a:srgbClr val="000000"/>
              </a:solidFill>
              <a:latin typeface="宋体" panose="02010600030101010101" pitchFamily="2" charset="-122"/>
              <a:ea typeface="宋体" panose="02010600030101010101" pitchFamily="2" charset="-122"/>
            </a:endParaRPr>
          </a:p>
        </p:txBody>
      </p:sp>
      <p:grpSp>
        <p:nvGrpSpPr>
          <p:cNvPr id="21527" name="组合 21526"/>
          <p:cNvGrpSpPr/>
          <p:nvPr/>
        </p:nvGrpSpPr>
        <p:grpSpPr>
          <a:xfrm>
            <a:off x="6807200" y="4884738"/>
            <a:ext cx="1328738" cy="839787"/>
            <a:chOff x="0" y="0"/>
            <a:chExt cx="1533738" cy="1105879"/>
          </a:xfrm>
        </p:grpSpPr>
        <p:sp>
          <p:nvSpPr>
            <p:cNvPr id="21528" name="矩形 65"/>
            <p:cNvSpPr/>
            <p:nvPr/>
          </p:nvSpPr>
          <p:spPr>
            <a:xfrm>
              <a:off x="0" y="0"/>
              <a:ext cx="1209306" cy="1105879"/>
            </a:xfrm>
            <a:prstGeom prst="rect">
              <a:avLst/>
            </a:prstGeom>
            <a:solidFill>
              <a:srgbClr val="3F762A"/>
            </a:solidFill>
            <a:ln w="9525">
              <a:noFill/>
            </a:ln>
          </p:spPr>
          <p:txBody>
            <a:bodyPr anchor="ctr"/>
            <a:lstStyle/>
            <a:p>
              <a:pPr lvl="0" algn="ctr" eaLnBrk="1" hangingPunct="1"/>
              <a:r>
                <a:rPr lang="en-US" altLang="x-none" sz="4400" dirty="0">
                  <a:solidFill>
                    <a:srgbClr val="FFFFFF"/>
                  </a:solidFill>
                  <a:latin typeface="Calibri" panose="020F0502020204030204" pitchFamily="2" charset="0"/>
                  <a:ea typeface="Calibri" panose="020F0502020204030204" pitchFamily="2" charset="0"/>
                  <a:sym typeface="Calibri" panose="020F0502020204030204" pitchFamily="2" charset="0"/>
                </a:rPr>
                <a:t>C</a:t>
              </a:r>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9" name="等腰三角形 66"/>
            <p:cNvSpPr/>
            <p:nvPr/>
          </p:nvSpPr>
          <p:spPr>
            <a:xfrm rot="5400000">
              <a:off x="1230550" y="-21248"/>
              <a:ext cx="281935" cy="324432"/>
            </a:xfrm>
            <a:prstGeom prst="triangle">
              <a:avLst>
                <a:gd name="adj" fmla="val 0"/>
              </a:avLst>
            </a:prstGeom>
            <a:solidFill>
              <a:srgbClr val="455C19"/>
            </a:solidFill>
            <a:ln w="9525">
              <a:noFill/>
            </a:ln>
          </p:spPr>
          <p:txBody>
            <a:bodyPr anchor="ctr"/>
            <a:lstStyle/>
            <a:p>
              <a:pPr lvl="0" algn="ctr" eaLnBrk="1" hangingPunct="1"/>
              <a:endParaRPr lang="zh-CN" altLang="en-US" sz="4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30" name="文本框 83"/>
          <p:cNvSpPr/>
          <p:nvPr/>
        </p:nvSpPr>
        <p:spPr>
          <a:xfrm>
            <a:off x="8207375" y="4891088"/>
            <a:ext cx="2149475" cy="461962"/>
          </a:xfrm>
          <a:prstGeom prst="rect">
            <a:avLst/>
          </a:prstGeom>
          <a:noFill/>
          <a:ln w="9525">
            <a:noFill/>
          </a:ln>
        </p:spPr>
        <p:txBody>
          <a:bodyPr wrap="none">
            <a:spAutoFit/>
          </a:bodyPr>
          <a:lstStyle/>
          <a:p>
            <a:pPr lvl="0" eaLnBrk="1" hangingPunct="1"/>
            <a:r>
              <a:rPr lang="zh-CN" altLang="en-US" sz="2400" b="1" dirty="0">
                <a:latin typeface="仿宋_GB2312" pitchFamily="1" charset="-122"/>
                <a:ea typeface="仿宋_GB2312" pitchFamily="1" charset="-122"/>
              </a:rPr>
              <a:t>档案（</a:t>
            </a:r>
            <a:r>
              <a:rPr lang="en-US" altLang="x-none" sz="2400" b="1" dirty="0">
                <a:latin typeface="仿宋_GB2312" pitchFamily="1" charset="-122"/>
                <a:ea typeface="仿宋_GB2312" pitchFamily="1" charset="-122"/>
              </a:rPr>
              <a:t>3.3</a:t>
            </a:r>
            <a:r>
              <a:rPr lang="zh-CN" altLang="en-US" sz="2400" b="1" dirty="0">
                <a:latin typeface="仿宋_GB2312" pitchFamily="1" charset="-122"/>
                <a:ea typeface="仿宋_GB2312" pitchFamily="1" charset="-122"/>
              </a:rPr>
              <a:t>）</a:t>
            </a:r>
            <a:endParaRPr lang="zh-CN" altLang="en-US" sz="2400" b="1" dirty="0">
              <a:latin typeface="仿宋_GB2312" pitchFamily="1" charset="-122"/>
              <a:ea typeface="仿宋_GB2312" pitchFamily="1" charset="-122"/>
            </a:endParaRPr>
          </a:p>
        </p:txBody>
      </p:sp>
      <p:sp>
        <p:nvSpPr>
          <p:cNvPr id="21531" name="矩形 84"/>
          <p:cNvSpPr/>
          <p:nvPr/>
        </p:nvSpPr>
        <p:spPr>
          <a:xfrm>
            <a:off x="8047038" y="5302250"/>
            <a:ext cx="3289300" cy="830263"/>
          </a:xfrm>
          <a:prstGeom prst="rect">
            <a:avLst/>
          </a:prstGeom>
          <a:noFill/>
          <a:ln w="9525">
            <a:noFill/>
          </a:ln>
        </p:spPr>
        <p:txBody>
          <a:bodyPr>
            <a:spAutoFit/>
          </a:bodyPr>
          <a:lstStyle/>
          <a:p>
            <a:pPr lvl="0" eaLnBrk="1" hangingPunct="1"/>
            <a:r>
              <a:rPr lang="en-US" altLang="x-none" sz="1600" dirty="0">
                <a:solidFill>
                  <a:srgbClr val="000000"/>
                </a:solidFill>
                <a:latin typeface="宋体" panose="02010600030101010101" pitchFamily="2" charset="-122"/>
                <a:ea typeface="宋体" panose="02010600030101010101" pitchFamily="2" charset="-122"/>
              </a:rPr>
              <a:t>《</a:t>
            </a:r>
            <a:r>
              <a:rPr lang="zh-CN" altLang="en-US" sz="1600" dirty="0">
                <a:solidFill>
                  <a:srgbClr val="000000"/>
                </a:solidFill>
                <a:latin typeface="宋体" panose="02010600030101010101" pitchFamily="2" charset="-122"/>
                <a:ea typeface="宋体" panose="02010600030101010101" pitchFamily="2" charset="-122"/>
              </a:rPr>
              <a:t>工作场所职业卫生监督管理规定</a:t>
            </a:r>
            <a:r>
              <a:rPr lang="en-US" altLang="x-none" sz="1600" dirty="0">
                <a:solidFill>
                  <a:srgbClr val="000000"/>
                </a:solidFill>
                <a:latin typeface="宋体" panose="02010600030101010101" pitchFamily="2" charset="-122"/>
                <a:ea typeface="宋体" panose="02010600030101010101" pitchFamily="2" charset="-122"/>
              </a:rPr>
              <a:t>》</a:t>
            </a:r>
            <a:r>
              <a:rPr lang="zh-CN" altLang="en-US" sz="1600" dirty="0">
                <a:solidFill>
                  <a:srgbClr val="000000"/>
                </a:solidFill>
                <a:latin typeface="宋体" panose="02010600030101010101" pitchFamily="2" charset="-122"/>
                <a:ea typeface="宋体" panose="02010600030101010101" pitchFamily="2" charset="-122"/>
              </a:rPr>
              <a:t>（国家安全监管总局令第</a:t>
            </a:r>
            <a:r>
              <a:rPr lang="en-US" altLang="x-none" sz="1600" dirty="0">
                <a:solidFill>
                  <a:srgbClr val="000000"/>
                </a:solidFill>
                <a:latin typeface="宋体" panose="02010600030101010101" pitchFamily="2" charset="-122"/>
                <a:ea typeface="宋体" panose="02010600030101010101" pitchFamily="2" charset="-122"/>
              </a:rPr>
              <a:t>47</a:t>
            </a:r>
            <a:r>
              <a:rPr lang="zh-CN" altLang="en-US" sz="1600" dirty="0">
                <a:solidFill>
                  <a:srgbClr val="000000"/>
                </a:solidFill>
                <a:latin typeface="宋体" panose="02010600030101010101" pitchFamily="2" charset="-122"/>
                <a:ea typeface="宋体" panose="02010600030101010101" pitchFamily="2" charset="-122"/>
              </a:rPr>
              <a:t>号）规定了</a:t>
            </a:r>
            <a:r>
              <a:rPr lang="en-US" altLang="x-none" sz="1600" dirty="0">
                <a:solidFill>
                  <a:srgbClr val="000000"/>
                </a:solidFill>
                <a:latin typeface="宋体" panose="02010600030101010101" pitchFamily="2" charset="-122"/>
                <a:ea typeface="宋体" panose="02010600030101010101" pitchFamily="2" charset="-122"/>
              </a:rPr>
              <a:t>12</a:t>
            </a:r>
            <a:r>
              <a:rPr lang="zh-CN" altLang="en-US" sz="1600" dirty="0">
                <a:solidFill>
                  <a:srgbClr val="000000"/>
                </a:solidFill>
                <a:latin typeface="宋体" panose="02010600030101010101" pitchFamily="2" charset="-122"/>
                <a:ea typeface="宋体" panose="02010600030101010101" pitchFamily="2" charset="-122"/>
              </a:rPr>
              <a:t>项</a:t>
            </a:r>
            <a:endParaRPr lang="zh-CN" altLang="en-US" sz="1600" dirty="0">
              <a:solidFill>
                <a:srgbClr val="000000"/>
              </a:solidFill>
              <a:latin typeface="宋体" panose="02010600030101010101" pitchFamily="2" charset="-122"/>
              <a:ea typeface="宋体" panose="02010600030101010101" pitchFamily="2" charset="-122"/>
            </a:endParaRPr>
          </a:p>
        </p:txBody>
      </p:sp>
      <p:sp>
        <p:nvSpPr>
          <p:cNvPr id="21532" name="矩形 81"/>
          <p:cNvSpPr/>
          <p:nvPr/>
        </p:nvSpPr>
        <p:spPr>
          <a:xfrm>
            <a:off x="8185150" y="1860550"/>
            <a:ext cx="3019425" cy="365125"/>
          </a:xfrm>
          <a:prstGeom prst="rect">
            <a:avLst/>
          </a:prstGeom>
          <a:noFill/>
          <a:ln w="9525">
            <a:noFill/>
          </a:ln>
        </p:spPr>
        <p:txBody>
          <a:bodyPr wrap="square">
            <a:spAutoFit/>
          </a:bodyPr>
          <a:lstStyle/>
          <a:p>
            <a:pPr lvl="0" eaLnBrk="1" hangingPunct="1"/>
            <a:endParaRPr lang="zh-CN" altLang="en-US" dirty="0">
              <a:latin typeface="宋体" panose="02010600030101010101" pitchFamily="2" charset="-122"/>
              <a:ea typeface="宋体" panose="02010600030101010101" pitchFamily="2" charset="-122"/>
            </a:endParaRPr>
          </a:p>
        </p:txBody>
      </p:sp>
      <p:sp>
        <p:nvSpPr>
          <p:cNvPr id="21533" name="矩形 1"/>
          <p:cNvSpPr/>
          <p:nvPr/>
        </p:nvSpPr>
        <p:spPr>
          <a:xfrm>
            <a:off x="8048625" y="1895475"/>
            <a:ext cx="3459163" cy="1309688"/>
          </a:xfrm>
          <a:prstGeom prst="rect">
            <a:avLst/>
          </a:prstGeom>
          <a:noFill/>
          <a:ln w="9525">
            <a:noFill/>
          </a:ln>
        </p:spPr>
        <p:txBody>
          <a:bodyPr wrap="square">
            <a:spAutoFit/>
          </a:bodyPr>
          <a:lstStyle/>
          <a:p>
            <a:pPr lvl="0" eaLnBrk="1" hangingPunct="1"/>
            <a:r>
              <a:rPr lang="en-US" altLang="x-none" sz="1600" dirty="0">
                <a:solidFill>
                  <a:srgbClr val="000000"/>
                </a:solidFill>
                <a:latin typeface="宋体" panose="02010600030101010101" pitchFamily="2" charset="-122"/>
                <a:ea typeface="宋体" panose="02010600030101010101" pitchFamily="2" charset="-122"/>
              </a:rPr>
              <a:t>1.</a:t>
            </a:r>
            <a:r>
              <a:rPr lang="zh-CN" altLang="en-US" sz="1600" dirty="0">
                <a:solidFill>
                  <a:srgbClr val="000000"/>
                </a:solidFill>
                <a:latin typeface="宋体" panose="02010600030101010101" pitchFamily="2" charset="-122"/>
                <a:ea typeface="宋体" panose="02010600030101010101" pitchFamily="2" charset="-122"/>
              </a:rPr>
              <a:t>职业病防治领导机构及职业卫生管理机构成立文件；</a:t>
            </a:r>
            <a:endParaRPr lang="en-US" altLang="x-none" sz="1600" dirty="0">
              <a:solidFill>
                <a:srgbClr val="000000"/>
              </a:solidFill>
              <a:latin typeface="宋体" panose="02010600030101010101" pitchFamily="2" charset="-122"/>
              <a:ea typeface="宋体" panose="02010600030101010101" pitchFamily="2" charset="-122"/>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rPr>
              <a:t>2.</a:t>
            </a:r>
            <a:r>
              <a:rPr lang="zh-CN" altLang="en-US" sz="1600" dirty="0">
                <a:solidFill>
                  <a:srgbClr val="000000"/>
                </a:solidFill>
                <a:latin typeface="宋体" panose="02010600030101010101" pitchFamily="2" charset="-122"/>
                <a:ea typeface="宋体" panose="02010600030101010101" pitchFamily="2" charset="-122"/>
              </a:rPr>
              <a:t>职业病防治年度计划及实施方案；</a:t>
            </a:r>
            <a:endParaRPr lang="en-US" altLang="x-none" sz="1600" dirty="0">
              <a:solidFill>
                <a:srgbClr val="000000"/>
              </a:solidFill>
              <a:latin typeface="宋体" panose="02010600030101010101" pitchFamily="2" charset="-122"/>
              <a:ea typeface="宋体" panose="02010600030101010101" pitchFamily="2" charset="-122"/>
            </a:endParaRPr>
          </a:p>
          <a:p>
            <a:pPr lvl="0" eaLnBrk="1" hangingPunct="1"/>
            <a:r>
              <a:rPr lang="en-US" altLang="x-none" sz="1600" dirty="0">
                <a:solidFill>
                  <a:srgbClr val="000000"/>
                </a:solidFill>
                <a:latin typeface="宋体" panose="02010600030101010101" pitchFamily="2" charset="-122"/>
                <a:ea typeface="宋体" panose="02010600030101010101" pitchFamily="2" charset="-122"/>
              </a:rPr>
              <a:t>3.</a:t>
            </a:r>
            <a:r>
              <a:rPr lang="zh-CN" altLang="en-US" sz="1600" dirty="0">
                <a:solidFill>
                  <a:srgbClr val="000000"/>
                </a:solidFill>
                <a:latin typeface="宋体" panose="02010600030101010101" pitchFamily="2" charset="-122"/>
                <a:ea typeface="宋体" panose="02010600030101010101" pitchFamily="2" charset="-122"/>
              </a:rPr>
              <a:t>年度职业病防治计划实施检查表（表</a:t>
            </a:r>
            <a:r>
              <a:rPr lang="en-US" altLang="x-none" sz="1600" dirty="0">
                <a:solidFill>
                  <a:srgbClr val="000000"/>
                </a:solidFill>
                <a:latin typeface="宋体" panose="02010600030101010101" pitchFamily="2" charset="-122"/>
                <a:ea typeface="宋体" panose="02010600030101010101" pitchFamily="2" charset="-122"/>
              </a:rPr>
              <a:t>2-1</a:t>
            </a:r>
            <a:r>
              <a:rPr lang="zh-CN" altLang="en-US" sz="1600" dirty="0">
                <a:solidFill>
                  <a:srgbClr val="000000"/>
                </a:solidFill>
                <a:latin typeface="宋体" panose="02010600030101010101" pitchFamily="2" charset="-122"/>
                <a:ea typeface="宋体" panose="02010600030101010101" pitchFamily="2" charset="-122"/>
              </a:rPr>
              <a:t>）</a:t>
            </a:r>
            <a:endParaRPr lang="zh-CN" altLang="en-US" sz="1600" dirty="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p:cBhvr>
                                        <p:cTn id="7" dur="500"/>
                                        <p:tgtEl>
                                          <p:spTgt spid="2150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1516"/>
                                        </p:tgtEl>
                                        <p:attrNameLst>
                                          <p:attrName>style.visibility</p:attrName>
                                        </p:attrNameLst>
                                      </p:cBhvr>
                                      <p:to>
                                        <p:strVal val="visible"/>
                                      </p:to>
                                    </p:set>
                                    <p:anim calcmode="lin" valueType="num">
                                      <p:cBhvr>
                                        <p:cTn id="11" dur="500" fill="hold"/>
                                        <p:tgtEl>
                                          <p:spTgt spid="21516"/>
                                        </p:tgtEl>
                                        <p:attrNameLst>
                                          <p:attrName>ppt_x</p:attrName>
                                        </p:attrNameLst>
                                      </p:cBhvr>
                                      <p:tavLst>
                                        <p:tav tm="0">
                                          <p:val>
                                            <p:strVal val="1+#ppt_w/2"/>
                                          </p:val>
                                        </p:tav>
                                        <p:tav tm="100000">
                                          <p:val>
                                            <p:strVal val="#ppt_x"/>
                                          </p:val>
                                        </p:tav>
                                      </p:tavLst>
                                    </p:anim>
                                    <p:anim calcmode="lin" valueType="num">
                                      <p:cBhvr>
                                        <p:cTn id="12" dur="500" fill="hold"/>
                                        <p:tgtEl>
                                          <p:spTgt spid="2151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1513"/>
                                        </p:tgtEl>
                                        <p:attrNameLst>
                                          <p:attrName>style.visibility</p:attrName>
                                        </p:attrNameLst>
                                      </p:cBhvr>
                                      <p:to>
                                        <p:strVal val="visible"/>
                                      </p:to>
                                    </p:set>
                                    <p:anim calcmode="lin" valueType="num">
                                      <p:cBhvr>
                                        <p:cTn id="15" dur="500" fill="hold"/>
                                        <p:tgtEl>
                                          <p:spTgt spid="21513"/>
                                        </p:tgtEl>
                                        <p:attrNameLst>
                                          <p:attrName>ppt_x</p:attrName>
                                        </p:attrNameLst>
                                      </p:cBhvr>
                                      <p:tavLst>
                                        <p:tav tm="0">
                                          <p:val>
                                            <p:strVal val="1+#ppt_w/2"/>
                                          </p:val>
                                        </p:tav>
                                        <p:tav tm="100000">
                                          <p:val>
                                            <p:strVal val="#ppt_x"/>
                                          </p:val>
                                        </p:tav>
                                      </p:tavLst>
                                    </p:anim>
                                    <p:anim calcmode="lin" valueType="num">
                                      <p:cBhvr>
                                        <p:cTn id="16" dur="500" fill="hold"/>
                                        <p:tgtEl>
                                          <p:spTgt spid="215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in">
                                      <p:cBhvr>
                                        <p:cTn id="20" dur="500"/>
                                        <p:tgtEl>
                                          <p:spTgt spid="21516"/>
                                        </p:tgtEl>
                                      </p:cBhvr>
                                    </p:animEffect>
                                    <p:set>
                                      <p:cBhvr>
                                        <p:cTn id="21" dur="1" fill="hold">
                                          <p:stCondLst>
                                            <p:cond delay="499"/>
                                          </p:stCondLst>
                                        </p:cTn>
                                        <p:tgtEl>
                                          <p:spTgt spid="2151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in">
                                      <p:cBhvr>
                                        <p:cTn id="23" dur="500"/>
                                        <p:tgtEl>
                                          <p:spTgt spid="21513"/>
                                        </p:tgtEl>
                                      </p:cBhvr>
                                    </p:animEffect>
                                    <p:set>
                                      <p:cBhvr>
                                        <p:cTn id="24" dur="1" fill="hold">
                                          <p:stCondLst>
                                            <p:cond delay="499"/>
                                          </p:stCondLst>
                                        </p:cTn>
                                        <p:tgtEl>
                                          <p:spTgt spid="215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in">
                                      <p:cBhvr>
                                        <p:cTn id="26" dur="500"/>
                                        <p:tgtEl>
                                          <p:spTgt spid="21507"/>
                                        </p:tgtEl>
                                      </p:cBhvr>
                                    </p:animEffect>
                                    <p:set>
                                      <p:cBhvr>
                                        <p:cTn id="27" dur="1" fill="hold">
                                          <p:stCondLst>
                                            <p:cond delay="499"/>
                                          </p:stCondLst>
                                        </p:cTn>
                                        <p:tgtEl>
                                          <p:spTgt spid="21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bldLvl="0"/>
      <p:bldP spid="21516" grpId="1" bldLvl="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自定义设计方案">
  <a:themeElements>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55F51"/>
        </a:dk2>
        <a:lt2>
          <a:srgbClr val="E3DED1"/>
        </a:lt2>
        <a:accent1>
          <a:srgbClr val="549E39"/>
        </a:accent1>
        <a:accent2>
          <a:srgbClr val="8AB833"/>
        </a:accent2>
        <a:accent3>
          <a:srgbClr val="FFFFFF"/>
        </a:accent3>
        <a:accent4>
          <a:srgbClr val="000000"/>
        </a:accent4>
        <a:accent5>
          <a:srgbClr val="B4CCAE"/>
        </a:accent5>
        <a:accent6>
          <a:srgbClr val="7BA52D"/>
        </a:accent6>
        <a:hlink>
          <a:srgbClr val="6B9F25"/>
        </a:hlink>
        <a:folHlink>
          <a:srgbClr val="BA69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4328</Words>
  <Application>WPS 演示</Application>
  <PresentationFormat>宽屏</PresentationFormat>
  <Paragraphs>530</Paragraphs>
  <Slides>31</Slides>
  <Notes>0</Notes>
  <HiddenSlides>0</HiddenSlides>
  <MMClips>0</MMClips>
  <ScaleCrop>false</ScaleCrop>
  <HeadingPairs>
    <vt:vector size="6" baseType="variant">
      <vt:variant>
        <vt:lpstr>已用的字体</vt:lpstr>
      </vt:variant>
      <vt:variant>
        <vt:i4>18</vt:i4>
      </vt:variant>
      <vt:variant>
        <vt:lpstr>主题</vt:lpstr>
      </vt:variant>
      <vt:variant>
        <vt:i4>15</vt:i4>
      </vt:variant>
      <vt:variant>
        <vt:lpstr>幻灯片标题</vt:lpstr>
      </vt:variant>
      <vt:variant>
        <vt:i4>31</vt:i4>
      </vt:variant>
    </vt:vector>
  </HeadingPairs>
  <TitlesOfParts>
    <vt:vector size="64" baseType="lpstr">
      <vt:lpstr>Arial</vt:lpstr>
      <vt:lpstr>宋体</vt:lpstr>
      <vt:lpstr>Wingdings</vt:lpstr>
      <vt:lpstr>Calibri Light</vt:lpstr>
      <vt:lpstr>Calibri</vt:lpstr>
      <vt:lpstr>汉仪旗黑-85S</vt:lpstr>
      <vt:lpstr>黑体</vt:lpstr>
      <vt:lpstr>Calibri</vt:lpstr>
      <vt:lpstr>微软雅黑</vt:lpstr>
      <vt:lpstr>楷体</vt:lpstr>
      <vt:lpstr>方正正中黑简体</vt:lpstr>
      <vt:lpstr>方正大黑简体</vt:lpstr>
      <vt:lpstr>Times New Roman</vt:lpstr>
      <vt:lpstr>仿宋_GB2312</vt:lpstr>
      <vt:lpstr>方正兰亭细黑_GBK</vt:lpstr>
      <vt:lpstr>Arial Unicode MS</vt:lpstr>
      <vt:lpstr>方正正黑简体</vt:lpstr>
      <vt:lpstr>仿宋</vt:lpstr>
      <vt:lpstr>自定义设计方案</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1_Office 主题</vt:lpstr>
      <vt:lpstr>4_Office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3</cp:revision>
  <dcterms:created xsi:type="dcterms:W3CDTF">2018-12-12T07:17:00Z</dcterms:created>
  <dcterms:modified xsi:type="dcterms:W3CDTF">2024-06-28T06:48:27Z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885D234BC743488EBF7720D475C14FFD_13</vt:lpwstr>
  </property>
</Properties>
</file>