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247" r:id="rId4"/>
    <p:sldId id="2248" r:id="rId5"/>
    <p:sldId id="2185" r:id="rId6"/>
    <p:sldId id="257" r:id="rId8"/>
    <p:sldId id="258" r:id="rId9"/>
    <p:sldId id="259" r:id="rId10"/>
    <p:sldId id="260" r:id="rId11"/>
    <p:sldId id="381" r:id="rId12"/>
    <p:sldId id="527" r:id="rId13"/>
    <p:sldId id="2186" r:id="rId14"/>
    <p:sldId id="2183" r:id="rId15"/>
    <p:sldId id="391" r:id="rId16"/>
    <p:sldId id="525" r:id="rId17"/>
    <p:sldId id="2207" r:id="rId18"/>
    <p:sldId id="2189" r:id="rId19"/>
    <p:sldId id="2190" r:id="rId20"/>
    <p:sldId id="2199" r:id="rId21"/>
    <p:sldId id="2200" r:id="rId22"/>
    <p:sldId id="2201" r:id="rId23"/>
    <p:sldId id="2203" r:id="rId24"/>
    <p:sldId id="2208" r:id="rId25"/>
    <p:sldId id="2204" r:id="rId26"/>
    <p:sldId id="2205" r:id="rId27"/>
    <p:sldId id="2206" r:id="rId28"/>
    <p:sldId id="2209" r:id="rId29"/>
    <p:sldId id="2210" r:id="rId30"/>
    <p:sldId id="2211" r:id="rId31"/>
    <p:sldId id="2212" r:id="rId32"/>
    <p:sldId id="424" r:id="rId33"/>
    <p:sldId id="480" r:id="rId34"/>
    <p:sldId id="403" r:id="rId35"/>
    <p:sldId id="526" r:id="rId36"/>
    <p:sldId id="507" r:id="rId37"/>
    <p:sldId id="436" r:id="rId38"/>
    <p:sldId id="370" r:id="rId39"/>
    <p:sldId id="432" r:id="rId40"/>
    <p:sldId id="433" r:id="rId41"/>
    <p:sldId id="434" r:id="rId42"/>
    <p:sldId id="538" r:id="rId43"/>
    <p:sldId id="414" r:id="rId44"/>
    <p:sldId id="372" r:id="rId45"/>
    <p:sldId id="373" r:id="rId46"/>
    <p:sldId id="374" r:id="rId47"/>
    <p:sldId id="317" r:id="rId48"/>
    <p:sldId id="2213" r:id="rId49"/>
    <p:sldId id="454" r:id="rId50"/>
    <p:sldId id="455" r:id="rId51"/>
    <p:sldId id="2214" r:id="rId52"/>
    <p:sldId id="456" r:id="rId53"/>
    <p:sldId id="458" r:id="rId54"/>
    <p:sldId id="459" r:id="rId55"/>
    <p:sldId id="521" r:id="rId56"/>
    <p:sldId id="2249" r:id="rId57"/>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4" autoAdjust="0"/>
    <p:restoredTop sz="90515" autoAdjust="0"/>
  </p:normalViewPr>
  <p:slideViewPr>
    <p:cSldViewPr snapToGrid="0" showGuides="1">
      <p:cViewPr varScale="1">
        <p:scale>
          <a:sx n="103" d="100"/>
          <a:sy n="103" d="100"/>
        </p:scale>
        <p:origin x="936" y="114"/>
      </p:cViewPr>
      <p:guideLst>
        <p:guide orient="horz" pos="2136"/>
        <p:guide pos="3835"/>
      </p:guideLst>
    </p:cSldViewPr>
  </p:slideViewPr>
  <p:notesTextViewPr>
    <p:cViewPr>
      <p:scale>
        <a:sx n="1" d="1"/>
        <a:sy n="1" d="1"/>
      </p:scale>
      <p:origin x="0" y="0"/>
    </p:cViewPr>
  </p:notesText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2" Type="http://schemas.openxmlformats.org/officeDocument/2006/relationships/tags" Target="tags/tag23.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B3370AA-5A9C-4459-B281-8E66B110B9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4103153-1993-4049-8D85-314B6A0167B6}" cxnId="{9465256C-95C5-4AFB-99E1-F02D95CF10F6}" type="parTrans">
      <dgm:prSet custT="1"/>
      <dgm:spPr/>
      <dgm:t>
        <a:bodyPr/>
        <a:lstStyle/>
        <a:p>
          <a:endParaRPr lang="zh-CN" altLang="en-US" sz="2400" b="1">
            <a:latin typeface="黑体" panose="02010609060101010101" charset="-122"/>
            <a:ea typeface="黑体" panose="02010609060101010101" charset="-122"/>
          </a:endParaRPr>
        </a:p>
      </dgm:t>
    </dgm:pt>
    <dgm:pt modelId="{5967129A-DB2F-497C-88D7-8C4C359D402C}">
      <dgm:prSet phldrT="[文本]" custT="1"/>
      <dgm:spPr>
        <a:solidFill>
          <a:schemeClr val="bg1"/>
        </a:solidFill>
        <a:ln w="28575">
          <a:solidFill>
            <a:srgbClr val="09599E"/>
          </a:solidFill>
        </a:ln>
      </dgm:spPr>
      <dgm:t>
        <a:bodyPr/>
        <a:lstStyle/>
        <a:p>
          <a:pPr>
            <a:lnSpc>
              <a:spcPct val="150000"/>
            </a:lnSpc>
          </a:pPr>
          <a:r>
            <a:rPr kumimoji="0" lang="zh-CN" altLang="en-US" sz="2400" b="1" i="0" u="none" strike="noStrike" cap="none" normalizeH="0" baseline="0">
              <a:ln>
                <a:noFill/>
              </a:ln>
              <a:solidFill>
                <a:schemeClr val="tx1"/>
              </a:solidFill>
              <a:effectLst/>
              <a:latin typeface="黑体" panose="02010609060101010101" charset="-122"/>
              <a:ea typeface="黑体" panose="02010609060101010101" charset="-122"/>
              <a:cs typeface="Times New Roman" panose="02020603050405020304" pitchFamily="18" charset="0"/>
            </a:rPr>
            <a:t>重污染天气应急减排措施，是在落实大气污染治理</a:t>
          </a:r>
          <a:r>
            <a:rPr kumimoji="0" lang="zh-CN" altLang="en-US" sz="2400" b="1" i="0" u="none" strike="noStrike" cap="none" normalizeH="0" baseline="0">
              <a:ln>
                <a:noFill/>
              </a:ln>
              <a:solidFill>
                <a:srgbClr val="FF0000"/>
              </a:solidFill>
              <a:effectLst/>
              <a:latin typeface="黑体" panose="02010609060101010101" charset="-122"/>
              <a:ea typeface="黑体" panose="02010609060101010101" charset="-122"/>
              <a:cs typeface="Times New Roman" panose="02020603050405020304" pitchFamily="18" charset="0"/>
            </a:rPr>
            <a:t>日常措施的基础上</a:t>
          </a:r>
          <a:r>
            <a:rPr kumimoji="0" lang="zh-CN" altLang="en-US" sz="2400" b="1" i="0" u="none" strike="noStrike" cap="none" normalizeH="0" baseline="0">
              <a:ln>
                <a:noFill/>
              </a:ln>
              <a:solidFill>
                <a:schemeClr val="tx1"/>
              </a:solidFill>
              <a:effectLst/>
              <a:latin typeface="黑体" panose="02010609060101010101" charset="-122"/>
              <a:ea typeface="黑体" panose="02010609060101010101" charset="-122"/>
              <a:cs typeface="Times New Roman" panose="02020603050405020304" pitchFamily="18" charset="0"/>
            </a:rPr>
            <a:t>，对减排力度的进一步强化</a:t>
          </a:r>
          <a:endParaRPr lang="zh-CN" altLang="en-US" sz="2400" b="1">
            <a:latin typeface="黑体" panose="02010609060101010101" charset="-122"/>
            <a:ea typeface="黑体" panose="02010609060101010101" charset="-122"/>
          </a:endParaRPr>
        </a:p>
      </dgm:t>
    </dgm:pt>
    <dgm:pt modelId="{0D853B6C-60FC-4659-B3E7-54A4FF4342DD}" cxnId="{9465256C-95C5-4AFB-99E1-F02D95CF10F6}" type="sibTrans">
      <dgm:prSet custT="1"/>
      <dgm:spPr/>
      <dgm:t>
        <a:bodyPr/>
        <a:lstStyle/>
        <a:p>
          <a:endParaRPr lang="zh-CN" altLang="en-US" sz="2400" b="1">
            <a:latin typeface="黑体" panose="02010609060101010101" charset="-122"/>
            <a:ea typeface="黑体" panose="02010609060101010101" charset="-122"/>
          </a:endParaRPr>
        </a:p>
      </dgm:t>
    </dgm:pt>
    <dgm:pt modelId="{C0C1DF2E-7122-4206-AB51-CAFC7FB69002}" cxnId="{74FC3A02-C9CA-446C-AB0D-18FF18A04F1C}" type="parTrans">
      <dgm:prSet custT="1"/>
      <dgm:spPr/>
      <dgm:t>
        <a:bodyPr/>
        <a:lstStyle/>
        <a:p>
          <a:endParaRPr lang="zh-CN" altLang="en-US" sz="2400" b="1">
            <a:latin typeface="黑体" panose="02010609060101010101" charset="-122"/>
            <a:ea typeface="黑体" panose="02010609060101010101" charset="-122"/>
          </a:endParaRPr>
        </a:p>
      </dgm:t>
    </dgm:pt>
    <dgm:pt modelId="{64DE16CE-EDB8-48AA-BCA9-8BD301513A80}">
      <dgm:prSet phldrT="[文本]" custT="1"/>
      <dgm:spPr>
        <a:solidFill>
          <a:schemeClr val="bg1"/>
        </a:solidFill>
        <a:ln w="28575">
          <a:solidFill>
            <a:srgbClr val="09599E"/>
          </a:solidFill>
        </a:ln>
      </dgm:spPr>
      <dgm:t>
        <a:bodyPr/>
        <a:lstStyle/>
        <a:p>
          <a:pPr>
            <a:lnSpc>
              <a:spcPct val="150000"/>
            </a:lnSpc>
          </a:pPr>
          <a:r>
            <a:rPr kumimoji="0" lang="zh-CN" altLang="en-US" sz="2400" b="1" i="0" u="none" strike="noStrike" cap="none" normalizeH="0" baseline="0">
              <a:ln>
                <a:noFill/>
              </a:ln>
              <a:solidFill>
                <a:schemeClr val="tx1"/>
              </a:solidFill>
              <a:effectLst/>
              <a:latin typeface="黑体" panose="02010609060101010101" charset="-122"/>
              <a:ea typeface="黑体" panose="02010609060101010101" charset="-122"/>
              <a:cs typeface="Times New Roman" panose="02020603050405020304" pitchFamily="18" charset="0"/>
            </a:rPr>
            <a:t>按照减排措施启动后能够</a:t>
          </a:r>
          <a:r>
            <a:rPr kumimoji="0" lang="zh-CN" altLang="en-US" sz="2400" b="1" i="0" u="none" strike="noStrike" cap="none" normalizeH="0" baseline="0">
              <a:ln>
                <a:noFill/>
              </a:ln>
              <a:solidFill>
                <a:srgbClr val="FF0000"/>
              </a:solidFill>
              <a:effectLst/>
              <a:latin typeface="黑体" panose="02010609060101010101" charset="-122"/>
              <a:ea typeface="黑体" panose="02010609060101010101" charset="-122"/>
              <a:cs typeface="Times New Roman" panose="02020603050405020304" pitchFamily="18" charset="0"/>
            </a:rPr>
            <a:t>降低一级污染水平</a:t>
          </a:r>
          <a:r>
            <a:rPr kumimoji="0" lang="zh-CN" altLang="en-US" sz="2400" b="1" i="0" u="none" strike="noStrike" cap="none" normalizeH="0" baseline="0">
              <a:ln>
                <a:noFill/>
              </a:ln>
              <a:solidFill>
                <a:schemeClr val="tx1"/>
              </a:solidFill>
              <a:effectLst/>
              <a:latin typeface="黑体" panose="02010609060101010101" charset="-122"/>
              <a:ea typeface="黑体" panose="02010609060101010101" charset="-122"/>
              <a:cs typeface="Times New Roman" panose="02020603050405020304" pitchFamily="18" charset="0"/>
            </a:rPr>
            <a:t>的目标，确定重污染天气应急减排措施</a:t>
          </a:r>
          <a:endParaRPr lang="zh-CN" altLang="en-US" sz="2400" b="1">
            <a:latin typeface="黑体" panose="02010609060101010101" charset="-122"/>
            <a:ea typeface="黑体" panose="02010609060101010101" charset="-122"/>
          </a:endParaRPr>
        </a:p>
      </dgm:t>
    </dgm:pt>
    <dgm:pt modelId="{39A013AE-CA12-4E6E-A540-C4B9BD3C1A53}" cxnId="{74FC3A02-C9CA-446C-AB0D-18FF18A04F1C}" type="sibTrans">
      <dgm:prSet custT="1"/>
      <dgm:spPr/>
      <dgm:t>
        <a:bodyPr/>
        <a:lstStyle/>
        <a:p>
          <a:endParaRPr lang="zh-CN" altLang="en-US" sz="2400" b="1">
            <a:latin typeface="黑体" panose="02010609060101010101" charset="-122"/>
            <a:ea typeface="黑体" panose="02010609060101010101" charset="-122"/>
          </a:endParaRPr>
        </a:p>
      </dgm:t>
    </dgm:pt>
    <dgm:pt modelId="{33D66F96-9567-4C20-AE33-9D8C3A221A49}" type="pres">
      <dgm:prSet presAssocID="{3B3370AA-5A9C-4459-B281-8E66B110B961}" presName="linear">
        <dgm:presLayoutVars>
          <dgm:animLvl val="lvl"/>
          <dgm:resizeHandles val="exact"/>
        </dgm:presLayoutVars>
      </dgm:prSet>
      <dgm:spPr/>
      <dgm:t>
        <a:bodyPr/>
        <a:lstStyle/>
        <a:p/>
      </dgm:t>
    </dgm:pt>
    <dgm:pt modelId="{997FE33D-E9F5-4565-ADAF-6C3433591EE6}" type="pres">
      <dgm:prSet presAssocID="{5967129A-DB2F-497C-88D7-8C4C359D402C}" presName="parentText" presStyleLbl="node1" presStyleCnt="2">
        <dgm:presLayoutVars>
          <dgm:chMax val="0"/>
          <dgm:bulletEnabled val="1"/>
        </dgm:presLayoutVars>
      </dgm:prSet>
      <dgm:spPr/>
      <dgm:t>
        <a:bodyPr/>
        <a:lstStyle/>
        <a:p/>
      </dgm:t>
    </dgm:pt>
    <dgm:pt modelId="{80184587-8AFF-4862-ACA4-8A5B1425775E}" type="pres">
      <dgm:prSet presAssocID="{0D853B6C-60FC-4659-B3E7-54A4FF4342DD}" presName="spacer"/>
      <dgm:spPr/>
      <dgm:t>
        <a:bodyPr/>
        <a:lstStyle/>
        <a:p/>
      </dgm:t>
    </dgm:pt>
    <dgm:pt modelId="{D484410F-C634-47ED-B6F7-345F183AAB49}" type="pres">
      <dgm:prSet presAssocID="{64DE16CE-EDB8-48AA-BCA9-8BD301513A80}" presName="parentText" presStyleLbl="node1" presStyleIdx="1" presStyleCnt="2">
        <dgm:presLayoutVars>
          <dgm:chMax val="0"/>
          <dgm:bulletEnabled val="1"/>
        </dgm:presLayoutVars>
      </dgm:prSet>
      <dgm:spPr/>
      <dgm:t>
        <a:bodyPr/>
        <a:lstStyle/>
        <a:p/>
      </dgm:t>
    </dgm:pt>
  </dgm:ptLst>
  <dgm:cxnLst>
    <dgm:cxn modelId="{9465256C-95C5-4AFB-99E1-F02D95CF10F6}" srcId="{3B3370AA-5A9C-4459-B281-8E66B110B961}" destId="{5967129A-DB2F-497C-88D7-8C4C359D402C}" srcOrd="0" destOrd="0" parTransId="{E4103153-1993-4049-8D85-314B6A0167B6}" sibTransId="{0D853B6C-60FC-4659-B3E7-54A4FF4342DD}"/>
    <dgm:cxn modelId="{74FC3A02-C9CA-446C-AB0D-18FF18A04F1C}" srcId="{3B3370AA-5A9C-4459-B281-8E66B110B961}" destId="{64DE16CE-EDB8-48AA-BCA9-8BD301513A80}" srcOrd="1" destOrd="0" parTransId="{C0C1DF2E-7122-4206-AB51-CAFC7FB69002}" sibTransId="{39A013AE-CA12-4E6E-A540-C4B9BD3C1A53}"/>
    <dgm:cxn modelId="{E9BD3312-7862-4E7E-80F8-296C08249480}" type="presOf" srcId="{3B3370AA-5A9C-4459-B281-8E66B110B961}" destId="{33D66F96-9567-4C20-AE33-9D8C3A221A49}" srcOrd="0" destOrd="0" presId="urn:microsoft.com/office/officeart/2005/8/layout/vList2"/>
    <dgm:cxn modelId="{CB209961-1BA6-4F54-AE1A-51E743406484}" type="presParOf" srcId="{33D66F96-9567-4C20-AE33-9D8C3A221A49}" destId="{997FE33D-E9F5-4565-ADAF-6C3433591EE6}" srcOrd="0" destOrd="0" presId="urn:microsoft.com/office/officeart/2005/8/layout/vList2"/>
    <dgm:cxn modelId="{2A264625-B9CC-4110-BC12-3D1615642538}" type="presOf" srcId="{5967129A-DB2F-497C-88D7-8C4C359D402C}" destId="{997FE33D-E9F5-4565-ADAF-6C3433591EE6}" srcOrd="0" destOrd="0" presId="urn:microsoft.com/office/officeart/2005/8/layout/vList2"/>
    <dgm:cxn modelId="{78062993-939D-45F1-A230-71CF89FD3891}" type="presParOf" srcId="{33D66F96-9567-4C20-AE33-9D8C3A221A49}" destId="{80184587-8AFF-4862-ACA4-8A5B1425775E}" srcOrd="1" destOrd="0" presId="urn:microsoft.com/office/officeart/2005/8/layout/vList2"/>
    <dgm:cxn modelId="{B2AD6D8B-C65E-44C2-9B89-BE1D1DF90E2B}" type="presParOf" srcId="{33D66F96-9567-4C20-AE33-9D8C3A221A49}" destId="{D484410F-C634-47ED-B6F7-345F183AAB49}" srcOrd="2" destOrd="0" presId="urn:microsoft.com/office/officeart/2005/8/layout/vList2"/>
    <dgm:cxn modelId="{57E6E770-2983-4E31-B5DE-DF7695EB04A9}" type="presOf" srcId="{64DE16CE-EDB8-48AA-BCA9-8BD301513A80}" destId="{D484410F-C634-47ED-B6F7-345F183AAB49}"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3370AA-5A9C-4459-B281-8E66B110B9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E4103153-1993-4049-8D85-314B6A0167B6}" cxnId="{AD4974E8-55C6-4C96-9290-4118E26E852D}" type="parTrans">
      <dgm:prSet custT="1"/>
      <dgm:spPr/>
      <dgm:t>
        <a:bodyPr/>
        <a:lstStyle/>
        <a:p>
          <a:pPr>
            <a:lnSpc>
              <a:spcPct val="130000"/>
            </a:lnSpc>
          </a:pPr>
          <a:endParaRPr lang="zh-CN" altLang="en-US" sz="2400">
            <a:latin typeface="黑体" panose="02010609060101010101" charset="-122"/>
            <a:ea typeface="黑体" panose="02010609060101010101" charset="-122"/>
          </a:endParaRPr>
        </a:p>
      </dgm:t>
    </dgm:pt>
    <dgm:pt modelId="{5967129A-DB2F-497C-88D7-8C4C359D402C}">
      <dgm:prSet phldrT="[文本]" custT="1"/>
      <dgm:spPr>
        <a:solidFill>
          <a:schemeClr val="bg1"/>
        </a:solidFill>
        <a:ln w="28575">
          <a:solidFill>
            <a:srgbClr val="09599E"/>
          </a:solidFill>
        </a:ln>
      </dgm:spPr>
      <dgm:t>
        <a:bodyPr/>
        <a:lstStyle/>
        <a:p>
          <a:pPr>
            <a:lnSpc>
              <a:spcPct val="130000"/>
            </a:lnSpc>
          </a:pPr>
          <a:r>
            <a:rPr lang="zh-TW" sz="2400">
              <a:solidFill>
                <a:schemeClr val="tx1"/>
              </a:solidFill>
              <a:latin typeface="黑体" panose="02010609060101010101" charset="-122"/>
              <a:ea typeface="黑体" panose="02010609060101010101" charset="-122"/>
            </a:rPr>
            <a:t>逐个排查本行政区域内各类污染源，摸清污染排放实际情况，</a:t>
          </a:r>
          <a:r>
            <a:rPr lang="zh-CN" sz="2400">
              <a:solidFill>
                <a:schemeClr val="tx1"/>
              </a:solidFill>
              <a:latin typeface="黑体" panose="02010609060101010101" charset="-122"/>
              <a:ea typeface="黑体" panose="02010609060101010101" charset="-122"/>
            </a:rPr>
            <a:t>做到</a:t>
          </a:r>
          <a:r>
            <a:rPr lang="zh-CN" sz="2400">
              <a:solidFill>
                <a:srgbClr val="FF0000"/>
              </a:solidFill>
              <a:latin typeface="黑体" panose="02010609060101010101" charset="-122"/>
              <a:ea typeface="黑体" panose="02010609060101010101" charset="-122"/>
            </a:rPr>
            <a:t>涉气污染源全覆盖</a:t>
          </a:r>
          <a:r>
            <a:rPr lang="zh-CN" sz="2400">
              <a:solidFill>
                <a:schemeClr val="tx1"/>
              </a:solidFill>
              <a:latin typeface="黑体" panose="02010609060101010101" charset="-122"/>
              <a:ea typeface="黑体" panose="02010609060101010101" charset="-122"/>
            </a:rPr>
            <a:t>，</a:t>
          </a:r>
          <a:r>
            <a:rPr lang="zh-CN" sz="2400">
              <a:solidFill>
                <a:srgbClr val="FF0000"/>
              </a:solidFill>
              <a:latin typeface="黑体" panose="02010609060101010101" charset="-122"/>
              <a:ea typeface="黑体" panose="02010609060101010101" charset="-122"/>
            </a:rPr>
            <a:t>长期停产企业</a:t>
          </a:r>
          <a:r>
            <a:rPr lang="zh-CN" sz="2400">
              <a:solidFill>
                <a:schemeClr val="tx1"/>
              </a:solidFill>
              <a:latin typeface="黑体" panose="02010609060101010101" charset="-122"/>
              <a:ea typeface="黑体" panose="02010609060101010101" charset="-122"/>
            </a:rPr>
            <a:t>需在清单中明确</a:t>
          </a:r>
          <a:endParaRPr lang="zh-CN" altLang="en-US" sz="2400">
            <a:solidFill>
              <a:schemeClr val="tx1"/>
            </a:solidFill>
            <a:latin typeface="黑体" panose="02010609060101010101" charset="-122"/>
            <a:ea typeface="黑体" panose="02010609060101010101" charset="-122"/>
          </a:endParaRPr>
        </a:p>
      </dgm:t>
    </dgm:pt>
    <dgm:pt modelId="{0D853B6C-60FC-4659-B3E7-54A4FF4342DD}" cxnId="{AD4974E8-55C6-4C96-9290-4118E26E852D}" type="sibTrans">
      <dgm:prSet custT="1"/>
      <dgm:spPr/>
      <dgm:t>
        <a:bodyPr/>
        <a:lstStyle/>
        <a:p>
          <a:pPr>
            <a:lnSpc>
              <a:spcPct val="130000"/>
            </a:lnSpc>
          </a:pPr>
          <a:endParaRPr lang="zh-CN" altLang="en-US" sz="2400">
            <a:latin typeface="黑体" panose="02010609060101010101" charset="-122"/>
            <a:ea typeface="黑体" panose="02010609060101010101" charset="-122"/>
          </a:endParaRPr>
        </a:p>
      </dgm:t>
    </dgm:pt>
    <dgm:pt modelId="{05FD2E3B-C21C-417E-99F2-5E4A4D6C6C39}" cxnId="{D29B951D-5EE0-4992-B784-11FE8261D10C}" type="parTrans">
      <dgm:prSet/>
      <dgm:spPr/>
      <dgm:t>
        <a:bodyPr/>
        <a:lstStyle/>
        <a:p>
          <a:pPr>
            <a:lnSpc>
              <a:spcPct val="130000"/>
            </a:lnSpc>
          </a:pPr>
          <a:endParaRPr lang="zh-CN" altLang="en-US"/>
        </a:p>
      </dgm:t>
    </dgm:pt>
    <dgm:pt modelId="{BC1AD5A7-5230-410A-9D28-9B10906D257B}">
      <dgm:prSet phldrT="[文本]" custT="1"/>
      <dgm:spPr>
        <a:solidFill>
          <a:schemeClr val="bg1"/>
        </a:solidFill>
        <a:ln w="28575">
          <a:solidFill>
            <a:srgbClr val="09599E"/>
          </a:solidFill>
        </a:ln>
      </dgm:spPr>
      <dgm:t>
        <a:bodyPr/>
        <a:lstStyle/>
        <a:p>
          <a:pPr>
            <a:lnSpc>
              <a:spcPct val="130000"/>
            </a:lnSpc>
          </a:pPr>
          <a:r>
            <a:rPr lang="zh-CN" sz="2400">
              <a:solidFill>
                <a:schemeClr val="tx1"/>
              </a:solidFill>
              <a:latin typeface="黑体" panose="02010609060101010101" charset="-122"/>
              <a:ea typeface="黑体" panose="02010609060101010101" charset="-122"/>
            </a:rPr>
            <a:t>当各项应急减排措施</a:t>
          </a:r>
          <a:r>
            <a:rPr lang="zh-CN" sz="2400">
              <a:solidFill>
                <a:srgbClr val="FF0000"/>
              </a:solidFill>
              <a:latin typeface="黑体" panose="02010609060101010101" charset="-122"/>
              <a:ea typeface="黑体" panose="02010609060101010101" charset="-122"/>
            </a:rPr>
            <a:t>满足应急减排比例总体要求时</a:t>
          </a:r>
          <a:r>
            <a:rPr lang="zh-CN" sz="2400">
              <a:solidFill>
                <a:schemeClr val="tx1"/>
              </a:solidFill>
              <a:latin typeface="黑体" panose="02010609060101010101" charset="-122"/>
              <a:ea typeface="黑体" panose="02010609060101010101" charset="-122"/>
            </a:rPr>
            <a:t>，原则上可不对其他污染源采取管控措施，但需在清单中明确</a:t>
          </a:r>
          <a:endParaRPr lang="zh-CN" altLang="en-US" sz="2400">
            <a:solidFill>
              <a:schemeClr val="tx1"/>
            </a:solidFill>
            <a:latin typeface="黑体" panose="02010609060101010101" charset="-122"/>
            <a:ea typeface="黑体" panose="02010609060101010101" charset="-122"/>
          </a:endParaRPr>
        </a:p>
      </dgm:t>
    </dgm:pt>
    <dgm:pt modelId="{0D4F8FEB-3968-466D-8489-D7D4E9134653}" cxnId="{D29B951D-5EE0-4992-B784-11FE8261D10C}" type="sibTrans">
      <dgm:prSet/>
      <dgm:spPr/>
      <dgm:t>
        <a:bodyPr/>
        <a:lstStyle/>
        <a:p>
          <a:pPr>
            <a:lnSpc>
              <a:spcPct val="130000"/>
            </a:lnSpc>
          </a:pPr>
          <a:endParaRPr lang="zh-CN" altLang="en-US"/>
        </a:p>
      </dgm:t>
    </dgm:pt>
    <dgm:pt modelId="{C0C1DF2E-7122-4206-AB51-CAFC7FB69002}" cxnId="{589E3337-3B09-457A-97FC-7BFCE81D9446}" type="parTrans">
      <dgm:prSet custT="1"/>
      <dgm:spPr/>
      <dgm:t>
        <a:bodyPr/>
        <a:lstStyle/>
        <a:p>
          <a:pPr>
            <a:lnSpc>
              <a:spcPct val="130000"/>
            </a:lnSpc>
          </a:pPr>
          <a:endParaRPr lang="zh-CN" altLang="en-US" sz="2400">
            <a:latin typeface="黑体" panose="02010609060101010101" charset="-122"/>
            <a:ea typeface="黑体" panose="02010609060101010101" charset="-122"/>
          </a:endParaRPr>
        </a:p>
      </dgm:t>
    </dgm:pt>
    <dgm:pt modelId="{64DE16CE-EDB8-48AA-BCA9-8BD301513A80}">
      <dgm:prSet phldrT="[文本]" custT="1"/>
      <dgm:spPr>
        <a:solidFill>
          <a:schemeClr val="bg1"/>
        </a:solidFill>
        <a:ln w="28575">
          <a:solidFill>
            <a:srgbClr val="09599E"/>
          </a:solidFill>
        </a:ln>
      </dgm:spPr>
      <dgm:t>
        <a:bodyPr/>
        <a:lstStyle/>
        <a:p>
          <a:pPr>
            <a:lnSpc>
              <a:spcPct val="130000"/>
            </a:lnSpc>
          </a:pPr>
          <a:r>
            <a:rPr lang="zh-CN" altLang="en-US" sz="2400">
              <a:solidFill>
                <a:schemeClr val="tx1"/>
              </a:solidFill>
              <a:latin typeface="黑体" panose="02010609060101010101" charset="-122"/>
              <a:ea typeface="黑体" panose="02010609060101010101" charset="-122"/>
            </a:rPr>
            <a:t>各地根据当地产业结构调整情况，</a:t>
          </a:r>
          <a:r>
            <a:rPr lang="zh-CN" altLang="en-US" sz="2400">
              <a:solidFill>
                <a:srgbClr val="FF0000"/>
              </a:solidFill>
              <a:latin typeface="黑体" panose="02010609060101010101" charset="-122"/>
              <a:ea typeface="黑体" panose="02010609060101010101" charset="-122"/>
            </a:rPr>
            <a:t>每年</a:t>
          </a:r>
          <a:r>
            <a:rPr lang="zh-CN" altLang="en-US" sz="2400">
              <a:solidFill>
                <a:schemeClr val="tx1"/>
              </a:solidFill>
              <a:latin typeface="黑体" panose="02010609060101010101" charset="-122"/>
              <a:ea typeface="黑体" panose="02010609060101010101" charset="-122"/>
            </a:rPr>
            <a:t>定期开展减排措施项目清单修订工作</a:t>
          </a:r>
        </a:p>
      </dgm:t>
    </dgm:pt>
    <dgm:pt modelId="{39A013AE-CA12-4E6E-A540-C4B9BD3C1A53}" cxnId="{589E3337-3B09-457A-97FC-7BFCE81D9446}" type="sibTrans">
      <dgm:prSet custT="1"/>
      <dgm:spPr/>
      <dgm:t>
        <a:bodyPr/>
        <a:lstStyle/>
        <a:p>
          <a:pPr>
            <a:lnSpc>
              <a:spcPct val="130000"/>
            </a:lnSpc>
          </a:pPr>
          <a:endParaRPr lang="zh-CN" altLang="en-US" sz="2400">
            <a:latin typeface="黑体" panose="02010609060101010101" charset="-122"/>
            <a:ea typeface="黑体" panose="02010609060101010101" charset="-122"/>
          </a:endParaRPr>
        </a:p>
      </dgm:t>
    </dgm:pt>
    <dgm:pt modelId="{33D66F96-9567-4C20-AE33-9D8C3A221A49}" type="pres">
      <dgm:prSet presAssocID="{3B3370AA-5A9C-4459-B281-8E66B110B961}" presName="linear">
        <dgm:presLayoutVars>
          <dgm:animLvl val="lvl"/>
          <dgm:resizeHandles val="exact"/>
        </dgm:presLayoutVars>
      </dgm:prSet>
      <dgm:spPr/>
      <dgm:t>
        <a:bodyPr/>
        <a:lstStyle/>
        <a:p/>
      </dgm:t>
    </dgm:pt>
    <dgm:pt modelId="{997FE33D-E9F5-4565-ADAF-6C3433591EE6}" type="pres">
      <dgm:prSet presAssocID="{5967129A-DB2F-497C-88D7-8C4C359D402C}" presName="parentText" presStyleLbl="node1" presStyleCnt="3">
        <dgm:presLayoutVars>
          <dgm:chMax val="0"/>
          <dgm:bulletEnabled val="1"/>
        </dgm:presLayoutVars>
      </dgm:prSet>
      <dgm:spPr/>
      <dgm:t>
        <a:bodyPr/>
        <a:lstStyle/>
        <a:p/>
      </dgm:t>
    </dgm:pt>
    <dgm:pt modelId="{80184587-8AFF-4862-ACA4-8A5B1425775E}" type="pres">
      <dgm:prSet presAssocID="{0D853B6C-60FC-4659-B3E7-54A4FF4342DD}" presName="spacer"/>
      <dgm:spPr/>
      <dgm:t>
        <a:bodyPr/>
        <a:lstStyle/>
        <a:p/>
      </dgm:t>
    </dgm:pt>
    <dgm:pt modelId="{7233C724-A12D-4C12-9F96-86B907BD5833}" type="pres">
      <dgm:prSet presAssocID="{BC1AD5A7-5230-410A-9D28-9B10906D257B}" presName="parentText" presStyleLbl="node1" presStyleIdx="1" presStyleCnt="3">
        <dgm:presLayoutVars>
          <dgm:chMax val="0"/>
          <dgm:bulletEnabled val="1"/>
        </dgm:presLayoutVars>
      </dgm:prSet>
      <dgm:spPr/>
      <dgm:t>
        <a:bodyPr/>
        <a:lstStyle/>
        <a:p/>
      </dgm:t>
    </dgm:pt>
    <dgm:pt modelId="{DD524D79-8BEC-4AA5-BCF2-03DD28B24F12}" type="pres">
      <dgm:prSet presAssocID="{0D4F8FEB-3968-466D-8489-D7D4E9134653}" presName="spacer"/>
      <dgm:spPr/>
      <dgm:t>
        <a:bodyPr/>
        <a:lstStyle/>
        <a:p/>
      </dgm:t>
    </dgm:pt>
    <dgm:pt modelId="{D484410F-C634-47ED-B6F7-345F183AAB49}" type="pres">
      <dgm:prSet presAssocID="{64DE16CE-EDB8-48AA-BCA9-8BD301513A80}" presName="parentText" presStyleLbl="node1" presStyleIdx="2" presStyleCnt="3">
        <dgm:presLayoutVars>
          <dgm:chMax val="0"/>
          <dgm:bulletEnabled val="1"/>
        </dgm:presLayoutVars>
      </dgm:prSet>
      <dgm:spPr/>
      <dgm:t>
        <a:bodyPr/>
        <a:lstStyle/>
        <a:p/>
      </dgm:t>
    </dgm:pt>
  </dgm:ptLst>
  <dgm:cxnLst>
    <dgm:cxn modelId="{AD4974E8-55C6-4C96-9290-4118E26E852D}" srcId="{3B3370AA-5A9C-4459-B281-8E66B110B961}" destId="{5967129A-DB2F-497C-88D7-8C4C359D402C}" srcOrd="0" destOrd="0" parTransId="{E4103153-1993-4049-8D85-314B6A0167B6}" sibTransId="{0D853B6C-60FC-4659-B3E7-54A4FF4342DD}"/>
    <dgm:cxn modelId="{D29B951D-5EE0-4992-B784-11FE8261D10C}" srcId="{3B3370AA-5A9C-4459-B281-8E66B110B961}" destId="{BC1AD5A7-5230-410A-9D28-9B10906D257B}" srcOrd="1" destOrd="0" parTransId="{05FD2E3B-C21C-417E-99F2-5E4A4D6C6C39}" sibTransId="{0D4F8FEB-3968-466D-8489-D7D4E9134653}"/>
    <dgm:cxn modelId="{589E3337-3B09-457A-97FC-7BFCE81D9446}" srcId="{3B3370AA-5A9C-4459-B281-8E66B110B961}" destId="{64DE16CE-EDB8-48AA-BCA9-8BD301513A80}" srcOrd="2" destOrd="0" parTransId="{C0C1DF2E-7122-4206-AB51-CAFC7FB69002}" sibTransId="{39A013AE-CA12-4E6E-A540-C4B9BD3C1A53}"/>
    <dgm:cxn modelId="{5FC3FDBE-B48B-4A13-8E0E-45D6EE22A6DF}" type="presOf" srcId="{3B3370AA-5A9C-4459-B281-8E66B110B961}" destId="{33D66F96-9567-4C20-AE33-9D8C3A221A49}" srcOrd="0" destOrd="0" presId="urn:microsoft.com/office/officeart/2005/8/layout/vList2"/>
    <dgm:cxn modelId="{B078453D-E92F-4B18-B9B0-E7CE08A3CED2}" type="presParOf" srcId="{33D66F96-9567-4C20-AE33-9D8C3A221A49}" destId="{997FE33D-E9F5-4565-ADAF-6C3433591EE6}" srcOrd="0" destOrd="0" presId="urn:microsoft.com/office/officeart/2005/8/layout/vList2"/>
    <dgm:cxn modelId="{242DA138-E229-4017-94B7-5281F6DF5D47}" type="presOf" srcId="{5967129A-DB2F-497C-88D7-8C4C359D402C}" destId="{997FE33D-E9F5-4565-ADAF-6C3433591EE6}" srcOrd="0" destOrd="0" presId="urn:microsoft.com/office/officeart/2005/8/layout/vList2"/>
    <dgm:cxn modelId="{9692AD23-63F1-48E9-85EE-A3F19533E06D}" type="presParOf" srcId="{33D66F96-9567-4C20-AE33-9D8C3A221A49}" destId="{80184587-8AFF-4862-ACA4-8A5B1425775E}" srcOrd="1" destOrd="0" presId="urn:microsoft.com/office/officeart/2005/8/layout/vList2"/>
    <dgm:cxn modelId="{2782C1EA-92EB-4E16-BBC1-C5589C3D92B2}" type="presParOf" srcId="{33D66F96-9567-4C20-AE33-9D8C3A221A49}" destId="{7233C724-A12D-4C12-9F96-86B907BD5833}" srcOrd="2" destOrd="0" presId="urn:microsoft.com/office/officeart/2005/8/layout/vList2"/>
    <dgm:cxn modelId="{B531FFC6-AEFA-4970-9426-4366157556BC}" type="presOf" srcId="{BC1AD5A7-5230-410A-9D28-9B10906D257B}" destId="{7233C724-A12D-4C12-9F96-86B907BD5833}" srcOrd="0" destOrd="0" presId="urn:microsoft.com/office/officeart/2005/8/layout/vList2"/>
    <dgm:cxn modelId="{7C67A301-1307-4BE8-8BA6-B9F8ED3A3C98}" type="presParOf" srcId="{33D66F96-9567-4C20-AE33-9D8C3A221A49}" destId="{DD524D79-8BEC-4AA5-BCF2-03DD28B24F12}" srcOrd="3" destOrd="0" presId="urn:microsoft.com/office/officeart/2005/8/layout/vList2"/>
    <dgm:cxn modelId="{63F8487B-EE69-40E3-825F-CC637FD04EC5}" type="presParOf" srcId="{33D66F96-9567-4C20-AE33-9D8C3A221A49}" destId="{D484410F-C634-47ED-B6F7-345F183AAB49}" srcOrd="4" destOrd="0" presId="urn:microsoft.com/office/officeart/2005/8/layout/vList2"/>
    <dgm:cxn modelId="{59318664-C702-43E1-A4E8-33E5FFF88AB6}" type="presOf" srcId="{64DE16CE-EDB8-48AA-BCA9-8BD301513A80}" destId="{D484410F-C634-47ED-B6F7-345F183AAB49}"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9D8EC-2FD8-4A84-84F8-3FB22D5A87F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CN" altLang="en-US"/>
        </a:p>
      </dgm:t>
    </dgm:pt>
    <dgm:pt modelId="{A7B3FBFA-9D2C-43B8-AE8E-5F62A485AA41}" cxnId="{C2EA16B9-16A3-4C11-89B6-5D8BF142FC3D}" type="parTrans">
      <dgm:prSet/>
      <dgm:spPr/>
      <dgm:t>
        <a:bodyPr/>
        <a:lstStyle/>
        <a:p>
          <a:endParaRPr lang="zh-CN" altLang="en-US">
            <a:latin typeface="黑体" panose="02010609060101010101" charset="-122"/>
            <a:ea typeface="黑体" panose="02010609060101010101" charset="-122"/>
          </a:endParaRPr>
        </a:p>
      </dgm:t>
    </dgm:pt>
    <dgm:pt modelId="{3CF9E2BA-F561-4C8C-9573-0E9625272B5B}">
      <dgm:prSet phldrT="[文本]"/>
      <dgm:spPr/>
      <dgm:t>
        <a:bodyPr/>
        <a:lstStyle/>
        <a:p>
          <a:r>
            <a:rPr lang="zh-CN" altLang="en-US">
              <a:latin typeface="黑体" panose="02010609060101010101" charset="-122"/>
              <a:ea typeface="黑体" panose="02010609060101010101" charset="-122"/>
            </a:rPr>
            <a:t>企业概况</a:t>
          </a:r>
        </a:p>
      </dgm:t>
    </dgm:pt>
    <dgm:pt modelId="{C031DC7C-8526-40B2-A4AF-381FECC15562}" cxnId="{C2EA16B9-16A3-4C11-89B6-5D8BF142FC3D}" type="sibTrans">
      <dgm:prSet/>
      <dgm:spPr/>
      <dgm:t>
        <a:bodyPr/>
        <a:lstStyle/>
        <a:p>
          <a:endParaRPr lang="zh-CN" altLang="en-US">
            <a:latin typeface="黑体" panose="02010609060101010101" charset="-122"/>
            <a:ea typeface="黑体" panose="02010609060101010101" charset="-122"/>
          </a:endParaRPr>
        </a:p>
      </dgm:t>
    </dgm:pt>
    <dgm:pt modelId="{6220E307-A192-40D8-897A-F7E71E77C164}" cxnId="{BE5879D2-565D-4FE0-954C-D379CB772B70}" type="parTrans">
      <dgm:prSet/>
      <dgm:spPr/>
      <dgm:t>
        <a:bodyPr/>
        <a:lstStyle/>
        <a:p>
          <a:endParaRPr lang="zh-CN" altLang="en-US">
            <a:latin typeface="黑体" panose="02010609060101010101" charset="-122"/>
            <a:ea typeface="黑体" panose="02010609060101010101" charset="-122"/>
          </a:endParaRPr>
        </a:p>
      </dgm:t>
    </dgm:pt>
    <dgm:pt modelId="{0D3A8A00-818A-4259-A43E-83D68D447477}">
      <dgm:prSet phldrT="[文本]"/>
      <dgm:spPr/>
      <dgm:t>
        <a:bodyPr/>
        <a:lstStyle/>
        <a:p>
          <a:r>
            <a:rPr lang="zh-CN" altLang="en-US">
              <a:latin typeface="黑体" panose="02010609060101010101" charset="-122"/>
              <a:ea typeface="黑体" panose="02010609060101010101" charset="-122"/>
            </a:rPr>
            <a:t>应急组织机构</a:t>
          </a:r>
        </a:p>
      </dgm:t>
    </dgm:pt>
    <dgm:pt modelId="{9006D3E2-7EDD-41E9-A790-3D892D70151F}" cxnId="{BE5879D2-565D-4FE0-954C-D379CB772B70}" type="sibTrans">
      <dgm:prSet/>
      <dgm:spPr/>
      <dgm:t>
        <a:bodyPr/>
        <a:lstStyle/>
        <a:p>
          <a:endParaRPr lang="zh-CN" altLang="en-US">
            <a:latin typeface="黑体" panose="02010609060101010101" charset="-122"/>
            <a:ea typeface="黑体" panose="02010609060101010101" charset="-122"/>
          </a:endParaRPr>
        </a:p>
      </dgm:t>
    </dgm:pt>
    <dgm:pt modelId="{97AC01B9-C965-41CD-BAA2-26FDB58EBF9F}" cxnId="{AB41CF77-24D0-4B3B-BF8A-F640B8EE19BE}" type="parTrans">
      <dgm:prSet/>
      <dgm:spPr/>
      <dgm:t>
        <a:bodyPr/>
        <a:lstStyle/>
        <a:p>
          <a:endParaRPr lang="zh-CN" altLang="en-US">
            <a:latin typeface="黑体" panose="02010609060101010101" charset="-122"/>
            <a:ea typeface="黑体" panose="02010609060101010101" charset="-122"/>
          </a:endParaRPr>
        </a:p>
      </dgm:t>
    </dgm:pt>
    <dgm:pt modelId="{0F3AB8B7-B403-476A-88DB-6097C2EDBCA5}">
      <dgm:prSet phldrT="[文本]"/>
      <dgm:spPr/>
      <dgm:t>
        <a:bodyPr/>
        <a:lstStyle/>
        <a:p>
          <a:r>
            <a:rPr lang="zh-CN">
              <a:latin typeface="黑体" panose="02010609060101010101" charset="-122"/>
              <a:ea typeface="黑体" panose="02010609060101010101" charset="-122"/>
            </a:rPr>
            <a:t>重污染天气应急响应措施</a:t>
          </a:r>
          <a:endParaRPr lang="zh-CN" altLang="en-US">
            <a:latin typeface="黑体" panose="02010609060101010101" charset="-122"/>
            <a:ea typeface="黑体" panose="02010609060101010101" charset="-122"/>
          </a:endParaRPr>
        </a:p>
      </dgm:t>
    </dgm:pt>
    <dgm:pt modelId="{4E37DF5F-C747-4135-8FF3-7A3CBCC88B04}" cxnId="{AB41CF77-24D0-4B3B-BF8A-F640B8EE19BE}" type="sibTrans">
      <dgm:prSet/>
      <dgm:spPr/>
      <dgm:t>
        <a:bodyPr/>
        <a:lstStyle/>
        <a:p>
          <a:endParaRPr lang="zh-CN" altLang="en-US">
            <a:latin typeface="黑体" panose="02010609060101010101" charset="-122"/>
            <a:ea typeface="黑体" panose="02010609060101010101" charset="-122"/>
          </a:endParaRPr>
        </a:p>
      </dgm:t>
    </dgm:pt>
    <dgm:pt modelId="{30ACF985-0592-4C6E-B451-23B4B33736E1}" cxnId="{2FDEE9AE-FCC3-46B9-9EB5-D958731D1847}" type="parTrans">
      <dgm:prSet/>
      <dgm:spPr/>
      <dgm:t>
        <a:bodyPr/>
        <a:lstStyle/>
        <a:p>
          <a:endParaRPr lang="zh-CN" altLang="en-US">
            <a:latin typeface="黑体" panose="02010609060101010101" charset="-122"/>
            <a:ea typeface="黑体" panose="02010609060101010101" charset="-122"/>
          </a:endParaRPr>
        </a:p>
      </dgm:t>
    </dgm:pt>
    <dgm:pt modelId="{33F39FC2-CD8C-4F74-A262-6DE3885B27B1}">
      <dgm:prSet phldrT="[文本]"/>
      <dgm:spPr/>
      <dgm:t>
        <a:bodyPr/>
        <a:lstStyle/>
        <a:p>
          <a:r>
            <a:rPr lang="zh-CN" altLang="en-US">
              <a:latin typeface="黑体" panose="02010609060101010101" charset="-122"/>
              <a:ea typeface="黑体" panose="02010609060101010101" charset="-122"/>
            </a:rPr>
            <a:t>制度保障</a:t>
          </a:r>
        </a:p>
      </dgm:t>
    </dgm:pt>
    <dgm:pt modelId="{26CBF618-2688-40A0-90B0-78CF07BA6145}" cxnId="{2FDEE9AE-FCC3-46B9-9EB5-D958731D1847}" type="sibTrans">
      <dgm:prSet/>
      <dgm:spPr/>
      <dgm:t>
        <a:bodyPr/>
        <a:lstStyle/>
        <a:p>
          <a:endParaRPr lang="zh-CN" altLang="en-US">
            <a:latin typeface="黑体" panose="02010609060101010101" charset="-122"/>
            <a:ea typeface="黑体" panose="02010609060101010101" charset="-122"/>
          </a:endParaRPr>
        </a:p>
      </dgm:t>
    </dgm:pt>
    <dgm:pt modelId="{929E31EB-3F41-43A4-886F-ED43558F61D6}" cxnId="{244985DE-8A67-4AE0-BAD7-4B7770347807}" type="parTrans">
      <dgm:prSet/>
      <dgm:spPr/>
      <dgm:t>
        <a:bodyPr/>
        <a:lstStyle/>
        <a:p>
          <a:endParaRPr lang="zh-CN" altLang="en-US">
            <a:latin typeface="黑体" panose="02010609060101010101" charset="-122"/>
            <a:ea typeface="黑体" panose="02010609060101010101" charset="-122"/>
          </a:endParaRPr>
        </a:p>
      </dgm:t>
    </dgm:pt>
    <dgm:pt modelId="{6989D337-3EC2-44A2-BDA4-E51127BF1040}">
      <dgm:prSet phldrT="[文本]"/>
      <dgm:spPr/>
      <dgm:t>
        <a:bodyPr/>
        <a:lstStyle/>
        <a:p>
          <a:r>
            <a:rPr lang="zh-CN" altLang="en-US">
              <a:latin typeface="黑体" panose="02010609060101010101" charset="-122"/>
              <a:ea typeface="黑体" panose="02010609060101010101" charset="-122"/>
            </a:rPr>
            <a:t>公示牌</a:t>
          </a:r>
        </a:p>
      </dgm:t>
    </dgm:pt>
    <dgm:pt modelId="{674009A2-ECC2-4C9E-9639-2D1D7FDB451F}" cxnId="{244985DE-8A67-4AE0-BAD7-4B7770347807}" type="sibTrans">
      <dgm:prSet/>
      <dgm:spPr/>
      <dgm:t>
        <a:bodyPr/>
        <a:lstStyle/>
        <a:p>
          <a:endParaRPr lang="zh-CN" altLang="en-US">
            <a:latin typeface="黑体" panose="02010609060101010101" charset="-122"/>
            <a:ea typeface="黑体" panose="02010609060101010101" charset="-122"/>
          </a:endParaRPr>
        </a:p>
      </dgm:t>
    </dgm:pt>
    <dgm:pt modelId="{43E381B0-D461-4D11-A2BC-E212FCF820E5}" type="pres">
      <dgm:prSet presAssocID="{5959D8EC-2FD8-4A84-84F8-3FB22D5A87F0}" presName="Name0">
        <dgm:presLayoutVars>
          <dgm:chMax val="7"/>
          <dgm:chPref val="7"/>
          <dgm:dir/>
        </dgm:presLayoutVars>
      </dgm:prSet>
      <dgm:spPr/>
      <dgm:t>
        <a:bodyPr/>
        <a:lstStyle/>
        <a:p/>
      </dgm:t>
    </dgm:pt>
    <dgm:pt modelId="{A3B32217-EE08-40C0-84E8-D1D644445F94}" type="pres">
      <dgm:prSet presAssocID="{5959D8EC-2FD8-4A84-84F8-3FB22D5A87F0}" presName="Name1"/>
      <dgm:spPr/>
      <dgm:t>
        <a:bodyPr/>
        <a:lstStyle/>
        <a:p/>
      </dgm:t>
    </dgm:pt>
    <dgm:pt modelId="{0CC01C26-F96F-4FB9-A96A-930372CF042C}" type="pres">
      <dgm:prSet presAssocID="{5959D8EC-2FD8-4A84-84F8-3FB22D5A87F0}" presName="cycle"/>
      <dgm:spPr/>
      <dgm:t>
        <a:bodyPr/>
        <a:lstStyle/>
        <a:p/>
      </dgm:t>
    </dgm:pt>
    <dgm:pt modelId="{54287B67-2813-42E7-B5BC-B8F74163381A}" type="pres">
      <dgm:prSet presAssocID="{5959D8EC-2FD8-4A84-84F8-3FB22D5A87F0}" presName="srcNode" presStyleLbl="node1" presStyleCnt="7"/>
      <dgm:spPr/>
      <dgm:t>
        <a:bodyPr/>
        <a:lstStyle/>
        <a:p/>
      </dgm:t>
    </dgm:pt>
    <dgm:pt modelId="{E0BB16EC-B010-4863-94A6-412EA8478EFC}" type="pres">
      <dgm:prSet presAssocID="{5959D8EC-2FD8-4A84-84F8-3FB22D5A87F0}" presName="conn" presStyleLbl="parChTrans1D2" presStyleCnt="1"/>
      <dgm:spPr/>
      <dgm:t>
        <a:bodyPr/>
        <a:lstStyle/>
        <a:p/>
      </dgm:t>
    </dgm:pt>
    <dgm:pt modelId="{51CEBA4E-7E5A-4BD7-A959-3BF757E704EA}" type="pres">
      <dgm:prSet presAssocID="{5959D8EC-2FD8-4A84-84F8-3FB22D5A87F0}" presName="extraNode" presStyleLbl="node1" presStyleIdx="1" presStyleCnt="7"/>
      <dgm:spPr/>
      <dgm:t>
        <a:bodyPr/>
        <a:lstStyle/>
        <a:p/>
      </dgm:t>
    </dgm:pt>
    <dgm:pt modelId="{8CFE268E-9CCE-4C40-9F4B-89604BF6373D}" type="pres">
      <dgm:prSet presAssocID="{5959D8EC-2FD8-4A84-84F8-3FB22D5A87F0}" presName="dstNode" presStyleLbl="node1" presStyleIdx="1" presStyleCnt="7"/>
      <dgm:spPr/>
      <dgm:t>
        <a:bodyPr/>
        <a:lstStyle/>
        <a:p/>
      </dgm:t>
    </dgm:pt>
    <dgm:pt modelId="{EFDC7E63-2A1C-4743-9E4D-D83EB481E9E0}" type="pres">
      <dgm:prSet presAssocID="{3CF9E2BA-F561-4C8C-9573-0E9625272B5B}" presName="text_1" presStyleLbl="node1" presStyleIdx="2" presStyleCnt="7">
        <dgm:presLayoutVars>
          <dgm:bulletEnabled val="1"/>
        </dgm:presLayoutVars>
      </dgm:prSet>
      <dgm:spPr/>
      <dgm:t>
        <a:bodyPr/>
        <a:lstStyle/>
        <a:p/>
      </dgm:t>
    </dgm:pt>
    <dgm:pt modelId="{61424EF0-5254-456A-9F6E-410529D9F5E1}" type="pres">
      <dgm:prSet presAssocID="{3CF9E2BA-F561-4C8C-9573-0E9625272B5B}" presName="accent_1"/>
      <dgm:spPr/>
      <dgm:t>
        <a:bodyPr/>
        <a:lstStyle/>
        <a:p/>
      </dgm:t>
    </dgm:pt>
    <dgm:pt modelId="{4356ED85-715F-4E83-B899-778D5B40396F}" type="pres">
      <dgm:prSet presAssocID="{3CF9E2BA-F561-4C8C-9573-0E9625272B5B}" presName="accentRepeatNode" presStyleLbl="solidFgAcc1" presStyleCnt="5"/>
      <dgm:spPr/>
      <dgm:t>
        <a:bodyPr/>
        <a:lstStyle/>
        <a:p/>
      </dgm:t>
    </dgm:pt>
    <dgm:pt modelId="{BECE8591-ACE0-4332-8BB4-EC8130A9D1A0}" type="pres">
      <dgm:prSet presAssocID="{0D3A8A00-818A-4259-A43E-83D68D447477}" presName="text_2" presStyleLbl="node1" presStyleIdx="3" presStyleCnt="7">
        <dgm:presLayoutVars>
          <dgm:bulletEnabled val="1"/>
        </dgm:presLayoutVars>
      </dgm:prSet>
      <dgm:spPr/>
      <dgm:t>
        <a:bodyPr/>
        <a:lstStyle/>
        <a:p/>
      </dgm:t>
    </dgm:pt>
    <dgm:pt modelId="{4576CA43-C1C2-4E1A-83C8-C305FC85A748}" type="pres">
      <dgm:prSet presAssocID="{0D3A8A00-818A-4259-A43E-83D68D447477}" presName="accent_2"/>
      <dgm:spPr/>
      <dgm:t>
        <a:bodyPr/>
        <a:lstStyle/>
        <a:p/>
      </dgm:t>
    </dgm:pt>
    <dgm:pt modelId="{4BB149D8-3FF2-4B98-83A2-E97F708C672D}" type="pres">
      <dgm:prSet presAssocID="{0D3A8A00-818A-4259-A43E-83D68D447477}" presName="accentRepeatNode" presStyleLbl="solidFgAcc1" presStyleIdx="1" presStyleCnt="5"/>
      <dgm:spPr/>
      <dgm:t>
        <a:bodyPr/>
        <a:lstStyle/>
        <a:p/>
      </dgm:t>
    </dgm:pt>
    <dgm:pt modelId="{6818A56E-6301-4691-8977-3D2C3212ECAE}" type="pres">
      <dgm:prSet presAssocID="{0F3AB8B7-B403-476A-88DB-6097C2EDBCA5}" presName="text_3" presStyleLbl="node1" presStyleIdx="4" presStyleCnt="7">
        <dgm:presLayoutVars>
          <dgm:bulletEnabled val="1"/>
        </dgm:presLayoutVars>
      </dgm:prSet>
      <dgm:spPr/>
      <dgm:t>
        <a:bodyPr/>
        <a:lstStyle/>
        <a:p/>
      </dgm:t>
    </dgm:pt>
    <dgm:pt modelId="{A04F89C4-852F-4F2F-B55B-9FD7F4EF3A9D}" type="pres">
      <dgm:prSet presAssocID="{0F3AB8B7-B403-476A-88DB-6097C2EDBCA5}" presName="accent_3"/>
      <dgm:spPr/>
      <dgm:t>
        <a:bodyPr/>
        <a:lstStyle/>
        <a:p/>
      </dgm:t>
    </dgm:pt>
    <dgm:pt modelId="{25702877-6BBF-4399-BE68-0E087EEB867C}" type="pres">
      <dgm:prSet presAssocID="{0F3AB8B7-B403-476A-88DB-6097C2EDBCA5}" presName="accentRepeatNode" presStyleLbl="solidFgAcc1" presStyleIdx="2" presStyleCnt="5"/>
      <dgm:spPr/>
      <dgm:t>
        <a:bodyPr/>
        <a:lstStyle/>
        <a:p/>
      </dgm:t>
    </dgm:pt>
    <dgm:pt modelId="{14A3748A-6046-4E59-AD8E-9AAF3585A611}" type="pres">
      <dgm:prSet presAssocID="{33F39FC2-CD8C-4F74-A262-6DE3885B27B1}" presName="text_4" presStyleLbl="node1" presStyleIdx="5" presStyleCnt="7">
        <dgm:presLayoutVars>
          <dgm:bulletEnabled val="1"/>
        </dgm:presLayoutVars>
      </dgm:prSet>
      <dgm:spPr/>
      <dgm:t>
        <a:bodyPr/>
        <a:lstStyle/>
        <a:p/>
      </dgm:t>
    </dgm:pt>
    <dgm:pt modelId="{326DE74A-DBBA-46A3-AC02-B7CE7709615D}" type="pres">
      <dgm:prSet presAssocID="{33F39FC2-CD8C-4F74-A262-6DE3885B27B1}" presName="accent_4"/>
      <dgm:spPr/>
      <dgm:t>
        <a:bodyPr/>
        <a:lstStyle/>
        <a:p/>
      </dgm:t>
    </dgm:pt>
    <dgm:pt modelId="{46F14F6A-6A2F-40B9-815E-15CD34D3A1BA}" type="pres">
      <dgm:prSet presAssocID="{33F39FC2-CD8C-4F74-A262-6DE3885B27B1}" presName="accentRepeatNode" presStyleLbl="solidFgAcc1" presStyleIdx="3" presStyleCnt="5"/>
      <dgm:spPr/>
      <dgm:t>
        <a:bodyPr/>
        <a:lstStyle/>
        <a:p/>
      </dgm:t>
    </dgm:pt>
    <dgm:pt modelId="{C05D1452-0DC5-469F-850D-833725898893}" type="pres">
      <dgm:prSet presAssocID="{6989D337-3EC2-44A2-BDA4-E51127BF1040}" presName="text_5" presStyleLbl="node1" presStyleIdx="6" presStyleCnt="7">
        <dgm:presLayoutVars>
          <dgm:bulletEnabled val="1"/>
        </dgm:presLayoutVars>
      </dgm:prSet>
      <dgm:spPr/>
      <dgm:t>
        <a:bodyPr/>
        <a:lstStyle/>
        <a:p/>
      </dgm:t>
    </dgm:pt>
    <dgm:pt modelId="{B1681AF7-B71A-43AB-8879-FF1853FF12F3}" type="pres">
      <dgm:prSet presAssocID="{6989D337-3EC2-44A2-BDA4-E51127BF1040}" presName="accent_5"/>
      <dgm:spPr/>
      <dgm:t>
        <a:bodyPr/>
        <a:lstStyle/>
        <a:p/>
      </dgm:t>
    </dgm:pt>
    <dgm:pt modelId="{B363D100-3303-4ACD-83B4-3FAB0A4C18AA}" type="pres">
      <dgm:prSet presAssocID="{6989D337-3EC2-44A2-BDA4-E51127BF1040}" presName="accentRepeatNode" presStyleLbl="solidFgAcc1" presStyleIdx="4" presStyleCnt="5"/>
      <dgm:spPr/>
      <dgm:t>
        <a:bodyPr/>
        <a:lstStyle/>
        <a:p/>
      </dgm:t>
    </dgm:pt>
  </dgm:ptLst>
  <dgm:cxnLst>
    <dgm:cxn modelId="{C2EA16B9-16A3-4C11-89B6-5D8BF142FC3D}" srcId="{5959D8EC-2FD8-4A84-84F8-3FB22D5A87F0}" destId="{3CF9E2BA-F561-4C8C-9573-0E9625272B5B}" srcOrd="0" destOrd="0" parTransId="{A7B3FBFA-9D2C-43B8-AE8E-5F62A485AA41}" sibTransId="{C031DC7C-8526-40B2-A4AF-381FECC15562}"/>
    <dgm:cxn modelId="{BE5879D2-565D-4FE0-954C-D379CB772B70}" srcId="{5959D8EC-2FD8-4A84-84F8-3FB22D5A87F0}" destId="{0D3A8A00-818A-4259-A43E-83D68D447477}" srcOrd="1" destOrd="0" parTransId="{6220E307-A192-40D8-897A-F7E71E77C164}" sibTransId="{9006D3E2-7EDD-41E9-A790-3D892D70151F}"/>
    <dgm:cxn modelId="{AB41CF77-24D0-4B3B-BF8A-F640B8EE19BE}" srcId="{5959D8EC-2FD8-4A84-84F8-3FB22D5A87F0}" destId="{0F3AB8B7-B403-476A-88DB-6097C2EDBCA5}" srcOrd="2" destOrd="0" parTransId="{97AC01B9-C965-41CD-BAA2-26FDB58EBF9F}" sibTransId="{4E37DF5F-C747-4135-8FF3-7A3CBCC88B04}"/>
    <dgm:cxn modelId="{2FDEE9AE-FCC3-46B9-9EB5-D958731D1847}" srcId="{5959D8EC-2FD8-4A84-84F8-3FB22D5A87F0}" destId="{33F39FC2-CD8C-4F74-A262-6DE3885B27B1}" srcOrd="3" destOrd="0" parTransId="{30ACF985-0592-4C6E-B451-23B4B33736E1}" sibTransId="{26CBF618-2688-40A0-90B0-78CF07BA6145}"/>
    <dgm:cxn modelId="{244985DE-8A67-4AE0-BAD7-4B7770347807}" srcId="{5959D8EC-2FD8-4A84-84F8-3FB22D5A87F0}" destId="{6989D337-3EC2-44A2-BDA4-E51127BF1040}" srcOrd="4" destOrd="0" parTransId="{929E31EB-3F41-43A4-886F-ED43558F61D6}" sibTransId="{674009A2-ECC2-4C9E-9639-2D1D7FDB451F}"/>
    <dgm:cxn modelId="{0D344EA1-B92B-42B3-82CF-973E4F0828F4}" type="presOf" srcId="{5959D8EC-2FD8-4A84-84F8-3FB22D5A87F0}" destId="{43E381B0-D461-4D11-A2BC-E212FCF820E5}" srcOrd="0" destOrd="0" presId="urn:microsoft.com/office/officeart/2008/layout/VerticalCurvedList"/>
    <dgm:cxn modelId="{14EF7015-A266-4899-AF57-BDB8895B5CEA}" type="presParOf" srcId="{43E381B0-D461-4D11-A2BC-E212FCF820E5}" destId="{A3B32217-EE08-40C0-84E8-D1D644445F94}" srcOrd="0" destOrd="0" presId="urn:microsoft.com/office/officeart/2008/layout/VerticalCurvedList"/>
    <dgm:cxn modelId="{8B1ED351-0133-405F-9735-86E5741B661E}" type="presParOf" srcId="{A3B32217-EE08-40C0-84E8-D1D644445F94}" destId="{0CC01C26-F96F-4FB9-A96A-930372CF042C}" srcOrd="0" destOrd="0" presId="urn:microsoft.com/office/officeart/2008/layout/VerticalCurvedList"/>
    <dgm:cxn modelId="{D664EFD5-DD33-4A11-A512-7F7B119C0E9F}" type="presParOf" srcId="{0CC01C26-F96F-4FB9-A96A-930372CF042C}" destId="{54287B67-2813-42E7-B5BC-B8F74163381A}" srcOrd="0" destOrd="0" presId="urn:microsoft.com/office/officeart/2008/layout/VerticalCurvedList"/>
    <dgm:cxn modelId="{DDE08C79-EE73-4755-8838-CE9C0A95DB99}" type="presParOf" srcId="{0CC01C26-F96F-4FB9-A96A-930372CF042C}" destId="{E0BB16EC-B010-4863-94A6-412EA8478EFC}" srcOrd="1" destOrd="0" presId="urn:microsoft.com/office/officeart/2008/layout/VerticalCurvedList"/>
    <dgm:cxn modelId="{1C750DC0-BCA3-443B-9945-B371747F3C34}" type="presOf" srcId="{C031DC7C-8526-40B2-A4AF-381FECC15562}" destId="{E0BB16EC-B010-4863-94A6-412EA8478EFC}" srcOrd="0" destOrd="0" presId="urn:microsoft.com/office/officeart/2008/layout/VerticalCurvedList"/>
    <dgm:cxn modelId="{048C8BD9-99F1-4410-B182-160A2CE38909}" type="presParOf" srcId="{0CC01C26-F96F-4FB9-A96A-930372CF042C}" destId="{51CEBA4E-7E5A-4BD7-A959-3BF757E704EA}" srcOrd="2" destOrd="0" presId="urn:microsoft.com/office/officeart/2008/layout/VerticalCurvedList"/>
    <dgm:cxn modelId="{59C889FF-E510-411F-A010-C96064AE3F6D}" type="presParOf" srcId="{0CC01C26-F96F-4FB9-A96A-930372CF042C}" destId="{8CFE268E-9CCE-4C40-9F4B-89604BF6373D}" srcOrd="3" destOrd="0" presId="urn:microsoft.com/office/officeart/2008/layout/VerticalCurvedList"/>
    <dgm:cxn modelId="{728A7153-CE90-42F8-A523-CA976CB56258}" type="presParOf" srcId="{A3B32217-EE08-40C0-84E8-D1D644445F94}" destId="{EFDC7E63-2A1C-4743-9E4D-D83EB481E9E0}" srcOrd="1" destOrd="0" presId="urn:microsoft.com/office/officeart/2008/layout/VerticalCurvedList"/>
    <dgm:cxn modelId="{1E56A64B-0523-4A74-989B-38DEF1AFE864}" type="presOf" srcId="{3CF9E2BA-F561-4C8C-9573-0E9625272B5B}" destId="{EFDC7E63-2A1C-4743-9E4D-D83EB481E9E0}" srcOrd="0" destOrd="0" presId="urn:microsoft.com/office/officeart/2008/layout/VerticalCurvedList"/>
    <dgm:cxn modelId="{38F5F42D-461B-4384-99BB-51285B4744B7}" type="presParOf" srcId="{A3B32217-EE08-40C0-84E8-D1D644445F94}" destId="{61424EF0-5254-456A-9F6E-410529D9F5E1}" srcOrd="2" destOrd="0" presId="urn:microsoft.com/office/officeart/2008/layout/VerticalCurvedList"/>
    <dgm:cxn modelId="{E3A52E93-68F0-4772-A55D-BAD8ADE26056}" type="presParOf" srcId="{61424EF0-5254-456A-9F6E-410529D9F5E1}" destId="{4356ED85-715F-4E83-B899-778D5B40396F}" srcOrd="0" destOrd="0" presId="urn:microsoft.com/office/officeart/2008/layout/VerticalCurvedList"/>
    <dgm:cxn modelId="{4545B275-1F1A-40C2-9CF8-AAF67678A7E2}" type="presParOf" srcId="{A3B32217-EE08-40C0-84E8-D1D644445F94}" destId="{BECE8591-ACE0-4332-8BB4-EC8130A9D1A0}" srcOrd="3" destOrd="0" presId="urn:microsoft.com/office/officeart/2008/layout/VerticalCurvedList"/>
    <dgm:cxn modelId="{9CF67F55-E8E6-4112-B0A2-B5AC17338C2A}" type="presOf" srcId="{0D3A8A00-818A-4259-A43E-83D68D447477}" destId="{BECE8591-ACE0-4332-8BB4-EC8130A9D1A0}" srcOrd="0" destOrd="0" presId="urn:microsoft.com/office/officeart/2008/layout/VerticalCurvedList"/>
    <dgm:cxn modelId="{1291E9C9-262B-4F8E-A60D-EA4213248873}" type="presParOf" srcId="{A3B32217-EE08-40C0-84E8-D1D644445F94}" destId="{4576CA43-C1C2-4E1A-83C8-C305FC85A748}" srcOrd="4" destOrd="0" presId="urn:microsoft.com/office/officeart/2008/layout/VerticalCurvedList"/>
    <dgm:cxn modelId="{456C2CE0-78E4-4195-824D-5ACBB080F173}" type="presParOf" srcId="{4576CA43-C1C2-4E1A-83C8-C305FC85A748}" destId="{4BB149D8-3FF2-4B98-83A2-E97F708C672D}" srcOrd="0" destOrd="0" presId="urn:microsoft.com/office/officeart/2008/layout/VerticalCurvedList"/>
    <dgm:cxn modelId="{F1E04E38-CA40-4B4A-ACCE-257E190B565F}" type="presParOf" srcId="{A3B32217-EE08-40C0-84E8-D1D644445F94}" destId="{6818A56E-6301-4691-8977-3D2C3212ECAE}" srcOrd="5" destOrd="0" presId="urn:microsoft.com/office/officeart/2008/layout/VerticalCurvedList"/>
    <dgm:cxn modelId="{FD7B65CB-4CE1-4755-A301-7C0E1E197A55}" type="presOf" srcId="{0F3AB8B7-B403-476A-88DB-6097C2EDBCA5}" destId="{6818A56E-6301-4691-8977-3D2C3212ECAE}" srcOrd="0" destOrd="0" presId="urn:microsoft.com/office/officeart/2008/layout/VerticalCurvedList"/>
    <dgm:cxn modelId="{ECC3932F-56C1-4056-B660-571709C3D501}" type="presParOf" srcId="{A3B32217-EE08-40C0-84E8-D1D644445F94}" destId="{A04F89C4-852F-4F2F-B55B-9FD7F4EF3A9D}" srcOrd="6" destOrd="0" presId="urn:microsoft.com/office/officeart/2008/layout/VerticalCurvedList"/>
    <dgm:cxn modelId="{8C2772C4-7814-4213-A977-F9E406DEE67C}" type="presParOf" srcId="{A04F89C4-852F-4F2F-B55B-9FD7F4EF3A9D}" destId="{25702877-6BBF-4399-BE68-0E087EEB867C}" srcOrd="0" destOrd="0" presId="urn:microsoft.com/office/officeart/2008/layout/VerticalCurvedList"/>
    <dgm:cxn modelId="{C5F0E441-D8A0-4F3C-806C-A840A87A90C6}" type="presParOf" srcId="{A3B32217-EE08-40C0-84E8-D1D644445F94}" destId="{14A3748A-6046-4E59-AD8E-9AAF3585A611}" srcOrd="7" destOrd="0" presId="urn:microsoft.com/office/officeart/2008/layout/VerticalCurvedList"/>
    <dgm:cxn modelId="{E8291FB5-6D64-4CA6-B686-0A337797C7EF}" type="presOf" srcId="{33F39FC2-CD8C-4F74-A262-6DE3885B27B1}" destId="{14A3748A-6046-4E59-AD8E-9AAF3585A611}" srcOrd="0" destOrd="0" presId="urn:microsoft.com/office/officeart/2008/layout/VerticalCurvedList"/>
    <dgm:cxn modelId="{F2C3A669-A871-410F-AA78-3FECBDF1A9C9}" type="presParOf" srcId="{A3B32217-EE08-40C0-84E8-D1D644445F94}" destId="{326DE74A-DBBA-46A3-AC02-B7CE7709615D}" srcOrd="8" destOrd="0" presId="urn:microsoft.com/office/officeart/2008/layout/VerticalCurvedList"/>
    <dgm:cxn modelId="{156B1F84-6642-4BD1-A09E-B222F6CC2606}" type="presParOf" srcId="{326DE74A-DBBA-46A3-AC02-B7CE7709615D}" destId="{46F14F6A-6A2F-40B9-815E-15CD34D3A1BA}" srcOrd="0" destOrd="0" presId="urn:microsoft.com/office/officeart/2008/layout/VerticalCurvedList"/>
    <dgm:cxn modelId="{0E8161DA-7F71-47DD-9A7B-548F43D1AC67}" type="presParOf" srcId="{A3B32217-EE08-40C0-84E8-D1D644445F94}" destId="{C05D1452-0DC5-469F-850D-833725898893}" srcOrd="9" destOrd="0" presId="urn:microsoft.com/office/officeart/2008/layout/VerticalCurvedList"/>
    <dgm:cxn modelId="{5B5169CE-DC9C-4E4E-A9AD-E5CBA9FD7524}" type="presOf" srcId="{6989D337-3EC2-44A2-BDA4-E51127BF1040}" destId="{C05D1452-0DC5-469F-850D-833725898893}" srcOrd="0" destOrd="0" presId="urn:microsoft.com/office/officeart/2008/layout/VerticalCurvedList"/>
    <dgm:cxn modelId="{0A9BF437-32AC-42D3-84F9-93A0942AB061}" type="presParOf" srcId="{A3B32217-EE08-40C0-84E8-D1D644445F94}" destId="{B1681AF7-B71A-43AB-8879-FF1853FF12F3}" srcOrd="10" destOrd="0" presId="urn:microsoft.com/office/officeart/2008/layout/VerticalCurvedList"/>
    <dgm:cxn modelId="{F7CE8C79-BFB4-49B3-B33F-06393C7DA8C8}" type="presParOf" srcId="{B1681AF7-B71A-43AB-8879-FF1853FF12F3}" destId="{B363D100-3303-4ACD-83B4-3FAB0A4C18AA}"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83599" cy="3970867"/>
        <a:chOff x="0" y="0"/>
        <a:chExt cx="8483599" cy="3970867"/>
      </a:xfrm>
    </dsp:grpSpPr>
    <dsp:sp modelId="{997FE33D-E9F5-4565-ADAF-6C3433591EE6}">
      <dsp:nvSpPr>
        <dsp:cNvPr id="3" name="圆角矩形 2"/>
        <dsp:cNvSpPr/>
      </dsp:nvSpPr>
      <dsp:spPr bwMode="white">
        <a:xfrm>
          <a:off x="0" y="473878"/>
          <a:ext cx="8483599" cy="1417955"/>
        </a:xfrm>
        <a:prstGeom prst="roundRect">
          <a:avLst/>
        </a:prstGeom>
        <a:solidFill>
          <a:schemeClr val="bg1"/>
        </a:solidFill>
        <a:ln w="28575">
          <a:solidFill>
            <a:srgbClr val="09599E"/>
          </a:solidFill>
        </a:ln>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重污染天气应急减排措施，是在落实大气污染治理</a:t>
          </a:r>
          <a:r>
            <a:rPr kumimoji="0" lang="zh-CN" altLang="en-US" sz="2400" b="1"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日常措施的基础上</a:t>
          </a: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，对减排力度的进一步强化</a:t>
          </a:r>
          <a:endParaRPr lang="zh-CN" altLang="en-US" sz="2400" b="1">
            <a:latin typeface="黑体" panose="02010609060101010101" pitchFamily="49" charset="-122"/>
            <a:ea typeface="黑体" panose="02010609060101010101" pitchFamily="49" charset="-122"/>
          </a:endParaRPr>
        </a:p>
      </dsp:txBody>
      <dsp:txXfrm>
        <a:off x="0" y="473878"/>
        <a:ext cx="8483599" cy="1417955"/>
      </dsp:txXfrm>
    </dsp:sp>
    <dsp:sp modelId="{D484410F-C634-47ED-B6F7-345F183AAB49}">
      <dsp:nvSpPr>
        <dsp:cNvPr id="4" name="圆角矩形 3"/>
        <dsp:cNvSpPr/>
      </dsp:nvSpPr>
      <dsp:spPr bwMode="white">
        <a:xfrm>
          <a:off x="0" y="2079034"/>
          <a:ext cx="8483599" cy="1417955"/>
        </a:xfrm>
        <a:prstGeom prst="roundRect">
          <a:avLst/>
        </a:prstGeom>
        <a:solidFill>
          <a:schemeClr val="bg1"/>
        </a:solidFill>
        <a:ln w="28575">
          <a:solidFill>
            <a:srgbClr val="09599E"/>
          </a:solidFill>
        </a:ln>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50000"/>
            </a:lnSpc>
            <a:spcBef>
              <a:spcPct val="0"/>
            </a:spcBef>
            <a:spcAft>
              <a:spcPct val="35000"/>
            </a:spcAft>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按照减排措施启动后能够</a:t>
          </a:r>
          <a:r>
            <a:rPr kumimoji="0" lang="zh-CN" altLang="en-US" sz="2400" b="1" i="0" u="none" strike="noStrike" cap="none" normalizeH="0" baseline="0">
              <a:ln>
                <a:noFill/>
              </a:ln>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降低一级污染水平</a:t>
          </a: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的目标，确定重污染天气应急减排措施</a:t>
          </a:r>
          <a:endParaRPr lang="zh-CN" altLang="en-US" sz="2400" b="1">
            <a:latin typeface="黑体" panose="02010609060101010101" pitchFamily="49" charset="-122"/>
            <a:ea typeface="黑体" panose="02010609060101010101" pitchFamily="49" charset="-122"/>
          </a:endParaRPr>
        </a:p>
      </dsp:txBody>
      <dsp:txXfrm>
        <a:off x="0" y="2079034"/>
        <a:ext cx="8483599" cy="1417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83599" cy="4372018"/>
        <a:chOff x="0" y="0"/>
        <a:chExt cx="8483599" cy="4372018"/>
      </a:xfrm>
    </dsp:grpSpPr>
    <dsp:sp modelId="{997FE33D-E9F5-4565-ADAF-6C3433591EE6}">
      <dsp:nvSpPr>
        <dsp:cNvPr id="3" name="圆角矩形 2"/>
        <dsp:cNvSpPr/>
      </dsp:nvSpPr>
      <dsp:spPr bwMode="white">
        <a:xfrm>
          <a:off x="0" y="116669"/>
          <a:ext cx="8483599" cy="1254760"/>
        </a:xfrm>
        <a:prstGeom prst="roundRect">
          <a:avLst/>
        </a:prstGeom>
        <a:solidFill>
          <a:schemeClr val="bg1"/>
        </a:solidFill>
        <a:ln w="28575">
          <a:solidFill>
            <a:srgbClr val="09599E"/>
          </a:solidFill>
        </a:ln>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30000"/>
            </a:lnSpc>
            <a:spcBef>
              <a:spcPct val="0"/>
            </a:spcBef>
            <a:spcAft>
              <a:spcPct val="35000"/>
            </a:spcAft>
          </a:pPr>
          <a:r>
            <a:rPr lang="zh-TW" sz="2400">
              <a:solidFill>
                <a:schemeClr val="tx1"/>
              </a:solidFill>
              <a:latin typeface="黑体" panose="02010609060101010101" pitchFamily="49" charset="-122"/>
              <a:ea typeface="黑体" panose="02010609060101010101" pitchFamily="49" charset="-122"/>
            </a:rPr>
            <a:t>逐个排查本行政区域内各类污染源，摸清污染排放实际情况，</a:t>
          </a:r>
          <a:r>
            <a:rPr lang="zh-CN" sz="2400">
              <a:solidFill>
                <a:schemeClr val="tx1"/>
              </a:solidFill>
              <a:latin typeface="黑体" panose="02010609060101010101" pitchFamily="49" charset="-122"/>
              <a:ea typeface="黑体" panose="02010609060101010101" pitchFamily="49" charset="-122"/>
            </a:rPr>
            <a:t>做到</a:t>
          </a:r>
          <a:r>
            <a:rPr lang="zh-CN" sz="2400">
              <a:solidFill>
                <a:srgbClr val="FF0000"/>
              </a:solidFill>
              <a:latin typeface="黑体" panose="02010609060101010101" pitchFamily="49" charset="-122"/>
              <a:ea typeface="黑体" panose="02010609060101010101" pitchFamily="49" charset="-122"/>
            </a:rPr>
            <a:t>涉气污染源全覆盖</a:t>
          </a:r>
          <a:r>
            <a:rPr lang="zh-CN" sz="2400">
              <a:solidFill>
                <a:schemeClr val="tx1"/>
              </a:solidFill>
              <a:latin typeface="黑体" panose="02010609060101010101" pitchFamily="49" charset="-122"/>
              <a:ea typeface="黑体" panose="02010609060101010101" pitchFamily="49" charset="-122"/>
            </a:rPr>
            <a:t>，</a:t>
          </a:r>
          <a:r>
            <a:rPr lang="zh-CN" sz="2400">
              <a:solidFill>
                <a:srgbClr val="FF0000"/>
              </a:solidFill>
              <a:latin typeface="黑体" panose="02010609060101010101" pitchFamily="49" charset="-122"/>
              <a:ea typeface="黑体" panose="02010609060101010101" pitchFamily="49" charset="-122"/>
            </a:rPr>
            <a:t>长期停产企业</a:t>
          </a:r>
          <a:r>
            <a:rPr lang="zh-CN" sz="2400">
              <a:solidFill>
                <a:schemeClr val="tx1"/>
              </a:solidFill>
              <a:latin typeface="黑体" panose="02010609060101010101" pitchFamily="49" charset="-122"/>
              <a:ea typeface="黑体" panose="02010609060101010101" pitchFamily="49" charset="-122"/>
            </a:rPr>
            <a:t>需在清单中明确</a:t>
          </a:r>
          <a:endParaRPr lang="zh-CN" altLang="en-US" sz="2400">
            <a:solidFill>
              <a:schemeClr val="tx1"/>
            </a:solidFill>
            <a:latin typeface="黑体" panose="02010609060101010101" pitchFamily="49" charset="-122"/>
            <a:ea typeface="黑体" panose="02010609060101010101" pitchFamily="49" charset="-122"/>
          </a:endParaRPr>
        </a:p>
      </dsp:txBody>
      <dsp:txXfrm>
        <a:off x="0" y="116669"/>
        <a:ext cx="8483599" cy="1254760"/>
      </dsp:txXfrm>
    </dsp:sp>
    <dsp:sp modelId="{7233C724-A12D-4C12-9F96-86B907BD5833}">
      <dsp:nvSpPr>
        <dsp:cNvPr id="4" name="圆角矩形 3"/>
        <dsp:cNvSpPr/>
      </dsp:nvSpPr>
      <dsp:spPr bwMode="white">
        <a:xfrm>
          <a:off x="0" y="1558629"/>
          <a:ext cx="8483599" cy="1254760"/>
        </a:xfrm>
        <a:prstGeom prst="roundRect">
          <a:avLst/>
        </a:prstGeom>
        <a:solidFill>
          <a:schemeClr val="bg1"/>
        </a:solidFill>
        <a:ln w="28575">
          <a:solidFill>
            <a:srgbClr val="09599E"/>
          </a:solidFill>
        </a:ln>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30000"/>
            </a:lnSpc>
            <a:spcBef>
              <a:spcPct val="0"/>
            </a:spcBef>
            <a:spcAft>
              <a:spcPct val="35000"/>
            </a:spcAft>
          </a:pPr>
          <a:r>
            <a:rPr lang="zh-CN" sz="2400">
              <a:solidFill>
                <a:schemeClr val="tx1"/>
              </a:solidFill>
              <a:latin typeface="黑体" panose="02010609060101010101" pitchFamily="49" charset="-122"/>
              <a:ea typeface="黑体" panose="02010609060101010101" pitchFamily="49" charset="-122"/>
            </a:rPr>
            <a:t>当各项应急减排措施</a:t>
          </a:r>
          <a:r>
            <a:rPr lang="zh-CN" sz="2400">
              <a:solidFill>
                <a:srgbClr val="FF0000"/>
              </a:solidFill>
              <a:latin typeface="黑体" panose="02010609060101010101" pitchFamily="49" charset="-122"/>
              <a:ea typeface="黑体" panose="02010609060101010101" pitchFamily="49" charset="-122"/>
            </a:rPr>
            <a:t>满足应急减排比例总体要求时</a:t>
          </a:r>
          <a:r>
            <a:rPr lang="zh-CN" sz="2400">
              <a:solidFill>
                <a:schemeClr val="tx1"/>
              </a:solidFill>
              <a:latin typeface="黑体" panose="02010609060101010101" pitchFamily="49" charset="-122"/>
              <a:ea typeface="黑体" panose="02010609060101010101" pitchFamily="49" charset="-122"/>
            </a:rPr>
            <a:t>，原则上可不对其他污染源采取管控措施，但需在清单中明确</a:t>
          </a:r>
          <a:endParaRPr lang="zh-CN" altLang="en-US" sz="2400">
            <a:solidFill>
              <a:schemeClr val="tx1"/>
            </a:solidFill>
            <a:latin typeface="黑体" panose="02010609060101010101" pitchFamily="49" charset="-122"/>
            <a:ea typeface="黑体" panose="02010609060101010101" pitchFamily="49" charset="-122"/>
          </a:endParaRPr>
        </a:p>
      </dsp:txBody>
      <dsp:txXfrm>
        <a:off x="0" y="1558629"/>
        <a:ext cx="8483599" cy="1254760"/>
      </dsp:txXfrm>
    </dsp:sp>
    <dsp:sp modelId="{D484410F-C634-47ED-B6F7-345F183AAB49}">
      <dsp:nvSpPr>
        <dsp:cNvPr id="5" name="圆角矩形 4"/>
        <dsp:cNvSpPr/>
      </dsp:nvSpPr>
      <dsp:spPr bwMode="white">
        <a:xfrm>
          <a:off x="0" y="3000589"/>
          <a:ext cx="8483599" cy="1254760"/>
        </a:xfrm>
        <a:prstGeom prst="roundRect">
          <a:avLst/>
        </a:prstGeom>
        <a:solidFill>
          <a:schemeClr val="bg1"/>
        </a:solidFill>
        <a:ln w="28575">
          <a:solidFill>
            <a:srgbClr val="09599E"/>
          </a:solidFill>
        </a:ln>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30000"/>
            </a:lnSpc>
            <a:spcBef>
              <a:spcPct val="0"/>
            </a:spcBef>
            <a:spcAft>
              <a:spcPct val="35000"/>
            </a:spcAft>
          </a:pPr>
          <a:r>
            <a:rPr lang="zh-CN" altLang="en-US" sz="2400">
              <a:solidFill>
                <a:schemeClr val="tx1"/>
              </a:solidFill>
              <a:latin typeface="黑体" panose="02010609060101010101" pitchFamily="49" charset="-122"/>
              <a:ea typeface="黑体" panose="02010609060101010101" pitchFamily="49" charset="-122"/>
            </a:rPr>
            <a:t>各地根据当地产业结构调整情况，</a:t>
          </a:r>
          <a:r>
            <a:rPr lang="zh-CN" altLang="en-US" sz="2400">
              <a:solidFill>
                <a:srgbClr val="FF0000"/>
              </a:solidFill>
              <a:latin typeface="黑体" panose="02010609060101010101" pitchFamily="49" charset="-122"/>
              <a:ea typeface="黑体" panose="02010609060101010101" pitchFamily="49" charset="-122"/>
            </a:rPr>
            <a:t>每年</a:t>
          </a:r>
          <a:r>
            <a:rPr lang="zh-CN" altLang="en-US" sz="2400">
              <a:solidFill>
                <a:schemeClr val="tx1"/>
              </a:solidFill>
              <a:latin typeface="黑体" panose="02010609060101010101" pitchFamily="49" charset="-122"/>
              <a:ea typeface="黑体" panose="02010609060101010101" pitchFamily="49" charset="-122"/>
            </a:rPr>
            <a:t>定期开展减排措施项目清单修订工作</a:t>
          </a:r>
        </a:p>
      </dsp:txBody>
      <dsp:txXfrm>
        <a:off x="0" y="3000589"/>
        <a:ext cx="8483599" cy="1254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13420" cy="5418667"/>
        <a:chOff x="0" y="0"/>
        <a:chExt cx="6813420" cy="5418667"/>
      </a:xfrm>
    </dsp:grpSpPr>
    <dsp:sp modelId="{E0BB16EC-B010-4863-94A6-412EA8478EFC}">
      <dsp:nvSpPr>
        <dsp:cNvPr id="4" name="空心弧 3"/>
        <dsp:cNvSpPr/>
      </dsp:nvSpPr>
      <dsp:spPr bwMode="white">
        <a:xfrm>
          <a:off x="-6062999" y="-950011"/>
          <a:ext cx="7318688" cy="7318688"/>
        </a:xfrm>
        <a:prstGeom prst="blockArc">
          <a:avLst>
            <a:gd name="adj1" fmla="val 18900000"/>
            <a:gd name="adj2" fmla="val 2700000"/>
            <a:gd name="adj3" fmla="val 247"/>
          </a:avLst>
        </a:prstGeom>
      </dsp:spPr>
      <dsp:style>
        <a:lnRef idx="2">
          <a:schemeClr val="accent2"/>
        </a:lnRef>
        <a:fillRef idx="0">
          <a:schemeClr val="accent3">
            <a:tint val="90000"/>
          </a:schemeClr>
        </a:fillRef>
        <a:effectRef idx="0">
          <a:scrgbClr r="0" g="0" b="0"/>
        </a:effectRef>
        <a:fontRef idx="minor"/>
      </dsp:style>
      <dsp:txXfrm>
        <a:off x="-6062999" y="-950011"/>
        <a:ext cx="7318688" cy="7318688"/>
      </dsp:txXfrm>
    </dsp:sp>
    <dsp:sp modelId="{EFDC7E63-2A1C-4743-9E4D-D83EB481E9E0}">
      <dsp:nvSpPr>
        <dsp:cNvPr id="7" name="矩形 6"/>
        <dsp:cNvSpPr/>
      </dsp:nvSpPr>
      <dsp:spPr bwMode="white">
        <a:xfrm>
          <a:off x="586300" y="338558"/>
          <a:ext cx="6227120" cy="677550"/>
        </a:xfrm>
        <a:prstGeom prst="rect">
          <a:avLst/>
        </a:prstGeom>
      </dsp:spPr>
      <dsp:style>
        <a:lnRef idx="2">
          <a:schemeClr val="lt1"/>
        </a:lnRef>
        <a:fillRef idx="1">
          <a:schemeClr val="accent4"/>
        </a:fillRef>
        <a:effectRef idx="0">
          <a:scrgbClr r="0" g="0" b="0"/>
        </a:effectRef>
        <a:fontRef idx="minor">
          <a:schemeClr val="lt1"/>
        </a:fontRef>
      </dsp:style>
      <dsp:txBody>
        <a:bodyPr lIns="537805" tIns="83820" rIns="83820" bIns="8382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企业概况</a:t>
          </a:r>
        </a:p>
      </dsp:txBody>
      <dsp:txXfrm>
        <a:off x="586300" y="338558"/>
        <a:ext cx="6227120" cy="677550"/>
      </dsp:txXfrm>
    </dsp:sp>
    <dsp:sp modelId="{4356ED85-715F-4E83-B899-778D5B40396F}">
      <dsp:nvSpPr>
        <dsp:cNvPr id="8" name="椭圆 7"/>
        <dsp:cNvSpPr/>
      </dsp:nvSpPr>
      <dsp:spPr bwMode="white">
        <a:xfrm>
          <a:off x="162831" y="253865"/>
          <a:ext cx="846938" cy="846938"/>
        </a:xfrm>
        <a:prstGeom prst="ellipse">
          <a:avLst/>
        </a:prstGeom>
      </dsp:spPr>
      <dsp:style>
        <a:lnRef idx="2">
          <a:schemeClr val="accent2"/>
        </a:lnRef>
        <a:fillRef idx="1">
          <a:schemeClr val="lt1"/>
        </a:fillRef>
        <a:effectRef idx="0">
          <a:scrgbClr r="0" g="0" b="0"/>
        </a:effectRef>
        <a:fontRef idx="minor"/>
      </dsp:style>
      <dsp:txXfrm>
        <a:off x="162831" y="253865"/>
        <a:ext cx="846938" cy="846938"/>
      </dsp:txXfrm>
    </dsp:sp>
    <dsp:sp modelId="{BECE8591-ACE0-4332-8BB4-EC8130A9D1A0}">
      <dsp:nvSpPr>
        <dsp:cNvPr id="9" name="矩形 8"/>
        <dsp:cNvSpPr/>
      </dsp:nvSpPr>
      <dsp:spPr bwMode="white">
        <a:xfrm>
          <a:off x="1071812" y="1354558"/>
          <a:ext cx="5741608" cy="677550"/>
        </a:xfrm>
        <a:prstGeom prst="rect">
          <a:avLst/>
        </a:prstGeom>
      </dsp:spPr>
      <dsp:style>
        <a:lnRef idx="2">
          <a:schemeClr val="lt1"/>
        </a:lnRef>
        <a:fillRef idx="1">
          <a:schemeClr val="accent5"/>
        </a:fillRef>
        <a:effectRef idx="0">
          <a:scrgbClr r="0" g="0" b="0"/>
        </a:effectRef>
        <a:fontRef idx="minor">
          <a:schemeClr val="lt1"/>
        </a:fontRef>
      </dsp:style>
      <dsp:txBody>
        <a:bodyPr lIns="537805" tIns="83820" rIns="83820" bIns="8382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应急组织机构</a:t>
          </a:r>
        </a:p>
      </dsp:txBody>
      <dsp:txXfrm>
        <a:off x="1071812" y="1354558"/>
        <a:ext cx="5741608" cy="677550"/>
      </dsp:txXfrm>
    </dsp:sp>
    <dsp:sp modelId="{4BB149D8-3FF2-4B98-83A2-E97F708C672D}">
      <dsp:nvSpPr>
        <dsp:cNvPr id="10" name="椭圆 9"/>
        <dsp:cNvSpPr/>
      </dsp:nvSpPr>
      <dsp:spPr bwMode="white">
        <a:xfrm>
          <a:off x="648344" y="1269865"/>
          <a:ext cx="846938" cy="846938"/>
        </a:xfrm>
        <a:prstGeom prst="ellipse">
          <a:avLst/>
        </a:prstGeom>
      </dsp:spPr>
      <dsp:style>
        <a:lnRef idx="2">
          <a:schemeClr val="accent3"/>
        </a:lnRef>
        <a:fillRef idx="1">
          <a:schemeClr val="lt1"/>
        </a:fillRef>
        <a:effectRef idx="0">
          <a:scrgbClr r="0" g="0" b="0"/>
        </a:effectRef>
        <a:fontRef idx="minor"/>
      </dsp:style>
      <dsp:txXfrm>
        <a:off x="648344" y="1269865"/>
        <a:ext cx="846938" cy="846938"/>
      </dsp:txXfrm>
    </dsp:sp>
    <dsp:sp modelId="{6818A56E-6301-4691-8977-3D2C3212ECAE}">
      <dsp:nvSpPr>
        <dsp:cNvPr id="11" name="矩形 10"/>
        <dsp:cNvSpPr/>
      </dsp:nvSpPr>
      <dsp:spPr bwMode="white">
        <a:xfrm>
          <a:off x="1220826" y="2370558"/>
          <a:ext cx="5592594" cy="677550"/>
        </a:xfrm>
        <a:prstGeom prst="rect">
          <a:avLst/>
        </a:prstGeom>
      </dsp:spPr>
      <dsp:style>
        <a:lnRef idx="2">
          <a:schemeClr val="lt1"/>
        </a:lnRef>
        <a:fillRef idx="1">
          <a:schemeClr val="accent6"/>
        </a:fillRef>
        <a:effectRef idx="0">
          <a:scrgbClr r="0" g="0" b="0"/>
        </a:effectRef>
        <a:fontRef idx="minor">
          <a:schemeClr val="lt1"/>
        </a:fontRef>
      </dsp:style>
      <dsp:txBody>
        <a:bodyPr lIns="537805" tIns="83820" rIns="83820" bIns="8382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zh-CN">
              <a:latin typeface="黑体" panose="02010609060101010101" pitchFamily="49" charset="-122"/>
              <a:ea typeface="黑体" panose="02010609060101010101" pitchFamily="49" charset="-122"/>
            </a:rPr>
            <a:t>重污染天气应急响应措施</a:t>
          </a:r>
          <a:endParaRPr lang="zh-CN" altLang="en-US">
            <a:latin typeface="黑体" panose="02010609060101010101" pitchFamily="49" charset="-122"/>
            <a:ea typeface="黑体" panose="02010609060101010101" pitchFamily="49" charset="-122"/>
          </a:endParaRPr>
        </a:p>
      </dsp:txBody>
      <dsp:txXfrm>
        <a:off x="1220826" y="2370558"/>
        <a:ext cx="5592594" cy="677550"/>
      </dsp:txXfrm>
    </dsp:sp>
    <dsp:sp modelId="{25702877-6BBF-4399-BE68-0E087EEB867C}">
      <dsp:nvSpPr>
        <dsp:cNvPr id="12" name="椭圆 11"/>
        <dsp:cNvSpPr/>
      </dsp:nvSpPr>
      <dsp:spPr bwMode="white">
        <a:xfrm>
          <a:off x="797357" y="2285865"/>
          <a:ext cx="846938" cy="846938"/>
        </a:xfrm>
        <a:prstGeom prst="ellipse">
          <a:avLst/>
        </a:prstGeom>
      </dsp:spPr>
      <dsp:style>
        <a:lnRef idx="2">
          <a:schemeClr val="accent4"/>
        </a:lnRef>
        <a:fillRef idx="1">
          <a:schemeClr val="lt1"/>
        </a:fillRef>
        <a:effectRef idx="0">
          <a:scrgbClr r="0" g="0" b="0"/>
        </a:effectRef>
        <a:fontRef idx="minor"/>
      </dsp:style>
      <dsp:txXfrm>
        <a:off x="797357" y="2285865"/>
        <a:ext cx="846938" cy="846938"/>
      </dsp:txXfrm>
    </dsp:sp>
    <dsp:sp modelId="{14A3748A-6046-4E59-AD8E-9AAF3585A611}">
      <dsp:nvSpPr>
        <dsp:cNvPr id="13" name="矩形 12"/>
        <dsp:cNvSpPr/>
      </dsp:nvSpPr>
      <dsp:spPr bwMode="white">
        <a:xfrm>
          <a:off x="1071812" y="3386559"/>
          <a:ext cx="5741608" cy="677550"/>
        </a:xfrm>
        <a:prstGeom prst="rect">
          <a:avLst/>
        </a:prstGeom>
      </dsp:spPr>
      <dsp:style>
        <a:lnRef idx="2">
          <a:schemeClr val="lt1"/>
        </a:lnRef>
        <a:fillRef idx="1">
          <a:schemeClr val="accent2"/>
        </a:fillRef>
        <a:effectRef idx="0">
          <a:scrgbClr r="0" g="0" b="0"/>
        </a:effectRef>
        <a:fontRef idx="minor">
          <a:schemeClr val="lt1"/>
        </a:fontRef>
      </dsp:style>
      <dsp:txBody>
        <a:bodyPr lIns="537805" tIns="83820" rIns="83820" bIns="8382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制度保障</a:t>
          </a:r>
        </a:p>
      </dsp:txBody>
      <dsp:txXfrm>
        <a:off x="1071812" y="3386559"/>
        <a:ext cx="5741608" cy="677550"/>
      </dsp:txXfrm>
    </dsp:sp>
    <dsp:sp modelId="{46F14F6A-6A2F-40B9-815E-15CD34D3A1BA}">
      <dsp:nvSpPr>
        <dsp:cNvPr id="14" name="椭圆 13"/>
        <dsp:cNvSpPr/>
      </dsp:nvSpPr>
      <dsp:spPr bwMode="white">
        <a:xfrm>
          <a:off x="648344" y="3301865"/>
          <a:ext cx="846938" cy="846938"/>
        </a:xfrm>
        <a:prstGeom prst="ellipse">
          <a:avLst/>
        </a:prstGeom>
      </dsp:spPr>
      <dsp:style>
        <a:lnRef idx="2">
          <a:schemeClr val="accent5"/>
        </a:lnRef>
        <a:fillRef idx="1">
          <a:schemeClr val="lt1"/>
        </a:fillRef>
        <a:effectRef idx="0">
          <a:scrgbClr r="0" g="0" b="0"/>
        </a:effectRef>
        <a:fontRef idx="minor"/>
      </dsp:style>
      <dsp:txXfrm>
        <a:off x="648344" y="3301865"/>
        <a:ext cx="846938" cy="846938"/>
      </dsp:txXfrm>
    </dsp:sp>
    <dsp:sp modelId="{C05D1452-0DC5-469F-850D-833725898893}">
      <dsp:nvSpPr>
        <dsp:cNvPr id="15" name="矩形 14"/>
        <dsp:cNvSpPr/>
      </dsp:nvSpPr>
      <dsp:spPr bwMode="white">
        <a:xfrm>
          <a:off x="586300" y="4402559"/>
          <a:ext cx="6227120" cy="677550"/>
        </a:xfrm>
        <a:prstGeom prst="rect">
          <a:avLst/>
        </a:prstGeom>
      </dsp:spPr>
      <dsp:style>
        <a:lnRef idx="2">
          <a:schemeClr val="lt1"/>
        </a:lnRef>
        <a:fillRef idx="1">
          <a:schemeClr val="accent3"/>
        </a:fillRef>
        <a:effectRef idx="0">
          <a:scrgbClr r="0" g="0" b="0"/>
        </a:effectRef>
        <a:fontRef idx="minor">
          <a:schemeClr val="lt1"/>
        </a:fontRef>
      </dsp:style>
      <dsp:txBody>
        <a:bodyPr lIns="537805" tIns="83820" rIns="83820" bIns="83820"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公示牌</a:t>
          </a:r>
        </a:p>
      </dsp:txBody>
      <dsp:txXfrm>
        <a:off x="586300" y="4402559"/>
        <a:ext cx="6227120" cy="677550"/>
      </dsp:txXfrm>
    </dsp:sp>
    <dsp:sp modelId="{B363D100-3303-4ACD-83B4-3FAB0A4C18AA}">
      <dsp:nvSpPr>
        <dsp:cNvPr id="16" name="椭圆 15"/>
        <dsp:cNvSpPr/>
      </dsp:nvSpPr>
      <dsp:spPr bwMode="white">
        <a:xfrm>
          <a:off x="162831" y="4317865"/>
          <a:ext cx="846938" cy="846938"/>
        </a:xfrm>
        <a:prstGeom prst="ellipse">
          <a:avLst/>
        </a:prstGeom>
      </dsp:spPr>
      <dsp:style>
        <a:lnRef idx="2">
          <a:schemeClr val="accent6"/>
        </a:lnRef>
        <a:fillRef idx="1">
          <a:schemeClr val="lt1"/>
        </a:fillRef>
        <a:effectRef idx="0">
          <a:scrgbClr r="0" g="0" b="0"/>
        </a:effectRef>
        <a:fontRef idx="minor"/>
      </dsp:style>
      <dsp:txXfrm>
        <a:off x="162831" y="4317865"/>
        <a:ext cx="846938" cy="846938"/>
      </dsp:txXfrm>
    </dsp:sp>
    <dsp:sp modelId="{54287B67-2813-42E7-B5BC-B8F74163381A}">
      <dsp:nvSpPr>
        <dsp:cNvPr id="3" name="矩形 2" hidden="1"/>
        <dsp:cNvSpPr/>
      </dsp:nvSpPr>
      <dsp:spPr bwMode="white">
        <a:xfrm>
          <a:off x="153164" y="116514"/>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53164" y="116514"/>
        <a:ext cx="36000" cy="36000"/>
      </dsp:txXfrm>
    </dsp:sp>
    <dsp:sp modelId="{51CEBA4E-7E5A-4BD7-A959-3BF757E704EA}">
      <dsp:nvSpPr>
        <dsp:cNvPr id="5" name="矩形 4" hidden="1"/>
        <dsp:cNvSpPr/>
      </dsp:nvSpPr>
      <dsp:spPr bwMode="white">
        <a:xfrm>
          <a:off x="1219689" y="2691334"/>
          <a:ext cx="36000" cy="36000"/>
        </a:xfrm>
        <a:prstGeom prst="rect">
          <a:avLst/>
        </a:prstGeom>
      </dsp:spPr>
      <dsp:style>
        <a:lnRef idx="2">
          <a:schemeClr val="lt1"/>
        </a:lnRef>
        <a:fillRef idx="1">
          <a:schemeClr val="accent3"/>
        </a:fillRef>
        <a:effectRef idx="0">
          <a:scrgbClr r="0" g="0" b="0"/>
        </a:effectRef>
        <a:fontRef idx="minor">
          <a:schemeClr val="lt1"/>
        </a:fontRef>
      </dsp:style>
      <dsp:txXfrm>
        <a:off x="1219689" y="2691334"/>
        <a:ext cx="36000" cy="36000"/>
      </dsp:txXfrm>
    </dsp:sp>
    <dsp:sp modelId="{8CFE268E-9CCE-4C40-9F4B-89604BF6373D}">
      <dsp:nvSpPr>
        <dsp:cNvPr id="6" name="矩形 5" hidden="1"/>
        <dsp:cNvSpPr/>
      </dsp:nvSpPr>
      <dsp:spPr bwMode="white">
        <a:xfrm>
          <a:off x="153164" y="5266153"/>
          <a:ext cx="36000" cy="36000"/>
        </a:xfrm>
        <a:prstGeom prst="rect">
          <a:avLst/>
        </a:prstGeom>
      </dsp:spPr>
      <dsp:style>
        <a:lnRef idx="2">
          <a:schemeClr val="lt1"/>
        </a:lnRef>
        <a:fillRef idx="1">
          <a:schemeClr val="accent3"/>
        </a:fillRef>
        <a:effectRef idx="0">
          <a:scrgbClr r="0" g="0" b="0"/>
        </a:effectRef>
        <a:fontRef idx="minor">
          <a:schemeClr val="lt1"/>
        </a:fontRef>
      </dsp:style>
      <dsp:txXfrm>
        <a:off x="153164" y="5266153"/>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4D4C4-B880-4A84-91CD-B2552338473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96406-B70E-44D7-A6CC-F2E92EC465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AA5D738-6DBF-4EC5-9648-44AB227730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a:t>共</a:t>
            </a:r>
            <a:r>
              <a:rPr kumimoji="1" lang="en-US" altLang="zh-CN"/>
              <a:t>19</a:t>
            </a:r>
            <a:r>
              <a:rPr kumimoji="1" lang="zh-CN" altLang="en-US"/>
              <a:t>列。第</a:t>
            </a:r>
            <a:r>
              <a:rPr kumimoji="1" lang="en-US" altLang="zh-CN"/>
              <a:t>1-19</a:t>
            </a:r>
            <a:r>
              <a:rPr kumimoji="1" lang="zh-CN" altLang="en-US"/>
              <a:t>列为企业基本信息。</a:t>
            </a:r>
            <a:endParaRPr kumimoji="1" lang="en-US" altLang="zh-CN"/>
          </a:p>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1200"/>
              <a:t>共</a:t>
            </a:r>
            <a:r>
              <a:rPr kumimoji="1" lang="en-US" altLang="zh-CN" sz="1200"/>
              <a:t>20</a:t>
            </a:r>
            <a:r>
              <a:rPr kumimoji="1" lang="zh-CN" altLang="en-US" sz="1200"/>
              <a:t>列。第</a:t>
            </a:r>
            <a:r>
              <a:rPr kumimoji="1" lang="en-US" altLang="zh-CN" sz="1200"/>
              <a:t>20-39</a:t>
            </a:r>
            <a:r>
              <a:rPr kumimoji="1" lang="zh-CN" altLang="en-US" sz="1200"/>
              <a:t>列为企业生产工艺情况。</a:t>
            </a:r>
            <a:endParaRPr kumimoji="1" lang="en-US" altLang="zh-CN" sz="1200"/>
          </a:p>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a:t>共</a:t>
            </a:r>
            <a:r>
              <a:rPr kumimoji="1" lang="en-US" altLang="zh-CN"/>
              <a:t>18</a:t>
            </a:r>
            <a:r>
              <a:rPr kumimoji="1" lang="zh-CN" altLang="en-US"/>
              <a:t>列</a:t>
            </a:r>
            <a:r>
              <a:rPr kumimoji="1" lang="zh-CN" altLang="en-US" baseline="0"/>
              <a:t>   第</a:t>
            </a:r>
            <a:r>
              <a:rPr kumimoji="1" lang="en-US" altLang="zh-CN" baseline="0"/>
              <a:t>40-57</a:t>
            </a:r>
            <a:r>
              <a:rPr kumimoji="1" lang="zh-CN" altLang="en-US" baseline="0"/>
              <a:t>列为企业应急减排情况。</a:t>
            </a:r>
            <a:endParaRPr kumimoji="1" lang="en-US" altLang="zh-CN" baseline="0"/>
          </a:p>
          <a:p>
            <a:pPr marL="0" marR="0" lvl="0" indent="0" algn="l" defTabSz="914400" rtl="0" eaLnBrk="1" fontAlgn="auto" latinLnBrk="0" hangingPunct="1">
              <a:lnSpc>
                <a:spcPct val="100000"/>
              </a:lnSpc>
              <a:spcBef>
                <a:spcPct val="0"/>
              </a:spcBef>
              <a:spcAft>
                <a:spcPct val="0"/>
              </a:spcAft>
              <a:buClrTx/>
              <a:buSzTx/>
              <a:buFontTx/>
              <a:buNone/>
              <a:defRPr/>
            </a:pPr>
            <a:r>
              <a:rPr lang="zh-CN" altLang="en-US"/>
              <a:t>红色字体为，</a:t>
            </a:r>
            <a:r>
              <a:rPr lang="en-US" altLang="zh-CN"/>
              <a:t>2019</a:t>
            </a:r>
            <a:r>
              <a:rPr lang="zh-CN" altLang="en-US"/>
              <a:t>年应急减排清单在</a:t>
            </a:r>
            <a:r>
              <a:rPr lang="en-US" altLang="zh-CN"/>
              <a:t>2018</a:t>
            </a:r>
            <a:r>
              <a:rPr lang="zh-CN" altLang="en-US"/>
              <a:t>年清单基础上新增内容</a:t>
            </a:r>
            <a:endParaRPr lang="en-US" altLang="zh-CN"/>
          </a:p>
          <a:p>
            <a:r>
              <a:rPr lang="zh-CN" altLang="en-US"/>
              <a:t>绿色填充和绿色云线包含项都给出了具体填报规则，光标滑动到靠近表头即会显示。</a:t>
            </a:r>
            <a:endParaRPr lang="en-US" altLang="zh-CN"/>
          </a:p>
          <a:p>
            <a:pPr marL="0" marR="0" lvl="0" indent="0" algn="l" defTabSz="914400" rtl="0" eaLnBrk="1" fontAlgn="auto" latinLnBrk="0" hangingPunct="1">
              <a:lnSpc>
                <a:spcPct val="100000"/>
              </a:lnSpc>
              <a:spcBef>
                <a:spcPct val="0"/>
              </a:spcBef>
              <a:spcAft>
                <a:spcPct val="0"/>
              </a:spcAft>
              <a:buClrTx/>
              <a:buSzTx/>
              <a:buFontTx/>
              <a:buNone/>
              <a:defRPr/>
            </a:pPr>
            <a:r>
              <a:rPr lang="zh-CN" altLang="en-US"/>
              <a:t>带星号的项，为必填项</a:t>
            </a:r>
            <a:r>
              <a:rPr lang="en-US" altLang="zh-CN"/>
              <a:t>,</a:t>
            </a:r>
            <a:r>
              <a:rPr lang="zh-CN" altLang="en-US"/>
              <a:t>共</a:t>
            </a:r>
            <a:r>
              <a:rPr lang="en-US" altLang="zh-CN"/>
              <a:t>52</a:t>
            </a:r>
            <a:r>
              <a:rPr lang="zh-CN" altLang="en-US"/>
              <a:t>项。</a:t>
            </a:r>
            <a:r>
              <a:rPr lang="zh-CN" altLang="en-US" sz="1200" b="1" i="0" u="none" strike="noStrike">
                <a:solidFill>
                  <a:srgbClr val="000000"/>
                </a:solidFill>
                <a:effectLst/>
                <a:latin typeface="黑体" panose="02010609060101010101" charset="-122"/>
                <a:ea typeface="黑体" panose="02010609060101010101" charset="-122"/>
                <a:cs typeface="黑体" panose="02010609060101010101" charset="-122"/>
              </a:rPr>
              <a:t>全国统一排污许可证编号、其他能源类型与年消耗量、黄色橙色红色三级预警应急减排成本，五项为非必填项。</a:t>
            </a:r>
            <a:endParaRPr lang="zh-CN" altLang="en-US" sz="1200" b="1" i="0" u="none" strike="noStrike">
              <a:solidFill>
                <a:srgbClr val="000000"/>
              </a:solidFill>
              <a:effectLst/>
              <a:latin typeface="黑体" panose="02010609060101010101" charset="-122"/>
              <a:ea typeface="黑体" panose="02010609060101010101" charset="-122"/>
              <a:cs typeface="黑体" panose="02010609060101010101" charset="-122"/>
            </a:endParaRPr>
          </a:p>
          <a:p>
            <a:endParaRPr lang="zh-CN" altLang="en-US"/>
          </a:p>
        </p:txBody>
      </p:sp>
      <p:sp>
        <p:nvSpPr>
          <p:cNvPr id="4" name="灯片编号占位符 3"/>
          <p:cNvSpPr>
            <a:spLocks noGrp="1"/>
          </p:cNvSpPr>
          <p:nvPr>
            <p:ph type="sldNum" sz="quarter" idx="10"/>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p:spPr>
      </p:sp>
      <p:sp>
        <p:nvSpPr>
          <p:cNvPr id="33795" name="备注占位符 2"/>
          <p:cNvSpPr>
            <a:spLocks noGrp="1"/>
          </p:cNvSpPr>
          <p:nvPr>
            <p:ph type="body" idx="1"/>
          </p:nvPr>
        </p:nvSpPr>
        <p:spPr>
          <a:noFill/>
        </p:spPr>
        <p:txBody>
          <a:bodyPr/>
          <a:lstStyle/>
          <a:p>
            <a:endParaRPr lang="zh-CN" altLang="en-US"/>
          </a:p>
        </p:txBody>
      </p:sp>
      <p:sp>
        <p:nvSpPr>
          <p:cNvPr id="33796" name="灯片编号占位符 3"/>
          <p:cNvSpPr>
            <a:spLocks noGrp="1"/>
          </p:cNvSpPr>
          <p:nvPr>
            <p:ph type="sldNum" sz="quarter" idx="5"/>
          </p:nvPr>
        </p:nvSpPr>
        <p:spPr bwMode="auto">
          <a:noFill/>
          <a:ln>
            <a:miter lim="800000"/>
          </a:ln>
        </p:spPr>
        <p:txBody>
          <a:bodyPr/>
          <a:lstStyle/>
          <a:p>
            <a:fld id="{A2C63744-6607-4E4A-9442-2499B4554F2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zh-CN" altLang="en-US" sz="1200" b="1" i="0" u="none" strike="noStrike">
              <a:solidFill>
                <a:srgbClr val="000000"/>
              </a:solidFill>
              <a:effectLst/>
              <a:latin typeface="黑体" panose="02010609060101010101" charset="-122"/>
              <a:ea typeface="黑体" panose="02010609060101010101" charset="-122"/>
              <a:cs typeface="黑体" panose="02010609060101010101" charset="-122"/>
            </a:endParaRPr>
          </a:p>
        </p:txBody>
      </p:sp>
      <p:sp>
        <p:nvSpPr>
          <p:cNvPr id="4" name="幻灯片编号占位符 3"/>
          <p:cNvSpPr>
            <a:spLocks noGrp="1"/>
          </p:cNvSpPr>
          <p:nvPr>
            <p:ph type="sldNum" sz="quarter" idx="10"/>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400" b="1" i="0" u="none" strike="noStrike">
                <a:solidFill>
                  <a:srgbClr val="000000"/>
                </a:solidFill>
                <a:effectLst/>
                <a:latin typeface="黑体" panose="02010609060101010101" charset="-122"/>
                <a:ea typeface="黑体" panose="02010609060101010101" charset="-122"/>
                <a:cs typeface="黑体" panose="02010609060101010101" charset="-122"/>
              </a:rPr>
              <a:t>热轧生产线，首先进入</a:t>
            </a:r>
            <a:r>
              <a:rPr lang="zh-CN" altLang="en-US" sz="2400" b="1" i="0" u="none" strike="noStrike">
                <a:solidFill>
                  <a:srgbClr val="FF0000"/>
                </a:solidFill>
                <a:effectLst/>
                <a:latin typeface="黑体" panose="02010609060101010101" charset="-122"/>
                <a:ea typeface="黑体" panose="02010609060101010101" charset="-122"/>
                <a:cs typeface="黑体" panose="02010609060101010101" charset="-122"/>
              </a:rPr>
              <a:t>加热炉</a:t>
            </a:r>
            <a:r>
              <a:rPr lang="zh-CN" altLang="en-US" sz="2400" b="1" i="0" u="none" strike="noStrike">
                <a:solidFill>
                  <a:srgbClr val="000000"/>
                </a:solidFill>
                <a:effectLst/>
                <a:latin typeface="黑体" panose="02010609060101010101" charset="-122"/>
                <a:ea typeface="黑体" panose="02010609060101010101" charset="-122"/>
                <a:cs typeface="黑体" panose="02010609060101010101" charset="-122"/>
              </a:rPr>
              <a:t>，然后经过初轧机反复轧制之后，进入精轧机。（加热炉、初轧机、精轧机），轧钢工序是连续不间断作业。</a:t>
            </a:r>
            <a:endParaRPr lang="zh-CN" altLang="en-US" sz="2400" b="1" i="0" u="none" strike="noStrike">
              <a:solidFill>
                <a:srgbClr val="000000"/>
              </a:solidFill>
              <a:effectLst/>
              <a:latin typeface="黑体" panose="02010609060101010101" charset="-122"/>
              <a:ea typeface="黑体" panose="02010609060101010101" charset="-122"/>
              <a:cs typeface="黑体" panose="02010609060101010101" charset="-122"/>
            </a:endParaRPr>
          </a:p>
        </p:txBody>
      </p:sp>
      <p:sp>
        <p:nvSpPr>
          <p:cNvPr id="4" name="幻灯片编号占位符 3"/>
          <p:cNvSpPr>
            <a:spLocks noGrp="1"/>
          </p:cNvSpPr>
          <p:nvPr>
            <p:ph type="sldNum" sz="quarter" idx="10"/>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共</a:t>
            </a:r>
            <a:r>
              <a:rPr kumimoji="1" lang="en-US" altLang="zh-CN"/>
              <a:t>18</a:t>
            </a:r>
            <a:r>
              <a:rPr kumimoji="1" lang="zh-CN" altLang="en-US"/>
              <a:t>列</a:t>
            </a:r>
            <a:r>
              <a:rPr kumimoji="1" lang="zh-CN" altLang="en-US" baseline="0"/>
              <a:t>   第</a:t>
            </a:r>
            <a:r>
              <a:rPr kumimoji="1" lang="en-US" altLang="zh-CN" baseline="0"/>
              <a:t>40-57</a:t>
            </a:r>
            <a:r>
              <a:rPr kumimoji="1" lang="zh-CN" altLang="en-US" baseline="0"/>
              <a:t>列。三级预警应急减排成本为非必填项。</a:t>
            </a:r>
            <a:endParaRPr kumimoji="1" lang="zh-CN" altLang="en-US"/>
          </a:p>
        </p:txBody>
      </p:sp>
      <p:sp>
        <p:nvSpPr>
          <p:cNvPr id="4" name="幻灯片编号占位符 3"/>
          <p:cNvSpPr>
            <a:spLocks noGrp="1"/>
          </p:cNvSpPr>
          <p:nvPr>
            <p:ph type="sldNum" sz="quarter" idx="10"/>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A6C2F0-8A59-4F1F-8C21-42337E2F26E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7651" name="备注占位符 2"/>
          <p:cNvSpPr>
            <a:spLocks noGrp="1" noChangeArrowheads="1"/>
          </p:cNvSpPr>
          <p:nvPr>
            <p:ph type="body"/>
          </p:nvPr>
        </p:nvSpPr>
        <p:spPr/>
        <p:txBody>
          <a:bodyPr/>
          <a:lstStyle/>
          <a:p>
            <a:pPr eaLnBrk="1" hangingPunct="1">
              <a:spcBef>
                <a:spcPct val="0"/>
              </a:spcBef>
            </a:pPr>
            <a:r>
              <a:rPr lang="zh-CN" altLang="en-US"/>
              <a:t>参照</a:t>
            </a:r>
            <a:r>
              <a:rPr lang="en-US" altLang="zh-CN"/>
              <a:t>《</a:t>
            </a:r>
            <a:r>
              <a:rPr lang="zh-CN" altLang="en-US"/>
              <a:t>排污许可证技术规范</a:t>
            </a:r>
            <a:r>
              <a:rPr lang="en-US" altLang="zh-CN"/>
              <a:t>》</a:t>
            </a:r>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 typeface="Arial" panose="020B0604020202020204" pitchFamily="34" charset="0"/>
              <a:buNone/>
            </a:pPr>
            <a:fld id="{176C1216-3ADB-D04F-8084-62B0ACDE2D48}"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7651" name="备注占位符 2"/>
          <p:cNvSpPr>
            <a:spLocks noGrp="1" noChangeArrowheads="1"/>
          </p:cNvSpPr>
          <p:nvPr>
            <p:ph type="body"/>
          </p:nvPr>
        </p:nvSpPr>
        <p:spPr/>
        <p:txBody>
          <a:bodyPr/>
          <a:lstStyle/>
          <a:p>
            <a:pPr eaLnBrk="1" hangingPunct="1">
              <a:spcBef>
                <a:spcPct val="0"/>
              </a:spcBef>
            </a:pPr>
            <a:r>
              <a:rPr lang="zh-CN" altLang="en-US"/>
              <a:t>参照</a:t>
            </a:r>
            <a:r>
              <a:rPr lang="en-US" altLang="zh-CN"/>
              <a:t>《</a:t>
            </a:r>
            <a:r>
              <a:rPr lang="zh-CN" altLang="en-US"/>
              <a:t>排污许可证技术规范</a:t>
            </a:r>
            <a:r>
              <a:rPr lang="en-US" altLang="zh-CN"/>
              <a:t>》</a:t>
            </a:r>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 typeface="Arial" panose="020B0604020202020204" pitchFamily="34" charset="0"/>
              <a:buNone/>
            </a:pPr>
            <a:fld id="{176C1216-3ADB-D04F-8084-62B0ACDE2D48}" type="slidenum">
              <a:rPr lang="zh-CN" altLang="en-US"/>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p:spPr>
      </p:sp>
      <p:sp>
        <p:nvSpPr>
          <p:cNvPr id="35843" name="备注占位符 2"/>
          <p:cNvSpPr>
            <a:spLocks noGrp="1"/>
          </p:cNvSpPr>
          <p:nvPr>
            <p:ph type="body" idx="1"/>
          </p:nvPr>
        </p:nvSpPr>
        <p:spPr>
          <a:noFill/>
        </p:spPr>
        <p:txBody>
          <a:bodyPr/>
          <a:lstStyle/>
          <a:p>
            <a:endParaRPr lang="zh-CN" altLang="en-US"/>
          </a:p>
        </p:txBody>
      </p:sp>
      <p:sp>
        <p:nvSpPr>
          <p:cNvPr id="35844" name="灯片编号占位符 3"/>
          <p:cNvSpPr>
            <a:spLocks noGrp="1"/>
          </p:cNvSpPr>
          <p:nvPr>
            <p:ph type="sldNum" sz="quarter" idx="5"/>
          </p:nvPr>
        </p:nvSpPr>
        <p:spPr bwMode="auto">
          <a:noFill/>
          <a:ln>
            <a:miter lim="800000"/>
          </a:ln>
        </p:spPr>
        <p:txBody>
          <a:bodyPr/>
          <a:lstStyle/>
          <a:p>
            <a:fld id="{B878314E-D93E-4EC1-B884-7F93D4C538A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idx="2"/>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0" name="文本占位符 2"/>
          <p:cNvSpPr>
            <a:spLocks noGrp="1"/>
          </p:cNvSpPr>
          <p:nvPr>
            <p:ph type="body" idx="3"/>
          </p:nvPr>
        </p:nvSpPr>
        <p:spPr>
          <a:noFill/>
        </p:spPr>
        <p:txBody>
          <a:bodyPr/>
          <a:lstStyle/>
          <a:p>
            <a:pPr eaLnBrk="1" hangingPunct="1">
              <a:spcBef>
                <a:spcPct val="0"/>
              </a:spcBef>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F946A7-8F8C-4CD6-B7C8-B85B2F2628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8271E5B-35B3-4078-BC8D-4334A8A775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649FFE-B516-4670-BA6E-446BA05333F5}"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agBrick">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71E5B-35B3-4078-BC8D-4334A8A7753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9FFE-B516-4670-BA6E-446BA05333F5}" type="slidenum">
              <a:rPr lang="zh-CN" altLang="en-US" smtClean="0"/>
            </a:fld>
            <a:endParaRPr lang="zh-CN" altLang="en-US"/>
          </a:p>
        </p:txBody>
      </p:sp>
      <p:pic>
        <p:nvPicPr>
          <p:cNvPr id="7" name="图片 6"/>
          <p:cNvPicPr>
            <a:picLocks noChangeAspect="1"/>
          </p:cNvPicPr>
          <p:nvPr userDrawn="1"/>
        </p:nvPicPr>
        <p:blipFill>
          <a:blip r:embed="rId12"/>
          <a:stretch>
            <a:fillRect/>
          </a:stretch>
        </p:blipFill>
        <p:spPr>
          <a:xfrm>
            <a:off x="8545" y="890781"/>
            <a:ext cx="12183455" cy="209330"/>
          </a:xfrm>
          <a:prstGeom prst="rect">
            <a:avLst/>
          </a:prstGeom>
        </p:spPr>
      </p:pic>
      <p:sp>
        <p:nvSpPr>
          <p:cNvPr id="8" name="New shape"/>
          <p:cNvSpPr/>
          <p:nvPr userDrawn="1"/>
        </p:nvSpPr>
        <p:spPr>
          <a:xfrm>
            <a:off x="-1270" y="137107"/>
            <a:ext cx="2542540" cy="106787"/>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sz="100">
                <a:solidFill>
                  <a:srgbClr val="FFF7FF">
                    <a:alpha val="0"/>
                  </a:srgbClr>
                </a:solidFill>
              </a:rPr>
              <a:t>电气设备一般不能受潮要有防止雨，雪和水侵袭的措施。电气设备在运行时会发热，要有良好的通风条件，有的还要有防火措施。</a:t>
            </a:r>
            <a:endParaRPr sz="100">
              <a:solidFill>
                <a:srgbClr val="FFF7FF">
                  <a:alpha val="0"/>
                </a:srgbClr>
              </a:solidFill>
            </a:endParaRPr>
          </a:p>
        </p:txBody>
      </p:sp>
      <p:pic>
        <p:nvPicPr>
          <p:cNvPr id="9" name="图片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946A7-8F8C-4CD6-B7C8-B85B2F26280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5E2C5-596F-4533-9916-C86FEF8EE382}" type="slidenum">
              <a:rPr lang="zh-CN" altLang="en-US" smtClean="0"/>
            </a:fld>
            <a:endParaRPr lang="zh-CN" altLang="en-US"/>
          </a:p>
        </p:txBody>
      </p:sp>
      <p:sp>
        <p:nvSpPr>
          <p:cNvPr id="7" name="New shape"/>
          <p:cNvSpPr/>
          <p:nvPr userDrawn="1"/>
        </p:nvSpPr>
        <p:spPr>
          <a:xfrm>
            <a:off x="-1270" y="137107"/>
            <a:ext cx="2542540" cy="106787"/>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sz="100">
                <a:solidFill>
                  <a:srgbClr val="FFF7FF">
                    <a:alpha val="0"/>
                  </a:srgbClr>
                </a:solidFill>
              </a:rPr>
              <a:t>电气设备一般不能受潮要有防止雨，雪和水侵袭的措施。电气设备在运行时会发热，要有良好的通风条件，有的还要有防火措施。</a:t>
            </a:r>
            <a:endParaRPr sz="100">
              <a:solidFill>
                <a:srgbClr val="FFF7FF">
                  <a:alpha val="0"/>
                </a:srgbClr>
              </a:solidFill>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http://10.100.241.172:8011/hpw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22.xml"/><Relationship Id="rId7" Type="http://schemas.openxmlformats.org/officeDocument/2006/relationships/hyperlink" Target="http://www.bofety.com/" TargetMode="External"/><Relationship Id="rId6" Type="http://schemas.openxmlformats.org/officeDocument/2006/relationships/tags" Target="../tags/tag21.xml"/><Relationship Id="rId5" Type="http://schemas.openxmlformats.org/officeDocument/2006/relationships/image" Target="../media/image16.jpeg"/><Relationship Id="rId4" Type="http://schemas.openxmlformats.org/officeDocument/2006/relationships/tags" Target="../tags/tag20.xml"/><Relationship Id="rId3" Type="http://schemas.openxmlformats.org/officeDocument/2006/relationships/image" Target="../media/image15.jpeg"/><Relationship Id="rId2" Type="http://schemas.openxmlformats.org/officeDocument/2006/relationships/tags" Target="../tags/tag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charset="-122"/>
                <a:ea typeface="微软雅黑" panose="020B0503020204020204" charset="-122"/>
                <a:cs typeface="+mn-cs"/>
              </a:rPr>
              <a:t>重污染天气应急预案及一厂一策编制要点培训</a:t>
            </a:r>
            <a:endParaRPr lang="zh-CN" altLang="en-US" sz="512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专业</a:t>
            </a:r>
            <a:endParaRPr lang="zh-CN" altLang="en-US" b="1">
              <a:solidFill>
                <a:schemeClr val="bg1"/>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5904"/>
            <a:ext cx="12192000" cy="2563314"/>
          </a:xfrm>
          <a:prstGeom prst="rect">
            <a:avLst/>
          </a:prstGeom>
          <a:solidFill>
            <a:schemeClr val="accent5">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eaLnBrk="1" hangingPunct="1">
              <a:defRPr/>
            </a:pPr>
            <a:endParaRPr kumimoji="1" lang="zh-CN" altLang="en-US" sz="3200">
              <a:latin typeface="微软雅黑" panose="020B0503020204020204" charset="-122"/>
              <a:ea typeface="微软雅黑" panose="020B0503020204020204" charset="-122"/>
            </a:endParaRPr>
          </a:p>
        </p:txBody>
      </p:sp>
      <p:sp>
        <p:nvSpPr>
          <p:cNvPr id="4" name="文本框 10"/>
          <p:cNvSpPr txBox="1">
            <a:spLocks noChangeArrowheads="1"/>
          </p:cNvSpPr>
          <p:nvPr/>
        </p:nvSpPr>
        <p:spPr bwMode="auto">
          <a:xfrm>
            <a:off x="3680537" y="2825530"/>
            <a:ext cx="48309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None/>
            </a:pPr>
            <a:r>
              <a:rPr kumimoji="1" lang="zh-CN" altLang="en-US" sz="4400" b="1">
                <a:latin typeface="微软雅黑" panose="020B0503020204020204" charset="-122"/>
                <a:ea typeface="微软雅黑" panose="020B0503020204020204" charset="-122"/>
              </a:rPr>
              <a:t>应急预案修订方法</a:t>
            </a:r>
            <a:endParaRPr kumimoji="1" lang="zh-CN" altLang="en-US" sz="4400" b="1">
              <a:latin typeface="微软雅黑" panose="020B0503020204020204" charset="-122"/>
              <a:ea typeface="微软雅黑" panose="020B0503020204020204" charset="-122"/>
            </a:endParaRPr>
          </a:p>
        </p:txBody>
      </p:sp>
      <p:cxnSp>
        <p:nvCxnSpPr>
          <p:cNvPr id="5" name="直线连接符 5"/>
          <p:cNvCxnSpPr/>
          <p:nvPr/>
        </p:nvCxnSpPr>
        <p:spPr>
          <a:xfrm>
            <a:off x="3625306" y="3594971"/>
            <a:ext cx="4941388" cy="2716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854198" y="997830"/>
          <a:ext cx="8483599" cy="39708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3426277" y="103220"/>
            <a:ext cx="5339443" cy="646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zh-CN" altLang="en-US" sz="4000">
                <a:solidFill>
                  <a:schemeClr val="tx2"/>
                </a:solidFill>
                <a:latin typeface="微软雅黑" panose="020B0503020204020204" charset="-122"/>
                <a:ea typeface="微软雅黑" panose="020B0503020204020204" charset="-122"/>
              </a:rPr>
              <a:t>应急减排措施总体要求</a:t>
            </a:r>
            <a:endParaRPr lang="zh-CN" altLang="zh-CN" sz="4000">
              <a:solidFill>
                <a:schemeClr val="tx2"/>
              </a:solidFill>
              <a:latin typeface="微软雅黑" panose="020B0503020204020204" charset="-122"/>
              <a:ea typeface="微软雅黑" panose="020B0503020204020204" charset="-122"/>
            </a:endParaRPr>
          </a:p>
        </p:txBody>
      </p:sp>
      <p:sp>
        <p:nvSpPr>
          <p:cNvPr id="5" name="矩形 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34924" y="1209672"/>
            <a:ext cx="8322152" cy="5495925"/>
            <a:chOff x="1755536" y="995753"/>
            <a:chExt cx="8322152" cy="5495925"/>
          </a:xfrm>
        </p:grpSpPr>
        <p:grpSp>
          <p:nvGrpSpPr>
            <p:cNvPr id="21505" name="组 163"/>
            <p:cNvGrpSpPr/>
            <p:nvPr/>
          </p:nvGrpSpPr>
          <p:grpSpPr>
            <a:xfrm>
              <a:off x="1755536" y="995753"/>
              <a:ext cx="8322152" cy="5495925"/>
              <a:chOff x="2031506" y="421488"/>
              <a:chExt cx="5002706" cy="7612798"/>
            </a:xfrm>
          </p:grpSpPr>
          <p:sp>
            <p:nvSpPr>
              <p:cNvPr id="69" name="矩形 68"/>
              <p:cNvSpPr/>
              <p:nvPr/>
            </p:nvSpPr>
            <p:spPr>
              <a:xfrm>
                <a:off x="2392517" y="421488"/>
                <a:ext cx="470468"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工业源</a:t>
                </a:r>
                <a:endParaRPr kumimoji="1" lang="zh-CN" altLang="en-US" sz="1100">
                  <a:solidFill>
                    <a:schemeClr val="tx2"/>
                  </a:solidFill>
                  <a:latin typeface="黑体" panose="02010609060101010101" charset="-122"/>
                  <a:ea typeface="黑体" panose="02010609060101010101" charset="-122"/>
                </a:endParaRPr>
              </a:p>
            </p:txBody>
          </p:sp>
          <p:sp>
            <p:nvSpPr>
              <p:cNvPr id="70" name="矩形 69"/>
              <p:cNvSpPr/>
              <p:nvPr/>
            </p:nvSpPr>
            <p:spPr>
              <a:xfrm>
                <a:off x="2907837" y="421488"/>
                <a:ext cx="506731"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产业集群</a:t>
                </a:r>
                <a:endParaRPr kumimoji="1" lang="zh-CN" altLang="en-US" sz="1100">
                  <a:solidFill>
                    <a:schemeClr val="tx2"/>
                  </a:solidFill>
                  <a:latin typeface="黑体" panose="02010609060101010101" charset="-122"/>
                  <a:ea typeface="黑体" panose="02010609060101010101" charset="-122"/>
                </a:endParaRPr>
              </a:p>
            </p:txBody>
          </p:sp>
          <p:sp>
            <p:nvSpPr>
              <p:cNvPr id="71" name="矩形 70"/>
              <p:cNvSpPr/>
              <p:nvPr/>
            </p:nvSpPr>
            <p:spPr>
              <a:xfrm>
                <a:off x="3995734" y="421488"/>
                <a:ext cx="503868"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kumimoji="1" lang="zh-CN" altLang="en-US" sz="1100">
                    <a:solidFill>
                      <a:schemeClr val="tx2"/>
                    </a:solidFill>
                    <a:latin typeface="黑体" panose="02010609060101010101" charset="-122"/>
                    <a:ea typeface="黑体" panose="02010609060101010101" charset="-122"/>
                  </a:rPr>
                  <a:t>民用散煤</a:t>
                </a:r>
                <a:endParaRPr kumimoji="1" lang="zh-CN" altLang="en-US" sz="1100">
                  <a:solidFill>
                    <a:schemeClr val="tx2"/>
                  </a:solidFill>
                  <a:latin typeface="黑体" panose="02010609060101010101" charset="-122"/>
                  <a:ea typeface="黑体" panose="02010609060101010101" charset="-122"/>
                </a:endParaRPr>
              </a:p>
            </p:txBody>
          </p:sp>
          <p:sp>
            <p:nvSpPr>
              <p:cNvPr id="72" name="矩形 71"/>
              <p:cNvSpPr/>
              <p:nvPr/>
            </p:nvSpPr>
            <p:spPr>
              <a:xfrm>
                <a:off x="4545408" y="421488"/>
                <a:ext cx="535360"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kumimoji="1" lang="zh-CN" altLang="en-US" sz="1100">
                    <a:solidFill>
                      <a:schemeClr val="tx2"/>
                    </a:solidFill>
                    <a:latin typeface="黑体" panose="02010609060101010101" charset="-122"/>
                    <a:ea typeface="黑体" panose="02010609060101010101" charset="-122"/>
                  </a:rPr>
                  <a:t>其他民用源</a:t>
                </a:r>
                <a:endParaRPr kumimoji="1" lang="zh-CN" altLang="en-US" sz="1100">
                  <a:solidFill>
                    <a:schemeClr val="tx2"/>
                  </a:solidFill>
                  <a:latin typeface="黑体" panose="02010609060101010101" charset="-122"/>
                  <a:ea typeface="黑体" panose="02010609060101010101" charset="-122"/>
                </a:endParaRPr>
              </a:p>
            </p:txBody>
          </p:sp>
          <p:sp>
            <p:nvSpPr>
              <p:cNvPr id="73" name="矩形 72"/>
              <p:cNvSpPr/>
              <p:nvPr/>
            </p:nvSpPr>
            <p:spPr>
              <a:xfrm>
                <a:off x="5126574" y="421488"/>
                <a:ext cx="535360"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道路移动源</a:t>
                </a:r>
                <a:endParaRPr kumimoji="1" lang="zh-CN" altLang="en-US" sz="1100">
                  <a:solidFill>
                    <a:schemeClr val="tx2"/>
                  </a:solidFill>
                  <a:latin typeface="黑体" panose="02010609060101010101" charset="-122"/>
                  <a:ea typeface="黑体" panose="02010609060101010101" charset="-122"/>
                </a:endParaRPr>
              </a:p>
            </p:txBody>
          </p:sp>
          <p:sp>
            <p:nvSpPr>
              <p:cNvPr id="74" name="矩形 73"/>
              <p:cNvSpPr/>
              <p:nvPr/>
            </p:nvSpPr>
            <p:spPr>
              <a:xfrm>
                <a:off x="5707741" y="421488"/>
                <a:ext cx="535360"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kumimoji="1" lang="zh-CN" altLang="en-US" sz="1100">
                    <a:solidFill>
                      <a:schemeClr val="tx2"/>
                    </a:solidFill>
                    <a:latin typeface="黑体" panose="02010609060101010101" charset="-122"/>
                    <a:ea typeface="黑体" panose="02010609060101010101" charset="-122"/>
                  </a:rPr>
                  <a:t>非道路机械</a:t>
                </a:r>
                <a:endParaRPr kumimoji="1" lang="zh-CN" altLang="en-US" sz="1100">
                  <a:solidFill>
                    <a:schemeClr val="tx2"/>
                  </a:solidFill>
                  <a:latin typeface="黑体" panose="02010609060101010101" charset="-122"/>
                  <a:ea typeface="黑体" panose="02010609060101010101" charset="-122"/>
                </a:endParaRPr>
              </a:p>
            </p:txBody>
          </p:sp>
          <p:sp>
            <p:nvSpPr>
              <p:cNvPr id="75" name="矩形 74"/>
              <p:cNvSpPr/>
              <p:nvPr/>
            </p:nvSpPr>
            <p:spPr>
              <a:xfrm>
                <a:off x="6288907" y="421488"/>
                <a:ext cx="518183"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扬尘源</a:t>
                </a:r>
                <a:endParaRPr kumimoji="1" lang="zh-CN" altLang="en-US" sz="1100">
                  <a:solidFill>
                    <a:schemeClr val="tx2"/>
                  </a:solidFill>
                  <a:latin typeface="黑体" panose="02010609060101010101" charset="-122"/>
                  <a:ea typeface="黑体" panose="02010609060101010101" charset="-122"/>
                </a:endParaRPr>
              </a:p>
            </p:txBody>
          </p:sp>
          <p:cxnSp>
            <p:nvCxnSpPr>
              <p:cNvPr id="76" name="直接连接符 9"/>
              <p:cNvCxnSpPr/>
              <p:nvPr/>
            </p:nvCxnSpPr>
            <p:spPr>
              <a:xfrm flipV="1">
                <a:off x="2721749" y="1184526"/>
                <a:ext cx="3706485" cy="220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77" name="直接连接符 76"/>
              <p:cNvCxnSpPr/>
              <p:nvPr/>
            </p:nvCxnSpPr>
            <p:spPr>
              <a:xfrm flipH="1">
                <a:off x="2721749"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78" name="直接连接符 15"/>
              <p:cNvCxnSpPr/>
              <p:nvPr/>
            </p:nvCxnSpPr>
            <p:spPr>
              <a:xfrm flipH="1">
                <a:off x="3687496"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79" name="直接连接符 16"/>
              <p:cNvCxnSpPr/>
              <p:nvPr/>
            </p:nvCxnSpPr>
            <p:spPr>
              <a:xfrm flipH="1">
                <a:off x="4818337"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80" name="直接连接符 17"/>
              <p:cNvCxnSpPr/>
              <p:nvPr/>
            </p:nvCxnSpPr>
            <p:spPr>
              <a:xfrm flipH="1">
                <a:off x="5963492"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81" name="直接连接符 18"/>
              <p:cNvCxnSpPr/>
              <p:nvPr/>
            </p:nvCxnSpPr>
            <p:spPr>
              <a:xfrm flipH="1">
                <a:off x="6434914"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82" name="直接连接符 71"/>
              <p:cNvCxnSpPr/>
              <p:nvPr/>
            </p:nvCxnSpPr>
            <p:spPr>
              <a:xfrm flipH="1">
                <a:off x="5407137"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83" name="直接连接符 74"/>
              <p:cNvCxnSpPr/>
              <p:nvPr/>
            </p:nvCxnSpPr>
            <p:spPr>
              <a:xfrm flipH="1">
                <a:off x="4246713"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84" name="直接连接符 75"/>
              <p:cNvCxnSpPr/>
              <p:nvPr/>
            </p:nvCxnSpPr>
            <p:spPr>
              <a:xfrm flipH="1">
                <a:off x="3146411" y="995416"/>
                <a:ext cx="0" cy="18031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85" name="矩形 84"/>
              <p:cNvSpPr/>
              <p:nvPr/>
            </p:nvSpPr>
            <p:spPr>
              <a:xfrm>
                <a:off x="3460374" y="421488"/>
                <a:ext cx="489554" cy="56953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采暖锅炉</a:t>
                </a:r>
                <a:endParaRPr kumimoji="1" lang="zh-CN" altLang="en-US" sz="1100">
                  <a:solidFill>
                    <a:schemeClr val="tx2"/>
                  </a:solidFill>
                  <a:latin typeface="黑体" panose="02010609060101010101" charset="-122"/>
                  <a:ea typeface="黑体" panose="02010609060101010101" charset="-122"/>
                </a:endParaRPr>
              </a:p>
            </p:txBody>
          </p:sp>
          <p:sp>
            <p:nvSpPr>
              <p:cNvPr id="86" name="矩形 85"/>
              <p:cNvSpPr/>
              <p:nvPr/>
            </p:nvSpPr>
            <p:spPr>
              <a:xfrm>
                <a:off x="5915777" y="1318664"/>
                <a:ext cx="957158" cy="28586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污染源解析</a:t>
                </a:r>
                <a:endParaRPr kumimoji="1" lang="zh-CN" altLang="en-US" sz="1100">
                  <a:solidFill>
                    <a:schemeClr val="tx2"/>
                  </a:solidFill>
                  <a:latin typeface="黑体" panose="02010609060101010101" charset="-122"/>
                  <a:ea typeface="黑体" panose="02010609060101010101" charset="-122"/>
                </a:endParaRPr>
              </a:p>
            </p:txBody>
          </p:sp>
          <p:sp>
            <p:nvSpPr>
              <p:cNvPr id="87" name="矩形 86"/>
              <p:cNvSpPr/>
              <p:nvPr/>
            </p:nvSpPr>
            <p:spPr>
              <a:xfrm>
                <a:off x="5790764" y="1773847"/>
                <a:ext cx="505777" cy="40021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组分构成</a:t>
                </a:r>
                <a:endParaRPr kumimoji="1" lang="zh-CN" altLang="en-US" sz="1100">
                  <a:solidFill>
                    <a:schemeClr val="tx2"/>
                  </a:solidFill>
                  <a:latin typeface="黑体" panose="02010609060101010101" charset="-122"/>
                  <a:ea typeface="黑体" panose="02010609060101010101" charset="-122"/>
                </a:endParaRPr>
              </a:p>
            </p:txBody>
          </p:sp>
          <p:sp>
            <p:nvSpPr>
              <p:cNvPr id="88" name="矩形 87"/>
              <p:cNvSpPr/>
              <p:nvPr/>
            </p:nvSpPr>
            <p:spPr>
              <a:xfrm>
                <a:off x="6482629" y="1784843"/>
                <a:ext cx="506731" cy="40021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行业贡献</a:t>
                </a:r>
                <a:endParaRPr kumimoji="1" lang="zh-CN" altLang="en-US" sz="1100">
                  <a:solidFill>
                    <a:schemeClr val="tx2"/>
                  </a:solidFill>
                  <a:latin typeface="黑体" panose="02010609060101010101" charset="-122"/>
                  <a:ea typeface="黑体" panose="02010609060101010101" charset="-122"/>
                </a:endParaRPr>
              </a:p>
            </p:txBody>
          </p:sp>
          <p:cxnSp>
            <p:nvCxnSpPr>
              <p:cNvPr id="89" name="直接连接符 13"/>
              <p:cNvCxnSpPr/>
              <p:nvPr/>
            </p:nvCxnSpPr>
            <p:spPr>
              <a:xfrm flipH="1">
                <a:off x="6391017" y="1604528"/>
                <a:ext cx="0" cy="79163"/>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91" name="直接连接符 13"/>
              <p:cNvCxnSpPr/>
              <p:nvPr/>
            </p:nvCxnSpPr>
            <p:spPr>
              <a:xfrm flipH="1">
                <a:off x="6735517" y="1688089"/>
                <a:ext cx="0" cy="79163"/>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92" name="直接连接符 13"/>
              <p:cNvCxnSpPr/>
              <p:nvPr/>
            </p:nvCxnSpPr>
            <p:spPr>
              <a:xfrm flipH="1">
                <a:off x="6047470" y="1694685"/>
                <a:ext cx="0" cy="79163"/>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93" name="直接连接符 9"/>
              <p:cNvCxnSpPr/>
              <p:nvPr/>
            </p:nvCxnSpPr>
            <p:spPr>
              <a:xfrm flipV="1">
                <a:off x="6043653" y="1683691"/>
                <a:ext cx="691864" cy="4398"/>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101" name="矩形 100"/>
              <p:cNvSpPr/>
              <p:nvPr/>
            </p:nvSpPr>
            <p:spPr>
              <a:xfrm>
                <a:off x="5707741" y="1252695"/>
                <a:ext cx="1326471" cy="1011521"/>
              </a:xfrm>
              <a:prstGeom prst="rect">
                <a:avLst/>
              </a:prstGeom>
              <a:noFill/>
              <a:ln w="12700">
                <a:solidFill>
                  <a:schemeClr val="tx1"/>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zh-CN" altLang="en-US" sz="1100">
                  <a:solidFill>
                    <a:schemeClr val="tx2"/>
                  </a:solidFill>
                  <a:latin typeface="黑体" panose="02010609060101010101" charset="-122"/>
                  <a:ea typeface="黑体" panose="02010609060101010101" charset="-122"/>
                </a:endParaRPr>
              </a:p>
            </p:txBody>
          </p:sp>
          <p:cxnSp>
            <p:nvCxnSpPr>
              <p:cNvPr id="102" name="直线箭头连接符 38"/>
              <p:cNvCxnSpPr/>
              <p:nvPr/>
            </p:nvCxnSpPr>
            <p:spPr>
              <a:xfrm>
                <a:off x="4557814" y="1188924"/>
                <a:ext cx="3817" cy="3232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4099752" y="1527564"/>
                <a:ext cx="929484" cy="492567"/>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上年污染物</a:t>
                </a:r>
                <a:endParaRPr kumimoji="1" lang="en-US" altLang="zh-CN" sz="1100">
                  <a:solidFill>
                    <a:schemeClr val="tx2"/>
                  </a:solidFill>
                  <a:latin typeface="黑体" panose="02010609060101010101" charset="-122"/>
                  <a:ea typeface="黑体" panose="02010609060101010101" charset="-122"/>
                </a:endParaRPr>
              </a:p>
              <a:p>
                <a:pPr algn="ctr"/>
                <a:r>
                  <a:rPr kumimoji="1" lang="zh-CN" altLang="en-US" sz="1100">
                    <a:solidFill>
                      <a:schemeClr val="tx2"/>
                    </a:solidFill>
                    <a:latin typeface="黑体" panose="02010609060101010101" charset="-122"/>
                    <a:ea typeface="黑体" panose="02010609060101010101" charset="-122"/>
                  </a:rPr>
                  <a:t>排放清单</a:t>
                </a:r>
                <a:endParaRPr kumimoji="1" lang="zh-CN" altLang="en-US" sz="1100">
                  <a:solidFill>
                    <a:schemeClr val="tx2"/>
                  </a:solidFill>
                  <a:latin typeface="黑体" panose="02010609060101010101" charset="-122"/>
                  <a:ea typeface="黑体" panose="02010609060101010101" charset="-122"/>
                </a:endParaRPr>
              </a:p>
            </p:txBody>
          </p:sp>
          <p:sp>
            <p:nvSpPr>
              <p:cNvPr id="104" name="矩形 103"/>
              <p:cNvSpPr/>
              <p:nvPr/>
            </p:nvSpPr>
            <p:spPr>
              <a:xfrm>
                <a:off x="3830640" y="2811756"/>
                <a:ext cx="1461981"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本年重污染应急预案清单</a:t>
                </a:r>
                <a:endParaRPr kumimoji="1" lang="en-US" altLang="zh-CN" sz="1100">
                  <a:solidFill>
                    <a:schemeClr val="tx2"/>
                  </a:solidFill>
                  <a:latin typeface="黑体" panose="02010609060101010101" charset="-122"/>
                  <a:ea typeface="黑体" panose="02010609060101010101" charset="-122"/>
                </a:endParaRPr>
              </a:p>
            </p:txBody>
          </p:sp>
          <p:cxnSp>
            <p:nvCxnSpPr>
              <p:cNvPr id="105" name="直线箭头连接符 45"/>
              <p:cNvCxnSpPr>
                <a:stCxn id="103" idx="2"/>
              </p:cNvCxnSpPr>
              <p:nvPr/>
            </p:nvCxnSpPr>
            <p:spPr>
              <a:xfrm flipH="1">
                <a:off x="4558768" y="2020131"/>
                <a:ext cx="5726" cy="778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2624410" y="2459923"/>
                <a:ext cx="835963" cy="57172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当年常规性</a:t>
                </a:r>
                <a:endParaRPr kumimoji="1" lang="en-US" altLang="zh-CN" sz="1100">
                  <a:solidFill>
                    <a:schemeClr val="tx2"/>
                  </a:solidFill>
                  <a:latin typeface="黑体" panose="02010609060101010101" charset="-122"/>
                  <a:ea typeface="黑体" panose="02010609060101010101" charset="-122"/>
                </a:endParaRPr>
              </a:p>
              <a:p>
                <a:pPr algn="ctr"/>
                <a:r>
                  <a:rPr kumimoji="1" lang="zh-CN" altLang="en-US" sz="1100">
                    <a:solidFill>
                      <a:schemeClr val="tx2"/>
                    </a:solidFill>
                    <a:latin typeface="黑体" panose="02010609060101010101" charset="-122"/>
                    <a:ea typeface="黑体" panose="02010609060101010101" charset="-122"/>
                  </a:rPr>
                  <a:t>治理措施</a:t>
                </a:r>
                <a:endParaRPr kumimoji="1" lang="en-US" altLang="zh-CN" sz="1100">
                  <a:solidFill>
                    <a:schemeClr val="tx2"/>
                  </a:solidFill>
                  <a:latin typeface="黑体" panose="02010609060101010101" charset="-122"/>
                  <a:ea typeface="黑体" panose="02010609060101010101" charset="-122"/>
                </a:endParaRPr>
              </a:p>
            </p:txBody>
          </p:sp>
          <p:cxnSp>
            <p:nvCxnSpPr>
              <p:cNvPr id="107" name="直线箭头连接符 48"/>
              <p:cNvCxnSpPr/>
              <p:nvPr/>
            </p:nvCxnSpPr>
            <p:spPr>
              <a:xfrm>
                <a:off x="3460374" y="2624845"/>
                <a:ext cx="1097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41" name="文本框 107"/>
              <p:cNvSpPr txBox="1">
                <a:spLocks noChangeArrowheads="1"/>
              </p:cNvSpPr>
              <p:nvPr/>
            </p:nvSpPr>
            <p:spPr bwMode="auto">
              <a:xfrm>
                <a:off x="3536396" y="2577989"/>
                <a:ext cx="485261" cy="3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kumimoji="1" lang="zh-CN" altLang="en-US" sz="1100">
                    <a:solidFill>
                      <a:schemeClr val="tx2"/>
                    </a:solidFill>
                    <a:latin typeface="黑体" panose="02010609060101010101" charset="-122"/>
                    <a:ea typeface="黑体" panose="02010609060101010101" charset="-122"/>
                  </a:rPr>
                  <a:t>扣除</a:t>
                </a:r>
                <a:endParaRPr kumimoji="1" lang="zh-CN" altLang="en-US" sz="1100">
                  <a:solidFill>
                    <a:schemeClr val="tx2"/>
                  </a:solidFill>
                  <a:latin typeface="黑体" panose="02010609060101010101" charset="-122"/>
                  <a:ea typeface="黑体" panose="02010609060101010101" charset="-122"/>
                </a:endParaRPr>
              </a:p>
            </p:txBody>
          </p:sp>
          <p:sp>
            <p:nvSpPr>
              <p:cNvPr id="109" name="矩形 108"/>
              <p:cNvSpPr/>
              <p:nvPr/>
            </p:nvSpPr>
            <p:spPr>
              <a:xfrm>
                <a:off x="3926070" y="3757309"/>
                <a:ext cx="1253945"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行业减排途径</a:t>
                </a:r>
                <a:endParaRPr kumimoji="1" lang="en-US" altLang="zh-CN" sz="1100">
                  <a:solidFill>
                    <a:schemeClr val="tx2"/>
                  </a:solidFill>
                  <a:latin typeface="黑体" panose="02010609060101010101" charset="-122"/>
                  <a:ea typeface="黑体" panose="02010609060101010101" charset="-122"/>
                </a:endParaRPr>
              </a:p>
            </p:txBody>
          </p:sp>
          <p:sp>
            <p:nvSpPr>
              <p:cNvPr id="110" name="矩形 109"/>
              <p:cNvSpPr/>
              <p:nvPr/>
            </p:nvSpPr>
            <p:spPr>
              <a:xfrm>
                <a:off x="3900304" y="4929355"/>
                <a:ext cx="1279710" cy="37602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应急减排项目清单</a:t>
                </a:r>
                <a:endParaRPr kumimoji="1" lang="en-US" altLang="zh-CN" sz="1100">
                  <a:solidFill>
                    <a:schemeClr val="tx2"/>
                  </a:solidFill>
                  <a:latin typeface="黑体" panose="02010609060101010101" charset="-122"/>
                  <a:ea typeface="黑体" panose="02010609060101010101" charset="-122"/>
                </a:endParaRPr>
              </a:p>
            </p:txBody>
          </p:sp>
          <p:sp>
            <p:nvSpPr>
              <p:cNvPr id="111" name="矩形 110"/>
              <p:cNvSpPr/>
              <p:nvPr/>
            </p:nvSpPr>
            <p:spPr>
              <a:xfrm>
                <a:off x="3917482" y="4320243"/>
                <a:ext cx="1253945"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不同预警等级应急措施</a:t>
                </a:r>
                <a:endParaRPr kumimoji="1" lang="en-US" altLang="zh-CN" sz="1100">
                  <a:solidFill>
                    <a:schemeClr val="tx2"/>
                  </a:solidFill>
                  <a:latin typeface="黑体" panose="02010609060101010101" charset="-122"/>
                  <a:ea typeface="黑体" panose="02010609060101010101" charset="-122"/>
                </a:endParaRPr>
              </a:p>
            </p:txBody>
          </p:sp>
          <p:cxnSp>
            <p:nvCxnSpPr>
              <p:cNvPr id="112" name="直线箭头连接符 71"/>
              <p:cNvCxnSpPr/>
              <p:nvPr/>
            </p:nvCxnSpPr>
            <p:spPr>
              <a:xfrm flipH="1">
                <a:off x="4565448" y="4139928"/>
                <a:ext cx="0" cy="1825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线箭头连接符 73"/>
              <p:cNvCxnSpPr/>
              <p:nvPr/>
            </p:nvCxnSpPr>
            <p:spPr>
              <a:xfrm flipH="1">
                <a:off x="4565448" y="4705061"/>
                <a:ext cx="0" cy="180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3460374" y="3636367"/>
                <a:ext cx="2115674" cy="2034037"/>
              </a:xfrm>
              <a:prstGeom prst="rect">
                <a:avLst/>
              </a:prstGeom>
              <a:noFill/>
              <a:ln w="12700">
                <a:solidFill>
                  <a:schemeClr val="tx1"/>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zh-CN" altLang="en-US" sz="1100">
                  <a:solidFill>
                    <a:schemeClr val="tx2"/>
                  </a:solidFill>
                  <a:latin typeface="黑体" panose="02010609060101010101" charset="-122"/>
                  <a:ea typeface="黑体" panose="02010609060101010101" charset="-122"/>
                </a:endParaRPr>
              </a:p>
            </p:txBody>
          </p:sp>
          <p:cxnSp>
            <p:nvCxnSpPr>
              <p:cNvPr id="115" name="直线箭头连接符 75"/>
              <p:cNvCxnSpPr>
                <a:stCxn id="104" idx="2"/>
                <a:endCxn id="109" idx="0"/>
              </p:cNvCxnSpPr>
              <p:nvPr/>
            </p:nvCxnSpPr>
            <p:spPr>
              <a:xfrm flipH="1">
                <a:off x="4553043" y="3187779"/>
                <a:ext cx="0" cy="5695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线箭头连接符 77"/>
              <p:cNvCxnSpPr/>
              <p:nvPr/>
            </p:nvCxnSpPr>
            <p:spPr>
              <a:xfrm flipH="1">
                <a:off x="5172380" y="3946419"/>
                <a:ext cx="12176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接连接符 16"/>
              <p:cNvCxnSpPr/>
              <p:nvPr/>
            </p:nvCxnSpPr>
            <p:spPr>
              <a:xfrm flipH="1">
                <a:off x="6390062" y="2264216"/>
                <a:ext cx="955" cy="1680005"/>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118" name="菱形 117"/>
              <p:cNvSpPr/>
              <p:nvPr/>
            </p:nvSpPr>
            <p:spPr>
              <a:xfrm>
                <a:off x="3714216" y="6237735"/>
                <a:ext cx="2218738" cy="1040109"/>
              </a:xfrm>
              <a:prstGeom prst="diamond">
                <a:avLst/>
              </a:prstGeom>
              <a:ln w="19050">
                <a:solidFill>
                  <a:schemeClr val="tx1"/>
                </a:solidFill>
              </a:ln>
            </p:spPr>
            <p:style>
              <a:lnRef idx="2">
                <a:schemeClr val="accent3"/>
              </a:lnRef>
              <a:fillRef idx="1">
                <a:schemeClr val="lt1"/>
              </a:fillRef>
              <a:effectRef idx="0">
                <a:schemeClr val="accent3"/>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是否满足</a:t>
                </a:r>
                <a:endParaRPr kumimoji="1" lang="en-US" altLang="zh-CN" sz="1100">
                  <a:solidFill>
                    <a:schemeClr val="tx2"/>
                  </a:solidFill>
                  <a:latin typeface="黑体" panose="02010609060101010101" charset="-122"/>
                  <a:ea typeface="黑体" panose="02010609060101010101" charset="-122"/>
                </a:endParaRPr>
              </a:p>
              <a:p>
                <a:pPr algn="ctr"/>
                <a:r>
                  <a:rPr kumimoji="1" lang="zh-CN" altLang="en-US" sz="1100">
                    <a:solidFill>
                      <a:schemeClr val="tx2"/>
                    </a:solidFill>
                    <a:latin typeface="黑体" panose="02010609060101010101" charset="-122"/>
                    <a:ea typeface="黑体" panose="02010609060101010101" charset="-122"/>
                  </a:rPr>
                  <a:t>减排比例、空气质量改善</a:t>
                </a:r>
                <a:endParaRPr kumimoji="1" lang="en-US" altLang="zh-CN" sz="1100">
                  <a:solidFill>
                    <a:schemeClr val="tx2"/>
                  </a:solidFill>
                  <a:latin typeface="黑体" panose="02010609060101010101" charset="-122"/>
                  <a:ea typeface="黑体" panose="02010609060101010101" charset="-122"/>
                </a:endParaRPr>
              </a:p>
              <a:p>
                <a:pPr algn="ctr"/>
                <a:r>
                  <a:rPr kumimoji="1" lang="zh-CN" altLang="en-US" sz="1100">
                    <a:solidFill>
                      <a:schemeClr val="tx2"/>
                    </a:solidFill>
                    <a:latin typeface="黑体" panose="02010609060101010101" charset="-122"/>
                    <a:ea typeface="黑体" panose="02010609060101010101" charset="-122"/>
                  </a:rPr>
                  <a:t>要求</a:t>
                </a:r>
                <a:endParaRPr kumimoji="1" lang="zh-CN" altLang="en-US" sz="1100">
                  <a:solidFill>
                    <a:schemeClr val="tx2"/>
                  </a:solidFill>
                  <a:latin typeface="黑体" panose="02010609060101010101" charset="-122"/>
                  <a:ea typeface="黑体" panose="02010609060101010101" charset="-122"/>
                </a:endParaRPr>
              </a:p>
            </p:txBody>
          </p:sp>
          <p:cxnSp>
            <p:nvCxnSpPr>
              <p:cNvPr id="119" name="直线箭头连接符 95"/>
              <p:cNvCxnSpPr/>
              <p:nvPr/>
            </p:nvCxnSpPr>
            <p:spPr>
              <a:xfrm flipH="1">
                <a:off x="4839331" y="5670404"/>
                <a:ext cx="0" cy="5673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线箭头连接符 97"/>
              <p:cNvCxnSpPr>
                <a:stCxn id="118" idx="2"/>
              </p:cNvCxnSpPr>
              <p:nvPr/>
            </p:nvCxnSpPr>
            <p:spPr>
              <a:xfrm flipH="1">
                <a:off x="4823108" y="7277844"/>
                <a:ext cx="0" cy="3452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4218085" y="7658263"/>
                <a:ext cx="1263488" cy="37602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重污染应急减排措施</a:t>
                </a:r>
                <a:endParaRPr kumimoji="1" lang="en-US" altLang="zh-CN" sz="1100">
                  <a:solidFill>
                    <a:schemeClr val="tx2"/>
                  </a:solidFill>
                  <a:latin typeface="黑体" panose="02010609060101010101" charset="-122"/>
                  <a:ea typeface="黑体" panose="02010609060101010101" charset="-122"/>
                </a:endParaRPr>
              </a:p>
            </p:txBody>
          </p:sp>
          <p:cxnSp>
            <p:nvCxnSpPr>
              <p:cNvPr id="122" name="直接连接符 16"/>
              <p:cNvCxnSpPr/>
              <p:nvPr/>
            </p:nvCxnSpPr>
            <p:spPr>
              <a:xfrm flipH="1">
                <a:off x="6390062" y="4654484"/>
                <a:ext cx="0" cy="2095609"/>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23" name="直接连接符 15"/>
              <p:cNvCxnSpPr/>
              <p:nvPr/>
            </p:nvCxnSpPr>
            <p:spPr>
              <a:xfrm flipH="1">
                <a:off x="5932955" y="6752292"/>
                <a:ext cx="459971" cy="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24" name="直线箭头连接符 106"/>
              <p:cNvCxnSpPr>
                <a:endCxn id="114" idx="3"/>
              </p:cNvCxnSpPr>
              <p:nvPr/>
            </p:nvCxnSpPr>
            <p:spPr>
              <a:xfrm flipH="1">
                <a:off x="5576048" y="4654484"/>
                <a:ext cx="8140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58" name="文本框 124"/>
              <p:cNvSpPr txBox="1">
                <a:spLocks noChangeArrowheads="1"/>
              </p:cNvSpPr>
              <p:nvPr/>
            </p:nvSpPr>
            <p:spPr bwMode="auto">
              <a:xfrm>
                <a:off x="6104066" y="5298013"/>
                <a:ext cx="485261" cy="3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kumimoji="1" lang="zh-CN" altLang="en-US" sz="1100">
                    <a:solidFill>
                      <a:schemeClr val="tx2"/>
                    </a:solidFill>
                    <a:latin typeface="黑体" panose="02010609060101010101" charset="-122"/>
                    <a:ea typeface="黑体" panose="02010609060101010101" charset="-122"/>
                  </a:rPr>
                  <a:t>否</a:t>
                </a:r>
                <a:endParaRPr kumimoji="1" lang="zh-CN" altLang="en-US" sz="1100">
                  <a:solidFill>
                    <a:schemeClr val="tx2"/>
                  </a:solidFill>
                  <a:latin typeface="黑体" panose="02010609060101010101" charset="-122"/>
                  <a:ea typeface="黑体" panose="02010609060101010101" charset="-122"/>
                </a:endParaRPr>
              </a:p>
            </p:txBody>
          </p:sp>
          <p:sp>
            <p:nvSpPr>
              <p:cNvPr id="21559" name="文本框 125"/>
              <p:cNvSpPr txBox="1">
                <a:spLocks noChangeArrowheads="1"/>
              </p:cNvSpPr>
              <p:nvPr/>
            </p:nvSpPr>
            <p:spPr bwMode="auto">
              <a:xfrm>
                <a:off x="4853383" y="7244554"/>
                <a:ext cx="485261" cy="3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kumimoji="1" lang="zh-CN" altLang="en-US" sz="1100">
                    <a:solidFill>
                      <a:schemeClr val="tx2"/>
                    </a:solidFill>
                    <a:latin typeface="黑体" panose="02010609060101010101" charset="-122"/>
                    <a:ea typeface="黑体" panose="02010609060101010101" charset="-122"/>
                  </a:rPr>
                  <a:t>是</a:t>
                </a:r>
                <a:endParaRPr kumimoji="1" lang="zh-CN" altLang="en-US" sz="1100">
                  <a:solidFill>
                    <a:schemeClr val="tx2"/>
                  </a:solidFill>
                  <a:latin typeface="黑体" panose="02010609060101010101" charset="-122"/>
                  <a:ea typeface="黑体" panose="02010609060101010101" charset="-122"/>
                </a:endParaRPr>
              </a:p>
            </p:txBody>
          </p:sp>
          <p:cxnSp>
            <p:nvCxnSpPr>
              <p:cNvPr id="127" name="直线连接符 113"/>
              <p:cNvCxnSpPr>
                <a:stCxn id="132" idx="0"/>
              </p:cNvCxnSpPr>
              <p:nvPr/>
            </p:nvCxnSpPr>
            <p:spPr>
              <a:xfrm flipV="1">
                <a:off x="2253523" y="2376362"/>
                <a:ext cx="4774964" cy="8796"/>
              </a:xfrm>
              <a:prstGeom prst="line">
                <a:avLst/>
              </a:prstGeom>
              <a:ln w="1905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线连接符 116"/>
              <p:cNvCxnSpPr/>
              <p:nvPr/>
            </p:nvCxnSpPr>
            <p:spPr>
              <a:xfrm flipV="1">
                <a:off x="2254144" y="3495633"/>
                <a:ext cx="4744759" cy="39581"/>
              </a:xfrm>
              <a:prstGeom prst="line">
                <a:avLst/>
              </a:prstGeom>
              <a:ln w="1905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线连接符 119"/>
              <p:cNvCxnSpPr/>
              <p:nvPr/>
            </p:nvCxnSpPr>
            <p:spPr>
              <a:xfrm>
                <a:off x="2297087" y="5815535"/>
                <a:ext cx="4731399" cy="0"/>
              </a:xfrm>
              <a:prstGeom prst="line">
                <a:avLst/>
              </a:prstGeom>
              <a:ln w="1905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2114994" y="3752911"/>
                <a:ext cx="277521" cy="2084614"/>
              </a:xfrm>
              <a:prstGeom prst="rect">
                <a:avLst/>
              </a:prstGeom>
              <a:noFill/>
            </p:spPr>
            <p:txBody>
              <a:bodyPr vert="eaVert">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kumimoji="1" lang="zh-CN" altLang="en-US">
                    <a:solidFill>
                      <a:srgbClr val="174578"/>
                    </a:solidFill>
                    <a:latin typeface="黑体" panose="02010609060101010101" charset="-122"/>
                    <a:ea typeface="黑体" panose="02010609060101010101" charset="-122"/>
                  </a:rPr>
                  <a:t>应急预案措施</a:t>
                </a:r>
                <a:endParaRPr kumimoji="1" lang="zh-CN" altLang="en-US">
                  <a:solidFill>
                    <a:srgbClr val="174578"/>
                  </a:solidFill>
                  <a:latin typeface="黑体" panose="02010609060101010101" charset="-122"/>
                  <a:ea typeface="黑体" panose="02010609060101010101" charset="-122"/>
                </a:endParaRPr>
              </a:p>
            </p:txBody>
          </p:sp>
          <p:sp>
            <p:nvSpPr>
              <p:cNvPr id="131" name="文本框 130"/>
              <p:cNvSpPr txBox="1"/>
              <p:nvPr/>
            </p:nvSpPr>
            <p:spPr>
              <a:xfrm>
                <a:off x="2114994" y="6191558"/>
                <a:ext cx="277521" cy="1614036"/>
              </a:xfrm>
              <a:prstGeom prst="rect">
                <a:avLst/>
              </a:prstGeom>
              <a:noFill/>
            </p:spPr>
            <p:txBody>
              <a:bodyPr vert="eaVert">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kumimoji="1" lang="zh-CN" altLang="en-US">
                    <a:solidFill>
                      <a:srgbClr val="174578"/>
                    </a:solidFill>
                    <a:latin typeface="黑体" panose="02010609060101010101" charset="-122"/>
                    <a:ea typeface="黑体" panose="02010609060101010101" charset="-122"/>
                  </a:rPr>
                  <a:t>预案评估</a:t>
                </a:r>
                <a:endParaRPr kumimoji="1" lang="zh-CN" altLang="en-US">
                  <a:solidFill>
                    <a:srgbClr val="174578"/>
                  </a:solidFill>
                  <a:latin typeface="黑体" panose="02010609060101010101" charset="-122"/>
                  <a:ea typeface="黑体" panose="02010609060101010101" charset="-122"/>
                </a:endParaRPr>
              </a:p>
            </p:txBody>
          </p:sp>
          <p:sp>
            <p:nvSpPr>
              <p:cNvPr id="132" name="文本框 131"/>
              <p:cNvSpPr txBox="1"/>
              <p:nvPr/>
            </p:nvSpPr>
            <p:spPr>
              <a:xfrm>
                <a:off x="2031506" y="2385158"/>
                <a:ext cx="444034" cy="1317177"/>
              </a:xfrm>
              <a:prstGeom prst="rect">
                <a:avLst/>
              </a:prstGeom>
              <a:noFill/>
            </p:spPr>
            <p:txBody>
              <a:bodyPr vert="eaVert">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kumimoji="1" lang="zh-CN" altLang="en-US">
                    <a:solidFill>
                      <a:srgbClr val="174578"/>
                    </a:solidFill>
                    <a:latin typeface="黑体" panose="02010609060101010101" charset="-122"/>
                    <a:ea typeface="黑体" panose="02010609060101010101" charset="-122"/>
                  </a:rPr>
                  <a:t>应急预案清单</a:t>
                </a:r>
                <a:endParaRPr kumimoji="1" lang="zh-CN" altLang="en-US">
                  <a:solidFill>
                    <a:srgbClr val="174578"/>
                  </a:solidFill>
                  <a:latin typeface="黑体" panose="02010609060101010101" charset="-122"/>
                  <a:ea typeface="黑体" panose="02010609060101010101" charset="-122"/>
                </a:endParaRPr>
              </a:p>
            </p:txBody>
          </p:sp>
          <p:sp>
            <p:nvSpPr>
              <p:cNvPr id="133" name="文本框 132"/>
              <p:cNvSpPr txBox="1"/>
              <p:nvPr/>
            </p:nvSpPr>
            <p:spPr>
              <a:xfrm>
                <a:off x="2117859" y="617195"/>
                <a:ext cx="277521" cy="1614036"/>
              </a:xfrm>
              <a:prstGeom prst="rect">
                <a:avLst/>
              </a:prstGeom>
              <a:noFill/>
            </p:spPr>
            <p:txBody>
              <a:bodyPr vert="eaVert">
                <a:spAutoFit/>
              </a:bodyPr>
              <a:lstStyle/>
              <a:p>
                <a:pPr>
                  <a:defRPr/>
                </a:pPr>
                <a:r>
                  <a:rPr kumimoji="1" lang="zh-CN" altLang="en-US">
                    <a:solidFill>
                      <a:schemeClr val="accent4"/>
                    </a:solidFill>
                    <a:latin typeface="黑体" panose="02010609060101010101" charset="-122"/>
                    <a:ea typeface="黑体" panose="02010609060101010101" charset="-122"/>
                  </a:rPr>
                  <a:t>基本情况</a:t>
                </a:r>
                <a:endParaRPr kumimoji="1" lang="zh-CN" altLang="en-US">
                  <a:solidFill>
                    <a:schemeClr val="accent4"/>
                  </a:solidFill>
                  <a:latin typeface="黑体" panose="02010609060101010101" charset="-122"/>
                  <a:ea typeface="黑体" panose="02010609060101010101" charset="-122"/>
                </a:endParaRPr>
              </a:p>
            </p:txBody>
          </p:sp>
          <p:sp>
            <p:nvSpPr>
              <p:cNvPr id="134" name="矩形 133"/>
              <p:cNvSpPr/>
              <p:nvPr/>
            </p:nvSpPr>
            <p:spPr>
              <a:xfrm>
                <a:off x="3572027" y="5327366"/>
                <a:ext cx="1971575" cy="376023"/>
              </a:xfrm>
              <a:prstGeom prst="rect">
                <a:avLst/>
              </a:prstGeom>
              <a:noFill/>
              <a:ln w="19050">
                <a:no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制定各预警等级应急预案</a:t>
                </a:r>
                <a:endParaRPr kumimoji="1" lang="en-US" altLang="zh-CN" sz="1100">
                  <a:solidFill>
                    <a:schemeClr val="tx2"/>
                  </a:solidFill>
                  <a:latin typeface="黑体" panose="02010609060101010101" charset="-122"/>
                  <a:ea typeface="黑体" panose="02010609060101010101" charset="-122"/>
                </a:endParaRPr>
              </a:p>
            </p:txBody>
          </p:sp>
          <p:sp>
            <p:nvSpPr>
              <p:cNvPr id="135" name="矩形 134"/>
              <p:cNvSpPr/>
              <p:nvPr/>
            </p:nvSpPr>
            <p:spPr>
              <a:xfrm>
                <a:off x="2624410" y="5927683"/>
                <a:ext cx="822603" cy="28366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清单核算</a:t>
                </a:r>
                <a:endParaRPr kumimoji="1" lang="zh-CN" altLang="en-US" sz="1100">
                  <a:solidFill>
                    <a:schemeClr val="tx2"/>
                  </a:solidFill>
                  <a:latin typeface="黑体" panose="02010609060101010101" charset="-122"/>
                  <a:ea typeface="黑体" panose="02010609060101010101" charset="-122"/>
                </a:endParaRPr>
              </a:p>
            </p:txBody>
          </p:sp>
          <p:sp>
            <p:nvSpPr>
              <p:cNvPr id="136" name="矩形 135"/>
              <p:cNvSpPr/>
              <p:nvPr/>
            </p:nvSpPr>
            <p:spPr>
              <a:xfrm>
                <a:off x="2624410" y="6352081"/>
                <a:ext cx="814969" cy="40021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chemeClr val="tx2"/>
                    </a:solidFill>
                    <a:latin typeface="黑体" panose="02010609060101010101" charset="-122"/>
                    <a:ea typeface="黑体" panose="02010609060101010101" charset="-122"/>
                  </a:rPr>
                  <a:t>空气质量模拟</a:t>
                </a:r>
                <a:endParaRPr kumimoji="1" lang="zh-CN" altLang="en-US" sz="1100">
                  <a:solidFill>
                    <a:schemeClr val="tx2"/>
                  </a:solidFill>
                  <a:latin typeface="黑体" panose="02010609060101010101" charset="-122"/>
                  <a:ea typeface="黑体" panose="02010609060101010101" charset="-122"/>
                </a:endParaRPr>
              </a:p>
            </p:txBody>
          </p:sp>
          <p:cxnSp>
            <p:nvCxnSpPr>
              <p:cNvPr id="137" name="直线箭头连接符 148"/>
              <p:cNvCxnSpPr/>
              <p:nvPr/>
            </p:nvCxnSpPr>
            <p:spPr>
              <a:xfrm>
                <a:off x="3720897" y="6083808"/>
                <a:ext cx="1097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连接符 18"/>
              <p:cNvCxnSpPr/>
              <p:nvPr/>
            </p:nvCxnSpPr>
            <p:spPr>
              <a:xfrm flipH="1">
                <a:off x="3720897" y="5980458"/>
                <a:ext cx="0" cy="554138"/>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39" name="直接连接符 71"/>
              <p:cNvCxnSpPr/>
              <p:nvPr/>
            </p:nvCxnSpPr>
            <p:spPr>
              <a:xfrm>
                <a:off x="3458465" y="5987054"/>
                <a:ext cx="267203" cy="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cxnSp>
            <p:nvCxnSpPr>
              <p:cNvPr id="140" name="直接连接符 71"/>
              <p:cNvCxnSpPr/>
              <p:nvPr/>
            </p:nvCxnSpPr>
            <p:spPr>
              <a:xfrm>
                <a:off x="3447013" y="6519202"/>
                <a:ext cx="267203" cy="0"/>
              </a:xfrm>
              <a:prstGeom prst="line">
                <a:avLst/>
              </a:prstGeom>
              <a:ln w="19050">
                <a:solidFill>
                  <a:schemeClr val="tx1"/>
                </a:solidFill>
              </a:ln>
            </p:spPr>
            <p:style>
              <a:lnRef idx="2">
                <a:schemeClr val="dk1"/>
              </a:lnRef>
              <a:fillRef idx="1">
                <a:schemeClr val="lt1"/>
              </a:fillRef>
              <a:effectRef idx="0">
                <a:schemeClr val="dk1"/>
              </a:effectRef>
              <a:fontRef idx="minor">
                <a:schemeClr val="dk1"/>
              </a:fontRef>
            </p:style>
          </p:cxnSp>
          <p:sp>
            <p:nvSpPr>
              <p:cNvPr id="21574" name="文本框 140"/>
              <p:cNvSpPr txBox="1">
                <a:spLocks noChangeArrowheads="1"/>
              </p:cNvSpPr>
              <p:nvPr/>
            </p:nvSpPr>
            <p:spPr bwMode="auto">
              <a:xfrm>
                <a:off x="3957716" y="6040486"/>
                <a:ext cx="485261" cy="3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kumimoji="1" lang="zh-CN" altLang="en-US" sz="1100">
                    <a:solidFill>
                      <a:schemeClr val="tx2"/>
                    </a:solidFill>
                    <a:latin typeface="黑体" panose="02010609060101010101" charset="-122"/>
                    <a:ea typeface="黑体" panose="02010609060101010101" charset="-122"/>
                  </a:rPr>
                  <a:t>评估</a:t>
                </a:r>
                <a:endParaRPr kumimoji="1" lang="zh-CN" altLang="en-US" sz="1100">
                  <a:solidFill>
                    <a:schemeClr val="tx2"/>
                  </a:solidFill>
                  <a:latin typeface="黑体" panose="02010609060101010101" charset="-122"/>
                  <a:ea typeface="黑体" panose="02010609060101010101" charset="-122"/>
                </a:endParaRPr>
              </a:p>
            </p:txBody>
          </p:sp>
        </p:grpSp>
        <p:sp>
          <p:nvSpPr>
            <p:cNvPr id="90" name="矩形 89"/>
            <p:cNvSpPr/>
            <p:nvPr/>
          </p:nvSpPr>
          <p:spPr bwMode="auto">
            <a:xfrm>
              <a:off x="7640639" y="2481263"/>
              <a:ext cx="1347787" cy="398462"/>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kumimoji="1" lang="zh-CN" altLang="en-US" sz="1100">
                  <a:solidFill>
                    <a:srgbClr val="1D528D"/>
                  </a:solidFill>
                  <a:latin typeface="黑体" panose="02010609060101010101" charset="-122"/>
                  <a:ea typeface="黑体" panose="02010609060101010101" charset="-122"/>
                </a:rPr>
                <a:t>当年新增产能</a:t>
              </a:r>
              <a:endParaRPr kumimoji="1" lang="en-US" altLang="zh-CN" sz="1100">
                <a:solidFill>
                  <a:srgbClr val="1D528D"/>
                </a:solidFill>
                <a:latin typeface="黑体" panose="02010609060101010101" charset="-122"/>
                <a:ea typeface="黑体" panose="02010609060101010101" charset="-122"/>
              </a:endParaRPr>
            </a:p>
          </p:txBody>
        </p:sp>
        <p:cxnSp>
          <p:nvCxnSpPr>
            <p:cNvPr id="125" name="直线箭头连接符 77"/>
            <p:cNvCxnSpPr/>
            <p:nvPr/>
          </p:nvCxnSpPr>
          <p:spPr bwMode="auto">
            <a:xfrm rot="10800000" flipV="1">
              <a:off x="6015038" y="2603500"/>
              <a:ext cx="16192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08" name="文本框 107"/>
            <p:cNvSpPr txBox="1">
              <a:spLocks noChangeArrowheads="1"/>
            </p:cNvSpPr>
            <p:nvPr/>
          </p:nvSpPr>
          <p:spPr bwMode="auto">
            <a:xfrm>
              <a:off x="7188200" y="2584450"/>
              <a:ext cx="806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kumimoji="1" lang="zh-CN" altLang="en-US" sz="1100">
                  <a:latin typeface="黑体" panose="02010609060101010101" charset="-122"/>
                  <a:ea typeface="黑体" panose="02010609060101010101" charset="-122"/>
                </a:rPr>
                <a:t>增加</a:t>
              </a:r>
              <a:endParaRPr kumimoji="1" lang="zh-CN" altLang="en-US" sz="1100">
                <a:latin typeface="黑体" panose="02010609060101010101" charset="-122"/>
                <a:ea typeface="黑体" panose="02010609060101010101" charset="-122"/>
              </a:endParaRPr>
            </a:p>
          </p:txBody>
        </p:sp>
      </p:grpSp>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总体技术路线</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2133600" y="1171576"/>
            <a:ext cx="7924800" cy="12604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 name="组合 11"/>
          <p:cNvGrpSpPr/>
          <p:nvPr/>
        </p:nvGrpSpPr>
        <p:grpSpPr>
          <a:xfrm>
            <a:off x="2278064" y="1355726"/>
            <a:ext cx="1800225" cy="900113"/>
            <a:chOff x="615722" y="2876685"/>
            <a:chExt cx="2003220" cy="1174135"/>
          </a:xfrm>
        </p:grpSpPr>
        <p:sp>
          <p:nvSpPr>
            <p:cNvPr id="4" name="圆角矩形 3"/>
            <p:cNvSpPr/>
            <p:nvPr/>
          </p:nvSpPr>
          <p:spPr>
            <a:xfrm>
              <a:off x="615722" y="2876685"/>
              <a:ext cx="2003220" cy="117413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82" name="矩形 9"/>
            <p:cNvSpPr>
              <a:spLocks noChangeArrowheads="1"/>
            </p:cNvSpPr>
            <p:nvPr/>
          </p:nvSpPr>
          <p:spPr bwMode="auto">
            <a:xfrm>
              <a:off x="778241" y="2986437"/>
              <a:ext cx="1734711" cy="868186"/>
            </a:xfrm>
            <a:prstGeom prst="rect">
              <a:avLst/>
            </a:prstGeom>
            <a:noFill/>
            <a:ln w="9525">
              <a:noFill/>
              <a:miter lim="800000"/>
            </a:ln>
          </p:spPr>
          <p:txBody>
            <a:bodyPr>
              <a:spAutoFit/>
            </a:bodyPr>
            <a:lstStyle/>
            <a:p>
              <a:pPr algn="ctr">
                <a:lnSpc>
                  <a:spcPct val="125000"/>
                </a:lnSpc>
              </a:pPr>
              <a:r>
                <a:rPr lang="zh-CN" altLang="zh-CN" sz="1600">
                  <a:latin typeface="黑体" panose="02010609060101010101" charset="-122"/>
                  <a:ea typeface="黑体" panose="02010609060101010101" charset="-122"/>
                  <a:cs typeface="微软雅黑" panose="020B0503020204020204" charset="-122"/>
                </a:rPr>
                <a:t>省（区、市）级应急预案</a:t>
              </a:r>
              <a:endParaRPr lang="zh-CN" altLang="en-US" sz="1600">
                <a:latin typeface="黑体" panose="02010609060101010101" charset="-122"/>
                <a:ea typeface="黑体" panose="02010609060101010101" charset="-122"/>
                <a:cs typeface="微软雅黑" panose="020B0503020204020204" charset="-122"/>
              </a:endParaRPr>
            </a:p>
          </p:txBody>
        </p:sp>
      </p:grpSp>
      <p:sp>
        <p:nvSpPr>
          <p:cNvPr id="15364" name="矩形 10"/>
          <p:cNvSpPr>
            <a:spLocks noChangeArrowheads="1"/>
          </p:cNvSpPr>
          <p:nvPr/>
        </p:nvSpPr>
        <p:spPr bwMode="auto">
          <a:xfrm>
            <a:off x="4175125" y="1195388"/>
            <a:ext cx="5837238" cy="1274762"/>
          </a:xfrm>
          <a:prstGeom prst="rect">
            <a:avLst/>
          </a:prstGeom>
          <a:noFill/>
          <a:ln w="9525">
            <a:noFill/>
            <a:miter lim="800000"/>
          </a:ln>
        </p:spPr>
        <p:txBody>
          <a:bodyPr>
            <a:spAutoFit/>
          </a:bodyPr>
          <a:lstStyle/>
          <a:p>
            <a:pPr marL="214630" indent="-214630">
              <a:lnSpc>
                <a:spcPct val="120000"/>
              </a:lnSpc>
              <a:buFont typeface="Wingdings" panose="05000000000000000000" pitchFamily="2" charset="2"/>
              <a:buChar char="l"/>
            </a:pPr>
            <a:r>
              <a:rPr lang="zh-CN" altLang="zh-CN" sz="1600">
                <a:latin typeface="黑体" panose="02010609060101010101" charset="-122"/>
                <a:ea typeface="黑体" panose="02010609060101010101" charset="-122"/>
                <a:cs typeface="微软雅黑" panose="020B0503020204020204" charset="-122"/>
              </a:rPr>
              <a:t>各地重污染天气应对工作的</a:t>
            </a:r>
            <a:r>
              <a:rPr lang="zh-CN" altLang="zh-CN" sz="1600">
                <a:solidFill>
                  <a:srgbClr val="FF0000"/>
                </a:solidFill>
                <a:latin typeface="黑体" panose="02010609060101010101" charset="-122"/>
                <a:ea typeface="黑体" panose="02010609060101010101" charset="-122"/>
                <a:cs typeface="微软雅黑" panose="020B0503020204020204" charset="-122"/>
              </a:rPr>
              <a:t>基础</a:t>
            </a:r>
            <a:endParaRPr lang="en-US" altLang="zh-CN" sz="1600">
              <a:solidFill>
                <a:srgbClr val="FF0000"/>
              </a:solidFill>
              <a:latin typeface="黑体" panose="02010609060101010101" charset="-122"/>
              <a:ea typeface="黑体" panose="02010609060101010101" charset="-122"/>
              <a:cs typeface="Times New Roman" panose="02020603050405020304" pitchFamily="18" charset="0"/>
            </a:endParaRPr>
          </a:p>
          <a:p>
            <a:pPr marL="214630" indent="-214630">
              <a:lnSpc>
                <a:spcPct val="120000"/>
              </a:lnSpc>
              <a:buFont typeface="Wingdings" panose="05000000000000000000" pitchFamily="2" charset="2"/>
              <a:buChar char="l"/>
            </a:pPr>
            <a:r>
              <a:rPr lang="zh-CN" altLang="zh-CN" sz="1600">
                <a:latin typeface="黑体" panose="02010609060101010101" charset="-122"/>
                <a:ea typeface="黑体" panose="02010609060101010101" charset="-122"/>
                <a:cs typeface="微软雅黑" panose="020B0503020204020204" charset="-122"/>
              </a:rPr>
              <a:t>明确基本要求、应急启动标准、区域应急联动要求、各级别预警响应流程、建议性措施和强制性管控措施的指导性意见建议以及各部门责任分工等</a:t>
            </a:r>
            <a:endParaRPr lang="zh-CN" altLang="en-US" sz="1600">
              <a:latin typeface="黑体" panose="02010609060101010101" charset="-122"/>
              <a:ea typeface="黑体" panose="02010609060101010101" charset="-122"/>
              <a:cs typeface="微软雅黑" panose="020B0503020204020204" charset="-122"/>
            </a:endParaRPr>
          </a:p>
        </p:txBody>
      </p:sp>
      <p:sp>
        <p:nvSpPr>
          <p:cNvPr id="13" name="圆角矩形 12"/>
          <p:cNvSpPr/>
          <p:nvPr/>
        </p:nvSpPr>
        <p:spPr>
          <a:xfrm>
            <a:off x="2133600" y="2593976"/>
            <a:ext cx="7924800" cy="12604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66" name="矩形 16"/>
          <p:cNvSpPr>
            <a:spLocks noChangeArrowheads="1"/>
          </p:cNvSpPr>
          <p:nvPr/>
        </p:nvSpPr>
        <p:spPr bwMode="auto">
          <a:xfrm>
            <a:off x="4175125" y="2727325"/>
            <a:ext cx="5837238" cy="939488"/>
          </a:xfrm>
          <a:prstGeom prst="rect">
            <a:avLst/>
          </a:prstGeom>
          <a:noFill/>
          <a:ln w="9525">
            <a:noFill/>
            <a:miter lim="800000"/>
          </a:ln>
        </p:spPr>
        <p:txBody>
          <a:bodyPr>
            <a:spAutoFit/>
          </a:bodyPr>
          <a:lstStyle/>
          <a:p>
            <a:pPr marL="214630" indent="-214630">
              <a:lnSpc>
                <a:spcPct val="120000"/>
              </a:lnSpc>
              <a:buFont typeface="Wingdings" panose="05000000000000000000" pitchFamily="2" charset="2"/>
              <a:buChar char="l"/>
            </a:pPr>
            <a:r>
              <a:rPr lang="zh-CN" altLang="zh-CN" sz="1600">
                <a:latin typeface="黑体" panose="02010609060101010101" charset="-122"/>
                <a:ea typeface="黑体" panose="02010609060101010101" charset="-122"/>
                <a:cs typeface="微软雅黑" panose="020B0503020204020204" charset="-122"/>
              </a:rPr>
              <a:t>各地重污染天气应对工作的</a:t>
            </a:r>
            <a:r>
              <a:rPr lang="zh-CN" altLang="en-US" sz="1600">
                <a:solidFill>
                  <a:srgbClr val="FF0000"/>
                </a:solidFill>
                <a:latin typeface="黑体" panose="02010609060101010101" charset="-122"/>
                <a:ea typeface="黑体" panose="02010609060101010101" charset="-122"/>
                <a:cs typeface="微软雅黑" panose="020B0503020204020204" charset="-122"/>
              </a:rPr>
              <a:t>核心</a:t>
            </a:r>
            <a:endParaRPr lang="en-US" altLang="zh-CN" sz="1600">
              <a:solidFill>
                <a:srgbClr val="FF0000"/>
              </a:solidFill>
              <a:latin typeface="黑体" panose="02010609060101010101" charset="-122"/>
              <a:ea typeface="黑体" panose="02010609060101010101" charset="-122"/>
              <a:cs typeface="Times New Roman" panose="02020603050405020304" pitchFamily="18" charset="0"/>
            </a:endParaRPr>
          </a:p>
          <a:p>
            <a:pPr marL="214630" indent="-214630">
              <a:lnSpc>
                <a:spcPct val="120000"/>
              </a:lnSpc>
              <a:buFont typeface="Wingdings" panose="05000000000000000000" pitchFamily="2" charset="2"/>
              <a:buChar char="l"/>
            </a:pPr>
            <a:r>
              <a:rPr lang="zh-CN" altLang="en-US" sz="1600">
                <a:latin typeface="黑体" panose="02010609060101010101" charset="-122"/>
                <a:ea typeface="黑体" panose="02010609060101010101" charset="-122"/>
                <a:cs typeface="微软雅黑" panose="020B0503020204020204" charset="-122"/>
              </a:rPr>
              <a:t>细化各级别应急响应和区域应急联动启动流程、不同级别预警的具体建议性和强制性管控措施落实方案和具体分工</a:t>
            </a:r>
            <a:endParaRPr lang="zh-CN" altLang="en-US" sz="1600">
              <a:latin typeface="黑体" panose="02010609060101010101" charset="-122"/>
              <a:ea typeface="黑体" panose="02010609060101010101" charset="-122"/>
              <a:cs typeface="微软雅黑" panose="020B0503020204020204" charset="-122"/>
            </a:endParaRPr>
          </a:p>
        </p:txBody>
      </p:sp>
      <p:sp>
        <p:nvSpPr>
          <p:cNvPr id="18" name="圆角矩形 17"/>
          <p:cNvSpPr/>
          <p:nvPr/>
        </p:nvSpPr>
        <p:spPr>
          <a:xfrm>
            <a:off x="2133600" y="3990975"/>
            <a:ext cx="7924800" cy="125888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68" name="矩形 21"/>
          <p:cNvSpPr>
            <a:spLocks noChangeArrowheads="1"/>
          </p:cNvSpPr>
          <p:nvPr/>
        </p:nvSpPr>
        <p:spPr bwMode="auto">
          <a:xfrm>
            <a:off x="4162425" y="4141788"/>
            <a:ext cx="5835650" cy="939488"/>
          </a:xfrm>
          <a:prstGeom prst="rect">
            <a:avLst/>
          </a:prstGeom>
          <a:noFill/>
          <a:ln w="9525">
            <a:noFill/>
            <a:miter lim="800000"/>
          </a:ln>
        </p:spPr>
        <p:txBody>
          <a:bodyPr>
            <a:spAutoFit/>
          </a:bodyPr>
          <a:lstStyle/>
          <a:p>
            <a:pPr marL="214630" indent="-214630">
              <a:lnSpc>
                <a:spcPct val="120000"/>
              </a:lnSpc>
              <a:buFont typeface="Wingdings" panose="05000000000000000000" pitchFamily="2" charset="2"/>
              <a:buChar char="l"/>
            </a:pPr>
            <a:r>
              <a:rPr lang="zh-CN" altLang="en-US" sz="1600">
                <a:latin typeface="黑体" panose="02010609060101010101" charset="-122"/>
                <a:ea typeface="黑体" panose="02010609060101010101" charset="-122"/>
                <a:cs typeface="微软雅黑" panose="020B0503020204020204" charset="-122"/>
              </a:rPr>
              <a:t>起到</a:t>
            </a:r>
            <a:r>
              <a:rPr lang="zh-CN" altLang="en-US" sz="1600">
                <a:solidFill>
                  <a:srgbClr val="FF0000"/>
                </a:solidFill>
                <a:latin typeface="黑体" panose="02010609060101010101" charset="-122"/>
                <a:ea typeface="黑体" panose="02010609060101010101" charset="-122"/>
                <a:cs typeface="微软雅黑" panose="020B0503020204020204" charset="-122"/>
              </a:rPr>
              <a:t>上传下达</a:t>
            </a:r>
            <a:r>
              <a:rPr lang="zh-CN" altLang="en-US" sz="1600">
                <a:latin typeface="黑体" panose="02010609060101010101" charset="-122"/>
                <a:ea typeface="黑体" panose="02010609060101010101" charset="-122"/>
                <a:cs typeface="微软雅黑" panose="020B0503020204020204" charset="-122"/>
              </a:rPr>
              <a:t>的作用</a:t>
            </a:r>
            <a:endParaRPr lang="en-US" altLang="zh-CN" sz="1600">
              <a:latin typeface="黑体" panose="02010609060101010101" charset="-122"/>
              <a:ea typeface="黑体" panose="02010609060101010101" charset="-122"/>
              <a:cs typeface="Times New Roman" panose="02020603050405020304" pitchFamily="18" charset="0"/>
            </a:endParaRPr>
          </a:p>
          <a:p>
            <a:pPr marL="214630" indent="-214630">
              <a:lnSpc>
                <a:spcPct val="120000"/>
              </a:lnSpc>
              <a:buFont typeface="Wingdings" panose="05000000000000000000" pitchFamily="2" charset="2"/>
              <a:buChar char="l"/>
            </a:pPr>
            <a:r>
              <a:rPr lang="zh-CN" altLang="en-US" sz="1600">
                <a:latin typeface="黑体" panose="02010609060101010101" charset="-122"/>
                <a:ea typeface="黑体" panose="02010609060101010101" charset="-122"/>
                <a:cs typeface="微软雅黑" panose="020B0503020204020204" charset="-122"/>
              </a:rPr>
              <a:t>明确接警、发布预警、启动响应等具体流程，以及区县内各种污染源管控情况和减排措施</a:t>
            </a:r>
            <a:endParaRPr lang="zh-CN" altLang="en-US" sz="1600">
              <a:latin typeface="黑体" panose="02010609060101010101" charset="-122"/>
              <a:ea typeface="黑体" panose="02010609060101010101" charset="-122"/>
              <a:cs typeface="微软雅黑" panose="020B0503020204020204" charset="-122"/>
            </a:endParaRPr>
          </a:p>
        </p:txBody>
      </p:sp>
      <p:sp>
        <p:nvSpPr>
          <p:cNvPr id="23" name="圆角矩形 22"/>
          <p:cNvSpPr/>
          <p:nvPr/>
        </p:nvSpPr>
        <p:spPr>
          <a:xfrm>
            <a:off x="2133600" y="5383214"/>
            <a:ext cx="7924800" cy="125888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70" name="矩形 26"/>
          <p:cNvSpPr>
            <a:spLocks noChangeArrowheads="1"/>
          </p:cNvSpPr>
          <p:nvPr/>
        </p:nvSpPr>
        <p:spPr bwMode="auto">
          <a:xfrm>
            <a:off x="4175125" y="5486401"/>
            <a:ext cx="5837238" cy="1007199"/>
          </a:xfrm>
          <a:prstGeom prst="rect">
            <a:avLst/>
          </a:prstGeom>
          <a:noFill/>
          <a:ln w="9525">
            <a:noFill/>
            <a:miter lim="800000"/>
          </a:ln>
        </p:spPr>
        <p:txBody>
          <a:bodyPr>
            <a:spAutoFit/>
          </a:bodyPr>
          <a:lstStyle/>
          <a:p>
            <a:pPr marL="214630" indent="-214630">
              <a:lnSpc>
                <a:spcPct val="130000"/>
              </a:lnSpc>
              <a:buFont typeface="Wingdings" panose="05000000000000000000" pitchFamily="2" charset="2"/>
              <a:buChar char="l"/>
            </a:pPr>
            <a:r>
              <a:rPr lang="zh-CN" altLang="en-US" sz="1600">
                <a:latin typeface="黑体" panose="02010609060101010101" charset="-122"/>
                <a:ea typeface="黑体" panose="02010609060101010101" charset="-122"/>
                <a:cs typeface="微软雅黑" panose="020B0503020204020204" charset="-122"/>
              </a:rPr>
              <a:t>工业企业应急响应的具体</a:t>
            </a:r>
            <a:r>
              <a:rPr lang="zh-CN" altLang="en-US" sz="1600">
                <a:solidFill>
                  <a:srgbClr val="FF0000"/>
                </a:solidFill>
                <a:latin typeface="黑体" panose="02010609060101010101" charset="-122"/>
                <a:ea typeface="黑体" panose="02010609060101010101" charset="-122"/>
                <a:cs typeface="微软雅黑" panose="020B0503020204020204" charset="-122"/>
              </a:rPr>
              <a:t>操作性文件</a:t>
            </a:r>
            <a:endParaRPr lang="en-US" altLang="zh-CN" sz="1600">
              <a:solidFill>
                <a:srgbClr val="FF0000"/>
              </a:solidFill>
              <a:latin typeface="黑体" panose="02010609060101010101" charset="-122"/>
              <a:ea typeface="黑体" panose="02010609060101010101" charset="-122"/>
              <a:cs typeface="Times New Roman" panose="02020603050405020304" pitchFamily="18" charset="0"/>
            </a:endParaRPr>
          </a:p>
          <a:p>
            <a:pPr marL="214630" indent="-214630">
              <a:lnSpc>
                <a:spcPct val="130000"/>
              </a:lnSpc>
              <a:buFont typeface="Wingdings" panose="05000000000000000000" pitchFamily="2" charset="2"/>
              <a:buChar char="l"/>
            </a:pPr>
            <a:r>
              <a:rPr lang="zh-CN" altLang="en-US" sz="1600">
                <a:latin typeface="黑体" panose="02010609060101010101" charset="-122"/>
                <a:ea typeface="黑体" panose="02010609060101010101" charset="-122"/>
                <a:cs typeface="微软雅黑" panose="020B0503020204020204" charset="-122"/>
              </a:rPr>
              <a:t>要符合市级预案对行业的管控要求，并将管控措施细化到具体的生产线、生产工艺</a:t>
            </a:r>
            <a:endParaRPr lang="zh-CN" altLang="en-US" sz="1600">
              <a:latin typeface="黑体" panose="02010609060101010101" charset="-122"/>
              <a:ea typeface="黑体" panose="02010609060101010101" charset="-122"/>
              <a:cs typeface="微软雅黑" panose="020B0503020204020204" charset="-122"/>
            </a:endParaRPr>
          </a:p>
        </p:txBody>
      </p:sp>
      <p:sp>
        <p:nvSpPr>
          <p:cNvPr id="15371" name="文本框 23"/>
          <p:cNvSpPr txBox="1">
            <a:spLocks noChangeArrowheads="1"/>
          </p:cNvSpPr>
          <p:nvPr/>
        </p:nvSpPr>
        <p:spPr bwMode="auto">
          <a:xfrm>
            <a:off x="1524000" y="222933"/>
            <a:ext cx="91440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spcBef>
                <a:spcPct val="0"/>
              </a:spcBef>
              <a:defRPr sz="3600" b="1">
                <a:solidFill>
                  <a:schemeClr val="tx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4000"/>
              <a:t>明确各级应急预案相互关系</a:t>
            </a:r>
            <a:endParaRPr lang="zh-CN" altLang="en-US" sz="4000"/>
          </a:p>
        </p:txBody>
      </p:sp>
      <p:grpSp>
        <p:nvGrpSpPr>
          <p:cNvPr id="3" name="组合 11"/>
          <p:cNvGrpSpPr/>
          <p:nvPr/>
        </p:nvGrpSpPr>
        <p:grpSpPr>
          <a:xfrm>
            <a:off x="2278064" y="2776538"/>
            <a:ext cx="1800225" cy="900112"/>
            <a:chOff x="615722" y="2876685"/>
            <a:chExt cx="2003220" cy="1174135"/>
          </a:xfrm>
        </p:grpSpPr>
        <p:sp>
          <p:nvSpPr>
            <p:cNvPr id="35" name="圆角矩形 34"/>
            <p:cNvSpPr/>
            <p:nvPr/>
          </p:nvSpPr>
          <p:spPr>
            <a:xfrm>
              <a:off x="615722" y="2876685"/>
              <a:ext cx="2003220" cy="117413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80" name="矩形 35"/>
            <p:cNvSpPr>
              <a:spLocks noChangeArrowheads="1"/>
            </p:cNvSpPr>
            <p:nvPr/>
          </p:nvSpPr>
          <p:spPr bwMode="auto">
            <a:xfrm>
              <a:off x="778241" y="2986436"/>
              <a:ext cx="1734711" cy="868187"/>
            </a:xfrm>
            <a:prstGeom prst="rect">
              <a:avLst/>
            </a:prstGeom>
            <a:noFill/>
            <a:ln w="9525">
              <a:noFill/>
              <a:miter lim="800000"/>
            </a:ln>
          </p:spPr>
          <p:txBody>
            <a:bodyPr>
              <a:spAutoFit/>
            </a:bodyPr>
            <a:lstStyle/>
            <a:p>
              <a:pPr algn="ctr">
                <a:lnSpc>
                  <a:spcPct val="125000"/>
                </a:lnSpc>
              </a:pPr>
              <a:r>
                <a:rPr lang="zh-CN" altLang="en-US" sz="1600">
                  <a:latin typeface="黑体" panose="02010609060101010101" charset="-122"/>
                  <a:ea typeface="黑体" panose="02010609060101010101" charset="-122"/>
                  <a:cs typeface="微软雅黑" panose="020B0503020204020204" charset="-122"/>
                </a:rPr>
                <a:t>地市级</a:t>
              </a:r>
              <a:endParaRPr lang="zh-CN" altLang="en-US" sz="1600">
                <a:latin typeface="黑体" panose="02010609060101010101" charset="-122"/>
                <a:ea typeface="黑体" panose="02010609060101010101" charset="-122"/>
                <a:cs typeface="微软雅黑" panose="020B0503020204020204" charset="-122"/>
              </a:endParaRPr>
            </a:p>
            <a:p>
              <a:pPr algn="ctr">
                <a:lnSpc>
                  <a:spcPct val="125000"/>
                </a:lnSpc>
              </a:pPr>
              <a:r>
                <a:rPr lang="zh-CN" altLang="en-US" sz="1600">
                  <a:latin typeface="黑体" panose="02010609060101010101" charset="-122"/>
                  <a:ea typeface="黑体" panose="02010609060101010101" charset="-122"/>
                  <a:cs typeface="微软雅黑" panose="020B0503020204020204" charset="-122"/>
                </a:rPr>
                <a:t>应急预案</a:t>
              </a:r>
              <a:endParaRPr lang="zh-CN" altLang="en-US" sz="1600">
                <a:latin typeface="黑体" panose="02010609060101010101" charset="-122"/>
                <a:ea typeface="黑体" panose="02010609060101010101" charset="-122"/>
                <a:cs typeface="微软雅黑" panose="020B0503020204020204" charset="-122"/>
              </a:endParaRPr>
            </a:p>
          </p:txBody>
        </p:sp>
      </p:grpSp>
      <p:grpSp>
        <p:nvGrpSpPr>
          <p:cNvPr id="5" name="组合 11"/>
          <p:cNvGrpSpPr/>
          <p:nvPr/>
        </p:nvGrpSpPr>
        <p:grpSpPr>
          <a:xfrm>
            <a:off x="2278064" y="4186238"/>
            <a:ext cx="1800225" cy="900112"/>
            <a:chOff x="615722" y="2876685"/>
            <a:chExt cx="2003220" cy="1174135"/>
          </a:xfrm>
        </p:grpSpPr>
        <p:sp>
          <p:nvSpPr>
            <p:cNvPr id="38" name="圆角矩形 37"/>
            <p:cNvSpPr/>
            <p:nvPr/>
          </p:nvSpPr>
          <p:spPr>
            <a:xfrm>
              <a:off x="615722" y="2876685"/>
              <a:ext cx="2003220" cy="117413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78" name="矩形 38"/>
            <p:cNvSpPr>
              <a:spLocks noChangeArrowheads="1"/>
            </p:cNvSpPr>
            <p:nvPr/>
          </p:nvSpPr>
          <p:spPr bwMode="auto">
            <a:xfrm>
              <a:off x="778241" y="2986436"/>
              <a:ext cx="1734711" cy="868187"/>
            </a:xfrm>
            <a:prstGeom prst="rect">
              <a:avLst/>
            </a:prstGeom>
            <a:noFill/>
            <a:ln w="9525">
              <a:noFill/>
              <a:miter lim="800000"/>
            </a:ln>
          </p:spPr>
          <p:txBody>
            <a:bodyPr>
              <a:spAutoFit/>
            </a:bodyPr>
            <a:lstStyle/>
            <a:p>
              <a:pPr algn="ctr">
                <a:lnSpc>
                  <a:spcPct val="125000"/>
                </a:lnSpc>
              </a:pPr>
              <a:r>
                <a:rPr lang="zh-CN" altLang="en-US" sz="1600">
                  <a:latin typeface="黑体" panose="02010609060101010101" charset="-122"/>
                  <a:ea typeface="黑体" panose="02010609060101010101" charset="-122"/>
                  <a:cs typeface="微软雅黑" panose="020B0503020204020204" charset="-122"/>
                </a:rPr>
                <a:t>县级预案或</a:t>
              </a:r>
              <a:endParaRPr lang="zh-CN" altLang="en-US" sz="1600">
                <a:latin typeface="黑体" panose="02010609060101010101" charset="-122"/>
                <a:ea typeface="黑体" panose="02010609060101010101" charset="-122"/>
                <a:cs typeface="微软雅黑" panose="020B0503020204020204" charset="-122"/>
              </a:endParaRPr>
            </a:p>
            <a:p>
              <a:pPr algn="ctr">
                <a:lnSpc>
                  <a:spcPct val="125000"/>
                </a:lnSpc>
              </a:pPr>
              <a:r>
                <a:rPr lang="zh-CN" altLang="en-US" sz="1600">
                  <a:latin typeface="黑体" panose="02010609060101010101" charset="-122"/>
                  <a:ea typeface="黑体" panose="02010609060101010101" charset="-122"/>
                  <a:cs typeface="微软雅黑" panose="020B0503020204020204" charset="-122"/>
                </a:rPr>
                <a:t>实施方案</a:t>
              </a:r>
              <a:endParaRPr lang="zh-CN" altLang="en-US" sz="1600">
                <a:latin typeface="黑体" panose="02010609060101010101" charset="-122"/>
                <a:ea typeface="黑体" panose="02010609060101010101" charset="-122"/>
                <a:cs typeface="微软雅黑" panose="020B0503020204020204" charset="-122"/>
              </a:endParaRPr>
            </a:p>
          </p:txBody>
        </p:sp>
      </p:grpSp>
      <p:grpSp>
        <p:nvGrpSpPr>
          <p:cNvPr id="6" name="组合 11"/>
          <p:cNvGrpSpPr/>
          <p:nvPr/>
        </p:nvGrpSpPr>
        <p:grpSpPr>
          <a:xfrm>
            <a:off x="2278064" y="5562601"/>
            <a:ext cx="1800225" cy="900113"/>
            <a:chOff x="615722" y="2876685"/>
            <a:chExt cx="2003220" cy="1174135"/>
          </a:xfrm>
        </p:grpSpPr>
        <p:sp>
          <p:nvSpPr>
            <p:cNvPr id="41" name="圆角矩形 40"/>
            <p:cNvSpPr/>
            <p:nvPr/>
          </p:nvSpPr>
          <p:spPr>
            <a:xfrm>
              <a:off x="615722" y="2876685"/>
              <a:ext cx="2003220" cy="117413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76" name="矩形 41"/>
            <p:cNvSpPr>
              <a:spLocks noChangeArrowheads="1"/>
            </p:cNvSpPr>
            <p:nvPr/>
          </p:nvSpPr>
          <p:spPr bwMode="auto">
            <a:xfrm>
              <a:off x="778241" y="3089976"/>
              <a:ext cx="1734711" cy="764119"/>
            </a:xfrm>
            <a:prstGeom prst="rect">
              <a:avLst/>
            </a:prstGeom>
            <a:noFill/>
            <a:ln w="9525">
              <a:noFill/>
              <a:miter lim="800000"/>
            </a:ln>
          </p:spPr>
          <p:txBody>
            <a:bodyPr>
              <a:spAutoFit/>
            </a:bodyPr>
            <a:lstStyle/>
            <a:p>
              <a:pPr algn="ctr"/>
              <a:r>
                <a:rPr lang="zh-CN" altLang="en-US" sz="1600">
                  <a:latin typeface="黑体" panose="02010609060101010101" charset="-122"/>
                  <a:ea typeface="黑体" panose="02010609060101010101" charset="-122"/>
                  <a:cs typeface="微软雅黑" panose="020B0503020204020204" charset="-122"/>
                </a:rPr>
                <a:t>企业操作</a:t>
              </a:r>
              <a:endParaRPr lang="en-US" altLang="zh-CN" sz="1600">
                <a:latin typeface="黑体" panose="02010609060101010101" charset="-122"/>
                <a:ea typeface="黑体" panose="02010609060101010101" charset="-122"/>
                <a:cs typeface="微软雅黑" panose="020B0503020204020204" charset="-122"/>
              </a:endParaRPr>
            </a:p>
            <a:p>
              <a:pPr algn="ctr"/>
              <a:r>
                <a:rPr lang="zh-CN" altLang="en-US" sz="1600">
                  <a:latin typeface="黑体" panose="02010609060101010101" charset="-122"/>
                  <a:ea typeface="黑体" panose="02010609060101010101" charset="-122"/>
                  <a:cs typeface="微软雅黑" panose="020B0503020204020204" charset="-122"/>
                </a:rPr>
                <a:t>方案</a:t>
              </a:r>
              <a:endParaRPr lang="zh-CN" altLang="en-US" sz="1600">
                <a:latin typeface="黑体" panose="02010609060101010101" charset="-122"/>
                <a:ea typeface="黑体" panose="02010609060101010101" charset="-122"/>
                <a:cs typeface="微软雅黑" panose="020B0503020204020204" charset="-122"/>
              </a:endParaRPr>
            </a:p>
          </p:txBody>
        </p:sp>
      </p:grpSp>
      <p:sp>
        <p:nvSpPr>
          <p:cNvPr id="24" name="矩形 2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总体结构框架</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7" name="组合 26"/>
          <p:cNvGrpSpPr/>
          <p:nvPr/>
        </p:nvGrpSpPr>
        <p:grpSpPr>
          <a:xfrm>
            <a:off x="1098718" y="2638572"/>
            <a:ext cx="9994564" cy="3986161"/>
            <a:chOff x="1524000" y="2420938"/>
            <a:chExt cx="9144850" cy="3564000"/>
          </a:xfrm>
        </p:grpSpPr>
        <p:pic>
          <p:nvPicPr>
            <p:cNvPr id="28" name="图片 14"/>
            <p:cNvPicPr>
              <a:picLocks noChangeAspect="1"/>
            </p:cNvPicPr>
            <p:nvPr/>
          </p:nvPicPr>
          <p:blipFill>
            <a:blip r:embed="rId1">
              <a:extLst>
                <a:ext uri="{28A0092B-C50C-407E-A947-70E740481C1C}">
                  <a14:useLocalDpi xmlns:a14="http://schemas.microsoft.com/office/drawing/2010/main" val="0"/>
                </a:ext>
              </a:extLst>
            </a:blip>
            <a:srcRect l="1291" t="4100" r="1775" b="4443"/>
            <a:stretch>
              <a:fillRect/>
            </a:stretch>
          </p:blipFill>
          <p:spPr bwMode="auto">
            <a:xfrm>
              <a:off x="1524000" y="2420938"/>
              <a:ext cx="9144850" cy="35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146426" y="4375151"/>
              <a:ext cx="619125" cy="942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矩形 29"/>
            <p:cNvSpPr/>
            <p:nvPr/>
          </p:nvSpPr>
          <p:spPr>
            <a:xfrm>
              <a:off x="2563814" y="3881439"/>
              <a:ext cx="788987" cy="242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矩形 30"/>
            <p:cNvSpPr/>
            <p:nvPr/>
          </p:nvSpPr>
          <p:spPr>
            <a:xfrm>
              <a:off x="7958138" y="4846639"/>
              <a:ext cx="984250" cy="192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矩形 31"/>
            <p:cNvSpPr/>
            <p:nvPr/>
          </p:nvSpPr>
          <p:spPr>
            <a:xfrm>
              <a:off x="2727325" y="2881314"/>
              <a:ext cx="1250950" cy="192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4" name="文本框 23"/>
          <p:cNvSpPr txBox="1"/>
          <p:nvPr/>
        </p:nvSpPr>
        <p:spPr>
          <a:xfrm>
            <a:off x="1286810" y="1075500"/>
            <a:ext cx="9806472" cy="1133195"/>
          </a:xfrm>
          <a:prstGeom prst="rect">
            <a:avLst/>
          </a:prstGeom>
          <a:noFill/>
        </p:spPr>
        <p:txBody>
          <a:bodyPr wrap="square" rtlCol="0">
            <a:spAutoFit/>
          </a:bodyPr>
          <a:lstStyle/>
          <a:p>
            <a:pPr algn="just">
              <a:lnSpc>
                <a:spcPct val="130000"/>
              </a:lnSpc>
            </a:pPr>
            <a:r>
              <a:rPr lang="zh-CN" altLang="en-US" sz="2800" b="1">
                <a:latin typeface="黑体" panose="02010609060101010101" charset="-122"/>
                <a:ea typeface="黑体" panose="02010609060101010101" charset="-122"/>
              </a:rPr>
              <a:t>预案构成：总则、</a:t>
            </a:r>
            <a:r>
              <a:rPr lang="zh-CN" altLang="en-US" sz="2800" b="1">
                <a:solidFill>
                  <a:srgbClr val="FF0000"/>
                </a:solidFill>
                <a:latin typeface="黑体" panose="02010609060101010101" charset="-122"/>
                <a:ea typeface="黑体" panose="02010609060101010101" charset="-122"/>
              </a:rPr>
              <a:t>预警分级、预警响应、应急措施、</a:t>
            </a:r>
            <a:r>
              <a:rPr lang="zh-CN" altLang="en-US" sz="2800" b="1">
                <a:latin typeface="黑体" panose="02010609060101010101" charset="-122"/>
                <a:ea typeface="黑体" panose="02010609060101010101" charset="-122"/>
              </a:rPr>
              <a:t>组织</a:t>
            </a:r>
            <a:endParaRPr lang="en-US" altLang="zh-CN" sz="2800" b="1">
              <a:latin typeface="黑体" panose="02010609060101010101" charset="-122"/>
              <a:ea typeface="黑体" panose="02010609060101010101" charset="-122"/>
            </a:endParaRPr>
          </a:p>
          <a:p>
            <a:pPr algn="just">
              <a:lnSpc>
                <a:spcPct val="130000"/>
              </a:lnSpc>
            </a:pPr>
            <a:r>
              <a:rPr lang="en-US" altLang="zh-CN" sz="2800" b="1">
                <a:latin typeface="黑体" panose="02010609060101010101" charset="-122"/>
                <a:ea typeface="黑体" panose="02010609060101010101" charset="-122"/>
              </a:rPr>
              <a:t>          </a:t>
            </a:r>
            <a:r>
              <a:rPr lang="zh-CN" altLang="en-US" sz="2800" b="1">
                <a:latin typeface="黑体" panose="02010609060101010101" charset="-122"/>
                <a:ea typeface="黑体" panose="02010609060101010101" charset="-122"/>
              </a:rPr>
              <a:t>机构、组织保障</a:t>
            </a:r>
            <a:endParaRPr lang="zh-CN" altLang="en-US" sz="2800" b="1">
              <a:latin typeface="黑体" panose="02010609060101010101" charset="-122"/>
              <a:ea typeface="黑体" panose="02010609060101010101"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1364476"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总则</a:t>
            </a:r>
            <a:endParaRPr lang="zh-CN" altLang="en-US" sz="2800" b="1">
              <a:solidFill>
                <a:srgbClr val="0000FF"/>
              </a:solidFill>
              <a:latin typeface="微软雅黑" panose="020B0503020204020204" charset="-122"/>
              <a:ea typeface="微软雅黑" panose="020B0503020204020204" charset="-122"/>
            </a:endParaRPr>
          </a:p>
        </p:txBody>
      </p:sp>
      <p:sp>
        <p:nvSpPr>
          <p:cNvPr id="2" name="文本框 1"/>
          <p:cNvSpPr txBox="1"/>
          <p:nvPr/>
        </p:nvSpPr>
        <p:spPr>
          <a:xfrm>
            <a:off x="1252290" y="1834324"/>
            <a:ext cx="1740277" cy="52322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编制目的：</a:t>
            </a:r>
            <a:endParaRPr lang="zh-CN" altLang="en-US" sz="2800" b="1">
              <a:latin typeface="黑体" panose="02010609060101010101" charset="-122"/>
              <a:ea typeface="黑体" panose="02010609060101010101" charset="-122"/>
            </a:endParaRPr>
          </a:p>
        </p:txBody>
      </p:sp>
      <p:sp>
        <p:nvSpPr>
          <p:cNvPr id="8" name="文本框 7"/>
          <p:cNvSpPr txBox="1"/>
          <p:nvPr/>
        </p:nvSpPr>
        <p:spPr>
          <a:xfrm>
            <a:off x="1252290" y="2637211"/>
            <a:ext cx="1740277" cy="52322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编制依据：</a:t>
            </a:r>
            <a:endParaRPr lang="zh-CN" altLang="en-US" sz="2800" b="1">
              <a:latin typeface="黑体" panose="02010609060101010101" charset="-122"/>
              <a:ea typeface="黑体" panose="02010609060101010101" charset="-122"/>
            </a:endParaRPr>
          </a:p>
        </p:txBody>
      </p:sp>
      <p:sp>
        <p:nvSpPr>
          <p:cNvPr id="4" name="文本框 3"/>
          <p:cNvSpPr txBox="1"/>
          <p:nvPr/>
        </p:nvSpPr>
        <p:spPr>
          <a:xfrm>
            <a:off x="3265714" y="1865101"/>
            <a:ext cx="3928188" cy="461665"/>
          </a:xfrm>
          <a:prstGeom prst="rect">
            <a:avLst/>
          </a:prstGeom>
          <a:noFill/>
        </p:spPr>
        <p:txBody>
          <a:bodyPr wrap="square" rtlCol="0">
            <a:spAutoFit/>
          </a:bodyPr>
          <a:lstStyle/>
          <a:p>
            <a:r>
              <a:rPr lang="zh-CN" altLang="en-US" sz="2400">
                <a:solidFill>
                  <a:schemeClr val="accent5">
                    <a:lumMod val="75000"/>
                  </a:schemeClr>
                </a:solidFill>
                <a:latin typeface="黑体" panose="02010609060101010101" charset="-122"/>
                <a:ea typeface="黑体" panose="02010609060101010101" charset="-122"/>
              </a:rPr>
              <a:t>可参考</a:t>
            </a: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昌吉州应急预案</a:t>
            </a:r>
            <a:r>
              <a:rPr lang="en-US" altLang="zh-CN" sz="2400">
                <a:solidFill>
                  <a:schemeClr val="accent5">
                    <a:lumMod val="75000"/>
                  </a:schemeClr>
                </a:solidFill>
                <a:latin typeface="黑体" panose="02010609060101010101" charset="-122"/>
                <a:ea typeface="黑体" panose="02010609060101010101" charset="-122"/>
              </a:rPr>
              <a:t>》</a:t>
            </a:r>
            <a:endParaRPr lang="zh-CN" altLang="en-US" sz="2400">
              <a:solidFill>
                <a:schemeClr val="accent5">
                  <a:lumMod val="75000"/>
                </a:schemeClr>
              </a:solidFill>
              <a:latin typeface="黑体" panose="02010609060101010101" charset="-122"/>
              <a:ea typeface="黑体" panose="02010609060101010101" charset="-122"/>
            </a:endParaRPr>
          </a:p>
        </p:txBody>
      </p:sp>
      <p:sp>
        <p:nvSpPr>
          <p:cNvPr id="11" name="文本框 10"/>
          <p:cNvSpPr txBox="1"/>
          <p:nvPr/>
        </p:nvSpPr>
        <p:spPr>
          <a:xfrm>
            <a:off x="3265714" y="2637211"/>
            <a:ext cx="8341569" cy="388375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打印蓝天保卫战三年行动计划</a:t>
            </a:r>
            <a:r>
              <a:rPr lang="en-US" altLang="zh-CN" sz="2400">
                <a:solidFill>
                  <a:schemeClr val="accent5">
                    <a:lumMod val="75000"/>
                  </a:schemeClr>
                </a:solidFill>
                <a:latin typeface="黑体" panose="02010609060101010101" charset="-122"/>
                <a:ea typeface="黑体" panose="02010609060101010101" charset="-122"/>
              </a:rPr>
              <a:t>》</a:t>
            </a:r>
            <a:endParaRPr lang="en-US" altLang="zh-CN" sz="2400">
              <a:solidFill>
                <a:schemeClr val="accent5">
                  <a:lumMod val="75000"/>
                </a:schemeClr>
              </a:solidFill>
              <a:latin typeface="黑体" panose="02010609060101010101" charset="-122"/>
              <a:ea typeface="黑体" panose="02010609060101010101" charset="-122"/>
            </a:endParaRPr>
          </a:p>
          <a:p>
            <a:pPr marL="342900" indent="-342900">
              <a:lnSpc>
                <a:spcPct val="150000"/>
              </a:lnSpc>
              <a:buFont typeface="Wingdings" panose="05000000000000000000" pitchFamily="2" charset="2"/>
              <a:buChar char="l"/>
            </a:pP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重污染天气应急预案修订工作的指导意见</a:t>
            </a:r>
            <a:r>
              <a:rPr lang="en-US" altLang="zh-CN" sz="2400">
                <a:solidFill>
                  <a:schemeClr val="accent5">
                    <a:lumMod val="75000"/>
                  </a:schemeClr>
                </a:solidFill>
                <a:latin typeface="黑体" panose="02010609060101010101" charset="-122"/>
                <a:ea typeface="黑体" panose="02010609060101010101" charset="-122"/>
              </a:rPr>
              <a:t>》</a:t>
            </a:r>
            <a:endParaRPr lang="en-US" altLang="zh-CN" sz="2400">
              <a:solidFill>
                <a:schemeClr val="accent5">
                  <a:lumMod val="75000"/>
                </a:schemeClr>
              </a:solidFill>
              <a:latin typeface="黑体" panose="02010609060101010101" charset="-122"/>
              <a:ea typeface="黑体" panose="02010609060101010101" charset="-122"/>
            </a:endParaRPr>
          </a:p>
          <a:p>
            <a:pPr>
              <a:lnSpc>
                <a:spcPct val="150000"/>
              </a:lnSpc>
            </a:pPr>
            <a:r>
              <a:rPr lang="en-US" altLang="zh-CN" sz="2400">
                <a:solidFill>
                  <a:schemeClr val="accent5">
                    <a:lumMod val="75000"/>
                  </a:schemeClr>
                </a:solidFill>
                <a:latin typeface="黑体" panose="02010609060101010101" charset="-122"/>
                <a:ea typeface="黑体" panose="02010609060101010101" charset="-122"/>
              </a:rPr>
              <a:t>  </a:t>
            </a:r>
            <a:r>
              <a:rPr lang="zh-CN" altLang="en-US" sz="2400">
                <a:solidFill>
                  <a:schemeClr val="accent5">
                    <a:lumMod val="75000"/>
                  </a:schemeClr>
                </a:solidFill>
                <a:latin typeface="黑体" panose="02010609060101010101" charset="-122"/>
                <a:ea typeface="黑体" panose="02010609060101010101" charset="-122"/>
              </a:rPr>
              <a:t>（环办大气函</a:t>
            </a:r>
            <a:r>
              <a:rPr lang="en-US" altLang="zh-CN" sz="2400">
                <a:solidFill>
                  <a:schemeClr val="accent5">
                    <a:lumMod val="75000"/>
                  </a:schemeClr>
                </a:solidFill>
                <a:latin typeface="黑体" panose="02010609060101010101" charset="-122"/>
                <a:ea typeface="黑体" panose="02010609060101010101" charset="-122"/>
              </a:rPr>
              <a:t>【 2018 】875</a:t>
            </a:r>
            <a:r>
              <a:rPr lang="zh-CN" altLang="en-US" sz="2400">
                <a:solidFill>
                  <a:schemeClr val="accent5">
                    <a:lumMod val="75000"/>
                  </a:schemeClr>
                </a:solidFill>
                <a:latin typeface="黑体" panose="02010609060101010101" charset="-122"/>
                <a:ea typeface="黑体" panose="02010609060101010101" charset="-122"/>
              </a:rPr>
              <a:t>号）</a:t>
            </a:r>
            <a:endParaRPr lang="en-US" altLang="zh-CN" sz="2400">
              <a:solidFill>
                <a:schemeClr val="accent5">
                  <a:lumMod val="75000"/>
                </a:schemeClr>
              </a:solidFill>
              <a:latin typeface="黑体" panose="02010609060101010101" charset="-122"/>
              <a:ea typeface="黑体" panose="02010609060101010101" charset="-122"/>
            </a:endParaRPr>
          </a:p>
          <a:p>
            <a:pPr marL="342900" indent="-342900">
              <a:lnSpc>
                <a:spcPct val="150000"/>
              </a:lnSpc>
              <a:buFont typeface="Wingdings" panose="05000000000000000000" pitchFamily="2" charset="2"/>
              <a:buChar char="l"/>
            </a:pP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关于加强重污染天气应对夯实应急减排措施的指导意见</a:t>
            </a:r>
            <a:r>
              <a:rPr lang="en-US" altLang="zh-CN" sz="2400">
                <a:solidFill>
                  <a:schemeClr val="accent5">
                    <a:lumMod val="75000"/>
                  </a:schemeClr>
                </a:solidFill>
                <a:latin typeface="黑体" panose="02010609060101010101" charset="-122"/>
                <a:ea typeface="黑体" panose="02010609060101010101" charset="-122"/>
              </a:rPr>
              <a:t>》 </a:t>
            </a:r>
            <a:r>
              <a:rPr lang="zh-CN" altLang="en-US" sz="2400">
                <a:solidFill>
                  <a:schemeClr val="accent5">
                    <a:lumMod val="75000"/>
                  </a:schemeClr>
                </a:solidFill>
                <a:latin typeface="黑体" panose="02010609060101010101" charset="-122"/>
                <a:ea typeface="黑体" panose="02010609060101010101" charset="-122"/>
              </a:rPr>
              <a:t>（环办大气函</a:t>
            </a:r>
            <a:r>
              <a:rPr lang="en-US" altLang="zh-CN" sz="2400">
                <a:solidFill>
                  <a:schemeClr val="accent5">
                    <a:lumMod val="75000"/>
                  </a:schemeClr>
                </a:solidFill>
                <a:latin typeface="黑体" panose="02010609060101010101" charset="-122"/>
                <a:ea typeface="黑体" panose="02010609060101010101" charset="-122"/>
              </a:rPr>
              <a:t>【 2019 】648</a:t>
            </a:r>
            <a:r>
              <a:rPr lang="zh-CN" altLang="en-US" sz="2400">
                <a:solidFill>
                  <a:schemeClr val="accent5">
                    <a:lumMod val="75000"/>
                  </a:schemeClr>
                </a:solidFill>
                <a:latin typeface="黑体" panose="02010609060101010101" charset="-122"/>
                <a:ea typeface="黑体" panose="02010609060101010101" charset="-122"/>
              </a:rPr>
              <a:t>号）</a:t>
            </a:r>
            <a:endParaRPr lang="zh-CN" altLang="en-US" sz="2400">
              <a:solidFill>
                <a:schemeClr val="accent5">
                  <a:lumMod val="75000"/>
                </a:schemeClr>
              </a:solidFill>
              <a:latin typeface="黑体" panose="02010609060101010101" charset="-122"/>
              <a:ea typeface="黑体" panose="02010609060101010101" charset="-122"/>
            </a:endParaRPr>
          </a:p>
          <a:p>
            <a:pPr marL="342900" indent="-342900">
              <a:lnSpc>
                <a:spcPct val="150000"/>
              </a:lnSpc>
              <a:buFont typeface="Wingdings" panose="05000000000000000000" pitchFamily="2" charset="2"/>
              <a:buChar char="l"/>
            </a:pP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新疆维吾尔自治区重污染天气应急预案</a:t>
            </a: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（修订）</a:t>
            </a:r>
            <a:endParaRPr lang="en-US" altLang="zh-CN" sz="2400">
              <a:solidFill>
                <a:schemeClr val="accent5">
                  <a:lumMod val="75000"/>
                </a:schemeClr>
              </a:solidFill>
              <a:latin typeface="黑体" panose="02010609060101010101" charset="-122"/>
              <a:ea typeface="黑体" panose="02010609060101010101" charset="-122"/>
            </a:endParaRPr>
          </a:p>
          <a:p>
            <a:pPr marL="342900" indent="-342900">
              <a:lnSpc>
                <a:spcPct val="150000"/>
              </a:lnSpc>
              <a:buFont typeface="Wingdings" panose="05000000000000000000" pitchFamily="2" charset="2"/>
              <a:buChar char="l"/>
            </a:pP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昌吉回族自治区重污染天气应急预案</a:t>
            </a:r>
            <a:r>
              <a:rPr lang="en-US" altLang="zh-CN" sz="2400">
                <a:solidFill>
                  <a:schemeClr val="accent5">
                    <a:lumMod val="75000"/>
                  </a:schemeClr>
                </a:solidFill>
                <a:latin typeface="黑体" panose="02010609060101010101" charset="-122"/>
                <a:ea typeface="黑体" panose="02010609060101010101" charset="-122"/>
              </a:rPr>
              <a:t>》</a:t>
            </a:r>
            <a:r>
              <a:rPr lang="zh-CN" altLang="en-US" sz="2400">
                <a:solidFill>
                  <a:schemeClr val="accent5">
                    <a:lumMod val="75000"/>
                  </a:schemeClr>
                </a:solidFill>
                <a:latin typeface="黑体" panose="02010609060101010101" charset="-122"/>
                <a:ea typeface="黑体" panose="02010609060101010101" charset="-122"/>
              </a:rPr>
              <a:t>（</a:t>
            </a:r>
            <a:r>
              <a:rPr lang="en-US" altLang="zh-CN" sz="2400">
                <a:solidFill>
                  <a:schemeClr val="accent5">
                    <a:lumMod val="75000"/>
                  </a:schemeClr>
                </a:solidFill>
                <a:latin typeface="黑体" panose="02010609060101010101" charset="-122"/>
                <a:ea typeface="黑体" panose="02010609060101010101" charset="-122"/>
              </a:rPr>
              <a:t>2019</a:t>
            </a:r>
            <a:r>
              <a:rPr lang="zh-CN" altLang="en-US" sz="2400">
                <a:solidFill>
                  <a:schemeClr val="accent5">
                    <a:lumMod val="75000"/>
                  </a:schemeClr>
                </a:solidFill>
                <a:latin typeface="黑体" panose="02010609060101010101" charset="-122"/>
                <a:ea typeface="黑体" panose="02010609060101010101" charset="-122"/>
              </a:rPr>
              <a:t>年修订）</a:t>
            </a:r>
            <a:endParaRPr lang="zh-CN" altLang="en-US" sz="2400">
              <a:solidFill>
                <a:schemeClr val="accent5">
                  <a:lumMod val="75000"/>
                </a:schemeClr>
              </a:solidFill>
              <a:latin typeface="黑体" panose="02010609060101010101" charset="-122"/>
              <a:ea typeface="黑体" panose="02010609060101010101"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预警分级</a:t>
            </a:r>
            <a:endParaRPr lang="zh-CN" altLang="en-US" sz="2800" b="1">
              <a:solidFill>
                <a:srgbClr val="0000FF"/>
              </a:solidFill>
              <a:latin typeface="微软雅黑" panose="020B0503020204020204" charset="-122"/>
              <a:ea typeface="微软雅黑" panose="020B0503020204020204" charset="-122"/>
            </a:endParaRPr>
          </a:p>
        </p:txBody>
      </p:sp>
      <p:sp>
        <p:nvSpPr>
          <p:cNvPr id="12" name="矩形 11"/>
          <p:cNvSpPr/>
          <p:nvPr/>
        </p:nvSpPr>
        <p:spPr>
          <a:xfrm>
            <a:off x="727166" y="2066371"/>
            <a:ext cx="10737668" cy="3046988"/>
          </a:xfrm>
          <a:prstGeom prst="rect">
            <a:avLst/>
          </a:prstGeom>
        </p:spPr>
        <p:txBody>
          <a:bodyPr wrap="square">
            <a:spAutoFit/>
          </a:bodyPr>
          <a:lstStyle/>
          <a:p>
            <a:pPr marL="457200" indent="-457200">
              <a:lnSpc>
                <a:spcPct val="130000"/>
              </a:lnSpc>
              <a:spcBef>
                <a:spcPts val="600"/>
              </a:spcBef>
              <a:spcAft>
                <a:spcPts val="600"/>
              </a:spcAft>
              <a:buFont typeface="Wingdings" panose="05000000000000000000" pitchFamily="2" charset="2"/>
              <a:buChar char="l"/>
            </a:pPr>
            <a:r>
              <a:rPr lang="zh-CN" altLang="zh-CN" sz="2800" kern="1800">
                <a:latin typeface="Times New Roman" panose="02020603050405020304" pitchFamily="18" charset="0"/>
                <a:ea typeface="黑体" panose="02010609060101010101" charset="-122"/>
                <a:cs typeface="Times New Roman" panose="02020603050405020304" pitchFamily="18" charset="0"/>
              </a:rPr>
              <a:t>重污染天气预警</a:t>
            </a:r>
            <a:r>
              <a:rPr lang="zh-CN" altLang="zh-CN" sz="2800" kern="100">
                <a:latin typeface="Times New Roman" panose="02020603050405020304" pitchFamily="18" charset="0"/>
                <a:ea typeface="黑体" panose="02010609060101010101" charset="-122"/>
                <a:cs typeface="Times New Roman" panose="02020603050405020304" pitchFamily="18" charset="0"/>
              </a:rPr>
              <a:t>统一以</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空气质量指数（</a:t>
            </a:r>
            <a:r>
              <a:rPr lang="en-US"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AQI</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日均值为指标，按</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连续</a:t>
            </a:r>
            <a:r>
              <a:rPr lang="en-US"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24</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小时</a:t>
            </a:r>
            <a:r>
              <a:rPr lang="zh-CN" altLang="zh-CN" sz="2800" kern="100">
                <a:latin typeface="Times New Roman" panose="02020603050405020304" pitchFamily="18" charset="0"/>
                <a:ea typeface="黑体" panose="02010609060101010101" charset="-122"/>
                <a:cs typeface="Times New Roman" panose="02020603050405020304" pitchFamily="18" charset="0"/>
              </a:rPr>
              <a:t>（可以跨自然日）均值计算，以</a:t>
            </a:r>
            <a:r>
              <a:rPr lang="en-US"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AQI</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200</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持续天数</a:t>
            </a:r>
            <a:r>
              <a:rPr lang="zh-CN" altLang="zh-CN" sz="2800" kern="100">
                <a:latin typeface="Times New Roman" panose="02020603050405020304" pitchFamily="18" charset="0"/>
                <a:ea typeface="黑体" panose="02010609060101010101" charset="-122"/>
                <a:cs typeface="Times New Roman" panose="02020603050405020304" pitchFamily="18" charset="0"/>
              </a:rPr>
              <a:t>作为各级别预警启动的基本条件。</a:t>
            </a:r>
            <a:endParaRPr lang="en-US" altLang="zh-CN" sz="2800" kern="100">
              <a:latin typeface="Times New Roman" panose="02020603050405020304" pitchFamily="18" charset="0"/>
              <a:ea typeface="黑体" panose="02010609060101010101" charset="-122"/>
              <a:cs typeface="Times New Roman" panose="02020603050405020304" pitchFamily="18" charset="0"/>
            </a:endParaRPr>
          </a:p>
          <a:p>
            <a:pPr marL="457200" indent="-457200">
              <a:lnSpc>
                <a:spcPct val="130000"/>
              </a:lnSpc>
              <a:spcBef>
                <a:spcPts val="600"/>
              </a:spcBef>
              <a:spcAft>
                <a:spcPts val="600"/>
              </a:spcAft>
              <a:buFont typeface="Wingdings" panose="05000000000000000000" pitchFamily="2" charset="2"/>
              <a:buChar char="l"/>
            </a:pPr>
            <a:r>
              <a:rPr lang="zh-CN" altLang="zh-CN" sz="2800" kern="100">
                <a:latin typeface="Times New Roman" panose="02020603050405020304" pitchFamily="18" charset="0"/>
                <a:ea typeface="黑体" panose="02010609060101010101" charset="-122"/>
                <a:cs typeface="Times New Roman" panose="02020603050405020304" pitchFamily="18" charset="0"/>
              </a:rPr>
              <a:t>当预测</a:t>
            </a:r>
            <a:r>
              <a:rPr lang="en-US" altLang="zh-CN" sz="2800" kern="100">
                <a:latin typeface="Times New Roman" panose="02020603050405020304" pitchFamily="18" charset="0"/>
                <a:ea typeface="黑体" panose="02010609060101010101" charset="-122"/>
                <a:cs typeface="Times New Roman" panose="02020603050405020304" pitchFamily="18" charset="0"/>
              </a:rPr>
              <a:t>AQI</a:t>
            </a:r>
            <a:r>
              <a:rPr lang="zh-CN" altLang="zh-CN" sz="2800" kern="100">
                <a:latin typeface="Times New Roman" panose="02020603050405020304" pitchFamily="18" charset="0"/>
                <a:ea typeface="黑体" panose="02010609060101010101" charset="-122"/>
                <a:cs typeface="Times New Roman" panose="02020603050405020304" pitchFamily="18" charset="0"/>
              </a:rPr>
              <a:t>日均值＞</a:t>
            </a:r>
            <a:r>
              <a:rPr lang="en-US" altLang="zh-CN" sz="2800" kern="100">
                <a:latin typeface="Times New Roman" panose="02020603050405020304" pitchFamily="18" charset="0"/>
                <a:ea typeface="黑体" panose="02010609060101010101" charset="-122"/>
                <a:cs typeface="Times New Roman" panose="02020603050405020304" pitchFamily="18" charset="0"/>
              </a:rPr>
              <a:t>200</a:t>
            </a:r>
            <a:r>
              <a:rPr lang="zh-CN" altLang="zh-CN" sz="2800" kern="100">
                <a:latin typeface="Times New Roman" panose="02020603050405020304" pitchFamily="18" charset="0"/>
                <a:ea typeface="黑体" panose="02010609060101010101" charset="-122"/>
                <a:cs typeface="Times New Roman" panose="02020603050405020304" pitchFamily="18" charset="0"/>
              </a:rPr>
              <a:t>持续</a:t>
            </a:r>
            <a:r>
              <a:rPr lang="en-US" altLang="zh-CN" sz="2800" kern="100">
                <a:latin typeface="Times New Roman" panose="02020603050405020304" pitchFamily="18" charset="0"/>
                <a:ea typeface="黑体" panose="02010609060101010101" charset="-122"/>
                <a:cs typeface="Times New Roman" panose="02020603050405020304" pitchFamily="18"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天时，随空气质量预报信息发布</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健康防护提示性信息</a:t>
            </a:r>
            <a:r>
              <a:rPr lang="zh-CN" altLang="en-US" sz="2800" kern="100">
                <a:latin typeface="Times New Roman" panose="02020603050405020304" pitchFamily="18" charset="0"/>
                <a:ea typeface="黑体" panose="02010609060101010101" charset="-122"/>
                <a:cs typeface="Times New Roman" panose="02020603050405020304" pitchFamily="18" charset="0"/>
              </a:rPr>
              <a:t>。</a:t>
            </a:r>
            <a:endParaRPr lang="zh-CN" altLang="en-US" sz="2800" kern="10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预警分级</a:t>
            </a:r>
            <a:endParaRPr lang="zh-CN" altLang="en-US" sz="2800" b="1">
              <a:solidFill>
                <a:srgbClr val="0000FF"/>
              </a:solidFill>
              <a:latin typeface="微软雅黑" panose="020B0503020204020204" charset="-122"/>
              <a:ea typeface="微软雅黑" panose="020B0503020204020204" charset="-122"/>
            </a:endParaRPr>
          </a:p>
        </p:txBody>
      </p:sp>
      <p:graphicFrame>
        <p:nvGraphicFramePr>
          <p:cNvPr id="9" name="表格 8"/>
          <p:cNvGraphicFramePr>
            <a:graphicFrameLocks noGrp="1"/>
          </p:cNvGraphicFramePr>
          <p:nvPr/>
        </p:nvGraphicFramePr>
        <p:xfrm>
          <a:off x="495540" y="1908315"/>
          <a:ext cx="11200920" cy="2956666"/>
        </p:xfrm>
        <a:graphic>
          <a:graphicData uri="http://schemas.openxmlformats.org/drawingml/2006/table">
            <a:tbl>
              <a:tblPr>
                <a:tableStyleId>{2D5ABB26-0587-4C30-8999-92F81FD0307C}</a:tableStyleId>
              </a:tblPr>
              <a:tblGrid>
                <a:gridCol w="3705118"/>
                <a:gridCol w="3705118"/>
                <a:gridCol w="3790684"/>
              </a:tblGrid>
              <a:tr h="659153">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黄色预警</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橙色预警</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红色预警</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297513">
                <a:tc>
                  <a:txBody>
                    <a:bodyPr/>
                    <a:lstStyle/>
                    <a:p>
                      <a:pPr algn="l">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预测</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AQI</a:t>
                      </a:r>
                      <a:r>
                        <a:rPr lang="zh-CN" sz="2400" kern="100">
                          <a:effectLst/>
                          <a:latin typeface="Times New Roman" panose="02020603050405020304" pitchFamily="18" charset="0"/>
                          <a:ea typeface="黑体" panose="02010609060101010101" charset="-122"/>
                          <a:cs typeface="Times New Roman" panose="02020603050405020304" pitchFamily="18" charset="0"/>
                        </a:rPr>
                        <a:t>日均值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&gt;200</a:t>
                      </a:r>
                      <a:r>
                        <a:rPr lang="zh-CN" sz="2400" kern="100">
                          <a:effectLst/>
                          <a:latin typeface="Times New Roman" panose="02020603050405020304" pitchFamily="18" charset="0"/>
                          <a:ea typeface="黑体" panose="02010609060101010101" charset="-122"/>
                          <a:cs typeface="Times New Roman" panose="02020603050405020304" pitchFamily="18" charset="0"/>
                        </a:rPr>
                        <a:t>将持续</a:t>
                      </a:r>
                      <a:r>
                        <a:rPr lang="en-US" sz="2400" kern="100">
                          <a:effectLst/>
                          <a:latin typeface="Times New Roman" panose="02020603050405020304" pitchFamily="18" charset="0"/>
                          <a:ea typeface="黑体" panose="02010609060101010101" charset="-122"/>
                          <a:cs typeface="Times New Roman" panose="02020603050405020304" pitchFamily="18" charset="0"/>
                        </a:rPr>
                        <a:t>2</a:t>
                      </a:r>
                      <a:r>
                        <a:rPr lang="zh-CN" sz="2400" kern="100">
                          <a:effectLst/>
                          <a:latin typeface="Times New Roman" panose="02020603050405020304" pitchFamily="18" charset="0"/>
                          <a:ea typeface="黑体" panose="02010609060101010101" charset="-122"/>
                          <a:cs typeface="Times New Roman" panose="02020603050405020304" pitchFamily="18" charset="0"/>
                        </a:rPr>
                        <a:t>天（</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48</a:t>
                      </a:r>
                      <a:r>
                        <a:rPr lang="zh-CN"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小时</a:t>
                      </a:r>
                      <a:r>
                        <a:rPr lang="zh-CN" sz="2400" kern="100">
                          <a:effectLst/>
                          <a:latin typeface="Times New Roman" panose="02020603050405020304" pitchFamily="18" charset="0"/>
                          <a:ea typeface="黑体" panose="02010609060101010101" charset="-122"/>
                          <a:cs typeface="Times New Roman" panose="02020603050405020304" pitchFamily="18" charset="0"/>
                        </a:rPr>
                        <a:t>）及以上，且短时出现重度污染、未达到高级别预警条件</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预测</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AQI</a:t>
                      </a:r>
                      <a:r>
                        <a:rPr lang="zh-CN" sz="2400" kern="100">
                          <a:effectLst/>
                          <a:latin typeface="Times New Roman" panose="02020603050405020304" pitchFamily="18" charset="0"/>
                          <a:ea typeface="黑体" panose="02010609060101010101" charset="-122"/>
                          <a:cs typeface="Times New Roman" panose="02020603050405020304" pitchFamily="18" charset="0"/>
                        </a:rPr>
                        <a:t>日均值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&gt;200</a:t>
                      </a:r>
                      <a:r>
                        <a:rPr lang="zh-CN" sz="2400" kern="100">
                          <a:effectLst/>
                          <a:latin typeface="Times New Roman" panose="02020603050405020304" pitchFamily="18" charset="0"/>
                          <a:ea typeface="黑体" panose="02010609060101010101" charset="-122"/>
                          <a:cs typeface="Times New Roman" panose="02020603050405020304" pitchFamily="18" charset="0"/>
                        </a:rPr>
                        <a:t>将持续</a:t>
                      </a:r>
                      <a:r>
                        <a:rPr lang="en-US" sz="2400" kern="100">
                          <a:effectLst/>
                          <a:latin typeface="Times New Roman" panose="02020603050405020304" pitchFamily="18" charset="0"/>
                          <a:ea typeface="黑体" panose="02010609060101010101" charset="-122"/>
                          <a:cs typeface="Times New Roman" panose="02020603050405020304" pitchFamily="18" charset="0"/>
                        </a:rPr>
                        <a:t>3</a:t>
                      </a:r>
                      <a:r>
                        <a:rPr lang="zh-CN" sz="2400" kern="100">
                          <a:effectLst/>
                          <a:latin typeface="Times New Roman" panose="02020603050405020304" pitchFamily="18" charset="0"/>
                          <a:ea typeface="黑体" panose="02010609060101010101" charset="-122"/>
                          <a:cs typeface="Times New Roman" panose="02020603050405020304" pitchFamily="18" charset="0"/>
                        </a:rPr>
                        <a:t>天（</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72</a:t>
                      </a:r>
                      <a:r>
                        <a:rPr lang="zh-CN" alt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小时</a:t>
                      </a:r>
                      <a:r>
                        <a:rPr lang="zh-CN" sz="2400" kern="100">
                          <a:effectLst/>
                          <a:latin typeface="Times New Roman" panose="02020603050405020304" pitchFamily="18" charset="0"/>
                          <a:ea typeface="黑体" panose="02010609060101010101" charset="-122"/>
                          <a:cs typeface="Times New Roman" panose="02020603050405020304" pitchFamily="18" charset="0"/>
                        </a:rPr>
                        <a:t>）及以上，且未达到高级别预警条件</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预测</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AQI</a:t>
                      </a:r>
                      <a:r>
                        <a:rPr lang="zh-CN" sz="2400" kern="100">
                          <a:effectLst/>
                          <a:latin typeface="Times New Roman" panose="02020603050405020304" pitchFamily="18" charset="0"/>
                          <a:ea typeface="黑体" panose="02010609060101010101" charset="-122"/>
                          <a:cs typeface="Times New Roman" panose="02020603050405020304" pitchFamily="18" charset="0"/>
                        </a:rPr>
                        <a:t>日均值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&gt;200</a:t>
                      </a:r>
                      <a:r>
                        <a:rPr lang="zh-CN" sz="2400" kern="100">
                          <a:effectLst/>
                          <a:latin typeface="Times New Roman" panose="02020603050405020304" pitchFamily="18" charset="0"/>
                          <a:ea typeface="黑体" panose="02010609060101010101" charset="-122"/>
                          <a:cs typeface="Times New Roman" panose="02020603050405020304" pitchFamily="18" charset="0"/>
                        </a:rPr>
                        <a:t>将持续</a:t>
                      </a:r>
                      <a:r>
                        <a:rPr lang="en-US" sz="2400" kern="100">
                          <a:effectLst/>
                          <a:latin typeface="Times New Roman" panose="02020603050405020304" pitchFamily="18" charset="0"/>
                          <a:ea typeface="黑体" panose="02010609060101010101" charset="-122"/>
                          <a:cs typeface="Times New Roman" panose="02020603050405020304" pitchFamily="18" charset="0"/>
                        </a:rPr>
                        <a:t>4</a:t>
                      </a:r>
                      <a:r>
                        <a:rPr lang="zh-CN" sz="2400" kern="100">
                          <a:effectLst/>
                          <a:latin typeface="Times New Roman" panose="02020603050405020304" pitchFamily="18" charset="0"/>
                          <a:ea typeface="黑体" panose="02010609060101010101" charset="-122"/>
                          <a:cs typeface="Times New Roman" panose="02020603050405020304" pitchFamily="18" charset="0"/>
                        </a:rPr>
                        <a:t>天（</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96</a:t>
                      </a:r>
                      <a:r>
                        <a:rPr lang="zh-CN" alt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小时</a:t>
                      </a:r>
                      <a:r>
                        <a:rPr lang="zh-CN" sz="2400" kern="100">
                          <a:effectLst/>
                          <a:latin typeface="Times New Roman" panose="02020603050405020304" pitchFamily="18" charset="0"/>
                          <a:ea typeface="黑体" panose="02010609060101010101" charset="-122"/>
                          <a:cs typeface="Times New Roman" panose="02020603050405020304" pitchFamily="18" charset="0"/>
                        </a:rPr>
                        <a:t>）及以上，且</a:t>
                      </a:r>
                      <a:r>
                        <a:rPr lang="zh-CN" sz="2400" kern="100" spc="20">
                          <a:effectLst/>
                          <a:latin typeface="Times New Roman" panose="02020603050405020304" pitchFamily="18" charset="0"/>
                          <a:ea typeface="黑体" panose="02010609060101010101" charset="-122"/>
                          <a:cs typeface="Times New Roman" panose="02020603050405020304" pitchFamily="18" charset="0"/>
                        </a:rPr>
                        <a:t>预测</a:t>
                      </a:r>
                      <a:r>
                        <a:rPr lang="en-US" sz="2400" kern="100">
                          <a:effectLst/>
                          <a:latin typeface="Times New Roman" panose="02020603050405020304" pitchFamily="18" charset="0"/>
                          <a:ea typeface="黑体" panose="02010609060101010101" charset="-122"/>
                          <a:cs typeface="Times New Roman" panose="02020603050405020304" pitchFamily="18" charset="0"/>
                        </a:rPr>
                        <a:t>AQI</a:t>
                      </a:r>
                      <a:r>
                        <a:rPr lang="zh-CN" sz="2400" kern="100">
                          <a:effectLst/>
                          <a:latin typeface="Times New Roman" panose="02020603050405020304" pitchFamily="18" charset="0"/>
                          <a:ea typeface="黑体" panose="02010609060101010101" charset="-122"/>
                          <a:cs typeface="Times New Roman" panose="02020603050405020304" pitchFamily="18" charset="0"/>
                        </a:rPr>
                        <a:t>日均值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&gt;300</a:t>
                      </a:r>
                      <a:r>
                        <a:rPr lang="zh-CN" sz="2400" kern="100">
                          <a:effectLst/>
                          <a:latin typeface="Times New Roman" panose="02020603050405020304" pitchFamily="18" charset="0"/>
                          <a:ea typeface="黑体" panose="02010609060101010101" charset="-122"/>
                          <a:cs typeface="Times New Roman" panose="02020603050405020304" pitchFamily="18" charset="0"/>
                        </a:rPr>
                        <a:t>将持续</a:t>
                      </a:r>
                      <a:r>
                        <a:rPr lang="en-US" sz="2400" kern="100">
                          <a:effectLst/>
                          <a:latin typeface="Times New Roman" panose="02020603050405020304" pitchFamily="18" charset="0"/>
                          <a:ea typeface="黑体" panose="02010609060101010101" charset="-122"/>
                          <a:cs typeface="Times New Roman" panose="02020603050405020304" pitchFamily="18" charset="0"/>
                        </a:rPr>
                        <a:t>2</a:t>
                      </a:r>
                      <a:r>
                        <a:rPr lang="zh-CN" sz="2400" kern="100">
                          <a:effectLst/>
                          <a:latin typeface="Times New Roman" panose="02020603050405020304" pitchFamily="18" charset="0"/>
                          <a:ea typeface="黑体" panose="02010609060101010101" charset="-122"/>
                          <a:cs typeface="Times New Roman" panose="02020603050405020304" pitchFamily="18" charset="0"/>
                        </a:rPr>
                        <a:t>天（</a:t>
                      </a:r>
                      <a:r>
                        <a:rPr 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48</a:t>
                      </a:r>
                      <a:r>
                        <a:rPr lang="zh-CN" altLang="en-US" sz="2400" b="1" kern="100">
                          <a:solidFill>
                            <a:srgbClr val="FF0000"/>
                          </a:solidFill>
                          <a:effectLst/>
                          <a:latin typeface="Times New Roman" panose="02020603050405020304" pitchFamily="18" charset="0"/>
                          <a:ea typeface="黑体" panose="02010609060101010101" charset="-122"/>
                          <a:cs typeface="Times New Roman" panose="02020603050405020304" pitchFamily="18" charset="0"/>
                        </a:rPr>
                        <a:t>小时</a:t>
                      </a:r>
                      <a:r>
                        <a:rPr lang="zh-CN" sz="2400" kern="100">
                          <a:effectLst/>
                          <a:latin typeface="Times New Roman" panose="02020603050405020304" pitchFamily="18" charset="0"/>
                          <a:ea typeface="黑体" panose="02010609060101010101" charset="-122"/>
                          <a:cs typeface="Times New Roman" panose="02020603050405020304" pitchFamily="18" charset="0"/>
                        </a:rPr>
                        <a:t>）及以上；或预测</a:t>
                      </a:r>
                      <a:r>
                        <a:rPr lang="en-US" sz="2400" kern="100">
                          <a:effectLst/>
                          <a:latin typeface="Times New Roman" panose="02020603050405020304" pitchFamily="18" charset="0"/>
                          <a:ea typeface="黑体" panose="02010609060101010101" charset="-122"/>
                          <a:cs typeface="Times New Roman" panose="02020603050405020304" pitchFamily="18" charset="0"/>
                        </a:rPr>
                        <a:t>AQI</a:t>
                      </a:r>
                      <a:r>
                        <a:rPr lang="zh-CN" sz="2400" kern="100">
                          <a:effectLst/>
                          <a:latin typeface="Times New Roman" panose="02020603050405020304" pitchFamily="18" charset="0"/>
                          <a:ea typeface="黑体" panose="02010609060101010101" charset="-122"/>
                          <a:cs typeface="Times New Roman" panose="02020603050405020304" pitchFamily="18" charset="0"/>
                        </a:rPr>
                        <a:t>日均值达到</a:t>
                      </a:r>
                      <a:r>
                        <a:rPr lang="en-US" sz="2400" kern="100">
                          <a:effectLst/>
                          <a:latin typeface="Times New Roman" panose="02020603050405020304" pitchFamily="18" charset="0"/>
                          <a:ea typeface="黑体" panose="02010609060101010101" charset="-122"/>
                          <a:cs typeface="Times New Roman" panose="02020603050405020304" pitchFamily="18" charset="0"/>
                        </a:rPr>
                        <a:t>500</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矩形 9"/>
          <p:cNvSpPr/>
          <p:nvPr/>
        </p:nvSpPr>
        <p:spPr>
          <a:xfrm>
            <a:off x="997131" y="5121504"/>
            <a:ext cx="10197738" cy="707886"/>
          </a:xfrm>
          <a:prstGeom prst="rect">
            <a:avLst/>
          </a:prstGeom>
        </p:spPr>
        <p:txBody>
          <a:bodyPr wrap="square">
            <a:spAutoFit/>
          </a:bodyPr>
          <a:lstStyle/>
          <a:p>
            <a:pPr algn="just">
              <a:spcBef>
                <a:spcPts val="720"/>
              </a:spcBef>
              <a:spcAft>
                <a:spcPct val="0"/>
              </a:spcAft>
            </a:pPr>
            <a:r>
              <a:rPr lang="zh-CN" altLang="zh-CN" sz="2000">
                <a:latin typeface="Times New Roman" panose="02020603050405020304" pitchFamily="18" charset="0"/>
                <a:ea typeface="黑体" panose="02010609060101010101" charset="-122"/>
                <a:cs typeface="Times New Roman" panose="02020603050405020304" pitchFamily="18" charset="0"/>
              </a:rPr>
              <a:t>备注：以</a:t>
            </a:r>
            <a:r>
              <a:rPr lang="en-US" altLang="zh-CN" sz="2000">
                <a:latin typeface="Times New Roman" panose="02020603050405020304" pitchFamily="18" charset="0"/>
                <a:ea typeface="黑体" panose="02010609060101010101" charset="-122"/>
                <a:cs typeface="Times New Roman" panose="02020603050405020304" pitchFamily="18" charset="0"/>
              </a:rPr>
              <a:t>24</a:t>
            </a:r>
            <a:r>
              <a:rPr lang="zh-CN" altLang="zh-CN" sz="2000">
                <a:latin typeface="Times New Roman" panose="02020603050405020304" pitchFamily="18" charset="0"/>
                <a:ea typeface="黑体" panose="02010609060101010101" charset="-122"/>
                <a:cs typeface="Times New Roman" panose="02020603050405020304" pitchFamily="18" charset="0"/>
              </a:rPr>
              <a:t>小时滑动平均值计算的</a:t>
            </a:r>
            <a:r>
              <a:rPr lang="en-US" altLang="zh-CN" sz="2000">
                <a:latin typeface="Times New Roman" panose="02020603050405020304" pitchFamily="18" charset="0"/>
                <a:ea typeface="黑体" panose="02010609060101010101" charset="-122"/>
                <a:cs typeface="Times New Roman" panose="02020603050405020304" pitchFamily="18" charset="0"/>
              </a:rPr>
              <a:t>AQI</a:t>
            </a:r>
            <a:r>
              <a:rPr lang="zh-CN" altLang="zh-CN" sz="2000">
                <a:latin typeface="Times New Roman" panose="02020603050405020304" pitchFamily="18" charset="0"/>
                <a:ea typeface="黑体" panose="02010609060101010101" charset="-122"/>
                <a:cs typeface="Times New Roman" panose="02020603050405020304" pitchFamily="18" charset="0"/>
              </a:rPr>
              <a:t>代替原来日均值计算的</a:t>
            </a:r>
            <a:r>
              <a:rPr lang="en-US" altLang="zh-CN" sz="2000">
                <a:latin typeface="Times New Roman" panose="02020603050405020304" pitchFamily="18" charset="0"/>
                <a:ea typeface="黑体" panose="02010609060101010101" charset="-122"/>
                <a:cs typeface="Times New Roman" panose="02020603050405020304" pitchFamily="18" charset="0"/>
              </a:rPr>
              <a:t>AQI</a:t>
            </a:r>
            <a:r>
              <a:rPr lang="zh-CN" altLang="zh-CN" sz="2000">
                <a:latin typeface="Times New Roman" panose="02020603050405020304" pitchFamily="18" charset="0"/>
                <a:ea typeface="黑体" panose="02010609060101010101" charset="-122"/>
                <a:cs typeface="Times New Roman" panose="02020603050405020304" pitchFamily="18" charset="0"/>
              </a:rPr>
              <a:t>，并将持续时间用持续小时数（</a:t>
            </a:r>
            <a:r>
              <a:rPr lang="en-US" altLang="zh-CN" sz="2000">
                <a:latin typeface="Times New Roman" panose="02020603050405020304" pitchFamily="18" charset="0"/>
                <a:ea typeface="黑体" panose="02010609060101010101" charset="-122"/>
                <a:cs typeface="Times New Roman" panose="02020603050405020304" pitchFamily="18" charset="0"/>
              </a:rPr>
              <a:t>24</a:t>
            </a:r>
            <a:r>
              <a:rPr lang="zh-CN" altLang="zh-CN" sz="2000">
                <a:latin typeface="Times New Roman" panose="02020603050405020304" pitchFamily="18" charset="0"/>
                <a:ea typeface="黑体" panose="02010609060101010101" charset="-122"/>
                <a:cs typeface="Times New Roman" panose="02020603050405020304" pitchFamily="18" charset="0"/>
              </a:rPr>
              <a:t>小时、</a:t>
            </a:r>
            <a:r>
              <a:rPr lang="en-US" altLang="zh-CN" sz="2000">
                <a:latin typeface="Times New Roman" panose="02020603050405020304" pitchFamily="18" charset="0"/>
                <a:ea typeface="黑体" panose="02010609060101010101" charset="-122"/>
                <a:cs typeface="Times New Roman" panose="02020603050405020304" pitchFamily="18" charset="0"/>
              </a:rPr>
              <a:t>48</a:t>
            </a:r>
            <a:r>
              <a:rPr lang="zh-CN" altLang="zh-CN" sz="2000">
                <a:latin typeface="Times New Roman" panose="02020603050405020304" pitchFamily="18" charset="0"/>
                <a:ea typeface="黑体" panose="02010609060101010101" charset="-122"/>
                <a:cs typeface="Times New Roman" panose="02020603050405020304" pitchFamily="18" charset="0"/>
              </a:rPr>
              <a:t>小时、</a:t>
            </a:r>
            <a:r>
              <a:rPr lang="en-US" altLang="zh-CN" sz="2000">
                <a:latin typeface="Times New Roman" panose="02020603050405020304" pitchFamily="18" charset="0"/>
                <a:ea typeface="黑体" panose="02010609060101010101" charset="-122"/>
                <a:cs typeface="Times New Roman" panose="02020603050405020304" pitchFamily="18" charset="0"/>
              </a:rPr>
              <a:t>72</a:t>
            </a:r>
            <a:r>
              <a:rPr lang="zh-CN" altLang="zh-CN" sz="2000">
                <a:latin typeface="Times New Roman" panose="02020603050405020304" pitchFamily="18" charset="0"/>
                <a:ea typeface="黑体" panose="02010609060101010101" charset="-122"/>
                <a:cs typeface="Times New Roman" panose="02020603050405020304" pitchFamily="18" charset="0"/>
              </a:rPr>
              <a:t>小时及</a:t>
            </a:r>
            <a:r>
              <a:rPr lang="en-US" altLang="zh-CN" sz="2000">
                <a:latin typeface="Times New Roman" panose="02020603050405020304" pitchFamily="18" charset="0"/>
                <a:ea typeface="黑体" panose="02010609060101010101" charset="-122"/>
                <a:cs typeface="Times New Roman" panose="02020603050405020304" pitchFamily="18" charset="0"/>
              </a:rPr>
              <a:t>96</a:t>
            </a:r>
            <a:r>
              <a:rPr lang="zh-CN" altLang="zh-CN" sz="2000">
                <a:latin typeface="Times New Roman" panose="02020603050405020304" pitchFamily="18" charset="0"/>
                <a:ea typeface="黑体" panose="02010609060101010101" charset="-122"/>
                <a:cs typeface="Times New Roman" panose="02020603050405020304" pitchFamily="18" charset="0"/>
              </a:rPr>
              <a:t>小时）代替原来的天数（</a:t>
            </a:r>
            <a:r>
              <a:rPr lang="en-US" altLang="zh-CN" sz="2000">
                <a:latin typeface="Times New Roman" panose="02020603050405020304" pitchFamily="18" charset="0"/>
                <a:ea typeface="黑体" panose="02010609060101010101" charset="-122"/>
                <a:cs typeface="Times New Roman" panose="02020603050405020304" pitchFamily="18" charset="0"/>
              </a:rPr>
              <a:t>1</a:t>
            </a:r>
            <a:r>
              <a:rPr lang="zh-CN" altLang="zh-CN" sz="2000">
                <a:latin typeface="Times New Roman" panose="02020603050405020304" pitchFamily="18" charset="0"/>
                <a:ea typeface="黑体" panose="02010609060101010101" charset="-122"/>
                <a:cs typeface="Times New Roman" panose="02020603050405020304" pitchFamily="18" charset="0"/>
              </a:rPr>
              <a:t>天、</a:t>
            </a:r>
            <a:r>
              <a:rPr lang="en-US" altLang="zh-CN" sz="2000">
                <a:latin typeface="Times New Roman" panose="02020603050405020304" pitchFamily="18" charset="0"/>
                <a:ea typeface="黑体" panose="02010609060101010101" charset="-122"/>
                <a:cs typeface="Times New Roman" panose="02020603050405020304" pitchFamily="18" charset="0"/>
              </a:rPr>
              <a:t>2</a:t>
            </a:r>
            <a:r>
              <a:rPr lang="zh-CN" altLang="zh-CN" sz="2000">
                <a:latin typeface="Times New Roman" panose="02020603050405020304" pitchFamily="18" charset="0"/>
                <a:ea typeface="黑体" panose="02010609060101010101" charset="-122"/>
                <a:cs typeface="Times New Roman" panose="02020603050405020304" pitchFamily="18" charset="0"/>
              </a:rPr>
              <a:t>天、</a:t>
            </a:r>
            <a:r>
              <a:rPr lang="en-US" altLang="zh-CN" sz="2000">
                <a:latin typeface="Times New Roman" panose="02020603050405020304" pitchFamily="18" charset="0"/>
                <a:ea typeface="黑体" panose="02010609060101010101" charset="-122"/>
                <a:cs typeface="Times New Roman" panose="02020603050405020304" pitchFamily="18" charset="0"/>
              </a:rPr>
              <a:t>3</a:t>
            </a:r>
            <a:r>
              <a:rPr lang="zh-CN" altLang="zh-CN" sz="2000">
                <a:latin typeface="Times New Roman" panose="02020603050405020304" pitchFamily="18" charset="0"/>
                <a:ea typeface="黑体" panose="02010609060101010101" charset="-122"/>
                <a:cs typeface="Times New Roman" panose="02020603050405020304" pitchFamily="18" charset="0"/>
              </a:rPr>
              <a:t>天及</a:t>
            </a:r>
            <a:r>
              <a:rPr lang="en-US" altLang="zh-CN" sz="2000">
                <a:latin typeface="Times New Roman" panose="02020603050405020304" pitchFamily="18" charset="0"/>
                <a:ea typeface="黑体" panose="02010609060101010101" charset="-122"/>
                <a:cs typeface="Times New Roman" panose="02020603050405020304" pitchFamily="18" charset="0"/>
              </a:rPr>
              <a:t>4</a:t>
            </a:r>
            <a:r>
              <a:rPr lang="zh-CN" altLang="zh-CN" sz="2000">
                <a:latin typeface="Times New Roman" panose="02020603050405020304" pitchFamily="18" charset="0"/>
                <a:ea typeface="黑体" panose="02010609060101010101" charset="-122"/>
                <a:cs typeface="Times New Roman" panose="02020603050405020304" pitchFamily="18" charset="0"/>
              </a:rPr>
              <a:t>天）</a:t>
            </a:r>
            <a:endParaRPr lang="zh-CN" altLang="zh-CN" sz="3600">
              <a:effectLst/>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预警分级</a:t>
            </a:r>
            <a:endParaRPr lang="zh-CN" altLang="en-US" sz="2800" b="1">
              <a:solidFill>
                <a:srgbClr val="0000FF"/>
              </a:solidFill>
              <a:latin typeface="微软雅黑" panose="020B0503020204020204" charset="-122"/>
              <a:ea typeface="微软雅黑" panose="020B0503020204020204" charset="-122"/>
            </a:endParaRPr>
          </a:p>
        </p:txBody>
      </p:sp>
      <p:sp>
        <p:nvSpPr>
          <p:cNvPr id="7" name="矩形 6"/>
          <p:cNvSpPr/>
          <p:nvPr/>
        </p:nvSpPr>
        <p:spPr>
          <a:xfrm>
            <a:off x="433251" y="1716480"/>
            <a:ext cx="11325497" cy="1712520"/>
          </a:xfrm>
          <a:prstGeom prst="rect">
            <a:avLst/>
          </a:prstGeom>
        </p:spPr>
        <p:txBody>
          <a:bodyPr wrap="square">
            <a:spAutoFit/>
          </a:bodyPr>
          <a:lstStyle/>
          <a:p>
            <a:pPr>
              <a:lnSpc>
                <a:spcPct val="130000"/>
              </a:lnSpc>
            </a:pPr>
            <a:r>
              <a:rPr lang="zh-CN" altLang="zh-CN" sz="2800" kern="100">
                <a:latin typeface="Times New Roman" panose="02020603050405020304" pitchFamily="18" charset="0"/>
                <a:ea typeface="黑体" panose="02010609060101010101" charset="-122"/>
                <a:cs typeface="Times New Roman" panose="02020603050405020304" pitchFamily="18" charset="0"/>
              </a:rPr>
              <a:t>各地可结合</a:t>
            </a:r>
            <a:r>
              <a:rPr lang="zh-CN" altLang="zh-CN" sz="2800" kern="100">
                <a:solidFill>
                  <a:srgbClr val="FF0000"/>
                </a:solidFill>
                <a:latin typeface="Times New Roman" panose="02020603050405020304" pitchFamily="18" charset="0"/>
                <a:ea typeface="黑体" panose="02010609060101010101" charset="-122"/>
                <a:cs typeface="Times New Roman" panose="02020603050405020304" pitchFamily="18" charset="0"/>
              </a:rPr>
              <a:t>当地空气质量状况及污染特征</a:t>
            </a:r>
            <a:r>
              <a:rPr lang="zh-CN" altLang="zh-CN" sz="2800" kern="100">
                <a:latin typeface="Times New Roman" panose="02020603050405020304" pitchFamily="18" charset="0"/>
                <a:ea typeface="黑体" panose="02010609060101010101" charset="-122"/>
                <a:cs typeface="Times New Roman" panose="02020603050405020304" pitchFamily="18" charset="0"/>
              </a:rPr>
              <a:t>，根据实际需要增加细颗粒物（</a:t>
            </a:r>
            <a:r>
              <a:rPr lang="en-US" altLang="zh-CN" sz="2800" kern="100">
                <a:latin typeface="Times New Roman" panose="02020603050405020304" pitchFamily="18" charset="0"/>
                <a:ea typeface="黑体" panose="02010609060101010101" charset="-122"/>
                <a:cs typeface="Times New Roman" panose="02020603050405020304" pitchFamily="18" charset="0"/>
              </a:rPr>
              <a:t>PM</a:t>
            </a:r>
            <a:r>
              <a:rPr lang="en-US" altLang="zh-CN" sz="2800" kern="100" baseline="-25000">
                <a:latin typeface="Times New Roman" panose="02020603050405020304" pitchFamily="18" charset="0"/>
                <a:ea typeface="黑体" panose="02010609060101010101" charset="-122"/>
                <a:cs typeface="Times New Roman" panose="02020603050405020304" pitchFamily="18" charset="0"/>
              </a:rPr>
              <a:t>2.5</a:t>
            </a:r>
            <a:r>
              <a:rPr lang="zh-CN" altLang="zh-CN" sz="2800" kern="100">
                <a:latin typeface="Times New Roman" panose="02020603050405020304" pitchFamily="18" charset="0"/>
                <a:ea typeface="黑体" panose="02010609060101010101" charset="-122"/>
                <a:cs typeface="Times New Roman" panose="02020603050405020304" pitchFamily="18" charset="0"/>
              </a:rPr>
              <a:t>）、二氧化硫（</a:t>
            </a:r>
            <a:r>
              <a:rPr lang="en-US" altLang="zh-CN" sz="2800" kern="100">
                <a:latin typeface="Times New Roman" panose="02020603050405020304" pitchFamily="18" charset="0"/>
                <a:ea typeface="黑体" panose="02010609060101010101" charset="-122"/>
                <a:cs typeface="Times New Roman" panose="02020603050405020304" pitchFamily="18" charset="0"/>
              </a:rPr>
              <a:t>SO</a:t>
            </a:r>
            <a:r>
              <a:rPr lang="en-US" altLang="zh-CN" sz="2800" kern="100" baseline="-25000">
                <a:latin typeface="Times New Roman" panose="02020603050405020304" pitchFamily="18" charset="0"/>
                <a:ea typeface="黑体" panose="02010609060101010101" charset="-122"/>
                <a:cs typeface="Times New Roman" panose="02020603050405020304" pitchFamily="18"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）、一氧化碳（</a:t>
            </a:r>
            <a:r>
              <a:rPr lang="en-US" altLang="zh-CN" sz="2800" kern="100">
                <a:latin typeface="Times New Roman" panose="02020603050405020304" pitchFamily="18" charset="0"/>
                <a:ea typeface="黑体" panose="02010609060101010101" charset="-122"/>
                <a:cs typeface="Times New Roman" panose="02020603050405020304" pitchFamily="18" charset="0"/>
              </a:rPr>
              <a:t>CO</a:t>
            </a:r>
            <a:r>
              <a:rPr lang="zh-CN" altLang="zh-CN" sz="2800" kern="100">
                <a:latin typeface="Times New Roman" panose="02020603050405020304" pitchFamily="18" charset="0"/>
                <a:ea typeface="黑体" panose="02010609060101010101" charset="-122"/>
                <a:cs typeface="Times New Roman" panose="02020603050405020304" pitchFamily="18" charset="0"/>
              </a:rPr>
              <a:t>）等指标，进一步降低各级别预警的启动门槛，以便及时有效应对重污染天气。</a:t>
            </a:r>
            <a:endParaRPr lang="zh-CN" altLang="en-US" sz="2800">
              <a:latin typeface="Times New Roman" panose="02020603050405020304" pitchFamily="18" charset="0"/>
              <a:ea typeface="黑体" panose="02010609060101010101" charset="-122"/>
              <a:cs typeface="Times New Roman" panose="02020603050405020304" pitchFamily="18" charset="0"/>
            </a:endParaRPr>
          </a:p>
        </p:txBody>
      </p:sp>
      <p:graphicFrame>
        <p:nvGraphicFramePr>
          <p:cNvPr id="8" name="表格 7"/>
          <p:cNvGraphicFramePr>
            <a:graphicFrameLocks noGrp="1"/>
          </p:cNvGraphicFramePr>
          <p:nvPr/>
        </p:nvGraphicFramePr>
        <p:xfrm>
          <a:off x="445066" y="3839451"/>
          <a:ext cx="11233127" cy="2089220"/>
        </p:xfrm>
        <a:graphic>
          <a:graphicData uri="http://schemas.openxmlformats.org/drawingml/2006/table">
            <a:tbl>
              <a:tblPr>
                <a:tableStyleId>{2D5ABB26-0587-4C30-8999-92F81FD0307C}</a:tableStyleId>
              </a:tblPr>
              <a:tblGrid>
                <a:gridCol w="1314276"/>
                <a:gridCol w="1143532"/>
                <a:gridCol w="2927353"/>
                <a:gridCol w="2927353"/>
                <a:gridCol w="2920613"/>
              </a:tblGrid>
              <a:tr h="522305">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类别</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指标</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黄色预警</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橙色预警</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红色预警</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566915">
                <a:tc>
                  <a:txBody>
                    <a:bodyPr/>
                    <a:lstStyle/>
                    <a:p>
                      <a:pPr algn="ctr">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建议性</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ct val="0"/>
                        </a:spcAft>
                      </a:pPr>
                      <a:r>
                        <a:rPr lang="en-US" sz="2400" kern="100">
                          <a:effectLst/>
                          <a:latin typeface="Times New Roman" panose="02020603050405020304" pitchFamily="18" charset="0"/>
                          <a:ea typeface="黑体" panose="02010609060101010101" charset="-122"/>
                          <a:cs typeface="Times New Roman" panose="02020603050405020304" pitchFamily="18" charset="0"/>
                        </a:rPr>
                        <a:t>SO</a:t>
                      </a:r>
                      <a:r>
                        <a:rPr lang="en-US" sz="2400" kern="100" baseline="-25000">
                          <a:effectLst/>
                          <a:latin typeface="Times New Roman" panose="02020603050405020304" pitchFamily="18" charset="0"/>
                          <a:ea typeface="黑体" panose="02010609060101010101" charset="-122"/>
                          <a:cs typeface="Times New Roman" panose="02020603050405020304" pitchFamily="18" charset="0"/>
                        </a:rPr>
                        <a:t>2</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监测</a:t>
                      </a:r>
                      <a:r>
                        <a:rPr lang="en-US" sz="2400" kern="100">
                          <a:effectLst/>
                          <a:latin typeface="Times New Roman" panose="02020603050405020304" pitchFamily="18" charset="0"/>
                          <a:ea typeface="黑体" panose="02010609060101010101" charset="-122"/>
                          <a:cs typeface="Times New Roman" panose="02020603050405020304" pitchFamily="18" charset="0"/>
                        </a:rPr>
                        <a:t>SO</a:t>
                      </a:r>
                      <a:r>
                        <a:rPr lang="en-US" sz="2400" kern="100" baseline="-25000">
                          <a:effectLst/>
                          <a:latin typeface="Times New Roman" panose="02020603050405020304" pitchFamily="18" charset="0"/>
                          <a:ea typeface="黑体" panose="02010609060101010101" charset="-122"/>
                          <a:cs typeface="Times New Roman" panose="02020603050405020304" pitchFamily="18" charset="0"/>
                        </a:rPr>
                        <a:t>2</a:t>
                      </a:r>
                      <a:r>
                        <a:rPr lang="zh-CN" sz="2400" kern="100">
                          <a:effectLst/>
                          <a:latin typeface="Times New Roman" panose="02020603050405020304" pitchFamily="18" charset="0"/>
                          <a:ea typeface="黑体" panose="02010609060101010101" charset="-122"/>
                          <a:cs typeface="Times New Roman" panose="02020603050405020304" pitchFamily="18" charset="0"/>
                        </a:rPr>
                        <a:t>浓度（</a:t>
                      </a:r>
                      <a:r>
                        <a:rPr lang="en-US" sz="2400" kern="100">
                          <a:effectLst/>
                          <a:latin typeface="Times New Roman" panose="02020603050405020304" pitchFamily="18" charset="0"/>
                          <a:ea typeface="黑体" panose="02010609060101010101" charset="-122"/>
                          <a:cs typeface="Times New Roman" panose="02020603050405020304" pitchFamily="18" charset="0"/>
                        </a:rPr>
                        <a:t>1</a:t>
                      </a:r>
                      <a:r>
                        <a:rPr lang="zh-CN" sz="2400" kern="100">
                          <a:effectLst/>
                          <a:latin typeface="Times New Roman" panose="02020603050405020304" pitchFamily="18" charset="0"/>
                          <a:ea typeface="黑体" panose="02010609060101010101" charset="-122"/>
                          <a:cs typeface="Times New Roman" panose="02020603050405020304" pitchFamily="18" charset="0"/>
                        </a:rPr>
                        <a:t>小时均值）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&gt;500</a:t>
                      </a:r>
                      <a:r>
                        <a:rPr lang="zh-CN" sz="2400" kern="100">
                          <a:effectLst/>
                          <a:latin typeface="Times New Roman" panose="02020603050405020304" pitchFamily="18" charset="0"/>
                          <a:ea typeface="黑体" panose="02010609060101010101" charset="-122"/>
                          <a:cs typeface="Times New Roman" panose="02020603050405020304" pitchFamily="18" charset="0"/>
                        </a:rPr>
                        <a:t>微克</a:t>
                      </a:r>
                      <a:r>
                        <a:rPr lang="en-US" sz="2400" kern="100">
                          <a:effectLst/>
                          <a:latin typeface="Times New Roman" panose="02020603050405020304" pitchFamily="18" charset="0"/>
                          <a:ea typeface="黑体" panose="02010609060101010101" charset="-122"/>
                          <a:cs typeface="Times New Roman" panose="02020603050405020304" pitchFamily="18" charset="0"/>
                        </a:rPr>
                        <a:t>/</a:t>
                      </a:r>
                      <a:r>
                        <a:rPr lang="zh-CN" sz="2400" kern="100">
                          <a:effectLst/>
                          <a:latin typeface="Times New Roman" panose="02020603050405020304" pitchFamily="18" charset="0"/>
                          <a:ea typeface="黑体" panose="02010609060101010101" charset="-122"/>
                          <a:cs typeface="Times New Roman" panose="02020603050405020304" pitchFamily="18" charset="0"/>
                        </a:rPr>
                        <a:t>立方米。</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监测</a:t>
                      </a:r>
                      <a:r>
                        <a:rPr lang="en-US" sz="2400" kern="100">
                          <a:effectLst/>
                          <a:latin typeface="Times New Roman" panose="02020603050405020304" pitchFamily="18" charset="0"/>
                          <a:ea typeface="黑体" panose="02010609060101010101" charset="-122"/>
                          <a:cs typeface="Times New Roman" panose="02020603050405020304" pitchFamily="18" charset="0"/>
                        </a:rPr>
                        <a:t>SO</a:t>
                      </a:r>
                      <a:r>
                        <a:rPr lang="en-US" sz="2400" kern="100" baseline="-25000">
                          <a:effectLst/>
                          <a:latin typeface="Times New Roman" panose="02020603050405020304" pitchFamily="18" charset="0"/>
                          <a:ea typeface="黑体" panose="02010609060101010101" charset="-122"/>
                          <a:cs typeface="Times New Roman" panose="02020603050405020304" pitchFamily="18" charset="0"/>
                        </a:rPr>
                        <a:t>2</a:t>
                      </a:r>
                      <a:r>
                        <a:rPr lang="zh-CN" sz="2400" kern="100">
                          <a:effectLst/>
                          <a:latin typeface="Times New Roman" panose="02020603050405020304" pitchFamily="18" charset="0"/>
                          <a:ea typeface="黑体" panose="02010609060101010101" charset="-122"/>
                          <a:cs typeface="Times New Roman" panose="02020603050405020304" pitchFamily="18" charset="0"/>
                        </a:rPr>
                        <a:t>浓度（</a:t>
                      </a:r>
                      <a:r>
                        <a:rPr lang="en-US" sz="2400" kern="100">
                          <a:effectLst/>
                          <a:latin typeface="Times New Roman" panose="02020603050405020304" pitchFamily="18" charset="0"/>
                          <a:ea typeface="黑体" panose="02010609060101010101" charset="-122"/>
                          <a:cs typeface="Times New Roman" panose="02020603050405020304" pitchFamily="18" charset="0"/>
                        </a:rPr>
                        <a:t>1</a:t>
                      </a:r>
                      <a:r>
                        <a:rPr lang="zh-CN" sz="2400" kern="100">
                          <a:effectLst/>
                          <a:latin typeface="Times New Roman" panose="02020603050405020304" pitchFamily="18" charset="0"/>
                          <a:ea typeface="黑体" panose="02010609060101010101" charset="-122"/>
                          <a:cs typeface="Times New Roman" panose="02020603050405020304" pitchFamily="18" charset="0"/>
                        </a:rPr>
                        <a:t>小时均值）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&gt;650</a:t>
                      </a:r>
                      <a:r>
                        <a:rPr lang="zh-CN" sz="2400" kern="100">
                          <a:effectLst/>
                          <a:latin typeface="Times New Roman" panose="02020603050405020304" pitchFamily="18" charset="0"/>
                          <a:ea typeface="黑体" panose="02010609060101010101" charset="-122"/>
                          <a:cs typeface="Times New Roman" panose="02020603050405020304" pitchFamily="18" charset="0"/>
                        </a:rPr>
                        <a:t>微克</a:t>
                      </a:r>
                      <a:r>
                        <a:rPr lang="en-US" sz="2400" kern="100">
                          <a:effectLst/>
                          <a:latin typeface="Times New Roman" panose="02020603050405020304" pitchFamily="18" charset="0"/>
                          <a:ea typeface="黑体" panose="02010609060101010101" charset="-122"/>
                          <a:cs typeface="Times New Roman" panose="02020603050405020304" pitchFamily="18" charset="0"/>
                        </a:rPr>
                        <a:t>/</a:t>
                      </a:r>
                      <a:r>
                        <a:rPr lang="zh-CN" sz="2400" kern="100">
                          <a:effectLst/>
                          <a:latin typeface="Times New Roman" panose="02020603050405020304" pitchFamily="18" charset="0"/>
                          <a:ea typeface="黑体" panose="02010609060101010101" charset="-122"/>
                          <a:cs typeface="Times New Roman" panose="02020603050405020304" pitchFamily="18" charset="0"/>
                        </a:rPr>
                        <a:t>立方米。</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ct val="0"/>
                        </a:spcAft>
                      </a:pPr>
                      <a:r>
                        <a:rPr lang="zh-CN" sz="2400" kern="100">
                          <a:effectLst/>
                          <a:latin typeface="Times New Roman" panose="02020603050405020304" pitchFamily="18" charset="0"/>
                          <a:ea typeface="黑体" panose="02010609060101010101" charset="-122"/>
                          <a:cs typeface="Times New Roman" panose="02020603050405020304" pitchFamily="18" charset="0"/>
                        </a:rPr>
                        <a:t>监测</a:t>
                      </a:r>
                      <a:r>
                        <a:rPr lang="en-US" sz="2400" kern="100">
                          <a:effectLst/>
                          <a:latin typeface="Times New Roman" panose="02020603050405020304" pitchFamily="18" charset="0"/>
                          <a:ea typeface="黑体" panose="02010609060101010101" charset="-122"/>
                          <a:cs typeface="Times New Roman" panose="02020603050405020304" pitchFamily="18" charset="0"/>
                        </a:rPr>
                        <a:t>SO</a:t>
                      </a:r>
                      <a:r>
                        <a:rPr lang="en-US" sz="2400" kern="100" baseline="-25000">
                          <a:effectLst/>
                          <a:latin typeface="Times New Roman" panose="02020603050405020304" pitchFamily="18" charset="0"/>
                          <a:ea typeface="黑体" panose="02010609060101010101" charset="-122"/>
                          <a:cs typeface="Times New Roman" panose="02020603050405020304" pitchFamily="18" charset="0"/>
                        </a:rPr>
                        <a:t>2</a:t>
                      </a:r>
                      <a:r>
                        <a:rPr lang="zh-CN" sz="2400" kern="100">
                          <a:effectLst/>
                          <a:latin typeface="Times New Roman" panose="02020603050405020304" pitchFamily="18" charset="0"/>
                          <a:ea typeface="黑体" panose="02010609060101010101" charset="-122"/>
                          <a:cs typeface="Times New Roman" panose="02020603050405020304" pitchFamily="18" charset="0"/>
                        </a:rPr>
                        <a:t>浓度（</a:t>
                      </a:r>
                      <a:r>
                        <a:rPr lang="en-US" sz="2400" kern="100">
                          <a:effectLst/>
                          <a:latin typeface="Times New Roman" panose="02020603050405020304" pitchFamily="18" charset="0"/>
                          <a:ea typeface="黑体" panose="02010609060101010101" charset="-122"/>
                          <a:cs typeface="Times New Roman" panose="02020603050405020304" pitchFamily="18" charset="0"/>
                        </a:rPr>
                        <a:t>1</a:t>
                      </a:r>
                      <a:r>
                        <a:rPr lang="zh-CN" sz="2400" kern="100">
                          <a:effectLst/>
                          <a:latin typeface="Times New Roman" panose="02020603050405020304" pitchFamily="18" charset="0"/>
                          <a:ea typeface="黑体" panose="02010609060101010101" charset="-122"/>
                          <a:cs typeface="Times New Roman" panose="02020603050405020304" pitchFamily="18" charset="0"/>
                        </a:rPr>
                        <a:t>小时均值）</a:t>
                      </a:r>
                      <a:r>
                        <a:rPr lang="en-US" sz="2400" kern="100">
                          <a:effectLst/>
                          <a:latin typeface="Times New Roman" panose="02020603050405020304" pitchFamily="18" charset="0"/>
                          <a:ea typeface="黑体" panose="02010609060101010101" charset="-122"/>
                          <a:cs typeface="Times New Roman" panose="02020603050405020304" pitchFamily="18" charset="0"/>
                        </a:rPr>
                        <a:t>&gt;800</a:t>
                      </a:r>
                      <a:r>
                        <a:rPr lang="zh-CN" sz="2400" kern="100">
                          <a:effectLst/>
                          <a:latin typeface="Times New Roman" panose="02020603050405020304" pitchFamily="18" charset="0"/>
                          <a:ea typeface="黑体" panose="02010609060101010101" charset="-122"/>
                          <a:cs typeface="Times New Roman" panose="02020603050405020304" pitchFamily="18" charset="0"/>
                        </a:rPr>
                        <a:t>微克</a:t>
                      </a:r>
                      <a:r>
                        <a:rPr lang="en-US" sz="2400" kern="100">
                          <a:effectLst/>
                          <a:latin typeface="Times New Roman" panose="02020603050405020304" pitchFamily="18" charset="0"/>
                          <a:ea typeface="黑体" panose="02010609060101010101" charset="-122"/>
                          <a:cs typeface="Times New Roman" panose="02020603050405020304" pitchFamily="18" charset="0"/>
                        </a:rPr>
                        <a:t>/</a:t>
                      </a:r>
                      <a:r>
                        <a:rPr lang="zh-CN" sz="2400" kern="100">
                          <a:effectLst/>
                          <a:latin typeface="Times New Roman" panose="02020603050405020304" pitchFamily="18" charset="0"/>
                          <a:ea typeface="黑体" panose="02010609060101010101" charset="-122"/>
                          <a:cs typeface="Times New Roman" panose="02020603050405020304" pitchFamily="18" charset="0"/>
                        </a:rPr>
                        <a:t>立方米。</a:t>
                      </a:r>
                      <a:endParaRPr lang="zh-CN" sz="40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预警响应</a:t>
            </a:r>
            <a:endParaRPr lang="zh-CN" altLang="en-US" sz="2800" b="1">
              <a:solidFill>
                <a:srgbClr val="0000FF"/>
              </a:solidFill>
              <a:latin typeface="微软雅黑" panose="020B0503020204020204" charset="-122"/>
              <a:ea typeface="微软雅黑" panose="020B0503020204020204" charset="-122"/>
            </a:endParaRPr>
          </a:p>
        </p:txBody>
      </p:sp>
      <p:sp>
        <p:nvSpPr>
          <p:cNvPr id="5" name="文本框 4"/>
          <p:cNvSpPr txBox="1"/>
          <p:nvPr/>
        </p:nvSpPr>
        <p:spPr>
          <a:xfrm>
            <a:off x="830425" y="2654888"/>
            <a:ext cx="10291665" cy="35790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spAutoFit/>
          </a:bodyPr>
          <a:lstStyle/>
          <a:p>
            <a:pPr marL="285750" indent="-285750">
              <a:lnSpc>
                <a:spcPct val="120000"/>
              </a:lnSpc>
              <a:buFont typeface="Wingdings" panose="05000000000000000000" pitchFamily="2" charset="2"/>
              <a:buChar char="l"/>
            </a:pPr>
            <a:r>
              <a:rPr lang="zh-CN" altLang="en-US" sz="2400">
                <a:latin typeface="黑体" panose="02010609060101010101" charset="-122"/>
                <a:ea typeface="黑体" panose="02010609060101010101" charset="-122"/>
              </a:rPr>
              <a:t>当</a:t>
            </a:r>
            <a:r>
              <a:rPr lang="zh-CN" altLang="en-US" sz="2400">
                <a:solidFill>
                  <a:srgbClr val="FF0000"/>
                </a:solidFill>
                <a:latin typeface="黑体" panose="02010609060101010101" charset="-122"/>
                <a:ea typeface="黑体" panose="02010609060101010101" charset="-122"/>
              </a:rPr>
              <a:t>接收</a:t>
            </a:r>
            <a:r>
              <a:rPr lang="zh-CN" altLang="en-US" sz="2400">
                <a:latin typeface="黑体" panose="02010609060101010101" charset="-122"/>
                <a:ea typeface="黑体" panose="02010609060101010101" charset="-122"/>
              </a:rPr>
              <a:t>到自治州或自治区对未来空气质量可能达到上述预警条件时，各区县应急指挥部应</a:t>
            </a:r>
            <a:r>
              <a:rPr lang="zh-CN" altLang="en-US" sz="2400">
                <a:solidFill>
                  <a:srgbClr val="FF0000"/>
                </a:solidFill>
                <a:latin typeface="黑体" panose="02010609060101010101" charset="-122"/>
                <a:ea typeface="黑体" panose="02010609060101010101" charset="-122"/>
              </a:rPr>
              <a:t>提前</a:t>
            </a:r>
            <a:r>
              <a:rPr lang="en-US" altLang="zh-CN" sz="2400">
                <a:solidFill>
                  <a:srgbClr val="FF0000"/>
                </a:solidFill>
                <a:latin typeface="黑体" panose="02010609060101010101" charset="-122"/>
                <a:ea typeface="黑体" panose="02010609060101010101" charset="-122"/>
              </a:rPr>
              <a:t>24</a:t>
            </a:r>
            <a:r>
              <a:rPr lang="zh-CN" altLang="en-US" sz="2400">
                <a:solidFill>
                  <a:srgbClr val="FF0000"/>
                </a:solidFill>
                <a:latin typeface="黑体" panose="02010609060101010101" charset="-122"/>
                <a:ea typeface="黑体" panose="02010609060101010101" charset="-122"/>
              </a:rPr>
              <a:t>小时</a:t>
            </a:r>
            <a:r>
              <a:rPr lang="zh-CN" altLang="en-US" sz="2400">
                <a:latin typeface="黑体" panose="02010609060101010101" charset="-122"/>
                <a:ea typeface="黑体" panose="02010609060101010101" charset="-122"/>
              </a:rPr>
              <a:t>以上发布预警信息。</a:t>
            </a:r>
            <a:endParaRPr lang="en-US" altLang="zh-CN" sz="2400">
              <a:latin typeface="黑体" panose="02010609060101010101" charset="-122"/>
              <a:ea typeface="黑体" panose="02010609060101010101" charset="-122"/>
            </a:endParaRPr>
          </a:p>
          <a:p>
            <a:pPr>
              <a:lnSpc>
                <a:spcPct val="120000"/>
              </a:lnSpc>
            </a:pPr>
            <a:endParaRPr lang="en-US" altLang="zh-CN" sz="2400">
              <a:latin typeface="黑体" panose="02010609060101010101" charset="-122"/>
              <a:ea typeface="黑体" panose="02010609060101010101" charset="-122"/>
            </a:endParaRPr>
          </a:p>
          <a:p>
            <a:pPr marL="285750" indent="-285750">
              <a:lnSpc>
                <a:spcPct val="120000"/>
              </a:lnSpc>
              <a:buFont typeface="Wingdings" panose="05000000000000000000" pitchFamily="2" charset="2"/>
              <a:buChar char="l"/>
            </a:pPr>
            <a:r>
              <a:rPr lang="zh-CN" altLang="en-US" sz="2400">
                <a:latin typeface="黑体" panose="02010609060101010101" charset="-122"/>
                <a:ea typeface="黑体" panose="02010609060101010101" charset="-122"/>
              </a:rPr>
              <a:t>当接到</a:t>
            </a:r>
            <a:r>
              <a:rPr lang="zh-CN" altLang="en-US" sz="2400">
                <a:solidFill>
                  <a:srgbClr val="FF0000"/>
                </a:solidFill>
                <a:latin typeface="黑体" panose="02010609060101010101" charset="-122"/>
                <a:ea typeface="黑体" panose="02010609060101010101" charset="-122"/>
              </a:rPr>
              <a:t>监测</a:t>
            </a:r>
            <a:r>
              <a:rPr lang="en-US" altLang="zh-CN" sz="2400">
                <a:solidFill>
                  <a:srgbClr val="FF0000"/>
                </a:solidFill>
                <a:latin typeface="黑体" panose="02010609060101010101" charset="-122"/>
                <a:ea typeface="黑体" panose="02010609060101010101" charset="-122"/>
              </a:rPr>
              <a:t>AQI</a:t>
            </a:r>
            <a:r>
              <a:rPr lang="zh-CN" altLang="en-US" sz="2400">
                <a:latin typeface="黑体" panose="02010609060101010101" charset="-122"/>
                <a:ea typeface="黑体" panose="02010609060101010101" charset="-122"/>
              </a:rPr>
              <a:t>达到重度及以上污染级别，</a:t>
            </a:r>
            <a:r>
              <a:rPr lang="zh-CN" altLang="en-US" sz="2400">
                <a:solidFill>
                  <a:srgbClr val="FF0000"/>
                </a:solidFill>
                <a:latin typeface="黑体" panose="02010609060101010101" charset="-122"/>
                <a:ea typeface="黑体" panose="02010609060101010101" charset="-122"/>
              </a:rPr>
              <a:t>预测未来</a:t>
            </a:r>
            <a:r>
              <a:rPr lang="en-US" altLang="zh-CN" sz="2400">
                <a:solidFill>
                  <a:srgbClr val="FF0000"/>
                </a:solidFill>
                <a:latin typeface="黑体" panose="02010609060101010101" charset="-122"/>
                <a:ea typeface="黑体" panose="02010609060101010101" charset="-122"/>
              </a:rPr>
              <a:t>12</a:t>
            </a:r>
            <a:r>
              <a:rPr lang="zh-CN" altLang="en-US" sz="2400">
                <a:solidFill>
                  <a:srgbClr val="FF0000"/>
                </a:solidFill>
                <a:latin typeface="黑体" panose="02010609060101010101" charset="-122"/>
                <a:ea typeface="黑体" panose="02010609060101010101" charset="-122"/>
              </a:rPr>
              <a:t>小时内空气质量不会有明显改善</a:t>
            </a:r>
            <a:r>
              <a:rPr lang="zh-CN" altLang="en-US" sz="2400">
                <a:latin typeface="黑体" panose="02010609060101010101" charset="-122"/>
                <a:ea typeface="黑体" panose="02010609060101010101" charset="-122"/>
              </a:rPr>
              <a:t>时，应根据实际污染情况尽早启动相应级别的预警。</a:t>
            </a:r>
            <a:endParaRPr lang="en-US" altLang="zh-CN" sz="2400">
              <a:latin typeface="黑体" panose="02010609060101010101" charset="-122"/>
              <a:ea typeface="黑体" panose="02010609060101010101" charset="-122"/>
            </a:endParaRPr>
          </a:p>
          <a:p>
            <a:pPr marL="285750" indent="-285750">
              <a:lnSpc>
                <a:spcPct val="120000"/>
              </a:lnSpc>
            </a:pPr>
            <a:endParaRPr lang="en-US" altLang="zh-CN" sz="2400">
              <a:latin typeface="黑体" panose="02010609060101010101" charset="-122"/>
              <a:ea typeface="黑体" panose="02010609060101010101" charset="-122"/>
            </a:endParaRPr>
          </a:p>
          <a:p>
            <a:pPr marL="285750" indent="-285750">
              <a:lnSpc>
                <a:spcPct val="120000"/>
              </a:lnSpc>
              <a:buFont typeface="Wingdings" panose="05000000000000000000" pitchFamily="2" charset="2"/>
              <a:buChar char="l"/>
            </a:pPr>
            <a:r>
              <a:rPr lang="zh-CN" altLang="en-US" sz="2400">
                <a:latin typeface="黑体" panose="02010609060101010101" charset="-122"/>
                <a:ea typeface="黑体" panose="02010609060101010101" charset="-122"/>
              </a:rPr>
              <a:t>当接到</a:t>
            </a:r>
            <a:r>
              <a:rPr lang="zh-CN" altLang="en-US" sz="2400">
                <a:solidFill>
                  <a:srgbClr val="FF0000"/>
                </a:solidFill>
                <a:latin typeface="黑体" panose="02010609060101010101" charset="-122"/>
                <a:ea typeface="黑体" panose="02010609060101010101" charset="-122"/>
              </a:rPr>
              <a:t>预测或监测</a:t>
            </a:r>
            <a:r>
              <a:rPr lang="zh-CN" altLang="en-US" sz="2400">
                <a:latin typeface="黑体" panose="02010609060101010101" charset="-122"/>
                <a:ea typeface="黑体" panose="02010609060101010101" charset="-122"/>
              </a:rPr>
              <a:t>空气质量改善到轻度污染及以下级别，且</a:t>
            </a:r>
            <a:r>
              <a:rPr lang="zh-CN" altLang="en-US" sz="2400">
                <a:solidFill>
                  <a:srgbClr val="FF0000"/>
                </a:solidFill>
                <a:latin typeface="黑体" panose="02010609060101010101" charset="-122"/>
                <a:ea typeface="黑体" panose="02010609060101010101" charset="-122"/>
              </a:rPr>
              <a:t>预测将持续</a:t>
            </a:r>
            <a:r>
              <a:rPr lang="en-US" altLang="zh-CN" sz="2400">
                <a:solidFill>
                  <a:srgbClr val="FF0000"/>
                </a:solidFill>
                <a:latin typeface="黑体" panose="02010609060101010101" charset="-122"/>
                <a:ea typeface="黑体" panose="02010609060101010101" charset="-122"/>
              </a:rPr>
              <a:t>36</a:t>
            </a:r>
            <a:r>
              <a:rPr lang="zh-CN" altLang="en-US" sz="2400">
                <a:solidFill>
                  <a:srgbClr val="FF0000"/>
                </a:solidFill>
                <a:latin typeface="黑体" panose="02010609060101010101" charset="-122"/>
                <a:ea typeface="黑体" panose="02010609060101010101" charset="-122"/>
              </a:rPr>
              <a:t>小时以上时</a:t>
            </a:r>
            <a:r>
              <a:rPr lang="zh-CN" altLang="en-US" sz="2400">
                <a:latin typeface="黑体" panose="02010609060101010101" charset="-122"/>
                <a:ea typeface="黑体" panose="02010609060101010101" charset="-122"/>
              </a:rPr>
              <a:t>，可以解除预警，并提前发布解除预警信息。</a:t>
            </a:r>
            <a:endParaRPr lang="zh-CN" altLang="zh-CN" sz="2400">
              <a:latin typeface="黑体" panose="02010609060101010101" charset="-122"/>
              <a:ea typeface="黑体" panose="02010609060101010101" charset="-122"/>
            </a:endParaRPr>
          </a:p>
        </p:txBody>
      </p:sp>
      <p:sp>
        <p:nvSpPr>
          <p:cNvPr id="7" name="矩形 6"/>
          <p:cNvSpPr/>
          <p:nvPr/>
        </p:nvSpPr>
        <p:spPr>
          <a:xfrm>
            <a:off x="916884" y="1874571"/>
            <a:ext cx="3416320" cy="523220"/>
          </a:xfrm>
          <a:prstGeom prst="rect">
            <a:avLst/>
          </a:prstGeom>
        </p:spPr>
        <p:txBody>
          <a:bodyPr wrap="none">
            <a:spAutoFit/>
          </a:bodyPr>
          <a:lstStyle/>
          <a:p>
            <a:r>
              <a:rPr lang="zh-CN" altLang="zh-CN" sz="2800" b="1">
                <a:solidFill>
                  <a:srgbClr val="FF0000"/>
                </a:solidFill>
                <a:latin typeface="微软雅黑" panose="020B0503020204020204" charset="-122"/>
                <a:ea typeface="微软雅黑" panose="020B0503020204020204" charset="-122"/>
              </a:rPr>
              <a:t>预警启动和解除要求</a:t>
            </a:r>
            <a:endParaRPr lang="zh-CN" altLang="zh-CN" sz="2800" b="1">
              <a:solidFill>
                <a:srgbClr val="FF0000"/>
              </a:solidFill>
              <a:latin typeface="微软雅黑" panose="020B0503020204020204" charset="-122"/>
              <a:ea typeface="微软雅黑" panose="020B050302020402020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44612" y="152403"/>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预警响应</a:t>
            </a:r>
            <a:endParaRPr lang="zh-CN" altLang="en-US" sz="2800" b="1">
              <a:solidFill>
                <a:srgbClr val="0000FF"/>
              </a:solidFill>
              <a:latin typeface="微软雅黑" panose="020B0503020204020204" charset="-122"/>
              <a:ea typeface="微软雅黑" panose="020B0503020204020204" charset="-122"/>
            </a:endParaRPr>
          </a:p>
        </p:txBody>
      </p:sp>
      <p:sp>
        <p:nvSpPr>
          <p:cNvPr id="5" name="文本框 4"/>
          <p:cNvSpPr txBox="1"/>
          <p:nvPr/>
        </p:nvSpPr>
        <p:spPr>
          <a:xfrm>
            <a:off x="856861" y="2517018"/>
            <a:ext cx="10478278" cy="3692934"/>
          </a:xfrm>
          <a:prstGeom prst="rect">
            <a:avLst/>
          </a:prstGeom>
          <a:noFill/>
        </p:spPr>
        <p:txBody>
          <a:bodyPr wrap="square" rtlCol="0" anchor="t">
            <a:spAutoFit/>
          </a:bodyPr>
          <a:lstStyle/>
          <a:p>
            <a:pPr marL="285750" indent="-285750">
              <a:lnSpc>
                <a:spcPct val="130000"/>
              </a:lnSpc>
              <a:spcBef>
                <a:spcPts val="600"/>
              </a:spcBef>
              <a:spcAft>
                <a:spcPts val="600"/>
              </a:spcAft>
              <a:buFont typeface="Wingdings" panose="05000000000000000000" pitchFamily="2" charset="2"/>
              <a:buChar char="l"/>
            </a:pPr>
            <a:r>
              <a:rPr lang="zh-CN" altLang="en-US" sz="2400">
                <a:latin typeface="黑体" panose="02010609060101010101" charset="-122"/>
                <a:ea typeface="黑体" panose="02010609060101010101" charset="-122"/>
              </a:rPr>
              <a:t>当自治州预测发生前后两次重污染过程，且</a:t>
            </a:r>
            <a:r>
              <a:rPr lang="zh-CN" altLang="en-US" sz="2400">
                <a:solidFill>
                  <a:srgbClr val="FF0000"/>
                </a:solidFill>
                <a:latin typeface="黑体" panose="02010609060101010101" charset="-122"/>
                <a:ea typeface="黑体" panose="02010609060101010101" charset="-122"/>
              </a:rPr>
              <a:t>间隔时间不足以完全清除前一次的污染过程，未达到解除预警条件时</a:t>
            </a:r>
            <a:r>
              <a:rPr lang="zh-CN" altLang="en-US" sz="2400">
                <a:latin typeface="黑体" panose="02010609060101010101" charset="-122"/>
                <a:ea typeface="黑体" panose="02010609060101010101" charset="-122"/>
              </a:rPr>
              <a:t>，应按一次重污染过程统计，从严启动预警。</a:t>
            </a:r>
            <a:endParaRPr lang="en-US" altLang="zh-CN" sz="2400">
              <a:latin typeface="黑体" panose="02010609060101010101" charset="-122"/>
              <a:ea typeface="黑体" panose="02010609060101010101" charset="-122"/>
            </a:endParaRPr>
          </a:p>
          <a:p>
            <a:pPr marL="285750" indent="-285750">
              <a:lnSpc>
                <a:spcPct val="130000"/>
              </a:lnSpc>
              <a:spcBef>
                <a:spcPts val="600"/>
              </a:spcBef>
              <a:spcAft>
                <a:spcPts val="600"/>
              </a:spcAft>
              <a:buFont typeface="Wingdings" panose="05000000000000000000" pitchFamily="2" charset="2"/>
              <a:buChar char="l"/>
            </a:pPr>
            <a:r>
              <a:rPr lang="zh-CN" altLang="en-US" sz="2400">
                <a:latin typeface="黑体" panose="02010609060101010101" charset="-122"/>
                <a:ea typeface="黑体" panose="02010609060101010101" charset="-122"/>
              </a:rPr>
              <a:t>当自治州</a:t>
            </a:r>
            <a:r>
              <a:rPr lang="zh-CN" altLang="en-US" sz="2400">
                <a:solidFill>
                  <a:srgbClr val="FF0000"/>
                </a:solidFill>
                <a:latin typeface="黑体" panose="02010609060101010101" charset="-122"/>
                <a:ea typeface="黑体" panose="02010609060101010101" charset="-122"/>
              </a:rPr>
              <a:t>预测或监测空气质量达到更高级别预警条件</a:t>
            </a:r>
            <a:r>
              <a:rPr lang="zh-CN" altLang="en-US" sz="2400">
                <a:latin typeface="黑体" panose="02010609060101010101" charset="-122"/>
                <a:ea typeface="黑体" panose="02010609060101010101" charset="-122"/>
              </a:rPr>
              <a:t>时，应尽早采取升级措施。</a:t>
            </a:r>
            <a:endParaRPr lang="en-US" altLang="zh-CN" sz="2400">
              <a:latin typeface="黑体" panose="02010609060101010101" charset="-122"/>
              <a:ea typeface="黑体" panose="02010609060101010101" charset="-122"/>
            </a:endParaRPr>
          </a:p>
          <a:p>
            <a:pPr marL="285750" indent="-285750">
              <a:lnSpc>
                <a:spcPct val="130000"/>
              </a:lnSpc>
              <a:spcBef>
                <a:spcPts val="600"/>
              </a:spcBef>
              <a:spcAft>
                <a:spcPts val="600"/>
              </a:spcAft>
              <a:buFont typeface="Wingdings" panose="05000000000000000000" pitchFamily="2" charset="2"/>
              <a:buChar char="l"/>
            </a:pPr>
            <a:r>
              <a:rPr lang="zh-CN" altLang="en-US" sz="2400">
                <a:latin typeface="黑体" panose="02010609060101010101" charset="-122"/>
                <a:ea typeface="黑体" panose="02010609060101010101" charset="-122"/>
              </a:rPr>
              <a:t>根据不同地区环境空气质量状况、大气污染和气候气象特征，不同区域可</a:t>
            </a:r>
            <a:r>
              <a:rPr lang="zh-CN" altLang="en-US" sz="2400">
                <a:solidFill>
                  <a:srgbClr val="FF0000"/>
                </a:solidFill>
                <a:latin typeface="黑体" panose="02010609060101010101" charset="-122"/>
                <a:ea typeface="黑体" panose="02010609060101010101" charset="-122"/>
              </a:rPr>
              <a:t>根据当地实际情况</a:t>
            </a:r>
            <a:r>
              <a:rPr lang="zh-CN" altLang="en-US" sz="2400">
                <a:latin typeface="黑体" panose="02010609060101010101" charset="-122"/>
                <a:ea typeface="黑体" panose="02010609060101010101" charset="-122"/>
              </a:rPr>
              <a:t>采用更严格的预警启动条件。</a:t>
            </a:r>
            <a:endParaRPr lang="zh-CN" altLang="en-US" sz="2400">
              <a:latin typeface="黑体" panose="02010609060101010101" charset="-122"/>
              <a:ea typeface="黑体" panose="02010609060101010101" charset="-122"/>
            </a:endParaRPr>
          </a:p>
        </p:txBody>
      </p:sp>
      <p:sp>
        <p:nvSpPr>
          <p:cNvPr id="7" name="矩形 6"/>
          <p:cNvSpPr/>
          <p:nvPr/>
        </p:nvSpPr>
        <p:spPr>
          <a:xfrm>
            <a:off x="935546" y="1863077"/>
            <a:ext cx="4134465" cy="523220"/>
          </a:xfrm>
          <a:prstGeom prst="rect">
            <a:avLst/>
          </a:prstGeom>
        </p:spPr>
        <p:txBody>
          <a:bodyPr wrap="none">
            <a:spAutoFit/>
          </a:bodyPr>
          <a:lstStyle/>
          <a:p>
            <a:r>
              <a:rPr lang="zh-CN" altLang="zh-CN" sz="2800" b="1">
                <a:solidFill>
                  <a:srgbClr val="FF0000"/>
                </a:solidFill>
                <a:latin typeface="微软雅黑" panose="020B0503020204020204" charset="-122"/>
                <a:ea typeface="微软雅黑" panose="020B0503020204020204" charset="-122"/>
              </a:rPr>
              <a:t>预警</a:t>
            </a:r>
            <a:r>
              <a:rPr lang="zh-CN" altLang="en-US" sz="2800" b="1">
                <a:solidFill>
                  <a:srgbClr val="FF0000"/>
                </a:solidFill>
                <a:latin typeface="微软雅黑" panose="020B0503020204020204" charset="-122"/>
                <a:ea typeface="微软雅黑" panose="020B0503020204020204" charset="-122"/>
              </a:rPr>
              <a:t>打断判定及升级调整</a:t>
            </a:r>
            <a:endParaRPr lang="zh-CN" altLang="zh-CN" sz="2800" b="1">
              <a:solidFill>
                <a:srgbClr val="FF0000"/>
              </a:solidFill>
              <a:latin typeface="微软雅黑" panose="020B0503020204020204" charset="-122"/>
              <a:ea typeface="微软雅黑" panose="020B050302020402020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5" y="1143405"/>
            <a:ext cx="3159839"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预警措施要求：</a:t>
            </a:r>
            <a:endParaRPr lang="zh-CN" altLang="en-US" sz="2800" b="1">
              <a:solidFill>
                <a:srgbClr val="0000FF"/>
              </a:solidFill>
              <a:latin typeface="微软雅黑" panose="020B0503020204020204" charset="-122"/>
              <a:ea typeface="微软雅黑" panose="020B0503020204020204" charset="-122"/>
            </a:endParaRPr>
          </a:p>
        </p:txBody>
      </p:sp>
      <p:sp>
        <p:nvSpPr>
          <p:cNvPr id="9" name="矩形 8"/>
          <p:cNvSpPr/>
          <p:nvPr/>
        </p:nvSpPr>
        <p:spPr>
          <a:xfrm>
            <a:off x="1051266" y="1770072"/>
            <a:ext cx="9779000" cy="2221762"/>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400" b="1">
                <a:latin typeface="黑体" panose="02010609060101010101" charset="-122"/>
                <a:ea typeface="黑体" panose="02010609060101010101" charset="-122"/>
              </a:rPr>
              <a:t>严格参照</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昌吉州重污染天气应急预案</a:t>
            </a:r>
            <a:r>
              <a:rPr lang="en-US" altLang="zh-CN" sz="2400" b="1">
                <a:solidFill>
                  <a:srgbClr val="FF0000"/>
                </a:solidFill>
                <a:latin typeface="黑体" panose="02010609060101010101" charset="-122"/>
                <a:ea typeface="黑体" panose="02010609060101010101" charset="-122"/>
              </a:rPr>
              <a:t>》</a:t>
            </a:r>
            <a:r>
              <a:rPr lang="zh-CN" altLang="en-US" sz="2400" b="1">
                <a:solidFill>
                  <a:srgbClr val="FF0000"/>
                </a:solidFill>
                <a:latin typeface="黑体" panose="02010609060101010101" charset="-122"/>
                <a:ea typeface="黑体" panose="02010609060101010101" charset="-122"/>
              </a:rPr>
              <a:t>（</a:t>
            </a:r>
            <a:r>
              <a:rPr lang="en-US" altLang="zh-CN" sz="2400" b="1">
                <a:solidFill>
                  <a:srgbClr val="FF0000"/>
                </a:solidFill>
                <a:latin typeface="黑体" panose="02010609060101010101" charset="-122"/>
                <a:ea typeface="黑体" panose="02010609060101010101" charset="-122"/>
              </a:rPr>
              <a:t>2019</a:t>
            </a:r>
            <a:r>
              <a:rPr lang="zh-CN" altLang="en-US" sz="2400" b="1">
                <a:solidFill>
                  <a:srgbClr val="FF0000"/>
                </a:solidFill>
                <a:latin typeface="黑体" panose="02010609060101010101" charset="-122"/>
                <a:ea typeface="黑体" panose="02010609060101010101" charset="-122"/>
              </a:rPr>
              <a:t>年修订）</a:t>
            </a:r>
            <a:r>
              <a:rPr lang="zh-CN" altLang="en-US" sz="2400" b="1">
                <a:latin typeface="黑体" panose="02010609060101010101" charset="-122"/>
                <a:ea typeface="黑体" panose="02010609060101010101" charset="-122"/>
              </a:rPr>
              <a:t>执行</a:t>
            </a:r>
            <a:endParaRPr lang="zh-CN" altLang="en-US"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a:latin typeface="黑体" panose="02010609060101010101" charset="-122"/>
                <a:ea typeface="黑体" panose="02010609060101010101" charset="-122"/>
              </a:rPr>
              <a:t>强化</a:t>
            </a:r>
            <a:r>
              <a:rPr lang="zh-CN" altLang="en-US" sz="2400" b="1">
                <a:solidFill>
                  <a:srgbClr val="FF0000"/>
                </a:solidFill>
                <a:latin typeface="黑体" panose="02010609060101010101" charset="-122"/>
                <a:ea typeface="黑体" panose="02010609060101010101" charset="-122"/>
              </a:rPr>
              <a:t>重点行业及排放大户</a:t>
            </a:r>
            <a:r>
              <a:rPr lang="zh-CN" altLang="en-US" sz="2400" b="1">
                <a:latin typeface="黑体" panose="02010609060101010101" charset="-122"/>
                <a:ea typeface="黑体" panose="02010609060101010101" charset="-122"/>
              </a:rPr>
              <a:t>管控措施，措施可考核可落地</a:t>
            </a:r>
            <a:endParaRPr lang="zh-CN" altLang="en-US"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a:solidFill>
                  <a:srgbClr val="FF0000"/>
                </a:solidFill>
                <a:latin typeface="黑体" panose="02010609060101010101" charset="-122"/>
                <a:ea typeface="黑体" panose="02010609060101010101" charset="-122"/>
              </a:rPr>
              <a:t>合理指导保民生</a:t>
            </a:r>
            <a:r>
              <a:rPr lang="zh-CN" altLang="en-US" sz="2400" b="1">
                <a:latin typeface="黑体" panose="02010609060101010101" charset="-122"/>
                <a:ea typeface="黑体" panose="02010609060101010101" charset="-122"/>
              </a:rPr>
              <a:t>企业应急减排</a:t>
            </a:r>
            <a:endParaRPr lang="zh-CN" altLang="en-US"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a:latin typeface="黑体" panose="02010609060101010101" charset="-122"/>
                <a:ea typeface="黑体" panose="02010609060101010101" charset="-122"/>
              </a:rPr>
              <a:t>加强</a:t>
            </a:r>
            <a:r>
              <a:rPr lang="zh-CN" altLang="en-US" sz="2400" b="1">
                <a:solidFill>
                  <a:srgbClr val="FF0000"/>
                </a:solidFill>
                <a:latin typeface="黑体" panose="02010609060101010101" charset="-122"/>
                <a:ea typeface="黑体" panose="02010609060101010101" charset="-122"/>
              </a:rPr>
              <a:t>移动源面源</a:t>
            </a:r>
            <a:r>
              <a:rPr lang="zh-CN" altLang="en-US" sz="2400" b="1">
                <a:latin typeface="黑体" panose="02010609060101010101" charset="-122"/>
                <a:ea typeface="黑体" panose="02010609060101010101" charset="-122"/>
              </a:rPr>
              <a:t>应急减排</a:t>
            </a:r>
            <a:endParaRPr lang="zh-CN" altLang="en-US" sz="2400" b="1">
              <a:latin typeface="黑体" panose="02010609060101010101" charset="-122"/>
              <a:ea typeface="黑体" panose="02010609060101010101" charset="-122"/>
            </a:endParaRPr>
          </a:p>
        </p:txBody>
      </p:sp>
      <p:sp>
        <p:nvSpPr>
          <p:cNvPr id="10" name="文本框 9"/>
          <p:cNvSpPr txBox="1"/>
          <p:nvPr/>
        </p:nvSpPr>
        <p:spPr>
          <a:xfrm>
            <a:off x="327455" y="4095281"/>
            <a:ext cx="3159839"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预警措施构成：</a:t>
            </a:r>
            <a:endParaRPr lang="zh-CN" altLang="en-US" sz="2800" b="1">
              <a:solidFill>
                <a:srgbClr val="0000FF"/>
              </a:solidFill>
              <a:latin typeface="微软雅黑" panose="020B0503020204020204" charset="-122"/>
              <a:ea typeface="微软雅黑" panose="020B0503020204020204" charset="-122"/>
            </a:endParaRPr>
          </a:p>
        </p:txBody>
      </p:sp>
      <p:grpSp>
        <p:nvGrpSpPr>
          <p:cNvPr id="4" name="组合 3"/>
          <p:cNvGrpSpPr/>
          <p:nvPr/>
        </p:nvGrpSpPr>
        <p:grpSpPr>
          <a:xfrm>
            <a:off x="1051266" y="4861907"/>
            <a:ext cx="4024588" cy="1687454"/>
            <a:chOff x="1051266" y="4752726"/>
            <a:chExt cx="4024588" cy="1687454"/>
          </a:xfrm>
        </p:grpSpPr>
        <p:sp>
          <p:nvSpPr>
            <p:cNvPr id="17" name="矩形 16"/>
            <p:cNvSpPr/>
            <p:nvPr/>
          </p:nvSpPr>
          <p:spPr>
            <a:xfrm>
              <a:off x="3564312" y="6010972"/>
              <a:ext cx="1374676" cy="429208"/>
            </a:xfrm>
            <a:prstGeom prst="rect">
              <a:avLst/>
            </a:prstGeom>
            <a:solidFill>
              <a:srgbClr val="FFFF00"/>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3564312" y="5459437"/>
              <a:ext cx="1374676" cy="429208"/>
            </a:xfrm>
            <a:prstGeom prst="rect">
              <a:avLst/>
            </a:prstGeom>
            <a:solidFill>
              <a:srgbClr val="FFC000"/>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3564312" y="4907902"/>
              <a:ext cx="1374676" cy="429208"/>
            </a:xfrm>
            <a:prstGeom prst="rect">
              <a:avLst/>
            </a:prstGeom>
            <a:solidFill>
              <a:srgbClr val="FF0000"/>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1051266" y="4752726"/>
              <a:ext cx="1943861" cy="1667764"/>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400" b="1">
                  <a:latin typeface="黑体" panose="02010609060101010101" charset="-122"/>
                  <a:ea typeface="黑体" panose="02010609060101010101" charset="-122"/>
                </a:rPr>
                <a:t>Ⅰ级响应</a:t>
              </a:r>
              <a:endParaRPr lang="zh-CN" altLang="en-US"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en-US" altLang="zh-CN" sz="2400" b="1">
                  <a:latin typeface="黑体" panose="02010609060101010101" charset="-122"/>
                  <a:ea typeface="黑体" panose="02010609060101010101" charset="-122"/>
                </a:rPr>
                <a:t>Ⅱ</a:t>
              </a:r>
              <a:r>
                <a:rPr lang="zh-CN" altLang="en-US" sz="2400" b="1">
                  <a:latin typeface="黑体" panose="02010609060101010101" charset="-122"/>
                  <a:ea typeface="黑体" panose="02010609060101010101" charset="-122"/>
                </a:rPr>
                <a:t>级响应</a:t>
              </a:r>
              <a:endParaRPr lang="en-US" altLang="zh-CN"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en-US" altLang="zh-CN" sz="2400" b="1">
                  <a:latin typeface="黑体" panose="02010609060101010101" charset="-122"/>
                  <a:ea typeface="黑体" panose="02010609060101010101" charset="-122"/>
                </a:rPr>
                <a:t>Ⅲ</a:t>
              </a:r>
              <a:r>
                <a:rPr lang="zh-CN" altLang="en-US" sz="2400" b="1">
                  <a:latin typeface="黑体" panose="02010609060101010101" charset="-122"/>
                  <a:ea typeface="黑体" panose="02010609060101010101" charset="-122"/>
                </a:rPr>
                <a:t>级响应</a:t>
              </a:r>
              <a:endParaRPr lang="zh-CN" altLang="en-US" sz="2400" b="1">
                <a:latin typeface="黑体" panose="02010609060101010101" charset="-122"/>
                <a:ea typeface="黑体" panose="02010609060101010101" charset="-122"/>
              </a:endParaRPr>
            </a:p>
          </p:txBody>
        </p:sp>
        <p:sp>
          <p:nvSpPr>
            <p:cNvPr id="12" name="矩形 11"/>
            <p:cNvSpPr/>
            <p:nvPr/>
          </p:nvSpPr>
          <p:spPr>
            <a:xfrm>
              <a:off x="3564312" y="4772416"/>
              <a:ext cx="1511542" cy="1667764"/>
            </a:xfrm>
            <a:prstGeom prst="rect">
              <a:avLst/>
            </a:prstGeom>
          </p:spPr>
          <p:txBody>
            <a:bodyPr wrap="square">
              <a:spAutoFit/>
            </a:bodyPr>
            <a:lstStyle/>
            <a:p>
              <a:pPr lvl="0">
                <a:lnSpc>
                  <a:spcPct val="150000"/>
                </a:lnSpc>
              </a:pPr>
              <a:r>
                <a:rPr lang="zh-CN" altLang="en-US" sz="2400" b="1">
                  <a:latin typeface="黑体" panose="02010609060101010101" charset="-122"/>
                  <a:ea typeface="黑体" panose="02010609060101010101" charset="-122"/>
                </a:rPr>
                <a:t>红色预警</a:t>
              </a:r>
              <a:endParaRPr lang="zh-CN" altLang="en-US" sz="2400" b="1">
                <a:latin typeface="黑体" panose="02010609060101010101" charset="-122"/>
                <a:ea typeface="黑体" panose="02010609060101010101" charset="-122"/>
              </a:endParaRPr>
            </a:p>
            <a:p>
              <a:pPr lvl="0">
                <a:lnSpc>
                  <a:spcPct val="150000"/>
                </a:lnSpc>
              </a:pPr>
              <a:r>
                <a:rPr lang="zh-CN" altLang="en-US" sz="2400" b="1">
                  <a:latin typeface="黑体" panose="02010609060101010101" charset="-122"/>
                  <a:ea typeface="黑体" panose="02010609060101010101" charset="-122"/>
                </a:rPr>
                <a:t>橙色预警</a:t>
              </a:r>
              <a:endParaRPr lang="en-US" altLang="zh-CN" sz="2400" b="1">
                <a:latin typeface="黑体" panose="02010609060101010101" charset="-122"/>
                <a:ea typeface="黑体" panose="02010609060101010101" charset="-122"/>
              </a:endParaRPr>
            </a:p>
            <a:p>
              <a:pPr lvl="0">
                <a:lnSpc>
                  <a:spcPct val="150000"/>
                </a:lnSpc>
              </a:pPr>
              <a:r>
                <a:rPr lang="zh-CN" altLang="en-US" sz="2400" b="1">
                  <a:latin typeface="黑体" panose="02010609060101010101" charset="-122"/>
                  <a:ea typeface="黑体" panose="02010609060101010101" charset="-122"/>
                </a:rPr>
                <a:t>黄色预警</a:t>
              </a:r>
              <a:endParaRPr lang="zh-CN" altLang="en-US" sz="2400" b="1">
                <a:latin typeface="黑体" panose="02010609060101010101" charset="-122"/>
                <a:ea typeface="黑体" panose="02010609060101010101" charset="-122"/>
              </a:endParaRPr>
            </a:p>
          </p:txBody>
        </p:sp>
        <p:sp>
          <p:nvSpPr>
            <p:cNvPr id="2" name="箭头: 左右 1"/>
            <p:cNvSpPr/>
            <p:nvPr/>
          </p:nvSpPr>
          <p:spPr>
            <a:xfrm>
              <a:off x="2995127" y="4991878"/>
              <a:ext cx="401216" cy="223934"/>
            </a:xfrm>
            <a:prstGeom prst="leftRightArrow">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箭头: 左右 12"/>
            <p:cNvSpPr/>
            <p:nvPr/>
          </p:nvSpPr>
          <p:spPr>
            <a:xfrm>
              <a:off x="2995127" y="5571390"/>
              <a:ext cx="401216" cy="223934"/>
            </a:xfrm>
            <a:prstGeom prst="leftRightArrow">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箭头: 左右 13"/>
            <p:cNvSpPr/>
            <p:nvPr/>
          </p:nvSpPr>
          <p:spPr>
            <a:xfrm>
              <a:off x="2990471" y="6150902"/>
              <a:ext cx="401216" cy="223934"/>
            </a:xfrm>
            <a:prstGeom prst="leftRightArrow">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9" name="矩形 18"/>
          <p:cNvSpPr/>
          <p:nvPr/>
        </p:nvSpPr>
        <p:spPr>
          <a:xfrm>
            <a:off x="5508173" y="4878811"/>
            <a:ext cx="3069762" cy="1667764"/>
          </a:xfrm>
          <a:prstGeom prst="rect">
            <a:avLst/>
          </a:prstGeom>
          <a:ln w="38100">
            <a:solidFill>
              <a:schemeClr val="tx1"/>
            </a:solidFill>
            <a:prstDash val="dash"/>
          </a:ln>
        </p:spPr>
        <p:txBody>
          <a:bodyPr wrap="square">
            <a:spAutoFit/>
          </a:bodyPr>
          <a:lstStyle/>
          <a:p>
            <a:pPr marL="342900" lvl="0" indent="-342900">
              <a:lnSpc>
                <a:spcPct val="150000"/>
              </a:lnSpc>
              <a:buFont typeface="Wingdings" panose="05000000000000000000" pitchFamily="2" charset="2"/>
              <a:buChar char="u"/>
            </a:pPr>
            <a:r>
              <a:rPr lang="zh-CN" altLang="en-US" sz="2400" b="1">
                <a:latin typeface="黑体" panose="02010609060101010101" charset="-122"/>
                <a:ea typeface="黑体" panose="02010609060101010101" charset="-122"/>
              </a:rPr>
              <a:t>健康防护引导措施</a:t>
            </a:r>
            <a:endParaRPr lang="zh-CN" altLang="en-US"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u"/>
            </a:pPr>
            <a:r>
              <a:rPr lang="zh-CN" altLang="en-US" sz="2400" b="1">
                <a:latin typeface="黑体" panose="02010609060101010101" charset="-122"/>
                <a:ea typeface="黑体" panose="02010609060101010101" charset="-122"/>
              </a:rPr>
              <a:t>倡导性减排措施</a:t>
            </a:r>
            <a:endParaRPr lang="en-US" altLang="zh-CN"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u"/>
            </a:pPr>
            <a:r>
              <a:rPr lang="zh-CN" altLang="en-US" sz="2400" b="1">
                <a:solidFill>
                  <a:srgbClr val="FF0000"/>
                </a:solidFill>
                <a:latin typeface="黑体" panose="02010609060101010101" charset="-122"/>
                <a:ea typeface="黑体" panose="02010609060101010101" charset="-122"/>
              </a:rPr>
              <a:t>强制性减排措施</a:t>
            </a:r>
            <a:endParaRPr lang="zh-CN" altLang="en-US" sz="2400" b="1">
              <a:latin typeface="黑体" panose="02010609060101010101" charset="-122"/>
              <a:ea typeface="黑体" panose="02010609060101010101" charset="-122"/>
            </a:endParaRPr>
          </a:p>
        </p:txBody>
      </p:sp>
      <p:sp>
        <p:nvSpPr>
          <p:cNvPr id="20" name="矩形 19"/>
          <p:cNvSpPr/>
          <p:nvPr/>
        </p:nvSpPr>
        <p:spPr>
          <a:xfrm>
            <a:off x="9196873" y="4878811"/>
            <a:ext cx="1511542" cy="1667764"/>
          </a:xfrm>
          <a:prstGeom prst="rect">
            <a:avLst/>
          </a:prstGeom>
          <a:ln w="38100">
            <a:solidFill>
              <a:srgbClr val="FF0000"/>
            </a:solidFill>
          </a:ln>
        </p:spPr>
        <p:txBody>
          <a:bodyPr wrap="square">
            <a:spAutoFit/>
          </a:bodyPr>
          <a:lstStyle/>
          <a:p>
            <a:pPr marL="342900" lvl="0" indent="-342900">
              <a:lnSpc>
                <a:spcPct val="150000"/>
              </a:lnSpc>
              <a:buFont typeface="Wingdings" panose="05000000000000000000" pitchFamily="2" charset="2"/>
              <a:buChar char="n"/>
            </a:pPr>
            <a:r>
              <a:rPr lang="zh-CN" altLang="en-US" sz="2400" b="1">
                <a:solidFill>
                  <a:srgbClr val="FF0000"/>
                </a:solidFill>
                <a:latin typeface="黑体" panose="02010609060101010101" charset="-122"/>
                <a:ea typeface="黑体" panose="02010609060101010101" charset="-122"/>
              </a:rPr>
              <a:t>工业源</a:t>
            </a:r>
            <a:endParaRPr lang="en-US" altLang="zh-CN" sz="2400" b="1">
              <a:solidFill>
                <a:srgbClr val="FF0000"/>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n"/>
            </a:pPr>
            <a:r>
              <a:rPr lang="zh-CN" altLang="en-US" sz="2400" b="1">
                <a:latin typeface="黑体" panose="02010609060101010101" charset="-122"/>
                <a:ea typeface="黑体" panose="02010609060101010101" charset="-122"/>
              </a:rPr>
              <a:t>移动源</a:t>
            </a:r>
            <a:endParaRPr lang="en-US" altLang="zh-CN" sz="2400" b="1">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n"/>
            </a:pPr>
            <a:r>
              <a:rPr lang="zh-CN" altLang="en-US" sz="2400" b="1">
                <a:latin typeface="黑体" panose="02010609060101010101" charset="-122"/>
                <a:ea typeface="黑体" panose="02010609060101010101" charset="-122"/>
              </a:rPr>
              <a:t>扬尘源</a:t>
            </a:r>
            <a:endParaRPr lang="zh-CN" altLang="en-US" sz="2400" b="1">
              <a:latin typeface="黑体" panose="02010609060101010101" charset="-122"/>
              <a:ea typeface="黑体" panose="02010609060101010101"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预警措施</a:t>
            </a:r>
            <a:endParaRPr lang="zh-CN" altLang="en-US" sz="2800" b="1">
              <a:solidFill>
                <a:srgbClr val="0000FF"/>
              </a:solidFill>
              <a:latin typeface="微软雅黑" panose="020B0503020204020204" charset="-122"/>
              <a:ea typeface="微软雅黑" panose="020B0503020204020204" charset="-122"/>
            </a:endParaRPr>
          </a:p>
        </p:txBody>
      </p:sp>
      <p:sp>
        <p:nvSpPr>
          <p:cNvPr id="5" name="矩形 4"/>
          <p:cNvSpPr/>
          <p:nvPr/>
        </p:nvSpPr>
        <p:spPr>
          <a:xfrm>
            <a:off x="879561" y="1749126"/>
            <a:ext cx="2339102" cy="523220"/>
          </a:xfrm>
          <a:prstGeom prst="rect">
            <a:avLst/>
          </a:prstGeom>
        </p:spPr>
        <p:txBody>
          <a:bodyPr wrap="none">
            <a:spAutoFit/>
          </a:bodyPr>
          <a:lstStyle/>
          <a:p>
            <a:r>
              <a:rPr lang="zh-CN" altLang="en-US" sz="2800" b="1">
                <a:solidFill>
                  <a:srgbClr val="FF0000"/>
                </a:solidFill>
                <a:latin typeface="微软雅黑" panose="020B0503020204020204" charset="-122"/>
                <a:ea typeface="微软雅黑" panose="020B0503020204020204" charset="-122"/>
              </a:rPr>
              <a:t>主要减排途径</a:t>
            </a:r>
            <a:endParaRPr lang="zh-CN" altLang="zh-CN" sz="2800" b="1">
              <a:solidFill>
                <a:srgbClr val="FF0000"/>
              </a:solidFill>
              <a:latin typeface="微软雅黑" panose="020B0503020204020204" charset="-122"/>
              <a:ea typeface="微软雅黑" panose="020B0503020204020204" charset="-122"/>
            </a:endParaRPr>
          </a:p>
        </p:txBody>
      </p:sp>
      <p:graphicFrame>
        <p:nvGraphicFramePr>
          <p:cNvPr id="7" name="表格 6"/>
          <p:cNvGraphicFramePr>
            <a:graphicFrameLocks noGrp="1"/>
          </p:cNvGraphicFramePr>
          <p:nvPr/>
        </p:nvGraphicFramePr>
        <p:xfrm>
          <a:off x="1691951" y="2634766"/>
          <a:ext cx="9504784" cy="3878698"/>
        </p:xfrm>
        <a:graphic>
          <a:graphicData uri="http://schemas.openxmlformats.org/drawingml/2006/table">
            <a:tbl>
              <a:tblPr>
                <a:tableStyleId>{7DF18680-E054-41AD-8BC1-D1AEF772440D}</a:tableStyleId>
              </a:tblPr>
              <a:tblGrid>
                <a:gridCol w="2119088"/>
                <a:gridCol w="7385696"/>
              </a:tblGrid>
              <a:tr h="631609">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400" u="none" strike="noStrike" cap="none" normalizeH="0" baseline="0">
                          <a:ln>
                            <a:noFill/>
                          </a:ln>
                          <a:effectLst/>
                          <a:latin typeface="黑体" panose="02010609060101010101" charset="-122"/>
                          <a:ea typeface="黑体" panose="02010609060101010101" charset="-122"/>
                        </a:rPr>
                        <a:t>污染物种类</a:t>
                      </a:r>
                      <a:endParaRPr kumimoji="0" lang="zh-CN" altLang="en-US" sz="2400" b="1" i="0" u="none" strike="noStrike" cap="none" normalizeH="0" baseline="0">
                        <a:ln>
                          <a:noFill/>
                        </a:ln>
                        <a:solidFill>
                          <a:srgbClr val="FFFFFF"/>
                        </a:solidFill>
                        <a:effectLst/>
                        <a:latin typeface="黑体" panose="02010609060101010101" charset="-122"/>
                        <a:ea typeface="黑体" panose="02010609060101010101" charset="-122"/>
                      </a:endParaRPr>
                    </a:p>
                  </a:txBody>
                  <a:tcPr marL="91428" marR="91428" marT="45727" marB="45727" horzOverflow="overflow"/>
                </a:tc>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400" u="none" strike="noStrike" cap="none" normalizeH="0" baseline="0">
                          <a:ln>
                            <a:noFill/>
                          </a:ln>
                          <a:effectLst/>
                          <a:latin typeface="黑体" panose="02010609060101010101" charset="-122"/>
                          <a:ea typeface="黑体" panose="02010609060101010101" charset="-122"/>
                        </a:rPr>
                        <a:t>减排途径</a:t>
                      </a:r>
                      <a:endParaRPr kumimoji="0" lang="zh-CN" altLang="en-US" sz="2400" b="1" i="0" u="none" strike="noStrike" cap="none" normalizeH="0" baseline="0">
                        <a:ln>
                          <a:noFill/>
                        </a:ln>
                        <a:solidFill>
                          <a:srgbClr val="FFFFFF"/>
                        </a:solidFill>
                        <a:effectLst/>
                        <a:latin typeface="黑体" panose="02010609060101010101" charset="-122"/>
                        <a:ea typeface="黑体" panose="02010609060101010101" charset="-122"/>
                      </a:endParaRPr>
                    </a:p>
                  </a:txBody>
                  <a:tcPr marL="91428" marR="91428" marT="45727" marB="45727" horzOverflow="overflow"/>
                </a:tc>
              </a:tr>
              <a:tr h="977103">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800" b="1" u="none" strike="noStrike" cap="none" normalizeH="0" baseline="0">
                          <a:ln>
                            <a:noFill/>
                          </a:ln>
                          <a:solidFill>
                            <a:srgbClr val="C00000"/>
                          </a:solidFill>
                          <a:effectLst/>
                          <a:latin typeface="黑体" panose="02010609060101010101" charset="-122"/>
                          <a:ea typeface="黑体" panose="02010609060101010101" charset="-122"/>
                        </a:rPr>
                        <a:t>SO</a:t>
                      </a:r>
                      <a:r>
                        <a:rPr kumimoji="0" lang="en-US" altLang="zh-CN" sz="2800" b="1" u="none" strike="noStrike" cap="none" normalizeH="0" baseline="-25000">
                          <a:ln>
                            <a:noFill/>
                          </a:ln>
                          <a:solidFill>
                            <a:srgbClr val="C00000"/>
                          </a:solidFill>
                          <a:effectLst/>
                          <a:latin typeface="黑体" panose="02010609060101010101" charset="-122"/>
                          <a:ea typeface="黑体" panose="02010609060101010101" charset="-122"/>
                        </a:rPr>
                        <a:t>2</a:t>
                      </a:r>
                      <a:r>
                        <a:rPr kumimoji="0" lang="zh-CN" altLang="zh-CN" sz="2800" b="1" u="none" strike="noStrike" cap="none" normalizeH="0" baseline="0">
                          <a:ln>
                            <a:noFill/>
                          </a:ln>
                          <a:solidFill>
                            <a:srgbClr val="C00000"/>
                          </a:solidFill>
                          <a:effectLst/>
                          <a:latin typeface="黑体" panose="02010609060101010101" charset="-122"/>
                          <a:ea typeface="黑体" panose="02010609060101010101" charset="-122"/>
                        </a:rPr>
                        <a:t>、</a:t>
                      </a:r>
                      <a:r>
                        <a:rPr kumimoji="0" lang="en-US" altLang="zh-CN" sz="2800" b="1" u="none" strike="noStrike" cap="none" normalizeH="0" baseline="0">
                          <a:ln>
                            <a:noFill/>
                          </a:ln>
                          <a:solidFill>
                            <a:srgbClr val="C00000"/>
                          </a:solidFill>
                          <a:effectLst/>
                          <a:latin typeface="黑体" panose="02010609060101010101" charset="-122"/>
                          <a:ea typeface="黑体" panose="02010609060101010101" charset="-122"/>
                        </a:rPr>
                        <a:t>NOx</a:t>
                      </a:r>
                      <a:r>
                        <a:rPr kumimoji="0" lang="zh-CN" altLang="zh-CN" sz="2800" b="1" u="none" strike="noStrike" cap="none" normalizeH="0" baseline="0">
                          <a:ln>
                            <a:noFill/>
                          </a:ln>
                          <a:solidFill>
                            <a:srgbClr val="C00000"/>
                          </a:solidFill>
                          <a:effectLst/>
                          <a:latin typeface="黑体" panose="02010609060101010101" charset="-122"/>
                          <a:ea typeface="黑体" panose="02010609060101010101" charset="-122"/>
                        </a:rPr>
                        <a:t>、</a:t>
                      </a:r>
                      <a:r>
                        <a:rPr kumimoji="0" lang="en-US" altLang="zh-CN" sz="2800" b="1" u="none" strike="noStrike" cap="none" normalizeH="0" baseline="0">
                          <a:ln>
                            <a:noFill/>
                          </a:ln>
                          <a:solidFill>
                            <a:srgbClr val="C00000"/>
                          </a:solidFill>
                          <a:effectLst/>
                          <a:latin typeface="黑体" panose="02010609060101010101" charset="-122"/>
                          <a:ea typeface="黑体" panose="02010609060101010101" charset="-122"/>
                        </a:rPr>
                        <a:t>PM</a:t>
                      </a:r>
                      <a:endParaRPr kumimoji="0" lang="zh-CN" altLang="en-US" sz="2800" b="1" i="0" u="none" strike="noStrike" cap="none" normalizeH="0" baseline="0">
                        <a:ln>
                          <a:noFill/>
                        </a:ln>
                        <a:solidFill>
                          <a:srgbClr val="C00000"/>
                        </a:solidFill>
                        <a:effectLst/>
                        <a:latin typeface="黑体" panose="02010609060101010101" charset="-122"/>
                        <a:ea typeface="黑体" panose="02010609060101010101" charset="-122"/>
                      </a:endParaRPr>
                    </a:p>
                  </a:txBody>
                  <a:tcPr marL="91428" marR="91428" marT="45727" marB="45727" anchor="ctr" horzOverflow="overflow"/>
                </a:tc>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TW" altLang="zh-CN" sz="2200" u="none" strike="noStrike" cap="none" normalizeH="0" baseline="0">
                          <a:ln>
                            <a:noFill/>
                          </a:ln>
                          <a:effectLst/>
                          <a:latin typeface="黑体" panose="02010609060101010101" charset="-122"/>
                          <a:ea typeface="黑体" panose="02010609060101010101" charset="-122"/>
                        </a:rPr>
                        <a:t>控制</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钢铁、玻璃、有色、水泥</a:t>
                      </a:r>
                      <a:r>
                        <a:rPr kumimoji="0" lang="zh-CN" altLang="zh-CN" sz="2200" b="1" u="none" strike="noStrike" cap="none" normalizeH="0" baseline="0">
                          <a:ln>
                            <a:noFill/>
                          </a:ln>
                          <a:solidFill>
                            <a:srgbClr val="FF0000"/>
                          </a:solidFill>
                          <a:effectLst/>
                          <a:latin typeface="黑体" panose="02010609060101010101" charset="-122"/>
                          <a:ea typeface="黑体" panose="02010609060101010101" charset="-122"/>
                        </a:rPr>
                        <a:t>、</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燃煤电厂、燃煤锅炉</a:t>
                      </a:r>
                      <a:r>
                        <a:rPr kumimoji="0" lang="zh-CN" altLang="zh-CN" sz="2200" b="1" u="none" strike="noStrike" cap="none" normalizeH="0" baseline="0">
                          <a:ln>
                            <a:noFill/>
                          </a:ln>
                          <a:solidFill>
                            <a:srgbClr val="FF0000"/>
                          </a:solidFill>
                          <a:effectLst/>
                          <a:latin typeface="黑体" panose="02010609060101010101" charset="-122"/>
                          <a:ea typeface="黑体" panose="02010609060101010101" charset="-122"/>
                        </a:rPr>
                        <a:t>、</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工业窑炉</a:t>
                      </a:r>
                      <a:r>
                        <a:rPr kumimoji="0" lang="zh-TW" altLang="zh-CN" sz="2200" u="none" strike="noStrike" cap="none" normalizeH="0" baseline="0">
                          <a:ln>
                            <a:noFill/>
                          </a:ln>
                          <a:effectLst/>
                          <a:latin typeface="黑体" panose="02010609060101010101" charset="-122"/>
                          <a:ea typeface="黑体" panose="02010609060101010101" charset="-122"/>
                        </a:rPr>
                        <a:t>排放</a:t>
                      </a:r>
                      <a:r>
                        <a:rPr kumimoji="0" lang="zh-CN" altLang="zh-CN" sz="2200" u="none" strike="noStrike" cap="none" normalizeH="0" baseline="0">
                          <a:ln>
                            <a:noFill/>
                          </a:ln>
                          <a:effectLst/>
                          <a:latin typeface="黑体" panose="02010609060101010101" charset="-122"/>
                          <a:ea typeface="黑体" panose="02010609060101010101" charset="-122"/>
                        </a:rPr>
                        <a:t>，</a:t>
                      </a:r>
                      <a:r>
                        <a:rPr kumimoji="0" lang="zh-TW" altLang="zh-CN" sz="2200" u="none" strike="noStrike" cap="none" normalizeH="0" baseline="0">
                          <a:ln>
                            <a:noFill/>
                          </a:ln>
                          <a:effectLst/>
                          <a:latin typeface="黑体" panose="02010609060101010101" charset="-122"/>
                          <a:ea typeface="黑体" panose="02010609060101010101" charset="-122"/>
                        </a:rPr>
                        <a:t>限制</a:t>
                      </a:r>
                      <a:r>
                        <a:rPr kumimoji="0" lang="zh-CN" altLang="zh-CN" sz="2200" b="1" u="none" strike="noStrike" cap="none" normalizeH="0" baseline="0">
                          <a:ln>
                            <a:noFill/>
                          </a:ln>
                          <a:solidFill>
                            <a:srgbClr val="FF0000"/>
                          </a:solidFill>
                          <a:effectLst/>
                          <a:latin typeface="黑体" panose="02010609060101010101" charset="-122"/>
                          <a:ea typeface="黑体" panose="02010609060101010101" charset="-122"/>
                        </a:rPr>
                        <a:t>重型载货车</a:t>
                      </a:r>
                      <a:r>
                        <a:rPr kumimoji="0" lang="zh-TW" altLang="zh-CN" sz="2200" u="none" strike="noStrike" cap="none" normalizeH="0" baseline="0">
                          <a:ln>
                            <a:noFill/>
                          </a:ln>
                          <a:effectLst/>
                          <a:latin typeface="黑体" panose="02010609060101010101" charset="-122"/>
                          <a:ea typeface="黑体" panose="02010609060101010101" charset="-122"/>
                        </a:rPr>
                        <a:t>和</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工程机械</a:t>
                      </a:r>
                      <a:r>
                        <a:rPr kumimoji="0" lang="zh-TW" altLang="zh-CN" sz="2200" u="none" strike="noStrike" cap="none" normalizeH="0" baseline="0">
                          <a:ln>
                            <a:noFill/>
                          </a:ln>
                          <a:effectLst/>
                          <a:latin typeface="黑体" panose="02010609060101010101" charset="-122"/>
                          <a:ea typeface="黑体" panose="02010609060101010101" charset="-122"/>
                        </a:rPr>
                        <a:t>使用等措施</a:t>
                      </a:r>
                      <a:endParaRPr kumimoji="0" lang="zh-CN" altLang="en-US" sz="2200" b="0" i="0" u="none" strike="noStrike" cap="none" normalizeH="0" baseline="0">
                        <a:ln>
                          <a:noFill/>
                        </a:ln>
                        <a:solidFill>
                          <a:schemeClr val="tx2"/>
                        </a:solidFill>
                        <a:effectLst/>
                        <a:latin typeface="黑体" panose="02010609060101010101" charset="-122"/>
                        <a:ea typeface="黑体" panose="02010609060101010101" charset="-122"/>
                      </a:endParaRPr>
                    </a:p>
                  </a:txBody>
                  <a:tcPr marL="91428" marR="91428" marT="45727" marB="45727" horzOverflow="overflow"/>
                </a:tc>
              </a:tr>
              <a:tr h="904452">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TW" altLang="zh-CN" sz="2800" b="1" u="none" strike="noStrike" cap="none" normalizeH="0" baseline="0">
                          <a:ln>
                            <a:noFill/>
                          </a:ln>
                          <a:solidFill>
                            <a:srgbClr val="C00000"/>
                          </a:solidFill>
                          <a:effectLst/>
                          <a:latin typeface="黑体" panose="02010609060101010101" charset="-122"/>
                          <a:ea typeface="黑体" panose="02010609060101010101" charset="-122"/>
                        </a:rPr>
                        <a:t>扬尘</a:t>
                      </a:r>
                      <a:endParaRPr kumimoji="0" lang="zh-CN" altLang="en-US" sz="2800" b="1" i="0" u="none" strike="noStrike" cap="none" normalizeH="0" baseline="0">
                        <a:ln>
                          <a:noFill/>
                        </a:ln>
                        <a:solidFill>
                          <a:srgbClr val="C00000"/>
                        </a:solidFill>
                        <a:effectLst/>
                        <a:latin typeface="黑体" panose="02010609060101010101" charset="-122"/>
                        <a:ea typeface="黑体" panose="02010609060101010101" charset="-122"/>
                      </a:endParaRPr>
                    </a:p>
                  </a:txBody>
                  <a:tcPr marL="91428" marR="91428" marT="45727" marB="45727" anchor="ctr" horzOverflow="overflow"/>
                </a:tc>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TW" altLang="zh-CN" sz="2200" u="none" strike="noStrike" cap="none" normalizeH="0" baseline="0">
                          <a:ln>
                            <a:noFill/>
                          </a:ln>
                          <a:effectLst/>
                          <a:latin typeface="黑体" panose="02010609060101010101" charset="-122"/>
                          <a:ea typeface="黑体" panose="02010609060101010101" charset="-122"/>
                        </a:rPr>
                        <a:t>停止</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施工工地</a:t>
                      </a:r>
                      <a:r>
                        <a:rPr kumimoji="0" lang="zh-TW" altLang="zh-CN" sz="2200" u="none" strike="noStrike" cap="none" normalizeH="0" baseline="0">
                          <a:ln>
                            <a:noFill/>
                          </a:ln>
                          <a:effectLst/>
                          <a:latin typeface="黑体" panose="02010609060101010101" charset="-122"/>
                          <a:ea typeface="黑体" panose="02010609060101010101" charset="-122"/>
                        </a:rPr>
                        <a:t>土石方作业，禁止</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建筑垃圾、渣土、砂石运输车辆</a:t>
                      </a:r>
                      <a:r>
                        <a:rPr kumimoji="0" lang="zh-TW" altLang="zh-CN" sz="2200" u="none" strike="noStrike" cap="none" normalizeH="0" baseline="0">
                          <a:ln>
                            <a:noFill/>
                          </a:ln>
                          <a:effectLst/>
                          <a:latin typeface="黑体" panose="02010609060101010101" charset="-122"/>
                          <a:ea typeface="黑体" panose="02010609060101010101" charset="-122"/>
                        </a:rPr>
                        <a:t>行驶，</a:t>
                      </a:r>
                      <a:r>
                        <a:rPr kumimoji="0" lang="zh-CN" altLang="en-US" sz="2200" u="none" strike="noStrike" cap="none" normalizeH="0" baseline="0">
                          <a:ln>
                            <a:noFill/>
                          </a:ln>
                          <a:effectLst/>
                          <a:latin typeface="黑体" panose="02010609060101010101" charset="-122"/>
                          <a:ea typeface="黑体" panose="02010609060101010101" charset="-122"/>
                        </a:rPr>
                        <a:t>增加</a:t>
                      </a:r>
                      <a:r>
                        <a:rPr kumimoji="0" lang="zh-CN" altLang="en-US" sz="2200" b="1" u="none" strike="noStrike" cap="none" normalizeH="0" baseline="0">
                          <a:ln>
                            <a:noFill/>
                          </a:ln>
                          <a:solidFill>
                            <a:srgbClr val="FF0000"/>
                          </a:solidFill>
                          <a:effectLst/>
                          <a:latin typeface="黑体" panose="02010609060101010101" charset="-122"/>
                          <a:ea typeface="黑体" panose="02010609060101010101" charset="-122"/>
                        </a:rPr>
                        <a:t>道路保洁频次</a:t>
                      </a:r>
                      <a:r>
                        <a:rPr kumimoji="0" lang="zh-TW" altLang="zh-CN" sz="2200" u="none" strike="noStrike" cap="none" normalizeH="0" baseline="0">
                          <a:ln>
                            <a:noFill/>
                          </a:ln>
                          <a:effectLst/>
                          <a:latin typeface="黑体" panose="02010609060101010101" charset="-122"/>
                          <a:ea typeface="黑体" panose="02010609060101010101" charset="-122"/>
                        </a:rPr>
                        <a:t>等措施</a:t>
                      </a:r>
                      <a:endParaRPr kumimoji="0" lang="zh-CN" altLang="en-US" sz="2200" b="0" i="0" u="none" strike="noStrike" cap="none" normalizeH="0" baseline="0">
                        <a:ln>
                          <a:noFill/>
                        </a:ln>
                        <a:solidFill>
                          <a:schemeClr val="tx2"/>
                        </a:solidFill>
                        <a:effectLst/>
                        <a:latin typeface="黑体" panose="02010609060101010101" charset="-122"/>
                        <a:ea typeface="黑体" panose="02010609060101010101" charset="-122"/>
                      </a:endParaRPr>
                    </a:p>
                  </a:txBody>
                  <a:tcPr marL="91428" marR="91428" marT="45727" marB="45727" horzOverflow="overflow"/>
                </a:tc>
              </a:tr>
              <a:tr h="1082981">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en-US" altLang="zh-CN" sz="2800" b="1" u="none" strike="noStrike" cap="none" normalizeH="0" baseline="0">
                          <a:ln>
                            <a:noFill/>
                          </a:ln>
                          <a:solidFill>
                            <a:srgbClr val="C00000"/>
                          </a:solidFill>
                          <a:effectLst/>
                          <a:latin typeface="黑体" panose="02010609060101010101" charset="-122"/>
                          <a:ea typeface="黑体" panose="02010609060101010101" charset="-122"/>
                        </a:rPr>
                        <a:t>VOCs</a:t>
                      </a:r>
                      <a:endParaRPr kumimoji="0" lang="zh-CN" altLang="en-US" sz="2800" b="1" i="0" u="none" strike="noStrike" cap="none" normalizeH="0" baseline="0">
                        <a:ln>
                          <a:noFill/>
                        </a:ln>
                        <a:solidFill>
                          <a:srgbClr val="C00000"/>
                        </a:solidFill>
                        <a:effectLst/>
                        <a:latin typeface="黑体" panose="02010609060101010101" charset="-122"/>
                        <a:ea typeface="黑体" panose="02010609060101010101" charset="-122"/>
                      </a:endParaRPr>
                    </a:p>
                  </a:txBody>
                  <a:tcPr marL="91428" marR="91428" marT="45727" marB="45727" anchor="ctr" horzOverflow="overflow"/>
                </a:tc>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pPr>
                      <a:r>
                        <a:rPr kumimoji="0" lang="zh-TW" altLang="zh-CN" sz="2200" u="none" strike="noStrike" cap="none" normalizeH="0" baseline="0">
                          <a:ln>
                            <a:noFill/>
                          </a:ln>
                          <a:effectLst/>
                          <a:latin typeface="黑体" panose="02010609060101010101" charset="-122"/>
                          <a:ea typeface="黑体" panose="02010609060101010101" charset="-122"/>
                        </a:rPr>
                        <a:t>控制</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化工、工业涂装、印刷</a:t>
                      </a:r>
                      <a:r>
                        <a:rPr kumimoji="0" lang="zh-TW" altLang="zh-CN" sz="2200" u="none" strike="noStrike" cap="none" normalizeH="0" baseline="0">
                          <a:ln>
                            <a:noFill/>
                          </a:ln>
                          <a:effectLst/>
                          <a:latin typeface="黑体" panose="02010609060101010101" charset="-122"/>
                          <a:ea typeface="黑体" panose="02010609060101010101" charset="-122"/>
                        </a:rPr>
                        <a:t>等行业</a:t>
                      </a:r>
                      <a:r>
                        <a:rPr kumimoji="0" lang="en-US" altLang="zh-CN" sz="2200" u="none" strike="noStrike" cap="none" normalizeH="0" baseline="0">
                          <a:ln>
                            <a:noFill/>
                          </a:ln>
                          <a:effectLst/>
                          <a:latin typeface="黑体" panose="02010609060101010101" charset="-122"/>
                          <a:ea typeface="黑体" panose="02010609060101010101" charset="-122"/>
                        </a:rPr>
                        <a:t>VOCs</a:t>
                      </a:r>
                      <a:r>
                        <a:rPr kumimoji="0" lang="zh-TW" altLang="zh-CN" sz="2200" u="none" strike="noStrike" cap="none" normalizeH="0" baseline="0">
                          <a:ln>
                            <a:noFill/>
                          </a:ln>
                          <a:effectLst/>
                          <a:latin typeface="黑体" panose="02010609060101010101" charset="-122"/>
                          <a:ea typeface="黑体" panose="02010609060101010101" charset="-122"/>
                        </a:rPr>
                        <a:t>排放，停止</a:t>
                      </a:r>
                      <a:r>
                        <a:rPr kumimoji="0" lang="zh-TW" altLang="zh-CN" sz="2200" b="1" u="none" strike="noStrike" cap="none" normalizeH="0" baseline="0">
                          <a:ln>
                            <a:noFill/>
                          </a:ln>
                          <a:solidFill>
                            <a:srgbClr val="FF0000"/>
                          </a:solidFill>
                          <a:effectLst/>
                          <a:latin typeface="黑体" panose="02010609060101010101" charset="-122"/>
                          <a:ea typeface="黑体" panose="02010609060101010101" charset="-122"/>
                        </a:rPr>
                        <a:t>建筑工地喷涂粉刷</a:t>
                      </a:r>
                      <a:r>
                        <a:rPr kumimoji="0" lang="zh-TW" altLang="zh-CN" sz="2200" u="none" strike="noStrike" cap="none" normalizeH="0" baseline="0">
                          <a:ln>
                            <a:noFill/>
                          </a:ln>
                          <a:effectLst/>
                          <a:latin typeface="黑体" panose="02010609060101010101" charset="-122"/>
                          <a:ea typeface="黑体" panose="02010609060101010101" charset="-122"/>
                        </a:rPr>
                        <a:t>等使用有机溶剂的作业等措施</a:t>
                      </a:r>
                      <a:endParaRPr kumimoji="0" lang="zh-CN" altLang="en-US" sz="2200" b="0" i="0" u="none" strike="noStrike" cap="none" normalizeH="0" baseline="0">
                        <a:ln>
                          <a:noFill/>
                        </a:ln>
                        <a:solidFill>
                          <a:schemeClr val="tx2"/>
                        </a:solidFill>
                        <a:effectLst/>
                        <a:latin typeface="黑体" panose="02010609060101010101" charset="-122"/>
                        <a:ea typeface="黑体" panose="02010609060101010101" charset="-122"/>
                      </a:endParaRPr>
                    </a:p>
                  </a:txBody>
                  <a:tcPr marL="91428" marR="91428" marT="45727" marB="45727" horzOverflow="overflow"/>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预警措施</a:t>
            </a:r>
            <a:endParaRPr lang="zh-CN" altLang="en-US" sz="2800" b="1">
              <a:solidFill>
                <a:srgbClr val="0000FF"/>
              </a:solidFill>
              <a:latin typeface="微软雅黑" panose="020B0503020204020204" charset="-122"/>
              <a:ea typeface="微软雅黑" panose="020B0503020204020204" charset="-122"/>
            </a:endParaRPr>
          </a:p>
        </p:txBody>
      </p:sp>
      <p:sp>
        <p:nvSpPr>
          <p:cNvPr id="5" name="矩形 4"/>
          <p:cNvSpPr/>
          <p:nvPr/>
        </p:nvSpPr>
        <p:spPr>
          <a:xfrm>
            <a:off x="879561" y="1749126"/>
            <a:ext cx="2339102" cy="523220"/>
          </a:xfrm>
          <a:prstGeom prst="rect">
            <a:avLst/>
          </a:prstGeom>
        </p:spPr>
        <p:txBody>
          <a:bodyPr wrap="none">
            <a:spAutoFit/>
          </a:bodyPr>
          <a:lstStyle/>
          <a:p>
            <a:r>
              <a:rPr lang="zh-CN" altLang="en-US" sz="2800" b="1">
                <a:solidFill>
                  <a:srgbClr val="FF0000"/>
                </a:solidFill>
                <a:latin typeface="微软雅黑" panose="020B0503020204020204" charset="-122"/>
                <a:ea typeface="微软雅黑" panose="020B0503020204020204" charset="-122"/>
              </a:rPr>
              <a:t>主要减排途径</a:t>
            </a:r>
            <a:endParaRPr lang="zh-CN" altLang="zh-CN" sz="2800" b="1">
              <a:solidFill>
                <a:srgbClr val="FF0000"/>
              </a:solidFill>
              <a:latin typeface="微软雅黑" panose="020B0503020204020204" charset="-122"/>
              <a:ea typeface="微软雅黑" panose="020B0503020204020204" charset="-122"/>
            </a:endParaRPr>
          </a:p>
        </p:txBody>
      </p:sp>
      <p:graphicFrame>
        <p:nvGraphicFramePr>
          <p:cNvPr id="8" name="表格 7"/>
          <p:cNvGraphicFramePr>
            <a:graphicFrameLocks noGrp="1"/>
          </p:cNvGraphicFramePr>
          <p:nvPr/>
        </p:nvGraphicFramePr>
        <p:xfrm>
          <a:off x="1055484" y="2748959"/>
          <a:ext cx="10081031" cy="3145041"/>
        </p:xfrm>
        <a:graphic>
          <a:graphicData uri="http://schemas.openxmlformats.org/drawingml/2006/table">
            <a:tbl>
              <a:tblPr>
                <a:tableStyleId>{7DF18680-E054-41AD-8BC1-D1AEF772440D}</a:tableStyleId>
              </a:tblPr>
              <a:tblGrid>
                <a:gridCol w="2171865"/>
                <a:gridCol w="7909166"/>
              </a:tblGrid>
              <a:tr h="491309">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400" u="none" strike="noStrike" kern="1200" cap="none" normalizeH="0" baseline="0">
                          <a:ln>
                            <a:noFill/>
                          </a:ln>
                          <a:effectLst/>
                          <a:latin typeface="黑体" panose="02010609060101010101" charset="-122"/>
                          <a:ea typeface="黑体" panose="02010609060101010101" charset="-122"/>
                        </a:rPr>
                        <a:t>污染物来源</a:t>
                      </a:r>
                      <a:endParaRPr kumimoji="0" lang="zh-CN" altLang="en-US" sz="2400" u="none" strike="noStrike" kern="1200" cap="none" normalizeH="0" baseline="0">
                        <a:ln>
                          <a:noFill/>
                        </a:ln>
                        <a:solidFill>
                          <a:schemeClr val="tx1"/>
                        </a:solidFill>
                        <a:effectLst/>
                        <a:latin typeface="黑体" panose="02010609060101010101" charset="-122"/>
                        <a:ea typeface="黑体" panose="02010609060101010101" charset="-122"/>
                        <a:cs typeface="+mn-cs"/>
                      </a:endParaRPr>
                    </a:p>
                  </a:txBody>
                  <a:tcPr marL="91428" marR="91428" marT="45737" marB="45737" horzOverflow="overflow"/>
                </a:tc>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400" u="none" strike="noStrike" kern="1200" cap="none" normalizeH="0" baseline="0">
                          <a:ln>
                            <a:noFill/>
                          </a:ln>
                          <a:effectLst/>
                          <a:latin typeface="黑体" panose="02010609060101010101" charset="-122"/>
                          <a:ea typeface="黑体" panose="02010609060101010101" charset="-122"/>
                        </a:rPr>
                        <a:t>减排途径</a:t>
                      </a:r>
                      <a:endParaRPr kumimoji="0" lang="zh-CN" altLang="en-US" sz="2400" u="none" strike="noStrike" kern="1200" cap="none" normalizeH="0" baseline="0">
                        <a:ln>
                          <a:noFill/>
                        </a:ln>
                        <a:solidFill>
                          <a:schemeClr val="tx1"/>
                        </a:solidFill>
                        <a:effectLst/>
                        <a:latin typeface="黑体" panose="02010609060101010101" charset="-122"/>
                        <a:ea typeface="黑体" panose="02010609060101010101" charset="-122"/>
                        <a:cs typeface="+mn-cs"/>
                      </a:endParaRPr>
                    </a:p>
                  </a:txBody>
                  <a:tcPr marL="91428" marR="91428" marT="45737" marB="45737" horzOverflow="overflow"/>
                </a:tc>
              </a:tr>
              <a:tr h="2578079">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800" b="1" u="none" strike="noStrike" kern="1200" cap="none" normalizeH="0" baseline="0">
                          <a:ln>
                            <a:noFill/>
                          </a:ln>
                          <a:solidFill>
                            <a:srgbClr val="C00000"/>
                          </a:solidFill>
                          <a:effectLst/>
                          <a:latin typeface="黑体" panose="02010609060101010101" charset="-122"/>
                          <a:ea typeface="黑体" panose="02010609060101010101" charset="-122"/>
                        </a:rPr>
                        <a:t>固定源</a:t>
                      </a:r>
                      <a:endParaRPr kumimoji="0" lang="zh-CN" altLang="en-US" sz="2800" b="1" u="none" strike="noStrike" kern="1200" cap="none" normalizeH="0" baseline="0">
                        <a:ln>
                          <a:noFill/>
                        </a:ln>
                        <a:solidFill>
                          <a:srgbClr val="C00000"/>
                        </a:solidFill>
                        <a:effectLst/>
                        <a:latin typeface="黑体" panose="02010609060101010101" charset="-122"/>
                        <a:ea typeface="黑体" panose="02010609060101010101" charset="-122"/>
                        <a:cs typeface="+mn-cs"/>
                      </a:endParaRPr>
                    </a:p>
                  </a:txBody>
                  <a:tcPr marL="91428" marR="91428" marT="45737" marB="45737" anchor="ctr" horzOverflow="overflow"/>
                </a:tc>
                <a:tc>
                  <a:txBody>
                    <a:bodyPr/>
                    <a:lstStyle>
                      <a:lvl1pPr marL="186055" indent="-186055">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400" u="none" strike="noStrike" kern="1200" cap="none" normalizeH="0" baseline="0">
                          <a:ln>
                            <a:noFill/>
                          </a:ln>
                          <a:effectLst/>
                          <a:latin typeface="黑体" panose="02010609060101010101" charset="-122"/>
                          <a:ea typeface="黑体" panose="02010609060101010101" charset="-122"/>
                        </a:rPr>
                        <a:t>通过</a:t>
                      </a:r>
                      <a:r>
                        <a:rPr kumimoji="0" lang="zh-CN" altLang="en-US" sz="2400" b="1" u="none" strike="noStrike" kern="1200" cap="none" normalizeH="0" baseline="0">
                          <a:ln>
                            <a:noFill/>
                          </a:ln>
                          <a:solidFill>
                            <a:srgbClr val="FF0000"/>
                          </a:solidFill>
                          <a:effectLst/>
                          <a:latin typeface="黑体" panose="02010609060101010101" charset="-122"/>
                          <a:ea typeface="黑体" panose="02010609060101010101" charset="-122"/>
                        </a:rPr>
                        <a:t>停产、限产</a:t>
                      </a:r>
                      <a:r>
                        <a:rPr kumimoji="0" lang="zh-CN" altLang="en-US" sz="2400" u="none" strike="noStrike" kern="1200" cap="none" normalizeH="0" baseline="0">
                          <a:ln>
                            <a:noFill/>
                          </a:ln>
                          <a:effectLst/>
                          <a:latin typeface="黑体" panose="02010609060101010101" charset="-122"/>
                          <a:ea typeface="黑体" panose="02010609060101010101" charset="-122"/>
                        </a:rPr>
                        <a:t>等方式实现</a:t>
                      </a:r>
                      <a:r>
                        <a:rPr kumimoji="0" lang="zh-CN" altLang="en-US" sz="2400" b="1" u="none" strike="noStrike" kern="1200" cap="none" normalizeH="0" baseline="0">
                          <a:ln>
                            <a:noFill/>
                          </a:ln>
                          <a:solidFill>
                            <a:srgbClr val="FF0000"/>
                          </a:solidFill>
                          <a:effectLst/>
                          <a:latin typeface="黑体" panose="02010609060101010101" charset="-122"/>
                          <a:ea typeface="黑体" panose="02010609060101010101" charset="-122"/>
                        </a:rPr>
                        <a:t>无法快速</a:t>
                      </a:r>
                      <a:r>
                        <a:rPr kumimoji="0" lang="zh-CN" altLang="en-US" sz="2400" u="none" strike="noStrike" kern="1200" cap="none" normalizeH="0" baseline="0">
                          <a:ln>
                            <a:noFill/>
                          </a:ln>
                          <a:effectLst/>
                          <a:latin typeface="黑体" panose="02010609060101010101" charset="-122"/>
                          <a:ea typeface="黑体" panose="02010609060101010101" charset="-122"/>
                        </a:rPr>
                        <a:t>实现停产、限产的，通过提高治污效率等方式减少排放（在执行现有污染物排放标准基础上，参照各预警级别的污染物减排比例），并通过在线监控实施监管。</a:t>
                      </a:r>
                      <a:endParaRPr kumimoji="0" lang="en-US" altLang="zh-CN" sz="2400" u="none" strike="noStrike" kern="1200" cap="none" normalizeH="0" baseline="0">
                        <a:ln>
                          <a:noFill/>
                        </a:ln>
                        <a:effectLst/>
                        <a:latin typeface="黑体" panose="02010609060101010101" charset="-122"/>
                        <a:ea typeface="黑体" panose="02010609060101010101" charset="-122"/>
                      </a:endParaRPr>
                    </a:p>
                    <a:p>
                      <a:pPr marL="0" marR="0" lvl="0" indent="0" algn="just" defTabSz="914400" rtl="0" eaLnBrk="1" fontAlgn="base" latinLnBrk="0" hangingPunct="1">
                        <a:lnSpc>
                          <a:spcPct val="130000"/>
                        </a:lnSpc>
                        <a:spcBef>
                          <a:spcPct val="0"/>
                        </a:spcBef>
                        <a:spcAft>
                          <a:spcPct val="0"/>
                        </a:spcAft>
                        <a:buClrTx/>
                        <a:buSzTx/>
                        <a:buFontTx/>
                        <a:buNone/>
                      </a:pPr>
                      <a:r>
                        <a:rPr kumimoji="0" lang="zh-CN" altLang="en-US" sz="2400" u="none" strike="noStrike" kern="1200" cap="none" normalizeH="0" baseline="0">
                          <a:ln>
                            <a:noFill/>
                          </a:ln>
                          <a:effectLst/>
                          <a:latin typeface="黑体" panose="02010609060101010101" charset="-122"/>
                          <a:ea typeface="黑体" panose="02010609060101010101" charset="-122"/>
                        </a:rPr>
                        <a:t>鼓励</a:t>
                      </a:r>
                      <a:r>
                        <a:rPr kumimoji="0" lang="zh-CN" altLang="en-US" sz="2400" b="1" u="none" strike="noStrike" kern="1200" cap="none" normalizeH="0" baseline="0">
                          <a:ln>
                            <a:noFill/>
                          </a:ln>
                          <a:solidFill>
                            <a:srgbClr val="FF0000"/>
                          </a:solidFill>
                          <a:effectLst/>
                          <a:latin typeface="黑体" panose="02010609060101010101" charset="-122"/>
                          <a:ea typeface="黑体" panose="02010609060101010101" charset="-122"/>
                        </a:rPr>
                        <a:t>优先停产、限产</a:t>
                      </a:r>
                      <a:r>
                        <a:rPr kumimoji="0" lang="zh-CN" altLang="en-US" sz="2400" u="none" strike="noStrike" kern="1200" cap="none" normalizeH="0" baseline="0">
                          <a:ln>
                            <a:noFill/>
                          </a:ln>
                          <a:effectLst/>
                          <a:latin typeface="黑体" panose="02010609060101010101" charset="-122"/>
                          <a:ea typeface="黑体" panose="02010609060101010101" charset="-122"/>
                        </a:rPr>
                        <a:t>使用</a:t>
                      </a:r>
                      <a:r>
                        <a:rPr kumimoji="0" lang="zh-CN" altLang="en-US" sz="2400" b="1" u="none" strike="noStrike" kern="1200" cap="none" normalizeH="0" baseline="0">
                          <a:ln>
                            <a:noFill/>
                          </a:ln>
                          <a:solidFill>
                            <a:srgbClr val="FF0000"/>
                          </a:solidFill>
                          <a:effectLst/>
                          <a:latin typeface="黑体" panose="02010609060101010101" charset="-122"/>
                          <a:ea typeface="黑体" panose="02010609060101010101" charset="-122"/>
                        </a:rPr>
                        <a:t>高污染燃料</a:t>
                      </a:r>
                      <a:r>
                        <a:rPr kumimoji="0" lang="zh-CN" altLang="en-US" sz="2400" u="none" strike="noStrike" kern="1200" cap="none" normalizeH="0" baseline="0">
                          <a:ln>
                            <a:noFill/>
                          </a:ln>
                          <a:effectLst/>
                          <a:latin typeface="黑体" panose="02010609060101010101" charset="-122"/>
                          <a:ea typeface="黑体" panose="02010609060101010101" charset="-122"/>
                        </a:rPr>
                        <a:t>企业。</a:t>
                      </a:r>
                      <a:endParaRPr kumimoji="0" lang="zh-CN" altLang="en-US" sz="2400" u="none" strike="noStrike" kern="1200" cap="none" normalizeH="0" baseline="0">
                        <a:ln>
                          <a:noFill/>
                        </a:ln>
                        <a:solidFill>
                          <a:schemeClr val="tx1"/>
                        </a:solidFill>
                        <a:effectLst/>
                        <a:latin typeface="黑体" panose="02010609060101010101" charset="-122"/>
                        <a:ea typeface="黑体" panose="02010609060101010101" charset="-122"/>
                        <a:cs typeface="+mn-cs"/>
                      </a:endParaRPr>
                    </a:p>
                  </a:txBody>
                  <a:tcPr marL="91428" marR="91428" marT="45737" marB="45737" horzOverflow="overflow"/>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预警措施</a:t>
            </a:r>
            <a:endParaRPr lang="zh-CN" altLang="en-US" sz="2800" b="1">
              <a:solidFill>
                <a:srgbClr val="0000FF"/>
              </a:solidFill>
              <a:latin typeface="微软雅黑" panose="020B0503020204020204" charset="-122"/>
              <a:ea typeface="微软雅黑" panose="020B0503020204020204" charset="-122"/>
            </a:endParaRPr>
          </a:p>
        </p:txBody>
      </p:sp>
      <p:sp>
        <p:nvSpPr>
          <p:cNvPr id="5" name="矩形 4"/>
          <p:cNvSpPr/>
          <p:nvPr/>
        </p:nvSpPr>
        <p:spPr>
          <a:xfrm>
            <a:off x="879561" y="1749126"/>
            <a:ext cx="2339102" cy="523220"/>
          </a:xfrm>
          <a:prstGeom prst="rect">
            <a:avLst/>
          </a:prstGeom>
        </p:spPr>
        <p:txBody>
          <a:bodyPr wrap="none">
            <a:spAutoFit/>
          </a:bodyPr>
          <a:lstStyle/>
          <a:p>
            <a:r>
              <a:rPr lang="zh-CN" altLang="en-US" sz="2800" b="1">
                <a:solidFill>
                  <a:srgbClr val="FF0000"/>
                </a:solidFill>
                <a:latin typeface="微软雅黑" panose="020B0503020204020204" charset="-122"/>
                <a:ea typeface="微软雅黑" panose="020B0503020204020204" charset="-122"/>
              </a:rPr>
              <a:t>主要减排途径</a:t>
            </a:r>
            <a:endParaRPr lang="zh-CN" altLang="zh-CN" sz="2800" b="1">
              <a:solidFill>
                <a:srgbClr val="FF0000"/>
              </a:solidFill>
              <a:latin typeface="微软雅黑" panose="020B0503020204020204" charset="-122"/>
              <a:ea typeface="微软雅黑" panose="020B0503020204020204" charset="-122"/>
            </a:endParaRPr>
          </a:p>
        </p:txBody>
      </p:sp>
      <p:graphicFrame>
        <p:nvGraphicFramePr>
          <p:cNvPr id="7" name="表格 6"/>
          <p:cNvGraphicFramePr>
            <a:graphicFrameLocks noGrp="1"/>
          </p:cNvGraphicFramePr>
          <p:nvPr/>
        </p:nvGraphicFramePr>
        <p:xfrm>
          <a:off x="1520890" y="3023504"/>
          <a:ext cx="9545216" cy="2172725"/>
        </p:xfrm>
        <a:graphic>
          <a:graphicData uri="http://schemas.openxmlformats.org/drawingml/2006/table">
            <a:tbl>
              <a:tblPr>
                <a:tableStyleId>{7DF18680-E054-41AD-8BC1-D1AEF772440D}</a:tableStyleId>
              </a:tblPr>
              <a:tblGrid>
                <a:gridCol w="2140431"/>
                <a:gridCol w="7404785"/>
              </a:tblGrid>
              <a:tr h="409204">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400" u="none" strike="noStrike" cap="none" normalizeH="0" baseline="0">
                          <a:ln>
                            <a:noFill/>
                          </a:ln>
                          <a:effectLst/>
                          <a:latin typeface="黑体" panose="02010609060101010101" charset="-122"/>
                          <a:ea typeface="黑体" panose="02010609060101010101" charset="-122"/>
                        </a:rPr>
                        <a:t>污染物来源</a:t>
                      </a:r>
                      <a:endParaRPr kumimoji="0" lang="zh-CN" altLang="en-US" sz="2400" b="1" i="0" u="none" strike="noStrike" cap="none" normalizeH="0" baseline="0">
                        <a:ln>
                          <a:noFill/>
                        </a:ln>
                        <a:solidFill>
                          <a:srgbClr val="FFFFFF"/>
                        </a:solidFill>
                        <a:effectLst/>
                        <a:latin typeface="黑体" panose="02010609060101010101" charset="-122"/>
                        <a:ea typeface="黑体" panose="02010609060101010101" charset="-122"/>
                      </a:endParaRPr>
                    </a:p>
                  </a:txBody>
                  <a:tcPr marL="91447" marR="91447" marT="45707" marB="45707" horzOverflow="overflow"/>
                </a:tc>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400" u="none" strike="noStrike" cap="none" normalizeH="0" baseline="0">
                          <a:ln>
                            <a:noFill/>
                          </a:ln>
                          <a:effectLst/>
                          <a:latin typeface="黑体" panose="02010609060101010101" charset="-122"/>
                          <a:ea typeface="黑体" panose="02010609060101010101" charset="-122"/>
                        </a:rPr>
                        <a:t>减排途径</a:t>
                      </a:r>
                      <a:endParaRPr kumimoji="0" lang="zh-CN" altLang="en-US" sz="2400" b="1" i="0" u="none" strike="noStrike" cap="none" normalizeH="0" baseline="0">
                        <a:ln>
                          <a:noFill/>
                        </a:ln>
                        <a:solidFill>
                          <a:srgbClr val="FFFFFF"/>
                        </a:solidFill>
                        <a:effectLst/>
                        <a:latin typeface="黑体" panose="02010609060101010101" charset="-122"/>
                        <a:ea typeface="黑体" panose="02010609060101010101" charset="-122"/>
                      </a:endParaRPr>
                    </a:p>
                  </a:txBody>
                  <a:tcPr marL="91447" marR="91447" marT="45707" marB="45707" horzOverflow="overflow"/>
                </a:tc>
              </a:tr>
              <a:tr h="1605823">
                <a:tc>
                  <a:txBody>
                    <a:bodyPr/>
                    <a:lstStyle>
                      <a:lvl1pPr>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pPr>
                      <a:r>
                        <a:rPr kumimoji="0" lang="zh-CN" altLang="en-US" sz="2800" b="1" u="none" strike="noStrike" cap="none" normalizeH="0" baseline="0">
                          <a:ln>
                            <a:noFill/>
                          </a:ln>
                          <a:solidFill>
                            <a:srgbClr val="FF0000"/>
                          </a:solidFill>
                          <a:effectLst/>
                          <a:latin typeface="黑体" panose="02010609060101010101" charset="-122"/>
                          <a:ea typeface="黑体" panose="02010609060101010101" charset="-122"/>
                        </a:rPr>
                        <a:t>移动源</a:t>
                      </a:r>
                      <a:endParaRPr kumimoji="0" lang="zh-CN" altLang="en-US" sz="2800" b="1" i="0" u="none" strike="noStrike" cap="none" normalizeH="0" baseline="0">
                        <a:ln>
                          <a:noFill/>
                        </a:ln>
                        <a:solidFill>
                          <a:srgbClr val="FF0000"/>
                        </a:solidFill>
                        <a:effectLst/>
                        <a:latin typeface="黑体" panose="02010609060101010101" charset="-122"/>
                        <a:ea typeface="黑体" panose="02010609060101010101" charset="-122"/>
                      </a:endParaRPr>
                    </a:p>
                  </a:txBody>
                  <a:tcPr marL="91447" marR="91447" marT="45707" marB="45707" anchor="ctr" horzOverflow="overflow"/>
                </a:tc>
                <a:tc>
                  <a:txBody>
                    <a:bodyPr/>
                    <a:lstStyle>
                      <a:lvl1pPr marL="186055" indent="-186055">
                        <a:spcBef>
                          <a:spcPct val="20000"/>
                        </a:spcBef>
                        <a:buClr>
                          <a:schemeClr val="hlink"/>
                        </a:buClr>
                        <a:buFont typeface="Wingdings" panose="05000000000000000000" pitchFamily="2" charset="2"/>
                        <a:defRPr sz="24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tx1"/>
                        </a:buClr>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86055" marR="0" lvl="0" indent="-186055" algn="just" defTabSz="914400" rtl="0" eaLnBrk="1" fontAlgn="base" latinLnBrk="0" hangingPunct="1">
                        <a:lnSpc>
                          <a:spcPct val="130000"/>
                        </a:lnSpc>
                        <a:spcBef>
                          <a:spcPct val="0"/>
                        </a:spcBef>
                        <a:spcAft>
                          <a:spcPct val="0"/>
                        </a:spcAft>
                        <a:buClrTx/>
                        <a:buSzTx/>
                        <a:buFont typeface="Wingdings" panose="05000000000000000000" pitchFamily="2" charset="2"/>
                        <a:buChar char="l"/>
                      </a:pPr>
                      <a:r>
                        <a:rPr kumimoji="0" lang="zh-CN" altLang="en-US" sz="2400" b="1" u="none" strike="noStrike" cap="none" normalizeH="0" baseline="0">
                          <a:ln>
                            <a:noFill/>
                          </a:ln>
                          <a:solidFill>
                            <a:srgbClr val="FF0000"/>
                          </a:solidFill>
                          <a:effectLst/>
                          <a:latin typeface="黑体" panose="02010609060101010101" charset="-122"/>
                          <a:ea typeface="黑体" panose="02010609060101010101" charset="-122"/>
                        </a:rPr>
                        <a:t>限制高排放车</a:t>
                      </a:r>
                      <a:r>
                        <a:rPr kumimoji="0" lang="zh-CN" altLang="en-US" sz="2400" u="none" strike="noStrike" cap="none" normalizeH="0" baseline="0">
                          <a:ln>
                            <a:noFill/>
                          </a:ln>
                          <a:effectLst/>
                          <a:latin typeface="黑体" panose="02010609060101010101" charset="-122"/>
                          <a:ea typeface="黑体" panose="02010609060101010101" charset="-122"/>
                        </a:rPr>
                        <a:t>使用，实施过境重型载货车疏导</a:t>
                      </a:r>
                      <a:endParaRPr kumimoji="0" lang="en-US" altLang="zh-CN" sz="2400" u="none" strike="noStrike" cap="none" normalizeH="0" baseline="0">
                        <a:ln>
                          <a:noFill/>
                        </a:ln>
                        <a:effectLst/>
                        <a:latin typeface="黑体" panose="02010609060101010101" charset="-122"/>
                        <a:ea typeface="黑体" panose="02010609060101010101" charset="-122"/>
                      </a:endParaRPr>
                    </a:p>
                    <a:p>
                      <a:pPr marL="186055" marR="0" lvl="0" indent="-186055" algn="just" defTabSz="914400" rtl="0" eaLnBrk="1" fontAlgn="base" latinLnBrk="0" hangingPunct="1">
                        <a:lnSpc>
                          <a:spcPct val="130000"/>
                        </a:lnSpc>
                        <a:spcBef>
                          <a:spcPct val="0"/>
                        </a:spcBef>
                        <a:spcAft>
                          <a:spcPct val="0"/>
                        </a:spcAft>
                        <a:buClrTx/>
                        <a:buSzTx/>
                        <a:buFont typeface="Wingdings" panose="05000000000000000000" pitchFamily="2" charset="2"/>
                        <a:buChar char="l"/>
                      </a:pPr>
                      <a:r>
                        <a:rPr kumimoji="0" lang="zh-CN" altLang="en-US" sz="2400" u="none" strike="noStrike" cap="none" normalizeH="0" baseline="0">
                          <a:ln>
                            <a:noFill/>
                          </a:ln>
                          <a:effectLst/>
                          <a:latin typeface="黑体" panose="02010609060101010101" charset="-122"/>
                          <a:ea typeface="黑体" panose="02010609060101010101" charset="-122"/>
                        </a:rPr>
                        <a:t>重污染天气橙色和红色预警时，可采取</a:t>
                      </a:r>
                      <a:r>
                        <a:rPr kumimoji="0" lang="zh-CN" altLang="en-US" sz="2400" b="1" u="none" strike="noStrike" cap="none" normalizeH="0" baseline="0">
                          <a:ln>
                            <a:noFill/>
                          </a:ln>
                          <a:solidFill>
                            <a:srgbClr val="FF0000"/>
                          </a:solidFill>
                          <a:effectLst/>
                          <a:latin typeface="黑体" panose="02010609060101010101" charset="-122"/>
                          <a:ea typeface="黑体" panose="02010609060101010101" charset="-122"/>
                        </a:rPr>
                        <a:t>特定区域禁行柴油车辆</a:t>
                      </a:r>
                      <a:r>
                        <a:rPr kumimoji="0" lang="zh-CN" altLang="en-US" sz="2400" u="none" strike="noStrike" cap="none" normalizeH="0" baseline="0">
                          <a:ln>
                            <a:noFill/>
                          </a:ln>
                          <a:effectLst/>
                          <a:latin typeface="黑体" panose="02010609060101010101" charset="-122"/>
                          <a:ea typeface="黑体" panose="02010609060101010101" charset="-122"/>
                        </a:rPr>
                        <a:t>的措施</a:t>
                      </a:r>
                      <a:endParaRPr kumimoji="0" lang="en-US" altLang="zh-CN" sz="2400" u="none" strike="noStrike" cap="none" normalizeH="0" baseline="0">
                        <a:ln>
                          <a:noFill/>
                        </a:ln>
                        <a:effectLst/>
                        <a:latin typeface="黑体" panose="02010609060101010101" charset="-122"/>
                        <a:ea typeface="黑体" panose="02010609060101010101" charset="-122"/>
                      </a:endParaRPr>
                    </a:p>
                  </a:txBody>
                  <a:tcPr marL="91447" marR="91447" marT="45707" marB="45707" horzOverflow="overflow"/>
                </a:tc>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477676" y="1130088"/>
            <a:ext cx="7513595"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FF0000"/>
                </a:solidFill>
                <a:latin typeface="微软雅黑" panose="020B0503020204020204" charset="-122"/>
                <a:ea typeface="微软雅黑" panose="020B0503020204020204" charset="-122"/>
              </a:rPr>
              <a:t>重点行业管控</a:t>
            </a:r>
            <a:r>
              <a:rPr lang="en-US" altLang="zh-CN" sz="2400" b="1">
                <a:solidFill>
                  <a:srgbClr val="0000FF"/>
                </a:solidFill>
                <a:latin typeface="微软雅黑" panose="020B0503020204020204" charset="-122"/>
                <a:ea typeface="微软雅黑" panose="020B0503020204020204" charset="-122"/>
              </a:rPr>
              <a:t>---《</a:t>
            </a:r>
            <a:r>
              <a:rPr lang="zh-CN" altLang="en-US" sz="2400" b="1">
                <a:solidFill>
                  <a:srgbClr val="0000FF"/>
                </a:solidFill>
                <a:latin typeface="微软雅黑" panose="020B0503020204020204" charset="-122"/>
                <a:ea typeface="微软雅黑" panose="020B0503020204020204" charset="-122"/>
              </a:rPr>
              <a:t>重点行业应急减排技术指南</a:t>
            </a:r>
            <a:r>
              <a:rPr lang="en-US" altLang="zh-CN" sz="2400" b="1">
                <a:solidFill>
                  <a:srgbClr val="0000FF"/>
                </a:solidFill>
                <a:latin typeface="微软雅黑" panose="020B0503020204020204" charset="-122"/>
                <a:ea typeface="微软雅黑" panose="020B0503020204020204" charset="-122"/>
              </a:rPr>
              <a:t>》</a:t>
            </a:r>
            <a:endParaRPr lang="zh-CN" altLang="en-US" sz="2400" b="1">
              <a:solidFill>
                <a:srgbClr val="0000FF"/>
              </a:solidFill>
              <a:latin typeface="微软雅黑" panose="020B0503020204020204" charset="-122"/>
              <a:ea typeface="微软雅黑" panose="020B0503020204020204" charset="-122"/>
            </a:endParaRPr>
          </a:p>
        </p:txBody>
      </p:sp>
      <p:sp>
        <p:nvSpPr>
          <p:cNvPr id="10" name="矩形 9"/>
          <p:cNvSpPr/>
          <p:nvPr/>
        </p:nvSpPr>
        <p:spPr>
          <a:xfrm>
            <a:off x="47328" y="2691904"/>
            <a:ext cx="2304256" cy="2232248"/>
          </a:xfrm>
          <a:prstGeom prst="rect">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altLang="zh-CN" sz="32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5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rPr>
              <a:t>31</a:t>
            </a:r>
            <a:r>
              <a:rPr kumimoji="0" lang="zh-CN" altLang="en-US" sz="35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rPr>
              <a:t>个</a:t>
            </a:r>
            <a:endParaRPr kumimoji="0" lang="en-US" altLang="zh-CN" sz="35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5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rPr>
              <a:t>重点行业</a:t>
            </a:r>
            <a:endParaRPr kumimoji="0" lang="zh-CN" altLang="en-US" sz="3500" b="1" i="0" u="none" strike="noStrike" kern="0" cap="none" spc="0" normalizeH="0" baseline="0" noProof="0">
              <a:ln>
                <a:noFill/>
              </a:ln>
              <a:solidFill>
                <a:srgbClr val="FF0000"/>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5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11" name="矩形 10"/>
          <p:cNvSpPr/>
          <p:nvPr/>
        </p:nvSpPr>
        <p:spPr>
          <a:xfrm>
            <a:off x="2930228" y="2115840"/>
            <a:ext cx="612429" cy="1984660"/>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15</a:t>
            </a:r>
            <a:r>
              <a:rPr kumimoji="0" lang="zh-CN" altLang="en-US"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个</a:t>
            </a:r>
            <a:endParaRPr kumimoji="0" lang="en-US" altLang="zh-CN"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绩效分级</a:t>
            </a:r>
            <a:endParaRPr kumimoji="0" lang="zh-CN" altLang="en-US" sz="28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graphicFrame>
        <p:nvGraphicFramePr>
          <p:cNvPr id="12" name="表格 11"/>
          <p:cNvGraphicFramePr>
            <a:graphicFrameLocks noGrp="1"/>
          </p:cNvGraphicFramePr>
          <p:nvPr/>
        </p:nvGraphicFramePr>
        <p:xfrm>
          <a:off x="3622328" y="4295489"/>
          <a:ext cx="5040559" cy="2533891"/>
        </p:xfrm>
        <a:graphic>
          <a:graphicData uri="http://schemas.openxmlformats.org/drawingml/2006/table">
            <a:tbl>
              <a:tblPr>
                <a:tableStyleId>{74C1A8A3-306A-4EB7-A6B1-4F7E0EB9C5D6}</a:tableStyleId>
              </a:tblPr>
              <a:tblGrid>
                <a:gridCol w="1695726"/>
                <a:gridCol w="1616641"/>
                <a:gridCol w="1728192"/>
              </a:tblGrid>
              <a:tr h="339331">
                <a:tc gridSpan="3">
                  <a:txBody>
                    <a:bodyPr/>
                    <a:lstStyle>
                      <a:lvl1pPr marL="0" algn="l" defTabSz="914400" rtl="0" eaLnBrk="0" latinLnBrk="0" hangingPunct="0">
                        <a:lnSpc>
                          <a:spcPct val="90000"/>
                        </a:lnSpc>
                        <a:spcBef>
                          <a:spcPct val="20000"/>
                        </a:spcBef>
                        <a:buFont typeface="Arial" panose="020B0604020202020204" pitchFamily="34" charset="0"/>
                        <a:defRPr sz="2400" kern="1200">
                          <a:solidFill>
                            <a:srgbClr val="080808"/>
                          </a:solidFill>
                          <a:latin typeface="微软雅黑" panose="020B0503020204020204" charset="-122"/>
                          <a:ea typeface="黑体" panose="02010609060101010101" charset="-122"/>
                        </a:defRPr>
                      </a:lvl1pPr>
                      <a:lvl2pPr marL="742950" indent="-28575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2pPr>
                      <a:lvl3pPr marL="11430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3pPr>
                      <a:lvl4pPr marL="16002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4pPr>
                      <a:lvl5pPr marL="20574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u="none" strike="noStrike" cap="none" normalizeH="0" baseline="0">
                          <a:ln>
                            <a:noFill/>
                          </a:ln>
                          <a:effectLst/>
                        </a:rPr>
                        <a:t>未分级管控行业（</a:t>
                      </a:r>
                      <a:r>
                        <a:rPr kumimoji="0" lang="en-US" altLang="zh-CN" sz="1600" b="1" u="none" strike="noStrike" cap="none" normalizeH="0" baseline="0">
                          <a:ln>
                            <a:noFill/>
                          </a:ln>
                          <a:effectLst/>
                        </a:rPr>
                        <a:t>16</a:t>
                      </a:r>
                      <a:r>
                        <a:rPr kumimoji="0" lang="zh-CN" altLang="en-US" sz="1600" b="1" u="none" strike="noStrike" cap="none" normalizeH="0" baseline="0">
                          <a:ln>
                            <a:noFill/>
                          </a:ln>
                          <a:effectLst/>
                        </a:rPr>
                        <a:t>个）</a:t>
                      </a:r>
                      <a:endParaRPr kumimoji="0" lang="zh-CN" altLang="zh-CN" sz="1600" b="1" i="0" u="none" strike="noStrike" cap="none" normalizeH="0" baseline="0">
                        <a:ln>
                          <a:noFill/>
                        </a:ln>
                        <a:solidFill>
                          <a:schemeClr val="bg1"/>
                        </a:solidFill>
                        <a:effectLst/>
                        <a:latin typeface="黑体" panose="02010609060101010101" charset="-122"/>
                        <a:ea typeface="黑体" panose="02010609060101010101" charset="-122"/>
                        <a:cs typeface="Times New Roman" panose="02020603050405020304" pitchFamily="18" charset="0"/>
                      </a:endParaRPr>
                    </a:p>
                  </a:txBody>
                  <a:tcPr marL="68580" marR="68580" marT="0" marB="0" anchor="ctr" anchorCtr="1" horzOverflow="overflow"/>
                </a:tc>
                <a:tc hMerge="1">
                  <a:tcPr marL="68580" marR="6858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hMerge="1">
                  <a:tcPr marL="68580" marR="6858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algn="ctr"/>
                      <a:r>
                        <a:rPr lang="zh-CN" altLang="en-US" sz="1600" b="1"/>
                        <a:t>短流程钢铁</a:t>
                      </a:r>
                      <a:endParaRPr lang="zh-CN" altLang="en-US" sz="1600" b="1"/>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耐火材料</a:t>
                      </a:r>
                      <a:endParaRPr lang="zh-CN" altLang="en-US" sz="1600" b="1" kern="1200">
                        <a:solidFill>
                          <a:schemeClr val="tx1"/>
                        </a:solidFill>
                        <a:latin typeface="+mn-lt"/>
                        <a:ea typeface="+mn-ea"/>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塑料制造</a:t>
                      </a:r>
                      <a:endParaRPr lang="zh-CN" altLang="en-US" sz="1600" b="1" kern="1200">
                        <a:solidFill>
                          <a:schemeClr val="tx1"/>
                        </a:solidFill>
                        <a:latin typeface="+mn-lt"/>
                        <a:ea typeface="+mn-ea"/>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algn="ctr"/>
                      <a:r>
                        <a:rPr lang="zh-CN" altLang="en-US" sz="1600" b="1"/>
                        <a:t>铁合金</a:t>
                      </a:r>
                      <a:endParaRPr lang="zh-CN" altLang="en-US" sz="1600" b="1"/>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岩棉</a:t>
                      </a:r>
                      <a:endParaRPr lang="zh-CN" altLang="en-US" sz="1600" b="1" kern="1200">
                        <a:solidFill>
                          <a:schemeClr val="tx1"/>
                        </a:solidFill>
                        <a:latin typeface="+mn-lt"/>
                        <a:ea typeface="+mn-ea"/>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橡胶制品制造</a:t>
                      </a:r>
                      <a:endParaRPr lang="zh-CN" altLang="en-US" sz="1600" b="1" kern="1200">
                        <a:solidFill>
                          <a:schemeClr val="tx1"/>
                        </a:solidFill>
                        <a:latin typeface="+mn-lt"/>
                        <a:ea typeface="+mn-ea"/>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algn="ctr"/>
                      <a:r>
                        <a:rPr lang="zh-CN" altLang="en-US" sz="1600" b="1"/>
                        <a:t>铅、锌冶炼</a:t>
                      </a:r>
                      <a:endParaRPr lang="zh-CN" altLang="en-US" sz="1600" b="1"/>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煤质氮肥</a:t>
                      </a:r>
                      <a:endParaRPr lang="zh-CN" altLang="en-US" sz="1600" b="1" kern="1200">
                        <a:solidFill>
                          <a:schemeClr val="tx1"/>
                        </a:solidFill>
                        <a:latin typeface="+mn-lt"/>
                        <a:ea typeface="+mn-ea"/>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工业涂装</a:t>
                      </a:r>
                      <a:endParaRPr lang="zh-CN" altLang="en-US" sz="1600" b="1" kern="1200">
                        <a:solidFill>
                          <a:schemeClr val="tx1"/>
                        </a:solidFill>
                        <a:latin typeface="+mn-lt"/>
                        <a:ea typeface="+mn-ea"/>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algn="ctr"/>
                      <a:r>
                        <a:rPr lang="zh-CN" altLang="en-US" sz="1600" b="1"/>
                        <a:t>再生铜铝铅锌</a:t>
                      </a:r>
                      <a:endParaRPr lang="zh-CN" altLang="en-US" sz="1600" b="1"/>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家具制造</a:t>
                      </a:r>
                      <a:endParaRPr lang="zh-CN" altLang="en-US" sz="1600" b="1" kern="1200">
                        <a:solidFill>
                          <a:schemeClr val="tx1"/>
                        </a:solidFill>
                        <a:latin typeface="+mn-lt"/>
                        <a:ea typeface="+mn-ea"/>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人造板制造</a:t>
                      </a:r>
                      <a:endParaRPr lang="zh-CN" altLang="en-US" sz="1600" b="1" kern="1200">
                        <a:solidFill>
                          <a:schemeClr val="tx1"/>
                        </a:solidFill>
                        <a:latin typeface="+mn-lt"/>
                        <a:ea typeface="+mn-ea"/>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algn="ctr"/>
                      <a:r>
                        <a:rPr lang="zh-CN" altLang="en-US" sz="1600" b="1"/>
                        <a:t>水泥</a:t>
                      </a:r>
                      <a:endParaRPr lang="zh-CN" altLang="en-US" sz="1600" b="1"/>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包装印刷</a:t>
                      </a:r>
                      <a:endParaRPr lang="zh-CN" altLang="en-US" sz="1600" b="1" kern="1200">
                        <a:solidFill>
                          <a:schemeClr val="tx1"/>
                        </a:solidFill>
                        <a:latin typeface="+mn-lt"/>
                        <a:ea typeface="+mn-ea"/>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600" b="1" kern="1200"/>
                        <a:t>工业锅炉</a:t>
                      </a:r>
                      <a:endParaRPr lang="zh-CN" altLang="en-US" sz="1600" b="1" kern="1200">
                        <a:solidFill>
                          <a:schemeClr val="tx1"/>
                        </a:solidFill>
                        <a:latin typeface="+mn-lt"/>
                        <a:ea typeface="+mn-ea"/>
                        <a:cs typeface="+mn-cs"/>
                      </a:endParaRPr>
                    </a:p>
                  </a:txBody>
                  <a:tcPr marL="68580" marR="68580" marT="0" marB="0" anchor="ctr" anchorCtr="1" horzOverflow="overflow"/>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algn="ctr"/>
                      <a:r>
                        <a:rPr lang="zh-CN" altLang="en-US" sz="1600" b="1"/>
                        <a:t>砖瓦窑</a:t>
                      </a:r>
                      <a:endParaRPr lang="zh-CN" altLang="en-US" sz="1600" b="1"/>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endParaRPr lang="zh-CN" altLang="en-US" sz="1600" b="1" kern="1200">
                        <a:solidFill>
                          <a:schemeClr val="tx1"/>
                        </a:solidFill>
                        <a:latin typeface="+mn-lt"/>
                        <a:ea typeface="+mn-ea"/>
                        <a:cs typeface="+mn-cs"/>
                      </a:endParaRPr>
                    </a:p>
                  </a:txBody>
                  <a:tcPr marL="121920" marR="121920" marT="60960" marB="60960"/>
                </a:tc>
                <a:tc>
                  <a:txBody>
                    <a:bodyPr/>
                    <a:lstStyle>
                      <a:lvl1pPr marL="0" algn="l" defTabSz="914400" rtl="0" eaLnBrk="0" latinLnBrk="0" hangingPunct="0">
                        <a:lnSpc>
                          <a:spcPct val="90000"/>
                        </a:lnSpc>
                        <a:spcBef>
                          <a:spcPct val="20000"/>
                        </a:spcBef>
                        <a:buFont typeface="Arial" panose="020B0604020202020204" pitchFamily="34" charset="0"/>
                        <a:defRPr sz="2400" kern="1200">
                          <a:solidFill>
                            <a:srgbClr val="080808"/>
                          </a:solidFill>
                          <a:latin typeface="微软雅黑" panose="020B0503020204020204" charset="-122"/>
                          <a:ea typeface="黑体" panose="02010609060101010101" charset="-122"/>
                        </a:defRPr>
                      </a:lvl1pPr>
                      <a:lvl2pPr marL="742950" indent="-28575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2pPr>
                      <a:lvl3pPr marL="11430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3pPr>
                      <a:lvl4pPr marL="16002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4pPr>
                      <a:lvl5pPr marL="20574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lang="zh-CN" altLang="zh-CN" sz="1600" b="1" kern="1200">
                        <a:solidFill>
                          <a:schemeClr val="tx1"/>
                        </a:solidFill>
                        <a:latin typeface="+mn-lt"/>
                        <a:ea typeface="+mn-ea"/>
                        <a:cs typeface="+mn-cs"/>
                      </a:endParaRPr>
                    </a:p>
                  </a:txBody>
                  <a:tcPr marL="68580" marR="68580" marT="0" marB="0" anchor="ctr" anchorCtr="1" horzOverflow="overflow"/>
                </a:tc>
              </a:tr>
            </a:tbl>
          </a:graphicData>
        </a:graphic>
      </p:graphicFrame>
      <p:graphicFrame>
        <p:nvGraphicFramePr>
          <p:cNvPr id="13" name="表格 12"/>
          <p:cNvGraphicFramePr>
            <a:graphicFrameLocks noGrp="1"/>
          </p:cNvGraphicFramePr>
          <p:nvPr/>
        </p:nvGraphicFramePr>
        <p:xfrm>
          <a:off x="3647728" y="1975644"/>
          <a:ext cx="5040559" cy="2168131"/>
        </p:xfrm>
        <a:graphic>
          <a:graphicData uri="http://schemas.openxmlformats.org/drawingml/2006/table">
            <a:tbl>
              <a:tblPr>
                <a:tableStyleId>{74C1A8A3-306A-4EB7-A6B1-4F7E0EB9C5D6}</a:tableStyleId>
              </a:tblPr>
              <a:tblGrid>
                <a:gridCol w="1695726"/>
                <a:gridCol w="1472625"/>
                <a:gridCol w="1872208"/>
              </a:tblGrid>
              <a:tr h="339331">
                <a:tc gridSpan="3">
                  <a:txBody>
                    <a:bodyPr/>
                    <a:lstStyle>
                      <a:lvl1pPr marL="0" algn="l" defTabSz="914400" rtl="0" eaLnBrk="0" latinLnBrk="0" hangingPunct="0">
                        <a:lnSpc>
                          <a:spcPct val="90000"/>
                        </a:lnSpc>
                        <a:spcBef>
                          <a:spcPct val="20000"/>
                        </a:spcBef>
                        <a:buFont typeface="Arial" panose="020B0604020202020204" pitchFamily="34" charset="0"/>
                        <a:defRPr sz="2400" kern="1200">
                          <a:solidFill>
                            <a:srgbClr val="080808"/>
                          </a:solidFill>
                          <a:latin typeface="微软雅黑" panose="020B0503020204020204" charset="-122"/>
                          <a:ea typeface="黑体" panose="02010609060101010101" charset="-122"/>
                        </a:defRPr>
                      </a:lvl1pPr>
                      <a:lvl2pPr marL="742950" indent="-28575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2pPr>
                      <a:lvl3pPr marL="11430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3pPr>
                      <a:lvl4pPr marL="16002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4pPr>
                      <a:lvl5pPr marL="20574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u="none" strike="noStrike" cap="none" normalizeH="0" baseline="0">
                          <a:ln>
                            <a:noFill/>
                          </a:ln>
                          <a:effectLst/>
                        </a:rPr>
                        <a:t>绩效分级管控行业（</a:t>
                      </a:r>
                      <a:r>
                        <a:rPr kumimoji="0" lang="en-US" altLang="zh-CN" sz="1600" b="1" u="none" strike="noStrike" cap="none" normalizeH="0" baseline="0">
                          <a:ln>
                            <a:noFill/>
                          </a:ln>
                          <a:effectLst/>
                        </a:rPr>
                        <a:t>15</a:t>
                      </a:r>
                      <a:r>
                        <a:rPr kumimoji="0" lang="zh-CN" altLang="en-US" sz="1600" b="1" u="none" strike="noStrike" cap="none" normalizeH="0" baseline="0">
                          <a:ln>
                            <a:noFill/>
                          </a:ln>
                          <a:effectLst/>
                        </a:rPr>
                        <a:t>个）</a:t>
                      </a:r>
                      <a:endParaRPr kumimoji="0" lang="zh-CN" altLang="zh-CN" sz="1600" b="1" i="0" u="none" strike="noStrike" cap="none" normalizeH="0" baseline="0">
                        <a:ln>
                          <a:noFill/>
                        </a:ln>
                        <a:solidFill>
                          <a:schemeClr val="bg1"/>
                        </a:solidFill>
                        <a:effectLst/>
                        <a:latin typeface="黑体" panose="02010609060101010101" charset="-122"/>
                        <a:ea typeface="黑体" panose="02010609060101010101" charset="-122"/>
                        <a:cs typeface="Times New Roman" panose="02020603050405020304" pitchFamily="18" charset="0"/>
                      </a:endParaRPr>
                    </a:p>
                  </a:txBody>
                  <a:tcPr marL="68580" marR="68580" marT="0" marB="0" anchor="ctr" anchorCtr="1" horzOverflow="overflow"/>
                </a:tc>
                <a:tc hMerge="1">
                  <a:tcPr marL="68580" marR="6858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hMerge="1">
                  <a:tcPr marL="68580" marR="6858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长流程</a:t>
                      </a:r>
                      <a:r>
                        <a:rPr lang="zh-CN" altLang="zh-CN" sz="1600" b="1" kern="1200"/>
                        <a:t>钢铁</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铜冶炼</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炼油与石油化工</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焦化</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陶瓷</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制药</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氧化铝</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玻璃</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农药</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电解铝</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石灰窑</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涂料</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r>
              <a:tr h="339331">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炭素</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铸造</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1600" b="1" kern="1200"/>
                        <a:t>油墨</a:t>
                      </a:r>
                      <a:endParaRPr lang="zh-CN" altLang="en-US" sz="1600" b="1" kern="1200">
                        <a:solidFill>
                          <a:schemeClr val="tx1"/>
                        </a:solidFill>
                        <a:latin typeface="黑体" panose="02010609060101010101" charset="-122"/>
                        <a:ea typeface="黑体" panose="02010609060101010101" charset="-122"/>
                        <a:cs typeface="+mn-cs"/>
                      </a:endParaRPr>
                    </a:p>
                  </a:txBody>
                  <a:tcPr marL="121920" marR="121920" marT="60960" marB="60960"/>
                </a:tc>
              </a:tr>
            </a:tbl>
          </a:graphicData>
        </a:graphic>
      </p:graphicFrame>
      <p:sp>
        <p:nvSpPr>
          <p:cNvPr id="14" name="矩形 13"/>
          <p:cNvSpPr/>
          <p:nvPr/>
        </p:nvSpPr>
        <p:spPr>
          <a:xfrm>
            <a:off x="2966594" y="4530451"/>
            <a:ext cx="465109" cy="2267061"/>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16</a:t>
            </a:r>
            <a:r>
              <a:rPr kumimoji="0" lang="zh-CN" altLang="en-US"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个</a:t>
            </a:r>
            <a:endParaRPr kumimoji="0" lang="en-US" altLang="zh-CN"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未</a:t>
            </a:r>
            <a:endParaRPr kumimoji="0" lang="en-US" altLang="zh-CN"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绩效分级</a:t>
            </a:r>
            <a:endParaRPr kumimoji="0" lang="zh-CN" altLang="en-US" sz="20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sp>
        <p:nvSpPr>
          <p:cNvPr id="15" name="左大括号 14"/>
          <p:cNvSpPr/>
          <p:nvPr/>
        </p:nvSpPr>
        <p:spPr>
          <a:xfrm>
            <a:off x="2401537" y="2547888"/>
            <a:ext cx="454103" cy="2682001"/>
          </a:xfrm>
          <a:prstGeom prst="leftBrace">
            <a:avLst/>
          </a:prstGeom>
          <a:noFill/>
          <a:ln w="28575" cap="flat" cmpd="sng" algn="ctr">
            <a:solidFill>
              <a:srgbClr val="00B0F0"/>
            </a:solidFill>
            <a:prstDash val="solid"/>
            <a:miter lim="800000"/>
          </a:ln>
          <a:effectLst/>
        </p:spPr>
        <p:txBody>
          <a:bodyPr anchor="ctr"/>
          <a:lstStyle/>
          <a:p>
            <a:pPr marL="0" marR="0" lvl="0" indent="0" algn="ctr" defTabSz="914400" eaLnBrk="0" fontAlgn="auto"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Times New Roman" panose="02020603050405020304" pitchFamily="18" charset="0"/>
              <a:ea typeface="等线" pitchFamily="2" charset="-122"/>
              <a:cs typeface="Times New Roman" panose="02020603050405020304" pitchFamily="18" charset="0"/>
            </a:endParaRPr>
          </a:p>
        </p:txBody>
      </p:sp>
      <p:sp>
        <p:nvSpPr>
          <p:cNvPr id="16" name="矩形 15"/>
          <p:cNvSpPr/>
          <p:nvPr/>
        </p:nvSpPr>
        <p:spPr>
          <a:xfrm>
            <a:off x="8904312" y="1751360"/>
            <a:ext cx="3096344" cy="72008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适用范围</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17" name="矩形 16"/>
          <p:cNvSpPr/>
          <p:nvPr/>
        </p:nvSpPr>
        <p:spPr>
          <a:xfrm>
            <a:off x="8904312" y="2615456"/>
            <a:ext cx="3096344" cy="72008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生产工艺</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18" name="矩形 17"/>
          <p:cNvSpPr/>
          <p:nvPr/>
        </p:nvSpPr>
        <p:spPr>
          <a:xfrm>
            <a:off x="8904312" y="3479552"/>
            <a:ext cx="3096344" cy="72008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产排污环节</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19" name="矩形 18"/>
          <p:cNvSpPr/>
          <p:nvPr/>
        </p:nvSpPr>
        <p:spPr>
          <a:xfrm>
            <a:off x="8904312" y="4343648"/>
            <a:ext cx="3096344" cy="72008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绩效分级</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20" name="矩形 19"/>
          <p:cNvSpPr/>
          <p:nvPr/>
        </p:nvSpPr>
        <p:spPr>
          <a:xfrm>
            <a:off x="8904312" y="5207744"/>
            <a:ext cx="3096344" cy="72008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减排措施</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21" name="矩形 20"/>
          <p:cNvSpPr/>
          <p:nvPr/>
        </p:nvSpPr>
        <p:spPr>
          <a:xfrm>
            <a:off x="8904312" y="6071840"/>
            <a:ext cx="3096344" cy="72008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核查方法</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22" name="TextBox 22"/>
          <p:cNvSpPr txBox="1"/>
          <p:nvPr/>
        </p:nvSpPr>
        <p:spPr>
          <a:xfrm>
            <a:off x="47328" y="5212184"/>
            <a:ext cx="2520280" cy="1323439"/>
          </a:xfrm>
          <a:prstGeom prst="rect">
            <a:avLst/>
          </a:prstGeom>
          <a:noFill/>
        </p:spPr>
        <p:txBody>
          <a:bodyPr wrap="square" rtlCol="0">
            <a:spAutoFit/>
          </a:bodyPr>
          <a:lstStyle/>
          <a:p>
            <a:r>
              <a:rPr lang="en-US" altLang="zh-CN" sz="1600">
                <a:solidFill>
                  <a:prstClr val="white">
                    <a:lumMod val="50000"/>
                  </a:prstClr>
                </a:solidFill>
                <a:latin typeface="黑体" panose="02010609060101010101" charset="-122"/>
                <a:ea typeface="黑体" panose="02010609060101010101" charset="-122"/>
                <a:sym typeface="+mn-ea"/>
              </a:rPr>
              <a:t>占</a:t>
            </a:r>
            <a:r>
              <a:rPr lang="zh-CN" altLang="en-US" sz="1600">
                <a:solidFill>
                  <a:prstClr val="white">
                    <a:lumMod val="50000"/>
                  </a:prstClr>
                </a:solidFill>
                <a:latin typeface="黑体" panose="02010609060101010101" charset="-122"/>
                <a:ea typeface="黑体" panose="02010609060101010101" charset="-122"/>
                <a:sym typeface="+mn-ea"/>
              </a:rPr>
              <a:t> </a:t>
            </a:r>
            <a:r>
              <a:rPr lang="en-US" altLang="zh-CN" sz="1600">
                <a:solidFill>
                  <a:prstClr val="white">
                    <a:lumMod val="50000"/>
                  </a:prstClr>
                </a:solidFill>
                <a:latin typeface="黑体" panose="02010609060101010101" charset="-122"/>
                <a:ea typeface="黑体" panose="02010609060101010101" charset="-122"/>
                <a:sym typeface="+mn-ea"/>
              </a:rPr>
              <a:t>《</a:t>
            </a:r>
            <a:r>
              <a:rPr lang="zh-CN" altLang="en-US" sz="1600">
                <a:solidFill>
                  <a:prstClr val="white">
                    <a:lumMod val="50000"/>
                  </a:prstClr>
                </a:solidFill>
                <a:latin typeface="黑体" panose="02010609060101010101" charset="-122"/>
                <a:ea typeface="黑体" panose="02010609060101010101" charset="-122"/>
                <a:sym typeface="+mn-ea"/>
              </a:rPr>
              <a:t>国民经济行业分类</a:t>
            </a:r>
            <a:r>
              <a:rPr lang="en-US" altLang="zh-CN" sz="1600">
                <a:solidFill>
                  <a:prstClr val="white">
                    <a:lumMod val="50000"/>
                  </a:prstClr>
                </a:solidFill>
                <a:latin typeface="黑体" panose="02010609060101010101" charset="-122"/>
                <a:ea typeface="黑体" panose="02010609060101010101" charset="-122"/>
                <a:sym typeface="+mn-ea"/>
              </a:rPr>
              <a:t>》 全部473个中类的</a:t>
            </a:r>
            <a:r>
              <a:rPr lang="en-US" altLang="zh-CN" sz="1600">
                <a:solidFill>
                  <a:srgbClr val="FF0000"/>
                </a:solidFill>
                <a:latin typeface="黑体" panose="02010609060101010101" charset="-122"/>
                <a:ea typeface="黑体" panose="02010609060101010101" charset="-122"/>
                <a:sym typeface="+mn-ea"/>
              </a:rPr>
              <a:t>7%</a:t>
            </a:r>
            <a:r>
              <a:rPr lang="en-US" altLang="zh-CN" sz="1600">
                <a:solidFill>
                  <a:prstClr val="white">
                    <a:lumMod val="50000"/>
                  </a:prstClr>
                </a:solidFill>
                <a:latin typeface="黑体" panose="02010609060101010101" charset="-122"/>
                <a:ea typeface="黑体" panose="02010609060101010101" charset="-122"/>
                <a:sym typeface="+mn-ea"/>
              </a:rPr>
              <a:t>，占制造业179个中类的</a:t>
            </a:r>
            <a:r>
              <a:rPr lang="en-US" altLang="zh-CN" sz="1600">
                <a:solidFill>
                  <a:srgbClr val="FF0000"/>
                </a:solidFill>
                <a:latin typeface="黑体" panose="02010609060101010101" charset="-122"/>
                <a:ea typeface="黑体" panose="02010609060101010101" charset="-122"/>
                <a:sym typeface="+mn-ea"/>
              </a:rPr>
              <a:t>18.4%</a:t>
            </a:r>
            <a:r>
              <a:rPr lang="en-US" altLang="zh-CN" sz="1600">
                <a:solidFill>
                  <a:prstClr val="white">
                    <a:lumMod val="50000"/>
                  </a:prstClr>
                </a:solidFill>
                <a:latin typeface="黑体" panose="02010609060101010101" charset="-122"/>
                <a:ea typeface="黑体" panose="02010609060101010101" charset="-122"/>
                <a:sym typeface="+mn-ea"/>
              </a:rPr>
              <a:t>。</a:t>
            </a:r>
            <a:r>
              <a:rPr lang="zh-CN" altLang="en-US" sz="1600">
                <a:solidFill>
                  <a:prstClr val="white">
                    <a:lumMod val="50000"/>
                  </a:prstClr>
                </a:solidFill>
                <a:latin typeface="黑体" panose="02010609060101010101" charset="-122"/>
                <a:ea typeface="黑体" panose="02010609060101010101" charset="-122"/>
                <a:sym typeface="+mn-ea"/>
              </a:rPr>
              <a:t>占工业企业大气污染物排放总量</a:t>
            </a:r>
            <a:r>
              <a:rPr lang="en-US" altLang="zh-CN" sz="1600">
                <a:solidFill>
                  <a:srgbClr val="FF0000"/>
                </a:solidFill>
                <a:latin typeface="黑体" panose="02010609060101010101" charset="-122"/>
                <a:ea typeface="黑体" panose="02010609060101010101" charset="-122"/>
                <a:sym typeface="+mn-ea"/>
              </a:rPr>
              <a:t>85%</a:t>
            </a:r>
            <a:r>
              <a:rPr lang="zh-CN" altLang="en-US" sz="1600">
                <a:solidFill>
                  <a:prstClr val="white">
                    <a:lumMod val="50000"/>
                  </a:prstClr>
                </a:solidFill>
                <a:latin typeface="黑体" panose="02010609060101010101" charset="-122"/>
                <a:ea typeface="黑体" panose="02010609060101010101" charset="-122"/>
                <a:sym typeface="+mn-ea"/>
              </a:rPr>
              <a:t>以上。</a:t>
            </a:r>
            <a:endParaRPr lang="zh-CN" altLang="en-US">
              <a:solidFill>
                <a:prstClr val="black"/>
              </a:solidFill>
              <a:latin typeface="等线"/>
              <a:ea typeface="等线" pitchFamily="2" charset="-122"/>
            </a:endParaRPr>
          </a:p>
        </p:txBody>
      </p:sp>
      <p:sp>
        <p:nvSpPr>
          <p:cNvPr id="23" name="矩形 22"/>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477676" y="1235399"/>
            <a:ext cx="8885766"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FF0000"/>
                </a:solidFill>
                <a:latin typeface="微软雅黑" panose="020B0503020204020204" charset="-122"/>
                <a:ea typeface="微软雅黑" panose="020B0503020204020204" charset="-122"/>
              </a:rPr>
              <a:t>重点行业管控</a:t>
            </a:r>
            <a:r>
              <a:rPr lang="en-US" altLang="zh-CN" sz="2400" b="1">
                <a:solidFill>
                  <a:srgbClr val="0000FF"/>
                </a:solidFill>
                <a:latin typeface="微软雅黑" panose="020B0503020204020204" charset="-122"/>
                <a:ea typeface="微软雅黑" panose="020B0503020204020204" charset="-122"/>
              </a:rPr>
              <a:t>---《</a:t>
            </a:r>
            <a:r>
              <a:rPr lang="zh-CN" altLang="en-US" sz="2400" b="1">
                <a:solidFill>
                  <a:srgbClr val="0000FF"/>
                </a:solidFill>
                <a:latin typeface="微软雅黑" panose="020B0503020204020204" charset="-122"/>
                <a:ea typeface="微软雅黑" panose="020B0503020204020204" charset="-122"/>
              </a:rPr>
              <a:t>昌吉重污染天气应急预案</a:t>
            </a:r>
            <a:r>
              <a:rPr lang="en-US" altLang="zh-CN" sz="2400" b="1">
                <a:solidFill>
                  <a:srgbClr val="0000FF"/>
                </a:solidFill>
                <a:latin typeface="微软雅黑" panose="020B0503020204020204" charset="-122"/>
                <a:ea typeface="微软雅黑" panose="020B0503020204020204" charset="-122"/>
              </a:rPr>
              <a:t>》</a:t>
            </a:r>
            <a:r>
              <a:rPr lang="zh-CN" altLang="en-US" sz="2400" b="1">
                <a:solidFill>
                  <a:srgbClr val="0000FF"/>
                </a:solidFill>
                <a:latin typeface="微软雅黑" panose="020B0503020204020204" charset="-122"/>
                <a:ea typeface="微软雅黑" panose="020B0503020204020204" charset="-122"/>
              </a:rPr>
              <a:t>（</a:t>
            </a:r>
            <a:r>
              <a:rPr lang="en-US" altLang="zh-CN" sz="2400" b="1">
                <a:solidFill>
                  <a:srgbClr val="0000FF"/>
                </a:solidFill>
                <a:latin typeface="微软雅黑" panose="020B0503020204020204" charset="-122"/>
                <a:ea typeface="微软雅黑" panose="020B0503020204020204" charset="-122"/>
              </a:rPr>
              <a:t>2019</a:t>
            </a:r>
            <a:r>
              <a:rPr lang="zh-CN" altLang="en-US" sz="2400" b="1">
                <a:solidFill>
                  <a:srgbClr val="0000FF"/>
                </a:solidFill>
                <a:latin typeface="微软雅黑" panose="020B0503020204020204" charset="-122"/>
                <a:ea typeface="微软雅黑" panose="020B0503020204020204" charset="-122"/>
              </a:rPr>
              <a:t>年）</a:t>
            </a:r>
            <a:endParaRPr lang="zh-CN" altLang="en-US" sz="2400" b="1">
              <a:solidFill>
                <a:srgbClr val="0000FF"/>
              </a:solidFill>
              <a:latin typeface="微软雅黑" panose="020B0503020204020204" charset="-122"/>
              <a:ea typeface="微软雅黑" panose="020B0503020204020204" charset="-122"/>
            </a:endParaRPr>
          </a:p>
        </p:txBody>
      </p:sp>
      <p:sp>
        <p:nvSpPr>
          <p:cNvPr id="11" name="矩形 10"/>
          <p:cNvSpPr/>
          <p:nvPr/>
        </p:nvSpPr>
        <p:spPr>
          <a:xfrm>
            <a:off x="1062551" y="2173123"/>
            <a:ext cx="612429" cy="30342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20</a:t>
            </a:r>
            <a:r>
              <a:rPr kumimoji="0" lang="zh-CN" altLang="en-US" sz="24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个</a:t>
            </a:r>
            <a:endParaRPr kumimoji="0" lang="en-US" altLang="zh-CN" sz="24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rPr>
              <a:t>重点管控行业</a:t>
            </a:r>
            <a:endParaRPr kumimoji="0" lang="zh-CN" altLang="en-US" sz="2400" b="1" i="0" u="none" strike="noStrike" kern="0" cap="none" spc="0" normalizeH="0" baseline="0" noProof="0">
              <a:ln>
                <a:noFill/>
              </a:ln>
              <a:solidFill>
                <a:prstClr val="white"/>
              </a:solidFill>
              <a:effectLst/>
              <a:uLnTx/>
              <a:uFillTx/>
              <a:latin typeface="黑体" panose="02010609060101010101" charset="-122"/>
              <a:ea typeface="黑体" panose="02010609060101010101" charset="-122"/>
              <a:cs typeface="+mn-cs"/>
            </a:endParaRPr>
          </a:p>
        </p:txBody>
      </p:sp>
      <p:graphicFrame>
        <p:nvGraphicFramePr>
          <p:cNvPr id="13" name="表格 12"/>
          <p:cNvGraphicFramePr>
            <a:graphicFrameLocks noGrp="1"/>
          </p:cNvGraphicFramePr>
          <p:nvPr/>
        </p:nvGraphicFramePr>
        <p:xfrm>
          <a:off x="2357540" y="2094020"/>
          <a:ext cx="7166451" cy="3192457"/>
        </p:xfrm>
        <a:graphic>
          <a:graphicData uri="http://schemas.openxmlformats.org/drawingml/2006/table">
            <a:tbl>
              <a:tblPr>
                <a:tableStyleId>{74C1A8A3-306A-4EB7-A6B1-4F7E0EB9C5D6}</a:tableStyleId>
              </a:tblPr>
              <a:tblGrid>
                <a:gridCol w="1903986"/>
                <a:gridCol w="1380637"/>
                <a:gridCol w="1733185"/>
                <a:gridCol w="2148643"/>
              </a:tblGrid>
              <a:tr h="416407">
                <a:tc gridSpan="4">
                  <a:txBody>
                    <a:bodyPr/>
                    <a:lstStyle>
                      <a:lvl1pPr marL="0" algn="l" defTabSz="914400" rtl="0" eaLnBrk="0" latinLnBrk="0" hangingPunct="0">
                        <a:lnSpc>
                          <a:spcPct val="90000"/>
                        </a:lnSpc>
                        <a:spcBef>
                          <a:spcPct val="20000"/>
                        </a:spcBef>
                        <a:buFont typeface="Arial" panose="020B0604020202020204" pitchFamily="34" charset="0"/>
                        <a:defRPr sz="2400" kern="1200">
                          <a:solidFill>
                            <a:srgbClr val="080808"/>
                          </a:solidFill>
                          <a:latin typeface="微软雅黑" panose="020B0503020204020204" charset="-122"/>
                          <a:ea typeface="黑体" panose="02010609060101010101" charset="-122"/>
                        </a:defRPr>
                      </a:lvl1pPr>
                      <a:lvl2pPr marL="742950" indent="-28575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2pPr>
                      <a:lvl3pPr marL="11430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3pPr>
                      <a:lvl4pPr marL="16002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4pPr>
                      <a:lvl5pPr marL="2057400" indent="-228600" algn="l" defTabSz="914400" rtl="0" eaLnBrk="0" latinLnBrk="0" hangingPunct="0">
                        <a:lnSpc>
                          <a:spcPct val="90000"/>
                        </a:lnSpc>
                        <a:spcBef>
                          <a:spcPct val="20000"/>
                        </a:spcBef>
                        <a:buFont typeface="Arial" panose="020B0604020202020204" pitchFamily="34" charset="0"/>
                        <a:defRPr sz="1800" kern="1200">
                          <a:solidFill>
                            <a:schemeClr val="bg1"/>
                          </a:solidFill>
                          <a:latin typeface="微软雅黑" panose="020B0503020204020204" charset="-122"/>
                          <a:ea typeface="微软雅黑" panose="020B0503020204020204" charset="-122"/>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defRPr sz="1800" kern="1200">
                          <a:solidFill>
                            <a:schemeClr val="bg1"/>
                          </a:solidFill>
                          <a:latin typeface="微软雅黑" panose="020B0503020204020204" charset="-122"/>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a:ln>
                            <a:noFill/>
                          </a:ln>
                          <a:effectLst/>
                        </a:rPr>
                        <a:t>重点管控行业（</a:t>
                      </a:r>
                      <a:r>
                        <a:rPr kumimoji="0" lang="en-US" altLang="zh-CN" sz="2400" b="1" u="none" strike="noStrike" cap="none" normalizeH="0" baseline="0">
                          <a:ln>
                            <a:noFill/>
                          </a:ln>
                          <a:effectLst/>
                        </a:rPr>
                        <a:t>15</a:t>
                      </a:r>
                      <a:r>
                        <a:rPr kumimoji="0" lang="zh-CN" altLang="en-US" sz="2400" b="1" u="none" strike="noStrike" cap="none" normalizeH="0" baseline="0">
                          <a:ln>
                            <a:noFill/>
                          </a:ln>
                          <a:effectLst/>
                        </a:rPr>
                        <a:t>个）</a:t>
                      </a:r>
                      <a:endParaRPr kumimoji="0" lang="zh-CN" altLang="zh-CN" sz="2400" b="1" i="0" u="none" strike="noStrike" cap="none" normalizeH="0" baseline="0">
                        <a:ln>
                          <a:noFill/>
                        </a:ln>
                        <a:solidFill>
                          <a:schemeClr val="bg1"/>
                        </a:solidFill>
                        <a:effectLst/>
                        <a:latin typeface="黑体" panose="02010609060101010101" charset="-122"/>
                        <a:ea typeface="黑体" panose="02010609060101010101" charset="-122"/>
                        <a:cs typeface="Times New Roman" panose="02020603050405020304" pitchFamily="18" charset="0"/>
                      </a:endParaRPr>
                    </a:p>
                  </a:txBody>
                  <a:tcPr marL="68580" marR="68580" marT="0" marB="0" anchor="ctr" anchorCtr="1" horzOverflow="overflow"/>
                </a:tc>
                <a:tc hMerge="1">
                  <a:tcPr marL="68580" marR="6858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hMerge="1">
                  <a:tcPr marL="68580" marR="68580"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hMerge="1">
                  <a:tcPr marL="68580" marR="68580" marT="0" marB="0" anchor="ctr" anchorCtr="1" horzOverflow="overflow"/>
                </a:tc>
              </a:tr>
              <a:tr h="555210">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长流程</a:t>
                      </a:r>
                      <a:r>
                        <a:rPr lang="zh-CN" altLang="zh-CN" sz="2400" b="1" kern="1200"/>
                        <a:t>钢铁</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solidFill>
                            <a:srgbClr val="FF0000"/>
                          </a:solidFill>
                          <a:latin typeface="黑体" panose="02010609060101010101" charset="-122"/>
                          <a:ea typeface="黑体" panose="02010609060101010101" charset="-122"/>
                          <a:cs typeface="+mn-cs"/>
                        </a:rPr>
                        <a:t>火电</a:t>
                      </a:r>
                      <a:endParaRPr lang="zh-CN" altLang="en-US" sz="2400" b="1" kern="1200">
                        <a:solidFill>
                          <a:srgbClr val="FF0000"/>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solidFill>
                            <a:schemeClr val="tx1"/>
                          </a:solidFill>
                          <a:latin typeface="黑体" panose="02010609060101010101" charset="-122"/>
                          <a:ea typeface="黑体" panose="02010609060101010101" charset="-122"/>
                          <a:cs typeface="+mn-cs"/>
                        </a:rPr>
                        <a:t>电炉</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p>
                      <a:pPr marL="0" algn="ctr" defTabSz="914400" rtl="0" eaLnBrk="1" latinLnBrk="0" hangingPunct="1"/>
                      <a:r>
                        <a:rPr lang="zh-CN" altLang="en-US" sz="2400" b="1" kern="1200">
                          <a:solidFill>
                            <a:schemeClr val="tx1"/>
                          </a:solidFill>
                          <a:latin typeface="黑体" panose="02010609060101010101" charset="-122"/>
                          <a:ea typeface="黑体" panose="02010609060101010101" charset="-122"/>
                          <a:cs typeface="+mn-cs"/>
                        </a:rPr>
                        <a:t>家具制造</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r>
              <a:tr h="555210">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短流程钢铁</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solidFill>
                            <a:schemeClr val="tx1"/>
                          </a:solidFill>
                          <a:latin typeface="黑体" panose="02010609060101010101" charset="-122"/>
                          <a:ea typeface="黑体" panose="02010609060101010101" charset="-122"/>
                          <a:cs typeface="+mn-cs"/>
                        </a:rPr>
                        <a:t>焦化</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玻璃</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p>
                      <a:pPr marL="0" algn="ctr" defTabSz="914400" rtl="0" eaLnBrk="1" latinLnBrk="0" hangingPunct="1"/>
                      <a:r>
                        <a:rPr lang="zh-CN" altLang="en-US" sz="2400" b="1" kern="1200">
                          <a:solidFill>
                            <a:schemeClr val="tx1"/>
                          </a:solidFill>
                          <a:latin typeface="黑体" panose="02010609060101010101" charset="-122"/>
                          <a:ea typeface="黑体" panose="02010609060101010101" charset="-122"/>
                          <a:cs typeface="+mn-cs"/>
                        </a:rPr>
                        <a:t>包装印刷</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r>
              <a:tr h="555210">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电解铝</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水泥</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炭素</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p>
                      <a:pPr marL="0" algn="ctr" defTabSz="914400" rtl="0" eaLnBrk="1" latinLnBrk="0" hangingPunct="1"/>
                      <a:r>
                        <a:rPr lang="zh-CN" altLang="en-US" sz="2400" b="1" kern="1200">
                          <a:solidFill>
                            <a:schemeClr val="tx1"/>
                          </a:solidFill>
                          <a:latin typeface="黑体" panose="02010609060101010101" charset="-122"/>
                          <a:ea typeface="黑体" panose="02010609060101010101" charset="-122"/>
                          <a:cs typeface="+mn-cs"/>
                        </a:rPr>
                        <a:t>人造板</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r>
              <a:tr h="555210">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砖瓦</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陶瓷</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铸造</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p>
                      <a:pPr marL="0" algn="ctr" defTabSz="914400" rtl="0" eaLnBrk="1" latinLnBrk="0" hangingPunct="1"/>
                      <a:r>
                        <a:rPr lang="zh-CN" altLang="en-US" sz="2400" b="1" kern="1200">
                          <a:solidFill>
                            <a:srgbClr val="FF0000"/>
                          </a:solidFill>
                          <a:latin typeface="黑体" panose="02010609060101010101" charset="-122"/>
                          <a:ea typeface="黑体" panose="02010609060101010101" charset="-122"/>
                          <a:cs typeface="+mn-cs"/>
                        </a:rPr>
                        <a:t>塑料制造</a:t>
                      </a:r>
                      <a:endParaRPr lang="zh-CN" altLang="en-US" sz="2400" b="1" kern="1200">
                        <a:solidFill>
                          <a:srgbClr val="FF0000"/>
                        </a:solidFill>
                        <a:latin typeface="黑体" panose="02010609060101010101" charset="-122"/>
                        <a:ea typeface="黑体" panose="02010609060101010101" charset="-122"/>
                        <a:cs typeface="+mn-cs"/>
                      </a:endParaRPr>
                    </a:p>
                  </a:txBody>
                  <a:tcPr marL="121920" marR="121920" marT="60960" marB="60960"/>
                </a:tc>
              </a:tr>
              <a:tr h="555210">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煤制氮肥</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岩棉</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lvl1pPr marL="0" algn="l" defTabSz="914400" rtl="0" eaLnBrk="1" latinLnBrk="0" hangingPunct="1">
                        <a:defRPr sz="1800" kern="1200">
                          <a:solidFill>
                            <a:schemeClr val="tx1"/>
                          </a:solidFill>
                          <a:latin typeface="等线"/>
                        </a:defRPr>
                      </a:lvl1pPr>
                      <a:lvl2pPr marL="457200" algn="l" defTabSz="914400" rtl="0" eaLnBrk="1" latinLnBrk="0" hangingPunct="1">
                        <a:defRPr sz="1800" kern="1200">
                          <a:solidFill>
                            <a:schemeClr val="tx1"/>
                          </a:solidFill>
                          <a:latin typeface="等线"/>
                        </a:defRPr>
                      </a:lvl2pPr>
                      <a:lvl3pPr marL="914400" algn="l" defTabSz="914400" rtl="0" eaLnBrk="1" latinLnBrk="0" hangingPunct="1">
                        <a:defRPr sz="1800" kern="1200">
                          <a:solidFill>
                            <a:schemeClr val="tx1"/>
                          </a:solidFill>
                          <a:latin typeface="等线"/>
                        </a:defRPr>
                      </a:lvl3pPr>
                      <a:lvl4pPr marL="1371600" algn="l" defTabSz="914400" rtl="0" eaLnBrk="1" latinLnBrk="0" hangingPunct="1">
                        <a:defRPr sz="1800" kern="1200">
                          <a:solidFill>
                            <a:schemeClr val="tx1"/>
                          </a:solidFill>
                          <a:latin typeface="等线"/>
                        </a:defRPr>
                      </a:lvl4pPr>
                      <a:lvl5pPr marL="1828800" algn="l" defTabSz="914400" rtl="0" eaLnBrk="1" latinLnBrk="0" hangingPunct="1">
                        <a:defRPr sz="1800" kern="1200">
                          <a:solidFill>
                            <a:schemeClr val="tx1"/>
                          </a:solidFill>
                          <a:latin typeface="等线"/>
                        </a:defRPr>
                      </a:lvl5pPr>
                      <a:lvl6pPr marL="2286000" algn="l" defTabSz="914400" rtl="0" eaLnBrk="1" latinLnBrk="0" hangingPunct="1">
                        <a:defRPr sz="1800" kern="1200">
                          <a:solidFill>
                            <a:schemeClr val="tx1"/>
                          </a:solidFill>
                          <a:latin typeface="等线"/>
                        </a:defRPr>
                      </a:lvl6pPr>
                      <a:lvl7pPr marL="2743200" algn="l" defTabSz="914400" rtl="0" eaLnBrk="1" latinLnBrk="0" hangingPunct="1">
                        <a:defRPr sz="1800" kern="1200">
                          <a:solidFill>
                            <a:schemeClr val="tx1"/>
                          </a:solidFill>
                          <a:latin typeface="等线"/>
                        </a:defRPr>
                      </a:lvl7pPr>
                      <a:lvl8pPr marL="3200400" algn="l" defTabSz="914400" rtl="0" eaLnBrk="1" latinLnBrk="0" hangingPunct="1">
                        <a:defRPr sz="1800" kern="1200">
                          <a:solidFill>
                            <a:schemeClr val="tx1"/>
                          </a:solidFill>
                          <a:latin typeface="等线"/>
                        </a:defRPr>
                      </a:lvl8pPr>
                      <a:lvl9pPr marL="3657600" algn="l" defTabSz="914400" rtl="0" eaLnBrk="1" latinLnBrk="0" hangingPunct="1">
                        <a:defRPr sz="1800" kern="1200">
                          <a:solidFill>
                            <a:schemeClr val="tx1"/>
                          </a:solidFill>
                          <a:latin typeface="等线"/>
                        </a:defRPr>
                      </a:lvl9pPr>
                    </a:lstStyle>
                    <a:p>
                      <a:pPr marL="0" algn="ctr" defTabSz="914400" rtl="0" eaLnBrk="1" latinLnBrk="0" hangingPunct="1"/>
                      <a:r>
                        <a:rPr lang="zh-CN" altLang="en-US" sz="2400" b="1" kern="1200"/>
                        <a:t>涂料</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c>
                  <a:txBody>
                    <a:bodyPr/>
                    <a:lstStyle/>
                    <a:p>
                      <a:pPr marL="0" algn="ctr" defTabSz="914400" rtl="0" eaLnBrk="1" latinLnBrk="0" hangingPunct="1"/>
                      <a:r>
                        <a:rPr lang="zh-CN" altLang="en-US" sz="2400" b="1" kern="1200">
                          <a:solidFill>
                            <a:schemeClr val="tx1"/>
                          </a:solidFill>
                          <a:latin typeface="黑体" panose="02010609060101010101" charset="-122"/>
                          <a:ea typeface="黑体" panose="02010609060101010101" charset="-122"/>
                          <a:cs typeface="+mn-cs"/>
                        </a:rPr>
                        <a:t>橡胶制品制造</a:t>
                      </a:r>
                      <a:endParaRPr lang="zh-CN" altLang="en-US" sz="2400" b="1" kern="1200">
                        <a:solidFill>
                          <a:schemeClr val="tx1"/>
                        </a:solidFill>
                        <a:latin typeface="黑体" panose="02010609060101010101" charset="-122"/>
                        <a:ea typeface="黑体" panose="02010609060101010101" charset="-122"/>
                        <a:cs typeface="+mn-cs"/>
                      </a:endParaRPr>
                    </a:p>
                  </a:txBody>
                  <a:tcPr marL="121920" marR="121920" marT="60960" marB="60960"/>
                </a:tc>
              </a:tr>
            </a:tbl>
          </a:graphicData>
        </a:graphic>
      </p:graphicFrame>
      <p:sp>
        <p:nvSpPr>
          <p:cNvPr id="19" name="矩形 18"/>
          <p:cNvSpPr/>
          <p:nvPr/>
        </p:nvSpPr>
        <p:spPr>
          <a:xfrm>
            <a:off x="10030408" y="2402880"/>
            <a:ext cx="1993208" cy="72008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红色预警</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20" name="矩形 19"/>
          <p:cNvSpPr/>
          <p:nvPr/>
        </p:nvSpPr>
        <p:spPr>
          <a:xfrm>
            <a:off x="10030406" y="3266976"/>
            <a:ext cx="1993209" cy="72008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橙色预警</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21" name="矩形 20"/>
          <p:cNvSpPr/>
          <p:nvPr/>
        </p:nvSpPr>
        <p:spPr>
          <a:xfrm>
            <a:off x="10030406" y="4131072"/>
            <a:ext cx="1993210" cy="720080"/>
          </a:xfrm>
          <a:prstGeom prst="rect">
            <a:avLst/>
          </a:prstGeom>
          <a:solidFill>
            <a:srgbClr val="FFFF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rPr>
              <a:t>黄色预警</a:t>
            </a:r>
            <a:endParaRPr kumimoji="0" lang="zh-CN" altLang="en-US" sz="2800" b="1" i="0" u="none" strike="noStrike" kern="0" cap="none" spc="0" normalizeH="0" baseline="0" noProof="0">
              <a:ln>
                <a:noFill/>
              </a:ln>
              <a:effectLst/>
              <a:uLnTx/>
              <a:uFillTx/>
              <a:latin typeface="黑体" panose="02010609060101010101" charset="-122"/>
              <a:ea typeface="黑体" panose="02010609060101010101" charset="-122"/>
              <a:cs typeface="+mn-cs"/>
            </a:endParaRPr>
          </a:p>
        </p:txBody>
      </p:sp>
      <p:sp>
        <p:nvSpPr>
          <p:cNvPr id="23" name="矩形 22"/>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2" name="文本框 1"/>
          <p:cNvSpPr txBox="1"/>
          <p:nvPr/>
        </p:nvSpPr>
        <p:spPr>
          <a:xfrm>
            <a:off x="1202509" y="5518586"/>
            <a:ext cx="8659947" cy="984500"/>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u"/>
            </a:pPr>
            <a:r>
              <a:rPr lang="zh-CN" altLang="en-US" sz="2400" b="1">
                <a:latin typeface="黑体" panose="02010609060101010101" charset="-122"/>
                <a:ea typeface="黑体" panose="02010609060101010101" charset="-122"/>
              </a:rPr>
              <a:t>区、县应急预案工业源行业管控措施参照执行，</a:t>
            </a:r>
            <a:r>
              <a:rPr lang="zh-CN" altLang="en-US" sz="2400" b="1">
                <a:solidFill>
                  <a:srgbClr val="FF0000"/>
                </a:solidFill>
                <a:latin typeface="黑体" panose="02010609060101010101" charset="-122"/>
                <a:ea typeface="黑体" panose="02010609060101010101" charset="-122"/>
              </a:rPr>
              <a:t>只可加严</a:t>
            </a:r>
            <a:r>
              <a:rPr lang="zh-CN" altLang="en-US" sz="2400" b="1">
                <a:latin typeface="黑体" panose="02010609060101010101" charset="-122"/>
                <a:ea typeface="黑体" panose="02010609060101010101" charset="-122"/>
              </a:rPr>
              <a:t>；</a:t>
            </a:r>
            <a:endParaRPr lang="en-US" altLang="zh-CN" sz="2400" b="1">
              <a:latin typeface="黑体" panose="02010609060101010101" charset="-122"/>
              <a:ea typeface="黑体" panose="02010609060101010101" charset="-122"/>
            </a:endParaRPr>
          </a:p>
          <a:p>
            <a:pPr marL="342900" indent="-342900" algn="just">
              <a:lnSpc>
                <a:spcPct val="130000"/>
              </a:lnSpc>
              <a:buFont typeface="Wingdings" panose="05000000000000000000" pitchFamily="2" charset="2"/>
              <a:buChar char="u"/>
            </a:pPr>
            <a:r>
              <a:rPr lang="zh-CN" altLang="en-US" sz="2400" b="1">
                <a:latin typeface="黑体" panose="02010609060101010101" charset="-122"/>
                <a:ea typeface="黑体" panose="02010609060101010101" charset="-122"/>
              </a:rPr>
              <a:t>地区可根据自身特色增加</a:t>
            </a:r>
            <a:r>
              <a:rPr lang="zh-CN" altLang="en-US" sz="2400" b="1">
                <a:solidFill>
                  <a:srgbClr val="FF0000"/>
                </a:solidFill>
                <a:latin typeface="黑体" panose="02010609060101010101" charset="-122"/>
                <a:ea typeface="黑体" panose="02010609060101010101" charset="-122"/>
              </a:rPr>
              <a:t>地区重点行业</a:t>
            </a:r>
            <a:endParaRPr lang="zh-CN" altLang="en-US" sz="2400" b="1">
              <a:solidFill>
                <a:srgbClr val="FF0000"/>
              </a:solidFill>
              <a:latin typeface="黑体" panose="02010609060101010101" charset="-122"/>
              <a:ea typeface="黑体" panose="02010609060101010101"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368766" y="129218"/>
            <a:ext cx="9144000" cy="6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zh-CN" altLang="en-US" sz="3600">
                <a:solidFill>
                  <a:schemeClr val="tx2"/>
                </a:solidFill>
                <a:latin typeface="微软雅黑" panose="020B0503020204020204" charset="-122"/>
                <a:ea typeface="微软雅黑" panose="020B0503020204020204" charset="-122"/>
              </a:rPr>
              <a:t>应急预案体系</a:t>
            </a:r>
            <a:endParaRPr lang="zh-CN" altLang="zh-CN" sz="3600">
              <a:solidFill>
                <a:schemeClr val="tx2"/>
              </a:solidFill>
              <a:latin typeface="微软雅黑" panose="020B0503020204020204" charset="-122"/>
              <a:ea typeface="微软雅黑" panose="020B0503020204020204" charset="-122"/>
            </a:endParaRPr>
          </a:p>
        </p:txBody>
      </p:sp>
      <p:sp>
        <p:nvSpPr>
          <p:cNvPr id="95" name="矩形 9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327456" y="103143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组织机构</a:t>
            </a:r>
            <a:endParaRPr lang="zh-CN" altLang="en-US" sz="2800" b="1">
              <a:solidFill>
                <a:srgbClr val="0000FF"/>
              </a:solidFill>
              <a:latin typeface="微软雅黑" panose="020B0503020204020204" charset="-122"/>
              <a:ea typeface="微软雅黑" panose="020B0503020204020204" charset="-122"/>
            </a:endParaRPr>
          </a:p>
        </p:txBody>
      </p:sp>
      <p:sp>
        <p:nvSpPr>
          <p:cNvPr id="8" name="矩形 7"/>
          <p:cNvSpPr/>
          <p:nvPr/>
        </p:nvSpPr>
        <p:spPr>
          <a:xfrm>
            <a:off x="1066800" y="1686095"/>
            <a:ext cx="9779000" cy="1667764"/>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400" b="1" kern="0">
                <a:solidFill>
                  <a:sysClr val="windowText" lastClr="000000">
                    <a:hueOff val="0"/>
                    <a:satOff val="0"/>
                    <a:lumOff val="0"/>
                    <a:alphaOff val="0"/>
                  </a:sysClr>
                </a:solidFill>
                <a:latin typeface="黑体" panose="02010609060101010101" charset="-122"/>
                <a:ea typeface="黑体" panose="02010609060101010101" charset="-122"/>
              </a:rPr>
              <a:t>应急指挥部：总指挥、副总指挥、办公室主任、成员等</a:t>
            </a:r>
            <a:endParaRPr lang="en-US" altLang="zh-CN" sz="2400" b="1" kern="0">
              <a:solidFill>
                <a:sysClr val="windowText" lastClr="000000">
                  <a:hueOff val="0"/>
                  <a:satOff val="0"/>
                  <a:lumOff val="0"/>
                  <a:alphaOff val="0"/>
                </a:sysClr>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kern="0">
                <a:solidFill>
                  <a:srgbClr val="FF0000"/>
                </a:solidFill>
                <a:latin typeface="黑体" panose="02010609060101010101" charset="-122"/>
                <a:ea typeface="黑体" panose="02010609060101010101" charset="-122"/>
              </a:rPr>
              <a:t>应急指挥部办公室职责</a:t>
            </a:r>
            <a:endParaRPr lang="en-US" altLang="zh-CN" sz="2400" b="1" kern="0">
              <a:solidFill>
                <a:srgbClr val="FF0000"/>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kern="0">
                <a:solidFill>
                  <a:srgbClr val="FF0000"/>
                </a:solidFill>
                <a:latin typeface="黑体" panose="02010609060101010101" charset="-122"/>
                <a:ea typeface="黑体" panose="02010609060101010101" charset="-122"/>
              </a:rPr>
              <a:t>成员职责分工</a:t>
            </a:r>
            <a:endParaRPr lang="zh-CN" altLang="en-US" sz="2400" b="1" kern="0">
              <a:solidFill>
                <a:srgbClr val="FF0000"/>
              </a:solidFill>
              <a:latin typeface="黑体" panose="02010609060101010101" charset="-122"/>
              <a:ea typeface="黑体" panose="02010609060101010101" charset="-122"/>
            </a:endParaRPr>
          </a:p>
        </p:txBody>
      </p:sp>
      <p:sp>
        <p:nvSpPr>
          <p:cNvPr id="9" name="文本框 8"/>
          <p:cNvSpPr txBox="1"/>
          <p:nvPr/>
        </p:nvSpPr>
        <p:spPr>
          <a:xfrm>
            <a:off x="327456" y="3490477"/>
            <a:ext cx="2082621"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组织保障</a:t>
            </a:r>
            <a:endParaRPr lang="zh-CN" altLang="en-US" sz="2800" b="1">
              <a:solidFill>
                <a:srgbClr val="0000FF"/>
              </a:solidFill>
              <a:latin typeface="微软雅黑" panose="020B0503020204020204" charset="-122"/>
              <a:ea typeface="微软雅黑" panose="020B0503020204020204" charset="-122"/>
            </a:endParaRPr>
          </a:p>
        </p:txBody>
      </p:sp>
      <p:sp>
        <p:nvSpPr>
          <p:cNvPr id="10" name="矩形 9"/>
          <p:cNvSpPr/>
          <p:nvPr/>
        </p:nvSpPr>
        <p:spPr>
          <a:xfrm>
            <a:off x="1066800" y="4338023"/>
            <a:ext cx="2404188" cy="1667764"/>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400" b="1" kern="0">
                <a:solidFill>
                  <a:sysClr val="windowText" lastClr="000000">
                    <a:hueOff val="0"/>
                    <a:satOff val="0"/>
                    <a:lumOff val="0"/>
                    <a:alphaOff val="0"/>
                  </a:sysClr>
                </a:solidFill>
                <a:latin typeface="黑体" panose="02010609060101010101" charset="-122"/>
                <a:ea typeface="黑体" panose="02010609060101010101" charset="-122"/>
              </a:rPr>
              <a:t>加强组织领导</a:t>
            </a:r>
            <a:endParaRPr lang="en-US" altLang="zh-CN" sz="2400" b="1" kern="0">
              <a:solidFill>
                <a:sysClr val="windowText" lastClr="000000">
                  <a:hueOff val="0"/>
                  <a:satOff val="0"/>
                  <a:lumOff val="0"/>
                  <a:alphaOff val="0"/>
                </a:sysClr>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kern="0">
                <a:solidFill>
                  <a:sysClr val="windowText" lastClr="000000">
                    <a:hueOff val="0"/>
                    <a:satOff val="0"/>
                    <a:lumOff val="0"/>
                    <a:alphaOff val="0"/>
                  </a:sysClr>
                </a:solidFill>
                <a:latin typeface="黑体" panose="02010609060101010101" charset="-122"/>
                <a:ea typeface="黑体" panose="02010609060101010101" charset="-122"/>
              </a:rPr>
              <a:t>完善配套措施</a:t>
            </a:r>
            <a:endParaRPr lang="en-US" altLang="zh-CN" sz="2400" b="1" kern="0">
              <a:solidFill>
                <a:sysClr val="windowText" lastClr="000000">
                  <a:hueOff val="0"/>
                  <a:satOff val="0"/>
                  <a:lumOff val="0"/>
                  <a:alphaOff val="0"/>
                </a:sysClr>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kern="0">
                <a:latin typeface="黑体" panose="02010609060101010101" charset="-122"/>
                <a:ea typeface="黑体" panose="02010609060101010101" charset="-122"/>
              </a:rPr>
              <a:t>强化应急坚守</a:t>
            </a:r>
            <a:endParaRPr lang="zh-CN" altLang="en-US" sz="2400" b="1" kern="0">
              <a:latin typeface="黑体" panose="02010609060101010101" charset="-122"/>
              <a:ea typeface="黑体" panose="02010609060101010101" charset="-122"/>
            </a:endParaRPr>
          </a:p>
        </p:txBody>
      </p:sp>
      <p:sp>
        <p:nvSpPr>
          <p:cNvPr id="11" name="矩形 10"/>
          <p:cNvSpPr/>
          <p:nvPr/>
        </p:nvSpPr>
        <p:spPr>
          <a:xfrm>
            <a:off x="4251648" y="4338023"/>
            <a:ext cx="2404188" cy="1667764"/>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400" b="1" kern="0">
                <a:solidFill>
                  <a:sysClr val="windowText" lastClr="000000">
                    <a:hueOff val="0"/>
                    <a:satOff val="0"/>
                    <a:lumOff val="0"/>
                    <a:alphaOff val="0"/>
                  </a:sysClr>
                </a:solidFill>
                <a:latin typeface="黑体" panose="02010609060101010101" charset="-122"/>
                <a:ea typeface="黑体" panose="02010609060101010101" charset="-122"/>
              </a:rPr>
              <a:t>严格督查考核</a:t>
            </a:r>
            <a:endParaRPr lang="en-US" altLang="zh-CN" sz="2400" b="1" kern="0">
              <a:solidFill>
                <a:sysClr val="windowText" lastClr="000000">
                  <a:hueOff val="0"/>
                  <a:satOff val="0"/>
                  <a:lumOff val="0"/>
                  <a:alphaOff val="0"/>
                </a:sysClr>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kern="0">
                <a:solidFill>
                  <a:sysClr val="windowText" lastClr="000000">
                    <a:hueOff val="0"/>
                    <a:satOff val="0"/>
                    <a:lumOff val="0"/>
                    <a:alphaOff val="0"/>
                  </a:sysClr>
                </a:solidFill>
                <a:latin typeface="黑体" panose="02010609060101010101" charset="-122"/>
                <a:ea typeface="黑体" panose="02010609060101010101" charset="-122"/>
              </a:rPr>
              <a:t>加宣传引导</a:t>
            </a:r>
            <a:endParaRPr lang="en-US" altLang="zh-CN" sz="2400" b="1" kern="0">
              <a:solidFill>
                <a:sysClr val="windowText" lastClr="000000">
                  <a:hueOff val="0"/>
                  <a:satOff val="0"/>
                  <a:lumOff val="0"/>
                  <a:alphaOff val="0"/>
                </a:sysClr>
              </a:solidFill>
              <a:latin typeface="黑体" panose="02010609060101010101" charset="-122"/>
              <a:ea typeface="黑体" panose="02010609060101010101" charset="-122"/>
            </a:endParaRPr>
          </a:p>
          <a:p>
            <a:pPr marL="342900" lvl="0" indent="-342900">
              <a:lnSpc>
                <a:spcPct val="150000"/>
              </a:lnSpc>
              <a:buFont typeface="Wingdings" panose="05000000000000000000" pitchFamily="2" charset="2"/>
              <a:buChar char="l"/>
            </a:pPr>
            <a:r>
              <a:rPr lang="zh-CN" altLang="en-US" sz="2400" b="1" kern="0">
                <a:solidFill>
                  <a:sysClr val="windowText" lastClr="000000">
                    <a:hueOff val="0"/>
                    <a:satOff val="0"/>
                    <a:lumOff val="0"/>
                    <a:alphaOff val="0"/>
                  </a:sysClr>
                </a:solidFill>
                <a:latin typeface="黑体" panose="02010609060101010101" charset="-122"/>
                <a:ea typeface="黑体" panose="02010609060101010101" charset="-122"/>
              </a:rPr>
              <a:t>强化公众监督</a:t>
            </a:r>
            <a:endParaRPr lang="zh-CN" altLang="en-US" sz="2400" b="1" kern="0">
              <a:solidFill>
                <a:srgbClr val="FF0000"/>
              </a:solidFill>
              <a:latin typeface="黑体" panose="02010609060101010101" charset="-122"/>
              <a:ea typeface="黑体" panose="02010609060101010101"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5904"/>
            <a:ext cx="12192000" cy="2563314"/>
          </a:xfrm>
          <a:prstGeom prst="rect">
            <a:avLst/>
          </a:prstGeom>
          <a:solidFill>
            <a:schemeClr val="accent5">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eaLnBrk="1" hangingPunct="1">
              <a:defRPr/>
            </a:pPr>
            <a:endParaRPr kumimoji="1" lang="zh-CN" altLang="en-US" sz="3200">
              <a:latin typeface="微软雅黑" panose="020B0503020204020204" charset="-122"/>
              <a:ea typeface="微软雅黑" panose="020B0503020204020204" charset="-122"/>
            </a:endParaRPr>
          </a:p>
        </p:txBody>
      </p:sp>
      <p:sp>
        <p:nvSpPr>
          <p:cNvPr id="4" name="文本框 10"/>
          <p:cNvSpPr txBox="1">
            <a:spLocks noChangeArrowheads="1"/>
          </p:cNvSpPr>
          <p:nvPr/>
        </p:nvSpPr>
        <p:spPr bwMode="auto">
          <a:xfrm>
            <a:off x="3021564" y="2819709"/>
            <a:ext cx="61488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None/>
            </a:pPr>
            <a:r>
              <a:rPr kumimoji="1" lang="zh-CN" altLang="en-US" sz="4400" b="1">
                <a:latin typeface="微软雅黑" panose="020B0503020204020204" charset="-122"/>
                <a:ea typeface="微软雅黑" panose="020B0503020204020204" charset="-122"/>
              </a:rPr>
              <a:t>应急减排清单填报规范</a:t>
            </a:r>
            <a:endParaRPr kumimoji="1" lang="zh-CN" altLang="en-US" sz="4400" b="1">
              <a:latin typeface="微软雅黑" panose="020B0503020204020204" charset="-122"/>
              <a:ea typeface="微软雅黑" panose="020B0503020204020204" charset="-122"/>
            </a:endParaRPr>
          </a:p>
        </p:txBody>
      </p:sp>
      <p:cxnSp>
        <p:nvCxnSpPr>
          <p:cNvPr id="5" name="直线连接符 5"/>
          <p:cNvCxnSpPr/>
          <p:nvPr/>
        </p:nvCxnSpPr>
        <p:spPr>
          <a:xfrm>
            <a:off x="3135081" y="3589150"/>
            <a:ext cx="5688000" cy="58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0" y="201967"/>
            <a:ext cx="9144000" cy="619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应急减排清单编制的意义</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3" name="文本框 2"/>
          <p:cNvSpPr txBox="1"/>
          <p:nvPr/>
        </p:nvSpPr>
        <p:spPr>
          <a:xfrm>
            <a:off x="1959428" y="1529994"/>
            <a:ext cx="8708572" cy="4480842"/>
          </a:xfrm>
          <a:prstGeom prst="rect">
            <a:avLst/>
          </a:prstGeom>
          <a:noFill/>
        </p:spPr>
        <p:txBody>
          <a:bodyPr wrap="square" rtlCol="0">
            <a:spAutoFit/>
          </a:bodyPr>
          <a:lstStyle/>
          <a:p>
            <a:pPr marL="342900" indent="-342900" algn="just">
              <a:lnSpc>
                <a:spcPct val="130000"/>
              </a:lnSpc>
              <a:spcAft>
                <a:spcPts val="1200"/>
              </a:spcAft>
              <a:buFont typeface="Wingdings" panose="05000000000000000000" pitchFamily="2" charset="2"/>
              <a:buChar char="l"/>
            </a:pPr>
            <a:r>
              <a:rPr lang="zh-CN" altLang="en-US" sz="2400">
                <a:latin typeface="黑体" panose="02010609060101010101" charset="-122"/>
                <a:ea typeface="黑体" panose="02010609060101010101" charset="-122"/>
              </a:rPr>
              <a:t>根据不同污染源采取</a:t>
            </a:r>
            <a:r>
              <a:rPr lang="zh-CN" altLang="en-US" sz="2400">
                <a:solidFill>
                  <a:srgbClr val="FF0000"/>
                </a:solidFill>
                <a:latin typeface="黑体" panose="02010609060101010101" charset="-122"/>
                <a:ea typeface="黑体" panose="02010609060101010101" charset="-122"/>
              </a:rPr>
              <a:t>差异化管控</a:t>
            </a:r>
            <a:r>
              <a:rPr lang="zh-CN" altLang="en-US" sz="2400">
                <a:latin typeface="黑体" panose="02010609060101010101" charset="-122"/>
                <a:ea typeface="黑体" panose="02010609060101010101" charset="-122"/>
              </a:rPr>
              <a:t>方式，推进环境空气质量改善工作实现</a:t>
            </a:r>
            <a:r>
              <a:rPr lang="zh-CN" altLang="en-US" sz="2400">
                <a:solidFill>
                  <a:srgbClr val="FF0000"/>
                </a:solidFill>
                <a:latin typeface="黑体" panose="02010609060101010101" charset="-122"/>
                <a:ea typeface="黑体" panose="02010609060101010101" charset="-122"/>
              </a:rPr>
              <a:t>精细化管理</a:t>
            </a:r>
            <a:r>
              <a:rPr lang="zh-CN" altLang="en-US" sz="2400">
                <a:latin typeface="黑体" panose="02010609060101010101" charset="-122"/>
                <a:ea typeface="黑体" panose="02010609060101010101" charset="-122"/>
              </a:rPr>
              <a:t>。</a:t>
            </a:r>
            <a:endParaRPr lang="en-US" altLang="zh-CN" sz="2400">
              <a:latin typeface="黑体" panose="02010609060101010101" charset="-122"/>
              <a:ea typeface="黑体" panose="02010609060101010101" charset="-122"/>
            </a:endParaRPr>
          </a:p>
          <a:p>
            <a:pPr marL="342900" indent="-342900" algn="just">
              <a:lnSpc>
                <a:spcPct val="130000"/>
              </a:lnSpc>
              <a:spcAft>
                <a:spcPts val="1200"/>
              </a:spcAft>
              <a:buFont typeface="Wingdings" panose="05000000000000000000" pitchFamily="2" charset="2"/>
              <a:buChar char="l"/>
            </a:pPr>
            <a:r>
              <a:rPr lang="zh-CN" altLang="en-US" sz="2400">
                <a:latin typeface="黑体" panose="02010609060101010101" charset="-122"/>
                <a:ea typeface="黑体" panose="02010609060101010101" charset="-122"/>
              </a:rPr>
              <a:t>针对不同预警级别，开展</a:t>
            </a:r>
            <a:r>
              <a:rPr lang="zh-CN" altLang="en-US" sz="2400">
                <a:solidFill>
                  <a:srgbClr val="FF0000"/>
                </a:solidFill>
                <a:latin typeface="黑体" panose="02010609060101010101" charset="-122"/>
                <a:ea typeface="黑体" panose="02010609060101010101" charset="-122"/>
              </a:rPr>
              <a:t>适度、有效的污染物减排</a:t>
            </a:r>
            <a:r>
              <a:rPr lang="zh-CN" altLang="en-US" sz="2400">
                <a:latin typeface="黑体" panose="02010609060101010101" charset="-122"/>
                <a:ea typeface="黑体" panose="02010609060101010101" charset="-122"/>
              </a:rPr>
              <a:t>，是落实应急减排工作的基础。</a:t>
            </a:r>
            <a:endParaRPr lang="en-US" altLang="zh-CN" sz="2400">
              <a:latin typeface="黑体" panose="02010609060101010101" charset="-122"/>
              <a:ea typeface="黑体" panose="02010609060101010101" charset="-122"/>
            </a:endParaRPr>
          </a:p>
          <a:p>
            <a:pPr marL="342900" indent="-342900" algn="just">
              <a:lnSpc>
                <a:spcPct val="130000"/>
              </a:lnSpc>
              <a:spcAft>
                <a:spcPts val="1200"/>
              </a:spcAft>
              <a:buFont typeface="Wingdings" panose="05000000000000000000" pitchFamily="2" charset="2"/>
              <a:buChar char="l"/>
            </a:pPr>
            <a:r>
              <a:rPr lang="zh-CN" altLang="en-US" sz="2400">
                <a:latin typeface="黑体" panose="02010609060101010101" charset="-122"/>
                <a:ea typeface="黑体" panose="02010609060101010101" charset="-122"/>
              </a:rPr>
              <a:t>实现重污染应对工作</a:t>
            </a:r>
            <a:r>
              <a:rPr lang="zh-CN" altLang="en-US" sz="2400">
                <a:solidFill>
                  <a:srgbClr val="FF0000"/>
                </a:solidFill>
                <a:latin typeface="黑体" panose="02010609060101010101" charset="-122"/>
                <a:ea typeface="黑体" panose="02010609060101010101" charset="-122"/>
              </a:rPr>
              <a:t>有的放矢</a:t>
            </a:r>
            <a:r>
              <a:rPr lang="zh-CN" altLang="en-US" sz="2400">
                <a:latin typeface="黑体" panose="02010609060101010101" charset="-122"/>
                <a:ea typeface="黑体" panose="02010609060101010101" charset="-122"/>
              </a:rPr>
              <a:t>。</a:t>
            </a:r>
            <a:endParaRPr lang="en-US" altLang="zh-CN" sz="2400">
              <a:latin typeface="黑体" panose="02010609060101010101" charset="-122"/>
              <a:ea typeface="黑体" panose="02010609060101010101" charset="-122"/>
            </a:endParaRPr>
          </a:p>
          <a:p>
            <a:pPr marL="342900" indent="-342900" algn="just">
              <a:lnSpc>
                <a:spcPct val="130000"/>
              </a:lnSpc>
              <a:spcAft>
                <a:spcPts val="1200"/>
              </a:spcAft>
              <a:buFont typeface="Wingdings" panose="05000000000000000000" pitchFamily="2" charset="2"/>
              <a:buChar char="l"/>
            </a:pPr>
            <a:r>
              <a:rPr lang="zh-CN" altLang="en-US" sz="2400">
                <a:latin typeface="黑体" panose="02010609060101010101" charset="-122"/>
                <a:ea typeface="黑体" panose="02010609060101010101" charset="-122"/>
              </a:rPr>
              <a:t>为</a:t>
            </a:r>
            <a:r>
              <a:rPr lang="zh-CN" altLang="en-US" sz="2400">
                <a:solidFill>
                  <a:srgbClr val="FF0000"/>
                </a:solidFill>
                <a:latin typeface="黑体" panose="02010609060101010101" charset="-122"/>
                <a:ea typeface="黑体" panose="02010609060101010101" charset="-122"/>
              </a:rPr>
              <a:t>大气污染防治强化监督帮扶</a:t>
            </a:r>
            <a:r>
              <a:rPr lang="zh-CN" altLang="en-US" sz="2400">
                <a:latin typeface="黑体" panose="02010609060101010101" charset="-122"/>
                <a:ea typeface="黑体" panose="02010609060101010101" charset="-122"/>
              </a:rPr>
              <a:t>提供重要抓手。</a:t>
            </a:r>
            <a:endParaRPr lang="en-US" altLang="zh-CN" sz="2400">
              <a:latin typeface="黑体" panose="02010609060101010101" charset="-122"/>
              <a:ea typeface="黑体" panose="02010609060101010101" charset="-122"/>
            </a:endParaRPr>
          </a:p>
          <a:p>
            <a:pPr marL="342900" indent="-342900" algn="just">
              <a:lnSpc>
                <a:spcPct val="130000"/>
              </a:lnSpc>
              <a:spcAft>
                <a:spcPts val="1200"/>
              </a:spcAft>
              <a:buFont typeface="Wingdings" panose="05000000000000000000" pitchFamily="2" charset="2"/>
              <a:buChar char="l"/>
            </a:pPr>
            <a:r>
              <a:rPr lang="zh-CN" altLang="en-US" sz="2400">
                <a:latin typeface="黑体" panose="02010609060101010101" charset="-122"/>
                <a:ea typeface="黑体" panose="02010609060101010101" charset="-122"/>
              </a:rPr>
              <a:t>从无到有、不断完善的过程是科学化、精准化污染防治历程的</a:t>
            </a:r>
            <a:r>
              <a:rPr lang="zh-CN" altLang="en-US" sz="2400">
                <a:solidFill>
                  <a:srgbClr val="FF0000"/>
                </a:solidFill>
                <a:latin typeface="黑体" panose="02010609060101010101" charset="-122"/>
                <a:ea typeface="黑体" panose="02010609060101010101" charset="-122"/>
              </a:rPr>
              <a:t>切入点和着力点</a:t>
            </a:r>
            <a:r>
              <a:rPr lang="zh-CN" altLang="en-US" sz="2400">
                <a:latin typeface="黑体" panose="02010609060101010101" charset="-122"/>
                <a:ea typeface="黑体" panose="02010609060101010101" charset="-122"/>
              </a:rPr>
              <a:t>，为持续推动大气污染防治工作筑牢基础。</a:t>
            </a:r>
            <a:endParaRPr lang="en-US" altLang="zh-CN" sz="2400">
              <a:latin typeface="黑体" panose="02010609060101010101" charset="-122"/>
              <a:ea typeface="黑体" panose="02010609060101010101" charset="-122"/>
            </a:endParaRPr>
          </a:p>
        </p:txBody>
      </p:sp>
      <p:sp>
        <p:nvSpPr>
          <p:cNvPr id="4" name="矩形 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0" y="1774264"/>
            <a:ext cx="12192000" cy="52835"/>
          </a:xfrm>
          <a:prstGeom prst="rect">
            <a:avLst/>
          </a:prstGeom>
          <a:solidFill>
            <a:srgbClr val="C00000"/>
          </a:solidFill>
          <a:ln>
            <a:solidFill>
              <a:srgbClr val="C00000"/>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a:ea typeface="华文细黑"/>
              <a:cs typeface="+mn-cs"/>
            </a:endParaRPr>
          </a:p>
        </p:txBody>
      </p:sp>
      <p:sp>
        <p:nvSpPr>
          <p:cNvPr id="7" name="矩形 6"/>
          <p:cNvSpPr/>
          <p:nvPr/>
        </p:nvSpPr>
        <p:spPr>
          <a:xfrm>
            <a:off x="0" y="3895164"/>
            <a:ext cx="12192000" cy="52835"/>
          </a:xfrm>
          <a:prstGeom prst="rect">
            <a:avLst/>
          </a:prstGeom>
          <a:solidFill>
            <a:srgbClr val="C00000"/>
          </a:solidFill>
          <a:ln>
            <a:solidFill>
              <a:srgbClr val="C00000"/>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华文细黑"/>
              <a:ea typeface="华文细黑"/>
              <a:cs typeface="+mn-cs"/>
            </a:endParaRPr>
          </a:p>
        </p:txBody>
      </p:sp>
      <p:sp>
        <p:nvSpPr>
          <p:cNvPr id="9" name="矩形 8"/>
          <p:cNvSpPr/>
          <p:nvPr/>
        </p:nvSpPr>
        <p:spPr>
          <a:xfrm>
            <a:off x="184721" y="260717"/>
            <a:ext cx="8352928" cy="706755"/>
          </a:xfrm>
          <a:prstGeom prst="rect">
            <a:avLst/>
          </a:prstGeom>
        </p:spPr>
        <p:txBody>
          <a:bodyPr wrap="square">
            <a:spAutoFit/>
          </a:bodyP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a:p>
            <a:pPr marL="0" marR="0" lvl="0" indent="0" algn="l" defTabSz="967105"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重污染天气</a:t>
            </a:r>
            <a:r>
              <a:rPr kumimoji="0" lang="zh-CN" altLang="zh-CN"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应急</a:t>
            </a:r>
            <a:r>
              <a:rPr kumimoji="0" lang="zh-CN" altLang="en-US"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预案</a:t>
            </a:r>
            <a:r>
              <a:rPr kumimoji="0" lang="zh-CN" altLang="zh-CN"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编制</a:t>
            </a:r>
            <a:r>
              <a:rPr kumimoji="0" lang="zh-CN" altLang="en-US"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工作</a:t>
            </a:r>
            <a:endParaRPr kumimoji="0" lang="zh-CN" altLang="en-US" sz="19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4" name="矩形 3"/>
          <p:cNvSpPr/>
          <p:nvPr/>
        </p:nvSpPr>
        <p:spPr>
          <a:xfrm>
            <a:off x="812799" y="1891606"/>
            <a:ext cx="10449249" cy="1445260"/>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zh-CN" altLang="en-US" sz="44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Times New Roman" panose="02020603050405020304" pitchFamily="18" charset="0"/>
              </a:rPr>
              <a:t>重污染天气</a:t>
            </a:r>
            <a:r>
              <a:rPr lang="zh-CN" altLang="en-US" sz="4400" b="1">
                <a:solidFill>
                  <a:srgbClr val="7030A0"/>
                </a:solidFill>
                <a:latin typeface="微软雅黑" panose="020B0503020204020204" charset="-122"/>
                <a:ea typeface="微软雅黑" panose="020B0503020204020204" charset="-122"/>
                <a:cs typeface="Times New Roman" panose="02020603050405020304" pitchFamily="18" charset="0"/>
              </a:rPr>
              <a:t>应急预案及“一厂一策”编制要点培训</a:t>
            </a:r>
            <a:endParaRPr kumimoji="0" lang="en-US" altLang="zh-CN" sz="4400" b="1" i="0" u="none" strike="noStrike" kern="1200" cap="none" spc="0" normalizeH="0" baseline="0" noProof="0">
              <a:ln>
                <a:noFill/>
              </a:ln>
              <a:solidFill>
                <a:srgbClr val="7030A0"/>
              </a:solidFill>
              <a:effectLst/>
              <a:uLnTx/>
              <a:uFillTx/>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8500" y="167698"/>
            <a:ext cx="5719572" cy="619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应急减排清单编制要求</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3" name="矩形 2"/>
          <p:cNvSpPr/>
          <p:nvPr/>
        </p:nvSpPr>
        <p:spPr>
          <a:xfrm>
            <a:off x="1846244" y="1319957"/>
            <a:ext cx="2790811" cy="46400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 name="矩形 3"/>
          <p:cNvSpPr/>
          <p:nvPr/>
        </p:nvSpPr>
        <p:spPr>
          <a:xfrm>
            <a:off x="1846244" y="1319958"/>
            <a:ext cx="2790811" cy="100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文本框 12"/>
          <p:cNvSpPr txBox="1"/>
          <p:nvPr/>
        </p:nvSpPr>
        <p:spPr>
          <a:xfrm>
            <a:off x="1937056" y="1572882"/>
            <a:ext cx="2700000" cy="523220"/>
          </a:xfrm>
          <a:prstGeom prst="rect">
            <a:avLst/>
          </a:prstGeom>
          <a:noFill/>
        </p:spPr>
        <p:txBody>
          <a:bodyPr wrap="square" rtlCol="0">
            <a:spAutoFit/>
          </a:bodyPr>
          <a:lstStyle/>
          <a:p>
            <a:pPr algn="ctr"/>
            <a:r>
              <a:rPr lang="zh-CN" altLang="en-US" sz="2800">
                <a:solidFill>
                  <a:schemeClr val="bg1"/>
                </a:solidFill>
                <a:latin typeface="黑体" panose="02010609060101010101" charset="-122"/>
                <a:ea typeface="黑体" panose="02010609060101010101" charset="-122"/>
              </a:rPr>
              <a:t>工业源</a:t>
            </a:r>
            <a:endParaRPr lang="zh-CN" altLang="en-US" sz="2800">
              <a:solidFill>
                <a:schemeClr val="bg1"/>
              </a:solidFill>
              <a:latin typeface="黑体" panose="02010609060101010101" charset="-122"/>
              <a:ea typeface="黑体" panose="02010609060101010101" charset="-122"/>
            </a:endParaRPr>
          </a:p>
        </p:txBody>
      </p:sp>
      <p:sp>
        <p:nvSpPr>
          <p:cNvPr id="16" name="文本框 15"/>
          <p:cNvSpPr txBox="1"/>
          <p:nvPr/>
        </p:nvSpPr>
        <p:spPr>
          <a:xfrm>
            <a:off x="1846244" y="2443272"/>
            <a:ext cx="2790811" cy="3708708"/>
          </a:xfrm>
          <a:prstGeom prst="rect">
            <a:avLst/>
          </a:prstGeom>
          <a:solidFill>
            <a:schemeClr val="accent5">
              <a:lumMod val="20000"/>
              <a:lumOff val="80000"/>
            </a:schemeClr>
          </a:solidFill>
        </p:spPr>
        <p:txBody>
          <a:bodyPr wrap="square" rtlCol="0">
            <a:spAutoFit/>
          </a:bodyPr>
          <a:lstStyle/>
          <a:p>
            <a:pPr marL="285750" lvl="1" indent="-285750">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sym typeface="+mn-ea"/>
              </a:rPr>
              <a:t>优先控制</a:t>
            </a:r>
            <a:r>
              <a:rPr lang="zh-CN" altLang="en-US" sz="2000">
                <a:solidFill>
                  <a:srgbClr val="FF0000"/>
                </a:solidFill>
                <a:latin typeface="黑体" panose="02010609060101010101" charset="-122"/>
                <a:ea typeface="黑体" panose="02010609060101010101" charset="-122"/>
                <a:sym typeface="+mn-ea"/>
              </a:rPr>
              <a:t>重污染行业主要涉气排污工序</a:t>
            </a:r>
            <a:endParaRPr lang="zh-CN" altLang="en-US" sz="2000">
              <a:solidFill>
                <a:schemeClr val="dk1"/>
              </a:solidFill>
              <a:latin typeface="黑体" panose="02010609060101010101" charset="-122"/>
              <a:ea typeface="黑体" panose="02010609060101010101" charset="-122"/>
            </a:endParaRPr>
          </a:p>
          <a:p>
            <a:pPr marL="285750" lvl="1" indent="-285750">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sym typeface="+mn-ea"/>
              </a:rPr>
              <a:t>参照</a:t>
            </a:r>
            <a:r>
              <a:rPr lang="en-US" altLang="en-US" sz="200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重污染天气</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重点行业</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应急减排措施制定技术指南</a:t>
            </a:r>
            <a:r>
              <a:rPr lang="en-US" altLang="en-US" sz="200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实施</a:t>
            </a:r>
            <a:r>
              <a:rPr lang="zh-CN" altLang="en-US" sz="2000">
                <a:latin typeface="黑体" panose="02010609060101010101" charset="-122"/>
                <a:ea typeface="黑体" panose="02010609060101010101" charset="-122"/>
                <a:sym typeface="+mn-ea"/>
              </a:rPr>
              <a:t>绩效分级、差异管控</a:t>
            </a:r>
            <a:endParaRPr lang="zh-CN" altLang="en-US" sz="2000">
              <a:latin typeface="黑体" panose="02010609060101010101" charset="-122"/>
              <a:ea typeface="黑体" panose="02010609060101010101" charset="-122"/>
            </a:endParaRPr>
          </a:p>
          <a:p>
            <a:pPr marL="285750" lvl="1" indent="-285750">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cs typeface="黑体" panose="02010609060101010101" charset="-122"/>
                <a:sym typeface="+mn-ea"/>
              </a:rPr>
              <a:t>减排</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措施</a:t>
            </a:r>
            <a:r>
              <a:rPr lang="zh-CN" altLang="en-US" sz="2000">
                <a:solidFill>
                  <a:schemeClr val="dk1"/>
                </a:solidFill>
                <a:latin typeface="黑体" panose="02010609060101010101" charset="-122"/>
                <a:ea typeface="黑体" panose="02010609060101010101" charset="-122"/>
                <a:cs typeface="黑体" panose="02010609060101010101" charset="-122"/>
                <a:sym typeface="+mn-ea"/>
              </a:rPr>
              <a:t>全覆盖，措施</a:t>
            </a:r>
            <a:r>
              <a:rPr lang="zh-CN" altLang="en-US" sz="2000">
                <a:solidFill>
                  <a:srgbClr val="FF0000"/>
                </a:solidFill>
                <a:latin typeface="黑体" panose="02010609060101010101" charset="-122"/>
                <a:ea typeface="黑体" panose="02010609060101010101" charset="-122"/>
                <a:sym typeface="+mn-ea"/>
              </a:rPr>
              <a:t>可操作，可监测，可核查</a:t>
            </a:r>
            <a:endParaRPr lang="zh-CN" altLang="en-US" sz="2000">
              <a:solidFill>
                <a:schemeClr val="dk1"/>
              </a:solidFill>
              <a:latin typeface="黑体" panose="02010609060101010101" charset="-122"/>
              <a:ea typeface="黑体" panose="02010609060101010101" charset="-122"/>
            </a:endParaRPr>
          </a:p>
          <a:p>
            <a:pPr marL="285750" lvl="1" indent="-285750">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sym typeface="+mn-ea"/>
              </a:rPr>
              <a:t>秋冬季</a:t>
            </a:r>
            <a:r>
              <a:rPr lang="zh-CN" altLang="en-US" sz="2000">
                <a:solidFill>
                  <a:srgbClr val="FF0000"/>
                </a:solidFill>
                <a:latin typeface="黑体" panose="02010609060101010101" charset="-122"/>
                <a:ea typeface="黑体" panose="02010609060101010101" charset="-122"/>
                <a:sym typeface="+mn-ea"/>
              </a:rPr>
              <a:t>协同供暖企业</a:t>
            </a:r>
            <a:r>
              <a:rPr lang="zh-CN" altLang="en-US" sz="2000">
                <a:solidFill>
                  <a:schemeClr val="dk1"/>
                </a:solidFill>
                <a:latin typeface="黑体" panose="02010609060101010101" charset="-122"/>
                <a:ea typeface="黑体" panose="02010609060101010101" charset="-122"/>
                <a:sym typeface="+mn-ea"/>
              </a:rPr>
              <a:t>单独填报清单</a:t>
            </a:r>
            <a:endParaRPr lang="zh-CN" altLang="en-US" sz="2000">
              <a:latin typeface="黑体" panose="02010609060101010101" charset="-122"/>
              <a:ea typeface="黑体" panose="02010609060101010101" charset="-122"/>
            </a:endParaRPr>
          </a:p>
        </p:txBody>
      </p:sp>
      <p:sp>
        <p:nvSpPr>
          <p:cNvPr id="18" name="矩形 17"/>
          <p:cNvSpPr/>
          <p:nvPr/>
        </p:nvSpPr>
        <p:spPr>
          <a:xfrm>
            <a:off x="4799822" y="1320243"/>
            <a:ext cx="2840313" cy="48317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矩形 18"/>
          <p:cNvSpPr/>
          <p:nvPr/>
        </p:nvSpPr>
        <p:spPr>
          <a:xfrm>
            <a:off x="4788596" y="1319958"/>
            <a:ext cx="2833304" cy="100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文本框 19"/>
          <p:cNvSpPr txBox="1"/>
          <p:nvPr/>
        </p:nvSpPr>
        <p:spPr>
          <a:xfrm>
            <a:off x="4800027" y="1572882"/>
            <a:ext cx="2700000" cy="523220"/>
          </a:xfrm>
          <a:prstGeom prst="rect">
            <a:avLst/>
          </a:prstGeom>
          <a:noFill/>
        </p:spPr>
        <p:txBody>
          <a:bodyPr wrap="square" rtlCol="0">
            <a:spAutoFit/>
          </a:bodyPr>
          <a:lstStyle/>
          <a:p>
            <a:pPr algn="ctr"/>
            <a:r>
              <a:rPr lang="zh-CN" altLang="en-US" sz="2800">
                <a:solidFill>
                  <a:schemeClr val="bg1"/>
                </a:solidFill>
                <a:latin typeface="黑体" panose="02010609060101010101" charset="-122"/>
                <a:ea typeface="黑体" panose="02010609060101010101" charset="-122"/>
              </a:rPr>
              <a:t>移动源</a:t>
            </a:r>
            <a:endParaRPr lang="zh-CN" altLang="en-US" sz="2800">
              <a:solidFill>
                <a:schemeClr val="bg1"/>
              </a:solidFill>
              <a:latin typeface="黑体" panose="02010609060101010101" charset="-122"/>
              <a:ea typeface="黑体" panose="02010609060101010101" charset="-122"/>
            </a:endParaRPr>
          </a:p>
        </p:txBody>
      </p:sp>
      <p:sp>
        <p:nvSpPr>
          <p:cNvPr id="21" name="文本框 20"/>
          <p:cNvSpPr txBox="1"/>
          <p:nvPr/>
        </p:nvSpPr>
        <p:spPr>
          <a:xfrm>
            <a:off x="4788677" y="2443425"/>
            <a:ext cx="2833304" cy="3631763"/>
          </a:xfrm>
          <a:prstGeom prst="rect">
            <a:avLst/>
          </a:prstGeom>
          <a:noFill/>
          <a:extLst>
            <a:ext uri="{909E8E84-426E-40DD-AFC4-6F175D3DCCD1}">
              <a14:hiddenFill xmlns:a14="http://schemas.microsoft.com/office/drawing/2010/main">
                <a:solidFill>
                  <a:srgbClr val="D9E6D4"/>
                </a:solidFill>
              </a14:hiddenFill>
            </a:ext>
          </a:extLst>
        </p:spPr>
        <p:txBody>
          <a:bodyPr wrap="square" rtlCol="0">
            <a:spAutoFit/>
          </a:bodyPr>
          <a:lstStyle/>
          <a:p>
            <a:pPr marL="285750" lvl="1" indent="-285750">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sym typeface="+mn-ea"/>
              </a:rPr>
              <a:t>不同类型、不同排放标准的道路移动源和</a:t>
            </a:r>
            <a:r>
              <a:rPr lang="zh-CN" altLang="en-US" sz="2000">
                <a:solidFill>
                  <a:srgbClr val="FF0000"/>
                </a:solidFill>
                <a:latin typeface="黑体" panose="02010609060101010101" charset="-122"/>
                <a:ea typeface="黑体" panose="02010609060101010101" charset="-122"/>
                <a:sym typeface="+mn-ea"/>
              </a:rPr>
              <a:t>非道路移动源</a:t>
            </a:r>
            <a:endParaRPr lang="zh-CN" altLang="en-US" sz="2000">
              <a:latin typeface="黑体" panose="02010609060101010101" charset="-122"/>
              <a:ea typeface="黑体" panose="02010609060101010101" charset="-122"/>
            </a:endParaRPr>
          </a:p>
          <a:p>
            <a:pPr marL="285750" lvl="1" indent="-285750">
              <a:spcBef>
                <a:spcPct val="0"/>
              </a:spcBef>
              <a:spcAft>
                <a:spcPts val="600"/>
              </a:spcAft>
              <a:buFont typeface="Arial" panose="020B0604020202020204" pitchFamily="34" charset="0"/>
              <a:buChar char="•"/>
            </a:pPr>
            <a:r>
              <a:rPr lang="zh-CN" altLang="en-US" sz="2000">
                <a:solidFill>
                  <a:prstClr val="black">
                    <a:hueOff val="0"/>
                    <a:satOff val="0"/>
                    <a:lumOff val="0"/>
                    <a:alphaOff val="0"/>
                  </a:prstClr>
                </a:solidFill>
                <a:latin typeface="黑体" panose="02010609060101010101" charset="-122"/>
                <a:ea typeface="黑体" panose="02010609060101010101" charset="-122"/>
                <a:sym typeface="+mn-ea"/>
              </a:rPr>
              <a:t>建议从</a:t>
            </a:r>
            <a:r>
              <a:rPr lang="zh-CN" altLang="en-US" sz="2000">
                <a:solidFill>
                  <a:srgbClr val="FF0000"/>
                </a:solidFill>
                <a:latin typeface="黑体" panose="02010609060101010101" charset="-122"/>
                <a:ea typeface="黑体" panose="02010609060101010101" charset="-122"/>
                <a:sym typeface="+mn-ea"/>
              </a:rPr>
              <a:t>高排放车辆源头</a:t>
            </a:r>
            <a:r>
              <a:rPr lang="zh-CN" altLang="en-US" sz="2000">
                <a:solidFill>
                  <a:prstClr val="black">
                    <a:hueOff val="0"/>
                    <a:satOff val="0"/>
                    <a:lumOff val="0"/>
                    <a:alphaOff val="0"/>
                  </a:prstClr>
                </a:solidFill>
                <a:latin typeface="黑体" panose="02010609060101010101" charset="-122"/>
                <a:ea typeface="黑体" panose="02010609060101010101" charset="-122"/>
                <a:sym typeface="+mn-ea"/>
              </a:rPr>
              <a:t>实施管控</a:t>
            </a:r>
            <a:endParaRPr lang="zh-CN" altLang="en-US" sz="2000">
              <a:solidFill>
                <a:schemeClr val="dk1"/>
              </a:solidFill>
              <a:latin typeface="黑体" panose="02010609060101010101" charset="-122"/>
              <a:ea typeface="黑体" panose="02010609060101010101" charset="-122"/>
            </a:endParaRPr>
          </a:p>
          <a:p>
            <a:pPr marL="285750" lvl="1" indent="-285750">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sym typeface="+mn-ea"/>
              </a:rPr>
              <a:t>橙色及以上预警期间，停止使用国二及以下非道路移动机械和国四及以下重型载货汽车（含燃气）（保障性车辆除外）</a:t>
            </a:r>
            <a:endParaRPr lang="zh-CN" altLang="en-US" sz="2000">
              <a:latin typeface="黑体" panose="02010609060101010101" charset="-122"/>
              <a:ea typeface="黑体" panose="02010609060101010101" charset="-122"/>
            </a:endParaRPr>
          </a:p>
        </p:txBody>
      </p:sp>
      <p:sp>
        <p:nvSpPr>
          <p:cNvPr id="22" name="矩形 21"/>
          <p:cNvSpPr/>
          <p:nvPr/>
        </p:nvSpPr>
        <p:spPr>
          <a:xfrm>
            <a:off x="7858795" y="1320243"/>
            <a:ext cx="2936732" cy="48317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矩形 22"/>
          <p:cNvSpPr/>
          <p:nvPr/>
        </p:nvSpPr>
        <p:spPr>
          <a:xfrm>
            <a:off x="7858753" y="1319958"/>
            <a:ext cx="2936731" cy="100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文本框 23"/>
          <p:cNvSpPr txBox="1"/>
          <p:nvPr/>
        </p:nvSpPr>
        <p:spPr>
          <a:xfrm>
            <a:off x="7858755" y="1572882"/>
            <a:ext cx="2700000" cy="523220"/>
          </a:xfrm>
          <a:prstGeom prst="rect">
            <a:avLst/>
          </a:prstGeom>
          <a:noFill/>
        </p:spPr>
        <p:txBody>
          <a:bodyPr wrap="square" rtlCol="0">
            <a:spAutoFit/>
          </a:bodyPr>
          <a:lstStyle/>
          <a:p>
            <a:pPr algn="ctr"/>
            <a:r>
              <a:rPr lang="zh-CN" altLang="en-US" sz="2800">
                <a:solidFill>
                  <a:schemeClr val="bg1"/>
                </a:solidFill>
                <a:latin typeface="黑体" panose="02010609060101010101" charset="-122"/>
                <a:ea typeface="黑体" panose="02010609060101010101" charset="-122"/>
              </a:rPr>
              <a:t>扬尘源</a:t>
            </a:r>
            <a:endParaRPr lang="zh-CN" altLang="en-US" sz="2800">
              <a:solidFill>
                <a:schemeClr val="bg1"/>
              </a:solidFill>
              <a:latin typeface="黑体" panose="02010609060101010101" charset="-122"/>
              <a:ea typeface="黑体" panose="02010609060101010101" charset="-122"/>
            </a:endParaRPr>
          </a:p>
        </p:txBody>
      </p:sp>
      <p:sp>
        <p:nvSpPr>
          <p:cNvPr id="25" name="文本框 24"/>
          <p:cNvSpPr txBox="1"/>
          <p:nvPr/>
        </p:nvSpPr>
        <p:spPr>
          <a:xfrm>
            <a:off x="7858754" y="2443272"/>
            <a:ext cx="2700000" cy="3016210"/>
          </a:xfrm>
          <a:prstGeom prst="rect">
            <a:avLst/>
          </a:prstGeom>
          <a:noFill/>
        </p:spPr>
        <p:txBody>
          <a:bodyPr wrap="square" rtlCol="0">
            <a:spAutoFit/>
          </a:bodyPr>
          <a:lstStyle/>
          <a:p>
            <a:pPr marL="285750" lvl="1" indent="-285750" algn="just">
              <a:spcBef>
                <a:spcPct val="0"/>
              </a:spcBef>
              <a:spcAft>
                <a:spcPts val="600"/>
              </a:spcAft>
              <a:buFont typeface="Arial" panose="020B0604020202020204" pitchFamily="34" charset="0"/>
              <a:buChar char="•"/>
            </a:pPr>
            <a:r>
              <a:rPr lang="zh-CN" altLang="en-US" sz="2000">
                <a:solidFill>
                  <a:schemeClr val="dk1"/>
                </a:solidFill>
                <a:latin typeface="黑体" panose="02010609060101010101" charset="-122"/>
                <a:ea typeface="黑体" panose="02010609060101010101" charset="-122"/>
                <a:sym typeface="+mn-ea"/>
              </a:rPr>
              <a:t>当年施工工地信息</a:t>
            </a:r>
            <a:endParaRPr sz="2000">
              <a:solidFill>
                <a:schemeClr val="dk1"/>
              </a:solidFill>
            </a:endParaRPr>
          </a:p>
          <a:p>
            <a:pPr marL="285750" lvl="1" indent="-285750" algn="just">
              <a:spcBef>
                <a:spcPct val="0"/>
              </a:spcBef>
              <a:spcAft>
                <a:spcPts val="600"/>
              </a:spcAft>
              <a:buFont typeface="Arial" panose="020B0604020202020204" pitchFamily="34" charset="0"/>
              <a:buChar char="•"/>
            </a:pPr>
            <a:r>
              <a:rPr lang="zh-CN" altLang="en-US" sz="2000">
                <a:solidFill>
                  <a:prstClr val="black">
                    <a:hueOff val="0"/>
                    <a:satOff val="0"/>
                    <a:lumOff val="0"/>
                    <a:alphaOff val="0"/>
                  </a:prstClr>
                </a:solidFill>
                <a:latin typeface="Times New Roman" panose="02020603050405020304" pitchFamily="18" charset="0"/>
                <a:ea typeface="黑体" panose="02010609060101010101" charset="-122"/>
                <a:cs typeface="Times New Roman" panose="02020603050405020304" pitchFamily="18" charset="0"/>
                <a:sym typeface="+mn-ea"/>
              </a:rPr>
              <a:t>施工工地应采取禁止土石方作业、建筑拆除、喷涂粉刷、护坡喷浆、混凝土搅拌等措施</a:t>
            </a:r>
            <a:endParaRPr sz="2000">
              <a:solidFill>
                <a:prstClr val="black">
                  <a:hueOff val="0"/>
                  <a:satOff val="0"/>
                  <a:lumOff val="0"/>
                  <a:alphaOff val="0"/>
                </a:prstClr>
              </a:solidFill>
              <a:latin typeface="Times New Roman" panose="02020603050405020304" pitchFamily="18" charset="0"/>
              <a:ea typeface="黑体" panose="02010609060101010101" charset="-122"/>
              <a:cs typeface="Times New Roman" panose="02020603050405020304" pitchFamily="18" charset="0"/>
            </a:endParaRPr>
          </a:p>
          <a:p>
            <a:pPr marL="285750" lvl="1" indent="-285750" algn="just">
              <a:spcBef>
                <a:spcPct val="0"/>
              </a:spcBef>
              <a:spcAft>
                <a:spcPts val="600"/>
              </a:spcAft>
              <a:buFont typeface="Arial" panose="020B0604020202020204" pitchFamily="34" charset="0"/>
              <a:buChar char="•"/>
            </a:pPr>
            <a:r>
              <a:rPr lang="zh-CN" altLang="en-US" sz="2000">
                <a:solidFill>
                  <a:srgbClr val="FF0000"/>
                </a:solidFill>
                <a:latin typeface="Times New Roman" panose="02020603050405020304" pitchFamily="18" charset="0"/>
                <a:ea typeface="黑体" panose="02010609060101010101" charset="-122"/>
                <a:cs typeface="Times New Roman" panose="02020603050405020304" pitchFamily="18" charset="0"/>
                <a:sym typeface="+mn-ea"/>
              </a:rPr>
              <a:t>减排比例上限</a:t>
            </a:r>
            <a:r>
              <a:rPr lang="zh-CN" altLang="en-US" sz="2000">
                <a:solidFill>
                  <a:prstClr val="black">
                    <a:hueOff val="0"/>
                    <a:satOff val="0"/>
                    <a:lumOff val="0"/>
                    <a:alphaOff val="0"/>
                  </a:prstClr>
                </a:solidFill>
                <a:latin typeface="Times New Roman" panose="02020603050405020304" pitchFamily="18" charset="0"/>
                <a:ea typeface="黑体" panose="02010609060101010101" charset="-122"/>
                <a:cs typeface="Times New Roman" panose="02020603050405020304" pitchFamily="18" charset="0"/>
                <a:sym typeface="+mn-ea"/>
              </a:rPr>
              <a:t>应按照城市</a:t>
            </a:r>
            <a:r>
              <a:rPr lang="en-US" altLang="zh-CN" sz="2000">
                <a:solidFill>
                  <a:prstClr val="black">
                    <a:hueOff val="0"/>
                    <a:satOff val="0"/>
                    <a:lumOff val="0"/>
                    <a:alphaOff val="0"/>
                  </a:prstClr>
                </a:solidFill>
                <a:latin typeface="Times New Roman" panose="02020603050405020304" pitchFamily="18" charset="0"/>
                <a:ea typeface="黑体" panose="02010609060101010101" charset="-122"/>
                <a:cs typeface="Times New Roman" panose="02020603050405020304" pitchFamily="18" charset="0"/>
                <a:sym typeface="+mn-ea"/>
              </a:rPr>
              <a:t>PM</a:t>
            </a:r>
            <a:r>
              <a:rPr lang="en-US" altLang="zh-CN" sz="2000" baseline="-25000">
                <a:solidFill>
                  <a:prstClr val="black">
                    <a:hueOff val="0"/>
                    <a:satOff val="0"/>
                    <a:lumOff val="0"/>
                    <a:alphaOff val="0"/>
                  </a:prstClr>
                </a:solidFill>
                <a:latin typeface="Times New Roman" panose="02020603050405020304" pitchFamily="18" charset="0"/>
                <a:ea typeface="黑体" panose="02010609060101010101" charset="-122"/>
                <a:cs typeface="Times New Roman" panose="02020603050405020304" pitchFamily="18" charset="0"/>
                <a:sym typeface="+mn-ea"/>
              </a:rPr>
              <a:t>2.5</a:t>
            </a:r>
            <a:r>
              <a:rPr lang="zh-CN" altLang="en-US" sz="2000">
                <a:solidFill>
                  <a:prstClr val="black">
                    <a:hueOff val="0"/>
                    <a:satOff val="0"/>
                    <a:lumOff val="0"/>
                    <a:alphaOff val="0"/>
                  </a:prstClr>
                </a:solidFill>
                <a:latin typeface="Times New Roman" panose="02020603050405020304" pitchFamily="18" charset="0"/>
                <a:ea typeface="黑体" panose="02010609060101010101" charset="-122"/>
                <a:cs typeface="Times New Roman" panose="02020603050405020304" pitchFamily="18" charset="0"/>
                <a:sym typeface="+mn-ea"/>
              </a:rPr>
              <a:t>来源解析结果确定</a:t>
            </a:r>
            <a:endParaRPr lang="zh-CN" altLang="en-US" sz="2000">
              <a:latin typeface="黑体" panose="02010609060101010101" charset="-122"/>
              <a:ea typeface="黑体" panose="02010609060101010101" charset="-122"/>
            </a:endParaRPr>
          </a:p>
        </p:txBody>
      </p:sp>
      <p:sp>
        <p:nvSpPr>
          <p:cNvPr id="15" name="矩形 1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854200" y="1470998"/>
          <a:ext cx="8483599" cy="43720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3238500" y="167698"/>
            <a:ext cx="5719572" cy="619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应急减排清单编制要求</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7" name="矩形 6"/>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
          <p:cNvSpPr>
            <a:spLocks noChangeArrowheads="1"/>
          </p:cNvSpPr>
          <p:nvPr/>
        </p:nvSpPr>
        <p:spPr bwMode="auto">
          <a:xfrm>
            <a:off x="1085462" y="1749476"/>
            <a:ext cx="10021076" cy="4473661"/>
          </a:xfrm>
          <a:prstGeom prst="rect">
            <a:avLst/>
          </a:prstGeom>
          <a:noFill/>
          <a:ln w="9525">
            <a:noFill/>
            <a:miter lim="800000"/>
          </a:ln>
        </p:spPr>
        <p:txBody>
          <a:bodyPr wrap="square">
            <a:spAutoFit/>
          </a:bodyPr>
          <a:lstStyle/>
          <a:p>
            <a:pPr marL="257175" indent="-257175" algn="just">
              <a:lnSpc>
                <a:spcPct val="130000"/>
              </a:lnSpc>
              <a:spcBef>
                <a:spcPts val="450"/>
              </a:spcBef>
              <a:spcAft>
                <a:spcPts val="450"/>
              </a:spcAft>
              <a:buFont typeface="Wingdings" panose="05000000000000000000" pitchFamily="2" charset="2"/>
              <a:buChar char="l"/>
            </a:pPr>
            <a:r>
              <a:rPr lang="zh-CN" altLang="zh-CN" sz="2400">
                <a:latin typeface="黑体" panose="02010609060101010101" charset="-122"/>
                <a:ea typeface="黑体" panose="02010609060101010101" charset="-122"/>
                <a:cs typeface="微软雅黑" panose="020B0503020204020204" charset="-122"/>
              </a:rPr>
              <a:t>在制定应急减排措施时，建议充分发挥措施的</a:t>
            </a:r>
            <a:r>
              <a:rPr lang="zh-CN" altLang="zh-CN" sz="2400">
                <a:solidFill>
                  <a:srgbClr val="FF0000"/>
                </a:solidFill>
                <a:latin typeface="黑体" panose="02010609060101010101" charset="-122"/>
                <a:ea typeface="黑体" panose="02010609060101010101" charset="-122"/>
                <a:cs typeface="微软雅黑" panose="020B0503020204020204" charset="-122"/>
              </a:rPr>
              <a:t>延伸效能</a:t>
            </a:r>
            <a:r>
              <a:rPr lang="zh-CN" altLang="zh-CN" sz="2400">
                <a:latin typeface="黑体" panose="02010609060101010101" charset="-122"/>
                <a:ea typeface="黑体" panose="02010609060101010101" charset="-122"/>
                <a:cs typeface="微软雅黑" panose="020B0503020204020204" charset="-122"/>
              </a:rPr>
              <a:t>，推动</a:t>
            </a:r>
            <a:r>
              <a:rPr lang="zh-CN" altLang="zh-CN" sz="2400">
                <a:solidFill>
                  <a:srgbClr val="FF0000"/>
                </a:solidFill>
                <a:latin typeface="黑体" panose="02010609060101010101" charset="-122"/>
                <a:ea typeface="黑体" panose="02010609060101010101" charset="-122"/>
                <a:cs typeface="微软雅黑" panose="020B0503020204020204" charset="-122"/>
              </a:rPr>
              <a:t>产业布局调整</a:t>
            </a:r>
            <a:r>
              <a:rPr lang="zh-CN" altLang="zh-CN" sz="2400">
                <a:latin typeface="黑体" panose="02010609060101010101" charset="-122"/>
                <a:ea typeface="黑体" panose="02010609060101010101" charset="-122"/>
                <a:cs typeface="微软雅黑" panose="020B0503020204020204" charset="-122"/>
              </a:rPr>
              <a:t>、重点行业污染治理</a:t>
            </a:r>
            <a:r>
              <a:rPr lang="zh-CN" altLang="zh-CN" sz="2400">
                <a:solidFill>
                  <a:srgbClr val="FF0000"/>
                </a:solidFill>
                <a:latin typeface="黑体" panose="02010609060101010101" charset="-122"/>
                <a:ea typeface="黑体" panose="02010609060101010101" charset="-122"/>
                <a:cs typeface="微软雅黑" panose="020B0503020204020204" charset="-122"/>
              </a:rPr>
              <a:t>升级改造</a:t>
            </a:r>
            <a:r>
              <a:rPr lang="zh-CN" altLang="zh-CN" sz="2400">
                <a:latin typeface="黑体" panose="02010609060101010101" charset="-122"/>
                <a:ea typeface="黑体" panose="02010609060101010101" charset="-122"/>
                <a:cs typeface="微软雅黑" panose="020B0503020204020204" charset="-122"/>
              </a:rPr>
              <a:t>、燃煤锅炉</a:t>
            </a:r>
            <a:r>
              <a:rPr lang="zh-CN" altLang="zh-CN" sz="2400">
                <a:solidFill>
                  <a:srgbClr val="FF0000"/>
                </a:solidFill>
                <a:latin typeface="黑体" panose="02010609060101010101" charset="-122"/>
                <a:ea typeface="黑体" panose="02010609060101010101" charset="-122"/>
                <a:cs typeface="微软雅黑" panose="020B0503020204020204" charset="-122"/>
              </a:rPr>
              <a:t>综合整治</a:t>
            </a:r>
            <a:r>
              <a:rPr lang="zh-CN" altLang="zh-CN" sz="2400">
                <a:latin typeface="黑体" panose="02010609060101010101" charset="-122"/>
                <a:ea typeface="黑体" panose="02010609060101010101" charset="-122"/>
                <a:cs typeface="微软雅黑" panose="020B0503020204020204" charset="-122"/>
              </a:rPr>
              <a:t>等污染防治攻坚主体政策的落地。</a:t>
            </a:r>
            <a:endParaRPr lang="en-US" altLang="zh-CN" sz="2400">
              <a:latin typeface="黑体" panose="02010609060101010101" charset="-122"/>
              <a:ea typeface="黑体" panose="02010609060101010101" charset="-122"/>
              <a:cs typeface="Times New Roman" panose="02020603050405020304" pitchFamily="18" charset="0"/>
            </a:endParaRPr>
          </a:p>
          <a:p>
            <a:pPr marL="257175" indent="-257175" algn="just">
              <a:lnSpc>
                <a:spcPct val="130000"/>
              </a:lnSpc>
              <a:spcBef>
                <a:spcPts val="450"/>
              </a:spcBef>
              <a:spcAft>
                <a:spcPts val="450"/>
              </a:spcAft>
              <a:buFont typeface="Wingdings" panose="05000000000000000000" pitchFamily="2" charset="2"/>
              <a:buChar char="l"/>
            </a:pPr>
            <a:r>
              <a:rPr lang="zh-CN" altLang="zh-CN" sz="2400">
                <a:latin typeface="黑体" panose="02010609060101010101" charset="-122"/>
                <a:ea typeface="黑体" panose="02010609060101010101" charset="-122"/>
                <a:cs typeface="微软雅黑" panose="020B0503020204020204" charset="-122"/>
              </a:rPr>
              <a:t>重点区域</a:t>
            </a:r>
            <a:r>
              <a:rPr lang="zh-CN" altLang="zh-CN" sz="2400">
                <a:solidFill>
                  <a:srgbClr val="FF0000"/>
                </a:solidFill>
                <a:latin typeface="黑体" panose="02010609060101010101" charset="-122"/>
                <a:ea typeface="黑体" panose="02010609060101010101" charset="-122"/>
                <a:cs typeface="微软雅黑" panose="020B0503020204020204" charset="-122"/>
              </a:rPr>
              <a:t>城市建成区内</a:t>
            </a:r>
            <a:r>
              <a:rPr lang="zh-CN" altLang="zh-CN" sz="2400">
                <a:latin typeface="黑体" panose="02010609060101010101" charset="-122"/>
                <a:ea typeface="黑体" panose="02010609060101010101" charset="-122"/>
                <a:cs typeface="微软雅黑" panose="020B0503020204020204" charset="-122"/>
              </a:rPr>
              <a:t>，钢铁、建材、焦化、铸造、有色、化工等高排放行业应</a:t>
            </a:r>
            <a:r>
              <a:rPr lang="zh-CN" altLang="zh-CN" sz="2400">
                <a:solidFill>
                  <a:srgbClr val="FF0000"/>
                </a:solidFill>
                <a:latin typeface="黑体" panose="02010609060101010101" charset="-122"/>
                <a:ea typeface="黑体" panose="02010609060101010101" charset="-122"/>
                <a:cs typeface="微软雅黑" panose="020B0503020204020204" charset="-122"/>
              </a:rPr>
              <a:t>优先安排</a:t>
            </a:r>
            <a:r>
              <a:rPr lang="zh-CN" altLang="zh-CN" sz="2400">
                <a:latin typeface="黑体" panose="02010609060101010101" charset="-122"/>
                <a:ea typeface="黑体" panose="02010609060101010101" charset="-122"/>
                <a:cs typeface="微软雅黑" panose="020B0503020204020204" charset="-122"/>
              </a:rPr>
              <a:t>实施秋冬季错峰生产；各地已明确的退城企业，建成区内现有化工园区、未实施无组织排放深度治理企业、非采暖燃煤锅炉（不含</a:t>
            </a:r>
            <a:r>
              <a:rPr lang="en-US" altLang="zh-CN" sz="2400">
                <a:latin typeface="黑体" panose="02010609060101010101" charset="-122"/>
              </a:rPr>
              <a:t>65</a:t>
            </a:r>
            <a:r>
              <a:rPr lang="zh-CN" altLang="zh-CN" sz="2400">
                <a:latin typeface="黑体" panose="02010609060101010101" charset="-122"/>
                <a:ea typeface="黑体" panose="02010609060101010101" charset="-122"/>
              </a:rPr>
              <a:t>蒸吨及以上已完成超低排放改造的）、未完成低氮改造的非采暖燃气锅炉、未完成超低排放改造的生物质锅炉等应</a:t>
            </a:r>
            <a:r>
              <a:rPr lang="zh-CN" altLang="zh-CN" sz="2400">
                <a:solidFill>
                  <a:srgbClr val="FF0000"/>
                </a:solidFill>
                <a:latin typeface="黑体" panose="02010609060101010101" charset="-122"/>
                <a:ea typeface="黑体" panose="02010609060101010101" charset="-122"/>
              </a:rPr>
              <a:t>优先纳入</a:t>
            </a:r>
            <a:r>
              <a:rPr lang="zh-CN" altLang="zh-CN" sz="2400">
                <a:latin typeface="黑体" panose="02010609060101010101" charset="-122"/>
                <a:ea typeface="黑体" panose="02010609060101010101" charset="-122"/>
              </a:rPr>
              <a:t>应急管控范畴。</a:t>
            </a:r>
            <a:endParaRPr lang="zh-CN" altLang="en-US" sz="2400">
              <a:latin typeface="黑体" panose="02010609060101010101" charset="-122"/>
              <a:ea typeface="黑体" panose="02010609060101010101" charset="-122"/>
            </a:endParaRPr>
          </a:p>
        </p:txBody>
      </p:sp>
      <p:sp>
        <p:nvSpPr>
          <p:cNvPr id="4" name="矩形 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3238500" y="167698"/>
            <a:ext cx="5719572" cy="619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应急减排清单编制要求</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6" name="文本框 5"/>
          <p:cNvSpPr txBox="1"/>
          <p:nvPr/>
        </p:nvSpPr>
        <p:spPr>
          <a:xfrm>
            <a:off x="327456" y="1031437"/>
            <a:ext cx="4955203"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a:solidFill>
                  <a:srgbClr val="0000FF"/>
                </a:solidFill>
                <a:latin typeface="微软雅黑" panose="020B0503020204020204" charset="-122"/>
                <a:ea typeface="微软雅黑" panose="020B0503020204020204" charset="-122"/>
              </a:rPr>
              <a:t>充分发挥以应急促减排效能</a:t>
            </a:r>
            <a:endParaRPr lang="zh-CN" altLang="en-US" sz="2800" b="1">
              <a:solidFill>
                <a:srgbClr val="0000FF"/>
              </a:solidFill>
              <a:latin typeface="微软雅黑" panose="020B0503020204020204" charset="-122"/>
              <a:ea typeface="微软雅黑" panose="020B050302020402020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00" y="180000"/>
            <a:ext cx="9144000" cy="619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4000" b="1">
                <a:solidFill>
                  <a:schemeClr val="tx1"/>
                </a:solidFill>
                <a:latin typeface="微软雅黑" panose="020B0503020204020204" charset="-122"/>
                <a:ea typeface="微软雅黑" panose="020B0503020204020204" charset="-122"/>
                <a:sym typeface="+mn-ea"/>
              </a:rPr>
              <a:t>2019</a:t>
            </a:r>
            <a:r>
              <a:rPr lang="zh-CN" altLang="en-US" sz="4000" b="1">
                <a:solidFill>
                  <a:schemeClr val="tx1"/>
                </a:solidFill>
                <a:latin typeface="微软雅黑" panose="020B0503020204020204" charset="-122"/>
                <a:ea typeface="微软雅黑" panose="020B0503020204020204" charset="-122"/>
                <a:sym typeface="+mn-ea"/>
              </a:rPr>
              <a:t>年应急减排清单类别</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18" name="文本框 17"/>
          <p:cNvSpPr txBox="1"/>
          <p:nvPr/>
        </p:nvSpPr>
        <p:spPr>
          <a:xfrm>
            <a:off x="3880871" y="1141242"/>
            <a:ext cx="5106476" cy="3539430"/>
          </a:xfrm>
          <a:prstGeom prst="rect">
            <a:avLst/>
          </a:prstGeom>
          <a:noFill/>
        </p:spPr>
        <p:txBody>
          <a:bodyPr wrap="square" rtlCol="0">
            <a:spAutoFit/>
          </a:bodyPr>
          <a:lstStyle/>
          <a:p>
            <a:pPr>
              <a:lnSpc>
                <a:spcPct val="160000"/>
              </a:lnSpc>
            </a:pPr>
            <a:r>
              <a:rPr lang="zh-CN" altLang="en-US" sz="2800">
                <a:latin typeface="黑体" panose="02010609060101010101" charset="-122"/>
                <a:ea typeface="黑体" panose="02010609060101010101" charset="-122"/>
              </a:rPr>
              <a:t>应急减排基础排放清单</a:t>
            </a:r>
            <a:endParaRPr lang="en-US" altLang="zh-CN" sz="2800">
              <a:latin typeface="黑体" panose="02010609060101010101" charset="-122"/>
              <a:ea typeface="黑体" panose="02010609060101010101" charset="-122"/>
            </a:endParaRPr>
          </a:p>
          <a:p>
            <a:pPr>
              <a:lnSpc>
                <a:spcPct val="160000"/>
              </a:lnSpc>
            </a:pPr>
            <a:r>
              <a:rPr lang="zh-CN" altLang="en-US" sz="2800" b="1">
                <a:solidFill>
                  <a:srgbClr val="FF0000"/>
                </a:solidFill>
                <a:latin typeface="黑体" panose="02010609060101010101" charset="-122"/>
                <a:ea typeface="黑体" panose="02010609060101010101" charset="-122"/>
              </a:rPr>
              <a:t>工业源应急减排清单</a:t>
            </a:r>
            <a:endParaRPr lang="en-US" altLang="zh-CN" sz="2800" b="1">
              <a:solidFill>
                <a:srgbClr val="FF0000"/>
              </a:solidFill>
              <a:latin typeface="黑体" panose="02010609060101010101" charset="-122"/>
              <a:ea typeface="黑体" panose="02010609060101010101" charset="-122"/>
            </a:endParaRPr>
          </a:p>
          <a:p>
            <a:pPr>
              <a:lnSpc>
                <a:spcPct val="160000"/>
              </a:lnSpc>
            </a:pPr>
            <a:r>
              <a:rPr lang="zh-CN" altLang="en-US" sz="2800" b="1">
                <a:solidFill>
                  <a:srgbClr val="FF0000"/>
                </a:solidFill>
                <a:latin typeface="黑体" panose="02010609060101010101" charset="-122"/>
                <a:ea typeface="黑体" panose="02010609060101010101" charset="-122"/>
              </a:rPr>
              <a:t>移动源应急减排清单</a:t>
            </a:r>
            <a:endParaRPr lang="en-US" altLang="zh-CN" sz="2800" b="1">
              <a:solidFill>
                <a:srgbClr val="FF0000"/>
              </a:solidFill>
              <a:latin typeface="黑体" panose="02010609060101010101" charset="-122"/>
              <a:ea typeface="黑体" panose="02010609060101010101" charset="-122"/>
            </a:endParaRPr>
          </a:p>
          <a:p>
            <a:pPr>
              <a:lnSpc>
                <a:spcPct val="160000"/>
              </a:lnSpc>
            </a:pPr>
            <a:r>
              <a:rPr lang="zh-CN" altLang="en-US" sz="2800" b="1">
                <a:solidFill>
                  <a:srgbClr val="FF0000"/>
                </a:solidFill>
                <a:latin typeface="黑体" panose="02010609060101010101" charset="-122"/>
                <a:ea typeface="黑体" panose="02010609060101010101" charset="-122"/>
              </a:rPr>
              <a:t>施工扬尘源应急减排清单</a:t>
            </a:r>
            <a:endParaRPr lang="zh-CN" altLang="en-US" sz="2800" b="1">
              <a:solidFill>
                <a:srgbClr val="FF0000"/>
              </a:solidFill>
              <a:latin typeface="黑体" panose="02010609060101010101" charset="-122"/>
              <a:ea typeface="黑体" panose="02010609060101010101" charset="-122"/>
            </a:endParaRPr>
          </a:p>
          <a:p>
            <a:pPr>
              <a:lnSpc>
                <a:spcPct val="160000"/>
              </a:lnSpc>
            </a:pPr>
            <a:r>
              <a:rPr lang="zh-CN" altLang="en-US" sz="2800">
                <a:latin typeface="黑体" panose="02010609060101010101" charset="-122"/>
                <a:ea typeface="黑体" panose="02010609060101010101" charset="-122"/>
              </a:rPr>
              <a:t>秋冬季协同供暖企业统计表</a:t>
            </a:r>
            <a:endParaRPr lang="en-US" altLang="zh-CN" sz="2800">
              <a:latin typeface="黑体" panose="02010609060101010101" charset="-122"/>
              <a:ea typeface="黑体" panose="02010609060101010101" charset="-122"/>
            </a:endParaRPr>
          </a:p>
        </p:txBody>
      </p:sp>
      <p:sp>
        <p:nvSpPr>
          <p:cNvPr id="4" name="文本框 3"/>
          <p:cNvSpPr txBox="1"/>
          <p:nvPr/>
        </p:nvSpPr>
        <p:spPr>
          <a:xfrm>
            <a:off x="3076760" y="4780040"/>
            <a:ext cx="7359228" cy="1193596"/>
          </a:xfrm>
          <a:prstGeom prst="rect">
            <a:avLst/>
          </a:prstGeom>
          <a:noFill/>
        </p:spPr>
        <p:txBody>
          <a:bodyPr wrap="square" rtlCol="0">
            <a:spAutoFit/>
          </a:bodyPr>
          <a:lstStyle/>
          <a:p>
            <a:pPr>
              <a:lnSpc>
                <a:spcPct val="125000"/>
              </a:lnSpc>
            </a:pPr>
            <a:r>
              <a:rPr lang="zh-CN" altLang="en-US" sz="2000">
                <a:latin typeface="黑体" panose="02010609060101010101" charset="-122"/>
                <a:ea typeface="黑体" panose="02010609060101010101" charset="-122"/>
                <a:cs typeface="黑体" panose="02010609060101010101" charset="-122"/>
              </a:rPr>
              <a:t>“对涉及居民供暖的工业企业，</a:t>
            </a:r>
            <a:r>
              <a:rPr lang="zh-CN" altLang="en-US" sz="2000">
                <a:solidFill>
                  <a:srgbClr val="FF0000"/>
                </a:solidFill>
                <a:latin typeface="黑体" panose="02010609060101010101" charset="-122"/>
                <a:ea typeface="黑体" panose="02010609060101010101" charset="-122"/>
                <a:cs typeface="黑体" panose="02010609060101010101" charset="-122"/>
              </a:rPr>
              <a:t>在纳入应急减排清单统一管理的同时</a:t>
            </a:r>
            <a:r>
              <a:rPr lang="zh-CN" altLang="en-US" sz="2000">
                <a:latin typeface="黑体" panose="02010609060101010101" charset="-122"/>
                <a:ea typeface="黑体" panose="02010609060101010101" charset="-122"/>
                <a:cs typeface="黑体" panose="02010609060101010101" charset="-122"/>
              </a:rPr>
              <a:t>，应</a:t>
            </a:r>
            <a:r>
              <a:rPr lang="zh-CN" altLang="en-US" sz="2000">
                <a:solidFill>
                  <a:srgbClr val="FF0000"/>
                </a:solidFill>
                <a:latin typeface="黑体" panose="02010609060101010101" charset="-122"/>
                <a:ea typeface="黑体" panose="02010609060101010101" charset="-122"/>
                <a:cs typeface="黑体" panose="02010609060101010101" charset="-122"/>
              </a:rPr>
              <a:t>单独填报清单</a:t>
            </a:r>
            <a:r>
              <a:rPr lang="en-US" altLang="zh-CN" sz="2000">
                <a:latin typeface="黑体" panose="02010609060101010101" charset="-122"/>
                <a:ea typeface="黑体" panose="02010609060101010101" charset="-122"/>
                <a:cs typeface="黑体" panose="02010609060101010101" charset="-122"/>
              </a:rPr>
              <a:t>……</a:t>
            </a:r>
            <a:r>
              <a:rPr lang="zh-CN" altLang="en-US" sz="2000">
                <a:latin typeface="黑体" panose="02010609060101010101" charset="-122"/>
                <a:ea typeface="黑体" panose="02010609060101010101" charset="-122"/>
                <a:cs typeface="黑体" panose="02010609060101010101" charset="-122"/>
              </a:rPr>
              <a:t>”         </a:t>
            </a:r>
            <a:endParaRPr lang="en-US" altLang="zh-CN" sz="2000">
              <a:latin typeface="黑体" panose="02010609060101010101" charset="-122"/>
              <a:ea typeface="黑体" panose="02010609060101010101" charset="-122"/>
              <a:cs typeface="黑体" panose="02010609060101010101" charset="-122"/>
            </a:endParaRPr>
          </a:p>
          <a:p>
            <a:pPr>
              <a:lnSpc>
                <a:spcPct val="125000"/>
              </a:lnSpc>
            </a:pPr>
            <a:r>
              <a:rPr lang="en-US" altLang="zh-CN" sz="2000">
                <a:latin typeface="黑体" panose="02010609060101010101" charset="-122"/>
                <a:ea typeface="黑体" panose="02010609060101010101" charset="-122"/>
                <a:cs typeface="黑体" panose="02010609060101010101" charset="-122"/>
              </a:rPr>
              <a:t>——《</a:t>
            </a:r>
            <a:r>
              <a:rPr lang="zh-CN" altLang="en-US" sz="2000">
                <a:latin typeface="黑体" panose="02010609060101010101" charset="-122"/>
                <a:ea typeface="黑体" panose="02010609060101010101" charset="-122"/>
                <a:cs typeface="黑体" panose="02010609060101010101" charset="-122"/>
              </a:rPr>
              <a:t>关于加强重污染天气应对夯实应急减排措施的指导意见</a:t>
            </a:r>
            <a:r>
              <a:rPr lang="en-US" altLang="zh-CN" sz="2000">
                <a:latin typeface="黑体" panose="02010609060101010101" charset="-122"/>
                <a:ea typeface="黑体" panose="02010609060101010101" charset="-122"/>
                <a:cs typeface="黑体" panose="02010609060101010101" charset="-122"/>
              </a:rPr>
              <a:t>》</a:t>
            </a:r>
            <a:endParaRPr lang="zh-CN" altLang="en-US" sz="2000">
              <a:solidFill>
                <a:srgbClr val="FF0000"/>
              </a:solidFill>
              <a:latin typeface="黑体" panose="02010609060101010101" charset="-122"/>
              <a:ea typeface="黑体" panose="02010609060101010101" charset="-122"/>
              <a:cs typeface="黑体" panose="02010609060101010101" charset="-122"/>
            </a:endParaRPr>
          </a:p>
        </p:txBody>
      </p:sp>
      <p:sp>
        <p:nvSpPr>
          <p:cNvPr id="2" name="五角星 1"/>
          <p:cNvSpPr/>
          <p:nvPr/>
        </p:nvSpPr>
        <p:spPr>
          <a:xfrm>
            <a:off x="3434687" y="4151332"/>
            <a:ext cx="286603" cy="3561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五角星 5"/>
          <p:cNvSpPr/>
          <p:nvPr/>
        </p:nvSpPr>
        <p:spPr>
          <a:xfrm>
            <a:off x="2549858" y="5095303"/>
            <a:ext cx="286603" cy="3561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p:cNvSpPr txBox="1"/>
          <p:nvPr/>
        </p:nvSpPr>
        <p:spPr>
          <a:xfrm>
            <a:off x="2836461" y="6124838"/>
            <a:ext cx="7599527" cy="369332"/>
          </a:xfrm>
          <a:prstGeom prst="rect">
            <a:avLst/>
          </a:prstGeom>
          <a:noFill/>
        </p:spPr>
        <p:txBody>
          <a:bodyPr wrap="square" rtlCol="0">
            <a:spAutoFit/>
          </a:bodyPr>
          <a:lstStyle/>
          <a:p>
            <a:r>
              <a:rPr lang="zh-CN" altLang="en-US" b="1">
                <a:solidFill>
                  <a:srgbClr val="FF0000"/>
                </a:solidFill>
              </a:rPr>
              <a:t>模板下载地址：</a:t>
            </a:r>
            <a:r>
              <a:rPr lang="en-US" altLang="zh-CN" b="1">
                <a:solidFill>
                  <a:srgbClr val="FF0000"/>
                </a:solidFill>
                <a:hlinkClick r:id="rId1"/>
              </a:rPr>
              <a:t>http://10.100.241.172:8011/hpwe</a:t>
            </a:r>
            <a:r>
              <a:rPr lang="en-US" altLang="zh-CN" b="1">
                <a:solidFill>
                  <a:srgbClr val="FF0000"/>
                </a:solidFill>
              </a:rPr>
              <a:t>       </a:t>
            </a:r>
            <a:r>
              <a:rPr lang="zh-CN" altLang="en-US" b="1">
                <a:solidFill>
                  <a:srgbClr val="FF0000"/>
                </a:solidFill>
              </a:rPr>
              <a:t>生态环境部专网</a:t>
            </a:r>
            <a:r>
              <a:rPr lang="en-US" altLang="zh-CN" b="1">
                <a:solidFill>
                  <a:srgbClr val="FF0000"/>
                </a:solidFill>
              </a:rPr>
              <a:t> </a:t>
            </a:r>
            <a:endParaRPr lang="zh-CN" altLang="en-US" b="1">
              <a:solidFill>
                <a:srgbClr val="FF0000"/>
              </a:solidFill>
            </a:endParaRPr>
          </a:p>
        </p:txBody>
      </p:sp>
      <p:sp>
        <p:nvSpPr>
          <p:cNvPr id="8" name="矩形 7"/>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24000" y="90000"/>
            <a:ext cx="914400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工业源应急减排清单</a:t>
            </a:r>
            <a:endParaRPr lang="zh-CN" altLang="en-US" sz="4000" b="1">
              <a:solidFill>
                <a:schemeClr val="tx1"/>
              </a:solidFill>
              <a:latin typeface="微软雅黑" panose="020B0503020204020204" charset="-122"/>
              <a:ea typeface="微软雅黑" panose="020B0503020204020204" charset="-122"/>
              <a:sym typeface="+mn-ea"/>
            </a:endParaRPr>
          </a:p>
        </p:txBody>
      </p:sp>
      <p:graphicFrame>
        <p:nvGraphicFramePr>
          <p:cNvPr id="9" name="表格 8"/>
          <p:cNvGraphicFramePr>
            <a:graphicFrameLocks noGrp="1"/>
          </p:cNvGraphicFramePr>
          <p:nvPr/>
        </p:nvGraphicFramePr>
        <p:xfrm>
          <a:off x="1670947" y="990377"/>
          <a:ext cx="8885294" cy="1706880"/>
        </p:xfrm>
        <a:graphic>
          <a:graphicData uri="http://schemas.openxmlformats.org/drawingml/2006/table">
            <a:tbl>
              <a:tblPr/>
              <a:tblGrid>
                <a:gridCol w="319778"/>
                <a:gridCol w="269130"/>
                <a:gridCol w="449430"/>
                <a:gridCol w="428768"/>
                <a:gridCol w="552748"/>
                <a:gridCol w="433931"/>
                <a:gridCol w="433931"/>
                <a:gridCol w="408106"/>
                <a:gridCol w="475259"/>
                <a:gridCol w="475259"/>
                <a:gridCol w="542417"/>
                <a:gridCol w="408106"/>
                <a:gridCol w="418437"/>
                <a:gridCol w="455673"/>
                <a:gridCol w="467360"/>
                <a:gridCol w="406400"/>
                <a:gridCol w="568960"/>
                <a:gridCol w="741680"/>
                <a:gridCol w="629921"/>
              </a:tblGrid>
              <a:tr h="963370">
                <a:tc>
                  <a:txBody>
                    <a:bodyPr/>
                    <a:lstStyle/>
                    <a:p>
                      <a:pPr algn="ctr" fontAlgn="ctr"/>
                      <a:r>
                        <a:rPr lang="en-US" sz="1400" b="1" i="0" u="none" strike="noStrike" err="1">
                          <a:solidFill>
                            <a:srgbClr val="000000"/>
                          </a:solidFill>
                          <a:effectLst/>
                          <a:latin typeface="黑体" panose="02010609060101010101" charset="-122"/>
                          <a:ea typeface="黑体" panose="02010609060101010101" charset="-122"/>
                          <a:cs typeface="黑体" panose="02010609060101010101" charset="-122"/>
                        </a:rPr>
                        <a:t>序号</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400" b="1" i="0" u="none" strike="noStrike" err="1">
                          <a:solidFill>
                            <a:srgbClr val="000000"/>
                          </a:solidFill>
                          <a:effectLst/>
                          <a:latin typeface="黑体" panose="02010609060101010101" charset="-122"/>
                          <a:ea typeface="黑体" panose="02010609060101010101" charset="-122"/>
                          <a:cs typeface="黑体" panose="02010609060101010101" charset="-122"/>
                        </a:rPr>
                        <a:t>年份</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企业</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名称</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统一社会信用代码</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全国统一排污许可证编号</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所属</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省份</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所属</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城市</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所属区县</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详细</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地址</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经度（</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纬度（</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所属工业园区类型</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所属工业园区名称</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行业</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类型</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管控</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类型</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法人代表</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企业应急措施落实责任人</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企业应急措施落实责任人手机号码</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工业总产值（万元）</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67767">
                <a:tc>
                  <a:txBody>
                    <a:bodyPr/>
                    <a:lstStyle/>
                    <a:p>
                      <a:pPr algn="ctr" fontAlgn="ctr"/>
                      <a:r>
                        <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rPr>
                        <a:t>1</a:t>
                      </a:r>
                      <a:endPar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67">
                <a:tc>
                  <a:txBody>
                    <a:bodyPr/>
                    <a:lstStyle/>
                    <a:p>
                      <a:pPr algn="ctr" fontAlgn="ctr"/>
                      <a:r>
                        <a:rPr lang="is-IS" sz="1400" b="0" i="0" u="none" strike="noStrike">
                          <a:solidFill>
                            <a:srgbClr val="000000"/>
                          </a:solidFill>
                          <a:effectLst/>
                          <a:latin typeface="黑体" panose="02010609060101010101" charset="-122"/>
                          <a:ea typeface="黑体" panose="02010609060101010101" charset="-122"/>
                          <a:cs typeface="黑体" panose="02010609060101010101" charset="-122"/>
                        </a:rPr>
                        <a:t>2</a:t>
                      </a:r>
                      <a:endParaRPr lang="is-I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67">
                <a:tc>
                  <a:txBody>
                    <a:bodyPr/>
                    <a:lstStyle/>
                    <a:p>
                      <a:pPr algn="ctr" fontAlgn="ctr"/>
                      <a:r>
                        <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rPr>
                        <a:t>3</a:t>
                      </a:r>
                      <a:endPar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1670945" y="2741701"/>
          <a:ext cx="8885296" cy="2346960"/>
        </p:xfrm>
        <a:graphic>
          <a:graphicData uri="http://schemas.openxmlformats.org/drawingml/2006/table">
            <a:tbl>
              <a:tblPr/>
              <a:tblGrid>
                <a:gridCol w="389442"/>
                <a:gridCol w="389442"/>
                <a:gridCol w="366753"/>
                <a:gridCol w="434813"/>
                <a:gridCol w="434813"/>
                <a:gridCol w="465061"/>
                <a:gridCol w="389442"/>
                <a:gridCol w="389442"/>
                <a:gridCol w="622193"/>
                <a:gridCol w="453445"/>
                <a:gridCol w="613484"/>
                <a:gridCol w="401760"/>
                <a:gridCol w="425110"/>
                <a:gridCol w="467198"/>
                <a:gridCol w="266316"/>
                <a:gridCol w="413434"/>
                <a:gridCol w="522599"/>
                <a:gridCol w="480183"/>
                <a:gridCol w="480183"/>
                <a:gridCol w="480183"/>
              </a:tblGrid>
              <a:tr h="1645087">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燃煤消耗量（吨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燃油消耗量（吨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焦炭消耗量（吨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生物质消耗量（吨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石油焦消耗量（吨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天然气消耗量（万立方米</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用电量（万千瓦时</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其他能源类型与年消耗量</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日常重型载货车进出厂车辆数（辆</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天）</a:t>
                      </a:r>
                      <a:endPar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生产线</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工序</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其中备用生产线</a:t>
                      </a:r>
                      <a:r>
                        <a:rPr lang="en-US" altLang="zh-CN" sz="1400" b="1" i="0" u="none" strike="noStrike">
                          <a:solidFill>
                            <a:srgbClr val="ED7D31"/>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工序数量</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ED7D31"/>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主要产品</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主要产品年产量</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产品产量单位（万</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__/</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产能</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产能单位（万</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__/</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主要污染物排放量（千克</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主要污染物排放量（千克</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4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endParaRPr lang="zh-CN" altLang="en-US" sz="1400" b="1" i="0" u="none" strike="noStrike" baseline="-25000">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主要污染物排放量（千克</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_NOx</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主要污染物排放量（千克</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_VOCs</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636">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636">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636">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1658432" y="5133104"/>
          <a:ext cx="8897809" cy="1671612"/>
        </p:xfrm>
        <a:graphic>
          <a:graphicData uri="http://schemas.openxmlformats.org/drawingml/2006/table">
            <a:tbl>
              <a:tblPr/>
              <a:tblGrid>
                <a:gridCol w="478491"/>
                <a:gridCol w="446235"/>
                <a:gridCol w="494620"/>
                <a:gridCol w="516129"/>
                <a:gridCol w="494620"/>
                <a:gridCol w="521503"/>
                <a:gridCol w="451609"/>
                <a:gridCol w="446235"/>
                <a:gridCol w="553762"/>
                <a:gridCol w="516129"/>
                <a:gridCol w="537632"/>
                <a:gridCol w="516129"/>
                <a:gridCol w="451609"/>
                <a:gridCol w="435484"/>
                <a:gridCol w="553762"/>
                <a:gridCol w="494620"/>
                <a:gridCol w="494620"/>
                <a:gridCol w="494620"/>
              </a:tblGrid>
              <a:tr h="1168053">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减排措施*</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应急成本（元</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1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_NOx*</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_VOCs*</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减排措施</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应急成本（元</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1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_NOx</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_VOCs</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减排措施</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应急成本（元</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1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_NOx</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_VOCs</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7853">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53">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53">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云形 13"/>
          <p:cNvSpPr/>
          <p:nvPr/>
        </p:nvSpPr>
        <p:spPr>
          <a:xfrm>
            <a:off x="8509000" y="2501900"/>
            <a:ext cx="2159000" cy="2095500"/>
          </a:xfrm>
          <a:prstGeom prst="cloud">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14"/>
          <p:cNvSpPr/>
          <p:nvPr/>
        </p:nvSpPr>
        <p:spPr>
          <a:xfrm>
            <a:off x="2457651" y="4729198"/>
            <a:ext cx="2213810" cy="2075518"/>
          </a:xfrm>
          <a:prstGeom prst="cloud">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424407" y="2062038"/>
            <a:ext cx="3458476" cy="646331"/>
          </a:xfrm>
          <a:prstGeom prst="rect">
            <a:avLst/>
          </a:prstGeom>
          <a:solidFill>
            <a:schemeClr val="bg1"/>
          </a:solidFill>
          <a:ln>
            <a:solidFill>
              <a:srgbClr val="FF0000"/>
            </a:solidFill>
          </a:ln>
        </p:spPr>
        <p:txBody>
          <a:bodyPr wrap="square">
            <a:spAutoFit/>
          </a:bodyPr>
          <a:lstStyle/>
          <a:p>
            <a:r>
              <a:rPr kumimoji="1" lang="zh-CN" altLang="en-US">
                <a:latin typeface="黑体" panose="02010609060101010101" charset="-122"/>
                <a:ea typeface="黑体" panose="02010609060101010101" charset="-122"/>
                <a:cs typeface="黑体" panose="02010609060101010101" charset="-122"/>
              </a:rPr>
              <a:t>下拉式菜单：所属工业园区类型、行业类型、管控类型。</a:t>
            </a:r>
            <a:endParaRPr kumimoji="1" lang="zh-CN" altLang="en-US">
              <a:latin typeface="黑体" panose="02010609060101010101" charset="-122"/>
              <a:ea typeface="黑体" panose="02010609060101010101" charset="-122"/>
              <a:cs typeface="黑体" panose="02010609060101010101" charset="-122"/>
            </a:endParaRPr>
          </a:p>
        </p:txBody>
      </p:sp>
      <p:sp>
        <p:nvSpPr>
          <p:cNvPr id="16" name="云形 15"/>
          <p:cNvSpPr/>
          <p:nvPr/>
        </p:nvSpPr>
        <p:spPr>
          <a:xfrm>
            <a:off x="5458167" y="4729198"/>
            <a:ext cx="2213810" cy="2075518"/>
          </a:xfrm>
          <a:prstGeom prst="cloud">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云形 21"/>
          <p:cNvSpPr/>
          <p:nvPr/>
        </p:nvSpPr>
        <p:spPr>
          <a:xfrm>
            <a:off x="8475044" y="4751420"/>
            <a:ext cx="2213810" cy="2075518"/>
          </a:xfrm>
          <a:prstGeom prst="cloud">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246120" y="167640"/>
            <a:ext cx="597281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工业源应急减排清单</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100" name="文本框 99"/>
          <p:cNvSpPr txBox="1"/>
          <p:nvPr/>
        </p:nvSpPr>
        <p:spPr>
          <a:xfrm>
            <a:off x="1820061" y="2982888"/>
            <a:ext cx="4612825" cy="1866858"/>
          </a:xfrm>
          <a:prstGeom prst="rect">
            <a:avLst/>
          </a:prstGeom>
          <a:noFill/>
          <a:ln w="9525">
            <a:noFill/>
          </a:ln>
        </p:spPr>
        <p:txBody>
          <a:bodyPr wrap="square">
            <a:spAutoFit/>
          </a:bodyPr>
          <a:lstStyle/>
          <a:p>
            <a:pPr algn="l" fontAlgn="auto">
              <a:lnSpc>
                <a:spcPct val="150000"/>
              </a:lnSpc>
              <a:buClrTx/>
              <a:buSzTx/>
              <a:buFontTx/>
            </a:pPr>
            <a:endParaRPr lang="en-US" altLang="zh-CN" sz="2000">
              <a:latin typeface="黑体" panose="02010609060101010101" charset="-122"/>
              <a:ea typeface="黑体" panose="02010609060101010101" charset="-122"/>
            </a:endParaRPr>
          </a:p>
          <a:p>
            <a:pPr algn="l" fontAlgn="auto">
              <a:lnSpc>
                <a:spcPct val="150000"/>
              </a:lnSpc>
              <a:buClrTx/>
              <a:buSzTx/>
              <a:buFontTx/>
            </a:pPr>
            <a:r>
              <a:rPr lang="zh-CN" altLang="en-US" sz="2000">
                <a:latin typeface="黑体" panose="02010609060101010101" charset="-122"/>
                <a:ea typeface="黑体" panose="02010609060101010101" charset="-122"/>
              </a:rPr>
              <a:t>填写</a:t>
            </a:r>
            <a:r>
              <a:rPr lang="zh-CN" altLang="en-US" sz="2000">
                <a:solidFill>
                  <a:srgbClr val="FF0000"/>
                </a:solidFill>
                <a:latin typeface="黑体" panose="02010609060101010101" charset="-122"/>
                <a:ea typeface="黑体" panose="02010609060101010101" charset="-122"/>
              </a:rPr>
              <a:t>企业全厂整体信息</a:t>
            </a:r>
            <a:r>
              <a:rPr lang="zh-CN" altLang="en-US" sz="2000">
                <a:latin typeface="黑体" panose="02010609060101010101" charset="-122"/>
                <a:ea typeface="黑体" panose="02010609060101010101" charset="-122"/>
              </a:rPr>
              <a:t>即可</a:t>
            </a:r>
            <a:endParaRPr lang="en-US" altLang="zh-CN" sz="2000">
              <a:latin typeface="黑体" panose="02010609060101010101" charset="-122"/>
              <a:ea typeface="黑体" panose="02010609060101010101" charset="-122"/>
            </a:endParaRPr>
          </a:p>
          <a:p>
            <a:pPr algn="l" fontAlgn="auto">
              <a:lnSpc>
                <a:spcPct val="150000"/>
              </a:lnSpc>
              <a:buClrTx/>
              <a:buSzTx/>
              <a:buFontTx/>
            </a:pPr>
            <a:r>
              <a:rPr lang="zh-CN" altLang="en-US" sz="2000">
                <a:latin typeface="黑体" panose="02010609060101010101" charset="-122"/>
                <a:ea typeface="黑体" panose="02010609060101010101" charset="-122"/>
              </a:rPr>
              <a:t>如：能源消耗量各列分别填写企业</a:t>
            </a:r>
            <a:r>
              <a:rPr lang="zh-CN" altLang="en-US" sz="2000">
                <a:solidFill>
                  <a:srgbClr val="FF0000"/>
                </a:solidFill>
                <a:latin typeface="黑体" panose="02010609060101010101" charset="-122"/>
                <a:ea typeface="黑体" panose="02010609060101010101" charset="-122"/>
              </a:rPr>
              <a:t>全厂</a:t>
            </a:r>
            <a:r>
              <a:rPr lang="zh-CN" altLang="en-US" sz="2000">
                <a:latin typeface="黑体" panose="02010609060101010101" charset="-122"/>
                <a:ea typeface="黑体" panose="02010609060101010101" charset="-122"/>
              </a:rPr>
              <a:t>年燃煤消耗量、</a:t>
            </a:r>
            <a:r>
              <a:rPr lang="zh-CN" altLang="en-US" sz="2000">
                <a:solidFill>
                  <a:srgbClr val="FF0000"/>
                </a:solidFill>
                <a:latin typeface="黑体" panose="02010609060101010101" charset="-122"/>
                <a:ea typeface="黑体" panose="02010609060101010101" charset="-122"/>
              </a:rPr>
              <a:t>全厂</a:t>
            </a:r>
            <a:r>
              <a:rPr lang="zh-CN" altLang="en-US" sz="2000">
                <a:latin typeface="黑体" panose="02010609060101010101" charset="-122"/>
                <a:ea typeface="黑体" panose="02010609060101010101" charset="-122"/>
              </a:rPr>
              <a:t>年燃油消耗量等。</a:t>
            </a:r>
            <a:endParaRPr lang="zh-CN" altLang="en-US" sz="2000">
              <a:latin typeface="黑体" panose="02010609060101010101" charset="-122"/>
              <a:ea typeface="黑体" panose="02010609060101010101" charset="-122"/>
            </a:endParaRPr>
          </a:p>
        </p:txBody>
      </p:sp>
      <p:grpSp>
        <p:nvGrpSpPr>
          <p:cNvPr id="6" name="组合 5"/>
          <p:cNvGrpSpPr/>
          <p:nvPr/>
        </p:nvGrpSpPr>
        <p:grpSpPr>
          <a:xfrm>
            <a:off x="1615758" y="1202192"/>
            <a:ext cx="8960485" cy="1244600"/>
            <a:chOff x="180" y="943"/>
            <a:chExt cx="14111" cy="1960"/>
          </a:xfrm>
        </p:grpSpPr>
        <p:sp>
          <p:nvSpPr>
            <p:cNvPr id="7" name="文本框 9"/>
            <p:cNvSpPr txBox="1"/>
            <p:nvPr/>
          </p:nvSpPr>
          <p:spPr>
            <a:xfrm>
              <a:off x="3121" y="1230"/>
              <a:ext cx="1483" cy="822"/>
            </a:xfrm>
            <a:prstGeom prst="rect">
              <a:avLst/>
            </a:prstGeom>
            <a:noFill/>
          </p:spPr>
          <p:txBody>
            <a:bodyPr wrap="square" rtlCol="0">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800"/>
                <a:t>......</a:t>
              </a:r>
              <a:endParaRPr lang="en-US" altLang="zh-CN" sz="2800"/>
            </a:p>
          </p:txBody>
        </p:sp>
        <p:pic>
          <p:nvPicPr>
            <p:cNvPr id="8" name="图片 7"/>
            <p:cNvPicPr>
              <a:picLocks noChangeAspect="1"/>
            </p:cNvPicPr>
            <p:nvPr/>
          </p:nvPicPr>
          <p:blipFill>
            <a:blip r:embed="rId1"/>
            <a:stretch>
              <a:fillRect/>
            </a:stretch>
          </p:blipFill>
          <p:spPr>
            <a:xfrm>
              <a:off x="4232" y="943"/>
              <a:ext cx="5147" cy="1960"/>
            </a:xfrm>
            <a:prstGeom prst="rect">
              <a:avLst/>
            </a:prstGeom>
          </p:spPr>
        </p:pic>
        <p:pic>
          <p:nvPicPr>
            <p:cNvPr id="9" name="图片 8"/>
            <p:cNvPicPr>
              <a:picLocks noChangeAspect="1"/>
            </p:cNvPicPr>
            <p:nvPr/>
          </p:nvPicPr>
          <p:blipFill>
            <a:blip r:embed="rId2"/>
            <a:stretch>
              <a:fillRect/>
            </a:stretch>
          </p:blipFill>
          <p:spPr>
            <a:xfrm>
              <a:off x="10425" y="943"/>
              <a:ext cx="3866" cy="1960"/>
            </a:xfrm>
            <a:prstGeom prst="rect">
              <a:avLst/>
            </a:prstGeom>
          </p:spPr>
        </p:pic>
        <p:sp>
          <p:nvSpPr>
            <p:cNvPr id="10" name="文本框 18"/>
            <p:cNvSpPr txBox="1"/>
            <p:nvPr/>
          </p:nvSpPr>
          <p:spPr>
            <a:xfrm>
              <a:off x="9270" y="1230"/>
              <a:ext cx="1483" cy="822"/>
            </a:xfrm>
            <a:prstGeom prst="rect">
              <a:avLst/>
            </a:prstGeom>
            <a:noFill/>
          </p:spPr>
          <p:txBody>
            <a:bodyPr wrap="square" rtlCol="0">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800"/>
                <a:t>......</a:t>
              </a:r>
              <a:endParaRPr lang="en-US" altLang="zh-CN" sz="2800"/>
            </a:p>
          </p:txBody>
        </p:sp>
        <p:pic>
          <p:nvPicPr>
            <p:cNvPr id="11" name="图片 10"/>
            <p:cNvPicPr>
              <a:picLocks noChangeAspect="1"/>
            </p:cNvPicPr>
            <p:nvPr/>
          </p:nvPicPr>
          <p:blipFill>
            <a:blip r:embed="rId3"/>
            <a:stretch>
              <a:fillRect/>
            </a:stretch>
          </p:blipFill>
          <p:spPr>
            <a:xfrm>
              <a:off x="180" y="943"/>
              <a:ext cx="3000" cy="1960"/>
            </a:xfrm>
            <a:prstGeom prst="rect">
              <a:avLst/>
            </a:prstGeom>
          </p:spPr>
        </p:pic>
      </p:grpSp>
      <p:sp>
        <p:nvSpPr>
          <p:cNvPr id="12" name="文本框 11"/>
          <p:cNvSpPr txBox="1"/>
          <p:nvPr/>
        </p:nvSpPr>
        <p:spPr>
          <a:xfrm>
            <a:off x="6570939" y="2962241"/>
            <a:ext cx="3709678" cy="1405193"/>
          </a:xfrm>
          <a:prstGeom prst="rect">
            <a:avLst/>
          </a:prstGeom>
          <a:noFill/>
          <a:ln w="9525">
            <a:noFill/>
          </a:ln>
        </p:spPr>
        <p:txBody>
          <a:bodyPr wrap="square">
            <a:spAutoFit/>
          </a:bodyPr>
          <a:lstStyle/>
          <a:p>
            <a:pPr algn="l" fontAlgn="auto">
              <a:lnSpc>
                <a:spcPct val="150000"/>
              </a:lnSpc>
              <a:buClrTx/>
              <a:buSzTx/>
              <a:buFontTx/>
            </a:pPr>
            <a:endParaRPr lang="en-US" altLang="zh-CN" sz="2000">
              <a:latin typeface="黑体" panose="02010609060101010101" charset="-122"/>
              <a:ea typeface="黑体" panose="02010609060101010101" charset="-122"/>
            </a:endParaRPr>
          </a:p>
          <a:p>
            <a:pPr algn="l" fontAlgn="auto">
              <a:lnSpc>
                <a:spcPct val="150000"/>
              </a:lnSpc>
              <a:buClrTx/>
              <a:buSzTx/>
              <a:buFontTx/>
            </a:pPr>
            <a:r>
              <a:rPr lang="zh-CN" altLang="en-US" sz="2000">
                <a:solidFill>
                  <a:srgbClr val="FF0000"/>
                </a:solidFill>
                <a:latin typeface="黑体" panose="02010609060101010101" charset="-122"/>
                <a:ea typeface="黑体" panose="02010609060101010101" charset="-122"/>
              </a:rPr>
              <a:t>逐行与“生产线/工序”列对应</a:t>
            </a:r>
            <a:r>
              <a:rPr lang="zh-CN" altLang="en-US" sz="2000">
                <a:latin typeface="黑体" panose="02010609060101010101" charset="-122"/>
                <a:ea typeface="黑体" panose="02010609060101010101" charset="-122"/>
              </a:rPr>
              <a:t>填写。</a:t>
            </a:r>
            <a:endParaRPr lang="zh-CN" altLang="en-US" sz="2000">
              <a:latin typeface="黑体" panose="02010609060101010101" charset="-122"/>
              <a:ea typeface="黑体" panose="02010609060101010101" charset="-122"/>
            </a:endParaRPr>
          </a:p>
        </p:txBody>
      </p:sp>
      <p:sp>
        <p:nvSpPr>
          <p:cNvPr id="2" name="左大括号 1"/>
          <p:cNvSpPr/>
          <p:nvPr/>
        </p:nvSpPr>
        <p:spPr>
          <a:xfrm rot="16200000">
            <a:off x="3610918" y="572265"/>
            <a:ext cx="392013" cy="4382333"/>
          </a:xfrm>
          <a:prstGeom prst="leftBrace">
            <a:avLst/>
          </a:prstGeom>
          <a:ln w="12700" cap="flat">
            <a:solidFill>
              <a:schemeClr val="tx1"/>
            </a:solidFill>
            <a:roun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solidFill>
                <a:srgbClr val="000000"/>
              </a:solidFill>
            </a:endParaRPr>
          </a:p>
        </p:txBody>
      </p:sp>
      <p:sp>
        <p:nvSpPr>
          <p:cNvPr id="13" name="左大括号 12"/>
          <p:cNvSpPr/>
          <p:nvPr/>
        </p:nvSpPr>
        <p:spPr>
          <a:xfrm rot="16200000">
            <a:off x="8133606" y="563386"/>
            <a:ext cx="392013" cy="4382333"/>
          </a:xfrm>
          <a:prstGeom prst="leftBrace">
            <a:avLst/>
          </a:prstGeom>
          <a:ln w="12700" cap="flat">
            <a:solidFill>
              <a:schemeClr val="tx1"/>
            </a:solidFill>
            <a:roun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 name="矩形 2"/>
          <p:cNvSpPr/>
          <p:nvPr/>
        </p:nvSpPr>
        <p:spPr>
          <a:xfrm>
            <a:off x="1781563" y="5102809"/>
            <a:ext cx="8454922" cy="943528"/>
          </a:xfrm>
          <a:prstGeom prst="rect">
            <a:avLst/>
          </a:prstGeom>
          <a:solidFill>
            <a:srgbClr val="FFFFFF"/>
          </a:solidFill>
          <a:ln w="19050">
            <a:solidFill>
              <a:srgbClr val="3366FF"/>
            </a:solidFill>
          </a:ln>
        </p:spPr>
        <p:txBody>
          <a:bodyPr wrap="square">
            <a:spAutoFit/>
          </a:bodyPr>
          <a:lstStyle/>
          <a:p>
            <a:pPr>
              <a:lnSpc>
                <a:spcPct val="150000"/>
              </a:lnSpc>
            </a:pPr>
            <a:r>
              <a:rPr lang="zh-CN" altLang="en-US" sz="2000">
                <a:latin typeface="黑体" panose="02010609060101010101" charset="-122"/>
                <a:ea typeface="黑体" panose="02010609060101010101" charset="-122"/>
              </a:rPr>
              <a:t>如果</a:t>
            </a:r>
            <a:r>
              <a:rPr lang="zh-CN" altLang="en-US" sz="2000">
                <a:solidFill>
                  <a:srgbClr val="FF0000"/>
                </a:solidFill>
                <a:latin typeface="黑体" panose="02010609060101010101" charset="-122"/>
                <a:ea typeface="黑体" panose="02010609060101010101" charset="-122"/>
              </a:rPr>
              <a:t>存在多条“生产线/工序”需增行填写</a:t>
            </a:r>
            <a:r>
              <a:rPr lang="zh-CN" altLang="en-US" sz="2000">
                <a:latin typeface="黑体" panose="02010609060101010101" charset="-122"/>
                <a:ea typeface="黑体" panose="02010609060101010101" charset="-122"/>
              </a:rPr>
              <a:t>，前面的</a:t>
            </a:r>
            <a:r>
              <a:rPr lang="zh-CN" altLang="en-US" sz="2000">
                <a:solidFill>
                  <a:srgbClr val="FF0000"/>
                </a:solidFill>
                <a:latin typeface="黑体" panose="02010609060101010101" charset="-122"/>
                <a:ea typeface="黑体" panose="02010609060101010101" charset="-122"/>
              </a:rPr>
              <a:t>企业整体基础信息复制粘贴相应行</a:t>
            </a:r>
            <a:r>
              <a:rPr lang="zh-CN" altLang="en-US" sz="2000">
                <a:latin typeface="黑体" panose="02010609060101010101" charset="-122"/>
                <a:ea typeface="黑体" panose="02010609060101010101" charset="-122"/>
              </a:rPr>
              <a:t>即可。</a:t>
            </a:r>
            <a:endParaRPr lang="zh-CN" altLang="en-US" sz="2000">
              <a:latin typeface="黑体" panose="02010609060101010101" charset="-122"/>
              <a:ea typeface="黑体" panose="02010609060101010101" charset="-122"/>
            </a:endParaRPr>
          </a:p>
        </p:txBody>
      </p:sp>
      <p:sp>
        <p:nvSpPr>
          <p:cNvPr id="14" name="AutoShape 4"/>
          <p:cNvSpPr>
            <a:spLocks noChangeArrowheads="1"/>
          </p:cNvSpPr>
          <p:nvPr/>
        </p:nvSpPr>
        <p:spPr bwMode="grayWhite">
          <a:xfrm>
            <a:off x="2541367" y="3067368"/>
            <a:ext cx="2520000" cy="386064"/>
          </a:xfrm>
          <a:prstGeom prst="roundRect">
            <a:avLst>
              <a:gd name="adj" fmla="val 16667"/>
            </a:avLst>
          </a:prstGeom>
          <a:solidFill>
            <a:schemeClr val="accent6">
              <a:lumMod val="60000"/>
              <a:lumOff val="40000"/>
            </a:schemeClr>
          </a:solidFill>
          <a:ln w="19050">
            <a:solidFill>
              <a:srgbClr val="3366FF"/>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zh-CN" altLang="en-US" sz="2000" b="1">
                <a:latin typeface="Verdana" panose="020B0604030504040204" pitchFamily="34" charset="0"/>
              </a:rPr>
              <a:t>企业整体基础信息</a:t>
            </a:r>
            <a:endParaRPr lang="zh-CN" altLang="en-US" sz="2000" b="1">
              <a:latin typeface="Verdana" panose="020B0604030504040204" pitchFamily="34" charset="0"/>
            </a:endParaRPr>
          </a:p>
        </p:txBody>
      </p:sp>
      <p:sp>
        <p:nvSpPr>
          <p:cNvPr id="15" name="AutoShape 4"/>
          <p:cNvSpPr>
            <a:spLocks noChangeArrowheads="1"/>
          </p:cNvSpPr>
          <p:nvPr/>
        </p:nvSpPr>
        <p:spPr bwMode="grayWhite">
          <a:xfrm>
            <a:off x="7071261" y="3067368"/>
            <a:ext cx="2520000" cy="386064"/>
          </a:xfrm>
          <a:prstGeom prst="roundRect">
            <a:avLst>
              <a:gd name="adj" fmla="val 16667"/>
            </a:avLst>
          </a:prstGeom>
          <a:solidFill>
            <a:schemeClr val="accent6">
              <a:lumMod val="60000"/>
              <a:lumOff val="40000"/>
            </a:schemeClr>
          </a:solidFill>
          <a:ln w="19050">
            <a:solidFill>
              <a:srgbClr val="3366FF"/>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zh-CN" altLang="en-US" sz="2000" b="1">
                <a:latin typeface="Verdana" panose="020B0604030504040204" pitchFamily="34" charset="0"/>
              </a:rPr>
              <a:t>分生产线</a:t>
            </a:r>
            <a:r>
              <a:rPr lang="en-US" altLang="zh-CN" sz="2000" b="1">
                <a:latin typeface="Verdana" panose="020B0604030504040204" pitchFamily="34" charset="0"/>
              </a:rPr>
              <a:t>/</a:t>
            </a:r>
            <a:r>
              <a:rPr lang="zh-CN" altLang="en-US" sz="2000" b="1">
                <a:latin typeface="Verdana" panose="020B0604030504040204" pitchFamily="34" charset="0"/>
              </a:rPr>
              <a:t>工序信息</a:t>
            </a:r>
            <a:endParaRPr lang="zh-CN" altLang="en-US" sz="2000" b="1">
              <a:latin typeface="Verdana" panose="020B0604030504040204" pitchFamily="34" charset="0"/>
            </a:endParaRPr>
          </a:p>
        </p:txBody>
      </p:sp>
      <p:sp>
        <p:nvSpPr>
          <p:cNvPr id="16" name="矩形 15"/>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670947" y="1109270"/>
          <a:ext cx="8885294" cy="1920240"/>
        </p:xfrm>
        <a:graphic>
          <a:graphicData uri="http://schemas.openxmlformats.org/drawingml/2006/table">
            <a:tbl>
              <a:tblPr/>
              <a:tblGrid>
                <a:gridCol w="319778"/>
                <a:gridCol w="269130"/>
                <a:gridCol w="449430"/>
                <a:gridCol w="428768"/>
                <a:gridCol w="552748"/>
                <a:gridCol w="433931"/>
                <a:gridCol w="433931"/>
                <a:gridCol w="408106"/>
                <a:gridCol w="475259"/>
                <a:gridCol w="475259"/>
                <a:gridCol w="542417"/>
                <a:gridCol w="408106"/>
                <a:gridCol w="418437"/>
                <a:gridCol w="455673"/>
                <a:gridCol w="467360"/>
                <a:gridCol w="406400"/>
                <a:gridCol w="568960"/>
                <a:gridCol w="741680"/>
                <a:gridCol w="629921"/>
              </a:tblGrid>
              <a:tr h="963370">
                <a:tc>
                  <a:txBody>
                    <a:bodyPr/>
                    <a:lstStyle/>
                    <a:p>
                      <a:pPr algn="ctr" fontAlgn="ctr"/>
                      <a:r>
                        <a:rPr lang="en-US" sz="1400" b="1" i="0" u="none" strike="noStrike" err="1">
                          <a:solidFill>
                            <a:srgbClr val="000000"/>
                          </a:solidFill>
                          <a:effectLst/>
                          <a:latin typeface="黑体" panose="02010609060101010101" charset="-122"/>
                          <a:ea typeface="黑体" panose="02010609060101010101" charset="-122"/>
                          <a:cs typeface="黑体" panose="02010609060101010101" charset="-122"/>
                        </a:rPr>
                        <a:t>序号</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err="1">
                          <a:solidFill>
                            <a:srgbClr val="000000"/>
                          </a:solidFill>
                          <a:effectLst/>
                          <a:latin typeface="黑体" panose="02010609060101010101" charset="-122"/>
                          <a:ea typeface="黑体" panose="02010609060101010101" charset="-122"/>
                          <a:cs typeface="黑体" panose="02010609060101010101" charset="-122"/>
                        </a:rPr>
                        <a:t>年份</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企业</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名称</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统一社会信用代码</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全国统一排污许可证编号</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所属</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省份</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所属</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城市</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所属区县</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详细</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地址</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经度（</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纬度（</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所属工业园区类型</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所属工业园区名称</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行业</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类型</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管控</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类型</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法人代表</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企业应急措施落实责任人</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企业应急措施落实责任人手机号码</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工业总产值（万元）</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7767">
                <a:tc>
                  <a:txBody>
                    <a:bodyPr/>
                    <a:lstStyle/>
                    <a:p>
                      <a:pPr algn="ctr" fontAlgn="ctr"/>
                      <a:r>
                        <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rPr>
                        <a:t>1</a:t>
                      </a:r>
                      <a:endPar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67">
                <a:tc>
                  <a:txBody>
                    <a:bodyPr/>
                    <a:lstStyle/>
                    <a:p>
                      <a:pPr algn="ctr" fontAlgn="ctr"/>
                      <a:r>
                        <a:rPr lang="is-IS" sz="1400" b="0" i="0" u="none" strike="noStrike">
                          <a:solidFill>
                            <a:srgbClr val="000000"/>
                          </a:solidFill>
                          <a:effectLst/>
                          <a:latin typeface="黑体" panose="02010609060101010101" charset="-122"/>
                          <a:ea typeface="黑体" panose="02010609060101010101" charset="-122"/>
                          <a:cs typeface="黑体" panose="02010609060101010101" charset="-122"/>
                        </a:rPr>
                        <a:t>2</a:t>
                      </a:r>
                      <a:endParaRPr lang="is-I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67">
                <a:tc>
                  <a:txBody>
                    <a:bodyPr/>
                    <a:lstStyle/>
                    <a:p>
                      <a:pPr algn="ctr" fontAlgn="ctr"/>
                      <a:r>
                        <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rPr>
                        <a:t>3</a:t>
                      </a:r>
                      <a:endPar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67">
                <a:tc>
                  <a:txBody>
                    <a:bodyPr/>
                    <a:lstStyle/>
                    <a:p>
                      <a:pPr algn="ctr" fontAlgn="ctr"/>
                      <a:r>
                        <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rPr>
                        <a:t>4</a:t>
                      </a:r>
                      <a:endParaRPr lang="en-US" altLang="zh-CN"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524000" y="90000"/>
            <a:ext cx="914400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企业基本信息</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7" name="椭圆 6"/>
          <p:cNvSpPr/>
          <p:nvPr/>
        </p:nvSpPr>
        <p:spPr>
          <a:xfrm>
            <a:off x="5443308" y="934720"/>
            <a:ext cx="1018452" cy="13622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9"/>
          <p:cNvGrpSpPr/>
          <p:nvPr/>
        </p:nvGrpSpPr>
        <p:grpSpPr>
          <a:xfrm>
            <a:off x="5671820" y="2112316"/>
            <a:ext cx="373380" cy="441960"/>
            <a:chOff x="544830" y="1990396"/>
            <a:chExt cx="373380" cy="441960"/>
          </a:xfrm>
        </p:grpSpPr>
        <p:sp>
          <p:nvSpPr>
            <p:cNvPr id="9" name="六角星 8"/>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11" name="组合 9"/>
          <p:cNvGrpSpPr/>
          <p:nvPr/>
        </p:nvGrpSpPr>
        <p:grpSpPr>
          <a:xfrm>
            <a:off x="1776543" y="3655036"/>
            <a:ext cx="373380" cy="441960"/>
            <a:chOff x="544830" y="1990396"/>
            <a:chExt cx="373380" cy="441960"/>
          </a:xfrm>
        </p:grpSpPr>
        <p:sp>
          <p:nvSpPr>
            <p:cNvPr id="12" name="六角星 11"/>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14" name="矩形 13"/>
          <p:cNvSpPr/>
          <p:nvPr/>
        </p:nvSpPr>
        <p:spPr>
          <a:xfrm>
            <a:off x="2149923" y="3691350"/>
            <a:ext cx="8885294" cy="369332"/>
          </a:xfrm>
          <a:prstGeom prst="rect">
            <a:avLst/>
          </a:prstGeom>
          <a:noFill/>
        </p:spPr>
        <p:txBody>
          <a:bodyPr wrap="square">
            <a:spAutoFit/>
          </a:bodyPr>
          <a:lstStyle/>
          <a:p>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经纬度单位换算</a:t>
            </a:r>
            <a:r>
              <a:rPr lang="zh-CN" altLang="en-US">
                <a:latin typeface="Times New Roman" panose="02020603050405020304" pitchFamily="18" charset="0"/>
                <a:ea typeface="黑体" panose="02010609060101010101" charset="-122"/>
                <a:cs typeface="Times New Roman" panose="02020603050405020304" pitchFamily="18" charset="0"/>
              </a:rPr>
              <a:t>：</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a</a:t>
            </a:r>
            <a:r>
              <a:rPr lang="en-US" altLang="zh-CN" baseline="30000">
                <a:solidFill>
                  <a:srgbClr val="FF0000"/>
                </a:solidFill>
                <a:latin typeface="Times New Roman" panose="02020603050405020304" pitchFamily="18" charset="0"/>
                <a:ea typeface="黑体" panose="02010609060101010101" charset="-122"/>
                <a:cs typeface="Times New Roman" panose="02020603050405020304" pitchFamily="18" charset="0"/>
              </a:rPr>
              <a:t>o</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b′c″=(a+b/60+c/3600)°，</a:t>
            </a:r>
            <a:r>
              <a:rPr lang="zh-CN" altLang="en-US" sz="1600">
                <a:latin typeface="Times New Roman" panose="02020603050405020304" pitchFamily="18" charset="0"/>
                <a:ea typeface="黑体" panose="02010609060101010101" charset="-122"/>
                <a:cs typeface="Times New Roman" panose="02020603050405020304" pitchFamily="18" charset="0"/>
              </a:rPr>
              <a:t>例如：</a:t>
            </a:r>
            <a:r>
              <a:rPr lang="zh-CN" altLang="en-US" sz="1600">
                <a:solidFill>
                  <a:srgbClr val="FF0000"/>
                </a:solidFill>
                <a:latin typeface="Times New Roman" panose="02020603050405020304" pitchFamily="18" charset="0"/>
                <a:ea typeface="黑体" panose="02010609060101010101" charset="-122"/>
                <a:cs typeface="Times New Roman" panose="02020603050405020304" pitchFamily="18" charset="0"/>
              </a:rPr>
              <a:t> </a:t>
            </a:r>
            <a:r>
              <a:rPr lang="en-US" altLang="zh-CN" sz="1600">
                <a:solidFill>
                  <a:srgbClr val="FF0000"/>
                </a:solidFill>
                <a:latin typeface="Times New Roman" panose="02020603050405020304" pitchFamily="18" charset="0"/>
                <a:ea typeface="黑体" panose="02010609060101010101" charset="-122"/>
                <a:cs typeface="Times New Roman" panose="02020603050405020304" pitchFamily="18" charset="0"/>
              </a:rPr>
              <a:t>36</a:t>
            </a:r>
            <a:r>
              <a:rPr lang="en-US" altLang="zh-CN" sz="1600" baseline="30000">
                <a:solidFill>
                  <a:srgbClr val="FF0000"/>
                </a:solidFill>
                <a:latin typeface="Times New Roman" panose="02020603050405020304" pitchFamily="18" charset="0"/>
                <a:ea typeface="黑体" panose="02010609060101010101" charset="-122"/>
                <a:cs typeface="Times New Roman" panose="02020603050405020304" pitchFamily="18" charset="0"/>
              </a:rPr>
              <a:t>o</a:t>
            </a:r>
            <a:r>
              <a:rPr lang="en-US" altLang="zh-CN" sz="1600">
                <a:solidFill>
                  <a:srgbClr val="FF0000"/>
                </a:solidFill>
                <a:latin typeface="Times New Roman" panose="02020603050405020304" pitchFamily="18" charset="0"/>
                <a:ea typeface="黑体" panose="02010609060101010101" charset="-122"/>
                <a:cs typeface="Times New Roman" panose="02020603050405020304" pitchFamily="18" charset="0"/>
              </a:rPr>
              <a:t>46</a:t>
            </a:r>
            <a:r>
              <a:rPr lang="zh-CN" altLang="en-US" sz="160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en-US" altLang="zh-CN" sz="1600">
                <a:solidFill>
                  <a:srgbClr val="FF0000"/>
                </a:solidFill>
                <a:latin typeface="Times New Roman" panose="02020603050405020304" pitchFamily="18" charset="0"/>
                <a:ea typeface="黑体" panose="02010609060101010101" charset="-122"/>
                <a:cs typeface="Times New Roman" panose="02020603050405020304" pitchFamily="18" charset="0"/>
              </a:rPr>
              <a:t>39</a:t>
            </a:r>
            <a:r>
              <a:rPr lang="zh-CN" altLang="en-US" sz="160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en-US" altLang="zh-CN" sz="1600">
                <a:solidFill>
                  <a:srgbClr val="FF0000"/>
                </a:solidFill>
                <a:latin typeface="Times New Roman" panose="02020603050405020304" pitchFamily="18" charset="0"/>
                <a:ea typeface="黑体" panose="02010609060101010101" charset="-122"/>
                <a:cs typeface="Times New Roman" panose="02020603050405020304" pitchFamily="18" charset="0"/>
              </a:rPr>
              <a:t>36</a:t>
            </a:r>
            <a:r>
              <a:rPr lang="zh-CN" altLang="en-US" sz="160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en-US" altLang="zh-CN" sz="1600">
                <a:solidFill>
                  <a:srgbClr val="FF0000"/>
                </a:solidFill>
                <a:latin typeface="Times New Roman" panose="02020603050405020304" pitchFamily="18" charset="0"/>
                <a:ea typeface="黑体" panose="02010609060101010101" charset="-122"/>
                <a:cs typeface="Times New Roman" panose="02020603050405020304" pitchFamily="18" charset="0"/>
              </a:rPr>
              <a:t>46</a:t>
            </a:r>
            <a:r>
              <a:rPr lang="zh-CN" altLang="en-US" sz="1600">
                <a:solidFill>
                  <a:srgbClr val="FF0000"/>
                </a:solidFill>
                <a:latin typeface="Times New Roman" panose="02020603050405020304" pitchFamily="18" charset="0"/>
                <a:ea typeface="黑体" panose="02010609060101010101" charset="-122"/>
                <a:cs typeface="Times New Roman" panose="02020603050405020304" pitchFamily="18" charset="0"/>
              </a:rPr>
              <a:t>/60+</a:t>
            </a:r>
            <a:r>
              <a:rPr lang="en-US" altLang="zh-CN" sz="1600">
                <a:solidFill>
                  <a:srgbClr val="FF0000"/>
                </a:solidFill>
                <a:latin typeface="Times New Roman" panose="02020603050405020304" pitchFamily="18" charset="0"/>
                <a:ea typeface="黑体" panose="02010609060101010101" charset="-122"/>
                <a:cs typeface="Times New Roman" panose="02020603050405020304" pitchFamily="18" charset="0"/>
              </a:rPr>
              <a:t>39</a:t>
            </a:r>
            <a:r>
              <a:rPr lang="zh-CN" altLang="en-US" sz="1600">
                <a:solidFill>
                  <a:srgbClr val="FF0000"/>
                </a:solidFill>
                <a:latin typeface="Times New Roman" panose="02020603050405020304" pitchFamily="18" charset="0"/>
                <a:ea typeface="黑体" panose="02010609060101010101" charset="-122"/>
                <a:cs typeface="Times New Roman" panose="02020603050405020304" pitchFamily="18" charset="0"/>
              </a:rPr>
              <a:t>/3600)°</a:t>
            </a:r>
            <a:endParaRPr lang="zh-CN" altLang="en-US"/>
          </a:p>
        </p:txBody>
      </p:sp>
      <p:sp>
        <p:nvSpPr>
          <p:cNvPr id="16" name="椭圆 15"/>
          <p:cNvSpPr/>
          <p:nvPr/>
        </p:nvSpPr>
        <p:spPr>
          <a:xfrm>
            <a:off x="6461760" y="934720"/>
            <a:ext cx="833120" cy="13622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7" name="组合 9"/>
          <p:cNvGrpSpPr/>
          <p:nvPr/>
        </p:nvGrpSpPr>
        <p:grpSpPr>
          <a:xfrm>
            <a:off x="6597606" y="2082202"/>
            <a:ext cx="373380" cy="441960"/>
            <a:chOff x="544830" y="1990396"/>
            <a:chExt cx="373380" cy="441960"/>
          </a:xfrm>
        </p:grpSpPr>
        <p:sp>
          <p:nvSpPr>
            <p:cNvPr id="18" name="六角星 17"/>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20" name="组合 9"/>
          <p:cNvGrpSpPr/>
          <p:nvPr/>
        </p:nvGrpSpPr>
        <p:grpSpPr>
          <a:xfrm>
            <a:off x="1776543" y="4263868"/>
            <a:ext cx="373380" cy="441960"/>
            <a:chOff x="544830" y="1990396"/>
            <a:chExt cx="373380" cy="441960"/>
          </a:xfrm>
        </p:grpSpPr>
        <p:sp>
          <p:nvSpPr>
            <p:cNvPr id="21" name="六角星 20"/>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23" name="矩形 22"/>
          <p:cNvSpPr/>
          <p:nvPr/>
        </p:nvSpPr>
        <p:spPr>
          <a:xfrm>
            <a:off x="2149924" y="4125633"/>
            <a:ext cx="8518077" cy="646331"/>
          </a:xfrm>
          <a:prstGeom prst="rect">
            <a:avLst/>
          </a:prstGeom>
        </p:spPr>
        <p:txBody>
          <a:bodyPr wrap="square">
            <a:spAutoFit/>
          </a:bodyPr>
          <a:lstStyle/>
          <a:p>
            <a:pPr>
              <a:spcAft>
                <a:spcPts val="600"/>
              </a:spcAft>
            </a:pPr>
            <a:r>
              <a:rPr lang="zh-CN" altLang="en-US">
                <a:latin typeface="黑体" panose="02010609060101010101" charset="-122"/>
                <a:ea typeface="黑体" panose="02010609060101010101" charset="-122"/>
                <a:cs typeface="黑体" panose="02010609060101010101" charset="-122"/>
              </a:rPr>
              <a:t>所属工业园区类型：</a:t>
            </a:r>
            <a:r>
              <a:rPr lang="zh-CN" altLang="en-US">
                <a:solidFill>
                  <a:srgbClr val="FF0000"/>
                </a:solidFill>
                <a:latin typeface="黑体" panose="02010609060101010101" charset="-122"/>
                <a:ea typeface="黑体" panose="02010609060101010101" charset="-122"/>
                <a:cs typeface="黑体" panose="02010609060101010101" charset="-122"/>
              </a:rPr>
              <a:t>“国家级/省级/市级/县级</a:t>
            </a:r>
            <a:r>
              <a:rPr lang="en-US" altLang="zh-CN">
                <a:solidFill>
                  <a:srgbClr val="FF0000"/>
                </a:solidFill>
                <a:latin typeface="黑体" panose="02010609060101010101" charset="-122"/>
                <a:ea typeface="黑体" panose="02010609060101010101" charset="-122"/>
                <a:cs typeface="黑体" panose="02010609060101010101" charset="-122"/>
              </a:rPr>
              <a:t>/</a:t>
            </a:r>
            <a:r>
              <a:rPr lang="zh-CN" altLang="en-US">
                <a:solidFill>
                  <a:srgbClr val="FF0000"/>
                </a:solidFill>
                <a:latin typeface="黑体" panose="02010609060101010101" charset="-122"/>
                <a:ea typeface="黑体" panose="02010609060101010101" charset="-122"/>
                <a:cs typeface="黑体" panose="02010609060101010101" charset="-122"/>
              </a:rPr>
              <a:t>无”</a:t>
            </a:r>
            <a:r>
              <a:rPr lang="zh-CN" altLang="en-US">
                <a:latin typeface="黑体" panose="02010609060101010101" charset="-122"/>
                <a:ea typeface="黑体" panose="02010609060101010101" charset="-122"/>
                <a:cs typeface="黑体" panose="02010609060101010101" charset="-122"/>
              </a:rPr>
              <a:t>，</a:t>
            </a:r>
            <a:r>
              <a:rPr lang="zh-CN" altLang="en-US">
                <a:solidFill>
                  <a:srgbClr val="FF0000"/>
                </a:solidFill>
                <a:latin typeface="黑体" panose="02010609060101010101" charset="-122"/>
                <a:ea typeface="黑体" panose="02010609060101010101" charset="-122"/>
                <a:cs typeface="黑体" panose="02010609060101010101" charset="-122"/>
              </a:rPr>
              <a:t>若企业不属于工业园区，选择“无”；</a:t>
            </a:r>
            <a:r>
              <a:rPr lang="zh-CN" altLang="en-US">
                <a:latin typeface="黑体" panose="02010609060101010101" charset="-122"/>
                <a:ea typeface="黑体" panose="02010609060101010101" charset="-122"/>
                <a:cs typeface="黑体" panose="02010609060101010101" charset="-122"/>
              </a:rPr>
              <a:t>工业园区名称：填写企业所属工业园区准确名称，</a:t>
            </a:r>
            <a:r>
              <a:rPr lang="zh-CN" altLang="en-US">
                <a:solidFill>
                  <a:srgbClr val="FF0000"/>
                </a:solidFill>
                <a:latin typeface="黑体" panose="02010609060101010101" charset="-122"/>
                <a:ea typeface="黑体" panose="02010609060101010101" charset="-122"/>
                <a:cs typeface="黑体" panose="02010609060101010101" charset="-122"/>
              </a:rPr>
              <a:t>若无填写“无”</a:t>
            </a:r>
            <a:r>
              <a:rPr lang="zh-CN" altLang="en-US">
                <a:latin typeface="黑体" panose="02010609060101010101" charset="-122"/>
                <a:ea typeface="黑体" panose="02010609060101010101" charset="-122"/>
                <a:cs typeface="黑体" panose="02010609060101010101" charset="-122"/>
              </a:rPr>
              <a:t>。</a:t>
            </a:r>
            <a:endParaRPr lang="zh-CN" altLang="en-US">
              <a:latin typeface="黑体" panose="02010609060101010101" charset="-122"/>
              <a:ea typeface="黑体" panose="02010609060101010101" charset="-122"/>
              <a:cs typeface="黑体" panose="02010609060101010101" charset="-122"/>
            </a:endParaRPr>
          </a:p>
        </p:txBody>
      </p:sp>
      <p:sp>
        <p:nvSpPr>
          <p:cNvPr id="24" name="椭圆 23"/>
          <p:cNvSpPr/>
          <p:nvPr/>
        </p:nvSpPr>
        <p:spPr>
          <a:xfrm>
            <a:off x="7294880" y="934720"/>
            <a:ext cx="426720" cy="13622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9"/>
          <p:cNvGrpSpPr/>
          <p:nvPr/>
        </p:nvGrpSpPr>
        <p:grpSpPr>
          <a:xfrm>
            <a:off x="7340512" y="2082202"/>
            <a:ext cx="373380" cy="441960"/>
            <a:chOff x="544830" y="1990396"/>
            <a:chExt cx="373380" cy="441960"/>
          </a:xfrm>
        </p:grpSpPr>
        <p:sp>
          <p:nvSpPr>
            <p:cNvPr id="26" name="六角星 25"/>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3</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28" name="组合 9"/>
          <p:cNvGrpSpPr/>
          <p:nvPr/>
        </p:nvGrpSpPr>
        <p:grpSpPr>
          <a:xfrm>
            <a:off x="1776543" y="4878942"/>
            <a:ext cx="373380" cy="441960"/>
            <a:chOff x="544830" y="1990396"/>
            <a:chExt cx="373380" cy="441960"/>
          </a:xfrm>
        </p:grpSpPr>
        <p:sp>
          <p:nvSpPr>
            <p:cNvPr id="29" name="六角星 28"/>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3</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31" name="文本框 30"/>
          <p:cNvSpPr txBox="1"/>
          <p:nvPr/>
        </p:nvSpPr>
        <p:spPr>
          <a:xfrm>
            <a:off x="2196234" y="4827825"/>
            <a:ext cx="8471766" cy="1477328"/>
          </a:xfrm>
          <a:prstGeom prst="rect">
            <a:avLst/>
          </a:prstGeom>
          <a:noFill/>
        </p:spPr>
        <p:txBody>
          <a:bodyPr wrap="square" rtlCol="0">
            <a:spAutoFit/>
          </a:bodyPr>
          <a:lstStyle/>
          <a:p>
            <a:pPr fontAlgn="ctr"/>
            <a:r>
              <a:rPr kumimoji="1" lang="zh-CN" altLang="en-US">
                <a:solidFill>
                  <a:srgbClr val="FF0000"/>
                </a:solidFill>
                <a:latin typeface="黑体" panose="02010609060101010101" charset="-122"/>
                <a:ea typeface="黑体" panose="02010609060101010101" charset="-122"/>
                <a:cs typeface="黑体" panose="02010609060101010101" charset="-122"/>
              </a:rPr>
              <a:t>行业类型：</a:t>
            </a:r>
            <a:r>
              <a:rPr kumimoji="1" lang="zh-CN" altLang="en-US">
                <a:latin typeface="黑体" panose="02010609060101010101" charset="-122"/>
                <a:ea typeface="黑体" panose="02010609060101010101" charset="-122"/>
                <a:cs typeface="黑体" panose="02010609060101010101" charset="-122"/>
              </a:rPr>
              <a:t>在下拉式菜单</a:t>
            </a:r>
            <a:r>
              <a:rPr kumimoji="1" lang="en-US" altLang="zh-CN">
                <a:solidFill>
                  <a:srgbClr val="FF0000"/>
                </a:solidFill>
                <a:latin typeface="黑体" panose="02010609060101010101" charset="-122"/>
                <a:ea typeface="黑体" panose="02010609060101010101" charset="-122"/>
                <a:cs typeface="黑体" panose="02010609060101010101" charset="-122"/>
              </a:rPr>
              <a:t>31</a:t>
            </a:r>
            <a:r>
              <a:rPr kumimoji="1" lang="zh-CN" altLang="en-US">
                <a:solidFill>
                  <a:srgbClr val="FF0000"/>
                </a:solidFill>
                <a:latin typeface="黑体" panose="02010609060101010101" charset="-122"/>
                <a:ea typeface="黑体" panose="02010609060101010101" charset="-122"/>
                <a:cs typeface="黑体" panose="02010609060101010101" charset="-122"/>
              </a:rPr>
              <a:t>类</a:t>
            </a:r>
            <a:r>
              <a:rPr kumimoji="1" lang="zh-CN" altLang="en-US">
                <a:latin typeface="黑体" panose="02010609060101010101" charset="-122"/>
                <a:ea typeface="黑体" panose="02010609060101010101" charset="-122"/>
                <a:cs typeface="黑体" panose="02010609060101010101" charset="-122"/>
              </a:rPr>
              <a:t>中选择：</a:t>
            </a:r>
            <a:r>
              <a:rPr lang="zh-CN" altLang="en-US">
                <a:latin typeface="黑体" panose="02010609060101010101" charset="-122"/>
                <a:ea typeface="黑体" panose="02010609060101010101" charset="-122"/>
                <a:cs typeface="黑体" panose="02010609060101010101" charset="-122"/>
              </a:rPr>
              <a:t>长流程联合钢铁、短流程钢铁</a:t>
            </a:r>
            <a:r>
              <a:rPr lang="zh-CN" altLang="en-US">
                <a:solidFill>
                  <a:srgbClr val="000000"/>
                </a:solidFill>
                <a:latin typeface="黑体" panose="02010609060101010101" charset="-122"/>
                <a:ea typeface="黑体" panose="02010609060101010101" charset="-122"/>
                <a:cs typeface="黑体" panose="02010609060101010101" charset="-122"/>
              </a:rPr>
              <a:t>、</a:t>
            </a:r>
            <a:r>
              <a:rPr lang="zh-CN" altLang="en-US">
                <a:latin typeface="黑体" panose="02010609060101010101" charset="-122"/>
                <a:ea typeface="黑体" panose="02010609060101010101" charset="-122"/>
                <a:cs typeface="黑体" panose="02010609060101010101" charset="-122"/>
              </a:rPr>
              <a:t>铁合金</a:t>
            </a:r>
            <a:r>
              <a:rPr lang="zh-CN" altLang="en-US">
                <a:solidFill>
                  <a:srgbClr val="000000"/>
                </a:solidFill>
                <a:latin typeface="黑体" panose="02010609060101010101" charset="-122"/>
                <a:ea typeface="黑体" panose="02010609060101010101" charset="-122"/>
                <a:cs typeface="黑体" panose="02010609060101010101" charset="-122"/>
              </a:rPr>
              <a:t>、</a:t>
            </a:r>
            <a:r>
              <a:rPr lang="zh-CN" altLang="en-US">
                <a:latin typeface="黑体" panose="02010609060101010101" charset="-122"/>
                <a:ea typeface="黑体" panose="02010609060101010101" charset="-122"/>
                <a:cs typeface="黑体" panose="02010609060101010101" charset="-122"/>
              </a:rPr>
              <a:t>焦化行业、氧化铝、电解铝、炭素、铜冶炼、铅、锌冶炼，再生铜铝铅锌、水泥、砖瓦窑、陶瓷、耐火材料、玻璃、岩棉、石灰窑、铸造行业、炼油与石油化工、煤制氮肥、制药工业、农药制造、涂料制造、油墨制造、家具制造、包装印刷、人造板制造、塑料制造、橡胶制品制造、工业涂装、其他。</a:t>
            </a:r>
            <a:endParaRPr lang="zh-CN" altLang="en-US">
              <a:latin typeface="黑体" panose="02010609060101010101" charset="-122"/>
              <a:ea typeface="黑体" panose="02010609060101010101" charset="-122"/>
              <a:cs typeface="黑体" panose="02010609060101010101" charset="-122"/>
            </a:endParaRPr>
          </a:p>
        </p:txBody>
      </p:sp>
      <p:sp>
        <p:nvSpPr>
          <p:cNvPr id="32" name="椭圆 31"/>
          <p:cNvSpPr/>
          <p:nvPr/>
        </p:nvSpPr>
        <p:spPr>
          <a:xfrm>
            <a:off x="7759524" y="934720"/>
            <a:ext cx="426720" cy="13622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3" name="组合 9"/>
          <p:cNvGrpSpPr/>
          <p:nvPr/>
        </p:nvGrpSpPr>
        <p:grpSpPr>
          <a:xfrm>
            <a:off x="7782604" y="2082202"/>
            <a:ext cx="373380" cy="441960"/>
            <a:chOff x="544830" y="1990396"/>
            <a:chExt cx="373380" cy="441960"/>
          </a:xfrm>
        </p:grpSpPr>
        <p:sp>
          <p:nvSpPr>
            <p:cNvPr id="34" name="六角星 33"/>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4</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36" name="组合 9"/>
          <p:cNvGrpSpPr/>
          <p:nvPr/>
        </p:nvGrpSpPr>
        <p:grpSpPr>
          <a:xfrm>
            <a:off x="1776543" y="6311802"/>
            <a:ext cx="373380" cy="441960"/>
            <a:chOff x="544830" y="1990396"/>
            <a:chExt cx="373380" cy="441960"/>
          </a:xfrm>
        </p:grpSpPr>
        <p:sp>
          <p:nvSpPr>
            <p:cNvPr id="37" name="六角星 36"/>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4</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40" name="矩形 39"/>
          <p:cNvSpPr/>
          <p:nvPr/>
        </p:nvSpPr>
        <p:spPr>
          <a:xfrm>
            <a:off x="2196234" y="6348088"/>
            <a:ext cx="8471766" cy="369332"/>
          </a:xfrm>
          <a:prstGeom prst="rect">
            <a:avLst/>
          </a:prstGeom>
        </p:spPr>
        <p:txBody>
          <a:bodyPr wrap="square">
            <a:spAutoFit/>
          </a:bodyPr>
          <a:lstStyle/>
          <a:p>
            <a:r>
              <a:rPr lang="zh-CN" altLang="en-US">
                <a:latin typeface="Times New Roman" panose="02020603050405020304" pitchFamily="18" charset="0"/>
                <a:ea typeface="黑体" panose="02010609060101010101" charset="-122"/>
                <a:cs typeface="Times New Roman" panose="02020603050405020304" pitchFamily="18" charset="0"/>
              </a:rPr>
              <a:t>管控类型：A级企业、B级企业、C级企业、民生豁免、长期停产、其他。</a:t>
            </a:r>
            <a:endParaRPr lang="zh-CN" altLang="en-US"/>
          </a:p>
        </p:txBody>
      </p:sp>
      <p:grpSp>
        <p:nvGrpSpPr>
          <p:cNvPr id="4" name="组合 3"/>
          <p:cNvGrpSpPr/>
          <p:nvPr/>
        </p:nvGrpSpPr>
        <p:grpSpPr>
          <a:xfrm>
            <a:off x="5305996" y="2512442"/>
            <a:ext cx="1664991" cy="756221"/>
            <a:chOff x="2056109" y="2047963"/>
            <a:chExt cx="1664991" cy="756221"/>
          </a:xfrm>
        </p:grpSpPr>
        <p:sp>
          <p:nvSpPr>
            <p:cNvPr id="2" name="矩形标注 1"/>
            <p:cNvSpPr/>
            <p:nvPr/>
          </p:nvSpPr>
          <p:spPr>
            <a:xfrm>
              <a:off x="2095501" y="2047963"/>
              <a:ext cx="1625599" cy="756221"/>
            </a:xfrm>
            <a:prstGeom prst="wedgeRectCallout">
              <a:avLst>
                <a:gd name="adj1" fmla="val -57811"/>
                <a:gd name="adj2" fmla="val -1180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56109" y="2115704"/>
              <a:ext cx="1624987" cy="646331"/>
            </a:xfrm>
            <a:prstGeom prst="rect">
              <a:avLst/>
            </a:prstGeom>
            <a:noFill/>
          </p:spPr>
          <p:txBody>
            <a:bodyPr wrap="square" rtlCol="0">
              <a:spAutoFit/>
            </a:bodyPr>
            <a:lstStyle/>
            <a:p>
              <a:pPr algn="ctr"/>
              <a:r>
                <a:rPr lang="zh-CN" altLang="en-US">
                  <a:latin typeface="黑体" panose="02010609060101010101" charset="-122"/>
                  <a:ea typeface="黑体" panose="02010609060101010101" charset="-122"/>
                </a:rPr>
                <a:t>潮白河工业区兴业路</a:t>
              </a:r>
              <a:r>
                <a:rPr lang="en-US" altLang="zh-CN">
                  <a:latin typeface="黑体" panose="02010609060101010101" charset="-122"/>
                  <a:ea typeface="黑体" panose="02010609060101010101" charset="-122"/>
                </a:rPr>
                <a:t>188</a:t>
              </a:r>
              <a:r>
                <a:rPr lang="zh-CN" altLang="en-US">
                  <a:latin typeface="黑体" panose="02010609060101010101" charset="-122"/>
                  <a:ea typeface="黑体" panose="02010609060101010101" charset="-122"/>
                </a:rPr>
                <a:t>号</a:t>
              </a:r>
              <a:endParaRPr lang="zh-CN" altLang="en-US">
                <a:latin typeface="黑体" panose="02010609060101010101" charset="-122"/>
                <a:ea typeface="黑体" panose="02010609060101010101" charset="-122"/>
              </a:endParaRPr>
            </a:p>
          </p:txBody>
        </p:sp>
      </p:grpSp>
      <p:grpSp>
        <p:nvGrpSpPr>
          <p:cNvPr id="56" name="组合 55"/>
          <p:cNvGrpSpPr/>
          <p:nvPr/>
        </p:nvGrpSpPr>
        <p:grpSpPr>
          <a:xfrm>
            <a:off x="2117638" y="2197884"/>
            <a:ext cx="2757228" cy="1493466"/>
            <a:chOff x="593582" y="2296982"/>
            <a:chExt cx="2757228" cy="1493466"/>
          </a:xfrm>
        </p:grpSpPr>
        <p:sp>
          <p:nvSpPr>
            <p:cNvPr id="54" name="矩形标注 53"/>
            <p:cNvSpPr/>
            <p:nvPr/>
          </p:nvSpPr>
          <p:spPr>
            <a:xfrm>
              <a:off x="593582" y="2296982"/>
              <a:ext cx="2757228" cy="1465535"/>
            </a:xfrm>
            <a:prstGeom prst="wedgeRectCallout">
              <a:avLst>
                <a:gd name="adj1" fmla="val -60208"/>
                <a:gd name="adj2" fmla="val -785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4975" y="2308992"/>
              <a:ext cx="2603218" cy="1481456"/>
            </a:xfrm>
            <a:prstGeom prst="rect">
              <a:avLst/>
            </a:prstGeom>
          </p:spPr>
        </p:pic>
      </p:grpSp>
      <p:sp>
        <p:nvSpPr>
          <p:cNvPr id="42" name="矩形 41"/>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childTnLst>
                                    <p:set>
                                      <p:cBhvr>
                                        <p:cTn id="10" dur="1" fill="hold">
                                          <p:stCondLst>
                                            <p:cond delay="0"/>
                                          </p:stCondLst>
                                        </p:cTn>
                                        <p:tgtEl>
                                          <p:spTgt spid="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749423" y="3625747"/>
            <a:ext cx="8592820" cy="1831271"/>
          </a:xfrm>
          <a:prstGeom prst="rect">
            <a:avLst/>
          </a:prstGeom>
          <a:noFill/>
        </p:spPr>
        <p:txBody>
          <a:bodyPr wrap="square" rtlCol="0" anchor="t">
            <a:spAutoFit/>
          </a:bodyPr>
          <a:lstStyle/>
          <a:p>
            <a:pPr marL="285750" indent="-285750">
              <a:spcAft>
                <a:spcPts val="600"/>
              </a:spcAft>
              <a:buFont typeface="Wingdings" panose="05000000000000000000" pitchFamily="2" charset="2"/>
              <a:buChar char="Ø"/>
            </a:pPr>
            <a:r>
              <a:rPr lang="zh-CN" altLang="en-US" b="1">
                <a:latin typeface="黑体" panose="02010609060101010101" charset="-122"/>
                <a:ea typeface="黑体" panose="02010609060101010101" charset="-122"/>
                <a:cs typeface="黑体" panose="02010609060101010101" charset="-122"/>
              </a:rPr>
              <a:t>生产线/工序：</a:t>
            </a:r>
            <a:r>
              <a:rPr lang="zh-CN" altLang="en-US">
                <a:solidFill>
                  <a:srgbClr val="FF0000"/>
                </a:solidFill>
                <a:latin typeface="黑体" panose="02010609060101010101" charset="-122"/>
                <a:ea typeface="黑体" panose="02010609060101010101" charset="-122"/>
                <a:cs typeface="黑体" panose="02010609060101010101" charset="-122"/>
              </a:rPr>
              <a:t>逐条分行</a:t>
            </a:r>
            <a:r>
              <a:rPr lang="zh-CN" altLang="en-US">
                <a:latin typeface="黑体" panose="02010609060101010101" charset="-122"/>
                <a:ea typeface="黑体" panose="02010609060101010101" charset="-122"/>
                <a:cs typeface="黑体" panose="02010609060101010101" charset="-122"/>
              </a:rPr>
              <a:t>填写涉气生产线，填报环境审批文件中的</a:t>
            </a:r>
            <a:r>
              <a:rPr lang="zh-CN" altLang="en-US">
                <a:solidFill>
                  <a:srgbClr val="FF0000"/>
                </a:solidFill>
                <a:latin typeface="黑体" panose="02010609060101010101" charset="-122"/>
                <a:ea typeface="黑体" panose="02010609060101010101" charset="-122"/>
                <a:cs typeface="黑体" panose="02010609060101010101" charset="-122"/>
              </a:rPr>
              <a:t>正式名称</a:t>
            </a:r>
            <a:r>
              <a:rPr lang="zh-CN" altLang="en-US">
                <a:latin typeface="黑体" panose="02010609060101010101" charset="-122"/>
                <a:ea typeface="黑体" panose="02010609060101010101" charset="-122"/>
                <a:cs typeface="黑体" panose="02010609060101010101" charset="-122"/>
              </a:rPr>
              <a:t>，</a:t>
            </a:r>
            <a:r>
              <a:rPr lang="zh-CN" altLang="en-US">
                <a:solidFill>
                  <a:srgbClr val="FF0000"/>
                </a:solidFill>
                <a:latin typeface="黑体" panose="02010609060101010101" charset="-122"/>
                <a:ea typeface="黑体" panose="02010609060101010101" charset="-122"/>
                <a:cs typeface="黑体" panose="02010609060101010101" charset="-122"/>
              </a:rPr>
              <a:t>并列出与废气排放相关的主要工序或生产设施</a:t>
            </a:r>
            <a:r>
              <a:rPr lang="zh-CN" altLang="en-US">
                <a:latin typeface="黑体" panose="02010609060101010101" charset="-122"/>
                <a:ea typeface="黑体" panose="02010609060101010101" charset="-122"/>
                <a:cs typeface="黑体" panose="02010609060101010101" charset="-122"/>
              </a:rPr>
              <a:t>。</a:t>
            </a:r>
            <a:endParaRPr lang="zh-CN" altLang="en-US">
              <a:latin typeface="黑体" panose="02010609060101010101" charset="-122"/>
              <a:ea typeface="黑体" panose="02010609060101010101" charset="-122"/>
              <a:cs typeface="黑体" panose="02010609060101010101" charset="-122"/>
            </a:endParaRPr>
          </a:p>
          <a:p>
            <a:pPr marL="539750" indent="-285750">
              <a:buSzPct val="80000"/>
              <a:buFont typeface="Wingdings" panose="05000000000000000000" pitchFamily="2" charset="2"/>
              <a:buChar char="l"/>
            </a:pPr>
            <a:r>
              <a:rPr lang="zh-CN" altLang="en-US">
                <a:solidFill>
                  <a:srgbClr val="FF0000"/>
                </a:solidFill>
                <a:latin typeface="黑体" panose="02010609060101010101" charset="-122"/>
                <a:ea typeface="黑体" panose="02010609060101010101" charset="-122"/>
                <a:cs typeface="黑体" panose="02010609060101010101" charset="-122"/>
              </a:rPr>
              <a:t>各工序连续不可中断，无法停产单个涉气工序，按整条生产线填写</a:t>
            </a:r>
            <a:r>
              <a:rPr lang="zh-CN" altLang="en-US">
                <a:latin typeface="黑体" panose="02010609060101010101" charset="-122"/>
                <a:ea typeface="黑体" panose="02010609060101010101" charset="-122"/>
                <a:cs typeface="黑体" panose="02010609060101010101" charset="-122"/>
              </a:rPr>
              <a:t>；</a:t>
            </a:r>
            <a:r>
              <a:rPr lang="zh-CN" altLang="en-US">
                <a:solidFill>
                  <a:srgbClr val="FF0000"/>
                </a:solidFill>
                <a:latin typeface="黑体" panose="02010609060101010101" charset="-122"/>
                <a:ea typeface="黑体" panose="02010609060101010101" charset="-122"/>
                <a:cs typeface="黑体" panose="02010609060101010101" charset="-122"/>
              </a:rPr>
              <a:t>工序可中断，可单独停产涉气工序，分工序分行填写</a:t>
            </a:r>
            <a:r>
              <a:rPr lang="zh-CN" altLang="en-US">
                <a:latin typeface="黑体" panose="02010609060101010101" charset="-122"/>
                <a:ea typeface="黑体" panose="02010609060101010101" charset="-122"/>
                <a:cs typeface="黑体" panose="02010609060101010101" charset="-122"/>
              </a:rPr>
              <a:t>。</a:t>
            </a:r>
            <a:endParaRPr lang="en-US" altLang="zh-CN">
              <a:latin typeface="黑体" panose="02010609060101010101" charset="-122"/>
              <a:ea typeface="黑体" panose="02010609060101010101" charset="-122"/>
              <a:cs typeface="黑体" panose="02010609060101010101" charset="-122"/>
            </a:endParaRPr>
          </a:p>
          <a:p>
            <a:pPr marL="539750" indent="-285750">
              <a:buSzPct val="80000"/>
              <a:buFont typeface="Wingdings" panose="05000000000000000000" pitchFamily="2" charset="2"/>
              <a:buChar char="l"/>
            </a:pPr>
            <a:r>
              <a:rPr lang="zh-CN" altLang="en-US">
                <a:solidFill>
                  <a:srgbClr val="FF0000"/>
                </a:solidFill>
                <a:latin typeface="黑体" panose="02010609060101010101" charset="-122"/>
                <a:ea typeface="黑体" panose="02010609060101010101" charset="-122"/>
                <a:cs typeface="黑体" panose="02010609060101010101" charset="-122"/>
              </a:rPr>
              <a:t>规模相同</a:t>
            </a:r>
            <a:r>
              <a:rPr lang="zh-CN" altLang="en-US">
                <a:latin typeface="黑体" panose="02010609060101010101" charset="-122"/>
                <a:ea typeface="黑体" panose="02010609060101010101" charset="-122"/>
                <a:cs typeface="黑体" panose="02010609060101010101" charset="-122"/>
              </a:rPr>
              <a:t>的生产线，可</a:t>
            </a:r>
            <a:r>
              <a:rPr lang="zh-CN" altLang="en-US">
                <a:solidFill>
                  <a:srgbClr val="FF0000"/>
                </a:solidFill>
                <a:latin typeface="黑体" panose="02010609060101010101" charset="-122"/>
                <a:ea typeface="黑体" panose="02010609060101010101" charset="-122"/>
                <a:cs typeface="黑体" panose="02010609060101010101" charset="-122"/>
              </a:rPr>
              <a:t>打包</a:t>
            </a:r>
            <a:r>
              <a:rPr lang="zh-CN" altLang="en-US">
                <a:latin typeface="黑体" panose="02010609060101010101" charset="-122"/>
                <a:ea typeface="黑体" panose="02010609060101010101" charset="-122"/>
                <a:cs typeface="黑体" panose="02010609060101010101" charset="-122"/>
              </a:rPr>
              <a:t>填写为一行，</a:t>
            </a:r>
            <a:r>
              <a:rPr lang="zh-CN" altLang="en-US">
                <a:solidFill>
                  <a:srgbClr val="FF0000"/>
                </a:solidFill>
                <a:latin typeface="黑体" panose="02010609060101010101" charset="-122"/>
                <a:ea typeface="黑体" panose="02010609060101010101" charset="-122"/>
                <a:cs typeface="黑体" panose="02010609060101010101" charset="-122"/>
              </a:rPr>
              <a:t>标明生产线数量</a:t>
            </a:r>
            <a:r>
              <a:rPr lang="zh-CN" altLang="en-US">
                <a:latin typeface="黑体" panose="02010609060101010101" charset="-122"/>
                <a:ea typeface="黑体" panose="02010609060101010101" charset="-122"/>
                <a:cs typeface="黑体" panose="02010609060101010101" charset="-122"/>
              </a:rPr>
              <a:t>；多条</a:t>
            </a:r>
            <a:r>
              <a:rPr lang="zh-CN" altLang="en-US">
                <a:solidFill>
                  <a:srgbClr val="FF0000"/>
                </a:solidFill>
                <a:latin typeface="黑体" panose="02010609060101010101" charset="-122"/>
                <a:ea typeface="黑体" panose="02010609060101010101" charset="-122"/>
                <a:cs typeface="黑体" panose="02010609060101010101" charset="-122"/>
              </a:rPr>
              <a:t>规模不同</a:t>
            </a:r>
            <a:r>
              <a:rPr lang="zh-CN" altLang="en-US">
                <a:latin typeface="黑体" panose="02010609060101010101" charset="-122"/>
                <a:ea typeface="黑体" panose="02010609060101010101" charset="-122"/>
                <a:cs typeface="黑体" panose="02010609060101010101" charset="-122"/>
              </a:rPr>
              <a:t>的生产线，</a:t>
            </a:r>
            <a:r>
              <a:rPr lang="zh-CN" altLang="en-US">
                <a:solidFill>
                  <a:srgbClr val="FF0000"/>
                </a:solidFill>
                <a:latin typeface="黑体" panose="02010609060101010101" charset="-122"/>
                <a:ea typeface="黑体" panose="02010609060101010101" charset="-122"/>
                <a:cs typeface="黑体" panose="02010609060101010101" charset="-122"/>
              </a:rPr>
              <a:t>按生产规模分类分行填写</a:t>
            </a:r>
            <a:r>
              <a:rPr lang="zh-CN" altLang="en-US">
                <a:latin typeface="黑体" panose="02010609060101010101" charset="-122"/>
                <a:ea typeface="黑体" panose="02010609060101010101" charset="-122"/>
                <a:cs typeface="黑体" panose="02010609060101010101" charset="-122"/>
              </a:rPr>
              <a:t>。</a:t>
            </a:r>
            <a:endParaRPr lang="zh-CN" altLang="en-US">
              <a:latin typeface="黑体" panose="02010609060101010101" charset="-122"/>
              <a:ea typeface="黑体" panose="02010609060101010101" charset="-122"/>
              <a:cs typeface="黑体" panose="02010609060101010101" charset="-122"/>
            </a:endParaRPr>
          </a:p>
        </p:txBody>
      </p:sp>
      <p:graphicFrame>
        <p:nvGraphicFramePr>
          <p:cNvPr id="5" name="表格 4"/>
          <p:cNvGraphicFramePr>
            <a:graphicFrameLocks noGrp="1"/>
          </p:cNvGraphicFramePr>
          <p:nvPr/>
        </p:nvGraphicFramePr>
        <p:xfrm>
          <a:off x="1635758" y="1099111"/>
          <a:ext cx="8930642" cy="2346960"/>
        </p:xfrm>
        <a:graphic>
          <a:graphicData uri="http://schemas.openxmlformats.org/drawingml/2006/table">
            <a:tbl>
              <a:tblPr/>
              <a:tblGrid>
                <a:gridCol w="386976"/>
                <a:gridCol w="386976"/>
                <a:gridCol w="364431"/>
                <a:gridCol w="432060"/>
                <a:gridCol w="432060"/>
                <a:gridCol w="462117"/>
                <a:gridCol w="386976"/>
                <a:gridCol w="386976"/>
                <a:gridCol w="618254"/>
                <a:gridCol w="450574"/>
                <a:gridCol w="609600"/>
                <a:gridCol w="399216"/>
                <a:gridCol w="422419"/>
                <a:gridCol w="464240"/>
                <a:gridCol w="264630"/>
                <a:gridCol w="410817"/>
                <a:gridCol w="519290"/>
                <a:gridCol w="477143"/>
                <a:gridCol w="477143"/>
                <a:gridCol w="578744"/>
              </a:tblGrid>
              <a:tr h="1333571">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燃煤消耗量（吨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燃油消耗量（吨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焦炭消耗量（吨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生物质消耗量（吨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石油焦消耗量（吨</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天然气消耗量（万立方米</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用电量（万千瓦时</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其他能源类型与年消耗量</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日常重型载货车进出厂车辆数（辆</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天）</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生产线</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工序</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其中备用生产线</a:t>
                      </a:r>
                      <a:r>
                        <a:rPr lang="en-US" altLang="zh-CN" sz="1400" b="1" i="0" u="none" strike="noStrike">
                          <a:solidFill>
                            <a:srgbClr val="FF0000"/>
                          </a:solidFill>
                          <a:effectLst/>
                          <a:latin typeface="黑体" panose="02010609060101010101" charset="-122"/>
                          <a:ea typeface="黑体" panose="02010609060101010101" charset="-122"/>
                          <a:cs typeface="黑体" panose="02010609060101010101" charset="-122"/>
                        </a:rPr>
                        <a:t>/</a:t>
                      </a:r>
                      <a:r>
                        <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rPr>
                        <a:t>工序数量</a:t>
                      </a:r>
                      <a:endParaRPr lang="zh-CN" altLang="en-US" sz="1400" b="1" i="0" u="none" strike="noStrike">
                        <a:solidFill>
                          <a:srgbClr val="FF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主要产品</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主要产品年产量</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p>
                      <a:pPr algn="ctr" fontAlgn="ct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产品产量单位（万</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__/</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产能</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产能单位（万</a:t>
                      </a:r>
                      <a:r>
                        <a:rPr lang="en-US" altLang="zh-CN" sz="1400" b="1" i="0" u="none" strike="noStrike">
                          <a:solidFill>
                            <a:srgbClr val="000000"/>
                          </a:solidFill>
                          <a:effectLst/>
                          <a:latin typeface="黑体" panose="02010609060101010101" charset="-122"/>
                          <a:ea typeface="黑体" panose="02010609060101010101" charset="-122"/>
                          <a:cs typeface="黑体" panose="02010609060101010101" charset="-122"/>
                        </a:rPr>
                        <a:t>__/</a:t>
                      </a:r>
                      <a:r>
                        <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rPr>
                        <a:t>年）</a:t>
                      </a:r>
                      <a:r>
                        <a:rPr lang="zh-CN" altLang="en-US" sz="14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4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主要污染物排放量（千克</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a:t>
                      </a: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天）</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_</a:t>
                      </a: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颗粒物</a:t>
                      </a:r>
                      <a:r>
                        <a:rPr lang="zh-CN" altLang="en-US" sz="1400" b="1" i="0" u="none" strike="noStrike">
                          <a:solidFill>
                            <a:srgbClr val="DD0806"/>
                          </a:solidFill>
                          <a:effectLst/>
                          <a:latin typeface="Times New Roman" panose="02020603050405020304" pitchFamily="18" charset="0"/>
                          <a:ea typeface="黑体" panose="02010609060101010101" charset="-122"/>
                          <a:cs typeface="Times New Roman" panose="02020603050405020304" pitchFamily="18" charset="0"/>
                        </a:rPr>
                        <a:t>*</a:t>
                      </a:r>
                      <a:endPar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主要污染物排放量（千克</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a:t>
                      </a: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天）</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_SO</a:t>
                      </a:r>
                      <a:r>
                        <a:rPr lang="en-US" altLang="zh-CN" sz="1400" b="1" i="0" u="none" strike="noStrike" baseline="-25000">
                          <a:solidFill>
                            <a:srgbClr val="000000"/>
                          </a:solidFill>
                          <a:effectLst/>
                          <a:latin typeface="Times New Roman" panose="02020603050405020304" pitchFamily="18" charset="0"/>
                          <a:ea typeface="黑体" panose="02010609060101010101" charset="-122"/>
                          <a:cs typeface="Times New Roman" panose="02020603050405020304" pitchFamily="18" charset="0"/>
                        </a:rPr>
                        <a:t>2</a:t>
                      </a:r>
                      <a:endParaRPr lang="zh-CN" altLang="en-US" sz="1400" b="1" i="0" u="none" strike="noStrike" baseline="-25000">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p>
                      <a:pPr algn="ctr" fontAlgn="ctr"/>
                      <a:r>
                        <a:rPr lang="zh-CN" altLang="en-US" sz="1400" b="1" i="0" u="none" strike="noStrike">
                          <a:solidFill>
                            <a:srgbClr val="DD0806"/>
                          </a:solidFill>
                          <a:effectLst/>
                          <a:latin typeface="Times New Roman" panose="02020603050405020304" pitchFamily="18" charset="0"/>
                          <a:ea typeface="黑体" panose="02010609060101010101" charset="-122"/>
                          <a:cs typeface="Times New Roman" panose="02020603050405020304" pitchFamily="18" charset="0"/>
                        </a:rPr>
                        <a:t>*</a:t>
                      </a:r>
                      <a:endPar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主要污染物排放量（千克</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a:t>
                      </a: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天）</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_NOx</a:t>
                      </a:r>
                      <a:endPar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p>
                      <a:pPr algn="ctr" fontAlgn="ctr"/>
                      <a:r>
                        <a:rPr lang="zh-CN" altLang="en-US" sz="1400" b="1" i="0" u="none" strike="noStrike">
                          <a:solidFill>
                            <a:srgbClr val="DD0806"/>
                          </a:solidFill>
                          <a:effectLst/>
                          <a:latin typeface="Times New Roman" panose="02020603050405020304" pitchFamily="18" charset="0"/>
                          <a:ea typeface="黑体" panose="02010609060101010101" charset="-122"/>
                          <a:cs typeface="Times New Roman" panose="02020603050405020304" pitchFamily="18" charset="0"/>
                        </a:rPr>
                        <a:t>*</a:t>
                      </a:r>
                      <a:endPar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主要污染物排放量（千克</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a:t>
                      </a:r>
                      <a:r>
                        <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天）</a:t>
                      </a:r>
                      <a:r>
                        <a:rPr lang="en-US" altLang="zh-CN"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rPr>
                        <a:t>_VOCs</a:t>
                      </a:r>
                      <a:r>
                        <a:rPr lang="zh-CN" altLang="en-US" sz="1400" b="1" i="0" u="none" strike="noStrike">
                          <a:solidFill>
                            <a:srgbClr val="DD0806"/>
                          </a:solidFill>
                          <a:effectLst/>
                          <a:latin typeface="Times New Roman" panose="02020603050405020304" pitchFamily="18" charset="0"/>
                          <a:ea typeface="黑体" panose="02010609060101010101" charset="-122"/>
                          <a:cs typeface="Times New Roman" panose="02020603050405020304" pitchFamily="18" charset="0"/>
                        </a:rPr>
                        <a:t>*</a:t>
                      </a:r>
                      <a:endParaRPr lang="zh-CN" altLang="en-US" sz="1400" b="1" i="0" u="none" strike="noStrike">
                        <a:solidFill>
                          <a:srgbClr val="000000"/>
                        </a:solidFill>
                        <a:effectLst/>
                        <a:latin typeface="Times New Roman" panose="02020603050405020304" pitchFamily="18" charset="0"/>
                        <a:ea typeface="黑体" panose="02010609060101010101" charset="-122"/>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96">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96">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96">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4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1524000" y="90000"/>
            <a:ext cx="914400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生产工艺情况</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4" name="椭圆 3"/>
          <p:cNvSpPr/>
          <p:nvPr/>
        </p:nvSpPr>
        <p:spPr>
          <a:xfrm>
            <a:off x="5505838" y="993096"/>
            <a:ext cx="399884" cy="16452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2" name="组合 9"/>
          <p:cNvGrpSpPr/>
          <p:nvPr/>
        </p:nvGrpSpPr>
        <p:grpSpPr>
          <a:xfrm>
            <a:off x="1630678" y="4515224"/>
            <a:ext cx="373380" cy="441960"/>
            <a:chOff x="544830" y="1990396"/>
            <a:chExt cx="373380" cy="441960"/>
          </a:xfrm>
        </p:grpSpPr>
        <p:sp>
          <p:nvSpPr>
            <p:cNvPr id="13" name="六角星 12"/>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15" name="椭圆 14"/>
          <p:cNvSpPr/>
          <p:nvPr/>
        </p:nvSpPr>
        <p:spPr>
          <a:xfrm>
            <a:off x="8502316" y="959923"/>
            <a:ext cx="2035660" cy="1909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6" name="组合 9"/>
          <p:cNvGrpSpPr/>
          <p:nvPr/>
        </p:nvGrpSpPr>
        <p:grpSpPr>
          <a:xfrm>
            <a:off x="9296122" y="2773175"/>
            <a:ext cx="373380" cy="441960"/>
            <a:chOff x="544830" y="1990396"/>
            <a:chExt cx="373380" cy="441960"/>
          </a:xfrm>
        </p:grpSpPr>
        <p:sp>
          <p:nvSpPr>
            <p:cNvPr id="17" name="六角星 16"/>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19" name="组合 9"/>
          <p:cNvGrpSpPr/>
          <p:nvPr/>
        </p:nvGrpSpPr>
        <p:grpSpPr>
          <a:xfrm>
            <a:off x="1630678" y="5899338"/>
            <a:ext cx="373380" cy="441960"/>
            <a:chOff x="544830" y="1990396"/>
            <a:chExt cx="373380" cy="441960"/>
          </a:xfrm>
        </p:grpSpPr>
        <p:sp>
          <p:nvSpPr>
            <p:cNvPr id="20" name="六角星 19"/>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22" name="矩形 21"/>
          <p:cNvSpPr/>
          <p:nvPr/>
        </p:nvSpPr>
        <p:spPr>
          <a:xfrm>
            <a:off x="1749423" y="5638584"/>
            <a:ext cx="8592820" cy="981551"/>
          </a:xfrm>
          <a:prstGeom prst="rect">
            <a:avLst/>
          </a:prstGeom>
        </p:spPr>
        <p:txBody>
          <a:bodyPr wrap="square">
            <a:spAutoFit/>
          </a:bodyPr>
          <a:lstStyle/>
          <a:p>
            <a:pPr marL="285750" indent="-285750" algn="just">
              <a:lnSpc>
                <a:spcPct val="110000"/>
              </a:lnSpc>
              <a:buFont typeface="Wingdings" panose="05000000000000000000" pitchFamily="2" charset="2"/>
              <a:buChar char="Ø"/>
            </a:pPr>
            <a:r>
              <a:rPr lang="zh-CN" altLang="en-US" b="1">
                <a:latin typeface="黑体" panose="02010609060101010101" charset="-122"/>
                <a:ea typeface="黑体" panose="02010609060101010101" charset="-122"/>
              </a:rPr>
              <a:t>污染物排放量：</a:t>
            </a:r>
            <a:r>
              <a:rPr lang="zh-CN" altLang="en-US">
                <a:latin typeface="Times New Roman" panose="02020603050405020304" pitchFamily="18" charset="0"/>
                <a:ea typeface="黑体" panose="02010609060101010101" charset="-122"/>
                <a:cs typeface="Times New Roman" panose="02020603050405020304" pitchFamily="18" charset="0"/>
              </a:rPr>
              <a:t>已知全厂或多条生产线/工序总排放量时，结合</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生产线/工序规模</a:t>
            </a:r>
            <a:r>
              <a:rPr lang="zh-CN" altLang="en-US">
                <a:latin typeface="Times New Roman" panose="02020603050405020304" pitchFamily="18" charset="0"/>
                <a:ea typeface="黑体" panose="02010609060101010101" charset="-122"/>
                <a:cs typeface="Times New Roman" panose="02020603050405020304" pitchFamily="18" charset="0"/>
              </a:rPr>
              <a:t>和</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产排污特点</a:t>
            </a:r>
            <a:r>
              <a:rPr lang="zh-CN" altLang="en-US">
                <a:latin typeface="Times New Roman" panose="02020603050405020304" pitchFamily="18" charset="0"/>
                <a:ea typeface="黑体" panose="02010609060101010101" charset="-122"/>
                <a:cs typeface="Times New Roman" panose="02020603050405020304" pitchFamily="18" charset="0"/>
              </a:rPr>
              <a:t>核算各生产线/工序排放量，并</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折算到日</a:t>
            </a:r>
            <a:r>
              <a:rPr lang="zh-CN" altLang="en-US">
                <a:latin typeface="Times New Roman" panose="02020603050405020304" pitchFamily="18" charset="0"/>
                <a:ea typeface="黑体" panose="02010609060101010101" charset="-122"/>
                <a:cs typeface="Times New Roman" panose="02020603050405020304" pitchFamily="18" charset="0"/>
              </a:rPr>
              <a:t>（工业源</a:t>
            </a:r>
            <a:r>
              <a:rPr lang="en-US" altLang="zh-CN">
                <a:latin typeface="Times New Roman" panose="02020603050405020304" pitchFamily="18" charset="0"/>
                <a:ea typeface="黑体" panose="02010609060101010101" charset="-122"/>
                <a:cs typeface="Times New Roman" panose="02020603050405020304" pitchFamily="18" charset="0"/>
              </a:rPr>
              <a:t>/330</a:t>
            </a:r>
            <a:r>
              <a:rPr lang="zh-CN" altLang="en-US">
                <a:latin typeface="Times New Roman" panose="02020603050405020304" pitchFamily="18" charset="0"/>
                <a:ea typeface="黑体" panose="02010609060101010101" charset="-122"/>
                <a:cs typeface="Times New Roman" panose="02020603050405020304" pitchFamily="18" charset="0"/>
              </a:rPr>
              <a:t>天；采暖锅炉</a:t>
            </a:r>
            <a:r>
              <a:rPr lang="en-US" altLang="zh-CN">
                <a:latin typeface="Times New Roman" panose="02020603050405020304" pitchFamily="18" charset="0"/>
                <a:ea typeface="黑体" panose="02010609060101010101" charset="-122"/>
                <a:cs typeface="Times New Roman" panose="02020603050405020304" pitchFamily="18" charset="0"/>
              </a:rPr>
              <a:t>/</a:t>
            </a:r>
            <a:r>
              <a:rPr lang="zh-CN" altLang="en-US">
                <a:latin typeface="Times New Roman" panose="02020603050405020304" pitchFamily="18" charset="0"/>
                <a:ea typeface="黑体" panose="02010609060101010101" charset="-122"/>
                <a:cs typeface="Times New Roman" panose="02020603050405020304" pitchFamily="18" charset="0"/>
              </a:rPr>
              <a:t>实际供暖天数）。</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0677" y="2688714"/>
            <a:ext cx="6370872" cy="3846909"/>
          </a:xfrm>
          <a:prstGeom prst="rect">
            <a:avLst/>
          </a:prstGeom>
        </p:spPr>
      </p:pic>
      <p:grpSp>
        <p:nvGrpSpPr>
          <p:cNvPr id="6" name="组合 9"/>
          <p:cNvGrpSpPr/>
          <p:nvPr/>
        </p:nvGrpSpPr>
        <p:grpSpPr>
          <a:xfrm>
            <a:off x="5553615" y="2540015"/>
            <a:ext cx="373380" cy="441960"/>
            <a:chOff x="544830" y="1990396"/>
            <a:chExt cx="373380" cy="441960"/>
          </a:xfrm>
        </p:grpSpPr>
        <p:sp>
          <p:nvSpPr>
            <p:cNvPr id="7" name="六角星 6"/>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2" name="矩形 1"/>
          <p:cNvSpPr/>
          <p:nvPr/>
        </p:nvSpPr>
        <p:spPr>
          <a:xfrm>
            <a:off x="7345262" y="1974735"/>
            <a:ext cx="510139" cy="595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104057" y="1713297"/>
            <a:ext cx="376986" cy="8571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childTnLst>
                                    <p:set>
                                      <p:cBhvr>
                                        <p:cTn id="1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821094" y="1078791"/>
          <a:ext cx="10879493" cy="1697416"/>
        </p:xfrm>
        <a:graphic>
          <a:graphicData uri="http://schemas.openxmlformats.org/drawingml/2006/table">
            <a:tbl>
              <a:tblPr/>
              <a:tblGrid>
                <a:gridCol w="585059"/>
                <a:gridCol w="545618"/>
                <a:gridCol w="604780"/>
                <a:gridCol w="631080"/>
                <a:gridCol w="604780"/>
                <a:gridCol w="637649"/>
                <a:gridCol w="552189"/>
                <a:gridCol w="545618"/>
                <a:gridCol w="677094"/>
                <a:gridCol w="631080"/>
                <a:gridCol w="657370"/>
                <a:gridCol w="631080"/>
                <a:gridCol w="552189"/>
                <a:gridCol w="532473"/>
                <a:gridCol w="677094"/>
                <a:gridCol w="604780"/>
                <a:gridCol w="604780"/>
                <a:gridCol w="604780"/>
              </a:tblGrid>
              <a:tr h="1026856">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减排措施*</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应急成本（元</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1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_NOx*</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红色预警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_VOCs*</a:t>
                      </a:r>
                      <a:endPar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减排措施</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应急成本（元</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1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_NOx</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橙色预警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_VOCs</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减排措施</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应急成本（元</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颗粒物</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_SO</a:t>
                      </a:r>
                      <a:r>
                        <a:rPr lang="en-US" altLang="zh-CN" sz="1100" b="1" i="0" u="none" strike="noStrike" baseline="-25000">
                          <a:solidFill>
                            <a:srgbClr val="000000"/>
                          </a:solidFill>
                          <a:effectLst/>
                          <a:latin typeface="黑体" panose="02010609060101010101" charset="-122"/>
                          <a:ea typeface="黑体" panose="02010609060101010101" charset="-122"/>
                          <a:cs typeface="黑体" panose="02010609060101010101" charset="-122"/>
                        </a:rPr>
                        <a:t>2</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_NOx</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黄色预警</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估算减排量（千克</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a:t>
                      </a:r>
                      <a:r>
                        <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rPr>
                        <a:t>天）</a:t>
                      </a:r>
                      <a:r>
                        <a:rPr lang="en-US" altLang="zh-CN" sz="1100" b="1" i="0" u="none" strike="noStrike">
                          <a:solidFill>
                            <a:srgbClr val="000000"/>
                          </a:solidFill>
                          <a:effectLst/>
                          <a:latin typeface="黑体" panose="02010609060101010101" charset="-122"/>
                          <a:ea typeface="黑体" panose="02010609060101010101" charset="-122"/>
                          <a:cs typeface="黑体" panose="02010609060101010101" charset="-122"/>
                        </a:rPr>
                        <a:t>_VOCs</a:t>
                      </a:r>
                      <a:r>
                        <a:rPr lang="zh-CN" altLang="en-US" sz="1100" b="1" i="0" u="none" strike="noStrike">
                          <a:solidFill>
                            <a:srgbClr val="DD0806"/>
                          </a:solidFill>
                          <a:effectLst/>
                          <a:latin typeface="黑体" panose="02010609060101010101" charset="-122"/>
                          <a:ea typeface="黑体" panose="02010609060101010101" charset="-122"/>
                          <a:cs typeface="黑体" panose="02010609060101010101" charset="-122"/>
                        </a:rPr>
                        <a:t>*</a:t>
                      </a:r>
                      <a:endParaRPr lang="zh-CN" altLang="en-US" sz="1100" b="1"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7620">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20">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20">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620">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rPr>
                        <a:t>　</a:t>
                      </a:r>
                      <a:endParaRPr lang="zh-CN" altLang="en-US" sz="1100" b="0" i="0" u="none" strike="noStrike">
                        <a:solidFill>
                          <a:srgbClr val="000000"/>
                        </a:solidFill>
                        <a:effectLst/>
                        <a:latin typeface="黑体" panose="02010609060101010101" charset="-122"/>
                        <a:ea typeface="黑体" panose="02010609060101010101" charset="-122"/>
                        <a:cs typeface="黑体" panose="02010609060101010101" charset="-122"/>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1524000" y="90000"/>
            <a:ext cx="914400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4000" b="1">
                <a:solidFill>
                  <a:schemeClr val="tx1"/>
                </a:solidFill>
                <a:latin typeface="微软雅黑" panose="020B0503020204020204" charset="-122"/>
                <a:ea typeface="微软雅黑" panose="020B0503020204020204" charset="-122"/>
                <a:sym typeface="+mn-ea"/>
              </a:rPr>
              <a:t>   </a:t>
            </a:r>
            <a:r>
              <a:rPr lang="zh-CN" altLang="en-US" sz="4000" b="1">
                <a:solidFill>
                  <a:schemeClr val="tx1"/>
                </a:solidFill>
                <a:latin typeface="微软雅黑" panose="020B0503020204020204" charset="-122"/>
                <a:ea typeface="微软雅黑" panose="020B0503020204020204" charset="-122"/>
                <a:sym typeface="+mn-ea"/>
              </a:rPr>
              <a:t>工业源应急减排清单</a:t>
            </a:r>
            <a:r>
              <a:rPr lang="en-US" altLang="zh-CN" sz="4000" b="1">
                <a:solidFill>
                  <a:schemeClr val="tx1"/>
                </a:solidFill>
                <a:latin typeface="微软雅黑" panose="020B0503020204020204" charset="-122"/>
                <a:ea typeface="微软雅黑" panose="020B0503020204020204" charset="-122"/>
                <a:sym typeface="+mn-ea"/>
              </a:rPr>
              <a:t>—</a:t>
            </a:r>
            <a:r>
              <a:rPr lang="zh-CN" altLang="en-US" sz="4000" b="1">
                <a:solidFill>
                  <a:schemeClr val="tx1"/>
                </a:solidFill>
                <a:latin typeface="微软雅黑" panose="020B0503020204020204" charset="-122"/>
                <a:ea typeface="微软雅黑" panose="020B0503020204020204" charset="-122"/>
                <a:sym typeface="+mn-ea"/>
              </a:rPr>
              <a:t>应急减排情况</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4" name="椭圆 3"/>
          <p:cNvSpPr/>
          <p:nvPr/>
        </p:nvSpPr>
        <p:spPr>
          <a:xfrm>
            <a:off x="4611758" y="913583"/>
            <a:ext cx="463826" cy="16043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合 9"/>
          <p:cNvGrpSpPr/>
          <p:nvPr/>
        </p:nvGrpSpPr>
        <p:grpSpPr>
          <a:xfrm>
            <a:off x="4656981" y="2296933"/>
            <a:ext cx="373380" cy="441960"/>
            <a:chOff x="544830" y="1990396"/>
            <a:chExt cx="373380" cy="441960"/>
          </a:xfrm>
        </p:grpSpPr>
        <p:sp>
          <p:nvSpPr>
            <p:cNvPr id="7" name="六角星 6"/>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9" name="组合 9"/>
          <p:cNvGrpSpPr/>
          <p:nvPr/>
        </p:nvGrpSpPr>
        <p:grpSpPr>
          <a:xfrm>
            <a:off x="1681101" y="2827566"/>
            <a:ext cx="373380" cy="441960"/>
            <a:chOff x="544830" y="1990396"/>
            <a:chExt cx="373380" cy="441960"/>
          </a:xfrm>
        </p:grpSpPr>
        <p:sp>
          <p:nvSpPr>
            <p:cNvPr id="10" name="六角星 9"/>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12" name="文本框 11"/>
          <p:cNvSpPr txBox="1"/>
          <p:nvPr/>
        </p:nvSpPr>
        <p:spPr>
          <a:xfrm>
            <a:off x="2147827" y="2830859"/>
            <a:ext cx="8550275" cy="1273875"/>
          </a:xfrm>
          <a:prstGeom prst="rect">
            <a:avLst/>
          </a:prstGeom>
          <a:noFill/>
        </p:spPr>
        <p:txBody>
          <a:bodyPr wrap="square" rtlCol="0">
            <a:spAutoFit/>
          </a:bodyPr>
          <a:lstStyle/>
          <a:p>
            <a:pPr>
              <a:lnSpc>
                <a:spcPct val="110000"/>
              </a:lnSpc>
            </a:pPr>
            <a:r>
              <a:rPr lang="zh-CN" altLang="en-US">
                <a:latin typeface="黑体" panose="02010609060101010101" charset="-122"/>
                <a:ea typeface="黑体" panose="02010609060101010101" charset="-122"/>
                <a:cs typeface="黑体" panose="02010609060101010101" charset="-122"/>
              </a:rPr>
              <a:t>应急减排措施：</a:t>
            </a:r>
            <a:r>
              <a:rPr lang="zh-CN" altLang="en-US">
                <a:solidFill>
                  <a:srgbClr val="FF0000"/>
                </a:solidFill>
                <a:latin typeface="黑体" panose="02010609060101010101" charset="-122"/>
                <a:ea typeface="黑体" panose="02010609060101010101" charset="-122"/>
                <a:cs typeface="黑体" panose="02010609060101010101" charset="-122"/>
              </a:rPr>
              <a:t>可操作、可监测、可核查</a:t>
            </a:r>
            <a:r>
              <a:rPr lang="zh-CN" altLang="en-US">
                <a:latin typeface="黑体" panose="02010609060101010101" charset="-122"/>
                <a:ea typeface="黑体" panose="02010609060101010101" charset="-122"/>
                <a:cs typeface="黑体" panose="02010609060101010101" charset="-122"/>
              </a:rPr>
              <a:t>。</a:t>
            </a:r>
            <a:endParaRPr lang="en-US" altLang="zh-CN">
              <a:latin typeface="黑体" panose="02010609060101010101" charset="-122"/>
              <a:ea typeface="黑体" panose="02010609060101010101" charset="-122"/>
              <a:cs typeface="黑体" panose="02010609060101010101" charset="-122"/>
            </a:endParaRPr>
          </a:p>
          <a:p>
            <a:pPr>
              <a:lnSpc>
                <a:spcPct val="110000"/>
              </a:lnSpc>
            </a:pPr>
            <a:r>
              <a:rPr lang="zh-CN" altLang="en-US">
                <a:solidFill>
                  <a:srgbClr val="FF0000"/>
                </a:solidFill>
                <a:latin typeface="黑体" panose="02010609060101010101" charset="-122"/>
                <a:ea typeface="黑体" panose="02010609060101010101" charset="-122"/>
                <a:cs typeface="黑体" panose="02010609060101010101" charset="-122"/>
              </a:rPr>
              <a:t>与“生产线/工序”列对应</a:t>
            </a:r>
            <a:r>
              <a:rPr lang="zh-CN" altLang="en-US">
                <a:latin typeface="黑体" panose="02010609060101010101" charset="-122"/>
                <a:ea typeface="黑体" panose="02010609060101010101" charset="-122"/>
                <a:cs typeface="黑体" panose="02010609060101010101" charset="-122"/>
              </a:rPr>
              <a:t>填写，措施应</a:t>
            </a:r>
            <a:r>
              <a:rPr lang="zh-CN" altLang="en-US">
                <a:solidFill>
                  <a:srgbClr val="FF0000"/>
                </a:solidFill>
                <a:latin typeface="黑体" panose="02010609060101010101" charset="-122"/>
                <a:ea typeface="黑体" panose="02010609060101010101" charset="-122"/>
                <a:cs typeface="黑体" panose="02010609060101010101" charset="-122"/>
              </a:rPr>
              <a:t>明确细化到工序、设备</a:t>
            </a:r>
            <a:r>
              <a:rPr lang="zh-CN" altLang="en-US">
                <a:latin typeface="黑体" panose="02010609060101010101" charset="-122"/>
                <a:ea typeface="黑体" panose="02010609060101010101" charset="-122"/>
                <a:cs typeface="黑体" panose="02010609060101010101" charset="-122"/>
              </a:rPr>
              <a:t>，通过提高治污效率降低污染物排放，应明确</a:t>
            </a:r>
            <a:r>
              <a:rPr lang="zh-CN" altLang="en-US">
                <a:solidFill>
                  <a:srgbClr val="FF0000"/>
                </a:solidFill>
                <a:latin typeface="黑体" panose="02010609060101010101" charset="-122"/>
                <a:ea typeface="黑体" panose="02010609060101010101" charset="-122"/>
                <a:cs typeface="黑体" panose="02010609060101010101" charset="-122"/>
              </a:rPr>
              <a:t>执行的污染物排放标准与不同预警的排放限值</a:t>
            </a:r>
            <a:r>
              <a:rPr lang="zh-CN" altLang="en-US">
                <a:latin typeface="黑体" panose="02010609060101010101" charset="-122"/>
                <a:ea typeface="黑体" panose="02010609060101010101" charset="-122"/>
                <a:cs typeface="黑体" panose="02010609060101010101" charset="-122"/>
              </a:rPr>
              <a:t>。</a:t>
            </a:r>
            <a:endParaRPr lang="en-US" altLang="zh-CN">
              <a:latin typeface="黑体" panose="02010609060101010101" charset="-122"/>
              <a:ea typeface="黑体" panose="02010609060101010101" charset="-122"/>
              <a:cs typeface="黑体" panose="02010609060101010101" charset="-122"/>
            </a:endParaRPr>
          </a:p>
          <a:p>
            <a:pPr>
              <a:lnSpc>
                <a:spcPct val="110000"/>
              </a:lnSpc>
            </a:pPr>
            <a:r>
              <a:rPr lang="zh-CN" altLang="en-US">
                <a:latin typeface="黑体" panose="02010609060101010101" charset="-122"/>
                <a:ea typeface="黑体" panose="02010609060101010101" charset="-122"/>
                <a:cs typeface="黑体" panose="02010609060101010101" charset="-122"/>
              </a:rPr>
              <a:t>重点行业：</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《重污染天气重点行业应急减排措施制定技术指南》</a:t>
            </a:r>
            <a:r>
              <a:rPr lang="zh-CN" altLang="en-US">
                <a:latin typeface="Times New Roman" panose="02020603050405020304" pitchFamily="18" charset="0"/>
                <a:ea typeface="黑体" panose="02010609060101010101" charset="-122"/>
                <a:cs typeface="Times New Roman" panose="02020603050405020304" pitchFamily="18" charset="0"/>
              </a:rPr>
              <a:t>不同预警减排措施。</a:t>
            </a:r>
            <a:endParaRPr lang="zh-CN" altLang="en-US">
              <a:latin typeface="黑体" panose="02010609060101010101" charset="-122"/>
              <a:ea typeface="黑体" panose="02010609060101010101" charset="-122"/>
              <a:cs typeface="黑体" panose="02010609060101010101" charset="-122"/>
            </a:endParaRPr>
          </a:p>
        </p:txBody>
      </p:sp>
      <p:sp>
        <p:nvSpPr>
          <p:cNvPr id="13" name="椭圆 12"/>
          <p:cNvSpPr/>
          <p:nvPr/>
        </p:nvSpPr>
        <p:spPr>
          <a:xfrm>
            <a:off x="5075584" y="927974"/>
            <a:ext cx="418603" cy="16043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 name="组合 9"/>
          <p:cNvGrpSpPr/>
          <p:nvPr/>
        </p:nvGrpSpPr>
        <p:grpSpPr>
          <a:xfrm>
            <a:off x="5098195" y="2306743"/>
            <a:ext cx="373380" cy="441960"/>
            <a:chOff x="544830" y="1990396"/>
            <a:chExt cx="373380" cy="441960"/>
          </a:xfrm>
        </p:grpSpPr>
        <p:sp>
          <p:nvSpPr>
            <p:cNvPr id="15" name="六角星 14"/>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17" name="文本框 16"/>
          <p:cNvSpPr txBox="1"/>
          <p:nvPr/>
        </p:nvSpPr>
        <p:spPr>
          <a:xfrm>
            <a:off x="2142961" y="4222028"/>
            <a:ext cx="8413278" cy="646331"/>
          </a:xfrm>
          <a:prstGeom prst="rect">
            <a:avLst/>
          </a:prstGeom>
          <a:noFill/>
        </p:spPr>
        <p:txBody>
          <a:bodyPr wrap="square" rtlCol="0">
            <a:spAutoFit/>
          </a:bodyPr>
          <a:lstStyle/>
          <a:p>
            <a:r>
              <a:rPr lang="zh-CN" altLang="en-US">
                <a:latin typeface="Times New Roman" panose="02020603050405020304" pitchFamily="18" charset="0"/>
                <a:ea typeface="黑体" panose="02010609060101010101" charset="-122"/>
                <a:cs typeface="Times New Roman" panose="02020603050405020304" pitchFamily="18" charset="0"/>
              </a:rPr>
              <a:t>应急成本：日常运营成本基础上，</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因参与应急增加的成本</a:t>
            </a:r>
            <a:r>
              <a:rPr lang="zh-CN" altLang="en-US">
                <a:latin typeface="Times New Roman" panose="02020603050405020304" pitchFamily="18" charset="0"/>
                <a:ea typeface="黑体" panose="02010609060101010101" charset="-122"/>
                <a:cs typeface="Times New Roman" panose="02020603050405020304" pitchFamily="18" charset="0"/>
              </a:rPr>
              <a:t>（产品纯利润、工资、土地、启停能耗、报废原辅料等）与</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减少的成本</a:t>
            </a:r>
            <a:r>
              <a:rPr lang="zh-CN" altLang="en-US">
                <a:latin typeface="Times New Roman" panose="02020603050405020304" pitchFamily="18" charset="0"/>
                <a:ea typeface="黑体" panose="02010609060101010101" charset="-122"/>
                <a:cs typeface="Times New Roman" panose="02020603050405020304" pitchFamily="18" charset="0"/>
              </a:rPr>
              <a:t>（能耗、用车、环保设施运营）之差。</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grpSp>
        <p:nvGrpSpPr>
          <p:cNvPr id="18" name="组合 9"/>
          <p:cNvGrpSpPr/>
          <p:nvPr/>
        </p:nvGrpSpPr>
        <p:grpSpPr>
          <a:xfrm>
            <a:off x="1681101" y="4185713"/>
            <a:ext cx="373380" cy="441960"/>
            <a:chOff x="544830" y="1990396"/>
            <a:chExt cx="373380" cy="441960"/>
          </a:xfrm>
        </p:grpSpPr>
        <p:sp>
          <p:nvSpPr>
            <p:cNvPr id="19" name="六角星 18"/>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21" name="椭圆 20"/>
          <p:cNvSpPr/>
          <p:nvPr/>
        </p:nvSpPr>
        <p:spPr>
          <a:xfrm>
            <a:off x="5516798" y="891717"/>
            <a:ext cx="2103203" cy="16405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2" name="组合 9"/>
          <p:cNvGrpSpPr/>
          <p:nvPr/>
        </p:nvGrpSpPr>
        <p:grpSpPr>
          <a:xfrm>
            <a:off x="6369178" y="2306743"/>
            <a:ext cx="373380" cy="441960"/>
            <a:chOff x="544830" y="1990396"/>
            <a:chExt cx="373380" cy="441960"/>
          </a:xfrm>
        </p:grpSpPr>
        <p:sp>
          <p:nvSpPr>
            <p:cNvPr id="23" name="六角星 22"/>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3</a:t>
              </a:r>
              <a:endParaRPr lang="zh-CN" altLang="en-US" b="1">
                <a:latin typeface="黑体" panose="02010609060101010101" charset="-122"/>
                <a:ea typeface="黑体" panose="02010609060101010101" charset="-122"/>
                <a:cs typeface="Times New Roman" panose="02020603050405020304" pitchFamily="18" charset="0"/>
              </a:endParaRPr>
            </a:p>
          </p:txBody>
        </p:sp>
      </p:grpSp>
      <p:grpSp>
        <p:nvGrpSpPr>
          <p:cNvPr id="25" name="组合 9"/>
          <p:cNvGrpSpPr/>
          <p:nvPr/>
        </p:nvGrpSpPr>
        <p:grpSpPr>
          <a:xfrm>
            <a:off x="1681101" y="4995861"/>
            <a:ext cx="373380" cy="441960"/>
            <a:chOff x="544830" y="1990396"/>
            <a:chExt cx="373380" cy="441960"/>
          </a:xfrm>
        </p:grpSpPr>
        <p:sp>
          <p:nvSpPr>
            <p:cNvPr id="26" name="六角星 25"/>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3</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28" name="文本框 27"/>
          <p:cNvSpPr txBox="1"/>
          <p:nvPr/>
        </p:nvSpPr>
        <p:spPr>
          <a:xfrm>
            <a:off x="2155116" y="4994773"/>
            <a:ext cx="8176966" cy="1763560"/>
          </a:xfrm>
          <a:prstGeom prst="rect">
            <a:avLst/>
          </a:prstGeom>
          <a:noFill/>
        </p:spPr>
        <p:txBody>
          <a:bodyPr wrap="square" rtlCol="0">
            <a:spAutoFit/>
          </a:bodyPr>
          <a:lstStyle/>
          <a:p>
            <a:pPr>
              <a:lnSpc>
                <a:spcPct val="110000"/>
              </a:lnSpc>
            </a:pP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污染物减排量：等于</a:t>
            </a:r>
            <a:r>
              <a:rPr lang="en-US" altLang="zh-CN">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小于排放量，</a:t>
            </a:r>
            <a:r>
              <a:rPr lang="zh-CN" altLang="en-US">
                <a:latin typeface="Times New Roman" panose="02020603050405020304" pitchFamily="18" charset="0"/>
                <a:ea typeface="黑体" panose="02010609060101010101" charset="-122"/>
                <a:cs typeface="Times New Roman" panose="02020603050405020304" pitchFamily="18" charset="0"/>
              </a:rPr>
              <a:t>根据具体减排措施</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按日</a:t>
            </a:r>
            <a:r>
              <a:rPr lang="zh-CN" altLang="en-US">
                <a:latin typeface="Times New Roman" panose="02020603050405020304" pitchFamily="18" charset="0"/>
                <a:ea typeface="黑体" panose="02010609060101010101" charset="-122"/>
                <a:cs typeface="Times New Roman" panose="02020603050405020304" pitchFamily="18" charset="0"/>
              </a:rPr>
              <a:t>核算。</a:t>
            </a:r>
            <a:endParaRPr lang="zh-CN" altLang="en-US">
              <a:latin typeface="Times New Roman" panose="02020603050405020304" pitchFamily="18" charset="0"/>
              <a:ea typeface="黑体" panose="02010609060101010101" charset="-122"/>
              <a:cs typeface="Times New Roman" panose="02020603050405020304" pitchFamily="18" charset="0"/>
            </a:endParaRPr>
          </a:p>
          <a:p>
            <a:pPr marL="288290">
              <a:spcAft>
                <a:spcPts val="600"/>
              </a:spcAft>
              <a:buSzPct val="80000"/>
            </a:pPr>
            <a:r>
              <a:rPr lang="zh-CN" altLang="en-US">
                <a:latin typeface="Times New Roman" panose="02020603050405020304" pitchFamily="18" charset="0"/>
                <a:ea typeface="黑体" panose="02010609060101010101" charset="-122"/>
                <a:cs typeface="Times New Roman" panose="02020603050405020304" pitchFamily="18" charset="0"/>
              </a:rPr>
              <a:t>重污染预警期间，</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全厂停产，污染物减排量小于等于排放量</a:t>
            </a:r>
            <a:r>
              <a:rPr lang="zh-CN" altLang="en-US">
                <a:latin typeface="Times New Roman" panose="02020603050405020304" pitchFamily="18" charset="0"/>
                <a:ea typeface="黑体" panose="02010609060101010101" charset="-122"/>
                <a:cs typeface="Times New Roman" panose="02020603050405020304" pitchFamily="18" charset="0"/>
              </a:rPr>
              <a:t>；</a:t>
            </a:r>
            <a:endParaRPr lang="zh-CN" altLang="en-US">
              <a:latin typeface="Times New Roman" panose="02020603050405020304" pitchFamily="18" charset="0"/>
              <a:ea typeface="黑体" panose="02010609060101010101" charset="-122"/>
              <a:cs typeface="Times New Roman" panose="02020603050405020304" pitchFamily="18" charset="0"/>
            </a:endParaRPr>
          </a:p>
          <a:p>
            <a:pPr marL="288290">
              <a:spcAft>
                <a:spcPts val="600"/>
              </a:spcAft>
              <a:buClr>
                <a:srgbClr val="000000"/>
              </a:buClr>
              <a:buSzPct val="80000"/>
            </a:pP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部分</a:t>
            </a:r>
            <a:r>
              <a:rPr lang="zh-CN" altLang="en-US">
                <a:latin typeface="Times New Roman" panose="02020603050405020304" pitchFamily="18" charset="0"/>
                <a:ea typeface="黑体" panose="02010609060101010101" charset="-122"/>
                <a:cs typeface="Times New Roman" panose="02020603050405020304" pitchFamily="18" charset="0"/>
              </a:rPr>
              <a:t>生产线/工序停限产，</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按生产线/工序停限产数量、规模折算</a:t>
            </a:r>
            <a:r>
              <a:rPr lang="zh-CN" altLang="en-US">
                <a:latin typeface="Times New Roman" panose="02020603050405020304" pitchFamily="18" charset="0"/>
                <a:ea typeface="黑体" panose="02010609060101010101" charset="-122"/>
                <a:cs typeface="Times New Roman" panose="02020603050405020304" pitchFamily="18" charset="0"/>
              </a:rPr>
              <a:t>污染物减排量；</a:t>
            </a:r>
            <a:endParaRPr lang="zh-CN" altLang="en-US">
              <a:latin typeface="Times New Roman" panose="02020603050405020304" pitchFamily="18" charset="0"/>
              <a:ea typeface="黑体" panose="02010609060101010101" charset="-122"/>
              <a:cs typeface="Times New Roman" panose="02020603050405020304" pitchFamily="18" charset="0"/>
            </a:endParaRPr>
          </a:p>
          <a:p>
            <a:pPr marL="288290">
              <a:spcAft>
                <a:spcPts val="600"/>
              </a:spcAft>
              <a:buSzPct val="80000"/>
            </a:pPr>
            <a:r>
              <a:rPr lang="zh-CN" altLang="en-US">
                <a:latin typeface="Times New Roman" panose="02020603050405020304" pitchFamily="18" charset="0"/>
                <a:ea typeface="黑体" panose="02010609060101010101" charset="-122"/>
                <a:cs typeface="Times New Roman" panose="02020603050405020304" pitchFamily="18" charset="0"/>
              </a:rPr>
              <a:t>对</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民生豁免</a:t>
            </a:r>
            <a:r>
              <a:rPr lang="zh-CN" altLang="en-US">
                <a:latin typeface="Times New Roman" panose="02020603050405020304" pitchFamily="18" charset="0"/>
                <a:ea typeface="黑体" panose="02010609060101010101" charset="-122"/>
                <a:cs typeface="Times New Roman" panose="02020603050405020304" pitchFamily="18" charset="0"/>
              </a:rPr>
              <a:t>企业等不采取应急管控措施的企业，污染物</a:t>
            </a: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减排量为0</a:t>
            </a:r>
            <a:r>
              <a:rPr lang="zh-CN" altLang="en-US">
                <a:latin typeface="Times New Roman" panose="02020603050405020304" pitchFamily="18" charset="0"/>
                <a:ea typeface="黑体" panose="02010609060101010101" charset="-122"/>
                <a:cs typeface="Times New Roman" panose="02020603050405020304" pitchFamily="18" charset="0"/>
              </a:rPr>
              <a:t>。</a:t>
            </a:r>
            <a:endParaRPr lang="zh-CN" altLang="en-US">
              <a:latin typeface="Times New Roman" panose="02020603050405020304" pitchFamily="18" charset="0"/>
              <a:ea typeface="黑体" panose="02010609060101010101" charset="-122"/>
              <a:cs typeface="Times New Roman" panose="02020603050405020304" pitchFamily="18" charset="0"/>
            </a:endParaRPr>
          </a:p>
          <a:p>
            <a:pPr>
              <a:lnSpc>
                <a:spcPct val="110000"/>
              </a:lnSpc>
            </a:pPr>
            <a:r>
              <a:rPr lang="zh-CN" altLang="en-US">
                <a:solidFill>
                  <a:srgbClr val="FF0000"/>
                </a:solidFill>
                <a:latin typeface="Times New Roman" panose="02020603050405020304" pitchFamily="18" charset="0"/>
                <a:ea typeface="黑体" panose="02010609060101010101" charset="-122"/>
                <a:cs typeface="Times New Roman" panose="02020603050405020304" pitchFamily="18" charset="0"/>
              </a:rPr>
              <a:t>红色预警减排量≥橙色预警减排量≥黄色预警减排量</a:t>
            </a:r>
            <a:r>
              <a:rPr lang="zh-CN" altLang="en-US">
                <a:latin typeface="Times New Roman" panose="02020603050405020304" pitchFamily="18" charset="0"/>
                <a:ea typeface="黑体" panose="02010609060101010101" charset="-122"/>
                <a:cs typeface="Times New Roman" panose="02020603050405020304" pitchFamily="18" charset="0"/>
              </a:rPr>
              <a:t>。</a:t>
            </a:r>
            <a:endParaRPr lang="zh-CN" altLang="en-US">
              <a:latin typeface="Times New Roman" panose="02020603050405020304" pitchFamily="18" charset="0"/>
              <a:ea typeface="黑体" panose="02010609060101010101" charset="-122"/>
              <a:cs typeface="Times New Roman" panose="02020603050405020304" pitchFamily="18" charset="0"/>
            </a:endParaRPr>
          </a:p>
        </p:txBody>
      </p:sp>
      <p:sp>
        <p:nvSpPr>
          <p:cNvPr id="29" name="左大括号 28"/>
          <p:cNvSpPr/>
          <p:nvPr/>
        </p:nvSpPr>
        <p:spPr>
          <a:xfrm>
            <a:off x="2175564" y="5437822"/>
            <a:ext cx="215757" cy="801385"/>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矩形 29"/>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27232" y="121045"/>
            <a:ext cx="4137536" cy="619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存在的共性问题</a:t>
            </a:r>
            <a:endParaRPr lang="zh-CN" altLang="en-US" sz="4000" b="1">
              <a:solidFill>
                <a:schemeClr val="tx1"/>
              </a:solidFill>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1743710" y="4169410"/>
            <a:ext cx="3342640" cy="2458720"/>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2"/>
          <a:srcRect b="20180"/>
          <a:stretch>
            <a:fillRect/>
          </a:stretch>
        </p:blipFill>
        <p:spPr>
          <a:xfrm>
            <a:off x="3559810" y="1372177"/>
            <a:ext cx="5276850" cy="2214245"/>
          </a:xfrm>
          <a:prstGeom prst="rect">
            <a:avLst/>
          </a:prstGeom>
          <a:effectLst>
            <a:outerShdw blurRad="50800" dist="38100" dir="2700000" algn="tl" rotWithShape="0">
              <a:prstClr val="black">
                <a:alpha val="40000"/>
              </a:prstClr>
            </a:outerShdw>
          </a:effectLst>
        </p:spPr>
      </p:pic>
      <p:sp>
        <p:nvSpPr>
          <p:cNvPr id="7" name="AutoShape 4"/>
          <p:cNvSpPr>
            <a:spLocks noChangeAspect="1" noChangeArrowheads="1"/>
          </p:cNvSpPr>
          <p:nvPr/>
        </p:nvSpPr>
        <p:spPr bwMode="grayWhite">
          <a:xfrm>
            <a:off x="4894834" y="1043941"/>
            <a:ext cx="2454910" cy="329963"/>
          </a:xfrm>
          <a:prstGeom prst="roundRect">
            <a:avLst>
              <a:gd name="adj" fmla="val 16667"/>
            </a:avLst>
          </a:prstGeom>
          <a:solidFill>
            <a:srgbClr val="FFC000"/>
          </a:solidFill>
          <a:ln w="19050">
            <a:solidFill>
              <a:srgbClr val="3366FF"/>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zh-CN" altLang="en-US" sz="2000" b="1">
                <a:latin typeface="Verdana" panose="020B0604030504040204" pitchFamily="34" charset="0"/>
              </a:rPr>
              <a:t>生产线</a:t>
            </a:r>
            <a:r>
              <a:rPr lang="en-US" altLang="zh-CN" sz="2000" b="1">
                <a:latin typeface="Verdana" panose="020B0604030504040204" pitchFamily="34" charset="0"/>
              </a:rPr>
              <a:t>/</a:t>
            </a:r>
            <a:r>
              <a:rPr lang="zh-CN" altLang="en-US" sz="2000" b="1">
                <a:latin typeface="Verdana" panose="020B0604030504040204" pitchFamily="34" charset="0"/>
              </a:rPr>
              <a:t>工序未填写</a:t>
            </a:r>
            <a:endParaRPr lang="zh-CN" altLang="en-US" sz="2000" b="1">
              <a:latin typeface="Verdana" panose="020B0604030504040204" pitchFamily="34" charset="0"/>
            </a:endParaRPr>
          </a:p>
        </p:txBody>
      </p:sp>
      <p:pic>
        <p:nvPicPr>
          <p:cNvPr id="9" name="图片 8"/>
          <p:cNvPicPr>
            <a:picLocks noChangeAspect="1"/>
          </p:cNvPicPr>
          <p:nvPr/>
        </p:nvPicPr>
        <p:blipFill>
          <a:blip r:embed="rId3"/>
          <a:stretch>
            <a:fillRect/>
          </a:stretch>
        </p:blipFill>
        <p:spPr>
          <a:xfrm>
            <a:off x="5238751" y="4515818"/>
            <a:ext cx="5316855" cy="1961219"/>
          </a:xfrm>
          <a:prstGeom prst="rect">
            <a:avLst/>
          </a:prstGeom>
          <a:effectLst>
            <a:outerShdw blurRad="50800" dist="38100" dir="2700000" algn="tl" rotWithShape="0">
              <a:prstClr val="black">
                <a:alpha val="40000"/>
              </a:prstClr>
            </a:outerShdw>
          </a:effectLst>
        </p:spPr>
      </p:pic>
      <p:sp>
        <p:nvSpPr>
          <p:cNvPr id="10" name="AutoShape 4"/>
          <p:cNvSpPr>
            <a:spLocks noChangeAspect="1" noChangeArrowheads="1"/>
          </p:cNvSpPr>
          <p:nvPr/>
        </p:nvSpPr>
        <p:spPr bwMode="grayWhite">
          <a:xfrm>
            <a:off x="6569711" y="4165930"/>
            <a:ext cx="2679065" cy="314325"/>
          </a:xfrm>
          <a:prstGeom prst="roundRect">
            <a:avLst>
              <a:gd name="adj" fmla="val 16667"/>
            </a:avLst>
          </a:prstGeom>
          <a:solidFill>
            <a:srgbClr val="FFC000"/>
          </a:solidFill>
          <a:ln w="19050">
            <a:solidFill>
              <a:srgbClr val="3366FF"/>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zh-CN" altLang="en-US" sz="2000" b="1">
                <a:latin typeface="Verdana" panose="020B0604030504040204" pitchFamily="34" charset="0"/>
              </a:rPr>
              <a:t>多条生产线未分行填报</a:t>
            </a:r>
            <a:endParaRPr lang="zh-CN" altLang="en-US" sz="2000" b="1">
              <a:latin typeface="Verdana" panose="020B0604030504040204" pitchFamily="34" charset="0"/>
            </a:endParaRPr>
          </a:p>
        </p:txBody>
      </p:sp>
      <p:sp>
        <p:nvSpPr>
          <p:cNvPr id="11" name="椭圆 10"/>
          <p:cNvSpPr/>
          <p:nvPr/>
        </p:nvSpPr>
        <p:spPr>
          <a:xfrm>
            <a:off x="6899275" y="1256666"/>
            <a:ext cx="1270000" cy="20986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3968750" y="4029710"/>
            <a:ext cx="1270000" cy="25984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6295390" y="5168900"/>
            <a:ext cx="2280920" cy="13258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AutoShape 4"/>
          <p:cNvSpPr>
            <a:spLocks noChangeAspect="1" noChangeArrowheads="1"/>
          </p:cNvSpPr>
          <p:nvPr/>
        </p:nvSpPr>
        <p:spPr bwMode="grayWhite">
          <a:xfrm>
            <a:off x="1893799" y="3768000"/>
            <a:ext cx="2908209" cy="314325"/>
          </a:xfrm>
          <a:prstGeom prst="roundRect">
            <a:avLst>
              <a:gd name="adj" fmla="val 16667"/>
            </a:avLst>
          </a:prstGeom>
          <a:solidFill>
            <a:srgbClr val="FFC000"/>
          </a:solidFill>
          <a:ln w="19050">
            <a:solidFill>
              <a:srgbClr val="3366FF"/>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zh-CN" altLang="en-US" sz="2000" b="1">
                <a:latin typeface="Verdana" panose="020B0604030504040204" pitchFamily="34" charset="0"/>
              </a:rPr>
              <a:t>未明确具体生产线</a:t>
            </a:r>
            <a:r>
              <a:rPr lang="en-US" altLang="zh-CN" sz="2000" b="1">
                <a:latin typeface="Verdana" panose="020B0604030504040204" pitchFamily="34" charset="0"/>
              </a:rPr>
              <a:t>/</a:t>
            </a:r>
            <a:r>
              <a:rPr lang="zh-CN" altLang="en-US" sz="2000" b="1">
                <a:latin typeface="Verdana" panose="020B0604030504040204" pitchFamily="34" charset="0"/>
              </a:rPr>
              <a:t>工序</a:t>
            </a:r>
            <a:endParaRPr lang="zh-CN" altLang="en-US" sz="2000" b="1">
              <a:latin typeface="Verdana" panose="020B0604030504040204" pitchFamily="34" charset="0"/>
            </a:endParaRPr>
          </a:p>
        </p:txBody>
      </p:sp>
      <p:sp>
        <p:nvSpPr>
          <p:cNvPr id="15" name="矩形 1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a:spLocks noChangeArrowheads="1"/>
          </p:cNvSpPr>
          <p:nvPr/>
        </p:nvSpPr>
        <p:spPr bwMode="auto">
          <a:xfrm>
            <a:off x="5368925" y="164046"/>
            <a:ext cx="14541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r>
              <a:rPr lang="zh-CN" altLang="en-US" sz="3800" b="1">
                <a:latin typeface="微软雅黑" panose="020B0503020204020204" charset="-122"/>
                <a:ea typeface="微软雅黑" panose="020B0503020204020204" charset="-122"/>
              </a:rPr>
              <a:t>目  录</a:t>
            </a:r>
            <a:endParaRPr lang="zh-CN" altLang="en-US" sz="3800" b="1">
              <a:latin typeface="微软雅黑" panose="020B0503020204020204" charset="-122"/>
              <a:ea typeface="微软雅黑" panose="020B0503020204020204" charset="-122"/>
            </a:endParaRPr>
          </a:p>
        </p:txBody>
      </p:sp>
      <p:grpSp>
        <p:nvGrpSpPr>
          <p:cNvPr id="4" name="组合 55"/>
          <p:cNvGrpSpPr/>
          <p:nvPr/>
        </p:nvGrpSpPr>
        <p:grpSpPr>
          <a:xfrm>
            <a:off x="2561192" y="1413378"/>
            <a:ext cx="6304883" cy="708025"/>
            <a:chOff x="1844040" y="1767840"/>
            <a:chExt cx="6304993" cy="707886"/>
          </a:xfrm>
        </p:grpSpPr>
        <p:sp>
          <p:nvSpPr>
            <p:cNvPr id="5" name="文本框 5"/>
            <p:cNvSpPr>
              <a:spLocks noChangeArrowheads="1"/>
            </p:cNvSpPr>
            <p:nvPr/>
          </p:nvSpPr>
          <p:spPr bwMode="auto">
            <a:xfrm>
              <a:off x="2654537" y="1877121"/>
              <a:ext cx="5494496" cy="5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None/>
              </a:pPr>
              <a:r>
                <a:rPr lang="zh-CN" altLang="en-US" sz="3200" b="1">
                  <a:latin typeface="微软雅黑" panose="020B0503020204020204" charset="-122"/>
                  <a:ea typeface="微软雅黑" panose="020B0503020204020204" charset="-122"/>
                  <a:sym typeface="Roboto Th"/>
                </a:rPr>
                <a:t>应急预案修编历程和现状</a:t>
              </a:r>
              <a:endParaRPr lang="zh-CN" altLang="en-US" sz="3200" b="1">
                <a:latin typeface="微软雅黑" panose="020B0503020204020204" charset="-122"/>
                <a:ea typeface="微软雅黑" panose="020B0503020204020204" charset="-122"/>
                <a:sym typeface="Roboto Th"/>
              </a:endParaRPr>
            </a:p>
          </p:txBody>
        </p:sp>
        <p:grpSp>
          <p:nvGrpSpPr>
            <p:cNvPr id="6" name="组合 42"/>
            <p:cNvGrpSpPr/>
            <p:nvPr/>
          </p:nvGrpSpPr>
          <p:grpSpPr>
            <a:xfrm>
              <a:off x="1844040" y="1767840"/>
              <a:ext cx="742493" cy="707886"/>
              <a:chOff x="1844040" y="1767840"/>
              <a:chExt cx="742493" cy="707886"/>
            </a:xfrm>
          </p:grpSpPr>
          <p:sp>
            <p:nvSpPr>
              <p:cNvPr id="7" name="六边形 6"/>
              <p:cNvSpPr/>
              <p:nvPr/>
            </p:nvSpPr>
            <p:spPr>
              <a:xfrm>
                <a:off x="1844040" y="1813869"/>
                <a:ext cx="742963" cy="639636"/>
              </a:xfrm>
              <a:prstGeom prst="hexagon">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黑体" panose="02010609060101010101" charset="-122"/>
                </a:endParaRPr>
              </a:p>
            </p:txBody>
          </p:sp>
          <p:sp>
            <p:nvSpPr>
              <p:cNvPr id="8" name="TextBox 41"/>
              <p:cNvSpPr txBox="1">
                <a:spLocks noChangeArrowheads="1"/>
              </p:cNvSpPr>
              <p:nvPr/>
            </p:nvSpPr>
            <p:spPr bwMode="auto">
              <a:xfrm>
                <a:off x="1996440" y="176784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r>
                  <a:rPr lang="en-US" altLang="zh-CN" sz="4000">
                    <a:solidFill>
                      <a:schemeClr val="bg1"/>
                    </a:solidFill>
                    <a:ea typeface="等线" pitchFamily="2" charset="-122"/>
                  </a:rPr>
                  <a:t>1</a:t>
                </a:r>
                <a:endParaRPr lang="zh-CN" altLang="en-US" sz="4000">
                  <a:solidFill>
                    <a:schemeClr val="bg1"/>
                  </a:solidFill>
                  <a:ea typeface="等线" pitchFamily="2" charset="-122"/>
                </a:endParaRPr>
              </a:p>
            </p:txBody>
          </p:sp>
        </p:grpSp>
      </p:grpSp>
      <p:grpSp>
        <p:nvGrpSpPr>
          <p:cNvPr id="9" name="组合 11"/>
          <p:cNvGrpSpPr/>
          <p:nvPr/>
        </p:nvGrpSpPr>
        <p:grpSpPr>
          <a:xfrm>
            <a:off x="2561192" y="2600585"/>
            <a:ext cx="7177461" cy="708025"/>
            <a:chOff x="2347913" y="2941638"/>
            <a:chExt cx="7177430" cy="708025"/>
          </a:xfrm>
        </p:grpSpPr>
        <p:sp>
          <p:nvSpPr>
            <p:cNvPr id="10" name="文本框 5"/>
            <p:cNvSpPr>
              <a:spLocks noChangeArrowheads="1"/>
            </p:cNvSpPr>
            <p:nvPr/>
          </p:nvSpPr>
          <p:spPr bwMode="auto">
            <a:xfrm>
              <a:off x="3158556" y="3032186"/>
              <a:ext cx="63667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3200" b="1">
                  <a:latin typeface="微软雅黑" panose="020B0503020204020204" charset="-122"/>
                  <a:ea typeface="微软雅黑" panose="020B0503020204020204" charset="-122"/>
                  <a:sym typeface="Roboto Th"/>
                </a:rPr>
                <a:t>应急预案修订方法</a:t>
              </a:r>
              <a:endParaRPr lang="zh-CN" altLang="en-US" sz="3200" b="1">
                <a:latin typeface="微软雅黑" panose="020B0503020204020204" charset="-122"/>
                <a:ea typeface="微软雅黑" panose="020B0503020204020204" charset="-122"/>
                <a:sym typeface="Roboto Th"/>
              </a:endParaRPr>
            </a:p>
          </p:txBody>
        </p:sp>
        <p:grpSp>
          <p:nvGrpSpPr>
            <p:cNvPr id="11" name="组合 43"/>
            <p:cNvGrpSpPr/>
            <p:nvPr/>
          </p:nvGrpSpPr>
          <p:grpSpPr>
            <a:xfrm>
              <a:off x="2347913" y="2941638"/>
              <a:ext cx="742627" cy="708025"/>
              <a:chOff x="1844040" y="1767840"/>
              <a:chExt cx="742493" cy="707886"/>
            </a:xfrm>
          </p:grpSpPr>
          <p:sp>
            <p:nvSpPr>
              <p:cNvPr id="12" name="六边形 11"/>
              <p:cNvSpPr/>
              <p:nvPr/>
            </p:nvSpPr>
            <p:spPr>
              <a:xfrm>
                <a:off x="1844040" y="1813869"/>
                <a:ext cx="742813" cy="639636"/>
              </a:xfrm>
              <a:prstGeom prst="hexagon">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黑体" panose="02010609060101010101" charset="-122"/>
                </a:endParaRPr>
              </a:p>
            </p:txBody>
          </p:sp>
          <p:sp>
            <p:nvSpPr>
              <p:cNvPr id="13" name="TextBox 45"/>
              <p:cNvSpPr txBox="1">
                <a:spLocks noChangeArrowheads="1"/>
              </p:cNvSpPr>
              <p:nvPr/>
            </p:nvSpPr>
            <p:spPr bwMode="auto">
              <a:xfrm>
                <a:off x="1996440" y="176784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r>
                  <a:rPr lang="en-US" altLang="zh-CN" sz="4000">
                    <a:solidFill>
                      <a:schemeClr val="bg1"/>
                    </a:solidFill>
                    <a:ea typeface="等线" pitchFamily="2" charset="-122"/>
                  </a:rPr>
                  <a:t>2</a:t>
                </a:r>
                <a:endParaRPr lang="zh-CN" altLang="en-US" sz="4000">
                  <a:solidFill>
                    <a:schemeClr val="bg1"/>
                  </a:solidFill>
                  <a:ea typeface="等线" pitchFamily="2" charset="-122"/>
                </a:endParaRPr>
              </a:p>
            </p:txBody>
          </p:sp>
        </p:grpSp>
      </p:grpSp>
      <p:grpSp>
        <p:nvGrpSpPr>
          <p:cNvPr id="14" name="组合 16"/>
          <p:cNvGrpSpPr/>
          <p:nvPr/>
        </p:nvGrpSpPr>
        <p:grpSpPr>
          <a:xfrm>
            <a:off x="2561192" y="3787792"/>
            <a:ext cx="5568179" cy="708025"/>
            <a:chOff x="2347913" y="2941638"/>
            <a:chExt cx="5568478" cy="708025"/>
          </a:xfrm>
        </p:grpSpPr>
        <p:sp>
          <p:nvSpPr>
            <p:cNvPr id="15" name="文本框 5"/>
            <p:cNvSpPr>
              <a:spLocks noChangeArrowheads="1"/>
            </p:cNvSpPr>
            <p:nvPr/>
          </p:nvSpPr>
          <p:spPr bwMode="auto">
            <a:xfrm>
              <a:off x="3158558" y="3032186"/>
              <a:ext cx="475783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buNone/>
              </a:pPr>
              <a:r>
                <a:rPr lang="zh-CN" altLang="en-US" sz="3200" b="1">
                  <a:latin typeface="微软雅黑" panose="020B0503020204020204" charset="-122"/>
                  <a:ea typeface="微软雅黑" panose="020B0503020204020204" charset="-122"/>
                  <a:sym typeface="Roboto Th" pitchFamily="2" charset="0"/>
                </a:rPr>
                <a:t>应急减排清单填报规范</a:t>
              </a:r>
              <a:endParaRPr lang="zh-CN" altLang="en-US" sz="3200" b="1">
                <a:latin typeface="微软雅黑" panose="020B0503020204020204" charset="-122"/>
                <a:ea typeface="微软雅黑" panose="020B0503020204020204" charset="-122"/>
                <a:sym typeface="Roboto Th" pitchFamily="2" charset="0"/>
              </a:endParaRPr>
            </a:p>
          </p:txBody>
        </p:sp>
        <p:grpSp>
          <p:nvGrpSpPr>
            <p:cNvPr id="16" name="组合 43"/>
            <p:cNvGrpSpPr/>
            <p:nvPr/>
          </p:nvGrpSpPr>
          <p:grpSpPr>
            <a:xfrm>
              <a:off x="2347913" y="2941638"/>
              <a:ext cx="742627" cy="708025"/>
              <a:chOff x="1844040" y="1767840"/>
              <a:chExt cx="742493" cy="707886"/>
            </a:xfrm>
          </p:grpSpPr>
          <p:sp>
            <p:nvSpPr>
              <p:cNvPr id="17" name="六边形 16"/>
              <p:cNvSpPr/>
              <p:nvPr/>
            </p:nvSpPr>
            <p:spPr>
              <a:xfrm>
                <a:off x="1844040" y="1813869"/>
                <a:ext cx="742856" cy="639636"/>
              </a:xfrm>
              <a:prstGeom prst="hexagon">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黑体" panose="02010609060101010101" charset="-122"/>
                </a:endParaRPr>
              </a:p>
            </p:txBody>
          </p:sp>
          <p:sp>
            <p:nvSpPr>
              <p:cNvPr id="18" name="TextBox 45"/>
              <p:cNvSpPr txBox="1">
                <a:spLocks noChangeArrowheads="1"/>
              </p:cNvSpPr>
              <p:nvPr/>
            </p:nvSpPr>
            <p:spPr bwMode="auto">
              <a:xfrm>
                <a:off x="1996440" y="176784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r>
                  <a:rPr lang="en-US" altLang="zh-CN" sz="4000">
                    <a:solidFill>
                      <a:schemeClr val="bg1"/>
                    </a:solidFill>
                    <a:ea typeface="等线" pitchFamily="2" charset="-122"/>
                  </a:rPr>
                  <a:t>3</a:t>
                </a:r>
                <a:endParaRPr lang="zh-CN" altLang="en-US" sz="4000">
                  <a:solidFill>
                    <a:schemeClr val="bg1"/>
                  </a:solidFill>
                  <a:ea typeface="等线" pitchFamily="2" charset="-122"/>
                </a:endParaRPr>
              </a:p>
            </p:txBody>
          </p:sp>
        </p:grpSp>
      </p:grpSp>
      <p:grpSp>
        <p:nvGrpSpPr>
          <p:cNvPr id="19" name="组合 16"/>
          <p:cNvGrpSpPr/>
          <p:nvPr/>
        </p:nvGrpSpPr>
        <p:grpSpPr>
          <a:xfrm>
            <a:off x="2561192" y="4974999"/>
            <a:ext cx="8523765" cy="708025"/>
            <a:chOff x="2347913" y="2941638"/>
            <a:chExt cx="8524223" cy="708025"/>
          </a:xfrm>
        </p:grpSpPr>
        <p:sp>
          <p:nvSpPr>
            <p:cNvPr id="20" name="文本框 5"/>
            <p:cNvSpPr>
              <a:spLocks noChangeArrowheads="1"/>
            </p:cNvSpPr>
            <p:nvPr/>
          </p:nvSpPr>
          <p:spPr bwMode="auto">
            <a:xfrm>
              <a:off x="3158558" y="3032186"/>
              <a:ext cx="771357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buNone/>
              </a:pPr>
              <a:r>
                <a:rPr lang="zh-CN" altLang="en-US" sz="3200" b="1">
                  <a:latin typeface="微软雅黑" panose="020B0503020204020204" charset="-122"/>
                  <a:ea typeface="微软雅黑" panose="020B0503020204020204" charset="-122"/>
                  <a:sym typeface="Calibri" panose="020F0502020204030204" charset="0"/>
                </a:rPr>
                <a:t> 企业“一厂一策”应急操作方案编制要求</a:t>
              </a:r>
              <a:endParaRPr lang="zh-CN" altLang="en-US" sz="3200" b="1">
                <a:latin typeface="微软雅黑" panose="020B0503020204020204" charset="-122"/>
                <a:ea typeface="微软雅黑" panose="020B0503020204020204" charset="-122"/>
                <a:sym typeface="Roboto Th" pitchFamily="2" charset="0"/>
              </a:endParaRPr>
            </a:p>
          </p:txBody>
        </p:sp>
        <p:grpSp>
          <p:nvGrpSpPr>
            <p:cNvPr id="21" name="组合 43"/>
            <p:cNvGrpSpPr/>
            <p:nvPr/>
          </p:nvGrpSpPr>
          <p:grpSpPr>
            <a:xfrm>
              <a:off x="2347913" y="2941638"/>
              <a:ext cx="742627" cy="708025"/>
              <a:chOff x="1844040" y="1767840"/>
              <a:chExt cx="742493" cy="707886"/>
            </a:xfrm>
          </p:grpSpPr>
          <p:sp>
            <p:nvSpPr>
              <p:cNvPr id="22" name="六边形 21"/>
              <p:cNvSpPr/>
              <p:nvPr/>
            </p:nvSpPr>
            <p:spPr>
              <a:xfrm>
                <a:off x="1844040" y="1813869"/>
                <a:ext cx="742856" cy="639636"/>
              </a:xfrm>
              <a:prstGeom prst="hexagon">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ea typeface="黑体" panose="02010609060101010101" charset="-122"/>
                </a:endParaRPr>
              </a:p>
            </p:txBody>
          </p:sp>
          <p:sp>
            <p:nvSpPr>
              <p:cNvPr id="23" name="TextBox 45"/>
              <p:cNvSpPr txBox="1">
                <a:spLocks noChangeArrowheads="1"/>
              </p:cNvSpPr>
              <p:nvPr/>
            </p:nvSpPr>
            <p:spPr bwMode="auto">
              <a:xfrm>
                <a:off x="1996440" y="176784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00000"/>
                  </a:lnSpc>
                  <a:spcBef>
                    <a:spcPct val="0"/>
                  </a:spcBef>
                  <a:buFontTx/>
                  <a:buNone/>
                </a:pPr>
                <a:r>
                  <a:rPr lang="en-US" altLang="zh-CN" sz="4000">
                    <a:solidFill>
                      <a:schemeClr val="bg1"/>
                    </a:solidFill>
                    <a:ea typeface="等线" pitchFamily="2" charset="-122"/>
                  </a:rPr>
                  <a:t>4</a:t>
                </a:r>
                <a:endParaRPr lang="zh-CN" altLang="en-US" sz="4000">
                  <a:solidFill>
                    <a:schemeClr val="bg1"/>
                  </a:solidFill>
                  <a:ea typeface="等线" pitchFamily="2" charset="-122"/>
                </a:endParaRPr>
              </a:p>
            </p:txBody>
          </p:sp>
        </p:grpSp>
      </p:grpSp>
      <p:sp>
        <p:nvSpPr>
          <p:cNvPr id="24" name="矩形 2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r="243"/>
          <a:stretch>
            <a:fillRect/>
          </a:stretch>
        </p:blipFill>
        <p:spPr>
          <a:xfrm>
            <a:off x="1524001" y="1129719"/>
            <a:ext cx="9121775" cy="4761123"/>
          </a:xfrm>
          <a:prstGeom prst="rect">
            <a:avLst/>
          </a:prstGeom>
        </p:spPr>
      </p:pic>
      <p:sp>
        <p:nvSpPr>
          <p:cNvPr id="2" name="矩形 1"/>
          <p:cNvSpPr/>
          <p:nvPr/>
        </p:nvSpPr>
        <p:spPr>
          <a:xfrm>
            <a:off x="1524000" y="91440"/>
            <a:ext cx="914400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移动源应急减排清单</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17" name="矩形 16"/>
          <p:cNvSpPr/>
          <p:nvPr/>
        </p:nvSpPr>
        <p:spPr>
          <a:xfrm>
            <a:off x="2967341" y="2938866"/>
            <a:ext cx="1736879" cy="1763175"/>
          </a:xfrm>
          <a:prstGeom prst="rect">
            <a:avLst/>
          </a:prstGeom>
          <a:solidFill>
            <a:schemeClr val="bg1"/>
          </a:solidFill>
        </p:spPr>
        <p:txBody>
          <a:bodyPr wrap="square">
            <a:spAutoFit/>
          </a:bodyPr>
          <a:lstStyle/>
          <a:p>
            <a:pPr algn="just">
              <a:lnSpc>
                <a:spcPct val="110000"/>
              </a:lnSpc>
            </a:pPr>
            <a:r>
              <a:rPr lang="zh-CN" altLang="en-US" sz="2000">
                <a:solidFill>
                  <a:srgbClr val="FF0000"/>
                </a:solidFill>
                <a:latin typeface="黑体" panose="02010609060101010101" charset="-122"/>
                <a:ea typeface="黑体" panose="02010609060101010101" charset="-122"/>
              </a:rPr>
              <a:t>道路移动源</a:t>
            </a:r>
            <a:r>
              <a:rPr lang="zh-CN" altLang="zh-CN" sz="2000">
                <a:solidFill>
                  <a:srgbClr val="FF0000"/>
                </a:solidFill>
                <a:latin typeface="黑体" panose="02010609060101010101" charset="-122"/>
                <a:ea typeface="黑体" panose="02010609060101010101" charset="-122"/>
              </a:rPr>
              <a:t>保有量</a:t>
            </a:r>
            <a:r>
              <a:rPr lang="zh-CN" altLang="en-US" sz="2000">
                <a:solidFill>
                  <a:srgbClr val="FF0000"/>
                </a:solidFill>
                <a:latin typeface="黑体" panose="02010609060101010101" charset="-122"/>
                <a:ea typeface="黑体" panose="02010609060101010101" charset="-122"/>
              </a:rPr>
              <a:t>：</a:t>
            </a:r>
            <a:r>
              <a:rPr lang="zh-CN" altLang="zh-CN" sz="2000">
                <a:latin typeface="黑体" panose="02010609060101010101" charset="-122"/>
                <a:ea typeface="黑体" panose="02010609060101010101" charset="-122"/>
              </a:rPr>
              <a:t>可</a:t>
            </a:r>
            <a:r>
              <a:rPr lang="zh-CN" altLang="en-US" sz="2000">
                <a:latin typeface="黑体" panose="02010609060101010101" charset="-122"/>
                <a:ea typeface="黑体" panose="02010609060101010101" charset="-122"/>
              </a:rPr>
              <a:t>参考</a:t>
            </a:r>
            <a:r>
              <a:rPr lang="zh-CN" altLang="zh-CN" sz="2000">
                <a:latin typeface="黑体" panose="02010609060101010101" charset="-122"/>
                <a:ea typeface="黑体" panose="02010609060101010101" charset="-122"/>
              </a:rPr>
              <a:t>市</a:t>
            </a:r>
            <a:r>
              <a:rPr lang="zh-CN" altLang="en-US" sz="2000">
                <a:latin typeface="黑体" panose="02010609060101010101" charset="-122"/>
                <a:ea typeface="黑体" panose="02010609060101010101" charset="-122"/>
              </a:rPr>
              <a:t>级</a:t>
            </a:r>
            <a:r>
              <a:rPr lang="zh-CN" altLang="zh-CN" sz="2000">
                <a:latin typeface="黑体" panose="02010609060101010101" charset="-122"/>
                <a:ea typeface="黑体" panose="02010609060101010101" charset="-122"/>
              </a:rPr>
              <a:t>交通管理部门</a:t>
            </a:r>
            <a:r>
              <a:rPr lang="zh-CN" altLang="en-US" sz="2000">
                <a:solidFill>
                  <a:srgbClr val="FF0000"/>
                </a:solidFill>
                <a:latin typeface="黑体" panose="02010609060101010101" charset="-122"/>
                <a:ea typeface="黑体" panose="02010609060101010101" charset="-122"/>
              </a:rPr>
              <a:t>机动车注册数据库</a:t>
            </a:r>
            <a:r>
              <a:rPr lang="zh-CN" altLang="en-US" sz="2000">
                <a:latin typeface="黑体" panose="02010609060101010101" charset="-122"/>
                <a:ea typeface="黑体" panose="02010609060101010101" charset="-122"/>
              </a:rPr>
              <a:t>。</a:t>
            </a:r>
            <a:endParaRPr lang="en-US" altLang="zh-CN" sz="2000"/>
          </a:p>
        </p:txBody>
      </p:sp>
      <p:sp>
        <p:nvSpPr>
          <p:cNvPr id="10" name="椭圆 9"/>
          <p:cNvSpPr/>
          <p:nvPr/>
        </p:nvSpPr>
        <p:spPr>
          <a:xfrm>
            <a:off x="4782185" y="1116621"/>
            <a:ext cx="1154430" cy="47742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722620" y="2433777"/>
            <a:ext cx="373380" cy="441960"/>
            <a:chOff x="544830" y="1990396"/>
            <a:chExt cx="373380" cy="441960"/>
          </a:xfrm>
        </p:grpSpPr>
        <p:sp>
          <p:nvSpPr>
            <p:cNvPr id="12" name="六角星 7"/>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3</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14" name="矩形 13"/>
          <p:cNvSpPr/>
          <p:nvPr/>
        </p:nvSpPr>
        <p:spPr>
          <a:xfrm>
            <a:off x="5245312" y="3159239"/>
            <a:ext cx="4802928" cy="1424621"/>
          </a:xfrm>
          <a:prstGeom prst="rect">
            <a:avLst/>
          </a:prstGeom>
          <a:solidFill>
            <a:schemeClr val="bg1"/>
          </a:solidFill>
        </p:spPr>
        <p:txBody>
          <a:bodyPr wrap="square">
            <a:spAutoFit/>
          </a:bodyPr>
          <a:lstStyle/>
          <a:p>
            <a:pPr algn="just">
              <a:lnSpc>
                <a:spcPct val="110000"/>
              </a:lnSpc>
            </a:pPr>
            <a:r>
              <a:rPr lang="zh-CN" altLang="en-US" sz="2000">
                <a:solidFill>
                  <a:srgbClr val="FF0000"/>
                </a:solidFill>
                <a:latin typeface="黑体" panose="02010609060101010101" charset="-122"/>
                <a:ea typeface="黑体" panose="02010609060101010101" charset="-122"/>
              </a:rPr>
              <a:t>污染物排放量：</a:t>
            </a:r>
            <a:r>
              <a:rPr lang="zh-CN" altLang="en-US" sz="2000">
                <a:latin typeface="黑体" panose="02010609060101010101" charset="-122"/>
                <a:ea typeface="黑体" panose="02010609060101010101" charset="-122"/>
              </a:rPr>
              <a:t>已建立源排放清单的城市可参考移动源污染物排放量，尚未建立源排放清单的城市可参考</a:t>
            </a:r>
            <a:r>
              <a:rPr lang="en-US" altLang="zh-CN" sz="2000">
                <a:solidFill>
                  <a:srgbClr val="FF0000"/>
                </a:solidFill>
                <a:latin typeface="黑体" panose="02010609060101010101" charset="-122"/>
                <a:ea typeface="黑体" panose="02010609060101010101" charset="-122"/>
              </a:rPr>
              <a:t>《</a:t>
            </a:r>
            <a:r>
              <a:rPr lang="zh-CN" altLang="en-US" sz="2000">
                <a:solidFill>
                  <a:srgbClr val="FF0000"/>
                </a:solidFill>
                <a:latin typeface="黑体" panose="02010609060101010101" charset="-122"/>
                <a:ea typeface="黑体" panose="02010609060101010101" charset="-122"/>
              </a:rPr>
              <a:t>道路机动车大气污染物排放清单编制技术指南</a:t>
            </a:r>
            <a:r>
              <a:rPr lang="en-US" altLang="zh-CN" sz="2000">
                <a:solidFill>
                  <a:srgbClr val="FF0000"/>
                </a:solidFill>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核算。</a:t>
            </a:r>
            <a:endParaRPr lang="en-US" altLang="zh-CN" sz="2000"/>
          </a:p>
        </p:txBody>
      </p:sp>
      <p:sp>
        <p:nvSpPr>
          <p:cNvPr id="15" name="矩形 14"/>
          <p:cNvSpPr/>
          <p:nvPr/>
        </p:nvSpPr>
        <p:spPr>
          <a:xfrm>
            <a:off x="2048933" y="1116621"/>
            <a:ext cx="2785534" cy="451879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7" name="组合 6"/>
          <p:cNvGrpSpPr/>
          <p:nvPr/>
        </p:nvGrpSpPr>
        <p:grpSpPr>
          <a:xfrm>
            <a:off x="1862243" y="1852374"/>
            <a:ext cx="373380" cy="441960"/>
            <a:chOff x="544830" y="1990396"/>
            <a:chExt cx="373380" cy="441960"/>
          </a:xfrm>
        </p:grpSpPr>
        <p:sp>
          <p:nvSpPr>
            <p:cNvPr id="8" name="六角星 7"/>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1</a:t>
              </a:r>
              <a:endParaRPr lang="zh-CN" altLang="en-US" b="1">
                <a:latin typeface="黑体" panose="02010609060101010101" charset="-122"/>
                <a:ea typeface="黑体" panose="02010609060101010101" charset="-122"/>
                <a:cs typeface="Times New Roman" panose="02020603050405020304" pitchFamily="18" charset="0"/>
              </a:endParaRPr>
            </a:p>
          </p:txBody>
        </p:sp>
      </p:grpSp>
      <p:sp>
        <p:nvSpPr>
          <p:cNvPr id="20" name="椭圆 19"/>
          <p:cNvSpPr/>
          <p:nvPr/>
        </p:nvSpPr>
        <p:spPr>
          <a:xfrm>
            <a:off x="1893002" y="5584612"/>
            <a:ext cx="3047966" cy="4000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79670" y="6032195"/>
            <a:ext cx="4448411" cy="747512"/>
          </a:xfrm>
          <a:prstGeom prst="rect">
            <a:avLst/>
          </a:prstGeom>
          <a:solidFill>
            <a:schemeClr val="bg1"/>
          </a:solidFill>
        </p:spPr>
        <p:txBody>
          <a:bodyPr wrap="square">
            <a:spAutoFit/>
          </a:bodyPr>
          <a:lstStyle/>
          <a:p>
            <a:pPr algn="just">
              <a:lnSpc>
                <a:spcPct val="110000"/>
              </a:lnSpc>
            </a:pPr>
            <a:r>
              <a:rPr lang="zh-CN" altLang="en-US" sz="2000">
                <a:solidFill>
                  <a:srgbClr val="FF0000"/>
                </a:solidFill>
                <a:latin typeface="黑体" panose="02010609060101010101" charset="-122"/>
                <a:ea typeface="黑体" panose="02010609060101010101" charset="-122"/>
              </a:rPr>
              <a:t>非道路移动源</a:t>
            </a:r>
            <a:r>
              <a:rPr lang="zh-CN" altLang="zh-CN" sz="2000">
                <a:solidFill>
                  <a:srgbClr val="FF0000"/>
                </a:solidFill>
                <a:latin typeface="黑体" panose="02010609060101010101" charset="-122"/>
                <a:ea typeface="黑体" panose="02010609060101010101" charset="-122"/>
              </a:rPr>
              <a:t>保有量</a:t>
            </a:r>
            <a:r>
              <a:rPr lang="zh-CN" altLang="en-US" sz="2000">
                <a:solidFill>
                  <a:srgbClr val="FF0000"/>
                </a:solidFill>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可从各地级市住建、农业、交通等主管部门调取。</a:t>
            </a:r>
            <a:endParaRPr lang="en-US" altLang="zh-CN" sz="2000"/>
          </a:p>
        </p:txBody>
      </p:sp>
      <p:grpSp>
        <p:nvGrpSpPr>
          <p:cNvPr id="21" name="组合 20"/>
          <p:cNvGrpSpPr/>
          <p:nvPr/>
        </p:nvGrpSpPr>
        <p:grpSpPr>
          <a:xfrm>
            <a:off x="3462399" y="5689150"/>
            <a:ext cx="373380" cy="441960"/>
            <a:chOff x="544830" y="1990396"/>
            <a:chExt cx="373380" cy="441960"/>
          </a:xfrm>
        </p:grpSpPr>
        <p:sp>
          <p:nvSpPr>
            <p:cNvPr id="22" name="六角星 7"/>
            <p:cNvSpPr/>
            <p:nvPr/>
          </p:nvSpPr>
          <p:spPr>
            <a:xfrm>
              <a:off x="544830" y="1990396"/>
              <a:ext cx="373380" cy="441960"/>
            </a:xfrm>
            <a:prstGeom prst="star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38175" y="2026710"/>
              <a:ext cx="186690" cy="369332"/>
            </a:xfrm>
            <a:prstGeom prst="rect">
              <a:avLst/>
            </a:prstGeom>
            <a:noFill/>
          </p:spPr>
          <p:txBody>
            <a:bodyPr wrap="square" rtlCol="0">
              <a:spAutoFit/>
            </a:bodyPr>
            <a:lstStyle/>
            <a:p>
              <a:pPr algn="ctr"/>
              <a:r>
                <a:rPr lang="en-US" altLang="zh-CN" b="1">
                  <a:latin typeface="黑体" panose="02010609060101010101" charset="-122"/>
                  <a:ea typeface="黑体" panose="02010609060101010101" charset="-122"/>
                  <a:cs typeface="Times New Roman" panose="02020603050405020304" pitchFamily="18" charset="0"/>
                </a:rPr>
                <a:t>2</a:t>
              </a:r>
              <a:endParaRPr lang="zh-CN" altLang="en-US" b="1">
                <a:latin typeface="黑体" panose="02010609060101010101" charset="-122"/>
                <a:ea typeface="黑体" panose="02010609060101010101" charset="-122"/>
                <a:cs typeface="Times New Roman" panose="02020603050405020304" pitchFamily="18" charset="0"/>
              </a:endParaRP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959763"/>
            <a:ext cx="2386092" cy="461665"/>
          </a:xfrm>
          <a:prstGeom prst="rect">
            <a:avLst/>
          </a:prstGeom>
          <a:noFill/>
        </p:spPr>
        <p:txBody>
          <a:bodyPr wrap="square" rtlCol="0">
            <a:spAutoFit/>
          </a:bodyPr>
          <a:lstStyle/>
          <a:p>
            <a:r>
              <a:rPr lang="zh-CN" altLang="en-US" sz="2400">
                <a:solidFill>
                  <a:schemeClr val="accent2">
                    <a:lumMod val="50000"/>
                  </a:schemeClr>
                </a:solidFill>
                <a:latin typeface="黑体" panose="02010609060101010101" charset="-122"/>
                <a:ea typeface="黑体" panose="02010609060101010101" charset="-122"/>
              </a:rPr>
              <a:t>机动车规格分类</a:t>
            </a:r>
            <a:endParaRPr lang="zh-CN" altLang="en-US" sz="2400">
              <a:solidFill>
                <a:schemeClr val="accent2">
                  <a:lumMod val="50000"/>
                </a:schemeClr>
              </a:solidFill>
              <a:latin typeface="黑体" panose="02010609060101010101" charset="-122"/>
              <a:ea typeface="黑体" panose="02010609060101010101" charset="-122"/>
            </a:endParaRPr>
          </a:p>
        </p:txBody>
      </p:sp>
      <p:sp>
        <p:nvSpPr>
          <p:cNvPr id="22" name="矩形 21"/>
          <p:cNvSpPr/>
          <p:nvPr/>
        </p:nvSpPr>
        <p:spPr>
          <a:xfrm>
            <a:off x="3669666" y="167640"/>
            <a:ext cx="5292725"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移动源应急减排清单</a:t>
            </a:r>
            <a:endParaRPr lang="zh-CN" altLang="en-US" sz="4000" b="1">
              <a:solidFill>
                <a:schemeClr val="tx1"/>
              </a:solidFill>
              <a:latin typeface="微软雅黑" panose="020B0503020204020204" charset="-122"/>
              <a:ea typeface="微软雅黑" panose="020B0503020204020204" charset="-122"/>
              <a:sym typeface="+mn-ea"/>
            </a:endParaRPr>
          </a:p>
        </p:txBody>
      </p:sp>
      <p:graphicFrame>
        <p:nvGraphicFramePr>
          <p:cNvPr id="2" name="表格 1"/>
          <p:cNvGraphicFramePr>
            <a:graphicFrameLocks noGrp="1"/>
          </p:cNvGraphicFramePr>
          <p:nvPr>
            <p:custDataLst>
              <p:tags r:id="rId1"/>
            </p:custDataLst>
          </p:nvPr>
        </p:nvGraphicFramePr>
        <p:xfrm>
          <a:off x="2201659" y="1572282"/>
          <a:ext cx="9001659" cy="5118078"/>
        </p:xfrm>
        <a:graphic>
          <a:graphicData uri="http://schemas.openxmlformats.org/drawingml/2006/table">
            <a:tbl>
              <a:tblPr firstRow="1" firstCol="1" bandRow="1">
                <a:tableStyleId>{5C22544A-7EE6-4342-B048-85BDC9FD1C3A}</a:tableStyleId>
              </a:tblPr>
              <a:tblGrid>
                <a:gridCol w="655434"/>
                <a:gridCol w="1148080"/>
                <a:gridCol w="7198145"/>
              </a:tblGrid>
              <a:tr h="354308">
                <a:tc gridSpan="2">
                  <a:txBody>
                    <a:bodyPr/>
                    <a:lstStyle/>
                    <a:p>
                      <a:pPr indent="0" algn="ctr">
                        <a:lnSpc>
                          <a:spcPts val="2000"/>
                        </a:lnSpc>
                        <a:spcAft>
                          <a:spcPct val="0"/>
                        </a:spcAft>
                      </a:pPr>
                      <a:r>
                        <a:rPr lang="zh-CN" sz="2000" kern="100">
                          <a:effectLst/>
                          <a:latin typeface="黑体" panose="02010609060101010101" charset="-122"/>
                          <a:ea typeface="黑体" panose="02010609060101010101" charset="-122"/>
                        </a:rPr>
                        <a:t>分  类</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hMerge="1">
                  <a:tcPr/>
                </a:tc>
                <a:tc>
                  <a:txBody>
                    <a:bodyPr/>
                    <a:lstStyle/>
                    <a:p>
                      <a:pPr indent="406400" algn="ctr">
                        <a:lnSpc>
                          <a:spcPts val="2000"/>
                        </a:lnSpc>
                        <a:spcAft>
                          <a:spcPct val="0"/>
                        </a:spcAft>
                      </a:pPr>
                      <a:r>
                        <a:rPr lang="zh-CN" sz="2000" kern="100">
                          <a:effectLst/>
                          <a:latin typeface="黑体" panose="02010609060101010101" charset="-122"/>
                          <a:ea typeface="黑体" panose="02010609060101010101" charset="-122"/>
                        </a:rPr>
                        <a:t>说</a:t>
                      </a:r>
                      <a:r>
                        <a:rPr lang="zh-CN" sz="2000" kern="100" spc="240">
                          <a:effectLst/>
                          <a:latin typeface="黑体" panose="02010609060101010101" charset="-122"/>
                          <a:ea typeface="黑体" panose="02010609060101010101" charset="-122"/>
                        </a:rPr>
                        <a:t> </a:t>
                      </a:r>
                      <a:r>
                        <a:rPr lang="zh-CN" sz="2000" kern="100">
                          <a:effectLst/>
                          <a:latin typeface="黑体" panose="02010609060101010101" charset="-122"/>
                          <a:ea typeface="黑体" panose="02010609060101010101" charset="-122"/>
                        </a:rPr>
                        <a:t>明</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86715">
                <a:tc rowSpan="4">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载</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spc="10">
                          <a:effectLst/>
                          <a:latin typeface="黑体" panose="02010609060101010101" charset="-122"/>
                          <a:ea typeface="黑体" panose="02010609060101010101" charset="-122"/>
                        </a:rPr>
                        <a:t>客</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spc="-5">
                          <a:effectLst/>
                          <a:latin typeface="黑体" panose="02010609060101010101" charset="-122"/>
                          <a:ea typeface="黑体" panose="02010609060101010101" charset="-122"/>
                        </a:rPr>
                        <a:t>汽</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a:effectLst/>
                          <a:latin typeface="黑体" panose="02010609060101010101" charset="-122"/>
                          <a:ea typeface="黑体" panose="02010609060101010101" charset="-122"/>
                        </a:rPr>
                        <a:t>车</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大</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大</a:t>
                      </a:r>
                      <a:r>
                        <a:rPr lang="zh-CN" sz="1600" kern="100" spc="10">
                          <a:effectLst/>
                          <a:latin typeface="黑体" panose="02010609060101010101" charset="-122"/>
                          <a:ea typeface="黑体" panose="02010609060101010101" charset="-122"/>
                        </a:rPr>
                        <a:t>于</a:t>
                      </a:r>
                      <a:r>
                        <a:rPr lang="zh-CN" sz="1600" kern="100" spc="-5">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34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600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en-US" sz="1600" kern="100" spc="-65">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或</a:t>
                      </a:r>
                      <a:r>
                        <a:rPr lang="zh-CN" sz="1600" kern="100" spc="10">
                          <a:effectLst/>
                          <a:latin typeface="黑体" panose="02010609060101010101" charset="-122"/>
                          <a:ea typeface="黑体" panose="02010609060101010101" charset="-122"/>
                        </a:rPr>
                        <a:t>者</a:t>
                      </a:r>
                      <a:r>
                        <a:rPr lang="zh-CN" sz="1600" kern="100" spc="-5">
                          <a:effectLst/>
                          <a:latin typeface="黑体" panose="02010609060101010101" charset="-122"/>
                          <a:ea typeface="黑体" panose="02010609060101010101" charset="-122"/>
                        </a:rPr>
                        <a:t>乘</a:t>
                      </a:r>
                      <a:r>
                        <a:rPr lang="zh-CN" sz="1600" kern="100" spc="10">
                          <a:effectLst/>
                          <a:latin typeface="黑体" panose="02010609060101010101" charset="-122"/>
                          <a:ea typeface="黑体" panose="02010609060101010101" charset="-122"/>
                        </a:rPr>
                        <a:t>坐</a:t>
                      </a:r>
                      <a:r>
                        <a:rPr lang="zh-CN" sz="1600" kern="100" spc="-5">
                          <a:effectLst/>
                          <a:latin typeface="黑体" panose="02010609060101010101" charset="-122"/>
                          <a:ea typeface="黑体" panose="02010609060101010101" charset="-122"/>
                        </a:rPr>
                        <a:t>人</a:t>
                      </a:r>
                      <a:r>
                        <a:rPr lang="zh-CN" sz="1600" kern="100" spc="10">
                          <a:effectLst/>
                          <a:latin typeface="黑体" panose="02010609060101010101" charset="-122"/>
                          <a:ea typeface="黑体" panose="02010609060101010101" charset="-122"/>
                        </a:rPr>
                        <a:t>数</a:t>
                      </a:r>
                      <a:r>
                        <a:rPr lang="zh-CN" sz="1600" kern="100" spc="-5">
                          <a:effectLst/>
                          <a:latin typeface="黑体" panose="02010609060101010101" charset="-122"/>
                          <a:ea typeface="黑体" panose="02010609060101010101" charset="-122"/>
                        </a:rPr>
                        <a:t>大</a:t>
                      </a:r>
                      <a:r>
                        <a:rPr lang="zh-CN" sz="1600" kern="100" spc="10">
                          <a:effectLst/>
                          <a:latin typeface="黑体" panose="02010609060101010101" charset="-122"/>
                          <a:ea typeface="黑体" panose="02010609060101010101" charset="-122"/>
                        </a:rPr>
                        <a:t>于</a:t>
                      </a:r>
                      <a:r>
                        <a:rPr lang="zh-CN" sz="1600" kern="100" spc="-5">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325">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2</a:t>
                      </a:r>
                      <a:r>
                        <a:rPr lang="en-US" sz="1600" kern="100">
                          <a:effectLst/>
                          <a:latin typeface="黑体" panose="02010609060101010101" charset="-122"/>
                          <a:ea typeface="黑体" panose="02010609060101010101" charset="-122"/>
                        </a:rPr>
                        <a:t>0</a:t>
                      </a:r>
                      <a:r>
                        <a:rPr lang="en-US" sz="1600" kern="100" spc="-65">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人</a:t>
                      </a:r>
                      <a:r>
                        <a:rPr lang="zh-CN" sz="1600" kern="100" spc="10">
                          <a:effectLst/>
                          <a:latin typeface="黑体" panose="02010609060101010101" charset="-122"/>
                          <a:ea typeface="黑体" panose="02010609060101010101" charset="-122"/>
                        </a:rPr>
                        <a:t>的</a:t>
                      </a:r>
                      <a:r>
                        <a:rPr lang="zh-CN" sz="1600" kern="100" spc="-5">
                          <a:effectLst/>
                          <a:latin typeface="黑体" panose="02010609060101010101" charset="-122"/>
                          <a:ea typeface="黑体" panose="02010609060101010101" charset="-122"/>
                        </a:rPr>
                        <a:t>载</a:t>
                      </a:r>
                      <a:r>
                        <a:rPr lang="zh-CN" sz="1600" kern="100" spc="10">
                          <a:effectLst/>
                          <a:latin typeface="黑体" panose="02010609060101010101" charset="-122"/>
                          <a:ea typeface="黑体" panose="02010609060101010101" charset="-122"/>
                        </a:rPr>
                        <a:t>客</a:t>
                      </a:r>
                      <a:r>
                        <a:rPr lang="zh-CN" sz="1600" kern="100" spc="-5">
                          <a:effectLst/>
                          <a:latin typeface="黑体" panose="02010609060101010101" charset="-122"/>
                          <a:ea typeface="黑体" panose="02010609060101010101" charset="-122"/>
                        </a:rPr>
                        <a:t>汽</a:t>
                      </a:r>
                      <a:r>
                        <a:rPr lang="zh-CN" sz="1600" kern="100" spc="10">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r>
                        <a:rPr lang="zh-CN" sz="1600" kern="100" spc="-5">
                          <a:effectLst/>
                          <a:latin typeface="黑体" panose="02010609060101010101" charset="-122"/>
                          <a:ea typeface="黑体" panose="02010609060101010101" charset="-122"/>
                        </a:rPr>
                        <a:t>不</a:t>
                      </a:r>
                      <a:r>
                        <a:rPr lang="zh-CN" sz="1600" kern="100" spc="10">
                          <a:effectLst/>
                          <a:latin typeface="黑体" panose="02010609060101010101" charset="-122"/>
                          <a:ea typeface="黑体" panose="02010609060101010101" charset="-122"/>
                        </a:rPr>
                        <a:t>包</a:t>
                      </a:r>
                      <a:r>
                        <a:rPr lang="zh-CN" sz="1600" kern="100" spc="-5">
                          <a:effectLst/>
                          <a:latin typeface="黑体" panose="02010609060101010101" charset="-122"/>
                          <a:ea typeface="黑体" panose="02010609060101010101" charset="-122"/>
                        </a:rPr>
                        <a:t>括</a:t>
                      </a:r>
                      <a:r>
                        <a:rPr lang="zh-CN" sz="1600" kern="100" spc="10">
                          <a:effectLst/>
                          <a:latin typeface="黑体" panose="02010609060101010101" charset="-122"/>
                          <a:ea typeface="黑体" panose="02010609060101010101" charset="-122"/>
                        </a:rPr>
                        <a:t>公</a:t>
                      </a:r>
                      <a:r>
                        <a:rPr lang="zh-CN" sz="1600" kern="100" spc="-5">
                          <a:effectLst/>
                          <a:latin typeface="黑体" panose="02010609060101010101" charset="-122"/>
                          <a:ea typeface="黑体" panose="02010609060101010101" charset="-122"/>
                        </a:rPr>
                        <a:t>交</a:t>
                      </a:r>
                      <a:r>
                        <a:rPr lang="zh-CN" sz="1600" kern="100" spc="10">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54965">
                <a:tc vMerge="1">
                  <a:tcP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中</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indent="0" algn="l" fontAlgn="auto">
                        <a:lnSpc>
                          <a:spcPts val="2000"/>
                        </a:lnSpc>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小</a:t>
                      </a:r>
                      <a:r>
                        <a:rPr lang="zh-CN" sz="1600" kern="100">
                          <a:effectLst/>
                          <a:latin typeface="黑体" panose="02010609060101010101" charset="-122"/>
                          <a:ea typeface="黑体" panose="02010609060101010101" charset="-122"/>
                        </a:rPr>
                        <a:t>于</a:t>
                      </a:r>
                      <a:r>
                        <a:rPr lang="zh-CN" sz="1600" kern="100" spc="-395">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600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en-US" sz="1600" kern="100" spc="-130">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且</a:t>
                      </a:r>
                      <a:r>
                        <a:rPr lang="zh-CN" sz="1600" kern="100" spc="10">
                          <a:effectLst/>
                          <a:latin typeface="黑体" panose="02010609060101010101" charset="-122"/>
                          <a:ea typeface="黑体" panose="02010609060101010101" charset="-122"/>
                        </a:rPr>
                        <a:t>乘</a:t>
                      </a:r>
                      <a:r>
                        <a:rPr lang="zh-CN" sz="1600" kern="100" spc="-5">
                          <a:effectLst/>
                          <a:latin typeface="黑体" panose="02010609060101010101" charset="-122"/>
                          <a:ea typeface="黑体" panose="02010609060101010101" charset="-122"/>
                        </a:rPr>
                        <a:t>坐</a:t>
                      </a:r>
                      <a:r>
                        <a:rPr lang="zh-CN" sz="1600" kern="100" spc="10">
                          <a:effectLst/>
                          <a:latin typeface="黑体" panose="02010609060101010101" charset="-122"/>
                          <a:ea typeface="黑体" panose="02010609060101010101" charset="-122"/>
                        </a:rPr>
                        <a:t>人</a:t>
                      </a:r>
                      <a:r>
                        <a:rPr lang="zh-CN" sz="1600" kern="100" spc="-5">
                          <a:effectLst/>
                          <a:latin typeface="黑体" panose="02010609060101010101" charset="-122"/>
                          <a:ea typeface="黑体" panose="02010609060101010101" charset="-122"/>
                        </a:rPr>
                        <a:t>数</a:t>
                      </a:r>
                      <a:r>
                        <a:rPr lang="zh-CN" sz="1600" kern="100" spc="10">
                          <a:effectLst/>
                          <a:latin typeface="黑体" panose="02010609060101010101" charset="-122"/>
                          <a:ea typeface="黑体" panose="02010609060101010101" charset="-122"/>
                        </a:rPr>
                        <a:t>为（</a:t>
                      </a:r>
                      <a:r>
                        <a:rPr lang="en-US" sz="1600" kern="100" spc="5">
                          <a:effectLst/>
                          <a:latin typeface="黑体" panose="02010609060101010101" charset="-122"/>
                          <a:ea typeface="黑体" panose="02010609060101010101" charset="-122"/>
                        </a:rPr>
                        <a:t>10</a:t>
                      </a:r>
                      <a:r>
                        <a:rPr lang="en-US" sz="1600" kern="100" spc="-15">
                          <a:effectLst/>
                          <a:latin typeface="黑体" panose="02010609060101010101" charset="-122"/>
                          <a:ea typeface="黑体" panose="02010609060101010101" charset="-122"/>
                        </a:rPr>
                        <a:t>-</a:t>
                      </a:r>
                      <a:r>
                        <a:rPr lang="en-US" sz="1600" kern="100" spc="5">
                          <a:effectLst/>
                          <a:latin typeface="黑体" panose="02010609060101010101" charset="-122"/>
                          <a:ea typeface="黑体" panose="02010609060101010101" charset="-122"/>
                        </a:rPr>
                        <a:t>19</a:t>
                      </a:r>
                      <a:r>
                        <a:rPr lang="zh-CN" sz="1600" kern="100" spc="-5">
                          <a:effectLst/>
                          <a:latin typeface="黑体" panose="02010609060101010101" charset="-122"/>
                          <a:ea typeface="黑体" panose="02010609060101010101" charset="-122"/>
                        </a:rPr>
                        <a:t>）</a:t>
                      </a:r>
                      <a:r>
                        <a:rPr lang="zh-CN" sz="1600" kern="100" spc="10">
                          <a:effectLst/>
                          <a:latin typeface="黑体" panose="02010609060101010101" charset="-122"/>
                          <a:ea typeface="黑体" panose="02010609060101010101" charset="-122"/>
                        </a:rPr>
                        <a:t>人</a:t>
                      </a:r>
                      <a:r>
                        <a:rPr lang="zh-CN" sz="1600" kern="100" spc="-5">
                          <a:effectLst/>
                          <a:latin typeface="黑体" panose="02010609060101010101" charset="-122"/>
                          <a:ea typeface="黑体" panose="02010609060101010101" charset="-122"/>
                        </a:rPr>
                        <a:t>的</a:t>
                      </a:r>
                      <a:r>
                        <a:rPr lang="zh-CN" sz="1600" kern="100" spc="10">
                          <a:effectLst/>
                          <a:latin typeface="黑体" panose="02010609060101010101" charset="-122"/>
                          <a:ea typeface="黑体" panose="02010609060101010101" charset="-122"/>
                        </a:rPr>
                        <a:t>载</a:t>
                      </a:r>
                      <a:r>
                        <a:rPr lang="zh-CN" sz="1600" kern="100" spc="-5">
                          <a:effectLst/>
                          <a:latin typeface="黑体" panose="02010609060101010101" charset="-122"/>
                          <a:ea typeface="黑体" panose="02010609060101010101" charset="-122"/>
                        </a:rPr>
                        <a:t>客</a:t>
                      </a:r>
                      <a:r>
                        <a:rPr lang="zh-CN" sz="1600" kern="100" spc="10">
                          <a:effectLst/>
                          <a:latin typeface="黑体" panose="02010609060101010101" charset="-122"/>
                          <a:ea typeface="黑体" panose="02010609060101010101" charset="-122"/>
                        </a:rPr>
                        <a:t>汽</a:t>
                      </a:r>
                      <a:r>
                        <a:rPr lang="zh-CN" sz="1600" kern="100" spc="-5">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6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30200">
                <a:tc vMerge="1">
                  <a:tcPr/>
                </a:tc>
                <a:tc>
                  <a:txBody>
                    <a:bodyPr/>
                    <a:lstStyle/>
                    <a:p>
                      <a:pPr indent="0" algn="ctr">
                        <a:lnSpc>
                          <a:spcPts val="2000"/>
                        </a:lnSpc>
                        <a:spcAft>
                          <a:spcPct val="0"/>
                        </a:spcAft>
                      </a:pPr>
                      <a:r>
                        <a:rPr lang="zh-CN" sz="2000" kern="100" spc="10">
                          <a:effectLst/>
                          <a:latin typeface="黑体" panose="02010609060101010101" charset="-122"/>
                          <a:ea typeface="黑体" panose="02010609060101010101" charset="-122"/>
                        </a:rPr>
                        <a:t>小</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小</a:t>
                      </a:r>
                      <a:r>
                        <a:rPr lang="zh-CN" sz="1600" kern="100">
                          <a:effectLst/>
                          <a:latin typeface="黑体" panose="02010609060101010101" charset="-122"/>
                          <a:ea typeface="黑体" panose="02010609060101010101" charset="-122"/>
                        </a:rPr>
                        <a:t>于</a:t>
                      </a:r>
                      <a:r>
                        <a:rPr lang="zh-CN" sz="1600" kern="100" spc="-34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600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en-US" sz="1600" kern="100" spc="-65">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且</a:t>
                      </a:r>
                      <a:r>
                        <a:rPr lang="zh-CN" sz="1600" kern="100" spc="10">
                          <a:effectLst/>
                          <a:latin typeface="黑体" panose="02010609060101010101" charset="-122"/>
                          <a:ea typeface="黑体" panose="02010609060101010101" charset="-122"/>
                        </a:rPr>
                        <a:t>乘</a:t>
                      </a:r>
                      <a:r>
                        <a:rPr lang="zh-CN" sz="1600" kern="100" spc="-5">
                          <a:effectLst/>
                          <a:latin typeface="黑体" panose="02010609060101010101" charset="-122"/>
                          <a:ea typeface="黑体" panose="02010609060101010101" charset="-122"/>
                        </a:rPr>
                        <a:t>坐</a:t>
                      </a:r>
                      <a:r>
                        <a:rPr lang="zh-CN" sz="1600" kern="100" spc="10">
                          <a:effectLst/>
                          <a:latin typeface="黑体" panose="02010609060101010101" charset="-122"/>
                          <a:ea typeface="黑体" panose="02010609060101010101" charset="-122"/>
                        </a:rPr>
                        <a:t>人</a:t>
                      </a:r>
                      <a:r>
                        <a:rPr lang="zh-CN" sz="1600" kern="100" spc="-5">
                          <a:effectLst/>
                          <a:latin typeface="黑体" panose="02010609060101010101" charset="-122"/>
                          <a:ea typeface="黑体" panose="02010609060101010101" charset="-122"/>
                        </a:rPr>
                        <a:t>数</a:t>
                      </a:r>
                      <a:r>
                        <a:rPr lang="zh-CN" sz="1600" kern="100" spc="10">
                          <a:effectLst/>
                          <a:latin typeface="黑体" panose="02010609060101010101" charset="-122"/>
                          <a:ea typeface="黑体" panose="02010609060101010101" charset="-122"/>
                        </a:rPr>
                        <a:t>小</a:t>
                      </a:r>
                      <a:r>
                        <a:rPr lang="zh-CN" sz="1600" kern="100" spc="-5">
                          <a:effectLst/>
                          <a:latin typeface="黑体" panose="02010609060101010101" charset="-122"/>
                          <a:ea typeface="黑体" panose="02010609060101010101" charset="-122"/>
                        </a:rPr>
                        <a:t>于</a:t>
                      </a:r>
                      <a:r>
                        <a:rPr lang="zh-CN" sz="1600" kern="100" spc="10">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325">
                          <a:effectLst/>
                          <a:latin typeface="黑体" panose="02010609060101010101" charset="-122"/>
                          <a:ea typeface="黑体" panose="02010609060101010101" charset="-122"/>
                        </a:rPr>
                        <a:t> </a:t>
                      </a:r>
                      <a:r>
                        <a:rPr lang="en-US" sz="1600" kern="100">
                          <a:effectLst/>
                          <a:latin typeface="黑体" panose="02010609060101010101" charset="-122"/>
                          <a:ea typeface="黑体" panose="02010609060101010101" charset="-122"/>
                        </a:rPr>
                        <a:t>9</a:t>
                      </a:r>
                      <a:r>
                        <a:rPr lang="en-US" sz="1600" kern="100" spc="-75">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人</a:t>
                      </a:r>
                      <a:r>
                        <a:rPr lang="zh-CN" sz="1600" kern="100" spc="10">
                          <a:effectLst/>
                          <a:latin typeface="黑体" panose="02010609060101010101" charset="-122"/>
                          <a:ea typeface="黑体" panose="02010609060101010101" charset="-122"/>
                        </a:rPr>
                        <a:t>的</a:t>
                      </a:r>
                      <a:r>
                        <a:rPr lang="zh-CN" sz="1600" kern="100" spc="-5">
                          <a:effectLst/>
                          <a:latin typeface="黑体" panose="02010609060101010101" charset="-122"/>
                          <a:ea typeface="黑体" panose="02010609060101010101" charset="-122"/>
                        </a:rPr>
                        <a:t>载</a:t>
                      </a:r>
                      <a:r>
                        <a:rPr lang="zh-CN" sz="1600" kern="100" spc="10">
                          <a:effectLst/>
                          <a:latin typeface="黑体" panose="02010609060101010101" charset="-122"/>
                          <a:ea typeface="黑体" panose="02010609060101010101" charset="-122"/>
                        </a:rPr>
                        <a:t>客</a:t>
                      </a:r>
                      <a:r>
                        <a:rPr lang="zh-CN" sz="1600" kern="100" spc="-5">
                          <a:effectLst/>
                          <a:latin typeface="黑体" panose="02010609060101010101" charset="-122"/>
                          <a:ea typeface="黑体" panose="02010609060101010101" charset="-122"/>
                        </a:rPr>
                        <a:t>汽</a:t>
                      </a:r>
                      <a:r>
                        <a:rPr lang="zh-CN" sz="1600" kern="100" spc="-380">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a:t>
                      </a:r>
                      <a:r>
                        <a:rPr lang="zh-CN" sz="1600" kern="100" spc="-5">
                          <a:effectLst/>
                          <a:latin typeface="黑体" panose="02010609060101010101" charset="-122"/>
                          <a:ea typeface="黑体" panose="02010609060101010101" charset="-122"/>
                        </a:rPr>
                        <a:t>含</a:t>
                      </a:r>
                      <a:r>
                        <a:rPr lang="zh-CN" sz="1600" kern="100" spc="10">
                          <a:effectLst/>
                          <a:latin typeface="黑体" panose="02010609060101010101" charset="-122"/>
                          <a:ea typeface="黑体" panose="02010609060101010101" charset="-122"/>
                        </a:rPr>
                        <a:t>轿</a:t>
                      </a:r>
                      <a:r>
                        <a:rPr lang="zh-CN" sz="1600" kern="100" spc="-5">
                          <a:effectLst/>
                          <a:latin typeface="黑体" panose="02010609060101010101" charset="-122"/>
                          <a:ea typeface="黑体" panose="02010609060101010101" charset="-122"/>
                        </a:rPr>
                        <a:t>车</a:t>
                      </a:r>
                      <a:r>
                        <a:rPr lang="zh-CN" sz="1600" kern="100" spc="-530">
                          <a:effectLst/>
                          <a:latin typeface="黑体" panose="02010609060101010101" charset="-122"/>
                          <a:ea typeface="黑体" panose="02010609060101010101" charset="-122"/>
                        </a:rPr>
                        <a:t>）</a:t>
                      </a:r>
                      <a:r>
                        <a:rPr lang="zh-CN" sz="1600" kern="100">
                          <a:effectLst/>
                          <a:latin typeface="黑体" panose="02010609060101010101" charset="-122"/>
                          <a:ea typeface="黑体" panose="02010609060101010101" charset="-122"/>
                        </a:rPr>
                        <a:t>。</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40995">
                <a:tc vMerge="1">
                  <a:tcP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微</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不</a:t>
                      </a:r>
                      <a:r>
                        <a:rPr lang="zh-CN" sz="1600" kern="100" spc="10">
                          <a:effectLst/>
                          <a:latin typeface="黑体" panose="02010609060101010101" charset="-122"/>
                          <a:ea typeface="黑体" panose="02010609060101010101" charset="-122"/>
                        </a:rPr>
                        <a:t>大</a:t>
                      </a:r>
                      <a:r>
                        <a:rPr lang="zh-CN" sz="1600" kern="100">
                          <a:effectLst/>
                          <a:latin typeface="黑体" panose="02010609060101010101" charset="-122"/>
                          <a:ea typeface="黑体" panose="02010609060101010101" charset="-122"/>
                        </a:rPr>
                        <a:t>于</a:t>
                      </a:r>
                      <a:r>
                        <a:rPr lang="zh-CN" sz="1600" kern="100" spc="-36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350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zh-CN" sz="1600" kern="100" spc="-5">
                          <a:effectLst/>
                          <a:latin typeface="黑体" panose="02010609060101010101" charset="-122"/>
                          <a:ea typeface="黑体" panose="02010609060101010101" charset="-122"/>
                        </a:rPr>
                        <a:t>，</a:t>
                      </a:r>
                      <a:r>
                        <a:rPr lang="zh-CN" sz="1600" kern="100" spc="10">
                          <a:effectLst/>
                          <a:latin typeface="黑体" panose="02010609060101010101" charset="-122"/>
                          <a:ea typeface="黑体" panose="02010609060101010101" charset="-122"/>
                        </a:rPr>
                        <a:t>发</a:t>
                      </a:r>
                      <a:r>
                        <a:rPr lang="zh-CN" sz="1600" kern="100" spc="-5">
                          <a:effectLst/>
                          <a:latin typeface="黑体" panose="02010609060101010101" charset="-122"/>
                          <a:ea typeface="黑体" panose="02010609060101010101" charset="-122"/>
                        </a:rPr>
                        <a:t>动</a:t>
                      </a:r>
                      <a:r>
                        <a:rPr lang="zh-CN" sz="1600" kern="100" spc="10">
                          <a:effectLst/>
                          <a:latin typeface="黑体" panose="02010609060101010101" charset="-122"/>
                          <a:ea typeface="黑体" panose="02010609060101010101" charset="-122"/>
                        </a:rPr>
                        <a:t>机</a:t>
                      </a:r>
                      <a:r>
                        <a:rPr lang="zh-CN" sz="1600" kern="100" spc="-5">
                          <a:effectLst/>
                          <a:latin typeface="黑体" panose="02010609060101010101" charset="-122"/>
                          <a:ea typeface="黑体" panose="02010609060101010101" charset="-122"/>
                        </a:rPr>
                        <a:t>排</a:t>
                      </a:r>
                      <a:r>
                        <a:rPr lang="zh-CN" sz="1600" kern="100" spc="10">
                          <a:effectLst/>
                          <a:latin typeface="黑体" panose="02010609060101010101" charset="-122"/>
                          <a:ea typeface="黑体" panose="02010609060101010101" charset="-122"/>
                        </a:rPr>
                        <a:t>气</a:t>
                      </a:r>
                      <a:r>
                        <a:rPr lang="zh-CN" sz="1600" kern="100" spc="-5">
                          <a:effectLst/>
                          <a:latin typeface="黑体" panose="02010609060101010101" charset="-122"/>
                          <a:ea typeface="黑体" panose="02010609060101010101" charset="-122"/>
                        </a:rPr>
                        <a:t>量</a:t>
                      </a:r>
                      <a:r>
                        <a:rPr lang="zh-CN" sz="1600" kern="100" spc="10">
                          <a:effectLst/>
                          <a:latin typeface="黑体" panose="02010609060101010101" charset="-122"/>
                          <a:ea typeface="黑体" panose="02010609060101010101" charset="-122"/>
                        </a:rPr>
                        <a:t>不</a:t>
                      </a:r>
                      <a:r>
                        <a:rPr lang="zh-CN" sz="1600" kern="100" spc="-5">
                          <a:effectLst/>
                          <a:latin typeface="黑体" panose="02010609060101010101" charset="-122"/>
                          <a:ea typeface="黑体" panose="02010609060101010101" charset="-122"/>
                        </a:rPr>
                        <a:t>大</a:t>
                      </a:r>
                      <a:r>
                        <a:rPr lang="zh-CN" sz="1600" kern="100">
                          <a:effectLst/>
                          <a:latin typeface="黑体" panose="02010609060101010101" charset="-122"/>
                          <a:ea typeface="黑体" panose="02010609060101010101" charset="-122"/>
                        </a:rPr>
                        <a:t>于</a:t>
                      </a:r>
                      <a:r>
                        <a:rPr lang="zh-CN" sz="1600" kern="100" spc="-35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1</a:t>
                      </a:r>
                      <a:r>
                        <a:rPr lang="en-US" sz="1600" kern="100">
                          <a:effectLst/>
                          <a:latin typeface="黑体" panose="02010609060101010101" charset="-122"/>
                          <a:ea typeface="黑体" panose="02010609060101010101" charset="-122"/>
                        </a:rPr>
                        <a:t>L</a:t>
                      </a:r>
                      <a:r>
                        <a:rPr lang="en-US" sz="1600" kern="100" spc="-100">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的</a:t>
                      </a:r>
                      <a:r>
                        <a:rPr lang="zh-CN" sz="1600" kern="100" spc="10">
                          <a:effectLst/>
                          <a:latin typeface="黑体" panose="02010609060101010101" charset="-122"/>
                          <a:ea typeface="黑体" panose="02010609060101010101" charset="-122"/>
                        </a:rPr>
                        <a:t>载</a:t>
                      </a:r>
                      <a:r>
                        <a:rPr lang="zh-CN" sz="1600" kern="100" spc="-5">
                          <a:effectLst/>
                          <a:latin typeface="黑体" panose="02010609060101010101" charset="-122"/>
                          <a:ea typeface="黑体" panose="02010609060101010101" charset="-122"/>
                        </a:rPr>
                        <a:t>客</a:t>
                      </a:r>
                      <a:r>
                        <a:rPr lang="zh-CN" sz="1600" kern="100" spc="10">
                          <a:effectLst/>
                          <a:latin typeface="黑体" panose="02010609060101010101" charset="-122"/>
                          <a:ea typeface="黑体" panose="02010609060101010101" charset="-122"/>
                        </a:rPr>
                        <a:t>汽</a:t>
                      </a: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a:t>
                      </a:r>
                      <a:r>
                        <a:rPr lang="zh-CN" sz="1600" kern="100" spc="-5">
                          <a:effectLst/>
                          <a:latin typeface="黑体" panose="02010609060101010101" charset="-122"/>
                          <a:ea typeface="黑体" panose="02010609060101010101" charset="-122"/>
                        </a:rPr>
                        <a:t>不</a:t>
                      </a:r>
                      <a:r>
                        <a:rPr lang="zh-CN" sz="1600" kern="100">
                          <a:effectLst/>
                          <a:latin typeface="黑体" panose="02010609060101010101" charset="-122"/>
                          <a:ea typeface="黑体" panose="02010609060101010101" charset="-122"/>
                        </a:rPr>
                        <a:t>包</a:t>
                      </a:r>
                      <a:r>
                        <a:rPr lang="zh-CN" sz="1600" kern="100" spc="-5">
                          <a:effectLst/>
                          <a:latin typeface="黑体" panose="02010609060101010101" charset="-122"/>
                          <a:ea typeface="黑体" panose="02010609060101010101" charset="-122"/>
                        </a:rPr>
                        <a:t>括</a:t>
                      </a:r>
                      <a:r>
                        <a:rPr lang="zh-CN" sz="1600" kern="100" spc="10">
                          <a:effectLst/>
                          <a:latin typeface="黑体" panose="02010609060101010101" charset="-122"/>
                          <a:ea typeface="黑体" panose="02010609060101010101" charset="-122"/>
                        </a:rPr>
                        <a:t>出</a:t>
                      </a:r>
                      <a:r>
                        <a:rPr lang="zh-CN" sz="1600" kern="100" spc="-5">
                          <a:effectLst/>
                          <a:latin typeface="黑体" panose="02010609060101010101" charset="-122"/>
                          <a:ea typeface="黑体" panose="02010609060101010101" charset="-122"/>
                        </a:rPr>
                        <a:t>租</a:t>
                      </a:r>
                      <a:r>
                        <a:rPr lang="zh-CN" sz="1600" kern="100" spc="10">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32105">
                <a:tc rowSpan="4">
                  <a:txBody>
                    <a:bodyPr/>
                    <a:lstStyle/>
                    <a:p>
                      <a:pPr indent="0" algn="ctr">
                        <a:lnSpc>
                          <a:spcPts val="2000"/>
                        </a:lnSpc>
                        <a:spcAft>
                          <a:spcPct val="0"/>
                        </a:spcAft>
                      </a:pPr>
                      <a:r>
                        <a:rPr lang="zh-CN" sz="2000" kern="100">
                          <a:effectLst/>
                          <a:latin typeface="黑体" panose="02010609060101010101" charset="-122"/>
                          <a:ea typeface="黑体" panose="02010609060101010101" charset="-122"/>
                        </a:rPr>
                        <a:t>载</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a:effectLst/>
                          <a:latin typeface="黑体" panose="02010609060101010101" charset="-122"/>
                          <a:ea typeface="黑体" panose="02010609060101010101" charset="-122"/>
                        </a:rPr>
                        <a:t>货</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a:effectLst/>
                          <a:latin typeface="黑体" panose="02010609060101010101" charset="-122"/>
                          <a:ea typeface="黑体" panose="02010609060101010101" charset="-122"/>
                        </a:rPr>
                        <a:t>汽</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a:effectLst/>
                          <a:latin typeface="黑体" panose="02010609060101010101" charset="-122"/>
                          <a:ea typeface="黑体" panose="02010609060101010101" charset="-122"/>
                        </a:rPr>
                        <a:t>车</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重</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indent="0" algn="l" fontAlgn="auto">
                        <a:lnSpc>
                          <a:spcPts val="2000"/>
                        </a:lnSpc>
                        <a:spcAft>
                          <a:spcPct val="0"/>
                        </a:spcAft>
                      </a:pPr>
                      <a:r>
                        <a:rPr lang="zh-CN" sz="1600" kern="100" spc="-5">
                          <a:effectLst/>
                          <a:latin typeface="黑体" panose="02010609060101010101" charset="-122"/>
                          <a:ea typeface="黑体" panose="02010609060101010101" charset="-122"/>
                        </a:rPr>
                        <a:t>总</a:t>
                      </a:r>
                      <a:r>
                        <a:rPr lang="zh-CN" sz="1600" kern="100" spc="10">
                          <a:effectLst/>
                          <a:latin typeface="黑体" panose="02010609060101010101" charset="-122"/>
                          <a:ea typeface="黑体" panose="02010609060101010101" charset="-122"/>
                        </a:rPr>
                        <a:t>质</a:t>
                      </a:r>
                      <a:r>
                        <a:rPr lang="zh-CN" sz="1600" kern="100" spc="-5">
                          <a:effectLst/>
                          <a:latin typeface="黑体" panose="02010609060101010101" charset="-122"/>
                          <a:ea typeface="黑体" panose="02010609060101010101" charset="-122"/>
                        </a:rPr>
                        <a:t>量</a:t>
                      </a:r>
                      <a:r>
                        <a:rPr lang="zh-CN" sz="1600" kern="100" spc="10">
                          <a:effectLst/>
                          <a:latin typeface="黑体" panose="02010609060101010101" charset="-122"/>
                          <a:ea typeface="黑体" panose="02010609060101010101" charset="-122"/>
                        </a:rPr>
                        <a:t>大</a:t>
                      </a:r>
                      <a:r>
                        <a:rPr lang="zh-CN" sz="1600" kern="100" spc="-5">
                          <a:effectLst/>
                          <a:latin typeface="黑体" panose="02010609060101010101" charset="-122"/>
                          <a:ea typeface="黑体" panose="02010609060101010101" charset="-122"/>
                        </a:rPr>
                        <a:t>于</a:t>
                      </a:r>
                      <a:r>
                        <a:rPr lang="zh-CN" sz="1600" kern="100" spc="10">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9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120</a:t>
                      </a:r>
                      <a:r>
                        <a:rPr lang="en-US" sz="1600" kern="100" spc="-10">
                          <a:effectLst/>
                          <a:latin typeface="黑体" panose="02010609060101010101" charset="-122"/>
                          <a:ea typeface="黑体" panose="02010609060101010101" charset="-122"/>
                        </a:rPr>
                        <a:t>0</a:t>
                      </a:r>
                      <a:r>
                        <a:rPr lang="en-US" sz="1600" kern="100" spc="5">
                          <a:effectLst/>
                          <a:latin typeface="黑体" panose="02010609060101010101" charset="-122"/>
                          <a:ea typeface="黑体" panose="02010609060101010101" charset="-122"/>
                        </a:rPr>
                        <a:t>0</a:t>
                      </a:r>
                      <a:r>
                        <a:rPr lang="en-US" sz="1600" kern="100" spc="-10">
                          <a:effectLst/>
                          <a:latin typeface="黑体" panose="02010609060101010101" charset="-122"/>
                          <a:ea typeface="黑体" panose="02010609060101010101" charset="-122"/>
                        </a:rPr>
                        <a:t>k</a:t>
                      </a:r>
                      <a:r>
                        <a:rPr lang="en-US" sz="1600" kern="100">
                          <a:effectLst/>
                          <a:latin typeface="黑体" panose="02010609060101010101" charset="-122"/>
                          <a:ea typeface="黑体" panose="02010609060101010101" charset="-122"/>
                        </a:rPr>
                        <a:t>g</a:t>
                      </a:r>
                      <a:r>
                        <a:rPr lang="zh-CN" sz="1600" kern="100" spc="-5">
                          <a:effectLst/>
                          <a:latin typeface="黑体" panose="02010609060101010101" charset="-122"/>
                          <a:ea typeface="黑体" panose="02010609060101010101" charset="-122"/>
                        </a:rPr>
                        <a:t>的</a:t>
                      </a:r>
                      <a:r>
                        <a:rPr lang="zh-CN" sz="1600" kern="100" spc="10">
                          <a:effectLst/>
                          <a:latin typeface="黑体" panose="02010609060101010101" charset="-122"/>
                          <a:ea typeface="黑体" panose="02010609060101010101" charset="-122"/>
                        </a:rPr>
                        <a:t>载</a:t>
                      </a:r>
                      <a:r>
                        <a:rPr lang="zh-CN" sz="1600" kern="100" spc="-5">
                          <a:effectLst/>
                          <a:latin typeface="黑体" panose="02010609060101010101" charset="-122"/>
                          <a:ea typeface="黑体" panose="02010609060101010101" charset="-122"/>
                        </a:rPr>
                        <a:t>货</a:t>
                      </a:r>
                      <a:r>
                        <a:rPr lang="zh-CN" sz="1600" kern="100" spc="10">
                          <a:effectLst/>
                          <a:latin typeface="黑体" panose="02010609060101010101" charset="-122"/>
                          <a:ea typeface="黑体" panose="02010609060101010101" charset="-122"/>
                        </a:rPr>
                        <a:t>汽</a:t>
                      </a:r>
                      <a:r>
                        <a:rPr lang="zh-CN" sz="1600" kern="100" spc="-5">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6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30200">
                <a:tc vMerge="1">
                  <a:tcP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中</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大</a:t>
                      </a:r>
                      <a:r>
                        <a:rPr lang="zh-CN" sz="1600" kern="100" spc="10">
                          <a:effectLst/>
                          <a:latin typeface="黑体" panose="02010609060101010101" charset="-122"/>
                          <a:ea typeface="黑体" panose="02010609060101010101" charset="-122"/>
                        </a:rPr>
                        <a:t>于</a:t>
                      </a:r>
                      <a:r>
                        <a:rPr lang="zh-CN" sz="1600" kern="100" spc="-5">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32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600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zh-CN" sz="1600" kern="100" spc="-5">
                          <a:effectLst/>
                          <a:latin typeface="黑体" panose="02010609060101010101" charset="-122"/>
                          <a:ea typeface="黑体" panose="02010609060101010101" charset="-122"/>
                        </a:rPr>
                        <a:t>或</a:t>
                      </a:r>
                      <a:r>
                        <a:rPr lang="zh-CN" sz="1600" kern="100" spc="10">
                          <a:effectLst/>
                          <a:latin typeface="黑体" panose="02010609060101010101" charset="-122"/>
                          <a:ea typeface="黑体" panose="02010609060101010101" charset="-122"/>
                        </a:rPr>
                        <a:t>者</a:t>
                      </a:r>
                      <a:r>
                        <a:rPr lang="zh-CN" sz="1600" kern="100" spc="-5">
                          <a:effectLst/>
                          <a:latin typeface="黑体" panose="02010609060101010101" charset="-122"/>
                          <a:ea typeface="黑体" panose="02010609060101010101" charset="-122"/>
                        </a:rPr>
                        <a:t>总</a:t>
                      </a:r>
                      <a:r>
                        <a:rPr lang="zh-CN" sz="1600" kern="100" spc="10">
                          <a:effectLst/>
                          <a:latin typeface="黑体" panose="02010609060101010101" charset="-122"/>
                          <a:ea typeface="黑体" panose="02010609060101010101" charset="-122"/>
                        </a:rPr>
                        <a:t>质</a:t>
                      </a:r>
                      <a:r>
                        <a:rPr lang="zh-CN" sz="1600" kern="100" spc="-5">
                          <a:effectLst/>
                          <a:latin typeface="黑体" panose="02010609060101010101" charset="-122"/>
                          <a:ea typeface="黑体" panose="02010609060101010101" charset="-122"/>
                        </a:rPr>
                        <a:t>量</a:t>
                      </a:r>
                      <a:r>
                        <a:rPr lang="zh-CN" sz="1600" kern="100" spc="10">
                          <a:effectLst/>
                          <a:latin typeface="黑体" panose="02010609060101010101" charset="-122"/>
                          <a:ea typeface="黑体" panose="02010609060101010101" charset="-122"/>
                        </a:rPr>
                        <a:t>大</a:t>
                      </a:r>
                      <a:r>
                        <a:rPr lang="zh-CN" sz="1600" kern="100" spc="-5">
                          <a:effectLst/>
                          <a:latin typeface="黑体" panose="02010609060101010101" charset="-122"/>
                          <a:ea typeface="黑体" panose="02010609060101010101" charset="-122"/>
                        </a:rPr>
                        <a:t>于</a:t>
                      </a:r>
                      <a:r>
                        <a:rPr lang="zh-CN" sz="1600" kern="100" spc="10">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30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45</a:t>
                      </a:r>
                      <a:r>
                        <a:rPr lang="en-US" sz="1600" kern="100" spc="-10">
                          <a:effectLst/>
                          <a:latin typeface="黑体" panose="02010609060101010101" charset="-122"/>
                          <a:ea typeface="黑体" panose="02010609060101010101" charset="-122"/>
                        </a:rPr>
                        <a:t>0</a:t>
                      </a:r>
                      <a:r>
                        <a:rPr lang="en-US" sz="1600" kern="100" spc="5">
                          <a:effectLst/>
                          <a:latin typeface="黑体" panose="02010609060101010101" charset="-122"/>
                          <a:ea typeface="黑体" panose="02010609060101010101" charset="-122"/>
                        </a:rPr>
                        <a:t>0</a:t>
                      </a:r>
                      <a:r>
                        <a:rPr lang="en-US" sz="1600" kern="100" spc="-10">
                          <a:effectLst/>
                          <a:latin typeface="黑体" panose="02010609060101010101" charset="-122"/>
                          <a:ea typeface="黑体" panose="02010609060101010101" charset="-122"/>
                        </a:rPr>
                        <a:t>k</a:t>
                      </a:r>
                      <a:r>
                        <a:rPr lang="en-US" sz="1600" kern="100">
                          <a:effectLst/>
                          <a:latin typeface="黑体" panose="02010609060101010101" charset="-122"/>
                          <a:ea typeface="黑体" panose="02010609060101010101" charset="-122"/>
                        </a:rPr>
                        <a:t>g</a:t>
                      </a:r>
                      <a:r>
                        <a:rPr lang="zh-CN" sz="1600" kern="100" spc="-5">
                          <a:effectLst/>
                          <a:latin typeface="黑体" panose="02010609060101010101" charset="-122"/>
                          <a:ea typeface="黑体" panose="02010609060101010101" charset="-122"/>
                        </a:rPr>
                        <a:t>且</a:t>
                      </a:r>
                      <a:r>
                        <a:rPr lang="zh-CN" sz="1600" kern="100" spc="10">
                          <a:effectLst/>
                          <a:latin typeface="黑体" panose="02010609060101010101" charset="-122"/>
                          <a:ea typeface="黑体" panose="02010609060101010101" charset="-122"/>
                        </a:rPr>
                        <a:t>小</a:t>
                      </a:r>
                      <a:r>
                        <a:rPr lang="zh-CN" sz="1600" kern="100">
                          <a:effectLst/>
                          <a:latin typeface="黑体" panose="02010609060101010101" charset="-122"/>
                          <a:ea typeface="黑体" panose="02010609060101010101" charset="-122"/>
                        </a:rPr>
                        <a:t>于</a:t>
                      </a:r>
                      <a:r>
                        <a:rPr lang="en-US" sz="1600" kern="100" spc="5">
                          <a:effectLst/>
                          <a:latin typeface="黑体" panose="02010609060101010101" charset="-122"/>
                          <a:ea typeface="黑体" panose="02010609060101010101" charset="-122"/>
                        </a:rPr>
                        <a:t>120</a:t>
                      </a:r>
                      <a:r>
                        <a:rPr lang="en-US" sz="1600" kern="100" spc="-10">
                          <a:effectLst/>
                          <a:latin typeface="黑体" panose="02010609060101010101" charset="-122"/>
                          <a:ea typeface="黑体" panose="02010609060101010101" charset="-122"/>
                        </a:rPr>
                        <a:t>0</a:t>
                      </a:r>
                      <a:r>
                        <a:rPr lang="en-US" sz="1600" kern="100" spc="5">
                          <a:effectLst/>
                          <a:latin typeface="黑体" panose="02010609060101010101" charset="-122"/>
                          <a:ea typeface="黑体" panose="02010609060101010101" charset="-122"/>
                        </a:rPr>
                        <a:t>0</a:t>
                      </a:r>
                      <a:r>
                        <a:rPr lang="en-US" sz="1600" kern="100" spc="-10">
                          <a:effectLst/>
                          <a:latin typeface="黑体" panose="02010609060101010101" charset="-122"/>
                          <a:ea typeface="黑体" panose="02010609060101010101" charset="-122"/>
                        </a:rPr>
                        <a:t>k</a:t>
                      </a:r>
                      <a:r>
                        <a:rPr lang="en-US" sz="1600" kern="100">
                          <a:effectLst/>
                          <a:latin typeface="黑体" panose="02010609060101010101" charset="-122"/>
                          <a:ea typeface="黑体" panose="02010609060101010101" charset="-122"/>
                        </a:rPr>
                        <a:t>g</a:t>
                      </a:r>
                      <a:r>
                        <a:rPr lang="en-US" sz="1600" kern="100" spc="165">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的</a:t>
                      </a:r>
                      <a:r>
                        <a:rPr lang="zh-CN" sz="1600" kern="100" spc="10">
                          <a:effectLst/>
                          <a:latin typeface="黑体" panose="02010609060101010101" charset="-122"/>
                          <a:ea typeface="黑体" panose="02010609060101010101" charset="-122"/>
                        </a:rPr>
                        <a:t>载</a:t>
                      </a:r>
                      <a:r>
                        <a:rPr lang="zh-CN" sz="1600" kern="100" spc="-5">
                          <a:effectLst/>
                          <a:latin typeface="黑体" panose="02010609060101010101" charset="-122"/>
                          <a:ea typeface="黑体" panose="02010609060101010101" charset="-122"/>
                        </a:rPr>
                        <a:t>货</a:t>
                      </a:r>
                      <a:r>
                        <a:rPr lang="zh-CN" sz="1600" kern="100" spc="10">
                          <a:effectLst/>
                          <a:latin typeface="黑体" panose="02010609060101010101" charset="-122"/>
                          <a:ea typeface="黑体" panose="02010609060101010101" charset="-122"/>
                        </a:rPr>
                        <a:t>汽</a:t>
                      </a:r>
                      <a:r>
                        <a:rPr lang="zh-CN" sz="1600" kern="100" spc="-5">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81635">
                <a:tc vMerge="1">
                  <a:tcP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轻</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小</a:t>
                      </a:r>
                      <a:r>
                        <a:rPr lang="zh-CN" sz="1600" kern="100">
                          <a:effectLst/>
                          <a:latin typeface="黑体" panose="02010609060101010101" charset="-122"/>
                          <a:ea typeface="黑体" panose="02010609060101010101" charset="-122"/>
                        </a:rPr>
                        <a:t>于</a:t>
                      </a:r>
                      <a:r>
                        <a:rPr lang="zh-CN" sz="1600" kern="100" spc="-32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600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zh-CN" sz="1600" kern="100" spc="-5">
                          <a:effectLst/>
                          <a:latin typeface="黑体" panose="02010609060101010101" charset="-122"/>
                          <a:ea typeface="黑体" panose="02010609060101010101" charset="-122"/>
                        </a:rPr>
                        <a:t>且</a:t>
                      </a:r>
                      <a:r>
                        <a:rPr lang="zh-CN" sz="1600" kern="100" spc="10">
                          <a:effectLst/>
                          <a:latin typeface="黑体" panose="02010609060101010101" charset="-122"/>
                          <a:ea typeface="黑体" panose="02010609060101010101" charset="-122"/>
                        </a:rPr>
                        <a:t>总</a:t>
                      </a:r>
                      <a:r>
                        <a:rPr lang="zh-CN" sz="1600" kern="100" spc="-5">
                          <a:effectLst/>
                          <a:latin typeface="黑体" panose="02010609060101010101" charset="-122"/>
                          <a:ea typeface="黑体" panose="02010609060101010101" charset="-122"/>
                        </a:rPr>
                        <a:t>质</a:t>
                      </a:r>
                      <a:r>
                        <a:rPr lang="zh-CN" sz="1600" kern="100" spc="10">
                          <a:effectLst/>
                          <a:latin typeface="黑体" panose="02010609060101010101" charset="-122"/>
                          <a:ea typeface="黑体" panose="02010609060101010101" charset="-122"/>
                        </a:rPr>
                        <a:t>量</a:t>
                      </a:r>
                      <a:r>
                        <a:rPr lang="zh-CN" sz="1600" kern="100" spc="-5">
                          <a:effectLst/>
                          <a:latin typeface="黑体" panose="02010609060101010101" charset="-122"/>
                          <a:ea typeface="黑体" panose="02010609060101010101" charset="-122"/>
                        </a:rPr>
                        <a:t>小</a:t>
                      </a:r>
                      <a:r>
                        <a:rPr lang="zh-CN" sz="1600" kern="100">
                          <a:effectLst/>
                          <a:latin typeface="黑体" panose="02010609060101010101" charset="-122"/>
                          <a:ea typeface="黑体" panose="02010609060101010101" charset="-122"/>
                        </a:rPr>
                        <a:t>于</a:t>
                      </a:r>
                      <a:r>
                        <a:rPr lang="zh-CN" sz="1600" kern="100" spc="-31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450</a:t>
                      </a:r>
                      <a:r>
                        <a:rPr lang="en-US" sz="1600" kern="100" spc="-10">
                          <a:effectLst/>
                          <a:latin typeface="黑体" panose="02010609060101010101" charset="-122"/>
                          <a:ea typeface="黑体" panose="02010609060101010101" charset="-122"/>
                        </a:rPr>
                        <a:t>0k</a:t>
                      </a:r>
                      <a:r>
                        <a:rPr lang="en-US" sz="1600" kern="100">
                          <a:effectLst/>
                          <a:latin typeface="黑体" panose="02010609060101010101" charset="-122"/>
                          <a:ea typeface="黑体" panose="02010609060101010101" charset="-122"/>
                        </a:rPr>
                        <a:t>g</a:t>
                      </a:r>
                      <a:r>
                        <a:rPr lang="zh-CN" sz="1600" kern="100" spc="-5">
                          <a:effectLst/>
                          <a:latin typeface="黑体" panose="02010609060101010101" charset="-122"/>
                          <a:ea typeface="黑体" panose="02010609060101010101" charset="-122"/>
                        </a:rPr>
                        <a:t>的</a:t>
                      </a:r>
                      <a:r>
                        <a:rPr lang="zh-CN" sz="1600" kern="100" spc="10">
                          <a:effectLst/>
                          <a:latin typeface="黑体" panose="02010609060101010101" charset="-122"/>
                          <a:ea typeface="黑体" panose="02010609060101010101" charset="-122"/>
                        </a:rPr>
                        <a:t>载</a:t>
                      </a:r>
                      <a:r>
                        <a:rPr lang="zh-CN" sz="1600" kern="100" spc="-5">
                          <a:effectLst/>
                          <a:latin typeface="黑体" panose="02010609060101010101" charset="-122"/>
                          <a:ea typeface="黑体" panose="02010609060101010101" charset="-122"/>
                        </a:rPr>
                        <a:t>货</a:t>
                      </a:r>
                      <a:r>
                        <a:rPr lang="zh-CN" sz="1600" kern="100" spc="10">
                          <a:effectLst/>
                          <a:latin typeface="黑体" panose="02010609060101010101" charset="-122"/>
                          <a:ea typeface="黑体" panose="02010609060101010101" charset="-122"/>
                        </a:rPr>
                        <a:t>汽</a:t>
                      </a:r>
                      <a:r>
                        <a:rPr lang="zh-CN" sz="1600" kern="100" spc="-5">
                          <a:effectLst/>
                          <a:latin typeface="黑体" panose="02010609060101010101" charset="-122"/>
                          <a:ea typeface="黑体" panose="02010609060101010101" charset="-122"/>
                        </a:rPr>
                        <a:t>车</a:t>
                      </a:r>
                      <a:r>
                        <a:rPr lang="zh-CN" sz="1600" kern="100" spc="-130">
                          <a:effectLst/>
                          <a:latin typeface="黑体" panose="02010609060101010101" charset="-122"/>
                          <a:ea typeface="黑体" panose="02010609060101010101" charset="-122"/>
                        </a:rPr>
                        <a:t>，</a:t>
                      </a:r>
                      <a:r>
                        <a:rPr lang="zh-CN" sz="1600" kern="100" spc="-5">
                          <a:effectLst/>
                          <a:latin typeface="黑体" panose="02010609060101010101" charset="-122"/>
                          <a:ea typeface="黑体" panose="02010609060101010101" charset="-122"/>
                        </a:rPr>
                        <a:t>不</a:t>
                      </a:r>
                      <a:r>
                        <a:rPr lang="zh-CN" sz="1600" kern="100" spc="10">
                          <a:effectLst/>
                          <a:latin typeface="黑体" panose="02010609060101010101" charset="-122"/>
                          <a:ea typeface="黑体" panose="02010609060101010101" charset="-122"/>
                        </a:rPr>
                        <a:t>包</a:t>
                      </a:r>
                      <a:r>
                        <a:rPr lang="zh-CN" sz="1600" kern="100" spc="-5">
                          <a:effectLst/>
                          <a:latin typeface="黑体" panose="02010609060101010101" charset="-122"/>
                          <a:ea typeface="黑体" panose="02010609060101010101" charset="-122"/>
                        </a:rPr>
                        <a:t>括</a:t>
                      </a:r>
                      <a:r>
                        <a:rPr lang="zh-CN" sz="1600" kern="100" spc="10">
                          <a:effectLst/>
                          <a:latin typeface="黑体" panose="02010609060101010101" charset="-122"/>
                          <a:ea typeface="黑体" panose="02010609060101010101" charset="-122"/>
                        </a:rPr>
                        <a:t>微</a:t>
                      </a:r>
                      <a:r>
                        <a:rPr lang="zh-CN" sz="1600" kern="100">
                          <a:effectLst/>
                          <a:latin typeface="黑体" panose="02010609060101010101" charset="-122"/>
                          <a:ea typeface="黑体" panose="02010609060101010101" charset="-122"/>
                        </a:rPr>
                        <a:t>型</a:t>
                      </a:r>
                      <a:r>
                        <a:rPr lang="zh-CN" sz="1600" kern="100" spc="-5">
                          <a:effectLst/>
                          <a:latin typeface="黑体" panose="02010609060101010101" charset="-122"/>
                          <a:ea typeface="黑体" panose="02010609060101010101" charset="-122"/>
                        </a:rPr>
                        <a:t>货</a:t>
                      </a:r>
                      <a:r>
                        <a:rPr lang="zh-CN" sz="1600" kern="100" spc="10">
                          <a:effectLst/>
                          <a:latin typeface="黑体" panose="02010609060101010101" charset="-122"/>
                          <a:ea typeface="黑体" panose="02010609060101010101" charset="-122"/>
                        </a:rPr>
                        <a:t>车</a:t>
                      </a:r>
                      <a:r>
                        <a:rPr lang="zh-CN" sz="1600" kern="100" spc="-5">
                          <a:effectLst/>
                          <a:latin typeface="黑体" panose="02010609060101010101" charset="-122"/>
                          <a:ea typeface="黑体" panose="02010609060101010101" charset="-122"/>
                        </a:rPr>
                        <a:t>和</a:t>
                      </a:r>
                      <a:r>
                        <a:rPr lang="zh-CN" sz="1600" kern="100" spc="10">
                          <a:effectLst/>
                          <a:latin typeface="黑体" panose="02010609060101010101" charset="-122"/>
                          <a:ea typeface="黑体" panose="02010609060101010101" charset="-122"/>
                        </a:rPr>
                        <a:t>低</a:t>
                      </a:r>
                      <a:r>
                        <a:rPr lang="zh-CN" sz="1600" kern="100" spc="-5">
                          <a:effectLst/>
                          <a:latin typeface="黑体" panose="02010609060101010101" charset="-122"/>
                          <a:ea typeface="黑体" panose="02010609060101010101" charset="-122"/>
                        </a:rPr>
                        <a:t>速</a:t>
                      </a:r>
                      <a:r>
                        <a:rPr lang="zh-CN" sz="1600" kern="100" spc="10">
                          <a:effectLst/>
                          <a:latin typeface="黑体" panose="02010609060101010101" charset="-122"/>
                          <a:ea typeface="黑体" panose="02010609060101010101" charset="-122"/>
                        </a:rPr>
                        <a:t>货</a:t>
                      </a:r>
                      <a:r>
                        <a:rPr lang="zh-CN" sz="1600" kern="100" spc="-5">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330200">
                <a:tc vMerge="1">
                  <a:tcP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微</a:t>
                      </a:r>
                      <a:r>
                        <a:rPr lang="zh-CN" sz="2000" kern="100">
                          <a:effectLst/>
                          <a:latin typeface="黑体" panose="02010609060101010101" charset="-122"/>
                          <a:ea typeface="黑体" panose="02010609060101010101" charset="-122"/>
                        </a:rPr>
                        <a:t>型</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车</a:t>
                      </a:r>
                      <a:r>
                        <a:rPr lang="zh-CN" sz="1600" kern="100" spc="10">
                          <a:effectLst/>
                          <a:latin typeface="黑体" panose="02010609060101010101" charset="-122"/>
                          <a:ea typeface="黑体" panose="02010609060101010101" charset="-122"/>
                        </a:rPr>
                        <a:t>长</a:t>
                      </a:r>
                      <a:r>
                        <a:rPr lang="zh-CN" sz="1600" kern="100" spc="-5">
                          <a:effectLst/>
                          <a:latin typeface="黑体" panose="02010609060101010101" charset="-122"/>
                          <a:ea typeface="黑体" panose="02010609060101010101" charset="-122"/>
                        </a:rPr>
                        <a:t>不</a:t>
                      </a:r>
                      <a:r>
                        <a:rPr lang="zh-CN" sz="1600" kern="100" spc="10">
                          <a:effectLst/>
                          <a:latin typeface="黑体" panose="02010609060101010101" charset="-122"/>
                          <a:ea typeface="黑体" panose="02010609060101010101" charset="-122"/>
                        </a:rPr>
                        <a:t>大</a:t>
                      </a:r>
                      <a:r>
                        <a:rPr lang="zh-CN" sz="1600" kern="100">
                          <a:effectLst/>
                          <a:latin typeface="黑体" panose="02010609060101010101" charset="-122"/>
                          <a:ea typeface="黑体" panose="02010609060101010101" charset="-122"/>
                        </a:rPr>
                        <a:t>于</a:t>
                      </a:r>
                      <a:r>
                        <a:rPr lang="zh-CN" sz="1600" kern="100" spc="-36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350</a:t>
                      </a:r>
                      <a:r>
                        <a:rPr lang="en-US" sz="1600" kern="100" spc="-10">
                          <a:effectLst/>
                          <a:latin typeface="黑体" panose="02010609060101010101" charset="-122"/>
                          <a:ea typeface="黑体" panose="02010609060101010101" charset="-122"/>
                        </a:rPr>
                        <a:t>0</a:t>
                      </a:r>
                      <a:r>
                        <a:rPr lang="en-US" sz="1600" kern="100">
                          <a:effectLst/>
                          <a:latin typeface="黑体" panose="02010609060101010101" charset="-122"/>
                          <a:ea typeface="黑体" panose="02010609060101010101" charset="-122"/>
                        </a:rPr>
                        <a:t>mm</a:t>
                      </a:r>
                      <a:r>
                        <a:rPr lang="zh-CN" sz="1600" kern="100" spc="-5">
                          <a:effectLst/>
                          <a:latin typeface="黑体" panose="02010609060101010101" charset="-122"/>
                          <a:ea typeface="黑体" panose="02010609060101010101" charset="-122"/>
                        </a:rPr>
                        <a:t>，</a:t>
                      </a:r>
                      <a:r>
                        <a:rPr lang="zh-CN" sz="1600" kern="100" spc="10">
                          <a:effectLst/>
                          <a:latin typeface="黑体" panose="02010609060101010101" charset="-122"/>
                          <a:ea typeface="黑体" panose="02010609060101010101" charset="-122"/>
                        </a:rPr>
                        <a:t>总</a:t>
                      </a:r>
                      <a:r>
                        <a:rPr lang="zh-CN" sz="1600" kern="100" spc="-5">
                          <a:effectLst/>
                          <a:latin typeface="黑体" panose="02010609060101010101" charset="-122"/>
                          <a:ea typeface="黑体" panose="02010609060101010101" charset="-122"/>
                        </a:rPr>
                        <a:t>质</a:t>
                      </a:r>
                      <a:r>
                        <a:rPr lang="zh-CN" sz="1600" kern="100" spc="10">
                          <a:effectLst/>
                          <a:latin typeface="黑体" panose="02010609060101010101" charset="-122"/>
                          <a:ea typeface="黑体" panose="02010609060101010101" charset="-122"/>
                        </a:rPr>
                        <a:t>量</a:t>
                      </a:r>
                      <a:r>
                        <a:rPr lang="zh-CN" sz="1600" kern="100" spc="-5">
                          <a:effectLst/>
                          <a:latin typeface="黑体" panose="02010609060101010101" charset="-122"/>
                          <a:ea typeface="黑体" panose="02010609060101010101" charset="-122"/>
                        </a:rPr>
                        <a:t>小</a:t>
                      </a:r>
                      <a:r>
                        <a:rPr lang="zh-CN" sz="1600" kern="100" spc="10">
                          <a:effectLst/>
                          <a:latin typeface="黑体" panose="02010609060101010101" charset="-122"/>
                          <a:ea typeface="黑体" panose="02010609060101010101" charset="-122"/>
                        </a:rPr>
                        <a:t>于</a:t>
                      </a:r>
                      <a:r>
                        <a:rPr lang="zh-CN" sz="1600" kern="100" spc="-5">
                          <a:effectLst/>
                          <a:latin typeface="黑体" panose="02010609060101010101" charset="-122"/>
                          <a:ea typeface="黑体" panose="02010609060101010101" charset="-122"/>
                        </a:rPr>
                        <a:t>等</a:t>
                      </a:r>
                      <a:r>
                        <a:rPr lang="zh-CN" sz="1600" kern="100">
                          <a:effectLst/>
                          <a:latin typeface="黑体" panose="02010609060101010101" charset="-122"/>
                          <a:ea typeface="黑体" panose="02010609060101010101" charset="-122"/>
                        </a:rPr>
                        <a:t>于</a:t>
                      </a:r>
                      <a:r>
                        <a:rPr lang="zh-CN" sz="1600" kern="100" spc="-350">
                          <a:effectLst/>
                          <a:latin typeface="黑体" panose="02010609060101010101" charset="-122"/>
                          <a:ea typeface="黑体" panose="02010609060101010101" charset="-122"/>
                        </a:rPr>
                        <a:t> </a:t>
                      </a:r>
                      <a:r>
                        <a:rPr lang="en-US" sz="1600" kern="100" spc="5">
                          <a:effectLst/>
                          <a:latin typeface="黑体" panose="02010609060101010101" charset="-122"/>
                          <a:ea typeface="黑体" panose="02010609060101010101" charset="-122"/>
                        </a:rPr>
                        <a:t>180</a:t>
                      </a:r>
                      <a:r>
                        <a:rPr lang="en-US" sz="1600" kern="100" spc="-10">
                          <a:effectLst/>
                          <a:latin typeface="黑体" panose="02010609060101010101" charset="-122"/>
                          <a:ea typeface="黑体" panose="02010609060101010101" charset="-122"/>
                        </a:rPr>
                        <a:t>0k</a:t>
                      </a:r>
                      <a:r>
                        <a:rPr lang="en-US" sz="1600" kern="100">
                          <a:effectLst/>
                          <a:latin typeface="黑体" panose="02010609060101010101" charset="-122"/>
                          <a:ea typeface="黑体" panose="02010609060101010101" charset="-122"/>
                        </a:rPr>
                        <a:t>g</a:t>
                      </a:r>
                      <a:r>
                        <a:rPr lang="en-US" sz="1600" kern="100" spc="-90">
                          <a:effectLst/>
                          <a:latin typeface="黑体" panose="02010609060101010101" charset="-122"/>
                          <a:ea typeface="黑体" panose="02010609060101010101" charset="-122"/>
                        </a:rPr>
                        <a:t> </a:t>
                      </a:r>
                      <a:r>
                        <a:rPr lang="zh-CN" sz="1600" kern="100" spc="-5">
                          <a:effectLst/>
                          <a:latin typeface="黑体" panose="02010609060101010101" charset="-122"/>
                          <a:ea typeface="黑体" panose="02010609060101010101" charset="-122"/>
                        </a:rPr>
                        <a:t>的</a:t>
                      </a:r>
                      <a:r>
                        <a:rPr lang="zh-CN" sz="1600" kern="100" spc="10">
                          <a:effectLst/>
                          <a:latin typeface="黑体" panose="02010609060101010101" charset="-122"/>
                          <a:ea typeface="黑体" panose="02010609060101010101" charset="-122"/>
                        </a:rPr>
                        <a:t>载</a:t>
                      </a:r>
                      <a:r>
                        <a:rPr lang="zh-CN" sz="1600" kern="100" spc="-5">
                          <a:effectLst/>
                          <a:latin typeface="黑体" panose="02010609060101010101" charset="-122"/>
                          <a:ea typeface="黑体" panose="02010609060101010101" charset="-122"/>
                        </a:rPr>
                        <a:t>货</a:t>
                      </a:r>
                      <a:r>
                        <a:rPr lang="zh-CN" sz="1600" kern="100" spc="10">
                          <a:effectLst/>
                          <a:latin typeface="黑体" panose="02010609060101010101" charset="-122"/>
                          <a:ea typeface="黑体" panose="02010609060101010101" charset="-122"/>
                        </a:rPr>
                        <a:t>汽车</a:t>
                      </a:r>
                      <a:r>
                        <a:rPr lang="zh-CN" sz="1600" kern="100" spc="-5">
                          <a:effectLst/>
                          <a:latin typeface="黑体" panose="02010609060101010101" charset="-122"/>
                          <a:ea typeface="黑体" panose="02010609060101010101" charset="-122"/>
                        </a:rPr>
                        <a:t>，</a:t>
                      </a:r>
                      <a:r>
                        <a:rPr lang="zh-CN" sz="1600" kern="100" spc="10">
                          <a:effectLst/>
                          <a:latin typeface="黑体" panose="02010609060101010101" charset="-122"/>
                          <a:ea typeface="黑体" panose="02010609060101010101" charset="-122"/>
                        </a:rPr>
                        <a:t>但</a:t>
                      </a:r>
                      <a:r>
                        <a:rPr lang="zh-CN" sz="1600" kern="100">
                          <a:effectLst/>
                          <a:latin typeface="黑体" panose="02010609060101010101" charset="-122"/>
                          <a:ea typeface="黑体" panose="02010609060101010101" charset="-122"/>
                        </a:rPr>
                        <a:t>不</a:t>
                      </a:r>
                      <a:r>
                        <a:rPr lang="zh-CN" sz="1600" kern="100" spc="-5">
                          <a:effectLst/>
                          <a:latin typeface="黑体" panose="02010609060101010101" charset="-122"/>
                          <a:ea typeface="黑体" panose="02010609060101010101" charset="-122"/>
                        </a:rPr>
                        <a:t>包</a:t>
                      </a:r>
                      <a:r>
                        <a:rPr lang="zh-CN" sz="1600" kern="100" spc="10">
                          <a:effectLst/>
                          <a:latin typeface="黑体" panose="02010609060101010101" charset="-122"/>
                          <a:ea typeface="黑体" panose="02010609060101010101" charset="-122"/>
                        </a:rPr>
                        <a:t>括</a:t>
                      </a:r>
                      <a:r>
                        <a:rPr lang="zh-CN" sz="1600" kern="100" spc="-5">
                          <a:effectLst/>
                          <a:latin typeface="黑体" panose="02010609060101010101" charset="-122"/>
                          <a:ea typeface="黑体" panose="02010609060101010101" charset="-122"/>
                        </a:rPr>
                        <a:t>低</a:t>
                      </a:r>
                      <a:r>
                        <a:rPr lang="zh-CN" sz="1600" kern="100" spc="10">
                          <a:effectLst/>
                          <a:latin typeface="黑体" panose="02010609060101010101" charset="-122"/>
                          <a:ea typeface="黑体" panose="02010609060101010101" charset="-122"/>
                        </a:rPr>
                        <a:t>速</a:t>
                      </a:r>
                      <a:r>
                        <a:rPr lang="zh-CN" sz="1600" kern="100" spc="-5">
                          <a:effectLst/>
                          <a:latin typeface="黑体" panose="02010609060101010101" charset="-122"/>
                          <a:ea typeface="黑体" panose="02010609060101010101" charset="-122"/>
                        </a:rPr>
                        <a:t>货</a:t>
                      </a:r>
                      <a:r>
                        <a:rPr lang="zh-CN" sz="1600" kern="100" spc="10">
                          <a:effectLst/>
                          <a:latin typeface="黑体" panose="02010609060101010101" charset="-122"/>
                          <a:ea typeface="黑体" panose="02010609060101010101" charset="-122"/>
                        </a:rPr>
                        <a:t>车</a:t>
                      </a:r>
                      <a:r>
                        <a:rPr lang="zh-CN" sz="1600" kern="100">
                          <a:effectLst/>
                          <a:latin typeface="黑体" panose="02010609060101010101" charset="-122"/>
                          <a:ea typeface="黑体" panose="02010609060101010101" charset="-122"/>
                        </a:rPr>
                        <a:t>。</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635000">
                <a:tc>
                  <a:txBody>
                    <a:bodyPr/>
                    <a:lstStyle/>
                    <a:p>
                      <a:pPr indent="0" algn="ctr">
                        <a:lnSpc>
                          <a:spcPts val="2000"/>
                        </a:lnSpc>
                        <a:spcAft>
                          <a:spcPct val="0"/>
                        </a:spcAft>
                      </a:pPr>
                      <a:r>
                        <a:rPr lang="zh-CN" sz="2000" kern="100">
                          <a:effectLst/>
                          <a:latin typeface="黑体" panose="02010609060101010101" charset="-122"/>
                          <a:ea typeface="黑体" panose="02010609060101010101" charset="-122"/>
                        </a:rPr>
                        <a:t>其</a:t>
                      </a:r>
                      <a:endParaRPr lang="zh-CN" sz="2000" kern="100">
                        <a:effectLst/>
                        <a:latin typeface="黑体" panose="02010609060101010101" charset="-122"/>
                        <a:ea typeface="黑体" panose="02010609060101010101" charset="-122"/>
                      </a:endParaRPr>
                    </a:p>
                    <a:p>
                      <a:pPr indent="0" algn="ctr">
                        <a:lnSpc>
                          <a:spcPts val="2000"/>
                        </a:lnSpc>
                        <a:spcAft>
                          <a:spcPct val="0"/>
                        </a:spcAft>
                      </a:pPr>
                      <a:r>
                        <a:rPr lang="zh-CN" sz="2000" kern="100">
                          <a:effectLst/>
                          <a:latin typeface="黑体" panose="02010609060101010101" charset="-122"/>
                          <a:ea typeface="黑体" panose="02010609060101010101" charset="-122"/>
                        </a:rPr>
                        <a:t>他</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低速汽车</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柴油机为动力，最高设计车速小于或等</a:t>
                      </a:r>
                      <a:r>
                        <a:rPr lang="en-US" sz="1600" kern="100" spc="-5">
                          <a:effectLst/>
                          <a:latin typeface="黑体" panose="02010609060101010101" charset="-122"/>
                          <a:ea typeface="黑体" panose="02010609060101010101" charset="-122"/>
                        </a:rPr>
                        <a:t>70km/h</a:t>
                      </a:r>
                      <a:r>
                        <a:rPr lang="zh-CN" sz="1600" kern="100" spc="-5">
                          <a:effectLst/>
                          <a:latin typeface="黑体" panose="02010609060101010101" charset="-122"/>
                          <a:ea typeface="黑体" panose="02010609060101010101" charset="-122"/>
                        </a:rPr>
                        <a:t>，最大设计总质量小于或等于</a:t>
                      </a:r>
                      <a:r>
                        <a:rPr lang="en-US" sz="1600" kern="100" spc="-5">
                          <a:effectLst/>
                          <a:latin typeface="黑体" panose="02010609060101010101" charset="-122"/>
                          <a:ea typeface="黑体" panose="02010609060101010101" charset="-122"/>
                        </a:rPr>
                        <a:t>4500kg </a:t>
                      </a:r>
                      <a:r>
                        <a:rPr lang="zh-CN" sz="1600" kern="100" spc="-5">
                          <a:effectLst/>
                          <a:latin typeface="黑体" panose="02010609060101010101" charset="-122"/>
                          <a:ea typeface="黑体" panose="02010609060101010101" charset="-122"/>
                        </a:rPr>
                        <a:t>的低速货车和三轮汽车，但不含以农机牌照注册的低速汽车。</a:t>
                      </a:r>
                      <a:endParaRPr lang="zh-CN" sz="12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646430">
                <a:tc rowSpan="2">
                  <a:txBody>
                    <a:bodyPr/>
                    <a:lstStyle/>
                    <a:p>
                      <a:pPr indent="0" algn="ctr">
                        <a:lnSpc>
                          <a:spcPts val="2000"/>
                        </a:lnSpc>
                        <a:spcAft>
                          <a:spcPct val="0"/>
                        </a:spcAft>
                      </a:pPr>
                      <a:r>
                        <a:rPr lang="zh-CN" sz="2000" kern="100">
                          <a:effectLst/>
                          <a:latin typeface="黑体" panose="02010609060101010101" charset="-122"/>
                          <a:ea typeface="黑体" panose="02010609060101010101" charset="-122"/>
                        </a:rPr>
                        <a:t>非道路移动机械</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工程机械</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用于工程建设施工机械的总称，主要燃料为柴油。包括挖掘机、推土机、装载机、叉车、压路机、摊铺机、平地机、以及其他机械等。</a:t>
                      </a:r>
                      <a:endParaRPr lang="zh-CN" sz="1600" kern="100" spc="-5">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r h="695325">
                <a:tc vMerge="1">
                  <a:tcPr/>
                </a:tc>
                <a:tc>
                  <a:txBody>
                    <a:bodyPr/>
                    <a:lstStyle/>
                    <a:p>
                      <a:pPr indent="0" algn="ctr">
                        <a:lnSpc>
                          <a:spcPts val="2000"/>
                        </a:lnSpc>
                        <a:spcAft>
                          <a:spcPct val="0"/>
                        </a:spcAft>
                      </a:pPr>
                      <a:r>
                        <a:rPr lang="zh-CN" sz="2000" kern="100" spc="-5">
                          <a:effectLst/>
                          <a:latin typeface="黑体" panose="02010609060101010101" charset="-122"/>
                          <a:ea typeface="黑体" panose="02010609060101010101" charset="-122"/>
                        </a:rPr>
                        <a:t>船舶</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c>
                  <a:txBody>
                    <a:bodyPr/>
                    <a:lstStyle/>
                    <a:p>
                      <a:pPr algn="l">
                        <a:spcAft>
                          <a:spcPct val="0"/>
                        </a:spcAft>
                      </a:pPr>
                      <a:r>
                        <a:rPr lang="zh-CN" sz="1600" kern="100" spc="-5">
                          <a:effectLst/>
                          <a:latin typeface="黑体" panose="02010609060101010101" charset="-122"/>
                          <a:ea typeface="黑体" panose="02010609060101010101" charset="-122"/>
                        </a:rPr>
                        <a:t>能航行或停泊水域进行运输和作业的交通工具。本指南中船舶指内河及沿海船舶。</a:t>
                      </a:r>
                      <a:endParaRPr lang="zh-CN" sz="1600" kern="100" spc="-5">
                        <a:effectLst/>
                        <a:latin typeface="黑体" panose="02010609060101010101" charset="-122"/>
                        <a:ea typeface="黑体" panose="02010609060101010101" charset="-122"/>
                        <a:cs typeface="Times New Roman" panose="02020603050405020304" pitchFamily="18" charset="0"/>
                      </a:endParaRPr>
                    </a:p>
                  </a:txBody>
                  <a:tcPr marL="60886" marR="60886" marT="0" marB="0" anchor="ctr"/>
                </a:tc>
              </a:tr>
            </a:tbl>
          </a:graphicData>
        </a:graphic>
      </p:graphicFrame>
      <p:sp>
        <p:nvSpPr>
          <p:cNvPr id="5" name="矩形 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524001" y="167640"/>
            <a:ext cx="9143999"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rPr>
              <a:t>道路移动源排放标准判定</a:t>
            </a:r>
            <a:endParaRPr lang="zh-CN" altLang="en-US" sz="4000" b="1">
              <a:solidFill>
                <a:schemeClr val="tx1"/>
              </a:solidFill>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nvGraphicFramePr>
        <p:xfrm>
          <a:off x="1035698" y="1331953"/>
          <a:ext cx="10347648" cy="5253267"/>
        </p:xfrm>
        <a:graphic>
          <a:graphicData uri="http://schemas.openxmlformats.org/drawingml/2006/table">
            <a:tbl>
              <a:tblPr firstRow="1" firstCol="1" bandRow="1">
                <a:tableStyleId>{7DF18680-E054-41AD-8BC1-D1AEF772440D}</a:tableStyleId>
              </a:tblPr>
              <a:tblGrid>
                <a:gridCol w="2014356"/>
                <a:gridCol w="882323"/>
                <a:gridCol w="1257007"/>
                <a:gridCol w="1281180"/>
                <a:gridCol w="1269094"/>
                <a:gridCol w="1232833"/>
                <a:gridCol w="1389959"/>
                <a:gridCol w="1020896"/>
              </a:tblGrid>
              <a:tr h="364579">
                <a:tc>
                  <a:txBody>
                    <a:bodyPr/>
                    <a:lstStyle/>
                    <a:p>
                      <a:pPr indent="0" algn="ctr">
                        <a:lnSpc>
                          <a:spcPts val="2000"/>
                        </a:lnSpc>
                        <a:spcAft>
                          <a:spcPct val="0"/>
                        </a:spcAft>
                      </a:pPr>
                      <a:r>
                        <a:rPr lang="zh-CN" sz="1800" kern="100">
                          <a:effectLst/>
                        </a:rPr>
                        <a:t>机动车类型</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spcBef>
                          <a:spcPts val="45"/>
                        </a:spcBef>
                        <a:spcAft>
                          <a:spcPct val="0"/>
                        </a:spcAft>
                      </a:pPr>
                      <a:r>
                        <a:rPr lang="zh-CN" sz="1800" kern="100">
                          <a:effectLst/>
                        </a:rPr>
                        <a:t>燃料</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marL="53340" marR="52705" indent="0" algn="ctr">
                        <a:spcBef>
                          <a:spcPts val="45"/>
                        </a:spcBef>
                        <a:spcAft>
                          <a:spcPct val="0"/>
                        </a:spcAft>
                      </a:pPr>
                      <a:r>
                        <a:rPr lang="zh-CN" sz="1800" kern="100">
                          <a:effectLst/>
                        </a:rPr>
                        <a:t>国</a:t>
                      </a:r>
                      <a:r>
                        <a:rPr lang="en-US" sz="1800" kern="100">
                          <a:effectLst/>
                        </a:rPr>
                        <a:t>1</a:t>
                      </a:r>
                      <a:r>
                        <a:rPr lang="zh-CN" sz="1800" kern="100">
                          <a:effectLst/>
                        </a:rPr>
                        <a:t>前</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marR="189865" indent="0" algn="ctr">
                        <a:spcBef>
                          <a:spcPts val="45"/>
                        </a:spcBef>
                        <a:spcAft>
                          <a:spcPct val="0"/>
                        </a:spcAft>
                      </a:pPr>
                      <a:r>
                        <a:rPr lang="zh-CN" sz="1800" kern="100">
                          <a:effectLst/>
                        </a:rPr>
                        <a:t>国</a:t>
                      </a:r>
                      <a:r>
                        <a:rPr lang="en-US" sz="1800" kern="100">
                          <a:effectLst/>
                        </a:rPr>
                        <a:t>1</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spcBef>
                          <a:spcPts val="45"/>
                        </a:spcBef>
                        <a:spcAft>
                          <a:spcPct val="0"/>
                        </a:spcAft>
                      </a:pPr>
                      <a:r>
                        <a:rPr lang="zh-CN" sz="1800" kern="100">
                          <a:effectLst/>
                        </a:rPr>
                        <a:t>国</a:t>
                      </a:r>
                      <a:r>
                        <a:rPr lang="en-US" sz="1800" kern="100">
                          <a:effectLst/>
                        </a:rPr>
                        <a:t>2</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marR="635" indent="0" algn="ctr">
                        <a:spcBef>
                          <a:spcPts val="45"/>
                        </a:spcBef>
                        <a:spcAft>
                          <a:spcPct val="0"/>
                        </a:spcAft>
                      </a:pPr>
                      <a:r>
                        <a:rPr lang="zh-CN" sz="1800" kern="100">
                          <a:effectLst/>
                        </a:rPr>
                        <a:t>国</a:t>
                      </a:r>
                      <a:r>
                        <a:rPr lang="en-US" sz="1800" kern="100">
                          <a:effectLst/>
                        </a:rPr>
                        <a:t>3</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marL="69850" marR="69850" indent="0" algn="ctr">
                        <a:spcBef>
                          <a:spcPts val="45"/>
                        </a:spcBef>
                        <a:spcAft>
                          <a:spcPct val="0"/>
                        </a:spcAft>
                      </a:pPr>
                      <a:r>
                        <a:rPr lang="zh-CN" sz="1800" kern="100">
                          <a:effectLst/>
                        </a:rPr>
                        <a:t>国</a:t>
                      </a:r>
                      <a:r>
                        <a:rPr lang="en-US" sz="1800" kern="100">
                          <a:effectLst/>
                        </a:rPr>
                        <a:t>4</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marR="635" indent="0" algn="ctr">
                        <a:spcBef>
                          <a:spcPts val="45"/>
                        </a:spcBef>
                        <a:spcAft>
                          <a:spcPct val="0"/>
                        </a:spcAft>
                      </a:pPr>
                      <a:r>
                        <a:rPr lang="zh-CN" sz="1800" kern="100">
                          <a:effectLst/>
                        </a:rPr>
                        <a:t>国</a:t>
                      </a:r>
                      <a:r>
                        <a:rPr lang="en-US" sz="1800" kern="100">
                          <a:effectLst/>
                        </a:rPr>
                        <a:t>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r>
              <a:tr h="771487">
                <a:tc>
                  <a:txBody>
                    <a:bodyPr/>
                    <a:lstStyle/>
                    <a:p>
                      <a:pPr indent="0" algn="ctr">
                        <a:lnSpc>
                          <a:spcPts val="2000"/>
                        </a:lnSpc>
                        <a:spcAft>
                          <a:spcPct val="0"/>
                        </a:spcAft>
                      </a:pPr>
                      <a:r>
                        <a:rPr lang="zh-CN" sz="1800" kern="100">
                          <a:effectLst/>
                        </a:rPr>
                        <a:t>微、小型载客，微、轻型载货</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汽油、其他</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2000.7.1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2000.7.1-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2005.6.30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2005.7.1-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2008.6.30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2011.6.30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2011.7.1-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2017.12.31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2018.1.1</a:t>
                      </a:r>
                      <a:r>
                        <a:rPr lang="zh-CN" sz="1800" kern="100">
                          <a:effectLst/>
                          <a:latin typeface="黑体" panose="02010609060101010101" charset="-122"/>
                          <a:ea typeface="黑体" panose="02010609060101010101" charset="-122"/>
                        </a:rPr>
                        <a:t>起</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r>
              <a:tr h="511136">
                <a:tc>
                  <a:txBody>
                    <a:bodyPr/>
                    <a:lstStyle/>
                    <a:p>
                      <a:pPr indent="0" algn="ctr">
                        <a:lnSpc>
                          <a:spcPts val="2000"/>
                        </a:lnSpc>
                        <a:spcAft>
                          <a:spcPct val="0"/>
                        </a:spcAft>
                      </a:pPr>
                      <a:r>
                        <a:rPr lang="zh-CN" sz="1800" kern="100">
                          <a:effectLst/>
                        </a:rPr>
                        <a:t>小型载客车，轻型载货车</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柴油</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2000.7.1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2000.7-</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2005.6.30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2005.7.1-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2008.6.30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2008.7.1</a:t>
                      </a:r>
                      <a:r>
                        <a:rPr lang="zh-CN" sz="1800" kern="100">
                          <a:effectLst/>
                          <a:latin typeface="黑体" panose="02010609060101010101" charset="-122"/>
                          <a:ea typeface="黑体" panose="02010609060101010101" charset="-122"/>
                        </a:rPr>
                        <a:t>起</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r>
              <a:tr h="1031838">
                <a:tc>
                  <a:txBody>
                    <a:bodyPr/>
                    <a:lstStyle/>
                    <a:p>
                      <a:pPr indent="0" algn="ctr">
                        <a:lnSpc>
                          <a:spcPts val="2000"/>
                        </a:lnSpc>
                        <a:spcAft>
                          <a:spcPct val="0"/>
                        </a:spcAft>
                      </a:pPr>
                      <a:r>
                        <a:rPr lang="zh-CN" sz="1800" kern="100">
                          <a:effectLst/>
                        </a:rPr>
                        <a:t>中、大型载客，中、重型载货</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汽油</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2003.7.1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2003.7.1-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2004.8.31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2004.9.1-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2010.6.30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2010.7.1-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2013.6.30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2013.7.1</a:t>
                      </a:r>
                      <a:r>
                        <a:rPr lang="zh-CN" sz="1800" kern="100">
                          <a:effectLst/>
                          <a:latin typeface="黑体" panose="02010609060101010101" charset="-122"/>
                          <a:ea typeface="黑体" panose="02010609060101010101" charset="-122"/>
                        </a:rPr>
                        <a:t>起</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r>
              <a:tr h="1292190">
                <a:tc>
                  <a:txBody>
                    <a:bodyPr/>
                    <a:lstStyle/>
                    <a:p>
                      <a:pPr indent="0" algn="ctr">
                        <a:lnSpc>
                          <a:spcPts val="2000"/>
                        </a:lnSpc>
                        <a:spcAft>
                          <a:spcPct val="0"/>
                        </a:spcAft>
                      </a:pPr>
                      <a:r>
                        <a:rPr lang="zh-CN" sz="1800" kern="100">
                          <a:effectLst/>
                        </a:rPr>
                        <a:t>中、大型载客，轻型（</a:t>
                      </a:r>
                      <a:r>
                        <a:rPr lang="en-US" sz="1800" kern="100">
                          <a:effectLst/>
                        </a:rPr>
                        <a:t>3500kg</a:t>
                      </a:r>
                      <a:endParaRPr lang="zh-CN" sz="1800" kern="100">
                        <a:effectLst/>
                      </a:endParaRPr>
                    </a:p>
                    <a:p>
                      <a:pPr indent="0" algn="ctr">
                        <a:lnSpc>
                          <a:spcPts val="2000"/>
                        </a:lnSpc>
                        <a:spcAft>
                          <a:spcPct val="0"/>
                        </a:spcAft>
                      </a:pPr>
                      <a:r>
                        <a:rPr lang="zh-CN" sz="1800" kern="100">
                          <a:effectLst/>
                        </a:rPr>
                        <a:t>以上）、</a:t>
                      </a:r>
                      <a:endParaRPr lang="zh-CN" sz="1800" kern="100">
                        <a:effectLst/>
                      </a:endParaRPr>
                    </a:p>
                    <a:p>
                      <a:pPr indent="0" algn="ctr">
                        <a:lnSpc>
                          <a:spcPts val="2000"/>
                        </a:lnSpc>
                        <a:spcAft>
                          <a:spcPct val="0"/>
                        </a:spcAft>
                      </a:pPr>
                      <a:r>
                        <a:rPr lang="zh-CN" sz="1800" kern="100">
                          <a:effectLst/>
                        </a:rPr>
                        <a:t>中、重型载货</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柴油</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2001.9.1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2001.9.1-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2004.8 .31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2004.9.1-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2007.12.31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2008.1.1</a:t>
                      </a:r>
                      <a:r>
                        <a:rPr lang="zh-CN" sz="1800" kern="100">
                          <a:effectLst/>
                          <a:latin typeface="黑体" panose="02010609060101010101" charset="-122"/>
                          <a:ea typeface="黑体" panose="02010609060101010101" charset="-122"/>
                        </a:rPr>
                        <a:t>至</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2013.6.30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2013.7.1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zh-CN" sz="1800" kern="100">
                          <a:effectLst/>
                          <a:latin typeface="黑体" panose="02010609060101010101" charset="-122"/>
                          <a:ea typeface="黑体" panose="02010609060101010101" charset="-122"/>
                        </a:rPr>
                        <a:t>起</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r>
              <a:tr h="770901">
                <a:tc>
                  <a:txBody>
                    <a:bodyPr/>
                    <a:lstStyle/>
                    <a:p>
                      <a:pPr indent="0" algn="ctr">
                        <a:lnSpc>
                          <a:spcPts val="2000"/>
                        </a:lnSpc>
                        <a:spcAft>
                          <a:spcPct val="0"/>
                        </a:spcAft>
                      </a:pPr>
                      <a:r>
                        <a:rPr lang="zh-CN" sz="1800" kern="100">
                          <a:effectLst/>
                        </a:rPr>
                        <a:t>中、大型载客</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其他</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2001.9. 1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2001.9.1</a:t>
                      </a:r>
                      <a:r>
                        <a:rPr lang="zh-CN" sz="1800" kern="100">
                          <a:effectLst/>
                          <a:latin typeface="黑体" panose="02010609060101010101" charset="-122"/>
                          <a:ea typeface="黑体" panose="02010609060101010101" charset="-122"/>
                        </a:rPr>
                        <a:t>至</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2004.8.31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2004.9.1</a:t>
                      </a:r>
                      <a:r>
                        <a:rPr lang="zh-CN" sz="1800" kern="100">
                          <a:effectLst/>
                          <a:latin typeface="黑体" panose="02010609060101010101" charset="-122"/>
                          <a:ea typeface="黑体" panose="02010609060101010101" charset="-122"/>
                        </a:rPr>
                        <a:t>至</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2007.12.31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2008.1.1</a:t>
                      </a:r>
                      <a:r>
                        <a:rPr lang="zh-CN" sz="1800" kern="100">
                          <a:effectLst/>
                          <a:latin typeface="黑体" panose="02010609060101010101" charset="-122"/>
                          <a:ea typeface="黑体" panose="02010609060101010101" charset="-122"/>
                        </a:rPr>
                        <a:t>至</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2010.12.31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2011.1.1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zh-CN" sz="1800" kern="100">
                          <a:effectLst/>
                          <a:latin typeface="黑体" panose="02010609060101010101" charset="-122"/>
                          <a:ea typeface="黑体" panose="02010609060101010101" charset="-122"/>
                        </a:rPr>
                        <a:t>至</a:t>
                      </a:r>
                      <a:r>
                        <a:rPr lang="en-US" sz="1800" kern="100">
                          <a:effectLst/>
                          <a:latin typeface="黑体" panose="02010609060101010101" charset="-122"/>
                          <a:ea typeface="黑体" panose="02010609060101010101" charset="-122"/>
                        </a:rPr>
                        <a:t>2012.12.31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2013.1.1</a:t>
                      </a:r>
                      <a:r>
                        <a:rPr lang="zh-CN" sz="1800" kern="100">
                          <a:effectLst/>
                          <a:latin typeface="黑体" panose="02010609060101010101" charset="-122"/>
                          <a:ea typeface="黑体" panose="02010609060101010101" charset="-122"/>
                        </a:rPr>
                        <a:t>起</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r>
              <a:tr h="511136">
                <a:tc>
                  <a:txBody>
                    <a:bodyPr/>
                    <a:lstStyle/>
                    <a:p>
                      <a:pPr indent="0" algn="ctr">
                        <a:lnSpc>
                          <a:spcPts val="2000"/>
                        </a:lnSpc>
                        <a:spcAft>
                          <a:spcPct val="0"/>
                        </a:spcAft>
                      </a:pPr>
                      <a:r>
                        <a:rPr lang="zh-CN" sz="1800" kern="100">
                          <a:effectLst/>
                        </a:rPr>
                        <a:t>低速货车、</a:t>
                      </a:r>
                      <a:endParaRPr lang="zh-CN" sz="1800" kern="100">
                        <a:effectLst/>
                      </a:endParaRPr>
                    </a:p>
                    <a:p>
                      <a:pPr indent="0" algn="ctr">
                        <a:lnSpc>
                          <a:spcPts val="2000"/>
                        </a:lnSpc>
                        <a:spcAft>
                          <a:spcPct val="0"/>
                        </a:spcAft>
                      </a:pPr>
                      <a:r>
                        <a:rPr lang="zh-CN" sz="1800" kern="100">
                          <a:effectLst/>
                        </a:rPr>
                        <a:t>三轮汽车</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23858" marR="23858" marT="0" marB="0"/>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柴油</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2007.1.1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2007.1.1</a:t>
                      </a:r>
                      <a:r>
                        <a:rPr lang="zh-CN" sz="1800" kern="100">
                          <a:effectLst/>
                          <a:latin typeface="黑体" panose="02010609060101010101" charset="-122"/>
                          <a:ea typeface="黑体" panose="02010609060101010101" charset="-122"/>
                        </a:rPr>
                        <a:t>至</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2007.12.31 </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2008.1.1</a:t>
                      </a:r>
                      <a:r>
                        <a:rPr lang="zh-CN" sz="1800" kern="100">
                          <a:effectLst/>
                          <a:latin typeface="黑体" panose="02010609060101010101" charset="-122"/>
                          <a:ea typeface="黑体" panose="02010609060101010101" charset="-122"/>
                        </a:rPr>
                        <a:t>起</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c>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23858" marR="23858" marT="0" marB="0" anchor="ctr"/>
                </a:tc>
              </a:tr>
            </a:tbl>
          </a:graphicData>
        </a:graphic>
      </p:graphicFrame>
      <p:sp>
        <p:nvSpPr>
          <p:cNvPr id="5" name="矩形 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524001" y="167640"/>
            <a:ext cx="9143999"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rPr>
              <a:t>道路移动源排放标准判定</a:t>
            </a:r>
            <a:endParaRPr lang="zh-CN" altLang="en-US" sz="4000" b="1">
              <a:solidFill>
                <a:schemeClr val="tx1"/>
              </a:solidFill>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nvGraphicFramePr>
        <p:xfrm>
          <a:off x="2097686" y="1337100"/>
          <a:ext cx="8134381" cy="5135524"/>
        </p:xfrm>
        <a:graphic>
          <a:graphicData uri="http://schemas.openxmlformats.org/drawingml/2006/table">
            <a:tbl>
              <a:tblPr firstRow="1" firstCol="1" bandRow="1">
                <a:tableStyleId>{7DF18680-E054-41AD-8BC1-D1AEF772440D}</a:tableStyleId>
              </a:tblPr>
              <a:tblGrid>
                <a:gridCol w="1256604"/>
                <a:gridCol w="1394967"/>
                <a:gridCol w="1715383"/>
                <a:gridCol w="1429744"/>
                <a:gridCol w="1210586"/>
                <a:gridCol w="1127097"/>
              </a:tblGrid>
              <a:tr h="678718">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类型</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国</a:t>
                      </a:r>
                      <a:r>
                        <a:rPr lang="en-US" sz="1800" kern="100">
                          <a:effectLst/>
                          <a:latin typeface="黑体" panose="02010609060101010101" charset="-122"/>
                          <a:ea typeface="黑体" panose="02010609060101010101" charset="-122"/>
                        </a:rPr>
                        <a:t>0</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国</a:t>
                      </a:r>
                      <a:r>
                        <a:rPr lang="en-US" sz="1800" kern="100">
                          <a:effectLst/>
                          <a:latin typeface="黑体" panose="02010609060101010101" charset="-122"/>
                          <a:ea typeface="黑体" panose="02010609060101010101" charset="-122"/>
                        </a:rPr>
                        <a:t>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国</a:t>
                      </a:r>
                      <a:r>
                        <a:rPr lang="en-US" sz="1800" kern="100">
                          <a:effectLst/>
                          <a:latin typeface="黑体" panose="02010609060101010101" charset="-122"/>
                          <a:ea typeface="黑体" panose="02010609060101010101" charset="-122"/>
                        </a:rPr>
                        <a:t>2</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国</a:t>
                      </a:r>
                      <a:r>
                        <a:rPr lang="en-US" sz="1800" kern="100">
                          <a:effectLst/>
                          <a:latin typeface="黑体" panose="02010609060101010101" charset="-122"/>
                          <a:ea typeface="黑体" panose="02010609060101010101" charset="-122"/>
                        </a:rPr>
                        <a:t>3</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国</a:t>
                      </a:r>
                      <a:r>
                        <a:rPr lang="en-US" sz="1800" kern="100">
                          <a:effectLst/>
                          <a:latin typeface="黑体" panose="02010609060101010101" charset="-122"/>
                          <a:ea typeface="黑体" panose="02010609060101010101" charset="-122"/>
                        </a:rPr>
                        <a:t>4</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挖掘机</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rowSpan="8">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2008.10.1</a:t>
                      </a:r>
                      <a:r>
                        <a:rPr lang="zh-CN" sz="1800" kern="100">
                          <a:effectLst/>
                          <a:latin typeface="黑体" panose="02010609060101010101" charset="-122"/>
                          <a:ea typeface="黑体" panose="02010609060101010101" charset="-122"/>
                        </a:rPr>
                        <a:t>前</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rowSpan="8">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2008.10.1-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2010.10.1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rowSpan="8">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2010.10.1-</a:t>
                      </a:r>
                      <a:endParaRPr lang="zh-CN" sz="1800" kern="100">
                        <a:effectLst/>
                        <a:latin typeface="黑体" panose="02010609060101010101" charset="-122"/>
                        <a:ea typeface="黑体" panose="02010609060101010101" charset="-122"/>
                      </a:endParaRPr>
                    </a:p>
                    <a:p>
                      <a:pPr indent="0" algn="ctr">
                        <a:lnSpc>
                          <a:spcPts val="2000"/>
                        </a:lnSpc>
                        <a:spcAft>
                          <a:spcPct val="0"/>
                        </a:spcAft>
                      </a:pPr>
                      <a:r>
                        <a:rPr lang="en-US" sz="1800" kern="100">
                          <a:effectLst/>
                          <a:latin typeface="黑体" panose="02010609060101010101" charset="-122"/>
                          <a:ea typeface="黑体" panose="02010609060101010101" charset="-122"/>
                        </a:rPr>
                        <a:t>2016.4.1</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rowSpan="8">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2016.4.1</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rowSpan="8">
                  <a:txBody>
                    <a:bodyPr/>
                    <a:lstStyle/>
                    <a:p>
                      <a:pPr indent="0" algn="ctr">
                        <a:lnSpc>
                          <a:spcPts val="2000"/>
                        </a:lnSpc>
                        <a:spcAft>
                          <a:spcPct val="0"/>
                        </a:spcAft>
                      </a:pPr>
                      <a:r>
                        <a:rPr lang="en-US" sz="1800" kern="100">
                          <a:effectLst/>
                          <a:latin typeface="黑体" panose="02010609060101010101" charset="-122"/>
                          <a:ea typeface="黑体" panose="02010609060101010101" charset="-122"/>
                        </a:rPr>
                        <a:t> </a:t>
                      </a:r>
                      <a:endParaRPr lang="en-US"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推土机</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装载机</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叉车</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压路机</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摊铺机</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平地机</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494473">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其他</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vMerge="1">
                  <a:tcPr/>
                </a:tc>
                <a:tc vMerge="1">
                  <a:tcPr/>
                </a:tc>
                <a:tc vMerge="1">
                  <a:tcPr/>
                </a:tc>
                <a:tc vMerge="1">
                  <a:tcPr/>
                </a:tc>
                <a:tc vMerge="1">
                  <a:tcPr/>
                </a:tc>
              </a:tr>
              <a:tr h="501022">
                <a:tc>
                  <a:txBody>
                    <a:bodyPr/>
                    <a:lstStyle/>
                    <a:p>
                      <a:pPr indent="0" algn="ctr">
                        <a:lnSpc>
                          <a:spcPts val="2000"/>
                        </a:lnSpc>
                        <a:spcAft>
                          <a:spcPct val="0"/>
                        </a:spcAft>
                      </a:pPr>
                      <a:r>
                        <a:rPr lang="zh-CN" sz="1800" kern="100">
                          <a:effectLst/>
                          <a:latin typeface="黑体" panose="02010609060101010101" charset="-122"/>
                          <a:ea typeface="黑体" panose="02010609060101010101" charset="-122"/>
                        </a:rPr>
                        <a:t>船舶</a:t>
                      </a:r>
                      <a:endParaRPr lang="zh-CN" sz="18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ctr">
                        <a:lnSpc>
                          <a:spcPts val="2000"/>
                        </a:lnSpc>
                        <a:spcAft>
                          <a:spcPct val="0"/>
                        </a:spcAft>
                      </a:pPr>
                      <a:r>
                        <a:rPr lang="zh-CN" sz="2000" kern="100">
                          <a:effectLst/>
                          <a:latin typeface="黑体" panose="02010609060101010101" charset="-122"/>
                          <a:ea typeface="黑体" panose="02010609060101010101" charset="-122"/>
                        </a:rPr>
                        <a:t>至今</a:t>
                      </a:r>
                      <a:endParaRPr lang="zh-CN" sz="20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just">
                        <a:lnSpc>
                          <a:spcPts val="2000"/>
                        </a:lnSpc>
                        <a:spcAft>
                          <a:spcPct val="0"/>
                        </a:spcAft>
                      </a:pPr>
                      <a:r>
                        <a:rPr lang="en-US" sz="2000" kern="100">
                          <a:effectLst/>
                          <a:latin typeface="黑体" panose="02010609060101010101" charset="-122"/>
                          <a:ea typeface="黑体" panose="02010609060101010101" charset="-122"/>
                        </a:rPr>
                        <a:t> </a:t>
                      </a:r>
                      <a:endParaRPr lang="en-US" sz="20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just">
                        <a:lnSpc>
                          <a:spcPts val="2000"/>
                        </a:lnSpc>
                        <a:spcAft>
                          <a:spcPct val="0"/>
                        </a:spcAft>
                      </a:pPr>
                      <a:r>
                        <a:rPr lang="en-US" sz="2000" kern="100">
                          <a:effectLst/>
                          <a:latin typeface="黑体" panose="02010609060101010101" charset="-122"/>
                          <a:ea typeface="黑体" panose="02010609060101010101" charset="-122"/>
                        </a:rPr>
                        <a:t> </a:t>
                      </a:r>
                      <a:endParaRPr lang="en-US" sz="20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just">
                        <a:lnSpc>
                          <a:spcPts val="2000"/>
                        </a:lnSpc>
                        <a:spcAft>
                          <a:spcPct val="0"/>
                        </a:spcAft>
                      </a:pPr>
                      <a:r>
                        <a:rPr lang="en-US" sz="2000" kern="100">
                          <a:effectLst/>
                          <a:latin typeface="黑体" panose="02010609060101010101" charset="-122"/>
                          <a:ea typeface="黑体" panose="02010609060101010101" charset="-122"/>
                        </a:rPr>
                        <a:t> </a:t>
                      </a:r>
                      <a:endParaRPr lang="en-US" sz="20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c>
                  <a:txBody>
                    <a:bodyPr/>
                    <a:lstStyle/>
                    <a:p>
                      <a:pPr indent="0" algn="just">
                        <a:lnSpc>
                          <a:spcPts val="2000"/>
                        </a:lnSpc>
                        <a:spcAft>
                          <a:spcPct val="0"/>
                        </a:spcAft>
                      </a:pPr>
                      <a:r>
                        <a:rPr lang="en-US" sz="2000" kern="100">
                          <a:effectLst/>
                          <a:latin typeface="黑体" panose="02010609060101010101" charset="-122"/>
                          <a:ea typeface="黑体" panose="02010609060101010101" charset="-122"/>
                        </a:rPr>
                        <a:t> </a:t>
                      </a:r>
                      <a:endParaRPr lang="en-US" sz="2000" kern="100">
                        <a:effectLst/>
                        <a:latin typeface="黑体" panose="02010609060101010101" charset="-122"/>
                        <a:ea typeface="黑体" panose="02010609060101010101" charset="-122"/>
                        <a:cs typeface="Times New Roman" panose="02020603050405020304" pitchFamily="18" charset="0"/>
                      </a:endParaRPr>
                    </a:p>
                  </a:txBody>
                  <a:tcPr marL="61823" marR="61823" marT="0" marB="0" anchor="ctr"/>
                </a:tc>
              </a:tr>
            </a:tbl>
          </a:graphicData>
        </a:graphic>
      </p:graphicFrame>
      <p:sp>
        <p:nvSpPr>
          <p:cNvPr id="4" name="矩形 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8890" y="167640"/>
            <a:ext cx="4768850" cy="61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zh-CN" altLang="en-US" sz="4000" b="1">
                <a:solidFill>
                  <a:schemeClr val="tx1"/>
                </a:solidFill>
                <a:latin typeface="微软雅黑" panose="020B0503020204020204" charset="-122"/>
                <a:ea typeface="微软雅黑" panose="020B0503020204020204" charset="-122"/>
                <a:sym typeface="+mn-ea"/>
              </a:rPr>
              <a:t>扬尘源应急减排清单</a:t>
            </a:r>
            <a:endParaRPr lang="zh-CN" altLang="en-US" sz="4000" b="1">
              <a:solidFill>
                <a:schemeClr val="tx1"/>
              </a:solidFill>
              <a:latin typeface="微软雅黑" panose="020B0503020204020204" charset="-122"/>
              <a:ea typeface="微软雅黑" panose="020B0503020204020204" charset="-122"/>
              <a:sym typeface="+mn-ea"/>
            </a:endParaRPr>
          </a:p>
        </p:txBody>
      </p:sp>
      <p:graphicFrame>
        <p:nvGraphicFramePr>
          <p:cNvPr id="2" name="表格 1"/>
          <p:cNvGraphicFramePr>
            <a:graphicFrameLocks noGrp="1"/>
          </p:cNvGraphicFramePr>
          <p:nvPr/>
        </p:nvGraphicFramePr>
        <p:xfrm>
          <a:off x="1551296" y="1153971"/>
          <a:ext cx="9044608" cy="2983578"/>
        </p:xfrm>
        <a:graphic>
          <a:graphicData uri="http://schemas.openxmlformats.org/drawingml/2006/table">
            <a:tbl>
              <a:tblPr firstRow="1" bandRow="1">
                <a:tableStyleId>{5C22544A-7EE6-4342-B048-85BDC9FD1C3A}</a:tableStyleId>
              </a:tblPr>
              <a:tblGrid>
                <a:gridCol w="285508"/>
                <a:gridCol w="247801"/>
                <a:gridCol w="654265"/>
                <a:gridCol w="493072"/>
                <a:gridCol w="453263"/>
                <a:gridCol w="454224"/>
                <a:gridCol w="497483"/>
                <a:gridCol w="603221"/>
                <a:gridCol w="550873"/>
                <a:gridCol w="825027"/>
                <a:gridCol w="536831"/>
                <a:gridCol w="521973"/>
                <a:gridCol w="606685"/>
                <a:gridCol w="508299"/>
                <a:gridCol w="594818"/>
                <a:gridCol w="584003"/>
                <a:gridCol w="627262"/>
              </a:tblGrid>
              <a:tr h="2162437">
                <a:tc>
                  <a:txBody>
                    <a:bodyPr/>
                    <a:lstStyle/>
                    <a:p>
                      <a:pPr algn="ctr">
                        <a:buNone/>
                      </a:pPr>
                      <a:r>
                        <a:rPr lang="zh-CN" sz="1600" b="1">
                          <a:solidFill>
                            <a:srgbClr val="000000"/>
                          </a:solidFill>
                          <a:latin typeface="Times New Roman" panose="02020603050405020304" pitchFamily="18" charset="0"/>
                          <a:ea typeface="仿宋" panose="02010609060101010101" charset="-122"/>
                          <a:cs typeface="Times New Roman" panose="02020603050405020304" pitchFamily="18" charset="0"/>
                        </a:rPr>
                        <a:t>序号</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年份</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扬尘源名称</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err="1">
                          <a:solidFill>
                            <a:srgbClr val="000000"/>
                          </a:solidFill>
                          <a:latin typeface="Times New Roman" panose="02020603050405020304" pitchFamily="18" charset="0"/>
                          <a:ea typeface="仿宋" panose="02010609060101010101" charset="-122"/>
                          <a:cs typeface="Times New Roman" panose="02020603050405020304" pitchFamily="18" charset="0"/>
                        </a:rPr>
                        <a:t>所属省份</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所属城市</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所属区县</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详细地址</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zh-CN" sz="1600" b="1">
                          <a:solidFill>
                            <a:srgbClr val="000000"/>
                          </a:solidFill>
                          <a:latin typeface="Times New Roman" panose="02020603050405020304" pitchFamily="18" charset="0"/>
                          <a:ea typeface="仿宋" panose="02010609060101010101" charset="-122"/>
                          <a:cs typeface="Times New Roman" panose="02020603050405020304" pitchFamily="18" charset="0"/>
                        </a:rPr>
                        <a:t>经度（°）</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zh-CN" sz="1600" b="1">
                          <a:solidFill>
                            <a:srgbClr val="000000"/>
                          </a:solidFill>
                          <a:latin typeface="Times New Roman" panose="02020603050405020304" pitchFamily="18" charset="0"/>
                          <a:ea typeface="仿宋" panose="02010609060101010101" charset="-122"/>
                          <a:cs typeface="Times New Roman" panose="02020603050405020304" pitchFamily="18" charset="0"/>
                        </a:rPr>
                        <a:t>纬度（°）</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zh-CN" sz="1600" b="1">
                          <a:solidFill>
                            <a:srgbClr val="000000"/>
                          </a:solidFill>
                          <a:latin typeface="Times New Roman" panose="02020603050405020304" pitchFamily="18" charset="0"/>
                          <a:ea typeface="仿宋" panose="02010609060101010101" charset="-122"/>
                          <a:cs typeface="Times New Roman" panose="02020603050405020304" pitchFamily="18" charset="0"/>
                        </a:rPr>
                        <a:t>占地面积（</a:t>
                      </a: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m</a:t>
                      </a:r>
                      <a:r>
                        <a:rPr lang="en-US" sz="1600" b="1" baseline="30000">
                          <a:solidFill>
                            <a:srgbClr val="000000"/>
                          </a:solidFill>
                          <a:latin typeface="Times New Roman" panose="02020603050405020304" pitchFamily="18" charset="0"/>
                          <a:ea typeface="仿宋" panose="02010609060101010101" charset="-122"/>
                          <a:cs typeface="Times New Roman" panose="02020603050405020304" pitchFamily="18" charset="0"/>
                        </a:rPr>
                        <a:t>2</a:t>
                      </a: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zh-CN" sz="1600" b="1">
                          <a:solidFill>
                            <a:srgbClr val="000000"/>
                          </a:solidFill>
                          <a:latin typeface="Times New Roman" panose="02020603050405020304" pitchFamily="18" charset="0"/>
                          <a:ea typeface="仿宋" panose="02010609060101010101" charset="-122"/>
                          <a:cs typeface="Times New Roman" panose="02020603050405020304" pitchFamily="18" charset="0"/>
                        </a:rPr>
                        <a:t>主要污染物排放量（千克</a:t>
                      </a:r>
                      <a:r>
                        <a:rPr 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/天）_</a:t>
                      </a:r>
                      <a:r>
                        <a:rPr lang="zh-CN" altLang="en-US" sz="1600" b="1">
                          <a:solidFill>
                            <a:srgbClr val="000000"/>
                          </a:solidFill>
                          <a:latin typeface="Times New Roman" panose="02020603050405020304" pitchFamily="18" charset="0"/>
                          <a:ea typeface="仿宋" panose="02010609060101010101" charset="-122"/>
                          <a:cs typeface="Times New Roman" panose="02020603050405020304" pitchFamily="18" charset="0"/>
                        </a:rPr>
                        <a:t>颗粒物</a:t>
                      </a:r>
                      <a:r>
                        <a:rPr lang="en-US" sz="1600" b="1">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r>
                        <a:rPr 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红色预警_控制措施</a:t>
                      </a:r>
                      <a:r>
                        <a:rPr lang="en-US" sz="1600" b="1" u="none">
                          <a:solidFill>
                            <a:schemeClr val="tx1"/>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u="none">
                        <a:solidFill>
                          <a:schemeClr val="tx1"/>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cap="flat" cmpd="sng" algn="ctr">
                      <a:solidFill>
                        <a:schemeClr val="tx1"/>
                      </a:solidFill>
                      <a:prstDash val="solid"/>
                      <a:round/>
                      <a:headEnd type="none" w="med" len="med"/>
                      <a:tailEnd type="none" w="med" len="med"/>
                    </a:lnL>
                    <a:lnR w="12700">
                      <a:solidFill>
                        <a:schemeClr val="tx1"/>
                      </a:solidFill>
                      <a:prstDash val="soli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algn="ctr">
                        <a:buNone/>
                      </a:pPr>
                      <a:r>
                        <a:rPr lang="zh-CN"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红色预警</a:t>
                      </a:r>
                      <a:r>
                        <a:rPr 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_估算减排量（千克/天）_</a:t>
                      </a:r>
                      <a:r>
                        <a:rPr lang="zh-CN" alt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颗粒物</a:t>
                      </a:r>
                      <a:r>
                        <a:rPr 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0000"/>
                    </a:solidFill>
                  </a:tcPr>
                </a:tc>
                <a:tc>
                  <a:txBody>
                    <a:bodyPr/>
                    <a:lstStyle/>
                    <a:p>
                      <a:pPr algn="ctr">
                        <a:buNone/>
                      </a:pPr>
                      <a:r>
                        <a:rPr 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橙色预警_控制措施</a:t>
                      </a:r>
                      <a:r>
                        <a:rPr 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cap="flat" cmpd="sng" algn="ctr">
                      <a:solidFill>
                        <a:schemeClr val="tx1"/>
                      </a:solidFill>
                      <a:prstDash val="solid"/>
                      <a:round/>
                      <a:headEnd type="none" w="med" len="med"/>
                      <a:tailEnd type="none" w="med" len="med"/>
                    </a:lnL>
                    <a:lnR w="12700">
                      <a:solidFill>
                        <a:schemeClr val="tx1"/>
                      </a:solidFill>
                      <a:prstDash val="soli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algn="ctr">
                        <a:buNone/>
                      </a:pPr>
                      <a:r>
                        <a:rPr lang="zh-CN"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橙色预警</a:t>
                      </a:r>
                      <a:r>
                        <a:rPr 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_估算减排量（千克/天）_</a:t>
                      </a:r>
                      <a:r>
                        <a:rPr lang="zh-CN" alt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颗粒物</a:t>
                      </a:r>
                      <a:r>
                        <a:rPr 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lstStyle/>
                    <a:p>
                      <a:pPr algn="ctr">
                        <a:buNone/>
                      </a:pPr>
                      <a:r>
                        <a:rPr lang="en-US" sz="1600" b="1" u="none" err="1">
                          <a:solidFill>
                            <a:srgbClr val="000000"/>
                          </a:solidFill>
                          <a:latin typeface="Times New Roman" panose="02020603050405020304" pitchFamily="18" charset="0"/>
                          <a:ea typeface="仿宋" panose="02010609060101010101" charset="-122"/>
                          <a:cs typeface="Times New Roman" panose="02020603050405020304" pitchFamily="18" charset="0"/>
                        </a:rPr>
                        <a:t>黄色预警_控制措施</a:t>
                      </a:r>
                      <a:r>
                        <a:rPr 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cap="flat" cmpd="sng" algn="ctr">
                      <a:solidFill>
                        <a:schemeClr val="tx1"/>
                      </a:solidFill>
                      <a:prstDash val="solid"/>
                      <a:round/>
                      <a:headEnd type="none" w="med" len="med"/>
                      <a:tailEnd type="none" w="med" len="med"/>
                    </a:lnL>
                    <a:lnR w="12700">
                      <a:solidFill>
                        <a:schemeClr val="tx1"/>
                      </a:solidFill>
                      <a:prstDash val="solid"/>
                    </a:lnR>
                    <a:lnT w="12700" cap="flat">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buNone/>
                      </a:pPr>
                      <a:r>
                        <a:rPr lang="zh-CN"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黄色预警</a:t>
                      </a:r>
                      <a:r>
                        <a:rPr 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_估算减排量（千克/天）_</a:t>
                      </a:r>
                      <a:r>
                        <a:rPr lang="zh-CN" altLang="en-US" sz="1600" b="1" u="none">
                          <a:solidFill>
                            <a:srgbClr val="000000"/>
                          </a:solidFill>
                          <a:latin typeface="Times New Roman" panose="02020603050405020304" pitchFamily="18" charset="0"/>
                          <a:ea typeface="仿宋" panose="02010609060101010101" charset="-122"/>
                          <a:cs typeface="Times New Roman" panose="02020603050405020304" pitchFamily="18" charset="0"/>
                        </a:rPr>
                        <a:t>颗粒物</a:t>
                      </a:r>
                      <a:r>
                        <a:rPr 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rPr>
                        <a:t>*</a:t>
                      </a:r>
                      <a:endParaRPr lang="en-US" altLang="en-US" sz="1600" b="1" u="none">
                        <a:solidFill>
                          <a:srgbClr val="FF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ctr">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FF00"/>
                    </a:solidFill>
                  </a:tcPr>
                </a:tc>
              </a:tr>
              <a:tr h="365618">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364980">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lgn="ct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None/>
                      </a:pPr>
                      <a:endParaRPr lang="en-US" altLang="en-US" sz="900">
                        <a:solidFill>
                          <a:srgbClr val="000000"/>
                        </a:solidFill>
                        <a:latin typeface="Times New Roman" panose="02020603050405020304" pitchFamily="18" charset="0"/>
                        <a:ea typeface="仿宋" panose="02010609060101010101" charset="-122"/>
                        <a:cs typeface="Times New Roman" panose="02020603050405020304" pitchFamily="18" charset="0"/>
                      </a:endParaRPr>
                    </a:p>
                  </a:txBody>
                  <a:tcPr marL="12700" marR="12700" marT="12700" anchor="b">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3" name="矩形 2"/>
          <p:cNvSpPr/>
          <p:nvPr/>
        </p:nvSpPr>
        <p:spPr>
          <a:xfrm>
            <a:off x="1524000" y="4504120"/>
            <a:ext cx="9044608" cy="1938992"/>
          </a:xfrm>
          <a:prstGeom prst="rect">
            <a:avLst/>
          </a:prstGeom>
        </p:spPr>
        <p:txBody>
          <a:bodyPr wrap="square">
            <a:spAutoFit/>
          </a:bodyPr>
          <a:lstStyle/>
          <a:p>
            <a:pPr algn="just"/>
            <a:r>
              <a:rPr lang="zh-CN" altLang="en-US" sz="2000">
                <a:latin typeface="黑体" panose="02010609060101010101" charset="-122"/>
                <a:ea typeface="黑体" panose="02010609060101010101" charset="-122"/>
              </a:rPr>
              <a:t>施工工地数据可从住建部门获取，针对污染物排放量，已经建立源排放清单的城市可参考</a:t>
            </a:r>
            <a:r>
              <a:rPr lang="zh-CN" altLang="en-US" sz="2000">
                <a:solidFill>
                  <a:srgbClr val="FF0000"/>
                </a:solidFill>
                <a:latin typeface="黑体" panose="02010609060101010101" charset="-122"/>
                <a:ea typeface="黑体" panose="02010609060101010101" charset="-122"/>
              </a:rPr>
              <a:t>扬尘源污染物排放量</a:t>
            </a:r>
            <a:r>
              <a:rPr lang="zh-CN" altLang="en-US" sz="2000">
                <a:latin typeface="黑体" panose="02010609060101010101" charset="-122"/>
                <a:ea typeface="黑体" panose="02010609060101010101" charset="-122"/>
              </a:rPr>
              <a:t>，尚未建立源排放清单城市可参考</a:t>
            </a:r>
            <a:r>
              <a:rPr lang="en-US" altLang="zh-CN" sz="2000">
                <a:solidFill>
                  <a:srgbClr val="FF0000"/>
                </a:solidFill>
                <a:latin typeface="黑体" panose="02010609060101010101" charset="-122"/>
                <a:ea typeface="黑体" panose="02010609060101010101" charset="-122"/>
              </a:rPr>
              <a:t>《</a:t>
            </a:r>
            <a:r>
              <a:rPr lang="zh-CN" altLang="en-US" sz="2000">
                <a:solidFill>
                  <a:srgbClr val="FF0000"/>
                </a:solidFill>
                <a:latin typeface="黑体" panose="02010609060101010101" charset="-122"/>
                <a:ea typeface="黑体" panose="02010609060101010101" charset="-122"/>
              </a:rPr>
              <a:t>扬尘大气污染物排放清单编制技术指南</a:t>
            </a:r>
            <a:r>
              <a:rPr lang="en-US" altLang="zh-CN" sz="2000">
                <a:solidFill>
                  <a:srgbClr val="FF0000"/>
                </a:solidFill>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进行核算。</a:t>
            </a:r>
            <a:endParaRPr lang="en-US" altLang="zh-CN" sz="2000">
              <a:latin typeface="黑体" panose="02010609060101010101" charset="-122"/>
              <a:ea typeface="黑体" panose="02010609060101010101" charset="-122"/>
            </a:endParaRPr>
          </a:p>
          <a:p>
            <a:pPr algn="just"/>
            <a:endParaRPr lang="en-US" altLang="zh-CN" sz="2000"/>
          </a:p>
          <a:p>
            <a:pPr algn="just"/>
            <a:r>
              <a:rPr lang="zh-CN" altLang="en-US" sz="2000">
                <a:latin typeface="黑体" panose="02010609060101010101" charset="-122"/>
                <a:ea typeface="黑体" panose="02010609060101010101" charset="-122"/>
              </a:rPr>
              <a:t>重污染天气应急期间，施工工地应</a:t>
            </a:r>
            <a:r>
              <a:rPr lang="zh-CN" altLang="en-US" sz="2000">
                <a:solidFill>
                  <a:srgbClr val="FF0000"/>
                </a:solidFill>
                <a:latin typeface="黑体" panose="02010609060101010101" charset="-122"/>
                <a:ea typeface="黑体" panose="02010609060101010101" charset="-122"/>
              </a:rPr>
              <a:t>禁止土石方作业、建筑拆除、喷涂粉刷、护坡喷浆、混凝土搅拌、渣土车运输等</a:t>
            </a:r>
            <a:r>
              <a:rPr lang="zh-CN" altLang="en-US" sz="2000"/>
              <a:t>。</a:t>
            </a:r>
            <a:endParaRPr lang="zh-CN" altLang="en-US" sz="2000"/>
          </a:p>
        </p:txBody>
      </p:sp>
      <p:sp>
        <p:nvSpPr>
          <p:cNvPr id="5" name="矩形 4"/>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5904"/>
            <a:ext cx="12192000" cy="2563314"/>
          </a:xfrm>
          <a:prstGeom prst="rect">
            <a:avLst/>
          </a:prstGeom>
          <a:solidFill>
            <a:schemeClr val="accent5">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eaLnBrk="1" hangingPunct="1">
              <a:defRPr/>
            </a:pPr>
            <a:endParaRPr kumimoji="1" lang="zh-CN" altLang="en-US" sz="3200">
              <a:latin typeface="微软雅黑" panose="020B0503020204020204" charset="-122"/>
              <a:ea typeface="微软雅黑" panose="020B0503020204020204" charset="-122"/>
            </a:endParaRPr>
          </a:p>
        </p:txBody>
      </p:sp>
      <p:sp>
        <p:nvSpPr>
          <p:cNvPr id="4" name="文本框 10"/>
          <p:cNvSpPr txBox="1">
            <a:spLocks noChangeArrowheads="1"/>
          </p:cNvSpPr>
          <p:nvPr/>
        </p:nvSpPr>
        <p:spPr bwMode="auto">
          <a:xfrm>
            <a:off x="1909663" y="2832840"/>
            <a:ext cx="81388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None/>
            </a:pPr>
            <a:r>
              <a:rPr kumimoji="1" lang="zh-CN" altLang="en-US" sz="4400" b="1">
                <a:latin typeface="微软雅黑" panose="020B0503020204020204" charset="-122"/>
                <a:ea typeface="微软雅黑" panose="020B0503020204020204" charset="-122"/>
              </a:rPr>
              <a:t>“一厂一策”实施方案编制要点</a:t>
            </a:r>
            <a:endParaRPr kumimoji="1" lang="zh-CN" altLang="en-US" sz="4400" b="1">
              <a:latin typeface="微软雅黑" panose="020B0503020204020204" charset="-122"/>
              <a:ea typeface="微软雅黑" panose="020B0503020204020204" charset="-122"/>
            </a:endParaRPr>
          </a:p>
        </p:txBody>
      </p:sp>
      <p:cxnSp>
        <p:nvCxnSpPr>
          <p:cNvPr id="5" name="直线连接符 5"/>
          <p:cNvCxnSpPr/>
          <p:nvPr/>
        </p:nvCxnSpPr>
        <p:spPr>
          <a:xfrm>
            <a:off x="3135081" y="3589150"/>
            <a:ext cx="5688000" cy="58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184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Wingdings" panose="05000000000000000000" pitchFamily="2" charset="2"/>
              <a:buNone/>
            </a:pPr>
            <a:endParaRPr lang="zh-CN" altLang="en-US" sz="1800">
              <a:latin typeface="Arial" panose="020B0604020202020204" pitchFamily="34" charset="0"/>
              <a:ea typeface="宋体" panose="02010600030101010101" pitchFamily="2" charset="-122"/>
            </a:endParaRPr>
          </a:p>
        </p:txBody>
      </p:sp>
      <p:sp>
        <p:nvSpPr>
          <p:cNvPr id="2" name="文本框 60"/>
          <p:cNvSpPr txBox="1">
            <a:spLocks noChangeArrowheads="1"/>
          </p:cNvSpPr>
          <p:nvPr/>
        </p:nvSpPr>
        <p:spPr bwMode="auto">
          <a:xfrm>
            <a:off x="1517015" y="99695"/>
            <a:ext cx="91554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zh-CN" sz="3600" b="1">
                <a:latin typeface="微软雅黑" panose="020B0503020204020204" charset="-122"/>
                <a:ea typeface="微软雅黑" panose="020B0503020204020204" charset="-122"/>
              </a:rPr>
              <a:t> </a:t>
            </a:r>
            <a:r>
              <a:rPr sz="3600" b="1">
                <a:latin typeface="微软雅黑" panose="020B0503020204020204" charset="-122"/>
                <a:ea typeface="微软雅黑" panose="020B0503020204020204" charset="-122"/>
              </a:rPr>
              <a:t>企业一厂一策应急操作方案构成</a:t>
            </a:r>
            <a:endParaRPr sz="3600" b="1">
              <a:latin typeface="微软雅黑" panose="020B0503020204020204" charset="-122"/>
              <a:ea typeface="微软雅黑" panose="020B0503020204020204" charset="-122"/>
            </a:endParaRPr>
          </a:p>
        </p:txBody>
      </p:sp>
      <p:sp>
        <p:nvSpPr>
          <p:cNvPr id="53" name="矩形 52"/>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3" name="图示 2"/>
          <p:cNvGraphicFramePr/>
          <p:nvPr/>
        </p:nvGraphicFramePr>
        <p:xfrm>
          <a:off x="2871755" y="1002308"/>
          <a:ext cx="681342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3"/>
          <p:cNvSpPr txBox="1"/>
          <p:nvPr/>
        </p:nvSpPr>
        <p:spPr>
          <a:xfrm>
            <a:off x="3165411" y="1237989"/>
            <a:ext cx="278363" cy="769441"/>
          </a:xfrm>
          <a:prstGeom prst="rect">
            <a:avLst/>
          </a:prstGeom>
          <a:noFill/>
        </p:spPr>
        <p:txBody>
          <a:bodyPr wrap="square" rtlCol="0">
            <a:spAutoFit/>
          </a:bodyPr>
          <a:lstStyle/>
          <a:p>
            <a:r>
              <a:rPr lang="en-US" altLang="zh-CN" sz="4400">
                <a:latin typeface="黑体" panose="02010609060101010101" charset="-122"/>
                <a:ea typeface="黑体" panose="02010609060101010101" charset="-122"/>
                <a:cs typeface="Times New Roman" panose="02020603050405020304" pitchFamily="18" charset="0"/>
              </a:rPr>
              <a:t>1</a:t>
            </a:r>
            <a:endParaRPr lang="zh-CN" altLang="en-US" sz="4400">
              <a:latin typeface="黑体" panose="02010609060101010101" charset="-122"/>
              <a:ea typeface="黑体" panose="02010609060101010101" charset="-122"/>
              <a:cs typeface="Times New Roman" panose="02020603050405020304" pitchFamily="18" charset="0"/>
            </a:endParaRPr>
          </a:p>
        </p:txBody>
      </p:sp>
      <p:sp>
        <p:nvSpPr>
          <p:cNvPr id="56" name="文本框 55"/>
          <p:cNvSpPr txBox="1"/>
          <p:nvPr/>
        </p:nvSpPr>
        <p:spPr>
          <a:xfrm>
            <a:off x="3644383" y="2267466"/>
            <a:ext cx="278363" cy="769441"/>
          </a:xfrm>
          <a:prstGeom prst="rect">
            <a:avLst/>
          </a:prstGeom>
          <a:noFill/>
        </p:spPr>
        <p:txBody>
          <a:bodyPr wrap="square" rtlCol="0">
            <a:spAutoFit/>
          </a:bodyPr>
          <a:lstStyle/>
          <a:p>
            <a:r>
              <a:rPr lang="en-US" altLang="zh-CN" sz="4400">
                <a:latin typeface="黑体" panose="02010609060101010101" charset="-122"/>
                <a:ea typeface="黑体" panose="02010609060101010101" charset="-122"/>
                <a:cs typeface="Times New Roman" panose="02020603050405020304" pitchFamily="18" charset="0"/>
              </a:rPr>
              <a:t>2</a:t>
            </a:r>
            <a:endParaRPr lang="zh-CN" altLang="en-US" sz="4400">
              <a:latin typeface="黑体" panose="02010609060101010101" charset="-122"/>
              <a:ea typeface="黑体" panose="02010609060101010101" charset="-122"/>
              <a:cs typeface="Times New Roman" panose="02020603050405020304" pitchFamily="18" charset="0"/>
            </a:endParaRPr>
          </a:p>
        </p:txBody>
      </p:sp>
      <p:sp>
        <p:nvSpPr>
          <p:cNvPr id="57" name="文本框 56"/>
          <p:cNvSpPr txBox="1"/>
          <p:nvPr/>
        </p:nvSpPr>
        <p:spPr>
          <a:xfrm>
            <a:off x="3783564" y="3326920"/>
            <a:ext cx="278363" cy="769441"/>
          </a:xfrm>
          <a:prstGeom prst="rect">
            <a:avLst/>
          </a:prstGeom>
          <a:noFill/>
        </p:spPr>
        <p:txBody>
          <a:bodyPr wrap="square" rtlCol="0">
            <a:spAutoFit/>
          </a:bodyPr>
          <a:lstStyle/>
          <a:p>
            <a:r>
              <a:rPr lang="en-US" altLang="zh-CN" sz="4400">
                <a:latin typeface="黑体" panose="02010609060101010101" charset="-122"/>
                <a:ea typeface="黑体" panose="02010609060101010101" charset="-122"/>
                <a:cs typeface="Times New Roman" panose="02020603050405020304" pitchFamily="18" charset="0"/>
              </a:rPr>
              <a:t>3</a:t>
            </a:r>
            <a:endParaRPr lang="zh-CN" altLang="en-US" sz="4400">
              <a:latin typeface="黑体" panose="02010609060101010101" charset="-122"/>
              <a:ea typeface="黑体" panose="02010609060101010101" charset="-122"/>
              <a:cs typeface="Times New Roman" panose="02020603050405020304" pitchFamily="18" charset="0"/>
            </a:endParaRPr>
          </a:p>
        </p:txBody>
      </p:sp>
      <p:sp>
        <p:nvSpPr>
          <p:cNvPr id="59" name="文本框 58"/>
          <p:cNvSpPr txBox="1"/>
          <p:nvPr/>
        </p:nvSpPr>
        <p:spPr>
          <a:xfrm>
            <a:off x="3644383" y="4344220"/>
            <a:ext cx="278363" cy="769441"/>
          </a:xfrm>
          <a:prstGeom prst="rect">
            <a:avLst/>
          </a:prstGeom>
          <a:noFill/>
        </p:spPr>
        <p:txBody>
          <a:bodyPr wrap="square" rtlCol="0">
            <a:spAutoFit/>
          </a:bodyPr>
          <a:lstStyle/>
          <a:p>
            <a:r>
              <a:rPr lang="en-US" altLang="zh-CN" sz="4400">
                <a:latin typeface="黑体" panose="02010609060101010101" charset="-122"/>
                <a:ea typeface="黑体" panose="02010609060101010101" charset="-122"/>
                <a:cs typeface="Times New Roman" panose="02020603050405020304" pitchFamily="18" charset="0"/>
              </a:rPr>
              <a:t>4</a:t>
            </a:r>
            <a:endParaRPr lang="zh-CN" altLang="en-US" sz="4400">
              <a:latin typeface="黑体" panose="02010609060101010101" charset="-122"/>
              <a:ea typeface="黑体" panose="02010609060101010101" charset="-122"/>
              <a:cs typeface="Times New Roman" panose="02020603050405020304" pitchFamily="18" charset="0"/>
            </a:endParaRPr>
          </a:p>
        </p:txBody>
      </p:sp>
      <p:sp>
        <p:nvSpPr>
          <p:cNvPr id="60" name="文本框 59"/>
          <p:cNvSpPr txBox="1"/>
          <p:nvPr/>
        </p:nvSpPr>
        <p:spPr>
          <a:xfrm>
            <a:off x="3149860" y="5366246"/>
            <a:ext cx="278363" cy="769441"/>
          </a:xfrm>
          <a:prstGeom prst="rect">
            <a:avLst/>
          </a:prstGeom>
          <a:noFill/>
        </p:spPr>
        <p:txBody>
          <a:bodyPr wrap="square" rtlCol="0">
            <a:spAutoFit/>
          </a:bodyPr>
          <a:lstStyle/>
          <a:p>
            <a:r>
              <a:rPr lang="en-US" altLang="zh-CN" sz="4400">
                <a:latin typeface="黑体" panose="02010609060101010101" charset="-122"/>
                <a:ea typeface="黑体" panose="02010609060101010101" charset="-122"/>
                <a:cs typeface="Times New Roman" panose="02020603050405020304" pitchFamily="18" charset="0"/>
              </a:rPr>
              <a:t>5</a:t>
            </a:r>
            <a:endParaRPr lang="zh-CN" altLang="en-US" sz="4400">
              <a:latin typeface="黑体" panose="02010609060101010101" charset="-122"/>
              <a:ea typeface="黑体" panose="02010609060101010101" charset="-122"/>
              <a:cs typeface="Times New Roman" panose="02020603050405020304" pitchFamily="18" charset="0"/>
            </a:endParaRPr>
          </a:p>
        </p:txBody>
      </p:sp>
      <p:sp>
        <p:nvSpPr>
          <p:cNvPr id="6" name="文本框 5"/>
          <p:cNvSpPr txBox="1"/>
          <p:nvPr/>
        </p:nvSpPr>
        <p:spPr>
          <a:xfrm>
            <a:off x="2270623" y="2834477"/>
            <a:ext cx="877163" cy="1754326"/>
          </a:xfrm>
          <a:prstGeom prst="rect">
            <a:avLst/>
          </a:prstGeom>
          <a:noFill/>
        </p:spPr>
        <p:txBody>
          <a:bodyPr wrap="none" rtlCol="0">
            <a:spAutoFit/>
          </a:bodyPr>
          <a:lstStyle/>
          <a:p>
            <a:r>
              <a:rPr lang="zh-CN" altLang="en-US" sz="5400">
                <a:latin typeface="黑体" panose="02010609060101010101" charset="-122"/>
                <a:ea typeface="黑体" panose="02010609060101010101" charset="-122"/>
              </a:rPr>
              <a:t>目</a:t>
            </a:r>
            <a:endParaRPr lang="en-US" altLang="zh-CN" sz="5400">
              <a:latin typeface="黑体" panose="02010609060101010101" charset="-122"/>
              <a:ea typeface="黑体" panose="02010609060101010101" charset="-122"/>
            </a:endParaRPr>
          </a:p>
          <a:p>
            <a:r>
              <a:rPr lang="zh-CN" altLang="en-US" sz="5400">
                <a:latin typeface="黑体" panose="02010609060101010101" charset="-122"/>
                <a:ea typeface="黑体" panose="02010609060101010101" charset="-122"/>
              </a:rPr>
              <a:t>录</a:t>
            </a:r>
            <a:endParaRPr lang="zh-CN" altLang="en-US" sz="5400">
              <a:latin typeface="黑体" panose="02010609060101010101" charset="-122"/>
              <a:ea typeface="黑体" panose="02010609060101010101"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8"/>
          <p:cNvSpPr txBox="1">
            <a:spLocks noChangeArrowheads="1"/>
          </p:cNvSpPr>
          <p:nvPr/>
        </p:nvSpPr>
        <p:spPr bwMode="auto">
          <a:xfrm>
            <a:off x="354564" y="1111492"/>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None/>
            </a:pPr>
            <a:r>
              <a:rPr lang="en-US" altLang="zh-CN" sz="2400" b="1">
                <a:latin typeface="Times New Roman" panose="02020603050405020304" pitchFamily="18" charset="0"/>
                <a:ea typeface="Kaiti SC" charset="-122"/>
                <a:cs typeface="Times New Roman" panose="02020603050405020304" pitchFamily="18" charset="0"/>
              </a:rPr>
              <a:t>1.</a:t>
            </a:r>
            <a:r>
              <a:rPr lang="zh-CN" altLang="en-US" sz="2400" b="1">
                <a:latin typeface="Times New Roman" panose="02020603050405020304" pitchFamily="18" charset="0"/>
                <a:ea typeface="Kaiti SC" charset="-122"/>
                <a:cs typeface="Times New Roman" panose="02020603050405020304" pitchFamily="18" charset="0"/>
              </a:rPr>
              <a:t>企业基本情况</a:t>
            </a:r>
            <a:endParaRPr lang="zh-CN" altLang="en-US" sz="2400" b="1">
              <a:latin typeface="Times New Roman" panose="02020603050405020304" pitchFamily="18" charset="0"/>
              <a:ea typeface="Kaiti SC" charset="-122"/>
              <a:cs typeface="Times New Roman" panose="02020603050405020304" pitchFamily="18" charset="0"/>
            </a:endParaRPr>
          </a:p>
        </p:txBody>
      </p:sp>
      <p:sp>
        <p:nvSpPr>
          <p:cNvPr id="26627" name="文本框 13"/>
          <p:cNvSpPr txBox="1">
            <a:spLocks noChangeArrowheads="1"/>
          </p:cNvSpPr>
          <p:nvPr/>
        </p:nvSpPr>
        <p:spPr bwMode="auto">
          <a:xfrm>
            <a:off x="389012" y="1650410"/>
            <a:ext cx="11215396" cy="298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ts val="600"/>
              </a:spcBef>
              <a:buClrTx/>
              <a:buNone/>
            </a:pPr>
            <a:r>
              <a:rPr lang="zh-CN" altLang="en-US" sz="2000" b="1">
                <a:latin typeface="Times New Roman" panose="02020603050405020304" pitchFamily="18" charset="0"/>
                <a:ea typeface="Heiti SC Medium" charset="-122"/>
                <a:cs typeface="Times New Roman" panose="02020603050405020304" pitchFamily="18" charset="0"/>
              </a:rPr>
              <a:t>基本情况：</a:t>
            </a:r>
            <a:r>
              <a:rPr lang="zh-CN" altLang="en-US" sz="2000" b="1" u="sng">
                <a:latin typeface="Times New Roman" panose="02020603050405020304" pitchFamily="18" charset="0"/>
                <a:ea typeface="Heiti SC Medium" charset="-122"/>
                <a:cs typeface="Times New Roman" panose="02020603050405020304" pitchFamily="18" charset="0"/>
              </a:rPr>
              <a:t>企业名称</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类型</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地址</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生产经营场所中心经纬度</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占地面积</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主要产品及产能</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主要原辅材料及燃料</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产排污节点</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污染物及污染防治设施</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生产工艺流程图</a:t>
            </a:r>
            <a:r>
              <a:rPr lang="zh-CN" altLang="en-US" sz="2000" b="1">
                <a:latin typeface="Times New Roman" panose="02020603050405020304" pitchFamily="18" charset="0"/>
                <a:ea typeface="Heiti SC Medium" charset="-122"/>
                <a:cs typeface="Times New Roman" panose="02020603050405020304" pitchFamily="18" charset="0"/>
              </a:rPr>
              <a:t>等。</a:t>
            </a:r>
            <a:endParaRPr lang="en-US" altLang="zh-CN" sz="2000" b="1">
              <a:latin typeface="Times New Roman" panose="02020603050405020304" pitchFamily="18" charset="0"/>
              <a:ea typeface="Heiti SC Medium" charset="-122"/>
              <a:cs typeface="Times New Roman" panose="02020603050405020304" pitchFamily="18" charset="0"/>
            </a:endParaRPr>
          </a:p>
          <a:p>
            <a:pPr>
              <a:lnSpc>
                <a:spcPct val="125000"/>
              </a:lnSpc>
              <a:spcBef>
                <a:spcPts val="600"/>
              </a:spcBef>
              <a:buClrTx/>
              <a:buNone/>
            </a:pPr>
            <a:r>
              <a:rPr lang="zh-CN" altLang="en-US" sz="2000" b="1" u="sng">
                <a:solidFill>
                  <a:srgbClr val="FF0000"/>
                </a:solidFill>
                <a:latin typeface="Times New Roman" panose="02020603050405020304" pitchFamily="18" charset="0"/>
                <a:ea typeface="Heiti SC Medium" charset="-122"/>
                <a:cs typeface="Times New Roman" panose="02020603050405020304" pitchFamily="18" charset="0"/>
              </a:rPr>
              <a:t>主要产品及产能：</a:t>
            </a:r>
            <a:r>
              <a:rPr lang="zh-CN" altLang="en-US" sz="2000">
                <a:latin typeface="Times New Roman" panose="02020603050405020304" pitchFamily="18" charset="0"/>
                <a:ea typeface="Heiti SC Medium" charset="-122"/>
                <a:cs typeface="Times New Roman" panose="02020603050405020304" pitchFamily="18" charset="0"/>
              </a:rPr>
              <a:t>主要生产单元、主要工艺、生产设施及设施参数、燃料类型和原料输送系统、备料系统，主要产品设计产能和实际生产产能。</a:t>
            </a:r>
            <a:endParaRPr lang="en-US" altLang="zh-CN" sz="2000">
              <a:latin typeface="Times New Roman" panose="02020603050405020304" pitchFamily="18" charset="0"/>
              <a:ea typeface="Heiti SC Medium" charset="-122"/>
              <a:cs typeface="Times New Roman" panose="02020603050405020304" pitchFamily="18" charset="0"/>
            </a:endParaRPr>
          </a:p>
          <a:p>
            <a:pPr>
              <a:lnSpc>
                <a:spcPct val="125000"/>
              </a:lnSpc>
              <a:spcBef>
                <a:spcPts val="600"/>
              </a:spcBef>
              <a:buClrTx/>
              <a:buNone/>
            </a:pPr>
            <a:r>
              <a:rPr lang="zh-CN" altLang="en-US" sz="2000" b="1" u="sng">
                <a:solidFill>
                  <a:srgbClr val="FF0000"/>
                </a:solidFill>
                <a:latin typeface="Times New Roman" panose="02020603050405020304" pitchFamily="18" charset="0"/>
                <a:ea typeface="Heiti SC Medium" charset="-122"/>
                <a:cs typeface="Times New Roman" panose="02020603050405020304" pitchFamily="18" charset="0"/>
              </a:rPr>
              <a:t>主要原辅材料及燃料：</a:t>
            </a:r>
            <a:r>
              <a:rPr lang="zh-CN" altLang="en-US" sz="2000">
                <a:latin typeface="Times New Roman" panose="02020603050405020304" pitchFamily="18" charset="0"/>
                <a:ea typeface="Heiti SC Medium" charset="-122"/>
                <a:cs typeface="Times New Roman" panose="02020603050405020304" pitchFamily="18" charset="0"/>
              </a:rPr>
              <a:t>原辅材料类别、使用量；燃料种类、消费量。</a:t>
            </a:r>
            <a:endParaRPr lang="en-US" altLang="zh-CN" sz="2000">
              <a:latin typeface="Times New Roman" panose="02020603050405020304" pitchFamily="18" charset="0"/>
              <a:ea typeface="Heiti SC Medium" charset="-122"/>
              <a:cs typeface="Times New Roman" panose="02020603050405020304" pitchFamily="18" charset="0"/>
            </a:endParaRPr>
          </a:p>
          <a:p>
            <a:pPr>
              <a:lnSpc>
                <a:spcPct val="125000"/>
              </a:lnSpc>
              <a:spcBef>
                <a:spcPts val="600"/>
              </a:spcBef>
              <a:buClrTx/>
              <a:buNone/>
            </a:pPr>
            <a:r>
              <a:rPr lang="zh-CN" altLang="en-US" sz="2000" b="1" u="sng">
                <a:solidFill>
                  <a:srgbClr val="FF0000"/>
                </a:solidFill>
                <a:latin typeface="Times New Roman" panose="02020603050405020304" pitchFamily="18" charset="0"/>
                <a:ea typeface="Heiti SC Medium" charset="-122"/>
                <a:cs typeface="Times New Roman" panose="02020603050405020304" pitchFamily="18" charset="0"/>
              </a:rPr>
              <a:t>生产工艺流程图：</a:t>
            </a:r>
            <a:r>
              <a:rPr lang="zh-CN" altLang="en-US" sz="2000">
                <a:latin typeface="Times New Roman" panose="02020603050405020304" pitchFamily="18" charset="0"/>
                <a:ea typeface="Heiti SC Medium" charset="-122"/>
                <a:cs typeface="Times New Roman" panose="02020603050405020304" pitchFamily="18" charset="0"/>
              </a:rPr>
              <a:t>至少应包括主要生产设施（设备）、主要原辅燃料的流向、生产工艺流程、产排污节点、污染物和污染治理设施</a:t>
            </a:r>
            <a:r>
              <a:rPr lang="zh-CN" altLang="en-US" sz="2000">
                <a:solidFill>
                  <a:schemeClr val="tx2"/>
                </a:solidFill>
                <a:latin typeface="Times New Roman" panose="02020603050405020304" pitchFamily="18" charset="0"/>
                <a:ea typeface="Heiti SC Medium" charset="-122"/>
                <a:cs typeface="Times New Roman" panose="02020603050405020304" pitchFamily="18" charset="0"/>
              </a:rPr>
              <a:t>。</a:t>
            </a:r>
            <a:endParaRPr lang="en-US" altLang="zh-CN" sz="2000">
              <a:solidFill>
                <a:schemeClr val="tx2"/>
              </a:solidFill>
              <a:latin typeface="Times New Roman" panose="02020603050405020304" pitchFamily="18" charset="0"/>
              <a:ea typeface="Heiti SC Medium" charset="-122"/>
              <a:cs typeface="Times New Roman" panose="02020603050405020304" pitchFamily="18" charset="0"/>
            </a:endParaRPr>
          </a:p>
        </p:txBody>
      </p:sp>
      <p:sp>
        <p:nvSpPr>
          <p:cNvPr id="6" name="文本框 8"/>
          <p:cNvSpPr txBox="1">
            <a:spLocks noChangeArrowheads="1"/>
          </p:cNvSpPr>
          <p:nvPr/>
        </p:nvSpPr>
        <p:spPr bwMode="auto">
          <a:xfrm>
            <a:off x="389012" y="4860559"/>
            <a:ext cx="2408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zh-CN" sz="2400" b="1">
                <a:latin typeface="Times New Roman" panose="02020603050405020304" pitchFamily="18" charset="0"/>
                <a:ea typeface="Kaiti SC" charset="-122"/>
                <a:cs typeface="Times New Roman" panose="02020603050405020304" pitchFamily="18" charset="0"/>
              </a:rPr>
              <a:t>2.</a:t>
            </a:r>
            <a:r>
              <a:rPr lang="zh-CN" altLang="en-US" sz="2400" b="1">
                <a:latin typeface="Times New Roman" panose="02020603050405020304" pitchFamily="18" charset="0"/>
                <a:ea typeface="Kaiti SC" charset="-122"/>
                <a:cs typeface="Times New Roman" panose="02020603050405020304" pitchFamily="18" charset="0"/>
              </a:rPr>
              <a:t>应急组织机构</a:t>
            </a:r>
            <a:endParaRPr lang="zh-CN" altLang="en-US" sz="2400" b="1">
              <a:latin typeface="Times New Roman" panose="02020603050405020304" pitchFamily="18" charset="0"/>
              <a:ea typeface="Kaiti SC" charset="-122"/>
              <a:cs typeface="Times New Roman" panose="02020603050405020304" pitchFamily="18" charset="0"/>
            </a:endParaRPr>
          </a:p>
        </p:txBody>
      </p:sp>
      <p:sp>
        <p:nvSpPr>
          <p:cNvPr id="7" name="文本框 13"/>
          <p:cNvSpPr txBox="1">
            <a:spLocks noChangeArrowheads="1"/>
          </p:cNvSpPr>
          <p:nvPr/>
        </p:nvSpPr>
        <p:spPr bwMode="auto">
          <a:xfrm>
            <a:off x="354564" y="5322224"/>
            <a:ext cx="112498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b="1">
                <a:latin typeface="Times New Roman" panose="02020603050405020304" pitchFamily="18" charset="0"/>
                <a:ea typeface="Heiti SC Medium" charset="-122"/>
                <a:cs typeface="Times New Roman" panose="02020603050405020304" pitchFamily="18" charset="0"/>
              </a:rPr>
              <a:t>重污染天气应对工作组：</a:t>
            </a:r>
            <a:r>
              <a:rPr lang="zh-CN" altLang="en-US" sz="2000">
                <a:latin typeface="Times New Roman" panose="02020603050405020304" pitchFamily="18" charset="0"/>
                <a:ea typeface="Heiti SC Medium" charset="-122"/>
                <a:cs typeface="Times New Roman" panose="02020603050405020304" pitchFamily="18" charset="0"/>
              </a:rPr>
              <a:t>以公司法人代表或主要负责人为</a:t>
            </a:r>
            <a:r>
              <a:rPr lang="zh-CN" altLang="en-US" sz="2000" u="sng">
                <a:latin typeface="Times New Roman" panose="02020603050405020304" pitchFamily="18" charset="0"/>
                <a:ea typeface="Heiti SC Medium" charset="-122"/>
                <a:cs typeface="Times New Roman" panose="02020603050405020304" pitchFamily="18" charset="0"/>
              </a:rPr>
              <a:t>组长</a:t>
            </a:r>
            <a:r>
              <a:rPr lang="zh-CN" altLang="en-US" sz="2000">
                <a:latin typeface="Times New Roman" panose="02020603050405020304" pitchFamily="18" charset="0"/>
                <a:ea typeface="Heiti SC Medium" charset="-122"/>
                <a:cs typeface="Times New Roman" panose="02020603050405020304" pitchFamily="18" charset="0"/>
              </a:rPr>
              <a:t>，包含</a:t>
            </a:r>
            <a:r>
              <a:rPr lang="zh-CN" altLang="en-US" sz="2000" u="sng">
                <a:latin typeface="Times New Roman" panose="02020603050405020304" pitchFamily="18" charset="0"/>
                <a:ea typeface="Heiti SC Medium" charset="-122"/>
                <a:cs typeface="Times New Roman" panose="02020603050405020304" pitchFamily="18" charset="0"/>
              </a:rPr>
              <a:t>副组长</a:t>
            </a:r>
            <a:r>
              <a:rPr lang="zh-CN" altLang="en-US" sz="2000">
                <a:latin typeface="Times New Roman" panose="02020603050405020304" pitchFamily="18" charset="0"/>
                <a:ea typeface="Heiti SC Medium" charset="-122"/>
                <a:cs typeface="Times New Roman" panose="02020603050405020304" pitchFamily="18" charset="0"/>
              </a:rPr>
              <a:t>（组织落实应急减排和监督检查工作） 、</a:t>
            </a:r>
            <a:r>
              <a:rPr lang="zh-CN" altLang="en-US" sz="2000" u="sng">
                <a:latin typeface="Times New Roman" panose="02020603050405020304" pitchFamily="18" charset="0"/>
                <a:ea typeface="Heiti SC Medium" charset="-122"/>
                <a:cs typeface="Times New Roman" panose="02020603050405020304" pitchFamily="18" charset="0"/>
              </a:rPr>
              <a:t>信息接收员</a:t>
            </a:r>
            <a:r>
              <a:rPr lang="zh-CN" altLang="en-US" sz="2000">
                <a:latin typeface="Times New Roman" panose="02020603050405020304" pitchFamily="18" charset="0"/>
                <a:ea typeface="Heiti SC Medium" charset="-122"/>
                <a:cs typeface="Times New Roman" panose="02020603050405020304" pitchFamily="18" charset="0"/>
              </a:rPr>
              <a:t>、</a:t>
            </a:r>
            <a:r>
              <a:rPr lang="zh-CN" altLang="en-US" sz="2000" u="sng">
                <a:latin typeface="Times New Roman" panose="02020603050405020304" pitchFamily="18" charset="0"/>
                <a:ea typeface="Heiti SC Medium" charset="-122"/>
                <a:cs typeface="Times New Roman" panose="02020603050405020304" pitchFamily="18" charset="0"/>
              </a:rPr>
              <a:t>记录员</a:t>
            </a:r>
            <a:r>
              <a:rPr lang="zh-CN" altLang="en-US" sz="2000">
                <a:latin typeface="Times New Roman" panose="02020603050405020304" pitchFamily="18" charset="0"/>
                <a:ea typeface="Heiti SC Medium" charset="-122"/>
                <a:cs typeface="Times New Roman" panose="02020603050405020304" pitchFamily="18" charset="0"/>
              </a:rPr>
              <a:t>及</a:t>
            </a:r>
            <a:r>
              <a:rPr lang="zh-CN" altLang="en-US" sz="2000" u="sng">
                <a:latin typeface="Times New Roman" panose="02020603050405020304" pitchFamily="18" charset="0"/>
                <a:ea typeface="Heiti SC Medium" charset="-122"/>
                <a:cs typeface="Times New Roman" panose="02020603050405020304" pitchFamily="18" charset="0"/>
              </a:rPr>
              <a:t>措施执行员</a:t>
            </a:r>
            <a:r>
              <a:rPr lang="zh-CN" altLang="en-US" sz="2000">
                <a:latin typeface="Times New Roman" panose="02020603050405020304" pitchFamily="18" charset="0"/>
                <a:ea typeface="Heiti SC Medium" charset="-122"/>
                <a:cs typeface="Times New Roman" panose="02020603050405020304" pitchFamily="18" charset="0"/>
              </a:rPr>
              <a:t>（各生产车间主任）等，（记录员和信息接收员建议为不同人员）</a:t>
            </a:r>
            <a:r>
              <a:rPr lang="zh-CN" altLang="en-US" sz="2000" b="1">
                <a:latin typeface="Times New Roman" panose="02020603050405020304" pitchFamily="18" charset="0"/>
                <a:ea typeface="Heiti SC Medium" charset="-122"/>
                <a:cs typeface="Times New Roman" panose="02020603050405020304" pitchFamily="18" charset="0"/>
              </a:rPr>
              <a:t>。</a:t>
            </a:r>
            <a:endParaRPr lang="zh-CN" altLang="en-US" sz="2000" b="1">
              <a:latin typeface="Times New Roman" panose="02020603050405020304" pitchFamily="18" charset="0"/>
              <a:ea typeface="Heiti SC Medium" charset="-122"/>
              <a:cs typeface="Times New Roman" panose="02020603050405020304" pitchFamily="18" charset="0"/>
            </a:endParaRPr>
          </a:p>
        </p:txBody>
      </p:sp>
      <p:sp>
        <p:nvSpPr>
          <p:cNvPr id="2" name="矩形 1"/>
          <p:cNvSpPr/>
          <p:nvPr/>
        </p:nvSpPr>
        <p:spPr>
          <a:xfrm>
            <a:off x="354564" y="1650410"/>
            <a:ext cx="11386682" cy="3095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3" name="矩形 2"/>
          <p:cNvSpPr/>
          <p:nvPr/>
        </p:nvSpPr>
        <p:spPr>
          <a:xfrm>
            <a:off x="371788" y="5362097"/>
            <a:ext cx="11352234" cy="12066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5" name="文本框 60"/>
          <p:cNvSpPr txBox="1">
            <a:spLocks noChangeArrowheads="1"/>
          </p:cNvSpPr>
          <p:nvPr/>
        </p:nvSpPr>
        <p:spPr bwMode="auto">
          <a:xfrm>
            <a:off x="1517015" y="109855"/>
            <a:ext cx="9155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zh-CN" sz="4000" b="1">
                <a:latin typeface="微软雅黑" panose="020B0503020204020204" charset="-122"/>
                <a:ea typeface="微软雅黑" panose="020B0503020204020204" charset="-122"/>
              </a:rPr>
              <a:t> </a:t>
            </a:r>
            <a:r>
              <a:rPr sz="4000" b="1">
                <a:latin typeface="微软雅黑" panose="020B0503020204020204" charset="-122"/>
                <a:ea typeface="微软雅黑" panose="020B0503020204020204" charset="-122"/>
              </a:rPr>
              <a:t>企业一厂一策应急操作方案构成</a:t>
            </a:r>
            <a:endParaRPr sz="4000" b="1">
              <a:latin typeface="微软雅黑" panose="020B0503020204020204" charset="-122"/>
              <a:ea typeface="微软雅黑" panose="020B0503020204020204" charset="-122"/>
            </a:endParaRPr>
          </a:p>
        </p:txBody>
      </p:sp>
      <p:sp>
        <p:nvSpPr>
          <p:cNvPr id="10" name="矩形 9"/>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8"/>
          <p:cNvSpPr txBox="1">
            <a:spLocks noChangeArrowheads="1"/>
          </p:cNvSpPr>
          <p:nvPr/>
        </p:nvSpPr>
        <p:spPr bwMode="auto">
          <a:xfrm>
            <a:off x="354564" y="1111492"/>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None/>
            </a:pPr>
            <a:r>
              <a:rPr lang="en-US" altLang="zh-CN" sz="2400" b="1">
                <a:latin typeface="Times New Roman" panose="02020603050405020304" pitchFamily="18" charset="0"/>
                <a:ea typeface="Kaiti SC" charset="-122"/>
                <a:cs typeface="Times New Roman" panose="02020603050405020304" pitchFamily="18" charset="0"/>
              </a:rPr>
              <a:t>1.</a:t>
            </a:r>
            <a:r>
              <a:rPr lang="zh-CN" altLang="en-US" sz="2400" b="1">
                <a:latin typeface="Times New Roman" panose="02020603050405020304" pitchFamily="18" charset="0"/>
                <a:ea typeface="Kaiti SC" charset="-122"/>
                <a:cs typeface="Times New Roman" panose="02020603050405020304" pitchFamily="18" charset="0"/>
              </a:rPr>
              <a:t>企业基本情况</a:t>
            </a:r>
            <a:endParaRPr lang="zh-CN" altLang="en-US" sz="2400" b="1">
              <a:latin typeface="Times New Roman" panose="02020603050405020304" pitchFamily="18" charset="0"/>
              <a:ea typeface="Kaiti SC" charset="-122"/>
              <a:cs typeface="Times New Roman" panose="02020603050405020304" pitchFamily="18" charset="0"/>
            </a:endParaRPr>
          </a:p>
        </p:txBody>
      </p:sp>
      <p:sp>
        <p:nvSpPr>
          <p:cNvPr id="26627" name="文本框 13"/>
          <p:cNvSpPr txBox="1">
            <a:spLocks noChangeArrowheads="1"/>
          </p:cNvSpPr>
          <p:nvPr/>
        </p:nvSpPr>
        <p:spPr bwMode="auto">
          <a:xfrm>
            <a:off x="389012" y="1650410"/>
            <a:ext cx="11215396" cy="298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ts val="600"/>
              </a:spcBef>
              <a:buClrTx/>
              <a:buNone/>
            </a:pPr>
            <a:r>
              <a:rPr lang="zh-CN" altLang="en-US" sz="2000" b="1">
                <a:latin typeface="Times New Roman" panose="02020603050405020304" pitchFamily="18" charset="0"/>
                <a:ea typeface="Heiti SC Medium" charset="-122"/>
                <a:cs typeface="Times New Roman" panose="02020603050405020304" pitchFamily="18" charset="0"/>
              </a:rPr>
              <a:t>基本情况：</a:t>
            </a:r>
            <a:r>
              <a:rPr lang="zh-CN" altLang="en-US" sz="2000" b="1" u="sng">
                <a:latin typeface="Times New Roman" panose="02020603050405020304" pitchFamily="18" charset="0"/>
                <a:ea typeface="Heiti SC Medium" charset="-122"/>
                <a:cs typeface="Times New Roman" panose="02020603050405020304" pitchFamily="18" charset="0"/>
              </a:rPr>
              <a:t>企业名称</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类型</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地址</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生产经营场所中心经纬度</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占地面积</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主要产品及产能</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主要原辅材料及燃料</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产排污节点</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污染物及污染防治设施</a:t>
            </a:r>
            <a:r>
              <a:rPr lang="zh-CN" altLang="en-US" sz="2000" b="1">
                <a:latin typeface="Times New Roman" panose="02020603050405020304" pitchFamily="18" charset="0"/>
                <a:ea typeface="Heiti SC Medium" charset="-122"/>
                <a:cs typeface="Times New Roman" panose="02020603050405020304" pitchFamily="18" charset="0"/>
              </a:rPr>
              <a:t>、</a:t>
            </a:r>
            <a:r>
              <a:rPr lang="zh-CN" altLang="en-US" sz="2000" b="1" u="sng">
                <a:latin typeface="Times New Roman" panose="02020603050405020304" pitchFamily="18" charset="0"/>
                <a:ea typeface="Heiti SC Medium" charset="-122"/>
                <a:cs typeface="Times New Roman" panose="02020603050405020304" pitchFamily="18" charset="0"/>
              </a:rPr>
              <a:t>生产工艺流程图</a:t>
            </a:r>
            <a:r>
              <a:rPr lang="zh-CN" altLang="en-US" sz="2000" b="1">
                <a:latin typeface="Times New Roman" panose="02020603050405020304" pitchFamily="18" charset="0"/>
                <a:ea typeface="Heiti SC Medium" charset="-122"/>
                <a:cs typeface="Times New Roman" panose="02020603050405020304" pitchFamily="18" charset="0"/>
              </a:rPr>
              <a:t>等。</a:t>
            </a:r>
            <a:endParaRPr lang="en-US" altLang="zh-CN" sz="2000" b="1">
              <a:latin typeface="Times New Roman" panose="02020603050405020304" pitchFamily="18" charset="0"/>
              <a:ea typeface="Heiti SC Medium" charset="-122"/>
              <a:cs typeface="Times New Roman" panose="02020603050405020304" pitchFamily="18" charset="0"/>
            </a:endParaRPr>
          </a:p>
          <a:p>
            <a:pPr>
              <a:lnSpc>
                <a:spcPct val="125000"/>
              </a:lnSpc>
              <a:spcBef>
                <a:spcPts val="600"/>
              </a:spcBef>
              <a:buClrTx/>
              <a:buNone/>
            </a:pPr>
            <a:r>
              <a:rPr lang="zh-CN" altLang="en-US" sz="2000" b="1" u="sng">
                <a:solidFill>
                  <a:srgbClr val="FF0000"/>
                </a:solidFill>
                <a:latin typeface="Times New Roman" panose="02020603050405020304" pitchFamily="18" charset="0"/>
                <a:ea typeface="Heiti SC Medium" charset="-122"/>
                <a:cs typeface="Times New Roman" panose="02020603050405020304" pitchFamily="18" charset="0"/>
              </a:rPr>
              <a:t>主要产品及产能：</a:t>
            </a:r>
            <a:r>
              <a:rPr lang="zh-CN" altLang="en-US" sz="2000">
                <a:latin typeface="Times New Roman" panose="02020603050405020304" pitchFamily="18" charset="0"/>
                <a:ea typeface="Heiti SC Medium" charset="-122"/>
                <a:cs typeface="Times New Roman" panose="02020603050405020304" pitchFamily="18" charset="0"/>
              </a:rPr>
              <a:t>主要生产单元、主要工艺、生产设施及设施参数、燃料类型和原料输送系统、备料系统，主要产品设计产能和实际生产产能。</a:t>
            </a:r>
            <a:endParaRPr lang="en-US" altLang="zh-CN" sz="2000">
              <a:latin typeface="Times New Roman" panose="02020603050405020304" pitchFamily="18" charset="0"/>
              <a:ea typeface="Heiti SC Medium" charset="-122"/>
              <a:cs typeface="Times New Roman" panose="02020603050405020304" pitchFamily="18" charset="0"/>
            </a:endParaRPr>
          </a:p>
          <a:p>
            <a:pPr>
              <a:lnSpc>
                <a:spcPct val="125000"/>
              </a:lnSpc>
              <a:spcBef>
                <a:spcPts val="600"/>
              </a:spcBef>
              <a:buClrTx/>
              <a:buNone/>
            </a:pPr>
            <a:r>
              <a:rPr lang="zh-CN" altLang="en-US" sz="2000" b="1" u="sng">
                <a:solidFill>
                  <a:srgbClr val="FF0000"/>
                </a:solidFill>
                <a:latin typeface="Times New Roman" panose="02020603050405020304" pitchFamily="18" charset="0"/>
                <a:ea typeface="Heiti SC Medium" charset="-122"/>
                <a:cs typeface="Times New Roman" panose="02020603050405020304" pitchFamily="18" charset="0"/>
              </a:rPr>
              <a:t>主要原辅材料及燃料：</a:t>
            </a:r>
            <a:r>
              <a:rPr lang="zh-CN" altLang="en-US" sz="2000">
                <a:latin typeface="Times New Roman" panose="02020603050405020304" pitchFamily="18" charset="0"/>
                <a:ea typeface="Heiti SC Medium" charset="-122"/>
                <a:cs typeface="Times New Roman" panose="02020603050405020304" pitchFamily="18" charset="0"/>
              </a:rPr>
              <a:t>原辅材料类别、使用量；燃料种类、消费量。</a:t>
            </a:r>
            <a:endParaRPr lang="en-US" altLang="zh-CN" sz="2000">
              <a:latin typeface="Times New Roman" panose="02020603050405020304" pitchFamily="18" charset="0"/>
              <a:ea typeface="Heiti SC Medium" charset="-122"/>
              <a:cs typeface="Times New Roman" panose="02020603050405020304" pitchFamily="18" charset="0"/>
            </a:endParaRPr>
          </a:p>
          <a:p>
            <a:pPr>
              <a:lnSpc>
                <a:spcPct val="125000"/>
              </a:lnSpc>
              <a:spcBef>
                <a:spcPts val="600"/>
              </a:spcBef>
              <a:buClrTx/>
              <a:buNone/>
            </a:pPr>
            <a:r>
              <a:rPr lang="zh-CN" altLang="en-US" sz="2000" b="1" u="sng">
                <a:solidFill>
                  <a:srgbClr val="FF0000"/>
                </a:solidFill>
                <a:latin typeface="Times New Roman" panose="02020603050405020304" pitchFamily="18" charset="0"/>
                <a:ea typeface="Heiti SC Medium" charset="-122"/>
                <a:cs typeface="Times New Roman" panose="02020603050405020304" pitchFamily="18" charset="0"/>
              </a:rPr>
              <a:t>生产工艺流程图：</a:t>
            </a:r>
            <a:r>
              <a:rPr lang="zh-CN" altLang="en-US" sz="2000">
                <a:latin typeface="Times New Roman" panose="02020603050405020304" pitchFamily="18" charset="0"/>
                <a:ea typeface="Heiti SC Medium" charset="-122"/>
                <a:cs typeface="Times New Roman" panose="02020603050405020304" pitchFamily="18" charset="0"/>
              </a:rPr>
              <a:t>至少应包括主要生产设施（设备）、主要原辅燃料的流向、生产工艺流程、产排污节点、污染物和污染治理设施</a:t>
            </a:r>
            <a:r>
              <a:rPr lang="zh-CN" altLang="en-US" sz="2000">
                <a:solidFill>
                  <a:schemeClr val="tx2"/>
                </a:solidFill>
                <a:latin typeface="Times New Roman" panose="02020603050405020304" pitchFamily="18" charset="0"/>
                <a:ea typeface="Heiti SC Medium" charset="-122"/>
                <a:cs typeface="Times New Roman" panose="02020603050405020304" pitchFamily="18" charset="0"/>
              </a:rPr>
              <a:t>。</a:t>
            </a:r>
            <a:endParaRPr lang="en-US" altLang="zh-CN" sz="2000">
              <a:solidFill>
                <a:schemeClr val="tx2"/>
              </a:solidFill>
              <a:latin typeface="Times New Roman" panose="02020603050405020304" pitchFamily="18" charset="0"/>
              <a:ea typeface="Heiti SC Medium" charset="-122"/>
              <a:cs typeface="Times New Roman" panose="02020603050405020304" pitchFamily="18" charset="0"/>
            </a:endParaRPr>
          </a:p>
        </p:txBody>
      </p:sp>
      <p:sp>
        <p:nvSpPr>
          <p:cNvPr id="6" name="文本框 8"/>
          <p:cNvSpPr txBox="1">
            <a:spLocks noChangeArrowheads="1"/>
          </p:cNvSpPr>
          <p:nvPr/>
        </p:nvSpPr>
        <p:spPr bwMode="auto">
          <a:xfrm>
            <a:off x="389012" y="4860559"/>
            <a:ext cx="2408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zh-CN" sz="2400" b="1">
                <a:latin typeface="Times New Roman" panose="02020603050405020304" pitchFamily="18" charset="0"/>
                <a:ea typeface="Kaiti SC" charset="-122"/>
                <a:cs typeface="Times New Roman" panose="02020603050405020304" pitchFamily="18" charset="0"/>
              </a:rPr>
              <a:t>2.</a:t>
            </a:r>
            <a:r>
              <a:rPr lang="zh-CN" altLang="en-US" sz="2400" b="1">
                <a:latin typeface="Times New Roman" panose="02020603050405020304" pitchFamily="18" charset="0"/>
                <a:ea typeface="Kaiti SC" charset="-122"/>
                <a:cs typeface="Times New Roman" panose="02020603050405020304" pitchFamily="18" charset="0"/>
              </a:rPr>
              <a:t>应急组织机构</a:t>
            </a:r>
            <a:endParaRPr lang="zh-CN" altLang="en-US" sz="2400" b="1">
              <a:latin typeface="Times New Roman" panose="02020603050405020304" pitchFamily="18" charset="0"/>
              <a:ea typeface="Kaiti SC" charset="-122"/>
              <a:cs typeface="Times New Roman" panose="02020603050405020304" pitchFamily="18" charset="0"/>
            </a:endParaRPr>
          </a:p>
        </p:txBody>
      </p:sp>
      <p:sp>
        <p:nvSpPr>
          <p:cNvPr id="7" name="文本框 13"/>
          <p:cNvSpPr txBox="1">
            <a:spLocks noChangeArrowheads="1"/>
          </p:cNvSpPr>
          <p:nvPr/>
        </p:nvSpPr>
        <p:spPr bwMode="auto">
          <a:xfrm>
            <a:off x="354564" y="5322224"/>
            <a:ext cx="112498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b="1">
                <a:latin typeface="Times New Roman" panose="02020603050405020304" pitchFamily="18" charset="0"/>
                <a:ea typeface="Heiti SC Medium" charset="-122"/>
                <a:cs typeface="Times New Roman" panose="02020603050405020304" pitchFamily="18" charset="0"/>
              </a:rPr>
              <a:t>重污染天气应对工作组：</a:t>
            </a:r>
            <a:r>
              <a:rPr lang="zh-CN" altLang="en-US" sz="2000">
                <a:latin typeface="Times New Roman" panose="02020603050405020304" pitchFamily="18" charset="0"/>
                <a:ea typeface="Heiti SC Medium" charset="-122"/>
                <a:cs typeface="Times New Roman" panose="02020603050405020304" pitchFamily="18" charset="0"/>
              </a:rPr>
              <a:t>以公司法人代表或主要负责人为</a:t>
            </a:r>
            <a:r>
              <a:rPr lang="zh-CN" altLang="en-US" sz="2000" u="sng">
                <a:latin typeface="Times New Roman" panose="02020603050405020304" pitchFamily="18" charset="0"/>
                <a:ea typeface="Heiti SC Medium" charset="-122"/>
                <a:cs typeface="Times New Roman" panose="02020603050405020304" pitchFamily="18" charset="0"/>
              </a:rPr>
              <a:t>组长</a:t>
            </a:r>
            <a:r>
              <a:rPr lang="zh-CN" altLang="en-US" sz="2000">
                <a:latin typeface="Times New Roman" panose="02020603050405020304" pitchFamily="18" charset="0"/>
                <a:ea typeface="Heiti SC Medium" charset="-122"/>
                <a:cs typeface="Times New Roman" panose="02020603050405020304" pitchFamily="18" charset="0"/>
              </a:rPr>
              <a:t>，包含</a:t>
            </a:r>
            <a:r>
              <a:rPr lang="zh-CN" altLang="en-US" sz="2000" u="sng">
                <a:latin typeface="Times New Roman" panose="02020603050405020304" pitchFamily="18" charset="0"/>
                <a:ea typeface="Heiti SC Medium" charset="-122"/>
                <a:cs typeface="Times New Roman" panose="02020603050405020304" pitchFamily="18" charset="0"/>
              </a:rPr>
              <a:t>副组长</a:t>
            </a:r>
            <a:r>
              <a:rPr lang="zh-CN" altLang="en-US" sz="2000">
                <a:latin typeface="Times New Roman" panose="02020603050405020304" pitchFamily="18" charset="0"/>
                <a:ea typeface="Heiti SC Medium" charset="-122"/>
                <a:cs typeface="Times New Roman" panose="02020603050405020304" pitchFamily="18" charset="0"/>
              </a:rPr>
              <a:t>（组织落实应急减排和监督检查工作） 、</a:t>
            </a:r>
            <a:r>
              <a:rPr lang="zh-CN" altLang="en-US" sz="2000" u="sng">
                <a:latin typeface="Times New Roman" panose="02020603050405020304" pitchFamily="18" charset="0"/>
                <a:ea typeface="Heiti SC Medium" charset="-122"/>
                <a:cs typeface="Times New Roman" panose="02020603050405020304" pitchFamily="18" charset="0"/>
              </a:rPr>
              <a:t>信息接收员</a:t>
            </a:r>
            <a:r>
              <a:rPr lang="zh-CN" altLang="en-US" sz="2000">
                <a:latin typeface="Times New Roman" panose="02020603050405020304" pitchFamily="18" charset="0"/>
                <a:ea typeface="Heiti SC Medium" charset="-122"/>
                <a:cs typeface="Times New Roman" panose="02020603050405020304" pitchFamily="18" charset="0"/>
              </a:rPr>
              <a:t>、</a:t>
            </a:r>
            <a:r>
              <a:rPr lang="zh-CN" altLang="en-US" sz="2000" u="sng">
                <a:latin typeface="Times New Roman" panose="02020603050405020304" pitchFamily="18" charset="0"/>
                <a:ea typeface="Heiti SC Medium" charset="-122"/>
                <a:cs typeface="Times New Roman" panose="02020603050405020304" pitchFamily="18" charset="0"/>
              </a:rPr>
              <a:t>记录员</a:t>
            </a:r>
            <a:r>
              <a:rPr lang="zh-CN" altLang="en-US" sz="2000">
                <a:latin typeface="Times New Roman" panose="02020603050405020304" pitchFamily="18" charset="0"/>
                <a:ea typeface="Heiti SC Medium" charset="-122"/>
                <a:cs typeface="Times New Roman" panose="02020603050405020304" pitchFamily="18" charset="0"/>
              </a:rPr>
              <a:t>及</a:t>
            </a:r>
            <a:r>
              <a:rPr lang="zh-CN" altLang="en-US" sz="2000" u="sng">
                <a:latin typeface="Times New Roman" panose="02020603050405020304" pitchFamily="18" charset="0"/>
                <a:ea typeface="Heiti SC Medium" charset="-122"/>
                <a:cs typeface="Times New Roman" panose="02020603050405020304" pitchFamily="18" charset="0"/>
              </a:rPr>
              <a:t>措施执行员</a:t>
            </a:r>
            <a:r>
              <a:rPr lang="zh-CN" altLang="en-US" sz="2000">
                <a:latin typeface="Times New Roman" panose="02020603050405020304" pitchFamily="18" charset="0"/>
                <a:ea typeface="Heiti SC Medium" charset="-122"/>
                <a:cs typeface="Times New Roman" panose="02020603050405020304" pitchFamily="18" charset="0"/>
              </a:rPr>
              <a:t>（各生产车间主任）等，（记录员和信息接收员建议为不同人员）</a:t>
            </a:r>
            <a:r>
              <a:rPr lang="zh-CN" altLang="en-US" sz="2000" b="1">
                <a:latin typeface="Times New Roman" panose="02020603050405020304" pitchFamily="18" charset="0"/>
                <a:ea typeface="Heiti SC Medium" charset="-122"/>
                <a:cs typeface="Times New Roman" panose="02020603050405020304" pitchFamily="18" charset="0"/>
              </a:rPr>
              <a:t>。</a:t>
            </a:r>
            <a:endParaRPr lang="zh-CN" altLang="en-US" sz="2000" b="1">
              <a:latin typeface="Times New Roman" panose="02020603050405020304" pitchFamily="18" charset="0"/>
              <a:ea typeface="Heiti SC Medium" charset="-122"/>
              <a:cs typeface="Times New Roman" panose="02020603050405020304" pitchFamily="18" charset="0"/>
            </a:endParaRPr>
          </a:p>
        </p:txBody>
      </p:sp>
      <p:sp>
        <p:nvSpPr>
          <p:cNvPr id="2" name="矩形 1"/>
          <p:cNvSpPr/>
          <p:nvPr/>
        </p:nvSpPr>
        <p:spPr>
          <a:xfrm>
            <a:off x="354564" y="1650410"/>
            <a:ext cx="11386682" cy="3095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3" name="矩形 2"/>
          <p:cNvSpPr/>
          <p:nvPr/>
        </p:nvSpPr>
        <p:spPr>
          <a:xfrm>
            <a:off x="371788" y="5362097"/>
            <a:ext cx="11352234" cy="12066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5" name="文本框 60"/>
          <p:cNvSpPr txBox="1">
            <a:spLocks noChangeArrowheads="1"/>
          </p:cNvSpPr>
          <p:nvPr/>
        </p:nvSpPr>
        <p:spPr bwMode="auto">
          <a:xfrm>
            <a:off x="1517015" y="109855"/>
            <a:ext cx="9155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zh-CN" sz="4000" b="1">
                <a:latin typeface="微软雅黑" panose="020B0503020204020204" charset="-122"/>
                <a:ea typeface="微软雅黑" panose="020B0503020204020204" charset="-122"/>
              </a:rPr>
              <a:t> </a:t>
            </a:r>
            <a:r>
              <a:rPr sz="4000" b="1">
                <a:latin typeface="微软雅黑" panose="020B0503020204020204" charset="-122"/>
                <a:ea typeface="微软雅黑" panose="020B0503020204020204" charset="-122"/>
              </a:rPr>
              <a:t>企业一厂一策应急操作方案构成</a:t>
            </a:r>
            <a:endParaRPr sz="4000" b="1">
              <a:latin typeface="微软雅黑" panose="020B0503020204020204" charset="-122"/>
              <a:ea typeface="微软雅黑" panose="020B0503020204020204" charset="-122"/>
            </a:endParaRPr>
          </a:p>
        </p:txBody>
      </p:sp>
      <p:sp>
        <p:nvSpPr>
          <p:cNvPr id="10" name="矩形 9"/>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8"/>
          <p:cNvSpPr txBox="1">
            <a:spLocks noChangeArrowheads="1"/>
          </p:cNvSpPr>
          <p:nvPr/>
        </p:nvSpPr>
        <p:spPr bwMode="auto">
          <a:xfrm>
            <a:off x="342139" y="1094087"/>
            <a:ext cx="25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None/>
            </a:pPr>
            <a:r>
              <a:rPr lang="en-US" altLang="zh-CN" sz="2400" b="1">
                <a:latin typeface="Times New Roman" panose="02020603050405020304" pitchFamily="18" charset="0"/>
                <a:ea typeface="Kaiti SC" charset="-122"/>
                <a:cs typeface="Times New Roman" panose="02020603050405020304" pitchFamily="18" charset="0"/>
              </a:rPr>
              <a:t>3.</a:t>
            </a:r>
            <a:r>
              <a:rPr lang="zh-CN" altLang="en-US" sz="2400" b="1">
                <a:latin typeface="Times New Roman" panose="02020603050405020304" pitchFamily="18" charset="0"/>
                <a:ea typeface="Kaiti SC" charset="-122"/>
                <a:cs typeface="Times New Roman" panose="02020603050405020304" pitchFamily="18" charset="0"/>
              </a:rPr>
              <a:t>预警响应机制</a:t>
            </a:r>
            <a:endParaRPr lang="zh-CN" altLang="en-US" sz="1400" b="1">
              <a:latin typeface="Times New Roman" panose="02020603050405020304" pitchFamily="18" charset="0"/>
              <a:ea typeface="Kaiti SC" charset="-122"/>
              <a:cs typeface="Times New Roman" panose="02020603050405020304" pitchFamily="18" charset="0"/>
            </a:endParaRPr>
          </a:p>
        </p:txBody>
      </p:sp>
      <p:sp>
        <p:nvSpPr>
          <p:cNvPr id="29701" name="文本框 19"/>
          <p:cNvSpPr txBox="1">
            <a:spLocks noChangeArrowheads="1"/>
          </p:cNvSpPr>
          <p:nvPr/>
        </p:nvSpPr>
        <p:spPr bwMode="auto">
          <a:xfrm>
            <a:off x="342139" y="1589433"/>
            <a:ext cx="40480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ClrTx/>
              <a:buFont typeface="Wingdings" panose="05000000000000000000" pitchFamily="2" charset="2"/>
              <a:buChar char="ü"/>
            </a:pPr>
            <a:r>
              <a:rPr lang="zh-CN" altLang="en-US" sz="2000" b="1">
                <a:latin typeface="Times New Roman" panose="02020603050405020304" pitchFamily="18" charset="0"/>
                <a:ea typeface="华文仿宋" panose="02010600040101010101" charset="-122"/>
                <a:cs typeface="Times New Roman" panose="02020603050405020304" pitchFamily="18" charset="0"/>
              </a:rPr>
              <a:t>重污染天气预警启动流程</a:t>
            </a:r>
            <a:endParaRPr lang="zh-CN" altLang="en-US" sz="1800" b="1">
              <a:latin typeface="Times New Roman" panose="02020603050405020304" pitchFamily="18" charset="0"/>
              <a:ea typeface="华文仿宋" panose="02010600040101010101" charset="-122"/>
              <a:cs typeface="Times New Roman" panose="02020603050405020304" pitchFamily="18" charset="0"/>
            </a:endParaRPr>
          </a:p>
        </p:txBody>
      </p:sp>
      <p:sp>
        <p:nvSpPr>
          <p:cNvPr id="29702" name="文本框 20"/>
          <p:cNvSpPr txBox="1">
            <a:spLocks noChangeArrowheads="1"/>
          </p:cNvSpPr>
          <p:nvPr/>
        </p:nvSpPr>
        <p:spPr bwMode="auto">
          <a:xfrm>
            <a:off x="370688" y="2059981"/>
            <a:ext cx="11178074" cy="159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预警接收员收到政府预警响应通知，提交至应急组组长，由组长发布应急响应命令，由副组长组织落实企业具体应急响应工作；信息记录员完整记录企业应急响应级别、响应时间、响应措施等信息，留档备查。</a:t>
            </a:r>
            <a:endParaRPr lang="zh-CN" altLang="en-US" sz="2000">
              <a:latin typeface="Times New Roman" panose="02020603050405020304" pitchFamily="18" charset="0"/>
              <a:ea typeface="Heiti SC Medium" charset="-122"/>
              <a:cs typeface="Times New Roman" panose="02020603050405020304" pitchFamily="18" charset="0"/>
            </a:endParaRPr>
          </a:p>
          <a:p>
            <a:pPr>
              <a:lnSpc>
                <a:spcPct val="125000"/>
              </a:lnSpc>
              <a:spcBef>
                <a:spcPct val="0"/>
              </a:spcBef>
              <a:buClrTx/>
              <a:buFont typeface="Arial" panose="020B0604020202020204" pitchFamily="34" charset="0"/>
              <a:buNone/>
            </a:pPr>
            <a:r>
              <a:rPr lang="zh-CN" altLang="en-US" sz="2000">
                <a:latin typeface="Times New Roman" panose="02020603050405020304" pitchFamily="18" charset="0"/>
                <a:ea typeface="Heiti SC Medium" charset="-122"/>
                <a:cs typeface="Times New Roman" panose="02020603050405020304" pitchFamily="18" charset="0"/>
              </a:rPr>
              <a:t>企业根据政府部门发布的预警响应通知及时、合理安排企业生产任务，落实企业应急减排目标。</a:t>
            </a:r>
            <a:endParaRPr lang="zh-CN" altLang="en-US" sz="2000">
              <a:latin typeface="Times New Roman" panose="02020603050405020304" pitchFamily="18" charset="0"/>
              <a:ea typeface="Heiti SC Medium" charset="-122"/>
              <a:cs typeface="Times New Roman" panose="02020603050405020304" pitchFamily="18" charset="0"/>
            </a:endParaRPr>
          </a:p>
        </p:txBody>
      </p:sp>
      <p:sp>
        <p:nvSpPr>
          <p:cNvPr id="8" name="文本框 19"/>
          <p:cNvSpPr txBox="1">
            <a:spLocks noChangeArrowheads="1"/>
          </p:cNvSpPr>
          <p:nvPr/>
        </p:nvSpPr>
        <p:spPr bwMode="auto">
          <a:xfrm>
            <a:off x="346499" y="3934639"/>
            <a:ext cx="40480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ClrTx/>
              <a:buFont typeface="Wingdings" panose="05000000000000000000" pitchFamily="2" charset="2"/>
              <a:buChar char="ü"/>
            </a:pPr>
            <a:r>
              <a:rPr lang="zh-CN" altLang="en-US" sz="2000" b="1">
                <a:latin typeface="Times New Roman" panose="02020603050405020304" pitchFamily="18" charset="0"/>
                <a:ea typeface="华文仿宋" panose="02010600040101010101" charset="-122"/>
                <a:cs typeface="Times New Roman" panose="02020603050405020304" pitchFamily="18" charset="0"/>
              </a:rPr>
              <a:t>预警级别调整流程</a:t>
            </a:r>
            <a:endParaRPr lang="zh-CN" altLang="en-US" sz="1800" b="1">
              <a:latin typeface="Times New Roman" panose="02020603050405020304" pitchFamily="18" charset="0"/>
              <a:ea typeface="华文仿宋" panose="02010600040101010101" charset="-122"/>
              <a:cs typeface="Times New Roman" panose="02020603050405020304" pitchFamily="18" charset="0"/>
            </a:endParaRPr>
          </a:p>
        </p:txBody>
      </p:sp>
      <p:sp>
        <p:nvSpPr>
          <p:cNvPr id="9" name="文本框 17"/>
          <p:cNvSpPr txBox="1">
            <a:spLocks noChangeArrowheads="1"/>
          </p:cNvSpPr>
          <p:nvPr/>
        </p:nvSpPr>
        <p:spPr bwMode="auto">
          <a:xfrm>
            <a:off x="370688" y="4533315"/>
            <a:ext cx="11178073" cy="82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根据政府部门发布预警级别调整通知，企业按照预警启动流程发布预警调整信息，调整企业落实该级别应急减排措施。</a:t>
            </a:r>
            <a:endParaRPr lang="zh-CN" altLang="en-US" sz="2400">
              <a:latin typeface="Times New Roman" panose="02020603050405020304" pitchFamily="18" charset="0"/>
              <a:ea typeface="Heiti SC Medium" charset="-122"/>
              <a:cs typeface="Times New Roman" panose="02020603050405020304" pitchFamily="18" charset="0"/>
            </a:endParaRPr>
          </a:p>
        </p:txBody>
      </p:sp>
      <p:sp>
        <p:nvSpPr>
          <p:cNvPr id="10" name="文本框 19"/>
          <p:cNvSpPr txBox="1">
            <a:spLocks noChangeArrowheads="1"/>
          </p:cNvSpPr>
          <p:nvPr/>
        </p:nvSpPr>
        <p:spPr bwMode="auto">
          <a:xfrm>
            <a:off x="346499" y="5518770"/>
            <a:ext cx="40480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ClrTx/>
              <a:buFont typeface="Wingdings" panose="05000000000000000000" pitchFamily="2" charset="2"/>
              <a:buChar char="ü"/>
            </a:pPr>
            <a:r>
              <a:rPr lang="zh-CN" altLang="en-US" sz="2000" b="1">
                <a:latin typeface="Times New Roman" panose="02020603050405020304" pitchFamily="18" charset="0"/>
                <a:ea typeface="华文仿宋" panose="02010600040101010101" charset="-122"/>
                <a:cs typeface="Times New Roman" panose="02020603050405020304" pitchFamily="18" charset="0"/>
              </a:rPr>
              <a:t>预警解除流程</a:t>
            </a:r>
            <a:endParaRPr lang="zh-CN" altLang="en-US" sz="2000" b="1">
              <a:latin typeface="Times New Roman" panose="02020603050405020304" pitchFamily="18" charset="0"/>
              <a:ea typeface="华文仿宋" panose="02010600040101010101" charset="-122"/>
              <a:cs typeface="Times New Roman" panose="02020603050405020304" pitchFamily="18" charset="0"/>
            </a:endParaRPr>
          </a:p>
        </p:txBody>
      </p:sp>
      <p:sp>
        <p:nvSpPr>
          <p:cNvPr id="11" name="文本框 7"/>
          <p:cNvSpPr txBox="1">
            <a:spLocks noChangeArrowheads="1"/>
          </p:cNvSpPr>
          <p:nvPr/>
        </p:nvSpPr>
        <p:spPr bwMode="auto">
          <a:xfrm>
            <a:off x="370688" y="6029124"/>
            <a:ext cx="10011602" cy="44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政府部门发布预警解除通知，企业按照预警启动程序发布预警解除信息，恢复生产。</a:t>
            </a:r>
            <a:endParaRPr lang="zh-CN" altLang="en-US" sz="2000">
              <a:latin typeface="Times New Roman" panose="02020603050405020304" pitchFamily="18" charset="0"/>
              <a:ea typeface="Heiti SC Medium" charset="-122"/>
              <a:cs typeface="Times New Roman" panose="02020603050405020304" pitchFamily="18" charset="0"/>
            </a:endParaRPr>
          </a:p>
        </p:txBody>
      </p:sp>
      <p:sp>
        <p:nvSpPr>
          <p:cNvPr id="2" name="矩形 1"/>
          <p:cNvSpPr/>
          <p:nvPr/>
        </p:nvSpPr>
        <p:spPr>
          <a:xfrm>
            <a:off x="342139" y="2056905"/>
            <a:ext cx="11318033" cy="1683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4" name="矩形 13"/>
          <p:cNvSpPr/>
          <p:nvPr/>
        </p:nvSpPr>
        <p:spPr>
          <a:xfrm>
            <a:off x="370688" y="4555343"/>
            <a:ext cx="11287505" cy="843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346499" y="6029124"/>
            <a:ext cx="11287505" cy="520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5" name="文本框 60"/>
          <p:cNvSpPr txBox="1">
            <a:spLocks noChangeArrowheads="1"/>
          </p:cNvSpPr>
          <p:nvPr/>
        </p:nvSpPr>
        <p:spPr bwMode="auto">
          <a:xfrm>
            <a:off x="1517015" y="109855"/>
            <a:ext cx="9155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zh-CN" sz="4000" b="1">
                <a:latin typeface="微软雅黑" panose="020B0503020204020204" charset="-122"/>
                <a:ea typeface="微软雅黑" panose="020B0503020204020204" charset="-122"/>
              </a:rPr>
              <a:t> </a:t>
            </a:r>
            <a:r>
              <a:rPr sz="4000" b="1">
                <a:latin typeface="微软雅黑" panose="020B0503020204020204" charset="-122"/>
                <a:ea typeface="微软雅黑" panose="020B0503020204020204" charset="-122"/>
              </a:rPr>
              <a:t>企业一厂一策应急操作方案构成</a:t>
            </a:r>
            <a:endParaRPr sz="4000" b="1">
              <a:latin typeface="微软雅黑" panose="020B0503020204020204" charset="-122"/>
              <a:ea typeface="微软雅黑" panose="020B0503020204020204" charset="-122"/>
            </a:endParaRPr>
          </a:p>
        </p:txBody>
      </p:sp>
      <p:sp>
        <p:nvSpPr>
          <p:cNvPr id="13" name="矩形 12"/>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35904"/>
            <a:ext cx="12192000" cy="2563314"/>
          </a:xfrm>
          <a:prstGeom prst="rect">
            <a:avLst/>
          </a:prstGeom>
          <a:solidFill>
            <a:schemeClr val="accent5">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lgn="ctr" eaLnBrk="1" hangingPunct="1">
              <a:defRPr/>
            </a:pPr>
            <a:endParaRPr kumimoji="1" lang="zh-CN" altLang="en-US" sz="3200">
              <a:latin typeface="微软雅黑" panose="020B0503020204020204" charset="-122"/>
              <a:ea typeface="微软雅黑" panose="020B0503020204020204" charset="-122"/>
            </a:endParaRPr>
          </a:p>
        </p:txBody>
      </p:sp>
      <p:sp>
        <p:nvSpPr>
          <p:cNvPr id="4" name="文本框 10"/>
          <p:cNvSpPr txBox="1">
            <a:spLocks noChangeArrowheads="1"/>
          </p:cNvSpPr>
          <p:nvPr/>
        </p:nvSpPr>
        <p:spPr bwMode="auto">
          <a:xfrm>
            <a:off x="3463988" y="2685238"/>
            <a:ext cx="52160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00000"/>
              </a:lnSpc>
              <a:spcBef>
                <a:spcPct val="0"/>
              </a:spcBef>
              <a:buNone/>
            </a:pPr>
            <a:r>
              <a:rPr lang="zh-CN" altLang="en-US" sz="4400" b="1">
                <a:latin typeface="微软雅黑" panose="020B0503020204020204" charset="-122"/>
                <a:ea typeface="微软雅黑" panose="020B0503020204020204" charset="-122"/>
                <a:sym typeface="Roboto Th"/>
              </a:rPr>
              <a:t>国家要求和修编历程</a:t>
            </a:r>
            <a:endParaRPr lang="zh-CN" altLang="en-US" sz="4400" b="1">
              <a:latin typeface="微软雅黑" panose="020B0503020204020204" charset="-122"/>
              <a:ea typeface="微软雅黑" panose="020B0503020204020204" charset="-122"/>
              <a:sym typeface="Roboto Th"/>
            </a:endParaRPr>
          </a:p>
        </p:txBody>
      </p:sp>
      <p:cxnSp>
        <p:nvCxnSpPr>
          <p:cNvPr id="5" name="直线连接符 5"/>
          <p:cNvCxnSpPr/>
          <p:nvPr/>
        </p:nvCxnSpPr>
        <p:spPr>
          <a:xfrm>
            <a:off x="3625306" y="3594971"/>
            <a:ext cx="4941388" cy="2716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文本框 8"/>
          <p:cNvSpPr txBox="1">
            <a:spLocks noChangeArrowheads="1"/>
          </p:cNvSpPr>
          <p:nvPr/>
        </p:nvSpPr>
        <p:spPr bwMode="auto">
          <a:xfrm>
            <a:off x="472752" y="1152245"/>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 typeface="Wingdings" panose="05000000000000000000" pitchFamily="2" charset="2"/>
              <a:buNone/>
            </a:pPr>
            <a:r>
              <a:rPr lang="en-US" altLang="zh-CN" sz="2400" b="1">
                <a:latin typeface="Times New Roman" panose="02020603050405020304" pitchFamily="18" charset="0"/>
                <a:ea typeface="Kaiti SC Black" charset="-122"/>
                <a:cs typeface="Times New Roman" panose="02020603050405020304" pitchFamily="18" charset="0"/>
              </a:rPr>
              <a:t>4.</a:t>
            </a:r>
            <a:r>
              <a:rPr lang="zh-CN" altLang="en-US" sz="2400" b="1">
                <a:latin typeface="Times New Roman" panose="02020603050405020304" pitchFamily="18" charset="0"/>
                <a:ea typeface="Kaiti SC Black" charset="-122"/>
                <a:cs typeface="Times New Roman" panose="02020603050405020304" pitchFamily="18" charset="0"/>
              </a:rPr>
              <a:t>应急响应措施</a:t>
            </a:r>
            <a:endParaRPr lang="zh-CN" altLang="en-US" sz="1400" b="1">
              <a:latin typeface="Times New Roman" panose="02020603050405020304" pitchFamily="18" charset="0"/>
              <a:ea typeface="Kaiti SC Black" charset="-122"/>
              <a:cs typeface="Times New Roman" panose="02020603050405020304" pitchFamily="18" charset="0"/>
            </a:endParaRPr>
          </a:p>
        </p:txBody>
      </p:sp>
      <p:sp>
        <p:nvSpPr>
          <p:cNvPr id="32772" name="文本框 9"/>
          <p:cNvSpPr txBox="1">
            <a:spLocks noChangeArrowheads="1"/>
          </p:cNvSpPr>
          <p:nvPr/>
        </p:nvSpPr>
        <p:spPr bwMode="auto">
          <a:xfrm>
            <a:off x="443205" y="1697771"/>
            <a:ext cx="11290040" cy="82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以企业污染排放特征为基础，结合本地重污染天气应急预案和其他相关文件要求，制定不同预警等级企业应急管控措施，措施细化至具体生产单元停限产要求。相关措施要能便于核查，能验证。</a:t>
            </a:r>
            <a:endParaRPr lang="zh-CN" altLang="en-US" sz="2000">
              <a:latin typeface="Times New Roman" panose="02020603050405020304" pitchFamily="18" charset="0"/>
              <a:ea typeface="Heiti SC Medium" charset="-122"/>
              <a:cs typeface="Times New Roman" panose="02020603050405020304" pitchFamily="18" charset="0"/>
            </a:endParaRPr>
          </a:p>
        </p:txBody>
      </p:sp>
      <p:sp>
        <p:nvSpPr>
          <p:cNvPr id="2" name="矩形 1"/>
          <p:cNvSpPr/>
          <p:nvPr/>
        </p:nvSpPr>
        <p:spPr>
          <a:xfrm>
            <a:off x="472752" y="1636287"/>
            <a:ext cx="11246496" cy="949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8" name="文本框 8"/>
          <p:cNvSpPr txBox="1">
            <a:spLocks noChangeArrowheads="1"/>
          </p:cNvSpPr>
          <p:nvPr/>
        </p:nvSpPr>
        <p:spPr bwMode="auto">
          <a:xfrm>
            <a:off x="472751" y="2733656"/>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None/>
            </a:pPr>
            <a:r>
              <a:rPr lang="en-US" altLang="zh-CN" sz="2400" b="1">
                <a:latin typeface="Times New Roman" panose="02020603050405020304" pitchFamily="18" charset="0"/>
                <a:ea typeface="Kaiti SC Black" charset="-122"/>
                <a:cs typeface="Times New Roman" panose="02020603050405020304" pitchFamily="18" charset="0"/>
              </a:rPr>
              <a:t>5.</a:t>
            </a:r>
            <a:r>
              <a:rPr lang="zh-CN" altLang="en-US" sz="2400" b="1">
                <a:latin typeface="Times New Roman" panose="02020603050405020304" pitchFamily="18" charset="0"/>
                <a:ea typeface="Kaiti SC Black" charset="-122"/>
                <a:cs typeface="Times New Roman" panose="02020603050405020304" pitchFamily="18" charset="0"/>
              </a:rPr>
              <a:t>制度保障</a:t>
            </a:r>
            <a:endParaRPr lang="zh-CN" altLang="en-US" sz="2400" b="1">
              <a:latin typeface="Times New Roman" panose="02020603050405020304" pitchFamily="18" charset="0"/>
              <a:ea typeface="Kaiti SC Black" charset="-122"/>
              <a:cs typeface="Times New Roman" panose="02020603050405020304" pitchFamily="18" charset="0"/>
            </a:endParaRPr>
          </a:p>
        </p:txBody>
      </p:sp>
      <p:sp>
        <p:nvSpPr>
          <p:cNvPr id="9" name="矩形 8"/>
          <p:cNvSpPr/>
          <p:nvPr/>
        </p:nvSpPr>
        <p:spPr>
          <a:xfrm>
            <a:off x="429208" y="3288180"/>
            <a:ext cx="11290041" cy="3429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0" name="文本框 5"/>
          <p:cNvSpPr txBox="1">
            <a:spLocks noChangeArrowheads="1"/>
          </p:cNvSpPr>
          <p:nvPr/>
        </p:nvSpPr>
        <p:spPr bwMode="auto">
          <a:xfrm>
            <a:off x="1889951" y="3305501"/>
            <a:ext cx="174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ClrTx/>
              <a:buFont typeface="Wingdings" panose="05000000000000000000" pitchFamily="2" charset="2"/>
              <a:buChar char="ü"/>
            </a:pPr>
            <a:r>
              <a:rPr lang="zh-CN" altLang="en-US" sz="2000" b="1">
                <a:latin typeface="Times New Roman" panose="02020603050405020304" pitchFamily="18" charset="0"/>
                <a:ea typeface="华文仿宋" panose="02010600040101010101" charset="-122"/>
                <a:cs typeface="Times New Roman" panose="02020603050405020304" pitchFamily="18" charset="0"/>
              </a:rPr>
              <a:t>人力保障</a:t>
            </a:r>
            <a:endParaRPr lang="zh-CN" altLang="en-US" sz="2000" b="1">
              <a:latin typeface="Times New Roman" panose="02020603050405020304" pitchFamily="18" charset="0"/>
              <a:ea typeface="华文仿宋" panose="02010600040101010101" charset="-122"/>
              <a:cs typeface="Times New Roman" panose="02020603050405020304" pitchFamily="18" charset="0"/>
            </a:endParaRPr>
          </a:p>
        </p:txBody>
      </p:sp>
      <p:sp>
        <p:nvSpPr>
          <p:cNvPr id="11" name="文本框 6"/>
          <p:cNvSpPr txBox="1">
            <a:spLocks noChangeArrowheads="1"/>
          </p:cNvSpPr>
          <p:nvPr/>
        </p:nvSpPr>
        <p:spPr bwMode="auto">
          <a:xfrm>
            <a:off x="472751" y="3638550"/>
            <a:ext cx="10366310" cy="82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重污染天气应对工作组成员均在职在岗，做好重污染应对工作；若人员发生变更，及时在企业和政府管理部门进行更改并备案。</a:t>
            </a:r>
            <a:endParaRPr lang="zh-CN" altLang="en-US" sz="2000">
              <a:latin typeface="Times New Roman" panose="02020603050405020304" pitchFamily="18" charset="0"/>
              <a:ea typeface="Heiti SC Medium" charset="-122"/>
              <a:cs typeface="Times New Roman" panose="02020603050405020304" pitchFamily="18" charset="0"/>
            </a:endParaRPr>
          </a:p>
        </p:txBody>
      </p:sp>
      <p:sp>
        <p:nvSpPr>
          <p:cNvPr id="13" name="文本框 5"/>
          <p:cNvSpPr txBox="1">
            <a:spLocks noChangeArrowheads="1"/>
          </p:cNvSpPr>
          <p:nvPr/>
        </p:nvSpPr>
        <p:spPr bwMode="auto">
          <a:xfrm>
            <a:off x="1896553" y="4437656"/>
            <a:ext cx="174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ClrTx/>
              <a:buFont typeface="Wingdings" panose="05000000000000000000" pitchFamily="2" charset="2"/>
              <a:buChar char="ü"/>
            </a:pPr>
            <a:r>
              <a:rPr lang="zh-CN" altLang="en-US" sz="2000" b="1">
                <a:latin typeface="Times New Roman" panose="02020603050405020304" pitchFamily="18" charset="0"/>
                <a:ea typeface="华文仿宋" panose="02010600040101010101" charset="-122"/>
                <a:cs typeface="Times New Roman" panose="02020603050405020304" pitchFamily="18" charset="0"/>
              </a:rPr>
              <a:t>通信保障</a:t>
            </a:r>
            <a:endParaRPr lang="zh-CN" altLang="en-US" sz="2000" b="1">
              <a:latin typeface="Times New Roman" panose="02020603050405020304" pitchFamily="18" charset="0"/>
              <a:ea typeface="华文仿宋" panose="02010600040101010101" charset="-122"/>
              <a:cs typeface="Times New Roman" panose="02020603050405020304" pitchFamily="18" charset="0"/>
            </a:endParaRPr>
          </a:p>
        </p:txBody>
      </p:sp>
      <p:sp>
        <p:nvSpPr>
          <p:cNvPr id="14" name="文本框 15"/>
          <p:cNvSpPr txBox="1">
            <a:spLocks noChangeArrowheads="1"/>
          </p:cNvSpPr>
          <p:nvPr/>
        </p:nvSpPr>
        <p:spPr bwMode="auto">
          <a:xfrm>
            <a:off x="511408" y="4800506"/>
            <a:ext cx="10161037" cy="82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各企业重污染应对工作组成员保证通信畅通，能及时接收政府部门发布的重污染预警信息并积极安排企业落实该预警级别的响应工作。</a:t>
            </a:r>
            <a:endParaRPr lang="zh-CN" altLang="en-US" sz="2000">
              <a:latin typeface="Times New Roman" panose="02020603050405020304" pitchFamily="18" charset="0"/>
              <a:ea typeface="Heiti SC Medium" charset="-122"/>
              <a:cs typeface="Times New Roman" panose="02020603050405020304" pitchFamily="18" charset="0"/>
            </a:endParaRPr>
          </a:p>
        </p:txBody>
      </p:sp>
      <p:sp>
        <p:nvSpPr>
          <p:cNvPr id="15" name="文本框 5"/>
          <p:cNvSpPr txBox="1">
            <a:spLocks noChangeArrowheads="1"/>
          </p:cNvSpPr>
          <p:nvPr/>
        </p:nvSpPr>
        <p:spPr bwMode="auto">
          <a:xfrm>
            <a:off x="1917688" y="5595428"/>
            <a:ext cx="174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ClrTx/>
              <a:buFont typeface="Wingdings" panose="05000000000000000000" pitchFamily="2" charset="2"/>
              <a:buChar char="ü"/>
            </a:pPr>
            <a:r>
              <a:rPr lang="zh-CN" altLang="en-US" sz="2000" b="1">
                <a:latin typeface="Times New Roman" panose="02020603050405020304" pitchFamily="18" charset="0"/>
                <a:ea typeface="华文仿宋" panose="02010600040101010101" charset="-122"/>
                <a:cs typeface="Times New Roman" panose="02020603050405020304" pitchFamily="18" charset="0"/>
              </a:rPr>
              <a:t>监督机制</a:t>
            </a:r>
            <a:endParaRPr lang="zh-CN" altLang="en-US" sz="2000" b="1">
              <a:latin typeface="Times New Roman" panose="02020603050405020304" pitchFamily="18" charset="0"/>
              <a:ea typeface="华文仿宋" panose="02010600040101010101" charset="-122"/>
              <a:cs typeface="Times New Roman" panose="02020603050405020304" pitchFamily="18" charset="0"/>
            </a:endParaRPr>
          </a:p>
        </p:txBody>
      </p:sp>
      <p:sp>
        <p:nvSpPr>
          <p:cNvPr id="16" name="文本框 11"/>
          <p:cNvSpPr txBox="1">
            <a:spLocks noChangeArrowheads="1"/>
          </p:cNvSpPr>
          <p:nvPr/>
        </p:nvSpPr>
        <p:spPr bwMode="auto">
          <a:xfrm>
            <a:off x="511408" y="5891415"/>
            <a:ext cx="10918592" cy="82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企业成立重污染应对监督落实小组，负责监督落实重污染期间企业各项应急减排措施的严格落地。</a:t>
            </a:r>
            <a:endParaRPr lang="zh-CN" altLang="en-US" sz="2000">
              <a:latin typeface="Times New Roman" panose="02020603050405020304" pitchFamily="18" charset="0"/>
              <a:ea typeface="Heiti SC Medium" charset="-122"/>
              <a:cs typeface="Times New Roman" panose="02020603050405020304" pitchFamily="18" charset="0"/>
            </a:endParaRPr>
          </a:p>
          <a:p>
            <a:pPr>
              <a:lnSpc>
                <a:spcPct val="125000"/>
              </a:lnSpc>
              <a:spcBef>
                <a:spcPct val="0"/>
              </a:spcBef>
              <a:buClrTx/>
              <a:buFont typeface="Wingdings" panose="05000000000000000000" pitchFamily="2" charset="2"/>
              <a:buNone/>
            </a:pPr>
            <a:r>
              <a:rPr lang="zh-CN" altLang="en-US" sz="2000">
                <a:latin typeface="Times New Roman" panose="02020603050405020304" pitchFamily="18" charset="0"/>
                <a:ea typeface="Heiti SC Medium" charset="-122"/>
                <a:cs typeface="Times New Roman" panose="02020603050405020304" pitchFamily="18" charset="0"/>
              </a:rPr>
              <a:t>企业重污染天气应急响应工作接受环保部门和全社会监督。</a:t>
            </a:r>
            <a:endParaRPr lang="zh-CN" altLang="en-US" sz="2000">
              <a:latin typeface="Times New Roman" panose="02020603050405020304" pitchFamily="18" charset="0"/>
              <a:ea typeface="Heiti SC Medium" charset="-122"/>
              <a:cs typeface="Times New Roman" panose="02020603050405020304" pitchFamily="18" charset="0"/>
            </a:endParaRPr>
          </a:p>
        </p:txBody>
      </p:sp>
      <p:sp>
        <p:nvSpPr>
          <p:cNvPr id="5" name="文本框 60"/>
          <p:cNvSpPr txBox="1">
            <a:spLocks noChangeArrowheads="1"/>
          </p:cNvSpPr>
          <p:nvPr/>
        </p:nvSpPr>
        <p:spPr bwMode="auto">
          <a:xfrm>
            <a:off x="1517015" y="119380"/>
            <a:ext cx="9155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zh-CN" sz="4000" b="1">
                <a:latin typeface="微软雅黑" panose="020B0503020204020204" charset="-122"/>
                <a:ea typeface="微软雅黑" panose="020B0503020204020204" charset="-122"/>
              </a:rPr>
              <a:t> </a:t>
            </a:r>
            <a:r>
              <a:rPr sz="4000" b="1">
                <a:latin typeface="微软雅黑" panose="020B0503020204020204" charset="-122"/>
                <a:ea typeface="微软雅黑" panose="020B0503020204020204" charset="-122"/>
              </a:rPr>
              <a:t>企业一厂一策应急操作方案构成</a:t>
            </a:r>
            <a:endParaRPr sz="4000" b="1">
              <a:latin typeface="微软雅黑" panose="020B0503020204020204" charset="-122"/>
              <a:ea typeface="微软雅黑" panose="020B0503020204020204" charset="-122"/>
            </a:endParaRPr>
          </a:p>
        </p:txBody>
      </p:sp>
      <p:sp>
        <p:nvSpPr>
          <p:cNvPr id="17" name="矩形 16"/>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矩形 1"/>
          <p:cNvSpPr>
            <a:spLocks noChangeArrowheads="1"/>
          </p:cNvSpPr>
          <p:nvPr/>
        </p:nvSpPr>
        <p:spPr bwMode="auto">
          <a:xfrm>
            <a:off x="643812" y="1239672"/>
            <a:ext cx="10655559" cy="321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buClrTx/>
              <a:buFont typeface="Arial" panose="020B0604020202020204" pitchFamily="34" charset="0"/>
              <a:buNone/>
            </a:pPr>
            <a:r>
              <a:rPr lang="zh-CN" altLang="en-US" sz="2000" b="1">
                <a:latin typeface="Heiti SC Medium" charset="-122"/>
                <a:ea typeface="Heiti SC Medium" charset="-122"/>
                <a:cs typeface="Heiti SC Medium" charset="-122"/>
              </a:rPr>
              <a:t>       因下列原因出现不符合项时，及时修编企业应急预案，并报当地政府管理部门备案：</a:t>
            </a:r>
            <a:endParaRPr lang="en-US" altLang="zh-CN" sz="2000" b="1">
              <a:latin typeface="Heiti SC Medium" charset="-122"/>
              <a:ea typeface="Heiti SC Medium" charset="-122"/>
              <a:cs typeface="Heiti SC Medium" charset="-122"/>
            </a:endParaRPr>
          </a:p>
          <a:p>
            <a:pPr marL="342900" indent="-342900">
              <a:lnSpc>
                <a:spcPct val="125000"/>
              </a:lnSpc>
              <a:spcBef>
                <a:spcPts val="600"/>
              </a:spcBef>
              <a:buClrTx/>
              <a:buFont typeface="Wingdings" panose="05000000000000000000" pitchFamily="2" charset="2"/>
              <a:buChar char="ü"/>
            </a:pPr>
            <a:r>
              <a:rPr lang="zh-CN" altLang="en-US" sz="2000">
                <a:latin typeface="Heiti SC Medium" charset="-122"/>
                <a:ea typeface="Heiti SC Medium" charset="-122"/>
                <a:cs typeface="Heiti SC Medium" charset="-122"/>
              </a:rPr>
              <a:t>企业因兼并、重组、转制等导致隶属关系、经营方式、法定代表人发生变化；</a:t>
            </a:r>
            <a:endParaRPr lang="en-US" altLang="zh-CN" sz="2000">
              <a:latin typeface="Heiti SC Medium" charset="-122"/>
              <a:ea typeface="Heiti SC Medium" charset="-122"/>
              <a:cs typeface="Heiti SC Medium" charset="-122"/>
            </a:endParaRPr>
          </a:p>
          <a:p>
            <a:pPr marL="342900" indent="-342900">
              <a:lnSpc>
                <a:spcPct val="125000"/>
              </a:lnSpc>
              <a:spcBef>
                <a:spcPts val="600"/>
              </a:spcBef>
              <a:buClrTx/>
              <a:buFont typeface="Wingdings" panose="05000000000000000000" pitchFamily="2" charset="2"/>
              <a:buChar char="ü"/>
            </a:pPr>
            <a:r>
              <a:rPr lang="zh-CN" altLang="en-US" sz="2000">
                <a:latin typeface="Heiti SC Medium" charset="-122"/>
                <a:ea typeface="Heiti SC Medium" charset="-122"/>
                <a:cs typeface="Heiti SC Medium" charset="-122"/>
              </a:rPr>
              <a:t>生产工艺和技术发生变化；</a:t>
            </a:r>
            <a:endParaRPr lang="en-US" altLang="zh-CN" sz="2000">
              <a:latin typeface="Heiti SC Medium" charset="-122"/>
              <a:ea typeface="Heiti SC Medium" charset="-122"/>
              <a:cs typeface="Heiti SC Medium" charset="-122"/>
            </a:endParaRPr>
          </a:p>
          <a:p>
            <a:pPr marL="342900" indent="-342900">
              <a:lnSpc>
                <a:spcPct val="125000"/>
              </a:lnSpc>
              <a:spcBef>
                <a:spcPts val="600"/>
              </a:spcBef>
              <a:buClrTx/>
              <a:buFont typeface="Wingdings" panose="05000000000000000000" pitchFamily="2" charset="2"/>
              <a:buChar char="ü"/>
            </a:pPr>
            <a:r>
              <a:rPr lang="zh-CN" altLang="en-US" sz="2000">
                <a:latin typeface="Heiti SC Medium" charset="-122"/>
                <a:ea typeface="Heiti SC Medium" charset="-122"/>
                <a:cs typeface="Heiti SC Medium" charset="-122"/>
              </a:rPr>
              <a:t>部门组成和人员发生变化或者应急组织指挥体系或职责调整；</a:t>
            </a:r>
            <a:endParaRPr lang="en-US" altLang="zh-CN" sz="2000">
              <a:latin typeface="Heiti SC Medium" charset="-122"/>
              <a:ea typeface="Heiti SC Medium" charset="-122"/>
              <a:cs typeface="Heiti SC Medium" charset="-122"/>
            </a:endParaRPr>
          </a:p>
          <a:p>
            <a:pPr marL="342900" indent="-342900">
              <a:lnSpc>
                <a:spcPct val="125000"/>
              </a:lnSpc>
              <a:spcBef>
                <a:spcPts val="600"/>
              </a:spcBef>
              <a:buClrTx/>
              <a:buFont typeface="Wingdings" panose="05000000000000000000" pitchFamily="2" charset="2"/>
              <a:buChar char="ü"/>
            </a:pPr>
            <a:r>
              <a:rPr lang="zh-CN" altLang="en-US" sz="2000">
                <a:latin typeface="Heiti SC Medium" charset="-122"/>
                <a:ea typeface="Heiti SC Medium" charset="-122"/>
                <a:cs typeface="Heiti SC Medium" charset="-122"/>
              </a:rPr>
              <a:t>重污染天气应急响应操作方案依据的法律、法规、规章、标准等发生变化；</a:t>
            </a:r>
            <a:endParaRPr lang="zh-CN" altLang="en-US" sz="2000">
              <a:latin typeface="Heiti SC Medium" charset="-122"/>
              <a:ea typeface="Heiti SC Medium" charset="-122"/>
              <a:cs typeface="Heiti SC Medium" charset="-122"/>
            </a:endParaRPr>
          </a:p>
          <a:p>
            <a:pPr marL="342900" indent="-342900">
              <a:lnSpc>
                <a:spcPct val="125000"/>
              </a:lnSpc>
              <a:spcBef>
                <a:spcPts val="600"/>
              </a:spcBef>
              <a:buClrTx/>
              <a:buFont typeface="Wingdings" panose="05000000000000000000" pitchFamily="2" charset="2"/>
              <a:buChar char="ü"/>
            </a:pPr>
            <a:r>
              <a:rPr lang="zh-CN" altLang="en-US" sz="2000">
                <a:latin typeface="Heiti SC Medium" charset="-122"/>
                <a:ea typeface="Heiti SC Medium" charset="-122"/>
                <a:cs typeface="Heiti SC Medium" charset="-122"/>
              </a:rPr>
              <a:t>方案演练或重污染天气应急响应中发现不符合项；</a:t>
            </a:r>
            <a:endParaRPr lang="zh-CN" altLang="en-US" sz="2000">
              <a:latin typeface="Heiti SC Medium" charset="-122"/>
              <a:ea typeface="Heiti SC Medium" charset="-122"/>
              <a:cs typeface="Heiti SC Medium" charset="-122"/>
            </a:endParaRPr>
          </a:p>
          <a:p>
            <a:pPr marL="342900" indent="-342900">
              <a:lnSpc>
                <a:spcPct val="125000"/>
              </a:lnSpc>
              <a:spcBef>
                <a:spcPts val="600"/>
              </a:spcBef>
              <a:buClrTx/>
              <a:buFont typeface="Wingdings" panose="05000000000000000000" pitchFamily="2" charset="2"/>
              <a:buChar char="ü"/>
            </a:pPr>
            <a:r>
              <a:rPr lang="zh-CN" altLang="en-US" sz="2000">
                <a:latin typeface="Heiti SC Medium" charset="-122"/>
                <a:ea typeface="Heiti SC Medium" charset="-122"/>
                <a:cs typeface="Heiti SC Medium" charset="-122"/>
              </a:rPr>
              <a:t>其他原因。</a:t>
            </a:r>
            <a:endParaRPr lang="zh-CN" altLang="en-US" sz="2000">
              <a:latin typeface="Heiti SC Medium" charset="-122"/>
              <a:ea typeface="Heiti SC Medium" charset="-122"/>
              <a:cs typeface="Heiti SC Medium" charset="-122"/>
            </a:endParaRPr>
          </a:p>
        </p:txBody>
      </p:sp>
      <p:sp>
        <p:nvSpPr>
          <p:cNvPr id="2" name="文本框 60"/>
          <p:cNvSpPr txBox="1">
            <a:spLocks noChangeArrowheads="1"/>
          </p:cNvSpPr>
          <p:nvPr/>
        </p:nvSpPr>
        <p:spPr bwMode="auto">
          <a:xfrm>
            <a:off x="1517015" y="119380"/>
            <a:ext cx="9155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zh-CN" sz="4000" b="1">
                <a:latin typeface="微软雅黑" panose="020B0503020204020204" charset="-122"/>
                <a:ea typeface="微软雅黑" panose="020B0503020204020204" charset="-122"/>
              </a:rPr>
              <a:t> </a:t>
            </a:r>
            <a:r>
              <a:rPr sz="4000" b="1">
                <a:latin typeface="微软雅黑" panose="020B0503020204020204" charset="-122"/>
                <a:ea typeface="微软雅黑" panose="020B0503020204020204" charset="-122"/>
              </a:rPr>
              <a:t>企业一厂一策应急操作方案修订</a:t>
            </a:r>
            <a:endParaRPr sz="4000" b="1">
              <a:latin typeface="微软雅黑" panose="020B0503020204020204" charset="-122"/>
              <a:ea typeface="微软雅黑" panose="020B0503020204020204" charset="-122"/>
            </a:endParaRPr>
          </a:p>
        </p:txBody>
      </p:sp>
      <p:sp>
        <p:nvSpPr>
          <p:cNvPr id="4" name="矩形 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1" name="文本框 25"/>
          <p:cNvSpPr txBox="1">
            <a:spLocks noChangeArrowheads="1"/>
          </p:cNvSpPr>
          <p:nvPr/>
        </p:nvSpPr>
        <p:spPr bwMode="auto">
          <a:xfrm>
            <a:off x="1970087" y="92625"/>
            <a:ext cx="8251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0"/>
              </a:spcBef>
              <a:buClrTx/>
              <a:buFont typeface="Wingdings" panose="05000000000000000000" pitchFamily="2" charset="2"/>
              <a:buNone/>
              <a:defRPr sz="4000" b="1">
                <a:latin typeface="微软雅黑" panose="020B0503020204020204" charset="-122"/>
                <a:ea typeface="微软雅黑" panose="020B0503020204020204"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a:t>工业企业“一厂一策”公示牌示例</a:t>
            </a:r>
            <a:endParaRPr lang="zh-CN" altLang="en-US"/>
          </a:p>
        </p:txBody>
      </p:sp>
      <p:sp>
        <p:nvSpPr>
          <p:cNvPr id="27" name="矩形 26"/>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29" name="表格 28"/>
          <p:cNvGraphicFramePr>
            <a:graphicFrameLocks noGrp="1"/>
          </p:cNvGraphicFramePr>
          <p:nvPr/>
        </p:nvGraphicFramePr>
        <p:xfrm>
          <a:off x="1161529" y="946650"/>
          <a:ext cx="9727295" cy="5911351"/>
        </p:xfrm>
        <a:graphic>
          <a:graphicData uri="http://schemas.openxmlformats.org/drawingml/2006/table">
            <a:tbl>
              <a:tblPr firstRow="1" bandRow="1">
                <a:tableStyleId>{5C22544A-7EE6-4342-B048-85BDC9FD1C3A}</a:tableStyleId>
              </a:tblPr>
              <a:tblGrid>
                <a:gridCol w="2108907"/>
                <a:gridCol w="2640380"/>
                <a:gridCol w="2558969"/>
                <a:gridCol w="2419039"/>
              </a:tblGrid>
              <a:tr h="703493">
                <a:tc gridSpan="4">
                  <a:txBody>
                    <a:bodyPr/>
                    <a:lstStyle/>
                    <a:p>
                      <a:pPr algn="ctr">
                        <a:spcAft>
                          <a:spcPct val="0"/>
                        </a:spcAft>
                      </a:pPr>
                      <a:r>
                        <a:rPr lang="zh-CN" altLang="en-US" sz="2300" kern="1200">
                          <a:effectLst/>
                        </a:rPr>
                        <a:t>***</a:t>
                      </a:r>
                      <a:r>
                        <a:rPr lang="zh-CN" sz="2300" kern="1200">
                          <a:effectLst/>
                        </a:rPr>
                        <a:t>市工业企业重污染天气应急减排措施公示牌</a:t>
                      </a:r>
                      <a:endParaRPr lang="zh-CN" sz="1000" kern="100">
                        <a:effectLst/>
                        <a:latin typeface="Times New Roman" panose="02020603050405020304" pitchFamily="18" charset="0"/>
                        <a:ea typeface="宋体" panose="02010600030101010101" pitchFamily="2" charset="-122"/>
                      </a:endParaRPr>
                    </a:p>
                  </a:txBody>
                  <a:tcPr marL="56832" marR="56832" marT="28420" marB="28420" anchor="ctr">
                    <a:lnB w="12700" cap="flat" cmpd="sng" algn="ctr">
                      <a:solidFill>
                        <a:schemeClr val="tx1"/>
                      </a:solidFill>
                      <a:prstDash val="solid"/>
                      <a:round/>
                      <a:headEnd type="none" w="med" len="med"/>
                      <a:tailEnd type="none" w="med" len="med"/>
                    </a:lnB>
                    <a:solidFill>
                      <a:srgbClr val="00B050"/>
                    </a:solidFill>
                  </a:tcPr>
                </a:tc>
                <a:tc hMerge="1">
                  <a:tcPr/>
                </a:tc>
                <a:tc hMerge="1">
                  <a:tcPr/>
                </a:tc>
                <a:tc hMerge="1">
                  <a:tcPr/>
                </a:tc>
              </a:tr>
              <a:tr h="528162">
                <a:tc>
                  <a:txBody>
                    <a:bodyPr/>
                    <a:lstStyle/>
                    <a:p>
                      <a:pPr algn="ctr">
                        <a:spcAft>
                          <a:spcPct val="0"/>
                        </a:spcAft>
                      </a:pPr>
                      <a:r>
                        <a:rPr lang="zh-CN" sz="1700" b="1" kern="1200">
                          <a:solidFill>
                            <a:schemeClr val="tx1"/>
                          </a:solidFill>
                          <a:effectLst/>
                        </a:rPr>
                        <a:t>企业名称</a:t>
                      </a:r>
                      <a:endParaRPr lang="zh-CN" sz="1700" b="1" kern="100">
                        <a:solidFill>
                          <a:schemeClr val="tx1"/>
                        </a:solidFill>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700" b="1">
                        <a:solidFill>
                          <a:schemeClr val="tx1"/>
                        </a:solidFill>
                        <a:effectLst/>
                        <a:latin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ct val="0"/>
                        </a:spcAft>
                      </a:pPr>
                      <a:r>
                        <a:rPr lang="zh-CN" altLang="en-US" sz="1700" b="1" kern="1200">
                          <a:solidFill>
                            <a:schemeClr val="tx1"/>
                          </a:solidFill>
                          <a:effectLst/>
                        </a:rPr>
                        <a:t>县 市 区</a:t>
                      </a:r>
                      <a:endParaRPr lang="zh-CN" sz="1700" b="1" kern="100">
                        <a:solidFill>
                          <a:schemeClr val="tx1"/>
                        </a:solidFill>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700">
                        <a:effectLst/>
                        <a:latin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162">
                <a:tc>
                  <a:txBody>
                    <a:bodyPr/>
                    <a:lstStyle/>
                    <a:p>
                      <a:pPr algn="ctr">
                        <a:spcAft>
                          <a:spcPct val="0"/>
                        </a:spcAft>
                      </a:pPr>
                      <a:r>
                        <a:rPr lang="zh-CN" sz="1700" b="1" kern="0">
                          <a:solidFill>
                            <a:schemeClr val="tx1"/>
                          </a:solidFill>
                          <a:effectLst/>
                        </a:rPr>
                        <a:t>行业类型</a:t>
                      </a:r>
                      <a:endParaRPr lang="zh-CN" sz="1700" b="1" kern="100">
                        <a:solidFill>
                          <a:schemeClr val="tx1"/>
                        </a:solidFill>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700" b="1">
                        <a:solidFill>
                          <a:schemeClr val="tx1"/>
                        </a:solidFill>
                        <a:effectLst/>
                        <a:latin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ct val="0"/>
                        </a:spcAft>
                      </a:pPr>
                      <a:r>
                        <a:rPr lang="zh-CN" sz="1700" b="1" kern="1200">
                          <a:solidFill>
                            <a:schemeClr val="tx1"/>
                          </a:solidFill>
                          <a:effectLst/>
                        </a:rPr>
                        <a:t>管控类型</a:t>
                      </a:r>
                      <a:endParaRPr lang="zh-CN" sz="1700" b="1" kern="100">
                        <a:solidFill>
                          <a:schemeClr val="tx1"/>
                        </a:solidFill>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700">
                        <a:effectLst/>
                        <a:latin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1299">
                <a:tc>
                  <a:txBody>
                    <a:bodyPr/>
                    <a:lstStyle/>
                    <a:p>
                      <a:pPr algn="ctr">
                        <a:spcAft>
                          <a:spcPct val="0"/>
                        </a:spcAft>
                      </a:pPr>
                      <a:r>
                        <a:rPr lang="zh-CN" sz="1700" b="1" kern="1200">
                          <a:solidFill>
                            <a:schemeClr val="tx1"/>
                          </a:solidFill>
                          <a:effectLst/>
                        </a:rPr>
                        <a:t>企业法人</a:t>
                      </a:r>
                      <a:endParaRPr lang="en-US" altLang="zh-CN" sz="1700" b="1" kern="1200">
                        <a:solidFill>
                          <a:schemeClr val="tx1"/>
                        </a:solidFill>
                        <a:effectLst/>
                      </a:endParaRPr>
                    </a:p>
                    <a:p>
                      <a:pPr algn="ctr">
                        <a:spcAft>
                          <a:spcPct val="0"/>
                        </a:spcAft>
                      </a:pPr>
                      <a:r>
                        <a:rPr lang="zh-CN" altLang="en-US" sz="1700" b="1" kern="1200">
                          <a:solidFill>
                            <a:schemeClr val="tx1"/>
                          </a:solidFill>
                          <a:effectLst/>
                        </a:rPr>
                        <a:t>及电话</a:t>
                      </a:r>
                      <a:endParaRPr lang="zh-CN" sz="1700" b="1" kern="100">
                        <a:solidFill>
                          <a:schemeClr val="tx1"/>
                        </a:solidFill>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700" b="1">
                        <a:solidFill>
                          <a:schemeClr val="tx1"/>
                        </a:solidFill>
                        <a:effectLst/>
                        <a:latin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ct val="0"/>
                        </a:spcAft>
                      </a:pPr>
                      <a:r>
                        <a:rPr lang="zh-CN" altLang="en-US" sz="1700" b="1" kern="1200">
                          <a:solidFill>
                            <a:schemeClr val="tx1"/>
                          </a:solidFill>
                          <a:effectLst/>
                        </a:rPr>
                        <a:t>应急减排责任人</a:t>
                      </a:r>
                      <a:endParaRPr lang="en-US" altLang="zh-CN" sz="1700" b="1" kern="1200">
                        <a:solidFill>
                          <a:schemeClr val="tx1"/>
                        </a:solidFill>
                        <a:effectLst/>
                      </a:endParaRPr>
                    </a:p>
                    <a:p>
                      <a:pPr algn="ctr">
                        <a:spcAft>
                          <a:spcPct val="0"/>
                        </a:spcAft>
                      </a:pPr>
                      <a:r>
                        <a:rPr lang="zh-CN" altLang="en-US" sz="1700" b="1" kern="1200">
                          <a:solidFill>
                            <a:schemeClr val="tx1"/>
                          </a:solidFill>
                          <a:effectLst/>
                        </a:rPr>
                        <a:t>及电话</a:t>
                      </a:r>
                      <a:endParaRPr lang="zh-CN" sz="1700" b="1" kern="100">
                        <a:solidFill>
                          <a:schemeClr val="tx1"/>
                        </a:solidFill>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700">
                        <a:effectLst/>
                        <a:latin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162">
                <a:tc>
                  <a:txBody>
                    <a:bodyPr/>
                    <a:lstStyle/>
                    <a:p>
                      <a:pPr marL="0" marR="0" lvl="0" indent="0" algn="ctr" defTabSz="539750" rtl="0" eaLnBrk="1" fontAlgn="auto" latinLnBrk="0" hangingPunct="1">
                        <a:lnSpc>
                          <a:spcPct val="100000"/>
                        </a:lnSpc>
                        <a:spcBef>
                          <a:spcPct val="0"/>
                        </a:spcBef>
                        <a:spcAft>
                          <a:spcPct val="0"/>
                        </a:spcAft>
                        <a:buClrTx/>
                        <a:buSzTx/>
                        <a:buFontTx/>
                        <a:buNone/>
                        <a:defRPr/>
                      </a:pPr>
                      <a:r>
                        <a:rPr lang="zh-CN" altLang="en-US" sz="1700" b="1" kern="1200">
                          <a:solidFill>
                            <a:schemeClr val="dk1"/>
                          </a:solidFill>
                          <a:effectLst/>
                          <a:latin typeface="+mn-lt"/>
                          <a:ea typeface="+mn-ea"/>
                          <a:cs typeface="+mn-cs"/>
                        </a:rPr>
                        <a:t>生产工序</a:t>
                      </a:r>
                      <a:endParaRPr lang="zh-CN" altLang="en-US" sz="1700" b="1" kern="1200">
                        <a:solidFill>
                          <a:schemeClr val="dk1"/>
                        </a:solidFill>
                        <a:effectLst/>
                        <a:latin typeface="+mn-lt"/>
                        <a:ea typeface="+mn-ea"/>
                        <a:cs typeface="+mn-cs"/>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ct val="0"/>
                        </a:spcAft>
                      </a:pPr>
                      <a:endParaRPr lang="zh-CN" sz="1700" b="1"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endParaRPr lang="zh-CN" sz="1700" b="1"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ct val="0"/>
                        </a:spcAft>
                      </a:pPr>
                      <a:endParaRPr lang="zh-CN" sz="1700" b="1" kern="10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8162">
                <a:tc>
                  <a:txBody>
                    <a:bodyPr/>
                    <a:lstStyle/>
                    <a:p>
                      <a:pPr algn="ctr">
                        <a:spcAft>
                          <a:spcPct val="0"/>
                        </a:spcAft>
                      </a:pPr>
                      <a:r>
                        <a:rPr lang="zh-CN" sz="1700" b="1" kern="1200">
                          <a:effectLst/>
                          <a:latin typeface="Times New Roman" panose="02020603050405020304" pitchFamily="18" charset="0"/>
                          <a:cs typeface="Times New Roman" panose="02020603050405020304" pitchFamily="18" charset="0"/>
                        </a:rPr>
                        <a:t>预警级别</a:t>
                      </a:r>
                      <a:endParaRPr lang="zh-CN" sz="17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ct val="0"/>
                        </a:spcAft>
                      </a:pPr>
                      <a:r>
                        <a:rPr lang="zh-CN" sz="1700" b="1" kern="1200">
                          <a:effectLst/>
                          <a:latin typeface="Times New Roman" panose="02020603050405020304" pitchFamily="18" charset="0"/>
                          <a:cs typeface="Times New Roman" panose="02020603050405020304" pitchFamily="18" charset="0"/>
                        </a:rPr>
                        <a:t>黄色预警（</a:t>
                      </a:r>
                      <a:r>
                        <a:rPr lang="en-US" sz="1700" b="1" kern="1200">
                          <a:effectLst/>
                          <a:latin typeface="Times New Roman" panose="02020603050405020304" pitchFamily="18" charset="0"/>
                          <a:cs typeface="Times New Roman" panose="02020603050405020304" pitchFamily="18" charset="0"/>
                        </a:rPr>
                        <a:t>III</a:t>
                      </a:r>
                      <a:r>
                        <a:rPr lang="zh-CN" sz="1700" b="1" kern="1200">
                          <a:effectLst/>
                          <a:latin typeface="Times New Roman" panose="02020603050405020304" pitchFamily="18" charset="0"/>
                          <a:cs typeface="Times New Roman" panose="02020603050405020304" pitchFamily="18" charset="0"/>
                        </a:rPr>
                        <a:t>级）</a:t>
                      </a:r>
                      <a:endParaRPr lang="zh-CN" sz="17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ct val="0"/>
                        </a:spcAft>
                      </a:pPr>
                      <a:r>
                        <a:rPr lang="zh-CN" sz="1700" b="1" kern="1200">
                          <a:effectLst/>
                          <a:latin typeface="Times New Roman" panose="02020603050405020304" pitchFamily="18" charset="0"/>
                          <a:cs typeface="Times New Roman" panose="02020603050405020304" pitchFamily="18" charset="0"/>
                        </a:rPr>
                        <a:t>橙色预警（</a:t>
                      </a:r>
                      <a:r>
                        <a:rPr lang="en-US" sz="1700" b="1" kern="1200">
                          <a:effectLst/>
                          <a:latin typeface="Times New Roman" panose="02020603050405020304" pitchFamily="18" charset="0"/>
                          <a:cs typeface="Times New Roman" panose="02020603050405020304" pitchFamily="18" charset="0"/>
                        </a:rPr>
                        <a:t>II</a:t>
                      </a:r>
                      <a:r>
                        <a:rPr lang="zh-CN" sz="1700" b="1" kern="1200">
                          <a:effectLst/>
                          <a:latin typeface="Times New Roman" panose="02020603050405020304" pitchFamily="18" charset="0"/>
                          <a:cs typeface="Times New Roman" panose="02020603050405020304" pitchFamily="18" charset="0"/>
                        </a:rPr>
                        <a:t>级）</a:t>
                      </a:r>
                      <a:endParaRPr lang="zh-CN" sz="17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spcAft>
                          <a:spcPct val="0"/>
                        </a:spcAft>
                      </a:pPr>
                      <a:r>
                        <a:rPr lang="zh-CN" sz="1700" b="1" kern="1200">
                          <a:effectLst/>
                          <a:latin typeface="Times New Roman" panose="02020603050405020304" pitchFamily="18" charset="0"/>
                          <a:cs typeface="Times New Roman" panose="02020603050405020304" pitchFamily="18" charset="0"/>
                        </a:rPr>
                        <a:t>红色预警（</a:t>
                      </a:r>
                      <a:r>
                        <a:rPr lang="en-US" sz="1700" b="1" kern="1200">
                          <a:effectLst/>
                          <a:latin typeface="Times New Roman" panose="02020603050405020304" pitchFamily="18" charset="0"/>
                          <a:cs typeface="Times New Roman" panose="02020603050405020304" pitchFamily="18" charset="0"/>
                        </a:rPr>
                        <a:t>I</a:t>
                      </a:r>
                      <a:r>
                        <a:rPr lang="zh-CN" sz="1700" b="1" kern="1200">
                          <a:effectLst/>
                          <a:latin typeface="Times New Roman" panose="02020603050405020304" pitchFamily="18" charset="0"/>
                          <a:cs typeface="Times New Roman" panose="02020603050405020304" pitchFamily="18" charset="0"/>
                        </a:rPr>
                        <a:t>级）</a:t>
                      </a:r>
                      <a:endParaRPr lang="zh-CN" sz="17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599723">
                <a:tc>
                  <a:txBody>
                    <a:bodyPr/>
                    <a:lstStyle/>
                    <a:p>
                      <a:pPr algn="ctr">
                        <a:spcAft>
                          <a:spcPct val="0"/>
                        </a:spcAft>
                      </a:pPr>
                      <a:r>
                        <a:rPr lang="zh-CN" sz="1700" b="1" kern="1200">
                          <a:effectLst/>
                        </a:rPr>
                        <a:t>减排措施</a:t>
                      </a:r>
                      <a:endParaRPr lang="zh-CN" sz="900" b="1" kern="100">
                        <a:effectLst/>
                        <a:latin typeface="Times New Roman" panose="02020603050405020304" pitchFamily="18" charset="0"/>
                        <a:ea typeface="宋体" panose="02010600030101010101" pitchFamily="2" charset="-122"/>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600" b="1">
                        <a:effectLst/>
                        <a:latin typeface="Times New Roman" panose="02020603050405020304" pitchFamily="18" charset="0"/>
                      </a:endParaRPr>
                    </a:p>
                  </a:txBody>
                  <a:tcPr marL="56832" marR="56832" marT="28420" marB="2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100"/>
                    </a:p>
                  </a:txBody>
                  <a:tcPr marL="56832" marR="56832" marT="28420" marB="2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100"/>
                    </a:p>
                  </a:txBody>
                  <a:tcPr marL="56832" marR="56832" marT="28420" marB="2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188">
                <a:tc gridSpan="4">
                  <a:txBody>
                    <a:bodyPr/>
                    <a:lstStyle/>
                    <a:p>
                      <a:pPr algn="l">
                        <a:spcAft>
                          <a:spcPct val="0"/>
                        </a:spcAft>
                      </a:pPr>
                      <a:r>
                        <a:rPr lang="zh-CN" sz="1300" b="1" kern="1200">
                          <a:effectLst/>
                        </a:rPr>
                        <a:t>当前预警级别为</a:t>
                      </a:r>
                      <a:r>
                        <a:rPr lang="en-US" sz="1300" b="1" kern="1200">
                          <a:effectLst/>
                        </a:rPr>
                        <a:t>           </a:t>
                      </a:r>
                      <a:r>
                        <a:rPr lang="zh-CN" sz="1300" b="1" kern="1200">
                          <a:effectLst/>
                        </a:rPr>
                        <a:t>，</a:t>
                      </a:r>
                      <a:r>
                        <a:rPr lang="zh-CN" sz="1300" b="1" kern="0">
                          <a:effectLst/>
                        </a:rPr>
                        <a:t> </a:t>
                      </a:r>
                      <a:r>
                        <a:rPr lang="zh-CN" altLang="en-US" sz="1300" b="1" kern="0">
                          <a:effectLst/>
                        </a:rPr>
                        <a:t>应急</a:t>
                      </a:r>
                      <a:r>
                        <a:rPr lang="zh-CN" sz="1300" b="1" kern="1200">
                          <a:effectLst/>
                        </a:rPr>
                        <a:t>响应启动时间：</a:t>
                      </a:r>
                      <a:r>
                        <a:rPr lang="en-US" sz="1300" b="1" kern="1200">
                          <a:effectLst/>
                        </a:rPr>
                        <a:t>     </a:t>
                      </a:r>
                      <a:r>
                        <a:rPr lang="zh-CN" sz="1300" b="1" kern="1200">
                          <a:effectLst/>
                        </a:rPr>
                        <a:t>年</a:t>
                      </a:r>
                      <a:r>
                        <a:rPr lang="en-US" sz="1300" b="1" kern="1200">
                          <a:effectLst/>
                        </a:rPr>
                        <a:t>      </a:t>
                      </a:r>
                      <a:r>
                        <a:rPr lang="zh-CN" sz="1300" b="1" kern="1200">
                          <a:effectLst/>
                        </a:rPr>
                        <a:t>月</a:t>
                      </a:r>
                      <a:r>
                        <a:rPr lang="en-US" sz="1300" b="1" kern="1200">
                          <a:effectLst/>
                        </a:rPr>
                        <a:t>      </a:t>
                      </a:r>
                      <a:r>
                        <a:rPr lang="zh-CN" sz="1300" b="1" kern="1200">
                          <a:effectLst/>
                        </a:rPr>
                        <a:t>日</a:t>
                      </a:r>
                      <a:r>
                        <a:rPr lang="en-US" sz="1300" b="1" kern="1200">
                          <a:effectLst/>
                        </a:rPr>
                        <a:t>       </a:t>
                      </a:r>
                      <a:r>
                        <a:rPr lang="zh-CN" sz="1300" b="1" kern="1200">
                          <a:effectLst/>
                        </a:rPr>
                        <a:t>时</a:t>
                      </a:r>
                      <a:r>
                        <a:rPr lang="en-US" altLang="zh-CN" sz="1300" b="1" kern="1200">
                          <a:effectLst/>
                        </a:rPr>
                        <a:t>         </a:t>
                      </a:r>
                      <a:r>
                        <a:rPr lang="zh-CN" altLang="en-US" sz="1300" b="1" kern="1200">
                          <a:effectLst/>
                          <a:latin typeface="Times New Roman" panose="02020603050405020304" pitchFamily="18" charset="0"/>
                          <a:cs typeface="Times New Roman" panose="02020603050405020304" pitchFamily="18" charset="0"/>
                        </a:rPr>
                        <a:t>监督举报电话：</a:t>
                      </a:r>
                      <a:r>
                        <a:rPr lang="en-US" altLang="zh-CN" sz="1300" b="1" kern="1200">
                          <a:effectLst/>
                          <a:latin typeface="Times New Roman" panose="02020603050405020304" pitchFamily="18" charset="0"/>
                          <a:cs typeface="Times New Roman" panose="02020603050405020304" pitchFamily="18" charset="0"/>
                        </a:rPr>
                        <a:t>12369</a:t>
                      </a:r>
                      <a:endParaRPr lang="zh-CN" sz="8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6832" marR="56832" marT="28420" marB="28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tc>
                <a:tc hMerge="1">
                  <a:tcPr/>
                </a:tc>
                <a:tc hMerge="1">
                  <a:tcPr/>
                </a:tc>
              </a:tr>
            </a:tbl>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5228" y="1237766"/>
            <a:ext cx="9341542" cy="1207575"/>
          </a:xfrm>
          <a:prstGeom prst="rect">
            <a:avLst/>
          </a:prstGeom>
        </p:spPr>
        <p:txBody>
          <a:bodyPr wrap="square">
            <a:spAutoFit/>
          </a:bodyPr>
          <a:lstStyle/>
          <a:p>
            <a:pPr algn="ctr">
              <a:lnSpc>
                <a:spcPct val="130000"/>
              </a:lnSpc>
            </a:pPr>
            <a:r>
              <a:rPr lang="zh-CN" altLang="en-US" sz="3000" b="1">
                <a:latin typeface="黑体" panose="02010609060101010101" charset="-122"/>
                <a:ea typeface="黑体" panose="02010609060101010101" charset="-122"/>
              </a:rPr>
              <a:t>中共中央国务院关于全面加强生态环境保护坚决打好污染防治攻坚战的意见</a:t>
            </a:r>
            <a:endParaRPr lang="zh-CN" altLang="en-US" sz="3000" b="1">
              <a:latin typeface="黑体" panose="02010609060101010101" charset="-122"/>
              <a:ea typeface="黑体" panose="02010609060101010101" charset="-122"/>
            </a:endParaRPr>
          </a:p>
        </p:txBody>
      </p:sp>
      <p:sp>
        <p:nvSpPr>
          <p:cNvPr id="3" name="矩形 2"/>
          <p:cNvSpPr/>
          <p:nvPr/>
        </p:nvSpPr>
        <p:spPr>
          <a:xfrm>
            <a:off x="4464783" y="65314"/>
            <a:ext cx="3262433" cy="768415"/>
          </a:xfrm>
          <a:prstGeom prst="rect">
            <a:avLst/>
          </a:prstGeom>
        </p:spPr>
        <p:txBody>
          <a:bodyPr wrap="none">
            <a:spAutoFit/>
          </a:bodyPr>
          <a:lstStyle/>
          <a:p>
            <a:pPr algn="ctr">
              <a:lnSpc>
                <a:spcPct val="120000"/>
              </a:lnSpc>
              <a:spcBef>
                <a:spcPts val="600"/>
              </a:spcBef>
            </a:pPr>
            <a:r>
              <a:rPr lang="zh-CN" altLang="en-US" sz="4000" b="1">
                <a:latin typeface="微软雅黑" panose="020B0503020204020204" charset="-122"/>
                <a:ea typeface="微软雅黑" panose="020B0503020204020204" charset="-122"/>
              </a:rPr>
              <a:t>国家相关规定</a:t>
            </a:r>
            <a:endParaRPr lang="en-US" altLang="zh-CN" sz="4000" b="1">
              <a:latin typeface="微软雅黑" panose="020B0503020204020204" charset="-122"/>
              <a:ea typeface="微软雅黑" panose="020B0503020204020204" charset="-122"/>
            </a:endParaRPr>
          </a:p>
        </p:txBody>
      </p:sp>
      <p:sp>
        <p:nvSpPr>
          <p:cNvPr id="4" name="矩形 3"/>
          <p:cNvSpPr/>
          <p:nvPr/>
        </p:nvSpPr>
        <p:spPr>
          <a:xfrm>
            <a:off x="420239" y="2867612"/>
            <a:ext cx="11351520" cy="2407390"/>
          </a:xfrm>
          <a:prstGeom prst="rect">
            <a:avLst/>
          </a:prstGeom>
        </p:spPr>
        <p:txBody>
          <a:bodyPr wrap="square">
            <a:spAutoFit/>
          </a:bodyPr>
          <a:lstStyle/>
          <a:p>
            <a:pPr marL="342900" indent="-342900">
              <a:lnSpc>
                <a:spcPct val="130000"/>
              </a:lnSpc>
              <a:spcBef>
                <a:spcPts val="600"/>
              </a:spcBef>
              <a:spcAft>
                <a:spcPts val="600"/>
              </a:spcAft>
              <a:buFont typeface="Wingdings" panose="05000000000000000000" pitchFamily="2" charset="2"/>
              <a:buChar char="l"/>
            </a:pPr>
            <a:r>
              <a:rPr lang="zh-CN" altLang="zh-CN" sz="2800" kern="0">
                <a:solidFill>
                  <a:srgbClr val="333333"/>
                </a:solidFill>
                <a:latin typeface="黑体" panose="02010609060101010101" charset="-122"/>
                <a:ea typeface="黑体" panose="02010609060101010101" charset="-122"/>
                <a:cs typeface="宋体" panose="02010600030101010101" pitchFamily="2" charset="-122"/>
              </a:rPr>
              <a:t>强化重点区域</a:t>
            </a:r>
            <a:r>
              <a:rPr lang="zh-CN" altLang="zh-CN" sz="2800" kern="0">
                <a:solidFill>
                  <a:srgbClr val="FF0000"/>
                </a:solidFill>
                <a:latin typeface="黑体" panose="02010609060101010101" charset="-122"/>
                <a:ea typeface="黑体" panose="02010609060101010101" charset="-122"/>
                <a:cs typeface="宋体" panose="02010600030101010101" pitchFamily="2" charset="-122"/>
              </a:rPr>
              <a:t>联防联控联治</a:t>
            </a:r>
            <a:r>
              <a:rPr lang="zh-CN" altLang="zh-CN" sz="2800" kern="0">
                <a:solidFill>
                  <a:srgbClr val="333333"/>
                </a:solidFill>
                <a:latin typeface="黑体" panose="02010609060101010101" charset="-122"/>
                <a:ea typeface="黑体" panose="02010609060101010101" charset="-122"/>
                <a:cs typeface="宋体" panose="02010600030101010101" pitchFamily="2" charset="-122"/>
              </a:rPr>
              <a:t>，统一预警分级标准、信息发布、应急响应，提前采取应急减排措施，实施区域应急联动，有效降低污染程度</a:t>
            </a:r>
            <a:r>
              <a:rPr lang="zh-CN" altLang="en-US" sz="2800" kern="0">
                <a:solidFill>
                  <a:srgbClr val="333333"/>
                </a:solidFill>
                <a:latin typeface="黑体" panose="02010609060101010101" charset="-122"/>
                <a:ea typeface="黑体" panose="02010609060101010101" charset="-122"/>
                <a:cs typeface="宋体" panose="02010600030101010101" pitchFamily="2" charset="-122"/>
              </a:rPr>
              <a:t>。</a:t>
            </a:r>
            <a:endParaRPr lang="en-US" altLang="zh-CN" sz="2800" kern="0">
              <a:solidFill>
                <a:srgbClr val="333333"/>
              </a:solidFill>
              <a:latin typeface="黑体" panose="02010609060101010101" charset="-122"/>
              <a:ea typeface="黑体" panose="02010609060101010101" charset="-122"/>
              <a:cs typeface="宋体" panose="02010600030101010101" pitchFamily="2" charset="-122"/>
            </a:endParaRPr>
          </a:p>
          <a:p>
            <a:pPr marL="342900" indent="-342900">
              <a:lnSpc>
                <a:spcPct val="130000"/>
              </a:lnSpc>
              <a:spcBef>
                <a:spcPts val="600"/>
              </a:spcBef>
              <a:spcAft>
                <a:spcPts val="600"/>
              </a:spcAft>
              <a:buClr>
                <a:schemeClr val="tx1"/>
              </a:buClr>
              <a:buFont typeface="Wingdings" panose="05000000000000000000" pitchFamily="2" charset="2"/>
              <a:buChar char="l"/>
            </a:pPr>
            <a:r>
              <a:rPr lang="zh-CN" altLang="zh-CN" sz="2800" kern="0">
                <a:solidFill>
                  <a:srgbClr val="FF0000"/>
                </a:solidFill>
                <a:latin typeface="黑体" panose="02010609060101010101" charset="-122"/>
                <a:ea typeface="黑体" panose="02010609060101010101" charset="-122"/>
                <a:cs typeface="宋体" panose="02010600030101010101" pitchFamily="2" charset="-122"/>
              </a:rPr>
              <a:t>完善应急预案</a:t>
            </a:r>
            <a:r>
              <a:rPr lang="zh-CN" altLang="zh-CN" sz="2800" kern="0">
                <a:solidFill>
                  <a:srgbClr val="333333"/>
                </a:solidFill>
                <a:latin typeface="黑体" panose="02010609060101010101" charset="-122"/>
                <a:ea typeface="黑体" panose="02010609060101010101" charset="-122"/>
                <a:cs typeface="宋体" panose="02010600030101010101" pitchFamily="2" charset="-122"/>
              </a:rPr>
              <a:t>，明确政府、部门及企业的应急责任，科学确定重污染期间管控措施和</a:t>
            </a:r>
            <a:r>
              <a:rPr lang="zh-CN" altLang="zh-CN" sz="2800" kern="0">
                <a:solidFill>
                  <a:srgbClr val="FF0000"/>
                </a:solidFill>
                <a:latin typeface="黑体" panose="02010609060101010101" charset="-122"/>
                <a:ea typeface="黑体" panose="02010609060101010101" charset="-122"/>
                <a:cs typeface="宋体" panose="02010600030101010101" pitchFamily="2" charset="-122"/>
              </a:rPr>
              <a:t>污染源减排清单</a:t>
            </a:r>
            <a:r>
              <a:rPr lang="zh-CN" altLang="zh-CN" sz="2800" kern="0">
                <a:solidFill>
                  <a:srgbClr val="333333"/>
                </a:solidFill>
                <a:latin typeface="黑体" panose="02010609060101010101" charset="-122"/>
                <a:ea typeface="黑体" panose="02010609060101010101" charset="-122"/>
                <a:cs typeface="宋体" panose="02010600030101010101" pitchFamily="2" charset="-122"/>
              </a:rPr>
              <a:t>。</a:t>
            </a:r>
            <a:endParaRPr lang="zh-CN" altLang="en-US" sz="2800">
              <a:latin typeface="黑体" panose="02010609060101010101" charset="-122"/>
              <a:ea typeface="黑体" panose="02010609060101010101" charset="-122"/>
            </a:endParaRPr>
          </a:p>
        </p:txBody>
      </p:sp>
      <p:sp>
        <p:nvSpPr>
          <p:cNvPr id="5" name="矩形 4"/>
          <p:cNvSpPr/>
          <p:nvPr/>
        </p:nvSpPr>
        <p:spPr>
          <a:xfrm>
            <a:off x="65314" y="959586"/>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13659" y="1122502"/>
            <a:ext cx="6564677" cy="553998"/>
          </a:xfrm>
          <a:prstGeom prst="rect">
            <a:avLst/>
          </a:prstGeom>
        </p:spPr>
        <p:txBody>
          <a:bodyPr wrap="square">
            <a:spAutoFit/>
          </a:bodyPr>
          <a:lstStyle/>
          <a:p>
            <a:pPr algn="ctr"/>
            <a:r>
              <a:rPr lang="zh-CN" altLang="en-US" sz="3000" b="1">
                <a:latin typeface="黑体" panose="02010609060101010101" charset="-122"/>
                <a:ea typeface="黑体" panose="02010609060101010101" charset="-122"/>
              </a:rPr>
              <a:t>打赢蓝天保卫战 三年行动计划</a:t>
            </a:r>
            <a:endParaRPr lang="zh-CN" altLang="en-US" sz="3000" b="1">
              <a:latin typeface="黑体" panose="02010609060101010101" charset="-122"/>
              <a:ea typeface="黑体" panose="02010609060101010101" charset="-122"/>
            </a:endParaRPr>
          </a:p>
        </p:txBody>
      </p:sp>
      <p:sp>
        <p:nvSpPr>
          <p:cNvPr id="4" name="矩形 3"/>
          <p:cNvSpPr/>
          <p:nvPr/>
        </p:nvSpPr>
        <p:spPr>
          <a:xfrm>
            <a:off x="249877" y="1977546"/>
            <a:ext cx="11692242" cy="3203954"/>
          </a:xfrm>
          <a:prstGeom prst="rect">
            <a:avLst/>
          </a:prstGeom>
        </p:spPr>
        <p:txBody>
          <a:bodyPr wrap="square">
            <a:spAutoFit/>
          </a:bodyPr>
          <a:lstStyle/>
          <a:p>
            <a:pPr marL="342900" indent="-342900">
              <a:lnSpc>
                <a:spcPct val="120000"/>
              </a:lnSpc>
              <a:spcBef>
                <a:spcPts val="600"/>
              </a:spcBef>
              <a:buFont typeface="Wingdings" panose="05000000000000000000" pitchFamily="2" charset="2"/>
              <a:buChar char="l"/>
            </a:pPr>
            <a:r>
              <a:rPr lang="zh-CN" altLang="zh-CN" sz="2600">
                <a:latin typeface="黑体" panose="02010609060101010101" charset="-122"/>
                <a:ea typeface="黑体" panose="02010609060101010101" charset="-122"/>
              </a:rPr>
              <a:t>制定</a:t>
            </a:r>
            <a:r>
              <a:rPr lang="zh-CN" altLang="zh-CN" sz="2600">
                <a:solidFill>
                  <a:srgbClr val="FF0000"/>
                </a:solidFill>
                <a:latin typeface="黑体" panose="02010609060101010101" charset="-122"/>
                <a:ea typeface="黑体" panose="02010609060101010101" charset="-122"/>
              </a:rPr>
              <a:t>完善重污染天气应急预案</a:t>
            </a:r>
            <a:r>
              <a:rPr lang="zh-CN" altLang="en-US" sz="2600">
                <a:latin typeface="黑体" panose="02010609060101010101" charset="-122"/>
                <a:ea typeface="黑体" panose="02010609060101010101" charset="-122"/>
              </a:rPr>
              <a:t>。</a:t>
            </a:r>
            <a:endParaRPr lang="en-US" altLang="zh-CN" sz="2600">
              <a:latin typeface="黑体" panose="02010609060101010101" charset="-122"/>
              <a:ea typeface="黑体" panose="02010609060101010101" charset="-122"/>
            </a:endParaRPr>
          </a:p>
          <a:p>
            <a:pPr marL="342900" indent="-342900">
              <a:lnSpc>
                <a:spcPct val="120000"/>
              </a:lnSpc>
              <a:spcBef>
                <a:spcPts val="600"/>
              </a:spcBef>
              <a:buFont typeface="Wingdings" panose="05000000000000000000" pitchFamily="2" charset="2"/>
              <a:buChar char="l"/>
            </a:pPr>
            <a:r>
              <a:rPr lang="zh-CN" altLang="zh-CN" sz="2600">
                <a:latin typeface="黑体" panose="02010609060101010101" charset="-122"/>
                <a:ea typeface="黑体" panose="02010609060101010101" charset="-122"/>
              </a:rPr>
              <a:t>提高应急预案中污染物减排比例，黄色、橙色、红色级别减排比例原则上分别不低于</a:t>
            </a:r>
            <a:r>
              <a:rPr lang="en-US" altLang="zh-CN" sz="2600">
                <a:solidFill>
                  <a:srgbClr val="FF0000"/>
                </a:solidFill>
                <a:latin typeface="黑体" panose="02010609060101010101" charset="-122"/>
                <a:ea typeface="黑体" panose="02010609060101010101" charset="-122"/>
              </a:rPr>
              <a:t>10%</a:t>
            </a:r>
            <a:r>
              <a:rPr lang="zh-CN" altLang="zh-CN" sz="2600">
                <a:solidFill>
                  <a:srgbClr val="FF0000"/>
                </a:solidFill>
                <a:latin typeface="黑体" panose="02010609060101010101" charset="-122"/>
                <a:ea typeface="黑体" panose="02010609060101010101" charset="-122"/>
              </a:rPr>
              <a:t>、</a:t>
            </a:r>
            <a:r>
              <a:rPr lang="en-US" altLang="zh-CN" sz="2600">
                <a:solidFill>
                  <a:srgbClr val="FF0000"/>
                </a:solidFill>
                <a:latin typeface="黑体" panose="02010609060101010101" charset="-122"/>
                <a:ea typeface="黑体" panose="02010609060101010101" charset="-122"/>
              </a:rPr>
              <a:t>20%</a:t>
            </a:r>
            <a:r>
              <a:rPr lang="zh-CN" altLang="zh-CN" sz="2600">
                <a:solidFill>
                  <a:srgbClr val="FF0000"/>
                </a:solidFill>
                <a:latin typeface="黑体" panose="02010609060101010101" charset="-122"/>
                <a:ea typeface="黑体" panose="02010609060101010101" charset="-122"/>
              </a:rPr>
              <a:t>、</a:t>
            </a:r>
            <a:r>
              <a:rPr lang="en-US" altLang="zh-CN" sz="2600">
                <a:solidFill>
                  <a:srgbClr val="FF0000"/>
                </a:solidFill>
                <a:latin typeface="黑体" panose="02010609060101010101" charset="-122"/>
                <a:ea typeface="黑体" panose="02010609060101010101" charset="-122"/>
              </a:rPr>
              <a:t>30%</a:t>
            </a:r>
            <a:r>
              <a:rPr lang="zh-CN" altLang="en-US" sz="2600">
                <a:latin typeface="黑体" panose="02010609060101010101" charset="-122"/>
                <a:ea typeface="黑体" panose="02010609060101010101" charset="-122"/>
              </a:rPr>
              <a:t>。</a:t>
            </a:r>
            <a:endParaRPr lang="en-US" altLang="zh-CN" sz="2600">
              <a:latin typeface="黑体" panose="02010609060101010101" charset="-122"/>
              <a:ea typeface="黑体" panose="02010609060101010101" charset="-122"/>
            </a:endParaRPr>
          </a:p>
          <a:p>
            <a:pPr marL="342900" indent="-342900">
              <a:lnSpc>
                <a:spcPct val="120000"/>
              </a:lnSpc>
              <a:spcBef>
                <a:spcPts val="600"/>
              </a:spcBef>
              <a:buClr>
                <a:schemeClr val="tx1"/>
              </a:buClr>
              <a:buFont typeface="Wingdings" panose="05000000000000000000" pitchFamily="2" charset="2"/>
              <a:buChar char="l"/>
            </a:pPr>
            <a:r>
              <a:rPr lang="zh-CN" altLang="zh-CN" sz="2600">
                <a:solidFill>
                  <a:srgbClr val="FF0000"/>
                </a:solidFill>
                <a:latin typeface="黑体" panose="02010609060101010101" charset="-122"/>
                <a:ea typeface="黑体" panose="02010609060101010101" charset="-122"/>
              </a:rPr>
              <a:t>细化应急减排措施</a:t>
            </a:r>
            <a:r>
              <a:rPr lang="zh-CN" altLang="zh-CN" sz="2600">
                <a:latin typeface="黑体" panose="02010609060101010101" charset="-122"/>
                <a:ea typeface="黑体" panose="02010609060101010101" charset="-122"/>
              </a:rPr>
              <a:t>，</a:t>
            </a:r>
            <a:r>
              <a:rPr lang="zh-CN" altLang="zh-CN" sz="2600">
                <a:solidFill>
                  <a:srgbClr val="FF0000"/>
                </a:solidFill>
                <a:latin typeface="黑体" panose="02010609060101010101" charset="-122"/>
                <a:ea typeface="黑体" panose="02010609060101010101" charset="-122"/>
              </a:rPr>
              <a:t>落实到企业各工艺环节</a:t>
            </a:r>
            <a:r>
              <a:rPr lang="zh-CN" altLang="zh-CN" sz="2600">
                <a:latin typeface="黑体" panose="02010609060101010101" charset="-122"/>
                <a:ea typeface="黑体" panose="02010609060101010101" charset="-122"/>
              </a:rPr>
              <a:t>，实施“</a:t>
            </a:r>
            <a:r>
              <a:rPr lang="zh-CN" altLang="zh-CN" sz="2600">
                <a:solidFill>
                  <a:srgbClr val="FF0000"/>
                </a:solidFill>
                <a:latin typeface="黑体" panose="02010609060101010101" charset="-122"/>
                <a:ea typeface="黑体" panose="02010609060101010101" charset="-122"/>
              </a:rPr>
              <a:t>一厂一策</a:t>
            </a:r>
            <a:r>
              <a:rPr lang="zh-CN" altLang="zh-CN" sz="2600">
                <a:latin typeface="黑体" panose="02010609060101010101" charset="-122"/>
                <a:ea typeface="黑体" panose="02010609060101010101" charset="-122"/>
              </a:rPr>
              <a:t>”清单化管理</a:t>
            </a:r>
            <a:r>
              <a:rPr lang="zh-CN" altLang="en-US" sz="2600">
                <a:latin typeface="黑体" panose="02010609060101010101" charset="-122"/>
                <a:ea typeface="黑体" panose="02010609060101010101" charset="-122"/>
              </a:rPr>
              <a:t>。</a:t>
            </a:r>
            <a:endParaRPr lang="en-US" altLang="zh-CN" sz="2600">
              <a:latin typeface="黑体" panose="02010609060101010101" charset="-122"/>
              <a:ea typeface="黑体" panose="02010609060101010101" charset="-122"/>
            </a:endParaRPr>
          </a:p>
          <a:p>
            <a:pPr marL="342900" indent="-342900">
              <a:lnSpc>
                <a:spcPct val="120000"/>
              </a:lnSpc>
              <a:spcBef>
                <a:spcPts val="600"/>
              </a:spcBef>
              <a:buFont typeface="Wingdings" panose="05000000000000000000" pitchFamily="2" charset="2"/>
              <a:buChar char="l"/>
            </a:pPr>
            <a:r>
              <a:rPr lang="zh-CN" altLang="zh-CN" sz="2600">
                <a:latin typeface="黑体" panose="02010609060101010101" charset="-122"/>
                <a:ea typeface="黑体" panose="02010609060101010101" charset="-122"/>
              </a:rPr>
              <a:t>在黄色及以上重污染天气预警期间，对钢铁、建材、焦化、有色、化工、矿山等涉及大宗物料运输的</a:t>
            </a:r>
            <a:r>
              <a:rPr lang="zh-CN" altLang="zh-CN" sz="2600">
                <a:solidFill>
                  <a:srgbClr val="FF0000"/>
                </a:solidFill>
                <a:latin typeface="黑体" panose="02010609060101010101" charset="-122"/>
                <a:ea typeface="黑体" panose="02010609060101010101" charset="-122"/>
              </a:rPr>
              <a:t>重点用车企业</a:t>
            </a:r>
            <a:r>
              <a:rPr lang="zh-CN" altLang="zh-CN" sz="2600">
                <a:latin typeface="黑体" panose="02010609060101010101" charset="-122"/>
                <a:ea typeface="黑体" panose="02010609060101010101" charset="-122"/>
              </a:rPr>
              <a:t>，实施应急运输响应。</a:t>
            </a:r>
            <a:endParaRPr lang="zh-CN" altLang="en-US" sz="2600">
              <a:latin typeface="黑体" panose="02010609060101010101" charset="-122"/>
              <a:ea typeface="黑体" panose="02010609060101010101" charset="-122"/>
            </a:endParaRPr>
          </a:p>
        </p:txBody>
      </p:sp>
      <p:sp>
        <p:nvSpPr>
          <p:cNvPr id="5" name="矩形 4"/>
          <p:cNvSpPr/>
          <p:nvPr/>
        </p:nvSpPr>
        <p:spPr>
          <a:xfrm>
            <a:off x="4464783" y="65314"/>
            <a:ext cx="3262433" cy="768415"/>
          </a:xfrm>
          <a:prstGeom prst="rect">
            <a:avLst/>
          </a:prstGeom>
        </p:spPr>
        <p:txBody>
          <a:bodyPr wrap="none">
            <a:spAutoFit/>
          </a:bodyPr>
          <a:lstStyle/>
          <a:p>
            <a:pPr algn="ctr">
              <a:lnSpc>
                <a:spcPct val="120000"/>
              </a:lnSpc>
              <a:spcBef>
                <a:spcPts val="600"/>
              </a:spcBef>
            </a:pPr>
            <a:r>
              <a:rPr lang="zh-CN" altLang="en-US" sz="4000" b="1">
                <a:latin typeface="微软雅黑" panose="020B0503020204020204" charset="-122"/>
                <a:ea typeface="微软雅黑" panose="020B0503020204020204" charset="-122"/>
              </a:rPr>
              <a:t>国家相关规定</a:t>
            </a:r>
            <a:endParaRPr lang="en-US" altLang="zh-CN" sz="4000" b="1">
              <a:latin typeface="微软雅黑" panose="020B0503020204020204" charset="-122"/>
              <a:ea typeface="微软雅黑" panose="020B0503020204020204" charset="-122"/>
            </a:endParaRPr>
          </a:p>
        </p:txBody>
      </p:sp>
      <p:sp>
        <p:nvSpPr>
          <p:cNvPr id="6" name="矩形 5"/>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1661" y="1511250"/>
            <a:ext cx="10568677" cy="3447162"/>
          </a:xfrm>
          <a:prstGeom prst="rect">
            <a:avLst/>
          </a:prstGeom>
          <a:noFill/>
          <a:ln w="9525">
            <a:noFill/>
            <a:miter lim="800000"/>
          </a:ln>
          <a:effectLst/>
        </p:spPr>
        <p:txBody>
          <a:bodyPr vert="horz" wrap="square" lIns="91440" tIns="45720" rIns="91440" bIns="45720" numCol="1" anchor="ctr" anchorCtr="0" compatLnSpc="1">
            <a:spAutoFit/>
          </a:bodyPr>
          <a:lstStyle/>
          <a:p>
            <a:pPr marL="363855" lvl="0" indent="-363855" algn="just" fontAlgn="base">
              <a:lnSpc>
                <a:spcPct val="130000"/>
              </a:lnSpc>
              <a:spcBef>
                <a:spcPts val="600"/>
              </a:spcBef>
              <a:spcAft>
                <a:spcPts val="600"/>
              </a:spcAft>
              <a:buFont typeface="Wingdings" panose="05000000000000000000" pitchFamily="2" charset="2"/>
              <a:buChar char="l"/>
            </a:pPr>
            <a:r>
              <a:rPr lang="zh-CN" altLang="en-US" sz="2600">
                <a:latin typeface="黑体" panose="02010609060101010101" charset="-122"/>
                <a:ea typeface="黑体" panose="02010609060101010101" charset="-122"/>
                <a:cs typeface="Times New Roman" panose="02020603050405020304" pitchFamily="18" charset="0"/>
              </a:rPr>
              <a:t>切实发挥重污染天气应急预案作用，及时发布相应级别预警，采取有效措施，</a:t>
            </a:r>
            <a:r>
              <a:rPr lang="zh-CN" altLang="zh-CN" sz="2600">
                <a:latin typeface="黑体" panose="02010609060101010101" charset="-122"/>
                <a:ea typeface="黑体" panose="02010609060101010101" charset="-122"/>
                <a:cs typeface="Times New Roman" panose="02020603050405020304" pitchFamily="18" charset="0"/>
              </a:rPr>
              <a:t>强化重污染天气应对，不断提高环境管理精细化水平</a:t>
            </a:r>
            <a:r>
              <a:rPr lang="zh-CN" altLang="en-US" sz="2600">
                <a:latin typeface="黑体" panose="02010609060101010101" charset="-122"/>
                <a:ea typeface="黑体" panose="02010609060101010101" charset="-122"/>
                <a:cs typeface="Times New Roman" panose="02020603050405020304" pitchFamily="18" charset="0"/>
              </a:rPr>
              <a:t>，</a:t>
            </a:r>
            <a:r>
              <a:rPr lang="zh-CN" altLang="en-US" sz="2600">
                <a:solidFill>
                  <a:srgbClr val="FF0000"/>
                </a:solidFill>
                <a:latin typeface="黑体" panose="02010609060101010101" charset="-122"/>
                <a:ea typeface="黑体" panose="02010609060101010101" charset="-122"/>
                <a:cs typeface="Times New Roman" panose="02020603050405020304" pitchFamily="18" charset="0"/>
              </a:rPr>
              <a:t>减少重污染天气发生频率和污染程度</a:t>
            </a:r>
            <a:endParaRPr lang="en-US" altLang="zh-CN" sz="2600">
              <a:solidFill>
                <a:srgbClr val="FF0000"/>
              </a:solidFill>
              <a:latin typeface="黑体" panose="02010609060101010101" charset="-122"/>
              <a:ea typeface="黑体" panose="02010609060101010101" charset="-122"/>
              <a:cs typeface="Times New Roman" panose="02020603050405020304" pitchFamily="18" charset="0"/>
            </a:endParaRPr>
          </a:p>
          <a:p>
            <a:pPr marL="363855" marR="0" lvl="0" indent="-363855" algn="just" defTabSz="914400" rtl="0" eaLnBrk="1" fontAlgn="base" latinLnBrk="0" hangingPunct="1">
              <a:lnSpc>
                <a:spcPct val="130000"/>
              </a:lnSpc>
              <a:spcBef>
                <a:spcPts val="600"/>
              </a:spcBef>
              <a:spcAft>
                <a:spcPts val="600"/>
              </a:spcAft>
              <a:buClrTx/>
              <a:buSzTx/>
              <a:buFont typeface="Wingdings" panose="05000000000000000000" pitchFamily="2" charset="2"/>
              <a:buChar char="l"/>
            </a:pPr>
            <a:r>
              <a:rPr lang="zh-CN" altLang="en-US" sz="2600">
                <a:latin typeface="黑体" panose="02010609060101010101" charset="-122"/>
                <a:ea typeface="黑体" panose="02010609060101010101" charset="-122"/>
                <a:cs typeface="Times New Roman" panose="02020603050405020304" pitchFamily="18" charset="0"/>
              </a:rPr>
              <a:t>切实减轻重污染天气对人民群众生产生活产生的影响，</a:t>
            </a:r>
            <a:r>
              <a:rPr lang="zh-CN" altLang="zh-CN" sz="2600">
                <a:solidFill>
                  <a:srgbClr val="FF0000"/>
                </a:solidFill>
                <a:latin typeface="黑体" panose="02010609060101010101" charset="-122"/>
                <a:ea typeface="黑体" panose="02010609060101010101" charset="-122"/>
                <a:cs typeface="Times New Roman" panose="02020603050405020304" pitchFamily="18" charset="0"/>
              </a:rPr>
              <a:t>保护公众健康</a:t>
            </a:r>
            <a:endParaRPr lang="en-US" altLang="zh-CN" sz="2600">
              <a:solidFill>
                <a:srgbClr val="FF0000"/>
              </a:solidFill>
              <a:latin typeface="黑体" panose="02010609060101010101" charset="-122"/>
              <a:ea typeface="黑体" panose="02010609060101010101" charset="-122"/>
              <a:cs typeface="Times New Roman" panose="02020603050405020304" pitchFamily="18" charset="0"/>
            </a:endParaRPr>
          </a:p>
          <a:p>
            <a:pPr marL="363855" indent="-363855" algn="just" fontAlgn="base">
              <a:lnSpc>
                <a:spcPct val="130000"/>
              </a:lnSpc>
              <a:spcBef>
                <a:spcPts val="600"/>
              </a:spcBef>
              <a:spcAft>
                <a:spcPts val="600"/>
              </a:spcAft>
              <a:buClr>
                <a:schemeClr val="tx1"/>
              </a:buClr>
              <a:buFont typeface="Wingdings" panose="05000000000000000000" pitchFamily="2" charset="2"/>
              <a:buChar char="l"/>
            </a:pPr>
            <a:r>
              <a:rPr lang="zh-CN" altLang="en-US" sz="2600">
                <a:solidFill>
                  <a:srgbClr val="FF0000"/>
                </a:solidFill>
                <a:latin typeface="黑体" panose="02010609060101010101" charset="-122"/>
                <a:ea typeface="黑体" panose="02010609060101010101" charset="-122"/>
                <a:cs typeface="Times New Roman" panose="02020603050405020304" pitchFamily="18" charset="0"/>
              </a:rPr>
              <a:t>坚持问题导向</a:t>
            </a:r>
            <a:r>
              <a:rPr lang="zh-CN" altLang="en-US" sz="2600">
                <a:latin typeface="黑体" panose="02010609060101010101" charset="-122"/>
                <a:ea typeface="黑体" panose="02010609060101010101" charset="-122"/>
                <a:cs typeface="Times New Roman" panose="02020603050405020304" pitchFamily="18" charset="0"/>
              </a:rPr>
              <a:t>，不断完善重污染天气应急预案，解决预案编制和应对工作中发现的具体问题</a:t>
            </a:r>
            <a:endParaRPr lang="zh-CN" altLang="en-US" sz="2600">
              <a:latin typeface="黑体" panose="02010609060101010101" charset="-122"/>
              <a:ea typeface="黑体" panose="02010609060101010101" charset="-122"/>
              <a:cs typeface="Times New Roman" panose="02020603050405020304" pitchFamily="18" charset="0"/>
            </a:endParaRPr>
          </a:p>
        </p:txBody>
      </p:sp>
      <p:sp>
        <p:nvSpPr>
          <p:cNvPr id="3" name="文本框 2"/>
          <p:cNvSpPr txBox="1"/>
          <p:nvPr/>
        </p:nvSpPr>
        <p:spPr>
          <a:xfrm>
            <a:off x="2669386" y="85726"/>
            <a:ext cx="6838405" cy="707886"/>
          </a:xfrm>
          <a:prstGeom prst="rect">
            <a:avLst/>
          </a:prstGeom>
          <a:noFill/>
        </p:spPr>
        <p:txBody>
          <a:bodyPr wrap="square" rtlCol="0">
            <a:spAutoFit/>
          </a:bodyPr>
          <a:lstStyle/>
          <a:p>
            <a:r>
              <a:rPr lang="zh-CN" altLang="en-US" sz="4000" b="1">
                <a:latin typeface="微软雅黑" panose="020B0503020204020204" charset="-122"/>
                <a:ea typeface="微软雅黑" panose="020B0503020204020204" charset="-122"/>
              </a:rPr>
              <a:t>重污染天气应急预案编制目的</a:t>
            </a:r>
            <a:endParaRPr lang="zh-CN" altLang="en-US" sz="4000" b="1">
              <a:latin typeface="微软雅黑" panose="020B0503020204020204" charset="-122"/>
              <a:ea typeface="微软雅黑" panose="020B0503020204020204" charset="-122"/>
            </a:endParaRPr>
          </a:p>
        </p:txBody>
      </p:sp>
      <p:sp>
        <p:nvSpPr>
          <p:cNvPr id="4" name="矩形 3"/>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0" y="194699"/>
            <a:ext cx="9144000" cy="620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4000" b="1">
                <a:solidFill>
                  <a:schemeClr val="tx1"/>
                </a:solidFill>
                <a:latin typeface="微软雅黑" panose="020B0503020204020204" charset="-122"/>
                <a:ea typeface="微软雅黑" panose="020B0503020204020204" charset="-122"/>
                <a:sym typeface="+mn-ea"/>
              </a:rPr>
              <a:t>重污染天气应急预案工作开展情况</a:t>
            </a:r>
            <a:endParaRPr lang="zh-CN" altLang="en-US" sz="4000" b="1">
              <a:solidFill>
                <a:schemeClr val="tx1"/>
              </a:solidFill>
              <a:latin typeface="微软雅黑" panose="020B0503020204020204" charset="-122"/>
              <a:ea typeface="微软雅黑" panose="020B0503020204020204" charset="-122"/>
              <a:sym typeface="+mn-ea"/>
            </a:endParaRPr>
          </a:p>
        </p:txBody>
      </p:sp>
      <p:sp>
        <p:nvSpPr>
          <p:cNvPr id="3" name="下箭头 2"/>
          <p:cNvSpPr/>
          <p:nvPr/>
        </p:nvSpPr>
        <p:spPr>
          <a:xfrm>
            <a:off x="1847850" y="1125538"/>
            <a:ext cx="431800" cy="5256212"/>
          </a:xfrm>
          <a:prstGeom prst="downArrow">
            <a:avLst/>
          </a:prstGeom>
          <a:gradFill flip="none" rotWithShape="1">
            <a:gsLst>
              <a:gs pos="0">
                <a:schemeClr val="tx2"/>
              </a:gs>
              <a:gs pos="50000">
                <a:schemeClr val="accent1">
                  <a:tint val="44500"/>
                  <a:satMod val="160000"/>
                </a:schemeClr>
              </a:gs>
              <a:gs pos="100000">
                <a:schemeClr val="accent1">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grpSp>
        <p:nvGrpSpPr>
          <p:cNvPr id="4" name="组合 55"/>
          <p:cNvGrpSpPr/>
          <p:nvPr/>
        </p:nvGrpSpPr>
        <p:grpSpPr>
          <a:xfrm>
            <a:off x="1992314" y="1136650"/>
            <a:ext cx="8531225" cy="400050"/>
            <a:chOff x="467560" y="1124744"/>
            <a:chExt cx="8532424" cy="400110"/>
          </a:xfrm>
        </p:grpSpPr>
        <p:sp>
          <p:nvSpPr>
            <p:cNvPr id="5" name="椭圆 4"/>
            <p:cNvSpPr/>
            <p:nvPr/>
          </p:nvSpPr>
          <p:spPr>
            <a:xfrm>
              <a:off x="467560" y="1269229"/>
              <a:ext cx="144482" cy="1428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45" name="TextBox 35"/>
            <p:cNvSpPr txBox="1">
              <a:spLocks noChangeArrowheads="1"/>
            </p:cNvSpPr>
            <p:nvPr/>
          </p:nvSpPr>
          <p:spPr bwMode="auto">
            <a:xfrm>
              <a:off x="755576" y="1124744"/>
              <a:ext cx="8244408" cy="400110"/>
            </a:xfrm>
            <a:prstGeom prst="rect">
              <a:avLst/>
            </a:prstGeom>
            <a:noFill/>
            <a:ln w="9525">
              <a:noFill/>
              <a:miter lim="800000"/>
            </a:ln>
          </p:spPr>
          <p:txBody>
            <a:bodyPr>
              <a:spAutoFit/>
            </a:bodyPr>
            <a:lstStyle/>
            <a:p>
              <a:pPr eaLnBrk="1" hangingPunct="1"/>
              <a:r>
                <a:rPr lang="en-US" altLang="zh-CN" sz="2000">
                  <a:latin typeface="黑体" panose="02010609060101010101" charset="-122"/>
                  <a:ea typeface="黑体" panose="02010609060101010101" charset="-122"/>
                  <a:cs typeface="微软雅黑" panose="020B0503020204020204" charset="-122"/>
                </a:rPr>
                <a:t>2013</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4</a:t>
              </a:r>
              <a:r>
                <a:rPr lang="zh-CN" altLang="en-US" sz="2000">
                  <a:latin typeface="黑体" panose="02010609060101010101" charset="-122"/>
                  <a:ea typeface="黑体" panose="02010609060101010101" charset="-122"/>
                  <a:cs typeface="微软雅黑" panose="020B0503020204020204" charset="-122"/>
                </a:rPr>
                <a:t>月环保部发布</a:t>
              </a:r>
              <a:r>
                <a:rPr lang="en-US" altLang="zh-CN" sz="2000">
                  <a:latin typeface="黑体" panose="02010609060101010101" charset="-122"/>
                  <a:ea typeface="黑体" panose="02010609060101010101" charset="-122"/>
                  <a:cs typeface="微软雅黑" panose="020B0503020204020204" charset="-122"/>
                </a:rPr>
                <a:t>《</a:t>
              </a:r>
              <a:r>
                <a:rPr lang="zh-CN" altLang="en-US" sz="2000">
                  <a:latin typeface="黑体" panose="02010609060101010101" charset="-122"/>
                  <a:ea typeface="黑体" panose="02010609060101010101" charset="-122"/>
                  <a:cs typeface="微软雅黑" panose="020B0503020204020204" charset="-122"/>
                </a:rPr>
                <a:t>城市大气重污染应急预案编制指南</a:t>
              </a:r>
              <a:r>
                <a:rPr lang="en-US" altLang="zh-CN" sz="2000">
                  <a:latin typeface="黑体" panose="02010609060101010101" charset="-122"/>
                  <a:ea typeface="黑体" panose="02010609060101010101" charset="-122"/>
                  <a:cs typeface="微软雅黑" panose="020B0503020204020204" charset="-122"/>
                </a:rPr>
                <a:t>》</a:t>
              </a:r>
              <a:endParaRPr lang="zh-CN" altLang="en-US" sz="2000">
                <a:latin typeface="黑体" panose="02010609060101010101" charset="-122"/>
                <a:ea typeface="黑体" panose="02010609060101010101" charset="-122"/>
                <a:cs typeface="微软雅黑" panose="020B0503020204020204" charset="-122"/>
              </a:endParaRPr>
            </a:p>
          </p:txBody>
        </p:sp>
      </p:grpSp>
      <p:grpSp>
        <p:nvGrpSpPr>
          <p:cNvPr id="6" name="组合 56"/>
          <p:cNvGrpSpPr/>
          <p:nvPr/>
        </p:nvGrpSpPr>
        <p:grpSpPr>
          <a:xfrm>
            <a:off x="1992314" y="1660526"/>
            <a:ext cx="8531225" cy="708025"/>
            <a:chOff x="467544" y="1663722"/>
            <a:chExt cx="8532424" cy="707886"/>
          </a:xfrm>
        </p:grpSpPr>
        <p:sp>
          <p:nvSpPr>
            <p:cNvPr id="8" name="椭圆 7"/>
            <p:cNvSpPr/>
            <p:nvPr/>
          </p:nvSpPr>
          <p:spPr>
            <a:xfrm>
              <a:off x="467544" y="1773238"/>
              <a:ext cx="144482" cy="1428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43" name="TextBox 37"/>
            <p:cNvSpPr txBox="1">
              <a:spLocks noChangeArrowheads="1"/>
            </p:cNvSpPr>
            <p:nvPr/>
          </p:nvSpPr>
          <p:spPr bwMode="auto">
            <a:xfrm>
              <a:off x="755560" y="1663722"/>
              <a:ext cx="8244408" cy="707886"/>
            </a:xfrm>
            <a:prstGeom prst="rect">
              <a:avLst/>
            </a:prstGeom>
            <a:noFill/>
            <a:ln w="9525">
              <a:noFill/>
              <a:miter lim="800000"/>
            </a:ln>
          </p:spPr>
          <p:txBody>
            <a:bodyPr>
              <a:spAutoFit/>
            </a:bodyPr>
            <a:lstStyle/>
            <a:p>
              <a:pPr eaLnBrk="1" hangingPunct="1"/>
              <a:r>
                <a:rPr lang="en-US" altLang="zh-CN" sz="2000">
                  <a:latin typeface="黑体" panose="02010609060101010101" charset="-122"/>
                  <a:ea typeface="黑体" panose="02010609060101010101" charset="-122"/>
                  <a:cs typeface="微软雅黑" panose="020B0503020204020204" charset="-122"/>
                </a:rPr>
                <a:t>2013</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11</a:t>
              </a:r>
              <a:r>
                <a:rPr lang="zh-CN" altLang="en-US" sz="2000">
                  <a:latin typeface="黑体" panose="02010609060101010101" charset="-122"/>
                  <a:ea typeface="黑体" panose="02010609060101010101" charset="-122"/>
                  <a:cs typeface="微软雅黑" panose="020B0503020204020204" charset="-122"/>
                </a:rPr>
                <a:t>月环保部发布</a:t>
              </a:r>
              <a:r>
                <a:rPr lang="zh-CN" altLang="en-US" sz="2000">
                  <a:solidFill>
                    <a:srgbClr val="000000"/>
                  </a:solidFill>
                  <a:latin typeface="黑体" panose="02010609060101010101" charset="-122"/>
                  <a:ea typeface="黑体" panose="02010609060101010101" charset="-122"/>
                  <a:cs typeface="微软雅黑" panose="020B0503020204020204" charset="-122"/>
                </a:rPr>
                <a:t>关于加强重污染天气应急预案编制工作的函（环办函</a:t>
              </a:r>
              <a:r>
                <a:rPr lang="en-US" altLang="zh-CN" sz="2000">
                  <a:solidFill>
                    <a:srgbClr val="000000"/>
                  </a:solidFill>
                  <a:latin typeface="黑体" panose="02010609060101010101" charset="-122"/>
                  <a:ea typeface="黑体" panose="02010609060101010101" charset="-122"/>
                  <a:cs typeface="微软雅黑" panose="020B0503020204020204" charset="-122"/>
                </a:rPr>
                <a:t>[2014]1461</a:t>
              </a:r>
              <a:r>
                <a:rPr lang="zh-CN" altLang="en-US" sz="2000">
                  <a:solidFill>
                    <a:srgbClr val="000000"/>
                  </a:solidFill>
                  <a:latin typeface="黑体" panose="02010609060101010101" charset="-122"/>
                  <a:ea typeface="黑体" panose="02010609060101010101" charset="-122"/>
                  <a:cs typeface="微软雅黑" panose="020B0503020204020204" charset="-122"/>
                </a:rPr>
                <a:t>号）</a:t>
              </a:r>
              <a:endParaRPr lang="zh-CN" altLang="en-US" sz="2000">
                <a:solidFill>
                  <a:srgbClr val="000000"/>
                </a:solidFill>
                <a:latin typeface="黑体" panose="02010609060101010101" charset="-122"/>
                <a:ea typeface="黑体" panose="02010609060101010101" charset="-122"/>
                <a:cs typeface="微软雅黑" panose="020B0503020204020204" charset="-122"/>
              </a:endParaRPr>
            </a:p>
          </p:txBody>
        </p:sp>
      </p:grpSp>
      <p:grpSp>
        <p:nvGrpSpPr>
          <p:cNvPr id="7" name="组合 57"/>
          <p:cNvGrpSpPr/>
          <p:nvPr/>
        </p:nvGrpSpPr>
        <p:grpSpPr>
          <a:xfrm>
            <a:off x="1992314" y="2495551"/>
            <a:ext cx="8531225" cy="708025"/>
            <a:chOff x="467544" y="2348880"/>
            <a:chExt cx="8532424" cy="707886"/>
          </a:xfrm>
        </p:grpSpPr>
        <p:sp>
          <p:nvSpPr>
            <p:cNvPr id="11" name="椭圆 10"/>
            <p:cNvSpPr/>
            <p:nvPr/>
          </p:nvSpPr>
          <p:spPr>
            <a:xfrm>
              <a:off x="467544" y="2493315"/>
              <a:ext cx="144482" cy="1428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41" name="TextBox 44"/>
            <p:cNvSpPr txBox="1">
              <a:spLocks noChangeArrowheads="1"/>
            </p:cNvSpPr>
            <p:nvPr/>
          </p:nvSpPr>
          <p:spPr bwMode="auto">
            <a:xfrm>
              <a:off x="755560" y="2348880"/>
              <a:ext cx="8244408" cy="707886"/>
            </a:xfrm>
            <a:prstGeom prst="rect">
              <a:avLst/>
            </a:prstGeom>
            <a:noFill/>
            <a:ln w="9525">
              <a:noFill/>
              <a:miter lim="800000"/>
            </a:ln>
          </p:spPr>
          <p:txBody>
            <a:bodyPr>
              <a:spAutoFit/>
            </a:bodyPr>
            <a:lstStyle/>
            <a:p>
              <a:pPr eaLnBrk="1" hangingPunct="1"/>
              <a:r>
                <a:rPr lang="en-US" altLang="zh-CN" sz="2000">
                  <a:latin typeface="黑体" panose="02010609060101010101" charset="-122"/>
                  <a:ea typeface="黑体" panose="02010609060101010101" charset="-122"/>
                  <a:cs typeface="微软雅黑" panose="020B0503020204020204" charset="-122"/>
                </a:rPr>
                <a:t>2016</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2</a:t>
              </a:r>
              <a:r>
                <a:rPr lang="zh-CN" altLang="en-US" sz="2000">
                  <a:latin typeface="黑体" panose="02010609060101010101" charset="-122"/>
                  <a:ea typeface="黑体" panose="02010609060101010101" charset="-122"/>
                  <a:cs typeface="微软雅黑" panose="020B0503020204020204" charset="-122"/>
                </a:rPr>
                <a:t>月</a:t>
              </a:r>
              <a:r>
                <a:rPr lang="zh-CN" altLang="en-US" sz="2000">
                  <a:solidFill>
                    <a:srgbClr val="000000"/>
                  </a:solidFill>
                  <a:latin typeface="黑体" panose="02010609060101010101" charset="-122"/>
                  <a:ea typeface="黑体" panose="02010609060101010101" charset="-122"/>
                  <a:cs typeface="微软雅黑" panose="020B0503020204020204" charset="-122"/>
                </a:rPr>
                <a:t>环境保护部会同国家气象局联合发函，要求京津冀地级及以上城市试行统一重污染天气预警分级标准</a:t>
              </a:r>
              <a:endParaRPr lang="zh-CN" altLang="en-US" sz="2000">
                <a:solidFill>
                  <a:srgbClr val="000000"/>
                </a:solidFill>
                <a:latin typeface="黑体" panose="02010609060101010101" charset="-122"/>
                <a:ea typeface="黑体" panose="02010609060101010101" charset="-122"/>
                <a:cs typeface="微软雅黑" panose="020B0503020204020204" charset="-122"/>
              </a:endParaRPr>
            </a:p>
          </p:txBody>
        </p:sp>
      </p:grpSp>
      <p:grpSp>
        <p:nvGrpSpPr>
          <p:cNvPr id="9" name="组合 58"/>
          <p:cNvGrpSpPr/>
          <p:nvPr/>
        </p:nvGrpSpPr>
        <p:grpSpPr>
          <a:xfrm>
            <a:off x="1992314" y="3365500"/>
            <a:ext cx="8531225" cy="706438"/>
            <a:chOff x="467544" y="3100898"/>
            <a:chExt cx="8532424" cy="707886"/>
          </a:xfrm>
        </p:grpSpPr>
        <p:sp>
          <p:nvSpPr>
            <p:cNvPr id="14" name="椭圆 13"/>
            <p:cNvSpPr/>
            <p:nvPr/>
          </p:nvSpPr>
          <p:spPr>
            <a:xfrm>
              <a:off x="467544" y="3245657"/>
              <a:ext cx="144482" cy="1431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39" name="TextBox 47"/>
            <p:cNvSpPr txBox="1">
              <a:spLocks noChangeArrowheads="1"/>
            </p:cNvSpPr>
            <p:nvPr/>
          </p:nvSpPr>
          <p:spPr bwMode="auto">
            <a:xfrm>
              <a:off x="755560" y="3100898"/>
              <a:ext cx="8244408" cy="707886"/>
            </a:xfrm>
            <a:prstGeom prst="rect">
              <a:avLst/>
            </a:prstGeom>
            <a:noFill/>
            <a:ln w="9525">
              <a:noFill/>
              <a:miter lim="800000"/>
            </a:ln>
          </p:spPr>
          <p:txBody>
            <a:bodyPr>
              <a:spAutoFit/>
            </a:bodyPr>
            <a:lstStyle/>
            <a:p>
              <a:pPr eaLnBrk="1" hangingPunct="1"/>
              <a:r>
                <a:rPr lang="en-US" altLang="zh-CN" sz="2000">
                  <a:latin typeface="黑体" panose="02010609060101010101" charset="-122"/>
                  <a:ea typeface="黑体" panose="02010609060101010101" charset="-122"/>
                  <a:cs typeface="微软雅黑" panose="020B0503020204020204" charset="-122"/>
                </a:rPr>
                <a:t>2017</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2</a:t>
              </a:r>
              <a:r>
                <a:rPr lang="zh-CN" altLang="en-US" sz="2000">
                  <a:latin typeface="黑体" panose="02010609060101010101" charset="-122"/>
                  <a:ea typeface="黑体" panose="02010609060101010101" charset="-122"/>
                  <a:cs typeface="微软雅黑" panose="020B0503020204020204" charset="-122"/>
                </a:rPr>
                <a:t>月环保部对冀晋鲁豫</a:t>
              </a:r>
              <a:r>
                <a:rPr lang="en-US" altLang="zh-CN" sz="2000">
                  <a:latin typeface="黑体" panose="02010609060101010101" charset="-122"/>
                  <a:ea typeface="黑体" panose="02010609060101010101" charset="-122"/>
                  <a:cs typeface="微软雅黑" panose="020B0503020204020204" charset="-122"/>
                </a:rPr>
                <a:t>26</a:t>
              </a:r>
              <a:r>
                <a:rPr lang="zh-CN" altLang="en-US" sz="2000">
                  <a:latin typeface="黑体" panose="02010609060101010101" charset="-122"/>
                  <a:ea typeface="黑体" panose="02010609060101010101" charset="-122"/>
                  <a:cs typeface="微软雅黑" panose="020B0503020204020204" charset="-122"/>
                </a:rPr>
                <a:t>城市的重污染应急预案开展了初步评估，编制了重污染应急预案修订工作方案（草案）</a:t>
              </a:r>
              <a:endParaRPr lang="zh-CN" altLang="en-US" sz="2000">
                <a:latin typeface="黑体" panose="02010609060101010101" charset="-122"/>
                <a:ea typeface="黑体" panose="02010609060101010101" charset="-122"/>
                <a:cs typeface="微软雅黑" panose="020B0503020204020204" charset="-122"/>
              </a:endParaRPr>
            </a:p>
          </p:txBody>
        </p:sp>
      </p:grpSp>
      <p:grpSp>
        <p:nvGrpSpPr>
          <p:cNvPr id="10" name="组合 60"/>
          <p:cNvGrpSpPr/>
          <p:nvPr/>
        </p:nvGrpSpPr>
        <p:grpSpPr>
          <a:xfrm>
            <a:off x="1992314" y="4105010"/>
            <a:ext cx="8531225" cy="400050"/>
            <a:chOff x="467544" y="4325034"/>
            <a:chExt cx="8532424" cy="400110"/>
          </a:xfrm>
        </p:grpSpPr>
        <p:sp>
          <p:nvSpPr>
            <p:cNvPr id="17" name="椭圆 16"/>
            <p:cNvSpPr/>
            <p:nvPr/>
          </p:nvSpPr>
          <p:spPr>
            <a:xfrm>
              <a:off x="467544" y="4469518"/>
              <a:ext cx="144482" cy="1428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37" name="TextBox 51"/>
            <p:cNvSpPr txBox="1">
              <a:spLocks noChangeArrowheads="1"/>
            </p:cNvSpPr>
            <p:nvPr/>
          </p:nvSpPr>
          <p:spPr bwMode="auto">
            <a:xfrm>
              <a:off x="755560" y="4325034"/>
              <a:ext cx="8244408" cy="400110"/>
            </a:xfrm>
            <a:prstGeom prst="rect">
              <a:avLst/>
            </a:prstGeom>
            <a:noFill/>
            <a:ln w="9525">
              <a:noFill/>
              <a:miter lim="800000"/>
            </a:ln>
          </p:spPr>
          <p:txBody>
            <a:bodyPr>
              <a:spAutoFit/>
            </a:bodyPr>
            <a:lstStyle/>
            <a:p>
              <a:pPr eaLnBrk="1" hangingPunct="1"/>
              <a:r>
                <a:rPr lang="en-US" altLang="zh-CN" sz="2000">
                  <a:latin typeface="黑体" panose="02010609060101010101" charset="-122"/>
                  <a:ea typeface="黑体" panose="02010609060101010101" charset="-122"/>
                  <a:cs typeface="微软雅黑" panose="020B0503020204020204" charset="-122"/>
                </a:rPr>
                <a:t>2017</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3</a:t>
              </a:r>
              <a:r>
                <a:rPr lang="zh-CN" altLang="en-US" sz="2000">
                  <a:latin typeface="黑体" panose="02010609060101010101" charset="-122"/>
                  <a:ea typeface="黑体" panose="02010609060101010101" charset="-122"/>
                  <a:cs typeface="微软雅黑" panose="020B0503020204020204" charset="-122"/>
                </a:rPr>
                <a:t>月环保部</a:t>
              </a:r>
              <a:r>
                <a:rPr lang="zh-CN" altLang="en-US" sz="2000">
                  <a:solidFill>
                    <a:srgbClr val="000000"/>
                  </a:solidFill>
                  <a:latin typeface="黑体" panose="02010609060101010101" charset="-122"/>
                  <a:ea typeface="黑体" panose="02010609060101010101" charset="-122"/>
                  <a:cs typeface="微软雅黑" panose="020B0503020204020204" charset="-122"/>
                </a:rPr>
                <a:t>召开全国重点区域和城市应急预案修订工作研讨会</a:t>
              </a:r>
              <a:endParaRPr lang="zh-CN" altLang="en-US" sz="2000">
                <a:solidFill>
                  <a:srgbClr val="000000"/>
                </a:solidFill>
                <a:latin typeface="黑体" panose="02010609060101010101" charset="-122"/>
                <a:ea typeface="黑体" panose="02010609060101010101" charset="-122"/>
                <a:cs typeface="微软雅黑" panose="020B0503020204020204" charset="-122"/>
              </a:endParaRPr>
            </a:p>
          </p:txBody>
        </p:sp>
      </p:grpSp>
      <p:grpSp>
        <p:nvGrpSpPr>
          <p:cNvPr id="12" name="组合 54"/>
          <p:cNvGrpSpPr/>
          <p:nvPr/>
        </p:nvGrpSpPr>
        <p:grpSpPr>
          <a:xfrm>
            <a:off x="1992314" y="4565119"/>
            <a:ext cx="8531225" cy="1015663"/>
            <a:chOff x="467544" y="5085185"/>
            <a:chExt cx="8532424" cy="1015464"/>
          </a:xfrm>
        </p:grpSpPr>
        <p:sp>
          <p:nvSpPr>
            <p:cNvPr id="20" name="椭圆 19"/>
            <p:cNvSpPr/>
            <p:nvPr/>
          </p:nvSpPr>
          <p:spPr>
            <a:xfrm>
              <a:off x="467544" y="5229619"/>
              <a:ext cx="144482" cy="1428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35" name="TextBox 53"/>
            <p:cNvSpPr txBox="1">
              <a:spLocks noChangeArrowheads="1"/>
            </p:cNvSpPr>
            <p:nvPr/>
          </p:nvSpPr>
          <p:spPr bwMode="auto">
            <a:xfrm>
              <a:off x="755560" y="5085185"/>
              <a:ext cx="8244408" cy="1015464"/>
            </a:xfrm>
            <a:prstGeom prst="rect">
              <a:avLst/>
            </a:prstGeom>
            <a:noFill/>
            <a:ln w="9525">
              <a:noFill/>
              <a:miter lim="800000"/>
            </a:ln>
          </p:spPr>
          <p:txBody>
            <a:bodyPr>
              <a:spAutoFit/>
            </a:bodyPr>
            <a:lstStyle/>
            <a:p>
              <a:r>
                <a:rPr lang="en-US" altLang="zh-CN" sz="2000">
                  <a:latin typeface="黑体" panose="02010609060101010101" charset="-122"/>
                  <a:ea typeface="黑体" panose="02010609060101010101" charset="-122"/>
                  <a:cs typeface="微软雅黑" panose="020B0503020204020204" charset="-122"/>
                </a:rPr>
                <a:t>2017</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7</a:t>
              </a:r>
              <a:r>
                <a:rPr lang="zh-CN" altLang="en-US" sz="2000">
                  <a:latin typeface="黑体" panose="02010609060101010101" charset="-122"/>
                  <a:ea typeface="黑体" panose="02010609060101010101" charset="-122"/>
                  <a:cs typeface="微软雅黑" panose="020B0503020204020204" charset="-122"/>
                </a:rPr>
                <a:t>月环保部向“</a:t>
              </a:r>
              <a:r>
                <a:rPr lang="en-US" altLang="zh-CN" sz="2000">
                  <a:latin typeface="黑体" panose="02010609060101010101" charset="-122"/>
                  <a:ea typeface="黑体" panose="02010609060101010101" charset="-122"/>
                  <a:cs typeface="微软雅黑" panose="020B0503020204020204" charset="-122"/>
                </a:rPr>
                <a:t>2+26</a:t>
              </a:r>
              <a:r>
                <a:rPr lang="zh-CN" altLang="en-US" sz="2000">
                  <a:latin typeface="黑体" panose="02010609060101010101" charset="-122"/>
                  <a:ea typeface="黑体" panose="02010609060101010101" charset="-122"/>
                  <a:cs typeface="微软雅黑" panose="020B0503020204020204" charset="-122"/>
                </a:rPr>
                <a:t>”城市发布</a:t>
              </a:r>
              <a:r>
                <a:rPr kumimoji="1" lang="en-US" altLang="zh-CN" sz="2000">
                  <a:latin typeface="Times New Roman" panose="02020603050405020304" pitchFamily="18" charset="0"/>
                  <a:ea typeface="黑体" panose="02010609060101010101" charset="-122"/>
                  <a:cs typeface="Times New Roman" panose="02020603050405020304" pitchFamily="18" charset="0"/>
                </a:rPr>
                <a:t>《</a:t>
              </a:r>
              <a:r>
                <a:rPr kumimoji="1" lang="zh-CN" altLang="en-US" sz="2000">
                  <a:latin typeface="Times New Roman" panose="02020603050405020304" pitchFamily="18" charset="0"/>
                  <a:ea typeface="黑体" panose="02010609060101010101" charset="-122"/>
                  <a:cs typeface="Times New Roman" panose="02020603050405020304" pitchFamily="18" charset="0"/>
                </a:rPr>
                <a:t>重污染天气预警分级标准和应急减排措施修订工作方案</a:t>
              </a:r>
              <a:r>
                <a:rPr kumimoji="1" lang="en-US" altLang="zh-CN" sz="2000">
                  <a:latin typeface="Times New Roman" panose="02020603050405020304" pitchFamily="18" charset="0"/>
                  <a:ea typeface="黑体" panose="02010609060101010101" charset="-122"/>
                  <a:cs typeface="Times New Roman" panose="02020603050405020304" pitchFamily="18" charset="0"/>
                </a:rPr>
                <a:t>》</a:t>
              </a:r>
              <a:r>
                <a:rPr kumimoji="1" lang="zh-CN" altLang="en-US" sz="2000">
                  <a:latin typeface="Times New Roman" panose="02020603050405020304" pitchFamily="18" charset="0"/>
                  <a:ea typeface="黑体" panose="02010609060101010101" charset="-122"/>
                  <a:cs typeface="Times New Roman" panose="02020603050405020304" pitchFamily="18" charset="0"/>
                </a:rPr>
                <a:t>（环办大气函</a:t>
              </a:r>
              <a:r>
                <a:rPr kumimoji="1" lang="en-US" altLang="zh-CN" sz="2000">
                  <a:latin typeface="Times New Roman" panose="02020603050405020304" pitchFamily="18" charset="0"/>
                  <a:ea typeface="黑体" panose="02010609060101010101" charset="-122"/>
                  <a:cs typeface="Times New Roman" panose="02020603050405020304" pitchFamily="18" charset="0"/>
                </a:rPr>
                <a:t>【 2017 】86</a:t>
              </a:r>
              <a:r>
                <a:rPr kumimoji="1" lang="zh-CN" altLang="en-US" sz="2000">
                  <a:latin typeface="Times New Roman" panose="02020603050405020304" pitchFamily="18" charset="0"/>
                  <a:ea typeface="黑体" panose="02010609060101010101" charset="-122"/>
                  <a:cs typeface="Times New Roman" panose="02020603050405020304" pitchFamily="18" charset="0"/>
                </a:rPr>
                <a:t>号）</a:t>
              </a:r>
              <a:endParaRPr lang="zh-CN" altLang="en-US" sz="2000"/>
            </a:p>
            <a:p>
              <a:pPr eaLnBrk="1" hangingPunct="1"/>
              <a:endParaRPr lang="zh-CN" altLang="en-US" sz="2000">
                <a:solidFill>
                  <a:srgbClr val="000000"/>
                </a:solidFill>
                <a:latin typeface="黑体" panose="02010609060101010101" charset="-122"/>
                <a:ea typeface="黑体" panose="02010609060101010101" charset="-122"/>
                <a:cs typeface="微软雅黑" panose="020B0503020204020204" charset="-122"/>
              </a:endParaRPr>
            </a:p>
          </p:txBody>
        </p:sp>
      </p:grpSp>
      <p:grpSp>
        <p:nvGrpSpPr>
          <p:cNvPr id="13" name="组合 54"/>
          <p:cNvGrpSpPr/>
          <p:nvPr/>
        </p:nvGrpSpPr>
        <p:grpSpPr>
          <a:xfrm>
            <a:off x="1992314" y="5232384"/>
            <a:ext cx="8531225" cy="1015663"/>
            <a:chOff x="467544" y="5085184"/>
            <a:chExt cx="8532424" cy="1015463"/>
          </a:xfrm>
        </p:grpSpPr>
        <p:sp>
          <p:nvSpPr>
            <p:cNvPr id="26" name="椭圆 25"/>
            <p:cNvSpPr/>
            <p:nvPr/>
          </p:nvSpPr>
          <p:spPr>
            <a:xfrm>
              <a:off x="467544" y="5229619"/>
              <a:ext cx="144482" cy="1428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5133" name="TextBox 53"/>
            <p:cNvSpPr txBox="1">
              <a:spLocks noChangeArrowheads="1"/>
            </p:cNvSpPr>
            <p:nvPr/>
          </p:nvSpPr>
          <p:spPr bwMode="auto">
            <a:xfrm>
              <a:off x="755560" y="5085184"/>
              <a:ext cx="8244408" cy="1015463"/>
            </a:xfrm>
            <a:prstGeom prst="rect">
              <a:avLst/>
            </a:prstGeom>
            <a:noFill/>
            <a:ln w="9525">
              <a:noFill/>
              <a:miter lim="800000"/>
            </a:ln>
          </p:spPr>
          <p:txBody>
            <a:bodyPr>
              <a:spAutoFit/>
            </a:bodyPr>
            <a:lstStyle/>
            <a:p>
              <a:r>
                <a:rPr lang="en-US" altLang="zh-CN" sz="2000">
                  <a:latin typeface="黑体" panose="02010609060101010101" charset="-122"/>
                  <a:ea typeface="黑体" panose="02010609060101010101" charset="-122"/>
                  <a:cs typeface="微软雅黑" panose="020B0503020204020204" charset="-122"/>
                </a:rPr>
                <a:t>2018</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8</a:t>
              </a:r>
              <a:r>
                <a:rPr lang="zh-CN" altLang="en-US" sz="2000">
                  <a:latin typeface="黑体" panose="02010609060101010101" charset="-122"/>
                  <a:ea typeface="黑体" panose="02010609060101010101" charset="-122"/>
                  <a:cs typeface="微软雅黑" panose="020B0503020204020204" charset="-122"/>
                </a:rPr>
                <a:t>月生态环境部印发</a:t>
              </a:r>
              <a:r>
                <a:rPr kumimoji="1" lang="en-US" altLang="zh-CN" sz="2000">
                  <a:latin typeface="Times New Roman" panose="02020603050405020304" pitchFamily="18" charset="0"/>
                  <a:ea typeface="黑体" panose="02010609060101010101" charset="-122"/>
                  <a:cs typeface="Times New Roman" panose="02020603050405020304" pitchFamily="18" charset="0"/>
                </a:rPr>
                <a:t>《</a:t>
              </a:r>
              <a:r>
                <a:rPr kumimoji="1" lang="zh-CN" altLang="en-US" sz="2000">
                  <a:latin typeface="Times New Roman" panose="02020603050405020304" pitchFamily="18" charset="0"/>
                  <a:ea typeface="黑体" panose="02010609060101010101" charset="-122"/>
                  <a:cs typeface="Times New Roman" panose="02020603050405020304" pitchFamily="18" charset="0"/>
                </a:rPr>
                <a:t>重污染天气应急预案修订工作的指导意见</a:t>
              </a:r>
              <a:r>
                <a:rPr kumimoji="1" lang="en-US" altLang="zh-CN" sz="2000">
                  <a:latin typeface="Times New Roman" panose="02020603050405020304" pitchFamily="18" charset="0"/>
                  <a:ea typeface="黑体" panose="02010609060101010101" charset="-122"/>
                  <a:cs typeface="Times New Roman" panose="02020603050405020304" pitchFamily="18" charset="0"/>
                </a:rPr>
                <a:t>》</a:t>
              </a:r>
              <a:r>
                <a:rPr kumimoji="1" lang="zh-CN" altLang="en-US" sz="2000">
                  <a:latin typeface="Times New Roman" panose="02020603050405020304" pitchFamily="18" charset="0"/>
                  <a:ea typeface="黑体" panose="02010609060101010101" charset="-122"/>
                  <a:cs typeface="Times New Roman" panose="02020603050405020304" pitchFamily="18" charset="0"/>
                </a:rPr>
                <a:t>（环办大气函</a:t>
              </a:r>
              <a:r>
                <a:rPr kumimoji="1" lang="en-US" altLang="zh-CN" sz="2000">
                  <a:latin typeface="Times New Roman" panose="02020603050405020304" pitchFamily="18" charset="0"/>
                  <a:ea typeface="黑体" panose="02010609060101010101" charset="-122"/>
                  <a:cs typeface="Times New Roman" panose="02020603050405020304" pitchFamily="18" charset="0"/>
                </a:rPr>
                <a:t>【 2018 】875</a:t>
              </a:r>
              <a:r>
                <a:rPr kumimoji="1" lang="zh-CN" altLang="en-US" sz="2000">
                  <a:latin typeface="Times New Roman" panose="02020603050405020304" pitchFamily="18" charset="0"/>
                  <a:ea typeface="黑体" panose="02010609060101010101" charset="-122"/>
                  <a:cs typeface="Times New Roman" panose="02020603050405020304" pitchFamily="18" charset="0"/>
                </a:rPr>
                <a:t>号）</a:t>
              </a:r>
              <a:endParaRPr lang="zh-CN" altLang="en-US" sz="2000"/>
            </a:p>
            <a:p>
              <a:pPr eaLnBrk="1" hangingPunct="1"/>
              <a:endParaRPr lang="zh-CN" altLang="en-US" sz="2000">
                <a:solidFill>
                  <a:srgbClr val="000000"/>
                </a:solidFill>
                <a:latin typeface="黑体" panose="02010609060101010101" charset="-122"/>
                <a:ea typeface="黑体" panose="02010609060101010101" charset="-122"/>
                <a:cs typeface="微软雅黑" panose="020B0503020204020204" charset="-122"/>
              </a:endParaRPr>
            </a:p>
          </p:txBody>
        </p:sp>
      </p:grpSp>
      <p:cxnSp>
        <p:nvCxnSpPr>
          <p:cNvPr id="27" name="直接连接符 26"/>
          <p:cNvCxnSpPr/>
          <p:nvPr/>
        </p:nvCxnSpPr>
        <p:spPr>
          <a:xfrm flipV="1">
            <a:off x="2381250" y="3268663"/>
            <a:ext cx="7932738" cy="11112"/>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nvGrpSpPr>
          <p:cNvPr id="28" name="组合 54"/>
          <p:cNvGrpSpPr/>
          <p:nvPr/>
        </p:nvGrpSpPr>
        <p:grpSpPr>
          <a:xfrm>
            <a:off x="1995852" y="5852636"/>
            <a:ext cx="8531225" cy="1015663"/>
            <a:chOff x="467544" y="5085183"/>
            <a:chExt cx="8532424" cy="1015463"/>
          </a:xfrm>
        </p:grpSpPr>
        <p:sp>
          <p:nvSpPr>
            <p:cNvPr id="29" name="椭圆 28"/>
            <p:cNvSpPr/>
            <p:nvPr/>
          </p:nvSpPr>
          <p:spPr>
            <a:xfrm>
              <a:off x="467544" y="5229619"/>
              <a:ext cx="144482" cy="1428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latin typeface="黑体" panose="02010609060101010101" charset="-122"/>
                <a:ea typeface="黑体" panose="02010609060101010101" charset="-122"/>
              </a:endParaRPr>
            </a:p>
          </p:txBody>
        </p:sp>
        <p:sp>
          <p:nvSpPr>
            <p:cNvPr id="30" name="TextBox 53"/>
            <p:cNvSpPr txBox="1">
              <a:spLocks noChangeArrowheads="1"/>
            </p:cNvSpPr>
            <p:nvPr/>
          </p:nvSpPr>
          <p:spPr bwMode="auto">
            <a:xfrm>
              <a:off x="755560" y="5085183"/>
              <a:ext cx="8244408" cy="1015463"/>
            </a:xfrm>
            <a:prstGeom prst="rect">
              <a:avLst/>
            </a:prstGeom>
            <a:noFill/>
            <a:ln w="9525">
              <a:noFill/>
              <a:miter lim="800000"/>
            </a:ln>
          </p:spPr>
          <p:txBody>
            <a:bodyPr>
              <a:spAutoFit/>
            </a:bodyPr>
            <a:lstStyle/>
            <a:p>
              <a:r>
                <a:rPr lang="en-US" altLang="zh-CN" sz="2000">
                  <a:latin typeface="黑体" panose="02010609060101010101" charset="-122"/>
                  <a:ea typeface="黑体" panose="02010609060101010101" charset="-122"/>
                  <a:cs typeface="微软雅黑" panose="020B0503020204020204" charset="-122"/>
                </a:rPr>
                <a:t>2019</a:t>
              </a:r>
              <a:r>
                <a:rPr lang="zh-CN" altLang="en-US" sz="2000">
                  <a:latin typeface="黑体" panose="02010609060101010101" charset="-122"/>
                  <a:ea typeface="黑体" panose="02010609060101010101" charset="-122"/>
                  <a:cs typeface="微软雅黑" panose="020B0503020204020204" charset="-122"/>
                </a:rPr>
                <a:t>年</a:t>
              </a:r>
              <a:r>
                <a:rPr lang="en-US" altLang="zh-CN" sz="2000">
                  <a:latin typeface="黑体" panose="02010609060101010101" charset="-122"/>
                  <a:ea typeface="黑体" panose="02010609060101010101" charset="-122"/>
                  <a:cs typeface="微软雅黑" panose="020B0503020204020204" charset="-122"/>
                </a:rPr>
                <a:t>7</a:t>
              </a:r>
              <a:r>
                <a:rPr lang="zh-CN" altLang="en-US" sz="2000">
                  <a:latin typeface="黑体" panose="02010609060101010101" charset="-122"/>
                  <a:ea typeface="黑体" panose="02010609060101010101" charset="-122"/>
                  <a:cs typeface="微软雅黑" panose="020B0503020204020204" charset="-122"/>
                </a:rPr>
                <a:t>月生态环境部印发</a:t>
              </a:r>
              <a:r>
                <a:rPr lang="en-US" altLang="zh-CN" sz="2000">
                  <a:latin typeface="Times New Roman" panose="02020603050405020304" pitchFamily="18" charset="0"/>
                  <a:ea typeface="黑体" panose="02010609060101010101" charset="-122"/>
                  <a:cs typeface="Times New Roman" panose="02020603050405020304" pitchFamily="18" charset="0"/>
                </a:rPr>
                <a:t>《</a:t>
              </a:r>
              <a:r>
                <a:rPr lang="zh-CN" altLang="en-US" sz="2000">
                  <a:latin typeface="Times New Roman" panose="02020603050405020304" pitchFamily="18" charset="0"/>
                  <a:ea typeface="黑体" panose="02010609060101010101" charset="-122"/>
                  <a:cs typeface="Times New Roman" panose="02020603050405020304" pitchFamily="18" charset="0"/>
                </a:rPr>
                <a:t>关于加强重污染天气应对夯实应急减排措施的指导意见</a:t>
              </a:r>
              <a:r>
                <a:rPr lang="en-US" altLang="zh-CN" sz="2000">
                  <a:latin typeface="Times New Roman" panose="02020603050405020304" pitchFamily="18" charset="0"/>
                  <a:ea typeface="黑体" panose="02010609060101010101" charset="-122"/>
                  <a:cs typeface="Times New Roman" panose="02020603050405020304" pitchFamily="18" charset="0"/>
                </a:rPr>
                <a:t>》</a:t>
              </a:r>
              <a:r>
                <a:rPr kumimoji="1" lang="zh-CN" altLang="en-US" sz="2000">
                  <a:latin typeface="Times New Roman" panose="02020603050405020304" pitchFamily="18" charset="0"/>
                  <a:ea typeface="黑体" panose="02010609060101010101" charset="-122"/>
                  <a:cs typeface="Times New Roman" panose="02020603050405020304" pitchFamily="18" charset="0"/>
                </a:rPr>
                <a:t> （环办大气函</a:t>
              </a:r>
              <a:r>
                <a:rPr kumimoji="1" lang="en-US" altLang="zh-CN" sz="2000">
                  <a:latin typeface="Times New Roman" panose="02020603050405020304" pitchFamily="18" charset="0"/>
                  <a:ea typeface="黑体" panose="02010609060101010101" charset="-122"/>
                  <a:cs typeface="Times New Roman" panose="02020603050405020304" pitchFamily="18" charset="0"/>
                </a:rPr>
                <a:t>【 2019 】648</a:t>
              </a:r>
              <a:r>
                <a:rPr kumimoji="1" lang="zh-CN" altLang="en-US" sz="2000">
                  <a:latin typeface="Times New Roman" panose="02020603050405020304" pitchFamily="18" charset="0"/>
                  <a:ea typeface="黑体" panose="02010609060101010101" charset="-122"/>
                  <a:cs typeface="Times New Roman" panose="02020603050405020304" pitchFamily="18" charset="0"/>
                </a:rPr>
                <a:t>号）</a:t>
              </a:r>
              <a:endParaRPr lang="zh-CN" altLang="en-US" sz="2000"/>
            </a:p>
            <a:p>
              <a:pPr eaLnBrk="1" hangingPunct="1"/>
              <a:endParaRPr lang="zh-CN" altLang="en-US" sz="2000">
                <a:solidFill>
                  <a:srgbClr val="000000"/>
                </a:solidFill>
                <a:latin typeface="黑体" panose="02010609060101010101" charset="-122"/>
                <a:ea typeface="黑体" panose="02010609060101010101" charset="-122"/>
                <a:cs typeface="微软雅黑" panose="020B0503020204020204" charset="-122"/>
              </a:endParaRPr>
            </a:p>
          </p:txBody>
        </p:sp>
      </p:grpSp>
      <p:sp>
        <p:nvSpPr>
          <p:cNvPr id="31" name="矩形 30"/>
          <p:cNvSpPr/>
          <p:nvPr/>
        </p:nvSpPr>
        <p:spPr>
          <a:xfrm>
            <a:off x="0" y="847164"/>
            <a:ext cx="12192000" cy="52835"/>
          </a:xfrm>
          <a:prstGeom prst="rect">
            <a:avLst/>
          </a:prstGeom>
          <a:solidFill>
            <a:srgbClr val="0000FF"/>
          </a:solidFill>
          <a:ln>
            <a:solidFill>
              <a:schemeClr val="accent1">
                <a:lumMod val="50000"/>
              </a:schemeClr>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TABLE_BEAUTIFY" val="smartTable{4d3c90d2-748b-47f1-8c47-4ba455e334e5}"/>
</p:tagLst>
</file>

<file path=ppt/tags/tag17.xml><?xml version="1.0" encoding="utf-8"?>
<p:tagLst xmlns:p="http://schemas.openxmlformats.org/presentationml/2006/main">
  <p:tag name="KSO_WM_UNIT_TABLE_BEAUTIFY" val="smartTable{4b90f42a-86aa-44a8-89aa-ffe3173be6a6}"/>
</p:tagLst>
</file>

<file path=ppt/tags/tag1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3.xml><?xml version="1.0" encoding="utf-8"?>
<p:tagLst xmlns:p="http://schemas.openxmlformats.org/presentationml/2006/main">
  <p:tag name="AS_NET" val="4.0.30319.42000"/>
  <p:tag name="AS_OS" val="Microsoft Windows NT 6.2.9200.0"/>
  <p:tag name="AS_RELEASE_DATE" val="2017.02.28"/>
  <p:tag name="AS_TITLE" val="Aspose.Slides for .NET 4.0 Client Profile"/>
  <p:tag name="AS_VERSION" val="17.2"/>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34线条之美">
      <a:dk1>
        <a:srgbClr val="1A1D1A"/>
      </a:dk1>
      <a:lt1>
        <a:srgbClr val="FFFFFF"/>
      </a:lt1>
      <a:dk2>
        <a:srgbClr val="545454"/>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华文细黑">
      <a:majorFont>
        <a:latin typeface="华文细黑"/>
        <a:ea typeface="华文细黑"/>
        <a:cs typeface="Arial"/>
      </a:majorFont>
      <a:minorFont>
        <a:latin typeface="华文细黑"/>
        <a:ea typeface="华文细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1D1A"/>
        </a:solidFill>
        <a:ln>
          <a:noFill/>
        </a:ln>
        <a:effectLst>
          <a:outerShdw blurRad="76200" dist="38100" dir="2700000" algn="tl" rotWithShape="0">
            <a:schemeClr val="tx1">
              <a:lumMod val="75000"/>
              <a:lumOff val="25000"/>
              <a:alpha val="40000"/>
            </a:schemeClr>
          </a:outerShdw>
        </a:effectLst>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12197</Words>
  <Application>WPS 演示</Application>
  <PresentationFormat>宽屏</PresentationFormat>
  <Paragraphs>2319</Paragraphs>
  <Slides>53</Slides>
  <Notes>29</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53</vt:i4>
      </vt:variant>
    </vt:vector>
  </HeadingPairs>
  <TitlesOfParts>
    <vt:vector size="78" baseType="lpstr">
      <vt:lpstr>Arial</vt:lpstr>
      <vt:lpstr>宋体</vt:lpstr>
      <vt:lpstr>Wingdings</vt:lpstr>
      <vt:lpstr>汉仪旗黑-85S</vt:lpstr>
      <vt:lpstr>黑体</vt:lpstr>
      <vt:lpstr>微软雅黑</vt:lpstr>
      <vt:lpstr>楷体</vt:lpstr>
      <vt:lpstr>华文细黑</vt:lpstr>
      <vt:lpstr>Times New Roman</vt:lpstr>
      <vt:lpstr>Calibri</vt:lpstr>
      <vt:lpstr>Roboto Th</vt:lpstr>
      <vt:lpstr>Segoe Print</vt:lpstr>
      <vt:lpstr>等线</vt:lpstr>
      <vt:lpstr>Roboto Th</vt:lpstr>
      <vt:lpstr>Arial Unicode MS</vt:lpstr>
      <vt:lpstr>Verdana</vt:lpstr>
      <vt:lpstr>等线</vt:lpstr>
      <vt:lpstr>仿宋</vt:lpstr>
      <vt:lpstr>Kaiti SC</vt:lpstr>
      <vt:lpstr>Heiti SC Medium</vt:lpstr>
      <vt:lpstr>华文仿宋</vt:lpstr>
      <vt:lpstr>Kaiti SC Black</vt:lpstr>
      <vt:lpstr>等线 Light</vt:lpstr>
      <vt:lpstr>Office 主题​​</vt:lpstr>
      <vt:lpstr>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young enzo</dc:creator>
  <cp:lastModifiedBy>玲俐</cp:lastModifiedBy>
  <cp:revision>380</cp:revision>
  <dcterms:created xsi:type="dcterms:W3CDTF">2018-09-20T01:04:00Z</dcterms:created>
  <dcterms:modified xsi:type="dcterms:W3CDTF">2024-06-28T06:58:32Z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DEF385CD8ACE4076B86A9E23FB230D85_13</vt:lpwstr>
  </property>
</Properties>
</file>