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1" r:id="rId3"/>
    <p:sldId id="312" r:id="rId4"/>
    <p:sldId id="257" r:id="rId5"/>
    <p:sldId id="286" r:id="rId6"/>
    <p:sldId id="287" r:id="rId7"/>
    <p:sldId id="273" r:id="rId8"/>
    <p:sldId id="259" r:id="rId9"/>
    <p:sldId id="260" r:id="rId10"/>
    <p:sldId id="261" r:id="rId11"/>
    <p:sldId id="290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8" r:id="rId22"/>
    <p:sldId id="289" r:id="rId23"/>
    <p:sldId id="274" r:id="rId24"/>
    <p:sldId id="275" r:id="rId25"/>
    <p:sldId id="279" r:id="rId26"/>
    <p:sldId id="277" r:id="rId27"/>
    <p:sldId id="281" r:id="rId28"/>
    <p:sldId id="284" r:id="rId29"/>
    <p:sldId id="283" r:id="rId30"/>
    <p:sldId id="313" r:id="rId31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984" y="-78"/>
      </p:cViewPr>
      <p:guideLst>
        <p:guide orient="horz" pos="2160"/>
        <p:guide pos="2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2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 noRot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6387" name="副标题 16386"/>
          <p:cNvSpPr>
            <a:spLocks noGrp="1" noRot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6388" name="日期占位符 16387"/>
          <p:cNvSpPr>
            <a:spLocks noGrp="1"/>
          </p:cNvSpPr>
          <p:nvPr>
            <p:ph type="dt" sz="half" idx="2"/>
          </p:nvPr>
        </p:nvSpPr>
        <p:spPr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6389" name="页脚占位符 16388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6390" name="灯片编号占位符 16389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8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81784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84968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600200"/>
            <a:ext cx="4184968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5361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5362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364" name="日期占位符 15363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5365" name="页脚占位符 1536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5366" name="灯片编号占位符 1536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1166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32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"/>
        <a:defRPr sz="28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4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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Relationship Id="rId3" Type="http://schemas.openxmlformats.org/officeDocument/2006/relationships/image" Target="../media/image11.png"/><Relationship Id="rId2" Type="http://schemas.openxmlformats.org/officeDocument/2006/relationships/oleObject" Target="../embeddings/oleObject4.bin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oleObject" Target="../embeddings/oleObject7.bin"/><Relationship Id="rId2" Type="http://schemas.openxmlformats.org/officeDocument/2006/relationships/image" Target="../media/image13.png"/><Relationship Id="rId1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16.jpeg"/><Relationship Id="rId4" Type="http://schemas.openxmlformats.org/officeDocument/2006/relationships/tags" Target="../tags/tag18.xml"/><Relationship Id="rId3" Type="http://schemas.openxmlformats.org/officeDocument/2006/relationships/image" Target="../media/image15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889" y="1832134"/>
            <a:ext cx="4501515" cy="13192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实验室--实验室消防安全</a:t>
            </a:r>
            <a:endParaRPr lang="zh-CN" altLang="en-US" sz="384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145755" y="446153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2">
                    <a:lumMod val="10000"/>
                  </a:schemeClr>
                </a:solidFill>
              </a:rPr>
              <a:t>全面</a:t>
            </a:r>
            <a:endParaRPr lang="zh-CN" alt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2388870" y="446214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2">
                    <a:lumMod val="10000"/>
                  </a:schemeClr>
                </a:solidFill>
              </a:rPr>
              <a:t>专业</a:t>
            </a:r>
            <a:endParaRPr lang="zh-CN" altLang="en-US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631985" y="446153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2">
                    <a:lumMod val="10000"/>
                  </a:schemeClr>
                </a:solidFill>
              </a:rPr>
              <a:t>实用</a:t>
            </a:r>
            <a:endParaRPr lang="zh-CN" altLang="en-US" b="1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5427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实验室消防安全案例</a:t>
            </a:r>
            <a:endParaRPr lang="zh-CN" altLang="en-US" sz="5400" b="1" dirty="0"/>
          </a:p>
        </p:txBody>
      </p:sp>
      <p:sp>
        <p:nvSpPr>
          <p:cNvPr id="22530" name="文本占位符 54274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lnSpc>
                <a:spcPct val="90000"/>
              </a:lnSpc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南京理工大学实验楼事故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2013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30</a:t>
            </a:r>
            <a:r>
              <a:rPr lang="zh-CN" altLang="en-US" sz="2800" b="1" dirty="0"/>
              <a:t>日，南京理工大学一处废弃实验室发生爆炸事故引发房屋坍塌，造成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死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伤。此次爆炸系因外来施工人员私自撬开实验室大门，用明火切割的方式盗拆金属构件引起的。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2015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02</a:t>
            </a:r>
            <a:r>
              <a:rPr lang="zh-CN" altLang="en-US" sz="2800" b="1" dirty="0"/>
              <a:t>月</a:t>
            </a:r>
            <a:r>
              <a:rPr lang="en-US" altLang="zh-CN" sz="2800" b="1" dirty="0"/>
              <a:t>02</a:t>
            </a:r>
            <a:r>
              <a:rPr lang="zh-CN" altLang="en-US" sz="2800" b="1" dirty="0"/>
              <a:t>日 ，南京理工大学新化楼</a:t>
            </a:r>
            <a:r>
              <a:rPr lang="en-US" altLang="zh-CN" sz="2800" b="1" dirty="0"/>
              <a:t>5</a:t>
            </a:r>
            <a:r>
              <a:rPr lang="zh-CN" altLang="en-US" sz="2800" b="1" dirty="0"/>
              <a:t>楼实验室失火 ，这是该校继</a:t>
            </a:r>
            <a:r>
              <a:rPr lang="en-US" altLang="zh-CN" sz="2800" b="1" dirty="0"/>
              <a:t>2013</a:t>
            </a:r>
            <a:r>
              <a:rPr lang="zh-CN" altLang="en-US" sz="2800" b="1" dirty="0"/>
              <a:t>年发生实验室爆炸致一人死亡之后，再次发生险情。据分析是做实验的配比出现错误导致的失火 。</a:t>
            </a:r>
            <a:br>
              <a:rPr lang="zh-CN" altLang="en-US" sz="2800" b="1" dirty="0"/>
            </a:br>
            <a:endParaRPr lang="zh-CN" alt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占位符 21506"/>
          <p:cNvSpPr>
            <a:spLocks noGrp="1" noRot="1"/>
          </p:cNvSpPr>
          <p:nvPr>
            <p:ph idx="1"/>
          </p:nvPr>
        </p:nvSpPr>
        <p:spPr>
          <a:xfrm>
            <a:off x="611188" y="1600200"/>
            <a:ext cx="8064500" cy="4498975"/>
          </a:xfrm>
        </p:spPr>
        <p:txBody>
          <a:bodyPr anchor="t" anchorCtr="0"/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易燃易爆、剧毒、腐蚀性化学试剂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b="1" dirty="0"/>
              <a:t>   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  我们实验室存有易燃易爆、剧毒、腐蚀性、强氧化性化学试剂，如果在搬运、使用、储存的任何环节处理不当，均会产生严重后果</a:t>
            </a:r>
            <a:endParaRPr lang="zh-CN" altLang="en-US" sz="3600" b="1" dirty="0"/>
          </a:p>
          <a:p>
            <a:pPr>
              <a:buNone/>
            </a:pPr>
            <a:endParaRPr lang="zh-CN" altLang="en-US" sz="3600" b="1" dirty="0"/>
          </a:p>
        </p:txBody>
      </p:sp>
      <p:sp>
        <p:nvSpPr>
          <p:cNvPr id="23554" name="标题 21507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文本占位符 22530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3600" b="1" dirty="0">
                <a:solidFill>
                  <a:schemeClr val="tx2"/>
                </a:solidFill>
              </a:rPr>
              <a:t>我们实验室常用的易燃、易爆化学试剂</a:t>
            </a:r>
            <a:endParaRPr lang="zh-CN" altLang="en-US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b="1" dirty="0"/>
              <a:t> </a:t>
            </a:r>
            <a:r>
              <a:rPr lang="en-US" altLang="zh-CN" sz="2800" b="1" dirty="0"/>
              <a:t>1.</a:t>
            </a:r>
            <a:r>
              <a:rPr lang="zh-CN" altLang="en-US" sz="2800" b="1" dirty="0"/>
              <a:t>苯类（苯、甲苯）  </a:t>
            </a:r>
            <a:r>
              <a:rPr lang="en-US" altLang="zh-CN" sz="2800" b="1" dirty="0"/>
              <a:t>2.</a:t>
            </a:r>
            <a:r>
              <a:rPr lang="zh-CN" altLang="en-US" sz="2800" b="1" dirty="0"/>
              <a:t>胺类</a:t>
            </a:r>
            <a:r>
              <a:rPr lang="en-US" altLang="zh-CN" sz="2800" b="1" dirty="0"/>
              <a:t>(</a:t>
            </a:r>
            <a:r>
              <a:rPr lang="zh-CN" altLang="en-US" sz="2800" b="1" dirty="0"/>
              <a:t>浓氨、乙二胺 ）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</a:t>
            </a:r>
            <a:r>
              <a:rPr lang="en-US" altLang="zh-CN" sz="2800" b="1" dirty="0"/>
              <a:t>3.</a:t>
            </a:r>
            <a:r>
              <a:rPr lang="zh-CN" altLang="en-US" sz="2800" b="1" dirty="0"/>
              <a:t>醇类（甲醇、乙醇、正丁醇）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</a:t>
            </a:r>
            <a:r>
              <a:rPr lang="en-US" altLang="zh-CN" sz="2800" b="1" dirty="0"/>
              <a:t>4.</a:t>
            </a:r>
            <a:r>
              <a:rPr lang="zh-CN" altLang="en-US" sz="2800" b="1" dirty="0"/>
              <a:t>烯、腈类 （乙腈 、砒啶 ）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</a:t>
            </a:r>
            <a:r>
              <a:rPr lang="en-US" altLang="zh-CN" sz="2800" b="1" dirty="0"/>
              <a:t>5.</a:t>
            </a:r>
            <a:r>
              <a:rPr lang="zh-CN" altLang="en-US" sz="2800" b="1" dirty="0"/>
              <a:t>醚类 </a:t>
            </a:r>
            <a:r>
              <a:rPr lang="en-US" altLang="zh-CN" sz="2800" b="1" dirty="0"/>
              <a:t>(</a:t>
            </a:r>
            <a:r>
              <a:rPr lang="zh-CN" altLang="en-US" sz="2800" b="1" dirty="0"/>
              <a:t>乙醚 、石油醚 ）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</a:t>
            </a:r>
            <a:r>
              <a:rPr lang="en-US" altLang="zh-CN" sz="2800" b="1" dirty="0"/>
              <a:t>6.</a:t>
            </a:r>
            <a:r>
              <a:rPr lang="zh-CN" altLang="en-US" sz="2800" b="1" dirty="0"/>
              <a:t>酮类 （丙酮 、丁酮 ）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</a:t>
            </a:r>
            <a:r>
              <a:rPr lang="en-US" altLang="zh-CN" sz="2800" b="1" dirty="0"/>
              <a:t>7.</a:t>
            </a:r>
            <a:r>
              <a:rPr lang="zh-CN" altLang="en-US" sz="2800" b="1" dirty="0"/>
              <a:t>酯类（乙酸乙酯 、甲酸乙酯 、乙酸丁酯 ）</a:t>
            </a:r>
            <a:endParaRPr lang="zh-CN" altLang="en-US" sz="2800" b="1" dirty="0"/>
          </a:p>
          <a:p>
            <a:pPr>
              <a:buNone/>
            </a:pPr>
            <a:endParaRPr lang="zh-CN" altLang="en-US" sz="2800" b="1"/>
          </a:p>
          <a:p>
            <a:pPr>
              <a:buNone/>
            </a:pPr>
            <a:endParaRPr lang="zh-CN" altLang="en-US" sz="2800" b="1"/>
          </a:p>
        </p:txBody>
      </p:sp>
      <p:sp>
        <p:nvSpPr>
          <p:cNvPr id="24578" name="标题 22531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实验室危险源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2560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实验室危险源</a:t>
            </a:r>
            <a:endParaRPr lang="zh-CN" altLang="en-US" sz="5400" b="1" dirty="0"/>
          </a:p>
        </p:txBody>
      </p:sp>
      <p:sp>
        <p:nvSpPr>
          <p:cNvPr id="25602" name="文本占位符 25602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3600" b="1" dirty="0">
                <a:solidFill>
                  <a:schemeClr val="tx2"/>
                </a:solidFill>
              </a:rPr>
              <a:t>我们实验室常用的易燃、易爆化学试剂</a:t>
            </a:r>
            <a:endParaRPr lang="zh-CN" altLang="en-US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r>
              <a:rPr lang="en-US" altLang="zh-CN" b="1" dirty="0"/>
              <a:t>8.</a:t>
            </a:r>
            <a:r>
              <a:rPr lang="zh-CN" altLang="en-US" b="1" dirty="0"/>
              <a:t>醛类（水合氯醛）</a:t>
            </a:r>
            <a:endParaRPr lang="zh-CN" altLang="en-US" b="1" dirty="0"/>
          </a:p>
          <a:p>
            <a:pPr>
              <a:buNone/>
            </a:pPr>
            <a:r>
              <a:rPr lang="en-US" altLang="zh-CN" b="1" dirty="0"/>
              <a:t>9.</a:t>
            </a:r>
            <a:r>
              <a:rPr lang="zh-CN" altLang="en-US" b="1" dirty="0"/>
              <a:t>烷类（三氯甲烷、二氯甲烷 、正己烷、环       己烷 ）</a:t>
            </a:r>
            <a:endParaRPr lang="zh-CN" altLang="en-US" b="1" dirty="0"/>
          </a:p>
          <a:p>
            <a:pPr>
              <a:buNone/>
            </a:pPr>
            <a:r>
              <a:rPr lang="en-US" altLang="zh-CN" b="1" dirty="0"/>
              <a:t>10.</a:t>
            </a:r>
            <a:r>
              <a:rPr lang="zh-CN" altLang="en-US" b="1" dirty="0"/>
              <a:t>固体类（硝酸钾、硝酸钠、硝酸铋 、五氧化二磷 ） </a:t>
            </a:r>
            <a:endParaRPr lang="zh-CN" altLang="en-US" sz="2800" b="1" dirty="0"/>
          </a:p>
          <a:p>
            <a:endParaRPr lang="zh-CN" alt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2662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实验室危险源</a:t>
            </a:r>
            <a:endParaRPr lang="zh-CN" altLang="en-US" sz="5400" b="1" dirty="0"/>
          </a:p>
        </p:txBody>
      </p:sp>
      <p:sp>
        <p:nvSpPr>
          <p:cNvPr id="26626" name="文本占位符 26626"/>
          <p:cNvSpPr>
            <a:spLocks noGrp="1" noRot="1"/>
          </p:cNvSpPr>
          <p:nvPr>
            <p:ph idx="1"/>
          </p:nvPr>
        </p:nvSpPr>
        <p:spPr>
          <a:xfrm>
            <a:off x="539750" y="1600200"/>
            <a:ext cx="8064500" cy="4498975"/>
          </a:xfrm>
        </p:spPr>
        <p:txBody>
          <a:bodyPr anchor="t" anchorCtr="0"/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我们实验室现有的毒性化学试剂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b="1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b="1" dirty="0"/>
              <a:t> </a:t>
            </a:r>
            <a:r>
              <a:rPr lang="en-US" altLang="zh-CN" b="1" dirty="0"/>
              <a:t>1.</a:t>
            </a:r>
            <a:r>
              <a:rPr lang="zh-CN" altLang="en-US" b="1" dirty="0"/>
              <a:t>剧毒（乙腈）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</a:t>
            </a:r>
            <a:r>
              <a:rPr lang="en-US" altLang="zh-CN" b="1" dirty="0"/>
              <a:t>2.</a:t>
            </a:r>
            <a:r>
              <a:rPr lang="zh-CN" altLang="en-US" b="1" dirty="0"/>
              <a:t>高毒（三氯甲烷）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</a:t>
            </a:r>
            <a:r>
              <a:rPr lang="en-US" altLang="zh-CN" b="1" dirty="0"/>
              <a:t>3.</a:t>
            </a:r>
            <a:r>
              <a:rPr lang="zh-CN" altLang="en-US" b="1" dirty="0"/>
              <a:t>中毒（苯、甲苯、硫酸、硝酸、甲醇）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</a:t>
            </a:r>
            <a:r>
              <a:rPr lang="en-US" altLang="zh-CN" b="1" dirty="0"/>
              <a:t>4.</a:t>
            </a:r>
            <a:r>
              <a:rPr lang="zh-CN" altLang="en-US" b="1" dirty="0"/>
              <a:t>低毒（正丁醇、氨、吡啶、乙醚、丙酮、亚铁氰化钾、铁氰化钾）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2764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实验室危险源</a:t>
            </a:r>
            <a:endParaRPr lang="zh-CN" altLang="en-US" sz="5400" b="1" dirty="0"/>
          </a:p>
        </p:txBody>
      </p:sp>
      <p:sp>
        <p:nvSpPr>
          <p:cNvPr id="27650" name="文本占位符 27650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>
              <a:buNone/>
            </a:pPr>
            <a:r>
              <a:rPr lang="en-US" altLang="zh-CN" sz="4000" b="1" dirty="0"/>
              <a:t>  </a:t>
            </a:r>
            <a:r>
              <a:rPr lang="zh-CN" altLang="en-US" sz="4000" b="1" dirty="0">
                <a:solidFill>
                  <a:schemeClr val="tx2"/>
                </a:solidFill>
              </a:rPr>
              <a:t>我们实验室现有的腐蚀性化学试剂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 硫酸、硝酸、浓盐酸、甲酸、乙酸酐、氢氧化钠、氢氧化钾、苯酚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2867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实验室危险源</a:t>
            </a:r>
            <a:endParaRPr lang="zh-CN" altLang="en-US" sz="5400" b="1" dirty="0"/>
          </a:p>
        </p:txBody>
      </p:sp>
      <p:sp>
        <p:nvSpPr>
          <p:cNvPr id="28674" name="文本占位符 28674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我们实验室现有的强氧化剂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  过氧化氢、硝酸钾、硝酸钠、高锰酸钾、五氧化二磷</a:t>
            </a:r>
            <a:endParaRPr lang="zh-CN" altLang="en-US" sz="3600" b="1" dirty="0"/>
          </a:p>
          <a:p>
            <a:pPr>
              <a:buNone/>
            </a:pPr>
            <a:endParaRPr lang="zh-CN" altLang="en-US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2969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实验室危险源</a:t>
            </a:r>
            <a:endParaRPr lang="zh-CN" altLang="en-US" sz="5400" b="1" dirty="0"/>
          </a:p>
        </p:txBody>
      </p:sp>
      <p:sp>
        <p:nvSpPr>
          <p:cNvPr id="29698" name="文本占位符 29698"/>
          <p:cNvSpPr>
            <a:spLocks noGrp="1" noRot="1"/>
          </p:cNvSpPr>
          <p:nvPr>
            <p:ph idx="1"/>
          </p:nvPr>
        </p:nvSpPr>
        <p:spPr>
          <a:xfrm>
            <a:off x="684213" y="1844675"/>
            <a:ext cx="7848600" cy="3773488"/>
          </a:xfrm>
        </p:spPr>
        <p:txBody>
          <a:bodyPr anchor="t" anchorCtr="0"/>
          <a:p>
            <a:pPr algn="ctr"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点闪低于</a:t>
            </a:r>
            <a:r>
              <a:rPr lang="en-US" altLang="zh-CN" sz="4400" b="1" dirty="0">
                <a:solidFill>
                  <a:schemeClr val="tx2"/>
                </a:solidFill>
              </a:rPr>
              <a:t>-4℃</a:t>
            </a:r>
            <a:r>
              <a:rPr lang="zh-CN" altLang="en-US" sz="4400" b="1" dirty="0">
                <a:solidFill>
                  <a:schemeClr val="tx2"/>
                </a:solidFill>
              </a:rPr>
              <a:t>的化学试剂</a:t>
            </a:r>
            <a:endParaRPr lang="zh-CN" altLang="en-US" sz="44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b="1" dirty="0"/>
              <a:t>  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石油醚、乙醚、甲酸乙酯、甲酸甲酯、乙酸甲酯、乙酸乙酯、丙酮、丁酮、环己烷、苯、甲苯、异辛烷</a:t>
            </a:r>
            <a:endParaRPr lang="zh-CN" altLang="en-US" b="1" dirty="0"/>
          </a:p>
          <a:p>
            <a:pPr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3072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  <p:sp>
        <p:nvSpPr>
          <p:cNvPr id="30722" name="文本占位符 30722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有机试剂储存条件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易燃易爆试剂：阴凉通风处，室温</a:t>
            </a:r>
            <a:r>
              <a:rPr lang="en-US" altLang="zh-CN" sz="2800" b="1"/>
              <a:t>30</a:t>
            </a:r>
            <a:r>
              <a:rPr lang="en-US" altLang="zh-CN" b="1"/>
              <a:t>℃</a:t>
            </a:r>
            <a:r>
              <a:rPr lang="zh-CN" altLang="en-US" sz="2800" b="1" dirty="0"/>
              <a:t>以下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毒性试剂：阴凉通风处，与酸类试剂隔离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强腐蚀性试剂：阴凉通风处，与酸类试剂隔离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强氧化性试剂：阴凉通风处，与酸类、可燃物隔离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闪点低于</a:t>
            </a:r>
            <a:r>
              <a:rPr lang="en-US" altLang="zh-CN" sz="2800" b="1"/>
              <a:t>-4</a:t>
            </a:r>
            <a:r>
              <a:rPr lang="en-US" altLang="zh-CN" b="1"/>
              <a:t>℃</a:t>
            </a:r>
            <a:r>
              <a:rPr lang="zh-CN" altLang="en-US" sz="2800" b="1" dirty="0"/>
              <a:t>的试剂：</a:t>
            </a:r>
            <a:r>
              <a:rPr lang="zh-CN" altLang="en-US" b="1" dirty="0"/>
              <a:t>阴凉通风，理想储存温度</a:t>
            </a:r>
            <a:r>
              <a:rPr lang="en-US" altLang="zh-CN" b="1"/>
              <a:t>4℃ </a:t>
            </a:r>
            <a:r>
              <a:rPr lang="en-US" altLang="zh-CN" b="1"/>
              <a:t>—4℃ </a:t>
            </a:r>
            <a:endParaRPr lang="en-US" altLang="zh-CN" b="1"/>
          </a:p>
          <a:p>
            <a:pPr>
              <a:buNone/>
            </a:pPr>
            <a:endParaRPr lang="en-US" altLang="zh-CN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3174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  <p:sp>
        <p:nvSpPr>
          <p:cNvPr id="31746" name="文本占位符 31746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剧毒化学品管理五双原则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zh-CN" altLang="en-US" sz="4000" b="1" dirty="0"/>
              <a:t>双人收发</a:t>
            </a:r>
            <a:endParaRPr lang="zh-CN" altLang="en-US" sz="4000" b="1" dirty="0"/>
          </a:p>
          <a:p>
            <a:pPr algn="ctr">
              <a:buNone/>
            </a:pPr>
            <a:r>
              <a:rPr lang="zh-CN" altLang="en-US" sz="4000" b="1" dirty="0"/>
              <a:t>双人记账</a:t>
            </a:r>
            <a:endParaRPr lang="zh-CN" altLang="en-US" sz="4000" b="1" dirty="0"/>
          </a:p>
          <a:p>
            <a:pPr algn="ctr">
              <a:buNone/>
            </a:pPr>
            <a:r>
              <a:rPr lang="zh-CN" altLang="en-US" sz="4000" b="1" dirty="0"/>
              <a:t>双人双锁</a:t>
            </a:r>
            <a:endParaRPr lang="zh-CN" altLang="en-US" sz="4000" b="1" dirty="0"/>
          </a:p>
          <a:p>
            <a:pPr algn="ctr">
              <a:buNone/>
            </a:pPr>
            <a:r>
              <a:rPr lang="zh-CN" altLang="en-US" sz="4000" b="1" dirty="0"/>
              <a:t>双人运输</a:t>
            </a:r>
            <a:endParaRPr lang="zh-CN" altLang="en-US" sz="4000" b="1" dirty="0"/>
          </a:p>
          <a:p>
            <a:pPr algn="ctr">
              <a:buNone/>
            </a:pPr>
            <a:r>
              <a:rPr lang="zh-CN" altLang="en-US" sz="4000" b="1" dirty="0"/>
              <a:t>双人使用</a:t>
            </a:r>
            <a:endParaRPr lang="zh-CN" altLang="en-US" sz="4000" b="1" dirty="0"/>
          </a:p>
          <a:p>
            <a:pPr algn="ctr">
              <a:buNone/>
            </a:pPr>
            <a:endParaRPr lang="zh-CN" alt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28160" y="1196975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07315" y="18843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15" y="784860"/>
            <a:ext cx="5923280" cy="2802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52225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预防危险措施</a:t>
            </a:r>
            <a:endParaRPr lang="zh-CN" altLang="en-US" sz="5400" b="1" dirty="0"/>
          </a:p>
        </p:txBody>
      </p:sp>
      <p:sp>
        <p:nvSpPr>
          <p:cNvPr id="32770" name="文本占位符 52226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r>
              <a:rPr lang="zh-CN" altLang="en-US" sz="3600" b="1" dirty="0"/>
              <a:t>按规定储存使用危险化学品</a:t>
            </a:r>
            <a:endParaRPr lang="zh-CN" altLang="en-US" sz="3600" b="1" dirty="0"/>
          </a:p>
          <a:p>
            <a:r>
              <a:rPr lang="zh-CN" altLang="en-US" sz="3600" b="1" dirty="0"/>
              <a:t>刺激性气味：通风、戴活性炭口罩</a:t>
            </a:r>
            <a:endParaRPr lang="zh-CN" altLang="en-US" sz="3600" b="1" dirty="0"/>
          </a:p>
          <a:p>
            <a:r>
              <a:rPr lang="zh-CN" altLang="en-US" sz="3600" b="1" dirty="0"/>
              <a:t>易燃易爆：避免明火、低温、少量储存</a:t>
            </a:r>
            <a:endParaRPr lang="zh-CN" altLang="en-US" sz="3600" b="1" dirty="0"/>
          </a:p>
          <a:p>
            <a:r>
              <a:rPr lang="zh-CN" altLang="en-US" sz="3600" b="1" dirty="0"/>
              <a:t>易挥发：容器加盖，密封</a:t>
            </a:r>
            <a:endParaRPr lang="zh-CN" altLang="en-US" sz="3600" b="1" dirty="0"/>
          </a:p>
          <a:p>
            <a:r>
              <a:rPr lang="zh-CN" altLang="en-US" sz="3600" b="1" dirty="0"/>
              <a:t>进入工作室做好个人防护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53249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预防危险措施</a:t>
            </a:r>
            <a:endParaRPr lang="zh-CN" altLang="en-US" sz="5400" b="1" dirty="0"/>
          </a:p>
        </p:txBody>
      </p:sp>
      <p:sp>
        <p:nvSpPr>
          <p:cNvPr id="33794" name="文本占位符 53250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3600" b="1" dirty="0">
                <a:solidFill>
                  <a:schemeClr val="tx2"/>
                </a:solidFill>
              </a:rPr>
              <a:t>电器操作注意事项</a:t>
            </a:r>
            <a:endParaRPr lang="zh-CN" altLang="en-US" sz="3600" b="1" dirty="0">
              <a:solidFill>
                <a:schemeClr val="tx2"/>
              </a:solidFill>
            </a:endParaRPr>
          </a:p>
          <a:p>
            <a:r>
              <a:rPr lang="zh-CN" altLang="en-US" b="1" dirty="0"/>
              <a:t>使用前看操作指导书，按要求操作</a:t>
            </a:r>
            <a:endParaRPr lang="zh-CN" altLang="en-US" b="1" dirty="0"/>
          </a:p>
          <a:p>
            <a:r>
              <a:rPr lang="zh-CN" altLang="en-US" b="1" dirty="0"/>
              <a:t>不能乱拉电线</a:t>
            </a:r>
            <a:endParaRPr lang="zh-CN" altLang="en-US" b="1" dirty="0"/>
          </a:p>
          <a:p>
            <a:r>
              <a:rPr lang="zh-CN" altLang="en-US" b="1" dirty="0"/>
              <a:t>避免湿手接触电源插座或电器，防止漏电</a:t>
            </a:r>
            <a:endParaRPr lang="zh-CN" altLang="en-US" b="1" dirty="0"/>
          </a:p>
          <a:p>
            <a:r>
              <a:rPr lang="zh-CN" altLang="en-US" b="1" dirty="0"/>
              <a:t>避免同时启动几个电耗大的电器</a:t>
            </a:r>
            <a:endParaRPr lang="zh-CN" altLang="en-US" b="1" dirty="0"/>
          </a:p>
          <a:p>
            <a:r>
              <a:rPr lang="zh-CN" altLang="en-US" b="1" dirty="0"/>
              <a:t>电器起火时，要先关电源方可灭火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占位符 34818"/>
          <p:cNvSpPr>
            <a:spLocks noGrp="1" noRot="1"/>
          </p:cNvSpPr>
          <p:nvPr>
            <p:ph idx="1"/>
          </p:nvPr>
        </p:nvSpPr>
        <p:spPr>
          <a:xfrm>
            <a:off x="684213" y="1412875"/>
            <a:ext cx="8229600" cy="4525963"/>
          </a:xfrm>
        </p:spPr>
        <p:txBody>
          <a:bodyPr anchor="t" anchorCtr="0"/>
          <a:p>
            <a:pPr>
              <a:buNone/>
            </a:pPr>
            <a:r>
              <a:rPr lang="en-US" altLang="zh-CN" b="1" dirty="0"/>
              <a:t>  </a:t>
            </a:r>
            <a:r>
              <a:rPr lang="zh-CN" altLang="en-US" b="1" dirty="0"/>
              <a:t>消防法总则第五条中明确规定，任何单位和个人都有如下义务</a:t>
            </a:r>
            <a:endParaRPr lang="zh-CN" altLang="en-US" b="1"/>
          </a:p>
          <a:p>
            <a:r>
              <a:rPr lang="zh-CN" altLang="en-US" b="1"/>
              <a:t>    维护消防安全</a:t>
            </a:r>
            <a:endParaRPr lang="zh-CN" altLang="en-US" b="1"/>
          </a:p>
          <a:p>
            <a:r>
              <a:rPr lang="zh-CN" altLang="en-US" b="1"/>
              <a:t>    保护消防设施</a:t>
            </a:r>
            <a:endParaRPr lang="zh-CN" altLang="en-US" b="1"/>
          </a:p>
          <a:p>
            <a:r>
              <a:rPr lang="zh-CN" altLang="en-US" b="1"/>
              <a:t>    预防火灾</a:t>
            </a:r>
            <a:endParaRPr lang="zh-CN" altLang="en-US" b="1"/>
          </a:p>
          <a:p>
            <a:r>
              <a:rPr lang="zh-CN" altLang="en-US" b="1"/>
              <a:t>    报告火警</a:t>
            </a:r>
            <a:endParaRPr lang="zh-CN" altLang="en-US" b="1"/>
          </a:p>
          <a:p>
            <a:r>
              <a:rPr lang="zh-CN" altLang="en-US" b="1"/>
              <a:t>    参加有组织的灭火工作</a:t>
            </a:r>
            <a:endParaRPr lang="zh-CN" altLang="en-US" b="1"/>
          </a:p>
        </p:txBody>
      </p:sp>
      <p:sp>
        <p:nvSpPr>
          <p:cNvPr id="34818" name="矩形 34819"/>
          <p:cNvSpPr/>
          <p:nvPr/>
        </p:nvSpPr>
        <p:spPr>
          <a:xfrm>
            <a:off x="2484438" y="5949950"/>
            <a:ext cx="45339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公民的消防义务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19" name="标题 34820"/>
          <p:cNvSpPr>
            <a:spLocks noGrp="1" noRot="1"/>
          </p:cNvSpPr>
          <p:nvPr>
            <p:ph type="title"/>
          </p:nvPr>
        </p:nvSpPr>
        <p:spPr>
          <a:xfrm>
            <a:off x="603250" y="260350"/>
            <a:ext cx="8145463" cy="1008063"/>
          </a:xfrm>
        </p:spPr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35843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sz="5400" b="1" dirty="0"/>
              <a:t>消防器材使用讲解</a:t>
            </a:r>
            <a:endParaRPr lang="zh-CN" altLang="en-US" sz="5400" b="1" dirty="0"/>
          </a:p>
        </p:txBody>
      </p:sp>
      <p:pic>
        <p:nvPicPr>
          <p:cNvPr id="35842" name="文本占位符 35846" descr="t0174a3d989ed8ad5ab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7450" y="1538288"/>
            <a:ext cx="7119938" cy="44513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39937" descr="hu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pattFill prst="pct50">
              <a:fgClr>
                <a:schemeClr val="tx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866" name="矩形 39938"/>
          <p:cNvSpPr/>
          <p:nvPr/>
        </p:nvSpPr>
        <p:spPr>
          <a:xfrm flipV="1">
            <a:off x="0" y="1341438"/>
            <a:ext cx="9144000" cy="71437"/>
          </a:xfrm>
          <a:prstGeom prst="rect">
            <a:avLst/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9940" name="对象 39939"/>
          <p:cNvGraphicFramePr/>
          <p:nvPr/>
        </p:nvGraphicFramePr>
        <p:xfrm>
          <a:off x="1547813" y="2133600"/>
          <a:ext cx="57578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9354185" imgH="3227705" progId="Photoshop.Image.6">
                  <p:embed/>
                </p:oleObj>
              </mc:Choice>
              <mc:Fallback>
                <p:oleObj name="" r:id="rId2" imgW="9354185" imgH="3227705" progId="Photoshop.Image.6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813" y="2133600"/>
                        <a:ext cx="5757862" cy="180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文本框 39940"/>
          <p:cNvSpPr txBox="1"/>
          <p:nvPr/>
        </p:nvSpPr>
        <p:spPr>
          <a:xfrm>
            <a:off x="468313" y="1557338"/>
            <a:ext cx="82089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85775" indent="-485775">
              <a:spcBef>
                <a:spcPct val="50000"/>
              </a:spcBef>
              <a:buClr>
                <a:srgbClr val="CCFF33"/>
              </a:buClr>
              <a:buFont typeface="Wingdings" panose="05000000000000000000" pitchFamily="2" charset="2"/>
              <a:buChar char="q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要顺风 打开灭火器，对准火焰底部喷射，不要顶风而上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69" name="矩形 39941"/>
          <p:cNvSpPr/>
          <p:nvPr/>
        </p:nvSpPr>
        <p:spPr>
          <a:xfrm>
            <a:off x="468313" y="4076700"/>
            <a:ext cx="7772400" cy="792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85000"/>
              <a:buFont typeface="Wingdings" panose="05000000000000000000" pitchFamily="2" charset="2"/>
              <a:buChar char="q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液体燃烧着火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应将灭火器对准液面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而不要对准火焰。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9943" name="对象 39942"/>
          <p:cNvGraphicFramePr/>
          <p:nvPr/>
        </p:nvGraphicFramePr>
        <p:xfrm>
          <a:off x="1547813" y="4652963"/>
          <a:ext cx="57578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9354185" imgH="3227705" progId="Photoshop.Image.6">
                  <p:embed/>
                </p:oleObj>
              </mc:Choice>
              <mc:Fallback>
                <p:oleObj name="" r:id="rId4" imgW="9354185" imgH="3227705" progId="Photoshop.Image.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813" y="4652963"/>
                        <a:ext cx="5757862" cy="180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矩形 39943"/>
          <p:cNvSpPr/>
          <p:nvPr/>
        </p:nvSpPr>
        <p:spPr>
          <a:xfrm>
            <a:off x="2341563" y="476250"/>
            <a:ext cx="4391025" cy="6397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正确使用灭火器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37891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sz="5400" b="1" dirty="0"/>
              <a:t>消防器材使用讲解</a:t>
            </a:r>
            <a:endParaRPr lang="zh-CN" altLang="en-US" sz="5400" b="1" dirty="0"/>
          </a:p>
        </p:txBody>
      </p:sp>
      <p:graphicFrame>
        <p:nvGraphicFramePr>
          <p:cNvPr id="37893" name="内容占位符 37892"/>
          <p:cNvGraphicFramePr>
            <a:graphicFrameLocks noGrp="1"/>
          </p:cNvGraphicFramePr>
          <p:nvPr>
            <p:ph idx="1"/>
          </p:nvPr>
        </p:nvGraphicFramePr>
        <p:xfrm>
          <a:off x="323850" y="2781300"/>
          <a:ext cx="8540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9317990" imgH="3191510" progId="Photoshop.Image.6">
                  <p:embed/>
                </p:oleObj>
              </mc:Choice>
              <mc:Fallback>
                <p:oleObj name="" r:id="rId1" imgW="9317990" imgH="3191510" progId="Photoshop.Image.6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2781300"/>
                        <a:ext cx="8540750" cy="3429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矩形 37894"/>
          <p:cNvSpPr/>
          <p:nvPr/>
        </p:nvSpPr>
        <p:spPr>
          <a:xfrm>
            <a:off x="250825" y="1628775"/>
            <a:ext cx="8424863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使用灭火器进行扑救，可按灭火器的数量，组织人员同时使用，迅速把火扑灭，而不应该只由一个人使用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图片 43009" descr="hu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pattFill prst="pct50">
              <a:fgClr>
                <a:schemeClr val="tx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8914" name="矩形 43010"/>
          <p:cNvSpPr/>
          <p:nvPr/>
        </p:nvSpPr>
        <p:spPr>
          <a:xfrm flipV="1">
            <a:off x="0" y="1341438"/>
            <a:ext cx="9144000" cy="71437"/>
          </a:xfrm>
          <a:prstGeom prst="rect">
            <a:avLst/>
          </a:prstGeom>
          <a:solidFill>
            <a:srgbClr val="000080"/>
          </a:solidFill>
          <a:ln w="9525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15" name="矩形 43011"/>
          <p:cNvSpPr/>
          <p:nvPr/>
        </p:nvSpPr>
        <p:spPr>
          <a:xfrm>
            <a:off x="611188" y="1484313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85000"/>
              <a:buFont typeface="Wingdings" panose="05000000000000000000" pitchFamily="2" charset="2"/>
              <a:buChar char="q"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火被扑灭后，仍然要面对现场，防止复燃，直至确信不再燃烧，才能离开火场。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3013" name="对象 43012"/>
          <p:cNvGraphicFramePr/>
          <p:nvPr/>
        </p:nvGraphicFramePr>
        <p:xfrm>
          <a:off x="1622425" y="2276475"/>
          <a:ext cx="57578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9317990" imgH="3191510" progId="Photoshop.Image.6">
                  <p:embed/>
                </p:oleObj>
              </mc:Choice>
              <mc:Fallback>
                <p:oleObj name="" r:id="rId2" imgW="9317990" imgH="3191510" progId="Photoshop.Image.6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2425" y="2276475"/>
                        <a:ext cx="5757863" cy="180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矩形 43013"/>
          <p:cNvSpPr/>
          <p:nvPr/>
        </p:nvSpPr>
        <p:spPr>
          <a:xfrm>
            <a:off x="577850" y="4221163"/>
            <a:ext cx="8242300" cy="576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85000"/>
              <a:buFont typeface="Wingdings" panose="05000000000000000000" pitchFamily="2" charset="2"/>
              <a:buChar char="q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火被扑灭后，应及时更换灭火器，而不应该将空筒挂起。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3015" name="对象 43014"/>
          <p:cNvGraphicFramePr/>
          <p:nvPr/>
        </p:nvGraphicFramePr>
        <p:xfrm>
          <a:off x="1622425" y="4797425"/>
          <a:ext cx="57578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9317990" imgH="3191510" progId="Photoshop.Image.6">
                  <p:embed/>
                </p:oleObj>
              </mc:Choice>
              <mc:Fallback>
                <p:oleObj name="" r:id="rId4" imgW="9317990" imgH="319151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425" y="4797425"/>
                        <a:ext cx="5757863" cy="180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矩形 43015"/>
          <p:cNvSpPr/>
          <p:nvPr/>
        </p:nvSpPr>
        <p:spPr>
          <a:xfrm>
            <a:off x="2341563" y="476250"/>
            <a:ext cx="4391025" cy="6397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正确使用灭火器</a:t>
            </a:r>
            <a:endParaRPr lang="zh-CN" altLang="en-US" sz="36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7" name="内容占位符 47105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765175"/>
          <a:ext cx="31464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4416425" imgH="6355080" progId="Photoshop.Image.8">
                  <p:embed/>
                </p:oleObj>
              </mc:Choice>
              <mc:Fallback>
                <p:oleObj name="" r:id="rId1" imgW="4416425" imgH="6355080" progId="Photoshop.Image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013" y="765175"/>
                        <a:ext cx="3146425" cy="45259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标题 47106"/>
          <p:cNvSpPr>
            <a:spLocks noGrp="1" noRot="1"/>
          </p:cNvSpPr>
          <p:nvPr>
            <p:ph type="title"/>
          </p:nvPr>
        </p:nvSpPr>
        <p:spPr>
          <a:xfrm>
            <a:off x="1979613" y="0"/>
            <a:ext cx="4257675" cy="773113"/>
          </a:xfrm>
          <a:solidFill>
            <a:schemeClr val="bg1"/>
          </a:solidFill>
        </p:spPr>
        <p:txBody>
          <a:bodyPr anchor="ctr" anchorCtr="0"/>
          <a:p>
            <a:pPr algn="l"/>
            <a:r>
              <a:rPr lang="zh-CN" altLang="en-US" b="1"/>
              <a:t>室内栓使用方法</a:t>
            </a:r>
            <a:endParaRPr lang="zh-CN" altLang="en-US" b="1"/>
          </a:p>
        </p:txBody>
      </p:sp>
      <p:sp>
        <p:nvSpPr>
          <p:cNvPr id="39939" name="矩形 47107"/>
          <p:cNvSpPr/>
          <p:nvPr/>
        </p:nvSpPr>
        <p:spPr>
          <a:xfrm>
            <a:off x="574675" y="5157788"/>
            <a:ext cx="8569325" cy="1408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遇有火警，按下弹簧锁，拉开箱门，连接水枪与水带接口、水带与消火栓接口，如有加压泵，击碎加压泵启动按钮玻璃，将手轮逆时针旋开，即能喷水灭火。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9940" name="内容占位符 47108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765175"/>
          <a:ext cx="33083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4416425" imgH="6043930" progId="Photoshop.Image.8">
                  <p:embed/>
                </p:oleObj>
              </mc:Choice>
              <mc:Fallback>
                <p:oleObj name="" r:id="rId3" imgW="4416425" imgH="6043930" progId="Photoshop.Image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3800" y="765175"/>
                        <a:ext cx="3308350" cy="45259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矩形 46082"/>
          <p:cNvSpPr/>
          <p:nvPr/>
        </p:nvSpPr>
        <p:spPr>
          <a:xfrm>
            <a:off x="1116013" y="908050"/>
            <a:ext cx="7632700" cy="5803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实验室十不准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一、不准吸烟；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二、不准乱放杂物；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三、不准实验时人员脱岗；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四、不准堵塞安全通道；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五、不准违章使用电热器；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六、不准违章私拉乱接电线；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七、不准违反操作规程；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八、不准将消防器材挪做它用；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九、不准违规存放易燃药品、物品。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十、不准做饭、住宿。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62" name="标题 46083"/>
          <p:cNvSpPr>
            <a:spLocks noGrp="1" noRot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bg2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bg2"/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bg2"/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bg2"/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bg2"/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bg2"/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en-US" altLang="zh-CN" sz="1200" b="1" dirty="0"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  <a:hlinkClick r:id="rId7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6585" y="4893310"/>
            <a:ext cx="8858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2">
                    <a:lumMod val="10000"/>
                  </a:schemeClr>
                </a:solidFill>
              </a:rPr>
              <a:t>微信公众号</a:t>
            </a:r>
            <a:endParaRPr lang="zh-CN" altLang="en-US" sz="82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2">
                    <a:lumMod val="10000"/>
                  </a:schemeClr>
                </a:solidFill>
              </a:rPr>
              <a:t>抖音</a:t>
            </a:r>
            <a:endParaRPr lang="zh-CN" altLang="en-US" sz="825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3073"/>
          <p:cNvSpPr>
            <a:spLocks noGrp="1" noRot="1"/>
          </p:cNvSpPr>
          <p:nvPr>
            <p:ph type="title"/>
          </p:nvPr>
        </p:nvSpPr>
        <p:spPr>
          <a:xfrm>
            <a:off x="436563" y="1697038"/>
            <a:ext cx="854075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  <p:sp>
        <p:nvSpPr>
          <p:cNvPr id="15362" name="文本占位符 3074"/>
          <p:cNvSpPr>
            <a:spLocks noGrp="1" noRot="1"/>
          </p:cNvSpPr>
          <p:nvPr>
            <p:ph idx="1"/>
          </p:nvPr>
        </p:nvSpPr>
        <p:spPr>
          <a:xfrm>
            <a:off x="365125" y="3068638"/>
            <a:ext cx="8540750" cy="1879600"/>
          </a:xfrm>
        </p:spPr>
        <p:txBody>
          <a:bodyPr anchor="t" anchorCtr="0"/>
          <a:p>
            <a:pPr algn="ctr">
              <a:lnSpc>
                <a:spcPct val="90000"/>
              </a:lnSpc>
              <a:buNone/>
            </a:pPr>
            <a:endParaRPr lang="en-US" altLang="zh-CN" sz="4400" b="1" dirty="0"/>
          </a:p>
          <a:p>
            <a:pPr algn="ctr">
              <a:lnSpc>
                <a:spcPct val="90000"/>
              </a:lnSpc>
              <a:buNone/>
            </a:pPr>
            <a:r>
              <a:rPr lang="zh-CN" altLang="en-US" sz="4400" b="1" dirty="0"/>
              <a:t>临床医学实验室</a:t>
            </a:r>
            <a:endParaRPr lang="zh-CN" altLang="en-US" sz="4400" b="1" dirty="0"/>
          </a:p>
          <a:p>
            <a:pPr algn="ctr">
              <a:lnSpc>
                <a:spcPct val="90000"/>
              </a:lnSpc>
              <a:buNone/>
            </a:pPr>
            <a:endParaRPr lang="zh-CN" altLang="en-US" sz="4400" b="1" dirty="0"/>
          </a:p>
          <a:p>
            <a:pPr algn="ctr">
              <a:lnSpc>
                <a:spcPct val="90000"/>
              </a:lnSpc>
              <a:buNone/>
            </a:pPr>
            <a:endParaRPr lang="en-US" altLang="zh-CN" sz="2800" b="1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49153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  <p:sp>
        <p:nvSpPr>
          <p:cNvPr id="16386" name="文本占位符 49154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r>
              <a:rPr lang="zh-CN" altLang="en-US" sz="4400" b="1" dirty="0"/>
              <a:t>实验室危险源介绍</a:t>
            </a:r>
            <a:endParaRPr lang="zh-CN" altLang="en-US" sz="4400" b="1" dirty="0"/>
          </a:p>
          <a:p>
            <a:r>
              <a:rPr lang="zh-CN" altLang="en-US" sz="4400" b="1" dirty="0"/>
              <a:t>实验室消防安全案例</a:t>
            </a:r>
            <a:endParaRPr lang="zh-CN" altLang="en-US" sz="4400" b="1" dirty="0"/>
          </a:p>
          <a:p>
            <a:r>
              <a:rPr lang="zh-CN" altLang="en-US" sz="4400" b="1" dirty="0"/>
              <a:t>实验室化学试剂分类及储存要求</a:t>
            </a:r>
            <a:endParaRPr lang="zh-CN" altLang="en-US" sz="4400" b="1" dirty="0"/>
          </a:p>
          <a:p>
            <a:r>
              <a:rPr lang="zh-CN" altLang="en-US" sz="4400" b="1" dirty="0"/>
              <a:t>消防器材使用讲解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51201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5400" b="1" dirty="0"/>
              <a:t>实验室危险源</a:t>
            </a:r>
            <a:endParaRPr lang="zh-CN" altLang="en-US" sz="5400" b="1" dirty="0"/>
          </a:p>
        </p:txBody>
      </p:sp>
      <p:sp>
        <p:nvSpPr>
          <p:cNvPr id="17410" name="文本占位符 51202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r>
              <a:rPr lang="zh-CN" altLang="en-US" b="1" dirty="0"/>
              <a:t>易燃易爆、毒性、腐蚀性、强氧化性试剂</a:t>
            </a:r>
            <a:endParaRPr lang="zh-CN" altLang="en-US" b="1" dirty="0"/>
          </a:p>
          <a:p>
            <a:r>
              <a:rPr lang="zh-CN" altLang="en-US" b="1" dirty="0"/>
              <a:t>各种电器、明火的电炉子、酒精灯</a:t>
            </a:r>
            <a:endParaRPr lang="zh-CN" altLang="en-US" b="1" dirty="0"/>
          </a:p>
          <a:p>
            <a:r>
              <a:rPr lang="zh-CN" altLang="en-US" b="1" dirty="0"/>
              <a:t>高压灭菌设备、电烘箱、恒温干燥箱</a:t>
            </a:r>
            <a:endParaRPr lang="zh-CN" altLang="en-US" b="1" dirty="0"/>
          </a:p>
          <a:p>
            <a:r>
              <a:rPr lang="zh-CN" altLang="en-US" b="1" dirty="0"/>
              <a:t>仪器设备日趋增多，用电量急剧增大而造成电路故障起火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占位符 33794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r>
              <a:rPr lang="zh-CN" altLang="en-US" sz="4000" b="1" dirty="0"/>
              <a:t>实验室消防安全，关系着我们工作人员的生命健康，关系着我们医院的声誉和发展 ，关系着国家财产的安全。</a:t>
            </a:r>
            <a:endParaRPr lang="zh-CN" altLang="en-US" sz="4000" b="1" dirty="0"/>
          </a:p>
          <a:p>
            <a:r>
              <a:rPr lang="zh-CN" altLang="en-US" sz="4000" b="1" dirty="0"/>
              <a:t>消防安全重于泰山</a:t>
            </a:r>
            <a:endParaRPr lang="zh-CN" altLang="en-US" sz="4000" b="1" dirty="0"/>
          </a:p>
        </p:txBody>
      </p:sp>
      <p:sp>
        <p:nvSpPr>
          <p:cNvPr id="18434" name="标题 33795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实验室消防安全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18434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3600" b="1" dirty="0">
                <a:solidFill>
                  <a:schemeClr val="tx2"/>
                </a:solidFill>
              </a:rPr>
              <a:t>天津滨海新区爆炸事故</a:t>
            </a:r>
            <a:endParaRPr lang="zh-CN" altLang="en-US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/>
              <a:t>  </a:t>
            </a:r>
            <a:r>
              <a:rPr lang="en-US" altLang="zh-CN" sz="3600" b="1" dirty="0"/>
              <a:t>2015</a:t>
            </a:r>
            <a:r>
              <a:rPr lang="zh-CN" altLang="en-US" sz="3600" b="1" dirty="0"/>
              <a:t>年</a:t>
            </a:r>
            <a:r>
              <a:rPr lang="en-US" altLang="zh-CN" sz="3600" b="1" dirty="0"/>
              <a:t>8</a:t>
            </a:r>
            <a:r>
              <a:rPr lang="zh-CN" altLang="en-US" sz="3600" b="1" dirty="0"/>
              <a:t>月</a:t>
            </a:r>
            <a:r>
              <a:rPr lang="en-US" altLang="zh-CN" sz="3600" b="1" dirty="0"/>
              <a:t>12</a:t>
            </a:r>
            <a:r>
              <a:rPr lang="zh-CN" altLang="en-US" sz="3600" b="1" dirty="0"/>
              <a:t>日</a:t>
            </a:r>
            <a:r>
              <a:rPr lang="en-US" altLang="zh-CN" sz="3600" b="1" dirty="0"/>
              <a:t>23:30</a:t>
            </a:r>
            <a:r>
              <a:rPr lang="zh-CN" altLang="en-US" sz="3600" b="1" dirty="0"/>
              <a:t>左右，天津滨海新区第五大街与跃进路交叉口的一处集装箱码头发生爆炸，发生爆炸的是集装箱内的易燃易爆物品。造成</a:t>
            </a:r>
            <a:r>
              <a:rPr lang="en-US" altLang="zh-CN" sz="3600" b="1" dirty="0"/>
              <a:t>165</a:t>
            </a:r>
            <a:r>
              <a:rPr lang="zh-CN" altLang="en-US" sz="3600" b="1" dirty="0"/>
              <a:t>人遇难</a:t>
            </a:r>
            <a:r>
              <a:rPr lang="en-US" altLang="zh-CN" sz="3600" b="1" dirty="0"/>
              <a:t>8</a:t>
            </a:r>
            <a:r>
              <a:rPr lang="zh-CN" altLang="en-US" sz="3600" b="1" dirty="0"/>
              <a:t>人失联</a:t>
            </a:r>
            <a:endParaRPr lang="zh-CN" altLang="en-US" sz="3600" b="1" dirty="0"/>
          </a:p>
          <a:p>
            <a:pPr>
              <a:buNone/>
            </a:pPr>
            <a:endParaRPr lang="zh-CN" altLang="en-US" sz="3600"/>
          </a:p>
        </p:txBody>
      </p:sp>
      <p:sp>
        <p:nvSpPr>
          <p:cNvPr id="19458" name="标题 18435"/>
          <p:cNvSpPr>
            <a:spLocks noGrp="1" noRot="1"/>
          </p:cNvSpPr>
          <p:nvPr>
            <p:ph type="title"/>
          </p:nvPr>
        </p:nvSpPr>
        <p:spPr>
          <a:xfrm>
            <a:off x="603250" y="476250"/>
            <a:ext cx="854075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sz="5400" b="1" dirty="0"/>
              <a:t>易燃易爆物品爆炸案例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占位符 19458"/>
          <p:cNvSpPr>
            <a:spLocks noGrp="1" noRot="1"/>
          </p:cNvSpPr>
          <p:nvPr>
            <p:ph idx="1"/>
          </p:nvPr>
        </p:nvSpPr>
        <p:spPr>
          <a:xfrm>
            <a:off x="827088" y="1628775"/>
            <a:ext cx="7345362" cy="4176713"/>
          </a:xfrm>
        </p:spPr>
        <p:txBody>
          <a:bodyPr anchor="t" anchorCtr="0"/>
          <a:p>
            <a:pPr algn="ctr">
              <a:buNone/>
            </a:pPr>
            <a:endParaRPr lang="en-US" altLang="zh-CN" b="1" dirty="0"/>
          </a:p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清华大学实验室爆炸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sz="3600" b="1" dirty="0"/>
          </a:p>
        </p:txBody>
      </p:sp>
      <p:sp>
        <p:nvSpPr>
          <p:cNvPr id="20482" name="标题 19459"/>
          <p:cNvSpPr>
            <a:spLocks noGrp="1" noRot="1"/>
          </p:cNvSpPr>
          <p:nvPr>
            <p:ph type="title"/>
          </p:nvPr>
        </p:nvSpPr>
        <p:spPr>
          <a:xfrm>
            <a:off x="323850" y="333375"/>
            <a:ext cx="8396288" cy="1430338"/>
          </a:xfrm>
        </p:spPr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实验室消防安全案例</a:t>
            </a:r>
            <a:endParaRPr lang="zh-CN" altLang="en-US" sz="5400" b="1" dirty="0"/>
          </a:p>
        </p:txBody>
      </p:sp>
      <p:sp>
        <p:nvSpPr>
          <p:cNvPr id="20483" name="矩形 19461"/>
          <p:cNvSpPr/>
          <p:nvPr/>
        </p:nvSpPr>
        <p:spPr>
          <a:xfrm>
            <a:off x="1042988" y="3173413"/>
            <a:ext cx="7273925" cy="21034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171450"/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171450"/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日上午，清华大学化学系何添楼起火，发生爆炸的是一间实验室，内部存放有化学品。一名博士后身亡。 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占位符 20482"/>
          <p:cNvSpPr>
            <a:spLocks noGrp="1" noRot="1"/>
          </p:cNvSpPr>
          <p:nvPr>
            <p:ph idx="1"/>
          </p:nvPr>
        </p:nvSpPr>
        <p:spPr/>
        <p:txBody>
          <a:bodyPr anchor="t" anchorCtr="0"/>
          <a:p>
            <a:pPr algn="ctr"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北大化学楼一实验室起火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sz="4000" b="1" dirty="0"/>
          </a:p>
          <a:p>
            <a:pPr>
              <a:buNone/>
            </a:pPr>
            <a:r>
              <a:rPr lang="zh-CN" altLang="en-US" b="1"/>
              <a:t>    </a:t>
            </a:r>
            <a:r>
              <a:rPr lang="en-US" altLang="zh-CN" sz="3600" b="1" dirty="0"/>
              <a:t>2015</a:t>
            </a:r>
            <a:r>
              <a:rPr lang="zh-CN" altLang="en-US" sz="3600" b="1" dirty="0"/>
              <a:t>年</a:t>
            </a:r>
            <a:r>
              <a:rPr lang="en-US" altLang="zh-CN" sz="3600" b="1" dirty="0"/>
              <a:t>9</a:t>
            </a:r>
            <a:r>
              <a:rPr lang="zh-CN" altLang="en-US" sz="3600" b="1" dirty="0"/>
              <a:t>月</a:t>
            </a:r>
            <a:r>
              <a:rPr lang="en-US" altLang="zh-CN" sz="3600" b="1" dirty="0"/>
              <a:t>22</a:t>
            </a:r>
            <a:r>
              <a:rPr lang="zh-CN" altLang="en-US" sz="3600" b="1" dirty="0"/>
              <a:t>日</a:t>
            </a:r>
            <a:r>
              <a:rPr lang="en-US" altLang="zh-CN" sz="3600" b="1" dirty="0"/>
              <a:t> </a:t>
            </a:r>
            <a:r>
              <a:rPr lang="zh-CN" altLang="en-US" sz="3600" b="1" dirty="0"/>
              <a:t>，北京大学实验室起火。疑似实验室内氢气着火。</a:t>
            </a:r>
            <a:endParaRPr lang="zh-CN" altLang="en-US" sz="3600" b="1" dirty="0"/>
          </a:p>
        </p:txBody>
      </p:sp>
      <p:sp>
        <p:nvSpPr>
          <p:cNvPr id="21506" name="标题 20483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sz="5400" b="1" dirty="0"/>
              <a:t>实验室消防安全案例</a:t>
            </a:r>
            <a:endParaRPr lang="zh-CN" altLang="en-US" sz="54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天坛月色">
  <a:themeElements>
    <a:clrScheme name="">
      <a:dk1>
        <a:srgbClr val="FFFFFF"/>
      </a:dk1>
      <a:lt1>
        <a:srgbClr val="3366CC"/>
      </a:lt1>
      <a:dk2>
        <a:srgbClr val="FFFF66"/>
      </a:dk2>
      <a:lt2>
        <a:srgbClr val="DDDDDD"/>
      </a:lt2>
      <a:accent1>
        <a:srgbClr val="879CC8"/>
      </a:accent1>
      <a:accent2>
        <a:srgbClr val="C0C0C0"/>
      </a:accent2>
      <a:accent3>
        <a:srgbClr val="ADB9E2"/>
      </a:accent3>
      <a:accent4>
        <a:srgbClr val="DCDCDC"/>
      </a:accent4>
      <a:accent5>
        <a:srgbClr val="C3CBE0"/>
      </a:accent5>
      <a:accent6>
        <a:srgbClr val="ACACAC"/>
      </a:accent6>
      <a:hlink>
        <a:srgbClr val="66FFFF"/>
      </a:hlink>
      <a:folHlink>
        <a:srgbClr val="CCFFCC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3366CC"/>
        </a:lt1>
        <a:dk2>
          <a:srgbClr val="FFFF66"/>
        </a:dk2>
        <a:lt2>
          <a:srgbClr val="DDDDDD"/>
        </a:lt2>
        <a:accent1>
          <a:srgbClr val="879CC8"/>
        </a:accent1>
        <a:accent2>
          <a:srgbClr val="C0C0C0"/>
        </a:accent2>
        <a:accent3>
          <a:srgbClr val="ADB9E2"/>
        </a:accent3>
        <a:accent4>
          <a:srgbClr val="DCDCDC"/>
        </a:accent4>
        <a:accent5>
          <a:srgbClr val="C3CBE0"/>
        </a:accent5>
        <a:accent6>
          <a:srgbClr val="ACACAC"/>
        </a:accent6>
        <a:hlink>
          <a:srgbClr val="66FF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C0C0C0"/>
        </a:lt2>
        <a:accent1>
          <a:srgbClr val="93B090"/>
        </a:accent1>
        <a:accent2>
          <a:srgbClr val="CCECFF"/>
        </a:accent2>
        <a:accent3>
          <a:srgbClr val="AAB9CA"/>
        </a:accent3>
        <a:accent4>
          <a:srgbClr val="DCDCDC"/>
        </a:accent4>
        <a:accent5>
          <a:srgbClr val="C8D4C7"/>
        </a:accent5>
        <a:accent6>
          <a:srgbClr val="B7D3E5"/>
        </a:accent6>
        <a:hlink>
          <a:srgbClr val="FFFF66"/>
        </a:hlink>
        <a:folHlink>
          <a:srgbClr val="66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B7BA7"/>
        </a:lt1>
        <a:dk2>
          <a:srgbClr val="FFFF66"/>
        </a:dk2>
        <a:lt2>
          <a:srgbClr val="DDDDDD"/>
        </a:lt2>
        <a:accent1>
          <a:srgbClr val="78AE90"/>
        </a:accent1>
        <a:accent2>
          <a:srgbClr val="B8B8D0"/>
        </a:accent2>
        <a:accent3>
          <a:srgbClr val="BFBFD0"/>
        </a:accent3>
        <a:accent4>
          <a:srgbClr val="DCDCDC"/>
        </a:accent4>
        <a:accent5>
          <a:srgbClr val="BED3C7"/>
        </a:accent5>
        <a:accent6>
          <a:srgbClr val="A5A5BA"/>
        </a:accent6>
        <a:hlink>
          <a:srgbClr val="66FFCC"/>
        </a:hlink>
        <a:folHlink>
          <a:srgbClr val="CC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00"/>
        </a:dk1>
        <a:lt1>
          <a:srgbClr val="6600CC"/>
        </a:lt1>
        <a:dk2>
          <a:srgbClr val="FFFFFF"/>
        </a:dk2>
        <a:lt2>
          <a:srgbClr val="DDDDDD"/>
        </a:lt2>
        <a:accent1>
          <a:srgbClr val="7296B6"/>
        </a:accent1>
        <a:accent2>
          <a:srgbClr val="FF6600"/>
        </a:accent2>
        <a:accent3>
          <a:srgbClr val="B9AAE2"/>
        </a:accent3>
        <a:accent4>
          <a:srgbClr val="DCDC00"/>
        </a:accent4>
        <a:accent5>
          <a:srgbClr val="BCC9D7"/>
        </a:accent5>
        <a:accent6>
          <a:srgbClr val="E55B00"/>
        </a:accent6>
        <a:hlink>
          <a:srgbClr val="99FFCC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99CC"/>
        </a:lt1>
        <a:dk2>
          <a:srgbClr val="CCECFF"/>
        </a:dk2>
        <a:lt2>
          <a:srgbClr val="DDDDDD"/>
        </a:lt2>
        <a:accent1>
          <a:srgbClr val="DD8A79"/>
        </a:accent1>
        <a:accent2>
          <a:srgbClr val="339966"/>
        </a:accent2>
        <a:accent3>
          <a:srgbClr val="AACAE2"/>
        </a:accent3>
        <a:accent4>
          <a:srgbClr val="DCDCDC"/>
        </a:accent4>
        <a:accent5>
          <a:srgbClr val="EBC4BE"/>
        </a:accent5>
        <a:accent6>
          <a:srgbClr val="2D895B"/>
        </a:accent6>
        <a:hlink>
          <a:srgbClr val="FFFF66"/>
        </a:hlink>
        <a:folHlink>
          <a:srgbClr val="CC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36DAD"/>
        </a:lt1>
        <a:dk2>
          <a:srgbClr val="66FF66"/>
        </a:dk2>
        <a:lt2>
          <a:srgbClr val="C0C0C0"/>
        </a:lt2>
        <a:accent1>
          <a:srgbClr val="C48AB6"/>
        </a:accent1>
        <a:accent2>
          <a:srgbClr val="FFCCFF"/>
        </a:accent2>
        <a:accent3>
          <a:srgbClr val="B4BBD3"/>
        </a:accent3>
        <a:accent4>
          <a:srgbClr val="DCDCDC"/>
        </a:accent4>
        <a:accent5>
          <a:srgbClr val="DEC4D7"/>
        </a:accent5>
        <a:accent6>
          <a:srgbClr val="E5B7E5"/>
        </a:accent6>
        <a:hlink>
          <a:srgbClr val="00FFFF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00"/>
        </a:dk1>
        <a:lt1>
          <a:srgbClr val="996633"/>
        </a:lt1>
        <a:dk2>
          <a:srgbClr val="66FFFF"/>
        </a:dk2>
        <a:lt2>
          <a:srgbClr val="C0C0C0"/>
        </a:lt2>
        <a:accent1>
          <a:srgbClr val="CD7C73"/>
        </a:accent1>
        <a:accent2>
          <a:srgbClr val="B6B6CE"/>
        </a:accent2>
        <a:accent3>
          <a:srgbClr val="CAB9AD"/>
        </a:accent3>
        <a:accent4>
          <a:srgbClr val="DCDC00"/>
        </a:accent4>
        <a:accent5>
          <a:srgbClr val="E2BFBD"/>
        </a:accent5>
        <a:accent6>
          <a:srgbClr val="A3A3B8"/>
        </a:accent6>
        <a:hlink>
          <a:srgbClr val="0000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66"/>
        </a:dk1>
        <a:lt1>
          <a:srgbClr val="008080"/>
        </a:lt1>
        <a:dk2>
          <a:srgbClr val="FFFF00"/>
        </a:dk2>
        <a:lt2>
          <a:srgbClr val="C0C0C0"/>
        </a:lt2>
        <a:accent1>
          <a:srgbClr val="859CC9"/>
        </a:accent1>
        <a:accent2>
          <a:srgbClr val="FFCCFF"/>
        </a:accent2>
        <a:accent3>
          <a:srgbClr val="AAC1C1"/>
        </a:accent3>
        <a:accent4>
          <a:srgbClr val="DCDC57"/>
        </a:accent4>
        <a:accent5>
          <a:srgbClr val="C3CBE0"/>
        </a:accent5>
        <a:accent6>
          <a:srgbClr val="E5B7E5"/>
        </a:accent6>
        <a:hlink>
          <a:srgbClr val="99FF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CDESIGNO</Template>
  <TotalTime>0</TotalTime>
  <Words>2378</Words>
  <Application>WPS 演示</Application>
  <PresentationFormat>在屏幕上显示</PresentationFormat>
  <Paragraphs>228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Wingdings 2</vt:lpstr>
      <vt:lpstr>Wingdings</vt:lpstr>
      <vt:lpstr>汉仪旗黑-85S</vt:lpstr>
      <vt:lpstr>黑体</vt:lpstr>
      <vt:lpstr>楷体</vt:lpstr>
      <vt:lpstr>Arial Unicode MS</vt:lpstr>
      <vt:lpstr>天坛月色</vt:lpstr>
      <vt:lpstr>Photoshop.Image.6</vt:lpstr>
      <vt:lpstr>Photoshop.Image.6</vt:lpstr>
      <vt:lpstr>Photoshop.Image.6</vt:lpstr>
      <vt:lpstr>Photoshop.Image.6</vt:lpstr>
      <vt:lpstr>Photoshop.Image.6</vt:lpstr>
      <vt:lpstr>Photoshop.Image.8</vt:lpstr>
      <vt:lpstr>Photoshop.Image.8</vt:lpstr>
      <vt:lpstr>安全管理必备 工具--TPM概论</vt:lpstr>
      <vt:lpstr>PowerPoint 演示文稿</vt:lpstr>
      <vt:lpstr>实验室消防安全</vt:lpstr>
      <vt:lpstr>实验室消防安全</vt:lpstr>
      <vt:lpstr>实验室危险源</vt:lpstr>
      <vt:lpstr>实验室消防安全</vt:lpstr>
      <vt:lpstr>易燃易爆物品爆炸案例</vt:lpstr>
      <vt:lpstr>实验室消防安全案例</vt:lpstr>
      <vt:lpstr>实验室消防安全案例</vt:lpstr>
      <vt:lpstr>实验室消防安全案例</vt:lpstr>
      <vt:lpstr>实验室消防安全</vt:lpstr>
      <vt:lpstr>实验室危险源</vt:lpstr>
      <vt:lpstr>实验室危险源</vt:lpstr>
      <vt:lpstr>实验室危险源</vt:lpstr>
      <vt:lpstr>实验室危险源</vt:lpstr>
      <vt:lpstr>实验室危险源</vt:lpstr>
      <vt:lpstr>实验室危险源</vt:lpstr>
      <vt:lpstr>实验室消防安全</vt:lpstr>
      <vt:lpstr>实验室消防安全</vt:lpstr>
      <vt:lpstr>预防危险措施</vt:lpstr>
      <vt:lpstr>预防危险措施</vt:lpstr>
      <vt:lpstr>实验室消防安全</vt:lpstr>
      <vt:lpstr>消防器材使用讲解</vt:lpstr>
      <vt:lpstr>PowerPoint 演示文稿</vt:lpstr>
      <vt:lpstr>消防器材使用讲解</vt:lpstr>
      <vt:lpstr>PowerPoint 演示文稿</vt:lpstr>
      <vt:lpstr>室内栓使用方法</vt:lpstr>
      <vt:lpstr>实验室消防安全</vt:lpstr>
      <vt:lpstr>感谢聆听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实验室消防安全</dc:title>
  <dc:creator>User</dc:creator>
  <cp:lastModifiedBy>玲俐</cp:lastModifiedBy>
  <cp:revision>32</cp:revision>
  <dcterms:created xsi:type="dcterms:W3CDTF">2016-01-01T12:26:00Z</dcterms:created>
  <dcterms:modified xsi:type="dcterms:W3CDTF">2024-06-28T06:06:01Z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26FDB29EDAEC4D87AA314B2A3A08E926_13</vt:lpwstr>
  </property>
</Properties>
</file>