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38" r:id="rId3"/>
    <p:sldMasterId id="2147483743" r:id="rId4"/>
  </p:sldMasterIdLst>
  <p:notesMasterIdLst>
    <p:notesMasterId r:id="rId9"/>
  </p:notesMasterIdLst>
  <p:handoutMasterIdLst>
    <p:handoutMasterId r:id="rId53"/>
  </p:handoutMasterIdLst>
  <p:sldIdLst>
    <p:sldId id="515" r:id="rId5"/>
    <p:sldId id="516" r:id="rId6"/>
    <p:sldId id="283" r:id="rId7"/>
    <p:sldId id="451" r:id="rId8"/>
    <p:sldId id="269" r:id="rId10"/>
    <p:sldId id="360" r:id="rId11"/>
    <p:sldId id="359" r:id="rId12"/>
    <p:sldId id="357" r:id="rId13"/>
    <p:sldId id="362" r:id="rId14"/>
    <p:sldId id="363" r:id="rId15"/>
    <p:sldId id="368" r:id="rId16"/>
    <p:sldId id="364" r:id="rId17"/>
    <p:sldId id="367" r:id="rId18"/>
    <p:sldId id="376" r:id="rId19"/>
    <p:sldId id="366" r:id="rId20"/>
    <p:sldId id="372" r:id="rId21"/>
    <p:sldId id="371" r:id="rId22"/>
    <p:sldId id="370" r:id="rId23"/>
    <p:sldId id="369" r:id="rId24"/>
    <p:sldId id="356" r:id="rId25"/>
    <p:sldId id="373" r:id="rId26"/>
    <p:sldId id="352" r:id="rId27"/>
    <p:sldId id="270" r:id="rId28"/>
    <p:sldId id="271" r:id="rId29"/>
    <p:sldId id="316" r:id="rId30"/>
    <p:sldId id="285" r:id="rId31"/>
    <p:sldId id="286" r:id="rId32"/>
    <p:sldId id="287" r:id="rId33"/>
    <p:sldId id="288" r:id="rId34"/>
    <p:sldId id="289" r:id="rId35"/>
    <p:sldId id="322" r:id="rId36"/>
    <p:sldId id="324" r:id="rId37"/>
    <p:sldId id="323" r:id="rId38"/>
    <p:sldId id="350" r:id="rId39"/>
    <p:sldId id="351" r:id="rId40"/>
    <p:sldId id="290" r:id="rId41"/>
    <p:sldId id="292" r:id="rId42"/>
    <p:sldId id="293" r:id="rId43"/>
    <p:sldId id="294" r:id="rId44"/>
    <p:sldId id="295" r:id="rId45"/>
    <p:sldId id="297" r:id="rId46"/>
    <p:sldId id="298" r:id="rId47"/>
    <p:sldId id="355" r:id="rId48"/>
    <p:sldId id="354" r:id="rId49"/>
    <p:sldId id="353" r:id="rId50"/>
    <p:sldId id="282" r:id="rId51"/>
    <p:sldId id="517" r:id="rId52"/>
  </p:sldIdLst>
  <p:sldSz cx="12192000" cy="6858000"/>
  <p:notesSz cx="6858000" cy="9144000"/>
  <p:custDataLst>
    <p:tags r:id="rId58"/>
  </p:custDataLst>
  <p:defaultTextStyle>
    <a:defPPr>
      <a:defRPr lang="zh-CN"/>
    </a:defPPr>
    <a:lvl1pPr marL="0" lvl="0"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黑体" panose="0201060906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黑体" panose="0201060906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黑体" panose="0201060906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黑体" panose="0201060906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黑体" panose="0201060906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黑体" panose="0201060906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黑体" panose="0201060906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黑体" panose="0201060906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黑体" panose="02010609060101010101" pitchFamily="2" charset="-122"/>
        <a:cs typeface="+mn-cs"/>
      </a:defRPr>
    </a:lvl9pPr>
  </p:defaultTextStyle>
  <p:extLst>
    <p:ext uri="{EFAFB233-063F-42B5-8137-9DF3F51BA10A}">
      <p15:sldGuideLst xmlns:p15="http://schemas.microsoft.com/office/powerpoint/2012/main">
        <p15:guide id="1" orient="horz" pos="2167" userDrawn="1">
          <p15:clr>
            <a:srgbClr val="A4A3A4"/>
          </p15:clr>
        </p15:guide>
        <p15:guide id="2" pos="385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00"/>
    <a:srgbClr val="0000FF"/>
    <a:srgbClr val="5B161B"/>
    <a:srgbClr val="0094E4"/>
    <a:srgbClr val="0595D4"/>
    <a:srgbClr val="401618"/>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110"/>
    <p:restoredTop sz="94645"/>
  </p:normalViewPr>
  <p:slideViewPr>
    <p:cSldViewPr showGuides="1">
      <p:cViewPr>
        <p:scale>
          <a:sx n="50" d="100"/>
          <a:sy n="50" d="100"/>
        </p:scale>
        <p:origin x="-486" y="-72"/>
      </p:cViewPr>
      <p:guideLst>
        <p:guide orient="horz" pos="2167"/>
        <p:guide pos="3853"/>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8" Type="http://schemas.openxmlformats.org/officeDocument/2006/relationships/tags" Target="tags/tag44.xml"/><Relationship Id="rId57" Type="http://schemas.openxmlformats.org/officeDocument/2006/relationships/commentAuthors" Target="commentAuthors.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handoutMaster" Target="handoutMasters/handoutMaster1.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0F9B84EA-7D68-4D60-9CB1-D50884785D1C}"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8D4E0FC9-F1F8-4FAE-9988-3BA365CFD46F}"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cs typeface="微软雅黑" panose="020B0503020204020204" charset="-122"/>
              </a:defRPr>
            </a:lvl1pPr>
          </a:lstStyle>
          <a:p>
            <a:pPr fontAlgn="base"/>
            <a:fld id="{D2A48B96-639E-45A3-A0BA-2464DFDB1FAA}" type="datetimeFigureOut">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92164"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92165"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cs typeface="微软雅黑" panose="020B0503020204020204" charset="-122"/>
              </a:defRPr>
            </a:lvl1pPr>
          </a:lstStyle>
          <a:p>
            <a:pPr fontAlgn="base"/>
            <a:fld id="{A6837353-30EB-4A48-80EB-173D804AEFBD}" type="slidenum">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幻灯片图像占位符 1"/>
          <p:cNvSpPr>
            <a:spLocks noGrp="1" noRot="1" noChangeAspect="1"/>
          </p:cNvSpPr>
          <p:nvPr>
            <p:ph type="sldImg"/>
          </p:nvPr>
        </p:nvSpPr>
        <p:spPr/>
      </p:sp>
      <p:sp>
        <p:nvSpPr>
          <p:cNvPr id="95234" name="备注占位符 2"/>
          <p:cNvSpPr>
            <a:spLocks noGrp="1"/>
          </p:cNvSpPr>
          <p:nvPr>
            <p:ph type="body"/>
          </p:nvPr>
        </p:nvSpPr>
        <p:spPr/>
        <p:txBody>
          <a:bodyPr lIns="91440" tIns="45720" rIns="91440" bIns="45720" anchor="t" anchorCtr="0"/>
          <a:p>
            <a:pPr lvl="0"/>
            <a:endParaRPr lang="zh-CN" altLang="en-US"/>
          </a:p>
        </p:txBody>
      </p:sp>
      <p:sp>
        <p:nvSpPr>
          <p:cNvPr id="9523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base"/>
            <a:fld id="{760FBDFE-C587-4B4C-A407-44438C67B59E}"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3" name="页脚占位符 2"/>
          <p:cNvSpPr>
            <a:spLocks noGrp="1"/>
          </p:cNvSpPr>
          <p:nvPr>
            <p:ph type="ftr" sz="quarter" idx="11"/>
          </p:nvPr>
        </p:nvSpPr>
        <p:spPr/>
        <p:txBody>
          <a:bodyPr/>
          <a:p>
            <a:pPr fontAlgn="base"/>
            <a:endParaRPr lang="zh-CN" altLang="en-US" strike="noStrike" noProof="1" dirty="0"/>
          </a:p>
        </p:txBody>
      </p:sp>
      <p:sp>
        <p:nvSpPr>
          <p:cNvPr id="4" name="灯片编号占位符 3"/>
          <p:cNvSpPr>
            <a:spLocks noGrp="1"/>
          </p:cNvSpPr>
          <p:nvPr>
            <p:ph type="sldNum" sz="quarter" idx="12"/>
          </p:nvPr>
        </p:nvSpPr>
        <p:spPr/>
        <p:txBody>
          <a:bodyPr/>
          <a:p>
            <a:pPr fontAlgn="base"/>
            <a:fld id="{49AE70B2-8BF9-45C0-BB95-33D1B9D3A854}"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9" name="标题 8"/>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p>
            <a:pPr fontAlgn="base"/>
            <a:fld id="{760FBDFE-C587-4B4C-A407-44438C67B59E}"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dirty="0"/>
          </a:p>
        </p:txBody>
      </p:sp>
      <p:sp>
        <p:nvSpPr>
          <p:cNvPr id="6" name="灯片编号占位符 5"/>
          <p:cNvSpPr>
            <a:spLocks noGrp="1"/>
          </p:cNvSpPr>
          <p:nvPr>
            <p:ph type="sldNum" sz="quarter" idx="12"/>
          </p:nvPr>
        </p:nvSpPr>
        <p:spPr/>
        <p:txBody>
          <a:bodyPr/>
          <a:p>
            <a:pPr fontAlgn="base"/>
            <a:fld id="{49AE70B2-8BF9-45C0-BB95-33D1B9D3A854}"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nvPr>
        </p:nvSpPr>
        <p:spPr/>
        <p:txBody>
          <a:bodyPr/>
          <a:p>
            <a:pPr fontAlgn="base"/>
            <a:fld id="{760FBDFE-C587-4B4C-A407-44438C67B59E}"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dirty="0"/>
          </a:p>
        </p:txBody>
      </p:sp>
      <p:sp>
        <p:nvSpPr>
          <p:cNvPr id="6" name="灯片编号占位符 5"/>
          <p:cNvSpPr>
            <a:spLocks noGrp="1"/>
          </p:cNvSpPr>
          <p:nvPr>
            <p:ph type="sldNum" sz="quarter" idx="12"/>
          </p:nvPr>
        </p:nvSpPr>
        <p:spPr/>
        <p:txBody>
          <a:bodyPr/>
          <a:p>
            <a:pPr fontAlgn="base"/>
            <a:fld id="{49AE70B2-8BF9-45C0-BB95-33D1B9D3A854}"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2" name="日期占位符 1"/>
          <p:cNvSpPr>
            <a:spLocks noGrp="1"/>
          </p:cNvSpPr>
          <p:nvPr>
            <p:ph type="dt" sz="half" idx="14"/>
          </p:nvPr>
        </p:nvSpPr>
        <p:spPr/>
        <p:txBody>
          <a:bodyPr/>
          <a:p>
            <a:pPr fontAlgn="base"/>
            <a:fld id="{760FBDFE-C587-4B4C-A407-44438C67B59E}"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3" name="页脚占位符 2"/>
          <p:cNvSpPr>
            <a:spLocks noGrp="1"/>
          </p:cNvSpPr>
          <p:nvPr>
            <p:ph type="ftr" sz="quarter" idx="15"/>
          </p:nvPr>
        </p:nvSpPr>
        <p:spPr/>
        <p:txBody>
          <a:bodyPr/>
          <a:p>
            <a:pPr fontAlgn="base"/>
            <a:endParaRPr lang="zh-CN" altLang="en-US" strike="noStrike" noProof="1" dirty="0"/>
          </a:p>
        </p:txBody>
      </p:sp>
      <p:sp>
        <p:nvSpPr>
          <p:cNvPr id="4" name="灯片编号占位符 3"/>
          <p:cNvSpPr>
            <a:spLocks noGrp="1"/>
          </p:cNvSpPr>
          <p:nvPr>
            <p:ph type="sldNum" sz="quarter" idx="16"/>
          </p:nvPr>
        </p:nvSpPr>
        <p:spPr/>
        <p:txBody>
          <a:bodyPr/>
          <a:p>
            <a:pPr fontAlgn="base"/>
            <a:fld id="{49AE70B2-8BF9-45C0-BB95-33D1B9D3A854}"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fontAlgn="auto"/>
            <a:r>
              <a:rPr strike="noStrike" noProof="1">
                <a:sym typeface="+mn-ea"/>
              </a:rPr>
              <a:t>单击此处编辑标题</a:t>
            </a:r>
            <a:endParaRPr strike="noStrike" noProof="1">
              <a:sym typeface="+mn-ea"/>
            </a:endParaRPr>
          </a:p>
        </p:txBody>
      </p:sp>
      <p:sp>
        <p:nvSpPr>
          <p:cNvPr id="3" name="日期占位符 2"/>
          <p:cNvSpPr>
            <a:spLocks noGrp="1"/>
          </p:cNvSpPr>
          <p:nvPr>
            <p:ph type="dt" sz="half" idx="10"/>
          </p:nvPr>
        </p:nvSpPr>
        <p:spPr/>
        <p:txBody>
          <a:bodyPr/>
          <a:p>
            <a:pPr fontAlgn="base"/>
            <a:fld id="{760FBDFE-C587-4B4C-A407-44438C67B59E}"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dirty="0"/>
          </a:p>
        </p:txBody>
      </p:sp>
      <p:sp>
        <p:nvSpPr>
          <p:cNvPr id="5" name="灯片编号占位符 4"/>
          <p:cNvSpPr>
            <a:spLocks noGrp="1"/>
          </p:cNvSpPr>
          <p:nvPr>
            <p:ph type="sldNum" sz="quarter" idx="12"/>
          </p:nvPr>
        </p:nvSpPr>
        <p:spPr/>
        <p:txBody>
          <a:bodyPr/>
          <a:p>
            <a:pPr fontAlgn="base"/>
            <a:fld id="{49AE70B2-8BF9-45C0-BB95-33D1B9D3A854}"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7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7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7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7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7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7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8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8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8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8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8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8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a:xfrm>
            <a:off x="8610600" y="6349833"/>
            <a:ext cx="2700000" cy="316800"/>
          </a:xfrm>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pPr fontAlgn="auto"/>
            <a:r>
              <a:rPr lang="zh-CN" altLang="en-US" strike="noStrike" noProof="1" dirty="0"/>
              <a:t>单击此处编辑标题</a:t>
            </a:r>
            <a:endParaRPr lang="zh-CN" altLang="en-US" strike="noStrike" noProof="1" dirty="0"/>
          </a:p>
        </p:txBody>
      </p:sp>
      <p:sp>
        <p:nvSpPr>
          <p:cNvPr id="3" name="副标题 2"/>
          <p:cNvSpPr>
            <a:spLocks noGrp="1"/>
          </p:cNvSpPr>
          <p:nvPr>
            <p:ph type="subTitle" idx="1" hasCustomPrompt="1"/>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t>单击此处编辑副标题</a:t>
            </a:r>
            <a:endParaRPr lang="zh-CN" altLang="en-US" strike="noStrike" noProof="1" dirty="0"/>
          </a:p>
        </p:txBody>
      </p:sp>
      <p:sp>
        <p:nvSpPr>
          <p:cNvPr id="4" name="日期占位符 3"/>
          <p:cNvSpPr>
            <a:spLocks noGrp="1"/>
          </p:cNvSpPr>
          <p:nvPr>
            <p:ph type="dt" sz="half" idx="10"/>
          </p:nvPr>
        </p:nvSpPr>
        <p:spPr/>
        <p:txBody>
          <a:bodyPr/>
          <a:p>
            <a:pPr fontAlgn="base"/>
            <a:fld id="{760FBDFE-C587-4B4C-A407-44438C67B59E}"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dirty="0"/>
          </a:p>
        </p:txBody>
      </p:sp>
      <p:sp>
        <p:nvSpPr>
          <p:cNvPr id="6" name="灯片编号占位符 5"/>
          <p:cNvSpPr>
            <a:spLocks noGrp="1"/>
          </p:cNvSpPr>
          <p:nvPr>
            <p:ph type="sldNum" sz="quarter" idx="12"/>
          </p:nvPr>
        </p:nvSpPr>
        <p:spPr/>
        <p:txBody>
          <a:bodyPr/>
          <a:p>
            <a:pPr fontAlgn="base"/>
            <a:fld id="{49AE70B2-8BF9-45C0-BB95-33D1B9D3A854}"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nvPr>
        </p:nvSpPr>
        <p:spPr/>
        <p:txBody>
          <a:bodyPr/>
          <a:p>
            <a:pPr fontAlgn="base"/>
            <a:fld id="{760FBDFE-C587-4B4C-A407-44438C67B59E}"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dirty="0"/>
          </a:p>
        </p:txBody>
      </p:sp>
      <p:sp>
        <p:nvSpPr>
          <p:cNvPr id="6" name="灯片编号占位符 5"/>
          <p:cNvSpPr>
            <a:spLocks noGrp="1"/>
          </p:cNvSpPr>
          <p:nvPr>
            <p:ph type="sldNum" sz="quarter" idx="12"/>
          </p:nvPr>
        </p:nvSpPr>
        <p:spPr/>
        <p:txBody>
          <a:bodyPr/>
          <a:p>
            <a:pPr fontAlgn="base"/>
            <a:fld id="{49AE70B2-8BF9-45C0-BB95-33D1B9D3A854}"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pPr fontAlgn="auto"/>
            <a:r>
              <a:rPr lang="zh-CN" altLang="en-US" strike="noStrike" noProof="1" dirty="0"/>
              <a:t>单击此处编辑母版标题样式</a:t>
            </a:r>
            <a:endParaRPr lang="zh-CN" altLang="en-US" strike="noStrike" noProof="1" dirty="0"/>
          </a:p>
        </p:txBody>
      </p:sp>
      <p:sp>
        <p:nvSpPr>
          <p:cNvPr id="3" name="文本占位符 2"/>
          <p:cNvSpPr>
            <a:spLocks noGrp="1"/>
          </p:cNvSpPr>
          <p:nvPr>
            <p:ph type="body" idx="1"/>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dirty="0"/>
              <a:t>单击此处编辑母版文本样式</a:t>
            </a:r>
            <a:endParaRPr lang="zh-CN" altLang="en-US" strike="noStrike" noProof="1" dirty="0"/>
          </a:p>
        </p:txBody>
      </p:sp>
      <p:sp>
        <p:nvSpPr>
          <p:cNvPr id="4" name="日期占位符 3"/>
          <p:cNvSpPr>
            <a:spLocks noGrp="1"/>
          </p:cNvSpPr>
          <p:nvPr>
            <p:ph type="dt" sz="half" idx="10"/>
          </p:nvPr>
        </p:nvSpPr>
        <p:spPr/>
        <p:txBody>
          <a:bodyPr/>
          <a:p>
            <a:pPr fontAlgn="base"/>
            <a:fld id="{760FBDFE-C587-4B4C-A407-44438C67B59E}"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dirty="0"/>
          </a:p>
        </p:txBody>
      </p:sp>
      <p:sp>
        <p:nvSpPr>
          <p:cNvPr id="6" name="灯片编号占位符 5"/>
          <p:cNvSpPr>
            <a:spLocks noGrp="1"/>
          </p:cNvSpPr>
          <p:nvPr>
            <p:ph type="sldNum" sz="quarter" idx="12"/>
          </p:nvPr>
        </p:nvSpPr>
        <p:spPr/>
        <p:txBody>
          <a:bodyPr/>
          <a:p>
            <a:pPr fontAlgn="base"/>
            <a:fld id="{49AE70B2-8BF9-45C0-BB95-33D1B9D3A854}"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sz="half" idx="1"/>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内容占位符 3"/>
          <p:cNvSpPr>
            <a:spLocks noGrp="1"/>
          </p:cNvSpPr>
          <p:nvPr>
            <p:ph sz="half" idx="2"/>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nvPr>
        </p:nvSpPr>
        <p:spPr/>
        <p:txBody>
          <a:bodyPr/>
          <a:p>
            <a:pPr fontAlgn="base"/>
            <a:fld id="{760FBDFE-C587-4B4C-A407-44438C67B59E}"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6" name="页脚占位符 5"/>
          <p:cNvSpPr>
            <a:spLocks noGrp="1"/>
          </p:cNvSpPr>
          <p:nvPr>
            <p:ph type="ftr" sz="quarter" idx="11"/>
          </p:nvPr>
        </p:nvSpPr>
        <p:spPr/>
        <p:txBody>
          <a:bodyPr/>
          <a:p>
            <a:pPr fontAlgn="base"/>
            <a:endParaRPr lang="zh-CN" altLang="en-US" strike="noStrike" noProof="1" dirty="0"/>
          </a:p>
        </p:txBody>
      </p:sp>
      <p:sp>
        <p:nvSpPr>
          <p:cNvPr id="7" name="灯片编号占位符 6"/>
          <p:cNvSpPr>
            <a:spLocks noGrp="1"/>
          </p:cNvSpPr>
          <p:nvPr>
            <p:ph type="sldNum" sz="quarter" idx="12"/>
          </p:nvPr>
        </p:nvSpPr>
        <p:spPr/>
        <p:txBody>
          <a:bodyPr/>
          <a:p>
            <a:pPr fontAlgn="base"/>
            <a:fld id="{49AE70B2-8BF9-45C0-BB95-33D1B9D3A854}"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nvPr>
        </p:nvSpPr>
        <p:spPr/>
        <p:txBody>
          <a:bodyPr/>
          <a:p>
            <a:pPr fontAlgn="base"/>
            <a:fld id="{760FBDFE-C587-4B4C-A407-44438C67B59E}"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8" name="页脚占位符 7"/>
          <p:cNvSpPr>
            <a:spLocks noGrp="1"/>
          </p:cNvSpPr>
          <p:nvPr>
            <p:ph type="ftr" sz="quarter" idx="11"/>
          </p:nvPr>
        </p:nvSpPr>
        <p:spPr/>
        <p:txBody>
          <a:bodyPr/>
          <a:p>
            <a:pPr fontAlgn="base"/>
            <a:endParaRPr lang="zh-CN" altLang="en-US" strike="noStrike" noProof="1" dirty="0"/>
          </a:p>
        </p:txBody>
      </p:sp>
      <p:sp>
        <p:nvSpPr>
          <p:cNvPr id="9" name="灯片编号占位符 8"/>
          <p:cNvSpPr>
            <a:spLocks noGrp="1"/>
          </p:cNvSpPr>
          <p:nvPr>
            <p:ph type="sldNum" sz="quarter" idx="12"/>
          </p:nvPr>
        </p:nvSpPr>
        <p:spPr/>
        <p:txBody>
          <a:bodyPr/>
          <a:p>
            <a:pPr fontAlgn="base"/>
            <a:fld id="{49AE70B2-8BF9-45C0-BB95-33D1B9D3A854}"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nvPr>
        </p:nvSpPr>
        <p:spPr/>
        <p:txBody>
          <a:bodyPr/>
          <a:p>
            <a:pPr fontAlgn="base"/>
            <a:fld id="{760FBDFE-C587-4B4C-A407-44438C67B59E}"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dirty="0"/>
          </a:p>
        </p:txBody>
      </p:sp>
      <p:sp>
        <p:nvSpPr>
          <p:cNvPr id="5" name="灯片编号占位符 4"/>
          <p:cNvSpPr>
            <a:spLocks noGrp="1"/>
          </p:cNvSpPr>
          <p:nvPr>
            <p:ph type="sldNum" sz="quarter" idx="12"/>
          </p:nvPr>
        </p:nvSpPr>
        <p:spPr/>
        <p:txBody>
          <a:bodyPr/>
          <a:p>
            <a:pPr fontAlgn="base"/>
            <a:fld id="{49AE70B2-8BF9-45C0-BB95-33D1B9D3A854}"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1" Type="http://schemas.openxmlformats.org/officeDocument/2006/relationships/theme" Target="../theme/theme1.xml"/><Relationship Id="rId90" Type="http://schemas.openxmlformats.org/officeDocument/2006/relationships/image" Target="../media/image1.png"/><Relationship Id="rId9" Type="http://schemas.openxmlformats.org/officeDocument/2006/relationships/slideLayout" Target="../slideLayouts/slideLayout9.xml"/><Relationship Id="rId89" Type="http://schemas.openxmlformats.org/officeDocument/2006/relationships/slideLayout" Target="../slideLayouts/slideLayout89.xml"/><Relationship Id="rId88" Type="http://schemas.openxmlformats.org/officeDocument/2006/relationships/slideLayout" Target="../slideLayouts/slideLayout88.xml"/><Relationship Id="rId87" Type="http://schemas.openxmlformats.org/officeDocument/2006/relationships/slideLayout" Target="../slideLayouts/slideLayout87.xml"/><Relationship Id="rId86" Type="http://schemas.openxmlformats.org/officeDocument/2006/relationships/slideLayout" Target="../slideLayouts/slideLayout86.xml"/><Relationship Id="rId85" Type="http://schemas.openxmlformats.org/officeDocument/2006/relationships/slideLayout" Target="../slideLayouts/slideLayout85.xml"/><Relationship Id="rId84" Type="http://schemas.openxmlformats.org/officeDocument/2006/relationships/slideLayout" Target="../slideLayouts/slideLayout84.xml"/><Relationship Id="rId83" Type="http://schemas.openxmlformats.org/officeDocument/2006/relationships/slideLayout" Target="../slideLayouts/slideLayout83.xml"/><Relationship Id="rId82" Type="http://schemas.openxmlformats.org/officeDocument/2006/relationships/slideLayout" Target="../slideLayouts/slideLayout82.xml"/><Relationship Id="rId81" Type="http://schemas.openxmlformats.org/officeDocument/2006/relationships/slideLayout" Target="../slideLayouts/slideLayout81.xml"/><Relationship Id="rId80" Type="http://schemas.openxmlformats.org/officeDocument/2006/relationships/slideLayout" Target="../slideLayouts/slideLayout80.xml"/><Relationship Id="rId8" Type="http://schemas.openxmlformats.org/officeDocument/2006/relationships/slideLayout" Target="../slideLayouts/slideLayout8.xml"/><Relationship Id="rId79" Type="http://schemas.openxmlformats.org/officeDocument/2006/relationships/slideLayout" Target="../slideLayouts/slideLayout79.xml"/><Relationship Id="rId78" Type="http://schemas.openxmlformats.org/officeDocument/2006/relationships/slideLayout" Target="../slideLayouts/slideLayout78.xml"/><Relationship Id="rId77" Type="http://schemas.openxmlformats.org/officeDocument/2006/relationships/slideLayout" Target="../slideLayouts/slideLayout77.xml"/><Relationship Id="rId76" Type="http://schemas.openxmlformats.org/officeDocument/2006/relationships/slideLayout" Target="../slideLayouts/slideLayout76.xml"/><Relationship Id="rId75" Type="http://schemas.openxmlformats.org/officeDocument/2006/relationships/slideLayout" Target="../slideLayouts/slideLayout75.xml"/><Relationship Id="rId74" Type="http://schemas.openxmlformats.org/officeDocument/2006/relationships/slideLayout" Target="../slideLayouts/slideLayout74.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7" Type="http://schemas.openxmlformats.org/officeDocument/2006/relationships/slideLayout" Target="../slideLayouts/slideLayout7.xml"/><Relationship Id="rId69" Type="http://schemas.openxmlformats.org/officeDocument/2006/relationships/slideLayout" Target="../slideLayouts/slideLayout69.xml"/><Relationship Id="rId68" Type="http://schemas.openxmlformats.org/officeDocument/2006/relationships/slideLayout" Target="../slideLayouts/slideLayout68.xml"/><Relationship Id="rId67" Type="http://schemas.openxmlformats.org/officeDocument/2006/relationships/slideLayout" Target="../slideLayouts/slideLayout67.xml"/><Relationship Id="rId66" Type="http://schemas.openxmlformats.org/officeDocument/2006/relationships/slideLayout" Target="../slideLayouts/slideLayout66.xml"/><Relationship Id="rId65" Type="http://schemas.openxmlformats.org/officeDocument/2006/relationships/slideLayout" Target="../slideLayouts/slideLayout65.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60" Type="http://schemas.openxmlformats.org/officeDocument/2006/relationships/slideLayout" Target="../slideLayouts/slideLayout60.xml"/><Relationship Id="rId6" Type="http://schemas.openxmlformats.org/officeDocument/2006/relationships/slideLayout" Target="../slideLayouts/slideLayout6.xml"/><Relationship Id="rId59" Type="http://schemas.openxmlformats.org/officeDocument/2006/relationships/slideLayout" Target="../slideLayouts/slideLayout59.xml"/><Relationship Id="rId58" Type="http://schemas.openxmlformats.org/officeDocument/2006/relationships/slideLayout" Target="../slideLayouts/slideLayout58.xml"/><Relationship Id="rId57" Type="http://schemas.openxmlformats.org/officeDocument/2006/relationships/slideLayout" Target="../slideLayouts/slideLayout57.xml"/><Relationship Id="rId56" Type="http://schemas.openxmlformats.org/officeDocument/2006/relationships/slideLayout" Target="../slideLayouts/slideLayout56.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heme" Target="../theme/theme2.xml"/><Relationship Id="rId8" Type="http://schemas.openxmlformats.org/officeDocument/2006/relationships/image" Target="../media/image1.png"/><Relationship Id="rId7" Type="http://schemas.openxmlformats.org/officeDocument/2006/relationships/image" Target="../media/image2.png"/><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slideLayout" Target="../slideLayouts/slideLayout93.xml"/><Relationship Id="rId3" Type="http://schemas.openxmlformats.org/officeDocument/2006/relationships/slideLayout" Target="../slideLayouts/slideLayout92.xml"/><Relationship Id="rId2" Type="http://schemas.openxmlformats.org/officeDocument/2006/relationships/slideLayout" Target="../slideLayouts/slideLayout91.xml"/><Relationship Id="rId1" Type="http://schemas.openxmlformats.org/officeDocument/2006/relationships/slideLayout" Target="../slideLayouts/slideLayout90.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102.xml"/><Relationship Id="rId8" Type="http://schemas.openxmlformats.org/officeDocument/2006/relationships/slideLayout" Target="../slideLayouts/slideLayout101.xml"/><Relationship Id="rId7" Type="http://schemas.openxmlformats.org/officeDocument/2006/relationships/slideLayout" Target="../slideLayouts/slideLayout100.xml"/><Relationship Id="rId6" Type="http://schemas.openxmlformats.org/officeDocument/2006/relationships/slideLayout" Target="../slideLayouts/slideLayout99.xml"/><Relationship Id="rId5" Type="http://schemas.openxmlformats.org/officeDocument/2006/relationships/slideLayout" Target="../slideLayouts/slideLayout98.xml"/><Relationship Id="rId4" Type="http://schemas.openxmlformats.org/officeDocument/2006/relationships/slideLayout" Target="../slideLayouts/slideLayout97.xml"/><Relationship Id="rId3" Type="http://schemas.openxmlformats.org/officeDocument/2006/relationships/slideLayout" Target="../slideLayouts/slideLayout96.xml"/><Relationship Id="rId2" Type="http://schemas.openxmlformats.org/officeDocument/2006/relationships/slideLayout" Target="../slideLayouts/slideLayout95.xml"/><Relationship Id="rId19" Type="http://schemas.openxmlformats.org/officeDocument/2006/relationships/theme" Target="../theme/theme3.xml"/><Relationship Id="rId18" Type="http://schemas.openxmlformats.org/officeDocument/2006/relationships/image" Target="../media/image1.png"/><Relationship Id="rId17" Type="http://schemas.openxmlformats.org/officeDocument/2006/relationships/tags" Target="../tags/tag21.xml"/><Relationship Id="rId16" Type="http://schemas.openxmlformats.org/officeDocument/2006/relationships/tags" Target="../tags/tag20.xml"/><Relationship Id="rId15" Type="http://schemas.openxmlformats.org/officeDocument/2006/relationships/tags" Target="../tags/tag19.xml"/><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slideLayout" Target="../slideLayouts/slideLayout104.xml"/><Relationship Id="rId10" Type="http://schemas.openxmlformats.org/officeDocument/2006/relationships/slideLayout" Target="../slideLayouts/slideLayout103.xml"/><Relationship Id="rId1"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
        <p:nvSpPr>
          <p:cNvPr id="9" name="Freeform 6"/>
          <p:cNvSpPr/>
          <p:nvPr userDrawn="1"/>
        </p:nvSpPr>
        <p:spPr bwMode="auto">
          <a:xfrm>
            <a:off x="0" y="5118100"/>
            <a:ext cx="12192000" cy="1739900"/>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1912" tIns="60956" rIns="121912" bIns="60956" numCol="1" anchor="t" anchorCtr="0" compatLnSpc="1"/>
          <a:p>
            <a:pPr fontAlgn="base"/>
            <a:endParaRPr lang="zh-CN" altLang="en-US" sz="1705" strike="noStrike" noProof="1"/>
          </a:p>
        </p:txBody>
      </p:sp>
      <p:sp>
        <p:nvSpPr>
          <p:cNvPr id="10" name="Freeform 7"/>
          <p:cNvSpPr/>
          <p:nvPr userDrawn="1"/>
        </p:nvSpPr>
        <p:spPr bwMode="auto">
          <a:xfrm>
            <a:off x="0" y="4862513"/>
            <a:ext cx="12192000" cy="561975"/>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1912" tIns="60956" rIns="121912" bIns="60956" numCol="1" anchor="t" anchorCtr="0" compatLnSpc="1"/>
          <a:p>
            <a:pPr fontAlgn="base"/>
            <a:endParaRPr lang="zh-CN" altLang="en-US" sz="1705" strike="noStrike" noProof="1"/>
          </a:p>
        </p:txBody>
      </p:sp>
      <p:pic>
        <p:nvPicPr>
          <p:cNvPr id="8" name="图片 7"/>
          <p:cNvPicPr>
            <a:picLocks noChangeAspect="1"/>
          </p:cNvPicPr>
          <p:nvPr userDrawn="1"/>
        </p:nvPicPr>
        <p:blipFill>
          <a:blip r:embed="rId90"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Lst>
  <p:hf sldNum="0" hdr="0" ftr="0" dt="0"/>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ct val="19000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ct val="95000"/>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ct val="95000"/>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5pPr>
      <a:lvl6pPr marL="238442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6pPr>
      <a:lvl7pPr marL="281813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8pPr>
      <a:lvl9pPr marL="368554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890"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8370" algn="l" defTabSz="866775" rtl="0" eaLnBrk="1" latinLnBrk="0" hangingPunct="1">
        <a:defRPr sz="17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7" name="KSO_TEMPLATE" hidden="1"/>
          <p:cNvSpPr/>
          <p:nvPr userDrawn="1">
            <p:custDataLst>
              <p:tags r:id="rId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8" name="任意多边形 7"/>
          <p:cNvSpPr/>
          <p:nvPr userDrawn="1">
            <p:custDataLst>
              <p:tags r:id="rId6"/>
            </p:custDataLst>
          </p:nvPr>
        </p:nvSpPr>
        <p:spPr>
          <a:xfrm>
            <a:off x="695325" y="612775"/>
            <a:ext cx="11496675" cy="7302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7" rIns="91434" bIns="45717" numCol="1" spcCol="0" rtlCol="0" fromWordArt="0" anchor="ctr" anchorCtr="0" forceAA="0" compatLnSpc="1">
            <a:noAutofit/>
          </a:bodyPr>
          <a:p>
            <a:pPr algn="ctr" fontAlgn="base"/>
            <a:endParaRPr lang="zh-CN" altLang="en-US" sz="1895" strike="noStrike" noProof="1">
              <a:latin typeface="Arial" panose="020B0604020202020204" pitchFamily="34" charset="0"/>
              <a:ea typeface="微软雅黑" panose="020B0503020204020204" charset="-122"/>
              <a:sym typeface="Arial" panose="020B0604020202020204" pitchFamily="34" charset="0"/>
            </a:endParaRPr>
          </a:p>
        </p:txBody>
      </p:sp>
      <p:pic>
        <p:nvPicPr>
          <p:cNvPr id="2052" name="图片 8"/>
          <p:cNvPicPr>
            <a:picLocks noChangeAspect="1"/>
          </p:cNvPicPr>
          <p:nvPr userDrawn="1"/>
        </p:nvPicPr>
        <p:blipFill>
          <a:blip r:embed="rId7"/>
          <a:stretch>
            <a:fillRect/>
          </a:stretch>
        </p:blipFill>
        <p:spPr>
          <a:xfrm flipH="1">
            <a:off x="22225" y="90488"/>
            <a:ext cx="673100" cy="673100"/>
          </a:xfrm>
          <a:prstGeom prst="rect">
            <a:avLst/>
          </a:prstGeom>
          <a:noFill/>
          <a:ln w="9525">
            <a:noFill/>
          </a:ln>
        </p:spPr>
      </p:pic>
      <p:pic>
        <p:nvPicPr>
          <p:cNvPr id="2" name="图片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Lst>
  <p:hf sldNum="0" hdr="0" ftr="0" dt="0"/>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DCDCDC"/>
            </a:gs>
          </a:gsLst>
          <a:lin ang="5400000"/>
          <a:tileRect/>
        </a:gradFill>
        <a:effectLst/>
      </p:bgPr>
    </p:bg>
    <p:spTree>
      <p:nvGrpSpPr>
        <p:cNvPr id="1" name=""/>
        <p:cNvGrpSpPr/>
        <p:nvPr/>
      </p:nvGrpSpPr>
      <p:grpSpPr/>
      <p:sp>
        <p:nvSpPr>
          <p:cNvPr id="3074" name="标题占位符 1"/>
          <p:cNvSpPr>
            <a:spLocks noGrp="1"/>
          </p:cNvSpPr>
          <p:nvPr>
            <p:ph type="title"/>
            <p:custDataLst>
              <p:tags r:id="rId12"/>
            </p:custDataLst>
          </p:nvPr>
        </p:nvSpPr>
        <p:spPr>
          <a:xfrm>
            <a:off x="669925" y="431800"/>
            <a:ext cx="10852150" cy="647700"/>
          </a:xfrm>
          <a:prstGeom prst="rect">
            <a:avLst/>
          </a:prstGeom>
          <a:noFill/>
          <a:ln w="9525">
            <a:noFill/>
          </a:ln>
        </p:spPr>
        <p:txBody>
          <a:bodyPr vert="horz" lIns="101600" tIns="38100" rIns="76200" bIns="38100" anchor="ctr" anchorCtr="0"/>
          <a:p>
            <a:pPr lvl="0"/>
            <a:r>
              <a:rPr lang="zh-CN" altLang="en-US" dirty="0"/>
              <a:t>单击此处编辑母版标题样式</a:t>
            </a:r>
            <a:endParaRPr lang="zh-CN" altLang="en-US" dirty="0"/>
          </a:p>
        </p:txBody>
      </p:sp>
      <p:sp>
        <p:nvSpPr>
          <p:cNvPr id="3075" name="文本占位符 2"/>
          <p:cNvSpPr>
            <a:spLocks noGrp="1"/>
          </p:cNvSpPr>
          <p:nvPr>
            <p:ph type="body"/>
            <p:custDataLst>
              <p:tags r:id="rId13"/>
            </p:custDataLst>
          </p:nvPr>
        </p:nvSpPr>
        <p:spPr>
          <a:xfrm>
            <a:off x="669925" y="1295400"/>
            <a:ext cx="10852150" cy="5040313"/>
          </a:xfrm>
          <a:prstGeom prst="rect">
            <a:avLst/>
          </a:prstGeom>
          <a:noFill/>
          <a:ln w="9525">
            <a:noFill/>
          </a:ln>
        </p:spPr>
        <p:txBody>
          <a:bodyPr vert="horz" lIns="101600" tIns="0" rIns="82550" bIns="0" anchor="t" anchorCtr="0"/>
          <a:p>
            <a:pPr lvl="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475" y="6350000"/>
            <a:ext cx="2700338" cy="315913"/>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pPr fontAlgn="base"/>
            <a:fld id="{760FBDFE-C587-4B4C-A407-44438C67B59E}" type="datetimeFigureOut">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a:p>
        </p:txBody>
      </p:sp>
      <p:sp>
        <p:nvSpPr>
          <p:cNvPr id="5" name="页脚占位符 4"/>
          <p:cNvSpPr>
            <a:spLocks noGrp="1"/>
          </p:cNvSpPr>
          <p:nvPr>
            <p:ph type="ftr" sz="quarter" idx="3"/>
            <p:custDataLst>
              <p:tags r:id="rId15"/>
            </p:custDataLst>
          </p:nvPr>
        </p:nvSpPr>
        <p:spPr>
          <a:xfrm>
            <a:off x="4116388" y="6350000"/>
            <a:ext cx="3959225" cy="315913"/>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pPr fontAlgn="base"/>
            <a:endParaRPr lang="zh-CN" altLang="en-US" strike="noStrike" noProof="1" dirty="0"/>
          </a:p>
        </p:txBody>
      </p:sp>
      <p:sp>
        <p:nvSpPr>
          <p:cNvPr id="6" name="灯片编号占位符 5"/>
          <p:cNvSpPr>
            <a:spLocks noGrp="1"/>
          </p:cNvSpPr>
          <p:nvPr>
            <p:ph type="sldNum" sz="quarter" idx="4"/>
            <p:custDataLst>
              <p:tags r:id="rId16"/>
            </p:custDataLst>
          </p:nvPr>
        </p:nvSpPr>
        <p:spPr>
          <a:xfrm>
            <a:off x="8610600" y="6350000"/>
            <a:ext cx="2700338" cy="315913"/>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pPr fontAlgn="base"/>
            <a:fld id="{49AE70B2-8BF9-45C0-BB95-33D1B9D3A854}" type="slidenum">
              <a:rPr lang="zh-CN" altLang="en-US" strike="noStrike" noProof="1" smtClean="0">
                <a:latin typeface="Times New Roman" panose="02020603050405020304" pitchFamily="18" charset="0"/>
                <a:ea typeface="黑体" panose="02010609060101010101" pitchFamily="2" charset="-122"/>
                <a:cs typeface="+mn-cs"/>
              </a:rPr>
            </a:fld>
            <a:endParaRPr lang="zh-CN" altLang="en-US" strike="noStrike" noProof="1" dirty="0"/>
          </a:p>
        </p:txBody>
      </p:sp>
      <p:sp>
        <p:nvSpPr>
          <p:cNvPr id="7" name="KSO_TEMPLATE" hidden="1"/>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pic>
        <p:nvPicPr>
          <p:cNvPr id="8" name="图片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sldNum="0" hdr="0" ftr="0" dt="0"/>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8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90.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90.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90.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image" Target="../media/image8.jpeg"/><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image" Target="../media/image9.jpe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9.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90.xml"/><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90.xml"/><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90.xml"/><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90.xml"/><Relationship Id="rId1" Type="http://schemas.openxmlformats.org/officeDocument/2006/relationships/image" Target="../media/image13.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90.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image" Target="../media/image18.jpeg"/><Relationship Id="rId1" Type="http://schemas.openxmlformats.org/officeDocument/2006/relationships/image" Target="../media/image17.jpe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90.xml"/><Relationship Id="rId3" Type="http://schemas.openxmlformats.org/officeDocument/2006/relationships/image" Target="../media/image20.jpeg"/><Relationship Id="rId2" Type="http://schemas.openxmlformats.org/officeDocument/2006/relationships/image" Target="NULL" TargetMode="External"/><Relationship Id="rId1" Type="http://schemas.openxmlformats.org/officeDocument/2006/relationships/image" Target="../media/image19.jpe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90.xml"/><Relationship Id="rId3" Type="http://schemas.openxmlformats.org/officeDocument/2006/relationships/image" Target="../media/image22.jpeg"/><Relationship Id="rId2" Type="http://schemas.openxmlformats.org/officeDocument/2006/relationships/image" Target="NULL" TargetMode="External"/><Relationship Id="rId1" Type="http://schemas.openxmlformats.org/officeDocument/2006/relationships/image" Target="../media/image2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0.xml"/><Relationship Id="rId1" Type="http://schemas.openxmlformats.org/officeDocument/2006/relationships/audio" Target="../media/audio1.wav"/></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image" Target="../media/image23.png"/><Relationship Id="rId1" Type="http://schemas.openxmlformats.org/officeDocument/2006/relationships/image" Target="../media/image7.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90.xml"/><Relationship Id="rId1"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90.xml"/><Relationship Id="rId1" Type="http://schemas.openxmlformats.org/officeDocument/2006/relationships/image" Target="../media/image2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7.xml.rels><?xml version="1.0" encoding="UTF-8" standalone="yes"?>
<Relationships xmlns="http://schemas.openxmlformats.org/package/2006/relationships"><Relationship Id="rId9" Type="http://schemas.openxmlformats.org/officeDocument/2006/relationships/slideLayout" Target="../slideLayouts/slideLayout89.xml"/><Relationship Id="rId8" Type="http://schemas.openxmlformats.org/officeDocument/2006/relationships/tags" Target="../tags/tag43.xml"/><Relationship Id="rId7" Type="http://schemas.openxmlformats.org/officeDocument/2006/relationships/hyperlink" Target="http://www.bofety.com/" TargetMode="External"/><Relationship Id="rId6" Type="http://schemas.openxmlformats.org/officeDocument/2006/relationships/tags" Target="../tags/tag42.xml"/><Relationship Id="rId5" Type="http://schemas.openxmlformats.org/officeDocument/2006/relationships/image" Target="../media/image26.jpeg"/><Relationship Id="rId4" Type="http://schemas.openxmlformats.org/officeDocument/2006/relationships/tags" Target="../tags/tag41.xml"/><Relationship Id="rId3" Type="http://schemas.openxmlformats.org/officeDocument/2006/relationships/image" Target="../media/image25.jpeg"/><Relationship Id="rId2" Type="http://schemas.openxmlformats.org/officeDocument/2006/relationships/tags" Target="../tags/tag40.xml"/><Relationship Id="rId1" Type="http://schemas.openxmlformats.org/officeDocument/2006/relationships/tags" Target="../tags/tag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90.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90.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845185" y="1299845"/>
            <a:ext cx="6002020" cy="1758950"/>
          </a:xfrm>
        </p:spPr>
        <p:txBody>
          <a:bodyPr>
            <a:noAutofit/>
          </a:bodyPr>
          <a:lstStyle/>
          <a:p>
            <a:pPr marL="0" indent="0" algn="ctr">
              <a:lnSpc>
                <a:spcPct val="110000"/>
              </a:lnSpc>
              <a:spcBef>
                <a:spcPts val="0"/>
              </a:spcBef>
              <a:spcAft>
                <a:spcPts val="0"/>
              </a:spcAft>
              <a:buSzPct val="100000"/>
              <a:buNone/>
            </a:pPr>
            <a:r>
              <a:rPr lang="zh-CN" altLang="en-US" sz="5120" smtClean="0">
                <a:solidFill>
                  <a:srgbClr val="1E6FAD"/>
                </a:solidFill>
                <a:latin typeface="微软雅黑" panose="020B0503020204020204" charset="-122"/>
                <a:ea typeface="微软雅黑" panose="020B0503020204020204" charset="-122"/>
                <a:cs typeface="+mn-cs"/>
              </a:rPr>
              <a:t>基础安全管理和法律法规知识培训</a:t>
            </a:r>
            <a:endParaRPr lang="zh-CN" altLang="en-US" sz="5120" smtClean="0">
              <a:solidFill>
                <a:srgbClr val="1E6FAD"/>
              </a:solidFill>
              <a:latin typeface="微软雅黑" panose="020B0503020204020204" charset="-122"/>
              <a:ea typeface="微软雅黑" panose="020B050302020402020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2602865" y="369366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2152865" y="494159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3395980" y="494220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4639095" y="494159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0226" name="标题 180225"/>
          <p:cNvSpPr>
            <a:spLocks noGrp="1"/>
          </p:cNvSpPr>
          <p:nvPr>
            <p:ph type="title" idx="4294967295"/>
          </p:nvPr>
        </p:nvSpPr>
        <p:spPr>
          <a:xfrm>
            <a:off x="731838" y="50800"/>
            <a:ext cx="5710238" cy="519113"/>
          </a:xfrm>
          <a:prstGeom prst="rect">
            <a:avLst/>
          </a:prstGeom>
        </p:spPr>
        <p:txBody>
          <a:bodyPr lIns="59906" tIns="29954" rIns="59906" bIns="29954" anchor="ctr"/>
          <a:p>
            <a:pPr marL="0" marR="0" indent="0" algn="l" defTabSz="914400" rtl="0" eaLnBrk="1" fontAlgn="auto" latinLnBrk="0" hangingPunct="1">
              <a:lnSpc>
                <a:spcPct val="100000"/>
              </a:lnSpc>
              <a:spcBef>
                <a:spcPct val="0"/>
              </a:spcBef>
              <a:spcAft>
                <a:spcPct val="0"/>
              </a:spcAft>
              <a:buClrTx/>
              <a:buSzTx/>
              <a:buFontTx/>
              <a:buNone/>
            </a:pPr>
            <a:r>
              <a:rPr kumimoji="0" lang="zh-CN" altLang="en-US" sz="2885" b="1" i="0" u="none" strike="noStrike" kern="1200" cap="none" spc="200" normalizeH="0" baseline="0" noProof="1" dirty="0">
                <a:solidFill>
                  <a:schemeClr val="tx1"/>
                </a:solidFill>
                <a:uFillTx/>
                <a:latin typeface="+mj-lt"/>
                <a:ea typeface="+mj-ea"/>
                <a:cs typeface="+mj-cs"/>
              </a:rPr>
              <a:t>物的不安全状态</a:t>
            </a:r>
            <a:endParaRPr kumimoji="0" lang="zh-CN" altLang="en-US" sz="2885" b="1" i="0" u="none" strike="noStrike" kern="1200" cap="none" spc="200" normalizeH="0" baseline="0" noProof="1" dirty="0">
              <a:solidFill>
                <a:schemeClr val="tx1"/>
              </a:solidFill>
              <a:uFillTx/>
              <a:latin typeface="+mj-lt"/>
              <a:ea typeface="+mj-ea"/>
              <a:cs typeface="+mj-cs"/>
            </a:endParaRPr>
          </a:p>
        </p:txBody>
      </p:sp>
      <p:grpSp>
        <p:nvGrpSpPr>
          <p:cNvPr id="101378" name="组合 1"/>
          <p:cNvGrpSpPr/>
          <p:nvPr/>
        </p:nvGrpSpPr>
        <p:grpSpPr>
          <a:xfrm>
            <a:off x="2673350" y="1103313"/>
            <a:ext cx="6845300" cy="5075237"/>
            <a:chOff x="4160" y="2131"/>
            <a:chExt cx="10778" cy="7993"/>
          </a:xfrm>
        </p:grpSpPr>
        <p:sp>
          <p:nvSpPr>
            <p:cNvPr id="180233" name="椭圆 180232"/>
            <p:cNvSpPr/>
            <p:nvPr/>
          </p:nvSpPr>
          <p:spPr>
            <a:xfrm>
              <a:off x="8039" y="5028"/>
              <a:ext cx="2899" cy="1588"/>
            </a:xfrm>
            <a:prstGeom prst="ellipse">
              <a:avLst/>
            </a:prstGeom>
            <a:solidFill>
              <a:srgbClr val="FF0000"/>
            </a:solidFill>
            <a:ln w="12700" cap="flat" cmpd="sng">
              <a:solidFill>
                <a:schemeClr val="tx1"/>
              </a:solidFill>
              <a:prstDash val="solid"/>
              <a:headEnd type="none" w="med" len="med"/>
              <a:tailEnd type="none" w="med" len="med"/>
            </a:ln>
          </p:spPr>
          <p:txBody>
            <a:bodyPr lIns="0" tIns="0" rIns="0" bIns="0" anchor="ctr"/>
            <a:p>
              <a:pPr algn="ctr" defTabSz="805180" fontAlgn="base">
                <a:spcBef>
                  <a:spcPct val="50000"/>
                </a:spcBef>
              </a:pPr>
              <a:r>
                <a:rPr lang="zh-CN" altLang="en-US" sz="1575" strike="noStrike" noProof="1" dirty="0">
                  <a:solidFill>
                    <a:schemeClr val="bg1"/>
                  </a:solidFill>
                  <a:latin typeface="微软雅黑" panose="020B0503020204020204" charset="-122"/>
                  <a:ea typeface="微软雅黑" panose="020B0503020204020204" charset="-122"/>
                  <a:cs typeface="微软雅黑" panose="020B0503020204020204" charset="-122"/>
                </a:rPr>
                <a:t>物的不安全状态</a:t>
              </a:r>
              <a:endParaRPr lang="zh-CN" altLang="en-US" sz="1575" strike="noStrike" noProof="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80239" name="矩形 180238"/>
            <p:cNvSpPr/>
            <p:nvPr/>
          </p:nvSpPr>
          <p:spPr>
            <a:xfrm>
              <a:off x="4159" y="9472"/>
              <a:ext cx="10779" cy="652"/>
            </a:xfrm>
            <a:prstGeom prst="rect">
              <a:avLst/>
            </a:prstGeom>
            <a:solidFill>
              <a:srgbClr val="99CC00"/>
            </a:solidFill>
            <a:ln w="9525">
              <a:noFill/>
            </a:ln>
          </p:spPr>
          <p:txBody>
            <a:bodyPr wrap="none" anchor="ctr">
              <a:spAutoFit/>
            </a:bodyPr>
            <a:p>
              <a:pPr algn="ctr" eaLnBrk="0" fontAlgn="base" hangingPunct="0"/>
              <a:r>
                <a:rPr lang="en-US" altLang="zh-CN" sz="2095" b="1" strike="noStrike" noProof="1">
                  <a:latin typeface="微软雅黑" panose="020B0503020204020204" charset="-122"/>
                  <a:ea typeface="微软雅黑" panose="020B0503020204020204" charset="-122"/>
                  <a:cs typeface="微软雅黑" panose="020B0503020204020204" charset="-122"/>
                </a:rPr>
                <a:t>——</a:t>
              </a:r>
              <a:r>
                <a:rPr lang="en-US" altLang="zh-CN" sz="2095" b="1" strike="noStrike" noProof="1" dirty="0">
                  <a:latin typeface="微软雅黑" panose="020B0503020204020204" charset="-122"/>
                  <a:ea typeface="微软雅黑" panose="020B0503020204020204" charset="-122"/>
                  <a:cs typeface="微软雅黑" panose="020B0503020204020204" charset="-122"/>
                </a:rPr>
                <a:t>《</a:t>
              </a:r>
              <a:r>
                <a:rPr lang="zh-CN" altLang="en-US" sz="2095" b="1" strike="noStrike" noProof="1" dirty="0">
                  <a:latin typeface="微软雅黑" panose="020B0503020204020204" charset="-122"/>
                  <a:ea typeface="微软雅黑" panose="020B0503020204020204" charset="-122"/>
                  <a:cs typeface="微软雅黑" panose="020B0503020204020204" charset="-122"/>
                </a:rPr>
                <a:t>企业职工伤亡事故分类标准</a:t>
              </a:r>
              <a:r>
                <a:rPr lang="en-US" altLang="zh-CN" sz="2095" b="1" strike="noStrike" noProof="1" dirty="0">
                  <a:latin typeface="微软雅黑" panose="020B0503020204020204" charset="-122"/>
                  <a:ea typeface="微软雅黑" panose="020B0503020204020204" charset="-122"/>
                  <a:cs typeface="微软雅黑" panose="020B0503020204020204" charset="-122"/>
                </a:rPr>
                <a:t>》</a:t>
              </a:r>
              <a:r>
                <a:rPr lang="zh-CN" altLang="en-US" sz="2095" b="1" strike="noStrike" noProof="1" dirty="0">
                  <a:latin typeface="微软雅黑" panose="020B0503020204020204" charset="-122"/>
                  <a:ea typeface="微软雅黑" panose="020B0503020204020204" charset="-122"/>
                  <a:cs typeface="微软雅黑" panose="020B0503020204020204" charset="-122"/>
                </a:rPr>
                <a:t>（</a:t>
              </a:r>
              <a:r>
                <a:rPr lang="en-US" altLang="zh-CN" sz="2095" b="1" strike="noStrike" noProof="1" dirty="0">
                  <a:latin typeface="微软雅黑" panose="020B0503020204020204" charset="-122"/>
                  <a:ea typeface="微软雅黑" panose="020B0503020204020204" charset="-122"/>
                  <a:cs typeface="微软雅黑" panose="020B0503020204020204" charset="-122"/>
                </a:rPr>
                <a:t>GB6441-1986</a:t>
              </a:r>
              <a:r>
                <a:rPr lang="zh-CN" altLang="en-US" sz="2095" b="1" strike="noStrike" noProof="1" dirty="0">
                  <a:latin typeface="微软雅黑" panose="020B0503020204020204" charset="-122"/>
                  <a:ea typeface="微软雅黑" panose="020B0503020204020204" charset="-122"/>
                  <a:cs typeface="微软雅黑" panose="020B0503020204020204" charset="-122"/>
                </a:rPr>
                <a:t>）</a:t>
              </a:r>
              <a:endParaRPr lang="zh-CN" altLang="en-US" sz="2095" b="1" strike="noStrike" noProof="1" dirty="0">
                <a:latin typeface="微软雅黑" panose="020B0503020204020204" charset="-122"/>
                <a:ea typeface="微软雅黑" panose="020B0503020204020204" charset="-122"/>
                <a:cs typeface="微软雅黑" panose="020B0503020204020204" charset="-122"/>
              </a:endParaRPr>
            </a:p>
          </p:txBody>
        </p:sp>
        <p:grpSp>
          <p:nvGrpSpPr>
            <p:cNvPr id="101381" name="组合 180242"/>
            <p:cNvGrpSpPr/>
            <p:nvPr/>
          </p:nvGrpSpPr>
          <p:grpSpPr>
            <a:xfrm>
              <a:off x="4696" y="2131"/>
              <a:ext cx="9531" cy="6640"/>
              <a:chOff x="1402" y="1301"/>
              <a:chExt cx="5819" cy="4054"/>
            </a:xfrm>
          </p:grpSpPr>
          <p:sp>
            <p:nvSpPr>
              <p:cNvPr id="180235" name="椭圆 180234"/>
              <p:cNvSpPr/>
              <p:nvPr/>
            </p:nvSpPr>
            <p:spPr>
              <a:xfrm>
                <a:off x="5439" y="4340"/>
                <a:ext cx="1782" cy="970"/>
              </a:xfrm>
              <a:prstGeom prst="ellipse">
                <a:avLst/>
              </a:prstGeom>
              <a:solidFill>
                <a:schemeClr val="accent1"/>
              </a:solidFill>
              <a:ln w="12700" cap="flat" cmpd="sng">
                <a:solidFill>
                  <a:schemeClr val="tx1"/>
                </a:solidFill>
                <a:prstDash val="solid"/>
                <a:headEnd type="none" w="med" len="med"/>
                <a:tailEnd type="none" w="med" len="med"/>
              </a:ln>
            </p:spPr>
            <p:txBody>
              <a:bodyPr lIns="0" tIns="0" rIns="0" bIns="0" anchor="ctr"/>
              <a:p>
                <a:pPr algn="ctr" defTabSz="805180" eaLnBrk="0" fontAlgn="base" hangingPunct="0"/>
                <a:r>
                  <a:rPr lang="zh-CN" altLang="en-US" sz="1575" strike="noStrike" noProof="1" dirty="0">
                    <a:latin typeface="微软雅黑" panose="020B0503020204020204" charset="-122"/>
                    <a:ea typeface="微软雅黑" panose="020B0503020204020204" charset="-122"/>
                    <a:cs typeface="微软雅黑" panose="020B0503020204020204" charset="-122"/>
                  </a:rPr>
                  <a:t>设备、设施、工具、附件有缺陷 </a:t>
                </a:r>
                <a:endParaRPr lang="zh-CN" altLang="en-US" sz="1575" strike="noStrike" noProof="1">
                  <a:latin typeface="微软雅黑" panose="020B0503020204020204" charset="-122"/>
                  <a:ea typeface="微软雅黑" panose="020B0503020204020204" charset="-122"/>
                  <a:cs typeface="微软雅黑" panose="020B0503020204020204" charset="-122"/>
                </a:endParaRPr>
              </a:p>
            </p:txBody>
          </p:sp>
          <p:sp>
            <p:nvSpPr>
              <p:cNvPr id="180236" name="椭圆 180235"/>
              <p:cNvSpPr/>
              <p:nvPr/>
            </p:nvSpPr>
            <p:spPr>
              <a:xfrm>
                <a:off x="3488" y="1301"/>
                <a:ext cx="1782" cy="970"/>
              </a:xfrm>
              <a:prstGeom prst="ellipse">
                <a:avLst/>
              </a:prstGeom>
              <a:solidFill>
                <a:schemeClr val="accent1"/>
              </a:solidFill>
              <a:ln w="12700" cap="flat" cmpd="sng">
                <a:solidFill>
                  <a:schemeClr val="tx1"/>
                </a:solidFill>
                <a:prstDash val="solid"/>
                <a:headEnd type="none" w="med" len="med"/>
                <a:tailEnd type="none" w="med" len="med"/>
              </a:ln>
            </p:spPr>
            <p:txBody>
              <a:bodyPr lIns="0" tIns="0" rIns="0" bIns="0" anchor="ctr"/>
              <a:p>
                <a:pPr defTabSz="805180" fontAlgn="base">
                  <a:spcBef>
                    <a:spcPct val="50000"/>
                  </a:spcBef>
                </a:pPr>
                <a:r>
                  <a:rPr lang="zh-CN" altLang="en-US" sz="1575" strike="noStrike" noProof="1" dirty="0">
                    <a:latin typeface="微软雅黑" panose="020B0503020204020204" charset="-122"/>
                    <a:ea typeface="微软雅黑" panose="020B0503020204020204" charset="-122"/>
                    <a:cs typeface="微软雅黑" panose="020B0503020204020204" charset="-122"/>
                  </a:rPr>
                  <a:t>防护、保险、信号等装置缺乏或有缺陷</a:t>
                </a:r>
                <a:endParaRPr lang="zh-CN" altLang="en-US" sz="1575" strike="noStrike" noProof="1">
                  <a:latin typeface="微软雅黑" panose="020B0503020204020204" charset="-122"/>
                  <a:ea typeface="微软雅黑" panose="020B0503020204020204" charset="-122"/>
                  <a:cs typeface="微软雅黑" panose="020B0503020204020204" charset="-122"/>
                </a:endParaRPr>
              </a:p>
            </p:txBody>
          </p:sp>
          <p:sp>
            <p:nvSpPr>
              <p:cNvPr id="180238" name="椭圆 180237"/>
              <p:cNvSpPr/>
              <p:nvPr/>
            </p:nvSpPr>
            <p:spPr>
              <a:xfrm>
                <a:off x="1402" y="4385"/>
                <a:ext cx="1782" cy="970"/>
              </a:xfrm>
              <a:prstGeom prst="ellipse">
                <a:avLst/>
              </a:prstGeom>
              <a:solidFill>
                <a:schemeClr val="accent1"/>
              </a:solidFill>
              <a:ln w="12700" cap="flat" cmpd="sng">
                <a:solidFill>
                  <a:schemeClr val="tx1"/>
                </a:solidFill>
                <a:prstDash val="solid"/>
                <a:headEnd type="none" w="med" len="med"/>
                <a:tailEnd type="none" w="med" len="med"/>
              </a:ln>
            </p:spPr>
            <p:txBody>
              <a:bodyPr lIns="0" tIns="0" rIns="0" bIns="0" anchor="ctr"/>
              <a:p>
                <a:pPr algn="ctr" defTabSz="805180" fontAlgn="base">
                  <a:spcBef>
                    <a:spcPct val="50000"/>
                  </a:spcBef>
                </a:pPr>
                <a:r>
                  <a:rPr lang="zh-CN" altLang="en-US" sz="1575" strike="noStrike" noProof="1" dirty="0">
                    <a:latin typeface="微软雅黑" panose="020B0503020204020204" charset="-122"/>
                    <a:ea typeface="微软雅黑" panose="020B0503020204020204" charset="-122"/>
                    <a:cs typeface="微软雅黑" panose="020B0503020204020204" charset="-122"/>
                  </a:rPr>
                  <a:t>个人防护用品用具有缺陷或没有</a:t>
                </a:r>
                <a:endParaRPr lang="zh-CN" altLang="en-US" sz="1575" strike="noStrike" noProof="1">
                  <a:latin typeface="微软雅黑" panose="020B0503020204020204" charset="-122"/>
                  <a:ea typeface="微软雅黑" panose="020B0503020204020204" charset="-122"/>
                  <a:cs typeface="微软雅黑" panose="020B0503020204020204" charset="-122"/>
                </a:endParaRPr>
              </a:p>
            </p:txBody>
          </p:sp>
          <p:sp>
            <p:nvSpPr>
              <p:cNvPr id="101385" name="直接连接符 180239"/>
              <p:cNvSpPr/>
              <p:nvPr/>
            </p:nvSpPr>
            <p:spPr>
              <a:xfrm>
                <a:off x="4396" y="2253"/>
                <a:ext cx="0" cy="817"/>
              </a:xfrm>
              <a:prstGeom prst="line">
                <a:avLst/>
              </a:prstGeom>
              <a:ln w="38100" cap="flat" cmpd="sng">
                <a:solidFill>
                  <a:schemeClr val="tx1"/>
                </a:solidFill>
                <a:prstDash val="solid"/>
                <a:round/>
                <a:headEnd type="triangle" w="med" len="med"/>
                <a:tailEnd type="none" w="med" len="med"/>
              </a:ln>
            </p:spPr>
          </p:sp>
          <p:sp>
            <p:nvSpPr>
              <p:cNvPr id="101386" name="直接连接符 180240"/>
              <p:cNvSpPr/>
              <p:nvPr/>
            </p:nvSpPr>
            <p:spPr>
              <a:xfrm flipH="1">
                <a:off x="2717" y="3886"/>
                <a:ext cx="907" cy="544"/>
              </a:xfrm>
              <a:prstGeom prst="line">
                <a:avLst/>
              </a:prstGeom>
              <a:ln w="38100" cap="flat" cmpd="sng">
                <a:solidFill>
                  <a:schemeClr val="tx1"/>
                </a:solidFill>
                <a:prstDash val="solid"/>
                <a:round/>
                <a:headEnd type="none" w="med" len="med"/>
                <a:tailEnd type="triangle" w="med" len="med"/>
              </a:ln>
            </p:spPr>
          </p:sp>
          <p:sp>
            <p:nvSpPr>
              <p:cNvPr id="101387" name="直接连接符 180241"/>
              <p:cNvSpPr/>
              <p:nvPr/>
            </p:nvSpPr>
            <p:spPr>
              <a:xfrm>
                <a:off x="5031" y="3841"/>
                <a:ext cx="1134" cy="499"/>
              </a:xfrm>
              <a:prstGeom prst="line">
                <a:avLst/>
              </a:prstGeom>
              <a:ln w="38100" cap="flat" cmpd="sng">
                <a:solidFill>
                  <a:schemeClr val="tx1"/>
                </a:solidFill>
                <a:prstDash val="solid"/>
                <a:round/>
                <a:headEnd type="none" w="med" len="med"/>
                <a:tailEnd type="triangle" w="med" len="med"/>
              </a:ln>
            </p:spPr>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5346" name="标题 185345"/>
          <p:cNvSpPr>
            <a:spLocks noGrp="1"/>
          </p:cNvSpPr>
          <p:nvPr>
            <p:ph type="title" idx="4294967295"/>
          </p:nvPr>
        </p:nvSpPr>
        <p:spPr>
          <a:xfrm>
            <a:off x="685800" y="15875"/>
            <a:ext cx="7519988" cy="517525"/>
          </a:xfrm>
          <a:prstGeom prst="rect">
            <a:avLst/>
          </a:prstGeom>
        </p:spPr>
        <p:txBody>
          <a:bodyPr lIns="59906" tIns="29954" rIns="59906" bIns="29954" anchor="ctr"/>
          <a:p>
            <a:pPr marL="0" marR="0" indent="0" algn="l" defTabSz="914400" rtl="0" eaLnBrk="1" fontAlgn="auto" latinLnBrk="0" hangingPunct="1">
              <a:lnSpc>
                <a:spcPct val="100000"/>
              </a:lnSpc>
              <a:spcBef>
                <a:spcPct val="0"/>
              </a:spcBef>
              <a:spcAft>
                <a:spcPct val="0"/>
              </a:spcAft>
              <a:buClrTx/>
              <a:buSzTx/>
              <a:buFontTx/>
              <a:buNone/>
            </a:pPr>
            <a:r>
              <a:rPr kumimoji="0" lang="zh-CN" altLang="en-US" sz="2885" b="1" i="0" u="none" strike="noStrike" kern="1200" cap="none" spc="200" normalizeH="0" baseline="0" noProof="1" dirty="0">
                <a:solidFill>
                  <a:schemeClr val="tx1"/>
                </a:solidFill>
                <a:uFillTx/>
                <a:latin typeface="+mj-lt"/>
                <a:ea typeface="+mj-ea"/>
                <a:cs typeface="+mj-cs"/>
              </a:rPr>
              <a:t>防护、保险、信号等装置缺乏或有缺陷 </a:t>
            </a:r>
            <a:endParaRPr kumimoji="0" lang="zh-CN" altLang="en-US" sz="2885" b="1" i="0" u="none" strike="noStrike" kern="1200" cap="none" spc="200" normalizeH="0" baseline="0" noProof="1" dirty="0">
              <a:solidFill>
                <a:schemeClr val="tx1"/>
              </a:solidFill>
              <a:uFillTx/>
              <a:latin typeface="+mj-lt"/>
              <a:ea typeface="+mj-ea"/>
              <a:cs typeface="+mj-cs"/>
            </a:endParaRPr>
          </a:p>
        </p:txBody>
      </p:sp>
      <p:sp>
        <p:nvSpPr>
          <p:cNvPr id="185347" name="文本占位符 185346"/>
          <p:cNvSpPr>
            <a:spLocks noGrp="1"/>
          </p:cNvSpPr>
          <p:nvPr>
            <p:ph type="body" idx="4294967295"/>
          </p:nvPr>
        </p:nvSpPr>
        <p:spPr>
          <a:xfrm>
            <a:off x="1611313" y="1019175"/>
            <a:ext cx="2690813" cy="4576763"/>
          </a:xfrm>
          <a:prstGeom prst="rect">
            <a:avLst/>
          </a:prstGeom>
        </p:spPr>
        <p:txBody>
          <a:bodyPr lIns="59906" tIns="29954" rIns="59906" bIns="29954"/>
          <a:p>
            <a:pPr marL="0" marR="0" indent="0" algn="l" defTabSz="914400" rtl="0" eaLnBrk="1" fontAlgn="auto" latinLnBrk="0" hangingPunct="1">
              <a:lnSpc>
                <a:spcPct val="90000"/>
              </a:lnSpc>
              <a:spcBef>
                <a:spcPts val="0"/>
              </a:spcBef>
              <a:spcAft>
                <a:spcPts val="1000"/>
              </a:spcAft>
              <a:buClrTx/>
              <a:buSzTx/>
              <a:buFont typeface="Arial" panose="020B0604020202020204" pitchFamily="34" charset="0"/>
              <a:buNone/>
            </a:pPr>
            <a:r>
              <a:rPr kumimoji="0" lang="en-US" altLang="zh-CN" sz="1835" b="0" i="0" u="none" strike="noStrike" kern="1200" cap="none" spc="150" normalizeH="0" baseline="0" noProof="1" dirty="0">
                <a:solidFill>
                  <a:schemeClr val="tx1"/>
                </a:solidFill>
                <a:uFillTx/>
                <a:latin typeface="+mn-lt"/>
                <a:ea typeface="+mn-ea"/>
                <a:cs typeface="+mn-cs"/>
              </a:rPr>
              <a:t>1.</a:t>
            </a:r>
            <a:r>
              <a:rPr kumimoji="0" lang="zh-CN" altLang="en-US" sz="1835" b="0" i="0" u="none" strike="noStrike" kern="1200" cap="none" spc="150" normalizeH="0" baseline="0" noProof="1" dirty="0">
                <a:solidFill>
                  <a:schemeClr val="tx1"/>
                </a:solidFill>
                <a:uFillTx/>
                <a:latin typeface="+mn-lt"/>
                <a:ea typeface="+mn-ea"/>
                <a:cs typeface="+mn-cs"/>
              </a:rPr>
              <a:t>无防护 </a:t>
            </a:r>
            <a:endParaRPr kumimoji="0" lang="zh-CN" altLang="en-US" sz="1835" b="0" i="0" u="none" strike="noStrike" kern="1200" cap="none" spc="150" normalizeH="0" baseline="0" noProof="1" dirty="0">
              <a:solidFill>
                <a:schemeClr val="tx1"/>
              </a:solidFill>
              <a:uFillTx/>
              <a:latin typeface="+mn-lt"/>
              <a:ea typeface="+mn-ea"/>
              <a:cs typeface="+mn-cs"/>
            </a:endParaRPr>
          </a:p>
          <a:p>
            <a:pPr marL="0" marR="0" indent="0" algn="l" defTabSz="914400" rtl="0" eaLnBrk="1" fontAlgn="auto" latinLnBrk="0" hangingPunct="1">
              <a:lnSpc>
                <a:spcPct val="90000"/>
              </a:lnSpc>
              <a:spcBef>
                <a:spcPts val="0"/>
              </a:spcBef>
              <a:spcAft>
                <a:spcPts val="1000"/>
              </a:spcAft>
              <a:buClrTx/>
              <a:buSzTx/>
              <a:buFont typeface="Arial" panose="020B0604020202020204" pitchFamily="34" charset="0"/>
              <a:buNone/>
            </a:pPr>
            <a:r>
              <a:rPr kumimoji="0" lang="en-US" altLang="zh-CN" sz="1835" b="0" i="0" u="none" strike="noStrike" kern="1200" cap="none" spc="150" normalizeH="0" baseline="0" noProof="1" dirty="0">
                <a:solidFill>
                  <a:schemeClr val="tx1"/>
                </a:solidFill>
                <a:uFillTx/>
                <a:latin typeface="+mn-lt"/>
                <a:ea typeface="+mn-ea"/>
                <a:cs typeface="+mn-cs"/>
              </a:rPr>
              <a:t>1.1.</a:t>
            </a:r>
            <a:r>
              <a:rPr kumimoji="0" lang="zh-CN" altLang="en-US" sz="1835" b="0" i="0" u="none" strike="noStrike" kern="1200" cap="none" spc="150" normalizeH="0" baseline="0" noProof="1" dirty="0">
                <a:solidFill>
                  <a:schemeClr val="tx1"/>
                </a:solidFill>
                <a:uFillTx/>
                <a:latin typeface="+mn-lt"/>
                <a:ea typeface="+mn-ea"/>
                <a:cs typeface="+mn-cs"/>
              </a:rPr>
              <a:t>无防护罩 </a:t>
            </a:r>
            <a:endParaRPr kumimoji="0" lang="zh-CN" altLang="en-US" sz="1835" b="0" i="0" u="none" strike="noStrike" kern="1200" cap="none" spc="150" normalizeH="0" baseline="0" noProof="1" dirty="0">
              <a:solidFill>
                <a:schemeClr val="tx1"/>
              </a:solidFill>
              <a:uFillTx/>
              <a:latin typeface="+mn-lt"/>
              <a:ea typeface="+mn-ea"/>
              <a:cs typeface="+mn-cs"/>
            </a:endParaRPr>
          </a:p>
          <a:p>
            <a:pPr marL="0" marR="0" indent="0" algn="l" defTabSz="914400" rtl="0" eaLnBrk="1" fontAlgn="auto" latinLnBrk="0" hangingPunct="1">
              <a:lnSpc>
                <a:spcPct val="90000"/>
              </a:lnSpc>
              <a:spcBef>
                <a:spcPts val="0"/>
              </a:spcBef>
              <a:spcAft>
                <a:spcPts val="1000"/>
              </a:spcAft>
              <a:buClrTx/>
              <a:buSzTx/>
              <a:buFont typeface="Arial" panose="020B0604020202020204" pitchFamily="34" charset="0"/>
              <a:buNone/>
            </a:pPr>
            <a:r>
              <a:rPr kumimoji="0" lang="en-US" altLang="zh-CN" sz="1835" b="0" i="0" u="none" strike="noStrike" kern="1200" cap="none" spc="150" normalizeH="0" baseline="0" noProof="1" dirty="0">
                <a:solidFill>
                  <a:schemeClr val="tx1"/>
                </a:solidFill>
                <a:uFillTx/>
                <a:latin typeface="+mn-lt"/>
                <a:ea typeface="+mn-ea"/>
                <a:cs typeface="+mn-cs"/>
              </a:rPr>
              <a:t>1.2.</a:t>
            </a:r>
            <a:r>
              <a:rPr kumimoji="0" lang="zh-CN" altLang="en-US" sz="1835" b="0" i="0" u="none" strike="noStrike" kern="1200" cap="none" spc="150" normalizeH="0" baseline="0" noProof="1" dirty="0">
                <a:solidFill>
                  <a:schemeClr val="tx1"/>
                </a:solidFill>
                <a:uFillTx/>
                <a:latin typeface="+mn-lt"/>
                <a:ea typeface="+mn-ea"/>
                <a:cs typeface="+mn-cs"/>
              </a:rPr>
              <a:t>无安全保险装置 </a:t>
            </a:r>
            <a:endParaRPr kumimoji="0" lang="zh-CN" altLang="en-US" sz="1835" b="0" i="0" u="none" strike="noStrike" kern="1200" cap="none" spc="150" normalizeH="0" baseline="0" noProof="1" dirty="0">
              <a:solidFill>
                <a:schemeClr val="tx1"/>
              </a:solidFill>
              <a:uFillTx/>
              <a:latin typeface="+mn-lt"/>
              <a:ea typeface="+mn-ea"/>
              <a:cs typeface="+mn-cs"/>
            </a:endParaRPr>
          </a:p>
          <a:p>
            <a:pPr marL="0" marR="0" indent="0" algn="l" defTabSz="914400" rtl="0" eaLnBrk="1" fontAlgn="auto" latinLnBrk="0" hangingPunct="1">
              <a:lnSpc>
                <a:spcPct val="90000"/>
              </a:lnSpc>
              <a:spcBef>
                <a:spcPts val="0"/>
              </a:spcBef>
              <a:spcAft>
                <a:spcPts val="1000"/>
              </a:spcAft>
              <a:buClrTx/>
              <a:buSzTx/>
              <a:buFont typeface="Arial" panose="020B0604020202020204" pitchFamily="34" charset="0"/>
              <a:buNone/>
            </a:pPr>
            <a:r>
              <a:rPr kumimoji="0" lang="en-US" altLang="zh-CN" sz="1835" b="0" i="0" u="none" strike="noStrike" kern="1200" cap="none" spc="150" normalizeH="0" baseline="0" noProof="1" dirty="0">
                <a:solidFill>
                  <a:schemeClr val="tx1"/>
                </a:solidFill>
                <a:uFillTx/>
                <a:latin typeface="+mn-lt"/>
                <a:ea typeface="+mn-ea"/>
                <a:cs typeface="+mn-cs"/>
              </a:rPr>
              <a:t>1.3.</a:t>
            </a:r>
            <a:r>
              <a:rPr kumimoji="0" lang="zh-CN" altLang="en-US" sz="1835" b="0" i="0" u="none" strike="noStrike" kern="1200" cap="none" spc="150" normalizeH="0" baseline="0" noProof="1" dirty="0">
                <a:solidFill>
                  <a:schemeClr val="tx1"/>
                </a:solidFill>
                <a:uFillTx/>
                <a:latin typeface="+mn-lt"/>
                <a:ea typeface="+mn-ea"/>
                <a:cs typeface="+mn-cs"/>
              </a:rPr>
              <a:t>无报警装置 </a:t>
            </a:r>
            <a:endParaRPr kumimoji="0" lang="zh-CN" altLang="en-US" sz="1835" b="0" i="0" u="none" strike="noStrike" kern="1200" cap="none" spc="150" normalizeH="0" baseline="0" noProof="1" dirty="0">
              <a:solidFill>
                <a:schemeClr val="tx1"/>
              </a:solidFill>
              <a:uFillTx/>
              <a:latin typeface="+mn-lt"/>
              <a:ea typeface="+mn-ea"/>
              <a:cs typeface="+mn-cs"/>
            </a:endParaRPr>
          </a:p>
          <a:p>
            <a:pPr marL="0" marR="0" indent="0" algn="l" defTabSz="914400" rtl="0" eaLnBrk="1" fontAlgn="auto" latinLnBrk="0" hangingPunct="1">
              <a:lnSpc>
                <a:spcPct val="90000"/>
              </a:lnSpc>
              <a:spcBef>
                <a:spcPts val="0"/>
              </a:spcBef>
              <a:spcAft>
                <a:spcPts val="1000"/>
              </a:spcAft>
              <a:buClrTx/>
              <a:buSzTx/>
              <a:buFont typeface="Arial" panose="020B0604020202020204" pitchFamily="34" charset="0"/>
              <a:buNone/>
            </a:pPr>
            <a:r>
              <a:rPr kumimoji="0" lang="en-US" altLang="zh-CN" sz="1835" b="0" i="0" u="none" strike="noStrike" kern="1200" cap="none" spc="150" normalizeH="0" baseline="0" noProof="1" dirty="0">
                <a:solidFill>
                  <a:schemeClr val="tx1"/>
                </a:solidFill>
                <a:uFillTx/>
                <a:latin typeface="+mn-lt"/>
                <a:ea typeface="+mn-ea"/>
                <a:cs typeface="+mn-cs"/>
              </a:rPr>
              <a:t>1.4.</a:t>
            </a:r>
            <a:r>
              <a:rPr kumimoji="0" lang="zh-CN" altLang="en-US" sz="1835" b="0" i="0" u="none" strike="noStrike" kern="1200" cap="none" spc="150" normalizeH="0" baseline="0" noProof="1" dirty="0">
                <a:solidFill>
                  <a:schemeClr val="tx1"/>
                </a:solidFill>
                <a:uFillTx/>
                <a:latin typeface="+mn-lt"/>
                <a:ea typeface="+mn-ea"/>
                <a:cs typeface="+mn-cs"/>
              </a:rPr>
              <a:t>无安全标志 </a:t>
            </a:r>
            <a:endParaRPr kumimoji="0" lang="zh-CN" altLang="en-US" sz="1835" b="0" i="0" u="none" strike="noStrike" kern="1200" cap="none" spc="150" normalizeH="0" baseline="0" noProof="1" dirty="0">
              <a:solidFill>
                <a:schemeClr val="tx1"/>
              </a:solidFill>
              <a:uFillTx/>
              <a:latin typeface="+mn-lt"/>
              <a:ea typeface="+mn-ea"/>
              <a:cs typeface="+mn-cs"/>
            </a:endParaRPr>
          </a:p>
          <a:p>
            <a:pPr marL="0" marR="0" indent="0" algn="l" defTabSz="914400" rtl="0" eaLnBrk="1" fontAlgn="auto" latinLnBrk="0" hangingPunct="1">
              <a:lnSpc>
                <a:spcPct val="90000"/>
              </a:lnSpc>
              <a:spcBef>
                <a:spcPts val="0"/>
              </a:spcBef>
              <a:spcAft>
                <a:spcPts val="1000"/>
              </a:spcAft>
              <a:buClrTx/>
              <a:buSzTx/>
              <a:buFont typeface="Arial" panose="020B0604020202020204" pitchFamily="34" charset="0"/>
              <a:buNone/>
            </a:pPr>
            <a:r>
              <a:rPr kumimoji="0" lang="en-US" altLang="zh-CN" sz="1835" b="0" i="0" u="none" strike="noStrike" kern="1200" cap="none" spc="150" normalizeH="0" baseline="0" noProof="1" dirty="0">
                <a:solidFill>
                  <a:schemeClr val="tx1"/>
                </a:solidFill>
                <a:uFillTx/>
                <a:latin typeface="+mn-lt"/>
                <a:ea typeface="+mn-ea"/>
                <a:cs typeface="+mn-cs"/>
              </a:rPr>
              <a:t>1.5.</a:t>
            </a:r>
            <a:r>
              <a:rPr kumimoji="0" lang="zh-CN" altLang="en-US" sz="1835" b="0" i="0" u="none" strike="noStrike" kern="1200" cap="none" spc="150" normalizeH="0" baseline="0" noProof="1" dirty="0">
                <a:solidFill>
                  <a:schemeClr val="tx1"/>
                </a:solidFill>
                <a:uFillTx/>
                <a:latin typeface="+mn-lt"/>
                <a:ea typeface="+mn-ea"/>
                <a:cs typeface="+mn-cs"/>
              </a:rPr>
              <a:t>无护栏、或护栏损坏 </a:t>
            </a:r>
            <a:endParaRPr kumimoji="0" lang="zh-CN" altLang="en-US" sz="1835" b="0" i="0" u="none" strike="noStrike" kern="1200" cap="none" spc="150" normalizeH="0" baseline="0" noProof="1" dirty="0">
              <a:solidFill>
                <a:schemeClr val="tx1"/>
              </a:solidFill>
              <a:uFillTx/>
              <a:latin typeface="+mn-lt"/>
              <a:ea typeface="+mn-ea"/>
              <a:cs typeface="+mn-cs"/>
            </a:endParaRPr>
          </a:p>
          <a:p>
            <a:pPr marL="0" marR="0" indent="0" algn="l" defTabSz="914400" rtl="0" eaLnBrk="1" fontAlgn="auto" latinLnBrk="0" hangingPunct="1">
              <a:lnSpc>
                <a:spcPct val="90000"/>
              </a:lnSpc>
              <a:spcBef>
                <a:spcPts val="0"/>
              </a:spcBef>
              <a:spcAft>
                <a:spcPts val="1000"/>
              </a:spcAft>
              <a:buClrTx/>
              <a:buSzTx/>
              <a:buFont typeface="Arial" panose="020B0604020202020204" pitchFamily="34" charset="0"/>
              <a:buNone/>
            </a:pPr>
            <a:r>
              <a:rPr kumimoji="0" lang="en-US" altLang="zh-CN" sz="1835" b="0" i="0" u="none" strike="noStrike" kern="1200" cap="none" spc="150" normalizeH="0" baseline="0" noProof="1" dirty="0">
                <a:solidFill>
                  <a:schemeClr val="tx1"/>
                </a:solidFill>
                <a:uFillTx/>
                <a:latin typeface="+mn-lt"/>
                <a:ea typeface="+mn-ea"/>
                <a:cs typeface="+mn-cs"/>
              </a:rPr>
              <a:t>1.6.</a:t>
            </a:r>
            <a:r>
              <a:rPr kumimoji="0" lang="zh-CN" altLang="en-US" sz="1835" b="0" i="0" u="none" strike="noStrike" kern="1200" cap="none" spc="150" normalizeH="0" baseline="0" noProof="1" dirty="0">
                <a:solidFill>
                  <a:schemeClr val="tx1"/>
                </a:solidFill>
                <a:uFillTx/>
                <a:latin typeface="+mn-lt"/>
                <a:ea typeface="+mn-ea"/>
                <a:cs typeface="+mn-cs"/>
              </a:rPr>
              <a:t>（电气）未接地 </a:t>
            </a:r>
            <a:endParaRPr kumimoji="0" lang="zh-CN" altLang="en-US" sz="1835" b="0" i="0" u="none" strike="noStrike" kern="1200" cap="none" spc="150" normalizeH="0" baseline="0" noProof="1" dirty="0">
              <a:solidFill>
                <a:schemeClr val="tx1"/>
              </a:solidFill>
              <a:uFillTx/>
              <a:latin typeface="+mn-lt"/>
              <a:ea typeface="+mn-ea"/>
              <a:cs typeface="+mn-cs"/>
            </a:endParaRPr>
          </a:p>
          <a:p>
            <a:pPr marL="0" marR="0" indent="0" algn="l" defTabSz="914400" rtl="0" eaLnBrk="1" fontAlgn="auto" latinLnBrk="0" hangingPunct="1">
              <a:lnSpc>
                <a:spcPct val="90000"/>
              </a:lnSpc>
              <a:spcBef>
                <a:spcPts val="0"/>
              </a:spcBef>
              <a:spcAft>
                <a:spcPts val="1000"/>
              </a:spcAft>
              <a:buClrTx/>
              <a:buSzTx/>
              <a:buFont typeface="Arial" panose="020B0604020202020204" pitchFamily="34" charset="0"/>
              <a:buNone/>
            </a:pPr>
            <a:r>
              <a:rPr kumimoji="0" lang="en-US" altLang="zh-CN" sz="1835" b="0" i="0" u="none" strike="noStrike" kern="1200" cap="none" spc="150" normalizeH="0" baseline="0" noProof="1" dirty="0">
                <a:solidFill>
                  <a:schemeClr val="tx1"/>
                </a:solidFill>
                <a:uFillTx/>
                <a:latin typeface="+mn-lt"/>
                <a:ea typeface="+mn-ea"/>
                <a:cs typeface="+mn-cs"/>
              </a:rPr>
              <a:t>1.7.</a:t>
            </a:r>
            <a:r>
              <a:rPr kumimoji="0" lang="zh-CN" altLang="en-US" sz="1835" b="0" i="0" u="none" strike="noStrike" kern="1200" cap="none" spc="150" normalizeH="0" baseline="0" noProof="1" dirty="0">
                <a:solidFill>
                  <a:schemeClr val="tx1"/>
                </a:solidFill>
                <a:uFillTx/>
                <a:latin typeface="+mn-lt"/>
                <a:ea typeface="+mn-ea"/>
                <a:cs typeface="+mn-cs"/>
              </a:rPr>
              <a:t>绝缘不良 </a:t>
            </a:r>
            <a:endParaRPr kumimoji="0" lang="zh-CN" altLang="en-US" sz="1835" b="0" i="0" u="none" strike="noStrike" kern="1200" cap="none" spc="150" normalizeH="0" baseline="0" noProof="1" dirty="0">
              <a:solidFill>
                <a:schemeClr val="tx1"/>
              </a:solidFill>
              <a:uFillTx/>
              <a:latin typeface="+mn-lt"/>
              <a:ea typeface="+mn-ea"/>
              <a:cs typeface="+mn-cs"/>
            </a:endParaRPr>
          </a:p>
          <a:p>
            <a:pPr marL="0" marR="0" indent="0" algn="l" defTabSz="914400" rtl="0" eaLnBrk="1" fontAlgn="auto" latinLnBrk="0" hangingPunct="1">
              <a:lnSpc>
                <a:spcPct val="90000"/>
              </a:lnSpc>
              <a:spcBef>
                <a:spcPts val="0"/>
              </a:spcBef>
              <a:spcAft>
                <a:spcPts val="1000"/>
              </a:spcAft>
              <a:buClrTx/>
              <a:buSzTx/>
              <a:buFont typeface="Arial" panose="020B0604020202020204" pitchFamily="34" charset="0"/>
              <a:buNone/>
            </a:pPr>
            <a:r>
              <a:rPr kumimoji="0" lang="en-US" altLang="zh-CN" sz="1835" b="0" i="0" u="none" strike="noStrike" kern="1200" cap="none" spc="150" normalizeH="0" baseline="0" noProof="1" dirty="0">
                <a:solidFill>
                  <a:schemeClr val="tx1"/>
                </a:solidFill>
                <a:uFillTx/>
                <a:latin typeface="+mn-lt"/>
                <a:ea typeface="+mn-ea"/>
                <a:cs typeface="+mn-cs"/>
              </a:rPr>
              <a:t>1.8.</a:t>
            </a:r>
            <a:r>
              <a:rPr kumimoji="0" lang="zh-CN" altLang="en-US" sz="1835" b="0" i="0" u="none" strike="noStrike" kern="1200" cap="none" spc="150" normalizeH="0" baseline="0" noProof="1" dirty="0">
                <a:solidFill>
                  <a:schemeClr val="tx1"/>
                </a:solidFill>
                <a:uFillTx/>
                <a:latin typeface="+mn-lt"/>
                <a:ea typeface="+mn-ea"/>
                <a:cs typeface="+mn-cs"/>
              </a:rPr>
              <a:t>局扇无消音系统、噪声大 </a:t>
            </a:r>
            <a:endParaRPr kumimoji="0" lang="zh-CN" altLang="en-US" sz="1835" b="0" i="0" u="none" strike="noStrike" kern="1200" cap="none" spc="150" normalizeH="0" baseline="0" noProof="1" dirty="0">
              <a:solidFill>
                <a:schemeClr val="tx1"/>
              </a:solidFill>
              <a:uFillTx/>
              <a:latin typeface="+mn-lt"/>
              <a:ea typeface="+mn-ea"/>
              <a:cs typeface="+mn-cs"/>
            </a:endParaRPr>
          </a:p>
          <a:p>
            <a:pPr marL="0" marR="0" indent="0" algn="l" defTabSz="914400" rtl="0" eaLnBrk="1" fontAlgn="auto" latinLnBrk="0" hangingPunct="1">
              <a:lnSpc>
                <a:spcPct val="90000"/>
              </a:lnSpc>
              <a:spcBef>
                <a:spcPts val="0"/>
              </a:spcBef>
              <a:spcAft>
                <a:spcPts val="1000"/>
              </a:spcAft>
              <a:buClrTx/>
              <a:buSzTx/>
              <a:buFont typeface="Arial" panose="020B0604020202020204" pitchFamily="34" charset="0"/>
              <a:buNone/>
            </a:pPr>
            <a:r>
              <a:rPr kumimoji="0" lang="en-US" altLang="zh-CN" sz="1835" b="0" i="0" u="none" strike="noStrike" kern="1200" cap="none" spc="150" normalizeH="0" baseline="0" noProof="1" dirty="0">
                <a:solidFill>
                  <a:schemeClr val="tx1"/>
                </a:solidFill>
                <a:uFillTx/>
                <a:latin typeface="+mn-lt"/>
                <a:ea typeface="+mn-ea"/>
                <a:cs typeface="+mn-cs"/>
              </a:rPr>
              <a:t>1.9.</a:t>
            </a:r>
            <a:r>
              <a:rPr kumimoji="0" lang="zh-CN" altLang="en-US" sz="1835" b="0" i="0" u="none" strike="noStrike" kern="1200" cap="none" spc="150" normalizeH="0" baseline="0" noProof="1" dirty="0">
                <a:solidFill>
                  <a:schemeClr val="tx1"/>
                </a:solidFill>
                <a:uFillTx/>
                <a:latin typeface="+mn-lt"/>
                <a:ea typeface="+mn-ea"/>
                <a:cs typeface="+mn-cs"/>
              </a:rPr>
              <a:t>危房内作业 </a:t>
            </a:r>
            <a:endParaRPr kumimoji="0" lang="zh-CN" altLang="en-US" sz="1835" b="0" i="0" u="none" strike="noStrike" kern="1200" cap="none" spc="150" normalizeH="0" baseline="0" noProof="1" dirty="0">
              <a:solidFill>
                <a:schemeClr val="tx1"/>
              </a:solidFill>
              <a:uFillTx/>
              <a:latin typeface="+mn-lt"/>
              <a:ea typeface="+mn-ea"/>
              <a:cs typeface="+mn-cs"/>
            </a:endParaRPr>
          </a:p>
          <a:p>
            <a:pPr marL="0" marR="0" indent="0" algn="l" defTabSz="914400" rtl="0" eaLnBrk="1" fontAlgn="auto" latinLnBrk="0" hangingPunct="1">
              <a:lnSpc>
                <a:spcPct val="90000"/>
              </a:lnSpc>
              <a:spcBef>
                <a:spcPts val="0"/>
              </a:spcBef>
              <a:spcAft>
                <a:spcPts val="1000"/>
              </a:spcAft>
              <a:buClrTx/>
              <a:buSzTx/>
              <a:buFont typeface="Arial" panose="020B0604020202020204" pitchFamily="34" charset="0"/>
              <a:buNone/>
            </a:pPr>
            <a:r>
              <a:rPr kumimoji="0" lang="en-US" altLang="zh-CN" sz="1835" b="0" i="0" u="none" strike="noStrike" kern="1200" cap="none" spc="150" normalizeH="0" baseline="0" noProof="1" dirty="0">
                <a:solidFill>
                  <a:schemeClr val="tx1"/>
                </a:solidFill>
                <a:uFillTx/>
                <a:latin typeface="+mn-lt"/>
                <a:ea typeface="+mn-ea"/>
                <a:cs typeface="+mn-cs"/>
              </a:rPr>
              <a:t>1.10</a:t>
            </a:r>
            <a:r>
              <a:rPr kumimoji="0" lang="zh-CN" altLang="en-US" sz="1835" b="0" i="0" u="none" strike="noStrike" kern="1200" cap="none" spc="150" normalizeH="0" baseline="0" noProof="1" dirty="0">
                <a:solidFill>
                  <a:schemeClr val="tx1"/>
                </a:solidFill>
                <a:uFillTx/>
                <a:latin typeface="+mn-lt"/>
                <a:ea typeface="+mn-ea"/>
                <a:cs typeface="+mn-cs"/>
              </a:rPr>
              <a:t>未安装防止</a:t>
            </a:r>
            <a:r>
              <a:rPr kumimoji="0" lang="en-US" altLang="zh-CN" sz="1835" b="0" i="0" u="none" strike="noStrike" kern="1200" cap="none" spc="150" normalizeH="0" baseline="0" noProof="1" dirty="0">
                <a:solidFill>
                  <a:schemeClr val="tx1"/>
                </a:solidFill>
                <a:uFillTx/>
                <a:latin typeface="+mn-lt"/>
                <a:ea typeface="+mn-ea"/>
                <a:cs typeface="+mn-cs"/>
              </a:rPr>
              <a:t>"</a:t>
            </a:r>
            <a:r>
              <a:rPr kumimoji="0" lang="zh-CN" altLang="en-US" sz="1835" b="0" i="0" u="none" strike="noStrike" kern="1200" cap="none" spc="150" normalizeH="0" baseline="0" noProof="1" dirty="0">
                <a:solidFill>
                  <a:schemeClr val="tx1"/>
                </a:solidFill>
                <a:uFillTx/>
                <a:latin typeface="+mn-lt"/>
                <a:ea typeface="+mn-ea"/>
                <a:cs typeface="+mn-cs"/>
              </a:rPr>
              <a:t>跑车</a:t>
            </a:r>
            <a:r>
              <a:rPr kumimoji="0" lang="en-US" altLang="zh-CN" sz="1835" b="0" i="0" u="none" strike="noStrike" kern="1200" cap="none" spc="150" normalizeH="0" baseline="0" noProof="1" dirty="0">
                <a:solidFill>
                  <a:schemeClr val="tx1"/>
                </a:solidFill>
                <a:uFillTx/>
                <a:latin typeface="+mn-lt"/>
                <a:ea typeface="+mn-ea"/>
                <a:cs typeface="+mn-cs"/>
              </a:rPr>
              <a:t>"</a:t>
            </a:r>
            <a:r>
              <a:rPr kumimoji="0" lang="zh-CN" altLang="en-US" sz="1835" b="0" i="0" u="none" strike="noStrike" kern="1200" cap="none" spc="150" normalizeH="0" baseline="0" noProof="1" dirty="0">
                <a:solidFill>
                  <a:schemeClr val="tx1"/>
                </a:solidFill>
                <a:uFillTx/>
                <a:latin typeface="+mn-lt"/>
                <a:ea typeface="+mn-ea"/>
                <a:cs typeface="+mn-cs"/>
              </a:rPr>
              <a:t>的挡车器或档车栏 </a:t>
            </a:r>
            <a:endParaRPr kumimoji="0" lang="zh-CN" altLang="en-US" sz="1835" b="0" i="0" u="none" strike="noStrike" kern="1200" cap="none" spc="150" normalizeH="0" baseline="0" noProof="1" dirty="0">
              <a:solidFill>
                <a:schemeClr val="tx1"/>
              </a:solidFill>
              <a:uFillTx/>
              <a:latin typeface="+mn-lt"/>
              <a:ea typeface="+mn-ea"/>
              <a:cs typeface="+mn-cs"/>
            </a:endParaRPr>
          </a:p>
          <a:p>
            <a:pPr marL="0" marR="0" indent="0" algn="l" defTabSz="914400" rtl="0" eaLnBrk="1" fontAlgn="auto" latinLnBrk="0" hangingPunct="1">
              <a:lnSpc>
                <a:spcPct val="90000"/>
              </a:lnSpc>
              <a:spcBef>
                <a:spcPts val="0"/>
              </a:spcBef>
              <a:spcAft>
                <a:spcPts val="1000"/>
              </a:spcAft>
              <a:buClrTx/>
              <a:buSzTx/>
              <a:buFont typeface="Arial" panose="020B0604020202020204" pitchFamily="34" charset="0"/>
              <a:buNone/>
            </a:pPr>
            <a:r>
              <a:rPr kumimoji="0" lang="en-US" altLang="zh-CN" sz="1835" b="0" i="0" u="none" strike="noStrike" kern="1200" cap="none" spc="150" normalizeH="0" baseline="0" noProof="1" dirty="0">
                <a:solidFill>
                  <a:schemeClr val="tx1"/>
                </a:solidFill>
                <a:uFillTx/>
                <a:latin typeface="+mn-lt"/>
                <a:ea typeface="+mn-ea"/>
                <a:cs typeface="+mn-cs"/>
              </a:rPr>
              <a:t>1.11.</a:t>
            </a:r>
            <a:r>
              <a:rPr kumimoji="0" lang="zh-CN" altLang="en-US" sz="1835" b="0" i="0" u="none" strike="noStrike" kern="1200" cap="none" spc="150" normalizeH="0" baseline="0" noProof="1" dirty="0">
                <a:solidFill>
                  <a:schemeClr val="tx1"/>
                </a:solidFill>
                <a:uFillTx/>
                <a:latin typeface="+mn-lt"/>
                <a:ea typeface="+mn-ea"/>
                <a:cs typeface="+mn-cs"/>
              </a:rPr>
              <a:t>其它 </a:t>
            </a:r>
            <a:endParaRPr kumimoji="0" lang="zh-CN" altLang="en-US" sz="1835" b="0" i="0" u="none" strike="noStrike" kern="1200" cap="none" spc="150" normalizeH="0" baseline="0" noProof="1" dirty="0">
              <a:solidFill>
                <a:schemeClr val="tx1"/>
              </a:solidFill>
              <a:uFillTx/>
              <a:latin typeface="+mn-lt"/>
              <a:ea typeface="+mn-ea"/>
              <a:cs typeface="+mn-cs"/>
            </a:endParaRPr>
          </a:p>
          <a:p>
            <a:pPr marL="0" marR="0" indent="0" algn="l" defTabSz="914400" rtl="0" eaLnBrk="1" fontAlgn="auto" latinLnBrk="0" hangingPunct="1">
              <a:lnSpc>
                <a:spcPct val="90000"/>
              </a:lnSpc>
              <a:spcBef>
                <a:spcPts val="0"/>
              </a:spcBef>
              <a:spcAft>
                <a:spcPts val="1000"/>
              </a:spcAft>
              <a:buClrTx/>
              <a:buSzTx/>
              <a:buFont typeface="Arial" panose="020B0604020202020204" pitchFamily="34" charset="0"/>
              <a:buNone/>
            </a:pPr>
            <a:endParaRPr kumimoji="0" lang="zh-CN" altLang="en-US" sz="1835" b="0" i="0" u="none" strike="noStrike" kern="1200" cap="none" spc="150" normalizeH="0" baseline="0" noProof="1" dirty="0">
              <a:solidFill>
                <a:schemeClr val="tx1"/>
              </a:solidFill>
              <a:uFillTx/>
              <a:latin typeface="+mn-lt"/>
              <a:ea typeface="+mn-ea"/>
              <a:cs typeface="+mn-cs"/>
            </a:endParaRPr>
          </a:p>
        </p:txBody>
      </p:sp>
      <p:sp>
        <p:nvSpPr>
          <p:cNvPr id="185348" name="矩形 185347"/>
          <p:cNvSpPr/>
          <p:nvPr/>
        </p:nvSpPr>
        <p:spPr>
          <a:xfrm>
            <a:off x="6280150" y="1019175"/>
            <a:ext cx="2641600" cy="4530725"/>
          </a:xfrm>
          <a:prstGeom prst="rect">
            <a:avLst/>
          </a:prstGeom>
          <a:noFill/>
          <a:ln w="9525">
            <a:noFill/>
          </a:ln>
        </p:spPr>
        <p:txBody>
          <a:bodyPr lIns="59906" tIns="29954" rIns="59906" bIns="29954"/>
          <a:lstStyle>
            <a:lvl1pPr marL="344805" lvl="0" indent="-344805" algn="l" defTabSz="913130" rtl="0" eaLnBrk="1" fontAlgn="base" latinLnBrk="0" hangingPunct="1">
              <a:lnSpc>
                <a:spcPct val="100000"/>
              </a:lnSpc>
              <a:spcBef>
                <a:spcPct val="20000"/>
              </a:spcBef>
              <a:spcAft>
                <a:spcPct val="0"/>
              </a:spcAft>
              <a:buClr>
                <a:srgbClr val="0595D4"/>
              </a:buClr>
              <a:buChar char="•"/>
              <a:defRPr sz="32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Char char="–"/>
              <a:defRPr sz="24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Char char="•"/>
              <a:defRPr sz="24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Char char="–"/>
              <a:defRPr sz="24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Char char="»"/>
              <a:defRPr sz="2400" b="0" i="0" u="none" kern="1200" baseline="0">
                <a:solidFill>
                  <a:srgbClr val="5B161B"/>
                </a:solidFill>
                <a:latin typeface="黑体" panose="02010609060101010101" pitchFamily="2" charset="-122"/>
                <a:ea typeface="黑体" panose="02010609060101010101" pitchFamily="2" charset="-122"/>
              </a:defRPr>
            </a:lvl5pPr>
          </a:lstStyle>
          <a:p>
            <a:pPr marL="0" lvl="0" indent="0" fontAlgn="base">
              <a:buNone/>
            </a:pPr>
            <a:r>
              <a:rPr lang="en-US" altLang="zh-CN" sz="1835" strike="noStrike" noProof="1">
                <a:latin typeface="微软雅黑" panose="020B0503020204020204" charset="-122"/>
                <a:ea typeface="微软雅黑" panose="020B0503020204020204" charset="-122"/>
                <a:cs typeface="微软雅黑" panose="020B0503020204020204" charset="-122"/>
              </a:rPr>
              <a:t>2.</a:t>
            </a:r>
            <a:r>
              <a:rPr lang="zh-CN" altLang="en-US" sz="1835" strike="noStrike" noProof="1">
                <a:latin typeface="微软雅黑" panose="020B0503020204020204" charset="-122"/>
                <a:ea typeface="微软雅黑" panose="020B0503020204020204" charset="-122"/>
                <a:cs typeface="微软雅黑" panose="020B0503020204020204" charset="-122"/>
              </a:rPr>
              <a:t>防护不当 </a:t>
            </a:r>
            <a:endParaRPr lang="zh-CN" altLang="en-US" sz="1835" strike="noStrike" noProof="1">
              <a:latin typeface="微软雅黑" panose="020B0503020204020204" charset="-122"/>
              <a:ea typeface="微软雅黑" panose="020B0503020204020204" charset="-122"/>
              <a:cs typeface="微软雅黑" panose="020B0503020204020204" charset="-122"/>
            </a:endParaRPr>
          </a:p>
          <a:p>
            <a:pPr marL="0" lvl="0" indent="0" fontAlgn="base">
              <a:buNone/>
            </a:pPr>
            <a:r>
              <a:rPr lang="en-US" altLang="zh-CN" sz="1835" strike="noStrike" noProof="1">
                <a:latin typeface="微软雅黑" panose="020B0503020204020204" charset="-122"/>
                <a:ea typeface="微软雅黑" panose="020B0503020204020204" charset="-122"/>
                <a:cs typeface="微软雅黑" panose="020B0503020204020204" charset="-122"/>
              </a:rPr>
              <a:t>2.1.</a:t>
            </a:r>
            <a:r>
              <a:rPr lang="zh-CN" altLang="en-US" sz="1835" strike="noStrike" noProof="1">
                <a:latin typeface="微软雅黑" panose="020B0503020204020204" charset="-122"/>
                <a:ea typeface="微软雅黑" panose="020B0503020204020204" charset="-122"/>
                <a:cs typeface="微软雅黑" panose="020B0503020204020204" charset="-122"/>
              </a:rPr>
              <a:t>防护罩未在适当位置 </a:t>
            </a:r>
            <a:endParaRPr lang="zh-CN" altLang="en-US" sz="1835" strike="noStrike" noProof="1">
              <a:latin typeface="微软雅黑" panose="020B0503020204020204" charset="-122"/>
              <a:ea typeface="微软雅黑" panose="020B0503020204020204" charset="-122"/>
              <a:cs typeface="微软雅黑" panose="020B0503020204020204" charset="-122"/>
            </a:endParaRPr>
          </a:p>
          <a:p>
            <a:pPr marL="0" lvl="0" indent="0" fontAlgn="base">
              <a:buNone/>
            </a:pPr>
            <a:r>
              <a:rPr lang="en-US" altLang="zh-CN" sz="1835" strike="noStrike" noProof="1">
                <a:latin typeface="微软雅黑" panose="020B0503020204020204" charset="-122"/>
                <a:ea typeface="微软雅黑" panose="020B0503020204020204" charset="-122"/>
                <a:cs typeface="微软雅黑" panose="020B0503020204020204" charset="-122"/>
              </a:rPr>
              <a:t>2.2.</a:t>
            </a:r>
            <a:r>
              <a:rPr lang="zh-CN" altLang="en-US" sz="1835" strike="noStrike" noProof="1">
                <a:latin typeface="微软雅黑" panose="020B0503020204020204" charset="-122"/>
                <a:ea typeface="微软雅黑" panose="020B0503020204020204" charset="-122"/>
                <a:cs typeface="微软雅黑" panose="020B0503020204020204" charset="-122"/>
              </a:rPr>
              <a:t>防护装置调整不当 </a:t>
            </a:r>
            <a:endParaRPr lang="zh-CN" altLang="en-US" sz="1835" strike="noStrike" noProof="1">
              <a:latin typeface="微软雅黑" panose="020B0503020204020204" charset="-122"/>
              <a:ea typeface="微软雅黑" panose="020B0503020204020204" charset="-122"/>
              <a:cs typeface="微软雅黑" panose="020B0503020204020204" charset="-122"/>
            </a:endParaRPr>
          </a:p>
          <a:p>
            <a:pPr marL="0" lvl="0" indent="0" fontAlgn="base">
              <a:buNone/>
            </a:pPr>
            <a:r>
              <a:rPr lang="en-US" altLang="zh-CN" sz="1835" strike="noStrike" noProof="1">
                <a:latin typeface="微软雅黑" panose="020B0503020204020204" charset="-122"/>
                <a:ea typeface="微软雅黑" panose="020B0503020204020204" charset="-122"/>
                <a:cs typeface="微软雅黑" panose="020B0503020204020204" charset="-122"/>
              </a:rPr>
              <a:t>2.3.</a:t>
            </a:r>
            <a:r>
              <a:rPr lang="zh-CN" altLang="en-US" sz="1835" strike="noStrike" noProof="1">
                <a:latin typeface="微软雅黑" panose="020B0503020204020204" charset="-122"/>
                <a:ea typeface="微软雅黑" panose="020B0503020204020204" charset="-122"/>
                <a:cs typeface="微软雅黑" panose="020B0503020204020204" charset="-122"/>
              </a:rPr>
              <a:t>坑道掘进、隧道开凿支撑不当 </a:t>
            </a:r>
            <a:endParaRPr lang="zh-CN" altLang="en-US" sz="1835" strike="noStrike" noProof="1">
              <a:latin typeface="微软雅黑" panose="020B0503020204020204" charset="-122"/>
              <a:ea typeface="微软雅黑" panose="020B0503020204020204" charset="-122"/>
              <a:cs typeface="微软雅黑" panose="020B0503020204020204" charset="-122"/>
            </a:endParaRPr>
          </a:p>
          <a:p>
            <a:pPr marL="0" lvl="0" indent="0" fontAlgn="base">
              <a:buNone/>
            </a:pPr>
            <a:r>
              <a:rPr lang="en-US" altLang="zh-CN" sz="1835" strike="noStrike" noProof="1">
                <a:latin typeface="微软雅黑" panose="020B0503020204020204" charset="-122"/>
                <a:ea typeface="微软雅黑" panose="020B0503020204020204" charset="-122"/>
                <a:cs typeface="微软雅黑" panose="020B0503020204020204" charset="-122"/>
              </a:rPr>
              <a:t>2.4.</a:t>
            </a:r>
            <a:r>
              <a:rPr lang="zh-CN" altLang="en-US" sz="1835" strike="noStrike" noProof="1">
                <a:latin typeface="微软雅黑" panose="020B0503020204020204" charset="-122"/>
                <a:ea typeface="微软雅黑" panose="020B0503020204020204" charset="-122"/>
                <a:cs typeface="微软雅黑" panose="020B0503020204020204" charset="-122"/>
              </a:rPr>
              <a:t>防爆装置不当 </a:t>
            </a:r>
            <a:endParaRPr lang="zh-CN" altLang="en-US" sz="1835" strike="noStrike" noProof="1">
              <a:latin typeface="微软雅黑" panose="020B0503020204020204" charset="-122"/>
              <a:ea typeface="微软雅黑" panose="020B0503020204020204" charset="-122"/>
              <a:cs typeface="微软雅黑" panose="020B0503020204020204" charset="-122"/>
            </a:endParaRPr>
          </a:p>
          <a:p>
            <a:pPr marL="0" lvl="0" indent="0" fontAlgn="base">
              <a:buNone/>
            </a:pPr>
            <a:r>
              <a:rPr lang="en-US" altLang="zh-CN" sz="1835" strike="noStrike" noProof="1">
                <a:latin typeface="微软雅黑" panose="020B0503020204020204" charset="-122"/>
                <a:ea typeface="微软雅黑" panose="020B0503020204020204" charset="-122"/>
                <a:cs typeface="微软雅黑" panose="020B0503020204020204" charset="-122"/>
              </a:rPr>
              <a:t>2.5.</a:t>
            </a:r>
            <a:r>
              <a:rPr lang="zh-CN" altLang="en-US" sz="1835" strike="noStrike" noProof="1">
                <a:latin typeface="微软雅黑" panose="020B0503020204020204" charset="-122"/>
                <a:ea typeface="微软雅黑" panose="020B0503020204020204" charset="-122"/>
                <a:cs typeface="微软雅黑" panose="020B0503020204020204" charset="-122"/>
              </a:rPr>
              <a:t>采仗、集材作业安全距离不够 </a:t>
            </a:r>
            <a:endParaRPr lang="zh-CN" altLang="en-US" sz="1835" strike="noStrike" noProof="1">
              <a:latin typeface="微软雅黑" panose="020B0503020204020204" charset="-122"/>
              <a:ea typeface="微软雅黑" panose="020B0503020204020204" charset="-122"/>
              <a:cs typeface="微软雅黑" panose="020B0503020204020204" charset="-122"/>
            </a:endParaRPr>
          </a:p>
          <a:p>
            <a:pPr marL="0" lvl="0" indent="0" fontAlgn="base">
              <a:buNone/>
            </a:pPr>
            <a:r>
              <a:rPr lang="en-US" altLang="zh-CN" sz="1835" strike="noStrike" noProof="1">
                <a:latin typeface="微软雅黑" panose="020B0503020204020204" charset="-122"/>
                <a:ea typeface="微软雅黑" panose="020B0503020204020204" charset="-122"/>
                <a:cs typeface="微软雅黑" panose="020B0503020204020204" charset="-122"/>
              </a:rPr>
              <a:t>2.6.</a:t>
            </a:r>
            <a:r>
              <a:rPr lang="zh-CN" altLang="en-US" sz="1835" strike="noStrike" noProof="1">
                <a:latin typeface="微软雅黑" panose="020B0503020204020204" charset="-122"/>
                <a:ea typeface="微软雅黑" panose="020B0503020204020204" charset="-122"/>
                <a:cs typeface="微软雅黑" panose="020B0503020204020204" charset="-122"/>
              </a:rPr>
              <a:t>放炮作业隐蔽所有缺陷 </a:t>
            </a:r>
            <a:endParaRPr lang="zh-CN" altLang="en-US" sz="1835" strike="noStrike" noProof="1">
              <a:latin typeface="微软雅黑" panose="020B0503020204020204" charset="-122"/>
              <a:ea typeface="微软雅黑" panose="020B0503020204020204" charset="-122"/>
              <a:cs typeface="微软雅黑" panose="020B0503020204020204" charset="-122"/>
            </a:endParaRPr>
          </a:p>
          <a:p>
            <a:pPr marL="0" lvl="0" indent="0" fontAlgn="base">
              <a:buNone/>
            </a:pPr>
            <a:r>
              <a:rPr lang="en-US" altLang="zh-CN" sz="1835" strike="noStrike" noProof="1">
                <a:latin typeface="微软雅黑" panose="020B0503020204020204" charset="-122"/>
                <a:ea typeface="微软雅黑" panose="020B0503020204020204" charset="-122"/>
                <a:cs typeface="微软雅黑" panose="020B0503020204020204" charset="-122"/>
              </a:rPr>
              <a:t>2.7.</a:t>
            </a:r>
            <a:r>
              <a:rPr lang="zh-CN" altLang="en-US" sz="1835" strike="noStrike" noProof="1">
                <a:latin typeface="微软雅黑" panose="020B0503020204020204" charset="-122"/>
                <a:ea typeface="微软雅黑" panose="020B0503020204020204" charset="-122"/>
                <a:cs typeface="微软雅黑" panose="020B0503020204020204" charset="-122"/>
              </a:rPr>
              <a:t>电气装置带电部分裸露 </a:t>
            </a:r>
            <a:endParaRPr lang="zh-CN" altLang="en-US" sz="1835" strike="noStrike" noProof="1">
              <a:latin typeface="微软雅黑" panose="020B0503020204020204" charset="-122"/>
              <a:ea typeface="微软雅黑" panose="020B0503020204020204" charset="-122"/>
              <a:cs typeface="微软雅黑" panose="020B0503020204020204" charset="-122"/>
            </a:endParaRPr>
          </a:p>
          <a:p>
            <a:pPr marL="0" lvl="0" indent="0" fontAlgn="base">
              <a:buNone/>
            </a:pPr>
            <a:r>
              <a:rPr lang="en-US" altLang="zh-CN" sz="1835" strike="noStrike" noProof="1">
                <a:latin typeface="微软雅黑" panose="020B0503020204020204" charset="-122"/>
                <a:ea typeface="微软雅黑" panose="020B0503020204020204" charset="-122"/>
                <a:cs typeface="微软雅黑" panose="020B0503020204020204" charset="-122"/>
              </a:rPr>
              <a:t>2.8.</a:t>
            </a:r>
            <a:r>
              <a:rPr lang="zh-CN" altLang="en-US" sz="1835" strike="noStrike" noProof="1">
                <a:latin typeface="微软雅黑" panose="020B0503020204020204" charset="-122"/>
                <a:ea typeface="微软雅黑" panose="020B0503020204020204" charset="-122"/>
                <a:cs typeface="微软雅黑" panose="020B0503020204020204" charset="-122"/>
              </a:rPr>
              <a:t>其它 </a:t>
            </a:r>
            <a:endParaRPr lang="zh-CN" altLang="en-US" sz="1835" strike="noStrike" noProof="1">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1250" name="标题 181249"/>
          <p:cNvSpPr>
            <a:spLocks noGrp="1"/>
          </p:cNvSpPr>
          <p:nvPr>
            <p:ph type="title" idx="4294967295"/>
          </p:nvPr>
        </p:nvSpPr>
        <p:spPr>
          <a:xfrm>
            <a:off x="715963" y="23813"/>
            <a:ext cx="5710238" cy="519113"/>
          </a:xfrm>
          <a:prstGeom prst="rect">
            <a:avLst/>
          </a:prstGeom>
        </p:spPr>
        <p:txBody>
          <a:bodyPr lIns="59906" tIns="29954" rIns="59906" bIns="29954" anchor="ctr"/>
          <a:p>
            <a:pPr marL="0" marR="0" indent="0" algn="l" defTabSz="914400" rtl="0" eaLnBrk="1" fontAlgn="auto" latinLnBrk="0" hangingPunct="1">
              <a:lnSpc>
                <a:spcPct val="100000"/>
              </a:lnSpc>
              <a:spcBef>
                <a:spcPct val="0"/>
              </a:spcBef>
              <a:spcAft>
                <a:spcPct val="0"/>
              </a:spcAft>
              <a:buClrTx/>
              <a:buSzTx/>
              <a:buFontTx/>
              <a:buNone/>
            </a:pPr>
            <a:r>
              <a:rPr kumimoji="0" lang="zh-CN" altLang="en-US" sz="2620" b="1" i="0" u="none" strike="noStrike" kern="1200" cap="none" spc="200" normalizeH="0" baseline="0" noProof="1" dirty="0">
                <a:solidFill>
                  <a:schemeClr val="tx1"/>
                </a:solidFill>
                <a:uFillTx/>
                <a:latin typeface="+mj-lt"/>
                <a:ea typeface="+mj-ea"/>
                <a:cs typeface="+mj-cs"/>
              </a:rPr>
              <a:t>设备、设施、工具、附件有缺陷</a:t>
            </a:r>
            <a:endParaRPr kumimoji="0" lang="zh-CN" altLang="en-US" sz="2885" b="1" i="0" u="none" strike="noStrike" kern="1200" cap="none" spc="200" normalizeH="0" baseline="0" noProof="1" dirty="0">
              <a:solidFill>
                <a:schemeClr val="tx1"/>
              </a:solidFill>
              <a:uFillTx/>
              <a:latin typeface="+mj-lt"/>
              <a:ea typeface="+mj-ea"/>
              <a:cs typeface="+mj-cs"/>
            </a:endParaRPr>
          </a:p>
        </p:txBody>
      </p:sp>
      <p:sp>
        <p:nvSpPr>
          <p:cNvPr id="181253" name="矩形 181252"/>
          <p:cNvSpPr/>
          <p:nvPr/>
        </p:nvSpPr>
        <p:spPr>
          <a:xfrm>
            <a:off x="1400175" y="1265238"/>
            <a:ext cx="3632200" cy="4530725"/>
          </a:xfrm>
          <a:prstGeom prst="rect">
            <a:avLst/>
          </a:prstGeom>
          <a:noFill/>
          <a:ln w="9525">
            <a:noFill/>
          </a:ln>
        </p:spPr>
        <p:txBody>
          <a:bodyPr lIns="59906" tIns="29954" rIns="59906" bIns="29954"/>
          <a:lstStyle>
            <a:lvl1pPr marL="344805" lvl="0" indent="-344805" algn="l" defTabSz="913130" rtl="0" eaLnBrk="1" fontAlgn="base" latinLnBrk="0" hangingPunct="1">
              <a:lnSpc>
                <a:spcPct val="100000"/>
              </a:lnSpc>
              <a:spcBef>
                <a:spcPct val="20000"/>
              </a:spcBef>
              <a:spcAft>
                <a:spcPct val="0"/>
              </a:spcAft>
              <a:buClr>
                <a:srgbClr val="0595D4"/>
              </a:buClr>
              <a:buChar char="•"/>
              <a:defRPr sz="32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Char char="–"/>
              <a:defRPr sz="24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Char char="•"/>
              <a:defRPr sz="24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Char char="–"/>
              <a:defRPr sz="24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Char char="»"/>
              <a:defRPr sz="2400" b="0" i="0" u="none" kern="1200" baseline="0">
                <a:solidFill>
                  <a:srgbClr val="5B161B"/>
                </a:solidFill>
                <a:latin typeface="黑体" panose="02010609060101010101" pitchFamily="2" charset="-122"/>
                <a:ea typeface="黑体" panose="02010609060101010101" pitchFamily="2" charset="-122"/>
              </a:defRPr>
            </a:lvl5pPr>
          </a:lstStyle>
          <a:p>
            <a:pPr marL="0" lvl="0" indent="0" fontAlgn="base">
              <a:buNone/>
            </a:pPr>
            <a:r>
              <a:rPr lang="en-US" altLang="zh-CN" sz="1835" strike="noStrike" noProof="1" dirty="0">
                <a:latin typeface="微软雅黑" panose="020B0503020204020204" charset="-122"/>
                <a:ea typeface="微软雅黑" panose="020B0503020204020204" charset="-122"/>
                <a:cs typeface="微软雅黑" panose="020B0503020204020204" charset="-122"/>
              </a:rPr>
              <a:t>1.</a:t>
            </a:r>
            <a:r>
              <a:rPr lang="zh-CN" altLang="en-US" sz="1835" strike="noStrike" noProof="1" dirty="0">
                <a:latin typeface="微软雅黑" panose="020B0503020204020204" charset="-122"/>
                <a:ea typeface="微软雅黑" panose="020B0503020204020204" charset="-122"/>
                <a:cs typeface="微软雅黑" panose="020B0503020204020204" charset="-122"/>
              </a:rPr>
              <a:t>设计不当，结构不合安全要求 </a:t>
            </a:r>
            <a:endParaRPr lang="zh-CN" altLang="en-US" sz="1835" strike="noStrike" noProof="1" dirty="0">
              <a:latin typeface="微软雅黑" panose="020B0503020204020204" charset="-122"/>
              <a:ea typeface="微软雅黑" panose="020B0503020204020204" charset="-122"/>
              <a:cs typeface="微软雅黑" panose="020B0503020204020204" charset="-122"/>
            </a:endParaRPr>
          </a:p>
          <a:p>
            <a:pPr marL="0" lvl="0" indent="0" fontAlgn="base">
              <a:buNone/>
            </a:pPr>
            <a:r>
              <a:rPr lang="en-US" altLang="zh-CN" sz="1835" strike="noStrike" noProof="1" dirty="0">
                <a:latin typeface="微软雅黑" panose="020B0503020204020204" charset="-122"/>
                <a:ea typeface="微软雅黑" panose="020B0503020204020204" charset="-122"/>
                <a:cs typeface="微软雅黑" panose="020B0503020204020204" charset="-122"/>
              </a:rPr>
              <a:t>1.1.</a:t>
            </a:r>
            <a:r>
              <a:rPr lang="zh-CN" altLang="en-US" sz="1835" strike="noStrike" noProof="1" dirty="0">
                <a:latin typeface="微软雅黑" panose="020B0503020204020204" charset="-122"/>
                <a:ea typeface="微软雅黑" panose="020B0503020204020204" charset="-122"/>
                <a:cs typeface="微软雅黑" panose="020B0503020204020204" charset="-122"/>
              </a:rPr>
              <a:t>通道门遮档视线 </a:t>
            </a:r>
            <a:endParaRPr lang="zh-CN" altLang="en-US" sz="1835" strike="noStrike" noProof="1" dirty="0">
              <a:latin typeface="微软雅黑" panose="020B0503020204020204" charset="-122"/>
              <a:ea typeface="微软雅黑" panose="020B0503020204020204" charset="-122"/>
              <a:cs typeface="微软雅黑" panose="020B0503020204020204" charset="-122"/>
            </a:endParaRPr>
          </a:p>
          <a:p>
            <a:pPr marL="0" lvl="0" indent="0" fontAlgn="base">
              <a:buNone/>
            </a:pPr>
            <a:r>
              <a:rPr lang="en-US" altLang="zh-CN" sz="1835" strike="noStrike" noProof="1" dirty="0">
                <a:latin typeface="微软雅黑" panose="020B0503020204020204" charset="-122"/>
                <a:ea typeface="微软雅黑" panose="020B0503020204020204" charset="-122"/>
                <a:cs typeface="微软雅黑" panose="020B0503020204020204" charset="-122"/>
              </a:rPr>
              <a:t>1.2.</a:t>
            </a:r>
            <a:r>
              <a:rPr lang="zh-CN" altLang="en-US" sz="1835" strike="noStrike" noProof="1" dirty="0">
                <a:latin typeface="微软雅黑" panose="020B0503020204020204" charset="-122"/>
                <a:ea typeface="微软雅黑" panose="020B0503020204020204" charset="-122"/>
                <a:cs typeface="微软雅黑" panose="020B0503020204020204" charset="-122"/>
              </a:rPr>
              <a:t>制动装置有缺欠 </a:t>
            </a:r>
            <a:endParaRPr lang="zh-CN" altLang="en-US" sz="1835" strike="noStrike" noProof="1" dirty="0">
              <a:latin typeface="微软雅黑" panose="020B0503020204020204" charset="-122"/>
              <a:ea typeface="微软雅黑" panose="020B0503020204020204" charset="-122"/>
              <a:cs typeface="微软雅黑" panose="020B0503020204020204" charset="-122"/>
            </a:endParaRPr>
          </a:p>
          <a:p>
            <a:pPr marL="0" lvl="0" indent="0" fontAlgn="base">
              <a:buNone/>
            </a:pPr>
            <a:r>
              <a:rPr lang="en-US" altLang="zh-CN" sz="1835" strike="noStrike" noProof="1" dirty="0">
                <a:latin typeface="微软雅黑" panose="020B0503020204020204" charset="-122"/>
                <a:ea typeface="微软雅黑" panose="020B0503020204020204" charset="-122"/>
                <a:cs typeface="微软雅黑" panose="020B0503020204020204" charset="-122"/>
              </a:rPr>
              <a:t>1.3.</a:t>
            </a:r>
            <a:r>
              <a:rPr lang="zh-CN" altLang="en-US" sz="1835" strike="noStrike" noProof="1" dirty="0">
                <a:latin typeface="微软雅黑" panose="020B0503020204020204" charset="-122"/>
                <a:ea typeface="微软雅黑" panose="020B0503020204020204" charset="-122"/>
                <a:cs typeface="微软雅黑" panose="020B0503020204020204" charset="-122"/>
              </a:rPr>
              <a:t>安全间距不够 </a:t>
            </a:r>
            <a:endParaRPr lang="zh-CN" altLang="en-US" sz="1835" strike="noStrike" noProof="1" dirty="0">
              <a:latin typeface="微软雅黑" panose="020B0503020204020204" charset="-122"/>
              <a:ea typeface="微软雅黑" panose="020B0503020204020204" charset="-122"/>
              <a:cs typeface="微软雅黑" panose="020B0503020204020204" charset="-122"/>
            </a:endParaRPr>
          </a:p>
          <a:p>
            <a:pPr marL="0" lvl="0" indent="0" fontAlgn="base">
              <a:buNone/>
            </a:pPr>
            <a:r>
              <a:rPr lang="en-US" altLang="zh-CN" sz="1835" strike="noStrike" noProof="1" dirty="0">
                <a:latin typeface="微软雅黑" panose="020B0503020204020204" charset="-122"/>
                <a:ea typeface="微软雅黑" panose="020B0503020204020204" charset="-122"/>
                <a:cs typeface="微软雅黑" panose="020B0503020204020204" charset="-122"/>
              </a:rPr>
              <a:t>1.4.</a:t>
            </a:r>
            <a:r>
              <a:rPr lang="zh-CN" altLang="en-US" sz="1835" strike="noStrike" noProof="1" dirty="0">
                <a:latin typeface="微软雅黑" panose="020B0503020204020204" charset="-122"/>
                <a:ea typeface="微软雅黑" panose="020B0503020204020204" charset="-122"/>
                <a:cs typeface="微软雅黑" panose="020B0503020204020204" charset="-122"/>
              </a:rPr>
              <a:t>拦车网有缺欠 </a:t>
            </a:r>
            <a:endParaRPr lang="zh-CN" altLang="en-US" sz="1835" strike="noStrike" noProof="1" dirty="0">
              <a:latin typeface="微软雅黑" panose="020B0503020204020204" charset="-122"/>
              <a:ea typeface="微软雅黑" panose="020B0503020204020204" charset="-122"/>
              <a:cs typeface="微软雅黑" panose="020B0503020204020204" charset="-122"/>
            </a:endParaRPr>
          </a:p>
          <a:p>
            <a:pPr marL="0" lvl="0" indent="0" fontAlgn="base">
              <a:buNone/>
            </a:pPr>
            <a:r>
              <a:rPr lang="en-US" altLang="zh-CN" sz="1835" strike="noStrike" noProof="1" dirty="0">
                <a:latin typeface="微软雅黑" panose="020B0503020204020204" charset="-122"/>
                <a:ea typeface="微软雅黑" panose="020B0503020204020204" charset="-122"/>
                <a:cs typeface="微软雅黑" panose="020B0503020204020204" charset="-122"/>
              </a:rPr>
              <a:t>1.5.</a:t>
            </a:r>
            <a:r>
              <a:rPr lang="zh-CN" altLang="en-US" sz="1835" strike="noStrike" noProof="1" dirty="0">
                <a:latin typeface="微软雅黑" panose="020B0503020204020204" charset="-122"/>
                <a:ea typeface="微软雅黑" panose="020B0503020204020204" charset="-122"/>
                <a:cs typeface="微软雅黑" panose="020B0503020204020204" charset="-122"/>
              </a:rPr>
              <a:t>工件有锋利毛刺、毛边 </a:t>
            </a:r>
            <a:endParaRPr lang="zh-CN" altLang="en-US" sz="1835" strike="noStrike" noProof="1" dirty="0">
              <a:latin typeface="微软雅黑" panose="020B0503020204020204" charset="-122"/>
              <a:ea typeface="微软雅黑" panose="020B0503020204020204" charset="-122"/>
              <a:cs typeface="微软雅黑" panose="020B0503020204020204" charset="-122"/>
            </a:endParaRPr>
          </a:p>
          <a:p>
            <a:pPr marL="0" lvl="0" indent="0" fontAlgn="base">
              <a:buNone/>
            </a:pPr>
            <a:r>
              <a:rPr lang="en-US" altLang="zh-CN" sz="1835" strike="noStrike" noProof="1" dirty="0">
                <a:latin typeface="微软雅黑" panose="020B0503020204020204" charset="-122"/>
                <a:ea typeface="微软雅黑" panose="020B0503020204020204" charset="-122"/>
                <a:cs typeface="微软雅黑" panose="020B0503020204020204" charset="-122"/>
              </a:rPr>
              <a:t>1.6.</a:t>
            </a:r>
            <a:r>
              <a:rPr lang="zh-CN" altLang="en-US" sz="1835" strike="noStrike" noProof="1" dirty="0">
                <a:latin typeface="微软雅黑" panose="020B0503020204020204" charset="-122"/>
                <a:ea typeface="微软雅黑" panose="020B0503020204020204" charset="-122"/>
                <a:cs typeface="微软雅黑" panose="020B0503020204020204" charset="-122"/>
              </a:rPr>
              <a:t>设施上有锋利倒梭 </a:t>
            </a:r>
            <a:endParaRPr lang="zh-CN" altLang="en-US" sz="1835" strike="noStrike" noProof="1" dirty="0">
              <a:latin typeface="微软雅黑" panose="020B0503020204020204" charset="-122"/>
              <a:ea typeface="微软雅黑" panose="020B0503020204020204" charset="-122"/>
              <a:cs typeface="微软雅黑" panose="020B0503020204020204" charset="-122"/>
            </a:endParaRPr>
          </a:p>
          <a:p>
            <a:pPr marL="0" lvl="0" indent="0" fontAlgn="base">
              <a:buNone/>
            </a:pPr>
            <a:r>
              <a:rPr lang="en-US" altLang="zh-CN" sz="1835" strike="noStrike" noProof="1" dirty="0">
                <a:latin typeface="微软雅黑" panose="020B0503020204020204" charset="-122"/>
                <a:ea typeface="微软雅黑" panose="020B0503020204020204" charset="-122"/>
                <a:cs typeface="微软雅黑" panose="020B0503020204020204" charset="-122"/>
              </a:rPr>
              <a:t>1.7.</a:t>
            </a:r>
            <a:r>
              <a:rPr lang="zh-CN" altLang="en-US" sz="1835" strike="noStrike" noProof="1" dirty="0">
                <a:latin typeface="微软雅黑" panose="020B0503020204020204" charset="-122"/>
                <a:ea typeface="微软雅黑" panose="020B0503020204020204" charset="-122"/>
                <a:cs typeface="微软雅黑" panose="020B0503020204020204" charset="-122"/>
              </a:rPr>
              <a:t>其它 </a:t>
            </a:r>
            <a:endParaRPr lang="zh-CN" altLang="en-US" sz="1835" strike="noStrike" noProof="1" dirty="0">
              <a:latin typeface="微软雅黑" panose="020B0503020204020204" charset="-122"/>
              <a:ea typeface="微软雅黑" panose="020B0503020204020204" charset="-122"/>
              <a:cs typeface="微软雅黑" panose="020B0503020204020204" charset="-122"/>
            </a:endParaRPr>
          </a:p>
          <a:p>
            <a:pPr marL="0" lvl="0" indent="0" fontAlgn="base">
              <a:buNone/>
            </a:pPr>
            <a:r>
              <a:rPr lang="en-US" altLang="zh-CN" sz="1835" strike="noStrike" noProof="1" dirty="0">
                <a:latin typeface="微软雅黑" panose="020B0503020204020204" charset="-122"/>
                <a:ea typeface="微软雅黑" panose="020B0503020204020204" charset="-122"/>
                <a:cs typeface="微软雅黑" panose="020B0503020204020204" charset="-122"/>
              </a:rPr>
              <a:t>2.</a:t>
            </a:r>
            <a:r>
              <a:rPr lang="zh-CN" altLang="en-US" sz="1835" strike="noStrike" noProof="1" dirty="0">
                <a:latin typeface="微软雅黑" panose="020B0503020204020204" charset="-122"/>
                <a:ea typeface="微软雅黑" panose="020B0503020204020204" charset="-122"/>
                <a:cs typeface="微软雅黑" panose="020B0503020204020204" charset="-122"/>
              </a:rPr>
              <a:t>强度不够 </a:t>
            </a:r>
            <a:endParaRPr lang="zh-CN" altLang="en-US" sz="1835" strike="noStrike" noProof="1" dirty="0">
              <a:latin typeface="微软雅黑" panose="020B0503020204020204" charset="-122"/>
              <a:ea typeface="微软雅黑" panose="020B0503020204020204" charset="-122"/>
              <a:cs typeface="微软雅黑" panose="020B0503020204020204" charset="-122"/>
            </a:endParaRPr>
          </a:p>
          <a:p>
            <a:pPr marL="0" lvl="0" indent="0" fontAlgn="base">
              <a:buNone/>
            </a:pPr>
            <a:r>
              <a:rPr lang="en-US" altLang="zh-CN" sz="1835" strike="noStrike" noProof="1" dirty="0">
                <a:latin typeface="微软雅黑" panose="020B0503020204020204" charset="-122"/>
                <a:ea typeface="微软雅黑" panose="020B0503020204020204" charset="-122"/>
                <a:cs typeface="微软雅黑" panose="020B0503020204020204" charset="-122"/>
              </a:rPr>
              <a:t>2.1.</a:t>
            </a:r>
            <a:r>
              <a:rPr lang="zh-CN" altLang="en-US" sz="1835" strike="noStrike" noProof="1" dirty="0">
                <a:latin typeface="微软雅黑" panose="020B0503020204020204" charset="-122"/>
                <a:ea typeface="微软雅黑" panose="020B0503020204020204" charset="-122"/>
                <a:cs typeface="微软雅黑" panose="020B0503020204020204" charset="-122"/>
              </a:rPr>
              <a:t>机械强度不够 </a:t>
            </a:r>
            <a:endParaRPr lang="zh-CN" altLang="en-US" sz="1835" strike="noStrike" noProof="1" dirty="0">
              <a:latin typeface="微软雅黑" panose="020B0503020204020204" charset="-122"/>
              <a:ea typeface="微软雅黑" panose="020B0503020204020204" charset="-122"/>
              <a:cs typeface="微软雅黑" panose="020B0503020204020204" charset="-122"/>
            </a:endParaRPr>
          </a:p>
          <a:p>
            <a:pPr marL="0" lvl="0" indent="0" fontAlgn="base">
              <a:buNone/>
            </a:pPr>
            <a:r>
              <a:rPr lang="en-US" altLang="zh-CN" sz="1835" strike="noStrike" noProof="1" dirty="0">
                <a:latin typeface="微软雅黑" panose="020B0503020204020204" charset="-122"/>
                <a:ea typeface="微软雅黑" panose="020B0503020204020204" charset="-122"/>
                <a:cs typeface="微软雅黑" panose="020B0503020204020204" charset="-122"/>
              </a:rPr>
              <a:t>2.2.</a:t>
            </a:r>
            <a:r>
              <a:rPr lang="zh-CN" altLang="en-US" sz="1835" strike="noStrike" noProof="1" dirty="0">
                <a:latin typeface="微软雅黑" panose="020B0503020204020204" charset="-122"/>
                <a:ea typeface="微软雅黑" panose="020B0503020204020204" charset="-122"/>
                <a:cs typeface="微软雅黑" panose="020B0503020204020204" charset="-122"/>
              </a:rPr>
              <a:t>绝缘强度不够 </a:t>
            </a:r>
            <a:endParaRPr lang="zh-CN" altLang="en-US" sz="1835" strike="noStrike" noProof="1" dirty="0">
              <a:latin typeface="微软雅黑" panose="020B0503020204020204" charset="-122"/>
              <a:ea typeface="微软雅黑" panose="020B0503020204020204" charset="-122"/>
              <a:cs typeface="微软雅黑" panose="020B0503020204020204" charset="-122"/>
            </a:endParaRPr>
          </a:p>
          <a:p>
            <a:pPr marL="0" lvl="0" indent="0" fontAlgn="base">
              <a:buNone/>
            </a:pPr>
            <a:r>
              <a:rPr lang="en-US" altLang="zh-CN" sz="1835" strike="noStrike" noProof="1" dirty="0">
                <a:latin typeface="微软雅黑" panose="020B0503020204020204" charset="-122"/>
                <a:ea typeface="微软雅黑" panose="020B0503020204020204" charset="-122"/>
                <a:cs typeface="微软雅黑" panose="020B0503020204020204" charset="-122"/>
              </a:rPr>
              <a:t>2.3.</a:t>
            </a:r>
            <a:r>
              <a:rPr lang="zh-CN" altLang="en-US" sz="1835" strike="noStrike" noProof="1" dirty="0">
                <a:latin typeface="微软雅黑" panose="020B0503020204020204" charset="-122"/>
                <a:ea typeface="微软雅黑" panose="020B0503020204020204" charset="-122"/>
                <a:cs typeface="微软雅黑" panose="020B0503020204020204" charset="-122"/>
              </a:rPr>
              <a:t>起吊重物的绳索不合安全要求 </a:t>
            </a:r>
            <a:endParaRPr lang="zh-CN" altLang="en-US" sz="1835" strike="noStrike" noProof="1" dirty="0">
              <a:latin typeface="微软雅黑" panose="020B0503020204020204" charset="-122"/>
              <a:ea typeface="微软雅黑" panose="020B0503020204020204" charset="-122"/>
              <a:cs typeface="微软雅黑" panose="020B0503020204020204" charset="-122"/>
            </a:endParaRPr>
          </a:p>
          <a:p>
            <a:pPr marL="0" lvl="0" indent="0" fontAlgn="base">
              <a:buNone/>
            </a:pPr>
            <a:r>
              <a:rPr lang="en-US" altLang="zh-CN" sz="1835" strike="noStrike" noProof="1" dirty="0">
                <a:latin typeface="微软雅黑" panose="020B0503020204020204" charset="-122"/>
                <a:ea typeface="微软雅黑" panose="020B0503020204020204" charset="-122"/>
                <a:cs typeface="微软雅黑" panose="020B0503020204020204" charset="-122"/>
              </a:rPr>
              <a:t>2.4.</a:t>
            </a:r>
            <a:r>
              <a:rPr lang="zh-CN" altLang="en-US" sz="1835" strike="noStrike" noProof="1" dirty="0">
                <a:latin typeface="微软雅黑" panose="020B0503020204020204" charset="-122"/>
                <a:ea typeface="微软雅黑" panose="020B0503020204020204" charset="-122"/>
                <a:cs typeface="微软雅黑" panose="020B0503020204020204" charset="-122"/>
              </a:rPr>
              <a:t>其它 </a:t>
            </a:r>
            <a:endParaRPr lang="zh-CN" altLang="en-US" sz="1835" strike="noStrike" noProof="1" dirty="0">
              <a:latin typeface="微软雅黑" panose="020B0503020204020204" charset="-122"/>
              <a:ea typeface="微软雅黑" panose="020B0503020204020204" charset="-122"/>
              <a:cs typeface="微软雅黑" panose="020B0503020204020204" charset="-122"/>
            </a:endParaRPr>
          </a:p>
        </p:txBody>
      </p:sp>
      <p:sp>
        <p:nvSpPr>
          <p:cNvPr id="181254" name="矩形 181253"/>
          <p:cNvSpPr/>
          <p:nvPr/>
        </p:nvSpPr>
        <p:spPr>
          <a:xfrm>
            <a:off x="6500813" y="1803400"/>
            <a:ext cx="3679825" cy="3011488"/>
          </a:xfrm>
          <a:prstGeom prst="rect">
            <a:avLst/>
          </a:prstGeom>
          <a:noFill/>
          <a:ln w="9525">
            <a:noFill/>
          </a:ln>
        </p:spPr>
        <p:txBody>
          <a:bodyPr lIns="59906" tIns="29954" rIns="59906" bIns="29954"/>
          <a:lstStyle>
            <a:lvl1pPr marL="344805" lvl="0" indent="-344805" algn="l" defTabSz="913130" rtl="0" eaLnBrk="1" fontAlgn="base" latinLnBrk="0" hangingPunct="1">
              <a:lnSpc>
                <a:spcPct val="100000"/>
              </a:lnSpc>
              <a:spcBef>
                <a:spcPct val="20000"/>
              </a:spcBef>
              <a:spcAft>
                <a:spcPct val="0"/>
              </a:spcAft>
              <a:buClr>
                <a:srgbClr val="0595D4"/>
              </a:buClr>
              <a:buChar char="•"/>
              <a:defRPr sz="32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Char char="–"/>
              <a:defRPr sz="24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Char char="•"/>
              <a:defRPr sz="24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Char char="–"/>
              <a:defRPr sz="24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Char char="»"/>
              <a:defRPr sz="2400" b="0" i="0" u="none" kern="1200" baseline="0">
                <a:solidFill>
                  <a:srgbClr val="5B161B"/>
                </a:solidFill>
                <a:latin typeface="黑体" panose="02010609060101010101" pitchFamily="2" charset="-122"/>
                <a:ea typeface="黑体" panose="02010609060101010101" pitchFamily="2" charset="-122"/>
              </a:defRPr>
            </a:lvl5pPr>
          </a:lstStyle>
          <a:p>
            <a:pPr marL="0" lvl="0" indent="0" fontAlgn="base">
              <a:buNone/>
            </a:pPr>
            <a:r>
              <a:rPr lang="en-US" altLang="zh-CN" sz="1835" strike="noStrike" noProof="1">
                <a:latin typeface="微软雅黑" panose="020B0503020204020204" charset="-122"/>
                <a:ea typeface="微软雅黑" panose="020B0503020204020204" charset="-122"/>
                <a:cs typeface="微软雅黑" panose="020B0503020204020204" charset="-122"/>
              </a:rPr>
              <a:t>3.</a:t>
            </a:r>
            <a:r>
              <a:rPr lang="zh-CN" altLang="en-US" sz="1835" strike="noStrike" noProof="1">
                <a:latin typeface="微软雅黑" panose="020B0503020204020204" charset="-122"/>
                <a:ea typeface="微软雅黑" panose="020B0503020204020204" charset="-122"/>
                <a:cs typeface="微软雅黑" panose="020B0503020204020204" charset="-122"/>
              </a:rPr>
              <a:t>设备在非正常状态下运行 </a:t>
            </a:r>
            <a:endParaRPr lang="zh-CN" altLang="en-US" sz="1835" strike="noStrike" noProof="1">
              <a:latin typeface="微软雅黑" panose="020B0503020204020204" charset="-122"/>
              <a:ea typeface="微软雅黑" panose="020B0503020204020204" charset="-122"/>
              <a:cs typeface="微软雅黑" panose="020B0503020204020204" charset="-122"/>
            </a:endParaRPr>
          </a:p>
          <a:p>
            <a:pPr marL="0" lvl="0" indent="0" fontAlgn="base">
              <a:buNone/>
            </a:pPr>
            <a:r>
              <a:rPr lang="en-US" altLang="zh-CN" sz="1835" strike="noStrike" noProof="1">
                <a:latin typeface="微软雅黑" panose="020B0503020204020204" charset="-122"/>
                <a:ea typeface="微软雅黑" panose="020B0503020204020204" charset="-122"/>
                <a:cs typeface="微软雅黑" panose="020B0503020204020204" charset="-122"/>
              </a:rPr>
              <a:t>3.1.</a:t>
            </a:r>
            <a:r>
              <a:rPr lang="zh-CN" altLang="en-US" sz="1835" strike="noStrike" noProof="1">
                <a:latin typeface="微软雅黑" panose="020B0503020204020204" charset="-122"/>
                <a:ea typeface="微软雅黑" panose="020B0503020204020204" charset="-122"/>
                <a:cs typeface="微软雅黑" panose="020B0503020204020204" charset="-122"/>
              </a:rPr>
              <a:t>设备带“病”运转 </a:t>
            </a:r>
            <a:endParaRPr lang="zh-CN" altLang="en-US" sz="1835" strike="noStrike" noProof="1">
              <a:latin typeface="微软雅黑" panose="020B0503020204020204" charset="-122"/>
              <a:ea typeface="微软雅黑" panose="020B0503020204020204" charset="-122"/>
              <a:cs typeface="微软雅黑" panose="020B0503020204020204" charset="-122"/>
            </a:endParaRPr>
          </a:p>
          <a:p>
            <a:pPr marL="0" lvl="0" indent="0" fontAlgn="base">
              <a:buNone/>
            </a:pPr>
            <a:r>
              <a:rPr lang="en-US" altLang="zh-CN" sz="1835" strike="noStrike" noProof="1">
                <a:latin typeface="微软雅黑" panose="020B0503020204020204" charset="-122"/>
                <a:ea typeface="微软雅黑" panose="020B0503020204020204" charset="-122"/>
                <a:cs typeface="微软雅黑" panose="020B0503020204020204" charset="-122"/>
              </a:rPr>
              <a:t>3.2.</a:t>
            </a:r>
            <a:r>
              <a:rPr lang="zh-CN" altLang="en-US" sz="1835" strike="noStrike" noProof="1">
                <a:latin typeface="微软雅黑" panose="020B0503020204020204" charset="-122"/>
                <a:ea typeface="微软雅黑" panose="020B0503020204020204" charset="-122"/>
                <a:cs typeface="微软雅黑" panose="020B0503020204020204" charset="-122"/>
              </a:rPr>
              <a:t>超负荷运转 </a:t>
            </a:r>
            <a:endParaRPr lang="zh-CN" altLang="en-US" sz="1835" strike="noStrike" noProof="1">
              <a:latin typeface="微软雅黑" panose="020B0503020204020204" charset="-122"/>
              <a:ea typeface="微软雅黑" panose="020B0503020204020204" charset="-122"/>
              <a:cs typeface="微软雅黑" panose="020B0503020204020204" charset="-122"/>
            </a:endParaRPr>
          </a:p>
          <a:p>
            <a:pPr marL="0" lvl="0" indent="0" fontAlgn="base">
              <a:buNone/>
            </a:pPr>
            <a:r>
              <a:rPr lang="en-US" altLang="zh-CN" sz="1835" strike="noStrike" noProof="1">
                <a:latin typeface="微软雅黑" panose="020B0503020204020204" charset="-122"/>
                <a:ea typeface="微软雅黑" panose="020B0503020204020204" charset="-122"/>
                <a:cs typeface="微软雅黑" panose="020B0503020204020204" charset="-122"/>
              </a:rPr>
              <a:t>3.3.</a:t>
            </a:r>
            <a:r>
              <a:rPr lang="zh-CN" altLang="en-US" sz="1835" strike="noStrike" noProof="1">
                <a:latin typeface="微软雅黑" panose="020B0503020204020204" charset="-122"/>
                <a:ea typeface="微软雅黑" panose="020B0503020204020204" charset="-122"/>
                <a:cs typeface="微软雅黑" panose="020B0503020204020204" charset="-122"/>
              </a:rPr>
              <a:t>其它 </a:t>
            </a:r>
            <a:endParaRPr lang="zh-CN" altLang="en-US" sz="1835" strike="noStrike" noProof="1">
              <a:latin typeface="微软雅黑" panose="020B0503020204020204" charset="-122"/>
              <a:ea typeface="微软雅黑" panose="020B0503020204020204" charset="-122"/>
              <a:cs typeface="微软雅黑" panose="020B0503020204020204" charset="-122"/>
            </a:endParaRPr>
          </a:p>
          <a:p>
            <a:pPr marL="0" lvl="0" indent="0" fontAlgn="base">
              <a:buNone/>
            </a:pPr>
            <a:r>
              <a:rPr lang="en-US" altLang="zh-CN" sz="1835" strike="noStrike" noProof="1">
                <a:latin typeface="微软雅黑" panose="020B0503020204020204" charset="-122"/>
                <a:ea typeface="微软雅黑" panose="020B0503020204020204" charset="-122"/>
                <a:cs typeface="微软雅黑" panose="020B0503020204020204" charset="-122"/>
              </a:rPr>
              <a:t>4.</a:t>
            </a:r>
            <a:r>
              <a:rPr lang="zh-CN" altLang="en-US" sz="1835" strike="noStrike" noProof="1">
                <a:latin typeface="微软雅黑" panose="020B0503020204020204" charset="-122"/>
                <a:ea typeface="微软雅黑" panose="020B0503020204020204" charset="-122"/>
                <a:cs typeface="微软雅黑" panose="020B0503020204020204" charset="-122"/>
              </a:rPr>
              <a:t>维修、调整不良 </a:t>
            </a:r>
            <a:endParaRPr lang="zh-CN" altLang="en-US" sz="1835" strike="noStrike" noProof="1">
              <a:latin typeface="微软雅黑" panose="020B0503020204020204" charset="-122"/>
              <a:ea typeface="微软雅黑" panose="020B0503020204020204" charset="-122"/>
              <a:cs typeface="微软雅黑" panose="020B0503020204020204" charset="-122"/>
            </a:endParaRPr>
          </a:p>
          <a:p>
            <a:pPr marL="0" lvl="0" indent="0" fontAlgn="base">
              <a:buNone/>
            </a:pPr>
            <a:r>
              <a:rPr lang="en-US" altLang="zh-CN" sz="1835" strike="noStrike" noProof="1">
                <a:latin typeface="微软雅黑" panose="020B0503020204020204" charset="-122"/>
                <a:ea typeface="微软雅黑" panose="020B0503020204020204" charset="-122"/>
                <a:cs typeface="微软雅黑" panose="020B0503020204020204" charset="-122"/>
              </a:rPr>
              <a:t>4.1.</a:t>
            </a:r>
            <a:r>
              <a:rPr lang="zh-CN" altLang="en-US" sz="1835" strike="noStrike" noProof="1">
                <a:latin typeface="微软雅黑" panose="020B0503020204020204" charset="-122"/>
                <a:ea typeface="微软雅黑" panose="020B0503020204020204" charset="-122"/>
                <a:cs typeface="微软雅黑" panose="020B0503020204020204" charset="-122"/>
              </a:rPr>
              <a:t>设备失修 </a:t>
            </a:r>
            <a:endParaRPr lang="zh-CN" altLang="en-US" sz="1835" strike="noStrike" noProof="1">
              <a:latin typeface="微软雅黑" panose="020B0503020204020204" charset="-122"/>
              <a:ea typeface="微软雅黑" panose="020B0503020204020204" charset="-122"/>
              <a:cs typeface="微软雅黑" panose="020B0503020204020204" charset="-122"/>
            </a:endParaRPr>
          </a:p>
          <a:p>
            <a:pPr marL="0" lvl="0" indent="0" fontAlgn="base">
              <a:buNone/>
            </a:pPr>
            <a:r>
              <a:rPr lang="en-US" altLang="zh-CN" sz="1835" strike="noStrike" noProof="1">
                <a:latin typeface="微软雅黑" panose="020B0503020204020204" charset="-122"/>
                <a:ea typeface="微软雅黑" panose="020B0503020204020204" charset="-122"/>
                <a:cs typeface="微软雅黑" panose="020B0503020204020204" charset="-122"/>
              </a:rPr>
              <a:t>4.2.</a:t>
            </a:r>
            <a:r>
              <a:rPr lang="zh-CN" altLang="en-US" sz="1835" strike="noStrike" noProof="1">
                <a:latin typeface="微软雅黑" panose="020B0503020204020204" charset="-122"/>
                <a:ea typeface="微软雅黑" panose="020B0503020204020204" charset="-122"/>
                <a:cs typeface="微软雅黑" panose="020B0503020204020204" charset="-122"/>
              </a:rPr>
              <a:t>地面不平 </a:t>
            </a:r>
            <a:endParaRPr lang="zh-CN" altLang="en-US" sz="1835" strike="noStrike" noProof="1">
              <a:latin typeface="微软雅黑" panose="020B0503020204020204" charset="-122"/>
              <a:ea typeface="微软雅黑" panose="020B0503020204020204" charset="-122"/>
              <a:cs typeface="微软雅黑" panose="020B0503020204020204" charset="-122"/>
            </a:endParaRPr>
          </a:p>
          <a:p>
            <a:pPr marL="0" lvl="0" indent="0" fontAlgn="base">
              <a:buNone/>
            </a:pPr>
            <a:r>
              <a:rPr lang="en-US" altLang="zh-CN" sz="1835" strike="noStrike" noProof="1">
                <a:latin typeface="微软雅黑" panose="020B0503020204020204" charset="-122"/>
                <a:ea typeface="微软雅黑" panose="020B0503020204020204" charset="-122"/>
                <a:cs typeface="微软雅黑" panose="020B0503020204020204" charset="-122"/>
              </a:rPr>
              <a:t>4.3.</a:t>
            </a:r>
            <a:r>
              <a:rPr lang="zh-CN" altLang="en-US" sz="1835" strike="noStrike" noProof="1">
                <a:latin typeface="微软雅黑" panose="020B0503020204020204" charset="-122"/>
                <a:ea typeface="微软雅黑" panose="020B0503020204020204" charset="-122"/>
                <a:cs typeface="微软雅黑" panose="020B0503020204020204" charset="-122"/>
              </a:rPr>
              <a:t>保养不当、设备失灵 </a:t>
            </a:r>
            <a:endParaRPr lang="zh-CN" altLang="en-US" sz="1835" strike="noStrike" noProof="1">
              <a:latin typeface="微软雅黑" panose="020B0503020204020204" charset="-122"/>
              <a:ea typeface="微软雅黑" panose="020B0503020204020204" charset="-122"/>
              <a:cs typeface="微软雅黑" panose="020B0503020204020204" charset="-122"/>
            </a:endParaRPr>
          </a:p>
          <a:p>
            <a:pPr marL="0" lvl="0" indent="0" fontAlgn="base">
              <a:buNone/>
            </a:pPr>
            <a:r>
              <a:rPr lang="en-US" altLang="zh-CN" sz="1835" strike="noStrike" noProof="1">
                <a:latin typeface="微软雅黑" panose="020B0503020204020204" charset="-122"/>
                <a:ea typeface="微软雅黑" panose="020B0503020204020204" charset="-122"/>
                <a:cs typeface="微软雅黑" panose="020B0503020204020204" charset="-122"/>
              </a:rPr>
              <a:t>4.4.</a:t>
            </a:r>
            <a:r>
              <a:rPr lang="zh-CN" altLang="en-US" sz="1835" strike="noStrike" noProof="1">
                <a:latin typeface="微软雅黑" panose="020B0503020204020204" charset="-122"/>
                <a:ea typeface="微软雅黑" panose="020B0503020204020204" charset="-122"/>
                <a:cs typeface="微软雅黑" panose="020B0503020204020204" charset="-122"/>
              </a:rPr>
              <a:t>其它 </a:t>
            </a:r>
            <a:endParaRPr lang="zh-CN" altLang="en-US" sz="1835" strike="noStrike" noProof="1">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49" name="标题 184321"/>
          <p:cNvSpPr>
            <a:spLocks noGrp="1"/>
          </p:cNvSpPr>
          <p:nvPr>
            <p:ph type="title"/>
          </p:nvPr>
        </p:nvSpPr>
        <p:spPr>
          <a:xfrm>
            <a:off x="685800" y="6350"/>
            <a:ext cx="6557963" cy="517525"/>
          </a:xfrm>
          <a:prstGeom prst="rect">
            <a:avLst/>
          </a:prstGeom>
          <a:noFill/>
          <a:ln w="9525">
            <a:noFill/>
          </a:ln>
        </p:spPr>
        <p:txBody>
          <a:bodyPr lIns="59906" tIns="29954" rIns="59906" bIns="29954" anchor="ctr" anchorCtr="0"/>
          <a:p>
            <a:r>
              <a:rPr lang="zh-CN" altLang="en-US" dirty="0"/>
              <a:t>个人防护用品用具－－防护服、手套 </a:t>
            </a:r>
            <a:endParaRPr lang="zh-CN" altLang="en-US" dirty="0"/>
          </a:p>
        </p:txBody>
      </p:sp>
      <p:sp>
        <p:nvSpPr>
          <p:cNvPr id="184324" name="矩形 184323"/>
          <p:cNvSpPr/>
          <p:nvPr/>
        </p:nvSpPr>
        <p:spPr>
          <a:xfrm>
            <a:off x="685800" y="2868613"/>
            <a:ext cx="4656138" cy="922338"/>
          </a:xfrm>
          <a:prstGeom prst="rect">
            <a:avLst/>
          </a:prstGeom>
          <a:noFill/>
          <a:ln w="9525">
            <a:noFill/>
          </a:ln>
        </p:spPr>
        <p:txBody>
          <a:bodyPr lIns="59906" tIns="29954" rIns="59906" bIns="29954"/>
          <a:lstStyle>
            <a:lvl1pPr marL="344805" lvl="0" indent="-344805" algn="l" defTabSz="913130" rtl="0" eaLnBrk="1" fontAlgn="base" latinLnBrk="0" hangingPunct="1">
              <a:lnSpc>
                <a:spcPct val="100000"/>
              </a:lnSpc>
              <a:spcBef>
                <a:spcPct val="20000"/>
              </a:spcBef>
              <a:spcAft>
                <a:spcPct val="0"/>
              </a:spcAft>
              <a:buClr>
                <a:srgbClr val="0595D4"/>
              </a:buClr>
              <a:buChar char="•"/>
              <a:defRPr sz="32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Char char="–"/>
              <a:defRPr sz="24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Char char="•"/>
              <a:defRPr sz="24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Char char="–"/>
              <a:defRPr sz="24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Char char="»"/>
              <a:defRPr sz="2400" b="0" i="0" u="none" kern="1200" baseline="0">
                <a:solidFill>
                  <a:srgbClr val="5B161B"/>
                </a:solidFill>
                <a:latin typeface="黑体" panose="02010609060101010101" pitchFamily="2" charset="-122"/>
                <a:ea typeface="黑体" panose="02010609060101010101" pitchFamily="2" charset="-122"/>
              </a:defRPr>
            </a:lvl5pPr>
          </a:lstStyle>
          <a:p>
            <a:pPr marL="0" lvl="0" indent="0" fontAlgn="base">
              <a:buNone/>
            </a:pPr>
            <a:r>
              <a:rPr lang="en-US" altLang="zh-CN" sz="1835" strike="noStrike" noProof="1">
                <a:latin typeface="微软雅黑" panose="020B0503020204020204" charset="-122"/>
                <a:ea typeface="微软雅黑" panose="020B0503020204020204" charset="-122"/>
                <a:cs typeface="微软雅黑" panose="020B0503020204020204" charset="-122"/>
              </a:rPr>
              <a:t>3.1.</a:t>
            </a:r>
            <a:r>
              <a:rPr lang="zh-CN" altLang="en-US" sz="1835" strike="noStrike" noProof="1">
                <a:latin typeface="微软雅黑" panose="020B0503020204020204" charset="-122"/>
                <a:ea typeface="微软雅黑" panose="020B0503020204020204" charset="-122"/>
                <a:cs typeface="微软雅黑" panose="020B0503020204020204" charset="-122"/>
              </a:rPr>
              <a:t>无个人防护用品、用具 </a:t>
            </a:r>
            <a:endParaRPr lang="zh-CN" altLang="en-US" sz="1835" strike="noStrike" noProof="1">
              <a:latin typeface="微软雅黑" panose="020B0503020204020204" charset="-122"/>
              <a:ea typeface="微软雅黑" panose="020B0503020204020204" charset="-122"/>
              <a:cs typeface="微软雅黑" panose="020B0503020204020204" charset="-122"/>
            </a:endParaRPr>
          </a:p>
          <a:p>
            <a:pPr marL="0" lvl="0" indent="0" fontAlgn="base">
              <a:buNone/>
            </a:pPr>
            <a:r>
              <a:rPr lang="en-US" altLang="zh-CN" sz="1835" strike="noStrike" noProof="1">
                <a:latin typeface="微软雅黑" panose="020B0503020204020204" charset="-122"/>
                <a:ea typeface="微软雅黑" panose="020B0503020204020204" charset="-122"/>
                <a:cs typeface="微软雅黑" panose="020B0503020204020204" charset="-122"/>
              </a:rPr>
              <a:t>3.2</a:t>
            </a:r>
            <a:r>
              <a:rPr lang="zh-CN" altLang="en-US" sz="1835" strike="noStrike" noProof="1">
                <a:latin typeface="微软雅黑" panose="020B0503020204020204" charset="-122"/>
                <a:ea typeface="微软雅黑" panose="020B0503020204020204" charset="-122"/>
                <a:cs typeface="微软雅黑" panose="020B0503020204020204" charset="-122"/>
              </a:rPr>
              <a:t>所用的防护用品、用具不符合安全要求 </a:t>
            </a:r>
            <a:endParaRPr lang="zh-CN" altLang="en-US" sz="1835" strike="noStrike" noProof="1">
              <a:latin typeface="微软雅黑" panose="020B0503020204020204" charset="-122"/>
              <a:ea typeface="微软雅黑" panose="020B0503020204020204" charset="-122"/>
              <a:cs typeface="微软雅黑" panose="020B0503020204020204" charset="-122"/>
            </a:endParaRPr>
          </a:p>
        </p:txBody>
      </p:sp>
      <p:pic>
        <p:nvPicPr>
          <p:cNvPr id="184326" name="图片 184325" descr="三种安全意识"/>
          <p:cNvPicPr>
            <a:picLocks noChangeAspect="1"/>
          </p:cNvPicPr>
          <p:nvPr/>
        </p:nvPicPr>
        <p:blipFill>
          <a:blip r:embed="rId1"/>
          <a:srcRect t="14735" b="17560"/>
          <a:stretch>
            <a:fillRect/>
          </a:stretch>
        </p:blipFill>
        <p:spPr>
          <a:xfrm>
            <a:off x="5208588" y="1765300"/>
            <a:ext cx="6227762" cy="29829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4326"/>
                                        </p:tgtEl>
                                        <p:attrNameLst>
                                          <p:attrName>style.visibility</p:attrName>
                                        </p:attrNameLst>
                                      </p:cBhvr>
                                      <p:to>
                                        <p:strVal val="visible"/>
                                      </p:to>
                                    </p:set>
                                    <p:animEffect transition="in" filter="checkerboard(across)">
                                      <p:cBhvr>
                                        <p:cTn id="7" dur="500"/>
                                        <p:tgtEl>
                                          <p:spTgt spid="184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62" name="标题 194561"/>
          <p:cNvSpPr>
            <a:spLocks noGrp="1"/>
          </p:cNvSpPr>
          <p:nvPr>
            <p:ph type="title" idx="4294967295"/>
          </p:nvPr>
        </p:nvSpPr>
        <p:spPr>
          <a:xfrm>
            <a:off x="714375" y="50800"/>
            <a:ext cx="5708650" cy="519113"/>
          </a:xfrm>
          <a:prstGeom prst="rect">
            <a:avLst/>
          </a:prstGeom>
        </p:spPr>
        <p:txBody>
          <a:bodyPr lIns="59906" tIns="29954" rIns="59906" bIns="29954" anchor="ctr"/>
          <a:p>
            <a:pPr marL="0" marR="0" indent="0" algn="l" defTabSz="914400" rtl="0" eaLnBrk="1" fontAlgn="auto" latinLnBrk="0" hangingPunct="1">
              <a:lnSpc>
                <a:spcPct val="100000"/>
              </a:lnSpc>
              <a:spcBef>
                <a:spcPct val="0"/>
              </a:spcBef>
              <a:spcAft>
                <a:spcPct val="0"/>
              </a:spcAft>
              <a:buClrTx/>
              <a:buSzTx/>
              <a:buFontTx/>
              <a:buNone/>
            </a:pPr>
            <a:r>
              <a:rPr kumimoji="0" lang="zh-CN" altLang="en-US" sz="2885" b="1" i="0" u="none" strike="noStrike" kern="1200" cap="none" spc="200" normalizeH="0" baseline="0" noProof="1" dirty="0">
                <a:solidFill>
                  <a:schemeClr val="tx1"/>
                </a:solidFill>
                <a:uFillTx/>
                <a:latin typeface="+mj-lt"/>
                <a:ea typeface="+mj-ea"/>
                <a:cs typeface="+mj-cs"/>
              </a:rPr>
              <a:t>管理上的缺陷 </a:t>
            </a:r>
            <a:endParaRPr kumimoji="0" lang="zh-CN" altLang="en-US" sz="2885" b="1" i="0" u="none" strike="noStrike" kern="1200" cap="none" spc="200" normalizeH="0" baseline="0" noProof="1" dirty="0">
              <a:solidFill>
                <a:schemeClr val="tx1"/>
              </a:solidFill>
              <a:uFillTx/>
              <a:latin typeface="+mj-lt"/>
              <a:ea typeface="+mj-ea"/>
              <a:cs typeface="+mj-cs"/>
            </a:endParaRPr>
          </a:p>
        </p:txBody>
      </p:sp>
      <p:grpSp>
        <p:nvGrpSpPr>
          <p:cNvPr id="194566" name="组合 194565"/>
          <p:cNvGrpSpPr/>
          <p:nvPr/>
        </p:nvGrpSpPr>
        <p:grpSpPr>
          <a:xfrm>
            <a:off x="2565400" y="2112963"/>
            <a:ext cx="6407150" cy="2632075"/>
            <a:chOff x="883" y="1661"/>
            <a:chExt cx="4037" cy="1658"/>
          </a:xfrm>
        </p:grpSpPr>
        <p:sp>
          <p:nvSpPr>
            <p:cNvPr id="194567" name="矩形 194566"/>
            <p:cNvSpPr/>
            <p:nvPr/>
          </p:nvSpPr>
          <p:spPr>
            <a:xfrm>
              <a:off x="1428" y="1661"/>
              <a:ext cx="336" cy="1609"/>
            </a:xfrm>
            <a:prstGeom prst="rect">
              <a:avLst/>
            </a:prstGeom>
            <a:gradFill rotWithShape="1">
              <a:gsLst>
                <a:gs pos="0">
                  <a:srgbClr val="0000FF"/>
                </a:gs>
                <a:gs pos="50000">
                  <a:srgbClr val="0000FF">
                    <a:gamma/>
                    <a:shade val="46275"/>
                    <a:invGamma/>
                  </a:srgbClr>
                </a:gs>
                <a:gs pos="100000">
                  <a:srgbClr val="0000FF"/>
                </a:gs>
              </a:gsLst>
              <a:lin ang="0" scaled="1"/>
              <a:tileRect/>
            </a:gradFill>
            <a:ln w="9525">
              <a:noFill/>
            </a:ln>
          </p:spPr>
          <p:txBody>
            <a:bodyPr lIns="91434" tIns="45716" rIns="91434" bIns="45716">
              <a:spAutoFit/>
            </a:bodyPr>
            <a:p>
              <a:pPr algn="ctr" defTabSz="1395730" fontAlgn="base">
                <a:lnSpc>
                  <a:spcPct val="145000"/>
                </a:lnSpc>
                <a:spcBef>
                  <a:spcPct val="50000"/>
                </a:spcBef>
              </a:pPr>
              <a:r>
                <a:rPr lang="zh-CN" altLang="en-US" sz="1575" strike="noStrike" noProof="1" dirty="0">
                  <a:solidFill>
                    <a:schemeClr val="bg1"/>
                  </a:solidFill>
                  <a:latin typeface="微软雅黑" panose="020B0503020204020204" charset="-122"/>
                  <a:ea typeface="微软雅黑" panose="020B0503020204020204" charset="-122"/>
                  <a:cs typeface="微软雅黑" panose="020B0503020204020204" charset="-122"/>
                </a:rPr>
                <a:t>操作规程不完善</a:t>
              </a:r>
              <a:endParaRPr lang="zh-CN" altLang="en-US" sz="1575" strike="noStrike" noProof="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94568" name="矩形 194567"/>
            <p:cNvSpPr/>
            <p:nvPr/>
          </p:nvSpPr>
          <p:spPr>
            <a:xfrm>
              <a:off x="2426" y="1661"/>
              <a:ext cx="336" cy="1617"/>
            </a:xfrm>
            <a:prstGeom prst="rect">
              <a:avLst/>
            </a:prstGeom>
            <a:gradFill rotWithShape="1">
              <a:gsLst>
                <a:gs pos="0">
                  <a:srgbClr val="0000FF"/>
                </a:gs>
                <a:gs pos="50000">
                  <a:srgbClr val="0000FF">
                    <a:gamma/>
                    <a:shade val="46275"/>
                    <a:invGamma/>
                  </a:srgbClr>
                </a:gs>
                <a:gs pos="100000">
                  <a:srgbClr val="0000FF"/>
                </a:gs>
              </a:gsLst>
              <a:lin ang="0" scaled="1"/>
              <a:tileRect/>
            </a:gradFill>
            <a:ln w="9525">
              <a:noFill/>
            </a:ln>
          </p:spPr>
          <p:txBody>
            <a:bodyPr lIns="91434" tIns="45716" rIns="91434" bIns="45716">
              <a:spAutoFit/>
            </a:bodyPr>
            <a:p>
              <a:pPr algn="ctr" defTabSz="1395730" fontAlgn="base">
                <a:lnSpc>
                  <a:spcPct val="170000"/>
                </a:lnSpc>
                <a:spcBef>
                  <a:spcPct val="50000"/>
                </a:spcBef>
              </a:pPr>
              <a:r>
                <a:rPr lang="zh-CN" altLang="en-US" sz="1575" strike="noStrike" noProof="1" dirty="0">
                  <a:solidFill>
                    <a:schemeClr val="bg1"/>
                  </a:solidFill>
                  <a:latin typeface="微软雅黑" panose="020B0503020204020204" charset="-122"/>
                  <a:ea typeface="微软雅黑" panose="020B0503020204020204" charset="-122"/>
                  <a:cs typeface="微软雅黑" panose="020B0503020204020204" charset="-122"/>
                </a:rPr>
                <a:t>技术设计缺陷</a:t>
              </a:r>
              <a:endParaRPr lang="zh-CN" altLang="en-US" sz="1575" strike="noStrike" noProof="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94569" name="矩形 194568"/>
            <p:cNvSpPr/>
            <p:nvPr/>
          </p:nvSpPr>
          <p:spPr>
            <a:xfrm>
              <a:off x="2879" y="1661"/>
              <a:ext cx="362" cy="1609"/>
            </a:xfrm>
            <a:prstGeom prst="rect">
              <a:avLst/>
            </a:prstGeom>
            <a:gradFill rotWithShape="1">
              <a:gsLst>
                <a:gs pos="0">
                  <a:srgbClr val="0000FF"/>
                </a:gs>
                <a:gs pos="50000">
                  <a:srgbClr val="0000FF">
                    <a:gamma/>
                    <a:shade val="46275"/>
                    <a:invGamma/>
                  </a:srgbClr>
                </a:gs>
                <a:gs pos="100000">
                  <a:srgbClr val="0000FF"/>
                </a:gs>
              </a:gsLst>
              <a:lin ang="0" scaled="1"/>
              <a:tileRect/>
            </a:gradFill>
            <a:ln w="9525">
              <a:noFill/>
            </a:ln>
          </p:spPr>
          <p:txBody>
            <a:bodyPr lIns="91434" tIns="45716" rIns="91434" bIns="45716">
              <a:spAutoFit/>
            </a:bodyPr>
            <a:p>
              <a:pPr algn="ctr" defTabSz="1395730" fontAlgn="base">
                <a:lnSpc>
                  <a:spcPct val="145000"/>
                </a:lnSpc>
                <a:spcBef>
                  <a:spcPct val="50000"/>
                </a:spcBef>
              </a:pPr>
              <a:r>
                <a:rPr lang="zh-CN" altLang="en-US" sz="1575" strike="noStrike" noProof="1" dirty="0">
                  <a:solidFill>
                    <a:schemeClr val="bg1"/>
                  </a:solidFill>
                  <a:latin typeface="微软雅黑" panose="020B0503020204020204" charset="-122"/>
                  <a:ea typeface="微软雅黑" panose="020B0503020204020204" charset="-122"/>
                  <a:cs typeface="微软雅黑" panose="020B0503020204020204" charset="-122"/>
                </a:rPr>
                <a:t>劳动组织不合理</a:t>
              </a:r>
              <a:endParaRPr lang="zh-CN" altLang="en-US" sz="1575" strike="noStrike" noProof="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94570" name="矩形 194569"/>
            <p:cNvSpPr/>
            <p:nvPr/>
          </p:nvSpPr>
          <p:spPr>
            <a:xfrm>
              <a:off x="1927" y="1661"/>
              <a:ext cx="340" cy="1617"/>
            </a:xfrm>
            <a:prstGeom prst="rect">
              <a:avLst/>
            </a:prstGeom>
            <a:gradFill rotWithShape="1">
              <a:gsLst>
                <a:gs pos="0">
                  <a:srgbClr val="0000FF"/>
                </a:gs>
                <a:gs pos="50000">
                  <a:srgbClr val="0000FF">
                    <a:gamma/>
                    <a:shade val="46275"/>
                    <a:invGamma/>
                  </a:srgbClr>
                </a:gs>
                <a:gs pos="100000">
                  <a:srgbClr val="0000FF"/>
                </a:gs>
              </a:gsLst>
              <a:lin ang="0" scaled="1"/>
              <a:tileRect/>
            </a:gradFill>
            <a:ln w="9525">
              <a:noFill/>
            </a:ln>
          </p:spPr>
          <p:txBody>
            <a:bodyPr lIns="91434" tIns="45716" rIns="91434" bIns="45716">
              <a:spAutoFit/>
            </a:bodyPr>
            <a:p>
              <a:pPr algn="ctr" defTabSz="1395730" fontAlgn="base">
                <a:lnSpc>
                  <a:spcPct val="170000"/>
                </a:lnSpc>
                <a:spcBef>
                  <a:spcPct val="50000"/>
                </a:spcBef>
              </a:pPr>
              <a:r>
                <a:rPr lang="zh-CN" altLang="en-US" sz="1575" strike="noStrike" noProof="1" dirty="0">
                  <a:solidFill>
                    <a:schemeClr val="bg1"/>
                  </a:solidFill>
                  <a:latin typeface="微软雅黑" panose="020B0503020204020204" charset="-122"/>
                  <a:ea typeface="微软雅黑" panose="020B0503020204020204" charset="-122"/>
                  <a:cs typeface="微软雅黑" panose="020B0503020204020204" charset="-122"/>
                </a:rPr>
                <a:t>隐患管理不力</a:t>
              </a:r>
              <a:endParaRPr lang="zh-CN" altLang="en-US" sz="1575" strike="noStrike" noProof="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94571" name="矩形 194570"/>
            <p:cNvSpPr/>
            <p:nvPr/>
          </p:nvSpPr>
          <p:spPr>
            <a:xfrm>
              <a:off x="3424" y="1661"/>
              <a:ext cx="362" cy="1609"/>
            </a:xfrm>
            <a:prstGeom prst="rect">
              <a:avLst/>
            </a:prstGeom>
            <a:gradFill rotWithShape="1">
              <a:gsLst>
                <a:gs pos="0">
                  <a:srgbClr val="0000FF"/>
                </a:gs>
                <a:gs pos="50000">
                  <a:srgbClr val="0000FF">
                    <a:gamma/>
                    <a:shade val="46275"/>
                    <a:invGamma/>
                  </a:srgbClr>
                </a:gs>
                <a:gs pos="100000">
                  <a:srgbClr val="0000FF"/>
                </a:gs>
              </a:gsLst>
              <a:lin ang="0" scaled="1"/>
              <a:tileRect/>
            </a:gradFill>
            <a:ln w="9525">
              <a:noFill/>
            </a:ln>
          </p:spPr>
          <p:txBody>
            <a:bodyPr lIns="91434" tIns="45716" rIns="91434" bIns="45716">
              <a:spAutoFit/>
            </a:bodyPr>
            <a:p>
              <a:pPr algn="ctr" defTabSz="1395730" fontAlgn="base">
                <a:lnSpc>
                  <a:spcPct val="145000"/>
                </a:lnSpc>
                <a:spcBef>
                  <a:spcPct val="50000"/>
                </a:spcBef>
              </a:pPr>
              <a:r>
                <a:rPr lang="zh-CN" altLang="en-US" sz="1575" strike="noStrike" noProof="1" dirty="0">
                  <a:solidFill>
                    <a:schemeClr val="bg1"/>
                  </a:solidFill>
                  <a:latin typeface="微软雅黑" panose="020B0503020204020204" charset="-122"/>
                  <a:ea typeface="微软雅黑" panose="020B0503020204020204" charset="-122"/>
                  <a:cs typeface="微软雅黑" panose="020B0503020204020204" charset="-122"/>
                </a:rPr>
                <a:t>检查和指导错误</a:t>
              </a:r>
              <a:endParaRPr lang="zh-CN" altLang="en-US" sz="1575" strike="noStrike" noProof="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94572" name="矩形 194571"/>
            <p:cNvSpPr/>
            <p:nvPr/>
          </p:nvSpPr>
          <p:spPr>
            <a:xfrm>
              <a:off x="883" y="1661"/>
              <a:ext cx="362" cy="1617"/>
            </a:xfrm>
            <a:prstGeom prst="rect">
              <a:avLst/>
            </a:prstGeom>
            <a:gradFill rotWithShape="1">
              <a:gsLst>
                <a:gs pos="0">
                  <a:srgbClr val="0000FF"/>
                </a:gs>
                <a:gs pos="50000">
                  <a:srgbClr val="0000FF">
                    <a:gamma/>
                    <a:shade val="46275"/>
                    <a:invGamma/>
                  </a:srgbClr>
                </a:gs>
                <a:gs pos="100000">
                  <a:srgbClr val="0000FF"/>
                </a:gs>
              </a:gsLst>
              <a:lin ang="0" scaled="1"/>
              <a:tileRect/>
            </a:gradFill>
            <a:ln w="9525">
              <a:noFill/>
            </a:ln>
          </p:spPr>
          <p:txBody>
            <a:bodyPr lIns="91434" tIns="45716" rIns="91434" bIns="45716">
              <a:spAutoFit/>
            </a:bodyPr>
            <a:p>
              <a:pPr algn="ctr" defTabSz="1395730" fontAlgn="base">
                <a:lnSpc>
                  <a:spcPct val="170000"/>
                </a:lnSpc>
                <a:spcBef>
                  <a:spcPct val="50000"/>
                </a:spcBef>
              </a:pPr>
              <a:r>
                <a:rPr lang="zh-CN" altLang="en-US" sz="1575" strike="noStrike" noProof="1" dirty="0">
                  <a:solidFill>
                    <a:schemeClr val="bg1"/>
                  </a:solidFill>
                  <a:latin typeface="微软雅黑" panose="020B0503020204020204" charset="-122"/>
                  <a:ea typeface="微软雅黑" panose="020B0503020204020204" charset="-122"/>
                  <a:cs typeface="微软雅黑" panose="020B0503020204020204" charset="-122"/>
                </a:rPr>
                <a:t>培训教育缺陷</a:t>
              </a:r>
              <a:endParaRPr lang="zh-CN" altLang="en-US" sz="1575" strike="noStrike" noProof="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94573" name="矩形 194572"/>
            <p:cNvSpPr/>
            <p:nvPr/>
          </p:nvSpPr>
          <p:spPr>
            <a:xfrm>
              <a:off x="4558" y="1661"/>
              <a:ext cx="362" cy="1658"/>
            </a:xfrm>
            <a:prstGeom prst="rect">
              <a:avLst/>
            </a:prstGeom>
            <a:gradFill rotWithShape="1">
              <a:gsLst>
                <a:gs pos="0">
                  <a:srgbClr val="0000FF"/>
                </a:gs>
                <a:gs pos="50000">
                  <a:srgbClr val="0000FF">
                    <a:gamma/>
                    <a:shade val="46275"/>
                    <a:invGamma/>
                  </a:srgbClr>
                </a:gs>
                <a:gs pos="100000">
                  <a:srgbClr val="0000FF"/>
                </a:gs>
              </a:gsLst>
              <a:lin ang="0" scaled="1"/>
              <a:tileRect/>
            </a:gradFill>
            <a:ln w="9525">
              <a:noFill/>
            </a:ln>
          </p:spPr>
          <p:txBody>
            <a:bodyPr lIns="91434" tIns="45716" rIns="91434" bIns="45716">
              <a:spAutoFit/>
            </a:bodyPr>
            <a:p>
              <a:pPr algn="ctr" defTabSz="1395730" fontAlgn="base">
                <a:lnSpc>
                  <a:spcPct val="170000"/>
                </a:lnSpc>
                <a:spcBef>
                  <a:spcPct val="50000"/>
                </a:spcBef>
              </a:pPr>
              <a:r>
                <a:rPr lang="en-US" altLang="zh-CN" sz="2425" strike="noStrike" noProof="1">
                  <a:solidFill>
                    <a:schemeClr val="bg1"/>
                  </a:solidFill>
                  <a:latin typeface="微软雅黑" panose="020B0503020204020204" charset="-122"/>
                  <a:ea typeface="微软雅黑" panose="020B0503020204020204" charset="-122"/>
                  <a:cs typeface="微软雅黑" panose="020B0503020204020204" charset="-122"/>
                </a:rPr>
                <a:t>…………</a:t>
              </a:r>
              <a:endParaRPr lang="en-US" altLang="zh-CN" sz="2425" strike="noStrike" noProof="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94574" name="矩形 194573"/>
            <p:cNvSpPr/>
            <p:nvPr/>
          </p:nvSpPr>
          <p:spPr>
            <a:xfrm>
              <a:off x="3968" y="1661"/>
              <a:ext cx="362" cy="1609"/>
            </a:xfrm>
            <a:prstGeom prst="rect">
              <a:avLst/>
            </a:prstGeom>
            <a:gradFill rotWithShape="1">
              <a:gsLst>
                <a:gs pos="0">
                  <a:srgbClr val="0000FF"/>
                </a:gs>
                <a:gs pos="50000">
                  <a:srgbClr val="0000FF">
                    <a:gamma/>
                    <a:shade val="46275"/>
                    <a:invGamma/>
                  </a:srgbClr>
                </a:gs>
                <a:gs pos="100000">
                  <a:srgbClr val="0000FF"/>
                </a:gs>
              </a:gsLst>
              <a:lin ang="0" scaled="1"/>
              <a:tileRect/>
            </a:gradFill>
            <a:ln w="9525">
              <a:noFill/>
            </a:ln>
          </p:spPr>
          <p:txBody>
            <a:bodyPr lIns="91434" tIns="45716" rIns="91434" bIns="45716">
              <a:spAutoFit/>
            </a:bodyPr>
            <a:p>
              <a:pPr algn="ctr" defTabSz="1395730" fontAlgn="base">
                <a:lnSpc>
                  <a:spcPct val="145000"/>
                </a:lnSpc>
                <a:spcBef>
                  <a:spcPct val="50000"/>
                </a:spcBef>
              </a:pPr>
              <a:r>
                <a:rPr lang="zh-CN" altLang="en-US" sz="1575" strike="noStrike" noProof="1" dirty="0">
                  <a:solidFill>
                    <a:schemeClr val="bg1"/>
                  </a:solidFill>
                  <a:latin typeface="微软雅黑" panose="020B0503020204020204" charset="-122"/>
                  <a:ea typeface="微软雅黑" panose="020B0503020204020204" charset="-122"/>
                  <a:cs typeface="微软雅黑" panose="020B0503020204020204" charset="-122"/>
                </a:rPr>
                <a:t>应急管理不完善</a:t>
              </a:r>
              <a:endParaRPr lang="zh-CN" altLang="en-US" sz="1575" strike="noStrike" noProof="1" dirty="0">
                <a:solidFill>
                  <a:schemeClr val="bg1"/>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194566"/>
                                        </p:tgtEl>
                                        <p:attrNameLst>
                                          <p:attrName>style.visibility</p:attrName>
                                        </p:attrNameLst>
                                      </p:cBhvr>
                                      <p:to>
                                        <p:strVal val="visible"/>
                                      </p:to>
                                    </p:set>
                                    <p:animEffect transition="in" filter="strips(upRight)">
                                      <p:cBhvr>
                                        <p:cTn id="7" dur="500"/>
                                        <p:tgtEl>
                                          <p:spTgt spid="194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3298" name="标题 183297"/>
          <p:cNvSpPr>
            <a:spLocks noGrp="1"/>
          </p:cNvSpPr>
          <p:nvPr>
            <p:ph type="title" idx="4294967295"/>
          </p:nvPr>
        </p:nvSpPr>
        <p:spPr>
          <a:xfrm>
            <a:off x="714375" y="33338"/>
            <a:ext cx="5708650" cy="519113"/>
          </a:xfrm>
          <a:prstGeom prst="rect">
            <a:avLst/>
          </a:prstGeom>
        </p:spPr>
        <p:txBody>
          <a:bodyPr lIns="59906" tIns="29954" rIns="59906" bIns="29954" anchor="ctr"/>
          <a:p>
            <a:pPr marL="0" marR="0" indent="0" algn="l" defTabSz="914400" rtl="0" eaLnBrk="1" fontAlgn="auto" latinLnBrk="0" hangingPunct="1">
              <a:lnSpc>
                <a:spcPct val="100000"/>
              </a:lnSpc>
              <a:spcBef>
                <a:spcPct val="0"/>
              </a:spcBef>
              <a:spcAft>
                <a:spcPct val="0"/>
              </a:spcAft>
              <a:buClrTx/>
              <a:buSzTx/>
              <a:buFontTx/>
              <a:buNone/>
            </a:pPr>
            <a:r>
              <a:rPr kumimoji="0" lang="zh-CN" altLang="en-US" sz="2885" b="1" i="0" u="none" strike="noStrike" kern="1200" cap="none" spc="200" normalizeH="0" baseline="0" noProof="1" dirty="0">
                <a:solidFill>
                  <a:schemeClr val="tx1"/>
                </a:solidFill>
                <a:uFillTx/>
                <a:latin typeface="+mj-lt"/>
                <a:ea typeface="+mj-ea"/>
                <a:cs typeface="+mj-cs"/>
              </a:rPr>
              <a:t>环境的不良条件</a:t>
            </a:r>
            <a:endParaRPr kumimoji="0" lang="zh-CN" altLang="en-US" sz="2885" b="1" i="0" u="none" strike="noStrike" kern="1200" cap="none" spc="200" normalizeH="0" baseline="0" noProof="1" dirty="0">
              <a:solidFill>
                <a:schemeClr val="tx1"/>
              </a:solidFill>
              <a:uFillTx/>
              <a:latin typeface="+mj-lt"/>
              <a:ea typeface="+mj-ea"/>
              <a:cs typeface="+mj-cs"/>
            </a:endParaRPr>
          </a:p>
        </p:txBody>
      </p:sp>
      <p:sp>
        <p:nvSpPr>
          <p:cNvPr id="183299" name="文本占位符 183298"/>
          <p:cNvSpPr>
            <a:spLocks noGrp="1"/>
          </p:cNvSpPr>
          <p:nvPr>
            <p:ph type="body" idx="4294967295"/>
          </p:nvPr>
        </p:nvSpPr>
        <p:spPr>
          <a:xfrm>
            <a:off x="1149350" y="1263650"/>
            <a:ext cx="2924175" cy="4575175"/>
          </a:xfrm>
          <a:prstGeom prst="rect">
            <a:avLst/>
          </a:prstGeom>
        </p:spPr>
        <p:txBody>
          <a:bodyPr lIns="59906" tIns="29954" rIns="59906" bIns="29954"/>
          <a:p>
            <a:pPr marL="228600" marR="0" indent="-228600" algn="l" defTabSz="914400" rtl="0" eaLnBrk="1" fontAlgn="auto" latinLnBrk="0" hangingPunct="1">
              <a:lnSpc>
                <a:spcPct val="90000"/>
              </a:lnSpc>
              <a:spcBef>
                <a:spcPts val="0"/>
              </a:spcBef>
              <a:spcAft>
                <a:spcPts val="1000"/>
              </a:spcAft>
              <a:buClrTx/>
              <a:buSzTx/>
              <a:buFont typeface="Arial" panose="020B0604020202020204" pitchFamily="34" charset="0"/>
              <a:buNone/>
            </a:pPr>
            <a:r>
              <a:rPr kumimoji="0" lang="en-US" altLang="zh-CN" sz="1835" b="0" i="0" u="none" strike="noStrike" kern="1200" cap="none" spc="150" normalizeH="0" baseline="0" noProof="1" dirty="0">
                <a:solidFill>
                  <a:schemeClr val="tx1"/>
                </a:solidFill>
                <a:uFillTx/>
                <a:latin typeface="+mn-lt"/>
                <a:ea typeface="+mn-ea"/>
                <a:cs typeface="+mn-cs"/>
              </a:rPr>
              <a:t>1.</a:t>
            </a:r>
            <a:r>
              <a:rPr kumimoji="0" lang="zh-CN" altLang="en-US" sz="1835" b="0" i="0" u="none" strike="noStrike" kern="1200" cap="none" spc="150" normalizeH="0" baseline="0" noProof="1" dirty="0">
                <a:solidFill>
                  <a:schemeClr val="tx1"/>
                </a:solidFill>
                <a:uFillTx/>
                <a:latin typeface="+mn-lt"/>
                <a:ea typeface="+mn-ea"/>
                <a:cs typeface="+mn-cs"/>
              </a:rPr>
              <a:t>照明光线不良 </a:t>
            </a:r>
            <a:endParaRPr kumimoji="0" lang="zh-CN" altLang="en-US" sz="1835" b="0" i="0" u="none" strike="noStrike" kern="1200" cap="none" spc="150" normalizeH="0" baseline="0" noProof="1" dirty="0">
              <a:solidFill>
                <a:schemeClr val="tx1"/>
              </a:solidFill>
              <a:uFillTx/>
              <a:latin typeface="+mn-lt"/>
              <a:ea typeface="+mn-ea"/>
              <a:cs typeface="+mn-cs"/>
            </a:endParaRPr>
          </a:p>
          <a:p>
            <a:pPr marL="228600" marR="0" indent="-228600" algn="l" defTabSz="914400" rtl="0" eaLnBrk="1" fontAlgn="auto" latinLnBrk="0" hangingPunct="1">
              <a:lnSpc>
                <a:spcPct val="90000"/>
              </a:lnSpc>
              <a:spcBef>
                <a:spcPts val="0"/>
              </a:spcBef>
              <a:spcAft>
                <a:spcPts val="1000"/>
              </a:spcAft>
              <a:buClrTx/>
              <a:buSzTx/>
              <a:buFont typeface="Arial" panose="020B0604020202020204" pitchFamily="34" charset="0"/>
              <a:buNone/>
            </a:pPr>
            <a:r>
              <a:rPr kumimoji="0" lang="en-US" altLang="zh-CN" sz="1835" b="0" i="0" u="none" strike="noStrike" kern="1200" cap="none" spc="150" normalizeH="0" baseline="0" noProof="1" dirty="0">
                <a:solidFill>
                  <a:schemeClr val="tx1"/>
                </a:solidFill>
                <a:uFillTx/>
                <a:latin typeface="+mn-lt"/>
                <a:ea typeface="+mn-ea"/>
                <a:cs typeface="+mn-cs"/>
              </a:rPr>
              <a:t>1.1.</a:t>
            </a:r>
            <a:r>
              <a:rPr kumimoji="0" lang="zh-CN" altLang="en-US" sz="1835" b="0" i="0" u="none" strike="noStrike" kern="1200" cap="none" spc="150" normalizeH="0" baseline="0" noProof="1" dirty="0">
                <a:solidFill>
                  <a:schemeClr val="tx1"/>
                </a:solidFill>
                <a:uFillTx/>
                <a:latin typeface="+mn-lt"/>
                <a:ea typeface="+mn-ea"/>
                <a:cs typeface="+mn-cs"/>
              </a:rPr>
              <a:t>照度不足 </a:t>
            </a:r>
            <a:endParaRPr kumimoji="0" lang="zh-CN" altLang="en-US" sz="1835" b="0" i="0" u="none" strike="noStrike" kern="1200" cap="none" spc="150" normalizeH="0" baseline="0" noProof="1" dirty="0">
              <a:solidFill>
                <a:schemeClr val="tx1"/>
              </a:solidFill>
              <a:uFillTx/>
              <a:latin typeface="+mn-lt"/>
              <a:ea typeface="+mn-ea"/>
              <a:cs typeface="+mn-cs"/>
            </a:endParaRPr>
          </a:p>
          <a:p>
            <a:pPr marL="228600" marR="0" indent="-228600" algn="l" defTabSz="914400" rtl="0" eaLnBrk="1" fontAlgn="auto" latinLnBrk="0" hangingPunct="1">
              <a:lnSpc>
                <a:spcPct val="90000"/>
              </a:lnSpc>
              <a:spcBef>
                <a:spcPts val="0"/>
              </a:spcBef>
              <a:spcAft>
                <a:spcPts val="1000"/>
              </a:spcAft>
              <a:buClrTx/>
              <a:buSzTx/>
              <a:buFont typeface="Arial" panose="020B0604020202020204" pitchFamily="34" charset="0"/>
              <a:buNone/>
            </a:pPr>
            <a:r>
              <a:rPr kumimoji="0" lang="en-US" altLang="zh-CN" sz="1835" b="0" i="0" u="none" strike="noStrike" kern="1200" cap="none" spc="150" normalizeH="0" baseline="0" noProof="1" dirty="0">
                <a:solidFill>
                  <a:schemeClr val="tx1"/>
                </a:solidFill>
                <a:uFillTx/>
                <a:latin typeface="+mn-lt"/>
                <a:ea typeface="+mn-ea"/>
                <a:cs typeface="+mn-cs"/>
              </a:rPr>
              <a:t>1.2.</a:t>
            </a:r>
            <a:r>
              <a:rPr kumimoji="0" lang="zh-CN" altLang="en-US" sz="1835" b="0" i="0" u="none" strike="noStrike" kern="1200" cap="none" spc="150" normalizeH="0" baseline="0" noProof="1" dirty="0">
                <a:solidFill>
                  <a:schemeClr val="tx1"/>
                </a:solidFill>
                <a:uFillTx/>
                <a:latin typeface="+mn-lt"/>
                <a:ea typeface="+mn-ea"/>
                <a:cs typeface="+mn-cs"/>
              </a:rPr>
              <a:t>作业场地烟雾尘弥漫视物不清 </a:t>
            </a:r>
            <a:endParaRPr kumimoji="0" lang="zh-CN" altLang="en-US" sz="1835" b="0" i="0" u="none" strike="noStrike" kern="1200" cap="none" spc="150" normalizeH="0" baseline="0" noProof="1" dirty="0">
              <a:solidFill>
                <a:schemeClr val="tx1"/>
              </a:solidFill>
              <a:uFillTx/>
              <a:latin typeface="+mn-lt"/>
              <a:ea typeface="+mn-ea"/>
              <a:cs typeface="+mn-cs"/>
            </a:endParaRPr>
          </a:p>
          <a:p>
            <a:pPr marL="228600" marR="0" indent="-228600" algn="l" defTabSz="914400" rtl="0" eaLnBrk="1" fontAlgn="auto" latinLnBrk="0" hangingPunct="1">
              <a:lnSpc>
                <a:spcPct val="90000"/>
              </a:lnSpc>
              <a:spcBef>
                <a:spcPts val="0"/>
              </a:spcBef>
              <a:spcAft>
                <a:spcPts val="1000"/>
              </a:spcAft>
              <a:buClrTx/>
              <a:buSzTx/>
              <a:buFont typeface="Arial" panose="020B0604020202020204" pitchFamily="34" charset="0"/>
              <a:buNone/>
            </a:pPr>
            <a:r>
              <a:rPr kumimoji="0" lang="en-US" altLang="zh-CN" sz="1835" b="0" i="0" u="none" strike="noStrike" kern="1200" cap="none" spc="150" normalizeH="0" baseline="0" noProof="1" dirty="0">
                <a:solidFill>
                  <a:schemeClr val="tx1"/>
                </a:solidFill>
                <a:uFillTx/>
                <a:latin typeface="+mn-lt"/>
                <a:ea typeface="+mn-ea"/>
                <a:cs typeface="+mn-cs"/>
              </a:rPr>
              <a:t>1.3.</a:t>
            </a:r>
            <a:r>
              <a:rPr kumimoji="0" lang="zh-CN" altLang="en-US" sz="1835" b="0" i="0" u="none" strike="noStrike" kern="1200" cap="none" spc="150" normalizeH="0" baseline="0" noProof="1" dirty="0">
                <a:solidFill>
                  <a:schemeClr val="tx1"/>
                </a:solidFill>
                <a:uFillTx/>
                <a:latin typeface="+mn-lt"/>
                <a:ea typeface="+mn-ea"/>
                <a:cs typeface="+mn-cs"/>
              </a:rPr>
              <a:t>光线过强 </a:t>
            </a:r>
            <a:endParaRPr kumimoji="0" lang="zh-CN" altLang="en-US" sz="1835" b="0" i="0" u="none" strike="noStrike" kern="1200" cap="none" spc="150" normalizeH="0" baseline="0" noProof="1" dirty="0">
              <a:solidFill>
                <a:schemeClr val="tx1"/>
              </a:solidFill>
              <a:uFillTx/>
              <a:latin typeface="+mn-lt"/>
              <a:ea typeface="+mn-ea"/>
              <a:cs typeface="+mn-cs"/>
            </a:endParaRPr>
          </a:p>
          <a:p>
            <a:pPr marL="228600" marR="0" indent="-228600" algn="l" defTabSz="914400" rtl="0" eaLnBrk="1" fontAlgn="auto" latinLnBrk="0" hangingPunct="1">
              <a:lnSpc>
                <a:spcPct val="90000"/>
              </a:lnSpc>
              <a:spcBef>
                <a:spcPts val="0"/>
              </a:spcBef>
              <a:spcAft>
                <a:spcPts val="1000"/>
              </a:spcAft>
              <a:buClrTx/>
              <a:buSzTx/>
              <a:buFont typeface="Arial" panose="020B0604020202020204" pitchFamily="34" charset="0"/>
              <a:buNone/>
            </a:pPr>
            <a:r>
              <a:rPr kumimoji="0" lang="en-US" altLang="zh-CN" sz="1835" b="0" i="0" u="none" strike="noStrike" kern="1200" cap="none" spc="150" normalizeH="0" baseline="0" noProof="1" dirty="0">
                <a:solidFill>
                  <a:schemeClr val="tx1"/>
                </a:solidFill>
                <a:uFillTx/>
                <a:latin typeface="+mn-lt"/>
                <a:ea typeface="+mn-ea"/>
                <a:cs typeface="+mn-cs"/>
              </a:rPr>
              <a:t>2.</a:t>
            </a:r>
            <a:r>
              <a:rPr kumimoji="0" lang="zh-CN" altLang="en-US" sz="1835" b="0" i="0" u="none" strike="noStrike" kern="1200" cap="none" spc="150" normalizeH="0" baseline="0" noProof="1" dirty="0">
                <a:solidFill>
                  <a:schemeClr val="tx1"/>
                </a:solidFill>
                <a:uFillTx/>
                <a:latin typeface="+mn-lt"/>
                <a:ea typeface="+mn-ea"/>
                <a:cs typeface="+mn-cs"/>
              </a:rPr>
              <a:t>通风不良 </a:t>
            </a:r>
            <a:endParaRPr kumimoji="0" lang="zh-CN" altLang="en-US" sz="1835" b="0" i="0" u="none" strike="noStrike" kern="1200" cap="none" spc="150" normalizeH="0" baseline="0" noProof="1" dirty="0">
              <a:solidFill>
                <a:schemeClr val="tx1"/>
              </a:solidFill>
              <a:uFillTx/>
              <a:latin typeface="+mn-lt"/>
              <a:ea typeface="+mn-ea"/>
              <a:cs typeface="+mn-cs"/>
            </a:endParaRPr>
          </a:p>
          <a:p>
            <a:pPr marL="228600" marR="0" indent="-228600" algn="l" defTabSz="914400" rtl="0" eaLnBrk="1" fontAlgn="auto" latinLnBrk="0" hangingPunct="1">
              <a:lnSpc>
                <a:spcPct val="90000"/>
              </a:lnSpc>
              <a:spcBef>
                <a:spcPts val="0"/>
              </a:spcBef>
              <a:spcAft>
                <a:spcPts val="1000"/>
              </a:spcAft>
              <a:buClrTx/>
              <a:buSzTx/>
              <a:buFont typeface="Arial" panose="020B0604020202020204" pitchFamily="34" charset="0"/>
              <a:buNone/>
            </a:pPr>
            <a:r>
              <a:rPr kumimoji="0" lang="en-US" altLang="zh-CN" sz="1835" b="0" i="0" u="none" strike="noStrike" kern="1200" cap="none" spc="150" normalizeH="0" baseline="0" noProof="1" dirty="0">
                <a:solidFill>
                  <a:schemeClr val="tx1"/>
                </a:solidFill>
                <a:uFillTx/>
                <a:latin typeface="+mn-lt"/>
                <a:ea typeface="+mn-ea"/>
                <a:cs typeface="+mn-cs"/>
              </a:rPr>
              <a:t>2.1.</a:t>
            </a:r>
            <a:r>
              <a:rPr kumimoji="0" lang="zh-CN" altLang="en-US" sz="1835" b="0" i="0" u="none" strike="noStrike" kern="1200" cap="none" spc="150" normalizeH="0" baseline="0" noProof="1" dirty="0">
                <a:solidFill>
                  <a:schemeClr val="tx1"/>
                </a:solidFill>
                <a:uFillTx/>
                <a:latin typeface="+mn-lt"/>
                <a:ea typeface="+mn-ea"/>
                <a:cs typeface="+mn-cs"/>
              </a:rPr>
              <a:t>无通风 </a:t>
            </a:r>
            <a:endParaRPr kumimoji="0" lang="zh-CN" altLang="en-US" sz="1835" b="0" i="0" u="none" strike="noStrike" kern="1200" cap="none" spc="150" normalizeH="0" baseline="0" noProof="1" dirty="0">
              <a:solidFill>
                <a:schemeClr val="tx1"/>
              </a:solidFill>
              <a:uFillTx/>
              <a:latin typeface="+mn-lt"/>
              <a:ea typeface="+mn-ea"/>
              <a:cs typeface="+mn-cs"/>
            </a:endParaRPr>
          </a:p>
          <a:p>
            <a:pPr marL="228600" marR="0" indent="-228600" algn="l" defTabSz="914400" rtl="0" eaLnBrk="1" fontAlgn="auto" latinLnBrk="0" hangingPunct="1">
              <a:lnSpc>
                <a:spcPct val="90000"/>
              </a:lnSpc>
              <a:spcBef>
                <a:spcPts val="0"/>
              </a:spcBef>
              <a:spcAft>
                <a:spcPts val="1000"/>
              </a:spcAft>
              <a:buClrTx/>
              <a:buSzTx/>
              <a:buFont typeface="Arial" panose="020B0604020202020204" pitchFamily="34" charset="0"/>
              <a:buNone/>
            </a:pPr>
            <a:r>
              <a:rPr kumimoji="0" lang="en-US" altLang="zh-CN" sz="1835" b="0" i="0" u="none" strike="noStrike" kern="1200" cap="none" spc="150" normalizeH="0" baseline="0" noProof="1" dirty="0">
                <a:solidFill>
                  <a:schemeClr val="tx1"/>
                </a:solidFill>
                <a:uFillTx/>
                <a:latin typeface="+mn-lt"/>
                <a:ea typeface="+mn-ea"/>
                <a:cs typeface="+mn-cs"/>
              </a:rPr>
              <a:t>2.2.</a:t>
            </a:r>
            <a:r>
              <a:rPr kumimoji="0" lang="zh-CN" altLang="en-US" sz="1835" b="0" i="0" u="none" strike="noStrike" kern="1200" cap="none" spc="150" normalizeH="0" baseline="0" noProof="1" dirty="0">
                <a:solidFill>
                  <a:schemeClr val="tx1"/>
                </a:solidFill>
                <a:uFillTx/>
                <a:latin typeface="+mn-lt"/>
                <a:ea typeface="+mn-ea"/>
                <a:cs typeface="+mn-cs"/>
              </a:rPr>
              <a:t>通风系统效率低 </a:t>
            </a:r>
            <a:endParaRPr kumimoji="0" lang="zh-CN" altLang="en-US" sz="1835" b="0" i="0" u="none" strike="noStrike" kern="1200" cap="none" spc="150" normalizeH="0" baseline="0" noProof="1" dirty="0">
              <a:solidFill>
                <a:schemeClr val="tx1"/>
              </a:solidFill>
              <a:uFillTx/>
              <a:latin typeface="+mn-lt"/>
              <a:ea typeface="+mn-ea"/>
              <a:cs typeface="+mn-cs"/>
            </a:endParaRPr>
          </a:p>
          <a:p>
            <a:pPr marL="228600" marR="0" indent="-228600" algn="l" defTabSz="914400" rtl="0" eaLnBrk="1" fontAlgn="auto" latinLnBrk="0" hangingPunct="1">
              <a:lnSpc>
                <a:spcPct val="90000"/>
              </a:lnSpc>
              <a:spcBef>
                <a:spcPts val="0"/>
              </a:spcBef>
              <a:spcAft>
                <a:spcPts val="1000"/>
              </a:spcAft>
              <a:buClrTx/>
              <a:buSzTx/>
              <a:buFont typeface="Arial" panose="020B0604020202020204" pitchFamily="34" charset="0"/>
              <a:buNone/>
            </a:pPr>
            <a:r>
              <a:rPr kumimoji="0" lang="en-US" altLang="zh-CN" sz="1835" b="0" i="0" u="none" strike="noStrike" kern="1200" cap="none" spc="150" normalizeH="0" baseline="0" noProof="1" dirty="0">
                <a:solidFill>
                  <a:schemeClr val="tx1"/>
                </a:solidFill>
                <a:uFillTx/>
                <a:latin typeface="+mn-lt"/>
                <a:ea typeface="+mn-ea"/>
                <a:cs typeface="+mn-cs"/>
              </a:rPr>
              <a:t>2.3.</a:t>
            </a:r>
            <a:r>
              <a:rPr kumimoji="0" lang="zh-CN" altLang="en-US" sz="1835" b="0" i="0" u="none" strike="noStrike" kern="1200" cap="none" spc="150" normalizeH="0" baseline="0" noProof="1" dirty="0">
                <a:solidFill>
                  <a:schemeClr val="tx1"/>
                </a:solidFill>
                <a:uFillTx/>
                <a:latin typeface="+mn-lt"/>
                <a:ea typeface="+mn-ea"/>
                <a:cs typeface="+mn-cs"/>
              </a:rPr>
              <a:t>风流短路 </a:t>
            </a:r>
            <a:endParaRPr kumimoji="0" lang="zh-CN" altLang="en-US" sz="1835" b="0" i="0" u="none" strike="noStrike" kern="1200" cap="none" spc="150" normalizeH="0" baseline="0" noProof="1" dirty="0">
              <a:solidFill>
                <a:schemeClr val="tx1"/>
              </a:solidFill>
              <a:uFillTx/>
              <a:latin typeface="+mn-lt"/>
              <a:ea typeface="+mn-ea"/>
              <a:cs typeface="+mn-cs"/>
            </a:endParaRPr>
          </a:p>
          <a:p>
            <a:pPr marL="228600" marR="0" indent="-228600" algn="l" defTabSz="914400" rtl="0" eaLnBrk="1" fontAlgn="auto" latinLnBrk="0" hangingPunct="1">
              <a:lnSpc>
                <a:spcPct val="90000"/>
              </a:lnSpc>
              <a:spcBef>
                <a:spcPts val="0"/>
              </a:spcBef>
              <a:spcAft>
                <a:spcPts val="1000"/>
              </a:spcAft>
              <a:buClrTx/>
              <a:buSzTx/>
              <a:buFont typeface="Arial" panose="020B0604020202020204" pitchFamily="34" charset="0"/>
              <a:buNone/>
            </a:pPr>
            <a:r>
              <a:rPr kumimoji="0" lang="en-US" altLang="zh-CN" sz="1835" b="0" i="0" u="none" strike="noStrike" kern="1200" cap="none" spc="150" normalizeH="0" baseline="0" noProof="1" dirty="0">
                <a:solidFill>
                  <a:schemeClr val="tx1"/>
                </a:solidFill>
                <a:uFillTx/>
                <a:latin typeface="+mn-lt"/>
                <a:ea typeface="+mn-ea"/>
                <a:cs typeface="+mn-cs"/>
              </a:rPr>
              <a:t>2.4.</a:t>
            </a:r>
            <a:r>
              <a:rPr kumimoji="0" lang="zh-CN" altLang="en-US" sz="1835" b="0" i="0" u="none" strike="noStrike" kern="1200" cap="none" spc="150" normalizeH="0" baseline="0" noProof="1" dirty="0">
                <a:solidFill>
                  <a:schemeClr val="tx1"/>
                </a:solidFill>
                <a:uFillTx/>
                <a:latin typeface="+mn-lt"/>
                <a:ea typeface="+mn-ea"/>
                <a:cs typeface="+mn-cs"/>
              </a:rPr>
              <a:t>停电停风时放炮作业 </a:t>
            </a:r>
            <a:endParaRPr kumimoji="0" lang="zh-CN" altLang="en-US" sz="1835" b="0" i="0" u="none" strike="noStrike" kern="1200" cap="none" spc="150" normalizeH="0" baseline="0" noProof="1" dirty="0">
              <a:solidFill>
                <a:schemeClr val="tx1"/>
              </a:solidFill>
              <a:uFillTx/>
              <a:latin typeface="+mn-lt"/>
              <a:ea typeface="+mn-ea"/>
              <a:cs typeface="+mn-cs"/>
            </a:endParaRPr>
          </a:p>
          <a:p>
            <a:pPr marL="228600" marR="0" indent="-228600" algn="l" defTabSz="914400" rtl="0" eaLnBrk="1" fontAlgn="auto" latinLnBrk="0" hangingPunct="1">
              <a:lnSpc>
                <a:spcPct val="90000"/>
              </a:lnSpc>
              <a:spcBef>
                <a:spcPts val="0"/>
              </a:spcBef>
              <a:spcAft>
                <a:spcPts val="1000"/>
              </a:spcAft>
              <a:buClrTx/>
              <a:buSzTx/>
              <a:buFont typeface="Arial" panose="020B0604020202020204" pitchFamily="34" charset="0"/>
              <a:buNone/>
            </a:pPr>
            <a:r>
              <a:rPr kumimoji="0" lang="en-US" altLang="zh-CN" sz="1835" b="0" i="0" u="none" strike="noStrike" kern="1200" cap="none" spc="150" normalizeH="0" baseline="0" noProof="1" dirty="0">
                <a:solidFill>
                  <a:schemeClr val="tx1"/>
                </a:solidFill>
                <a:uFillTx/>
                <a:latin typeface="+mn-lt"/>
                <a:ea typeface="+mn-ea"/>
                <a:cs typeface="+mn-cs"/>
              </a:rPr>
              <a:t>2.5</a:t>
            </a:r>
            <a:r>
              <a:rPr kumimoji="0" lang="zh-CN" altLang="en-US" sz="1835" b="0" i="0" u="none" strike="noStrike" kern="1200" cap="none" spc="150" normalizeH="0" baseline="0" noProof="1" dirty="0">
                <a:solidFill>
                  <a:schemeClr val="tx1"/>
                </a:solidFill>
                <a:uFillTx/>
                <a:latin typeface="+mn-lt"/>
                <a:ea typeface="+mn-ea"/>
                <a:cs typeface="+mn-cs"/>
              </a:rPr>
              <a:t>瓦斯排放未达到安全浓度放炮作业 </a:t>
            </a:r>
            <a:endParaRPr kumimoji="0" lang="zh-CN" altLang="en-US" sz="1835" b="0" i="0" u="none" strike="noStrike" kern="1200" cap="none" spc="150" normalizeH="0" baseline="0" noProof="1" dirty="0">
              <a:solidFill>
                <a:schemeClr val="tx1"/>
              </a:solidFill>
              <a:uFillTx/>
              <a:latin typeface="+mn-lt"/>
              <a:ea typeface="+mn-ea"/>
              <a:cs typeface="+mn-cs"/>
            </a:endParaRPr>
          </a:p>
          <a:p>
            <a:pPr marL="228600" marR="0" indent="-228600" algn="l" defTabSz="914400" rtl="0" eaLnBrk="1" fontAlgn="auto" latinLnBrk="0" hangingPunct="1">
              <a:lnSpc>
                <a:spcPct val="90000"/>
              </a:lnSpc>
              <a:spcBef>
                <a:spcPts val="0"/>
              </a:spcBef>
              <a:spcAft>
                <a:spcPts val="1000"/>
              </a:spcAft>
              <a:buClrTx/>
              <a:buSzTx/>
              <a:buFont typeface="Arial" panose="020B0604020202020204" pitchFamily="34" charset="0"/>
              <a:buNone/>
            </a:pPr>
            <a:r>
              <a:rPr kumimoji="0" lang="en-US" altLang="zh-CN" sz="1835" b="0" i="0" u="none" strike="noStrike" kern="1200" cap="none" spc="150" normalizeH="0" baseline="0" noProof="1" dirty="0">
                <a:solidFill>
                  <a:schemeClr val="tx1"/>
                </a:solidFill>
                <a:uFillTx/>
                <a:latin typeface="+mn-lt"/>
                <a:ea typeface="+mn-ea"/>
                <a:cs typeface="+mn-cs"/>
              </a:rPr>
              <a:t>2.6.</a:t>
            </a:r>
            <a:r>
              <a:rPr kumimoji="0" lang="zh-CN" altLang="en-US" sz="1835" b="0" i="0" u="none" strike="noStrike" kern="1200" cap="none" spc="150" normalizeH="0" baseline="0" noProof="1" dirty="0">
                <a:solidFill>
                  <a:schemeClr val="tx1"/>
                </a:solidFill>
                <a:uFillTx/>
                <a:latin typeface="+mn-lt"/>
                <a:ea typeface="+mn-ea"/>
                <a:cs typeface="+mn-cs"/>
              </a:rPr>
              <a:t>瓦斯超限 </a:t>
            </a:r>
            <a:endParaRPr kumimoji="0" lang="zh-CN" altLang="en-US" sz="1835" b="0" i="0" u="none" strike="noStrike" kern="1200" cap="none" spc="150" normalizeH="0" baseline="0" noProof="1" dirty="0">
              <a:solidFill>
                <a:schemeClr val="tx1"/>
              </a:solidFill>
              <a:uFillTx/>
              <a:latin typeface="+mn-lt"/>
              <a:ea typeface="+mn-ea"/>
              <a:cs typeface="+mn-cs"/>
            </a:endParaRPr>
          </a:p>
          <a:p>
            <a:pPr marL="228600" marR="0" indent="-228600" algn="l" defTabSz="914400" rtl="0" eaLnBrk="1" fontAlgn="auto" latinLnBrk="0" hangingPunct="1">
              <a:lnSpc>
                <a:spcPct val="90000"/>
              </a:lnSpc>
              <a:spcBef>
                <a:spcPts val="0"/>
              </a:spcBef>
              <a:spcAft>
                <a:spcPts val="1000"/>
              </a:spcAft>
              <a:buClrTx/>
              <a:buSzTx/>
              <a:buFont typeface="Arial" panose="020B0604020202020204" pitchFamily="34" charset="0"/>
              <a:buNone/>
            </a:pPr>
            <a:r>
              <a:rPr kumimoji="0" lang="en-US" altLang="zh-CN" sz="1835" b="0" i="0" u="none" strike="noStrike" kern="1200" cap="none" spc="150" normalizeH="0" baseline="0" noProof="1" dirty="0">
                <a:solidFill>
                  <a:schemeClr val="tx1"/>
                </a:solidFill>
                <a:uFillTx/>
                <a:latin typeface="+mn-lt"/>
                <a:ea typeface="+mn-ea"/>
                <a:cs typeface="+mn-cs"/>
              </a:rPr>
              <a:t>2.7.</a:t>
            </a:r>
            <a:r>
              <a:rPr kumimoji="0" lang="zh-CN" altLang="en-US" sz="1835" b="0" i="0" u="none" strike="noStrike" kern="1200" cap="none" spc="150" normalizeH="0" baseline="0" noProof="1" dirty="0">
                <a:solidFill>
                  <a:schemeClr val="tx1"/>
                </a:solidFill>
                <a:uFillTx/>
                <a:latin typeface="+mn-lt"/>
                <a:ea typeface="+mn-ea"/>
                <a:cs typeface="+mn-cs"/>
              </a:rPr>
              <a:t>其它</a:t>
            </a:r>
            <a:endParaRPr kumimoji="0" lang="zh-CN" altLang="en-US" sz="1835" b="0" i="0" u="none" strike="noStrike" kern="1200" cap="none" spc="150" normalizeH="0" baseline="0" noProof="1" dirty="0">
              <a:solidFill>
                <a:schemeClr val="tx1"/>
              </a:solidFill>
              <a:uFillTx/>
              <a:latin typeface="+mn-lt"/>
              <a:ea typeface="+mn-ea"/>
              <a:cs typeface="+mn-cs"/>
            </a:endParaRPr>
          </a:p>
        </p:txBody>
      </p:sp>
      <p:sp>
        <p:nvSpPr>
          <p:cNvPr id="183300" name="矩形 183299"/>
          <p:cNvSpPr/>
          <p:nvPr/>
        </p:nvSpPr>
        <p:spPr>
          <a:xfrm>
            <a:off x="6099175" y="1262063"/>
            <a:ext cx="3727450" cy="4576763"/>
          </a:xfrm>
          <a:prstGeom prst="rect">
            <a:avLst/>
          </a:prstGeom>
          <a:noFill/>
          <a:ln w="9525">
            <a:noFill/>
          </a:ln>
        </p:spPr>
        <p:txBody>
          <a:bodyPr lIns="59906" tIns="29954" rIns="59906" bIns="29954"/>
          <a:lstStyle>
            <a:lvl1pPr marL="344805" lvl="0" indent="-344805" algn="l" defTabSz="913130" rtl="0" eaLnBrk="1" fontAlgn="base" latinLnBrk="0" hangingPunct="1">
              <a:lnSpc>
                <a:spcPct val="100000"/>
              </a:lnSpc>
              <a:spcBef>
                <a:spcPct val="20000"/>
              </a:spcBef>
              <a:spcAft>
                <a:spcPct val="0"/>
              </a:spcAft>
              <a:buClr>
                <a:srgbClr val="0595D4"/>
              </a:buClr>
              <a:buChar char="•"/>
              <a:defRPr sz="32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Char char="–"/>
              <a:defRPr sz="24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Char char="•"/>
              <a:defRPr sz="24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Char char="–"/>
              <a:defRPr sz="24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Char char="»"/>
              <a:defRPr sz="2400" b="0" i="0" u="none" kern="1200" baseline="0">
                <a:solidFill>
                  <a:srgbClr val="5B161B"/>
                </a:solidFill>
                <a:latin typeface="黑体" panose="02010609060101010101" pitchFamily="2" charset="-122"/>
                <a:ea typeface="黑体" panose="02010609060101010101" pitchFamily="2" charset="-122"/>
              </a:defRPr>
            </a:lvl5pPr>
          </a:lstStyle>
          <a:p>
            <a:pPr lvl="0" fontAlgn="base">
              <a:lnSpc>
                <a:spcPct val="80000"/>
              </a:lnSpc>
              <a:buNone/>
            </a:pPr>
            <a:r>
              <a:rPr lang="en-US" altLang="zh-CN" sz="1835" strike="noStrike" noProof="1" dirty="0">
                <a:latin typeface="微软雅黑" panose="020B0503020204020204" charset="-122"/>
                <a:ea typeface="微软雅黑" panose="020B0503020204020204" charset="-122"/>
                <a:cs typeface="微软雅黑" panose="020B0503020204020204" charset="-122"/>
              </a:rPr>
              <a:t>3.</a:t>
            </a:r>
            <a:r>
              <a:rPr lang="zh-CN" altLang="en-US" sz="1835" strike="noStrike" noProof="1" dirty="0">
                <a:latin typeface="微软雅黑" panose="020B0503020204020204" charset="-122"/>
                <a:ea typeface="微软雅黑" panose="020B0503020204020204" charset="-122"/>
                <a:cs typeface="微软雅黑" panose="020B0503020204020204" charset="-122"/>
              </a:rPr>
              <a:t>作业场所狭窄 </a:t>
            </a:r>
            <a:endParaRPr lang="zh-CN" altLang="en-US" sz="1835" strike="noStrike" noProof="1" dirty="0">
              <a:latin typeface="微软雅黑" panose="020B0503020204020204" charset="-122"/>
              <a:ea typeface="微软雅黑" panose="020B0503020204020204" charset="-122"/>
              <a:cs typeface="微软雅黑" panose="020B0503020204020204" charset="-122"/>
            </a:endParaRPr>
          </a:p>
          <a:p>
            <a:pPr lvl="0" fontAlgn="base">
              <a:lnSpc>
                <a:spcPct val="80000"/>
              </a:lnSpc>
              <a:buNone/>
            </a:pPr>
            <a:r>
              <a:rPr lang="en-US" altLang="zh-CN" sz="1835" strike="noStrike" noProof="1" dirty="0">
                <a:latin typeface="微软雅黑" panose="020B0503020204020204" charset="-122"/>
                <a:ea typeface="微软雅黑" panose="020B0503020204020204" charset="-122"/>
                <a:cs typeface="微软雅黑" panose="020B0503020204020204" charset="-122"/>
              </a:rPr>
              <a:t>4.</a:t>
            </a:r>
            <a:r>
              <a:rPr lang="zh-CN" altLang="en-US" sz="1835" strike="noStrike" noProof="1" dirty="0">
                <a:latin typeface="微软雅黑" panose="020B0503020204020204" charset="-122"/>
                <a:ea typeface="微软雅黑" panose="020B0503020204020204" charset="-122"/>
                <a:cs typeface="微软雅黑" panose="020B0503020204020204" charset="-122"/>
              </a:rPr>
              <a:t>作业场地杂乱 </a:t>
            </a:r>
            <a:endParaRPr lang="zh-CN" altLang="en-US" sz="1835" strike="noStrike" noProof="1" dirty="0">
              <a:latin typeface="微软雅黑" panose="020B0503020204020204" charset="-122"/>
              <a:ea typeface="微软雅黑" panose="020B0503020204020204" charset="-122"/>
              <a:cs typeface="微软雅黑" panose="020B0503020204020204" charset="-122"/>
            </a:endParaRPr>
          </a:p>
          <a:p>
            <a:pPr lvl="0" fontAlgn="base">
              <a:lnSpc>
                <a:spcPct val="80000"/>
              </a:lnSpc>
              <a:buNone/>
            </a:pPr>
            <a:r>
              <a:rPr lang="en-US" altLang="zh-CN" sz="1835" strike="noStrike" noProof="1" dirty="0">
                <a:latin typeface="微软雅黑" panose="020B0503020204020204" charset="-122"/>
                <a:ea typeface="微软雅黑" panose="020B0503020204020204" charset="-122"/>
                <a:cs typeface="微软雅黑" panose="020B0503020204020204" charset="-122"/>
              </a:rPr>
              <a:t>4.1.</a:t>
            </a:r>
            <a:r>
              <a:rPr lang="zh-CN" altLang="en-US" sz="1835" strike="noStrike" noProof="1" dirty="0">
                <a:latin typeface="微软雅黑" panose="020B0503020204020204" charset="-122"/>
                <a:ea typeface="微软雅黑" panose="020B0503020204020204" charset="-122"/>
                <a:cs typeface="微软雅黑" panose="020B0503020204020204" charset="-122"/>
              </a:rPr>
              <a:t>工具、制品、材料堆放不安全 </a:t>
            </a:r>
            <a:endParaRPr lang="zh-CN" altLang="en-US" sz="1835" strike="noStrike" noProof="1" dirty="0">
              <a:latin typeface="微软雅黑" panose="020B0503020204020204" charset="-122"/>
              <a:ea typeface="微软雅黑" panose="020B0503020204020204" charset="-122"/>
              <a:cs typeface="微软雅黑" panose="020B0503020204020204" charset="-122"/>
            </a:endParaRPr>
          </a:p>
          <a:p>
            <a:pPr lvl="0" fontAlgn="base">
              <a:lnSpc>
                <a:spcPct val="80000"/>
              </a:lnSpc>
              <a:buNone/>
            </a:pPr>
            <a:r>
              <a:rPr lang="en-US" altLang="zh-CN" sz="1835" strike="noStrike" noProof="1" dirty="0">
                <a:latin typeface="微软雅黑" panose="020B0503020204020204" charset="-122"/>
                <a:ea typeface="微软雅黑" panose="020B0503020204020204" charset="-122"/>
                <a:cs typeface="微软雅黑" panose="020B0503020204020204" charset="-122"/>
              </a:rPr>
              <a:t>4.2.</a:t>
            </a:r>
            <a:r>
              <a:rPr lang="zh-CN" altLang="en-US" sz="1835" strike="noStrike" noProof="1" dirty="0">
                <a:latin typeface="微软雅黑" panose="020B0503020204020204" charset="-122"/>
                <a:ea typeface="微软雅黑" panose="020B0503020204020204" charset="-122"/>
                <a:cs typeface="微软雅黑" panose="020B0503020204020204" charset="-122"/>
              </a:rPr>
              <a:t>采伐时，未开“安全道” </a:t>
            </a:r>
            <a:endParaRPr lang="zh-CN" altLang="en-US" sz="1835" strike="noStrike" noProof="1" dirty="0">
              <a:latin typeface="微软雅黑" panose="020B0503020204020204" charset="-122"/>
              <a:ea typeface="微软雅黑" panose="020B0503020204020204" charset="-122"/>
              <a:cs typeface="微软雅黑" panose="020B0503020204020204" charset="-122"/>
            </a:endParaRPr>
          </a:p>
          <a:p>
            <a:pPr lvl="0" fontAlgn="base">
              <a:lnSpc>
                <a:spcPct val="80000"/>
              </a:lnSpc>
              <a:buNone/>
            </a:pPr>
            <a:r>
              <a:rPr lang="en-US" altLang="zh-CN" sz="1835" strike="noStrike" noProof="1" dirty="0">
                <a:latin typeface="微软雅黑" panose="020B0503020204020204" charset="-122"/>
                <a:ea typeface="微软雅黑" panose="020B0503020204020204" charset="-122"/>
                <a:cs typeface="微软雅黑" panose="020B0503020204020204" charset="-122"/>
              </a:rPr>
              <a:t>4.3</a:t>
            </a:r>
            <a:r>
              <a:rPr lang="zh-CN" altLang="en-US" sz="1835" strike="noStrike" noProof="1" dirty="0">
                <a:latin typeface="微软雅黑" panose="020B0503020204020204" charset="-122"/>
                <a:ea typeface="微软雅黑" panose="020B0503020204020204" charset="-122"/>
                <a:cs typeface="微软雅黑" panose="020B0503020204020204" charset="-122"/>
              </a:rPr>
              <a:t>迎门树、坐殿树、搭挂树未作处理 </a:t>
            </a:r>
            <a:endParaRPr lang="zh-CN" altLang="en-US" sz="1835" strike="noStrike" noProof="1" dirty="0">
              <a:latin typeface="微软雅黑" panose="020B0503020204020204" charset="-122"/>
              <a:ea typeface="微软雅黑" panose="020B0503020204020204" charset="-122"/>
              <a:cs typeface="微软雅黑" panose="020B0503020204020204" charset="-122"/>
            </a:endParaRPr>
          </a:p>
          <a:p>
            <a:pPr lvl="0" fontAlgn="base">
              <a:lnSpc>
                <a:spcPct val="80000"/>
              </a:lnSpc>
              <a:buNone/>
            </a:pPr>
            <a:r>
              <a:rPr lang="en-US" altLang="zh-CN" sz="1835" strike="noStrike" noProof="1" dirty="0">
                <a:latin typeface="微软雅黑" panose="020B0503020204020204" charset="-122"/>
                <a:ea typeface="微软雅黑" panose="020B0503020204020204" charset="-122"/>
                <a:cs typeface="微软雅黑" panose="020B0503020204020204" charset="-122"/>
              </a:rPr>
              <a:t>4.4.</a:t>
            </a:r>
            <a:r>
              <a:rPr lang="zh-CN" altLang="en-US" sz="1835" strike="noStrike" noProof="1" dirty="0">
                <a:latin typeface="微软雅黑" panose="020B0503020204020204" charset="-122"/>
                <a:ea typeface="微软雅黑" panose="020B0503020204020204" charset="-122"/>
                <a:cs typeface="微软雅黑" panose="020B0503020204020204" charset="-122"/>
              </a:rPr>
              <a:t>其它 </a:t>
            </a:r>
            <a:endParaRPr lang="zh-CN" altLang="en-US" sz="1835" strike="noStrike" noProof="1" dirty="0">
              <a:latin typeface="微软雅黑" panose="020B0503020204020204" charset="-122"/>
              <a:ea typeface="微软雅黑" panose="020B0503020204020204" charset="-122"/>
              <a:cs typeface="微软雅黑" panose="020B0503020204020204" charset="-122"/>
            </a:endParaRPr>
          </a:p>
          <a:p>
            <a:pPr lvl="0" fontAlgn="base">
              <a:lnSpc>
                <a:spcPct val="80000"/>
              </a:lnSpc>
              <a:buNone/>
            </a:pPr>
            <a:r>
              <a:rPr lang="en-US" altLang="zh-CN" sz="1835" strike="noStrike" noProof="1" dirty="0">
                <a:latin typeface="微软雅黑" panose="020B0503020204020204" charset="-122"/>
                <a:ea typeface="微软雅黑" panose="020B0503020204020204" charset="-122"/>
                <a:cs typeface="微软雅黑" panose="020B0503020204020204" charset="-122"/>
              </a:rPr>
              <a:t>4.5.</a:t>
            </a:r>
            <a:r>
              <a:rPr lang="zh-CN" altLang="en-US" sz="1835" strike="noStrike" noProof="1" dirty="0">
                <a:latin typeface="微软雅黑" panose="020B0503020204020204" charset="-122"/>
                <a:ea typeface="微软雅黑" panose="020B0503020204020204" charset="-122"/>
                <a:cs typeface="微软雅黑" panose="020B0503020204020204" charset="-122"/>
              </a:rPr>
              <a:t>交通线路的配置不安全 </a:t>
            </a:r>
            <a:endParaRPr lang="zh-CN" altLang="en-US" sz="1835" strike="noStrike" noProof="1" dirty="0">
              <a:latin typeface="微软雅黑" panose="020B0503020204020204" charset="-122"/>
              <a:ea typeface="微软雅黑" panose="020B0503020204020204" charset="-122"/>
              <a:cs typeface="微软雅黑" panose="020B0503020204020204" charset="-122"/>
            </a:endParaRPr>
          </a:p>
          <a:p>
            <a:pPr lvl="0" fontAlgn="base">
              <a:lnSpc>
                <a:spcPct val="80000"/>
              </a:lnSpc>
              <a:buNone/>
            </a:pPr>
            <a:r>
              <a:rPr lang="en-US" altLang="zh-CN" sz="1835" strike="noStrike" noProof="1" dirty="0">
                <a:latin typeface="微软雅黑" panose="020B0503020204020204" charset="-122"/>
                <a:ea typeface="微软雅黑" panose="020B0503020204020204" charset="-122"/>
                <a:cs typeface="微软雅黑" panose="020B0503020204020204" charset="-122"/>
              </a:rPr>
              <a:t>4.6.</a:t>
            </a:r>
            <a:r>
              <a:rPr lang="zh-CN" altLang="en-US" sz="1835" strike="noStrike" noProof="1" dirty="0">
                <a:latin typeface="微软雅黑" panose="020B0503020204020204" charset="-122"/>
                <a:ea typeface="微软雅黑" panose="020B0503020204020204" charset="-122"/>
                <a:cs typeface="微软雅黑" panose="020B0503020204020204" charset="-122"/>
              </a:rPr>
              <a:t>操作工序设计或配置不安全 </a:t>
            </a:r>
            <a:endParaRPr lang="zh-CN" altLang="en-US" sz="1835" strike="noStrike" noProof="1" dirty="0">
              <a:latin typeface="微软雅黑" panose="020B0503020204020204" charset="-122"/>
              <a:ea typeface="微软雅黑" panose="020B0503020204020204" charset="-122"/>
              <a:cs typeface="微软雅黑" panose="020B0503020204020204" charset="-122"/>
            </a:endParaRPr>
          </a:p>
          <a:p>
            <a:pPr lvl="0" fontAlgn="base">
              <a:lnSpc>
                <a:spcPct val="80000"/>
              </a:lnSpc>
              <a:buNone/>
            </a:pPr>
            <a:r>
              <a:rPr lang="en-US" altLang="zh-CN" sz="1835" strike="noStrike" noProof="1" dirty="0">
                <a:latin typeface="微软雅黑" panose="020B0503020204020204" charset="-122"/>
                <a:ea typeface="微软雅黑" panose="020B0503020204020204" charset="-122"/>
                <a:cs typeface="微软雅黑" panose="020B0503020204020204" charset="-122"/>
              </a:rPr>
              <a:t>4.7.</a:t>
            </a:r>
            <a:r>
              <a:rPr lang="zh-CN" altLang="en-US" sz="1835" strike="noStrike" noProof="1" dirty="0">
                <a:latin typeface="微软雅黑" panose="020B0503020204020204" charset="-122"/>
                <a:ea typeface="微软雅黑" panose="020B0503020204020204" charset="-122"/>
                <a:cs typeface="微软雅黑" panose="020B0503020204020204" charset="-122"/>
              </a:rPr>
              <a:t>地面滑 </a:t>
            </a:r>
            <a:endParaRPr lang="zh-CN" altLang="en-US" sz="1835" strike="noStrike" noProof="1" dirty="0">
              <a:latin typeface="微软雅黑" panose="020B0503020204020204" charset="-122"/>
              <a:ea typeface="微软雅黑" panose="020B0503020204020204" charset="-122"/>
              <a:cs typeface="微软雅黑" panose="020B0503020204020204" charset="-122"/>
            </a:endParaRPr>
          </a:p>
          <a:p>
            <a:pPr lvl="0" fontAlgn="base">
              <a:lnSpc>
                <a:spcPct val="80000"/>
              </a:lnSpc>
              <a:buNone/>
            </a:pPr>
            <a:r>
              <a:rPr lang="en-US" altLang="zh-CN" sz="1835" strike="noStrike" noProof="1" dirty="0">
                <a:latin typeface="微软雅黑" panose="020B0503020204020204" charset="-122"/>
                <a:ea typeface="微软雅黑" panose="020B0503020204020204" charset="-122"/>
                <a:cs typeface="微软雅黑" panose="020B0503020204020204" charset="-122"/>
              </a:rPr>
              <a:t>4.7.1.</a:t>
            </a:r>
            <a:r>
              <a:rPr lang="zh-CN" altLang="en-US" sz="1835" strike="noStrike" noProof="1" dirty="0">
                <a:latin typeface="微软雅黑" panose="020B0503020204020204" charset="-122"/>
                <a:ea typeface="微软雅黑" panose="020B0503020204020204" charset="-122"/>
                <a:cs typeface="微软雅黑" panose="020B0503020204020204" charset="-122"/>
              </a:rPr>
              <a:t>地面有油或其它液体 </a:t>
            </a:r>
            <a:endParaRPr lang="zh-CN" altLang="en-US" sz="1835" strike="noStrike" noProof="1" dirty="0">
              <a:latin typeface="微软雅黑" panose="020B0503020204020204" charset="-122"/>
              <a:ea typeface="微软雅黑" panose="020B0503020204020204" charset="-122"/>
              <a:cs typeface="微软雅黑" panose="020B0503020204020204" charset="-122"/>
            </a:endParaRPr>
          </a:p>
          <a:p>
            <a:pPr lvl="0" fontAlgn="base">
              <a:lnSpc>
                <a:spcPct val="80000"/>
              </a:lnSpc>
              <a:buNone/>
            </a:pPr>
            <a:r>
              <a:rPr lang="en-US" altLang="zh-CN" sz="1835" strike="noStrike" noProof="1" dirty="0">
                <a:latin typeface="微软雅黑" panose="020B0503020204020204" charset="-122"/>
                <a:ea typeface="微软雅黑" panose="020B0503020204020204" charset="-122"/>
                <a:cs typeface="微软雅黑" panose="020B0503020204020204" charset="-122"/>
              </a:rPr>
              <a:t>4.7.2</a:t>
            </a:r>
            <a:r>
              <a:rPr lang="zh-CN" altLang="en-US" sz="1835" strike="noStrike" noProof="1" dirty="0">
                <a:latin typeface="微软雅黑" panose="020B0503020204020204" charset="-122"/>
                <a:ea typeface="微软雅黑" panose="020B0503020204020204" charset="-122"/>
                <a:cs typeface="微软雅黑" panose="020B0503020204020204" charset="-122"/>
              </a:rPr>
              <a:t>冰雪覆盖 </a:t>
            </a:r>
            <a:endParaRPr lang="zh-CN" altLang="en-US" sz="1835" strike="noStrike" noProof="1" dirty="0">
              <a:latin typeface="微软雅黑" panose="020B0503020204020204" charset="-122"/>
              <a:ea typeface="微软雅黑" panose="020B0503020204020204" charset="-122"/>
              <a:cs typeface="微软雅黑" panose="020B0503020204020204" charset="-122"/>
            </a:endParaRPr>
          </a:p>
          <a:p>
            <a:pPr lvl="0" fontAlgn="base">
              <a:lnSpc>
                <a:spcPct val="80000"/>
              </a:lnSpc>
              <a:buNone/>
            </a:pPr>
            <a:r>
              <a:rPr lang="en-US" altLang="zh-CN" sz="1835" strike="noStrike" noProof="1" dirty="0">
                <a:latin typeface="微软雅黑" panose="020B0503020204020204" charset="-122"/>
                <a:ea typeface="微软雅黑" panose="020B0503020204020204" charset="-122"/>
                <a:cs typeface="微软雅黑" panose="020B0503020204020204" charset="-122"/>
              </a:rPr>
              <a:t>4 7.3</a:t>
            </a:r>
            <a:r>
              <a:rPr lang="zh-CN" altLang="en-US" sz="1835" strike="noStrike" noProof="1" dirty="0">
                <a:latin typeface="微软雅黑" panose="020B0503020204020204" charset="-122"/>
                <a:ea typeface="微软雅黑" panose="020B0503020204020204" charset="-122"/>
                <a:cs typeface="微软雅黑" panose="020B0503020204020204" charset="-122"/>
              </a:rPr>
              <a:t>地面有其它易滑物 </a:t>
            </a:r>
            <a:endParaRPr lang="zh-CN" altLang="en-US" sz="1835" strike="noStrike" noProof="1" dirty="0">
              <a:latin typeface="微软雅黑" panose="020B0503020204020204" charset="-122"/>
              <a:ea typeface="微软雅黑" panose="020B0503020204020204" charset="-122"/>
              <a:cs typeface="微软雅黑" panose="020B0503020204020204" charset="-122"/>
            </a:endParaRPr>
          </a:p>
          <a:p>
            <a:pPr lvl="0" fontAlgn="base">
              <a:lnSpc>
                <a:spcPct val="80000"/>
              </a:lnSpc>
              <a:buNone/>
            </a:pPr>
            <a:r>
              <a:rPr lang="en-US" altLang="zh-CN" sz="1835" strike="noStrike" noProof="1" dirty="0">
                <a:latin typeface="微软雅黑" panose="020B0503020204020204" charset="-122"/>
                <a:ea typeface="微软雅黑" panose="020B0503020204020204" charset="-122"/>
                <a:cs typeface="微软雅黑" panose="020B0503020204020204" charset="-122"/>
              </a:rPr>
              <a:t>4.8</a:t>
            </a:r>
            <a:r>
              <a:rPr lang="zh-CN" altLang="en-US" sz="1835" strike="noStrike" noProof="1" dirty="0">
                <a:latin typeface="微软雅黑" panose="020B0503020204020204" charset="-122"/>
                <a:ea typeface="微软雅黑" panose="020B0503020204020204" charset="-122"/>
                <a:cs typeface="微软雅黑" panose="020B0503020204020204" charset="-122"/>
              </a:rPr>
              <a:t>贮存方法不安全动机器 </a:t>
            </a:r>
            <a:endParaRPr lang="zh-CN" altLang="en-US" sz="1835" strike="noStrike" noProof="1" dirty="0">
              <a:latin typeface="微软雅黑" panose="020B0503020204020204" charset="-122"/>
              <a:ea typeface="微软雅黑" panose="020B0503020204020204" charset="-122"/>
              <a:cs typeface="微软雅黑" panose="020B0503020204020204" charset="-122"/>
            </a:endParaRPr>
          </a:p>
          <a:p>
            <a:pPr lvl="0" fontAlgn="base">
              <a:lnSpc>
                <a:spcPct val="80000"/>
              </a:lnSpc>
              <a:buNone/>
            </a:pPr>
            <a:r>
              <a:rPr lang="en-US" altLang="zh-CN" sz="1835" strike="noStrike" noProof="1" dirty="0">
                <a:latin typeface="微软雅黑" panose="020B0503020204020204" charset="-122"/>
                <a:ea typeface="微软雅黑" panose="020B0503020204020204" charset="-122"/>
                <a:cs typeface="微软雅黑" panose="020B0503020204020204" charset="-122"/>
              </a:rPr>
              <a:t>4.9</a:t>
            </a:r>
            <a:r>
              <a:rPr lang="zh-CN" altLang="en-US" sz="1835" strike="noStrike" noProof="1" dirty="0">
                <a:latin typeface="微软雅黑" panose="020B0503020204020204" charset="-122"/>
                <a:ea typeface="微软雅黑" panose="020B0503020204020204" charset="-122"/>
                <a:cs typeface="微软雅黑" panose="020B0503020204020204" charset="-122"/>
              </a:rPr>
              <a:t>环境温度、湿度不当 </a:t>
            </a:r>
            <a:endParaRPr lang="zh-CN" altLang="en-US" sz="1835" strike="noStrike" noProof="1"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1" name="标题 189441"/>
          <p:cNvSpPr>
            <a:spLocks noGrp="1"/>
          </p:cNvSpPr>
          <p:nvPr>
            <p:ph type="title"/>
          </p:nvPr>
        </p:nvSpPr>
        <p:spPr>
          <a:xfrm>
            <a:off x="722313" y="6350"/>
            <a:ext cx="6557962" cy="517525"/>
          </a:xfrm>
          <a:prstGeom prst="rect">
            <a:avLst/>
          </a:prstGeom>
          <a:noFill/>
          <a:ln w="9525">
            <a:noFill/>
          </a:ln>
        </p:spPr>
        <p:txBody>
          <a:bodyPr lIns="59906" tIns="29954" rIns="59906" bIns="29954" anchor="ctr" anchorCtr="0"/>
          <a:p>
            <a:r>
              <a:rPr lang="zh-CN" altLang="en-US" dirty="0"/>
              <a:t>保证安全的对策措施</a:t>
            </a:r>
            <a:endParaRPr lang="zh-CN" altLang="en-US" dirty="0"/>
          </a:p>
        </p:txBody>
      </p:sp>
      <p:grpSp>
        <p:nvGrpSpPr>
          <p:cNvPr id="107522" name="组合 1"/>
          <p:cNvGrpSpPr/>
          <p:nvPr/>
        </p:nvGrpSpPr>
        <p:grpSpPr>
          <a:xfrm>
            <a:off x="949325" y="1754188"/>
            <a:ext cx="10072688" cy="3881437"/>
            <a:chOff x="3061" y="2353"/>
            <a:chExt cx="13586" cy="6494"/>
          </a:xfrm>
        </p:grpSpPr>
        <p:sp>
          <p:nvSpPr>
            <p:cNvPr id="189448" name="椭圆 189447"/>
            <p:cNvSpPr/>
            <p:nvPr/>
          </p:nvSpPr>
          <p:spPr>
            <a:xfrm>
              <a:off x="5587" y="5102"/>
              <a:ext cx="2045" cy="1887"/>
            </a:xfrm>
            <a:prstGeom prst="ellipse">
              <a:avLst/>
            </a:prstGeom>
            <a:solidFill>
              <a:srgbClr val="008000"/>
            </a:solidFill>
            <a:ln w="9525" cap="flat" cmpd="sng">
              <a:solidFill>
                <a:schemeClr val="tx1"/>
              </a:solidFill>
              <a:prstDash val="solid"/>
              <a:headEnd type="none" w="med" len="med"/>
              <a:tailEnd type="none" w="med" len="med"/>
            </a:ln>
          </p:spPr>
          <p:txBody>
            <a:bodyPr/>
            <a:p>
              <a:pPr fontAlgn="base"/>
              <a:endParaRPr lang="zh-CN" altLang="en-US" sz="2095" strike="noStrike" noProof="1">
                <a:latin typeface="微软雅黑" panose="020B0503020204020204" charset="-122"/>
                <a:ea typeface="微软雅黑" panose="020B0503020204020204" charset="-122"/>
                <a:cs typeface="微软雅黑" panose="020B0503020204020204" charset="-122"/>
              </a:endParaRPr>
            </a:p>
          </p:txBody>
        </p:sp>
        <p:sp>
          <p:nvSpPr>
            <p:cNvPr id="189454" name="椭圆 189453"/>
            <p:cNvSpPr/>
            <p:nvPr/>
          </p:nvSpPr>
          <p:spPr>
            <a:xfrm>
              <a:off x="3061" y="6960"/>
              <a:ext cx="2045" cy="1887"/>
            </a:xfrm>
            <a:prstGeom prst="ellipse">
              <a:avLst/>
            </a:prstGeom>
            <a:solidFill>
              <a:schemeClr val="accent1"/>
            </a:solidFill>
            <a:ln w="9525" cap="flat" cmpd="sng">
              <a:solidFill>
                <a:schemeClr val="tx1"/>
              </a:solidFill>
              <a:prstDash val="solid"/>
              <a:headEnd type="none" w="med" len="med"/>
              <a:tailEnd type="none" w="med" len="med"/>
            </a:ln>
          </p:spPr>
          <p:txBody>
            <a:bodyPr/>
            <a:p>
              <a:pPr fontAlgn="base"/>
              <a:endParaRPr lang="zh-CN" altLang="en-US" sz="2095" strike="noStrike" noProof="1">
                <a:latin typeface="微软雅黑" panose="020B0503020204020204" charset="-122"/>
                <a:ea typeface="微软雅黑" panose="020B0503020204020204" charset="-122"/>
                <a:cs typeface="微软雅黑" panose="020B0503020204020204" charset="-122"/>
              </a:endParaRPr>
            </a:p>
          </p:txBody>
        </p:sp>
        <p:grpSp>
          <p:nvGrpSpPr>
            <p:cNvPr id="107525" name="组合 189466"/>
            <p:cNvGrpSpPr/>
            <p:nvPr/>
          </p:nvGrpSpPr>
          <p:grpSpPr>
            <a:xfrm>
              <a:off x="3061" y="2353"/>
              <a:ext cx="7618" cy="6344"/>
              <a:chOff x="404" y="1437"/>
              <a:chExt cx="4651" cy="3873"/>
            </a:xfrm>
          </p:grpSpPr>
          <p:sp>
            <p:nvSpPr>
              <p:cNvPr id="189445" name="椭圆 189444"/>
              <p:cNvSpPr/>
              <p:nvPr/>
            </p:nvSpPr>
            <p:spPr>
              <a:xfrm>
                <a:off x="1991" y="1437"/>
                <a:ext cx="1249" cy="1152"/>
              </a:xfrm>
              <a:prstGeom prst="ellipse">
                <a:avLst/>
              </a:prstGeom>
              <a:solidFill>
                <a:schemeClr val="accent1"/>
              </a:solidFill>
              <a:ln w="9525" cap="flat" cmpd="sng">
                <a:solidFill>
                  <a:schemeClr val="tx1"/>
                </a:solidFill>
                <a:prstDash val="solid"/>
                <a:headEnd type="none" w="med" len="med"/>
                <a:tailEnd type="none" w="med" len="med"/>
              </a:ln>
            </p:spPr>
            <p:txBody>
              <a:bodyPr/>
              <a:p>
                <a:pPr fontAlgn="base"/>
                <a:endParaRPr lang="zh-CN" altLang="en-US" sz="2095" strike="noStrike" noProof="1">
                  <a:latin typeface="微软雅黑" panose="020B0503020204020204" charset="-122"/>
                  <a:ea typeface="微软雅黑" panose="020B0503020204020204" charset="-122"/>
                  <a:cs typeface="微软雅黑" panose="020B0503020204020204" charset="-122"/>
                </a:endParaRPr>
              </a:p>
            </p:txBody>
          </p:sp>
          <p:sp>
            <p:nvSpPr>
              <p:cNvPr id="189446" name="文本框 189445"/>
              <p:cNvSpPr txBox="1"/>
              <p:nvPr/>
            </p:nvSpPr>
            <p:spPr>
              <a:xfrm>
                <a:off x="1991" y="1800"/>
                <a:ext cx="1249" cy="423"/>
              </a:xfrm>
              <a:prstGeom prst="rect">
                <a:avLst/>
              </a:prstGeom>
              <a:noFill/>
              <a:ln w="9525">
                <a:noFill/>
              </a:ln>
            </p:spPr>
            <p:txBody>
              <a:bodyPr>
                <a:spAutoFit/>
              </a:bodyPr>
              <a:p>
                <a:pPr algn="ctr">
                  <a:spcBef>
                    <a:spcPct val="50000"/>
                  </a:spcBef>
                </a:pPr>
                <a:r>
                  <a:rPr lang="zh-CN" altLang="en-US" sz="2095" b="1" noProof="1" dirty="0">
                    <a:solidFill>
                      <a:srgbClr val="FF3300"/>
                    </a:solidFill>
                    <a:latin typeface="微软雅黑" panose="020B0503020204020204" charset="-122"/>
                    <a:ea typeface="微软雅黑" panose="020B0503020204020204" charset="-122"/>
                    <a:cs typeface="微软雅黑" panose="020B0503020204020204" charset="-122"/>
                  </a:rPr>
                  <a:t>技  术</a:t>
                </a:r>
                <a:endParaRPr lang="zh-CN" altLang="en-US" sz="2095" b="1" noProof="1">
                  <a:solidFill>
                    <a:srgbClr val="FF3300"/>
                  </a:solidFill>
                  <a:latin typeface="微软雅黑" panose="020B0503020204020204" charset="-122"/>
                  <a:ea typeface="微软雅黑" panose="020B0503020204020204" charset="-122"/>
                  <a:cs typeface="微软雅黑" panose="020B0503020204020204" charset="-122"/>
                </a:endParaRPr>
              </a:p>
            </p:txBody>
          </p:sp>
          <p:sp>
            <p:nvSpPr>
              <p:cNvPr id="189449" name="文本框 189448"/>
              <p:cNvSpPr txBox="1"/>
              <p:nvPr/>
            </p:nvSpPr>
            <p:spPr>
              <a:xfrm>
                <a:off x="1992" y="3523"/>
                <a:ext cx="1249" cy="423"/>
              </a:xfrm>
              <a:prstGeom prst="rect">
                <a:avLst/>
              </a:prstGeom>
              <a:noFill/>
              <a:ln w="9525">
                <a:noFill/>
              </a:ln>
            </p:spPr>
            <p:txBody>
              <a:bodyPr>
                <a:spAutoFit/>
              </a:bodyPr>
              <a:p>
                <a:pPr algn="ctr">
                  <a:spcBef>
                    <a:spcPct val="50000"/>
                  </a:spcBef>
                </a:pPr>
                <a:r>
                  <a:rPr lang="zh-CN" altLang="en-US" sz="2095" b="1" noProof="1" dirty="0">
                    <a:solidFill>
                      <a:schemeClr val="bg1"/>
                    </a:solidFill>
                    <a:latin typeface="微软雅黑" panose="020B0503020204020204" charset="-122"/>
                    <a:ea typeface="微软雅黑" panose="020B0503020204020204" charset="-122"/>
                    <a:cs typeface="微软雅黑" panose="020B0503020204020204" charset="-122"/>
                  </a:rPr>
                  <a:t>安  全</a:t>
                </a:r>
                <a:endParaRPr lang="zh-CN" altLang="en-US" sz="2095" b="1" noProof="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89451" name="椭圆 189450"/>
              <p:cNvSpPr/>
              <p:nvPr/>
            </p:nvSpPr>
            <p:spPr>
              <a:xfrm>
                <a:off x="3806" y="4158"/>
                <a:ext cx="1249" cy="1152"/>
              </a:xfrm>
              <a:prstGeom prst="ellipse">
                <a:avLst/>
              </a:prstGeom>
              <a:solidFill>
                <a:schemeClr val="accent1"/>
              </a:solidFill>
              <a:ln w="9525" cap="flat" cmpd="sng">
                <a:solidFill>
                  <a:schemeClr val="tx1"/>
                </a:solidFill>
                <a:prstDash val="solid"/>
                <a:headEnd type="none" w="med" len="med"/>
                <a:tailEnd type="none" w="med" len="med"/>
              </a:ln>
            </p:spPr>
            <p:txBody>
              <a:bodyPr/>
              <a:p>
                <a:pPr fontAlgn="base"/>
                <a:endParaRPr lang="zh-CN" altLang="en-US" sz="2095" strike="noStrike" noProof="1">
                  <a:latin typeface="微软雅黑" panose="020B0503020204020204" charset="-122"/>
                  <a:ea typeface="微软雅黑" panose="020B0503020204020204" charset="-122"/>
                  <a:cs typeface="微软雅黑" panose="020B0503020204020204" charset="-122"/>
                </a:endParaRPr>
              </a:p>
            </p:txBody>
          </p:sp>
          <p:sp>
            <p:nvSpPr>
              <p:cNvPr id="189452" name="文本框 189451"/>
              <p:cNvSpPr txBox="1"/>
              <p:nvPr/>
            </p:nvSpPr>
            <p:spPr>
              <a:xfrm>
                <a:off x="3760" y="4566"/>
                <a:ext cx="1249" cy="423"/>
              </a:xfrm>
              <a:prstGeom prst="rect">
                <a:avLst/>
              </a:prstGeom>
              <a:noFill/>
              <a:ln w="9525">
                <a:noFill/>
              </a:ln>
            </p:spPr>
            <p:txBody>
              <a:bodyPr>
                <a:spAutoFit/>
              </a:bodyPr>
              <a:p>
                <a:pPr algn="ctr">
                  <a:spcBef>
                    <a:spcPct val="50000"/>
                  </a:spcBef>
                </a:pPr>
                <a:r>
                  <a:rPr lang="zh-CN" altLang="en-US" sz="2095" b="1" noProof="1" dirty="0">
                    <a:solidFill>
                      <a:srgbClr val="FF3300"/>
                    </a:solidFill>
                    <a:latin typeface="微软雅黑" panose="020B0503020204020204" charset="-122"/>
                    <a:ea typeface="微软雅黑" panose="020B0503020204020204" charset="-122"/>
                    <a:cs typeface="微软雅黑" panose="020B0503020204020204" charset="-122"/>
                  </a:rPr>
                  <a:t>管  理</a:t>
                </a:r>
                <a:endParaRPr lang="zh-CN" altLang="en-US" sz="2095" b="1" noProof="1">
                  <a:solidFill>
                    <a:srgbClr val="FF3300"/>
                  </a:solidFill>
                  <a:latin typeface="微软雅黑" panose="020B0503020204020204" charset="-122"/>
                  <a:ea typeface="微软雅黑" panose="020B0503020204020204" charset="-122"/>
                  <a:cs typeface="微软雅黑" panose="020B0503020204020204" charset="-122"/>
                </a:endParaRPr>
              </a:p>
            </p:txBody>
          </p:sp>
          <p:sp>
            <p:nvSpPr>
              <p:cNvPr id="189455" name="文本框 189454"/>
              <p:cNvSpPr txBox="1"/>
              <p:nvPr/>
            </p:nvSpPr>
            <p:spPr>
              <a:xfrm>
                <a:off x="404" y="4658"/>
                <a:ext cx="1249" cy="423"/>
              </a:xfrm>
              <a:prstGeom prst="rect">
                <a:avLst/>
              </a:prstGeom>
              <a:noFill/>
              <a:ln w="9525">
                <a:noFill/>
              </a:ln>
            </p:spPr>
            <p:txBody>
              <a:bodyPr>
                <a:spAutoFit/>
              </a:bodyPr>
              <a:p>
                <a:pPr algn="ctr">
                  <a:spcBef>
                    <a:spcPct val="50000"/>
                  </a:spcBef>
                </a:pPr>
                <a:r>
                  <a:rPr lang="zh-CN" altLang="en-US" sz="2095" b="1" noProof="1" dirty="0">
                    <a:solidFill>
                      <a:srgbClr val="FF3300"/>
                    </a:solidFill>
                    <a:latin typeface="微软雅黑" panose="020B0503020204020204" charset="-122"/>
                    <a:ea typeface="微软雅黑" panose="020B0503020204020204" charset="-122"/>
                    <a:cs typeface="微软雅黑" panose="020B0503020204020204" charset="-122"/>
                  </a:rPr>
                  <a:t>教  育</a:t>
                </a:r>
                <a:endParaRPr lang="zh-CN" altLang="en-US" sz="2095" b="1" noProof="1">
                  <a:solidFill>
                    <a:srgbClr val="FF3300"/>
                  </a:solidFill>
                  <a:latin typeface="微软雅黑" panose="020B0503020204020204" charset="-122"/>
                  <a:ea typeface="微软雅黑" panose="020B0503020204020204" charset="-122"/>
                  <a:cs typeface="微软雅黑" panose="020B0503020204020204" charset="-122"/>
                </a:endParaRPr>
              </a:p>
            </p:txBody>
          </p:sp>
          <p:sp>
            <p:nvSpPr>
              <p:cNvPr id="107532" name="直接连接符 189455"/>
              <p:cNvSpPr/>
              <p:nvPr/>
            </p:nvSpPr>
            <p:spPr>
              <a:xfrm>
                <a:off x="2581" y="2571"/>
                <a:ext cx="1" cy="560"/>
              </a:xfrm>
              <a:prstGeom prst="line">
                <a:avLst/>
              </a:prstGeom>
              <a:ln w="38100" cap="flat" cmpd="sng">
                <a:solidFill>
                  <a:schemeClr val="tx1"/>
                </a:solidFill>
                <a:prstDash val="solid"/>
                <a:round/>
                <a:headEnd type="none" w="med" len="med"/>
                <a:tailEnd type="none" w="med" len="med"/>
              </a:ln>
            </p:spPr>
          </p:sp>
          <p:sp>
            <p:nvSpPr>
              <p:cNvPr id="107533" name="直接连接符 189456"/>
              <p:cNvSpPr/>
              <p:nvPr/>
            </p:nvSpPr>
            <p:spPr>
              <a:xfrm flipH="1">
                <a:off x="1493" y="4022"/>
                <a:ext cx="589" cy="424"/>
              </a:xfrm>
              <a:prstGeom prst="line">
                <a:avLst/>
              </a:prstGeom>
              <a:ln w="38100" cap="flat" cmpd="sng">
                <a:solidFill>
                  <a:schemeClr val="tx1"/>
                </a:solidFill>
                <a:prstDash val="solid"/>
                <a:round/>
                <a:headEnd type="none" w="med" len="med"/>
                <a:tailEnd type="none" w="med" len="med"/>
              </a:ln>
            </p:spPr>
          </p:sp>
          <p:sp>
            <p:nvSpPr>
              <p:cNvPr id="107534" name="直接连接符 189457"/>
              <p:cNvSpPr/>
              <p:nvPr/>
            </p:nvSpPr>
            <p:spPr>
              <a:xfrm>
                <a:off x="3125" y="3932"/>
                <a:ext cx="772" cy="498"/>
              </a:xfrm>
              <a:prstGeom prst="line">
                <a:avLst/>
              </a:prstGeom>
              <a:ln w="38100" cap="flat" cmpd="sng">
                <a:solidFill>
                  <a:schemeClr val="tx1"/>
                </a:solidFill>
                <a:prstDash val="solid"/>
                <a:round/>
                <a:headEnd type="none" w="med" len="med"/>
                <a:tailEnd type="none" w="med" len="med"/>
              </a:ln>
            </p:spPr>
          </p:sp>
        </p:grpSp>
        <p:grpSp>
          <p:nvGrpSpPr>
            <p:cNvPr id="107535" name="组合 189467"/>
            <p:cNvGrpSpPr/>
            <p:nvPr/>
          </p:nvGrpSpPr>
          <p:grpSpPr>
            <a:xfrm>
              <a:off x="6108" y="2725"/>
              <a:ext cx="10539" cy="6049"/>
              <a:chOff x="2264" y="1664"/>
              <a:chExt cx="6434" cy="3693"/>
            </a:xfrm>
          </p:grpSpPr>
          <p:sp>
            <p:nvSpPr>
              <p:cNvPr id="189459" name="矩形 189458"/>
              <p:cNvSpPr/>
              <p:nvPr/>
            </p:nvSpPr>
            <p:spPr>
              <a:xfrm>
                <a:off x="2264" y="4934"/>
                <a:ext cx="993" cy="423"/>
              </a:xfrm>
              <a:prstGeom prst="rect">
                <a:avLst/>
              </a:prstGeom>
              <a:noFill/>
              <a:ln w="9525">
                <a:noFill/>
              </a:ln>
            </p:spPr>
            <p:txBody>
              <a:bodyPr wrap="square" anchor="t">
                <a:spAutoFit/>
              </a:bodyPr>
              <a:p>
                <a:pPr fontAlgn="base"/>
                <a:r>
                  <a:rPr lang="en-US" altLang="zh-CN" sz="2095" b="1" strike="noStrike" noProof="1" dirty="0">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3E</a:t>
                </a:r>
                <a:r>
                  <a:rPr lang="zh-CN" altLang="en-US" sz="2095" b="1" strike="noStrike" noProof="1" dirty="0">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措施</a:t>
                </a:r>
                <a:endParaRPr lang="zh-CN" altLang="en-US" sz="2095" b="1" strike="noStrike" noProof="1" dirty="0">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p:txBody>
          </p:sp>
          <p:sp>
            <p:nvSpPr>
              <p:cNvPr id="189460" name="矩形 189459"/>
              <p:cNvSpPr/>
              <p:nvPr/>
            </p:nvSpPr>
            <p:spPr>
              <a:xfrm>
                <a:off x="6301" y="1664"/>
                <a:ext cx="2397" cy="2558"/>
              </a:xfrm>
              <a:prstGeom prst="rect">
                <a:avLst/>
              </a:prstGeom>
              <a:noFill/>
              <a:ln w="9525" cap="flat" cmpd="sng">
                <a:solidFill>
                  <a:srgbClr val="008000"/>
                </a:solidFill>
                <a:prstDash val="solid"/>
                <a:miter/>
                <a:headEnd type="none" w="med" len="med"/>
                <a:tailEnd type="none" w="med" len="med"/>
              </a:ln>
            </p:spPr>
            <p:txBody>
              <a:bodyPr wrap="square">
                <a:spAutoFit/>
              </a:bodyPr>
              <a:p>
                <a:pPr marL="377825" indent="-377825" fontAlgn="base">
                  <a:lnSpc>
                    <a:spcPct val="220000"/>
                  </a:lnSpc>
                  <a:buBlip>
                    <a:blip r:embed="rId1"/>
                  </a:buBlip>
                </a:pPr>
                <a:r>
                  <a:rPr lang="en-US" altLang="zh-CN" sz="2360" b="1" strike="noStrike" noProof="1">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Engineering</a:t>
                </a:r>
                <a:endParaRPr lang="en-US" altLang="zh-CN" sz="2360" b="1" strike="noStrike" noProof="1">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a:p>
                <a:pPr marL="377825" indent="-377825" fontAlgn="base">
                  <a:lnSpc>
                    <a:spcPct val="220000"/>
                  </a:lnSpc>
                  <a:buBlip>
                    <a:blip r:embed="rId1"/>
                  </a:buBlip>
                </a:pPr>
                <a:r>
                  <a:rPr lang="en-US" altLang="zh-CN" sz="2360" b="1" strike="noStrike" noProof="1">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Education</a:t>
                </a:r>
                <a:endParaRPr lang="en-US" altLang="zh-CN" sz="2360" b="1" strike="noStrike" noProof="1">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a:p>
                <a:pPr marL="377825" indent="-377825" fontAlgn="base">
                  <a:lnSpc>
                    <a:spcPct val="220000"/>
                  </a:lnSpc>
                  <a:buBlip>
                    <a:blip r:embed="rId1"/>
                  </a:buBlip>
                </a:pPr>
                <a:r>
                  <a:rPr lang="en-US" altLang="zh-CN" sz="2360" b="1" strike="noStrike" noProof="1">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Enforcement</a:t>
                </a:r>
                <a:endParaRPr lang="en-US" altLang="zh-CN" sz="2360" b="1" strike="noStrike" noProof="1">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p:txBody>
          </p:sp>
        </p:grpSp>
        <p:grpSp>
          <p:nvGrpSpPr>
            <p:cNvPr id="107538" name="组合 189468"/>
            <p:cNvGrpSpPr/>
            <p:nvPr/>
          </p:nvGrpSpPr>
          <p:grpSpPr>
            <a:xfrm>
              <a:off x="3135" y="2799"/>
              <a:ext cx="13225" cy="5813"/>
              <a:chOff x="449" y="1709"/>
              <a:chExt cx="8074" cy="3549"/>
            </a:xfrm>
          </p:grpSpPr>
          <p:sp>
            <p:nvSpPr>
              <p:cNvPr id="189461" name="右箭头 189460"/>
              <p:cNvSpPr/>
              <p:nvPr/>
            </p:nvSpPr>
            <p:spPr>
              <a:xfrm>
                <a:off x="3352" y="1800"/>
                <a:ext cx="1134" cy="363"/>
              </a:xfrm>
              <a:prstGeom prst="rightArrow">
                <a:avLst>
                  <a:gd name="adj1" fmla="val 50000"/>
                  <a:gd name="adj2" fmla="val 78099"/>
                </a:avLst>
              </a:prstGeom>
              <a:solidFill>
                <a:srgbClr val="00FF00"/>
              </a:solidFill>
              <a:ln w="9525" cap="flat" cmpd="sng">
                <a:solidFill>
                  <a:schemeClr val="tx1"/>
                </a:solidFill>
                <a:prstDash val="solid"/>
                <a:miter/>
                <a:headEnd type="none" w="med" len="med"/>
                <a:tailEnd type="none" w="med" len="med"/>
              </a:ln>
            </p:spPr>
            <p:txBody>
              <a:bodyPr/>
              <a:p>
                <a:pPr fontAlgn="base"/>
                <a:endParaRPr lang="zh-CN" altLang="en-US" sz="2095" strike="noStrike" noProof="1">
                  <a:latin typeface="微软雅黑" panose="020B0503020204020204" charset="-122"/>
                  <a:ea typeface="微软雅黑" panose="020B0503020204020204" charset="-122"/>
                  <a:cs typeface="微软雅黑" panose="020B0503020204020204" charset="-122"/>
                </a:endParaRPr>
              </a:p>
            </p:txBody>
          </p:sp>
          <p:sp>
            <p:nvSpPr>
              <p:cNvPr id="189462" name="文本框 189461"/>
              <p:cNvSpPr txBox="1"/>
              <p:nvPr/>
            </p:nvSpPr>
            <p:spPr>
              <a:xfrm>
                <a:off x="4486" y="1709"/>
                <a:ext cx="1361" cy="753"/>
              </a:xfrm>
              <a:prstGeom prst="rect">
                <a:avLst/>
              </a:prstGeom>
              <a:solidFill>
                <a:srgbClr val="FF0000"/>
              </a:solidFill>
              <a:ln w="9525">
                <a:noFill/>
              </a:ln>
            </p:spPr>
            <p:txBody>
              <a:bodyPr>
                <a:spAutoFit/>
              </a:bodyPr>
              <a:p>
                <a:pPr algn="ctr" defTabSz="913130">
                  <a:spcBef>
                    <a:spcPct val="50000"/>
                  </a:spcBef>
                </a:pPr>
                <a:r>
                  <a:rPr lang="zh-CN" altLang="en-US" sz="2095" noProof="1" dirty="0">
                    <a:solidFill>
                      <a:schemeClr val="bg1"/>
                    </a:solidFill>
                    <a:latin typeface="微软雅黑" panose="020B0503020204020204" charset="-122"/>
                    <a:ea typeface="微软雅黑" panose="020B0503020204020204" charset="-122"/>
                    <a:cs typeface="微软雅黑" panose="020B0503020204020204" charset="-122"/>
                  </a:rPr>
                  <a:t>物的不安全状态</a:t>
                </a:r>
                <a:endParaRPr lang="zh-CN" altLang="en-US" sz="2095" noProof="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89463" name="上箭头 189462"/>
              <p:cNvSpPr/>
              <p:nvPr/>
            </p:nvSpPr>
            <p:spPr>
              <a:xfrm>
                <a:off x="903" y="2979"/>
                <a:ext cx="317" cy="1089"/>
              </a:xfrm>
              <a:prstGeom prst="upArrow">
                <a:avLst>
                  <a:gd name="adj1" fmla="val 50000"/>
                  <a:gd name="adj2" fmla="val 85883"/>
                </a:avLst>
              </a:prstGeom>
              <a:solidFill>
                <a:srgbClr val="00FF00"/>
              </a:solidFill>
              <a:ln w="9525" cap="flat" cmpd="sng">
                <a:solidFill>
                  <a:schemeClr val="tx1"/>
                </a:solidFill>
                <a:prstDash val="solid"/>
                <a:miter/>
                <a:headEnd type="none" w="med" len="med"/>
                <a:tailEnd type="none" w="med" len="med"/>
              </a:ln>
            </p:spPr>
            <p:txBody>
              <a:bodyPr/>
              <a:p>
                <a:pPr fontAlgn="base"/>
                <a:endParaRPr lang="zh-CN" altLang="en-US" sz="2095" strike="noStrike" noProof="1">
                  <a:latin typeface="微软雅黑" panose="020B0503020204020204" charset="-122"/>
                  <a:ea typeface="微软雅黑" panose="020B0503020204020204" charset="-122"/>
                  <a:cs typeface="微软雅黑" panose="020B0503020204020204" charset="-122"/>
                </a:endParaRPr>
              </a:p>
            </p:txBody>
          </p:sp>
          <p:sp>
            <p:nvSpPr>
              <p:cNvPr id="189464" name="文本框 189463"/>
              <p:cNvSpPr txBox="1"/>
              <p:nvPr/>
            </p:nvSpPr>
            <p:spPr>
              <a:xfrm>
                <a:off x="449" y="2072"/>
                <a:ext cx="1225" cy="753"/>
              </a:xfrm>
              <a:prstGeom prst="rect">
                <a:avLst/>
              </a:prstGeom>
              <a:solidFill>
                <a:srgbClr val="FF0000"/>
              </a:solidFill>
              <a:ln w="9525">
                <a:noFill/>
              </a:ln>
            </p:spPr>
            <p:txBody>
              <a:bodyPr>
                <a:spAutoFit/>
              </a:bodyPr>
              <a:p>
                <a:pPr algn="ctr" defTabSz="913130">
                  <a:spcBef>
                    <a:spcPct val="50000"/>
                  </a:spcBef>
                </a:pPr>
                <a:r>
                  <a:rPr lang="zh-CN" altLang="en-US" sz="2095" noProof="1" dirty="0">
                    <a:solidFill>
                      <a:schemeClr val="bg1"/>
                    </a:solidFill>
                    <a:latin typeface="微软雅黑" panose="020B0503020204020204" charset="-122"/>
                    <a:ea typeface="微软雅黑" panose="020B0503020204020204" charset="-122"/>
                    <a:cs typeface="微软雅黑" panose="020B0503020204020204" charset="-122"/>
                  </a:rPr>
                  <a:t>人的不安全行为</a:t>
                </a:r>
                <a:endParaRPr lang="zh-CN" altLang="en-US" sz="2095" noProof="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89465" name="右箭头 189464"/>
              <p:cNvSpPr/>
              <p:nvPr/>
            </p:nvSpPr>
            <p:spPr>
              <a:xfrm>
                <a:off x="5212" y="4612"/>
                <a:ext cx="1179" cy="272"/>
              </a:xfrm>
              <a:prstGeom prst="rightArrow">
                <a:avLst>
                  <a:gd name="adj1" fmla="val 50000"/>
                  <a:gd name="adj2" fmla="val 108363"/>
                </a:avLst>
              </a:prstGeom>
              <a:solidFill>
                <a:srgbClr val="00FF00"/>
              </a:solidFill>
              <a:ln w="9525" cap="flat" cmpd="sng">
                <a:solidFill>
                  <a:schemeClr val="tx1"/>
                </a:solidFill>
                <a:prstDash val="solid"/>
                <a:miter/>
                <a:headEnd type="none" w="med" len="med"/>
                <a:tailEnd type="none" w="med" len="med"/>
              </a:ln>
            </p:spPr>
            <p:txBody>
              <a:bodyPr/>
              <a:p>
                <a:pPr fontAlgn="base"/>
                <a:endParaRPr lang="zh-CN" altLang="en-US" sz="2095" strike="noStrike" noProof="1">
                  <a:latin typeface="微软雅黑" panose="020B0503020204020204" charset="-122"/>
                  <a:ea typeface="微软雅黑" panose="020B0503020204020204" charset="-122"/>
                  <a:cs typeface="微软雅黑" panose="020B0503020204020204" charset="-122"/>
                </a:endParaRPr>
              </a:p>
            </p:txBody>
          </p:sp>
          <p:sp>
            <p:nvSpPr>
              <p:cNvPr id="189466" name="文本框 189465"/>
              <p:cNvSpPr txBox="1"/>
              <p:nvPr/>
            </p:nvSpPr>
            <p:spPr>
              <a:xfrm>
                <a:off x="6482" y="4340"/>
                <a:ext cx="2041" cy="918"/>
              </a:xfrm>
              <a:prstGeom prst="rect">
                <a:avLst/>
              </a:prstGeom>
              <a:solidFill>
                <a:srgbClr val="FF0000"/>
              </a:solidFill>
              <a:ln w="9525">
                <a:noFill/>
              </a:ln>
            </p:spPr>
            <p:txBody>
              <a:bodyPr>
                <a:spAutoFit/>
              </a:bodyPr>
              <a:p>
                <a:pPr defTabSz="913130">
                  <a:spcBef>
                    <a:spcPct val="50000"/>
                  </a:spcBef>
                </a:pPr>
                <a:r>
                  <a:rPr lang="zh-CN" altLang="en-US" sz="2095" noProof="1" dirty="0">
                    <a:solidFill>
                      <a:schemeClr val="bg1"/>
                    </a:solidFill>
                    <a:latin typeface="微软雅黑" panose="020B0503020204020204" charset="-122"/>
                    <a:ea typeface="微软雅黑" panose="020B0503020204020204" charset="-122"/>
                    <a:cs typeface="微软雅黑" panose="020B0503020204020204" charset="-122"/>
                  </a:rPr>
                  <a:t>管理上的缺陷</a:t>
                </a:r>
                <a:endParaRPr lang="zh-CN" altLang="en-US" sz="2095" noProof="1" dirty="0">
                  <a:solidFill>
                    <a:schemeClr val="bg1"/>
                  </a:solidFill>
                  <a:latin typeface="微软雅黑" panose="020B0503020204020204" charset="-122"/>
                  <a:ea typeface="微软雅黑" panose="020B0503020204020204" charset="-122"/>
                  <a:cs typeface="微软雅黑" panose="020B0503020204020204" charset="-122"/>
                </a:endParaRPr>
              </a:p>
              <a:p>
                <a:pPr defTabSz="913130">
                  <a:spcBef>
                    <a:spcPct val="50000"/>
                  </a:spcBef>
                </a:pPr>
                <a:r>
                  <a:rPr lang="zh-CN" altLang="en-US" sz="2095" noProof="1" dirty="0">
                    <a:solidFill>
                      <a:schemeClr val="bg1"/>
                    </a:solidFill>
                    <a:latin typeface="微软雅黑" panose="020B0503020204020204" charset="-122"/>
                    <a:ea typeface="微软雅黑" panose="020B0503020204020204" charset="-122"/>
                    <a:cs typeface="微软雅黑" panose="020B0503020204020204" charset="-122"/>
                  </a:rPr>
                  <a:t>环境的不良条件</a:t>
                </a:r>
                <a:endParaRPr lang="zh-CN" altLang="en-US" sz="2095" noProof="1" dirty="0">
                  <a:solidFill>
                    <a:schemeClr val="bg1"/>
                  </a:solidFill>
                  <a:latin typeface="微软雅黑" panose="020B0503020204020204" charset="-122"/>
                  <a:ea typeface="微软雅黑" panose="020B0503020204020204" charset="-122"/>
                  <a:cs typeface="微软雅黑" panose="020B0503020204020204" charset="-122"/>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5" name="标题 188417"/>
          <p:cNvSpPr>
            <a:spLocks noGrp="1"/>
          </p:cNvSpPr>
          <p:nvPr>
            <p:ph type="title"/>
          </p:nvPr>
        </p:nvSpPr>
        <p:spPr>
          <a:xfrm>
            <a:off x="666750" y="23813"/>
            <a:ext cx="6559550" cy="519112"/>
          </a:xfrm>
          <a:prstGeom prst="rect">
            <a:avLst/>
          </a:prstGeom>
          <a:noFill/>
          <a:ln w="9525">
            <a:noFill/>
          </a:ln>
        </p:spPr>
        <p:txBody>
          <a:bodyPr lIns="59906" tIns="29954" rIns="59906" bIns="29954" anchor="ctr" anchorCtr="0"/>
          <a:p>
            <a:r>
              <a:rPr lang="zh-CN" altLang="en-US" dirty="0"/>
              <a:t>安全技术对策</a:t>
            </a:r>
            <a:endParaRPr lang="zh-CN" altLang="en-US" dirty="0"/>
          </a:p>
        </p:txBody>
      </p:sp>
      <p:grpSp>
        <p:nvGrpSpPr>
          <p:cNvPr id="108546" name="组合 1"/>
          <p:cNvGrpSpPr/>
          <p:nvPr/>
        </p:nvGrpSpPr>
        <p:grpSpPr>
          <a:xfrm>
            <a:off x="666750" y="1379538"/>
            <a:ext cx="10277475" cy="4514850"/>
            <a:chOff x="3211" y="2726"/>
            <a:chExt cx="13003" cy="7110"/>
          </a:xfrm>
        </p:grpSpPr>
        <p:sp>
          <p:nvSpPr>
            <p:cNvPr id="188420" name="文本框 188419"/>
            <p:cNvSpPr txBox="1"/>
            <p:nvPr/>
          </p:nvSpPr>
          <p:spPr>
            <a:xfrm>
              <a:off x="3211" y="2726"/>
              <a:ext cx="5722" cy="3197"/>
            </a:xfrm>
            <a:prstGeom prst="rect">
              <a:avLst/>
            </a:prstGeom>
            <a:solidFill>
              <a:srgbClr val="FFCCFF"/>
            </a:solidFill>
            <a:ln w="9525" cap="flat" cmpd="sng">
              <a:solidFill>
                <a:srgbClr val="008000"/>
              </a:solidFill>
              <a:prstDash val="solid"/>
              <a:miter/>
              <a:headEnd type="none" w="med" len="med"/>
              <a:tailEnd type="none" w="med" len="med"/>
            </a:ln>
          </p:spPr>
          <p:txBody>
            <a:bodyPr>
              <a:spAutoFit/>
            </a:bodyPr>
            <a:p>
              <a:pPr algn="just">
                <a:lnSpc>
                  <a:spcPct val="150000"/>
                </a:lnSpc>
                <a:buBlip>
                  <a:blip r:embed="rId1"/>
                </a:buBlip>
              </a:pPr>
              <a:r>
                <a:rPr lang="en-US" altLang="zh-CN" sz="2095" noProof="1" dirty="0">
                  <a:latin typeface="微软雅黑" panose="020B0503020204020204" charset="-122"/>
                  <a:ea typeface="微软雅黑" panose="020B0503020204020204" charset="-122"/>
                  <a:cs typeface="微软雅黑" panose="020B0503020204020204" charset="-122"/>
                </a:rPr>
                <a:t> </a:t>
              </a:r>
              <a:r>
                <a:rPr lang="zh-CN" altLang="en-US" sz="2095" noProof="1" dirty="0">
                  <a:latin typeface="微软雅黑" panose="020B0503020204020204" charset="-122"/>
                  <a:ea typeface="微软雅黑" panose="020B0503020204020204" charset="-122"/>
                  <a:cs typeface="微软雅黑" panose="020B0503020204020204" charset="-122"/>
                </a:rPr>
                <a:t>防止事故发生的安全技术</a:t>
              </a:r>
              <a:endParaRPr lang="zh-CN" altLang="en-US" sz="2095" noProof="1" dirty="0">
                <a:latin typeface="微软雅黑" panose="020B0503020204020204" charset="-122"/>
                <a:ea typeface="微软雅黑" panose="020B0503020204020204" charset="-122"/>
                <a:cs typeface="微软雅黑" panose="020B0503020204020204" charset="-122"/>
              </a:endParaRPr>
            </a:p>
            <a:p>
              <a:pPr algn="just">
                <a:lnSpc>
                  <a:spcPct val="150000"/>
                </a:lnSpc>
              </a:pPr>
              <a:r>
                <a:rPr lang="zh-CN" altLang="en-US" sz="2095" noProof="1" dirty="0">
                  <a:latin typeface="微软雅黑" panose="020B0503020204020204" charset="-122"/>
                  <a:ea typeface="微软雅黑" panose="020B0503020204020204" charset="-122"/>
                  <a:cs typeface="微软雅黑" panose="020B0503020204020204" charset="-122"/>
                </a:rPr>
                <a:t>   </a:t>
              </a:r>
              <a:r>
                <a:rPr lang="en-US" altLang="zh-CN" sz="2095" noProof="1" dirty="0">
                  <a:latin typeface="微软雅黑" panose="020B0503020204020204" charset="-122"/>
                  <a:ea typeface="微软雅黑" panose="020B0503020204020204" charset="-122"/>
                  <a:cs typeface="微软雅黑" panose="020B0503020204020204" charset="-122"/>
                </a:rPr>
                <a:t>1</a:t>
              </a:r>
              <a:r>
                <a:rPr lang="zh-CN" altLang="en-US" sz="2095" noProof="1" dirty="0">
                  <a:latin typeface="微软雅黑" panose="020B0503020204020204" charset="-122"/>
                  <a:ea typeface="微软雅黑" panose="020B0503020204020204" charset="-122"/>
                  <a:cs typeface="微软雅黑" panose="020B0503020204020204" charset="-122"/>
                </a:rPr>
                <a:t>、消除危险源</a:t>
              </a:r>
              <a:endParaRPr lang="zh-CN" altLang="en-US" sz="2095" noProof="1" dirty="0">
                <a:latin typeface="微软雅黑" panose="020B0503020204020204" charset="-122"/>
                <a:ea typeface="微软雅黑" panose="020B0503020204020204" charset="-122"/>
                <a:cs typeface="微软雅黑" panose="020B0503020204020204" charset="-122"/>
              </a:endParaRPr>
            </a:p>
            <a:p>
              <a:pPr algn="just">
                <a:lnSpc>
                  <a:spcPct val="150000"/>
                </a:lnSpc>
              </a:pPr>
              <a:r>
                <a:rPr lang="zh-CN" altLang="en-US" sz="2095" noProof="1" dirty="0">
                  <a:latin typeface="微软雅黑" panose="020B0503020204020204" charset="-122"/>
                  <a:ea typeface="微软雅黑" panose="020B0503020204020204" charset="-122"/>
                  <a:cs typeface="微软雅黑" panose="020B0503020204020204" charset="-122"/>
                </a:rPr>
                <a:t>   </a:t>
              </a:r>
              <a:r>
                <a:rPr lang="en-US" altLang="zh-CN" sz="2095" noProof="1" dirty="0">
                  <a:latin typeface="微软雅黑" panose="020B0503020204020204" charset="-122"/>
                  <a:ea typeface="微软雅黑" panose="020B0503020204020204" charset="-122"/>
                  <a:cs typeface="微软雅黑" panose="020B0503020204020204" charset="-122"/>
                </a:rPr>
                <a:t>2</a:t>
              </a:r>
              <a:r>
                <a:rPr lang="zh-CN" altLang="en-US" sz="2095" noProof="1" dirty="0">
                  <a:latin typeface="微软雅黑" panose="020B0503020204020204" charset="-122"/>
                  <a:ea typeface="微软雅黑" panose="020B0503020204020204" charset="-122"/>
                  <a:cs typeface="微软雅黑" panose="020B0503020204020204" charset="-122"/>
                </a:rPr>
                <a:t>、限制能量或危险物质</a:t>
              </a:r>
              <a:endParaRPr lang="zh-CN" altLang="en-US" sz="2095" noProof="1" dirty="0">
                <a:latin typeface="微软雅黑" panose="020B0503020204020204" charset="-122"/>
                <a:ea typeface="微软雅黑" panose="020B0503020204020204" charset="-122"/>
                <a:cs typeface="微软雅黑" panose="020B0503020204020204" charset="-122"/>
              </a:endParaRPr>
            </a:p>
            <a:p>
              <a:pPr algn="just">
                <a:lnSpc>
                  <a:spcPct val="150000"/>
                </a:lnSpc>
              </a:pPr>
              <a:r>
                <a:rPr lang="zh-CN" altLang="en-US" sz="2095" noProof="1" dirty="0">
                  <a:latin typeface="微软雅黑" panose="020B0503020204020204" charset="-122"/>
                  <a:ea typeface="微软雅黑" panose="020B0503020204020204" charset="-122"/>
                  <a:cs typeface="微软雅黑" panose="020B0503020204020204" charset="-122"/>
                </a:rPr>
                <a:t>   </a:t>
              </a:r>
              <a:r>
                <a:rPr lang="en-US" altLang="zh-CN" sz="2095" noProof="1" dirty="0">
                  <a:latin typeface="微软雅黑" panose="020B0503020204020204" charset="-122"/>
                  <a:ea typeface="微软雅黑" panose="020B0503020204020204" charset="-122"/>
                  <a:cs typeface="微软雅黑" panose="020B0503020204020204" charset="-122"/>
                </a:rPr>
                <a:t>3</a:t>
              </a:r>
              <a:r>
                <a:rPr lang="zh-CN" altLang="en-US" sz="2095" noProof="1" dirty="0">
                  <a:latin typeface="微软雅黑" panose="020B0503020204020204" charset="-122"/>
                  <a:ea typeface="微软雅黑" panose="020B0503020204020204" charset="-122"/>
                  <a:cs typeface="微软雅黑" panose="020B0503020204020204" charset="-122"/>
                </a:rPr>
                <a:t>、隔离</a:t>
              </a:r>
              <a:endParaRPr lang="zh-CN" altLang="en-US" sz="2095" noProof="1" dirty="0">
                <a:latin typeface="微软雅黑" panose="020B0503020204020204" charset="-122"/>
                <a:ea typeface="微软雅黑" panose="020B0503020204020204" charset="-122"/>
                <a:cs typeface="微软雅黑" panose="020B0503020204020204" charset="-122"/>
              </a:endParaRPr>
            </a:p>
          </p:txBody>
        </p:sp>
        <p:sp>
          <p:nvSpPr>
            <p:cNvPr id="188421" name="文本框 188420"/>
            <p:cNvSpPr txBox="1"/>
            <p:nvPr/>
          </p:nvSpPr>
          <p:spPr>
            <a:xfrm>
              <a:off x="9303" y="5623"/>
              <a:ext cx="6911" cy="4213"/>
            </a:xfrm>
            <a:prstGeom prst="rect">
              <a:avLst/>
            </a:prstGeom>
            <a:solidFill>
              <a:srgbClr val="99FFCC"/>
            </a:solidFill>
            <a:ln w="9525" cap="flat" cmpd="sng">
              <a:solidFill>
                <a:srgbClr val="FF00FF"/>
              </a:solidFill>
              <a:prstDash val="solid"/>
              <a:miter/>
              <a:headEnd type="none" w="med" len="med"/>
              <a:tailEnd type="none" w="med" len="med"/>
            </a:ln>
          </p:spPr>
          <p:txBody>
            <a:bodyPr>
              <a:spAutoFit/>
            </a:bodyPr>
            <a:p>
              <a:pPr algn="just">
                <a:lnSpc>
                  <a:spcPct val="160000"/>
                </a:lnSpc>
                <a:buBlip>
                  <a:blip r:embed="rId1"/>
                </a:buBlip>
              </a:pPr>
              <a:r>
                <a:rPr lang="en-US" altLang="zh-CN" sz="2095" noProof="1" dirty="0">
                  <a:latin typeface="微软雅黑" panose="020B0503020204020204" charset="-122"/>
                  <a:ea typeface="微软雅黑" panose="020B0503020204020204" charset="-122"/>
                  <a:cs typeface="微软雅黑" panose="020B0503020204020204" charset="-122"/>
                </a:rPr>
                <a:t>  </a:t>
              </a:r>
              <a:r>
                <a:rPr lang="zh-CN" altLang="en-US" sz="2095" noProof="1" dirty="0">
                  <a:latin typeface="微软雅黑" panose="020B0503020204020204" charset="-122"/>
                  <a:ea typeface="微软雅黑" panose="020B0503020204020204" charset="-122"/>
                  <a:cs typeface="微软雅黑" panose="020B0503020204020204" charset="-122"/>
                </a:rPr>
                <a:t>避免或减少事故损失的安全技术</a:t>
              </a:r>
              <a:endParaRPr lang="zh-CN" altLang="en-US" sz="2095" noProof="1" dirty="0">
                <a:latin typeface="微软雅黑" panose="020B0503020204020204" charset="-122"/>
                <a:ea typeface="微软雅黑" panose="020B0503020204020204" charset="-122"/>
                <a:cs typeface="微软雅黑" panose="020B0503020204020204" charset="-122"/>
              </a:endParaRPr>
            </a:p>
            <a:p>
              <a:pPr algn="just">
                <a:lnSpc>
                  <a:spcPct val="160000"/>
                </a:lnSpc>
              </a:pPr>
              <a:r>
                <a:rPr lang="zh-CN" altLang="en-US" sz="2095" noProof="1" dirty="0">
                  <a:latin typeface="微软雅黑" panose="020B0503020204020204" charset="-122"/>
                  <a:ea typeface="微软雅黑" panose="020B0503020204020204" charset="-122"/>
                  <a:cs typeface="微软雅黑" panose="020B0503020204020204" charset="-122"/>
                </a:rPr>
                <a:t>    </a:t>
              </a:r>
              <a:r>
                <a:rPr lang="en-US" altLang="zh-CN" sz="2095" noProof="1" dirty="0">
                  <a:latin typeface="微软雅黑" panose="020B0503020204020204" charset="-122"/>
                  <a:ea typeface="微软雅黑" panose="020B0503020204020204" charset="-122"/>
                  <a:cs typeface="微软雅黑" panose="020B0503020204020204" charset="-122"/>
                </a:rPr>
                <a:t>1</a:t>
              </a:r>
              <a:r>
                <a:rPr lang="zh-CN" altLang="en-US" sz="2095" noProof="1" dirty="0">
                  <a:latin typeface="微软雅黑" panose="020B0503020204020204" charset="-122"/>
                  <a:ea typeface="微软雅黑" panose="020B0503020204020204" charset="-122"/>
                  <a:cs typeface="微软雅黑" panose="020B0503020204020204" charset="-122"/>
                </a:rPr>
                <a:t>、隔离：远离、封闭、缓冲</a:t>
              </a:r>
              <a:endParaRPr lang="zh-CN" altLang="en-US" sz="2095" noProof="1" dirty="0">
                <a:latin typeface="微软雅黑" panose="020B0503020204020204" charset="-122"/>
                <a:ea typeface="微软雅黑" panose="020B0503020204020204" charset="-122"/>
                <a:cs typeface="微软雅黑" panose="020B0503020204020204" charset="-122"/>
              </a:endParaRPr>
            </a:p>
            <a:p>
              <a:pPr algn="just">
                <a:lnSpc>
                  <a:spcPct val="160000"/>
                </a:lnSpc>
              </a:pPr>
              <a:r>
                <a:rPr lang="zh-CN" altLang="en-US" sz="2095" noProof="1" dirty="0">
                  <a:latin typeface="微软雅黑" panose="020B0503020204020204" charset="-122"/>
                  <a:ea typeface="微软雅黑" panose="020B0503020204020204" charset="-122"/>
                  <a:cs typeface="微软雅黑" panose="020B0503020204020204" charset="-122"/>
                </a:rPr>
                <a:t>    </a:t>
              </a:r>
              <a:r>
                <a:rPr lang="en-US" altLang="zh-CN" sz="2095" noProof="1" dirty="0">
                  <a:latin typeface="微软雅黑" panose="020B0503020204020204" charset="-122"/>
                  <a:ea typeface="微软雅黑" panose="020B0503020204020204" charset="-122"/>
                  <a:cs typeface="微软雅黑" panose="020B0503020204020204" charset="-122"/>
                </a:rPr>
                <a:t>2</a:t>
              </a:r>
              <a:r>
                <a:rPr lang="zh-CN" altLang="en-US" sz="2095" noProof="1" dirty="0">
                  <a:latin typeface="微软雅黑" panose="020B0503020204020204" charset="-122"/>
                  <a:ea typeface="微软雅黑" panose="020B0503020204020204" charset="-122"/>
                  <a:cs typeface="微软雅黑" panose="020B0503020204020204" charset="-122"/>
                </a:rPr>
                <a:t>、个体防护</a:t>
              </a:r>
              <a:endParaRPr lang="zh-CN" altLang="en-US" sz="2095" noProof="1" dirty="0">
                <a:latin typeface="微软雅黑" panose="020B0503020204020204" charset="-122"/>
                <a:ea typeface="微软雅黑" panose="020B0503020204020204" charset="-122"/>
                <a:cs typeface="微软雅黑" panose="020B0503020204020204" charset="-122"/>
              </a:endParaRPr>
            </a:p>
            <a:p>
              <a:pPr algn="just">
                <a:lnSpc>
                  <a:spcPct val="160000"/>
                </a:lnSpc>
              </a:pPr>
              <a:r>
                <a:rPr lang="zh-CN" altLang="en-US" sz="2095" noProof="1" dirty="0">
                  <a:latin typeface="微软雅黑" panose="020B0503020204020204" charset="-122"/>
                  <a:ea typeface="微软雅黑" panose="020B0503020204020204" charset="-122"/>
                  <a:cs typeface="微软雅黑" panose="020B0503020204020204" charset="-122"/>
                </a:rPr>
                <a:t>    </a:t>
              </a:r>
              <a:r>
                <a:rPr lang="en-US" altLang="zh-CN" sz="2095" noProof="1" dirty="0">
                  <a:latin typeface="微软雅黑" panose="020B0503020204020204" charset="-122"/>
                  <a:ea typeface="微软雅黑" panose="020B0503020204020204" charset="-122"/>
                  <a:cs typeface="微软雅黑" panose="020B0503020204020204" charset="-122"/>
                </a:rPr>
                <a:t>3</a:t>
              </a:r>
              <a:r>
                <a:rPr lang="zh-CN" altLang="en-US" sz="2095" noProof="1" dirty="0">
                  <a:latin typeface="微软雅黑" panose="020B0503020204020204" charset="-122"/>
                  <a:ea typeface="微软雅黑" panose="020B0503020204020204" charset="-122"/>
                  <a:cs typeface="微软雅黑" panose="020B0503020204020204" charset="-122"/>
                </a:rPr>
                <a:t>、薄弱环节</a:t>
              </a:r>
              <a:endParaRPr lang="zh-CN" altLang="en-US" sz="2095" noProof="1" dirty="0">
                <a:latin typeface="微软雅黑" panose="020B0503020204020204" charset="-122"/>
                <a:ea typeface="微软雅黑" panose="020B0503020204020204" charset="-122"/>
                <a:cs typeface="微软雅黑" panose="020B0503020204020204" charset="-122"/>
              </a:endParaRPr>
            </a:p>
            <a:p>
              <a:pPr algn="just">
                <a:lnSpc>
                  <a:spcPct val="160000"/>
                </a:lnSpc>
              </a:pPr>
              <a:r>
                <a:rPr lang="zh-CN" altLang="en-US" sz="2095" noProof="1" dirty="0">
                  <a:latin typeface="微软雅黑" panose="020B0503020204020204" charset="-122"/>
                  <a:ea typeface="微软雅黑" panose="020B0503020204020204" charset="-122"/>
                  <a:cs typeface="微软雅黑" panose="020B0503020204020204" charset="-122"/>
                </a:rPr>
                <a:t>    </a:t>
              </a:r>
              <a:r>
                <a:rPr lang="en-US" altLang="zh-CN" sz="2095" noProof="1" dirty="0">
                  <a:latin typeface="微软雅黑" panose="020B0503020204020204" charset="-122"/>
                  <a:ea typeface="微软雅黑" panose="020B0503020204020204" charset="-122"/>
                  <a:cs typeface="微软雅黑" panose="020B0503020204020204" charset="-122"/>
                </a:rPr>
                <a:t>4</a:t>
              </a:r>
              <a:r>
                <a:rPr lang="zh-CN" altLang="en-US" sz="2095" noProof="1" dirty="0">
                  <a:latin typeface="微软雅黑" panose="020B0503020204020204" charset="-122"/>
                  <a:ea typeface="微软雅黑" panose="020B0503020204020204" charset="-122"/>
                  <a:cs typeface="微软雅黑" panose="020B0503020204020204" charset="-122"/>
                </a:rPr>
                <a:t>、避难与援救</a:t>
              </a:r>
              <a:endParaRPr lang="zh-CN" altLang="en-US" sz="2095" noProof="1" dirty="0">
                <a:latin typeface="微软雅黑" panose="020B0503020204020204" charset="-122"/>
                <a:ea typeface="微软雅黑" panose="020B0503020204020204" charset="-122"/>
                <a:cs typeface="微软雅黑" panose="020B0503020204020204" charset="-122"/>
              </a:endParaRPr>
            </a:p>
          </p:txBody>
        </p:sp>
        <p:sp>
          <p:nvSpPr>
            <p:cNvPr id="188422" name="文本框 188421"/>
            <p:cNvSpPr txBox="1"/>
            <p:nvPr/>
          </p:nvSpPr>
          <p:spPr>
            <a:xfrm>
              <a:off x="3211" y="6441"/>
              <a:ext cx="5424" cy="3197"/>
            </a:xfrm>
            <a:prstGeom prst="rect">
              <a:avLst/>
            </a:prstGeom>
            <a:solidFill>
              <a:srgbClr val="FFFF00"/>
            </a:solidFill>
            <a:ln w="9525" cap="flat" cmpd="sng">
              <a:solidFill>
                <a:srgbClr val="008000"/>
              </a:solidFill>
              <a:prstDash val="solid"/>
              <a:miter/>
              <a:headEnd type="none" w="med" len="med"/>
              <a:tailEnd type="none" w="med" len="med"/>
            </a:ln>
          </p:spPr>
          <p:txBody>
            <a:bodyPr>
              <a:spAutoFit/>
            </a:bodyPr>
            <a:p>
              <a:pPr algn="just">
                <a:lnSpc>
                  <a:spcPct val="150000"/>
                </a:lnSpc>
                <a:buBlip>
                  <a:blip r:embed="rId1"/>
                </a:buBlip>
              </a:pPr>
              <a:r>
                <a:rPr lang="en-US" altLang="zh-CN" sz="2095" noProof="1" dirty="0">
                  <a:latin typeface="微软雅黑" panose="020B0503020204020204" charset="-122"/>
                  <a:ea typeface="微软雅黑" panose="020B0503020204020204" charset="-122"/>
                  <a:cs typeface="微软雅黑" panose="020B0503020204020204" charset="-122"/>
                </a:rPr>
                <a:t> </a:t>
              </a:r>
              <a:r>
                <a:rPr lang="zh-CN" altLang="en-US" sz="2095" noProof="1" dirty="0">
                  <a:latin typeface="微软雅黑" panose="020B0503020204020204" charset="-122"/>
                  <a:ea typeface="微软雅黑" panose="020B0503020204020204" charset="-122"/>
                  <a:cs typeface="微软雅黑" panose="020B0503020204020204" charset="-122"/>
                </a:rPr>
                <a:t>采取措施减少故障的发生</a:t>
              </a:r>
              <a:endParaRPr lang="zh-CN" altLang="en-US" sz="2095" noProof="1" dirty="0">
                <a:latin typeface="微软雅黑" panose="020B0503020204020204" charset="-122"/>
                <a:ea typeface="微软雅黑" panose="020B0503020204020204" charset="-122"/>
                <a:cs typeface="微软雅黑" panose="020B0503020204020204" charset="-122"/>
              </a:endParaRPr>
            </a:p>
            <a:p>
              <a:pPr algn="just">
                <a:lnSpc>
                  <a:spcPct val="150000"/>
                </a:lnSpc>
              </a:pPr>
              <a:r>
                <a:rPr lang="zh-CN" altLang="en-US" sz="2095" noProof="1" dirty="0">
                  <a:latin typeface="微软雅黑" panose="020B0503020204020204" charset="-122"/>
                  <a:ea typeface="微软雅黑" panose="020B0503020204020204" charset="-122"/>
                  <a:cs typeface="微软雅黑" panose="020B0503020204020204" charset="-122"/>
                </a:rPr>
                <a:t>  </a:t>
              </a:r>
              <a:r>
                <a:rPr lang="en-US" altLang="zh-CN" sz="2095" noProof="1" dirty="0">
                  <a:latin typeface="微软雅黑" panose="020B0503020204020204" charset="-122"/>
                  <a:ea typeface="微软雅黑" panose="020B0503020204020204" charset="-122"/>
                  <a:cs typeface="微软雅黑" panose="020B0503020204020204" charset="-122"/>
                </a:rPr>
                <a:t>1</a:t>
              </a:r>
              <a:r>
                <a:rPr lang="zh-CN" altLang="en-US" sz="2095" noProof="1" dirty="0">
                  <a:latin typeface="微软雅黑" panose="020B0503020204020204" charset="-122"/>
                  <a:ea typeface="微软雅黑" panose="020B0503020204020204" charset="-122"/>
                  <a:cs typeface="微软雅黑" panose="020B0503020204020204" charset="-122"/>
                </a:rPr>
                <a:t>、安全系数</a:t>
              </a:r>
              <a:endParaRPr lang="zh-CN" altLang="en-US" sz="2095" noProof="1" dirty="0">
                <a:latin typeface="微软雅黑" panose="020B0503020204020204" charset="-122"/>
                <a:ea typeface="微软雅黑" panose="020B0503020204020204" charset="-122"/>
                <a:cs typeface="微软雅黑" panose="020B0503020204020204" charset="-122"/>
              </a:endParaRPr>
            </a:p>
            <a:p>
              <a:pPr algn="just">
                <a:lnSpc>
                  <a:spcPct val="150000"/>
                </a:lnSpc>
              </a:pPr>
              <a:r>
                <a:rPr lang="zh-CN" altLang="en-US" sz="2095" noProof="1" dirty="0">
                  <a:latin typeface="微软雅黑" panose="020B0503020204020204" charset="-122"/>
                  <a:ea typeface="微软雅黑" panose="020B0503020204020204" charset="-122"/>
                  <a:cs typeface="微软雅黑" panose="020B0503020204020204" charset="-122"/>
                </a:rPr>
                <a:t>  </a:t>
              </a:r>
              <a:r>
                <a:rPr lang="en-US" altLang="zh-CN" sz="2095" noProof="1" dirty="0">
                  <a:latin typeface="微软雅黑" panose="020B0503020204020204" charset="-122"/>
                  <a:ea typeface="微软雅黑" panose="020B0503020204020204" charset="-122"/>
                  <a:cs typeface="微软雅黑" panose="020B0503020204020204" charset="-122"/>
                </a:rPr>
                <a:t>2</a:t>
              </a:r>
              <a:r>
                <a:rPr lang="zh-CN" altLang="en-US" sz="2095" noProof="1" dirty="0">
                  <a:latin typeface="微软雅黑" panose="020B0503020204020204" charset="-122"/>
                  <a:ea typeface="微软雅黑" panose="020B0503020204020204" charset="-122"/>
                  <a:cs typeface="微软雅黑" panose="020B0503020204020204" charset="-122"/>
                </a:rPr>
                <a:t>、提高可靠性</a:t>
              </a:r>
              <a:endParaRPr lang="zh-CN" altLang="en-US" sz="2095" noProof="1" dirty="0">
                <a:latin typeface="微软雅黑" panose="020B0503020204020204" charset="-122"/>
                <a:ea typeface="微软雅黑" panose="020B0503020204020204" charset="-122"/>
                <a:cs typeface="微软雅黑" panose="020B0503020204020204" charset="-122"/>
              </a:endParaRPr>
            </a:p>
            <a:p>
              <a:pPr algn="just">
                <a:lnSpc>
                  <a:spcPct val="150000"/>
                </a:lnSpc>
              </a:pPr>
              <a:r>
                <a:rPr lang="zh-CN" altLang="en-US" sz="2095" noProof="1" dirty="0">
                  <a:latin typeface="微软雅黑" panose="020B0503020204020204" charset="-122"/>
                  <a:ea typeface="微软雅黑" panose="020B0503020204020204" charset="-122"/>
                  <a:cs typeface="微软雅黑" panose="020B0503020204020204" charset="-122"/>
                </a:rPr>
                <a:t>  </a:t>
              </a:r>
              <a:r>
                <a:rPr lang="en-US" altLang="zh-CN" sz="2095" noProof="1" dirty="0">
                  <a:latin typeface="微软雅黑" panose="020B0503020204020204" charset="-122"/>
                  <a:ea typeface="微软雅黑" panose="020B0503020204020204" charset="-122"/>
                  <a:cs typeface="微软雅黑" panose="020B0503020204020204" charset="-122"/>
                </a:rPr>
                <a:t>3</a:t>
              </a:r>
              <a:r>
                <a:rPr lang="zh-CN" altLang="en-US" sz="2095" noProof="1" dirty="0">
                  <a:latin typeface="微软雅黑" panose="020B0503020204020204" charset="-122"/>
                  <a:ea typeface="微软雅黑" panose="020B0503020204020204" charset="-122"/>
                  <a:cs typeface="微软雅黑" panose="020B0503020204020204" charset="-122"/>
                </a:rPr>
                <a:t>、安全监控系统</a:t>
              </a:r>
              <a:endParaRPr lang="zh-CN" altLang="en-US" sz="2095" noProof="1" dirty="0">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69" name="标题 187393"/>
          <p:cNvSpPr>
            <a:spLocks noGrp="1"/>
          </p:cNvSpPr>
          <p:nvPr>
            <p:ph type="title"/>
          </p:nvPr>
        </p:nvSpPr>
        <p:spPr>
          <a:xfrm>
            <a:off x="666750" y="69850"/>
            <a:ext cx="6557963" cy="519113"/>
          </a:xfrm>
          <a:prstGeom prst="rect">
            <a:avLst/>
          </a:prstGeom>
          <a:noFill/>
          <a:ln w="9525">
            <a:noFill/>
          </a:ln>
        </p:spPr>
        <p:txBody>
          <a:bodyPr lIns="59906" tIns="29954" rIns="59906" bIns="29954" anchor="ctr" anchorCtr="0"/>
          <a:p>
            <a:r>
              <a:rPr lang="zh-CN" altLang="en-US" dirty="0"/>
              <a:t>安全教育对策</a:t>
            </a:r>
            <a:endParaRPr lang="zh-CN" altLang="en-US" dirty="0"/>
          </a:p>
        </p:txBody>
      </p:sp>
      <p:grpSp>
        <p:nvGrpSpPr>
          <p:cNvPr id="109570" name="组合 1"/>
          <p:cNvGrpSpPr/>
          <p:nvPr/>
        </p:nvGrpSpPr>
        <p:grpSpPr>
          <a:xfrm>
            <a:off x="873125" y="1296988"/>
            <a:ext cx="10248900" cy="5311775"/>
            <a:chOff x="3211" y="2131"/>
            <a:chExt cx="12408" cy="8363"/>
          </a:xfrm>
        </p:grpSpPr>
        <p:sp>
          <p:nvSpPr>
            <p:cNvPr id="187396" name="文本框 187395"/>
            <p:cNvSpPr txBox="1"/>
            <p:nvPr/>
          </p:nvSpPr>
          <p:spPr>
            <a:xfrm>
              <a:off x="3211" y="2726"/>
              <a:ext cx="6791" cy="2482"/>
            </a:xfrm>
            <a:prstGeom prst="rect">
              <a:avLst/>
            </a:prstGeom>
            <a:solidFill>
              <a:srgbClr val="FFCCFF"/>
            </a:solidFill>
            <a:ln w="9525" cap="flat" cmpd="sng">
              <a:solidFill>
                <a:srgbClr val="008000"/>
              </a:solidFill>
              <a:prstDash val="solid"/>
              <a:miter/>
              <a:headEnd type="none" w="med" len="med"/>
              <a:tailEnd type="none" w="med" len="med"/>
            </a:ln>
          </p:spPr>
          <p:txBody>
            <a:bodyPr>
              <a:spAutoFit/>
            </a:bodyPr>
            <a:p>
              <a:pPr>
                <a:spcBef>
                  <a:spcPct val="20000"/>
                </a:spcBef>
                <a:buBlip>
                  <a:blip r:embed="rId1"/>
                </a:buBlip>
              </a:pPr>
              <a:r>
                <a:rPr lang="zh-CN" altLang="en-US" sz="2095" noProof="1" dirty="0">
                  <a:latin typeface="微软雅黑" panose="020B0503020204020204" charset="-122"/>
                  <a:ea typeface="微软雅黑" panose="020B0503020204020204" charset="-122"/>
                  <a:cs typeface="微软雅黑" panose="020B0503020204020204" charset="-122"/>
                </a:rPr>
                <a:t>安全态度教育</a:t>
              </a:r>
              <a:endParaRPr lang="zh-CN" altLang="en-US" sz="2095" noProof="1" dirty="0">
                <a:latin typeface="微软雅黑" panose="020B0503020204020204" charset="-122"/>
                <a:ea typeface="微软雅黑" panose="020B0503020204020204" charset="-122"/>
                <a:cs typeface="微软雅黑" panose="020B0503020204020204" charset="-122"/>
              </a:endParaRPr>
            </a:p>
            <a:p>
              <a:pPr>
                <a:spcBef>
                  <a:spcPct val="20000"/>
                </a:spcBef>
                <a:buBlip>
                  <a:blip r:embed="rId1"/>
                </a:buBlip>
              </a:pPr>
              <a:r>
                <a:rPr lang="zh-CN" altLang="en-US" sz="2095" noProof="1" dirty="0">
                  <a:latin typeface="微软雅黑" panose="020B0503020204020204" charset="-122"/>
                  <a:ea typeface="微软雅黑" panose="020B0503020204020204" charset="-122"/>
                  <a:cs typeface="微软雅黑" panose="020B0503020204020204" charset="-122"/>
                </a:rPr>
                <a:t>安全知识教育</a:t>
              </a:r>
              <a:r>
                <a:rPr lang="en-US" altLang="zh-CN" sz="2095" noProof="1">
                  <a:latin typeface="微软雅黑" panose="020B0503020204020204" charset="-122"/>
                  <a:ea typeface="微软雅黑" panose="020B0503020204020204" charset="-122"/>
                  <a:cs typeface="微软雅黑" panose="020B0503020204020204" charset="-122"/>
                </a:rPr>
                <a:t>——</a:t>
              </a:r>
              <a:r>
                <a:rPr lang="zh-CN" altLang="en-US" sz="2095" noProof="1" dirty="0">
                  <a:latin typeface="微软雅黑" panose="020B0503020204020204" charset="-122"/>
                  <a:ea typeface="微软雅黑" panose="020B0503020204020204" charset="-122"/>
                  <a:cs typeface="微软雅黑" panose="020B0503020204020204" charset="-122"/>
                </a:rPr>
                <a:t>管理、技术</a:t>
              </a:r>
              <a:endParaRPr lang="zh-CN" altLang="en-US" sz="2095" noProof="1" dirty="0">
                <a:latin typeface="微软雅黑" panose="020B0503020204020204" charset="-122"/>
                <a:ea typeface="微软雅黑" panose="020B0503020204020204" charset="-122"/>
                <a:cs typeface="微软雅黑" panose="020B0503020204020204" charset="-122"/>
              </a:endParaRPr>
            </a:p>
            <a:p>
              <a:pPr>
                <a:spcBef>
                  <a:spcPct val="20000"/>
                </a:spcBef>
                <a:buBlip>
                  <a:blip r:embed="rId1"/>
                </a:buBlip>
              </a:pPr>
              <a:r>
                <a:rPr lang="zh-CN" altLang="en-US" sz="2095" noProof="1" dirty="0">
                  <a:latin typeface="微软雅黑" panose="020B0503020204020204" charset="-122"/>
                  <a:ea typeface="微软雅黑" panose="020B0503020204020204" charset="-122"/>
                  <a:cs typeface="微软雅黑" panose="020B0503020204020204" charset="-122"/>
                </a:rPr>
                <a:t>技能教育</a:t>
              </a:r>
              <a:endParaRPr lang="zh-CN" altLang="en-US" sz="2095" noProof="1" dirty="0">
                <a:latin typeface="微软雅黑" panose="020B0503020204020204" charset="-122"/>
                <a:ea typeface="微软雅黑" panose="020B0503020204020204" charset="-122"/>
                <a:cs typeface="微软雅黑" panose="020B0503020204020204" charset="-122"/>
              </a:endParaRPr>
            </a:p>
            <a:p>
              <a:pPr>
                <a:spcBef>
                  <a:spcPct val="20000"/>
                </a:spcBef>
                <a:buBlip>
                  <a:blip r:embed="rId1"/>
                </a:buBlip>
              </a:pPr>
              <a:r>
                <a:rPr lang="zh-CN" altLang="en-US" sz="2095" noProof="1" dirty="0">
                  <a:latin typeface="微软雅黑" panose="020B0503020204020204" charset="-122"/>
                  <a:ea typeface="微软雅黑" panose="020B0503020204020204" charset="-122"/>
                  <a:cs typeface="微软雅黑" panose="020B0503020204020204" charset="-122"/>
                </a:rPr>
                <a:t>案例教育</a:t>
              </a:r>
              <a:endParaRPr lang="zh-CN" altLang="en-US" sz="2095" noProof="1" dirty="0">
                <a:latin typeface="微软雅黑" panose="020B0503020204020204" charset="-122"/>
                <a:ea typeface="微软雅黑" panose="020B0503020204020204" charset="-122"/>
                <a:cs typeface="微软雅黑" panose="020B0503020204020204" charset="-122"/>
              </a:endParaRPr>
            </a:p>
          </p:txBody>
        </p:sp>
        <p:sp>
          <p:nvSpPr>
            <p:cNvPr id="187397" name="文本框 187396"/>
            <p:cNvSpPr txBox="1"/>
            <p:nvPr/>
          </p:nvSpPr>
          <p:spPr>
            <a:xfrm>
              <a:off x="3211" y="5474"/>
              <a:ext cx="6760" cy="4312"/>
            </a:xfrm>
            <a:prstGeom prst="rect">
              <a:avLst/>
            </a:prstGeom>
            <a:solidFill>
              <a:srgbClr val="99FFCC"/>
            </a:solidFill>
            <a:ln w="9525" cap="flat" cmpd="sng">
              <a:solidFill>
                <a:srgbClr val="FF00FF"/>
              </a:solidFill>
              <a:prstDash val="solid"/>
              <a:miter/>
              <a:headEnd type="none" w="med" len="med"/>
              <a:tailEnd type="none" w="med" len="med"/>
            </a:ln>
          </p:spPr>
          <p:txBody>
            <a:bodyPr>
              <a:spAutoFit/>
            </a:bodyPr>
            <a:p>
              <a:pPr>
                <a:spcBef>
                  <a:spcPct val="20000"/>
                </a:spcBef>
                <a:buBlip>
                  <a:blip r:embed="rId1"/>
                </a:buBlip>
              </a:pPr>
              <a:r>
                <a:rPr lang="zh-CN" altLang="en-US" sz="2095" noProof="1" dirty="0">
                  <a:latin typeface="微软雅黑" panose="020B0503020204020204" charset="-122"/>
                  <a:ea typeface="微软雅黑" panose="020B0503020204020204" charset="-122"/>
                  <a:cs typeface="微软雅黑" panose="020B0503020204020204" charset="-122"/>
                </a:rPr>
                <a:t>各级管理人员的安全教育</a:t>
              </a:r>
              <a:endParaRPr lang="zh-CN" altLang="en-US" sz="2095" noProof="1" dirty="0">
                <a:latin typeface="微软雅黑" panose="020B0503020204020204" charset="-122"/>
                <a:ea typeface="微软雅黑" panose="020B0503020204020204" charset="-122"/>
                <a:cs typeface="微软雅黑" panose="020B0503020204020204" charset="-122"/>
              </a:endParaRPr>
            </a:p>
            <a:p>
              <a:pPr>
                <a:spcBef>
                  <a:spcPct val="20000"/>
                </a:spcBef>
                <a:buBlip>
                  <a:blip r:embed="rId1"/>
                </a:buBlip>
              </a:pPr>
              <a:r>
                <a:rPr lang="zh-CN" altLang="en-US" sz="2095" noProof="1" dirty="0">
                  <a:latin typeface="微软雅黑" panose="020B0503020204020204" charset="-122"/>
                  <a:ea typeface="微软雅黑" panose="020B0503020204020204" charset="-122"/>
                  <a:cs typeface="微软雅黑" panose="020B0503020204020204" charset="-122"/>
                </a:rPr>
                <a:t>生产岗位职工教育</a:t>
              </a:r>
              <a:endParaRPr lang="zh-CN" altLang="en-US" sz="2095" noProof="1" dirty="0">
                <a:latin typeface="微软雅黑" panose="020B0503020204020204" charset="-122"/>
                <a:ea typeface="微软雅黑" panose="020B0503020204020204" charset="-122"/>
                <a:cs typeface="微软雅黑" panose="020B0503020204020204" charset="-122"/>
              </a:endParaRPr>
            </a:p>
            <a:p>
              <a:pPr>
                <a:spcBef>
                  <a:spcPct val="20000"/>
                </a:spcBef>
              </a:pPr>
              <a:r>
                <a:rPr lang="zh-CN" altLang="en-US" sz="2095" noProof="1" dirty="0">
                  <a:latin typeface="微软雅黑" panose="020B0503020204020204" charset="-122"/>
                  <a:ea typeface="微软雅黑" panose="020B0503020204020204" charset="-122"/>
                  <a:cs typeface="微软雅黑" panose="020B0503020204020204" charset="-122"/>
                </a:rPr>
                <a:t>     </a:t>
              </a:r>
              <a:r>
                <a:rPr lang="en-US" altLang="zh-CN" sz="2095" noProof="1">
                  <a:latin typeface="微软雅黑" panose="020B0503020204020204" charset="-122"/>
                  <a:ea typeface="微软雅黑" panose="020B0503020204020204" charset="-122"/>
                  <a:cs typeface="微软雅黑" panose="020B0503020204020204" charset="-122"/>
                </a:rPr>
                <a:t>—</a:t>
              </a:r>
              <a:r>
                <a:rPr lang="en-US" altLang="zh-CN" sz="2095" noProof="1" dirty="0">
                  <a:latin typeface="微软雅黑" panose="020B0503020204020204" charset="-122"/>
                  <a:ea typeface="微软雅黑" panose="020B0503020204020204" charset="-122"/>
                  <a:cs typeface="微软雅黑" panose="020B0503020204020204" charset="-122"/>
                </a:rPr>
                <a:t> </a:t>
              </a:r>
              <a:r>
                <a:rPr lang="zh-CN" altLang="en-US" sz="2095" noProof="1" dirty="0">
                  <a:latin typeface="微软雅黑" panose="020B0503020204020204" charset="-122"/>
                  <a:ea typeface="微软雅黑" panose="020B0503020204020204" charset="-122"/>
                  <a:cs typeface="微软雅黑" panose="020B0503020204020204" charset="-122"/>
                </a:rPr>
                <a:t>三级安全教育</a:t>
              </a:r>
              <a:endParaRPr lang="zh-CN" altLang="en-US" sz="2095" noProof="1" dirty="0">
                <a:latin typeface="微软雅黑" panose="020B0503020204020204" charset="-122"/>
                <a:ea typeface="微软雅黑" panose="020B0503020204020204" charset="-122"/>
                <a:cs typeface="微软雅黑" panose="020B0503020204020204" charset="-122"/>
              </a:endParaRPr>
            </a:p>
            <a:p>
              <a:pPr>
                <a:spcBef>
                  <a:spcPct val="20000"/>
                </a:spcBef>
              </a:pPr>
              <a:r>
                <a:rPr lang="zh-CN" altLang="en-US" sz="2095" noProof="1" dirty="0">
                  <a:latin typeface="微软雅黑" panose="020B0503020204020204" charset="-122"/>
                  <a:ea typeface="微软雅黑" panose="020B0503020204020204" charset="-122"/>
                  <a:cs typeface="微软雅黑" panose="020B0503020204020204" charset="-122"/>
                </a:rPr>
                <a:t>     </a:t>
              </a:r>
              <a:r>
                <a:rPr lang="en-US" altLang="zh-CN" sz="2095" noProof="1">
                  <a:latin typeface="微软雅黑" panose="020B0503020204020204" charset="-122"/>
                  <a:ea typeface="微软雅黑" panose="020B0503020204020204" charset="-122"/>
                  <a:cs typeface="微软雅黑" panose="020B0503020204020204" charset="-122"/>
                </a:rPr>
                <a:t>—</a:t>
              </a:r>
              <a:r>
                <a:rPr lang="en-US" altLang="zh-CN" sz="2095" noProof="1" dirty="0">
                  <a:latin typeface="微软雅黑" panose="020B0503020204020204" charset="-122"/>
                  <a:ea typeface="微软雅黑" panose="020B0503020204020204" charset="-122"/>
                  <a:cs typeface="微软雅黑" panose="020B0503020204020204" charset="-122"/>
                </a:rPr>
                <a:t> </a:t>
              </a:r>
              <a:r>
                <a:rPr lang="zh-CN" altLang="en-US" sz="2095" noProof="1" dirty="0">
                  <a:latin typeface="微软雅黑" panose="020B0503020204020204" charset="-122"/>
                  <a:ea typeface="微软雅黑" panose="020B0503020204020204" charset="-122"/>
                  <a:cs typeface="微软雅黑" panose="020B0503020204020204" charset="-122"/>
                </a:rPr>
                <a:t>特种作业教育</a:t>
              </a:r>
              <a:endParaRPr lang="zh-CN" altLang="en-US" sz="2095" noProof="1" dirty="0">
                <a:latin typeface="微软雅黑" panose="020B0503020204020204" charset="-122"/>
                <a:ea typeface="微软雅黑" panose="020B0503020204020204" charset="-122"/>
                <a:cs typeface="微软雅黑" panose="020B0503020204020204" charset="-122"/>
              </a:endParaRPr>
            </a:p>
            <a:p>
              <a:pPr>
                <a:spcBef>
                  <a:spcPct val="20000"/>
                </a:spcBef>
              </a:pPr>
              <a:r>
                <a:rPr lang="zh-CN" altLang="en-US" sz="2095" noProof="1" dirty="0">
                  <a:latin typeface="微软雅黑" panose="020B0503020204020204" charset="-122"/>
                  <a:ea typeface="微软雅黑" panose="020B0503020204020204" charset="-122"/>
                  <a:cs typeface="微软雅黑" panose="020B0503020204020204" charset="-122"/>
                </a:rPr>
                <a:t>     </a:t>
              </a:r>
              <a:r>
                <a:rPr lang="en-US" altLang="zh-CN" sz="2095" noProof="1">
                  <a:latin typeface="微软雅黑" panose="020B0503020204020204" charset="-122"/>
                  <a:ea typeface="微软雅黑" panose="020B0503020204020204" charset="-122"/>
                  <a:cs typeface="微软雅黑" panose="020B0503020204020204" charset="-122"/>
                </a:rPr>
                <a:t>—</a:t>
              </a:r>
              <a:r>
                <a:rPr lang="en-US" altLang="zh-CN" sz="2095" noProof="1" dirty="0">
                  <a:latin typeface="微软雅黑" panose="020B0503020204020204" charset="-122"/>
                  <a:ea typeface="微软雅黑" panose="020B0503020204020204" charset="-122"/>
                  <a:cs typeface="微软雅黑" panose="020B0503020204020204" charset="-122"/>
                </a:rPr>
                <a:t> </a:t>
              </a:r>
              <a:r>
                <a:rPr lang="zh-CN" altLang="en-US" sz="2095" noProof="1" dirty="0">
                  <a:latin typeface="微软雅黑" panose="020B0503020204020204" charset="-122"/>
                  <a:ea typeface="微软雅黑" panose="020B0503020204020204" charset="-122"/>
                  <a:cs typeface="微软雅黑" panose="020B0503020204020204" charset="-122"/>
                </a:rPr>
                <a:t>经常性安全教育</a:t>
              </a:r>
              <a:endParaRPr lang="zh-CN" altLang="en-US" sz="2095" noProof="1" dirty="0">
                <a:latin typeface="微软雅黑" panose="020B0503020204020204" charset="-122"/>
                <a:ea typeface="微软雅黑" panose="020B0503020204020204" charset="-122"/>
                <a:cs typeface="微软雅黑" panose="020B0503020204020204" charset="-122"/>
              </a:endParaRPr>
            </a:p>
            <a:p>
              <a:pPr>
                <a:spcBef>
                  <a:spcPct val="20000"/>
                </a:spcBef>
              </a:pPr>
              <a:r>
                <a:rPr lang="zh-CN" altLang="en-US" sz="2095" noProof="1" dirty="0">
                  <a:latin typeface="微软雅黑" panose="020B0503020204020204" charset="-122"/>
                  <a:ea typeface="微软雅黑" panose="020B0503020204020204" charset="-122"/>
                  <a:cs typeface="微软雅黑" panose="020B0503020204020204" charset="-122"/>
                </a:rPr>
                <a:t>     </a:t>
              </a:r>
              <a:r>
                <a:rPr lang="en-US" altLang="zh-CN" sz="2095" noProof="1">
                  <a:latin typeface="微软雅黑" panose="020B0503020204020204" charset="-122"/>
                  <a:ea typeface="微软雅黑" panose="020B0503020204020204" charset="-122"/>
                  <a:cs typeface="微软雅黑" panose="020B0503020204020204" charset="-122"/>
                </a:rPr>
                <a:t>—</a:t>
              </a:r>
              <a:r>
                <a:rPr lang="en-US" altLang="zh-CN" sz="2095" noProof="1" dirty="0">
                  <a:latin typeface="微软雅黑" panose="020B0503020204020204" charset="-122"/>
                  <a:ea typeface="微软雅黑" panose="020B0503020204020204" charset="-122"/>
                  <a:cs typeface="微软雅黑" panose="020B0503020204020204" charset="-122"/>
                </a:rPr>
                <a:t> “</a:t>
              </a:r>
              <a:r>
                <a:rPr lang="zh-CN" altLang="en-US" sz="2095" noProof="1" dirty="0">
                  <a:latin typeface="微软雅黑" panose="020B0503020204020204" charset="-122"/>
                  <a:ea typeface="微软雅黑" panose="020B0503020204020204" charset="-122"/>
                  <a:cs typeface="微软雅黑" panose="020B0503020204020204" charset="-122"/>
                </a:rPr>
                <a:t>五新”教育</a:t>
              </a:r>
              <a:endParaRPr lang="zh-CN" altLang="en-US" sz="2095" noProof="1" dirty="0">
                <a:latin typeface="微软雅黑" panose="020B0503020204020204" charset="-122"/>
                <a:ea typeface="微软雅黑" panose="020B0503020204020204" charset="-122"/>
                <a:cs typeface="微软雅黑" panose="020B0503020204020204" charset="-122"/>
              </a:endParaRPr>
            </a:p>
            <a:p>
              <a:pPr>
                <a:spcBef>
                  <a:spcPct val="20000"/>
                </a:spcBef>
              </a:pPr>
              <a:r>
                <a:rPr lang="zh-CN" altLang="en-US" sz="2095" noProof="1" dirty="0">
                  <a:latin typeface="微软雅黑" panose="020B0503020204020204" charset="-122"/>
                  <a:ea typeface="微软雅黑" panose="020B0503020204020204" charset="-122"/>
                  <a:cs typeface="微软雅黑" panose="020B0503020204020204" charset="-122"/>
                </a:rPr>
                <a:t>     </a:t>
              </a:r>
              <a:r>
                <a:rPr lang="en-US" altLang="zh-CN" sz="2095" noProof="1">
                  <a:latin typeface="微软雅黑" panose="020B0503020204020204" charset="-122"/>
                  <a:ea typeface="微软雅黑" panose="020B0503020204020204" charset="-122"/>
                  <a:cs typeface="微软雅黑" panose="020B0503020204020204" charset="-122"/>
                </a:rPr>
                <a:t>—</a:t>
              </a:r>
              <a:r>
                <a:rPr lang="en-US" altLang="zh-CN" sz="2095" noProof="1" dirty="0">
                  <a:latin typeface="微软雅黑" panose="020B0503020204020204" charset="-122"/>
                  <a:ea typeface="微软雅黑" panose="020B0503020204020204" charset="-122"/>
                  <a:cs typeface="微软雅黑" panose="020B0503020204020204" charset="-122"/>
                </a:rPr>
                <a:t> </a:t>
              </a:r>
              <a:r>
                <a:rPr lang="zh-CN" altLang="en-US" sz="2095" noProof="1" dirty="0">
                  <a:latin typeface="微软雅黑" panose="020B0503020204020204" charset="-122"/>
                  <a:ea typeface="微软雅黑" panose="020B0503020204020204" charset="-122"/>
                  <a:cs typeface="微软雅黑" panose="020B0503020204020204" charset="-122"/>
                </a:rPr>
                <a:t>复工调岗教育</a:t>
              </a:r>
              <a:endParaRPr lang="zh-CN" altLang="en-US" sz="2095" noProof="1" dirty="0">
                <a:latin typeface="微软雅黑" panose="020B0503020204020204" charset="-122"/>
                <a:ea typeface="微软雅黑" panose="020B0503020204020204" charset="-122"/>
                <a:cs typeface="微软雅黑" panose="020B0503020204020204" charset="-122"/>
              </a:endParaRPr>
            </a:p>
          </p:txBody>
        </p:sp>
        <p:sp>
          <p:nvSpPr>
            <p:cNvPr id="187398" name="文本框 187397"/>
            <p:cNvSpPr txBox="1"/>
            <p:nvPr/>
          </p:nvSpPr>
          <p:spPr>
            <a:xfrm>
              <a:off x="10715" y="2131"/>
              <a:ext cx="4904" cy="4773"/>
            </a:xfrm>
            <a:prstGeom prst="rect">
              <a:avLst/>
            </a:prstGeom>
            <a:solidFill>
              <a:srgbClr val="FFFF00"/>
            </a:solidFill>
            <a:ln w="9525" cap="flat" cmpd="sng">
              <a:solidFill>
                <a:srgbClr val="008000"/>
              </a:solidFill>
              <a:prstDash val="solid"/>
              <a:miter/>
              <a:headEnd type="none" w="med" len="med"/>
              <a:tailEnd type="none" w="med" len="med"/>
            </a:ln>
          </p:spPr>
          <p:txBody>
            <a:bodyPr>
              <a:spAutoFit/>
            </a:bodyPr>
            <a:p>
              <a:pPr algn="just">
                <a:lnSpc>
                  <a:spcPct val="130000"/>
                </a:lnSpc>
                <a:buBlip>
                  <a:blip r:embed="rId1"/>
                </a:buBlip>
              </a:pPr>
              <a:r>
                <a:rPr lang="en-US" altLang="zh-CN" sz="2095" noProof="1" dirty="0">
                  <a:latin typeface="微软雅黑" panose="020B0503020204020204" charset="-122"/>
                  <a:ea typeface="微软雅黑" panose="020B0503020204020204" charset="-122"/>
                  <a:cs typeface="微软雅黑" panose="020B0503020204020204" charset="-122"/>
                </a:rPr>
                <a:t> </a:t>
              </a:r>
              <a:r>
                <a:rPr lang="zh-CN" altLang="en-US" sz="2095" noProof="1" dirty="0">
                  <a:latin typeface="微软雅黑" panose="020B0503020204020204" charset="-122"/>
                  <a:ea typeface="微软雅黑" panose="020B0503020204020204" charset="-122"/>
                  <a:cs typeface="微软雅黑" panose="020B0503020204020204" charset="-122"/>
                </a:rPr>
                <a:t>安全教育的形式</a:t>
              </a:r>
              <a:endParaRPr lang="zh-CN" altLang="en-US" sz="2095" noProof="1" dirty="0">
                <a:latin typeface="微软雅黑" panose="020B0503020204020204" charset="-122"/>
                <a:ea typeface="微软雅黑" panose="020B0503020204020204" charset="-122"/>
                <a:cs typeface="微软雅黑" panose="020B0503020204020204" charset="-122"/>
              </a:endParaRPr>
            </a:p>
            <a:p>
              <a:pPr algn="just">
                <a:lnSpc>
                  <a:spcPct val="130000"/>
                </a:lnSpc>
              </a:pPr>
              <a:r>
                <a:rPr lang="zh-CN" altLang="en-US" sz="2095" noProof="1" dirty="0">
                  <a:latin typeface="微软雅黑" panose="020B0503020204020204" charset="-122"/>
                  <a:ea typeface="微软雅黑" panose="020B0503020204020204" charset="-122"/>
                  <a:cs typeface="微软雅黑" panose="020B0503020204020204" charset="-122"/>
                </a:rPr>
                <a:t>   </a:t>
              </a:r>
              <a:r>
                <a:rPr lang="en-US" altLang="zh-CN" sz="2095" noProof="1">
                  <a:latin typeface="微软雅黑" panose="020B0503020204020204" charset="-122"/>
                  <a:ea typeface="微软雅黑" panose="020B0503020204020204" charset="-122"/>
                  <a:cs typeface="微软雅黑" panose="020B0503020204020204" charset="-122"/>
                </a:rPr>
                <a:t>—</a:t>
              </a:r>
              <a:r>
                <a:rPr lang="en-US" altLang="zh-CN" sz="2095" noProof="1" dirty="0">
                  <a:latin typeface="微软雅黑" panose="020B0503020204020204" charset="-122"/>
                  <a:ea typeface="微软雅黑" panose="020B0503020204020204" charset="-122"/>
                  <a:cs typeface="微软雅黑" panose="020B0503020204020204" charset="-122"/>
                </a:rPr>
                <a:t> </a:t>
              </a:r>
              <a:r>
                <a:rPr lang="zh-CN" altLang="en-US" sz="2095" noProof="1" dirty="0">
                  <a:latin typeface="微软雅黑" panose="020B0503020204020204" charset="-122"/>
                  <a:ea typeface="微软雅黑" panose="020B0503020204020204" charset="-122"/>
                  <a:cs typeface="微软雅黑" panose="020B0503020204020204" charset="-122"/>
                </a:rPr>
                <a:t>广告</a:t>
              </a:r>
              <a:endParaRPr lang="zh-CN" altLang="en-US" sz="2095" noProof="1" dirty="0">
                <a:latin typeface="微软雅黑" panose="020B0503020204020204" charset="-122"/>
                <a:ea typeface="微软雅黑" panose="020B0503020204020204" charset="-122"/>
                <a:cs typeface="微软雅黑" panose="020B0503020204020204" charset="-122"/>
              </a:endParaRPr>
            </a:p>
            <a:p>
              <a:pPr algn="just">
                <a:lnSpc>
                  <a:spcPct val="130000"/>
                </a:lnSpc>
              </a:pPr>
              <a:r>
                <a:rPr lang="zh-CN" altLang="en-US" sz="2095" noProof="1" dirty="0">
                  <a:latin typeface="微软雅黑" panose="020B0503020204020204" charset="-122"/>
                  <a:ea typeface="微软雅黑" panose="020B0503020204020204" charset="-122"/>
                  <a:cs typeface="微软雅黑" panose="020B0503020204020204" charset="-122"/>
                </a:rPr>
                <a:t>   </a:t>
              </a:r>
              <a:r>
                <a:rPr lang="en-US" altLang="zh-CN" sz="2095" noProof="1">
                  <a:latin typeface="微软雅黑" panose="020B0503020204020204" charset="-122"/>
                  <a:ea typeface="微软雅黑" panose="020B0503020204020204" charset="-122"/>
                  <a:cs typeface="微软雅黑" panose="020B0503020204020204" charset="-122"/>
                </a:rPr>
                <a:t>—</a:t>
              </a:r>
              <a:r>
                <a:rPr lang="en-US" altLang="zh-CN" sz="2095" noProof="1" dirty="0">
                  <a:latin typeface="微软雅黑" panose="020B0503020204020204" charset="-122"/>
                  <a:ea typeface="微软雅黑" panose="020B0503020204020204" charset="-122"/>
                  <a:cs typeface="微软雅黑" panose="020B0503020204020204" charset="-122"/>
                </a:rPr>
                <a:t> </a:t>
              </a:r>
              <a:r>
                <a:rPr lang="zh-CN" altLang="en-US" sz="2095" noProof="1" dirty="0">
                  <a:latin typeface="微软雅黑" panose="020B0503020204020204" charset="-122"/>
                  <a:ea typeface="微软雅黑" panose="020B0503020204020204" charset="-122"/>
                  <a:cs typeface="微软雅黑" panose="020B0503020204020204" charset="-122"/>
                </a:rPr>
                <a:t>演讲</a:t>
              </a:r>
              <a:endParaRPr lang="zh-CN" altLang="en-US" sz="2095" noProof="1" dirty="0">
                <a:latin typeface="微软雅黑" panose="020B0503020204020204" charset="-122"/>
                <a:ea typeface="微软雅黑" panose="020B0503020204020204" charset="-122"/>
                <a:cs typeface="微软雅黑" panose="020B0503020204020204" charset="-122"/>
              </a:endParaRPr>
            </a:p>
            <a:p>
              <a:pPr algn="just">
                <a:lnSpc>
                  <a:spcPct val="130000"/>
                </a:lnSpc>
              </a:pPr>
              <a:r>
                <a:rPr lang="zh-CN" altLang="en-US" sz="2095" noProof="1" dirty="0">
                  <a:latin typeface="微软雅黑" panose="020B0503020204020204" charset="-122"/>
                  <a:ea typeface="微软雅黑" panose="020B0503020204020204" charset="-122"/>
                  <a:cs typeface="微软雅黑" panose="020B0503020204020204" charset="-122"/>
                </a:rPr>
                <a:t>   </a:t>
              </a:r>
              <a:r>
                <a:rPr lang="en-US" altLang="zh-CN" sz="2095" noProof="1">
                  <a:latin typeface="微软雅黑" panose="020B0503020204020204" charset="-122"/>
                  <a:ea typeface="微软雅黑" panose="020B0503020204020204" charset="-122"/>
                  <a:cs typeface="微软雅黑" panose="020B0503020204020204" charset="-122"/>
                </a:rPr>
                <a:t>—</a:t>
              </a:r>
              <a:r>
                <a:rPr lang="en-US" altLang="zh-CN" sz="2095" noProof="1" dirty="0">
                  <a:latin typeface="微软雅黑" panose="020B0503020204020204" charset="-122"/>
                  <a:ea typeface="微软雅黑" panose="020B0503020204020204" charset="-122"/>
                  <a:cs typeface="微软雅黑" panose="020B0503020204020204" charset="-122"/>
                </a:rPr>
                <a:t> </a:t>
              </a:r>
              <a:r>
                <a:rPr lang="zh-CN" altLang="en-US" sz="2095" noProof="1" dirty="0">
                  <a:latin typeface="微软雅黑" panose="020B0503020204020204" charset="-122"/>
                  <a:ea typeface="微软雅黑" panose="020B0503020204020204" charset="-122"/>
                  <a:cs typeface="微软雅黑" panose="020B0503020204020204" charset="-122"/>
                </a:rPr>
                <a:t>会议讨论</a:t>
              </a:r>
              <a:endParaRPr lang="zh-CN" altLang="en-US" sz="2095" noProof="1" dirty="0">
                <a:latin typeface="微软雅黑" panose="020B0503020204020204" charset="-122"/>
                <a:ea typeface="微软雅黑" panose="020B0503020204020204" charset="-122"/>
                <a:cs typeface="微软雅黑" panose="020B0503020204020204" charset="-122"/>
              </a:endParaRPr>
            </a:p>
            <a:p>
              <a:pPr algn="just">
                <a:lnSpc>
                  <a:spcPct val="130000"/>
                </a:lnSpc>
              </a:pPr>
              <a:r>
                <a:rPr lang="zh-CN" altLang="en-US" sz="2095" noProof="1" dirty="0">
                  <a:latin typeface="微软雅黑" panose="020B0503020204020204" charset="-122"/>
                  <a:ea typeface="微软雅黑" panose="020B0503020204020204" charset="-122"/>
                  <a:cs typeface="微软雅黑" panose="020B0503020204020204" charset="-122"/>
                </a:rPr>
                <a:t>   </a:t>
              </a:r>
              <a:r>
                <a:rPr lang="en-US" altLang="zh-CN" sz="2095" noProof="1">
                  <a:latin typeface="微软雅黑" panose="020B0503020204020204" charset="-122"/>
                  <a:ea typeface="微软雅黑" panose="020B0503020204020204" charset="-122"/>
                  <a:cs typeface="微软雅黑" panose="020B0503020204020204" charset="-122"/>
                </a:rPr>
                <a:t>—</a:t>
              </a:r>
              <a:r>
                <a:rPr lang="en-US" altLang="zh-CN" sz="2095" noProof="1" dirty="0">
                  <a:latin typeface="微软雅黑" panose="020B0503020204020204" charset="-122"/>
                  <a:ea typeface="微软雅黑" panose="020B0503020204020204" charset="-122"/>
                  <a:cs typeface="微软雅黑" panose="020B0503020204020204" charset="-122"/>
                </a:rPr>
                <a:t> </a:t>
              </a:r>
              <a:r>
                <a:rPr lang="zh-CN" altLang="en-US" sz="2095" noProof="1" dirty="0">
                  <a:latin typeface="微软雅黑" panose="020B0503020204020204" charset="-122"/>
                  <a:ea typeface="微软雅黑" panose="020B0503020204020204" charset="-122"/>
                  <a:cs typeface="微软雅黑" panose="020B0503020204020204" charset="-122"/>
                </a:rPr>
                <a:t>竞赛</a:t>
              </a:r>
              <a:endParaRPr lang="zh-CN" altLang="en-US" sz="2095" noProof="1" dirty="0">
                <a:latin typeface="微软雅黑" panose="020B0503020204020204" charset="-122"/>
                <a:ea typeface="微软雅黑" panose="020B0503020204020204" charset="-122"/>
                <a:cs typeface="微软雅黑" panose="020B0503020204020204" charset="-122"/>
              </a:endParaRPr>
            </a:p>
            <a:p>
              <a:pPr algn="just">
                <a:lnSpc>
                  <a:spcPct val="130000"/>
                </a:lnSpc>
              </a:pPr>
              <a:r>
                <a:rPr lang="zh-CN" altLang="en-US" sz="2095" noProof="1" dirty="0">
                  <a:latin typeface="微软雅黑" panose="020B0503020204020204" charset="-122"/>
                  <a:ea typeface="微软雅黑" panose="020B0503020204020204" charset="-122"/>
                  <a:cs typeface="微软雅黑" panose="020B0503020204020204" charset="-122"/>
                </a:rPr>
                <a:t>   </a:t>
              </a:r>
              <a:r>
                <a:rPr lang="en-US" altLang="zh-CN" sz="2095" noProof="1">
                  <a:latin typeface="微软雅黑" panose="020B0503020204020204" charset="-122"/>
                  <a:ea typeface="微软雅黑" panose="020B0503020204020204" charset="-122"/>
                  <a:cs typeface="微软雅黑" panose="020B0503020204020204" charset="-122"/>
                </a:rPr>
                <a:t>—</a:t>
              </a:r>
              <a:r>
                <a:rPr lang="en-US" altLang="zh-CN" sz="2095" noProof="1" dirty="0">
                  <a:latin typeface="微软雅黑" panose="020B0503020204020204" charset="-122"/>
                  <a:ea typeface="微软雅黑" panose="020B0503020204020204" charset="-122"/>
                  <a:cs typeface="微软雅黑" panose="020B0503020204020204" charset="-122"/>
                </a:rPr>
                <a:t> </a:t>
              </a:r>
              <a:r>
                <a:rPr lang="zh-CN" altLang="en-US" sz="2095" noProof="1" dirty="0">
                  <a:latin typeface="微软雅黑" panose="020B0503020204020204" charset="-122"/>
                  <a:ea typeface="微软雅黑" panose="020B0503020204020204" charset="-122"/>
                  <a:cs typeface="微软雅黑" panose="020B0503020204020204" charset="-122"/>
                </a:rPr>
                <a:t>声像</a:t>
              </a:r>
              <a:endParaRPr lang="zh-CN" altLang="en-US" sz="2095" noProof="1" dirty="0">
                <a:latin typeface="微软雅黑" panose="020B0503020204020204" charset="-122"/>
                <a:ea typeface="微软雅黑" panose="020B0503020204020204" charset="-122"/>
                <a:cs typeface="微软雅黑" panose="020B0503020204020204" charset="-122"/>
              </a:endParaRPr>
            </a:p>
            <a:p>
              <a:pPr algn="just">
                <a:lnSpc>
                  <a:spcPct val="130000"/>
                </a:lnSpc>
              </a:pPr>
              <a:r>
                <a:rPr lang="zh-CN" altLang="en-US" sz="2095" noProof="1" dirty="0">
                  <a:latin typeface="微软雅黑" panose="020B0503020204020204" charset="-122"/>
                  <a:ea typeface="微软雅黑" panose="020B0503020204020204" charset="-122"/>
                  <a:cs typeface="微软雅黑" panose="020B0503020204020204" charset="-122"/>
                </a:rPr>
                <a:t>   </a:t>
              </a:r>
              <a:r>
                <a:rPr lang="en-US" altLang="zh-CN" sz="2095" noProof="1">
                  <a:latin typeface="微软雅黑" panose="020B0503020204020204" charset="-122"/>
                  <a:ea typeface="微软雅黑" panose="020B0503020204020204" charset="-122"/>
                  <a:cs typeface="微软雅黑" panose="020B0503020204020204" charset="-122"/>
                </a:rPr>
                <a:t>—</a:t>
              </a:r>
              <a:r>
                <a:rPr lang="en-US" altLang="zh-CN" sz="2095" noProof="1" dirty="0">
                  <a:latin typeface="微软雅黑" panose="020B0503020204020204" charset="-122"/>
                  <a:ea typeface="微软雅黑" panose="020B0503020204020204" charset="-122"/>
                  <a:cs typeface="微软雅黑" panose="020B0503020204020204" charset="-122"/>
                </a:rPr>
                <a:t> </a:t>
              </a:r>
              <a:r>
                <a:rPr lang="zh-CN" altLang="en-US" sz="2095" noProof="1" dirty="0">
                  <a:latin typeface="微软雅黑" panose="020B0503020204020204" charset="-122"/>
                  <a:ea typeface="微软雅黑" panose="020B0503020204020204" charset="-122"/>
                  <a:cs typeface="微软雅黑" panose="020B0503020204020204" charset="-122"/>
                </a:rPr>
                <a:t>正规教学</a:t>
              </a:r>
              <a:endParaRPr lang="zh-CN" altLang="en-US" sz="2095" noProof="1" dirty="0">
                <a:latin typeface="微软雅黑" panose="020B0503020204020204" charset="-122"/>
                <a:ea typeface="微软雅黑" panose="020B0503020204020204" charset="-122"/>
                <a:cs typeface="微软雅黑" panose="020B0503020204020204" charset="-122"/>
              </a:endParaRPr>
            </a:p>
          </p:txBody>
        </p:sp>
        <p:pic>
          <p:nvPicPr>
            <p:cNvPr id="109574" name="图片 187398" descr="培训前后"/>
            <p:cNvPicPr>
              <a:picLocks noChangeAspect="1"/>
            </p:cNvPicPr>
            <p:nvPr/>
          </p:nvPicPr>
          <p:blipFill>
            <a:blip r:embed="rId2"/>
            <a:stretch>
              <a:fillRect/>
            </a:stretch>
          </p:blipFill>
          <p:spPr>
            <a:xfrm>
              <a:off x="10714" y="6960"/>
              <a:ext cx="4712" cy="3534"/>
            </a:xfrm>
            <a:prstGeom prst="rect">
              <a:avLst/>
            </a:prstGeom>
            <a:noFill/>
            <a:ln w="9525">
              <a:noFill/>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3" name="标题 186369"/>
          <p:cNvSpPr>
            <a:spLocks noGrp="1"/>
          </p:cNvSpPr>
          <p:nvPr>
            <p:ph type="title"/>
          </p:nvPr>
        </p:nvSpPr>
        <p:spPr>
          <a:xfrm>
            <a:off x="630238" y="14288"/>
            <a:ext cx="6557962" cy="519112"/>
          </a:xfrm>
          <a:prstGeom prst="rect">
            <a:avLst/>
          </a:prstGeom>
          <a:noFill/>
          <a:ln w="9525">
            <a:noFill/>
          </a:ln>
        </p:spPr>
        <p:txBody>
          <a:bodyPr lIns="59906" tIns="29954" rIns="59906" bIns="29954" anchor="ctr" anchorCtr="0"/>
          <a:p>
            <a:r>
              <a:rPr lang="zh-CN" altLang="en-US" dirty="0"/>
              <a:t>安全管理对策</a:t>
            </a:r>
            <a:endParaRPr lang="zh-CN" altLang="en-US" dirty="0"/>
          </a:p>
        </p:txBody>
      </p:sp>
      <p:grpSp>
        <p:nvGrpSpPr>
          <p:cNvPr id="110594" name="组合 1"/>
          <p:cNvGrpSpPr/>
          <p:nvPr/>
        </p:nvGrpSpPr>
        <p:grpSpPr>
          <a:xfrm>
            <a:off x="630238" y="1335088"/>
            <a:ext cx="11014075" cy="4995862"/>
            <a:chOff x="3284" y="2131"/>
            <a:chExt cx="13144" cy="8074"/>
          </a:xfrm>
        </p:grpSpPr>
        <p:sp>
          <p:nvSpPr>
            <p:cNvPr id="186372" name="文本框 186371"/>
            <p:cNvSpPr txBox="1"/>
            <p:nvPr/>
          </p:nvSpPr>
          <p:spPr>
            <a:xfrm>
              <a:off x="3284" y="2131"/>
              <a:ext cx="2526" cy="4425"/>
            </a:xfrm>
            <a:prstGeom prst="rect">
              <a:avLst/>
            </a:prstGeom>
            <a:solidFill>
              <a:srgbClr val="FFCCFF"/>
            </a:solidFill>
            <a:ln w="9525" cap="flat" cmpd="sng">
              <a:solidFill>
                <a:srgbClr val="008000"/>
              </a:solidFill>
              <a:prstDash val="solid"/>
              <a:miter/>
              <a:headEnd type="none" w="med" len="med"/>
              <a:tailEnd type="none" w="med" len="med"/>
            </a:ln>
          </p:spPr>
          <p:txBody>
            <a:bodyPr>
              <a:spAutoFit/>
            </a:bodyPr>
            <a:p>
              <a:pPr>
                <a:spcBef>
                  <a:spcPct val="20000"/>
                </a:spcBef>
                <a:buBlip>
                  <a:blip r:embed="rId1"/>
                </a:buBlip>
              </a:pPr>
              <a:r>
                <a:rPr lang="zh-CN" altLang="en-US" sz="2095" noProof="1" dirty="0">
                  <a:solidFill>
                    <a:srgbClr val="5B161B"/>
                  </a:solidFill>
                  <a:latin typeface="微软雅黑" panose="020B0503020204020204" charset="-122"/>
                  <a:ea typeface="微软雅黑" panose="020B0503020204020204" charset="-122"/>
                  <a:cs typeface="微软雅黑" panose="020B0503020204020204" charset="-122"/>
                </a:rPr>
                <a:t>安全检查</a:t>
              </a:r>
              <a:endParaRPr lang="zh-CN" altLang="en-US" sz="2095" noProof="1" dirty="0">
                <a:latin typeface="微软雅黑" panose="020B0503020204020204" charset="-122"/>
                <a:ea typeface="微软雅黑" panose="020B0503020204020204" charset="-122"/>
                <a:cs typeface="微软雅黑" panose="020B0503020204020204" charset="-122"/>
              </a:endParaRPr>
            </a:p>
            <a:p>
              <a:pPr>
                <a:spcBef>
                  <a:spcPct val="20000"/>
                </a:spcBef>
              </a:pPr>
              <a:r>
                <a:rPr lang="en-US" altLang="zh-CN" sz="2095" noProof="1">
                  <a:latin typeface="微软雅黑" panose="020B0503020204020204" charset="-122"/>
                  <a:ea typeface="微软雅黑" panose="020B0503020204020204" charset="-122"/>
                  <a:cs typeface="微软雅黑" panose="020B0503020204020204" charset="-122"/>
                </a:rPr>
                <a:t>——</a:t>
              </a:r>
              <a:r>
                <a:rPr lang="zh-CN" altLang="en-US" sz="2095" noProof="1" dirty="0">
                  <a:latin typeface="微软雅黑" panose="020B0503020204020204" charset="-122"/>
                  <a:ea typeface="微软雅黑" panose="020B0503020204020204" charset="-122"/>
                  <a:cs typeface="微软雅黑" panose="020B0503020204020204" charset="-122"/>
                </a:rPr>
                <a:t>查思想</a:t>
              </a:r>
              <a:endParaRPr lang="zh-CN" altLang="en-US" sz="2095" noProof="1" dirty="0">
                <a:latin typeface="微软雅黑" panose="020B0503020204020204" charset="-122"/>
                <a:ea typeface="微软雅黑" panose="020B0503020204020204" charset="-122"/>
                <a:cs typeface="微软雅黑" panose="020B0503020204020204" charset="-122"/>
              </a:endParaRPr>
            </a:p>
            <a:p>
              <a:pPr>
                <a:spcBef>
                  <a:spcPct val="20000"/>
                </a:spcBef>
              </a:pPr>
              <a:r>
                <a:rPr lang="en-US" altLang="zh-CN" sz="2095" noProof="1">
                  <a:latin typeface="微软雅黑" panose="020B0503020204020204" charset="-122"/>
                  <a:ea typeface="微软雅黑" panose="020B0503020204020204" charset="-122"/>
                  <a:cs typeface="微软雅黑" panose="020B0503020204020204" charset="-122"/>
                </a:rPr>
                <a:t>——</a:t>
              </a:r>
              <a:r>
                <a:rPr lang="zh-CN" altLang="en-US" sz="2095" noProof="1" dirty="0">
                  <a:latin typeface="微软雅黑" panose="020B0503020204020204" charset="-122"/>
                  <a:ea typeface="微软雅黑" panose="020B0503020204020204" charset="-122"/>
                  <a:cs typeface="微软雅黑" panose="020B0503020204020204" charset="-122"/>
                </a:rPr>
                <a:t>查制度</a:t>
              </a:r>
              <a:endParaRPr lang="zh-CN" altLang="en-US" sz="2095" noProof="1" dirty="0">
                <a:latin typeface="微软雅黑" panose="020B0503020204020204" charset="-122"/>
                <a:ea typeface="微软雅黑" panose="020B0503020204020204" charset="-122"/>
                <a:cs typeface="微软雅黑" panose="020B0503020204020204" charset="-122"/>
              </a:endParaRPr>
            </a:p>
            <a:p>
              <a:pPr>
                <a:spcBef>
                  <a:spcPct val="20000"/>
                </a:spcBef>
              </a:pPr>
              <a:r>
                <a:rPr lang="en-US" altLang="zh-CN" sz="2095" noProof="1">
                  <a:latin typeface="微软雅黑" panose="020B0503020204020204" charset="-122"/>
                  <a:ea typeface="微软雅黑" panose="020B0503020204020204" charset="-122"/>
                  <a:cs typeface="微软雅黑" panose="020B0503020204020204" charset="-122"/>
                </a:rPr>
                <a:t>——</a:t>
              </a:r>
              <a:r>
                <a:rPr lang="zh-CN" altLang="en-US" sz="2095" noProof="1" dirty="0">
                  <a:latin typeface="微软雅黑" panose="020B0503020204020204" charset="-122"/>
                  <a:ea typeface="微软雅黑" panose="020B0503020204020204" charset="-122"/>
                  <a:cs typeface="微软雅黑" panose="020B0503020204020204" charset="-122"/>
                </a:rPr>
                <a:t>查管理</a:t>
              </a:r>
              <a:endParaRPr lang="zh-CN" altLang="en-US" sz="2095" noProof="1" dirty="0">
                <a:latin typeface="微软雅黑" panose="020B0503020204020204" charset="-122"/>
                <a:ea typeface="微软雅黑" panose="020B0503020204020204" charset="-122"/>
                <a:cs typeface="微软雅黑" panose="020B0503020204020204" charset="-122"/>
              </a:endParaRPr>
            </a:p>
            <a:p>
              <a:pPr>
                <a:spcBef>
                  <a:spcPct val="20000"/>
                </a:spcBef>
              </a:pPr>
              <a:r>
                <a:rPr lang="en-US" altLang="zh-CN" sz="2095" noProof="1">
                  <a:latin typeface="微软雅黑" panose="020B0503020204020204" charset="-122"/>
                  <a:ea typeface="微软雅黑" panose="020B0503020204020204" charset="-122"/>
                  <a:cs typeface="微软雅黑" panose="020B0503020204020204" charset="-122"/>
                </a:rPr>
                <a:t>——</a:t>
              </a:r>
              <a:r>
                <a:rPr lang="zh-CN" altLang="en-US" sz="2095" noProof="1" dirty="0">
                  <a:latin typeface="微软雅黑" panose="020B0503020204020204" charset="-122"/>
                  <a:ea typeface="微软雅黑" panose="020B0503020204020204" charset="-122"/>
                  <a:cs typeface="微软雅黑" panose="020B0503020204020204" charset="-122"/>
                </a:rPr>
                <a:t>查隐患</a:t>
              </a:r>
              <a:endParaRPr lang="zh-CN" altLang="en-US" sz="2095" noProof="1" dirty="0">
                <a:latin typeface="微软雅黑" panose="020B0503020204020204" charset="-122"/>
                <a:ea typeface="微软雅黑" panose="020B0503020204020204" charset="-122"/>
                <a:cs typeface="微软雅黑" panose="020B0503020204020204" charset="-122"/>
              </a:endParaRPr>
            </a:p>
            <a:p>
              <a:pPr>
                <a:spcBef>
                  <a:spcPct val="20000"/>
                </a:spcBef>
              </a:pPr>
              <a:r>
                <a:rPr lang="en-US" altLang="zh-CN" sz="2095" noProof="1">
                  <a:latin typeface="微软雅黑" panose="020B0503020204020204" charset="-122"/>
                  <a:ea typeface="微软雅黑" panose="020B0503020204020204" charset="-122"/>
                  <a:cs typeface="微软雅黑" panose="020B0503020204020204" charset="-122"/>
                </a:rPr>
                <a:t>——</a:t>
              </a:r>
              <a:r>
                <a:rPr lang="zh-CN" altLang="en-US" sz="2095" noProof="1" dirty="0">
                  <a:latin typeface="微软雅黑" panose="020B0503020204020204" charset="-122"/>
                  <a:ea typeface="微软雅黑" panose="020B0503020204020204" charset="-122"/>
                  <a:cs typeface="微软雅黑" panose="020B0503020204020204" charset="-122"/>
                </a:rPr>
                <a:t>查整改</a:t>
              </a:r>
              <a:endParaRPr lang="zh-CN" altLang="en-US" sz="2095" noProof="1" dirty="0">
                <a:latin typeface="微软雅黑" panose="020B0503020204020204" charset="-122"/>
                <a:ea typeface="微软雅黑" panose="020B0503020204020204" charset="-122"/>
                <a:cs typeface="微软雅黑" panose="020B0503020204020204" charset="-122"/>
              </a:endParaRPr>
            </a:p>
            <a:p>
              <a:pPr>
                <a:spcBef>
                  <a:spcPct val="20000"/>
                </a:spcBef>
              </a:pPr>
              <a:r>
                <a:rPr lang="en-US" altLang="zh-CN" sz="2095" noProof="1">
                  <a:latin typeface="微软雅黑" panose="020B0503020204020204" charset="-122"/>
                  <a:ea typeface="微软雅黑" panose="020B0503020204020204" charset="-122"/>
                  <a:cs typeface="微软雅黑" panose="020B0503020204020204" charset="-122"/>
                </a:rPr>
                <a:t>——</a:t>
              </a:r>
              <a:r>
                <a:rPr lang="zh-CN" altLang="en-US" sz="2095" noProof="1" dirty="0">
                  <a:latin typeface="微软雅黑" panose="020B0503020204020204" charset="-122"/>
                  <a:ea typeface="微软雅黑" panose="020B0503020204020204" charset="-122"/>
                  <a:cs typeface="微软雅黑" panose="020B0503020204020204" charset="-122"/>
                </a:rPr>
                <a:t>查记录</a:t>
              </a:r>
              <a:endParaRPr lang="zh-CN" altLang="en-US" sz="2095" noProof="1" dirty="0">
                <a:latin typeface="微软雅黑" panose="020B0503020204020204" charset="-122"/>
                <a:ea typeface="微软雅黑" panose="020B0503020204020204" charset="-122"/>
                <a:cs typeface="微软雅黑" panose="020B0503020204020204" charset="-122"/>
              </a:endParaRPr>
            </a:p>
          </p:txBody>
        </p:sp>
        <p:sp>
          <p:nvSpPr>
            <p:cNvPr id="186373" name="文本框 186372"/>
            <p:cNvSpPr txBox="1"/>
            <p:nvPr/>
          </p:nvSpPr>
          <p:spPr>
            <a:xfrm>
              <a:off x="6628" y="2873"/>
              <a:ext cx="7504" cy="2547"/>
            </a:xfrm>
            <a:prstGeom prst="rect">
              <a:avLst/>
            </a:prstGeom>
            <a:solidFill>
              <a:srgbClr val="99FFCC"/>
            </a:solidFill>
            <a:ln w="9525" cap="flat" cmpd="sng">
              <a:solidFill>
                <a:srgbClr val="FF00FF"/>
              </a:solidFill>
              <a:prstDash val="solid"/>
              <a:miter/>
              <a:headEnd type="none" w="med" len="med"/>
              <a:tailEnd type="none" w="med" len="med"/>
            </a:ln>
          </p:spPr>
          <p:txBody>
            <a:bodyPr>
              <a:spAutoFit/>
            </a:bodyPr>
            <a:p>
              <a:pPr>
                <a:spcBef>
                  <a:spcPct val="20000"/>
                </a:spcBef>
                <a:buBlip>
                  <a:blip r:embed="rId1"/>
                </a:buBlip>
              </a:pPr>
              <a:r>
                <a:rPr lang="zh-CN" altLang="en-US" sz="2095" noProof="1" dirty="0">
                  <a:latin typeface="微软雅黑" panose="020B0503020204020204" charset="-122"/>
                  <a:ea typeface="微软雅黑" panose="020B0503020204020204" charset="-122"/>
                  <a:cs typeface="微软雅黑" panose="020B0503020204020204" charset="-122"/>
                </a:rPr>
                <a:t>安全审查（结合项目审批的五个阶段）</a:t>
              </a:r>
              <a:endParaRPr lang="zh-CN" altLang="en-US" sz="2095" noProof="1" dirty="0">
                <a:latin typeface="微软雅黑" panose="020B0503020204020204" charset="-122"/>
                <a:ea typeface="微软雅黑" panose="020B0503020204020204" charset="-122"/>
                <a:cs typeface="微软雅黑" panose="020B0503020204020204" charset="-122"/>
              </a:endParaRPr>
            </a:p>
            <a:p>
              <a:pPr>
                <a:spcBef>
                  <a:spcPct val="20000"/>
                </a:spcBef>
              </a:pPr>
              <a:r>
                <a:rPr lang="zh-CN" altLang="en-US" sz="2095" noProof="1" dirty="0">
                  <a:latin typeface="微软雅黑" panose="020B0503020204020204" charset="-122"/>
                  <a:ea typeface="微软雅黑" panose="020B0503020204020204" charset="-122"/>
                  <a:cs typeface="微软雅黑" panose="020B0503020204020204" charset="-122"/>
                </a:rPr>
                <a:t>     </a:t>
              </a:r>
              <a:r>
                <a:rPr lang="en-US" altLang="zh-CN" sz="2095" noProof="1">
                  <a:latin typeface="微软雅黑" panose="020B0503020204020204" charset="-122"/>
                  <a:ea typeface="微软雅黑" panose="020B0503020204020204" charset="-122"/>
                  <a:cs typeface="微软雅黑" panose="020B0503020204020204" charset="-122"/>
                </a:rPr>
                <a:t>—</a:t>
              </a:r>
              <a:r>
                <a:rPr lang="zh-CN" altLang="en-US" sz="2095" noProof="1" dirty="0">
                  <a:latin typeface="微软雅黑" panose="020B0503020204020204" charset="-122"/>
                  <a:ea typeface="微软雅黑" panose="020B0503020204020204" charset="-122"/>
                  <a:cs typeface="微软雅黑" panose="020B0503020204020204" charset="-122"/>
                </a:rPr>
                <a:t>可行性研究审查</a:t>
              </a:r>
              <a:endParaRPr lang="zh-CN" altLang="en-US" sz="2095" noProof="1" dirty="0">
                <a:latin typeface="微软雅黑" panose="020B0503020204020204" charset="-122"/>
                <a:ea typeface="微软雅黑" panose="020B0503020204020204" charset="-122"/>
                <a:cs typeface="微软雅黑" panose="020B0503020204020204" charset="-122"/>
              </a:endParaRPr>
            </a:p>
            <a:p>
              <a:pPr>
                <a:spcBef>
                  <a:spcPct val="20000"/>
                </a:spcBef>
              </a:pPr>
              <a:r>
                <a:rPr lang="zh-CN" altLang="en-US" sz="2095" noProof="1" dirty="0">
                  <a:latin typeface="微软雅黑" panose="020B0503020204020204" charset="-122"/>
                  <a:ea typeface="微软雅黑" panose="020B0503020204020204" charset="-122"/>
                  <a:cs typeface="微软雅黑" panose="020B0503020204020204" charset="-122"/>
                </a:rPr>
                <a:t>     </a:t>
              </a:r>
              <a:r>
                <a:rPr lang="en-US" altLang="zh-CN" sz="2095" noProof="1">
                  <a:latin typeface="微软雅黑" panose="020B0503020204020204" charset="-122"/>
                  <a:ea typeface="微软雅黑" panose="020B0503020204020204" charset="-122"/>
                  <a:cs typeface="微软雅黑" panose="020B0503020204020204" charset="-122"/>
                </a:rPr>
                <a:t>—</a:t>
              </a:r>
              <a:r>
                <a:rPr lang="zh-CN" altLang="en-US" sz="2095" noProof="1" dirty="0">
                  <a:latin typeface="微软雅黑" panose="020B0503020204020204" charset="-122"/>
                  <a:ea typeface="微软雅黑" panose="020B0503020204020204" charset="-122"/>
                  <a:cs typeface="微软雅黑" panose="020B0503020204020204" charset="-122"/>
                </a:rPr>
                <a:t>初步设计审查</a:t>
              </a:r>
              <a:endParaRPr lang="zh-CN" altLang="en-US" sz="2095" noProof="1" dirty="0">
                <a:latin typeface="微软雅黑" panose="020B0503020204020204" charset="-122"/>
                <a:ea typeface="微软雅黑" panose="020B0503020204020204" charset="-122"/>
                <a:cs typeface="微软雅黑" panose="020B0503020204020204" charset="-122"/>
              </a:endParaRPr>
            </a:p>
            <a:p>
              <a:pPr>
                <a:spcBef>
                  <a:spcPct val="20000"/>
                </a:spcBef>
              </a:pPr>
              <a:r>
                <a:rPr lang="zh-CN" altLang="en-US" sz="2095" noProof="1" dirty="0">
                  <a:latin typeface="微软雅黑" panose="020B0503020204020204" charset="-122"/>
                  <a:ea typeface="微软雅黑" panose="020B0503020204020204" charset="-122"/>
                  <a:cs typeface="微软雅黑" panose="020B0503020204020204" charset="-122"/>
                </a:rPr>
                <a:t>     </a:t>
              </a:r>
              <a:r>
                <a:rPr lang="en-US" altLang="zh-CN" sz="2095" noProof="1">
                  <a:latin typeface="微软雅黑" panose="020B0503020204020204" charset="-122"/>
                  <a:ea typeface="微软雅黑" panose="020B0503020204020204" charset="-122"/>
                  <a:cs typeface="微软雅黑" panose="020B0503020204020204" charset="-122"/>
                </a:rPr>
                <a:t>—</a:t>
              </a:r>
              <a:r>
                <a:rPr lang="zh-CN" altLang="en-US" sz="2095" noProof="1" dirty="0">
                  <a:latin typeface="微软雅黑" panose="020B0503020204020204" charset="-122"/>
                  <a:ea typeface="微软雅黑" panose="020B0503020204020204" charset="-122"/>
                  <a:cs typeface="微软雅黑" panose="020B0503020204020204" charset="-122"/>
                </a:rPr>
                <a:t>竣工验收审查</a:t>
              </a:r>
              <a:endParaRPr lang="zh-CN" altLang="en-US" sz="2095" noProof="1" dirty="0">
                <a:latin typeface="微软雅黑" panose="020B0503020204020204" charset="-122"/>
                <a:ea typeface="微软雅黑" panose="020B0503020204020204" charset="-122"/>
                <a:cs typeface="微软雅黑" panose="020B0503020204020204" charset="-122"/>
              </a:endParaRPr>
            </a:p>
          </p:txBody>
        </p:sp>
        <p:sp>
          <p:nvSpPr>
            <p:cNvPr id="186374" name="文本框 186373"/>
            <p:cNvSpPr txBox="1"/>
            <p:nvPr/>
          </p:nvSpPr>
          <p:spPr>
            <a:xfrm>
              <a:off x="3284" y="6664"/>
              <a:ext cx="4904" cy="3541"/>
            </a:xfrm>
            <a:prstGeom prst="rect">
              <a:avLst/>
            </a:prstGeom>
            <a:solidFill>
              <a:srgbClr val="FFFF00"/>
            </a:solidFill>
            <a:ln w="9525" cap="flat" cmpd="sng">
              <a:solidFill>
                <a:srgbClr val="008000"/>
              </a:solidFill>
              <a:prstDash val="solid"/>
              <a:miter/>
              <a:headEnd type="none" w="med" len="med"/>
              <a:tailEnd type="none" w="med" len="med"/>
            </a:ln>
          </p:spPr>
          <p:txBody>
            <a:bodyPr>
              <a:spAutoFit/>
            </a:bodyPr>
            <a:p>
              <a:pPr algn="just">
                <a:lnSpc>
                  <a:spcPct val="130000"/>
                </a:lnSpc>
                <a:buBlip>
                  <a:blip r:embed="rId1"/>
                </a:buBlip>
              </a:pPr>
              <a:r>
                <a:rPr lang="zh-CN" altLang="en-US" sz="2095" noProof="1" dirty="0">
                  <a:latin typeface="微软雅黑" panose="020B0503020204020204" charset="-122"/>
                  <a:ea typeface="微软雅黑" panose="020B0503020204020204" charset="-122"/>
                  <a:cs typeface="微软雅黑" panose="020B0503020204020204" charset="-122"/>
                </a:rPr>
                <a:t>安全评价</a:t>
              </a:r>
              <a:endParaRPr lang="zh-CN" altLang="en-US" sz="2095" noProof="1" dirty="0">
                <a:latin typeface="微软雅黑" panose="020B0503020204020204" charset="-122"/>
                <a:ea typeface="微软雅黑" panose="020B0503020204020204" charset="-122"/>
                <a:cs typeface="微软雅黑" panose="020B0503020204020204" charset="-122"/>
              </a:endParaRPr>
            </a:p>
            <a:p>
              <a:pPr algn="just">
                <a:lnSpc>
                  <a:spcPct val="130000"/>
                </a:lnSpc>
              </a:pPr>
              <a:r>
                <a:rPr lang="zh-CN" altLang="en-US" sz="2095" noProof="1" dirty="0">
                  <a:latin typeface="微软雅黑" panose="020B0503020204020204" charset="-122"/>
                  <a:ea typeface="微软雅黑" panose="020B0503020204020204" charset="-122"/>
                  <a:cs typeface="微软雅黑" panose="020B0503020204020204" charset="-122"/>
                </a:rPr>
                <a:t>   </a:t>
              </a:r>
              <a:r>
                <a:rPr lang="en-US" altLang="zh-CN" sz="2095" noProof="1">
                  <a:latin typeface="微软雅黑" panose="020B0503020204020204" charset="-122"/>
                  <a:ea typeface="微软雅黑" panose="020B0503020204020204" charset="-122"/>
                  <a:cs typeface="微软雅黑" panose="020B0503020204020204" charset="-122"/>
                </a:rPr>
                <a:t>—</a:t>
              </a:r>
              <a:r>
                <a:rPr lang="zh-CN" altLang="en-US" sz="2095" noProof="1" dirty="0">
                  <a:latin typeface="微软雅黑" panose="020B0503020204020204" charset="-122"/>
                  <a:ea typeface="微软雅黑" panose="020B0503020204020204" charset="-122"/>
                  <a:cs typeface="微软雅黑" panose="020B0503020204020204" charset="-122"/>
                </a:rPr>
                <a:t>辨识危害</a:t>
              </a:r>
              <a:endParaRPr lang="zh-CN" altLang="en-US" sz="2095" noProof="1" dirty="0">
                <a:latin typeface="微软雅黑" panose="020B0503020204020204" charset="-122"/>
                <a:ea typeface="微软雅黑" panose="020B0503020204020204" charset="-122"/>
                <a:cs typeface="微软雅黑" panose="020B0503020204020204" charset="-122"/>
              </a:endParaRPr>
            </a:p>
            <a:p>
              <a:pPr algn="just">
                <a:lnSpc>
                  <a:spcPct val="130000"/>
                </a:lnSpc>
              </a:pPr>
              <a:r>
                <a:rPr lang="zh-CN" altLang="en-US" sz="2095" noProof="1" dirty="0">
                  <a:latin typeface="微软雅黑" panose="020B0503020204020204" charset="-122"/>
                  <a:ea typeface="微软雅黑" panose="020B0503020204020204" charset="-122"/>
                  <a:cs typeface="微软雅黑" panose="020B0503020204020204" charset="-122"/>
                </a:rPr>
                <a:t>   </a:t>
              </a:r>
              <a:r>
                <a:rPr lang="en-US" altLang="zh-CN" sz="2095" noProof="1">
                  <a:latin typeface="微软雅黑" panose="020B0503020204020204" charset="-122"/>
                  <a:ea typeface="微软雅黑" panose="020B0503020204020204" charset="-122"/>
                  <a:cs typeface="微软雅黑" panose="020B0503020204020204" charset="-122"/>
                </a:rPr>
                <a:t>—</a:t>
              </a:r>
              <a:r>
                <a:rPr lang="zh-CN" altLang="en-US" sz="2095" noProof="1" dirty="0">
                  <a:latin typeface="微软雅黑" panose="020B0503020204020204" charset="-122"/>
                  <a:ea typeface="微软雅黑" panose="020B0503020204020204" charset="-122"/>
                  <a:cs typeface="微软雅黑" panose="020B0503020204020204" charset="-122"/>
                </a:rPr>
                <a:t>评价风险</a:t>
              </a:r>
              <a:endParaRPr lang="zh-CN" altLang="en-US" sz="2095" noProof="1" dirty="0">
                <a:latin typeface="微软雅黑" panose="020B0503020204020204" charset="-122"/>
                <a:ea typeface="微软雅黑" panose="020B0503020204020204" charset="-122"/>
                <a:cs typeface="微软雅黑" panose="020B0503020204020204" charset="-122"/>
              </a:endParaRPr>
            </a:p>
            <a:p>
              <a:pPr algn="just">
                <a:lnSpc>
                  <a:spcPct val="130000"/>
                </a:lnSpc>
              </a:pPr>
              <a:r>
                <a:rPr lang="zh-CN" altLang="en-US" sz="2095" noProof="1" dirty="0">
                  <a:latin typeface="微软雅黑" panose="020B0503020204020204" charset="-122"/>
                  <a:ea typeface="微软雅黑" panose="020B0503020204020204" charset="-122"/>
                  <a:cs typeface="微软雅黑" panose="020B0503020204020204" charset="-122"/>
                </a:rPr>
                <a:t>   </a:t>
              </a:r>
              <a:r>
                <a:rPr lang="en-US" altLang="zh-CN" sz="2095" noProof="1">
                  <a:latin typeface="微软雅黑" panose="020B0503020204020204" charset="-122"/>
                  <a:ea typeface="微软雅黑" panose="020B0503020204020204" charset="-122"/>
                  <a:cs typeface="微软雅黑" panose="020B0503020204020204" charset="-122"/>
                </a:rPr>
                <a:t>—</a:t>
              </a:r>
              <a:r>
                <a:rPr lang="zh-CN" altLang="en-US" sz="2095" noProof="1" dirty="0">
                  <a:latin typeface="微软雅黑" panose="020B0503020204020204" charset="-122"/>
                  <a:ea typeface="微软雅黑" panose="020B0503020204020204" charset="-122"/>
                  <a:cs typeface="微软雅黑" panose="020B0503020204020204" charset="-122"/>
                </a:rPr>
                <a:t>提出风险控制对策</a:t>
              </a:r>
              <a:endParaRPr lang="zh-CN" altLang="en-US" sz="2095" noProof="1" dirty="0">
                <a:latin typeface="微软雅黑" panose="020B0503020204020204" charset="-122"/>
                <a:ea typeface="微软雅黑" panose="020B0503020204020204" charset="-122"/>
                <a:cs typeface="微软雅黑" panose="020B0503020204020204" charset="-122"/>
              </a:endParaRPr>
            </a:p>
            <a:p>
              <a:pPr algn="just">
                <a:lnSpc>
                  <a:spcPct val="130000"/>
                </a:lnSpc>
              </a:pPr>
              <a:r>
                <a:rPr lang="zh-CN" altLang="en-US" sz="2095" noProof="1" dirty="0">
                  <a:latin typeface="微软雅黑" panose="020B0503020204020204" charset="-122"/>
                  <a:ea typeface="微软雅黑" panose="020B0503020204020204" charset="-122"/>
                  <a:cs typeface="微软雅黑" panose="020B0503020204020204" charset="-122"/>
                </a:rPr>
                <a:t>   </a:t>
              </a:r>
              <a:r>
                <a:rPr lang="en-US" altLang="zh-CN" sz="2095" noProof="1">
                  <a:latin typeface="微软雅黑" panose="020B0503020204020204" charset="-122"/>
                  <a:ea typeface="微软雅黑" panose="020B0503020204020204" charset="-122"/>
                  <a:cs typeface="微软雅黑" panose="020B0503020204020204" charset="-122"/>
                </a:rPr>
                <a:t>—</a:t>
              </a:r>
              <a:r>
                <a:rPr lang="zh-CN" altLang="en-US" sz="2095" noProof="1" dirty="0">
                  <a:latin typeface="微软雅黑" panose="020B0503020204020204" charset="-122"/>
                  <a:ea typeface="微软雅黑" panose="020B0503020204020204" charset="-122"/>
                  <a:cs typeface="微软雅黑" panose="020B0503020204020204" charset="-122"/>
                </a:rPr>
                <a:t>实现系统安全</a:t>
              </a:r>
              <a:endParaRPr lang="zh-CN" altLang="en-US" sz="2095" noProof="1" dirty="0">
                <a:latin typeface="微软雅黑" panose="020B0503020204020204" charset="-122"/>
                <a:ea typeface="微软雅黑" panose="020B0503020204020204" charset="-122"/>
                <a:cs typeface="微软雅黑" panose="020B0503020204020204" charset="-122"/>
              </a:endParaRPr>
            </a:p>
          </p:txBody>
        </p:sp>
        <p:sp>
          <p:nvSpPr>
            <p:cNvPr id="186375" name="文本框 186374"/>
            <p:cNvSpPr txBox="1"/>
            <p:nvPr/>
          </p:nvSpPr>
          <p:spPr>
            <a:xfrm>
              <a:off x="8634" y="6664"/>
              <a:ext cx="4904" cy="3541"/>
            </a:xfrm>
            <a:prstGeom prst="rect">
              <a:avLst/>
            </a:prstGeom>
            <a:solidFill>
              <a:srgbClr val="008000"/>
            </a:solidFill>
            <a:ln w="9525" cap="flat" cmpd="sng">
              <a:solidFill>
                <a:srgbClr val="008000"/>
              </a:solidFill>
              <a:prstDash val="solid"/>
              <a:miter/>
              <a:headEnd type="none" w="med" len="med"/>
              <a:tailEnd type="none" w="med" len="med"/>
            </a:ln>
          </p:spPr>
          <p:txBody>
            <a:bodyPr>
              <a:spAutoFit/>
            </a:bodyPr>
            <a:p>
              <a:pPr algn="just">
                <a:lnSpc>
                  <a:spcPct val="130000"/>
                </a:lnSpc>
                <a:buBlip>
                  <a:blip r:embed="rId1"/>
                </a:buBlip>
              </a:pPr>
              <a:r>
                <a:rPr lang="zh-CN" altLang="en-US" sz="2095" noProof="1" dirty="0">
                  <a:solidFill>
                    <a:schemeClr val="bg1"/>
                  </a:solidFill>
                  <a:latin typeface="微软雅黑" panose="020B0503020204020204" charset="-122"/>
                  <a:ea typeface="微软雅黑" panose="020B0503020204020204" charset="-122"/>
                  <a:cs typeface="微软雅黑" panose="020B0503020204020204" charset="-122"/>
                </a:rPr>
                <a:t>安全目标管理</a:t>
              </a:r>
              <a:endParaRPr lang="zh-CN" altLang="en-US" sz="2095" noProof="1" dirty="0">
                <a:solidFill>
                  <a:schemeClr val="bg1"/>
                </a:solidFill>
                <a:latin typeface="微软雅黑" panose="020B0503020204020204" charset="-122"/>
                <a:ea typeface="微软雅黑" panose="020B0503020204020204" charset="-122"/>
                <a:cs typeface="微软雅黑" panose="020B0503020204020204" charset="-122"/>
              </a:endParaRPr>
            </a:p>
            <a:p>
              <a:pPr algn="just">
                <a:lnSpc>
                  <a:spcPct val="130000"/>
                </a:lnSpc>
              </a:pPr>
              <a:r>
                <a:rPr lang="zh-CN" altLang="en-US" sz="2095" noProof="1" dirty="0">
                  <a:solidFill>
                    <a:schemeClr val="bg1"/>
                  </a:solidFill>
                  <a:latin typeface="微软雅黑" panose="020B0503020204020204" charset="-122"/>
                  <a:ea typeface="微软雅黑" panose="020B0503020204020204" charset="-122"/>
                  <a:cs typeface="微软雅黑" panose="020B0503020204020204" charset="-122"/>
                </a:rPr>
                <a:t>   </a:t>
              </a:r>
              <a:r>
                <a:rPr lang="en-US" altLang="zh-CN" sz="2095" noProof="1">
                  <a:solidFill>
                    <a:schemeClr val="bg1"/>
                  </a:solidFill>
                  <a:latin typeface="微软雅黑" panose="020B0503020204020204" charset="-122"/>
                  <a:ea typeface="微软雅黑" panose="020B0503020204020204" charset="-122"/>
                  <a:cs typeface="微软雅黑" panose="020B0503020204020204" charset="-122"/>
                </a:rPr>
                <a:t>—</a:t>
              </a:r>
              <a:r>
                <a:rPr lang="zh-CN" altLang="en-US" sz="2095" noProof="1" dirty="0">
                  <a:solidFill>
                    <a:schemeClr val="bg1"/>
                  </a:solidFill>
                  <a:latin typeface="微软雅黑" panose="020B0503020204020204" charset="-122"/>
                  <a:ea typeface="微软雅黑" panose="020B0503020204020204" charset="-122"/>
                  <a:cs typeface="微软雅黑" panose="020B0503020204020204" charset="-122"/>
                </a:rPr>
                <a:t>目标制定</a:t>
              </a:r>
              <a:endParaRPr lang="zh-CN" altLang="en-US" sz="2095" noProof="1" dirty="0">
                <a:solidFill>
                  <a:schemeClr val="bg1"/>
                </a:solidFill>
                <a:latin typeface="微软雅黑" panose="020B0503020204020204" charset="-122"/>
                <a:ea typeface="微软雅黑" panose="020B0503020204020204" charset="-122"/>
                <a:cs typeface="微软雅黑" panose="020B0503020204020204" charset="-122"/>
              </a:endParaRPr>
            </a:p>
            <a:p>
              <a:pPr algn="just">
                <a:lnSpc>
                  <a:spcPct val="130000"/>
                </a:lnSpc>
              </a:pPr>
              <a:r>
                <a:rPr lang="zh-CN" altLang="en-US" sz="2095" noProof="1" dirty="0">
                  <a:solidFill>
                    <a:schemeClr val="bg1"/>
                  </a:solidFill>
                  <a:latin typeface="微软雅黑" panose="020B0503020204020204" charset="-122"/>
                  <a:ea typeface="微软雅黑" panose="020B0503020204020204" charset="-122"/>
                  <a:cs typeface="微软雅黑" panose="020B0503020204020204" charset="-122"/>
                </a:rPr>
                <a:t>   </a:t>
              </a:r>
              <a:r>
                <a:rPr lang="en-US" altLang="zh-CN" sz="2095" noProof="1">
                  <a:solidFill>
                    <a:schemeClr val="bg1"/>
                  </a:solidFill>
                  <a:latin typeface="微软雅黑" panose="020B0503020204020204" charset="-122"/>
                  <a:ea typeface="微软雅黑" panose="020B0503020204020204" charset="-122"/>
                  <a:cs typeface="微软雅黑" panose="020B0503020204020204" charset="-122"/>
                </a:rPr>
                <a:t>—</a:t>
              </a:r>
              <a:r>
                <a:rPr lang="zh-CN" altLang="en-US" sz="2095" noProof="1" dirty="0">
                  <a:solidFill>
                    <a:schemeClr val="bg1"/>
                  </a:solidFill>
                  <a:latin typeface="微软雅黑" panose="020B0503020204020204" charset="-122"/>
                  <a:ea typeface="微软雅黑" panose="020B0503020204020204" charset="-122"/>
                  <a:cs typeface="微软雅黑" panose="020B0503020204020204" charset="-122"/>
                </a:rPr>
                <a:t>奖惩措施</a:t>
              </a:r>
              <a:endParaRPr lang="zh-CN" altLang="en-US" sz="2095" noProof="1" dirty="0">
                <a:solidFill>
                  <a:schemeClr val="bg1"/>
                </a:solidFill>
                <a:latin typeface="微软雅黑" panose="020B0503020204020204" charset="-122"/>
                <a:ea typeface="微软雅黑" panose="020B0503020204020204" charset="-122"/>
                <a:cs typeface="微软雅黑" panose="020B0503020204020204" charset="-122"/>
              </a:endParaRPr>
            </a:p>
            <a:p>
              <a:pPr algn="just">
                <a:lnSpc>
                  <a:spcPct val="130000"/>
                </a:lnSpc>
              </a:pPr>
              <a:r>
                <a:rPr lang="zh-CN" altLang="en-US" sz="2095" noProof="1" dirty="0">
                  <a:solidFill>
                    <a:schemeClr val="bg1"/>
                  </a:solidFill>
                  <a:latin typeface="微软雅黑" panose="020B0503020204020204" charset="-122"/>
                  <a:ea typeface="微软雅黑" panose="020B0503020204020204" charset="-122"/>
                  <a:cs typeface="微软雅黑" panose="020B0503020204020204" charset="-122"/>
                </a:rPr>
                <a:t>   </a:t>
              </a:r>
              <a:r>
                <a:rPr lang="en-US" altLang="zh-CN" sz="2095" noProof="1">
                  <a:solidFill>
                    <a:schemeClr val="bg1"/>
                  </a:solidFill>
                  <a:latin typeface="微软雅黑" panose="020B0503020204020204" charset="-122"/>
                  <a:ea typeface="微软雅黑" panose="020B0503020204020204" charset="-122"/>
                  <a:cs typeface="微软雅黑" panose="020B0503020204020204" charset="-122"/>
                </a:rPr>
                <a:t>—</a:t>
              </a:r>
              <a:r>
                <a:rPr lang="zh-CN" altLang="en-US" sz="2095" noProof="1" dirty="0">
                  <a:solidFill>
                    <a:schemeClr val="bg1"/>
                  </a:solidFill>
                  <a:latin typeface="微软雅黑" panose="020B0503020204020204" charset="-122"/>
                  <a:ea typeface="微软雅黑" panose="020B0503020204020204" charset="-122"/>
                  <a:cs typeface="微软雅黑" panose="020B0503020204020204" charset="-122"/>
                </a:rPr>
                <a:t>过程控制</a:t>
              </a:r>
              <a:endParaRPr lang="zh-CN" altLang="en-US" sz="2095" noProof="1" dirty="0">
                <a:solidFill>
                  <a:schemeClr val="bg1"/>
                </a:solidFill>
                <a:latin typeface="微软雅黑" panose="020B0503020204020204" charset="-122"/>
                <a:ea typeface="微软雅黑" panose="020B0503020204020204" charset="-122"/>
                <a:cs typeface="微软雅黑" panose="020B0503020204020204" charset="-122"/>
              </a:endParaRPr>
            </a:p>
            <a:p>
              <a:pPr algn="just">
                <a:lnSpc>
                  <a:spcPct val="130000"/>
                </a:lnSpc>
              </a:pPr>
              <a:r>
                <a:rPr lang="zh-CN" altLang="en-US" sz="2095" noProof="1" dirty="0">
                  <a:solidFill>
                    <a:schemeClr val="bg1"/>
                  </a:solidFill>
                  <a:latin typeface="微软雅黑" panose="020B0503020204020204" charset="-122"/>
                  <a:ea typeface="微软雅黑" panose="020B0503020204020204" charset="-122"/>
                  <a:cs typeface="微软雅黑" panose="020B0503020204020204" charset="-122"/>
                </a:rPr>
                <a:t>   </a:t>
              </a:r>
              <a:r>
                <a:rPr lang="en-US" altLang="zh-CN" sz="2095" noProof="1">
                  <a:solidFill>
                    <a:schemeClr val="bg1"/>
                  </a:solidFill>
                  <a:latin typeface="微软雅黑" panose="020B0503020204020204" charset="-122"/>
                  <a:ea typeface="微软雅黑" panose="020B0503020204020204" charset="-122"/>
                  <a:cs typeface="微软雅黑" panose="020B0503020204020204" charset="-122"/>
                </a:rPr>
                <a:t>—</a:t>
              </a:r>
              <a:r>
                <a:rPr lang="zh-CN" altLang="en-US" sz="2095" noProof="1" dirty="0">
                  <a:solidFill>
                    <a:schemeClr val="bg1"/>
                  </a:solidFill>
                  <a:latin typeface="微软雅黑" panose="020B0503020204020204" charset="-122"/>
                  <a:ea typeface="微软雅黑" panose="020B0503020204020204" charset="-122"/>
                  <a:cs typeface="微软雅黑" panose="020B0503020204020204" charset="-122"/>
                </a:rPr>
                <a:t>长效机制</a:t>
              </a:r>
              <a:endParaRPr lang="zh-CN" altLang="en-US" sz="2095" noProof="1" dirty="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110599" name="图片 186375" descr="从细微处做起"/>
            <p:cNvPicPr>
              <a:picLocks noChangeAspect="1"/>
            </p:cNvPicPr>
            <p:nvPr/>
          </p:nvPicPr>
          <p:blipFill>
            <a:blip r:embed="rId2"/>
            <a:srcRect l="11333" t="5301" r="13083" b="3828"/>
            <a:stretch>
              <a:fillRect/>
            </a:stretch>
          </p:blipFill>
          <p:spPr>
            <a:xfrm>
              <a:off x="12572" y="5474"/>
              <a:ext cx="3855" cy="3279"/>
            </a:xfrm>
            <a:prstGeom prst="rect">
              <a:avLst/>
            </a:prstGeom>
            <a:noFill/>
            <a:ln w="9525">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7956" y="1014095"/>
            <a:ext cx="7421880" cy="3107690"/>
          </a:xfrm>
          <a:prstGeom prst="rect">
            <a:avLst/>
          </a:prstGeom>
          <a:noFill/>
        </p:spPr>
        <p:txBody>
          <a:bodyPr wrap="square" rtlCol="0" anchor="t">
            <a:spAutoFit/>
          </a:bodyPr>
          <a:lstStyle/>
          <a:p>
            <a:pPr indent="304800" algn="just">
              <a:lnSpc>
                <a:spcPct val="140000"/>
              </a:lnSpc>
            </a:pPr>
            <a:r>
              <a:rPr lang="zh-CN" sz="20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20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20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20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20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20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20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728210" y="515747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25" y="4437380"/>
            <a:ext cx="3684270" cy="2320925"/>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8" name="标题 167937"/>
          <p:cNvSpPr>
            <a:spLocks noGrp="1"/>
          </p:cNvSpPr>
          <p:nvPr>
            <p:ph type="title" idx="4294967295"/>
          </p:nvPr>
        </p:nvSpPr>
        <p:spPr>
          <a:xfrm>
            <a:off x="638175" y="69850"/>
            <a:ext cx="5916613" cy="519113"/>
          </a:xfrm>
          <a:prstGeom prst="rect">
            <a:avLst/>
          </a:prstGeom>
        </p:spPr>
        <p:txBody>
          <a:bodyPr lIns="59906" tIns="29954" rIns="59906" bIns="29954" anchor="ctr"/>
          <a:p>
            <a:pPr marL="0" marR="0" indent="0" algn="l" defTabSz="914400" rtl="0" eaLnBrk="1" fontAlgn="auto" latinLnBrk="0" hangingPunct="1">
              <a:lnSpc>
                <a:spcPct val="100000"/>
              </a:lnSpc>
              <a:spcBef>
                <a:spcPct val="0"/>
              </a:spcBef>
              <a:spcAft>
                <a:spcPct val="0"/>
              </a:spcAft>
              <a:buClrTx/>
              <a:buSzTx/>
              <a:buFontTx/>
              <a:buNone/>
            </a:pPr>
            <a:r>
              <a:rPr kumimoji="0" lang="zh-CN" altLang="en-US" sz="2885" b="1" i="0" u="none" strike="noStrike" kern="1200" cap="none" spc="200" normalizeH="0" baseline="0" noProof="1" dirty="0">
                <a:solidFill>
                  <a:schemeClr val="tx1"/>
                </a:solidFill>
                <a:uFillTx/>
                <a:latin typeface="+mj-lt"/>
                <a:ea typeface="+mj-ea"/>
                <a:cs typeface="+mj-cs"/>
              </a:rPr>
              <a:t>安全生产管理工作内容与分类</a:t>
            </a:r>
            <a:endParaRPr kumimoji="0" lang="zh-CN" altLang="en-US" sz="2885" b="1" i="0" u="none" strike="noStrike" kern="1200" cap="none" spc="200" normalizeH="0" baseline="0" noProof="1" dirty="0">
              <a:solidFill>
                <a:schemeClr val="tx1"/>
              </a:solidFill>
              <a:uFillTx/>
              <a:latin typeface="+mj-lt"/>
              <a:ea typeface="+mj-ea"/>
              <a:cs typeface="+mj-cs"/>
            </a:endParaRPr>
          </a:p>
        </p:txBody>
      </p:sp>
      <p:grpSp>
        <p:nvGrpSpPr>
          <p:cNvPr id="111618" name="组合 1"/>
          <p:cNvGrpSpPr/>
          <p:nvPr/>
        </p:nvGrpSpPr>
        <p:grpSpPr>
          <a:xfrm>
            <a:off x="1854200" y="1708150"/>
            <a:ext cx="8483600" cy="3865563"/>
            <a:chOff x="4980" y="2501"/>
            <a:chExt cx="8271" cy="6087"/>
          </a:xfrm>
        </p:grpSpPr>
        <p:sp>
          <p:nvSpPr>
            <p:cNvPr id="167942" name="矩形 167941"/>
            <p:cNvSpPr/>
            <p:nvPr/>
          </p:nvSpPr>
          <p:spPr>
            <a:xfrm>
              <a:off x="5967" y="3988"/>
              <a:ext cx="488" cy="429"/>
            </a:xfrm>
            <a:prstGeom prst="rect">
              <a:avLst/>
            </a:prstGeom>
            <a:noFill/>
            <a:ln w="9525">
              <a:noFill/>
            </a:ln>
          </p:spPr>
          <p:txBody>
            <a:bodyPr wrap="square" anchor="t">
              <a:spAutoFit/>
            </a:bodyPr>
            <a:p>
              <a:pPr fontAlgn="base">
                <a:spcBef>
                  <a:spcPct val="50000"/>
                </a:spcBef>
              </a:pPr>
              <a:endParaRPr sz="1180" b="1" strike="noStrike" noProof="1" dirty="0">
                <a:latin typeface="微软雅黑" panose="020B0503020204020204" charset="-122"/>
                <a:ea typeface="微软雅黑" panose="020B0503020204020204" charset="-122"/>
                <a:cs typeface="微软雅黑" panose="020B0503020204020204" charset="-122"/>
              </a:endParaRPr>
            </a:p>
          </p:txBody>
        </p:sp>
        <p:sp>
          <p:nvSpPr>
            <p:cNvPr id="167943" name="文本框 167942"/>
            <p:cNvSpPr txBox="1"/>
            <p:nvPr/>
          </p:nvSpPr>
          <p:spPr>
            <a:xfrm>
              <a:off x="5230" y="4372"/>
              <a:ext cx="2202" cy="589"/>
            </a:xfrm>
            <a:prstGeom prst="rect">
              <a:avLst/>
            </a:prstGeom>
            <a:solidFill>
              <a:schemeClr val="bg1"/>
            </a:solidFill>
            <a:ln w="9525" cap="flat" cmpd="sng">
              <a:solidFill>
                <a:srgbClr val="0000FF"/>
              </a:solidFill>
              <a:prstDash val="solid"/>
              <a:miter/>
              <a:headEnd type="none" w="med" len="med"/>
              <a:tailEnd type="none" w="med" len="med"/>
            </a:ln>
          </p:spPr>
          <p:txBody>
            <a:bodyPr>
              <a:spAutoFit/>
            </a:bodyPr>
            <a:p>
              <a:pPr algn="ctr">
                <a:spcBef>
                  <a:spcPct val="50000"/>
                </a:spcBef>
              </a:pPr>
              <a:r>
                <a:rPr lang="zh-CN" altLang="en-US" sz="1835" b="1" noProof="1" dirty="0">
                  <a:latin typeface="微软雅黑" panose="020B0503020204020204" charset="-122"/>
                  <a:ea typeface="微软雅黑" panose="020B0503020204020204" charset="-122"/>
                  <a:cs typeface="微软雅黑" panose="020B0503020204020204" charset="-122"/>
                </a:rPr>
                <a:t>事故预防</a:t>
              </a:r>
              <a:endParaRPr lang="zh-CN" altLang="en-US" sz="1835" b="1" noProof="1">
                <a:latin typeface="微软雅黑" panose="020B0503020204020204" charset="-122"/>
                <a:ea typeface="微软雅黑" panose="020B0503020204020204" charset="-122"/>
                <a:cs typeface="微软雅黑" panose="020B0503020204020204" charset="-122"/>
              </a:endParaRPr>
            </a:p>
          </p:txBody>
        </p:sp>
        <p:sp>
          <p:nvSpPr>
            <p:cNvPr id="167944" name="文本框 167943"/>
            <p:cNvSpPr txBox="1"/>
            <p:nvPr/>
          </p:nvSpPr>
          <p:spPr>
            <a:xfrm>
              <a:off x="8121" y="4375"/>
              <a:ext cx="2202" cy="589"/>
            </a:xfrm>
            <a:prstGeom prst="rect">
              <a:avLst/>
            </a:prstGeom>
            <a:solidFill>
              <a:schemeClr val="bg1"/>
            </a:solidFill>
            <a:ln w="9525" cap="flat" cmpd="sng">
              <a:solidFill>
                <a:srgbClr val="0000FF"/>
              </a:solidFill>
              <a:prstDash val="solid"/>
              <a:miter/>
              <a:headEnd type="none" w="med" len="med"/>
              <a:tailEnd type="none" w="med" len="med"/>
            </a:ln>
          </p:spPr>
          <p:txBody>
            <a:bodyPr>
              <a:spAutoFit/>
            </a:bodyPr>
            <a:p>
              <a:pPr algn="ctr">
                <a:spcBef>
                  <a:spcPct val="50000"/>
                </a:spcBef>
              </a:pPr>
              <a:r>
                <a:rPr lang="zh-CN" altLang="en-US" sz="1835" b="1" noProof="1" dirty="0">
                  <a:latin typeface="微软雅黑" panose="020B0503020204020204" charset="-122"/>
                  <a:ea typeface="微软雅黑" panose="020B0503020204020204" charset="-122"/>
                  <a:cs typeface="微软雅黑" panose="020B0503020204020204" charset="-122"/>
                </a:rPr>
                <a:t>应急处置</a:t>
              </a:r>
              <a:endParaRPr lang="zh-CN" altLang="en-US" sz="1835" b="1" noProof="1">
                <a:latin typeface="微软雅黑" panose="020B0503020204020204" charset="-122"/>
                <a:ea typeface="微软雅黑" panose="020B0503020204020204" charset="-122"/>
                <a:cs typeface="微软雅黑" panose="020B0503020204020204" charset="-122"/>
              </a:endParaRPr>
            </a:p>
          </p:txBody>
        </p:sp>
        <p:sp>
          <p:nvSpPr>
            <p:cNvPr id="167945" name="文本框 167944"/>
            <p:cNvSpPr txBox="1"/>
            <p:nvPr/>
          </p:nvSpPr>
          <p:spPr>
            <a:xfrm>
              <a:off x="10970" y="4372"/>
              <a:ext cx="2202" cy="589"/>
            </a:xfrm>
            <a:prstGeom prst="rect">
              <a:avLst/>
            </a:prstGeom>
            <a:solidFill>
              <a:schemeClr val="bg1"/>
            </a:solidFill>
            <a:ln w="9525" cap="flat" cmpd="sng">
              <a:solidFill>
                <a:srgbClr val="0000FF"/>
              </a:solidFill>
              <a:prstDash val="solid"/>
              <a:miter/>
              <a:headEnd type="none" w="med" len="med"/>
              <a:tailEnd type="none" w="med" len="med"/>
            </a:ln>
          </p:spPr>
          <p:txBody>
            <a:bodyPr>
              <a:spAutoFit/>
            </a:bodyPr>
            <a:p>
              <a:pPr algn="ctr">
                <a:spcBef>
                  <a:spcPct val="50000"/>
                </a:spcBef>
              </a:pPr>
              <a:r>
                <a:rPr lang="zh-CN" altLang="en-US" sz="1835" b="1" noProof="1" dirty="0">
                  <a:latin typeface="微软雅黑" panose="020B0503020204020204" charset="-122"/>
                  <a:ea typeface="微软雅黑" panose="020B0503020204020204" charset="-122"/>
                  <a:cs typeface="微软雅黑" panose="020B0503020204020204" charset="-122"/>
                </a:rPr>
                <a:t>调查处理</a:t>
              </a:r>
              <a:endParaRPr lang="zh-CN" altLang="en-US" sz="1835" b="1" noProof="1">
                <a:latin typeface="微软雅黑" panose="020B0503020204020204" charset="-122"/>
                <a:ea typeface="微软雅黑" panose="020B0503020204020204" charset="-122"/>
                <a:cs typeface="微软雅黑" panose="020B0503020204020204" charset="-122"/>
              </a:endParaRPr>
            </a:p>
          </p:txBody>
        </p:sp>
        <p:sp>
          <p:nvSpPr>
            <p:cNvPr id="167946" name="右箭头 167945"/>
            <p:cNvSpPr/>
            <p:nvPr/>
          </p:nvSpPr>
          <p:spPr>
            <a:xfrm>
              <a:off x="7431" y="4529"/>
              <a:ext cx="629" cy="314"/>
            </a:xfrm>
            <a:prstGeom prst="rightArrow">
              <a:avLst>
                <a:gd name="adj1" fmla="val 50000"/>
                <a:gd name="adj2" fmla="val 50000"/>
              </a:avLst>
            </a:prstGeom>
            <a:solidFill>
              <a:schemeClr val="accent1"/>
            </a:solidFill>
            <a:ln w="9525" cap="flat" cmpd="sng">
              <a:solidFill>
                <a:schemeClr val="tx1"/>
              </a:solidFill>
              <a:prstDash val="solid"/>
              <a:miter/>
              <a:headEnd type="none" w="med" len="med"/>
              <a:tailEnd type="none" w="med" len="med"/>
            </a:ln>
          </p:spPr>
          <p:txBody>
            <a:bodyPr/>
            <a:p>
              <a:pPr fontAlgn="base"/>
              <a:endParaRPr lang="zh-CN" altLang="en-US" sz="2095" strike="noStrike" noProof="1">
                <a:latin typeface="微软雅黑" panose="020B0503020204020204" charset="-122"/>
                <a:ea typeface="微软雅黑" panose="020B0503020204020204" charset="-122"/>
                <a:cs typeface="微软雅黑" panose="020B0503020204020204" charset="-122"/>
              </a:endParaRPr>
            </a:p>
          </p:txBody>
        </p:sp>
        <p:sp>
          <p:nvSpPr>
            <p:cNvPr id="167947" name="右箭头 167946"/>
            <p:cNvSpPr/>
            <p:nvPr/>
          </p:nvSpPr>
          <p:spPr>
            <a:xfrm>
              <a:off x="10341" y="4529"/>
              <a:ext cx="629" cy="314"/>
            </a:xfrm>
            <a:prstGeom prst="rightArrow">
              <a:avLst>
                <a:gd name="adj1" fmla="val 50000"/>
                <a:gd name="adj2" fmla="val 50000"/>
              </a:avLst>
            </a:prstGeom>
            <a:solidFill>
              <a:schemeClr val="accent1"/>
            </a:solidFill>
            <a:ln w="9525" cap="flat" cmpd="sng">
              <a:solidFill>
                <a:schemeClr val="tx1"/>
              </a:solidFill>
              <a:prstDash val="solid"/>
              <a:miter/>
              <a:headEnd type="none" w="med" len="med"/>
              <a:tailEnd type="none" w="med" len="med"/>
            </a:ln>
          </p:spPr>
          <p:txBody>
            <a:bodyPr/>
            <a:p>
              <a:pPr fontAlgn="base"/>
              <a:endParaRPr lang="zh-CN" altLang="en-US" sz="2095" strike="noStrike" noProof="1">
                <a:latin typeface="微软雅黑" panose="020B0503020204020204" charset="-122"/>
                <a:ea typeface="微软雅黑" panose="020B0503020204020204" charset="-122"/>
                <a:cs typeface="微软雅黑" panose="020B0503020204020204" charset="-122"/>
              </a:endParaRPr>
            </a:p>
          </p:txBody>
        </p:sp>
        <p:sp>
          <p:nvSpPr>
            <p:cNvPr id="111625" name="直接连接符 167947"/>
            <p:cNvSpPr/>
            <p:nvPr/>
          </p:nvSpPr>
          <p:spPr>
            <a:xfrm>
              <a:off x="6409" y="4922"/>
              <a:ext cx="1" cy="393"/>
            </a:xfrm>
            <a:prstGeom prst="line">
              <a:avLst/>
            </a:prstGeom>
            <a:ln w="57150" cap="flat" cmpd="sng">
              <a:solidFill>
                <a:schemeClr val="tx1"/>
              </a:solidFill>
              <a:prstDash val="solid"/>
              <a:round/>
              <a:headEnd type="none" w="med" len="med"/>
              <a:tailEnd type="none" w="med" len="med"/>
            </a:ln>
          </p:spPr>
        </p:sp>
        <p:sp>
          <p:nvSpPr>
            <p:cNvPr id="111626" name="直接连接符 167948"/>
            <p:cNvSpPr/>
            <p:nvPr/>
          </p:nvSpPr>
          <p:spPr>
            <a:xfrm>
              <a:off x="9318" y="4922"/>
              <a:ext cx="1" cy="393"/>
            </a:xfrm>
            <a:prstGeom prst="line">
              <a:avLst/>
            </a:prstGeom>
            <a:ln w="57150" cap="flat" cmpd="sng">
              <a:solidFill>
                <a:schemeClr val="tx1"/>
              </a:solidFill>
              <a:prstDash val="solid"/>
              <a:round/>
              <a:headEnd type="none" w="med" len="med"/>
              <a:tailEnd type="none" w="med" len="med"/>
            </a:ln>
          </p:spPr>
        </p:sp>
        <p:sp>
          <p:nvSpPr>
            <p:cNvPr id="111627" name="直接连接符 167949"/>
            <p:cNvSpPr/>
            <p:nvPr/>
          </p:nvSpPr>
          <p:spPr>
            <a:xfrm>
              <a:off x="12149" y="4922"/>
              <a:ext cx="1" cy="393"/>
            </a:xfrm>
            <a:prstGeom prst="line">
              <a:avLst/>
            </a:prstGeom>
            <a:ln w="57150" cap="flat" cmpd="sng">
              <a:solidFill>
                <a:schemeClr val="tx1"/>
              </a:solidFill>
              <a:prstDash val="solid"/>
              <a:round/>
              <a:headEnd type="none" w="med" len="med"/>
              <a:tailEnd type="none" w="med" len="med"/>
            </a:ln>
          </p:spPr>
        </p:sp>
        <p:sp>
          <p:nvSpPr>
            <p:cNvPr id="111628" name="直接连接符 167950"/>
            <p:cNvSpPr/>
            <p:nvPr/>
          </p:nvSpPr>
          <p:spPr>
            <a:xfrm>
              <a:off x="5073" y="5315"/>
              <a:ext cx="2437" cy="1"/>
            </a:xfrm>
            <a:prstGeom prst="line">
              <a:avLst/>
            </a:prstGeom>
            <a:ln w="9525" cap="flat" cmpd="sng">
              <a:solidFill>
                <a:schemeClr val="tx1"/>
              </a:solidFill>
              <a:prstDash val="solid"/>
              <a:round/>
              <a:headEnd type="none" w="med" len="med"/>
              <a:tailEnd type="none" w="med" len="med"/>
            </a:ln>
          </p:spPr>
        </p:sp>
        <p:sp>
          <p:nvSpPr>
            <p:cNvPr id="167952" name="文本框 167951"/>
            <p:cNvSpPr txBox="1"/>
            <p:nvPr/>
          </p:nvSpPr>
          <p:spPr>
            <a:xfrm>
              <a:off x="4980" y="5786"/>
              <a:ext cx="355" cy="2280"/>
            </a:xfrm>
            <a:prstGeom prst="rect">
              <a:avLst/>
            </a:prstGeom>
            <a:solidFill>
              <a:schemeClr val="bg1"/>
            </a:solidFill>
            <a:ln w="9525" cap="flat" cmpd="sng">
              <a:solidFill>
                <a:srgbClr val="0000FF"/>
              </a:solidFill>
              <a:prstDash val="solid"/>
              <a:miter/>
              <a:headEnd type="none" w="med" len="med"/>
              <a:tailEnd type="none" w="med" len="med"/>
            </a:ln>
          </p:spPr>
          <p:txBody>
            <a:bodyPr vert="eaVert">
              <a:spAutoFit/>
            </a:bodyPr>
            <a:p>
              <a:pPr algn="ctr">
                <a:spcBef>
                  <a:spcPct val="50000"/>
                </a:spcBef>
              </a:pPr>
              <a:r>
                <a:rPr lang="zh-CN" altLang="en-US" sz="1180" b="1" noProof="1" dirty="0">
                  <a:latin typeface="微软雅黑" panose="020B0503020204020204" charset="-122"/>
                  <a:ea typeface="微软雅黑" panose="020B0503020204020204" charset="-122"/>
                  <a:cs typeface="微软雅黑" panose="020B0503020204020204" charset="-122"/>
                </a:rPr>
                <a:t>监 督 检 查</a:t>
              </a:r>
              <a:endParaRPr lang="zh-CN" altLang="en-US" sz="1180" b="1" noProof="1">
                <a:latin typeface="微软雅黑" panose="020B0503020204020204" charset="-122"/>
                <a:ea typeface="微软雅黑" panose="020B0503020204020204" charset="-122"/>
                <a:cs typeface="微软雅黑" panose="020B0503020204020204" charset="-122"/>
              </a:endParaRPr>
            </a:p>
          </p:txBody>
        </p:sp>
        <p:sp>
          <p:nvSpPr>
            <p:cNvPr id="167953" name="文本框 167952"/>
            <p:cNvSpPr txBox="1"/>
            <p:nvPr/>
          </p:nvSpPr>
          <p:spPr>
            <a:xfrm>
              <a:off x="5663" y="5787"/>
              <a:ext cx="355" cy="2280"/>
            </a:xfrm>
            <a:prstGeom prst="rect">
              <a:avLst/>
            </a:prstGeom>
            <a:solidFill>
              <a:schemeClr val="bg1"/>
            </a:solidFill>
            <a:ln w="9525" cap="flat" cmpd="sng">
              <a:solidFill>
                <a:srgbClr val="0000FF"/>
              </a:solidFill>
              <a:prstDash val="solid"/>
              <a:miter/>
              <a:headEnd type="none" w="med" len="med"/>
              <a:tailEnd type="none" w="med" len="med"/>
            </a:ln>
          </p:spPr>
          <p:txBody>
            <a:bodyPr vert="eaVert">
              <a:spAutoFit/>
            </a:bodyPr>
            <a:p>
              <a:pPr algn="ctr">
                <a:spcBef>
                  <a:spcPct val="50000"/>
                </a:spcBef>
              </a:pPr>
              <a:r>
                <a:rPr lang="zh-CN" altLang="en-US" sz="1180" b="1" noProof="1" dirty="0">
                  <a:latin typeface="微软雅黑" panose="020B0503020204020204" charset="-122"/>
                  <a:ea typeface="微软雅黑" panose="020B0503020204020204" charset="-122"/>
                  <a:cs typeface="微软雅黑" panose="020B0503020204020204" charset="-122"/>
                </a:rPr>
                <a:t>隐 患 整 治</a:t>
              </a:r>
              <a:endParaRPr lang="zh-CN" altLang="en-US" sz="1180" b="1" noProof="1">
                <a:latin typeface="微软雅黑" panose="020B0503020204020204" charset="-122"/>
                <a:ea typeface="微软雅黑" panose="020B0503020204020204" charset="-122"/>
                <a:cs typeface="微软雅黑" panose="020B0503020204020204" charset="-122"/>
              </a:endParaRPr>
            </a:p>
          </p:txBody>
        </p:sp>
        <p:sp>
          <p:nvSpPr>
            <p:cNvPr id="167954" name="文本框 167953"/>
            <p:cNvSpPr txBox="1"/>
            <p:nvPr/>
          </p:nvSpPr>
          <p:spPr>
            <a:xfrm>
              <a:off x="6292" y="5787"/>
              <a:ext cx="355" cy="2280"/>
            </a:xfrm>
            <a:prstGeom prst="rect">
              <a:avLst/>
            </a:prstGeom>
            <a:solidFill>
              <a:schemeClr val="bg1"/>
            </a:solidFill>
            <a:ln w="9525" cap="flat" cmpd="sng">
              <a:solidFill>
                <a:srgbClr val="0000FF"/>
              </a:solidFill>
              <a:prstDash val="solid"/>
              <a:miter/>
              <a:headEnd type="none" w="med" len="med"/>
              <a:tailEnd type="none" w="med" len="med"/>
            </a:ln>
          </p:spPr>
          <p:txBody>
            <a:bodyPr vert="eaVert">
              <a:spAutoFit/>
            </a:bodyPr>
            <a:p>
              <a:pPr algn="ctr">
                <a:spcBef>
                  <a:spcPct val="50000"/>
                </a:spcBef>
              </a:pPr>
              <a:r>
                <a:rPr lang="zh-CN" altLang="en-US" sz="1180" b="1" noProof="1" dirty="0">
                  <a:latin typeface="微软雅黑" panose="020B0503020204020204" charset="-122"/>
                  <a:ea typeface="微软雅黑" panose="020B0503020204020204" charset="-122"/>
                  <a:cs typeface="微软雅黑" panose="020B0503020204020204" charset="-122"/>
                </a:rPr>
                <a:t>市 场 准 入</a:t>
              </a:r>
              <a:endParaRPr lang="zh-CN" altLang="en-US" sz="1180" b="1" noProof="1">
                <a:latin typeface="微软雅黑" panose="020B0503020204020204" charset="-122"/>
                <a:ea typeface="微软雅黑" panose="020B0503020204020204" charset="-122"/>
                <a:cs typeface="微软雅黑" panose="020B0503020204020204" charset="-122"/>
              </a:endParaRPr>
            </a:p>
          </p:txBody>
        </p:sp>
        <p:sp>
          <p:nvSpPr>
            <p:cNvPr id="167955" name="文本框 167954"/>
            <p:cNvSpPr txBox="1"/>
            <p:nvPr/>
          </p:nvSpPr>
          <p:spPr>
            <a:xfrm>
              <a:off x="6921" y="5787"/>
              <a:ext cx="355" cy="2280"/>
            </a:xfrm>
            <a:prstGeom prst="rect">
              <a:avLst/>
            </a:prstGeom>
            <a:solidFill>
              <a:schemeClr val="bg1"/>
            </a:solidFill>
            <a:ln w="9525" cap="flat" cmpd="sng">
              <a:solidFill>
                <a:srgbClr val="0000FF"/>
              </a:solidFill>
              <a:prstDash val="solid"/>
              <a:miter/>
              <a:headEnd type="none" w="med" len="med"/>
              <a:tailEnd type="none" w="med" len="med"/>
            </a:ln>
          </p:spPr>
          <p:txBody>
            <a:bodyPr vert="eaVert">
              <a:spAutoFit/>
            </a:bodyPr>
            <a:p>
              <a:pPr algn="ctr">
                <a:spcBef>
                  <a:spcPct val="50000"/>
                </a:spcBef>
              </a:pPr>
              <a:r>
                <a:rPr lang="zh-CN" altLang="en-US" sz="1180" b="1" noProof="1" dirty="0">
                  <a:latin typeface="微软雅黑" panose="020B0503020204020204" charset="-122"/>
                  <a:ea typeface="微软雅黑" panose="020B0503020204020204" charset="-122"/>
                  <a:cs typeface="微软雅黑" panose="020B0503020204020204" charset="-122"/>
                </a:rPr>
                <a:t>技 术 改 造</a:t>
              </a:r>
              <a:endParaRPr lang="zh-CN" altLang="en-US" sz="1180" b="1" noProof="1">
                <a:latin typeface="微软雅黑" panose="020B0503020204020204" charset="-122"/>
                <a:ea typeface="微软雅黑" panose="020B0503020204020204" charset="-122"/>
                <a:cs typeface="微软雅黑" panose="020B0503020204020204" charset="-122"/>
              </a:endParaRPr>
            </a:p>
          </p:txBody>
        </p:sp>
        <p:sp>
          <p:nvSpPr>
            <p:cNvPr id="167956" name="文本框 167955"/>
            <p:cNvSpPr txBox="1"/>
            <p:nvPr/>
          </p:nvSpPr>
          <p:spPr>
            <a:xfrm>
              <a:off x="7486" y="5787"/>
              <a:ext cx="355" cy="2280"/>
            </a:xfrm>
            <a:prstGeom prst="rect">
              <a:avLst/>
            </a:prstGeom>
            <a:solidFill>
              <a:schemeClr val="bg1"/>
            </a:solidFill>
            <a:ln w="9525" cap="flat" cmpd="sng">
              <a:solidFill>
                <a:srgbClr val="0000FF"/>
              </a:solidFill>
              <a:prstDash val="solid"/>
              <a:miter/>
              <a:headEnd type="none" w="med" len="med"/>
              <a:tailEnd type="none" w="med" len="med"/>
            </a:ln>
          </p:spPr>
          <p:txBody>
            <a:bodyPr vert="eaVert">
              <a:spAutoFit/>
            </a:bodyPr>
            <a:p>
              <a:pPr algn="ctr">
                <a:spcBef>
                  <a:spcPct val="50000"/>
                </a:spcBef>
              </a:pPr>
              <a:r>
                <a:rPr lang="zh-CN" altLang="en-US" sz="1180" b="1" noProof="1" dirty="0">
                  <a:latin typeface="微软雅黑" panose="020B0503020204020204" charset="-122"/>
                  <a:ea typeface="微软雅黑" panose="020B0503020204020204" charset="-122"/>
                  <a:cs typeface="微软雅黑" panose="020B0503020204020204" charset="-122"/>
                </a:rPr>
                <a:t>宣 教 培 训</a:t>
              </a:r>
              <a:endParaRPr lang="zh-CN" altLang="en-US" sz="1180" b="1" noProof="1">
                <a:latin typeface="微软雅黑" panose="020B0503020204020204" charset="-122"/>
                <a:ea typeface="微软雅黑" panose="020B0503020204020204" charset="-122"/>
                <a:cs typeface="微软雅黑" panose="020B0503020204020204" charset="-122"/>
              </a:endParaRPr>
            </a:p>
          </p:txBody>
        </p:sp>
        <p:sp>
          <p:nvSpPr>
            <p:cNvPr id="111634" name="直接连接符 167956"/>
            <p:cNvSpPr/>
            <p:nvPr/>
          </p:nvSpPr>
          <p:spPr>
            <a:xfrm>
              <a:off x="5073" y="5315"/>
              <a:ext cx="1" cy="471"/>
            </a:xfrm>
            <a:prstGeom prst="line">
              <a:avLst/>
            </a:prstGeom>
            <a:ln w="9525" cap="flat" cmpd="sng">
              <a:solidFill>
                <a:schemeClr val="tx1"/>
              </a:solidFill>
              <a:prstDash val="solid"/>
              <a:round/>
              <a:headEnd type="none" w="med" len="med"/>
              <a:tailEnd type="none" w="med" len="med"/>
            </a:ln>
          </p:spPr>
        </p:sp>
        <p:sp>
          <p:nvSpPr>
            <p:cNvPr id="111635" name="直接连接符 167957"/>
            <p:cNvSpPr/>
            <p:nvPr/>
          </p:nvSpPr>
          <p:spPr>
            <a:xfrm>
              <a:off x="5780" y="5315"/>
              <a:ext cx="1" cy="471"/>
            </a:xfrm>
            <a:prstGeom prst="line">
              <a:avLst/>
            </a:prstGeom>
            <a:ln w="9525" cap="flat" cmpd="sng">
              <a:solidFill>
                <a:schemeClr val="tx1"/>
              </a:solidFill>
              <a:prstDash val="solid"/>
              <a:round/>
              <a:headEnd type="none" w="med" len="med"/>
              <a:tailEnd type="none" w="med" len="med"/>
            </a:ln>
          </p:spPr>
        </p:sp>
        <p:sp>
          <p:nvSpPr>
            <p:cNvPr id="111636" name="直接连接符 167958"/>
            <p:cNvSpPr/>
            <p:nvPr/>
          </p:nvSpPr>
          <p:spPr>
            <a:xfrm>
              <a:off x="6409" y="5315"/>
              <a:ext cx="1" cy="471"/>
            </a:xfrm>
            <a:prstGeom prst="line">
              <a:avLst/>
            </a:prstGeom>
            <a:ln w="9525" cap="flat" cmpd="sng">
              <a:solidFill>
                <a:schemeClr val="tx1"/>
              </a:solidFill>
              <a:prstDash val="solid"/>
              <a:round/>
              <a:headEnd type="none" w="med" len="med"/>
              <a:tailEnd type="none" w="med" len="med"/>
            </a:ln>
          </p:spPr>
        </p:sp>
        <p:sp>
          <p:nvSpPr>
            <p:cNvPr id="111637" name="直接连接符 167959"/>
            <p:cNvSpPr/>
            <p:nvPr/>
          </p:nvSpPr>
          <p:spPr>
            <a:xfrm>
              <a:off x="6960" y="5315"/>
              <a:ext cx="1" cy="471"/>
            </a:xfrm>
            <a:prstGeom prst="line">
              <a:avLst/>
            </a:prstGeom>
            <a:ln w="9525" cap="flat" cmpd="sng">
              <a:solidFill>
                <a:schemeClr val="tx1"/>
              </a:solidFill>
              <a:prstDash val="solid"/>
              <a:round/>
              <a:headEnd type="none" w="med" len="med"/>
              <a:tailEnd type="none" w="med" len="med"/>
            </a:ln>
          </p:spPr>
        </p:sp>
        <p:sp>
          <p:nvSpPr>
            <p:cNvPr id="111638" name="直接连接符 167960"/>
            <p:cNvSpPr/>
            <p:nvPr/>
          </p:nvSpPr>
          <p:spPr>
            <a:xfrm>
              <a:off x="7510" y="5315"/>
              <a:ext cx="1" cy="471"/>
            </a:xfrm>
            <a:prstGeom prst="line">
              <a:avLst/>
            </a:prstGeom>
            <a:ln w="9525" cap="flat" cmpd="sng">
              <a:solidFill>
                <a:schemeClr val="tx1"/>
              </a:solidFill>
              <a:prstDash val="solid"/>
              <a:round/>
              <a:headEnd type="none" w="med" len="med"/>
              <a:tailEnd type="none" w="med" len="med"/>
            </a:ln>
          </p:spPr>
        </p:sp>
        <p:sp>
          <p:nvSpPr>
            <p:cNvPr id="167962" name="文本框 167961"/>
            <p:cNvSpPr txBox="1"/>
            <p:nvPr/>
          </p:nvSpPr>
          <p:spPr>
            <a:xfrm>
              <a:off x="8273" y="5786"/>
              <a:ext cx="415" cy="2280"/>
            </a:xfrm>
            <a:prstGeom prst="rect">
              <a:avLst/>
            </a:prstGeom>
            <a:solidFill>
              <a:schemeClr val="bg1"/>
            </a:solidFill>
            <a:ln w="9525" cap="flat" cmpd="sng">
              <a:solidFill>
                <a:srgbClr val="0000FF"/>
              </a:solidFill>
              <a:prstDash val="solid"/>
              <a:miter/>
              <a:headEnd type="none" w="med" len="med"/>
              <a:tailEnd type="none" w="med" len="med"/>
            </a:ln>
          </p:spPr>
          <p:txBody>
            <a:bodyPr vert="eaVert">
              <a:spAutoFit/>
            </a:bodyPr>
            <a:p>
              <a:pPr algn="ctr">
                <a:spcBef>
                  <a:spcPct val="50000"/>
                </a:spcBef>
              </a:pPr>
              <a:r>
                <a:rPr lang="en-US" altLang="zh-CN" sz="1575" b="1" noProof="1">
                  <a:latin typeface="微软雅黑" panose="020B0503020204020204" charset="-122"/>
                  <a:ea typeface="微软雅黑" panose="020B0503020204020204" charset="-122"/>
                  <a:cs typeface="微软雅黑" panose="020B0503020204020204" charset="-122"/>
                </a:rPr>
                <a:t> </a:t>
              </a:r>
              <a:r>
                <a:rPr lang="zh-CN" altLang="en-US" sz="1180" b="1" noProof="1" dirty="0">
                  <a:latin typeface="微软雅黑" panose="020B0503020204020204" charset="-122"/>
                  <a:ea typeface="微软雅黑" panose="020B0503020204020204" charset="-122"/>
                  <a:cs typeface="微软雅黑" panose="020B0503020204020204" charset="-122"/>
                </a:rPr>
                <a:t>建 立 应 急 体 系</a:t>
              </a:r>
              <a:endParaRPr lang="zh-CN" altLang="en-US" sz="1180" b="1" noProof="1">
                <a:latin typeface="微软雅黑" panose="020B0503020204020204" charset="-122"/>
                <a:ea typeface="微软雅黑" panose="020B0503020204020204" charset="-122"/>
                <a:cs typeface="微软雅黑" panose="020B0503020204020204" charset="-122"/>
              </a:endParaRPr>
            </a:p>
          </p:txBody>
        </p:sp>
        <p:sp>
          <p:nvSpPr>
            <p:cNvPr id="167963" name="文本框 167962"/>
            <p:cNvSpPr txBox="1"/>
            <p:nvPr/>
          </p:nvSpPr>
          <p:spPr>
            <a:xfrm>
              <a:off x="8980" y="5787"/>
              <a:ext cx="355" cy="2280"/>
            </a:xfrm>
            <a:prstGeom prst="rect">
              <a:avLst/>
            </a:prstGeom>
            <a:solidFill>
              <a:schemeClr val="bg1"/>
            </a:solidFill>
            <a:ln w="9525" cap="flat" cmpd="sng">
              <a:solidFill>
                <a:srgbClr val="0000FF"/>
              </a:solidFill>
              <a:prstDash val="solid"/>
              <a:miter/>
              <a:headEnd type="none" w="med" len="med"/>
              <a:tailEnd type="none" w="med" len="med"/>
            </a:ln>
          </p:spPr>
          <p:txBody>
            <a:bodyPr vert="eaVert">
              <a:spAutoFit/>
            </a:bodyPr>
            <a:p>
              <a:pPr algn="ctr">
                <a:spcBef>
                  <a:spcPct val="50000"/>
                </a:spcBef>
              </a:pPr>
              <a:r>
                <a:rPr lang="zh-CN" altLang="en-US" sz="1180" b="1" noProof="1" dirty="0">
                  <a:latin typeface="微软雅黑" panose="020B0503020204020204" charset="-122"/>
                  <a:ea typeface="微软雅黑" panose="020B0503020204020204" charset="-122"/>
                  <a:cs typeface="微软雅黑" panose="020B0503020204020204" charset="-122"/>
                </a:rPr>
                <a:t>应 急 预 案 </a:t>
              </a:r>
              <a:endParaRPr lang="zh-CN" altLang="en-US" sz="1180" b="1" noProof="1">
                <a:latin typeface="微软雅黑" panose="020B0503020204020204" charset="-122"/>
                <a:ea typeface="微软雅黑" panose="020B0503020204020204" charset="-122"/>
                <a:cs typeface="微软雅黑" panose="020B0503020204020204" charset="-122"/>
              </a:endParaRPr>
            </a:p>
          </p:txBody>
        </p:sp>
        <p:sp>
          <p:nvSpPr>
            <p:cNvPr id="167964" name="文本框 167963"/>
            <p:cNvSpPr txBox="1"/>
            <p:nvPr/>
          </p:nvSpPr>
          <p:spPr>
            <a:xfrm>
              <a:off x="9594" y="5787"/>
              <a:ext cx="355" cy="2280"/>
            </a:xfrm>
            <a:prstGeom prst="rect">
              <a:avLst/>
            </a:prstGeom>
            <a:solidFill>
              <a:schemeClr val="bg1"/>
            </a:solidFill>
            <a:ln w="9525" cap="flat" cmpd="sng">
              <a:solidFill>
                <a:srgbClr val="0000FF"/>
              </a:solidFill>
              <a:prstDash val="solid"/>
              <a:miter/>
              <a:headEnd type="none" w="med" len="med"/>
              <a:tailEnd type="none" w="med" len="med"/>
            </a:ln>
          </p:spPr>
          <p:txBody>
            <a:bodyPr vert="eaVert">
              <a:spAutoFit/>
            </a:bodyPr>
            <a:p>
              <a:pPr algn="ctr">
                <a:spcBef>
                  <a:spcPct val="50000"/>
                </a:spcBef>
              </a:pPr>
              <a:r>
                <a:rPr lang="zh-CN" altLang="en-US" sz="1180" b="1" noProof="1" dirty="0">
                  <a:latin typeface="微软雅黑" panose="020B0503020204020204" charset="-122"/>
                  <a:ea typeface="微软雅黑" panose="020B0503020204020204" charset="-122"/>
                  <a:cs typeface="微软雅黑" panose="020B0503020204020204" charset="-122"/>
                </a:rPr>
                <a:t>实 施 救 援</a:t>
              </a:r>
              <a:endParaRPr lang="zh-CN" altLang="en-US" sz="1180" b="1" noProof="1">
                <a:latin typeface="微软雅黑" panose="020B0503020204020204" charset="-122"/>
                <a:ea typeface="微软雅黑" panose="020B0503020204020204" charset="-122"/>
                <a:cs typeface="微软雅黑" panose="020B0503020204020204" charset="-122"/>
              </a:endParaRPr>
            </a:p>
          </p:txBody>
        </p:sp>
        <p:sp>
          <p:nvSpPr>
            <p:cNvPr id="167965" name="文本框 167964"/>
            <p:cNvSpPr txBox="1"/>
            <p:nvPr/>
          </p:nvSpPr>
          <p:spPr>
            <a:xfrm>
              <a:off x="10223" y="5787"/>
              <a:ext cx="355" cy="2280"/>
            </a:xfrm>
            <a:prstGeom prst="rect">
              <a:avLst/>
            </a:prstGeom>
            <a:solidFill>
              <a:schemeClr val="bg1"/>
            </a:solidFill>
            <a:ln w="9525" cap="flat" cmpd="sng">
              <a:solidFill>
                <a:srgbClr val="0000FF"/>
              </a:solidFill>
              <a:prstDash val="solid"/>
              <a:miter/>
              <a:headEnd type="none" w="med" len="med"/>
              <a:tailEnd type="none" w="med" len="med"/>
            </a:ln>
          </p:spPr>
          <p:txBody>
            <a:bodyPr vert="eaVert">
              <a:spAutoFit/>
            </a:bodyPr>
            <a:p>
              <a:pPr algn="ctr">
                <a:spcBef>
                  <a:spcPct val="50000"/>
                </a:spcBef>
              </a:pPr>
              <a:r>
                <a:rPr lang="zh-CN" altLang="en-US" sz="1180" b="1" noProof="1" dirty="0">
                  <a:latin typeface="微软雅黑" panose="020B0503020204020204" charset="-122"/>
                  <a:ea typeface="微软雅黑" panose="020B0503020204020204" charset="-122"/>
                  <a:cs typeface="微软雅黑" panose="020B0503020204020204" charset="-122"/>
                </a:rPr>
                <a:t>组 织 善 后</a:t>
              </a:r>
              <a:endParaRPr lang="zh-CN" altLang="en-US" sz="1180" b="1" noProof="1">
                <a:latin typeface="微软雅黑" panose="020B0503020204020204" charset="-122"/>
                <a:ea typeface="微软雅黑" panose="020B0503020204020204" charset="-122"/>
                <a:cs typeface="微软雅黑" panose="020B0503020204020204" charset="-122"/>
              </a:endParaRPr>
            </a:p>
          </p:txBody>
        </p:sp>
        <p:sp>
          <p:nvSpPr>
            <p:cNvPr id="167966" name="文本框 167965"/>
            <p:cNvSpPr txBox="1"/>
            <p:nvPr/>
          </p:nvSpPr>
          <p:spPr>
            <a:xfrm>
              <a:off x="11009" y="5787"/>
              <a:ext cx="355" cy="2280"/>
            </a:xfrm>
            <a:prstGeom prst="rect">
              <a:avLst/>
            </a:prstGeom>
            <a:solidFill>
              <a:schemeClr val="bg1"/>
            </a:solidFill>
            <a:ln w="9525" cap="flat" cmpd="sng">
              <a:solidFill>
                <a:srgbClr val="0000FF"/>
              </a:solidFill>
              <a:prstDash val="solid"/>
              <a:miter/>
              <a:headEnd type="none" w="med" len="med"/>
              <a:tailEnd type="none" w="med" len="med"/>
            </a:ln>
          </p:spPr>
          <p:txBody>
            <a:bodyPr vert="eaVert">
              <a:spAutoFit/>
            </a:bodyPr>
            <a:p>
              <a:pPr algn="ctr">
                <a:spcBef>
                  <a:spcPct val="50000"/>
                </a:spcBef>
              </a:pPr>
              <a:r>
                <a:rPr lang="zh-CN" altLang="en-US" sz="1180" b="1" noProof="1" dirty="0">
                  <a:latin typeface="微软雅黑" panose="020B0503020204020204" charset="-122"/>
                  <a:ea typeface="微软雅黑" panose="020B0503020204020204" charset="-122"/>
                  <a:cs typeface="微软雅黑" panose="020B0503020204020204" charset="-122"/>
                </a:rPr>
                <a:t>事 故 调 查</a:t>
              </a:r>
              <a:endParaRPr lang="zh-CN" altLang="en-US" sz="1180" b="1" noProof="1">
                <a:latin typeface="微软雅黑" panose="020B0503020204020204" charset="-122"/>
                <a:ea typeface="微软雅黑" panose="020B0503020204020204" charset="-122"/>
                <a:cs typeface="微软雅黑" panose="020B0503020204020204" charset="-122"/>
              </a:endParaRPr>
            </a:p>
          </p:txBody>
        </p:sp>
        <p:sp>
          <p:nvSpPr>
            <p:cNvPr id="167967" name="文本框 167966"/>
            <p:cNvSpPr txBox="1"/>
            <p:nvPr/>
          </p:nvSpPr>
          <p:spPr>
            <a:xfrm>
              <a:off x="11638" y="5787"/>
              <a:ext cx="355" cy="2280"/>
            </a:xfrm>
            <a:prstGeom prst="rect">
              <a:avLst/>
            </a:prstGeom>
            <a:solidFill>
              <a:schemeClr val="bg1"/>
            </a:solidFill>
            <a:ln w="9525" cap="flat" cmpd="sng">
              <a:solidFill>
                <a:srgbClr val="0000FF"/>
              </a:solidFill>
              <a:prstDash val="solid"/>
              <a:miter/>
              <a:headEnd type="none" w="med" len="med"/>
              <a:tailEnd type="none" w="med" len="med"/>
            </a:ln>
          </p:spPr>
          <p:txBody>
            <a:bodyPr vert="eaVert">
              <a:spAutoFit/>
            </a:bodyPr>
            <a:p>
              <a:pPr algn="ctr">
                <a:spcBef>
                  <a:spcPct val="50000"/>
                </a:spcBef>
              </a:pPr>
              <a:r>
                <a:rPr lang="zh-CN" altLang="en-US" sz="1180" b="1" noProof="1" dirty="0">
                  <a:latin typeface="微软雅黑" panose="020B0503020204020204" charset="-122"/>
                  <a:ea typeface="微软雅黑" panose="020B0503020204020204" charset="-122"/>
                  <a:cs typeface="微软雅黑" panose="020B0503020204020204" charset="-122"/>
                </a:rPr>
                <a:t>责 任 追 究 </a:t>
              </a:r>
              <a:endParaRPr lang="zh-CN" altLang="en-US" sz="1180" b="1" noProof="1">
                <a:latin typeface="微软雅黑" panose="020B0503020204020204" charset="-122"/>
                <a:ea typeface="微软雅黑" panose="020B0503020204020204" charset="-122"/>
                <a:cs typeface="微软雅黑" panose="020B0503020204020204" charset="-122"/>
              </a:endParaRPr>
            </a:p>
          </p:txBody>
        </p:sp>
        <p:sp>
          <p:nvSpPr>
            <p:cNvPr id="167968" name="文本框 167967"/>
            <p:cNvSpPr txBox="1"/>
            <p:nvPr/>
          </p:nvSpPr>
          <p:spPr>
            <a:xfrm>
              <a:off x="12267" y="5787"/>
              <a:ext cx="355" cy="2280"/>
            </a:xfrm>
            <a:prstGeom prst="rect">
              <a:avLst/>
            </a:prstGeom>
            <a:solidFill>
              <a:schemeClr val="bg1"/>
            </a:solidFill>
            <a:ln w="9525" cap="flat" cmpd="sng">
              <a:solidFill>
                <a:srgbClr val="0000FF"/>
              </a:solidFill>
              <a:prstDash val="solid"/>
              <a:miter/>
              <a:headEnd type="none" w="med" len="med"/>
              <a:tailEnd type="none" w="med" len="med"/>
            </a:ln>
          </p:spPr>
          <p:txBody>
            <a:bodyPr vert="eaVert">
              <a:spAutoFit/>
            </a:bodyPr>
            <a:p>
              <a:pPr algn="ctr">
                <a:spcBef>
                  <a:spcPct val="50000"/>
                </a:spcBef>
              </a:pPr>
              <a:r>
                <a:rPr lang="zh-CN" altLang="en-US" sz="1180" b="1" noProof="1" dirty="0">
                  <a:latin typeface="微软雅黑" panose="020B0503020204020204" charset="-122"/>
                  <a:ea typeface="微软雅黑" panose="020B0503020204020204" charset="-122"/>
                  <a:cs typeface="微软雅黑" panose="020B0503020204020204" charset="-122"/>
                </a:rPr>
                <a:t>统 计 报 告</a:t>
              </a:r>
              <a:endParaRPr lang="zh-CN" altLang="en-US" sz="1180" b="1" noProof="1">
                <a:latin typeface="微软雅黑" panose="020B0503020204020204" charset="-122"/>
                <a:ea typeface="微软雅黑" panose="020B0503020204020204" charset="-122"/>
                <a:cs typeface="微软雅黑" panose="020B0503020204020204" charset="-122"/>
              </a:endParaRPr>
            </a:p>
          </p:txBody>
        </p:sp>
        <p:sp>
          <p:nvSpPr>
            <p:cNvPr id="167969" name="文本框 167968"/>
            <p:cNvSpPr txBox="1"/>
            <p:nvPr/>
          </p:nvSpPr>
          <p:spPr>
            <a:xfrm>
              <a:off x="12896" y="5787"/>
              <a:ext cx="355" cy="2280"/>
            </a:xfrm>
            <a:prstGeom prst="rect">
              <a:avLst/>
            </a:prstGeom>
            <a:solidFill>
              <a:schemeClr val="bg1"/>
            </a:solidFill>
            <a:ln w="9525" cap="flat" cmpd="sng">
              <a:solidFill>
                <a:srgbClr val="0000FF"/>
              </a:solidFill>
              <a:prstDash val="solid"/>
              <a:miter/>
              <a:headEnd type="none" w="med" len="med"/>
              <a:tailEnd type="none" w="med" len="med"/>
            </a:ln>
          </p:spPr>
          <p:txBody>
            <a:bodyPr vert="eaVert">
              <a:spAutoFit/>
            </a:bodyPr>
            <a:p>
              <a:pPr algn="ctr">
                <a:spcBef>
                  <a:spcPct val="50000"/>
                </a:spcBef>
              </a:pPr>
              <a:r>
                <a:rPr lang="zh-CN" altLang="en-US" sz="1180" b="1" noProof="1" dirty="0">
                  <a:latin typeface="微软雅黑" panose="020B0503020204020204" charset="-122"/>
                  <a:ea typeface="微软雅黑" panose="020B0503020204020204" charset="-122"/>
                  <a:cs typeface="微软雅黑" panose="020B0503020204020204" charset="-122"/>
                </a:rPr>
                <a:t>监 督 举 报</a:t>
              </a:r>
              <a:endParaRPr lang="zh-CN" altLang="en-US" sz="1180" b="1" noProof="1">
                <a:latin typeface="微软雅黑" panose="020B0503020204020204" charset="-122"/>
                <a:ea typeface="微软雅黑" panose="020B0503020204020204" charset="-122"/>
                <a:cs typeface="微软雅黑" panose="020B0503020204020204" charset="-122"/>
              </a:endParaRPr>
            </a:p>
          </p:txBody>
        </p:sp>
        <p:sp>
          <p:nvSpPr>
            <p:cNvPr id="111647" name="直接连接符 167969"/>
            <p:cNvSpPr/>
            <p:nvPr/>
          </p:nvSpPr>
          <p:spPr>
            <a:xfrm>
              <a:off x="8296" y="5315"/>
              <a:ext cx="2201" cy="1"/>
            </a:xfrm>
            <a:prstGeom prst="line">
              <a:avLst/>
            </a:prstGeom>
            <a:ln w="9525" cap="flat" cmpd="sng">
              <a:solidFill>
                <a:schemeClr val="tx1"/>
              </a:solidFill>
              <a:prstDash val="solid"/>
              <a:round/>
              <a:headEnd type="none" w="med" len="med"/>
              <a:tailEnd type="none" w="med" len="med"/>
            </a:ln>
          </p:spPr>
        </p:sp>
        <p:sp>
          <p:nvSpPr>
            <p:cNvPr id="111648" name="直接连接符 167970"/>
            <p:cNvSpPr/>
            <p:nvPr/>
          </p:nvSpPr>
          <p:spPr>
            <a:xfrm>
              <a:off x="8296" y="5315"/>
              <a:ext cx="1" cy="471"/>
            </a:xfrm>
            <a:prstGeom prst="line">
              <a:avLst/>
            </a:prstGeom>
            <a:ln w="9525" cap="flat" cmpd="sng">
              <a:solidFill>
                <a:schemeClr val="tx1"/>
              </a:solidFill>
              <a:prstDash val="solid"/>
              <a:round/>
              <a:headEnd type="none" w="med" len="med"/>
              <a:tailEnd type="none" w="med" len="med"/>
            </a:ln>
          </p:spPr>
        </p:sp>
        <p:sp>
          <p:nvSpPr>
            <p:cNvPr id="111649" name="直接连接符 167971"/>
            <p:cNvSpPr/>
            <p:nvPr/>
          </p:nvSpPr>
          <p:spPr>
            <a:xfrm>
              <a:off x="9004" y="5315"/>
              <a:ext cx="1" cy="471"/>
            </a:xfrm>
            <a:prstGeom prst="line">
              <a:avLst/>
            </a:prstGeom>
            <a:ln w="9525" cap="flat" cmpd="sng">
              <a:solidFill>
                <a:schemeClr val="tx1"/>
              </a:solidFill>
              <a:prstDash val="solid"/>
              <a:round/>
              <a:headEnd type="none" w="med" len="med"/>
              <a:tailEnd type="none" w="med" len="med"/>
            </a:ln>
          </p:spPr>
        </p:sp>
        <p:sp>
          <p:nvSpPr>
            <p:cNvPr id="111650" name="直接连接符 167972"/>
            <p:cNvSpPr/>
            <p:nvPr/>
          </p:nvSpPr>
          <p:spPr>
            <a:xfrm>
              <a:off x="9712" y="5315"/>
              <a:ext cx="1" cy="471"/>
            </a:xfrm>
            <a:prstGeom prst="line">
              <a:avLst/>
            </a:prstGeom>
            <a:ln w="9525" cap="flat" cmpd="sng">
              <a:solidFill>
                <a:schemeClr val="tx1"/>
              </a:solidFill>
              <a:prstDash val="solid"/>
              <a:round/>
              <a:headEnd type="none" w="med" len="med"/>
              <a:tailEnd type="none" w="med" len="med"/>
            </a:ln>
          </p:spPr>
        </p:sp>
        <p:sp>
          <p:nvSpPr>
            <p:cNvPr id="111651" name="直接连接符 167973"/>
            <p:cNvSpPr/>
            <p:nvPr/>
          </p:nvSpPr>
          <p:spPr>
            <a:xfrm>
              <a:off x="10498" y="5315"/>
              <a:ext cx="1" cy="471"/>
            </a:xfrm>
            <a:prstGeom prst="line">
              <a:avLst/>
            </a:prstGeom>
            <a:ln w="9525" cap="flat" cmpd="sng">
              <a:solidFill>
                <a:schemeClr val="tx1"/>
              </a:solidFill>
              <a:prstDash val="solid"/>
              <a:round/>
              <a:headEnd type="none" w="med" len="med"/>
              <a:tailEnd type="none" w="med" len="med"/>
            </a:ln>
          </p:spPr>
        </p:sp>
        <p:sp>
          <p:nvSpPr>
            <p:cNvPr id="111652" name="直接连接符 167974"/>
            <p:cNvSpPr/>
            <p:nvPr/>
          </p:nvSpPr>
          <p:spPr>
            <a:xfrm>
              <a:off x="11127" y="5315"/>
              <a:ext cx="1965" cy="1"/>
            </a:xfrm>
            <a:prstGeom prst="line">
              <a:avLst/>
            </a:prstGeom>
            <a:ln w="9525" cap="flat" cmpd="sng">
              <a:solidFill>
                <a:schemeClr val="tx1"/>
              </a:solidFill>
              <a:prstDash val="solid"/>
              <a:round/>
              <a:headEnd type="none" w="med" len="med"/>
              <a:tailEnd type="none" w="med" len="med"/>
            </a:ln>
          </p:spPr>
        </p:sp>
        <p:sp>
          <p:nvSpPr>
            <p:cNvPr id="111653" name="直接连接符 167975"/>
            <p:cNvSpPr/>
            <p:nvPr/>
          </p:nvSpPr>
          <p:spPr>
            <a:xfrm>
              <a:off x="11127" y="5315"/>
              <a:ext cx="1" cy="471"/>
            </a:xfrm>
            <a:prstGeom prst="line">
              <a:avLst/>
            </a:prstGeom>
            <a:ln w="9525" cap="flat" cmpd="sng">
              <a:solidFill>
                <a:schemeClr val="tx1"/>
              </a:solidFill>
              <a:prstDash val="solid"/>
              <a:round/>
              <a:headEnd type="none" w="med" len="med"/>
              <a:tailEnd type="none" w="med" len="med"/>
            </a:ln>
          </p:spPr>
        </p:sp>
        <p:sp>
          <p:nvSpPr>
            <p:cNvPr id="111654" name="直接连接符 167976"/>
            <p:cNvSpPr/>
            <p:nvPr/>
          </p:nvSpPr>
          <p:spPr>
            <a:xfrm>
              <a:off x="13092" y="5315"/>
              <a:ext cx="1" cy="471"/>
            </a:xfrm>
            <a:prstGeom prst="line">
              <a:avLst/>
            </a:prstGeom>
            <a:ln w="9525" cap="flat" cmpd="sng">
              <a:solidFill>
                <a:schemeClr val="tx1"/>
              </a:solidFill>
              <a:prstDash val="solid"/>
              <a:round/>
              <a:headEnd type="none" w="med" len="med"/>
              <a:tailEnd type="none" w="med" len="med"/>
            </a:ln>
          </p:spPr>
        </p:sp>
        <p:sp>
          <p:nvSpPr>
            <p:cNvPr id="111655" name="直接连接符 167977"/>
            <p:cNvSpPr/>
            <p:nvPr/>
          </p:nvSpPr>
          <p:spPr>
            <a:xfrm>
              <a:off x="11756" y="5315"/>
              <a:ext cx="1" cy="471"/>
            </a:xfrm>
            <a:prstGeom prst="line">
              <a:avLst/>
            </a:prstGeom>
            <a:ln w="9525" cap="flat" cmpd="sng">
              <a:solidFill>
                <a:schemeClr val="tx1"/>
              </a:solidFill>
              <a:prstDash val="solid"/>
              <a:round/>
              <a:headEnd type="none" w="med" len="med"/>
              <a:tailEnd type="none" w="med" len="med"/>
            </a:ln>
          </p:spPr>
        </p:sp>
        <p:sp>
          <p:nvSpPr>
            <p:cNvPr id="111656" name="直接连接符 167978"/>
            <p:cNvSpPr/>
            <p:nvPr/>
          </p:nvSpPr>
          <p:spPr>
            <a:xfrm>
              <a:off x="12385" y="5315"/>
              <a:ext cx="1" cy="471"/>
            </a:xfrm>
            <a:prstGeom prst="line">
              <a:avLst/>
            </a:prstGeom>
            <a:ln w="9525" cap="flat" cmpd="sng">
              <a:solidFill>
                <a:schemeClr val="tx1"/>
              </a:solidFill>
              <a:prstDash val="solid"/>
              <a:round/>
              <a:headEnd type="none" w="med" len="med"/>
              <a:tailEnd type="none" w="med" len="med"/>
            </a:ln>
          </p:spPr>
        </p:sp>
        <p:sp>
          <p:nvSpPr>
            <p:cNvPr id="111657" name="直接连接符 167979"/>
            <p:cNvSpPr/>
            <p:nvPr/>
          </p:nvSpPr>
          <p:spPr>
            <a:xfrm>
              <a:off x="6331" y="4136"/>
              <a:ext cx="5818" cy="1"/>
            </a:xfrm>
            <a:prstGeom prst="line">
              <a:avLst/>
            </a:prstGeom>
            <a:ln w="28575" cap="flat" cmpd="sng">
              <a:solidFill>
                <a:schemeClr val="tx1"/>
              </a:solidFill>
              <a:prstDash val="solid"/>
              <a:round/>
              <a:headEnd type="none" w="med" len="med"/>
              <a:tailEnd type="none" w="med" len="med"/>
            </a:ln>
          </p:spPr>
        </p:sp>
        <p:sp>
          <p:nvSpPr>
            <p:cNvPr id="111658" name="直接连接符 167980"/>
            <p:cNvSpPr/>
            <p:nvPr/>
          </p:nvSpPr>
          <p:spPr>
            <a:xfrm>
              <a:off x="12149" y="4136"/>
              <a:ext cx="1" cy="314"/>
            </a:xfrm>
            <a:prstGeom prst="line">
              <a:avLst/>
            </a:prstGeom>
            <a:ln w="28575" cap="flat" cmpd="sng">
              <a:solidFill>
                <a:schemeClr val="tx1"/>
              </a:solidFill>
              <a:prstDash val="solid"/>
              <a:round/>
              <a:headEnd type="none" w="med" len="med"/>
              <a:tailEnd type="triangle" w="med" len="med"/>
            </a:ln>
          </p:spPr>
        </p:sp>
        <p:sp>
          <p:nvSpPr>
            <p:cNvPr id="111659" name="直接连接符 167981"/>
            <p:cNvSpPr/>
            <p:nvPr/>
          </p:nvSpPr>
          <p:spPr>
            <a:xfrm>
              <a:off x="6331" y="4136"/>
              <a:ext cx="1" cy="314"/>
            </a:xfrm>
            <a:prstGeom prst="line">
              <a:avLst/>
            </a:prstGeom>
            <a:ln w="28575" cap="flat" cmpd="sng">
              <a:solidFill>
                <a:schemeClr val="tx1"/>
              </a:solidFill>
              <a:prstDash val="solid"/>
              <a:round/>
              <a:headEnd type="none" w="med" len="med"/>
              <a:tailEnd type="triangle" w="med" len="med"/>
            </a:ln>
          </p:spPr>
        </p:sp>
        <p:sp>
          <p:nvSpPr>
            <p:cNvPr id="167983" name="文本框 167982"/>
            <p:cNvSpPr txBox="1"/>
            <p:nvPr/>
          </p:nvSpPr>
          <p:spPr>
            <a:xfrm>
              <a:off x="5466" y="8303"/>
              <a:ext cx="1808" cy="285"/>
            </a:xfrm>
            <a:prstGeom prst="rect">
              <a:avLst/>
            </a:prstGeom>
            <a:noFill/>
            <a:ln w="19050" cap="flat" cmpd="sng">
              <a:solidFill>
                <a:schemeClr val="tx1"/>
              </a:solidFill>
              <a:prstDash val="solid"/>
              <a:miter/>
              <a:headEnd type="none" w="med" len="med"/>
              <a:tailEnd type="none" w="med" len="med"/>
            </a:ln>
          </p:spPr>
          <p:txBody>
            <a:bodyPr lIns="0" tIns="0" rIns="0" bIns="0">
              <a:spAutoFit/>
            </a:bodyPr>
            <a:p>
              <a:pPr algn="ctr">
                <a:spcBef>
                  <a:spcPct val="50000"/>
                </a:spcBef>
              </a:pPr>
              <a:r>
                <a:rPr lang="zh-CN" altLang="en-US" sz="1180" b="1" noProof="1" dirty="0">
                  <a:latin typeface="微软雅黑" panose="020B0503020204020204" charset="-122"/>
                  <a:ea typeface="微软雅黑" panose="020B0503020204020204" charset="-122"/>
                  <a:cs typeface="微软雅黑" panose="020B0503020204020204" charset="-122"/>
                </a:rPr>
                <a:t>上游</a:t>
              </a:r>
              <a:endParaRPr lang="zh-CN" altLang="en-US" sz="1180" b="1" noProof="1">
                <a:latin typeface="微软雅黑" panose="020B0503020204020204" charset="-122"/>
                <a:ea typeface="微软雅黑" panose="020B0503020204020204" charset="-122"/>
                <a:cs typeface="微软雅黑" panose="020B0503020204020204" charset="-122"/>
              </a:endParaRPr>
            </a:p>
          </p:txBody>
        </p:sp>
        <p:sp>
          <p:nvSpPr>
            <p:cNvPr id="167984" name="文本框 167983"/>
            <p:cNvSpPr txBox="1"/>
            <p:nvPr/>
          </p:nvSpPr>
          <p:spPr>
            <a:xfrm>
              <a:off x="8454" y="8303"/>
              <a:ext cx="1808" cy="285"/>
            </a:xfrm>
            <a:prstGeom prst="rect">
              <a:avLst/>
            </a:prstGeom>
            <a:noFill/>
            <a:ln w="19050" cap="flat" cmpd="sng">
              <a:solidFill>
                <a:schemeClr val="tx1"/>
              </a:solidFill>
              <a:prstDash val="solid"/>
              <a:miter/>
              <a:headEnd type="none" w="med" len="med"/>
              <a:tailEnd type="none" w="med" len="med"/>
            </a:ln>
          </p:spPr>
          <p:txBody>
            <a:bodyPr lIns="0" tIns="0" rIns="0" bIns="0">
              <a:spAutoFit/>
            </a:bodyPr>
            <a:p>
              <a:pPr algn="ctr">
                <a:spcBef>
                  <a:spcPct val="50000"/>
                </a:spcBef>
              </a:pPr>
              <a:r>
                <a:rPr lang="zh-CN" altLang="en-US" sz="1180" b="1" noProof="1" dirty="0">
                  <a:latin typeface="微软雅黑" panose="020B0503020204020204" charset="-122"/>
                  <a:ea typeface="微软雅黑" panose="020B0503020204020204" charset="-122"/>
                  <a:cs typeface="微软雅黑" panose="020B0503020204020204" charset="-122"/>
                </a:rPr>
                <a:t>中游</a:t>
              </a:r>
              <a:endParaRPr lang="zh-CN" altLang="en-US" sz="1180" b="1" noProof="1">
                <a:latin typeface="微软雅黑" panose="020B0503020204020204" charset="-122"/>
                <a:ea typeface="微软雅黑" panose="020B0503020204020204" charset="-122"/>
                <a:cs typeface="微软雅黑" panose="020B0503020204020204" charset="-122"/>
              </a:endParaRPr>
            </a:p>
          </p:txBody>
        </p:sp>
        <p:sp>
          <p:nvSpPr>
            <p:cNvPr id="167985" name="文本框 167984"/>
            <p:cNvSpPr txBox="1"/>
            <p:nvPr/>
          </p:nvSpPr>
          <p:spPr>
            <a:xfrm>
              <a:off x="11049" y="8303"/>
              <a:ext cx="1808" cy="285"/>
            </a:xfrm>
            <a:prstGeom prst="rect">
              <a:avLst/>
            </a:prstGeom>
            <a:noFill/>
            <a:ln w="19050" cap="flat" cmpd="sng">
              <a:solidFill>
                <a:schemeClr val="tx1"/>
              </a:solidFill>
              <a:prstDash val="solid"/>
              <a:miter/>
              <a:headEnd type="none" w="med" len="med"/>
              <a:tailEnd type="none" w="med" len="med"/>
            </a:ln>
          </p:spPr>
          <p:txBody>
            <a:bodyPr lIns="0" tIns="0" rIns="0" bIns="0">
              <a:spAutoFit/>
            </a:bodyPr>
            <a:p>
              <a:pPr algn="ctr">
                <a:spcBef>
                  <a:spcPct val="50000"/>
                </a:spcBef>
              </a:pPr>
              <a:r>
                <a:rPr lang="zh-CN" altLang="en-US" sz="1180" b="1" noProof="1" dirty="0">
                  <a:latin typeface="微软雅黑" panose="020B0503020204020204" charset="-122"/>
                  <a:ea typeface="微软雅黑" panose="020B0503020204020204" charset="-122"/>
                  <a:cs typeface="微软雅黑" panose="020B0503020204020204" charset="-122"/>
                </a:rPr>
                <a:t>下游</a:t>
              </a:r>
              <a:endParaRPr lang="zh-CN" altLang="en-US" sz="1180" b="1" noProof="1">
                <a:latin typeface="微软雅黑" panose="020B0503020204020204" charset="-122"/>
                <a:ea typeface="微软雅黑" panose="020B0503020204020204" charset="-122"/>
                <a:cs typeface="微软雅黑" panose="020B0503020204020204" charset="-122"/>
              </a:endParaRPr>
            </a:p>
          </p:txBody>
        </p:sp>
        <p:sp>
          <p:nvSpPr>
            <p:cNvPr id="167986" name="矩形 167985"/>
            <p:cNvSpPr/>
            <p:nvPr/>
          </p:nvSpPr>
          <p:spPr>
            <a:xfrm>
              <a:off x="6701" y="2501"/>
              <a:ext cx="4161" cy="652"/>
            </a:xfrm>
            <a:prstGeom prst="rect">
              <a:avLst/>
            </a:prstGeom>
            <a:noFill/>
            <a:ln w="9525">
              <a:noFill/>
            </a:ln>
          </p:spPr>
          <p:txBody>
            <a:bodyPr>
              <a:spAutoFit/>
            </a:bodyPr>
            <a:p>
              <a:pPr fontAlgn="base"/>
              <a:r>
                <a:rPr lang="zh-CN" altLang="en-US" sz="2095" b="1" strike="noStrike" noProof="1" dirty="0">
                  <a:solidFill>
                    <a:srgbClr val="FF0000"/>
                  </a:solidFill>
                  <a:latin typeface="微软雅黑" panose="020B0503020204020204" charset="-122"/>
                  <a:ea typeface="微软雅黑" panose="020B0503020204020204" charset="-122"/>
                  <a:cs typeface="微软雅黑" panose="020B0503020204020204" charset="-122"/>
                </a:rPr>
                <a:t>以事故控制为中心</a:t>
              </a:r>
              <a:endParaRPr lang="zh-CN" altLang="en-US" sz="2095" b="1" strike="noStrike" noProof="1">
                <a:solidFill>
                  <a:srgbClr val="FF0000"/>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0466" name="标题 190465"/>
          <p:cNvSpPr>
            <a:spLocks noGrp="1"/>
          </p:cNvSpPr>
          <p:nvPr>
            <p:ph type="title" idx="4294967295"/>
          </p:nvPr>
        </p:nvSpPr>
        <p:spPr>
          <a:xfrm>
            <a:off x="592138" y="39688"/>
            <a:ext cx="7170738" cy="519113"/>
          </a:xfrm>
          <a:prstGeom prst="rect">
            <a:avLst/>
          </a:prstGeom>
        </p:spPr>
        <p:txBody>
          <a:bodyPr lIns="59906" tIns="29954" rIns="59906" bIns="29954" anchor="ctr"/>
          <a:p>
            <a:pPr marL="0" marR="0" indent="0" algn="l" defTabSz="914400" rtl="0" eaLnBrk="1" fontAlgn="auto" latinLnBrk="0" hangingPunct="1">
              <a:lnSpc>
                <a:spcPct val="100000"/>
              </a:lnSpc>
              <a:spcBef>
                <a:spcPct val="0"/>
              </a:spcBef>
              <a:spcAft>
                <a:spcPct val="0"/>
              </a:spcAft>
              <a:buClrTx/>
              <a:buSzTx/>
              <a:buFontTx/>
              <a:buNone/>
            </a:pPr>
            <a:r>
              <a:rPr kumimoji="0" lang="zh-CN" altLang="en-US" sz="2885" b="1" i="0" u="none" strike="noStrike" kern="1200" cap="none" spc="200" normalizeH="0" baseline="0" noProof="1" dirty="0">
                <a:solidFill>
                  <a:schemeClr val="tx1"/>
                </a:solidFill>
                <a:uFillTx/>
                <a:latin typeface="+mj-lt"/>
                <a:ea typeface="+mj-ea"/>
                <a:cs typeface="+mj-cs"/>
              </a:rPr>
              <a:t>法律法规对企业安全生产工作的要求</a:t>
            </a:r>
            <a:endParaRPr kumimoji="0" lang="zh-CN" altLang="en-US" sz="2885" b="1" i="0" u="none" strike="noStrike" kern="1200" cap="none" spc="200" normalizeH="0" baseline="0" noProof="1" dirty="0">
              <a:solidFill>
                <a:schemeClr val="tx1"/>
              </a:solidFill>
              <a:uFillTx/>
              <a:latin typeface="+mj-lt"/>
              <a:ea typeface="+mj-ea"/>
              <a:cs typeface="+mj-cs"/>
            </a:endParaRPr>
          </a:p>
        </p:txBody>
      </p:sp>
      <p:sp>
        <p:nvSpPr>
          <p:cNvPr id="190468" name="矩形 190467"/>
          <p:cNvSpPr/>
          <p:nvPr/>
        </p:nvSpPr>
        <p:spPr>
          <a:xfrm>
            <a:off x="1849438" y="1589088"/>
            <a:ext cx="8382000" cy="2332038"/>
          </a:xfrm>
          <a:prstGeom prst="rect">
            <a:avLst/>
          </a:prstGeom>
          <a:noFill/>
          <a:ln w="9525">
            <a:noFill/>
          </a:ln>
        </p:spPr>
        <p:txBody>
          <a:bodyPr wrap="square" lIns="91434" tIns="45716" rIns="91434" bIns="45716">
            <a:spAutoFit/>
          </a:bodyPr>
          <a:p>
            <a:pPr defTabSz="1395730" fontAlgn="base">
              <a:lnSpc>
                <a:spcPct val="200000"/>
              </a:lnSpc>
            </a:pPr>
            <a:r>
              <a:rPr lang="zh-CN" altLang="en-US" sz="2425" b="1" strike="noStrike" noProof="1" dirty="0">
                <a:latin typeface="微软雅黑" panose="020B0503020204020204" charset="-122"/>
                <a:ea typeface="微软雅黑" panose="020B0503020204020204" charset="-122"/>
                <a:cs typeface="微软雅黑" panose="020B0503020204020204" charset="-122"/>
              </a:rPr>
              <a:t>背景</a:t>
            </a:r>
            <a:endParaRPr lang="zh-CN" altLang="en-US" sz="2425" b="1" strike="noStrike" noProof="1" dirty="0">
              <a:latin typeface="微软雅黑" panose="020B0503020204020204" charset="-122"/>
              <a:ea typeface="微软雅黑" panose="020B0503020204020204" charset="-122"/>
              <a:cs typeface="微软雅黑" panose="020B0503020204020204" charset="-122"/>
            </a:endParaRPr>
          </a:p>
          <a:p>
            <a:pPr defTabSz="1395730" fontAlgn="base">
              <a:lnSpc>
                <a:spcPct val="200000"/>
              </a:lnSpc>
            </a:pPr>
            <a:r>
              <a:rPr lang="zh-CN" altLang="en-US" sz="2425" b="1" strike="noStrike" noProof="1" dirty="0">
                <a:latin typeface="微软雅黑" panose="020B0503020204020204" charset="-122"/>
                <a:ea typeface="微软雅黑" panose="020B0503020204020204" charset="-122"/>
                <a:cs typeface="微软雅黑" panose="020B0503020204020204" charset="-122"/>
              </a:rPr>
              <a:t>安全生产法律体系基本框架</a:t>
            </a:r>
            <a:endParaRPr lang="zh-CN" altLang="en-US" sz="2425" b="1" strike="noStrike" noProof="1">
              <a:latin typeface="微软雅黑" panose="020B0503020204020204" charset="-122"/>
              <a:ea typeface="微软雅黑" panose="020B0503020204020204" charset="-122"/>
              <a:cs typeface="微软雅黑" panose="020B0503020204020204" charset="-122"/>
            </a:endParaRPr>
          </a:p>
          <a:p>
            <a:pPr defTabSz="1395730" fontAlgn="base">
              <a:lnSpc>
                <a:spcPct val="200000"/>
              </a:lnSpc>
            </a:pPr>
            <a:r>
              <a:rPr lang="zh-CN" altLang="en-US" sz="2425" b="1" strike="noStrike" noProof="1" dirty="0">
                <a:latin typeface="微软雅黑" panose="020B0503020204020204" charset="-122"/>
                <a:ea typeface="微软雅黑" panose="020B0503020204020204" charset="-122"/>
                <a:cs typeface="微软雅黑" panose="020B0503020204020204" charset="-122"/>
              </a:rPr>
              <a:t>安全生产法律</a:t>
            </a:r>
            <a:r>
              <a:rPr lang="en-US" altLang="zh-CN" sz="2425" b="1" strike="noStrike" noProof="1" dirty="0">
                <a:latin typeface="微软雅黑" panose="020B0503020204020204" charset="-122"/>
                <a:ea typeface="微软雅黑" panose="020B0503020204020204" charset="-122"/>
                <a:cs typeface="微软雅黑" panose="020B0503020204020204" charset="-122"/>
              </a:rPr>
              <a:t>《</a:t>
            </a:r>
            <a:r>
              <a:rPr lang="zh-CN" altLang="en-US" sz="2425" b="1" strike="noStrike" noProof="1" dirty="0">
                <a:latin typeface="微软雅黑" panose="020B0503020204020204" charset="-122"/>
                <a:ea typeface="微软雅黑" panose="020B0503020204020204" charset="-122"/>
                <a:cs typeface="微软雅黑" panose="020B0503020204020204" charset="-122"/>
              </a:rPr>
              <a:t>安全生产法</a:t>
            </a:r>
            <a:r>
              <a:rPr lang="en-US" altLang="zh-CN" sz="2425" b="1" strike="noStrike" noProof="1" dirty="0">
                <a:latin typeface="微软雅黑" panose="020B0503020204020204" charset="-122"/>
                <a:ea typeface="微软雅黑" panose="020B0503020204020204" charset="-122"/>
                <a:cs typeface="微软雅黑" panose="020B0503020204020204" charset="-122"/>
              </a:rPr>
              <a:t>》</a:t>
            </a:r>
            <a:r>
              <a:rPr lang="zh-CN" altLang="en-US" sz="2425" b="1" strike="noStrike" noProof="1" dirty="0">
                <a:latin typeface="微软雅黑" panose="020B0503020204020204" charset="-122"/>
                <a:ea typeface="微软雅黑" panose="020B0503020204020204" charset="-122"/>
                <a:cs typeface="微软雅黑" panose="020B0503020204020204" charset="-122"/>
              </a:rPr>
              <a:t>对企业责任的基本要求</a:t>
            </a:r>
            <a:endParaRPr lang="zh-CN" altLang="en-US" sz="2425" b="1" strike="noStrike" noProof="1">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43" name="文本框 163842"/>
          <p:cNvSpPr txBox="1"/>
          <p:nvPr/>
        </p:nvSpPr>
        <p:spPr>
          <a:xfrm>
            <a:off x="795338" y="-4762"/>
            <a:ext cx="915988" cy="622300"/>
          </a:xfrm>
          <a:prstGeom prst="rect">
            <a:avLst/>
          </a:prstGeom>
          <a:noFill/>
          <a:ln w="9525">
            <a:noFill/>
          </a:ln>
        </p:spPr>
        <p:txBody>
          <a:bodyPr wrap="none" lIns="91434" tIns="45716" rIns="91434" bIns="45716" anchor="ctr">
            <a:spAutoFit/>
          </a:bodyPr>
          <a:p>
            <a:pPr defTabSz="1395730">
              <a:lnSpc>
                <a:spcPct val="120000"/>
              </a:lnSpc>
            </a:pPr>
            <a:r>
              <a:rPr lang="zh-CN" altLang="en-US" sz="2885" noProof="1" dirty="0">
                <a:solidFill>
                  <a:srgbClr val="5B161B"/>
                </a:solidFill>
                <a:latin typeface="微软雅黑" panose="020B0503020204020204" charset="-122"/>
                <a:ea typeface="微软雅黑" panose="020B0503020204020204" charset="-122"/>
                <a:cs typeface="微软雅黑" panose="020B0503020204020204" charset="-122"/>
              </a:rPr>
              <a:t>背景</a:t>
            </a:r>
            <a:endParaRPr lang="zh-CN" altLang="en-US" sz="2885" noProof="1" dirty="0">
              <a:solidFill>
                <a:srgbClr val="5B161B"/>
              </a:solidFill>
              <a:latin typeface="微软雅黑" panose="020B0503020204020204" charset="-122"/>
              <a:ea typeface="微软雅黑" panose="020B0503020204020204" charset="-122"/>
              <a:cs typeface="微软雅黑" panose="020B0503020204020204" charset="-122"/>
            </a:endParaRPr>
          </a:p>
        </p:txBody>
      </p:sp>
      <p:grpSp>
        <p:nvGrpSpPr>
          <p:cNvPr id="113666" name="组合 1"/>
          <p:cNvGrpSpPr/>
          <p:nvPr/>
        </p:nvGrpSpPr>
        <p:grpSpPr>
          <a:xfrm>
            <a:off x="163513" y="1587500"/>
            <a:ext cx="12133262" cy="3641725"/>
            <a:chOff x="2912" y="2501"/>
            <a:chExt cx="13199" cy="5735"/>
          </a:xfrm>
        </p:grpSpPr>
        <p:sp>
          <p:nvSpPr>
            <p:cNvPr id="163842" name="文本框 163841"/>
            <p:cNvSpPr txBox="1"/>
            <p:nvPr/>
          </p:nvSpPr>
          <p:spPr>
            <a:xfrm>
              <a:off x="3120" y="5554"/>
              <a:ext cx="12599" cy="847"/>
            </a:xfrm>
            <a:prstGeom prst="rect">
              <a:avLst/>
            </a:prstGeom>
            <a:noFill/>
            <a:ln w="9525">
              <a:noFill/>
            </a:ln>
          </p:spPr>
          <p:txBody>
            <a:bodyPr lIns="91434" tIns="45716" rIns="91434" bIns="45716">
              <a:spAutoFit/>
            </a:bodyPr>
            <a:p>
              <a:pPr algn="ctr" defTabSz="1395730">
                <a:lnSpc>
                  <a:spcPct val="120000"/>
                </a:lnSpc>
              </a:pPr>
              <a:endParaRPr sz="2425" noProof="1" dirty="0">
                <a:solidFill>
                  <a:srgbClr val="339933"/>
                </a:solidFill>
                <a:latin typeface="微软雅黑" panose="020B0503020204020204" charset="-122"/>
                <a:ea typeface="微软雅黑" panose="020B0503020204020204" charset="-122"/>
                <a:cs typeface="微软雅黑" panose="020B0503020204020204" charset="-122"/>
              </a:endParaRPr>
            </a:p>
          </p:txBody>
        </p:sp>
        <p:sp>
          <p:nvSpPr>
            <p:cNvPr id="163844" name="矩形 163843"/>
            <p:cNvSpPr/>
            <p:nvPr/>
          </p:nvSpPr>
          <p:spPr>
            <a:xfrm>
              <a:off x="2912" y="2501"/>
              <a:ext cx="13199" cy="4734"/>
            </a:xfrm>
            <a:prstGeom prst="rect">
              <a:avLst/>
            </a:prstGeom>
            <a:noFill/>
            <a:ln w="9525">
              <a:noFill/>
            </a:ln>
          </p:spPr>
          <p:txBody>
            <a:bodyPr lIns="91434" tIns="45716" rIns="91434" bIns="45716">
              <a:spAutoFit/>
            </a:bodyPr>
            <a:p>
              <a:pPr marL="1009650" indent="-1009650" defTabSz="1395730" fontAlgn="base">
                <a:lnSpc>
                  <a:spcPct val="130000"/>
                </a:lnSpc>
                <a:buBlip>
                  <a:blip r:embed="rId1"/>
                </a:buBlip>
              </a:pPr>
              <a:r>
                <a:rPr lang="zh-CN" altLang="en-US" sz="2425" b="1" strike="noStrike" noProof="1" dirty="0">
                  <a:solidFill>
                    <a:srgbClr val="0000FF"/>
                  </a:solidFill>
                  <a:latin typeface="微软雅黑" panose="020B0503020204020204" charset="-122"/>
                  <a:ea typeface="微软雅黑" panose="020B0503020204020204" charset="-122"/>
                  <a:cs typeface="微软雅黑" panose="020B0503020204020204" charset="-122"/>
                </a:rPr>
                <a:t>生产的规模化、自动化、复杂化</a:t>
              </a:r>
              <a:endParaRPr lang="zh-CN" altLang="en-US" sz="2425" b="1" strike="noStrike" noProof="1" dirty="0">
                <a:solidFill>
                  <a:srgbClr val="0000FF"/>
                </a:solidFill>
                <a:latin typeface="微软雅黑" panose="020B0503020204020204" charset="-122"/>
                <a:ea typeface="微软雅黑" panose="020B0503020204020204" charset="-122"/>
                <a:cs typeface="微软雅黑" panose="020B0503020204020204" charset="-122"/>
              </a:endParaRPr>
            </a:p>
            <a:p>
              <a:pPr marL="1009650" indent="-1009650" defTabSz="1395730" fontAlgn="base">
                <a:lnSpc>
                  <a:spcPct val="130000"/>
                </a:lnSpc>
              </a:pPr>
              <a:r>
                <a:rPr lang="zh-CN" altLang="en-US" sz="2425" b="1" strike="noStrike" noProof="1" dirty="0">
                  <a:solidFill>
                    <a:srgbClr val="FFFF00"/>
                  </a:solidFill>
                  <a:latin typeface="微软雅黑" panose="020B0503020204020204" charset="-122"/>
                  <a:ea typeface="微软雅黑" panose="020B0503020204020204" charset="-122"/>
                  <a:cs typeface="微软雅黑" panose="020B0503020204020204" charset="-122"/>
                </a:rPr>
                <a:t>	</a:t>
              </a:r>
              <a:r>
                <a:rPr lang="en-US" altLang="zh-CN" sz="2425" b="1" strike="noStrike" noProof="1">
                  <a:latin typeface="微软雅黑" panose="020B0503020204020204" charset="-122"/>
                  <a:ea typeface="微软雅黑" panose="020B0503020204020204" charset="-122"/>
                  <a:cs typeface="微软雅黑" panose="020B0503020204020204" charset="-122"/>
                </a:rPr>
                <a:t>——</a:t>
              </a:r>
              <a:r>
                <a:rPr lang="en-US" altLang="zh-CN" sz="2425" b="1" strike="noStrike" noProof="1" dirty="0">
                  <a:latin typeface="微软雅黑" panose="020B0503020204020204" charset="-122"/>
                  <a:ea typeface="微软雅黑" panose="020B0503020204020204" charset="-122"/>
                  <a:cs typeface="微软雅黑" panose="020B0503020204020204" charset="-122"/>
                </a:rPr>
                <a:t>  </a:t>
              </a:r>
              <a:r>
                <a:rPr lang="zh-CN" altLang="en-US" sz="2425" b="1" strike="noStrike" noProof="1" dirty="0">
                  <a:latin typeface="微软雅黑" panose="020B0503020204020204" charset="-122"/>
                  <a:ea typeface="微软雅黑" panose="020B0503020204020204" charset="-122"/>
                  <a:cs typeface="微软雅黑" panose="020B0503020204020204" charset="-122"/>
                </a:rPr>
                <a:t>资源开采、基础建设、高新技术、城市生命线、大型及特重设备</a:t>
              </a:r>
              <a:r>
                <a:rPr lang="en-US" altLang="zh-CN" sz="2425" b="1" strike="noStrike" noProof="1">
                  <a:latin typeface="微软雅黑" panose="020B0503020204020204" charset="-122"/>
                  <a:ea typeface="微软雅黑" panose="020B0503020204020204" charset="-122"/>
                  <a:cs typeface="微软雅黑" panose="020B0503020204020204" charset="-122"/>
                </a:rPr>
                <a:t>…</a:t>
              </a:r>
              <a:endParaRPr lang="en-US" altLang="zh-CN" sz="2425" b="1" strike="noStrike" noProof="1">
                <a:latin typeface="微软雅黑" panose="020B0503020204020204" charset="-122"/>
                <a:ea typeface="微软雅黑" panose="020B0503020204020204" charset="-122"/>
                <a:cs typeface="微软雅黑" panose="020B0503020204020204" charset="-122"/>
              </a:endParaRPr>
            </a:p>
            <a:p>
              <a:pPr marL="1009650" indent="-1009650" defTabSz="1395730" fontAlgn="base">
                <a:lnSpc>
                  <a:spcPct val="130000"/>
                </a:lnSpc>
              </a:pPr>
              <a:r>
                <a:rPr lang="en-US" altLang="zh-CN" sz="2425" b="1" strike="noStrike" noProof="1">
                  <a:latin typeface="微软雅黑" panose="020B0503020204020204" charset="-122"/>
                  <a:ea typeface="微软雅黑" panose="020B0503020204020204" charset="-122"/>
                  <a:cs typeface="微软雅黑" panose="020B0503020204020204" charset="-122"/>
                </a:rPr>
                <a:t>	——</a:t>
              </a:r>
              <a:r>
                <a:rPr lang="en-US" altLang="zh-CN" sz="2425" b="1" strike="noStrike" noProof="1" dirty="0">
                  <a:latin typeface="微软雅黑" panose="020B0503020204020204" charset="-122"/>
                  <a:ea typeface="微软雅黑" panose="020B0503020204020204" charset="-122"/>
                  <a:cs typeface="微软雅黑" panose="020B0503020204020204" charset="-122"/>
                </a:rPr>
                <a:t>  </a:t>
              </a:r>
              <a:r>
                <a:rPr lang="zh-CN" altLang="en-US" sz="2425" b="1" strike="noStrike" noProof="1" dirty="0">
                  <a:latin typeface="微软雅黑" panose="020B0503020204020204" charset="-122"/>
                  <a:ea typeface="微软雅黑" panose="020B0503020204020204" charset="-122"/>
                  <a:cs typeface="微软雅黑" panose="020B0503020204020204" charset="-122"/>
                </a:rPr>
                <a:t>系统更加脆弱，事故往往引起多米诺骨牌效应</a:t>
              </a:r>
              <a:endParaRPr lang="zh-CN" altLang="en-US" sz="2425" b="1" strike="noStrike" noProof="1" dirty="0">
                <a:latin typeface="微软雅黑" panose="020B0503020204020204" charset="-122"/>
                <a:ea typeface="微软雅黑" panose="020B0503020204020204" charset="-122"/>
                <a:cs typeface="微软雅黑" panose="020B0503020204020204" charset="-122"/>
              </a:endParaRPr>
            </a:p>
            <a:p>
              <a:pPr marL="1009650" indent="-1009650" defTabSz="1395730" fontAlgn="base">
                <a:lnSpc>
                  <a:spcPct val="130000"/>
                </a:lnSpc>
                <a:buBlip>
                  <a:blip r:embed="rId1"/>
                </a:buBlip>
              </a:pPr>
              <a:r>
                <a:rPr lang="zh-CN" altLang="en-US" sz="2425" b="1" strike="noStrike" noProof="1" dirty="0">
                  <a:solidFill>
                    <a:srgbClr val="0000FF"/>
                  </a:solidFill>
                  <a:latin typeface="微软雅黑" panose="020B0503020204020204" charset="-122"/>
                  <a:ea typeface="微软雅黑" panose="020B0503020204020204" charset="-122"/>
                  <a:cs typeface="微软雅黑" panose="020B0503020204020204" charset="-122"/>
                </a:rPr>
                <a:t>生产过程中安全管理中的失误常常带来灾难性的后果</a:t>
              </a:r>
              <a:endParaRPr lang="zh-CN" altLang="en-US" sz="2425" b="1" strike="noStrike" noProof="1" dirty="0">
                <a:solidFill>
                  <a:srgbClr val="0000FF"/>
                </a:solidFill>
                <a:latin typeface="微软雅黑" panose="020B0503020204020204" charset="-122"/>
                <a:ea typeface="微软雅黑" panose="020B0503020204020204" charset="-122"/>
                <a:cs typeface="微软雅黑" panose="020B0503020204020204" charset="-122"/>
              </a:endParaRPr>
            </a:p>
            <a:p>
              <a:pPr marL="1009650" indent="-1009650" defTabSz="1395730" fontAlgn="base">
                <a:lnSpc>
                  <a:spcPct val="130000"/>
                </a:lnSpc>
              </a:pPr>
              <a:r>
                <a:rPr lang="zh-CN" altLang="en-US" sz="2425" b="1" strike="noStrike" noProof="1" dirty="0">
                  <a:latin typeface="微软雅黑" panose="020B0503020204020204" charset="-122"/>
                  <a:ea typeface="微软雅黑" panose="020B0503020204020204" charset="-122"/>
                  <a:cs typeface="微软雅黑" panose="020B0503020204020204" charset="-122"/>
                </a:rPr>
                <a:t>	</a:t>
              </a:r>
              <a:r>
                <a:rPr lang="en-US" altLang="zh-CN" sz="2425" b="1" strike="noStrike" noProof="1">
                  <a:latin typeface="微软雅黑" panose="020B0503020204020204" charset="-122"/>
                  <a:ea typeface="微软雅黑" panose="020B0503020204020204" charset="-122"/>
                  <a:cs typeface="微软雅黑" panose="020B0503020204020204" charset="-122"/>
                </a:rPr>
                <a:t>——</a:t>
              </a:r>
              <a:r>
                <a:rPr lang="en-US" altLang="zh-CN" sz="2425" b="1" strike="noStrike" noProof="1" dirty="0">
                  <a:latin typeface="微软雅黑" panose="020B0503020204020204" charset="-122"/>
                  <a:ea typeface="微软雅黑" panose="020B0503020204020204" charset="-122"/>
                  <a:cs typeface="微软雅黑" panose="020B0503020204020204" charset="-122"/>
                </a:rPr>
                <a:t>  </a:t>
              </a:r>
              <a:r>
                <a:rPr lang="zh-CN" altLang="en-US" sz="2425" b="1" strike="noStrike" noProof="1" dirty="0">
                  <a:latin typeface="微软雅黑" panose="020B0503020204020204" charset="-122"/>
                  <a:ea typeface="微软雅黑" panose="020B0503020204020204" charset="-122"/>
                  <a:cs typeface="微软雅黑" panose="020B0503020204020204" charset="-122"/>
                </a:rPr>
                <a:t>中石油川东气矿“</a:t>
              </a:r>
              <a:r>
                <a:rPr lang="en-US" altLang="zh-CN" sz="2425" b="1" strike="noStrike" noProof="1" dirty="0">
                  <a:latin typeface="微软雅黑" panose="020B0503020204020204" charset="-122"/>
                  <a:ea typeface="微软雅黑" panose="020B0503020204020204" charset="-122"/>
                  <a:cs typeface="微软雅黑" panose="020B0503020204020204" charset="-122"/>
                </a:rPr>
                <a:t>12.23”</a:t>
              </a:r>
              <a:r>
                <a:rPr lang="zh-CN" altLang="en-US" sz="2425" b="1" strike="noStrike" noProof="1" dirty="0">
                  <a:latin typeface="微软雅黑" panose="020B0503020204020204" charset="-122"/>
                  <a:ea typeface="微软雅黑" panose="020B0503020204020204" charset="-122"/>
                  <a:cs typeface="微软雅黑" panose="020B0503020204020204" charset="-122"/>
                </a:rPr>
                <a:t>井喷事故</a:t>
              </a:r>
              <a:endParaRPr lang="zh-CN" altLang="en-US" sz="2425" b="1" strike="noStrike" noProof="1" dirty="0">
                <a:latin typeface="微软雅黑" panose="020B0503020204020204" charset="-122"/>
                <a:ea typeface="微软雅黑" panose="020B0503020204020204" charset="-122"/>
                <a:cs typeface="微软雅黑" panose="020B0503020204020204" charset="-122"/>
              </a:endParaRPr>
            </a:p>
            <a:p>
              <a:pPr marL="1009650" indent="-1009650" defTabSz="1395730" fontAlgn="base">
                <a:lnSpc>
                  <a:spcPct val="130000"/>
                </a:lnSpc>
              </a:pPr>
              <a:r>
                <a:rPr lang="zh-CN" altLang="en-US" sz="2425" b="1" strike="noStrike" noProof="1" dirty="0">
                  <a:latin typeface="微软雅黑" panose="020B0503020204020204" charset="-122"/>
                  <a:ea typeface="微软雅黑" panose="020B0503020204020204" charset="-122"/>
                  <a:cs typeface="微软雅黑" panose="020B0503020204020204" charset="-122"/>
                </a:rPr>
                <a:t>	</a:t>
              </a:r>
              <a:r>
                <a:rPr lang="en-US" altLang="zh-CN" sz="2425" b="1" strike="noStrike" noProof="1">
                  <a:latin typeface="微软雅黑" panose="020B0503020204020204" charset="-122"/>
                  <a:ea typeface="微软雅黑" panose="020B0503020204020204" charset="-122"/>
                  <a:cs typeface="微软雅黑" panose="020B0503020204020204" charset="-122"/>
                </a:rPr>
                <a:t>——</a:t>
              </a:r>
              <a:r>
                <a:rPr lang="en-US" altLang="zh-CN" sz="2425" b="1" strike="noStrike" noProof="1" dirty="0">
                  <a:latin typeface="微软雅黑" panose="020B0503020204020204" charset="-122"/>
                  <a:ea typeface="微软雅黑" panose="020B0503020204020204" charset="-122"/>
                  <a:cs typeface="微软雅黑" panose="020B0503020204020204" charset="-122"/>
                </a:rPr>
                <a:t>  </a:t>
              </a:r>
              <a:r>
                <a:rPr lang="zh-CN" altLang="en-US" sz="2425" b="1" strike="noStrike" noProof="1" dirty="0">
                  <a:latin typeface="微软雅黑" panose="020B0503020204020204" charset="-122"/>
                  <a:ea typeface="微软雅黑" panose="020B0503020204020204" charset="-122"/>
                  <a:cs typeface="微软雅黑" panose="020B0503020204020204" charset="-122"/>
                </a:rPr>
                <a:t>吉林石化“</a:t>
              </a:r>
              <a:r>
                <a:rPr lang="en-US" altLang="zh-CN" sz="2425" b="1" strike="noStrike" noProof="1" dirty="0">
                  <a:latin typeface="微软雅黑" panose="020B0503020204020204" charset="-122"/>
                  <a:ea typeface="微软雅黑" panose="020B0503020204020204" charset="-122"/>
                  <a:cs typeface="微软雅黑" panose="020B0503020204020204" charset="-122"/>
                </a:rPr>
                <a:t>11.13”</a:t>
              </a:r>
              <a:r>
                <a:rPr lang="zh-CN" altLang="en-US" sz="2425" b="1" strike="noStrike" noProof="1" dirty="0">
                  <a:latin typeface="微软雅黑" panose="020B0503020204020204" charset="-122"/>
                  <a:ea typeface="微软雅黑" panose="020B0503020204020204" charset="-122"/>
                  <a:cs typeface="微软雅黑" panose="020B0503020204020204" charset="-122"/>
                </a:rPr>
                <a:t>爆炸事故</a:t>
              </a:r>
              <a:endParaRPr lang="zh-CN" altLang="en-US" sz="2425" b="1" strike="noStrike" noProof="1" dirty="0">
                <a:latin typeface="微软雅黑" panose="020B0503020204020204" charset="-122"/>
                <a:ea typeface="微软雅黑" panose="020B0503020204020204" charset="-122"/>
                <a:cs typeface="微软雅黑" panose="020B0503020204020204" charset="-122"/>
              </a:endParaRPr>
            </a:p>
          </p:txBody>
        </p:sp>
        <p:sp>
          <p:nvSpPr>
            <p:cNvPr id="163845" name="矩形 163844"/>
            <p:cNvSpPr/>
            <p:nvPr/>
          </p:nvSpPr>
          <p:spPr>
            <a:xfrm>
              <a:off x="3984" y="7329"/>
              <a:ext cx="11887" cy="907"/>
            </a:xfrm>
            <a:prstGeom prst="rect">
              <a:avLst/>
            </a:prstGeom>
            <a:noFill/>
            <a:ln w="9525">
              <a:noFill/>
            </a:ln>
          </p:spPr>
          <p:txBody>
            <a:bodyPr lIns="91434" tIns="45716" rIns="91434" bIns="45716">
              <a:spAutoFit/>
            </a:bodyPr>
            <a:p>
              <a:pPr marL="1157605" indent="-1157605" defTabSz="1395730" fontAlgn="base">
                <a:lnSpc>
                  <a:spcPct val="130000"/>
                </a:lnSpc>
                <a:spcBef>
                  <a:spcPct val="50000"/>
                </a:spcBef>
              </a:pPr>
              <a:r>
                <a:rPr lang="en-US" altLang="zh-CN" sz="2425" b="1" strike="noStrike" noProof="1">
                  <a:solidFill>
                    <a:srgbClr val="0000FF"/>
                  </a:solidFill>
                  <a:latin typeface="微软雅黑" panose="020B0503020204020204" charset="-122"/>
                  <a:ea typeface="微软雅黑" panose="020B0503020204020204" charset="-122"/>
                  <a:cs typeface="微软雅黑" panose="020B0503020204020204" charset="-122"/>
                </a:rPr>
                <a:t>——</a:t>
              </a:r>
              <a:r>
                <a:rPr lang="en-US" altLang="zh-CN" sz="2425" b="1" strike="noStrike" noProof="1" dirty="0">
                  <a:solidFill>
                    <a:srgbClr val="0000FF"/>
                  </a:solidFill>
                  <a:latin typeface="微软雅黑" panose="020B0503020204020204" charset="-122"/>
                  <a:ea typeface="微软雅黑" panose="020B0503020204020204" charset="-122"/>
                  <a:cs typeface="微软雅黑" panose="020B0503020204020204" charset="-122"/>
                </a:rPr>
                <a:t> </a:t>
              </a:r>
              <a:r>
                <a:rPr lang="zh-CN" altLang="en-US" sz="2425" b="1" strike="noStrike" noProof="1" dirty="0">
                  <a:solidFill>
                    <a:srgbClr val="0000FF"/>
                  </a:solidFill>
                  <a:latin typeface="微软雅黑" panose="020B0503020204020204" charset="-122"/>
                  <a:ea typeface="微软雅黑" panose="020B0503020204020204" charset="-122"/>
                  <a:cs typeface="微软雅黑" panose="020B0503020204020204" charset="-122"/>
                </a:rPr>
                <a:t>呼唤与之相适应的安全生产管理机制：系统化、规范化、标准化、程序化</a:t>
              </a:r>
              <a:endParaRPr lang="zh-CN" altLang="en-US" sz="2425" b="1" strike="noStrike" noProof="1" dirty="0">
                <a:solidFill>
                  <a:srgbClr val="0000FF"/>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标题 39937"/>
          <p:cNvSpPr>
            <a:spLocks noGrp="1"/>
          </p:cNvSpPr>
          <p:nvPr>
            <p:ph type="title" idx="4294967295"/>
          </p:nvPr>
        </p:nvSpPr>
        <p:spPr>
          <a:xfrm>
            <a:off x="709613" y="41275"/>
            <a:ext cx="5151438" cy="519113"/>
          </a:xfrm>
          <a:prstGeom prst="rect">
            <a:avLst/>
          </a:prstGeom>
        </p:spPr>
        <p:txBody>
          <a:bodyPr lIns="59906" tIns="29954" rIns="59906" bIns="29954" anchor="ctr"/>
          <a:p>
            <a:pPr marL="0" marR="0" indent="0" algn="l" defTabSz="914400" rtl="0" eaLnBrk="1" fontAlgn="auto" latinLnBrk="0" hangingPunct="1">
              <a:lnSpc>
                <a:spcPct val="100000"/>
              </a:lnSpc>
              <a:spcBef>
                <a:spcPct val="0"/>
              </a:spcBef>
              <a:spcAft>
                <a:spcPct val="0"/>
              </a:spcAft>
              <a:buClrTx/>
              <a:buSzTx/>
              <a:buFontTx/>
              <a:buNone/>
            </a:pPr>
            <a:r>
              <a:rPr kumimoji="0" lang="zh-CN" altLang="en-US" sz="2885" b="1" i="0" u="none" strike="noStrike" kern="1200" cap="none" spc="200" normalizeH="0" baseline="0" noProof="1" dirty="0">
                <a:solidFill>
                  <a:schemeClr val="tx1"/>
                </a:solidFill>
                <a:uFillTx/>
                <a:latin typeface="+mj-lt"/>
                <a:ea typeface="+mj-ea"/>
                <a:cs typeface="+mj-cs"/>
              </a:rPr>
              <a:t>安全生产法律体系基本框架</a:t>
            </a:r>
            <a:endParaRPr kumimoji="0" lang="zh-CN" altLang="en-US" sz="2885" b="1" i="0" u="none" strike="noStrike" kern="1200" cap="none" spc="200" normalizeH="0" baseline="0" noProof="1" dirty="0">
              <a:solidFill>
                <a:schemeClr val="tx1"/>
              </a:solidFill>
              <a:uFillTx/>
              <a:latin typeface="+mj-lt"/>
              <a:ea typeface="+mj-ea"/>
              <a:cs typeface="+mj-cs"/>
            </a:endParaRPr>
          </a:p>
        </p:txBody>
      </p:sp>
      <p:graphicFrame>
        <p:nvGraphicFramePr>
          <p:cNvPr id="114690" name="对象 39939"/>
          <p:cNvGraphicFramePr/>
          <p:nvPr/>
        </p:nvGraphicFramePr>
        <p:xfrm>
          <a:off x="3709988" y="4746625"/>
          <a:ext cx="4565650" cy="1677988"/>
        </p:xfrm>
        <a:graphic>
          <a:graphicData uri="http://schemas.openxmlformats.org/presentationml/2006/ole">
            <mc:AlternateContent xmlns:mc="http://schemas.openxmlformats.org/markup-compatibility/2006">
              <mc:Choice xmlns:v="urn:schemas-microsoft-com:vml" Requires="v">
                <p:oleObj spid="_x0000_s3076" name="" r:id="rId1" imgW="4762500" imgH="3505200" progId="MS_ClipArt_Gallery.2">
                  <p:embed/>
                </p:oleObj>
              </mc:Choice>
              <mc:Fallback>
                <p:oleObj name="" r:id="rId1" imgW="4762500" imgH="3505200" progId="MS_ClipArt_Gallery.2">
                  <p:embed/>
                  <p:pic>
                    <p:nvPicPr>
                      <p:cNvPr id="0" name="图片 3075"/>
                      <p:cNvPicPr/>
                      <p:nvPr/>
                    </p:nvPicPr>
                    <p:blipFill>
                      <a:blip r:embed="rId2">
                        <a:lum bright="59998" contrast="-36000"/>
                      </a:blip>
                      <a:stretch>
                        <a:fillRect/>
                      </a:stretch>
                    </p:blipFill>
                    <p:spPr>
                      <a:xfrm>
                        <a:off x="3709988" y="4746625"/>
                        <a:ext cx="4565650" cy="1677988"/>
                      </a:xfrm>
                      <a:prstGeom prst="rect">
                        <a:avLst/>
                      </a:prstGeom>
                      <a:noFill/>
                      <a:ln w="38100">
                        <a:noFill/>
                        <a:miter/>
                      </a:ln>
                    </p:spPr>
                  </p:pic>
                </p:oleObj>
              </mc:Fallback>
            </mc:AlternateContent>
          </a:graphicData>
        </a:graphic>
      </p:graphicFrame>
      <p:grpSp>
        <p:nvGrpSpPr>
          <p:cNvPr id="114691" name="组合 39940"/>
          <p:cNvGrpSpPr/>
          <p:nvPr/>
        </p:nvGrpSpPr>
        <p:grpSpPr>
          <a:xfrm>
            <a:off x="431800" y="1320800"/>
            <a:ext cx="4203700" cy="4298950"/>
            <a:chOff x="624" y="1296"/>
            <a:chExt cx="3168" cy="2496"/>
          </a:xfrm>
        </p:grpSpPr>
        <p:sp>
          <p:nvSpPr>
            <p:cNvPr id="114692" name="直接连接符 39941"/>
            <p:cNvSpPr/>
            <p:nvPr/>
          </p:nvSpPr>
          <p:spPr>
            <a:xfrm>
              <a:off x="1807" y="1536"/>
              <a:ext cx="1" cy="386"/>
            </a:xfrm>
            <a:prstGeom prst="line">
              <a:avLst/>
            </a:prstGeom>
            <a:ln w="20701" cap="flat" cmpd="sng">
              <a:solidFill>
                <a:srgbClr val="000000"/>
              </a:solidFill>
              <a:prstDash val="solid"/>
              <a:round/>
              <a:headEnd type="none" w="med" len="med"/>
              <a:tailEnd type="none" w="med" len="med"/>
            </a:ln>
          </p:spPr>
        </p:sp>
        <p:sp>
          <p:nvSpPr>
            <p:cNvPr id="114693" name="直接连接符 39942"/>
            <p:cNvSpPr/>
            <p:nvPr/>
          </p:nvSpPr>
          <p:spPr>
            <a:xfrm>
              <a:off x="1806" y="2064"/>
              <a:ext cx="2" cy="240"/>
            </a:xfrm>
            <a:prstGeom prst="line">
              <a:avLst/>
            </a:prstGeom>
            <a:ln w="20701" cap="flat" cmpd="sng">
              <a:solidFill>
                <a:srgbClr val="000000"/>
              </a:solidFill>
              <a:prstDash val="solid"/>
              <a:round/>
              <a:headEnd type="none" w="med" len="med"/>
              <a:tailEnd type="none" w="med" len="med"/>
            </a:ln>
          </p:spPr>
        </p:sp>
        <p:sp>
          <p:nvSpPr>
            <p:cNvPr id="114694" name="直接连接符 39943"/>
            <p:cNvSpPr/>
            <p:nvPr/>
          </p:nvSpPr>
          <p:spPr>
            <a:xfrm>
              <a:off x="1118" y="2304"/>
              <a:ext cx="1" cy="143"/>
            </a:xfrm>
            <a:prstGeom prst="line">
              <a:avLst/>
            </a:prstGeom>
            <a:ln w="20701" cap="flat" cmpd="sng">
              <a:solidFill>
                <a:srgbClr val="000000"/>
              </a:solidFill>
              <a:prstDash val="solid"/>
              <a:round/>
              <a:headEnd type="none" w="med" len="med"/>
              <a:tailEnd type="none" w="med" len="med"/>
            </a:ln>
          </p:spPr>
        </p:sp>
        <p:sp>
          <p:nvSpPr>
            <p:cNvPr id="114695" name="直接连接符 39944"/>
            <p:cNvSpPr/>
            <p:nvPr/>
          </p:nvSpPr>
          <p:spPr>
            <a:xfrm>
              <a:off x="2496" y="2304"/>
              <a:ext cx="1" cy="143"/>
            </a:xfrm>
            <a:prstGeom prst="line">
              <a:avLst/>
            </a:prstGeom>
            <a:ln w="20701" cap="flat" cmpd="sng">
              <a:solidFill>
                <a:srgbClr val="000000"/>
              </a:solidFill>
              <a:prstDash val="solid"/>
              <a:round/>
              <a:headEnd type="none" w="med" len="med"/>
              <a:tailEnd type="none" w="med" len="med"/>
            </a:ln>
          </p:spPr>
        </p:sp>
        <p:sp>
          <p:nvSpPr>
            <p:cNvPr id="114696" name="直接连接符 39945"/>
            <p:cNvSpPr/>
            <p:nvPr/>
          </p:nvSpPr>
          <p:spPr>
            <a:xfrm>
              <a:off x="1104" y="2304"/>
              <a:ext cx="1392" cy="0"/>
            </a:xfrm>
            <a:prstGeom prst="line">
              <a:avLst/>
            </a:prstGeom>
            <a:ln w="20701" cap="flat" cmpd="sng">
              <a:solidFill>
                <a:srgbClr val="000000"/>
              </a:solidFill>
              <a:prstDash val="solid"/>
              <a:round/>
              <a:headEnd type="none" w="med" len="med"/>
              <a:tailEnd type="none" w="med" len="med"/>
            </a:ln>
          </p:spPr>
        </p:sp>
        <p:sp>
          <p:nvSpPr>
            <p:cNvPr id="114697" name="直接连接符 39946"/>
            <p:cNvSpPr/>
            <p:nvPr/>
          </p:nvSpPr>
          <p:spPr>
            <a:xfrm>
              <a:off x="1118" y="2704"/>
              <a:ext cx="1" cy="287"/>
            </a:xfrm>
            <a:prstGeom prst="line">
              <a:avLst/>
            </a:prstGeom>
            <a:ln w="20701" cap="flat" cmpd="sng">
              <a:solidFill>
                <a:srgbClr val="000000"/>
              </a:solidFill>
              <a:prstDash val="solid"/>
              <a:round/>
              <a:headEnd type="none" w="med" len="med"/>
              <a:tailEnd type="none" w="med" len="med"/>
            </a:ln>
          </p:spPr>
        </p:sp>
        <p:sp>
          <p:nvSpPr>
            <p:cNvPr id="114698" name="直接连接符 39947"/>
            <p:cNvSpPr/>
            <p:nvPr/>
          </p:nvSpPr>
          <p:spPr>
            <a:xfrm>
              <a:off x="1118" y="3248"/>
              <a:ext cx="1" cy="288"/>
            </a:xfrm>
            <a:prstGeom prst="line">
              <a:avLst/>
            </a:prstGeom>
            <a:ln w="20701" cap="flat" cmpd="sng">
              <a:solidFill>
                <a:srgbClr val="000000"/>
              </a:solidFill>
              <a:prstDash val="solid"/>
              <a:round/>
              <a:headEnd type="none" w="med" len="med"/>
              <a:tailEnd type="none" w="med" len="med"/>
            </a:ln>
          </p:spPr>
        </p:sp>
        <p:sp>
          <p:nvSpPr>
            <p:cNvPr id="39949" name="矩形 39948"/>
            <p:cNvSpPr/>
            <p:nvPr/>
          </p:nvSpPr>
          <p:spPr>
            <a:xfrm>
              <a:off x="624" y="3536"/>
              <a:ext cx="960" cy="256"/>
            </a:xfrm>
            <a:prstGeom prst="rect">
              <a:avLst/>
            </a:prstGeom>
            <a:solidFill>
              <a:srgbClr val="FF9900"/>
            </a:solidFill>
            <a:ln w="20701" cap="flat" cmpd="sng">
              <a:solidFill>
                <a:srgbClr val="808080"/>
              </a:solidFill>
              <a:prstDash val="solid"/>
              <a:miter/>
              <a:headEnd type="none" w="med" len="med"/>
              <a:tailEnd type="none" w="med" len="med"/>
            </a:ln>
          </p:spPr>
          <p:txBody>
            <a:bodyPr/>
            <a:p>
              <a:pPr algn="ctr" fontAlgn="base"/>
              <a:r>
                <a:rPr lang="zh-CN" altLang="en-US" sz="1575" strike="noStrike" noProof="1" dirty="0">
                  <a:solidFill>
                    <a:srgbClr val="000000"/>
                  </a:solidFill>
                  <a:latin typeface="微软雅黑" panose="020B0503020204020204" charset="-122"/>
                  <a:ea typeface="微软雅黑" panose="020B0503020204020204" charset="-122"/>
                  <a:cs typeface="微软雅黑" panose="020B0503020204020204" charset="-122"/>
                </a:rPr>
                <a:t>地方法规</a:t>
              </a:r>
              <a:endParaRPr lang="zh-CN" altLang="en-US" sz="1575" strike="noStrike" noProof="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39950" name="矩形 39949"/>
            <p:cNvSpPr/>
            <p:nvPr/>
          </p:nvSpPr>
          <p:spPr>
            <a:xfrm>
              <a:off x="624" y="2991"/>
              <a:ext cx="1008" cy="257"/>
            </a:xfrm>
            <a:prstGeom prst="rect">
              <a:avLst/>
            </a:prstGeom>
            <a:solidFill>
              <a:srgbClr val="FF9900"/>
            </a:solidFill>
            <a:ln w="20701" cap="flat" cmpd="sng">
              <a:solidFill>
                <a:srgbClr val="808080"/>
              </a:solidFill>
              <a:prstDash val="solid"/>
              <a:miter/>
              <a:headEnd type="none" w="med" len="med"/>
              <a:tailEnd type="none" w="med" len="med"/>
            </a:ln>
          </p:spPr>
          <p:txBody>
            <a:bodyPr/>
            <a:p>
              <a:pPr algn="ctr" fontAlgn="base"/>
              <a:r>
                <a:rPr lang="zh-CN" altLang="en-US" sz="1575" strike="noStrike" noProof="1" dirty="0">
                  <a:solidFill>
                    <a:srgbClr val="000000"/>
                  </a:solidFill>
                  <a:latin typeface="微软雅黑" panose="020B0503020204020204" charset="-122"/>
                  <a:ea typeface="微软雅黑" panose="020B0503020204020204" charset="-122"/>
                  <a:cs typeface="微软雅黑" panose="020B0503020204020204" charset="-122"/>
                </a:rPr>
                <a:t>部门规章</a:t>
              </a:r>
              <a:endParaRPr lang="zh-CN" altLang="en-US" sz="1575" strike="noStrike" noProof="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39951" name="矩形 39950"/>
            <p:cNvSpPr/>
            <p:nvPr/>
          </p:nvSpPr>
          <p:spPr>
            <a:xfrm>
              <a:off x="624" y="2479"/>
              <a:ext cx="1008" cy="257"/>
            </a:xfrm>
            <a:prstGeom prst="rect">
              <a:avLst/>
            </a:prstGeom>
            <a:solidFill>
              <a:srgbClr val="FF9900"/>
            </a:solidFill>
            <a:ln w="20701" cap="flat" cmpd="sng">
              <a:solidFill>
                <a:srgbClr val="808080"/>
              </a:solidFill>
              <a:prstDash val="solid"/>
              <a:miter/>
              <a:headEnd type="none" w="med" len="med"/>
              <a:tailEnd type="none" w="med" len="med"/>
            </a:ln>
          </p:spPr>
          <p:txBody>
            <a:bodyPr/>
            <a:p>
              <a:pPr algn="ctr" fontAlgn="base"/>
              <a:r>
                <a:rPr lang="zh-CN" altLang="en-US" sz="1575" strike="noStrike" noProof="1" dirty="0">
                  <a:solidFill>
                    <a:srgbClr val="000000"/>
                  </a:solidFill>
                  <a:latin typeface="微软雅黑" panose="020B0503020204020204" charset="-122"/>
                  <a:ea typeface="微软雅黑" panose="020B0503020204020204" charset="-122"/>
                  <a:cs typeface="微软雅黑" panose="020B0503020204020204" charset="-122"/>
                </a:rPr>
                <a:t>行政法规</a:t>
              </a:r>
              <a:endParaRPr lang="zh-CN" altLang="en-US" sz="1575" strike="noStrike" noProof="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14702" name="直接连接符 39951"/>
            <p:cNvSpPr/>
            <p:nvPr/>
          </p:nvSpPr>
          <p:spPr>
            <a:xfrm>
              <a:off x="2495" y="2704"/>
              <a:ext cx="1" cy="287"/>
            </a:xfrm>
            <a:prstGeom prst="line">
              <a:avLst/>
            </a:prstGeom>
            <a:ln w="20701" cap="flat" cmpd="sng">
              <a:solidFill>
                <a:srgbClr val="000000"/>
              </a:solidFill>
              <a:prstDash val="solid"/>
              <a:round/>
              <a:headEnd type="none" w="med" len="med"/>
              <a:tailEnd type="none" w="med" len="med"/>
            </a:ln>
          </p:spPr>
        </p:sp>
        <p:sp>
          <p:nvSpPr>
            <p:cNvPr id="114703" name="直接连接符 39952"/>
            <p:cNvSpPr/>
            <p:nvPr/>
          </p:nvSpPr>
          <p:spPr>
            <a:xfrm>
              <a:off x="2495" y="3248"/>
              <a:ext cx="1" cy="288"/>
            </a:xfrm>
            <a:prstGeom prst="line">
              <a:avLst/>
            </a:prstGeom>
            <a:ln w="20701" cap="flat" cmpd="sng">
              <a:solidFill>
                <a:srgbClr val="000000"/>
              </a:solidFill>
              <a:prstDash val="solid"/>
              <a:round/>
              <a:headEnd type="none" w="med" len="med"/>
              <a:tailEnd type="none" w="med" len="med"/>
            </a:ln>
          </p:spPr>
        </p:sp>
        <p:sp>
          <p:nvSpPr>
            <p:cNvPr id="39954" name="矩形 39953"/>
            <p:cNvSpPr/>
            <p:nvPr/>
          </p:nvSpPr>
          <p:spPr>
            <a:xfrm>
              <a:off x="2064" y="3536"/>
              <a:ext cx="816" cy="256"/>
            </a:xfrm>
            <a:prstGeom prst="rect">
              <a:avLst/>
            </a:prstGeom>
            <a:solidFill>
              <a:srgbClr val="FF9900"/>
            </a:solidFill>
            <a:ln w="20701" cap="flat" cmpd="sng">
              <a:solidFill>
                <a:srgbClr val="808080"/>
              </a:solidFill>
              <a:prstDash val="solid"/>
              <a:miter/>
              <a:headEnd type="none" w="med" len="med"/>
              <a:tailEnd type="none" w="med" len="med"/>
            </a:ln>
          </p:spPr>
          <p:txBody>
            <a:bodyPr/>
            <a:p>
              <a:pPr algn="ctr" fontAlgn="base"/>
              <a:r>
                <a:rPr lang="zh-CN" altLang="en-US" sz="1575" strike="noStrike" noProof="1" dirty="0">
                  <a:solidFill>
                    <a:srgbClr val="000000"/>
                  </a:solidFill>
                  <a:latin typeface="微软雅黑" panose="020B0503020204020204" charset="-122"/>
                  <a:ea typeface="微软雅黑" panose="020B0503020204020204" charset="-122"/>
                  <a:cs typeface="微软雅黑" panose="020B0503020204020204" charset="-122"/>
                </a:rPr>
                <a:t>地方标准</a:t>
              </a:r>
              <a:endParaRPr lang="zh-CN" altLang="en-US" sz="1575" strike="noStrike" noProof="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39955" name="矩形 39954"/>
            <p:cNvSpPr/>
            <p:nvPr/>
          </p:nvSpPr>
          <p:spPr>
            <a:xfrm>
              <a:off x="2064" y="2991"/>
              <a:ext cx="816" cy="257"/>
            </a:xfrm>
            <a:prstGeom prst="rect">
              <a:avLst/>
            </a:prstGeom>
            <a:solidFill>
              <a:srgbClr val="FF9900"/>
            </a:solidFill>
            <a:ln w="20701" cap="flat" cmpd="sng">
              <a:solidFill>
                <a:srgbClr val="808080"/>
              </a:solidFill>
              <a:prstDash val="solid"/>
              <a:miter/>
              <a:headEnd type="none" w="med" len="med"/>
              <a:tailEnd type="none" w="med" len="med"/>
            </a:ln>
          </p:spPr>
          <p:txBody>
            <a:bodyPr/>
            <a:p>
              <a:pPr algn="ctr" fontAlgn="base"/>
              <a:r>
                <a:rPr lang="zh-CN" altLang="en-US" sz="1575" strike="noStrike" noProof="1" dirty="0">
                  <a:solidFill>
                    <a:srgbClr val="000000"/>
                  </a:solidFill>
                  <a:latin typeface="微软雅黑" panose="020B0503020204020204" charset="-122"/>
                  <a:ea typeface="微软雅黑" panose="020B0503020204020204" charset="-122"/>
                  <a:cs typeface="微软雅黑" panose="020B0503020204020204" charset="-122"/>
                </a:rPr>
                <a:t>行业标准</a:t>
              </a:r>
              <a:endParaRPr lang="zh-CN" altLang="en-US" sz="1575" strike="noStrike" noProof="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39956" name="矩形 39955"/>
            <p:cNvSpPr/>
            <p:nvPr/>
          </p:nvSpPr>
          <p:spPr>
            <a:xfrm>
              <a:off x="2064" y="2447"/>
              <a:ext cx="816" cy="257"/>
            </a:xfrm>
            <a:prstGeom prst="rect">
              <a:avLst/>
            </a:prstGeom>
            <a:solidFill>
              <a:srgbClr val="FF9900"/>
            </a:solidFill>
            <a:ln w="20701" cap="flat" cmpd="sng">
              <a:solidFill>
                <a:srgbClr val="808080"/>
              </a:solidFill>
              <a:prstDash val="solid"/>
              <a:miter/>
              <a:headEnd type="none" w="med" len="med"/>
              <a:tailEnd type="none" w="med" len="med"/>
            </a:ln>
          </p:spPr>
          <p:txBody>
            <a:bodyPr/>
            <a:p>
              <a:pPr algn="ctr" fontAlgn="base"/>
              <a:r>
                <a:rPr lang="zh-CN" altLang="en-US" sz="1575" strike="noStrike" noProof="1" dirty="0">
                  <a:solidFill>
                    <a:srgbClr val="000000"/>
                  </a:solidFill>
                  <a:latin typeface="微软雅黑" panose="020B0503020204020204" charset="-122"/>
                  <a:ea typeface="微软雅黑" panose="020B0503020204020204" charset="-122"/>
                  <a:cs typeface="微软雅黑" panose="020B0503020204020204" charset="-122"/>
                </a:rPr>
                <a:t>国家标准</a:t>
              </a:r>
              <a:endParaRPr lang="zh-CN" altLang="en-US" sz="1575" strike="noStrike" noProof="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39957" name="矩形 39956"/>
            <p:cNvSpPr/>
            <p:nvPr/>
          </p:nvSpPr>
          <p:spPr>
            <a:xfrm>
              <a:off x="1248" y="1776"/>
              <a:ext cx="1104" cy="279"/>
            </a:xfrm>
            <a:prstGeom prst="rect">
              <a:avLst/>
            </a:prstGeom>
            <a:solidFill>
              <a:srgbClr val="FF9900"/>
            </a:solidFill>
            <a:ln w="20701" cap="flat" cmpd="sng">
              <a:solidFill>
                <a:srgbClr val="808080"/>
              </a:solidFill>
              <a:prstDash val="solid"/>
              <a:miter/>
              <a:headEnd type="none" w="med" len="med"/>
              <a:tailEnd type="none" w="med" len="med"/>
            </a:ln>
          </p:spPr>
          <p:txBody>
            <a:bodyPr/>
            <a:p>
              <a:pPr algn="ctr" fontAlgn="base"/>
              <a:r>
                <a:rPr lang="zh-CN" altLang="en-US" sz="1575" strike="noStrike" noProof="1" dirty="0">
                  <a:solidFill>
                    <a:srgbClr val="000000"/>
                  </a:solidFill>
                  <a:latin typeface="微软雅黑" panose="020B0503020204020204" charset="-122"/>
                  <a:ea typeface="微软雅黑" panose="020B0503020204020204" charset="-122"/>
                  <a:cs typeface="微软雅黑" panose="020B0503020204020204" charset="-122"/>
                </a:rPr>
                <a:t>安全生产法律</a:t>
              </a:r>
              <a:endParaRPr lang="zh-CN" altLang="en-US" sz="1575" strike="noStrike" noProof="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39958" name="矩形 39957"/>
            <p:cNvSpPr/>
            <p:nvPr/>
          </p:nvSpPr>
          <p:spPr>
            <a:xfrm>
              <a:off x="1488" y="1296"/>
              <a:ext cx="624" cy="256"/>
            </a:xfrm>
            <a:prstGeom prst="rect">
              <a:avLst/>
            </a:prstGeom>
            <a:solidFill>
              <a:srgbClr val="FF9900"/>
            </a:solidFill>
            <a:ln w="20701" cap="flat" cmpd="sng">
              <a:solidFill>
                <a:srgbClr val="808080"/>
              </a:solidFill>
              <a:prstDash val="solid"/>
              <a:miter/>
              <a:headEnd type="none" w="med" len="med"/>
              <a:tailEnd type="none" w="med" len="med"/>
            </a:ln>
          </p:spPr>
          <p:txBody>
            <a:bodyPr/>
            <a:p>
              <a:pPr algn="ctr" fontAlgn="base"/>
              <a:r>
                <a:rPr lang="zh-CN" altLang="en-US" sz="1575" strike="noStrike" noProof="1" dirty="0">
                  <a:solidFill>
                    <a:srgbClr val="000000"/>
                  </a:solidFill>
                  <a:latin typeface="微软雅黑" panose="020B0503020204020204" charset="-122"/>
                  <a:ea typeface="微软雅黑" panose="020B0503020204020204" charset="-122"/>
                  <a:cs typeface="微软雅黑" panose="020B0503020204020204" charset="-122"/>
                </a:rPr>
                <a:t>宪法</a:t>
              </a:r>
              <a:endParaRPr lang="zh-CN" altLang="en-US" sz="1575" strike="noStrike" noProof="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39959" name="矩形 39958"/>
            <p:cNvSpPr/>
            <p:nvPr/>
          </p:nvSpPr>
          <p:spPr>
            <a:xfrm>
              <a:off x="2976" y="1440"/>
              <a:ext cx="816" cy="257"/>
            </a:xfrm>
            <a:prstGeom prst="rect">
              <a:avLst/>
            </a:prstGeom>
            <a:solidFill>
              <a:srgbClr val="FF9900"/>
            </a:solidFill>
            <a:ln w="20701" cap="flat" cmpd="sng">
              <a:solidFill>
                <a:srgbClr val="808080"/>
              </a:solidFill>
              <a:prstDash val="solid"/>
              <a:miter/>
              <a:headEnd type="none" w="med" len="med"/>
              <a:tailEnd type="none" w="med" len="med"/>
            </a:ln>
          </p:spPr>
          <p:txBody>
            <a:bodyPr/>
            <a:p>
              <a:pPr algn="ctr" fontAlgn="base"/>
              <a:r>
                <a:rPr lang="zh-CN" altLang="en-US" sz="1575" strike="noStrike" noProof="1" dirty="0">
                  <a:solidFill>
                    <a:srgbClr val="000000"/>
                  </a:solidFill>
                  <a:latin typeface="微软雅黑" panose="020B0503020204020204" charset="-122"/>
                  <a:ea typeface="微软雅黑" panose="020B0503020204020204" charset="-122"/>
                  <a:cs typeface="微软雅黑" panose="020B0503020204020204" charset="-122"/>
                </a:rPr>
                <a:t>普通法</a:t>
              </a:r>
              <a:endParaRPr lang="zh-CN" altLang="en-US" sz="1575" strike="noStrike" noProof="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39960" name="矩形 39959"/>
            <p:cNvSpPr/>
            <p:nvPr/>
          </p:nvSpPr>
          <p:spPr>
            <a:xfrm>
              <a:off x="2976" y="1776"/>
              <a:ext cx="816" cy="257"/>
            </a:xfrm>
            <a:prstGeom prst="rect">
              <a:avLst/>
            </a:prstGeom>
            <a:solidFill>
              <a:srgbClr val="FF9900"/>
            </a:solidFill>
            <a:ln w="20701" cap="flat" cmpd="sng">
              <a:solidFill>
                <a:srgbClr val="808080"/>
              </a:solidFill>
              <a:prstDash val="solid"/>
              <a:miter/>
              <a:headEnd type="none" w="med" len="med"/>
              <a:tailEnd type="none" w="med" len="med"/>
            </a:ln>
          </p:spPr>
          <p:txBody>
            <a:bodyPr/>
            <a:p>
              <a:pPr algn="ctr" fontAlgn="base"/>
              <a:r>
                <a:rPr lang="zh-CN" altLang="en-US" sz="1575" strike="noStrike" noProof="1" dirty="0">
                  <a:solidFill>
                    <a:srgbClr val="000000"/>
                  </a:solidFill>
                  <a:latin typeface="微软雅黑" panose="020B0503020204020204" charset="-122"/>
                  <a:ea typeface="微软雅黑" panose="020B0503020204020204" charset="-122"/>
                  <a:cs typeface="微软雅黑" panose="020B0503020204020204" charset="-122"/>
                </a:rPr>
                <a:t>特殊法</a:t>
              </a:r>
              <a:endParaRPr lang="zh-CN" altLang="en-US" sz="1575" strike="noStrike" noProof="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39961" name="矩形 39960"/>
            <p:cNvSpPr/>
            <p:nvPr/>
          </p:nvSpPr>
          <p:spPr>
            <a:xfrm>
              <a:off x="2976" y="2112"/>
              <a:ext cx="816" cy="257"/>
            </a:xfrm>
            <a:prstGeom prst="rect">
              <a:avLst/>
            </a:prstGeom>
            <a:solidFill>
              <a:srgbClr val="FF9900"/>
            </a:solidFill>
            <a:ln w="20701" cap="flat" cmpd="sng">
              <a:solidFill>
                <a:srgbClr val="808080"/>
              </a:solidFill>
              <a:prstDash val="solid"/>
              <a:miter/>
              <a:headEnd type="none" w="med" len="med"/>
              <a:tailEnd type="none" w="med" len="med"/>
            </a:ln>
          </p:spPr>
          <p:txBody>
            <a:bodyPr/>
            <a:p>
              <a:pPr algn="ctr" fontAlgn="base"/>
              <a:r>
                <a:rPr lang="zh-CN" altLang="en-US" sz="1575" strike="noStrike" noProof="1" dirty="0">
                  <a:solidFill>
                    <a:srgbClr val="000000"/>
                  </a:solidFill>
                  <a:latin typeface="微软雅黑" panose="020B0503020204020204" charset="-122"/>
                  <a:ea typeface="微软雅黑" panose="020B0503020204020204" charset="-122"/>
                  <a:cs typeface="微软雅黑" panose="020B0503020204020204" charset="-122"/>
                </a:rPr>
                <a:t>相关法</a:t>
              </a:r>
              <a:endParaRPr lang="zh-CN" altLang="en-US" sz="1575" strike="noStrike" noProof="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14712" name="直接连接符 39961"/>
            <p:cNvSpPr/>
            <p:nvPr/>
          </p:nvSpPr>
          <p:spPr>
            <a:xfrm>
              <a:off x="2736" y="1536"/>
              <a:ext cx="0" cy="720"/>
            </a:xfrm>
            <a:prstGeom prst="line">
              <a:avLst/>
            </a:prstGeom>
            <a:ln w="20701" cap="flat" cmpd="sng">
              <a:solidFill>
                <a:srgbClr val="000000"/>
              </a:solidFill>
              <a:prstDash val="solid"/>
              <a:round/>
              <a:headEnd type="none" w="med" len="med"/>
              <a:tailEnd type="none" w="med" len="med"/>
            </a:ln>
          </p:spPr>
        </p:sp>
        <p:sp>
          <p:nvSpPr>
            <p:cNvPr id="114713" name="直接连接符 39962"/>
            <p:cNvSpPr/>
            <p:nvPr/>
          </p:nvSpPr>
          <p:spPr>
            <a:xfrm>
              <a:off x="2352" y="1920"/>
              <a:ext cx="624" cy="0"/>
            </a:xfrm>
            <a:prstGeom prst="line">
              <a:avLst/>
            </a:prstGeom>
            <a:ln w="20701" cap="flat" cmpd="sng">
              <a:solidFill>
                <a:srgbClr val="000000"/>
              </a:solidFill>
              <a:prstDash val="solid"/>
              <a:round/>
              <a:headEnd type="none" w="med" len="med"/>
              <a:tailEnd type="none" w="med" len="med"/>
            </a:ln>
          </p:spPr>
        </p:sp>
        <p:sp>
          <p:nvSpPr>
            <p:cNvPr id="114714" name="直接连接符 39963"/>
            <p:cNvSpPr/>
            <p:nvPr/>
          </p:nvSpPr>
          <p:spPr>
            <a:xfrm>
              <a:off x="2736" y="1536"/>
              <a:ext cx="240" cy="0"/>
            </a:xfrm>
            <a:prstGeom prst="line">
              <a:avLst/>
            </a:prstGeom>
            <a:ln w="20701" cap="flat" cmpd="sng">
              <a:solidFill>
                <a:srgbClr val="000000"/>
              </a:solidFill>
              <a:prstDash val="solid"/>
              <a:round/>
              <a:headEnd type="none" w="med" len="med"/>
              <a:tailEnd type="none" w="med" len="med"/>
            </a:ln>
          </p:spPr>
        </p:sp>
        <p:sp>
          <p:nvSpPr>
            <p:cNvPr id="114715" name="直接连接符 39964"/>
            <p:cNvSpPr/>
            <p:nvPr/>
          </p:nvSpPr>
          <p:spPr>
            <a:xfrm>
              <a:off x="2736" y="2256"/>
              <a:ext cx="240" cy="0"/>
            </a:xfrm>
            <a:prstGeom prst="line">
              <a:avLst/>
            </a:prstGeom>
            <a:ln w="20701" cap="flat" cmpd="sng">
              <a:solidFill>
                <a:srgbClr val="000000"/>
              </a:solidFill>
              <a:prstDash val="solid"/>
              <a:round/>
              <a:headEnd type="none" w="med" len="med"/>
              <a:tailEnd type="none" w="med" len="med"/>
            </a:ln>
          </p:spPr>
        </p:sp>
      </p:grpSp>
      <p:sp>
        <p:nvSpPr>
          <p:cNvPr id="39966" name="文本占位符 39965"/>
          <p:cNvSpPr>
            <a:spLocks noGrp="1"/>
          </p:cNvSpPr>
          <p:nvPr>
            <p:ph type="body" idx="4294967295"/>
          </p:nvPr>
        </p:nvSpPr>
        <p:spPr>
          <a:xfrm>
            <a:off x="7434263" y="1727200"/>
            <a:ext cx="3538538" cy="2122488"/>
          </a:xfrm>
          <a:prstGeom prst="rect">
            <a:avLst/>
          </a:prstGeom>
        </p:spPr>
        <p:txBody>
          <a:bodyPr lIns="59906" tIns="29954" rIns="59906" bIns="29954"/>
          <a:p>
            <a:pPr marL="228600" marR="0" indent="-228600" algn="l" defTabSz="914400" rtl="0" eaLnBrk="1" fontAlgn="auto" latinLnBrk="0" hangingPunct="1">
              <a:lnSpc>
                <a:spcPct val="130000"/>
              </a:lnSpc>
              <a:spcBef>
                <a:spcPts val="0"/>
              </a:spcBef>
              <a:spcAft>
                <a:spcPts val="1000"/>
              </a:spcAft>
              <a:buClrTx/>
              <a:buSzTx/>
              <a:buFont typeface="Arial" panose="020B0604020202020204" pitchFamily="34" charset="0"/>
              <a:buBlip>
                <a:blip r:embed="rId3"/>
              </a:buBlip>
            </a:pPr>
            <a:r>
              <a:rPr kumimoji="0" lang="zh-CN" altLang="en-US" sz="1835" b="0" i="0" u="none" strike="noStrike" kern="1200" cap="none" spc="150" normalizeH="0" baseline="0" noProof="1" dirty="0">
                <a:solidFill>
                  <a:srgbClr val="0000FF"/>
                </a:solidFill>
                <a:uFillTx/>
                <a:latin typeface="+mn-lt"/>
                <a:ea typeface="+mn-ea"/>
                <a:cs typeface="+mn-cs"/>
              </a:rPr>
              <a:t>根据不同法律地位与效力分</a:t>
            </a:r>
            <a:endParaRPr kumimoji="0" lang="zh-CN" altLang="en-US" sz="1835" b="0" i="0" u="none" strike="noStrike" kern="1200" cap="none" spc="150" normalizeH="0" baseline="0" noProof="1" dirty="0">
              <a:solidFill>
                <a:srgbClr val="0000FF"/>
              </a:solidFill>
              <a:uFillTx/>
              <a:latin typeface="+mn-lt"/>
              <a:ea typeface="+mn-ea"/>
              <a:cs typeface="+mn-cs"/>
            </a:endParaRPr>
          </a:p>
          <a:p>
            <a:pPr marL="685800" marR="0" lvl="1" indent="-228600" algn="l" defTabSz="914400" rtl="0" eaLnBrk="1" fontAlgn="auto" latinLnBrk="0" hangingPunct="1">
              <a:lnSpc>
                <a:spcPct val="130000"/>
              </a:lnSpc>
              <a:spcBef>
                <a:spcPts val="0"/>
              </a:spcBef>
              <a:spcAft>
                <a:spcPts val="1000"/>
              </a:spcAft>
              <a:buClr>
                <a:schemeClr val="tx1"/>
              </a:buClr>
              <a:buSzTx/>
              <a:buFont typeface="Arial" panose="020B0604020202020204" pitchFamily="34" charset="0"/>
              <a:buChar char="•"/>
              <a:tabLst>
                <a:tab pos="1609725" algn="l"/>
              </a:tabLst>
            </a:pPr>
            <a:r>
              <a:rPr kumimoji="0" lang="zh-CN" altLang="en-US" sz="1835" b="0" i="0" u="none" strike="noStrike" kern="1200" cap="none" spc="150" normalizeH="0" baseline="0" noProof="1" dirty="0">
                <a:solidFill>
                  <a:schemeClr val="tx1"/>
                </a:solidFill>
                <a:uFillTx/>
                <a:latin typeface="+mn-lt"/>
                <a:ea typeface="+mn-ea"/>
                <a:cs typeface="+mn-cs"/>
              </a:rPr>
              <a:t>法律、法规、规章、标准</a:t>
            </a:r>
            <a:endParaRPr kumimoji="0" lang="zh-CN" altLang="en-US" sz="1835" b="0" i="0" u="none" strike="noStrike" kern="1200" cap="none" spc="150" normalizeH="0" baseline="0" noProof="1" dirty="0">
              <a:solidFill>
                <a:schemeClr val="tx1"/>
              </a:solidFill>
              <a:uFillTx/>
              <a:latin typeface="+mn-lt"/>
              <a:ea typeface="+mn-ea"/>
              <a:cs typeface="+mn-cs"/>
            </a:endParaRPr>
          </a:p>
          <a:p>
            <a:pPr marL="228600" marR="0" indent="-228600" algn="l" defTabSz="914400" rtl="0" eaLnBrk="1" fontAlgn="auto" latinLnBrk="0" hangingPunct="1">
              <a:lnSpc>
                <a:spcPct val="130000"/>
              </a:lnSpc>
              <a:spcBef>
                <a:spcPts val="0"/>
              </a:spcBef>
              <a:spcAft>
                <a:spcPts val="1000"/>
              </a:spcAft>
              <a:buClrTx/>
              <a:buSzTx/>
              <a:buFont typeface="Arial" panose="020B0604020202020204" pitchFamily="34" charset="0"/>
              <a:buBlip>
                <a:blip r:embed="rId3"/>
              </a:buBlip>
            </a:pPr>
            <a:r>
              <a:rPr kumimoji="0" lang="zh-CN" altLang="en-US" sz="1835" b="0" i="0" u="none" strike="noStrike" kern="1200" cap="none" spc="150" normalizeH="0" baseline="0" noProof="1" dirty="0">
                <a:solidFill>
                  <a:srgbClr val="0000FF"/>
                </a:solidFill>
                <a:uFillTx/>
                <a:latin typeface="+mn-lt"/>
                <a:ea typeface="+mn-ea"/>
                <a:cs typeface="+mn-cs"/>
              </a:rPr>
              <a:t>同一层级效力分为</a:t>
            </a:r>
            <a:endParaRPr kumimoji="0" lang="zh-CN" altLang="en-US" sz="1835" b="0" i="0" u="none" strike="noStrike" kern="1200" cap="none" spc="150" normalizeH="0" baseline="0" noProof="1" dirty="0">
              <a:solidFill>
                <a:srgbClr val="0000FF"/>
              </a:solidFill>
              <a:uFillTx/>
              <a:latin typeface="+mn-lt"/>
              <a:ea typeface="+mn-ea"/>
              <a:cs typeface="+mn-cs"/>
            </a:endParaRPr>
          </a:p>
          <a:p>
            <a:pPr marL="685800" marR="0" lvl="1" indent="-228600" algn="l" defTabSz="914400" rtl="0" eaLnBrk="1" fontAlgn="auto" latinLnBrk="0" hangingPunct="1">
              <a:lnSpc>
                <a:spcPct val="130000"/>
              </a:lnSpc>
              <a:spcBef>
                <a:spcPts val="0"/>
              </a:spcBef>
              <a:spcAft>
                <a:spcPts val="1000"/>
              </a:spcAft>
              <a:buClr>
                <a:schemeClr val="tx1"/>
              </a:buClr>
              <a:buSzTx/>
              <a:buFont typeface="Arial" panose="020B0604020202020204" pitchFamily="34" charset="0"/>
              <a:buChar char="•"/>
              <a:tabLst>
                <a:tab pos="1609725" algn="l"/>
              </a:tabLst>
            </a:pPr>
            <a:r>
              <a:rPr kumimoji="0" lang="zh-CN" altLang="en-US" sz="1835" b="0" i="0" u="none" strike="noStrike" kern="1200" cap="none" spc="150" normalizeH="0" baseline="0" noProof="1" dirty="0">
                <a:solidFill>
                  <a:schemeClr val="tx1"/>
                </a:solidFill>
                <a:uFillTx/>
                <a:latin typeface="+mn-lt"/>
                <a:ea typeface="+mn-ea"/>
                <a:cs typeface="+mn-cs"/>
              </a:rPr>
              <a:t>普通法与特殊法</a:t>
            </a:r>
            <a:endParaRPr kumimoji="0" lang="zh-CN" altLang="en-US" sz="1835" b="0" i="0" u="none" strike="noStrike" kern="1200" cap="none" spc="150" normalizeH="0" baseline="0" noProof="1" dirty="0">
              <a:solidFill>
                <a:schemeClr val="tx1"/>
              </a:solidFill>
              <a:uFillTx/>
              <a:latin typeface="+mn-lt"/>
              <a:ea typeface="+mn-ea"/>
              <a:cs typeface="+mn-cs"/>
            </a:endParaRPr>
          </a:p>
          <a:p>
            <a:pPr marL="228600" marR="0" indent="-228600" algn="l" defTabSz="914400" rtl="0" eaLnBrk="1" fontAlgn="auto" latinLnBrk="0" hangingPunct="1">
              <a:lnSpc>
                <a:spcPct val="130000"/>
              </a:lnSpc>
              <a:spcBef>
                <a:spcPts val="0"/>
              </a:spcBef>
              <a:spcAft>
                <a:spcPts val="1000"/>
              </a:spcAft>
              <a:buClrTx/>
              <a:buSzTx/>
              <a:buFont typeface="Arial" panose="020B0604020202020204" pitchFamily="34" charset="0"/>
              <a:buBlip>
                <a:blip r:embed="rId3"/>
              </a:buBlip>
            </a:pPr>
            <a:r>
              <a:rPr kumimoji="0" lang="zh-CN" altLang="en-US" sz="1835" b="0" i="0" u="none" strike="noStrike" kern="1200" cap="none" spc="150" normalizeH="0" baseline="0" noProof="1" dirty="0">
                <a:solidFill>
                  <a:srgbClr val="0000FF"/>
                </a:solidFill>
                <a:uFillTx/>
                <a:latin typeface="+mn-lt"/>
                <a:ea typeface="+mn-ea"/>
                <a:cs typeface="+mn-cs"/>
              </a:rPr>
              <a:t>从法的内容上分</a:t>
            </a:r>
            <a:endParaRPr kumimoji="0" lang="zh-CN" altLang="en-US" sz="1835" b="0" i="0" u="none" strike="noStrike" kern="1200" cap="none" spc="150" normalizeH="0" baseline="0" noProof="1" dirty="0">
              <a:solidFill>
                <a:srgbClr val="0000FF"/>
              </a:solidFill>
              <a:uFillTx/>
              <a:latin typeface="+mn-lt"/>
              <a:ea typeface="+mn-ea"/>
              <a:cs typeface="+mn-cs"/>
            </a:endParaRPr>
          </a:p>
          <a:p>
            <a:pPr marL="685800" marR="0" lvl="1"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tabLst>
                <a:tab pos="1609725" algn="l"/>
              </a:tabLst>
            </a:pPr>
            <a:r>
              <a:rPr kumimoji="0" lang="zh-CN" altLang="en-US" sz="1835" b="0" i="0" u="none" strike="noStrike" kern="1200" cap="none" spc="150" normalizeH="0" baseline="0" noProof="1" dirty="0">
                <a:solidFill>
                  <a:schemeClr val="tx1"/>
                </a:solidFill>
                <a:uFillTx/>
                <a:latin typeface="+mn-lt"/>
                <a:ea typeface="+mn-ea"/>
                <a:cs typeface="+mn-cs"/>
              </a:rPr>
              <a:t>综合性法与单行法</a:t>
            </a:r>
            <a:endParaRPr kumimoji="0" lang="zh-CN" altLang="en-US" sz="1835" b="0" i="0" u="none" strike="noStrike" kern="1200" cap="none" spc="150" normalizeH="0" baseline="0" noProof="1">
              <a:solidFill>
                <a:schemeClr val="tx1"/>
              </a:solidFill>
              <a:uFillTx/>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3" name="标题 41001"/>
          <p:cNvSpPr>
            <a:spLocks noGrp="1"/>
          </p:cNvSpPr>
          <p:nvPr>
            <p:ph type="title"/>
          </p:nvPr>
        </p:nvSpPr>
        <p:spPr>
          <a:xfrm>
            <a:off x="639763" y="-41275"/>
            <a:ext cx="3409950" cy="733425"/>
          </a:xfrm>
          <a:prstGeom prst="rect">
            <a:avLst/>
          </a:prstGeom>
          <a:noFill/>
          <a:ln w="9525">
            <a:noFill/>
          </a:ln>
        </p:spPr>
        <p:txBody>
          <a:bodyPr lIns="59906" tIns="29954" rIns="59906" bIns="29954" anchor="ctr" anchorCtr="0"/>
          <a:p>
            <a:r>
              <a:rPr lang="zh-CN" altLang="en-US" dirty="0"/>
              <a:t>安全生产法律范畴</a:t>
            </a:r>
            <a:endParaRPr lang="zh-CN" altLang="en-US" dirty="0"/>
          </a:p>
        </p:txBody>
      </p:sp>
      <p:graphicFrame>
        <p:nvGraphicFramePr>
          <p:cNvPr id="41006" name="内容占位符 41005"/>
          <p:cNvGraphicFramePr/>
          <p:nvPr>
            <p:ph idx="4294967295"/>
          </p:nvPr>
        </p:nvGraphicFramePr>
        <p:xfrm>
          <a:off x="806450" y="1516063"/>
          <a:ext cx="10793730" cy="4221163"/>
        </p:xfrm>
        <a:graphic>
          <a:graphicData uri="http://schemas.openxmlformats.org/drawingml/2006/table">
            <a:tbl>
              <a:tblPr/>
              <a:tblGrid>
                <a:gridCol w="507365"/>
                <a:gridCol w="1336675"/>
                <a:gridCol w="8949690"/>
              </a:tblGrid>
              <a:tr h="473075">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533400" lvl="0" indent="-533400" algn="ctr" defTabSz="914400">
                        <a:buNone/>
                      </a:pPr>
                      <a:r>
                        <a:rPr lang="en-US" altLang="zh-CN" sz="1575">
                          <a:latin typeface="微软雅黑" panose="020B0503020204020204" charset="-122"/>
                          <a:ea typeface="微软雅黑" panose="020B0503020204020204" charset="-122"/>
                          <a:cs typeface="微软雅黑" panose="020B0503020204020204" charset="-122"/>
                        </a:rPr>
                        <a:t>1</a:t>
                      </a:r>
                      <a:endParaRPr lang="zh-CN" altLang="en-US" sz="1575">
                        <a:latin typeface="微软雅黑" panose="020B0503020204020204" charset="-122"/>
                        <a:ea typeface="微软雅黑" panose="020B0503020204020204" charset="-122"/>
                        <a:cs typeface="微软雅黑" panose="020B0503020204020204" charset="-122"/>
                      </a:endParaRPr>
                    </a:p>
                  </a:txBody>
                  <a:tcPr marL="58969" marR="58969" marT="30664" marB="30664" anchor="ct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algn="ctr" defTabSz="914400">
                        <a:buNone/>
                      </a:pPr>
                      <a:r>
                        <a:rPr lang="zh-CN" altLang="en-US" sz="1575" dirty="0">
                          <a:latin typeface="微软雅黑" panose="020B0503020204020204" charset="-122"/>
                          <a:ea typeface="微软雅黑" panose="020B0503020204020204" charset="-122"/>
                          <a:cs typeface="微软雅黑" panose="020B0503020204020204" charset="-122"/>
                        </a:rPr>
                        <a:t>综合</a:t>
                      </a:r>
                      <a:endParaRPr lang="zh-CN" altLang="en-US" sz="1575" dirty="0">
                        <a:latin typeface="微软雅黑" panose="020B0503020204020204" charset="-122"/>
                        <a:ea typeface="微软雅黑" panose="020B0503020204020204" charset="-122"/>
                        <a:cs typeface="微软雅黑" panose="020B0503020204020204" charset="-122"/>
                      </a:endParaRPr>
                    </a:p>
                  </a:txBody>
                  <a:tcPr marL="58969" marR="58969" marT="30664" marB="30664"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defTabSz="914400">
                        <a:buNone/>
                      </a:pPr>
                      <a:r>
                        <a:rPr lang="zh-CN" altLang="en-US" sz="1575" dirty="0">
                          <a:solidFill>
                            <a:schemeClr val="tx2"/>
                          </a:solidFill>
                          <a:latin typeface="微软雅黑" panose="020B0503020204020204" charset="-122"/>
                          <a:ea typeface="微软雅黑" panose="020B0503020204020204" charset="-122"/>
                          <a:cs typeface="微软雅黑" panose="020B0503020204020204" charset="-122"/>
                        </a:rPr>
                        <a:t>安全生产法、劳动法、突发事件应对法</a:t>
                      </a:r>
                      <a:endParaRPr lang="zh-CN" altLang="en-US" sz="1575" dirty="0">
                        <a:solidFill>
                          <a:schemeClr val="tx2"/>
                        </a:solidFill>
                        <a:latin typeface="微软雅黑" panose="020B0503020204020204" charset="-122"/>
                        <a:ea typeface="微软雅黑" panose="020B0503020204020204" charset="-122"/>
                        <a:cs typeface="微软雅黑" panose="020B0503020204020204" charset="-122"/>
                      </a:endParaRPr>
                    </a:p>
                  </a:txBody>
                  <a:tcPr marL="58969" marR="58969" marT="30664" marB="30664" anchor="ct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bg1"/>
                    </a:solidFill>
                  </a:tcPr>
                </a:tc>
              </a:tr>
              <a:tr h="535305">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533400" lvl="0" indent="-533400" algn="ctr" defTabSz="914400">
                        <a:buNone/>
                      </a:pPr>
                      <a:r>
                        <a:rPr lang="en-US" altLang="zh-CN" sz="1575">
                          <a:latin typeface="微软雅黑" panose="020B0503020204020204" charset="-122"/>
                          <a:ea typeface="微软雅黑" panose="020B0503020204020204" charset="-122"/>
                          <a:cs typeface="微软雅黑" panose="020B0503020204020204" charset="-122"/>
                        </a:rPr>
                        <a:t>2</a:t>
                      </a:r>
                      <a:endParaRPr lang="zh-CN" altLang="en-US" sz="1575">
                        <a:latin typeface="微软雅黑" panose="020B0503020204020204" charset="-122"/>
                        <a:ea typeface="微软雅黑" panose="020B0503020204020204" charset="-122"/>
                        <a:cs typeface="微软雅黑" panose="020B0503020204020204" charset="-122"/>
                      </a:endParaRPr>
                    </a:p>
                  </a:txBody>
                  <a:tcPr marL="58969" marR="58969" marT="30664" marB="30664" anchor="ct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algn="ctr" defTabSz="914400">
                        <a:buNone/>
                      </a:pPr>
                      <a:r>
                        <a:rPr lang="zh-CN" altLang="en-US" sz="1575" dirty="0">
                          <a:latin typeface="微软雅黑" panose="020B0503020204020204" charset="-122"/>
                          <a:ea typeface="微软雅黑" panose="020B0503020204020204" charset="-122"/>
                          <a:cs typeface="微软雅黑" panose="020B0503020204020204" charset="-122"/>
                        </a:rPr>
                        <a:t>矿山</a:t>
                      </a:r>
                      <a:endParaRPr lang="zh-CN" altLang="en-US" sz="1575" dirty="0">
                        <a:latin typeface="微软雅黑" panose="020B0503020204020204" charset="-122"/>
                        <a:ea typeface="微软雅黑" panose="020B0503020204020204" charset="-122"/>
                        <a:cs typeface="微软雅黑" panose="020B0503020204020204" charset="-122"/>
                      </a:endParaRPr>
                    </a:p>
                  </a:txBody>
                  <a:tcPr marL="58969" marR="58969" marT="30664" marB="30664"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defTabSz="914400">
                        <a:buNone/>
                      </a:pPr>
                      <a:r>
                        <a:rPr lang="zh-CN" altLang="en-US" sz="1575" dirty="0">
                          <a:solidFill>
                            <a:schemeClr val="tx2"/>
                          </a:solidFill>
                          <a:latin typeface="微软雅黑" panose="020B0503020204020204" charset="-122"/>
                          <a:ea typeface="微软雅黑" panose="020B0503020204020204" charset="-122"/>
                          <a:cs typeface="微软雅黑" panose="020B0503020204020204" charset="-122"/>
                        </a:rPr>
                        <a:t>矿山安全法、条例，煤炭法、监察条例</a:t>
                      </a:r>
                      <a:endParaRPr lang="zh-CN" altLang="en-US" sz="1575" dirty="0">
                        <a:solidFill>
                          <a:schemeClr val="tx2"/>
                        </a:solidFill>
                        <a:latin typeface="微软雅黑" panose="020B0503020204020204" charset="-122"/>
                        <a:ea typeface="微软雅黑" panose="020B0503020204020204" charset="-122"/>
                        <a:cs typeface="微软雅黑" panose="020B0503020204020204" charset="-122"/>
                      </a:endParaRPr>
                    </a:p>
                  </a:txBody>
                  <a:tcPr marL="58969" marR="58969" marT="30664" marB="30664" anchor="ct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bg1"/>
                    </a:solidFill>
                  </a:tcPr>
                </a:tc>
              </a:tr>
              <a:tr h="473075">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533400" lvl="0" indent="-533400" algn="ctr" defTabSz="914400">
                        <a:buNone/>
                      </a:pPr>
                      <a:r>
                        <a:rPr lang="en-US" altLang="zh-CN" sz="1575">
                          <a:latin typeface="微软雅黑" panose="020B0503020204020204" charset="-122"/>
                          <a:ea typeface="微软雅黑" panose="020B0503020204020204" charset="-122"/>
                          <a:cs typeface="微软雅黑" panose="020B0503020204020204" charset="-122"/>
                        </a:rPr>
                        <a:t>3</a:t>
                      </a:r>
                      <a:endParaRPr lang="zh-CN" altLang="en-US" sz="1575">
                        <a:latin typeface="微软雅黑" panose="020B0503020204020204" charset="-122"/>
                        <a:ea typeface="微软雅黑" panose="020B0503020204020204" charset="-122"/>
                        <a:cs typeface="微软雅黑" panose="020B0503020204020204" charset="-122"/>
                      </a:endParaRPr>
                    </a:p>
                  </a:txBody>
                  <a:tcPr marL="58969" marR="58969" marT="30664" marB="30664" anchor="ct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algn="ctr" defTabSz="914400">
                        <a:buNone/>
                      </a:pPr>
                      <a:r>
                        <a:rPr lang="zh-CN" altLang="en-US" sz="1575" dirty="0">
                          <a:latin typeface="微软雅黑" panose="020B0503020204020204" charset="-122"/>
                          <a:ea typeface="微软雅黑" panose="020B0503020204020204" charset="-122"/>
                          <a:cs typeface="微软雅黑" panose="020B0503020204020204" charset="-122"/>
                        </a:rPr>
                        <a:t>危险品</a:t>
                      </a:r>
                      <a:endParaRPr lang="zh-CN" altLang="en-US" sz="1575" dirty="0">
                        <a:latin typeface="微软雅黑" panose="020B0503020204020204" charset="-122"/>
                        <a:ea typeface="微软雅黑" panose="020B0503020204020204" charset="-122"/>
                        <a:cs typeface="微软雅黑" panose="020B0503020204020204" charset="-122"/>
                      </a:endParaRPr>
                    </a:p>
                  </a:txBody>
                  <a:tcPr marL="58969" marR="58969" marT="30664" marB="30664"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defTabSz="914400">
                        <a:buNone/>
                      </a:pPr>
                      <a:r>
                        <a:rPr lang="zh-CN" altLang="en-US" sz="1575" dirty="0">
                          <a:solidFill>
                            <a:schemeClr val="tx2"/>
                          </a:solidFill>
                          <a:latin typeface="微软雅黑" panose="020B0503020204020204" charset="-122"/>
                          <a:ea typeface="微软雅黑" panose="020B0503020204020204" charset="-122"/>
                          <a:cs typeface="微软雅黑" panose="020B0503020204020204" charset="-122"/>
                        </a:rPr>
                        <a:t>危险品、民用爆炸物、有毒作业场所、放射性条例</a:t>
                      </a:r>
                      <a:endParaRPr lang="zh-CN" altLang="en-US" sz="1575" dirty="0">
                        <a:solidFill>
                          <a:schemeClr val="tx2"/>
                        </a:solidFill>
                        <a:latin typeface="微软雅黑" panose="020B0503020204020204" charset="-122"/>
                        <a:ea typeface="微软雅黑" panose="020B0503020204020204" charset="-122"/>
                        <a:cs typeface="微软雅黑" panose="020B0503020204020204" charset="-122"/>
                      </a:endParaRPr>
                    </a:p>
                  </a:txBody>
                  <a:tcPr marL="58969" marR="58969" marT="30664" marB="30664" anchor="ct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bg1"/>
                    </a:solidFill>
                  </a:tcPr>
                </a:tc>
              </a:tr>
              <a:tr h="472440">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533400" lvl="0" indent="-533400" algn="ctr" defTabSz="914400">
                        <a:buNone/>
                      </a:pPr>
                      <a:r>
                        <a:rPr lang="en-US" altLang="zh-CN" sz="1575">
                          <a:latin typeface="微软雅黑" panose="020B0503020204020204" charset="-122"/>
                          <a:ea typeface="微软雅黑" panose="020B0503020204020204" charset="-122"/>
                          <a:cs typeface="微软雅黑" panose="020B0503020204020204" charset="-122"/>
                        </a:rPr>
                        <a:t>4</a:t>
                      </a:r>
                      <a:endParaRPr lang="zh-CN" altLang="en-US" sz="1575">
                        <a:latin typeface="微软雅黑" panose="020B0503020204020204" charset="-122"/>
                        <a:ea typeface="微软雅黑" panose="020B0503020204020204" charset="-122"/>
                        <a:cs typeface="微软雅黑" panose="020B0503020204020204" charset="-122"/>
                      </a:endParaRPr>
                    </a:p>
                  </a:txBody>
                  <a:tcPr marL="58969" marR="58969" marT="30664" marB="30664" anchor="ct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algn="ctr" defTabSz="914400">
                        <a:buNone/>
                      </a:pPr>
                      <a:r>
                        <a:rPr lang="zh-CN" altLang="en-US" sz="1575" dirty="0">
                          <a:latin typeface="微软雅黑" panose="020B0503020204020204" charset="-122"/>
                          <a:ea typeface="微软雅黑" panose="020B0503020204020204" charset="-122"/>
                          <a:cs typeface="微软雅黑" panose="020B0503020204020204" charset="-122"/>
                        </a:rPr>
                        <a:t>建筑</a:t>
                      </a:r>
                      <a:endParaRPr lang="zh-CN" altLang="en-US" sz="1575" dirty="0">
                        <a:latin typeface="微软雅黑" panose="020B0503020204020204" charset="-122"/>
                        <a:ea typeface="微软雅黑" panose="020B0503020204020204" charset="-122"/>
                        <a:cs typeface="微软雅黑" panose="020B0503020204020204" charset="-122"/>
                      </a:endParaRPr>
                    </a:p>
                  </a:txBody>
                  <a:tcPr marL="58969" marR="58969" marT="30664" marB="30664"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defTabSz="914400">
                        <a:buNone/>
                      </a:pPr>
                      <a:r>
                        <a:rPr lang="zh-CN" altLang="en-US" sz="1575" dirty="0">
                          <a:solidFill>
                            <a:schemeClr val="tx2"/>
                          </a:solidFill>
                          <a:latin typeface="微软雅黑" panose="020B0503020204020204" charset="-122"/>
                          <a:ea typeface="微软雅黑" panose="020B0503020204020204" charset="-122"/>
                          <a:cs typeface="微软雅黑" panose="020B0503020204020204" charset="-122"/>
                        </a:rPr>
                        <a:t>建筑法、建筑安装规程</a:t>
                      </a:r>
                      <a:endParaRPr lang="zh-CN" altLang="en-US" sz="1575" dirty="0">
                        <a:solidFill>
                          <a:schemeClr val="tx2"/>
                        </a:solidFill>
                        <a:latin typeface="微软雅黑" panose="020B0503020204020204" charset="-122"/>
                        <a:ea typeface="微软雅黑" panose="020B0503020204020204" charset="-122"/>
                        <a:cs typeface="微软雅黑" panose="020B0503020204020204" charset="-122"/>
                      </a:endParaRPr>
                    </a:p>
                  </a:txBody>
                  <a:tcPr marL="58969" marR="58969" marT="30664" marB="30664" anchor="ct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bg1"/>
                    </a:solidFill>
                  </a:tcPr>
                </a:tc>
              </a:tr>
              <a:tr h="471170">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533400" lvl="0" indent="-533400" algn="ctr" defTabSz="914400">
                        <a:buNone/>
                      </a:pPr>
                      <a:r>
                        <a:rPr lang="en-US" altLang="zh-CN" sz="1575">
                          <a:latin typeface="微软雅黑" panose="020B0503020204020204" charset="-122"/>
                          <a:ea typeface="微软雅黑" panose="020B0503020204020204" charset="-122"/>
                          <a:cs typeface="微软雅黑" panose="020B0503020204020204" charset="-122"/>
                        </a:rPr>
                        <a:t>5</a:t>
                      </a:r>
                      <a:endParaRPr lang="zh-CN" altLang="en-US" sz="1575">
                        <a:latin typeface="微软雅黑" panose="020B0503020204020204" charset="-122"/>
                        <a:ea typeface="微软雅黑" panose="020B0503020204020204" charset="-122"/>
                        <a:cs typeface="微软雅黑" panose="020B0503020204020204" charset="-122"/>
                      </a:endParaRPr>
                    </a:p>
                  </a:txBody>
                  <a:tcPr marL="58969" marR="58969" marT="30664" marB="30664" anchor="ct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algn="ctr" defTabSz="914400">
                        <a:buNone/>
                      </a:pPr>
                      <a:r>
                        <a:rPr lang="zh-CN" altLang="en-US" sz="1575" dirty="0">
                          <a:latin typeface="微软雅黑" panose="020B0503020204020204" charset="-122"/>
                          <a:ea typeface="微软雅黑" panose="020B0503020204020204" charset="-122"/>
                          <a:cs typeface="微软雅黑" panose="020B0503020204020204" charset="-122"/>
                        </a:rPr>
                        <a:t>交通</a:t>
                      </a:r>
                      <a:endParaRPr lang="zh-CN" altLang="en-US" sz="1575" dirty="0">
                        <a:latin typeface="微软雅黑" panose="020B0503020204020204" charset="-122"/>
                        <a:ea typeface="微软雅黑" panose="020B0503020204020204" charset="-122"/>
                        <a:cs typeface="微软雅黑" panose="020B0503020204020204" charset="-122"/>
                      </a:endParaRPr>
                    </a:p>
                  </a:txBody>
                  <a:tcPr marL="58969" marR="58969" marT="30664" marB="30664"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defTabSz="914400">
                        <a:buNone/>
                      </a:pPr>
                      <a:r>
                        <a:rPr lang="zh-CN" altLang="en-US" sz="1575" dirty="0">
                          <a:solidFill>
                            <a:schemeClr val="tx2"/>
                          </a:solidFill>
                          <a:latin typeface="微软雅黑" panose="020B0503020204020204" charset="-122"/>
                          <a:ea typeface="微软雅黑" panose="020B0503020204020204" charset="-122"/>
                          <a:cs typeface="微软雅黑" panose="020B0503020204020204" charset="-122"/>
                        </a:rPr>
                        <a:t>铁路、民航、道路、海上、渔港、内河</a:t>
                      </a:r>
                      <a:endParaRPr lang="zh-CN" altLang="en-US" sz="1575" dirty="0">
                        <a:solidFill>
                          <a:schemeClr val="tx2"/>
                        </a:solidFill>
                        <a:latin typeface="微软雅黑" panose="020B0503020204020204" charset="-122"/>
                        <a:ea typeface="微软雅黑" panose="020B0503020204020204" charset="-122"/>
                        <a:cs typeface="微软雅黑" panose="020B0503020204020204" charset="-122"/>
                      </a:endParaRPr>
                    </a:p>
                  </a:txBody>
                  <a:tcPr marL="58969" marR="58969" marT="30664" marB="30664" anchor="ct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bg1"/>
                    </a:solidFill>
                  </a:tcPr>
                </a:tc>
              </a:tr>
              <a:tr h="473075">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533400" lvl="0" indent="-533400" algn="ctr" defTabSz="914400">
                        <a:buNone/>
                      </a:pPr>
                      <a:r>
                        <a:rPr lang="en-US" altLang="zh-CN" sz="1575">
                          <a:latin typeface="微软雅黑" panose="020B0503020204020204" charset="-122"/>
                          <a:ea typeface="微软雅黑" panose="020B0503020204020204" charset="-122"/>
                          <a:cs typeface="微软雅黑" panose="020B0503020204020204" charset="-122"/>
                        </a:rPr>
                        <a:t>6</a:t>
                      </a:r>
                      <a:endParaRPr lang="zh-CN" altLang="en-US" sz="1575">
                        <a:latin typeface="微软雅黑" panose="020B0503020204020204" charset="-122"/>
                        <a:ea typeface="微软雅黑" panose="020B0503020204020204" charset="-122"/>
                        <a:cs typeface="微软雅黑" panose="020B0503020204020204" charset="-122"/>
                      </a:endParaRPr>
                    </a:p>
                  </a:txBody>
                  <a:tcPr marL="58969" marR="58969" marT="30664" marB="30664" anchor="ct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algn="ctr" defTabSz="914400">
                        <a:buNone/>
                      </a:pPr>
                      <a:r>
                        <a:rPr lang="zh-CN" altLang="en-US" sz="1575" dirty="0">
                          <a:latin typeface="微软雅黑" panose="020B0503020204020204" charset="-122"/>
                          <a:ea typeface="微软雅黑" panose="020B0503020204020204" charset="-122"/>
                          <a:cs typeface="微软雅黑" panose="020B0503020204020204" charset="-122"/>
                        </a:rPr>
                        <a:t>消防</a:t>
                      </a:r>
                      <a:endParaRPr lang="zh-CN" altLang="en-US" sz="1575" dirty="0">
                        <a:latin typeface="微软雅黑" panose="020B0503020204020204" charset="-122"/>
                        <a:ea typeface="微软雅黑" panose="020B0503020204020204" charset="-122"/>
                        <a:cs typeface="微软雅黑" panose="020B0503020204020204" charset="-122"/>
                      </a:endParaRPr>
                    </a:p>
                  </a:txBody>
                  <a:tcPr marL="58969" marR="58969" marT="30664" marB="30664"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defTabSz="914400">
                        <a:buNone/>
                      </a:pPr>
                      <a:r>
                        <a:rPr lang="zh-CN" altLang="en-US" sz="1575" dirty="0">
                          <a:solidFill>
                            <a:schemeClr val="tx2"/>
                          </a:solidFill>
                          <a:latin typeface="微软雅黑" panose="020B0503020204020204" charset="-122"/>
                          <a:ea typeface="微软雅黑" panose="020B0503020204020204" charset="-122"/>
                          <a:cs typeface="微软雅黑" panose="020B0503020204020204" charset="-122"/>
                        </a:rPr>
                        <a:t>消防法、公共娱乐场所、集贸市场、仓库、火灾统计</a:t>
                      </a:r>
                      <a:endParaRPr lang="zh-CN" altLang="en-US" sz="1575" dirty="0">
                        <a:solidFill>
                          <a:schemeClr val="tx2"/>
                        </a:solidFill>
                        <a:latin typeface="微软雅黑" panose="020B0503020204020204" charset="-122"/>
                        <a:ea typeface="微软雅黑" panose="020B0503020204020204" charset="-122"/>
                        <a:cs typeface="微软雅黑" panose="020B0503020204020204" charset="-122"/>
                      </a:endParaRPr>
                    </a:p>
                  </a:txBody>
                  <a:tcPr marL="58969" marR="58969" marT="30664" marB="30664" anchor="ct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bg1"/>
                    </a:solidFill>
                  </a:tcPr>
                </a:tc>
              </a:tr>
              <a:tr h="849630">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533400" lvl="0" indent="-533400" algn="ctr" defTabSz="914400">
                        <a:buNone/>
                      </a:pPr>
                      <a:r>
                        <a:rPr lang="en-US" altLang="zh-CN" sz="1575">
                          <a:latin typeface="微软雅黑" panose="020B0503020204020204" charset="-122"/>
                          <a:ea typeface="微软雅黑" panose="020B0503020204020204" charset="-122"/>
                          <a:cs typeface="微软雅黑" panose="020B0503020204020204" charset="-122"/>
                        </a:rPr>
                        <a:t>7</a:t>
                      </a:r>
                      <a:endParaRPr lang="zh-CN" altLang="en-US" sz="1575">
                        <a:latin typeface="微软雅黑" panose="020B0503020204020204" charset="-122"/>
                        <a:ea typeface="微软雅黑" panose="020B0503020204020204" charset="-122"/>
                        <a:cs typeface="微软雅黑" panose="020B0503020204020204" charset="-122"/>
                      </a:endParaRPr>
                    </a:p>
                  </a:txBody>
                  <a:tcPr marL="58969" marR="58969" marT="30664" marB="30664" anchor="ct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algn="ctr" defTabSz="914400">
                        <a:buNone/>
                      </a:pPr>
                      <a:r>
                        <a:rPr lang="zh-CN" altLang="en-US" sz="1575" dirty="0">
                          <a:latin typeface="微软雅黑" panose="020B0503020204020204" charset="-122"/>
                          <a:ea typeface="微软雅黑" panose="020B0503020204020204" charset="-122"/>
                          <a:cs typeface="微软雅黑" panose="020B0503020204020204" charset="-122"/>
                        </a:rPr>
                        <a:t>其它</a:t>
                      </a:r>
                      <a:endParaRPr lang="zh-CN" altLang="en-US" sz="1575" dirty="0">
                        <a:latin typeface="微软雅黑" panose="020B0503020204020204" charset="-122"/>
                        <a:ea typeface="微软雅黑" panose="020B0503020204020204" charset="-122"/>
                        <a:cs typeface="微软雅黑" panose="020B0503020204020204" charset="-122"/>
                      </a:endParaRPr>
                    </a:p>
                  </a:txBody>
                  <a:tcPr marL="58969" marR="58969" marT="30664" marB="30664"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defTabSz="914400">
                        <a:buNone/>
                      </a:pPr>
                      <a:r>
                        <a:rPr lang="zh-CN" altLang="en-US" sz="1575" dirty="0">
                          <a:solidFill>
                            <a:schemeClr val="tx2"/>
                          </a:solidFill>
                          <a:latin typeface="微软雅黑" panose="020B0503020204020204" charset="-122"/>
                          <a:ea typeface="微软雅黑" panose="020B0503020204020204" charset="-122"/>
                          <a:cs typeface="微软雅黑" panose="020B0503020204020204" charset="-122"/>
                        </a:rPr>
                        <a:t>石化、电力、机械、建材、造船、冶金、轻纺、军工、商贸</a:t>
                      </a:r>
                      <a:endParaRPr lang="zh-CN" altLang="en-US" sz="1575" dirty="0">
                        <a:solidFill>
                          <a:schemeClr val="tx2"/>
                        </a:solidFill>
                        <a:latin typeface="微软雅黑" panose="020B0503020204020204" charset="-122"/>
                        <a:ea typeface="微软雅黑" panose="020B0503020204020204" charset="-122"/>
                        <a:cs typeface="微软雅黑" panose="020B0503020204020204" charset="-122"/>
                      </a:endParaRPr>
                    </a:p>
                  </a:txBody>
                  <a:tcPr marL="58969" marR="58969" marT="30664" marB="30664" anchor="ct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bg1"/>
                    </a:solidFill>
                  </a:tcPr>
                </a:tc>
              </a:tr>
              <a:tr h="473075">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533400" lvl="0" indent="-533400" algn="ctr" defTabSz="914400">
                        <a:buNone/>
                      </a:pPr>
                      <a:r>
                        <a:rPr lang="en-US" altLang="zh-CN" sz="1575">
                          <a:latin typeface="微软雅黑" panose="020B0503020204020204" charset="-122"/>
                          <a:ea typeface="微软雅黑" panose="020B0503020204020204" charset="-122"/>
                          <a:cs typeface="微软雅黑" panose="020B0503020204020204" charset="-122"/>
                        </a:rPr>
                        <a:t>8</a:t>
                      </a:r>
                      <a:endParaRPr lang="zh-CN" altLang="en-US" sz="1575">
                        <a:latin typeface="微软雅黑" panose="020B0503020204020204" charset="-122"/>
                        <a:ea typeface="微软雅黑" panose="020B0503020204020204" charset="-122"/>
                        <a:cs typeface="微软雅黑" panose="020B0503020204020204" charset="-122"/>
                      </a:endParaRPr>
                    </a:p>
                  </a:txBody>
                  <a:tcPr marL="58969" marR="58969" marT="30664" marB="30664" anchor="ct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algn="ctr" defTabSz="914400">
                        <a:buNone/>
                      </a:pPr>
                      <a:r>
                        <a:rPr lang="zh-CN" altLang="en-US" sz="1575" dirty="0">
                          <a:latin typeface="微软雅黑" panose="020B0503020204020204" charset="-122"/>
                          <a:ea typeface="微软雅黑" panose="020B0503020204020204" charset="-122"/>
                          <a:cs typeface="微软雅黑" panose="020B0503020204020204" charset="-122"/>
                        </a:rPr>
                        <a:t>公约</a:t>
                      </a:r>
                      <a:endParaRPr lang="zh-CN" altLang="en-US" sz="1575" dirty="0">
                        <a:latin typeface="微软雅黑" panose="020B0503020204020204" charset="-122"/>
                        <a:ea typeface="微软雅黑" panose="020B0503020204020204" charset="-122"/>
                        <a:cs typeface="微软雅黑" panose="020B0503020204020204" charset="-122"/>
                      </a:endParaRPr>
                    </a:p>
                  </a:txBody>
                  <a:tcPr marL="58969" marR="58969" marT="30664" marB="30664"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defTabSz="914400">
                        <a:buNone/>
                      </a:pPr>
                      <a:r>
                        <a:rPr lang="en-US" altLang="zh-CN" sz="1575" dirty="0">
                          <a:solidFill>
                            <a:schemeClr val="tx2"/>
                          </a:solidFill>
                          <a:latin typeface="微软雅黑" panose="020B0503020204020204" charset="-122"/>
                          <a:ea typeface="微软雅黑" panose="020B0503020204020204" charset="-122"/>
                          <a:cs typeface="微软雅黑" panose="020B0503020204020204" charset="-122"/>
                        </a:rPr>
                        <a:t>ILO184</a:t>
                      </a:r>
                      <a:r>
                        <a:rPr lang="zh-CN" altLang="en-US" sz="1575" dirty="0">
                          <a:solidFill>
                            <a:schemeClr val="tx2"/>
                          </a:solidFill>
                          <a:latin typeface="微软雅黑" panose="020B0503020204020204" charset="-122"/>
                          <a:ea typeface="微软雅黑" panose="020B0503020204020204" charset="-122"/>
                          <a:cs typeface="微软雅黑" panose="020B0503020204020204" charset="-122"/>
                        </a:rPr>
                        <a:t>个公约，</a:t>
                      </a:r>
                      <a:r>
                        <a:rPr lang="en-US" altLang="zh-CN" sz="1575" dirty="0">
                          <a:solidFill>
                            <a:schemeClr val="tx2"/>
                          </a:solidFill>
                          <a:latin typeface="微软雅黑" panose="020B0503020204020204" charset="-122"/>
                          <a:ea typeface="微软雅黑" panose="020B0503020204020204" charset="-122"/>
                          <a:cs typeface="微软雅黑" panose="020B0503020204020204" charset="-122"/>
                        </a:rPr>
                        <a:t>194</a:t>
                      </a:r>
                      <a:r>
                        <a:rPr lang="zh-CN" altLang="en-US" sz="1575" dirty="0">
                          <a:solidFill>
                            <a:schemeClr val="tx2"/>
                          </a:solidFill>
                          <a:latin typeface="微软雅黑" panose="020B0503020204020204" charset="-122"/>
                          <a:ea typeface="微软雅黑" panose="020B0503020204020204" charset="-122"/>
                          <a:cs typeface="微软雅黑" panose="020B0503020204020204" charset="-122"/>
                        </a:rPr>
                        <a:t>项建议书，我国已经签署</a:t>
                      </a:r>
                      <a:r>
                        <a:rPr lang="en-US" altLang="zh-CN" sz="1575" dirty="0">
                          <a:solidFill>
                            <a:schemeClr val="tx2"/>
                          </a:solidFill>
                          <a:latin typeface="微软雅黑" panose="020B0503020204020204" charset="-122"/>
                          <a:ea typeface="微软雅黑" panose="020B0503020204020204" charset="-122"/>
                          <a:cs typeface="微软雅黑" panose="020B0503020204020204" charset="-122"/>
                        </a:rPr>
                        <a:t>23</a:t>
                      </a:r>
                      <a:r>
                        <a:rPr lang="zh-CN" altLang="en-US" sz="1575" dirty="0">
                          <a:solidFill>
                            <a:schemeClr val="tx2"/>
                          </a:solidFill>
                          <a:latin typeface="微软雅黑" panose="020B0503020204020204" charset="-122"/>
                          <a:ea typeface="微软雅黑" panose="020B0503020204020204" charset="-122"/>
                          <a:cs typeface="微软雅黑" panose="020B0503020204020204" charset="-122"/>
                        </a:rPr>
                        <a:t>个公约</a:t>
                      </a:r>
                      <a:endParaRPr lang="zh-CN" altLang="en-US" sz="1575" dirty="0">
                        <a:solidFill>
                          <a:schemeClr val="tx2"/>
                        </a:solidFill>
                        <a:latin typeface="微软雅黑" panose="020B0503020204020204" charset="-122"/>
                        <a:ea typeface="微软雅黑" panose="020B0503020204020204" charset="-122"/>
                        <a:cs typeface="微软雅黑" panose="020B0503020204020204" charset="-122"/>
                      </a:endParaRPr>
                    </a:p>
                  </a:txBody>
                  <a:tcPr marL="58969" marR="58969" marT="30664" marB="30664" anchor="ct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solidFill>
                      <a:schemeClr val="bg1"/>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标题 120833"/>
          <p:cNvSpPr>
            <a:spLocks noGrp="1"/>
          </p:cNvSpPr>
          <p:nvPr>
            <p:ph type="title" idx="4294967295"/>
          </p:nvPr>
        </p:nvSpPr>
        <p:spPr>
          <a:xfrm>
            <a:off x="638175" y="42863"/>
            <a:ext cx="2297113" cy="519113"/>
          </a:xfrm>
          <a:prstGeom prst="rect">
            <a:avLst/>
          </a:prstGeom>
        </p:spPr>
        <p:txBody>
          <a:bodyPr lIns="59906" tIns="29954" rIns="59906" bIns="29954" anchor="ctr"/>
          <a:p>
            <a:pPr marL="0" marR="0" indent="0" algn="l" defTabSz="914400" rtl="0" eaLnBrk="1" fontAlgn="auto" latinLnBrk="0" hangingPunct="1">
              <a:lnSpc>
                <a:spcPct val="100000"/>
              </a:lnSpc>
              <a:spcBef>
                <a:spcPct val="0"/>
              </a:spcBef>
              <a:spcAft>
                <a:spcPct val="0"/>
              </a:spcAft>
              <a:buClrTx/>
              <a:buSzTx/>
              <a:buFontTx/>
              <a:buNone/>
            </a:pPr>
            <a:r>
              <a:rPr kumimoji="0" lang="zh-CN" altLang="en-US" sz="2885" b="1" i="0" u="none" strike="noStrike" kern="1200" cap="none" spc="200" normalizeH="0" baseline="0" noProof="1" dirty="0">
                <a:solidFill>
                  <a:schemeClr val="tx1"/>
                </a:solidFill>
                <a:uFillTx/>
                <a:latin typeface="+mj-lt"/>
                <a:ea typeface="+mj-ea"/>
                <a:cs typeface="+mj-cs"/>
              </a:rPr>
              <a:t>安全生产法</a:t>
            </a:r>
            <a:endParaRPr kumimoji="0" lang="zh-CN" altLang="en-US" sz="2885" b="1" i="0" u="none" strike="noStrike" kern="1200" cap="none" spc="200" normalizeH="0" baseline="0" noProof="1" dirty="0">
              <a:solidFill>
                <a:schemeClr val="tx1"/>
              </a:solidFill>
              <a:uFillTx/>
              <a:latin typeface="+mj-lt"/>
              <a:ea typeface="+mj-ea"/>
              <a:cs typeface="+mj-cs"/>
            </a:endParaRPr>
          </a:p>
        </p:txBody>
      </p:sp>
      <p:grpSp>
        <p:nvGrpSpPr>
          <p:cNvPr id="116738" name="组合 120835"/>
          <p:cNvGrpSpPr/>
          <p:nvPr/>
        </p:nvGrpSpPr>
        <p:grpSpPr>
          <a:xfrm>
            <a:off x="860425" y="1200150"/>
            <a:ext cx="10275888" cy="5137150"/>
            <a:chOff x="632" y="816"/>
            <a:chExt cx="4409" cy="2975"/>
          </a:xfrm>
        </p:grpSpPr>
        <p:sp>
          <p:nvSpPr>
            <p:cNvPr id="120837" name="文本框 120836"/>
            <p:cNvSpPr txBox="1"/>
            <p:nvPr/>
          </p:nvSpPr>
          <p:spPr>
            <a:xfrm>
              <a:off x="632" y="1761"/>
              <a:ext cx="200" cy="1056"/>
            </a:xfrm>
            <a:prstGeom prst="rect">
              <a:avLst/>
            </a:prstGeom>
            <a:solidFill>
              <a:schemeClr val="bg1"/>
            </a:solidFill>
            <a:ln w="28575" cap="flat" cmpd="sng">
              <a:solidFill>
                <a:schemeClr val="tx1"/>
              </a:solidFill>
              <a:prstDash val="solid"/>
              <a:miter/>
              <a:headEnd type="none" w="med" len="med"/>
              <a:tailEnd type="none" w="med" len="med"/>
            </a:ln>
          </p:spPr>
          <p:txBody>
            <a:bodyPr vert="eaVert">
              <a:spAutoFit/>
            </a:bodyPr>
            <a:p>
              <a:pPr>
                <a:spcBef>
                  <a:spcPct val="50000"/>
                </a:spcBef>
              </a:pPr>
              <a:r>
                <a:rPr lang="zh-CN" altLang="en-US" sz="1835" noProof="1" dirty="0">
                  <a:solidFill>
                    <a:srgbClr val="0000FF"/>
                  </a:solidFill>
                  <a:latin typeface="微软雅黑" panose="020B0503020204020204" charset="-122"/>
                  <a:ea typeface="微软雅黑" panose="020B0503020204020204" charset="-122"/>
                  <a:cs typeface="微软雅黑" panose="020B0503020204020204" charset="-122"/>
                </a:rPr>
                <a:t>安全生产法</a:t>
              </a:r>
              <a:endParaRPr lang="zh-CN" altLang="en-US" sz="1835" noProof="1" dirty="0">
                <a:solidFill>
                  <a:srgbClr val="0000FF"/>
                </a:solidFill>
                <a:latin typeface="微软雅黑" panose="020B0503020204020204" charset="-122"/>
                <a:ea typeface="微软雅黑" panose="020B0503020204020204" charset="-122"/>
                <a:cs typeface="微软雅黑" panose="020B0503020204020204" charset="-122"/>
              </a:endParaRPr>
            </a:p>
          </p:txBody>
        </p:sp>
        <p:sp>
          <p:nvSpPr>
            <p:cNvPr id="120838" name="文本框 120837"/>
            <p:cNvSpPr txBox="1"/>
            <p:nvPr/>
          </p:nvSpPr>
          <p:spPr>
            <a:xfrm>
              <a:off x="1521" y="816"/>
              <a:ext cx="2496" cy="217"/>
            </a:xfrm>
            <a:prstGeom prst="rect">
              <a:avLst/>
            </a:prstGeom>
            <a:solidFill>
              <a:schemeClr val="bg1"/>
            </a:solidFill>
            <a:ln w="28575" cap="flat" cmpd="sng">
              <a:solidFill>
                <a:schemeClr val="tx1"/>
              </a:solidFill>
              <a:prstDash val="solid"/>
              <a:miter/>
              <a:headEnd type="none" w="med" len="med"/>
              <a:tailEnd type="none" w="med" len="med"/>
            </a:ln>
          </p:spPr>
          <p:txBody>
            <a:bodyPr>
              <a:spAutoFit/>
            </a:bodyPr>
            <a:p>
              <a:pPr>
                <a:spcBef>
                  <a:spcPct val="50000"/>
                </a:spcBef>
              </a:pPr>
              <a:r>
                <a:rPr lang="zh-CN" altLang="en-US" sz="1835" noProof="1" dirty="0">
                  <a:solidFill>
                    <a:srgbClr val="0000FF"/>
                  </a:solidFill>
                  <a:latin typeface="微软雅黑" panose="020B0503020204020204" charset="-122"/>
                  <a:ea typeface="微软雅黑" panose="020B0503020204020204" charset="-122"/>
                  <a:cs typeface="微软雅黑" panose="020B0503020204020204" charset="-122"/>
                </a:rPr>
                <a:t>第一章 总则 </a:t>
              </a:r>
              <a:endParaRPr lang="zh-CN" altLang="en-US" sz="1835" b="1" noProof="1" dirty="0">
                <a:solidFill>
                  <a:srgbClr val="0000FF"/>
                </a:solidFill>
                <a:latin typeface="微软雅黑" panose="020B0503020204020204" charset="-122"/>
                <a:ea typeface="微软雅黑" panose="020B0503020204020204" charset="-122"/>
                <a:cs typeface="微软雅黑" panose="020B0503020204020204" charset="-122"/>
              </a:endParaRPr>
            </a:p>
          </p:txBody>
        </p:sp>
        <p:sp>
          <p:nvSpPr>
            <p:cNvPr id="120839" name="文本框 120838"/>
            <p:cNvSpPr txBox="1"/>
            <p:nvPr/>
          </p:nvSpPr>
          <p:spPr>
            <a:xfrm>
              <a:off x="1521" y="2112"/>
              <a:ext cx="2496" cy="217"/>
            </a:xfrm>
            <a:prstGeom prst="rect">
              <a:avLst/>
            </a:prstGeom>
            <a:solidFill>
              <a:schemeClr val="bg1"/>
            </a:solidFill>
            <a:ln w="28575" cap="flat" cmpd="sng">
              <a:solidFill>
                <a:schemeClr val="tx1"/>
              </a:solidFill>
              <a:prstDash val="solid"/>
              <a:miter/>
              <a:headEnd type="none" w="med" len="med"/>
              <a:tailEnd type="none" w="med" len="med"/>
            </a:ln>
          </p:spPr>
          <p:txBody>
            <a:bodyPr>
              <a:spAutoFit/>
            </a:bodyPr>
            <a:p>
              <a:pPr>
                <a:spcBef>
                  <a:spcPct val="50000"/>
                </a:spcBef>
              </a:pPr>
              <a:r>
                <a:rPr lang="zh-CN" altLang="en-US" sz="1835" noProof="1" dirty="0">
                  <a:solidFill>
                    <a:srgbClr val="0000FF"/>
                  </a:solidFill>
                  <a:latin typeface="微软雅黑" panose="020B0503020204020204" charset="-122"/>
                  <a:ea typeface="微软雅黑" panose="020B0503020204020204" charset="-122"/>
                  <a:cs typeface="微软雅黑" panose="020B0503020204020204" charset="-122"/>
                </a:rPr>
                <a:t>第四章 安全生产的监督管理 </a:t>
              </a:r>
              <a:endParaRPr lang="zh-CN" altLang="en-US" sz="1835" noProof="1" dirty="0">
                <a:solidFill>
                  <a:srgbClr val="0000FF"/>
                </a:solidFill>
                <a:latin typeface="微软雅黑" panose="020B0503020204020204" charset="-122"/>
                <a:ea typeface="微软雅黑" panose="020B0503020204020204" charset="-122"/>
                <a:cs typeface="微软雅黑" panose="020B0503020204020204" charset="-122"/>
              </a:endParaRPr>
            </a:p>
          </p:txBody>
        </p:sp>
        <p:sp>
          <p:nvSpPr>
            <p:cNvPr id="120840" name="文本框 120839"/>
            <p:cNvSpPr txBox="1"/>
            <p:nvPr/>
          </p:nvSpPr>
          <p:spPr>
            <a:xfrm>
              <a:off x="1533" y="2627"/>
              <a:ext cx="2448" cy="217"/>
            </a:xfrm>
            <a:prstGeom prst="rect">
              <a:avLst/>
            </a:prstGeom>
            <a:solidFill>
              <a:schemeClr val="bg1"/>
            </a:solidFill>
            <a:ln w="28575" cap="flat" cmpd="sng">
              <a:solidFill>
                <a:schemeClr val="tx1"/>
              </a:solidFill>
              <a:prstDash val="solid"/>
              <a:miter/>
              <a:headEnd type="none" w="med" len="med"/>
              <a:tailEnd type="none" w="med" len="med"/>
            </a:ln>
          </p:spPr>
          <p:txBody>
            <a:bodyPr>
              <a:spAutoFit/>
            </a:bodyPr>
            <a:p>
              <a:pPr>
                <a:spcBef>
                  <a:spcPct val="50000"/>
                </a:spcBef>
              </a:pPr>
              <a:r>
                <a:rPr lang="zh-CN" altLang="en-US" sz="1835" noProof="1" dirty="0">
                  <a:solidFill>
                    <a:srgbClr val="0000FF"/>
                  </a:solidFill>
                  <a:latin typeface="微软雅黑" panose="020B0503020204020204" charset="-122"/>
                  <a:ea typeface="微软雅黑" panose="020B0503020204020204" charset="-122"/>
                  <a:cs typeface="微软雅黑" panose="020B0503020204020204" charset="-122"/>
                </a:rPr>
                <a:t>第五章 生产安全事故的应急救援与调查处理 </a:t>
              </a:r>
              <a:endParaRPr lang="zh-CN" altLang="en-US" sz="1835" noProof="1" dirty="0">
                <a:solidFill>
                  <a:srgbClr val="0000FF"/>
                </a:solidFill>
                <a:latin typeface="微软雅黑" panose="020B0503020204020204" charset="-122"/>
                <a:ea typeface="微软雅黑" panose="020B0503020204020204" charset="-122"/>
                <a:cs typeface="微软雅黑" panose="020B0503020204020204" charset="-122"/>
              </a:endParaRPr>
            </a:p>
          </p:txBody>
        </p:sp>
        <p:sp>
          <p:nvSpPr>
            <p:cNvPr id="120841" name="文本框 120840"/>
            <p:cNvSpPr txBox="1"/>
            <p:nvPr/>
          </p:nvSpPr>
          <p:spPr>
            <a:xfrm>
              <a:off x="1521" y="3126"/>
              <a:ext cx="2496" cy="217"/>
            </a:xfrm>
            <a:prstGeom prst="rect">
              <a:avLst/>
            </a:prstGeom>
            <a:solidFill>
              <a:schemeClr val="bg1"/>
            </a:solidFill>
            <a:ln w="28575" cap="flat" cmpd="sng">
              <a:solidFill>
                <a:schemeClr val="tx1"/>
              </a:solidFill>
              <a:prstDash val="solid"/>
              <a:miter/>
              <a:headEnd type="none" w="med" len="med"/>
              <a:tailEnd type="none" w="med" len="med"/>
            </a:ln>
          </p:spPr>
          <p:txBody>
            <a:bodyPr>
              <a:spAutoFit/>
            </a:bodyPr>
            <a:p>
              <a:pPr>
                <a:spcBef>
                  <a:spcPct val="50000"/>
                </a:spcBef>
              </a:pPr>
              <a:r>
                <a:rPr lang="zh-CN" altLang="en-US" sz="1835" noProof="1" dirty="0">
                  <a:solidFill>
                    <a:srgbClr val="0000FF"/>
                  </a:solidFill>
                  <a:latin typeface="微软雅黑" panose="020B0503020204020204" charset="-122"/>
                  <a:ea typeface="微软雅黑" panose="020B0503020204020204" charset="-122"/>
                  <a:cs typeface="微软雅黑" panose="020B0503020204020204" charset="-122"/>
                </a:rPr>
                <a:t>第六章 法律责任</a:t>
              </a:r>
              <a:endParaRPr lang="zh-CN" altLang="en-US" sz="1835" noProof="1" dirty="0">
                <a:solidFill>
                  <a:srgbClr val="0000FF"/>
                </a:solidFill>
                <a:latin typeface="微软雅黑" panose="020B0503020204020204" charset="-122"/>
                <a:ea typeface="微软雅黑" panose="020B0503020204020204" charset="-122"/>
                <a:cs typeface="微软雅黑" panose="020B0503020204020204" charset="-122"/>
              </a:endParaRPr>
            </a:p>
          </p:txBody>
        </p:sp>
        <p:sp>
          <p:nvSpPr>
            <p:cNvPr id="120842" name="文本框 120841"/>
            <p:cNvSpPr txBox="1"/>
            <p:nvPr/>
          </p:nvSpPr>
          <p:spPr>
            <a:xfrm>
              <a:off x="1521" y="3574"/>
              <a:ext cx="2496" cy="217"/>
            </a:xfrm>
            <a:prstGeom prst="rect">
              <a:avLst/>
            </a:prstGeom>
            <a:solidFill>
              <a:schemeClr val="bg1"/>
            </a:solidFill>
            <a:ln w="28575" cap="flat" cmpd="sng">
              <a:solidFill>
                <a:schemeClr val="tx1"/>
              </a:solidFill>
              <a:prstDash val="solid"/>
              <a:miter/>
              <a:headEnd type="none" w="med" len="med"/>
              <a:tailEnd type="none" w="med" len="med"/>
            </a:ln>
          </p:spPr>
          <p:txBody>
            <a:bodyPr>
              <a:spAutoFit/>
            </a:bodyPr>
            <a:p>
              <a:pPr>
                <a:spcBef>
                  <a:spcPct val="50000"/>
                </a:spcBef>
              </a:pPr>
              <a:r>
                <a:rPr lang="zh-CN" altLang="en-US" sz="1835" noProof="1" dirty="0">
                  <a:solidFill>
                    <a:srgbClr val="0000FF"/>
                  </a:solidFill>
                  <a:latin typeface="微软雅黑" panose="020B0503020204020204" charset="-122"/>
                  <a:ea typeface="微软雅黑" panose="020B0503020204020204" charset="-122"/>
                  <a:cs typeface="微软雅黑" panose="020B0503020204020204" charset="-122"/>
                </a:rPr>
                <a:t>第七章 附则</a:t>
              </a:r>
              <a:endParaRPr lang="zh-CN" altLang="en-US" sz="1835" noProof="1" dirty="0">
                <a:solidFill>
                  <a:srgbClr val="0000FF"/>
                </a:solidFill>
                <a:latin typeface="微软雅黑" panose="020B0503020204020204" charset="-122"/>
                <a:ea typeface="微软雅黑" panose="020B0503020204020204" charset="-122"/>
                <a:cs typeface="微软雅黑" panose="020B0503020204020204" charset="-122"/>
              </a:endParaRPr>
            </a:p>
          </p:txBody>
        </p:sp>
        <p:sp>
          <p:nvSpPr>
            <p:cNvPr id="120843" name="文本框 120842"/>
            <p:cNvSpPr txBox="1"/>
            <p:nvPr/>
          </p:nvSpPr>
          <p:spPr>
            <a:xfrm>
              <a:off x="1521" y="1611"/>
              <a:ext cx="2496" cy="217"/>
            </a:xfrm>
            <a:prstGeom prst="rect">
              <a:avLst/>
            </a:prstGeom>
            <a:solidFill>
              <a:schemeClr val="bg1"/>
            </a:solidFill>
            <a:ln w="28575" cap="flat" cmpd="sng">
              <a:solidFill>
                <a:schemeClr val="tx1"/>
              </a:solidFill>
              <a:prstDash val="solid"/>
              <a:miter/>
              <a:headEnd type="none" w="med" len="med"/>
              <a:tailEnd type="none" w="med" len="med"/>
            </a:ln>
          </p:spPr>
          <p:txBody>
            <a:bodyPr>
              <a:spAutoFit/>
            </a:bodyPr>
            <a:p>
              <a:pPr>
                <a:spcBef>
                  <a:spcPct val="50000"/>
                </a:spcBef>
              </a:pPr>
              <a:r>
                <a:rPr lang="zh-CN" altLang="en-US" sz="1835" noProof="1" dirty="0">
                  <a:solidFill>
                    <a:srgbClr val="0000FF"/>
                  </a:solidFill>
                  <a:latin typeface="微软雅黑" panose="020B0503020204020204" charset="-122"/>
                  <a:ea typeface="微软雅黑" panose="020B0503020204020204" charset="-122"/>
                  <a:cs typeface="微软雅黑" panose="020B0503020204020204" charset="-122"/>
                </a:rPr>
                <a:t>第三章 从业人员的权利和义务</a:t>
              </a:r>
              <a:endParaRPr lang="zh-CN" altLang="en-US" sz="1835" noProof="1" dirty="0">
                <a:solidFill>
                  <a:srgbClr val="0000FF"/>
                </a:solidFill>
                <a:latin typeface="微软雅黑" panose="020B0503020204020204" charset="-122"/>
                <a:ea typeface="微软雅黑" panose="020B0503020204020204" charset="-122"/>
                <a:cs typeface="微软雅黑" panose="020B0503020204020204" charset="-122"/>
              </a:endParaRPr>
            </a:p>
          </p:txBody>
        </p:sp>
        <p:sp>
          <p:nvSpPr>
            <p:cNvPr id="120844" name="文本框 120843"/>
            <p:cNvSpPr txBox="1"/>
            <p:nvPr/>
          </p:nvSpPr>
          <p:spPr>
            <a:xfrm>
              <a:off x="1521" y="1131"/>
              <a:ext cx="2496" cy="217"/>
            </a:xfrm>
            <a:prstGeom prst="rect">
              <a:avLst/>
            </a:prstGeom>
            <a:solidFill>
              <a:schemeClr val="bg1"/>
            </a:solidFill>
            <a:ln w="28575" cap="flat" cmpd="sng">
              <a:solidFill>
                <a:schemeClr val="tx1"/>
              </a:solidFill>
              <a:prstDash val="solid"/>
              <a:miter/>
              <a:headEnd type="none" w="med" len="med"/>
              <a:tailEnd type="none" w="med" len="med"/>
            </a:ln>
          </p:spPr>
          <p:txBody>
            <a:bodyPr>
              <a:spAutoFit/>
            </a:bodyPr>
            <a:p>
              <a:pPr>
                <a:spcBef>
                  <a:spcPct val="50000"/>
                </a:spcBef>
              </a:pPr>
              <a:r>
                <a:rPr lang="zh-CN" altLang="en-US" sz="1835" noProof="1" dirty="0">
                  <a:solidFill>
                    <a:srgbClr val="0000FF"/>
                  </a:solidFill>
                  <a:latin typeface="微软雅黑" panose="020B0503020204020204" charset="-122"/>
                  <a:ea typeface="微软雅黑" panose="020B0503020204020204" charset="-122"/>
                  <a:cs typeface="微软雅黑" panose="020B0503020204020204" charset="-122"/>
                </a:rPr>
                <a:t>第二章 生产经营单位的安全保障 </a:t>
              </a:r>
              <a:endParaRPr lang="zh-CN" altLang="en-US" sz="1835" noProof="1" dirty="0">
                <a:solidFill>
                  <a:srgbClr val="0000FF"/>
                </a:solidFill>
                <a:latin typeface="微软雅黑" panose="020B0503020204020204" charset="-122"/>
                <a:ea typeface="微软雅黑" panose="020B0503020204020204" charset="-122"/>
                <a:cs typeface="微软雅黑" panose="020B0503020204020204" charset="-122"/>
              </a:endParaRPr>
            </a:p>
          </p:txBody>
        </p:sp>
        <p:sp>
          <p:nvSpPr>
            <p:cNvPr id="116747" name="直接连接符 120844"/>
            <p:cNvSpPr/>
            <p:nvPr/>
          </p:nvSpPr>
          <p:spPr>
            <a:xfrm>
              <a:off x="4017" y="912"/>
              <a:ext cx="336" cy="0"/>
            </a:xfrm>
            <a:prstGeom prst="line">
              <a:avLst/>
            </a:prstGeom>
            <a:ln w="28575" cap="flat" cmpd="sng">
              <a:solidFill>
                <a:schemeClr val="tx1"/>
              </a:solidFill>
              <a:prstDash val="solid"/>
              <a:round/>
              <a:headEnd type="none" w="med" len="med"/>
              <a:tailEnd type="none" w="med" len="med"/>
            </a:ln>
          </p:spPr>
        </p:sp>
        <p:sp>
          <p:nvSpPr>
            <p:cNvPr id="120846" name="文本框 120845"/>
            <p:cNvSpPr txBox="1"/>
            <p:nvPr/>
          </p:nvSpPr>
          <p:spPr>
            <a:xfrm>
              <a:off x="4841" y="1296"/>
              <a:ext cx="200" cy="2016"/>
            </a:xfrm>
            <a:prstGeom prst="rect">
              <a:avLst/>
            </a:prstGeom>
            <a:solidFill>
              <a:schemeClr val="bg1"/>
            </a:solidFill>
            <a:ln w="28575" cap="flat" cmpd="sng">
              <a:solidFill>
                <a:schemeClr val="tx1"/>
              </a:solidFill>
              <a:prstDash val="solid"/>
              <a:miter/>
              <a:headEnd type="none" w="med" len="med"/>
              <a:tailEnd type="none" w="med" len="med"/>
            </a:ln>
          </p:spPr>
          <p:txBody>
            <a:bodyPr vert="eaVert">
              <a:spAutoFit/>
            </a:bodyPr>
            <a:p>
              <a:pPr>
                <a:spcBef>
                  <a:spcPct val="50000"/>
                </a:spcBef>
              </a:pPr>
              <a:r>
                <a:rPr lang="zh-CN" altLang="en-US" sz="1835" noProof="1" dirty="0">
                  <a:solidFill>
                    <a:srgbClr val="0000FF"/>
                  </a:solidFill>
                  <a:latin typeface="微软雅黑" panose="020B0503020204020204" charset="-122"/>
                  <a:ea typeface="微软雅黑" panose="020B0503020204020204" charset="-122"/>
                  <a:cs typeface="微软雅黑" panose="020B0503020204020204" charset="-122"/>
                </a:rPr>
                <a:t>配套法规、规章和标准</a:t>
              </a:r>
              <a:endParaRPr lang="zh-CN" altLang="en-US" sz="1835" noProof="1" dirty="0">
                <a:solidFill>
                  <a:srgbClr val="0000FF"/>
                </a:solidFill>
                <a:latin typeface="微软雅黑" panose="020B0503020204020204" charset="-122"/>
                <a:ea typeface="微软雅黑" panose="020B0503020204020204" charset="-122"/>
                <a:cs typeface="微软雅黑" panose="020B0503020204020204" charset="-122"/>
              </a:endParaRPr>
            </a:p>
          </p:txBody>
        </p:sp>
        <p:sp>
          <p:nvSpPr>
            <p:cNvPr id="116749" name="直接连接符 120846"/>
            <p:cNvSpPr/>
            <p:nvPr/>
          </p:nvSpPr>
          <p:spPr>
            <a:xfrm>
              <a:off x="4353" y="2304"/>
              <a:ext cx="483" cy="0"/>
            </a:xfrm>
            <a:prstGeom prst="line">
              <a:avLst/>
            </a:prstGeom>
            <a:ln w="28575" cap="flat" cmpd="sng">
              <a:solidFill>
                <a:schemeClr val="tx1"/>
              </a:solidFill>
              <a:prstDash val="solid"/>
              <a:round/>
              <a:headEnd type="none" w="med" len="med"/>
              <a:tailEnd type="none" w="med" len="med"/>
            </a:ln>
          </p:spPr>
        </p:sp>
        <p:sp>
          <p:nvSpPr>
            <p:cNvPr id="116750" name="直接连接符 120847"/>
            <p:cNvSpPr/>
            <p:nvPr/>
          </p:nvSpPr>
          <p:spPr>
            <a:xfrm>
              <a:off x="4017" y="1296"/>
              <a:ext cx="336" cy="0"/>
            </a:xfrm>
            <a:prstGeom prst="line">
              <a:avLst/>
            </a:prstGeom>
            <a:ln w="28575" cap="flat" cmpd="sng">
              <a:solidFill>
                <a:schemeClr val="tx1"/>
              </a:solidFill>
              <a:prstDash val="solid"/>
              <a:round/>
              <a:headEnd type="none" w="med" len="med"/>
              <a:tailEnd type="none" w="med" len="med"/>
            </a:ln>
          </p:spPr>
        </p:sp>
        <p:sp>
          <p:nvSpPr>
            <p:cNvPr id="116751" name="直接连接符 120848"/>
            <p:cNvSpPr/>
            <p:nvPr/>
          </p:nvSpPr>
          <p:spPr>
            <a:xfrm>
              <a:off x="4017" y="1776"/>
              <a:ext cx="336" cy="0"/>
            </a:xfrm>
            <a:prstGeom prst="line">
              <a:avLst/>
            </a:prstGeom>
            <a:ln w="28575" cap="flat" cmpd="sng">
              <a:solidFill>
                <a:schemeClr val="tx1"/>
              </a:solidFill>
              <a:prstDash val="solid"/>
              <a:round/>
              <a:headEnd type="none" w="med" len="med"/>
              <a:tailEnd type="none" w="med" len="med"/>
            </a:ln>
          </p:spPr>
        </p:sp>
        <p:sp>
          <p:nvSpPr>
            <p:cNvPr id="116752" name="直接连接符 120849"/>
            <p:cNvSpPr/>
            <p:nvPr/>
          </p:nvSpPr>
          <p:spPr>
            <a:xfrm>
              <a:off x="4017" y="2784"/>
              <a:ext cx="336" cy="0"/>
            </a:xfrm>
            <a:prstGeom prst="line">
              <a:avLst/>
            </a:prstGeom>
            <a:ln w="28575" cap="flat" cmpd="sng">
              <a:solidFill>
                <a:schemeClr val="tx1"/>
              </a:solidFill>
              <a:prstDash val="solid"/>
              <a:round/>
              <a:headEnd type="none" w="med" len="med"/>
              <a:tailEnd type="none" w="med" len="med"/>
            </a:ln>
          </p:spPr>
        </p:sp>
        <p:sp>
          <p:nvSpPr>
            <p:cNvPr id="116753" name="直接连接符 120850"/>
            <p:cNvSpPr/>
            <p:nvPr/>
          </p:nvSpPr>
          <p:spPr>
            <a:xfrm>
              <a:off x="4017" y="2304"/>
              <a:ext cx="336" cy="0"/>
            </a:xfrm>
            <a:prstGeom prst="line">
              <a:avLst/>
            </a:prstGeom>
            <a:ln w="28575" cap="flat" cmpd="sng">
              <a:solidFill>
                <a:schemeClr val="tx1"/>
              </a:solidFill>
              <a:prstDash val="solid"/>
              <a:round/>
              <a:headEnd type="none" w="med" len="med"/>
              <a:tailEnd type="none" w="med" len="med"/>
            </a:ln>
          </p:spPr>
        </p:sp>
        <p:sp>
          <p:nvSpPr>
            <p:cNvPr id="116754" name="直接连接符 120851"/>
            <p:cNvSpPr/>
            <p:nvPr/>
          </p:nvSpPr>
          <p:spPr>
            <a:xfrm>
              <a:off x="4017" y="3320"/>
              <a:ext cx="336" cy="0"/>
            </a:xfrm>
            <a:prstGeom prst="line">
              <a:avLst/>
            </a:prstGeom>
            <a:ln w="28575" cap="flat" cmpd="sng">
              <a:solidFill>
                <a:schemeClr val="tx1"/>
              </a:solidFill>
              <a:prstDash val="solid"/>
              <a:round/>
              <a:headEnd type="none" w="med" len="med"/>
              <a:tailEnd type="none" w="med" len="med"/>
            </a:ln>
          </p:spPr>
        </p:sp>
        <p:sp>
          <p:nvSpPr>
            <p:cNvPr id="116755" name="直接连接符 120852"/>
            <p:cNvSpPr/>
            <p:nvPr/>
          </p:nvSpPr>
          <p:spPr>
            <a:xfrm>
              <a:off x="4017" y="3664"/>
              <a:ext cx="336" cy="0"/>
            </a:xfrm>
            <a:prstGeom prst="line">
              <a:avLst/>
            </a:prstGeom>
            <a:ln w="28575" cap="flat" cmpd="sng">
              <a:solidFill>
                <a:schemeClr val="tx1"/>
              </a:solidFill>
              <a:prstDash val="solid"/>
              <a:round/>
              <a:headEnd type="none" w="med" len="med"/>
              <a:tailEnd type="none" w="med" len="med"/>
            </a:ln>
          </p:spPr>
        </p:sp>
        <p:sp>
          <p:nvSpPr>
            <p:cNvPr id="116756" name="直接连接符 120853"/>
            <p:cNvSpPr/>
            <p:nvPr/>
          </p:nvSpPr>
          <p:spPr>
            <a:xfrm>
              <a:off x="849" y="2286"/>
              <a:ext cx="336" cy="0"/>
            </a:xfrm>
            <a:prstGeom prst="line">
              <a:avLst/>
            </a:prstGeom>
            <a:ln w="28575" cap="flat" cmpd="sng">
              <a:solidFill>
                <a:schemeClr val="tx1"/>
              </a:solidFill>
              <a:prstDash val="solid"/>
              <a:round/>
              <a:headEnd type="none" w="med" len="med"/>
              <a:tailEnd type="none" w="med" len="med"/>
            </a:ln>
          </p:spPr>
        </p:sp>
        <p:sp>
          <p:nvSpPr>
            <p:cNvPr id="116757" name="直接连接符 120854"/>
            <p:cNvSpPr/>
            <p:nvPr/>
          </p:nvSpPr>
          <p:spPr>
            <a:xfrm flipH="1">
              <a:off x="1185" y="912"/>
              <a:ext cx="3" cy="2757"/>
            </a:xfrm>
            <a:prstGeom prst="line">
              <a:avLst/>
            </a:prstGeom>
            <a:ln w="28575" cap="flat" cmpd="sng">
              <a:solidFill>
                <a:schemeClr val="tx1"/>
              </a:solidFill>
              <a:prstDash val="solid"/>
              <a:round/>
              <a:headEnd type="none" w="med" len="med"/>
              <a:tailEnd type="none" w="med" len="med"/>
            </a:ln>
          </p:spPr>
        </p:sp>
        <p:sp>
          <p:nvSpPr>
            <p:cNvPr id="116758" name="直接连接符 120855"/>
            <p:cNvSpPr/>
            <p:nvPr/>
          </p:nvSpPr>
          <p:spPr>
            <a:xfrm>
              <a:off x="1185" y="912"/>
              <a:ext cx="336" cy="0"/>
            </a:xfrm>
            <a:prstGeom prst="line">
              <a:avLst/>
            </a:prstGeom>
            <a:ln w="28575" cap="flat" cmpd="sng">
              <a:solidFill>
                <a:schemeClr val="tx1"/>
              </a:solidFill>
              <a:prstDash val="solid"/>
              <a:round/>
              <a:headEnd type="none" w="med" len="med"/>
              <a:tailEnd type="none" w="med" len="med"/>
            </a:ln>
          </p:spPr>
        </p:sp>
        <p:sp>
          <p:nvSpPr>
            <p:cNvPr id="116759" name="直接连接符 120856"/>
            <p:cNvSpPr/>
            <p:nvPr/>
          </p:nvSpPr>
          <p:spPr>
            <a:xfrm>
              <a:off x="1185" y="1303"/>
              <a:ext cx="336" cy="0"/>
            </a:xfrm>
            <a:prstGeom prst="line">
              <a:avLst/>
            </a:prstGeom>
            <a:ln w="28575" cap="flat" cmpd="sng">
              <a:solidFill>
                <a:schemeClr val="tx1"/>
              </a:solidFill>
              <a:prstDash val="solid"/>
              <a:round/>
              <a:headEnd type="none" w="med" len="med"/>
              <a:tailEnd type="none" w="med" len="med"/>
            </a:ln>
          </p:spPr>
        </p:sp>
        <p:sp>
          <p:nvSpPr>
            <p:cNvPr id="116760" name="直接连接符 120857"/>
            <p:cNvSpPr/>
            <p:nvPr/>
          </p:nvSpPr>
          <p:spPr>
            <a:xfrm>
              <a:off x="1185" y="2280"/>
              <a:ext cx="336" cy="0"/>
            </a:xfrm>
            <a:prstGeom prst="line">
              <a:avLst/>
            </a:prstGeom>
            <a:ln w="28575" cap="flat" cmpd="sng">
              <a:solidFill>
                <a:schemeClr val="tx1"/>
              </a:solidFill>
              <a:prstDash val="solid"/>
              <a:round/>
              <a:headEnd type="none" w="med" len="med"/>
              <a:tailEnd type="none" w="med" len="med"/>
            </a:ln>
          </p:spPr>
        </p:sp>
        <p:sp>
          <p:nvSpPr>
            <p:cNvPr id="116761" name="直接连接符 120858"/>
            <p:cNvSpPr/>
            <p:nvPr/>
          </p:nvSpPr>
          <p:spPr>
            <a:xfrm>
              <a:off x="1185" y="1841"/>
              <a:ext cx="336" cy="0"/>
            </a:xfrm>
            <a:prstGeom prst="line">
              <a:avLst/>
            </a:prstGeom>
            <a:ln w="28575" cap="flat" cmpd="sng">
              <a:solidFill>
                <a:schemeClr val="tx1"/>
              </a:solidFill>
              <a:prstDash val="solid"/>
              <a:round/>
              <a:headEnd type="none" w="med" len="med"/>
              <a:tailEnd type="none" w="med" len="med"/>
            </a:ln>
          </p:spPr>
        </p:sp>
        <p:sp>
          <p:nvSpPr>
            <p:cNvPr id="116762" name="直接连接符 120859"/>
            <p:cNvSpPr/>
            <p:nvPr/>
          </p:nvSpPr>
          <p:spPr>
            <a:xfrm>
              <a:off x="1185" y="3314"/>
              <a:ext cx="336" cy="0"/>
            </a:xfrm>
            <a:prstGeom prst="line">
              <a:avLst/>
            </a:prstGeom>
            <a:ln w="28575" cap="flat" cmpd="sng">
              <a:solidFill>
                <a:schemeClr val="tx1"/>
              </a:solidFill>
              <a:prstDash val="solid"/>
              <a:round/>
              <a:headEnd type="none" w="med" len="med"/>
              <a:tailEnd type="none" w="med" len="med"/>
            </a:ln>
          </p:spPr>
        </p:sp>
        <p:sp>
          <p:nvSpPr>
            <p:cNvPr id="116763" name="直接连接符 120860"/>
            <p:cNvSpPr/>
            <p:nvPr/>
          </p:nvSpPr>
          <p:spPr>
            <a:xfrm>
              <a:off x="1185" y="2818"/>
              <a:ext cx="336" cy="0"/>
            </a:xfrm>
            <a:prstGeom prst="line">
              <a:avLst/>
            </a:prstGeom>
            <a:ln w="28575" cap="flat" cmpd="sng">
              <a:solidFill>
                <a:schemeClr val="tx1"/>
              </a:solidFill>
              <a:prstDash val="solid"/>
              <a:round/>
              <a:headEnd type="none" w="med" len="med"/>
              <a:tailEnd type="none" w="med" len="med"/>
            </a:ln>
          </p:spPr>
        </p:sp>
        <p:sp>
          <p:nvSpPr>
            <p:cNvPr id="116764" name="直接连接符 120861"/>
            <p:cNvSpPr/>
            <p:nvPr/>
          </p:nvSpPr>
          <p:spPr>
            <a:xfrm>
              <a:off x="1185" y="3672"/>
              <a:ext cx="336" cy="0"/>
            </a:xfrm>
            <a:prstGeom prst="line">
              <a:avLst/>
            </a:prstGeom>
            <a:ln w="28575" cap="flat" cmpd="sng">
              <a:solidFill>
                <a:schemeClr val="tx1"/>
              </a:solidFill>
              <a:prstDash val="solid"/>
              <a:round/>
              <a:headEnd type="none" w="med" len="med"/>
              <a:tailEnd type="none" w="med" len="med"/>
            </a:ln>
          </p:spPr>
        </p:sp>
        <p:sp>
          <p:nvSpPr>
            <p:cNvPr id="116765" name="直接连接符 120862"/>
            <p:cNvSpPr/>
            <p:nvPr/>
          </p:nvSpPr>
          <p:spPr>
            <a:xfrm flipH="1">
              <a:off x="4352" y="912"/>
              <a:ext cx="3" cy="2757"/>
            </a:xfrm>
            <a:prstGeom prst="line">
              <a:avLst/>
            </a:prstGeom>
            <a:ln w="28575" cap="flat" cmpd="sng">
              <a:solidFill>
                <a:schemeClr val="tx1"/>
              </a:solidFill>
              <a:prstDash val="solid"/>
              <a:round/>
              <a:headEnd type="none" w="med" len="med"/>
              <a:tailEnd type="none" w="med" len="med"/>
            </a:ln>
          </p:spPr>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矩形 55297"/>
          <p:cNvSpPr/>
          <p:nvPr/>
        </p:nvSpPr>
        <p:spPr>
          <a:xfrm>
            <a:off x="811213" y="34925"/>
            <a:ext cx="6421438" cy="533400"/>
          </a:xfrm>
          <a:prstGeom prst="rect">
            <a:avLst/>
          </a:prstGeom>
          <a:noFill/>
          <a:ln w="9525">
            <a:noFill/>
          </a:ln>
        </p:spPr>
        <p:txBody>
          <a:bodyPr wrap="none" lIns="91434" tIns="45716" rIns="91434" bIns="45716" anchor="t">
            <a:spAutoFit/>
          </a:bodyPr>
          <a:p>
            <a:pPr defTabSz="1395730" fontAlgn="base"/>
            <a:r>
              <a:rPr lang="en-US" altLang="zh-CN" sz="2885" strike="noStrike" noProof="1" dirty="0">
                <a:solidFill>
                  <a:srgbClr val="5B161B"/>
                </a:solidFill>
                <a:latin typeface="微软雅黑" panose="020B0503020204020204" charset="-122"/>
                <a:ea typeface="微软雅黑" panose="020B0503020204020204" charset="-122"/>
                <a:cs typeface="微软雅黑" panose="020B0503020204020204" charset="-122"/>
              </a:rPr>
              <a:t>《</a:t>
            </a:r>
            <a:r>
              <a:rPr lang="zh-CN" altLang="en-US" sz="2885" strike="noStrike" noProof="1" dirty="0">
                <a:solidFill>
                  <a:srgbClr val="5B161B"/>
                </a:solidFill>
                <a:latin typeface="微软雅黑" panose="020B0503020204020204" charset="-122"/>
                <a:ea typeface="微软雅黑" panose="020B0503020204020204" charset="-122"/>
                <a:cs typeface="微软雅黑" panose="020B0503020204020204" charset="-122"/>
              </a:rPr>
              <a:t>安全生产法</a:t>
            </a:r>
            <a:r>
              <a:rPr lang="en-US" altLang="zh-CN" sz="2885" strike="noStrike" noProof="1" dirty="0">
                <a:solidFill>
                  <a:srgbClr val="5B161B"/>
                </a:solidFill>
                <a:latin typeface="微软雅黑" panose="020B0503020204020204" charset="-122"/>
                <a:ea typeface="微软雅黑" panose="020B0503020204020204" charset="-122"/>
                <a:cs typeface="微软雅黑" panose="020B0503020204020204" charset="-122"/>
              </a:rPr>
              <a:t>》</a:t>
            </a:r>
            <a:r>
              <a:rPr lang="zh-CN" altLang="en-US" sz="2885" strike="noStrike" noProof="1" dirty="0">
                <a:solidFill>
                  <a:srgbClr val="5B161B"/>
                </a:solidFill>
                <a:latin typeface="微软雅黑" panose="020B0503020204020204" charset="-122"/>
                <a:ea typeface="微软雅黑" panose="020B0503020204020204" charset="-122"/>
                <a:cs typeface="微软雅黑" panose="020B0503020204020204" charset="-122"/>
              </a:rPr>
              <a:t>对企业责任的基本要求</a:t>
            </a:r>
            <a:endParaRPr lang="zh-CN" altLang="en-US" sz="2885" strike="noStrike" noProof="1" dirty="0">
              <a:solidFill>
                <a:srgbClr val="5B161B"/>
              </a:solidFill>
              <a:latin typeface="微软雅黑" panose="020B0503020204020204" charset="-122"/>
              <a:ea typeface="微软雅黑" panose="020B0503020204020204" charset="-122"/>
              <a:cs typeface="微软雅黑" panose="020B0503020204020204" charset="-122"/>
            </a:endParaRPr>
          </a:p>
        </p:txBody>
      </p:sp>
      <p:grpSp>
        <p:nvGrpSpPr>
          <p:cNvPr id="117762" name="组合 1"/>
          <p:cNvGrpSpPr/>
          <p:nvPr/>
        </p:nvGrpSpPr>
        <p:grpSpPr>
          <a:xfrm>
            <a:off x="2593975" y="1093788"/>
            <a:ext cx="6858000" cy="4668837"/>
            <a:chOff x="3730" y="2427"/>
            <a:chExt cx="10800" cy="7352"/>
          </a:xfrm>
        </p:grpSpPr>
        <p:sp>
          <p:nvSpPr>
            <p:cNvPr id="55300" name="文本框 55299"/>
            <p:cNvSpPr txBox="1"/>
            <p:nvPr/>
          </p:nvSpPr>
          <p:spPr>
            <a:xfrm>
              <a:off x="3730" y="3245"/>
              <a:ext cx="10800" cy="6534"/>
            </a:xfrm>
            <a:prstGeom prst="rect">
              <a:avLst/>
            </a:prstGeom>
            <a:noFill/>
            <a:ln w="9525">
              <a:noFill/>
            </a:ln>
          </p:spPr>
          <p:txBody>
            <a:bodyPr lIns="91434" tIns="45716" rIns="91434" bIns="45716">
              <a:spAutoFit/>
            </a:bodyPr>
            <a:p>
              <a:pPr defTabSz="1395730" eaLnBrk="0" hangingPunct="0">
                <a:lnSpc>
                  <a:spcPct val="130000"/>
                </a:lnSpc>
              </a:pPr>
              <a:r>
                <a:rPr lang="zh-CN" altLang="en-US" sz="2030" b="1" noProof="1" dirty="0">
                  <a:latin typeface="微软雅黑" panose="020B0503020204020204" charset="-122"/>
                  <a:ea typeface="微软雅黑" panose="020B0503020204020204" charset="-122"/>
                  <a:cs typeface="微软雅黑" panose="020B0503020204020204" charset="-122"/>
                </a:rPr>
                <a:t>一、安全生产条件与许可（市场准入制度）</a:t>
              </a:r>
              <a:endParaRPr lang="zh-CN" altLang="en-US" sz="2030" b="1" noProof="1" dirty="0">
                <a:latin typeface="微软雅黑" panose="020B0503020204020204" charset="-122"/>
                <a:ea typeface="微软雅黑" panose="020B0503020204020204" charset="-122"/>
                <a:cs typeface="微软雅黑" panose="020B0503020204020204" charset="-122"/>
              </a:endParaRPr>
            </a:p>
            <a:p>
              <a:pPr defTabSz="1395730" eaLnBrk="0" hangingPunct="0">
                <a:lnSpc>
                  <a:spcPct val="130000"/>
                </a:lnSpc>
              </a:pPr>
              <a:r>
                <a:rPr lang="zh-CN" altLang="en-US" sz="2030" b="1" noProof="1" dirty="0">
                  <a:latin typeface="微软雅黑" panose="020B0503020204020204" charset="-122"/>
                  <a:ea typeface="微软雅黑" panose="020B0503020204020204" charset="-122"/>
                  <a:cs typeface="微软雅黑" panose="020B0503020204020204" charset="-122"/>
                </a:rPr>
                <a:t>二、企业负责人职责</a:t>
              </a:r>
              <a:endParaRPr lang="en-US" altLang="zh-CN" sz="2030" b="1" noProof="1">
                <a:solidFill>
                  <a:srgbClr val="0000FF"/>
                </a:solidFill>
                <a:latin typeface="微软雅黑" panose="020B0503020204020204" charset="-122"/>
                <a:ea typeface="微软雅黑" panose="020B0503020204020204" charset="-122"/>
                <a:cs typeface="微软雅黑" panose="020B0503020204020204" charset="-122"/>
              </a:endParaRPr>
            </a:p>
            <a:p>
              <a:pPr defTabSz="1395730" eaLnBrk="0" hangingPunct="0">
                <a:lnSpc>
                  <a:spcPct val="130000"/>
                </a:lnSpc>
              </a:pPr>
              <a:r>
                <a:rPr lang="zh-CN" altLang="en-US" sz="2030" b="1" noProof="1" dirty="0">
                  <a:latin typeface="微软雅黑" panose="020B0503020204020204" charset="-122"/>
                  <a:ea typeface="微软雅黑" panose="020B0503020204020204" charset="-122"/>
                  <a:cs typeface="微软雅黑" panose="020B0503020204020204" charset="-122"/>
                </a:rPr>
                <a:t>三、安全生产投入与保证</a:t>
              </a:r>
              <a:endParaRPr lang="en-US" altLang="zh-CN" sz="2030" b="1" noProof="1">
                <a:solidFill>
                  <a:srgbClr val="0000FF"/>
                </a:solidFill>
                <a:latin typeface="微软雅黑" panose="020B0503020204020204" charset="-122"/>
                <a:ea typeface="微软雅黑" panose="020B0503020204020204" charset="-122"/>
                <a:cs typeface="微软雅黑" panose="020B0503020204020204" charset="-122"/>
              </a:endParaRPr>
            </a:p>
            <a:p>
              <a:pPr defTabSz="1395730" eaLnBrk="0" hangingPunct="0">
                <a:lnSpc>
                  <a:spcPct val="130000"/>
                </a:lnSpc>
              </a:pPr>
              <a:r>
                <a:rPr lang="zh-CN" altLang="en-US" sz="2030" b="1" noProof="1" dirty="0">
                  <a:latin typeface="微软雅黑" panose="020B0503020204020204" charset="-122"/>
                  <a:ea typeface="微软雅黑" panose="020B0503020204020204" charset="-122"/>
                  <a:cs typeface="微软雅黑" panose="020B0503020204020204" charset="-122"/>
                </a:rPr>
                <a:t>四、安全生产管理机构与人员</a:t>
              </a:r>
              <a:endParaRPr lang="en-US" altLang="zh-CN" sz="2030" b="1" noProof="1">
                <a:solidFill>
                  <a:srgbClr val="0000FF"/>
                </a:solidFill>
                <a:latin typeface="微软雅黑" panose="020B0503020204020204" charset="-122"/>
                <a:ea typeface="微软雅黑" panose="020B0503020204020204" charset="-122"/>
                <a:cs typeface="微软雅黑" panose="020B0503020204020204" charset="-122"/>
              </a:endParaRPr>
            </a:p>
            <a:p>
              <a:pPr defTabSz="1395730" eaLnBrk="0" hangingPunct="0">
                <a:lnSpc>
                  <a:spcPct val="130000"/>
                </a:lnSpc>
              </a:pPr>
              <a:r>
                <a:rPr lang="zh-CN" altLang="en-US" sz="2030" b="1" noProof="1" dirty="0">
                  <a:latin typeface="微软雅黑" panose="020B0503020204020204" charset="-122"/>
                  <a:ea typeface="微软雅黑" panose="020B0503020204020204" charset="-122"/>
                  <a:cs typeface="微软雅黑" panose="020B0503020204020204" charset="-122"/>
                </a:rPr>
                <a:t>五、培训与教育</a:t>
              </a:r>
              <a:endParaRPr lang="en-US" altLang="zh-CN" sz="2030" b="1" noProof="1">
                <a:solidFill>
                  <a:srgbClr val="0000FF"/>
                </a:solidFill>
                <a:latin typeface="微软雅黑" panose="020B0503020204020204" charset="-122"/>
                <a:ea typeface="微软雅黑" panose="020B0503020204020204" charset="-122"/>
                <a:cs typeface="微软雅黑" panose="020B0503020204020204" charset="-122"/>
              </a:endParaRPr>
            </a:p>
            <a:p>
              <a:pPr defTabSz="1395730">
                <a:lnSpc>
                  <a:spcPct val="130000"/>
                </a:lnSpc>
              </a:pPr>
              <a:r>
                <a:rPr lang="en-US" altLang="zh-CN" sz="2030" b="1" noProof="1">
                  <a:latin typeface="微软雅黑" panose="020B0503020204020204" charset="-122"/>
                  <a:ea typeface="微软雅黑" panose="020B0503020204020204" charset="-122"/>
                  <a:cs typeface="微软雅黑" panose="020B0503020204020204" charset="-122"/>
                </a:rPr>
                <a:t>    —</a:t>
              </a:r>
              <a:r>
                <a:rPr lang="en-US" altLang="zh-CN" sz="2030" b="1" noProof="1" dirty="0">
                  <a:latin typeface="微软雅黑" panose="020B0503020204020204" charset="-122"/>
                  <a:ea typeface="微软雅黑" panose="020B0503020204020204" charset="-122"/>
                  <a:cs typeface="微软雅黑" panose="020B0503020204020204" charset="-122"/>
                </a:rPr>
                <a:t>  </a:t>
              </a:r>
              <a:r>
                <a:rPr lang="zh-CN" altLang="en-US" sz="2030" b="1" noProof="1" dirty="0">
                  <a:latin typeface="微软雅黑" panose="020B0503020204020204" charset="-122"/>
                  <a:ea typeface="微软雅黑" panose="020B0503020204020204" charset="-122"/>
                  <a:cs typeface="微软雅黑" panose="020B0503020204020204" charset="-122"/>
                </a:rPr>
                <a:t>企业负责人和管理人员</a:t>
              </a:r>
              <a:endParaRPr lang="zh-CN" altLang="en-US" sz="2030" b="1" noProof="1" dirty="0">
                <a:latin typeface="微软雅黑" panose="020B0503020204020204" charset="-122"/>
                <a:ea typeface="微软雅黑" panose="020B0503020204020204" charset="-122"/>
                <a:cs typeface="微软雅黑" panose="020B0503020204020204" charset="-122"/>
              </a:endParaRPr>
            </a:p>
            <a:p>
              <a:pPr defTabSz="1395730">
                <a:lnSpc>
                  <a:spcPct val="130000"/>
                </a:lnSpc>
              </a:pPr>
              <a:r>
                <a:rPr lang="zh-CN" altLang="en-US" sz="2030" b="1" noProof="1" dirty="0">
                  <a:latin typeface="微软雅黑" panose="020B0503020204020204" charset="-122"/>
                  <a:ea typeface="微软雅黑" panose="020B0503020204020204" charset="-122"/>
                  <a:cs typeface="微软雅黑" panose="020B0503020204020204" charset="-122"/>
                </a:rPr>
                <a:t>    </a:t>
              </a:r>
              <a:r>
                <a:rPr lang="en-US" altLang="zh-CN" sz="2030" b="1" noProof="1">
                  <a:latin typeface="微软雅黑" panose="020B0503020204020204" charset="-122"/>
                  <a:ea typeface="微软雅黑" panose="020B0503020204020204" charset="-122"/>
                  <a:cs typeface="微软雅黑" panose="020B0503020204020204" charset="-122"/>
                </a:rPr>
                <a:t>—</a:t>
              </a:r>
              <a:r>
                <a:rPr lang="en-US" altLang="zh-CN" sz="2030" b="1" noProof="1" dirty="0">
                  <a:latin typeface="微软雅黑" panose="020B0503020204020204" charset="-122"/>
                  <a:ea typeface="微软雅黑" panose="020B0503020204020204" charset="-122"/>
                  <a:cs typeface="微软雅黑" panose="020B0503020204020204" charset="-122"/>
                </a:rPr>
                <a:t>  </a:t>
              </a:r>
              <a:r>
                <a:rPr lang="zh-CN" altLang="en-US" sz="2030" b="1" noProof="1" dirty="0">
                  <a:latin typeface="微软雅黑" panose="020B0503020204020204" charset="-122"/>
                  <a:ea typeface="微软雅黑" panose="020B0503020204020204" charset="-122"/>
                  <a:cs typeface="微软雅黑" panose="020B0503020204020204" charset="-122"/>
                </a:rPr>
                <a:t>从业人员</a:t>
              </a:r>
              <a:endParaRPr lang="zh-CN" altLang="en-US" sz="2030" b="1" noProof="1" dirty="0">
                <a:latin typeface="微软雅黑" panose="020B0503020204020204" charset="-122"/>
                <a:ea typeface="微软雅黑" panose="020B0503020204020204" charset="-122"/>
                <a:cs typeface="微软雅黑" panose="020B0503020204020204" charset="-122"/>
              </a:endParaRPr>
            </a:p>
            <a:p>
              <a:pPr defTabSz="1395730">
                <a:lnSpc>
                  <a:spcPct val="130000"/>
                </a:lnSpc>
              </a:pPr>
              <a:r>
                <a:rPr lang="zh-CN" altLang="en-US" sz="2030" b="1" noProof="1" dirty="0">
                  <a:latin typeface="微软雅黑" panose="020B0503020204020204" charset="-122"/>
                  <a:ea typeface="微软雅黑" panose="020B0503020204020204" charset="-122"/>
                  <a:cs typeface="微软雅黑" panose="020B0503020204020204" charset="-122"/>
                </a:rPr>
                <a:t>    </a:t>
              </a:r>
              <a:r>
                <a:rPr lang="en-US" altLang="zh-CN" sz="2030" b="1" noProof="1">
                  <a:latin typeface="微软雅黑" panose="020B0503020204020204" charset="-122"/>
                  <a:ea typeface="微软雅黑" panose="020B0503020204020204" charset="-122"/>
                  <a:cs typeface="微软雅黑" panose="020B0503020204020204" charset="-122"/>
                </a:rPr>
                <a:t>—</a:t>
              </a:r>
              <a:r>
                <a:rPr lang="en-US" altLang="zh-CN" sz="2030" b="1" noProof="1" dirty="0">
                  <a:latin typeface="微软雅黑" panose="020B0503020204020204" charset="-122"/>
                  <a:ea typeface="微软雅黑" panose="020B0503020204020204" charset="-122"/>
                  <a:cs typeface="微软雅黑" panose="020B0503020204020204" charset="-122"/>
                </a:rPr>
                <a:t>  “</a:t>
              </a:r>
              <a:r>
                <a:rPr lang="zh-CN" altLang="en-US" sz="2030" b="1" noProof="1" dirty="0">
                  <a:latin typeface="微软雅黑" panose="020B0503020204020204" charset="-122"/>
                  <a:ea typeface="微软雅黑" panose="020B0503020204020204" charset="-122"/>
                  <a:cs typeface="微软雅黑" panose="020B0503020204020204" charset="-122"/>
                </a:rPr>
                <a:t>四新”教育</a:t>
              </a:r>
              <a:endParaRPr lang="zh-CN" altLang="en-US" sz="2030" b="1" noProof="1" dirty="0">
                <a:latin typeface="微软雅黑" panose="020B0503020204020204" charset="-122"/>
                <a:ea typeface="微软雅黑" panose="020B0503020204020204" charset="-122"/>
                <a:cs typeface="微软雅黑" panose="020B0503020204020204" charset="-122"/>
              </a:endParaRPr>
            </a:p>
            <a:p>
              <a:pPr defTabSz="1395730">
                <a:lnSpc>
                  <a:spcPct val="130000"/>
                </a:lnSpc>
              </a:pPr>
              <a:r>
                <a:rPr lang="zh-CN" altLang="en-US" sz="2030" b="1" noProof="1" dirty="0">
                  <a:latin typeface="微软雅黑" panose="020B0503020204020204" charset="-122"/>
                  <a:ea typeface="微软雅黑" panose="020B0503020204020204" charset="-122"/>
                  <a:cs typeface="微软雅黑" panose="020B0503020204020204" charset="-122"/>
                </a:rPr>
                <a:t>    </a:t>
              </a:r>
              <a:r>
                <a:rPr lang="en-US" altLang="zh-CN" sz="2030" b="1" noProof="1">
                  <a:latin typeface="微软雅黑" panose="020B0503020204020204" charset="-122"/>
                  <a:ea typeface="微软雅黑" panose="020B0503020204020204" charset="-122"/>
                  <a:cs typeface="微软雅黑" panose="020B0503020204020204" charset="-122"/>
                </a:rPr>
                <a:t>—</a:t>
              </a:r>
              <a:r>
                <a:rPr lang="en-US" altLang="zh-CN" sz="2030" b="1" noProof="1" dirty="0">
                  <a:latin typeface="微软雅黑" panose="020B0503020204020204" charset="-122"/>
                  <a:ea typeface="微软雅黑" panose="020B0503020204020204" charset="-122"/>
                  <a:cs typeface="微软雅黑" panose="020B0503020204020204" charset="-122"/>
                </a:rPr>
                <a:t>  </a:t>
              </a:r>
              <a:r>
                <a:rPr lang="zh-CN" altLang="en-US" sz="2030" b="1" noProof="1" dirty="0">
                  <a:latin typeface="微软雅黑" panose="020B0503020204020204" charset="-122"/>
                  <a:ea typeface="微软雅黑" panose="020B0503020204020204" charset="-122"/>
                  <a:cs typeface="微软雅黑" panose="020B0503020204020204" charset="-122"/>
                </a:rPr>
                <a:t>特种作业人员</a:t>
              </a:r>
              <a:endParaRPr lang="zh-CN" altLang="en-US" sz="2030" b="1" noProof="1" dirty="0">
                <a:latin typeface="微软雅黑" panose="020B0503020204020204" charset="-122"/>
                <a:ea typeface="微软雅黑" panose="020B0503020204020204" charset="-122"/>
                <a:cs typeface="微软雅黑" panose="020B0503020204020204" charset="-122"/>
              </a:endParaRPr>
            </a:p>
            <a:p>
              <a:pPr defTabSz="1395730" eaLnBrk="0" hangingPunct="0">
                <a:lnSpc>
                  <a:spcPct val="130000"/>
                </a:lnSpc>
              </a:pPr>
              <a:r>
                <a:rPr lang="zh-CN" altLang="en-US" sz="2030" b="1" noProof="1" dirty="0">
                  <a:latin typeface="微软雅黑" panose="020B0503020204020204" charset="-122"/>
                  <a:ea typeface="微软雅黑" panose="020B0503020204020204" charset="-122"/>
                  <a:cs typeface="微软雅黑" panose="020B0503020204020204" charset="-122"/>
                </a:rPr>
                <a:t>六、“三同时”要求与实施</a:t>
              </a:r>
              <a:endParaRPr lang="en-US" altLang="zh-CN" sz="2030" b="1" noProof="1">
                <a:solidFill>
                  <a:srgbClr val="0000FF"/>
                </a:solidFill>
                <a:latin typeface="微软雅黑" panose="020B0503020204020204" charset="-122"/>
                <a:ea typeface="微软雅黑" panose="020B0503020204020204" charset="-122"/>
                <a:cs typeface="微软雅黑" panose="020B0503020204020204" charset="-122"/>
              </a:endParaRPr>
            </a:p>
          </p:txBody>
        </p:sp>
        <p:sp>
          <p:nvSpPr>
            <p:cNvPr id="55301" name="矩形 55300"/>
            <p:cNvSpPr/>
            <p:nvPr/>
          </p:nvSpPr>
          <p:spPr>
            <a:xfrm>
              <a:off x="5512" y="2427"/>
              <a:ext cx="6682" cy="730"/>
            </a:xfrm>
            <a:prstGeom prst="rect">
              <a:avLst/>
            </a:prstGeom>
            <a:noFill/>
            <a:ln w="9525">
              <a:noFill/>
            </a:ln>
          </p:spPr>
          <p:txBody>
            <a:bodyPr wrap="none" lIns="91434" tIns="45716" rIns="91434" bIns="45716" anchor="t">
              <a:spAutoFit/>
            </a:bodyPr>
            <a:p>
              <a:pPr defTabSz="1395730" fontAlgn="base"/>
              <a:r>
                <a:rPr lang="en-US" altLang="zh-CN" sz="2425" b="1" strike="noStrike" noProof="1">
                  <a:solidFill>
                    <a:srgbClr val="0000FF"/>
                  </a:solidFill>
                  <a:latin typeface="微软雅黑" panose="020B0503020204020204" charset="-122"/>
                  <a:ea typeface="微软雅黑" panose="020B0503020204020204" charset="-122"/>
                  <a:cs typeface="微软雅黑" panose="020B0503020204020204" charset="-122"/>
                </a:rPr>
                <a:t>——</a:t>
              </a:r>
              <a:r>
                <a:rPr lang="zh-CN" altLang="en-US" sz="2425" b="1" strike="noStrike" noProof="1" dirty="0">
                  <a:solidFill>
                    <a:srgbClr val="0000FF"/>
                  </a:solidFill>
                  <a:latin typeface="微软雅黑" panose="020B0503020204020204" charset="-122"/>
                  <a:ea typeface="微软雅黑" panose="020B0503020204020204" charset="-122"/>
                  <a:cs typeface="微软雅黑" panose="020B0503020204020204" charset="-122"/>
                </a:rPr>
                <a:t>以落实十四项制度为主线</a:t>
              </a:r>
              <a:endParaRPr lang="zh-CN" altLang="en-US" sz="2425" b="1" strike="noStrike" noProof="1" dirty="0">
                <a:solidFill>
                  <a:srgbClr val="0000FF"/>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p:transition>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文本框 56321"/>
          <p:cNvSpPr txBox="1"/>
          <p:nvPr/>
        </p:nvSpPr>
        <p:spPr>
          <a:xfrm>
            <a:off x="2076450" y="1042988"/>
            <a:ext cx="7620000" cy="5083175"/>
          </a:xfrm>
          <a:prstGeom prst="rect">
            <a:avLst/>
          </a:prstGeom>
          <a:noFill/>
          <a:ln w="9525">
            <a:noFill/>
          </a:ln>
        </p:spPr>
        <p:txBody>
          <a:bodyPr lIns="91434" tIns="45716" rIns="91434" bIns="45716">
            <a:spAutoFit/>
          </a:bodyPr>
          <a:p>
            <a:pPr defTabSz="1395730">
              <a:spcBef>
                <a:spcPct val="50000"/>
              </a:spcBef>
            </a:pPr>
            <a:r>
              <a:rPr lang="zh-CN" altLang="en-US" sz="2030" b="1" noProof="1" dirty="0">
                <a:latin typeface="微软雅黑" panose="020B0503020204020204" charset="-122"/>
                <a:ea typeface="微软雅黑" panose="020B0503020204020204" charset="-122"/>
                <a:cs typeface="微软雅黑" panose="020B0503020204020204" charset="-122"/>
              </a:rPr>
              <a:t>七、作业场所、活动、工艺及设备管理</a:t>
            </a:r>
            <a:endParaRPr lang="zh-CN" altLang="en-US" sz="2030" b="1" noProof="1" dirty="0">
              <a:latin typeface="微软雅黑" panose="020B0503020204020204" charset="-122"/>
              <a:ea typeface="微软雅黑" panose="020B0503020204020204" charset="-122"/>
              <a:cs typeface="微软雅黑" panose="020B0503020204020204" charset="-122"/>
            </a:endParaRPr>
          </a:p>
          <a:p>
            <a:pPr defTabSz="1395730">
              <a:spcBef>
                <a:spcPct val="50000"/>
              </a:spcBef>
            </a:pPr>
            <a:r>
              <a:rPr lang="zh-CN" altLang="en-US" sz="2030" b="1" noProof="1" dirty="0">
                <a:latin typeface="微软雅黑" panose="020B0503020204020204" charset="-122"/>
                <a:ea typeface="微软雅黑" panose="020B0503020204020204" charset="-122"/>
                <a:cs typeface="微软雅黑" panose="020B0503020204020204" charset="-122"/>
              </a:rPr>
              <a:t> </a:t>
            </a:r>
            <a:r>
              <a:rPr lang="en-US" altLang="zh-CN" sz="2030" b="1" noProof="1">
                <a:latin typeface="微软雅黑" panose="020B0503020204020204" charset="-122"/>
                <a:ea typeface="微软雅黑" panose="020B0503020204020204" charset="-122"/>
                <a:cs typeface="微软雅黑" panose="020B0503020204020204" charset="-122"/>
              </a:rPr>
              <a:t>—</a:t>
            </a:r>
            <a:r>
              <a:rPr lang="en-US" altLang="zh-CN" sz="2030" b="1" noProof="1" dirty="0">
                <a:latin typeface="微软雅黑" panose="020B0503020204020204" charset="-122"/>
                <a:ea typeface="微软雅黑" panose="020B0503020204020204" charset="-122"/>
                <a:cs typeface="微软雅黑" panose="020B0503020204020204" charset="-122"/>
              </a:rPr>
              <a:t> </a:t>
            </a:r>
            <a:r>
              <a:rPr lang="zh-CN" altLang="en-US" sz="2030" b="1" noProof="1" dirty="0">
                <a:latin typeface="微软雅黑" panose="020B0503020204020204" charset="-122"/>
                <a:ea typeface="微软雅黑" panose="020B0503020204020204" charset="-122"/>
                <a:cs typeface="微软雅黑" panose="020B0503020204020204" charset="-122"/>
              </a:rPr>
              <a:t>安全警示标志</a:t>
            </a:r>
            <a:endParaRPr lang="zh-CN" altLang="en-US" sz="2030" b="1" noProof="1" dirty="0">
              <a:latin typeface="微软雅黑" panose="020B0503020204020204" charset="-122"/>
              <a:ea typeface="微软雅黑" panose="020B0503020204020204" charset="-122"/>
              <a:cs typeface="微软雅黑" panose="020B0503020204020204" charset="-122"/>
            </a:endParaRPr>
          </a:p>
          <a:p>
            <a:pPr defTabSz="1395730">
              <a:spcBef>
                <a:spcPct val="50000"/>
              </a:spcBef>
            </a:pPr>
            <a:r>
              <a:rPr lang="en-US" altLang="zh-CN" sz="2030" b="1" noProof="1">
                <a:latin typeface="微软雅黑" panose="020B0503020204020204" charset="-122"/>
                <a:ea typeface="微软雅黑" panose="020B0503020204020204" charset="-122"/>
                <a:cs typeface="微软雅黑" panose="020B0503020204020204" charset="-122"/>
              </a:rPr>
              <a:t> —</a:t>
            </a:r>
            <a:r>
              <a:rPr lang="en-US" altLang="zh-CN" sz="2030" b="1" noProof="1" dirty="0">
                <a:latin typeface="微软雅黑" panose="020B0503020204020204" charset="-122"/>
                <a:ea typeface="微软雅黑" panose="020B0503020204020204" charset="-122"/>
                <a:cs typeface="微软雅黑" panose="020B0503020204020204" charset="-122"/>
              </a:rPr>
              <a:t> </a:t>
            </a:r>
            <a:r>
              <a:rPr lang="zh-CN" altLang="en-US" sz="2030" b="1" noProof="1" dirty="0">
                <a:latin typeface="微软雅黑" panose="020B0503020204020204" charset="-122"/>
                <a:ea typeface="微软雅黑" panose="020B0503020204020204" charset="-122"/>
                <a:cs typeface="微软雅黑" panose="020B0503020204020204" charset="-122"/>
              </a:rPr>
              <a:t>安全设备管理（设计、使用、报废、维护、检测）</a:t>
            </a:r>
            <a:endParaRPr lang="en-US" altLang="zh-CN" sz="2030" b="1" noProof="1">
              <a:solidFill>
                <a:srgbClr val="0000FF"/>
              </a:solidFill>
              <a:latin typeface="微软雅黑" panose="020B0503020204020204" charset="-122"/>
              <a:ea typeface="微软雅黑" panose="020B0503020204020204" charset="-122"/>
              <a:cs typeface="微软雅黑" panose="020B0503020204020204" charset="-122"/>
            </a:endParaRPr>
          </a:p>
          <a:p>
            <a:pPr defTabSz="1395730">
              <a:spcBef>
                <a:spcPct val="50000"/>
              </a:spcBef>
            </a:pPr>
            <a:r>
              <a:rPr lang="en-US" altLang="zh-CN" sz="2030" b="1" noProof="1">
                <a:latin typeface="微软雅黑" panose="020B0503020204020204" charset="-122"/>
                <a:ea typeface="微软雅黑" panose="020B0503020204020204" charset="-122"/>
                <a:cs typeface="微软雅黑" panose="020B0503020204020204" charset="-122"/>
              </a:rPr>
              <a:t> —</a:t>
            </a:r>
            <a:r>
              <a:rPr lang="en-US" altLang="zh-CN" sz="2030" b="1" noProof="1" dirty="0">
                <a:latin typeface="微软雅黑" panose="020B0503020204020204" charset="-122"/>
                <a:ea typeface="微软雅黑" panose="020B0503020204020204" charset="-122"/>
                <a:cs typeface="微软雅黑" panose="020B0503020204020204" charset="-122"/>
              </a:rPr>
              <a:t> </a:t>
            </a:r>
            <a:r>
              <a:rPr lang="zh-CN" altLang="en-US" sz="2030" b="1" noProof="1" dirty="0">
                <a:latin typeface="微软雅黑" panose="020B0503020204020204" charset="-122"/>
                <a:ea typeface="微软雅黑" panose="020B0503020204020204" charset="-122"/>
                <a:cs typeface="微软雅黑" panose="020B0503020204020204" charset="-122"/>
              </a:rPr>
              <a:t>特种设备和危险物品设备管理</a:t>
            </a:r>
            <a:endParaRPr lang="zh-CN" altLang="en-US" sz="2030" b="1" noProof="1" dirty="0">
              <a:latin typeface="微软雅黑" panose="020B0503020204020204" charset="-122"/>
              <a:ea typeface="微软雅黑" panose="020B0503020204020204" charset="-122"/>
              <a:cs typeface="微软雅黑" panose="020B0503020204020204" charset="-122"/>
            </a:endParaRPr>
          </a:p>
          <a:p>
            <a:pPr defTabSz="1395730">
              <a:spcBef>
                <a:spcPct val="50000"/>
              </a:spcBef>
            </a:pPr>
            <a:r>
              <a:rPr lang="en-US" altLang="zh-CN" sz="2030" b="1" noProof="1">
                <a:latin typeface="微软雅黑" panose="020B0503020204020204" charset="-122"/>
                <a:ea typeface="微软雅黑" panose="020B0503020204020204" charset="-122"/>
                <a:cs typeface="微软雅黑" panose="020B0503020204020204" charset="-122"/>
              </a:rPr>
              <a:t> —</a:t>
            </a:r>
            <a:r>
              <a:rPr lang="en-US" altLang="zh-CN" sz="2030" b="1" noProof="1" dirty="0">
                <a:latin typeface="微软雅黑" panose="020B0503020204020204" charset="-122"/>
                <a:ea typeface="微软雅黑" panose="020B0503020204020204" charset="-122"/>
                <a:cs typeface="微软雅黑" panose="020B0503020204020204" charset="-122"/>
              </a:rPr>
              <a:t> </a:t>
            </a:r>
            <a:r>
              <a:rPr lang="zh-CN" altLang="en-US" sz="2030" b="1" noProof="1" dirty="0">
                <a:latin typeface="微软雅黑" panose="020B0503020204020204" charset="-122"/>
                <a:ea typeface="微软雅黑" panose="020B0503020204020204" charset="-122"/>
                <a:cs typeface="微软雅黑" panose="020B0503020204020204" charset="-122"/>
              </a:rPr>
              <a:t>危险工艺及设备淘汰制</a:t>
            </a:r>
            <a:endParaRPr lang="en-US" altLang="zh-CN" sz="2030" b="1" noProof="1">
              <a:solidFill>
                <a:srgbClr val="0000FF"/>
              </a:solidFill>
              <a:latin typeface="微软雅黑" panose="020B0503020204020204" charset="-122"/>
              <a:ea typeface="微软雅黑" panose="020B0503020204020204" charset="-122"/>
              <a:cs typeface="微软雅黑" panose="020B0503020204020204" charset="-122"/>
            </a:endParaRPr>
          </a:p>
          <a:p>
            <a:pPr defTabSz="1395730">
              <a:spcBef>
                <a:spcPct val="50000"/>
              </a:spcBef>
            </a:pPr>
            <a:r>
              <a:rPr lang="en-US" altLang="zh-CN" sz="2030" b="1" noProof="1">
                <a:latin typeface="微软雅黑" panose="020B0503020204020204" charset="-122"/>
                <a:ea typeface="微软雅黑" panose="020B0503020204020204" charset="-122"/>
                <a:cs typeface="微软雅黑" panose="020B0503020204020204" charset="-122"/>
              </a:rPr>
              <a:t> —</a:t>
            </a:r>
            <a:r>
              <a:rPr lang="en-US" altLang="zh-CN" sz="2030" b="1" noProof="1" dirty="0">
                <a:latin typeface="微软雅黑" panose="020B0503020204020204" charset="-122"/>
                <a:ea typeface="微软雅黑" panose="020B0503020204020204" charset="-122"/>
                <a:cs typeface="微软雅黑" panose="020B0503020204020204" charset="-122"/>
              </a:rPr>
              <a:t> </a:t>
            </a:r>
            <a:r>
              <a:rPr lang="zh-CN" altLang="en-US" sz="2030" b="1" noProof="1" dirty="0">
                <a:latin typeface="微软雅黑" panose="020B0503020204020204" charset="-122"/>
                <a:ea typeface="微软雅黑" panose="020B0503020204020204" charset="-122"/>
                <a:cs typeface="微软雅黑" panose="020B0503020204020204" charset="-122"/>
              </a:rPr>
              <a:t>危险作业活动</a:t>
            </a:r>
            <a:r>
              <a:rPr lang="zh-CN" altLang="en-US" sz="2030" b="1" noProof="1">
                <a:latin typeface="微软雅黑" panose="020B0503020204020204" charset="-122"/>
                <a:ea typeface="微软雅黑" panose="020B0503020204020204" charset="-122"/>
                <a:cs typeface="微软雅黑" panose="020B0503020204020204" charset="-122"/>
              </a:rPr>
              <a:t>、</a:t>
            </a:r>
            <a:r>
              <a:rPr lang="zh-CN" altLang="en-US" sz="2030" b="1" noProof="1" dirty="0">
                <a:latin typeface="微软雅黑" panose="020B0503020204020204" charset="-122"/>
                <a:ea typeface="微软雅黑" panose="020B0503020204020204" charset="-122"/>
                <a:cs typeface="微软雅黑" panose="020B0503020204020204" charset="-122"/>
              </a:rPr>
              <a:t>承包作业及交叉作业管理</a:t>
            </a:r>
            <a:endParaRPr lang="en-US" altLang="zh-CN" sz="2030" b="1" noProof="1">
              <a:solidFill>
                <a:srgbClr val="0000FF"/>
              </a:solidFill>
              <a:latin typeface="微软雅黑" panose="020B0503020204020204" charset="-122"/>
              <a:ea typeface="微软雅黑" panose="020B0503020204020204" charset="-122"/>
              <a:cs typeface="微软雅黑" panose="020B0503020204020204" charset="-122"/>
            </a:endParaRPr>
          </a:p>
          <a:p>
            <a:pPr defTabSz="1395730">
              <a:spcBef>
                <a:spcPct val="50000"/>
              </a:spcBef>
            </a:pPr>
            <a:r>
              <a:rPr lang="en-US" altLang="zh-CN" sz="2030" b="1" noProof="1">
                <a:latin typeface="微软雅黑" panose="020B0503020204020204" charset="-122"/>
                <a:ea typeface="微软雅黑" panose="020B0503020204020204" charset="-122"/>
                <a:cs typeface="微软雅黑" panose="020B0503020204020204" charset="-122"/>
              </a:rPr>
              <a:t> —</a:t>
            </a:r>
            <a:r>
              <a:rPr lang="en-US" altLang="zh-CN" sz="2030" b="1" noProof="1" dirty="0">
                <a:latin typeface="微软雅黑" panose="020B0503020204020204" charset="-122"/>
                <a:ea typeface="微软雅黑" panose="020B0503020204020204" charset="-122"/>
                <a:cs typeface="微软雅黑" panose="020B0503020204020204" charset="-122"/>
              </a:rPr>
              <a:t> </a:t>
            </a:r>
            <a:r>
              <a:rPr lang="zh-CN" altLang="en-US" sz="2030" b="1" noProof="1" dirty="0">
                <a:latin typeface="微软雅黑" panose="020B0503020204020204" charset="-122"/>
                <a:ea typeface="微软雅黑" panose="020B0503020204020204" charset="-122"/>
                <a:cs typeface="微软雅黑" panose="020B0503020204020204" charset="-122"/>
              </a:rPr>
              <a:t>重大危险源管理制度</a:t>
            </a:r>
            <a:endParaRPr lang="en-US" altLang="zh-CN" sz="2030" b="1" noProof="1">
              <a:solidFill>
                <a:srgbClr val="0000FF"/>
              </a:solidFill>
              <a:latin typeface="微软雅黑" panose="020B0503020204020204" charset="-122"/>
              <a:ea typeface="微软雅黑" panose="020B0503020204020204" charset="-122"/>
              <a:cs typeface="微软雅黑" panose="020B0503020204020204" charset="-122"/>
            </a:endParaRPr>
          </a:p>
          <a:p>
            <a:pPr defTabSz="1395730">
              <a:spcBef>
                <a:spcPct val="50000"/>
              </a:spcBef>
            </a:pPr>
            <a:r>
              <a:rPr lang="zh-CN" altLang="en-US" sz="2030" b="1" noProof="1" dirty="0">
                <a:latin typeface="微软雅黑" panose="020B0503020204020204" charset="-122"/>
                <a:ea typeface="微软雅黑" panose="020B0503020204020204" charset="-122"/>
                <a:cs typeface="微软雅黑" panose="020B0503020204020204" charset="-122"/>
              </a:rPr>
              <a:t>八、危险物品管理</a:t>
            </a:r>
            <a:endParaRPr lang="en-US" altLang="zh-CN" sz="2030" b="1" noProof="1">
              <a:latin typeface="微软雅黑" panose="020B0503020204020204" charset="-122"/>
              <a:ea typeface="微软雅黑" panose="020B0503020204020204" charset="-122"/>
              <a:cs typeface="微软雅黑" panose="020B0503020204020204" charset="-122"/>
            </a:endParaRPr>
          </a:p>
          <a:p>
            <a:pPr defTabSz="1395730">
              <a:spcBef>
                <a:spcPct val="50000"/>
              </a:spcBef>
            </a:pPr>
            <a:r>
              <a:rPr lang="zh-CN" altLang="en-US" sz="2030" b="1" noProof="1" dirty="0">
                <a:latin typeface="微软雅黑" panose="020B0503020204020204" charset="-122"/>
                <a:ea typeface="微软雅黑" panose="020B0503020204020204" charset="-122"/>
                <a:cs typeface="微软雅黑" panose="020B0503020204020204" charset="-122"/>
              </a:rPr>
              <a:t>九、监督检查与隐患处理制度</a:t>
            </a:r>
            <a:endParaRPr lang="en-US" altLang="zh-CN" sz="2030" b="1" noProof="1">
              <a:solidFill>
                <a:srgbClr val="0000FF"/>
              </a:solidFill>
              <a:latin typeface="微软雅黑" panose="020B0503020204020204" charset="-122"/>
              <a:ea typeface="微软雅黑" panose="020B0503020204020204" charset="-122"/>
              <a:cs typeface="微软雅黑" panose="020B0503020204020204" charset="-122"/>
            </a:endParaRPr>
          </a:p>
          <a:p>
            <a:pPr defTabSz="1395730">
              <a:spcBef>
                <a:spcPct val="50000"/>
              </a:spcBef>
            </a:pPr>
            <a:r>
              <a:rPr lang="en-US" altLang="zh-CN" sz="2030" b="1" noProof="1">
                <a:latin typeface="微软雅黑" panose="020B0503020204020204" charset="-122"/>
                <a:ea typeface="微软雅黑" panose="020B0503020204020204" charset="-122"/>
                <a:cs typeface="微软雅黑" panose="020B0503020204020204" charset="-122"/>
              </a:rPr>
              <a:t> —</a:t>
            </a:r>
            <a:r>
              <a:rPr lang="en-US" altLang="zh-CN" sz="2030" b="1" noProof="1" dirty="0">
                <a:latin typeface="微软雅黑" panose="020B0503020204020204" charset="-122"/>
                <a:ea typeface="微软雅黑" panose="020B0503020204020204" charset="-122"/>
                <a:cs typeface="微软雅黑" panose="020B0503020204020204" charset="-122"/>
              </a:rPr>
              <a:t> </a:t>
            </a:r>
            <a:r>
              <a:rPr lang="zh-CN" altLang="en-US" sz="2030" b="1" noProof="1" dirty="0">
                <a:latin typeface="微软雅黑" panose="020B0503020204020204" charset="-122"/>
                <a:ea typeface="微软雅黑" panose="020B0503020204020204" charset="-122"/>
                <a:cs typeface="微软雅黑" panose="020B0503020204020204" charset="-122"/>
              </a:rPr>
              <a:t>督促职工遵章守制</a:t>
            </a:r>
            <a:endParaRPr lang="zh-CN" altLang="en-US" sz="2030" b="1" noProof="1" dirty="0">
              <a:latin typeface="微软雅黑" panose="020B0503020204020204" charset="-122"/>
              <a:ea typeface="微软雅黑" panose="020B0503020204020204" charset="-122"/>
              <a:cs typeface="微软雅黑" panose="020B0503020204020204" charset="-122"/>
            </a:endParaRPr>
          </a:p>
          <a:p>
            <a:pPr defTabSz="1395730">
              <a:spcBef>
                <a:spcPct val="50000"/>
              </a:spcBef>
            </a:pPr>
            <a:r>
              <a:rPr lang="zh-CN" altLang="en-US" sz="2030" b="1" noProof="1" dirty="0">
                <a:latin typeface="微软雅黑" panose="020B0503020204020204" charset="-122"/>
                <a:ea typeface="微软雅黑" panose="020B0503020204020204" charset="-122"/>
                <a:cs typeface="微软雅黑" panose="020B0503020204020204" charset="-122"/>
              </a:rPr>
              <a:t> </a:t>
            </a:r>
            <a:r>
              <a:rPr lang="en-US" altLang="zh-CN" sz="2030" b="1" noProof="1">
                <a:latin typeface="微软雅黑" panose="020B0503020204020204" charset="-122"/>
                <a:ea typeface="微软雅黑" panose="020B0503020204020204" charset="-122"/>
                <a:cs typeface="微软雅黑" panose="020B0503020204020204" charset="-122"/>
              </a:rPr>
              <a:t>—</a:t>
            </a:r>
            <a:r>
              <a:rPr lang="en-US" altLang="zh-CN" sz="2030" b="1" noProof="1" dirty="0">
                <a:latin typeface="微软雅黑" panose="020B0503020204020204" charset="-122"/>
                <a:ea typeface="微软雅黑" panose="020B0503020204020204" charset="-122"/>
                <a:cs typeface="微软雅黑" panose="020B0503020204020204" charset="-122"/>
              </a:rPr>
              <a:t> </a:t>
            </a:r>
            <a:r>
              <a:rPr lang="zh-CN" altLang="en-US" sz="2030" b="1" noProof="1" dirty="0">
                <a:latin typeface="微软雅黑" panose="020B0503020204020204" charset="-122"/>
                <a:ea typeface="微软雅黑" panose="020B0503020204020204" charset="-122"/>
                <a:cs typeface="微软雅黑" panose="020B0503020204020204" charset="-122"/>
              </a:rPr>
              <a:t>生产经营场所经常性检查、处理、报告、记录</a:t>
            </a:r>
            <a:endParaRPr lang="zh-CN" altLang="en-US" sz="2030" b="1" noProof="1" dirty="0">
              <a:latin typeface="微软雅黑" panose="020B0503020204020204" charset="-122"/>
              <a:ea typeface="微软雅黑" panose="020B0503020204020204" charset="-122"/>
              <a:cs typeface="微软雅黑" panose="020B0503020204020204" charset="-122"/>
            </a:endParaRPr>
          </a:p>
        </p:txBody>
      </p:sp>
      <p:sp>
        <p:nvSpPr>
          <p:cNvPr id="55301" name="矩形 55300"/>
          <p:cNvSpPr/>
          <p:nvPr/>
        </p:nvSpPr>
        <p:spPr>
          <a:xfrm>
            <a:off x="854075" y="111125"/>
            <a:ext cx="4243388" cy="463550"/>
          </a:xfrm>
          <a:prstGeom prst="rect">
            <a:avLst/>
          </a:prstGeom>
          <a:noFill/>
          <a:ln w="9525">
            <a:noFill/>
          </a:ln>
        </p:spPr>
        <p:txBody>
          <a:bodyPr wrap="none" lIns="91434" tIns="45716" rIns="91434" bIns="45716" anchor="t">
            <a:spAutoFit/>
          </a:bodyPr>
          <a:p>
            <a:pPr defTabSz="1395730" fontAlgn="base"/>
            <a:r>
              <a:rPr lang="en-US" altLang="zh-CN" sz="2425" b="1" strike="noStrike" noProof="1">
                <a:solidFill>
                  <a:srgbClr val="0000FF"/>
                </a:solidFill>
                <a:latin typeface="微软雅黑" panose="020B0503020204020204" charset="-122"/>
                <a:ea typeface="微软雅黑" panose="020B0503020204020204" charset="-122"/>
                <a:cs typeface="微软雅黑" panose="020B0503020204020204" charset="-122"/>
              </a:rPr>
              <a:t>——</a:t>
            </a:r>
            <a:r>
              <a:rPr lang="zh-CN" altLang="en-US" sz="2425" b="1" strike="noStrike" noProof="1" dirty="0">
                <a:solidFill>
                  <a:srgbClr val="0000FF"/>
                </a:solidFill>
                <a:latin typeface="微软雅黑" panose="020B0503020204020204" charset="-122"/>
                <a:ea typeface="微软雅黑" panose="020B0503020204020204" charset="-122"/>
                <a:cs typeface="微软雅黑" panose="020B0503020204020204" charset="-122"/>
              </a:rPr>
              <a:t>以落实十四项制度为主线</a:t>
            </a:r>
            <a:endParaRPr lang="zh-CN" altLang="en-US" sz="2425" b="1" strike="noStrike" noProof="1" dirty="0">
              <a:solidFill>
                <a:srgbClr val="0000FF"/>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文本框 57345"/>
          <p:cNvSpPr txBox="1"/>
          <p:nvPr/>
        </p:nvSpPr>
        <p:spPr>
          <a:xfrm>
            <a:off x="2085975" y="869950"/>
            <a:ext cx="7620000" cy="5418138"/>
          </a:xfrm>
          <a:prstGeom prst="rect">
            <a:avLst/>
          </a:prstGeom>
          <a:noFill/>
          <a:ln w="9525">
            <a:noFill/>
          </a:ln>
        </p:spPr>
        <p:txBody>
          <a:bodyPr lIns="91434" tIns="45716" rIns="91434" bIns="45716">
            <a:spAutoFit/>
          </a:bodyPr>
          <a:p>
            <a:pPr defTabSz="1395730">
              <a:spcBef>
                <a:spcPct val="50000"/>
              </a:spcBef>
            </a:pPr>
            <a:r>
              <a:rPr lang="zh-CN" altLang="en-US" sz="2030" b="1" noProof="1" dirty="0">
                <a:latin typeface="微软雅黑" panose="020B0503020204020204" charset="-122"/>
                <a:ea typeface="微软雅黑" panose="020B0503020204020204" charset="-122"/>
                <a:cs typeface="微软雅黑" panose="020B0503020204020204" charset="-122"/>
              </a:rPr>
              <a:t>十、危害告知制度</a:t>
            </a:r>
            <a:endParaRPr lang="zh-CN" altLang="en-US" sz="2030" b="1" noProof="1" dirty="0">
              <a:latin typeface="微软雅黑" panose="020B0503020204020204" charset="-122"/>
              <a:ea typeface="微软雅黑" panose="020B0503020204020204" charset="-122"/>
              <a:cs typeface="微软雅黑" panose="020B0503020204020204" charset="-122"/>
            </a:endParaRPr>
          </a:p>
          <a:p>
            <a:pPr defTabSz="1395730">
              <a:spcBef>
                <a:spcPct val="50000"/>
              </a:spcBef>
            </a:pPr>
            <a:r>
              <a:rPr lang="en-US" altLang="zh-CN" sz="2030" b="1" noProof="1">
                <a:latin typeface="微软雅黑" panose="020B0503020204020204" charset="-122"/>
                <a:ea typeface="微软雅黑" panose="020B0503020204020204" charset="-122"/>
                <a:cs typeface="微软雅黑" panose="020B0503020204020204" charset="-122"/>
              </a:rPr>
              <a:t>——</a:t>
            </a:r>
            <a:r>
              <a:rPr lang="zh-CN" altLang="en-US" sz="2030" b="1" noProof="1" dirty="0">
                <a:latin typeface="微软雅黑" panose="020B0503020204020204" charset="-122"/>
                <a:ea typeface="微软雅黑" panose="020B0503020204020204" charset="-122"/>
                <a:cs typeface="微软雅黑" panose="020B0503020204020204" charset="-122"/>
              </a:rPr>
              <a:t>劳动合同中应明确安全生产与职业危害的内容</a:t>
            </a:r>
            <a:endParaRPr lang="en-US" altLang="zh-CN" sz="2030" b="1" noProof="1">
              <a:solidFill>
                <a:srgbClr val="0000FF"/>
              </a:solidFill>
              <a:latin typeface="微软雅黑" panose="020B0503020204020204" charset="-122"/>
              <a:ea typeface="微软雅黑" panose="020B0503020204020204" charset="-122"/>
              <a:cs typeface="微软雅黑" panose="020B0503020204020204" charset="-122"/>
            </a:endParaRPr>
          </a:p>
          <a:p>
            <a:pPr defTabSz="1395730">
              <a:spcBef>
                <a:spcPct val="50000"/>
              </a:spcBef>
            </a:pPr>
            <a:r>
              <a:rPr lang="en-US" altLang="zh-CN" sz="2030" b="1" noProof="1">
                <a:latin typeface="微软雅黑" panose="020B0503020204020204" charset="-122"/>
                <a:ea typeface="微软雅黑" panose="020B0503020204020204" charset="-122"/>
                <a:cs typeface="微软雅黑" panose="020B0503020204020204" charset="-122"/>
              </a:rPr>
              <a:t>——</a:t>
            </a:r>
            <a:r>
              <a:rPr lang="zh-CN" altLang="en-US" sz="2030" b="1" noProof="1" dirty="0">
                <a:latin typeface="微软雅黑" panose="020B0503020204020204" charset="-122"/>
                <a:ea typeface="微软雅黑" panose="020B0503020204020204" charset="-122"/>
                <a:cs typeface="微软雅黑" panose="020B0503020204020204" charset="-122"/>
              </a:rPr>
              <a:t>向从业人员如实告知作业场所和工作岗位存在的危险因素、防范措施以及事故应急措施。</a:t>
            </a:r>
            <a:endParaRPr lang="en-US" altLang="zh-CN" sz="2030" b="1" noProof="1">
              <a:solidFill>
                <a:srgbClr val="0000FF"/>
              </a:solidFill>
              <a:latin typeface="微软雅黑" panose="020B0503020204020204" charset="-122"/>
              <a:ea typeface="微软雅黑" panose="020B0503020204020204" charset="-122"/>
              <a:cs typeface="微软雅黑" panose="020B0503020204020204" charset="-122"/>
            </a:endParaRPr>
          </a:p>
          <a:p>
            <a:pPr defTabSz="1395730">
              <a:spcBef>
                <a:spcPct val="50000"/>
              </a:spcBef>
            </a:pPr>
            <a:r>
              <a:rPr lang="zh-CN" altLang="en-US" sz="2030" b="1" noProof="1" dirty="0">
                <a:latin typeface="微软雅黑" panose="020B0503020204020204" charset="-122"/>
                <a:ea typeface="微软雅黑" panose="020B0503020204020204" charset="-122"/>
                <a:cs typeface="微软雅黑" panose="020B0503020204020204" charset="-122"/>
              </a:rPr>
              <a:t>十一、劳动防护用品及管理</a:t>
            </a:r>
            <a:endParaRPr lang="en-US" altLang="zh-CN" sz="2030" b="1" noProof="1">
              <a:solidFill>
                <a:srgbClr val="0000FF"/>
              </a:solidFill>
              <a:latin typeface="微软雅黑" panose="020B0503020204020204" charset="-122"/>
              <a:ea typeface="微软雅黑" panose="020B0503020204020204" charset="-122"/>
              <a:cs typeface="微软雅黑" panose="020B0503020204020204" charset="-122"/>
            </a:endParaRPr>
          </a:p>
          <a:p>
            <a:pPr defTabSz="1395730">
              <a:spcBef>
                <a:spcPct val="50000"/>
              </a:spcBef>
            </a:pPr>
            <a:r>
              <a:rPr lang="zh-CN" altLang="en-US" sz="2030" b="1" noProof="1" dirty="0">
                <a:latin typeface="微软雅黑" panose="020B0503020204020204" charset="-122"/>
                <a:ea typeface="微软雅黑" panose="020B0503020204020204" charset="-122"/>
                <a:cs typeface="微软雅黑" panose="020B0503020204020204" charset="-122"/>
              </a:rPr>
              <a:t>十二、事故应急救援制度</a:t>
            </a:r>
            <a:endParaRPr lang="en-US" altLang="zh-CN" sz="2030" b="1" noProof="1">
              <a:solidFill>
                <a:srgbClr val="0000FF"/>
              </a:solidFill>
              <a:latin typeface="微软雅黑" panose="020B0503020204020204" charset="-122"/>
              <a:ea typeface="微软雅黑" panose="020B0503020204020204" charset="-122"/>
              <a:cs typeface="微软雅黑" panose="020B0503020204020204" charset="-122"/>
            </a:endParaRPr>
          </a:p>
          <a:p>
            <a:pPr defTabSz="1395730">
              <a:lnSpc>
                <a:spcPct val="120000"/>
              </a:lnSpc>
              <a:spcBef>
                <a:spcPct val="20000"/>
              </a:spcBef>
            </a:pPr>
            <a:r>
              <a:rPr lang="en-US" altLang="zh-CN" sz="2425" b="1" noProof="1">
                <a:latin typeface="微软雅黑" panose="020B0503020204020204" charset="-122"/>
                <a:ea typeface="微软雅黑" panose="020B0503020204020204" charset="-122"/>
                <a:cs typeface="微软雅黑" panose="020B0503020204020204" charset="-122"/>
              </a:rPr>
              <a:t>  </a:t>
            </a:r>
            <a:r>
              <a:rPr lang="en-US" altLang="zh-CN" sz="2030" b="1" noProof="1">
                <a:latin typeface="微软雅黑" panose="020B0503020204020204" charset="-122"/>
                <a:ea typeface="微软雅黑" panose="020B0503020204020204" charset="-122"/>
                <a:cs typeface="微软雅黑" panose="020B0503020204020204" charset="-122"/>
              </a:rPr>
              <a:t>—</a:t>
            </a:r>
            <a:r>
              <a:rPr lang="en-US" altLang="zh-CN" sz="2030" b="1" noProof="1" dirty="0">
                <a:latin typeface="微软雅黑" panose="020B0503020204020204" charset="-122"/>
                <a:ea typeface="微软雅黑" panose="020B0503020204020204" charset="-122"/>
                <a:cs typeface="微软雅黑" panose="020B0503020204020204" charset="-122"/>
              </a:rPr>
              <a:t> </a:t>
            </a:r>
            <a:r>
              <a:rPr lang="zh-CN" altLang="en-US" sz="2030" b="1" noProof="1" dirty="0">
                <a:latin typeface="微软雅黑" panose="020B0503020204020204" charset="-122"/>
                <a:ea typeface="微软雅黑" panose="020B0503020204020204" charset="-122"/>
                <a:cs typeface="微软雅黑" panose="020B0503020204020204" charset="-122"/>
              </a:rPr>
              <a:t>应急组织、应急人员、应急设备</a:t>
            </a:r>
            <a:endParaRPr lang="zh-CN" altLang="en-US" sz="2030" b="1" noProof="1" dirty="0">
              <a:latin typeface="微软雅黑" panose="020B0503020204020204" charset="-122"/>
              <a:ea typeface="微软雅黑" panose="020B0503020204020204" charset="-122"/>
              <a:cs typeface="微软雅黑" panose="020B0503020204020204" charset="-122"/>
            </a:endParaRPr>
          </a:p>
          <a:p>
            <a:pPr defTabSz="1395730">
              <a:lnSpc>
                <a:spcPct val="120000"/>
              </a:lnSpc>
              <a:spcBef>
                <a:spcPct val="20000"/>
              </a:spcBef>
            </a:pPr>
            <a:r>
              <a:rPr lang="zh-CN" altLang="en-US" sz="2030" b="1" noProof="1" dirty="0">
                <a:latin typeface="微软雅黑" panose="020B0503020204020204" charset="-122"/>
                <a:ea typeface="微软雅黑" panose="020B0503020204020204" charset="-122"/>
                <a:cs typeface="微软雅黑" panose="020B0503020204020204" charset="-122"/>
              </a:rPr>
              <a:t>  </a:t>
            </a:r>
            <a:r>
              <a:rPr lang="en-US" altLang="zh-CN" sz="2030" b="1" noProof="1">
                <a:latin typeface="微软雅黑" panose="020B0503020204020204" charset="-122"/>
                <a:ea typeface="微软雅黑" panose="020B0503020204020204" charset="-122"/>
                <a:cs typeface="微软雅黑" panose="020B0503020204020204" charset="-122"/>
              </a:rPr>
              <a:t>—</a:t>
            </a:r>
            <a:r>
              <a:rPr lang="en-US" altLang="zh-CN" sz="2030" b="1" noProof="1" dirty="0">
                <a:latin typeface="微软雅黑" panose="020B0503020204020204" charset="-122"/>
                <a:ea typeface="微软雅黑" panose="020B0503020204020204" charset="-122"/>
                <a:cs typeface="微软雅黑" panose="020B0503020204020204" charset="-122"/>
              </a:rPr>
              <a:t> </a:t>
            </a:r>
            <a:r>
              <a:rPr lang="zh-CN" altLang="en-US" sz="2030" b="1" noProof="1" dirty="0">
                <a:latin typeface="微软雅黑" panose="020B0503020204020204" charset="-122"/>
                <a:ea typeface="微软雅黑" panose="020B0503020204020204" charset="-122"/>
                <a:cs typeface="微软雅黑" panose="020B0503020204020204" charset="-122"/>
              </a:rPr>
              <a:t>紧急情况出现时实施应急抢险</a:t>
            </a:r>
            <a:endParaRPr lang="zh-CN" altLang="en-US" sz="2030" b="1" noProof="1" dirty="0">
              <a:latin typeface="微软雅黑" panose="020B0503020204020204" charset="-122"/>
              <a:ea typeface="微软雅黑" panose="020B0503020204020204" charset="-122"/>
              <a:cs typeface="微软雅黑" panose="020B0503020204020204" charset="-122"/>
            </a:endParaRPr>
          </a:p>
          <a:p>
            <a:pPr defTabSz="1395730">
              <a:spcBef>
                <a:spcPct val="50000"/>
              </a:spcBef>
            </a:pPr>
            <a:r>
              <a:rPr lang="zh-CN" altLang="en-US" sz="2030" b="1" noProof="1" dirty="0">
                <a:latin typeface="微软雅黑" panose="020B0503020204020204" charset="-122"/>
                <a:ea typeface="微软雅黑" panose="020B0503020204020204" charset="-122"/>
                <a:cs typeface="微软雅黑" panose="020B0503020204020204" charset="-122"/>
              </a:rPr>
              <a:t>十三、事故报告制度</a:t>
            </a:r>
            <a:endParaRPr lang="en-US" altLang="zh-CN" sz="2030" b="1" noProof="1">
              <a:solidFill>
                <a:srgbClr val="0000FF"/>
              </a:solidFill>
              <a:latin typeface="微软雅黑" panose="020B0503020204020204" charset="-122"/>
              <a:ea typeface="微软雅黑" panose="020B0503020204020204" charset="-122"/>
              <a:cs typeface="微软雅黑" panose="020B0503020204020204" charset="-122"/>
            </a:endParaRPr>
          </a:p>
          <a:p>
            <a:pPr defTabSz="1395730">
              <a:spcBef>
                <a:spcPct val="50000"/>
              </a:spcBef>
            </a:pPr>
            <a:endParaRPr lang="en-US" altLang="zh-CN" sz="2030" b="1" noProof="1">
              <a:solidFill>
                <a:srgbClr val="0000FF"/>
              </a:solidFill>
              <a:latin typeface="微软雅黑" panose="020B0503020204020204" charset="-122"/>
              <a:ea typeface="微软雅黑" panose="020B0503020204020204" charset="-122"/>
              <a:cs typeface="微软雅黑" panose="020B0503020204020204" charset="-122"/>
            </a:endParaRPr>
          </a:p>
          <a:p>
            <a:pPr defTabSz="1395730">
              <a:spcBef>
                <a:spcPct val="50000"/>
              </a:spcBef>
            </a:pPr>
            <a:endParaRPr lang="en-US" altLang="zh-CN" sz="2030" b="1" noProof="1">
              <a:solidFill>
                <a:srgbClr val="0000FF"/>
              </a:solidFill>
              <a:latin typeface="微软雅黑" panose="020B0503020204020204" charset="-122"/>
              <a:ea typeface="微软雅黑" panose="020B0503020204020204" charset="-122"/>
              <a:cs typeface="微软雅黑" panose="020B0503020204020204" charset="-122"/>
            </a:endParaRPr>
          </a:p>
          <a:p>
            <a:pPr defTabSz="1395730">
              <a:spcBef>
                <a:spcPct val="50000"/>
              </a:spcBef>
            </a:pPr>
            <a:r>
              <a:rPr lang="zh-CN" altLang="en-US" sz="2030" b="1" noProof="1" dirty="0">
                <a:latin typeface="微软雅黑" panose="020B0503020204020204" charset="-122"/>
                <a:ea typeface="微软雅黑" panose="020B0503020204020204" charset="-122"/>
                <a:cs typeface="微软雅黑" panose="020B0503020204020204" charset="-122"/>
              </a:rPr>
              <a:t>十四、强制性工伤保险制度</a:t>
            </a:r>
            <a:endParaRPr lang="en-US" altLang="zh-CN" sz="2030" b="1" noProof="1">
              <a:solidFill>
                <a:srgbClr val="0000FF"/>
              </a:solidFill>
              <a:latin typeface="微软雅黑" panose="020B0503020204020204" charset="-122"/>
              <a:ea typeface="微软雅黑" panose="020B0503020204020204" charset="-122"/>
              <a:cs typeface="微软雅黑" panose="020B0503020204020204" charset="-122"/>
            </a:endParaRPr>
          </a:p>
        </p:txBody>
      </p:sp>
      <p:grpSp>
        <p:nvGrpSpPr>
          <p:cNvPr id="119810" name="组合 57355"/>
          <p:cNvGrpSpPr/>
          <p:nvPr/>
        </p:nvGrpSpPr>
        <p:grpSpPr>
          <a:xfrm>
            <a:off x="2085975" y="5362575"/>
            <a:ext cx="7440613" cy="763588"/>
            <a:chOff x="714" y="4884"/>
            <a:chExt cx="7154" cy="733"/>
          </a:xfrm>
        </p:grpSpPr>
        <p:sp>
          <p:nvSpPr>
            <p:cNvPr id="57348" name="矩形 57347"/>
            <p:cNvSpPr/>
            <p:nvPr/>
          </p:nvSpPr>
          <p:spPr>
            <a:xfrm>
              <a:off x="714" y="4964"/>
              <a:ext cx="1319" cy="564"/>
            </a:xfrm>
            <a:prstGeom prst="rect">
              <a:avLst/>
            </a:prstGeom>
            <a:noFill/>
            <a:ln w="28575" cap="flat" cmpd="sng">
              <a:solidFill>
                <a:srgbClr val="0000FF"/>
              </a:solidFill>
              <a:prstDash val="solid"/>
              <a:miter/>
              <a:headEnd type="none" w="med" len="med"/>
              <a:tailEnd type="none" w="med" len="med"/>
            </a:ln>
          </p:spPr>
          <p:txBody>
            <a:bodyPr wrap="none" lIns="0" tIns="0" rIns="0" bIns="0" anchor="ctr"/>
            <a:p>
              <a:pPr algn="ctr" defTabSz="1395730" fontAlgn="base"/>
              <a:r>
                <a:rPr lang="zh-CN" altLang="en-US" sz="2030" b="1" strike="noStrike" noProof="1" dirty="0">
                  <a:solidFill>
                    <a:srgbClr val="0000FF"/>
                  </a:solidFill>
                  <a:latin typeface="微软雅黑" panose="020B0503020204020204" charset="-122"/>
                  <a:ea typeface="微软雅黑" panose="020B0503020204020204" charset="-122"/>
                  <a:cs typeface="微软雅黑" panose="020B0503020204020204" charset="-122"/>
                </a:rPr>
                <a:t>现场人员</a:t>
              </a:r>
              <a:endParaRPr lang="zh-CN" altLang="en-US" sz="2030" b="1" strike="noStrike" noProof="1">
                <a:solidFill>
                  <a:srgbClr val="0000FF"/>
                </a:solidFill>
                <a:latin typeface="微软雅黑" panose="020B0503020204020204" charset="-122"/>
                <a:ea typeface="微软雅黑" panose="020B0503020204020204" charset="-122"/>
                <a:cs typeface="微软雅黑" panose="020B0503020204020204" charset="-122"/>
              </a:endParaRPr>
            </a:p>
          </p:txBody>
        </p:sp>
        <p:sp>
          <p:nvSpPr>
            <p:cNvPr id="119812" name="直接连接符 57348"/>
            <p:cNvSpPr/>
            <p:nvPr/>
          </p:nvSpPr>
          <p:spPr>
            <a:xfrm>
              <a:off x="2037" y="5247"/>
              <a:ext cx="660" cy="0"/>
            </a:xfrm>
            <a:prstGeom prst="line">
              <a:avLst/>
            </a:prstGeom>
            <a:ln w="28575" cap="flat" cmpd="sng">
              <a:solidFill>
                <a:srgbClr val="0000FF"/>
              </a:solidFill>
              <a:prstDash val="solid"/>
              <a:round/>
              <a:headEnd type="none" w="med" len="med"/>
              <a:tailEnd type="arrow" w="med" len="med"/>
            </a:ln>
          </p:spPr>
        </p:sp>
        <p:sp>
          <p:nvSpPr>
            <p:cNvPr id="57350" name="矩形 57349"/>
            <p:cNvSpPr/>
            <p:nvPr/>
          </p:nvSpPr>
          <p:spPr>
            <a:xfrm>
              <a:off x="2672" y="5066"/>
              <a:ext cx="1172" cy="395"/>
            </a:xfrm>
            <a:prstGeom prst="rect">
              <a:avLst/>
            </a:prstGeom>
            <a:noFill/>
            <a:ln w="28575" cap="flat" cmpd="sng">
              <a:solidFill>
                <a:srgbClr val="0000FF"/>
              </a:solidFill>
              <a:prstDash val="solid"/>
              <a:miter/>
              <a:headEnd type="none" w="med" len="med"/>
              <a:tailEnd type="none" w="med" len="med"/>
            </a:ln>
          </p:spPr>
          <p:txBody>
            <a:bodyPr wrap="none" lIns="0" tIns="0" rIns="0" bIns="0" anchor="ctr"/>
            <a:p>
              <a:pPr algn="ctr" defTabSz="1395730" fontAlgn="base"/>
              <a:r>
                <a:rPr lang="zh-CN" altLang="en-US" sz="2030" b="1" strike="noStrike" noProof="1" dirty="0">
                  <a:solidFill>
                    <a:srgbClr val="0000FF"/>
                  </a:solidFill>
                  <a:latin typeface="微软雅黑" panose="020B0503020204020204" charset="-122"/>
                  <a:ea typeface="微软雅黑" panose="020B0503020204020204" charset="-122"/>
                  <a:cs typeface="微软雅黑" panose="020B0503020204020204" charset="-122"/>
                </a:rPr>
                <a:t>负责人</a:t>
              </a:r>
              <a:endParaRPr lang="zh-CN" altLang="en-US" sz="2030" b="1" strike="noStrike" noProof="1">
                <a:solidFill>
                  <a:srgbClr val="0000FF"/>
                </a:solidFill>
                <a:latin typeface="微软雅黑" panose="020B0503020204020204" charset="-122"/>
                <a:ea typeface="微软雅黑" panose="020B0503020204020204" charset="-122"/>
                <a:cs typeface="微软雅黑" panose="020B0503020204020204" charset="-122"/>
              </a:endParaRPr>
            </a:p>
          </p:txBody>
        </p:sp>
        <p:sp>
          <p:nvSpPr>
            <p:cNvPr id="119814" name="直接连接符 57350"/>
            <p:cNvSpPr/>
            <p:nvPr/>
          </p:nvSpPr>
          <p:spPr>
            <a:xfrm>
              <a:off x="3897" y="5247"/>
              <a:ext cx="660" cy="0"/>
            </a:xfrm>
            <a:prstGeom prst="line">
              <a:avLst/>
            </a:prstGeom>
            <a:ln w="28575" cap="flat" cmpd="sng">
              <a:solidFill>
                <a:srgbClr val="0000FF"/>
              </a:solidFill>
              <a:prstDash val="solid"/>
              <a:round/>
              <a:headEnd type="none" w="med" len="med"/>
              <a:tailEnd type="arrow" w="med" len="med"/>
            </a:ln>
          </p:spPr>
        </p:sp>
        <p:sp>
          <p:nvSpPr>
            <p:cNvPr id="57352" name="矩形 57351"/>
            <p:cNvSpPr/>
            <p:nvPr/>
          </p:nvSpPr>
          <p:spPr>
            <a:xfrm>
              <a:off x="4577" y="4884"/>
              <a:ext cx="1318" cy="733"/>
            </a:xfrm>
            <a:prstGeom prst="rect">
              <a:avLst/>
            </a:prstGeom>
            <a:noFill/>
            <a:ln w="28575" cap="flat" cmpd="sng">
              <a:solidFill>
                <a:srgbClr val="0000FF"/>
              </a:solidFill>
              <a:prstDash val="solid"/>
              <a:miter/>
              <a:headEnd type="none" w="med" len="med"/>
              <a:tailEnd type="none" w="med" len="med"/>
            </a:ln>
          </p:spPr>
          <p:txBody>
            <a:bodyPr wrap="none" lIns="0" tIns="0" rIns="0" bIns="0" anchor="ctr"/>
            <a:p>
              <a:pPr algn="ctr" defTabSz="1395730" fontAlgn="base"/>
              <a:r>
                <a:rPr lang="zh-CN" altLang="en-US" sz="2030" b="1" strike="noStrike" noProof="1" dirty="0">
                  <a:solidFill>
                    <a:srgbClr val="0000FF"/>
                  </a:solidFill>
                  <a:latin typeface="微软雅黑" panose="020B0503020204020204" charset="-122"/>
                  <a:ea typeface="微软雅黑" panose="020B0503020204020204" charset="-122"/>
                  <a:cs typeface="微软雅黑" panose="020B0503020204020204" charset="-122"/>
                </a:rPr>
                <a:t>控制事故</a:t>
              </a:r>
              <a:endParaRPr lang="zh-CN" altLang="en-US" sz="2030" b="1" strike="noStrike" noProof="1" dirty="0">
                <a:solidFill>
                  <a:srgbClr val="0000FF"/>
                </a:solidFill>
                <a:latin typeface="微软雅黑" panose="020B0503020204020204" charset="-122"/>
                <a:ea typeface="微软雅黑" panose="020B0503020204020204" charset="-122"/>
                <a:cs typeface="微软雅黑" panose="020B0503020204020204" charset="-122"/>
              </a:endParaRPr>
            </a:p>
            <a:p>
              <a:pPr algn="ctr" defTabSz="1395730" fontAlgn="base"/>
              <a:r>
                <a:rPr lang="zh-CN" altLang="en-US" sz="2030" b="1" strike="noStrike" noProof="1" dirty="0">
                  <a:solidFill>
                    <a:srgbClr val="0000FF"/>
                  </a:solidFill>
                  <a:latin typeface="微软雅黑" panose="020B0503020204020204" charset="-122"/>
                  <a:ea typeface="微软雅黑" panose="020B0503020204020204" charset="-122"/>
                  <a:cs typeface="微软雅黑" panose="020B0503020204020204" charset="-122"/>
                </a:rPr>
                <a:t>组织援救</a:t>
              </a:r>
              <a:endParaRPr lang="zh-CN" altLang="en-US" sz="2030" b="1" strike="noStrike" noProof="1">
                <a:solidFill>
                  <a:srgbClr val="0000FF"/>
                </a:solidFill>
                <a:latin typeface="微软雅黑" panose="020B0503020204020204" charset="-122"/>
                <a:ea typeface="微软雅黑" panose="020B0503020204020204" charset="-122"/>
                <a:cs typeface="微软雅黑" panose="020B0503020204020204" charset="-122"/>
              </a:endParaRPr>
            </a:p>
          </p:txBody>
        </p:sp>
        <p:sp>
          <p:nvSpPr>
            <p:cNvPr id="119816" name="直接连接符 57352"/>
            <p:cNvSpPr/>
            <p:nvPr/>
          </p:nvSpPr>
          <p:spPr>
            <a:xfrm>
              <a:off x="5892" y="5247"/>
              <a:ext cx="659" cy="0"/>
            </a:xfrm>
            <a:prstGeom prst="line">
              <a:avLst/>
            </a:prstGeom>
            <a:ln w="28575" cap="flat" cmpd="sng">
              <a:solidFill>
                <a:srgbClr val="0000FF"/>
              </a:solidFill>
              <a:prstDash val="solid"/>
              <a:round/>
              <a:headEnd type="none" w="med" len="med"/>
              <a:tailEnd type="arrow" w="med" len="med"/>
            </a:ln>
          </p:spPr>
        </p:sp>
        <p:sp>
          <p:nvSpPr>
            <p:cNvPr id="57354" name="矩形 57353"/>
            <p:cNvSpPr/>
            <p:nvPr/>
          </p:nvSpPr>
          <p:spPr>
            <a:xfrm>
              <a:off x="6549" y="4929"/>
              <a:ext cx="1319" cy="564"/>
            </a:xfrm>
            <a:prstGeom prst="rect">
              <a:avLst/>
            </a:prstGeom>
            <a:noFill/>
            <a:ln w="28575" cap="flat" cmpd="sng">
              <a:solidFill>
                <a:srgbClr val="0000FF"/>
              </a:solidFill>
              <a:prstDash val="solid"/>
              <a:miter/>
              <a:headEnd type="none" w="med" len="med"/>
              <a:tailEnd type="none" w="med" len="med"/>
            </a:ln>
          </p:spPr>
          <p:txBody>
            <a:bodyPr wrap="none" lIns="0" tIns="0" rIns="0" bIns="0" anchor="ctr"/>
            <a:p>
              <a:pPr algn="ctr" defTabSz="1395730" fontAlgn="base"/>
              <a:r>
                <a:rPr lang="zh-CN" altLang="en-US" sz="2030" b="1" strike="noStrike" noProof="1" dirty="0">
                  <a:solidFill>
                    <a:srgbClr val="0000FF"/>
                  </a:solidFill>
                  <a:latin typeface="微软雅黑" panose="020B0503020204020204" charset="-122"/>
                  <a:ea typeface="微软雅黑" panose="020B0503020204020204" charset="-122"/>
                  <a:cs typeface="微软雅黑" panose="020B0503020204020204" charset="-122"/>
                </a:rPr>
                <a:t>主管部门</a:t>
              </a:r>
              <a:endParaRPr lang="zh-CN" altLang="en-US" sz="2030" b="1" strike="noStrike" noProof="1">
                <a:solidFill>
                  <a:srgbClr val="0000FF"/>
                </a:solidFill>
                <a:latin typeface="微软雅黑" panose="020B0503020204020204" charset="-122"/>
                <a:ea typeface="微软雅黑" panose="020B0503020204020204" charset="-122"/>
                <a:cs typeface="微软雅黑" panose="020B0503020204020204" charset="-122"/>
              </a:endParaRPr>
            </a:p>
          </p:txBody>
        </p:sp>
      </p:grpSp>
      <p:sp>
        <p:nvSpPr>
          <p:cNvPr id="55301" name="矩形 55300"/>
          <p:cNvSpPr/>
          <p:nvPr/>
        </p:nvSpPr>
        <p:spPr>
          <a:xfrm>
            <a:off x="649288" y="103188"/>
            <a:ext cx="4243388" cy="463550"/>
          </a:xfrm>
          <a:prstGeom prst="rect">
            <a:avLst/>
          </a:prstGeom>
          <a:noFill/>
          <a:ln w="9525">
            <a:noFill/>
          </a:ln>
        </p:spPr>
        <p:txBody>
          <a:bodyPr wrap="none" lIns="91434" tIns="45716" rIns="91434" bIns="45716" anchor="t">
            <a:spAutoFit/>
          </a:bodyPr>
          <a:p>
            <a:pPr defTabSz="1395730" fontAlgn="base"/>
            <a:r>
              <a:rPr lang="en-US" altLang="zh-CN" sz="2425" b="1" strike="noStrike" noProof="1">
                <a:solidFill>
                  <a:srgbClr val="0000FF"/>
                </a:solidFill>
                <a:latin typeface="微软雅黑" panose="020B0503020204020204" charset="-122"/>
                <a:ea typeface="微软雅黑" panose="020B0503020204020204" charset="-122"/>
                <a:cs typeface="微软雅黑" panose="020B0503020204020204" charset="-122"/>
              </a:rPr>
              <a:t>——</a:t>
            </a:r>
            <a:r>
              <a:rPr lang="zh-CN" altLang="en-US" sz="2425" b="1" strike="noStrike" noProof="1" dirty="0">
                <a:solidFill>
                  <a:srgbClr val="0000FF"/>
                </a:solidFill>
                <a:latin typeface="微软雅黑" panose="020B0503020204020204" charset="-122"/>
                <a:ea typeface="微软雅黑" panose="020B0503020204020204" charset="-122"/>
                <a:cs typeface="微软雅黑" panose="020B0503020204020204" charset="-122"/>
              </a:rPr>
              <a:t>以落实十四项制度为主线</a:t>
            </a:r>
            <a:endParaRPr lang="zh-CN" altLang="en-US" sz="2425" b="1" strike="noStrike" noProof="1" dirty="0">
              <a:solidFill>
                <a:srgbClr val="0000FF"/>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标题 58369"/>
          <p:cNvSpPr>
            <a:spLocks noGrp="1"/>
          </p:cNvSpPr>
          <p:nvPr>
            <p:ph type="title" idx="4294967295"/>
          </p:nvPr>
        </p:nvSpPr>
        <p:spPr>
          <a:xfrm>
            <a:off x="749300" y="200025"/>
            <a:ext cx="6708775" cy="315913"/>
          </a:xfrm>
          <a:prstGeom prst="rect">
            <a:avLst/>
          </a:prstGeom>
        </p:spPr>
        <p:txBody>
          <a:bodyPr lIns="59906" tIns="29954" rIns="59906" bIns="29954" anchor="ctr"/>
          <a:p>
            <a:pPr marL="0" marR="0" indent="0" algn="l" defTabSz="914400" rtl="0" eaLnBrk="1" fontAlgn="auto" latinLnBrk="0" hangingPunct="1">
              <a:lnSpc>
                <a:spcPct val="100000"/>
              </a:lnSpc>
              <a:spcBef>
                <a:spcPct val="0"/>
              </a:spcBef>
              <a:spcAft>
                <a:spcPct val="0"/>
              </a:spcAft>
              <a:buClrTx/>
              <a:buSzTx/>
              <a:buFontTx/>
              <a:buNone/>
            </a:pPr>
            <a:r>
              <a:rPr kumimoji="0" lang="zh-CN" altLang="en-US" sz="2885" b="1" i="0" u="none" strike="noStrike" kern="1200" cap="none" spc="200" normalizeH="0" baseline="0" noProof="1" dirty="0">
                <a:solidFill>
                  <a:schemeClr val="tx1"/>
                </a:solidFill>
                <a:uFillTx/>
                <a:latin typeface="+mj-lt"/>
                <a:ea typeface="+mj-ea"/>
                <a:cs typeface="+mj-cs"/>
              </a:rPr>
              <a:t>企业应落实安全责任</a:t>
            </a:r>
            <a:r>
              <a:rPr kumimoji="0" lang="en-US" altLang="zh-CN" sz="2885" b="1" i="0" u="none" strike="noStrike" kern="1200" cap="none" spc="200" normalizeH="0" baseline="0" noProof="1" dirty="0">
                <a:solidFill>
                  <a:schemeClr val="tx1"/>
                </a:solidFill>
                <a:uFillTx/>
                <a:latin typeface="+mj-lt"/>
                <a:ea typeface="+mj-ea"/>
                <a:cs typeface="+mj-cs"/>
              </a:rPr>
              <a:t>,</a:t>
            </a:r>
            <a:r>
              <a:rPr kumimoji="0" lang="zh-CN" altLang="en-US" sz="2885" b="1" i="0" u="none" strike="noStrike" kern="1200" cap="none" spc="200" normalizeH="0" baseline="0" noProof="1" dirty="0">
                <a:solidFill>
                  <a:schemeClr val="tx1"/>
                </a:solidFill>
                <a:uFillTx/>
                <a:latin typeface="+mj-lt"/>
                <a:ea typeface="+mj-ea"/>
                <a:cs typeface="+mj-cs"/>
              </a:rPr>
              <a:t>实现安全发展</a:t>
            </a:r>
            <a:endParaRPr kumimoji="0" lang="zh-CN" altLang="en-US" sz="2885" b="1" i="0" u="none" strike="noStrike" kern="1200" cap="none" spc="200" normalizeH="0" baseline="0" noProof="1">
              <a:solidFill>
                <a:schemeClr val="tx1"/>
              </a:solidFill>
              <a:uFillTx/>
              <a:latin typeface="+mj-lt"/>
              <a:ea typeface="+mj-ea"/>
              <a:cs typeface="+mj-cs"/>
            </a:endParaRPr>
          </a:p>
        </p:txBody>
      </p:sp>
      <p:grpSp>
        <p:nvGrpSpPr>
          <p:cNvPr id="120834" name="组合 1"/>
          <p:cNvGrpSpPr/>
          <p:nvPr/>
        </p:nvGrpSpPr>
        <p:grpSpPr>
          <a:xfrm>
            <a:off x="749300" y="1169988"/>
            <a:ext cx="10782300" cy="4518025"/>
            <a:chOff x="2988" y="2578"/>
            <a:chExt cx="13492" cy="7114"/>
          </a:xfrm>
        </p:grpSpPr>
        <p:sp>
          <p:nvSpPr>
            <p:cNvPr id="58371" name="文本框 58370"/>
            <p:cNvSpPr txBox="1"/>
            <p:nvPr/>
          </p:nvSpPr>
          <p:spPr>
            <a:xfrm>
              <a:off x="3210" y="2578"/>
              <a:ext cx="12928" cy="1907"/>
            </a:xfrm>
            <a:prstGeom prst="rect">
              <a:avLst/>
            </a:prstGeom>
            <a:noFill/>
            <a:ln w="9525">
              <a:noFill/>
            </a:ln>
          </p:spPr>
          <p:txBody>
            <a:bodyPr lIns="91434" tIns="45716" rIns="91434" bIns="45716">
              <a:spAutoFit/>
            </a:bodyPr>
            <a:p>
              <a:pPr marL="865505" indent="-865505" defTabSz="1395730" eaLnBrk="0" hangingPunct="0">
                <a:lnSpc>
                  <a:spcPct val="150000"/>
                </a:lnSpc>
                <a:buClr>
                  <a:srgbClr val="0000FF"/>
                </a:buClr>
                <a:buFont typeface="Wingdings" panose="05000000000000000000" pitchFamily="2" charset="2"/>
                <a:buChar char="v"/>
              </a:pPr>
              <a:r>
                <a:rPr lang="zh-CN" altLang="en-US" sz="2425" b="1" noProof="1" dirty="0">
                  <a:solidFill>
                    <a:srgbClr val="0000FF"/>
                  </a:solidFill>
                  <a:latin typeface="微软雅黑" panose="020B0503020204020204" charset="-122"/>
                  <a:ea typeface="微软雅黑" panose="020B0503020204020204" charset="-122"/>
                  <a:cs typeface="微软雅黑" panose="020B0503020204020204" charset="-122"/>
                </a:rPr>
                <a:t>按照安全生产法律法规要求，建立安全生产责任体系，逐级落实安全生产责任</a:t>
              </a:r>
              <a:endParaRPr lang="zh-CN" altLang="en-US" sz="2425" b="1" noProof="1">
                <a:solidFill>
                  <a:srgbClr val="0000FF"/>
                </a:solidFill>
                <a:latin typeface="微软雅黑" panose="020B0503020204020204" charset="-122"/>
                <a:ea typeface="微软雅黑" panose="020B0503020204020204" charset="-122"/>
                <a:cs typeface="微软雅黑" panose="020B0503020204020204" charset="-122"/>
              </a:endParaRPr>
            </a:p>
          </p:txBody>
        </p:sp>
        <p:sp>
          <p:nvSpPr>
            <p:cNvPr id="58372" name="矩形 58371"/>
            <p:cNvSpPr/>
            <p:nvPr/>
          </p:nvSpPr>
          <p:spPr>
            <a:xfrm>
              <a:off x="4548" y="4805"/>
              <a:ext cx="7560" cy="3582"/>
            </a:xfrm>
            <a:prstGeom prst="rect">
              <a:avLst/>
            </a:prstGeom>
            <a:noFill/>
            <a:ln w="9525">
              <a:noFill/>
            </a:ln>
          </p:spPr>
          <p:txBody>
            <a:bodyPr lIns="91434" tIns="45716" rIns="91434" bIns="45716">
              <a:spAutoFit/>
            </a:bodyPr>
            <a:p>
              <a:pPr marL="736600" indent="-736600" defTabSz="1395730" fontAlgn="base">
                <a:spcBef>
                  <a:spcPct val="50000"/>
                </a:spcBef>
                <a:buFont typeface="Wingdings" panose="05000000000000000000" pitchFamily="2" charset="2"/>
                <a:buChar char="v"/>
              </a:pPr>
              <a:r>
                <a:rPr lang="zh-CN" altLang="en-US" sz="2030" b="1" strike="noStrike" noProof="1" dirty="0">
                  <a:latin typeface="微软雅黑" panose="020B0503020204020204" charset="-122"/>
                  <a:ea typeface="微软雅黑" panose="020B0503020204020204" charset="-122"/>
                  <a:cs typeface="微软雅黑" panose="020B0503020204020204" charset="-122"/>
                </a:rPr>
                <a:t>一把手的责任</a:t>
              </a:r>
              <a:endParaRPr lang="zh-CN" altLang="en-US" sz="2030" b="1" strike="noStrike" noProof="1" dirty="0">
                <a:latin typeface="微软雅黑" panose="020B0503020204020204" charset="-122"/>
                <a:ea typeface="微软雅黑" panose="020B0503020204020204" charset="-122"/>
                <a:cs typeface="微软雅黑" panose="020B0503020204020204" charset="-122"/>
              </a:endParaRPr>
            </a:p>
            <a:p>
              <a:pPr marL="736600" indent="-736600" defTabSz="1395730" fontAlgn="base">
                <a:spcBef>
                  <a:spcPct val="50000"/>
                </a:spcBef>
                <a:buFont typeface="Wingdings" panose="05000000000000000000" pitchFamily="2" charset="2"/>
                <a:buChar char="v"/>
              </a:pPr>
              <a:r>
                <a:rPr lang="zh-CN" altLang="en-US" sz="2030" b="1" strike="noStrike" noProof="1" dirty="0">
                  <a:latin typeface="微软雅黑" panose="020B0503020204020204" charset="-122"/>
                  <a:ea typeface="微软雅黑" panose="020B0503020204020204" charset="-122"/>
                  <a:cs typeface="微软雅黑" panose="020B0503020204020204" charset="-122"/>
                </a:rPr>
                <a:t>决策层其他人员的责任</a:t>
              </a:r>
              <a:endParaRPr lang="zh-CN" altLang="en-US" sz="2030" b="1" strike="noStrike" noProof="1" dirty="0">
                <a:latin typeface="微软雅黑" panose="020B0503020204020204" charset="-122"/>
                <a:ea typeface="微软雅黑" panose="020B0503020204020204" charset="-122"/>
                <a:cs typeface="微软雅黑" panose="020B0503020204020204" charset="-122"/>
              </a:endParaRPr>
            </a:p>
            <a:p>
              <a:pPr marL="736600" indent="-736600" defTabSz="1395730" fontAlgn="base">
                <a:spcBef>
                  <a:spcPct val="50000"/>
                </a:spcBef>
                <a:buFont typeface="Wingdings" panose="05000000000000000000" pitchFamily="2" charset="2"/>
                <a:buChar char="v"/>
              </a:pPr>
              <a:r>
                <a:rPr lang="zh-CN" altLang="en-US" sz="2030" b="1" strike="noStrike" noProof="1" dirty="0">
                  <a:latin typeface="微软雅黑" panose="020B0503020204020204" charset="-122"/>
                  <a:ea typeface="微软雅黑" panose="020B0503020204020204" charset="-122"/>
                  <a:cs typeface="微软雅黑" panose="020B0503020204020204" charset="-122"/>
                </a:rPr>
                <a:t>职能部门责任</a:t>
              </a:r>
              <a:endParaRPr lang="zh-CN" altLang="en-US" sz="2030" b="1" strike="noStrike" noProof="1" dirty="0">
                <a:latin typeface="微软雅黑" panose="020B0503020204020204" charset="-122"/>
                <a:ea typeface="微软雅黑" panose="020B0503020204020204" charset="-122"/>
                <a:cs typeface="微软雅黑" panose="020B0503020204020204" charset="-122"/>
              </a:endParaRPr>
            </a:p>
            <a:p>
              <a:pPr marL="736600" indent="-736600" defTabSz="1395730" fontAlgn="base">
                <a:spcBef>
                  <a:spcPct val="50000"/>
                </a:spcBef>
                <a:buFont typeface="Wingdings" panose="05000000000000000000" pitchFamily="2" charset="2"/>
                <a:buChar char="v"/>
              </a:pPr>
              <a:r>
                <a:rPr lang="zh-CN" altLang="en-US" sz="2030" b="1" strike="noStrike" noProof="1" dirty="0">
                  <a:latin typeface="微软雅黑" panose="020B0503020204020204" charset="-122"/>
                  <a:ea typeface="微软雅黑" panose="020B0503020204020204" charset="-122"/>
                  <a:cs typeface="微软雅黑" panose="020B0503020204020204" charset="-122"/>
                </a:rPr>
                <a:t>基层单位的责任</a:t>
              </a:r>
              <a:endParaRPr lang="zh-CN" altLang="en-US" sz="2030" b="1" strike="noStrike" noProof="1" dirty="0">
                <a:latin typeface="微软雅黑" panose="020B0503020204020204" charset="-122"/>
                <a:ea typeface="微软雅黑" panose="020B0503020204020204" charset="-122"/>
                <a:cs typeface="微软雅黑" panose="020B0503020204020204" charset="-122"/>
              </a:endParaRPr>
            </a:p>
            <a:p>
              <a:pPr marL="736600" indent="-736600" defTabSz="1395730" fontAlgn="base">
                <a:spcBef>
                  <a:spcPct val="50000"/>
                </a:spcBef>
                <a:buFont typeface="Wingdings" panose="05000000000000000000" pitchFamily="2" charset="2"/>
                <a:buChar char="v"/>
              </a:pPr>
              <a:r>
                <a:rPr lang="zh-CN" altLang="en-US" sz="2030" b="1" strike="noStrike" noProof="1" dirty="0">
                  <a:latin typeface="微软雅黑" panose="020B0503020204020204" charset="-122"/>
                  <a:ea typeface="微软雅黑" panose="020B0503020204020204" charset="-122"/>
                  <a:cs typeface="微软雅黑" panose="020B0503020204020204" charset="-122"/>
                </a:rPr>
                <a:t>岗位操作人员的责任</a:t>
              </a:r>
              <a:endParaRPr lang="zh-CN" altLang="en-US" sz="2030" b="1" strike="noStrike" noProof="1" dirty="0">
                <a:latin typeface="微软雅黑" panose="020B0503020204020204" charset="-122"/>
                <a:ea typeface="微软雅黑" panose="020B0503020204020204" charset="-122"/>
                <a:cs typeface="微软雅黑" panose="020B0503020204020204" charset="-122"/>
              </a:endParaRPr>
            </a:p>
          </p:txBody>
        </p:sp>
        <p:sp>
          <p:nvSpPr>
            <p:cNvPr id="58373" name="文本框 58372"/>
            <p:cNvSpPr txBox="1"/>
            <p:nvPr/>
          </p:nvSpPr>
          <p:spPr>
            <a:xfrm>
              <a:off x="2988" y="8668"/>
              <a:ext cx="13200" cy="1024"/>
            </a:xfrm>
            <a:prstGeom prst="rect">
              <a:avLst/>
            </a:prstGeom>
            <a:noFill/>
            <a:ln w="9525">
              <a:noFill/>
            </a:ln>
          </p:spPr>
          <p:txBody>
            <a:bodyPr lIns="91434" tIns="45716" rIns="91434" bIns="45716">
              <a:spAutoFit/>
            </a:bodyPr>
            <a:p>
              <a:pPr marL="865505" indent="-865505" defTabSz="1395730" eaLnBrk="0" hangingPunct="0">
                <a:lnSpc>
                  <a:spcPct val="150000"/>
                </a:lnSpc>
                <a:buClr>
                  <a:srgbClr val="0000FF"/>
                </a:buClr>
                <a:buFont typeface="Wingdings" panose="05000000000000000000" pitchFamily="2" charset="2"/>
                <a:buChar char="v"/>
              </a:pPr>
              <a:r>
                <a:rPr lang="zh-CN" altLang="en-US" sz="2425" b="1" noProof="1" dirty="0">
                  <a:solidFill>
                    <a:srgbClr val="0000FF"/>
                  </a:solidFill>
                  <a:latin typeface="微软雅黑" panose="020B0503020204020204" charset="-122"/>
                  <a:ea typeface="微软雅黑" panose="020B0503020204020204" charset="-122"/>
                  <a:cs typeface="微软雅黑" panose="020B0503020204020204" charset="-122"/>
                </a:rPr>
                <a:t>建立目标管理责任体系，严格考核，实行奖惩激励</a:t>
              </a:r>
              <a:endParaRPr lang="zh-CN" altLang="en-US" sz="2425" b="1" noProof="1">
                <a:solidFill>
                  <a:srgbClr val="0000FF"/>
                </a:solidFill>
                <a:latin typeface="微软雅黑" panose="020B0503020204020204" charset="-122"/>
                <a:ea typeface="微软雅黑" panose="020B0503020204020204" charset="-122"/>
                <a:cs typeface="微软雅黑" panose="020B0503020204020204" charset="-122"/>
              </a:endParaRPr>
            </a:p>
          </p:txBody>
        </p:sp>
        <p:sp>
          <p:nvSpPr>
            <p:cNvPr id="58374" name="文本框 58373"/>
            <p:cNvSpPr txBox="1"/>
            <p:nvPr/>
          </p:nvSpPr>
          <p:spPr>
            <a:xfrm>
              <a:off x="11010" y="5030"/>
              <a:ext cx="1933" cy="652"/>
            </a:xfrm>
            <a:prstGeom prst="rect">
              <a:avLst/>
            </a:prstGeom>
            <a:noFill/>
            <a:ln w="9525">
              <a:noFill/>
            </a:ln>
          </p:spPr>
          <p:txBody>
            <a:bodyPr>
              <a:spAutoFit/>
            </a:bodyPr>
            <a:p>
              <a:pPr defTabSz="913130">
                <a:spcBef>
                  <a:spcPct val="50000"/>
                </a:spcBef>
              </a:pPr>
              <a:r>
                <a:rPr lang="zh-CN" altLang="en-US" sz="2095" noProof="1" dirty="0">
                  <a:latin typeface="微软雅黑" panose="020B0503020204020204" charset="-122"/>
                  <a:ea typeface="微软雅黑" panose="020B0503020204020204" charset="-122"/>
                  <a:cs typeface="微软雅黑" panose="020B0503020204020204" charset="-122"/>
                </a:rPr>
                <a:t>横向到边</a:t>
              </a:r>
              <a:endParaRPr lang="zh-CN" altLang="en-US" sz="2095" noProof="1" dirty="0">
                <a:latin typeface="微软雅黑" panose="020B0503020204020204" charset="-122"/>
                <a:ea typeface="微软雅黑" panose="020B0503020204020204" charset="-122"/>
                <a:cs typeface="微软雅黑" panose="020B0503020204020204" charset="-122"/>
              </a:endParaRPr>
            </a:p>
          </p:txBody>
        </p:sp>
        <p:sp>
          <p:nvSpPr>
            <p:cNvPr id="58375" name="文本框 58374"/>
            <p:cNvSpPr txBox="1"/>
            <p:nvPr/>
          </p:nvSpPr>
          <p:spPr>
            <a:xfrm>
              <a:off x="11382" y="6130"/>
              <a:ext cx="632" cy="1950"/>
            </a:xfrm>
            <a:prstGeom prst="rect">
              <a:avLst/>
            </a:prstGeom>
            <a:noFill/>
            <a:ln w="9525">
              <a:noFill/>
            </a:ln>
          </p:spPr>
          <p:txBody>
            <a:bodyPr vert="eaVert" wrap="square">
              <a:spAutoFit/>
            </a:bodyPr>
            <a:p>
              <a:pPr defTabSz="913130">
                <a:spcBef>
                  <a:spcPct val="50000"/>
                </a:spcBef>
              </a:pPr>
              <a:r>
                <a:rPr lang="zh-CN" altLang="en-US" sz="2095" noProof="1" dirty="0">
                  <a:latin typeface="微软雅黑" panose="020B0503020204020204" charset="-122"/>
                  <a:ea typeface="微软雅黑" panose="020B0503020204020204" charset="-122"/>
                  <a:cs typeface="微软雅黑" panose="020B0503020204020204" charset="-122"/>
                </a:rPr>
                <a:t>纵向到底</a:t>
              </a:r>
              <a:endParaRPr lang="zh-CN" altLang="en-US" sz="2095" noProof="1" dirty="0">
                <a:latin typeface="微软雅黑" panose="020B0503020204020204" charset="-122"/>
                <a:ea typeface="微软雅黑" panose="020B0503020204020204" charset="-122"/>
                <a:cs typeface="微软雅黑" panose="020B0503020204020204" charset="-122"/>
              </a:endParaRPr>
            </a:p>
          </p:txBody>
        </p:sp>
        <p:pic>
          <p:nvPicPr>
            <p:cNvPr id="120840" name="图片 58375" descr="众手托“天”"/>
            <p:cNvPicPr>
              <a:picLocks noChangeAspect="1"/>
            </p:cNvPicPr>
            <p:nvPr/>
          </p:nvPicPr>
          <p:blipFill>
            <a:blip r:embed="rId1"/>
            <a:stretch>
              <a:fillRect/>
            </a:stretch>
          </p:blipFill>
          <p:spPr>
            <a:xfrm>
              <a:off x="12845" y="5030"/>
              <a:ext cx="3635" cy="2927"/>
            </a:xfrm>
            <a:prstGeom prst="rect">
              <a:avLst/>
            </a:prstGeom>
            <a:noFill/>
            <a:ln w="9525">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Rectangle 10"/>
          <p:cNvSpPr/>
          <p:nvPr/>
        </p:nvSpPr>
        <p:spPr>
          <a:xfrm>
            <a:off x="928688" y="1849438"/>
            <a:ext cx="10334625" cy="1046162"/>
          </a:xfrm>
          <a:prstGeom prst="rect">
            <a:avLst/>
          </a:prstGeom>
          <a:noFill/>
          <a:ln w="9525">
            <a:noFill/>
          </a:ln>
        </p:spPr>
        <p:txBody>
          <a:bodyPr anchor="ctr" anchorCtr="0"/>
          <a:p>
            <a:pPr defTabSz="914400">
              <a:tabLst>
                <a:tab pos="5372100" algn="l"/>
              </a:tabLst>
            </a:pPr>
            <a:r>
              <a:rPr lang="zh-CN" altLang="en-US" sz="4000" b="1" dirty="0">
                <a:latin typeface="微软雅黑" panose="020B0503020204020204" charset="-122"/>
                <a:ea typeface="微软雅黑" panose="020B0503020204020204" charset="-122"/>
                <a:sym typeface="Arial" panose="020B0604020202020204" pitchFamily="34" charset="0"/>
              </a:rPr>
              <a:t>安全管理基础知识和安全生产法律法规知识</a:t>
            </a:r>
            <a:endParaRPr lang="zh-CN" altLang="en-US" sz="4000" b="1" dirty="0">
              <a:latin typeface="微软雅黑" panose="020B0503020204020204" charset="-122"/>
              <a:ea typeface="微软雅黑" panose="020B0503020204020204" charset="-122"/>
              <a:sym typeface="Arial" panose="020B0604020202020204" pitchFamily="34" charset="0"/>
            </a:endParaRPr>
          </a:p>
        </p:txBody>
      </p:sp>
      <p:sp>
        <p:nvSpPr>
          <p:cNvPr id="93186" name="Rectangle 10"/>
          <p:cNvSpPr/>
          <p:nvPr/>
        </p:nvSpPr>
        <p:spPr>
          <a:xfrm>
            <a:off x="4883150" y="3073400"/>
            <a:ext cx="2425700" cy="1046163"/>
          </a:xfrm>
          <a:prstGeom prst="rect">
            <a:avLst/>
          </a:prstGeom>
          <a:noFill/>
          <a:ln w="9525">
            <a:noFill/>
          </a:ln>
        </p:spPr>
        <p:txBody>
          <a:bodyPr anchor="ctr" anchorCtr="0"/>
          <a:p>
            <a:r>
              <a:rPr lang="zh-CN" altLang="en-US" sz="2400" b="1" dirty="0">
                <a:solidFill>
                  <a:srgbClr val="FF0000"/>
                </a:solidFill>
                <a:latin typeface="微软雅黑" panose="020B0503020204020204" charset="-122"/>
                <a:ea typeface="微软雅黑" panose="020B0503020204020204" charset="-122"/>
                <a:sym typeface="Arial" panose="020B0604020202020204" pitchFamily="34" charset="0"/>
              </a:rPr>
              <a:t>来源</a:t>
            </a:r>
            <a:r>
              <a:rPr lang="en-US" altLang="zh-CN" sz="2400" b="1" dirty="0">
                <a:solidFill>
                  <a:srgbClr val="FF0000"/>
                </a:solidFill>
                <a:latin typeface="微软雅黑" panose="020B0503020204020204" charset="-122"/>
                <a:ea typeface="微软雅黑" panose="020B0503020204020204" charset="-122"/>
                <a:sym typeface="Arial" panose="020B0604020202020204" pitchFamily="34" charset="0"/>
              </a:rPr>
              <a:t>EHS</a:t>
            </a:r>
            <a:r>
              <a:rPr lang="zh-CN" altLang="en-US" sz="2400" b="1" dirty="0">
                <a:solidFill>
                  <a:srgbClr val="FF0000"/>
                </a:solidFill>
                <a:latin typeface="微软雅黑" panose="020B0503020204020204" charset="-122"/>
                <a:ea typeface="微软雅黑" panose="020B0503020204020204" charset="-122"/>
                <a:sym typeface="Arial" panose="020B0604020202020204" pitchFamily="34" charset="0"/>
              </a:rPr>
              <a:t>微社区</a:t>
            </a:r>
            <a:endParaRPr lang="zh-CN" altLang="en-US" sz="2400" b="1" dirty="0">
              <a:solidFill>
                <a:srgbClr val="FF0000"/>
              </a:solidFill>
              <a:latin typeface="微软雅黑" panose="020B0503020204020204" charset="-122"/>
              <a:ea typeface="微软雅黑" panose="020B0503020204020204" charset="-122"/>
              <a:sym typeface="Arial" panose="020B0604020202020204" pitchFamily="34" charset="0"/>
            </a:endParaRPr>
          </a:p>
        </p:txBody>
      </p:sp>
    </p:spTree>
    <p:custDataLst>
      <p:tags r:id="rId1"/>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标题 59393"/>
          <p:cNvSpPr>
            <a:spLocks noGrp="1"/>
          </p:cNvSpPr>
          <p:nvPr>
            <p:ph type="title" idx="4294967295"/>
          </p:nvPr>
        </p:nvSpPr>
        <p:spPr>
          <a:xfrm>
            <a:off x="661988" y="-19050"/>
            <a:ext cx="6134100" cy="560388"/>
          </a:xfrm>
          <a:prstGeom prst="rect">
            <a:avLst/>
          </a:prstGeom>
        </p:spPr>
        <p:txBody>
          <a:bodyPr vert="horz" wrap="square" lIns="91434" tIns="45716" rIns="91434" bIns="45716" anchor="t"/>
          <a:p>
            <a:pPr marL="0" marR="0" indent="0" algn="l" defTabSz="914400" rtl="0" eaLnBrk="1" fontAlgn="auto" latinLnBrk="0" hangingPunct="1">
              <a:lnSpc>
                <a:spcPct val="130000"/>
              </a:lnSpc>
              <a:spcBef>
                <a:spcPct val="20000"/>
              </a:spcBef>
              <a:spcAft>
                <a:spcPct val="0"/>
              </a:spcAft>
              <a:buClrTx/>
              <a:buSzTx/>
              <a:buFontTx/>
              <a:buNone/>
            </a:pPr>
            <a:r>
              <a:rPr kumimoji="0" lang="zh-CN" altLang="en-US" sz="2885" b="1" i="0" u="none" strike="noStrike" kern="1200" cap="none" spc="200" normalizeH="0" baseline="0" noProof="1" dirty="0">
                <a:solidFill>
                  <a:schemeClr val="tx1"/>
                </a:solidFill>
                <a:uFillTx/>
                <a:latin typeface="+mj-lt"/>
                <a:ea typeface="+mj-ea"/>
                <a:cs typeface="+mj-cs"/>
              </a:rPr>
              <a:t>控制事故风险 严格推行问责制</a:t>
            </a:r>
            <a:endParaRPr kumimoji="0" lang="zh-CN" altLang="en-US" sz="2885" b="1" i="0" u="none" strike="noStrike" kern="1200" cap="none" spc="200" normalizeH="0" baseline="0" noProof="1" dirty="0">
              <a:solidFill>
                <a:schemeClr val="tx1"/>
              </a:solidFill>
              <a:uFillTx/>
              <a:latin typeface="+mj-lt"/>
              <a:ea typeface="+mj-ea"/>
              <a:cs typeface="+mj-cs"/>
            </a:endParaRPr>
          </a:p>
        </p:txBody>
      </p:sp>
      <p:sp>
        <p:nvSpPr>
          <p:cNvPr id="59395" name="文本占位符 59394"/>
          <p:cNvSpPr>
            <a:spLocks noGrp="1"/>
          </p:cNvSpPr>
          <p:nvPr>
            <p:ph type="body" idx="4294967295"/>
          </p:nvPr>
        </p:nvSpPr>
        <p:spPr>
          <a:xfrm>
            <a:off x="661988" y="1216025"/>
            <a:ext cx="4011613" cy="612775"/>
          </a:xfrm>
          <a:prstGeom prst="rect">
            <a:avLst/>
          </a:prstGeom>
        </p:spPr>
        <p:txBody>
          <a:bodyPr lIns="59906" tIns="29954" rIns="59906" bIns="29954"/>
          <a:p>
            <a:pPr marL="0" marR="0" indent="0" algn="ctr" defTabSz="9144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2620" b="1" i="0" u="none" strike="noStrike" kern="1200" cap="none" spc="150" normalizeH="0" baseline="0" noProof="1" dirty="0">
                <a:solidFill>
                  <a:srgbClr val="0000FF"/>
                </a:solidFill>
                <a:uFillTx/>
                <a:latin typeface="+mn-lt"/>
                <a:ea typeface="+mn-ea"/>
                <a:cs typeface="+mn-cs"/>
              </a:rPr>
              <a:t>事故问责制度建立的背景</a:t>
            </a:r>
            <a:endParaRPr kumimoji="0" lang="zh-CN" altLang="en-US" sz="2620" b="1" i="0" u="none" strike="noStrike" kern="1200" cap="none" spc="150" normalizeH="0" baseline="0" noProof="1" dirty="0">
              <a:solidFill>
                <a:srgbClr val="0000FF"/>
              </a:solidFill>
              <a:uFillTx/>
              <a:latin typeface="+mn-lt"/>
              <a:ea typeface="+mn-ea"/>
              <a:cs typeface="+mn-cs"/>
            </a:endParaRPr>
          </a:p>
        </p:txBody>
      </p:sp>
      <p:sp>
        <p:nvSpPr>
          <p:cNvPr id="121859" name="矩形 59395"/>
          <p:cNvSpPr/>
          <p:nvPr/>
        </p:nvSpPr>
        <p:spPr>
          <a:xfrm>
            <a:off x="661988" y="2071688"/>
            <a:ext cx="8532812" cy="3228975"/>
          </a:xfrm>
          <a:prstGeom prst="rect">
            <a:avLst/>
          </a:prstGeom>
          <a:noFill/>
          <a:ln w="9525">
            <a:noFill/>
          </a:ln>
        </p:spPr>
        <p:txBody>
          <a:bodyPr wrap="square" lIns="91434" tIns="45716" rIns="91434" bIns="45716" anchor="t" anchorCtr="0">
            <a:spAutoFit/>
          </a:bodyPr>
          <a:p>
            <a:pPr marL="736600" indent="-736600" defTabSz="1395730" eaLnBrk="0" hangingPunct="0">
              <a:lnSpc>
                <a:spcPct val="150000"/>
              </a:lnSpc>
              <a:buClr>
                <a:srgbClr val="0000FF"/>
              </a:buClr>
              <a:buSzPct val="80000"/>
              <a:buFont typeface="Wingdings" panose="05000000000000000000" pitchFamily="2" charset="2"/>
              <a:buChar char="v"/>
            </a:pPr>
            <a:r>
              <a:rPr lang="zh-CN" altLang="en-US" sz="2000" b="1" dirty="0">
                <a:solidFill>
                  <a:srgbClr val="0000FF"/>
                </a:solidFill>
                <a:latin typeface="微软雅黑" panose="020B0503020204020204" charset="-122"/>
                <a:ea typeface="微软雅黑" panose="020B0503020204020204" charset="-122"/>
              </a:rPr>
              <a:t>计划经济时期的事故问责制度特征</a:t>
            </a:r>
            <a:endParaRPr lang="zh-CN" altLang="en-US" sz="2000" b="1" dirty="0">
              <a:solidFill>
                <a:srgbClr val="0000FF"/>
              </a:solidFill>
              <a:latin typeface="微软雅黑" panose="020B0503020204020204" charset="-122"/>
              <a:ea typeface="微软雅黑" panose="020B0503020204020204" charset="-122"/>
            </a:endParaRPr>
          </a:p>
          <a:p>
            <a:pPr marL="736600" indent="-736600" defTabSz="1395730" eaLnBrk="0" hangingPunct="0">
              <a:lnSpc>
                <a:spcPct val="150000"/>
              </a:lnSpc>
              <a:buClr>
                <a:srgbClr val="0000FF"/>
              </a:buClr>
              <a:buSzPct val="80000"/>
              <a:buFont typeface="Wingdings" panose="05000000000000000000" pitchFamily="2" charset="2"/>
            </a:pPr>
            <a:r>
              <a:rPr lang="zh-CN" altLang="en-US" sz="2000" b="1" dirty="0">
                <a:solidFill>
                  <a:srgbClr val="0000FF"/>
                </a:solidFill>
                <a:latin typeface="微软雅黑" panose="020B0503020204020204" charset="-122"/>
                <a:ea typeface="微软雅黑" panose="020B0503020204020204" charset="-122"/>
              </a:rPr>
              <a:t>	</a:t>
            </a:r>
            <a:r>
              <a:rPr lang="en-US" altLang="zh-CN" sz="1600" b="1">
                <a:latin typeface="微软雅黑" panose="020B0503020204020204" charset="-122"/>
                <a:ea typeface="微软雅黑" panose="020B0503020204020204" charset="-122"/>
              </a:rPr>
              <a:t>——</a:t>
            </a:r>
            <a:r>
              <a:rPr lang="en-US" altLang="zh-CN" sz="1600" b="1" dirty="0">
                <a:latin typeface="微软雅黑" panose="020B0503020204020204" charset="-122"/>
                <a:ea typeface="微软雅黑" panose="020B0503020204020204" charset="-122"/>
              </a:rPr>
              <a:t> 1979</a:t>
            </a:r>
            <a:r>
              <a:rPr lang="zh-CN" altLang="en-US" sz="1600" b="1" dirty="0">
                <a:latin typeface="微软雅黑" panose="020B0503020204020204" charset="-122"/>
                <a:ea typeface="微软雅黑" panose="020B0503020204020204" charset="-122"/>
              </a:rPr>
              <a:t>年渤海二号沉船事故（</a:t>
            </a:r>
            <a:r>
              <a:rPr lang="en-US" altLang="zh-CN" sz="1600" b="1" dirty="0">
                <a:latin typeface="微软雅黑" panose="020B0503020204020204" charset="-122"/>
                <a:ea typeface="微软雅黑" panose="020B0503020204020204" charset="-122"/>
              </a:rPr>
              <a:t>72</a:t>
            </a:r>
            <a:r>
              <a:rPr lang="zh-CN" altLang="en-US" sz="1600" b="1" dirty="0">
                <a:latin typeface="微软雅黑" panose="020B0503020204020204" charset="-122"/>
                <a:ea typeface="微软雅黑" panose="020B0503020204020204" charset="-122"/>
              </a:rPr>
              <a:t>人死亡）</a:t>
            </a:r>
            <a:endParaRPr lang="zh-CN" altLang="en-US" sz="1600" b="1" dirty="0">
              <a:latin typeface="微软雅黑" panose="020B0503020204020204" charset="-122"/>
              <a:ea typeface="微软雅黑" panose="020B0503020204020204" charset="-122"/>
            </a:endParaRPr>
          </a:p>
          <a:p>
            <a:pPr marL="736600" indent="-736600" defTabSz="1395730" eaLnBrk="0" hangingPunct="0">
              <a:lnSpc>
                <a:spcPct val="150000"/>
              </a:lnSpc>
              <a:buClr>
                <a:srgbClr val="0000FF"/>
              </a:buClr>
              <a:buSzPct val="80000"/>
              <a:buFont typeface="Wingdings" panose="05000000000000000000" pitchFamily="2" charset="2"/>
              <a:buChar char="v"/>
            </a:pPr>
            <a:r>
              <a:rPr lang="zh-CN" altLang="en-US" sz="2000" b="1" dirty="0">
                <a:solidFill>
                  <a:srgbClr val="0000FF"/>
                </a:solidFill>
                <a:latin typeface="微软雅黑" panose="020B0503020204020204" charset="-122"/>
                <a:ea typeface="微软雅黑" panose="020B0503020204020204" charset="-122"/>
              </a:rPr>
              <a:t>改革开放，市场经济体制建立时期事故问责</a:t>
            </a:r>
            <a:endParaRPr lang="zh-CN" altLang="en-US" sz="2000" b="1" dirty="0">
              <a:solidFill>
                <a:srgbClr val="0000FF"/>
              </a:solidFill>
              <a:latin typeface="微软雅黑" panose="020B0503020204020204" charset="-122"/>
              <a:ea typeface="微软雅黑" panose="020B0503020204020204" charset="-122"/>
            </a:endParaRPr>
          </a:p>
          <a:p>
            <a:pPr marL="736600" indent="-736600" defTabSz="1395730" eaLnBrk="0" hangingPunct="0">
              <a:lnSpc>
                <a:spcPct val="150000"/>
              </a:lnSpc>
              <a:buClr>
                <a:srgbClr val="0000FF"/>
              </a:buClr>
              <a:buSzPct val="80000"/>
              <a:buFont typeface="Wingdings" panose="05000000000000000000" pitchFamily="2" charset="2"/>
            </a:pPr>
            <a:r>
              <a:rPr lang="zh-CN" altLang="en-US" sz="2000" b="1" dirty="0">
                <a:solidFill>
                  <a:srgbClr val="0000FF"/>
                </a:solidFill>
                <a:latin typeface="微软雅黑" panose="020B0503020204020204" charset="-122"/>
                <a:ea typeface="微软雅黑" panose="020B0503020204020204" charset="-122"/>
              </a:rPr>
              <a:t>	</a:t>
            </a:r>
            <a:r>
              <a:rPr lang="en-US" altLang="zh-CN" sz="1600" b="1">
                <a:latin typeface="微软雅黑" panose="020B0503020204020204" charset="-122"/>
                <a:ea typeface="微软雅黑" panose="020B0503020204020204" charset="-122"/>
              </a:rPr>
              <a:t>——</a:t>
            </a:r>
            <a:r>
              <a:rPr lang="en-US" altLang="zh-CN" sz="1600" b="1" dirty="0">
                <a:latin typeface="微软雅黑" panose="020B0503020204020204" charset="-122"/>
                <a:ea typeface="微软雅黑" panose="020B0503020204020204" charset="-122"/>
              </a:rPr>
              <a:t> 2000</a:t>
            </a:r>
            <a:r>
              <a:rPr lang="zh-CN" altLang="en-US" sz="1600" b="1" dirty="0">
                <a:latin typeface="微软雅黑" panose="020B0503020204020204" charset="-122"/>
                <a:ea typeface="微软雅黑" panose="020B0503020204020204" charset="-122"/>
              </a:rPr>
              <a:t>年河南洛阳东都商厦“</a:t>
            </a:r>
            <a:r>
              <a:rPr lang="en-US" altLang="zh-CN" sz="1600" b="1" dirty="0">
                <a:latin typeface="微软雅黑" panose="020B0503020204020204" charset="-122"/>
                <a:ea typeface="微软雅黑" panose="020B0503020204020204" charset="-122"/>
              </a:rPr>
              <a:t>12.25”</a:t>
            </a:r>
            <a:r>
              <a:rPr lang="zh-CN" altLang="en-US" sz="1600" b="1" dirty="0">
                <a:latin typeface="微软雅黑" panose="020B0503020204020204" charset="-122"/>
                <a:ea typeface="微软雅黑" panose="020B0503020204020204" charset="-122"/>
              </a:rPr>
              <a:t>特大火灾事故（</a:t>
            </a:r>
            <a:r>
              <a:rPr lang="en-US" altLang="zh-CN" sz="1600" b="1" dirty="0">
                <a:latin typeface="微软雅黑" panose="020B0503020204020204" charset="-122"/>
                <a:ea typeface="微软雅黑" panose="020B0503020204020204" charset="-122"/>
              </a:rPr>
              <a:t>309</a:t>
            </a:r>
            <a:r>
              <a:rPr lang="zh-CN" altLang="en-US" sz="1600" b="1" dirty="0">
                <a:latin typeface="微软雅黑" panose="020B0503020204020204" charset="-122"/>
                <a:ea typeface="微软雅黑" panose="020B0503020204020204" charset="-122"/>
              </a:rPr>
              <a:t>人死亡）；国务院出台</a:t>
            </a:r>
            <a:r>
              <a:rPr lang="en-US" altLang="zh-CN" sz="1600" b="1" dirty="0">
                <a:latin typeface="微软雅黑" panose="020B0503020204020204" charset="-122"/>
                <a:ea typeface="微软雅黑" panose="020B0503020204020204" charset="-122"/>
              </a:rPr>
              <a:t>《</a:t>
            </a:r>
            <a:r>
              <a:rPr lang="zh-CN" altLang="en-US" sz="1600" b="1" dirty="0">
                <a:latin typeface="微软雅黑" panose="020B0503020204020204" charset="-122"/>
                <a:ea typeface="微软雅黑" panose="020B0503020204020204" charset="-122"/>
              </a:rPr>
              <a:t>特别重大事故调查程序暂行规定</a:t>
            </a:r>
            <a:r>
              <a:rPr lang="en-US" altLang="zh-CN" sz="1600" b="1" dirty="0">
                <a:latin typeface="微软雅黑" panose="020B0503020204020204" charset="-122"/>
                <a:ea typeface="微软雅黑" panose="020B0503020204020204" charset="-122"/>
              </a:rPr>
              <a:t>》302</a:t>
            </a:r>
            <a:r>
              <a:rPr lang="zh-CN" altLang="en-US" sz="1600" b="1" dirty="0">
                <a:latin typeface="微软雅黑" panose="020B0503020204020204" charset="-122"/>
                <a:ea typeface="微软雅黑" panose="020B0503020204020204" charset="-122"/>
              </a:rPr>
              <a:t>号令</a:t>
            </a:r>
            <a:endParaRPr lang="zh-CN" altLang="en-US" sz="1600" b="1" dirty="0">
              <a:latin typeface="微软雅黑" panose="020B0503020204020204" charset="-122"/>
              <a:ea typeface="微软雅黑" panose="020B0503020204020204" charset="-122"/>
            </a:endParaRPr>
          </a:p>
          <a:p>
            <a:pPr marL="736600" indent="-736600" defTabSz="1395730" eaLnBrk="0" hangingPunct="0">
              <a:lnSpc>
                <a:spcPct val="150000"/>
              </a:lnSpc>
              <a:buClr>
                <a:srgbClr val="0000FF"/>
              </a:buClr>
              <a:buSzPct val="80000"/>
              <a:buFont typeface="Wingdings" panose="05000000000000000000" pitchFamily="2" charset="2"/>
              <a:buChar char="v"/>
            </a:pPr>
            <a:r>
              <a:rPr lang="zh-CN" altLang="en-US" sz="2000" b="1" dirty="0">
                <a:solidFill>
                  <a:srgbClr val="0000FF"/>
                </a:solidFill>
                <a:latin typeface="微软雅黑" panose="020B0503020204020204" charset="-122"/>
                <a:ea typeface="微软雅黑" panose="020B0503020204020204" charset="-122"/>
              </a:rPr>
              <a:t>安全生产法颁布实施，初步形成科学的事故问责制度</a:t>
            </a:r>
            <a:endParaRPr lang="zh-CN" altLang="en-US" sz="2000" b="1" dirty="0">
              <a:solidFill>
                <a:srgbClr val="0000FF"/>
              </a:solidFill>
              <a:latin typeface="微软雅黑" panose="020B0503020204020204" charset="-122"/>
              <a:ea typeface="微软雅黑" panose="020B0503020204020204" charset="-122"/>
            </a:endParaRPr>
          </a:p>
          <a:p>
            <a:pPr marL="736600" indent="-736600" defTabSz="1395730" eaLnBrk="0" hangingPunct="0">
              <a:lnSpc>
                <a:spcPct val="150000"/>
              </a:lnSpc>
              <a:buClr>
                <a:srgbClr val="0000FF"/>
              </a:buClr>
              <a:buSzPct val="80000"/>
              <a:buFont typeface="Wingdings" panose="05000000000000000000" pitchFamily="2" charset="2"/>
            </a:pPr>
            <a:r>
              <a:rPr lang="zh-CN" altLang="en-US" sz="2000" b="1" dirty="0">
                <a:solidFill>
                  <a:srgbClr val="0000FF"/>
                </a:solidFill>
                <a:latin typeface="微软雅黑" panose="020B0503020204020204" charset="-122"/>
                <a:ea typeface="微软雅黑" panose="020B0503020204020204" charset="-122"/>
              </a:rPr>
              <a:t>	</a:t>
            </a:r>
            <a:r>
              <a:rPr lang="en-US" altLang="zh-CN" sz="1600" b="1">
                <a:latin typeface="微软雅黑" panose="020B0503020204020204" charset="-122"/>
                <a:ea typeface="微软雅黑" panose="020B0503020204020204" charset="-122"/>
              </a:rPr>
              <a:t>——</a:t>
            </a:r>
            <a:r>
              <a:rPr lang="en-US" altLang="zh-CN" sz="1600" b="1" dirty="0">
                <a:latin typeface="微软雅黑" panose="020B0503020204020204" charset="-122"/>
                <a:ea typeface="微软雅黑" panose="020B0503020204020204" charset="-122"/>
              </a:rPr>
              <a:t> 2003</a:t>
            </a:r>
            <a:r>
              <a:rPr lang="zh-CN" altLang="en-US" sz="1600" b="1" dirty="0">
                <a:latin typeface="微软雅黑" panose="020B0503020204020204" charset="-122"/>
                <a:ea typeface="微软雅黑" panose="020B0503020204020204" charset="-122"/>
              </a:rPr>
              <a:t>年中石油“</a:t>
            </a:r>
            <a:r>
              <a:rPr lang="en-US" altLang="zh-CN" sz="1600" b="1" dirty="0">
                <a:latin typeface="微软雅黑" panose="020B0503020204020204" charset="-122"/>
                <a:ea typeface="微软雅黑" panose="020B0503020204020204" charset="-122"/>
              </a:rPr>
              <a:t>12.23”</a:t>
            </a:r>
            <a:r>
              <a:rPr lang="zh-CN" altLang="en-US" sz="1600" b="1" dirty="0">
                <a:latin typeface="微软雅黑" panose="020B0503020204020204" charset="-122"/>
                <a:ea typeface="微软雅黑" panose="020B0503020204020204" charset="-122"/>
              </a:rPr>
              <a:t>特大井喷事故责任追究分析（</a:t>
            </a:r>
            <a:r>
              <a:rPr lang="en-US" altLang="zh-CN" sz="1600" b="1" dirty="0">
                <a:latin typeface="微软雅黑" panose="020B0503020204020204" charset="-122"/>
                <a:ea typeface="微软雅黑" panose="020B0503020204020204" charset="-122"/>
              </a:rPr>
              <a:t>243</a:t>
            </a:r>
            <a:r>
              <a:rPr lang="zh-CN" altLang="en-US" sz="1600" b="1" dirty="0">
                <a:latin typeface="微软雅黑" panose="020B0503020204020204" charset="-122"/>
                <a:ea typeface="微软雅黑" panose="020B0503020204020204" charset="-122"/>
              </a:rPr>
              <a:t>人死亡）</a:t>
            </a:r>
            <a:endParaRPr lang="zh-CN" altLang="en-US" sz="1600" b="1" dirty="0">
              <a:latin typeface="微软雅黑" panose="020B0503020204020204" charset="-122"/>
              <a:ea typeface="微软雅黑" panose="020B0503020204020204" charset="-122"/>
            </a:endParaRPr>
          </a:p>
        </p:txBody>
      </p:sp>
      <p:pic>
        <p:nvPicPr>
          <p:cNvPr id="121860" name="图片 59396" descr="13"/>
          <p:cNvPicPr>
            <a:picLocks noChangeAspect="1"/>
          </p:cNvPicPr>
          <p:nvPr/>
        </p:nvPicPr>
        <p:blipFill>
          <a:blip r:embed="rId1"/>
          <a:stretch>
            <a:fillRect/>
          </a:stretch>
        </p:blipFill>
        <p:spPr>
          <a:xfrm>
            <a:off x="8963025" y="2224088"/>
            <a:ext cx="2549525" cy="2925762"/>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标题 130049"/>
          <p:cNvSpPr>
            <a:spLocks noGrp="1"/>
          </p:cNvSpPr>
          <p:nvPr>
            <p:ph type="title" idx="4294967295"/>
          </p:nvPr>
        </p:nvSpPr>
        <p:spPr>
          <a:xfrm>
            <a:off x="652463" y="49213"/>
            <a:ext cx="5151438" cy="519113"/>
          </a:xfrm>
          <a:prstGeom prst="rect">
            <a:avLst/>
          </a:prstGeom>
        </p:spPr>
        <p:txBody>
          <a:bodyPr lIns="59906" tIns="29954" rIns="59906" bIns="29954" anchor="ctr"/>
          <a:p>
            <a:pPr marL="0" marR="0" indent="0" algn="l" defTabSz="914400" rtl="0" eaLnBrk="1" fontAlgn="auto" latinLnBrk="0" hangingPunct="1">
              <a:lnSpc>
                <a:spcPct val="100000"/>
              </a:lnSpc>
              <a:spcBef>
                <a:spcPct val="0"/>
              </a:spcBef>
              <a:spcAft>
                <a:spcPct val="0"/>
              </a:spcAft>
              <a:buClrTx/>
              <a:buSzTx/>
              <a:buFontTx/>
              <a:buNone/>
            </a:pPr>
            <a:r>
              <a:rPr kumimoji="0" lang="zh-CN" altLang="en-US" sz="2885" b="1" i="0" u="none" strike="noStrike" kern="1200" cap="none" spc="200" normalizeH="0" baseline="0" noProof="1" dirty="0">
                <a:solidFill>
                  <a:schemeClr val="tx1"/>
                </a:solidFill>
                <a:uFillTx/>
                <a:latin typeface="+mj-lt"/>
                <a:ea typeface="+mj-ea"/>
                <a:cs typeface="+mj-cs"/>
              </a:rPr>
              <a:t>渤海二号沉船事故</a:t>
            </a:r>
            <a:endParaRPr kumimoji="0" lang="zh-CN" altLang="en-US" sz="2885" b="1" i="0" u="none" strike="noStrike" kern="1200" cap="none" spc="200" normalizeH="0" baseline="0" noProof="1" dirty="0">
              <a:solidFill>
                <a:schemeClr val="tx1"/>
              </a:solidFill>
              <a:uFillTx/>
              <a:latin typeface="+mj-lt"/>
              <a:ea typeface="+mj-ea"/>
              <a:cs typeface="+mj-cs"/>
            </a:endParaRPr>
          </a:p>
        </p:txBody>
      </p:sp>
      <p:sp>
        <p:nvSpPr>
          <p:cNvPr id="130051" name="文本占位符 130050"/>
          <p:cNvSpPr>
            <a:spLocks noGrp="1"/>
          </p:cNvSpPr>
          <p:nvPr>
            <p:ph type="body" idx="4294967295"/>
          </p:nvPr>
        </p:nvSpPr>
        <p:spPr>
          <a:xfrm>
            <a:off x="347663" y="996950"/>
            <a:ext cx="6224588" cy="5318125"/>
          </a:xfrm>
          <a:prstGeom prst="rect">
            <a:avLst/>
          </a:prstGeom>
        </p:spPr>
        <p:txBody>
          <a:bodyPr lIns="59906" tIns="29954" rIns="59906" bIns="29954"/>
          <a:p>
            <a:pPr marL="228600" marR="0" indent="17145" algn="l" defTabSz="914400" rtl="0" eaLnBrk="1" fontAlgn="auto" latinLnBrk="0" hangingPunct="1">
              <a:lnSpc>
                <a:spcPct val="150000"/>
              </a:lnSpc>
              <a:spcBef>
                <a:spcPts val="0"/>
              </a:spcBef>
              <a:spcAft>
                <a:spcPts val="1000"/>
              </a:spcAft>
              <a:buClrTx/>
              <a:buSzTx/>
              <a:buFont typeface="Arial" panose="020B0604020202020204" pitchFamily="34" charset="0"/>
              <a:buNone/>
            </a:pPr>
            <a:r>
              <a:rPr kumimoji="0" lang="en-US" altLang="zh-CN" sz="1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    </a:t>
            </a:r>
            <a:r>
              <a:rPr kumimoji="0" lang="zh-CN" altLang="en-US" sz="1400" b="1" i="0" u="none" strike="noStrike" kern="1200" cap="none" spc="150" normalizeH="0" baseline="0" noProof="1" dirty="0">
                <a:solidFill>
                  <a:srgbClr val="FF0000"/>
                </a:solidFill>
                <a:uFillTx/>
                <a:latin typeface="微软雅黑" panose="020B0503020204020204" charset="-122"/>
                <a:ea typeface="微软雅黑" panose="020B0503020204020204" charset="-122"/>
                <a:cs typeface="微软雅黑" panose="020B0503020204020204" charset="-122"/>
              </a:rPr>
              <a:t>１９７９年１１月２５日，</a:t>
            </a:r>
            <a:r>
              <a:rPr kumimoji="0" lang="zh-CN" altLang="en-US" sz="1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石油部海洋石油勘探局</a:t>
            </a:r>
            <a:r>
              <a:rPr kumimoji="0" lang="zh-CN" altLang="en-US" sz="1400" b="1" i="0" u="none" strike="noStrike" kern="1200" cap="none" spc="150" normalizeH="0" baseline="0" noProof="1" dirty="0">
                <a:solidFill>
                  <a:srgbClr val="FF0000"/>
                </a:solidFill>
                <a:uFillTx/>
                <a:latin typeface="微软雅黑" panose="020B0503020204020204" charset="-122"/>
                <a:ea typeface="微软雅黑" panose="020B0503020204020204" charset="-122"/>
                <a:cs typeface="微软雅黑" panose="020B0503020204020204" charset="-122"/>
              </a:rPr>
              <a:t>“渤海２号”</a:t>
            </a:r>
            <a:r>
              <a:rPr kumimoji="0" lang="zh-CN" altLang="en-US" sz="1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钻井船在渤海湾迁移井位拖航作业途中翻沉，</a:t>
            </a:r>
            <a:r>
              <a:rPr kumimoji="0" lang="zh-CN" altLang="en-US" sz="1400" b="1" i="0" u="none" strike="noStrike" kern="1200" cap="none" spc="150" normalizeH="0" baseline="0" noProof="1" dirty="0">
                <a:solidFill>
                  <a:srgbClr val="FF0000"/>
                </a:solidFill>
                <a:uFillTx/>
                <a:latin typeface="微软雅黑" panose="020B0503020204020204" charset="-122"/>
                <a:ea typeface="微软雅黑" panose="020B0503020204020204" charset="-122"/>
                <a:cs typeface="微软雅黑" panose="020B0503020204020204" charset="-122"/>
              </a:rPr>
              <a:t>死亡７２人</a:t>
            </a:r>
            <a:r>
              <a:rPr kumimoji="0" lang="zh-CN" altLang="en-US" sz="1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，直接经济损失达</a:t>
            </a:r>
            <a:r>
              <a:rPr kumimoji="0" lang="zh-CN" altLang="en-US" sz="1400" b="1" i="0" u="none" strike="noStrike" kern="1200" cap="none" spc="150" normalizeH="0" baseline="0" noProof="1" dirty="0">
                <a:solidFill>
                  <a:srgbClr val="FF0000"/>
                </a:solidFill>
                <a:uFillTx/>
                <a:latin typeface="微软雅黑" panose="020B0503020204020204" charset="-122"/>
                <a:ea typeface="微软雅黑" panose="020B0503020204020204" charset="-122"/>
                <a:cs typeface="微软雅黑" panose="020B0503020204020204" charset="-122"/>
              </a:rPr>
              <a:t>３７００多万元。</a:t>
            </a:r>
            <a:r>
              <a:rPr kumimoji="0" lang="zh-CN" altLang="en-US" sz="1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这是天津市、石油系统建国以来最重大的死亡事故，也是世界海洋石油勘探历史上少见的。 </a:t>
            </a:r>
            <a:endParaRPr kumimoji="0" lang="zh-CN" altLang="en-US" sz="1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endParaRPr>
          </a:p>
          <a:p>
            <a:pPr marL="228600" marR="0" indent="17145" algn="l" defTabSz="914400" rtl="0" eaLnBrk="1" fontAlgn="auto" latinLnBrk="0" hangingPunct="1">
              <a:lnSpc>
                <a:spcPct val="150000"/>
              </a:lnSpc>
              <a:spcBef>
                <a:spcPts val="0"/>
              </a:spcBef>
              <a:spcAft>
                <a:spcPts val="1000"/>
              </a:spcAft>
              <a:buClrTx/>
              <a:buSzTx/>
              <a:buFont typeface="Arial" panose="020B0604020202020204" pitchFamily="34" charset="0"/>
              <a:buNone/>
            </a:pPr>
            <a:r>
              <a:rPr kumimoji="0" lang="zh-CN" altLang="en-US" sz="1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   国务院于</a:t>
            </a:r>
            <a:r>
              <a:rPr kumimoji="0" lang="en-US" altLang="zh-CN" sz="1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1980</a:t>
            </a:r>
            <a:r>
              <a:rPr kumimoji="0" lang="zh-CN" altLang="en-US" sz="1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年</a:t>
            </a:r>
            <a:r>
              <a:rPr kumimoji="0" lang="en-US" altLang="zh-CN" sz="1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8</a:t>
            </a:r>
            <a:r>
              <a:rPr kumimoji="0" lang="zh-CN" altLang="en-US" sz="1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月</a:t>
            </a:r>
            <a:r>
              <a:rPr kumimoji="0" lang="en-US" altLang="zh-CN" sz="1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25</a:t>
            </a:r>
            <a:r>
              <a:rPr kumimoji="0" lang="zh-CN" altLang="en-US" sz="1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日作出关于处理“渤海</a:t>
            </a:r>
            <a:r>
              <a:rPr kumimoji="0" lang="en-US" altLang="zh-CN" sz="1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2</a:t>
            </a:r>
            <a:r>
              <a:rPr kumimoji="0" lang="zh-CN" altLang="en-US" sz="1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号”事故的决定： </a:t>
            </a:r>
            <a:endParaRPr kumimoji="0" lang="zh-CN" altLang="en-US" sz="1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endParaRPr>
          </a:p>
          <a:p>
            <a:pPr marL="228600" marR="0" indent="17145" algn="l" defTabSz="914400" rtl="0" eaLnBrk="1" fontAlgn="auto" latinLnBrk="0" hangingPunct="1">
              <a:lnSpc>
                <a:spcPct val="150000"/>
              </a:lnSpc>
              <a:spcBef>
                <a:spcPts val="0"/>
              </a:spcBef>
              <a:spcAft>
                <a:spcPts val="1000"/>
              </a:spcAft>
              <a:buClrTx/>
              <a:buSzTx/>
              <a:buFont typeface="Arial" panose="020B0604020202020204" pitchFamily="34" charset="0"/>
              <a:buNone/>
            </a:pPr>
            <a:r>
              <a:rPr kumimoji="0" lang="zh-CN" altLang="en-US" sz="1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    一、接受</a:t>
            </a:r>
            <a:r>
              <a:rPr kumimoji="0" lang="zh-CN" altLang="en-US" sz="1400" b="1" i="0" u="none" strike="noStrike" kern="1200" cap="none" spc="150" normalizeH="0" baseline="0" noProof="1" dirty="0">
                <a:solidFill>
                  <a:srgbClr val="FF0000"/>
                </a:solidFill>
                <a:uFillTx/>
                <a:latin typeface="微软雅黑" panose="020B0503020204020204" charset="-122"/>
                <a:ea typeface="微软雅黑" panose="020B0503020204020204" charset="-122"/>
                <a:cs typeface="微软雅黑" panose="020B0503020204020204" charset="-122"/>
              </a:rPr>
              <a:t>宋振明</a:t>
            </a:r>
            <a:r>
              <a:rPr kumimoji="0" lang="zh-CN" altLang="en-US" sz="1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同志的请求，</a:t>
            </a:r>
            <a:r>
              <a:rPr kumimoji="0" lang="zh-CN" altLang="en-US" sz="1400" b="1" i="0" u="none" strike="noStrike" kern="1200" cap="none" spc="150" normalizeH="0" baseline="0" noProof="1" dirty="0">
                <a:solidFill>
                  <a:srgbClr val="FF0000"/>
                </a:solidFill>
                <a:uFillTx/>
                <a:latin typeface="微软雅黑" panose="020B0503020204020204" charset="-122"/>
                <a:ea typeface="微软雅黑" panose="020B0503020204020204" charset="-122"/>
                <a:cs typeface="微软雅黑" panose="020B0503020204020204" charset="-122"/>
              </a:rPr>
              <a:t>解除他石油部部长的职务，提请人大常委会批准。 </a:t>
            </a:r>
            <a:endParaRPr kumimoji="0" lang="zh-CN" altLang="en-US" sz="1400" b="1" i="0" u="none" strike="noStrike" kern="1200" cap="none" spc="150" normalizeH="0" baseline="0" noProof="1" dirty="0">
              <a:solidFill>
                <a:srgbClr val="FF0000"/>
              </a:solidFill>
              <a:uFillTx/>
              <a:latin typeface="微软雅黑" panose="020B0503020204020204" charset="-122"/>
              <a:ea typeface="微软雅黑" panose="020B0503020204020204" charset="-122"/>
              <a:cs typeface="微软雅黑" panose="020B0503020204020204" charset="-122"/>
            </a:endParaRPr>
          </a:p>
          <a:p>
            <a:pPr marL="228600" marR="0" indent="17145" algn="l" defTabSz="914400" rtl="0" eaLnBrk="1" fontAlgn="auto" latinLnBrk="0" hangingPunct="1">
              <a:lnSpc>
                <a:spcPct val="150000"/>
              </a:lnSpc>
              <a:spcBef>
                <a:spcPts val="0"/>
              </a:spcBef>
              <a:spcAft>
                <a:spcPts val="1000"/>
              </a:spcAft>
              <a:buClrTx/>
              <a:buSzTx/>
              <a:buFont typeface="Arial" panose="020B0604020202020204" pitchFamily="34" charset="0"/>
              <a:buNone/>
            </a:pPr>
            <a:r>
              <a:rPr kumimoji="0" lang="zh-CN" altLang="en-US" sz="1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    二、国务院主管石油工业的副总理康世恩同志，对这一事故没有认真对待和及时处理，在国务院领导工作中负有重要责任，决定给予记大过的处分。</a:t>
            </a:r>
            <a:endParaRPr kumimoji="0" lang="zh-CN" altLang="en-US" sz="1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endParaRPr>
          </a:p>
          <a:p>
            <a:pPr marL="228600" marR="0" indent="17145" algn="l" defTabSz="914400" rtl="0" eaLnBrk="1" fontAlgn="auto" latinLnBrk="0" hangingPunct="1">
              <a:lnSpc>
                <a:spcPct val="150000"/>
              </a:lnSpc>
              <a:spcBef>
                <a:spcPts val="0"/>
              </a:spcBef>
              <a:spcAft>
                <a:spcPts val="1000"/>
              </a:spcAft>
              <a:buClrTx/>
              <a:buSzTx/>
              <a:buFont typeface="Arial" panose="020B0604020202020204" pitchFamily="34" charset="0"/>
              <a:buNone/>
            </a:pPr>
            <a:r>
              <a:rPr kumimoji="0" lang="zh-CN" altLang="en-US" sz="1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    天津市中级人民法院于</a:t>
            </a:r>
            <a:r>
              <a:rPr kumimoji="0" lang="en-US" altLang="zh-CN" sz="1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1980</a:t>
            </a:r>
            <a:r>
              <a:rPr kumimoji="0" lang="zh-CN" altLang="en-US" sz="1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年</a:t>
            </a:r>
            <a:r>
              <a:rPr kumimoji="0" lang="en-US" altLang="zh-CN" sz="1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9</a:t>
            </a:r>
            <a:r>
              <a:rPr kumimoji="0" lang="zh-CN" altLang="en-US" sz="1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月</a:t>
            </a:r>
            <a:r>
              <a:rPr kumimoji="0" lang="en-US" altLang="zh-CN" sz="1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2</a:t>
            </a:r>
            <a:r>
              <a:rPr kumimoji="0" lang="zh-CN" altLang="en-US" sz="1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日公开审判“渤二”事故直接责任者。</a:t>
            </a:r>
            <a:r>
              <a:rPr kumimoji="0" lang="zh-CN" altLang="en-US" sz="1400" b="1" i="0" u="none" strike="noStrike" kern="1200" cap="none" spc="150" normalizeH="0" baseline="0" noProof="1" dirty="0">
                <a:solidFill>
                  <a:srgbClr val="FF0000"/>
                </a:solidFill>
                <a:uFillTx/>
                <a:latin typeface="微软雅黑" panose="020B0503020204020204" charset="-122"/>
                <a:ea typeface="微软雅黑" panose="020B0503020204020204" charset="-122"/>
                <a:cs typeface="微软雅黑" panose="020B0503020204020204" charset="-122"/>
              </a:rPr>
              <a:t>判处犯有渎职罪的海洋石油勘探局局长马骏祥有期徒刑四年，副局长王兆诸有期徒刑三年，局副总调度长张德经有期徒刑二年，缓刑二年，滨海282号船长蔺永志有期徒刑一年，缓刑一年。</a:t>
            </a:r>
            <a:endParaRPr kumimoji="0" lang="zh-CN" altLang="en-US" sz="1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endParaRPr>
          </a:p>
        </p:txBody>
      </p:sp>
      <p:grpSp>
        <p:nvGrpSpPr>
          <p:cNvPr id="122883" name="组合 1"/>
          <p:cNvGrpSpPr/>
          <p:nvPr/>
        </p:nvGrpSpPr>
        <p:grpSpPr>
          <a:xfrm>
            <a:off x="7011988" y="1144588"/>
            <a:ext cx="4978400" cy="4968875"/>
            <a:chOff x="10686" y="1390"/>
            <a:chExt cx="7840" cy="7825"/>
          </a:xfrm>
        </p:grpSpPr>
        <p:pic>
          <p:nvPicPr>
            <p:cNvPr id="122884" name="图片 130051" descr="渤海二号"/>
            <p:cNvPicPr>
              <a:picLocks noChangeAspect="1"/>
            </p:cNvPicPr>
            <p:nvPr/>
          </p:nvPicPr>
          <p:blipFill>
            <a:blip r:embed="rId1"/>
            <a:srcRect t="8363" b="14914"/>
            <a:stretch>
              <a:fillRect/>
            </a:stretch>
          </p:blipFill>
          <p:spPr>
            <a:xfrm>
              <a:off x="10686" y="1390"/>
              <a:ext cx="3932" cy="4087"/>
            </a:xfrm>
            <a:prstGeom prst="rect">
              <a:avLst/>
            </a:prstGeom>
            <a:noFill/>
            <a:ln w="9525">
              <a:noFill/>
            </a:ln>
          </p:spPr>
        </p:pic>
        <p:pic>
          <p:nvPicPr>
            <p:cNvPr id="122885" name="图片 130052" descr="渤海二号事故判决"/>
            <p:cNvPicPr>
              <a:picLocks noChangeAspect="1"/>
            </p:cNvPicPr>
            <p:nvPr/>
          </p:nvPicPr>
          <p:blipFill>
            <a:blip r:embed="rId2"/>
            <a:stretch>
              <a:fillRect/>
            </a:stretch>
          </p:blipFill>
          <p:spPr>
            <a:xfrm>
              <a:off x="10745" y="6203"/>
              <a:ext cx="3874" cy="3013"/>
            </a:xfrm>
            <a:prstGeom prst="rect">
              <a:avLst/>
            </a:prstGeom>
            <a:noFill/>
            <a:ln w="9525">
              <a:noFill/>
            </a:ln>
          </p:spPr>
        </p:pic>
        <p:pic>
          <p:nvPicPr>
            <p:cNvPr id="122886" name="图片 130053" descr="渤海二号主要责任人受审"/>
            <p:cNvPicPr>
              <a:picLocks noChangeAspect="1"/>
            </p:cNvPicPr>
            <p:nvPr/>
          </p:nvPicPr>
          <p:blipFill>
            <a:blip r:embed="rId3"/>
            <a:stretch>
              <a:fillRect/>
            </a:stretch>
          </p:blipFill>
          <p:spPr>
            <a:xfrm>
              <a:off x="14439" y="4263"/>
              <a:ext cx="4087" cy="3475"/>
            </a:xfrm>
            <a:prstGeom prst="rect">
              <a:avLst/>
            </a:prstGeom>
            <a:noFill/>
            <a:ln w="9525">
              <a:noFill/>
            </a:ln>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标题 132097"/>
          <p:cNvSpPr>
            <a:spLocks noGrp="1"/>
          </p:cNvSpPr>
          <p:nvPr>
            <p:ph type="title" idx="4294967295"/>
          </p:nvPr>
        </p:nvSpPr>
        <p:spPr>
          <a:xfrm>
            <a:off x="652463" y="57150"/>
            <a:ext cx="6640513" cy="519113"/>
          </a:xfrm>
          <a:prstGeom prst="rect">
            <a:avLst/>
          </a:prstGeom>
        </p:spPr>
        <p:txBody>
          <a:bodyPr lIns="59906" tIns="29954" rIns="59906" bIns="29954" anchor="ctr"/>
          <a:p>
            <a:pPr marL="0" marR="0" indent="0" algn="l" defTabSz="914400" rtl="0" eaLnBrk="1" fontAlgn="auto" latinLnBrk="0" hangingPunct="1">
              <a:lnSpc>
                <a:spcPct val="100000"/>
              </a:lnSpc>
              <a:spcBef>
                <a:spcPct val="0"/>
              </a:spcBef>
              <a:spcAft>
                <a:spcPct val="0"/>
              </a:spcAft>
              <a:buClrTx/>
              <a:buSzTx/>
              <a:buFontTx/>
              <a:buNone/>
            </a:pPr>
            <a:r>
              <a:rPr kumimoji="0" lang="zh-CN" altLang="en-US" sz="2095" b="1" i="0" u="none" strike="noStrike" kern="1200" cap="none" spc="200" normalizeH="0" baseline="0" noProof="1" dirty="0">
                <a:solidFill>
                  <a:schemeClr val="tx1"/>
                </a:solidFill>
                <a:uFillTx/>
                <a:latin typeface="+mj-lt"/>
                <a:ea typeface="+mj-ea"/>
                <a:cs typeface="+mj-cs"/>
              </a:rPr>
              <a:t>河南洛阳东都商厦“</a:t>
            </a:r>
            <a:r>
              <a:rPr kumimoji="0" lang="en-US" altLang="zh-CN" sz="2095" b="1" i="0" u="none" strike="noStrike" kern="1200" cap="none" spc="200" normalizeH="0" baseline="0" noProof="1" dirty="0">
                <a:solidFill>
                  <a:schemeClr val="tx1"/>
                </a:solidFill>
                <a:uFillTx/>
                <a:latin typeface="+mj-lt"/>
                <a:ea typeface="+mj-ea"/>
                <a:cs typeface="+mj-cs"/>
              </a:rPr>
              <a:t>12.25”</a:t>
            </a:r>
            <a:r>
              <a:rPr kumimoji="0" lang="zh-CN" altLang="en-US" sz="2095" b="1" i="0" u="none" strike="noStrike" kern="1200" cap="none" spc="200" normalizeH="0" baseline="0" noProof="1" dirty="0">
                <a:solidFill>
                  <a:schemeClr val="tx1"/>
                </a:solidFill>
                <a:uFillTx/>
                <a:latin typeface="+mj-lt"/>
                <a:ea typeface="+mj-ea"/>
                <a:cs typeface="+mj-cs"/>
              </a:rPr>
              <a:t>特大火灾事故</a:t>
            </a:r>
            <a:endParaRPr kumimoji="0" lang="zh-CN" altLang="en-US" sz="2095" b="1" i="0" u="none" strike="noStrike" kern="1200" cap="none" spc="200" normalizeH="0" baseline="0" noProof="1" dirty="0">
              <a:solidFill>
                <a:schemeClr val="tx1"/>
              </a:solidFill>
              <a:uFillTx/>
              <a:latin typeface="+mj-lt"/>
              <a:ea typeface="+mj-ea"/>
              <a:cs typeface="+mj-cs"/>
            </a:endParaRPr>
          </a:p>
        </p:txBody>
      </p:sp>
      <p:sp>
        <p:nvSpPr>
          <p:cNvPr id="132099" name="文本占位符 132098"/>
          <p:cNvSpPr>
            <a:spLocks noGrp="1"/>
          </p:cNvSpPr>
          <p:nvPr>
            <p:ph type="body" idx="4294967295"/>
          </p:nvPr>
        </p:nvSpPr>
        <p:spPr>
          <a:xfrm>
            <a:off x="130175" y="922338"/>
            <a:ext cx="7673975" cy="5286375"/>
          </a:xfrm>
          <a:prstGeom prst="rect">
            <a:avLst/>
          </a:prstGeom>
        </p:spPr>
        <p:txBody>
          <a:bodyPr lIns="59906" tIns="29954" rIns="59906" bIns="29954"/>
          <a:p>
            <a:pPr marL="0" marR="0" indent="0" algn="l" defTabSz="914400" rtl="0" eaLnBrk="1" fontAlgn="auto" latinLnBrk="0" hangingPunct="1">
              <a:lnSpc>
                <a:spcPct val="150000"/>
              </a:lnSpc>
              <a:spcBef>
                <a:spcPts val="0"/>
              </a:spcBef>
              <a:spcAft>
                <a:spcPts val="1000"/>
              </a:spcAft>
              <a:buClrTx/>
              <a:buSzTx/>
              <a:buFont typeface="Arial" panose="020B0604020202020204" pitchFamily="34" charset="0"/>
              <a:buNone/>
            </a:pPr>
            <a:r>
              <a:rPr kumimoji="0" lang="en-US" altLang="zh-CN" sz="1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    </a:t>
            </a:r>
            <a:r>
              <a:rPr kumimoji="0" lang="zh-CN" altLang="en-US" sz="1400" b="1" i="0" u="none" strike="noStrike" kern="1200" cap="none" spc="150" normalizeH="0" baseline="0" noProof="1" dirty="0">
                <a:solidFill>
                  <a:srgbClr val="FF0000"/>
                </a:solidFill>
                <a:uFillTx/>
                <a:latin typeface="微软雅黑" panose="020B0503020204020204" charset="-122"/>
                <a:ea typeface="微软雅黑" panose="020B0503020204020204" charset="-122"/>
                <a:cs typeface="微软雅黑" panose="020B0503020204020204" charset="-122"/>
              </a:rPr>
              <a:t>2000年12月25日21时35分，</a:t>
            </a:r>
            <a:r>
              <a: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河南省洛阳市东都商厦娱乐城发生特大火灾事故，</a:t>
            </a:r>
            <a:r>
              <a:rPr kumimoji="0" lang="zh-CN" altLang="en-US" sz="1400" b="1" i="0" u="none" strike="noStrike" kern="1200" cap="none" spc="150" normalizeH="0" baseline="0" noProof="1" dirty="0">
                <a:solidFill>
                  <a:srgbClr val="FF0000"/>
                </a:solidFill>
                <a:uFillTx/>
                <a:latin typeface="微软雅黑" panose="020B0503020204020204" charset="-122"/>
                <a:ea typeface="微软雅黑" panose="020B0503020204020204" charset="-122"/>
                <a:cs typeface="微软雅黑" panose="020B0503020204020204" charset="-122"/>
              </a:rPr>
              <a:t>造成309人死亡，7人受伤。</a:t>
            </a:r>
            <a:endParaRPr kumimoji="0" lang="zh-CN" altLang="en-US" sz="1400" b="1" i="0" u="none" strike="noStrike" kern="1200" cap="none" spc="150" normalizeH="0" baseline="0" noProof="1" dirty="0">
              <a:solidFill>
                <a:srgbClr val="FF0000"/>
              </a:solidFill>
              <a:uFillTx/>
              <a:latin typeface="微软雅黑" panose="020B0503020204020204" charset="-122"/>
              <a:ea typeface="微软雅黑" panose="020B0503020204020204" charset="-122"/>
              <a:cs typeface="微软雅黑" panose="020B0503020204020204" charset="-122"/>
            </a:endParaRPr>
          </a:p>
          <a:p>
            <a:pPr marL="0" marR="0" indent="0" algn="l" defTabSz="914400" rtl="0" eaLnBrk="1" fontAlgn="auto" latinLnBrk="0" hangingPunct="1">
              <a:lnSpc>
                <a:spcPct val="150000"/>
              </a:lnSpc>
              <a:spcBef>
                <a:spcPts val="0"/>
              </a:spcBef>
              <a:spcAft>
                <a:spcPts val="1000"/>
              </a:spcAft>
              <a:buClrTx/>
              <a:buSzTx/>
              <a:buFont typeface="Arial" panose="020B0604020202020204" pitchFamily="34" charset="0"/>
              <a:buNone/>
            </a:pPr>
            <a:r>
              <a: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火灾造成多人伤亡的主要原因 </a:t>
            </a:r>
            <a:endPara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endParaRPr>
          </a:p>
          <a:p>
            <a:pPr marL="0" marR="0" indent="0" algn="l" defTabSz="914400" rtl="0" eaLnBrk="1" fontAlgn="auto" latinLnBrk="0" hangingPunct="1">
              <a:lnSpc>
                <a:spcPct val="150000"/>
              </a:lnSpc>
              <a:spcBef>
                <a:spcPts val="0"/>
              </a:spcBef>
              <a:spcAft>
                <a:spcPts val="1000"/>
              </a:spcAft>
              <a:buClrTx/>
              <a:buSzTx/>
              <a:buFont typeface="Arial" panose="020B0604020202020204" pitchFamily="34" charset="0"/>
              <a:buNone/>
            </a:pPr>
            <a:r>
              <a: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    </a:t>
            </a:r>
            <a:r>
              <a:rPr kumimoji="0" lang="zh-CN" altLang="en-US" sz="1400" b="1" i="0" u="none" strike="noStrike" kern="1200" cap="none" spc="150" normalizeH="0" baseline="0" noProof="1" dirty="0">
                <a:solidFill>
                  <a:srgbClr val="FF0000"/>
                </a:solidFill>
                <a:uFillTx/>
                <a:latin typeface="微软雅黑" panose="020B0503020204020204" charset="-122"/>
                <a:ea typeface="微软雅黑" panose="020B0503020204020204" charset="-122"/>
                <a:cs typeface="微软雅黑" panose="020B0503020204020204" charset="-122"/>
              </a:rPr>
              <a:t> 一是东都商厦经营严重不符合安全条件，灭火系统、应急照明、疏散标志等不符合要求，是公安消防部门责令停业整顿的单位。</a:t>
            </a:r>
            <a:endParaRPr kumimoji="0" lang="zh-CN" altLang="en-US" sz="1400" b="1" i="0" u="none" strike="noStrike" kern="1200" cap="none" spc="150" normalizeH="0" baseline="0" noProof="1" dirty="0">
              <a:solidFill>
                <a:srgbClr val="FF0000"/>
              </a:solidFill>
              <a:uFillTx/>
              <a:latin typeface="微软雅黑" panose="020B0503020204020204" charset="-122"/>
              <a:ea typeface="微软雅黑" panose="020B0503020204020204" charset="-122"/>
              <a:cs typeface="微软雅黑" panose="020B0503020204020204" charset="-122"/>
            </a:endParaRPr>
          </a:p>
          <a:p>
            <a:pPr marL="0" marR="0" indent="0" algn="l" defTabSz="914400" rtl="0" eaLnBrk="1" fontAlgn="auto" latinLnBrk="0" hangingPunct="1">
              <a:lnSpc>
                <a:spcPct val="150000"/>
              </a:lnSpc>
              <a:spcBef>
                <a:spcPts val="0"/>
              </a:spcBef>
              <a:spcAft>
                <a:spcPts val="1000"/>
              </a:spcAft>
              <a:buClrTx/>
              <a:buSzTx/>
              <a:buFont typeface="Arial" panose="020B0604020202020204" pitchFamily="34" charset="0"/>
              <a:buNone/>
            </a:pPr>
            <a:r>
              <a: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    二是商厦经营者严重违法，</a:t>
            </a:r>
            <a:r>
              <a:rPr kumimoji="0" lang="zh-CN" altLang="en-US" sz="1400" b="1" i="0" u="none" strike="noStrike" kern="1200" cap="none" spc="150" normalizeH="0" baseline="0" noProof="1" dirty="0">
                <a:solidFill>
                  <a:srgbClr val="FF0000"/>
                </a:solidFill>
                <a:uFillTx/>
                <a:latin typeface="微软雅黑" panose="020B0503020204020204" charset="-122"/>
                <a:ea typeface="微软雅黑" panose="020B0503020204020204" charset="-122"/>
                <a:cs typeface="微软雅黑" panose="020B0503020204020204" charset="-122"/>
              </a:rPr>
              <a:t>擅自将逃生楼道用铁栅栏封住，致使人员无法逃生。</a:t>
            </a:r>
            <a:endParaRPr kumimoji="0" lang="zh-CN" altLang="en-US" sz="1400" b="1" i="0" u="none" strike="noStrike" kern="1200" cap="none" spc="150" normalizeH="0" baseline="0" noProof="1" dirty="0">
              <a:solidFill>
                <a:srgbClr val="FF0000"/>
              </a:solidFill>
              <a:uFillTx/>
              <a:latin typeface="微软雅黑" panose="020B0503020204020204" charset="-122"/>
              <a:ea typeface="微软雅黑" panose="020B0503020204020204" charset="-122"/>
              <a:cs typeface="微软雅黑" panose="020B0503020204020204" charset="-122"/>
            </a:endParaRPr>
          </a:p>
          <a:p>
            <a:pPr marL="0" marR="0" indent="0" algn="l" defTabSz="914400" rtl="0" eaLnBrk="1" fontAlgn="auto" latinLnBrk="0" hangingPunct="1">
              <a:lnSpc>
                <a:spcPct val="150000"/>
              </a:lnSpc>
              <a:spcBef>
                <a:spcPts val="0"/>
              </a:spcBef>
              <a:spcAft>
                <a:spcPts val="1000"/>
              </a:spcAft>
              <a:buClrTx/>
              <a:buSzTx/>
              <a:buFont typeface="Arial" panose="020B0604020202020204" pitchFamily="34" charset="0"/>
              <a:buNone/>
            </a:pPr>
            <a:r>
              <a: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    三是火灾迅速形成的烟囱效应。由于该商厦一、二、三层都有防火门隔离，致使大量高温有毒气体聚集四楼冲入歌舞厅，在短时间内使人昏迷丧失逃生能力，导致窒息死亡。</a:t>
            </a:r>
            <a:endPara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endParaRPr>
          </a:p>
          <a:p>
            <a:pPr marL="0" marR="0" indent="0" algn="l" defTabSz="914400" rtl="0" eaLnBrk="1" fontAlgn="auto" latinLnBrk="0" hangingPunct="1">
              <a:lnSpc>
                <a:spcPct val="150000"/>
              </a:lnSpc>
              <a:spcBef>
                <a:spcPts val="0"/>
              </a:spcBef>
              <a:spcAft>
                <a:spcPts val="1000"/>
              </a:spcAft>
              <a:buClrTx/>
              <a:buSzTx/>
              <a:buFont typeface="Arial" panose="020B0604020202020204" pitchFamily="34" charset="0"/>
              <a:buNone/>
            </a:pPr>
            <a:r>
              <a: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    四是东都商厦和丹尼斯量贩有关负责人严重失职，在发现火灾后，仅通知本单位员工撤离现场，不顾四楼歌舞厅内娱乐的群众，延误了人员逃生良机。</a:t>
            </a:r>
            <a:endPara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endParaRPr>
          </a:p>
          <a:p>
            <a:pPr marL="0" marR="0" indent="0" algn="l" defTabSz="914400" rtl="0" eaLnBrk="1" fontAlgn="auto" latinLnBrk="0" hangingPunct="1">
              <a:lnSpc>
                <a:spcPct val="150000"/>
              </a:lnSpc>
              <a:spcBef>
                <a:spcPts val="0"/>
              </a:spcBef>
              <a:spcAft>
                <a:spcPts val="1000"/>
              </a:spcAft>
              <a:buClrTx/>
              <a:buSzTx/>
              <a:buFont typeface="Arial" panose="020B0604020202020204" pitchFamily="34" charset="0"/>
              <a:buNone/>
            </a:pPr>
            <a:r>
              <a: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    </a:t>
            </a:r>
            <a:r>
              <a:rPr kumimoji="0" lang="en-US" altLang="zh-CN"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23</a:t>
            </a:r>
            <a:r>
              <a: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名被告分别被依法判处有期徒刑</a:t>
            </a:r>
            <a:r>
              <a:rPr kumimoji="0" lang="en-US" altLang="zh-CN"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3</a:t>
            </a:r>
            <a:r>
              <a: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至</a:t>
            </a:r>
            <a:r>
              <a:rPr kumimoji="0" lang="en-US" altLang="zh-CN"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13</a:t>
            </a:r>
            <a:r>
              <a: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年。</a:t>
            </a:r>
            <a:endPara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endParaRPr>
          </a:p>
          <a:p>
            <a:pPr marL="0" marR="0" indent="0" algn="l" defTabSz="914400" rtl="0" eaLnBrk="1" fontAlgn="auto" latinLnBrk="0" hangingPunct="1">
              <a:lnSpc>
                <a:spcPct val="150000"/>
              </a:lnSpc>
              <a:spcBef>
                <a:spcPts val="0"/>
              </a:spcBef>
              <a:spcAft>
                <a:spcPts val="1000"/>
              </a:spcAft>
              <a:buClrTx/>
              <a:buSzTx/>
              <a:buFont typeface="Arial" panose="020B0604020202020204" pitchFamily="34" charset="0"/>
              <a:buNone/>
            </a:pPr>
            <a:r>
              <a: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　　原洛阳丹尼斯量贩有限公司东都分店养护员王成太</a:t>
            </a:r>
            <a:r>
              <a:rPr kumimoji="0" lang="en-US" altLang="zh-CN"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a:t>
            </a:r>
            <a:r>
              <a: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违章电焊引发大火</a:t>
            </a:r>
            <a:r>
              <a:rPr kumimoji="0" lang="en-US" altLang="zh-CN"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a:t>
            </a:r>
            <a:r>
              <a: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被判处有期徒刑</a:t>
            </a:r>
            <a:r>
              <a:rPr kumimoji="0" lang="en-US" altLang="zh-CN"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13</a:t>
            </a:r>
            <a:r>
              <a: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年，为刑期最长的一个。法院还判处原洛阳丹尼斯量贩有限公司东都店装修负责人王子亮有期徒刑</a:t>
            </a:r>
            <a:r>
              <a:rPr kumimoji="0" lang="en-US" altLang="zh-CN"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9</a:t>
            </a:r>
            <a:r>
              <a: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年，原郑州丹尼斯量贩百货有限公司执行副总经理王磊有期徒刑</a:t>
            </a:r>
            <a:r>
              <a:rPr kumimoji="0" lang="en-US" altLang="zh-CN"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9</a:t>
            </a:r>
            <a:r>
              <a: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年，原东都商厦总经理、法人代表李志坚有期徒刑</a:t>
            </a:r>
            <a:r>
              <a:rPr kumimoji="0" lang="en-US" altLang="zh-CN"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7</a:t>
            </a:r>
            <a:r>
              <a: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年，原东都商厦保卫科科长杜克军有期徒刑</a:t>
            </a:r>
            <a:r>
              <a:rPr kumimoji="0" lang="en-US" altLang="zh-CN"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7</a:t>
            </a:r>
            <a:r>
              <a: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年，原洛阳丹尼斯有限公司东都店养护科负责人来登阁有期徒刑</a:t>
            </a:r>
            <a:r>
              <a:rPr kumimoji="0" lang="en-US" altLang="zh-CN"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3</a:t>
            </a:r>
            <a:r>
              <a: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年。</a:t>
            </a:r>
            <a:r>
              <a:rPr kumimoji="0" lang="en-US" altLang="zh-CN"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9</a:t>
            </a:r>
            <a:r>
              <a: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人被判有期徒刑</a:t>
            </a:r>
            <a:r>
              <a:rPr kumimoji="0" lang="en-US" altLang="zh-CN"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7</a:t>
            </a:r>
            <a:r>
              <a: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rPr>
              <a:t>年</a:t>
            </a:r>
            <a:endPara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endParaRPr>
          </a:p>
        </p:txBody>
      </p:sp>
      <p:pic>
        <p:nvPicPr>
          <p:cNvPr id="123907" name="图片 132099" descr="洛阳东都商厦"/>
          <p:cNvPicPr>
            <a:picLocks noChangeAspect="1"/>
          </p:cNvPicPr>
          <p:nvPr/>
        </p:nvPicPr>
        <p:blipFill>
          <a:blip r:embed="rId1"/>
          <a:stretch>
            <a:fillRect/>
          </a:stretch>
        </p:blipFill>
        <p:spPr>
          <a:xfrm>
            <a:off x="8008938" y="922338"/>
            <a:ext cx="3443287" cy="2409825"/>
          </a:xfrm>
          <a:prstGeom prst="rect">
            <a:avLst/>
          </a:prstGeom>
          <a:noFill/>
          <a:ln w="9525">
            <a:noFill/>
          </a:ln>
        </p:spPr>
      </p:pic>
      <p:pic>
        <p:nvPicPr>
          <p:cNvPr id="123908" name="图片 132100" descr="洛阳1225火宅宣判"/>
          <p:cNvPicPr>
            <a:picLocks noChangeAspect="1"/>
          </p:cNvPicPr>
          <p:nvPr/>
        </p:nvPicPr>
        <p:blipFill>
          <a:blip r:embed="rId2"/>
          <a:stretch>
            <a:fillRect/>
          </a:stretch>
        </p:blipFill>
        <p:spPr>
          <a:xfrm>
            <a:off x="8008938" y="3913188"/>
            <a:ext cx="3581400" cy="2238375"/>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4" name="标题 131073"/>
          <p:cNvSpPr>
            <a:spLocks noGrp="1"/>
          </p:cNvSpPr>
          <p:nvPr>
            <p:ph type="title" idx="4294967295"/>
          </p:nvPr>
        </p:nvSpPr>
        <p:spPr>
          <a:xfrm>
            <a:off x="722313" y="41275"/>
            <a:ext cx="5986463" cy="520700"/>
          </a:xfrm>
          <a:prstGeom prst="rect">
            <a:avLst/>
          </a:prstGeom>
        </p:spPr>
        <p:txBody>
          <a:bodyPr lIns="59906" tIns="29954" rIns="59906" bIns="29954" anchor="ctr"/>
          <a:p>
            <a:pPr marL="0" marR="0" indent="0" algn="l" defTabSz="914400" rtl="0" eaLnBrk="1" fontAlgn="auto" latinLnBrk="0" hangingPunct="1">
              <a:lnSpc>
                <a:spcPct val="100000"/>
              </a:lnSpc>
              <a:spcBef>
                <a:spcPct val="0"/>
              </a:spcBef>
              <a:spcAft>
                <a:spcPct val="0"/>
              </a:spcAft>
              <a:buClrTx/>
              <a:buSzTx/>
              <a:buFontTx/>
              <a:buNone/>
            </a:pPr>
            <a:r>
              <a:rPr kumimoji="0" lang="zh-CN" altLang="en-US" sz="2885" b="1" i="0" u="none" strike="noStrike" kern="1200" cap="none" spc="200" normalizeH="0" baseline="0" noProof="1" dirty="0">
                <a:solidFill>
                  <a:schemeClr val="tx1"/>
                </a:solidFill>
                <a:uFillTx/>
                <a:latin typeface="+mj-lt"/>
                <a:ea typeface="+mj-ea"/>
                <a:cs typeface="+mj-cs"/>
              </a:rPr>
              <a:t>中石油“</a:t>
            </a:r>
            <a:r>
              <a:rPr kumimoji="0" lang="en-US" altLang="zh-CN" sz="2885" b="1" i="0" u="none" strike="noStrike" kern="1200" cap="none" spc="200" normalizeH="0" baseline="0" noProof="1" dirty="0">
                <a:solidFill>
                  <a:schemeClr val="tx1"/>
                </a:solidFill>
                <a:uFillTx/>
                <a:latin typeface="+mj-lt"/>
                <a:ea typeface="+mj-ea"/>
                <a:cs typeface="+mj-cs"/>
              </a:rPr>
              <a:t>12.23”</a:t>
            </a:r>
            <a:r>
              <a:rPr kumimoji="0" lang="zh-CN" altLang="en-US" sz="2885" b="1" i="0" u="none" strike="noStrike" kern="1200" cap="none" spc="200" normalizeH="0" baseline="0" noProof="1" dirty="0">
                <a:solidFill>
                  <a:schemeClr val="tx1"/>
                </a:solidFill>
                <a:uFillTx/>
                <a:latin typeface="+mj-lt"/>
                <a:ea typeface="+mj-ea"/>
                <a:cs typeface="+mj-cs"/>
              </a:rPr>
              <a:t>特大井喷事故</a:t>
            </a:r>
            <a:endParaRPr kumimoji="0" lang="zh-CN" altLang="en-US" sz="2885" b="1" i="0" u="none" strike="noStrike" kern="1200" cap="none" spc="200" normalizeH="0" baseline="0" noProof="1" dirty="0">
              <a:solidFill>
                <a:schemeClr val="tx1"/>
              </a:solidFill>
              <a:uFillTx/>
              <a:latin typeface="+mj-lt"/>
              <a:ea typeface="+mj-ea"/>
              <a:cs typeface="+mj-cs"/>
            </a:endParaRPr>
          </a:p>
        </p:txBody>
      </p:sp>
      <p:sp>
        <p:nvSpPr>
          <p:cNvPr id="124930" name="文本占位符 131074"/>
          <p:cNvSpPr>
            <a:spLocks noGrp="1"/>
          </p:cNvSpPr>
          <p:nvPr>
            <p:ph type="body" idx="4294967295"/>
          </p:nvPr>
        </p:nvSpPr>
        <p:spPr>
          <a:xfrm>
            <a:off x="1257300" y="1833563"/>
            <a:ext cx="4795838" cy="4010025"/>
          </a:xfrm>
          <a:prstGeom prst="rect">
            <a:avLst/>
          </a:prstGeom>
          <a:noFill/>
          <a:ln w="9525">
            <a:noFill/>
          </a:ln>
        </p:spPr>
        <p:txBody>
          <a:bodyPr lIns="59906" tIns="29954" rIns="59906" bIns="29954" anchor="t" anchorCtr="0"/>
          <a:p>
            <a:pPr marL="0" indent="0">
              <a:lnSpc>
                <a:spcPct val="150000"/>
              </a:lnSpc>
              <a:buNone/>
            </a:pPr>
            <a:r>
              <a:rPr lang="en-US" altLang="zh-CN" sz="1800" dirty="0">
                <a:latin typeface="微软雅黑" panose="020B0503020204020204" charset="-122"/>
              </a:rPr>
              <a:t>     </a:t>
            </a:r>
            <a:r>
              <a:rPr lang="en-US" altLang="zh-CN" sz="1800" b="1" dirty="0">
                <a:solidFill>
                  <a:srgbClr val="FF0000"/>
                </a:solidFill>
                <a:latin typeface="微软雅黑" panose="020B0503020204020204" charset="-122"/>
              </a:rPr>
              <a:t>2003</a:t>
            </a:r>
            <a:r>
              <a:rPr lang="zh-CN" altLang="en-US" sz="1800" b="1" dirty="0">
                <a:solidFill>
                  <a:srgbClr val="FF0000"/>
                </a:solidFill>
                <a:latin typeface="微软雅黑" panose="020B0503020204020204" charset="-122"/>
              </a:rPr>
              <a:t>年</a:t>
            </a:r>
            <a:r>
              <a:rPr lang="en-US" altLang="zh-CN" sz="1800" b="1" dirty="0">
                <a:solidFill>
                  <a:srgbClr val="FF0000"/>
                </a:solidFill>
                <a:latin typeface="微软雅黑" panose="020B0503020204020204" charset="-122"/>
              </a:rPr>
              <a:t>12</a:t>
            </a:r>
            <a:r>
              <a:rPr lang="zh-CN" altLang="en-US" sz="1800" b="1" dirty="0">
                <a:solidFill>
                  <a:srgbClr val="FF0000"/>
                </a:solidFill>
                <a:latin typeface="微软雅黑" panose="020B0503020204020204" charset="-122"/>
              </a:rPr>
              <a:t>月</a:t>
            </a:r>
            <a:r>
              <a:rPr lang="en-US" altLang="zh-CN" sz="1800" b="1" dirty="0">
                <a:solidFill>
                  <a:srgbClr val="FF0000"/>
                </a:solidFill>
                <a:latin typeface="微软雅黑" panose="020B0503020204020204" charset="-122"/>
              </a:rPr>
              <a:t>23</a:t>
            </a:r>
            <a:r>
              <a:rPr lang="zh-CN" altLang="en-US" sz="1800" b="1" dirty="0">
                <a:solidFill>
                  <a:srgbClr val="FF0000"/>
                </a:solidFill>
                <a:latin typeface="微软雅黑" panose="020B0503020204020204" charset="-122"/>
              </a:rPr>
              <a:t>日夜，</a:t>
            </a:r>
            <a:r>
              <a:rPr lang="zh-CN" altLang="en-US" sz="1800" dirty="0">
                <a:latin typeface="微软雅黑" panose="020B0503020204020204" charset="-122"/>
              </a:rPr>
              <a:t>重庆市开县高桥镇，由川东石油钻探公司承钻的中国石油天然气集团公司西南油气田分公司川东北气矿罗家</a:t>
            </a:r>
            <a:r>
              <a:rPr lang="en-US" altLang="zh-CN" sz="1800" dirty="0">
                <a:latin typeface="微软雅黑" panose="020B0503020204020204" charset="-122"/>
              </a:rPr>
              <a:t>16H</a:t>
            </a:r>
            <a:r>
              <a:rPr lang="zh-CN" altLang="en-US" sz="1800" dirty="0">
                <a:latin typeface="微软雅黑" panose="020B0503020204020204" charset="-122"/>
              </a:rPr>
              <a:t>井在起钻时，突然发生井喷，富含硫化氢的气体从钻井喷出达</a:t>
            </a:r>
            <a:r>
              <a:rPr lang="en-US" altLang="zh-CN" sz="1800" dirty="0">
                <a:latin typeface="微软雅黑" panose="020B0503020204020204" charset="-122"/>
              </a:rPr>
              <a:t>30</a:t>
            </a:r>
            <a:r>
              <a:rPr lang="zh-CN" altLang="en-US" sz="1800" dirty="0">
                <a:latin typeface="微软雅黑" panose="020B0503020204020204" charset="-122"/>
              </a:rPr>
              <a:t>米高程，失控的有毒气体随空气迅速扩散，导致在短时间内发生大面积灾害。</a:t>
            </a:r>
            <a:r>
              <a:rPr lang="en-US" altLang="zh-CN" sz="1800" b="1" dirty="0">
                <a:solidFill>
                  <a:srgbClr val="FF0000"/>
                </a:solidFill>
                <a:latin typeface="微软雅黑" panose="020B0503020204020204" charset="-122"/>
              </a:rPr>
              <a:t>事故造成243人死亡、4000多人受伤，疏散转移6万多人，9.3万多人受灾。</a:t>
            </a:r>
            <a:endParaRPr lang="en-US" altLang="zh-CN" sz="1800" b="1" dirty="0">
              <a:solidFill>
                <a:srgbClr val="FF0000"/>
              </a:solidFill>
              <a:latin typeface="微软雅黑" panose="020B0503020204020204" charset="-122"/>
            </a:endParaRPr>
          </a:p>
          <a:p>
            <a:pPr marL="0" indent="0">
              <a:buNone/>
            </a:pPr>
            <a:r>
              <a:rPr lang="zh-CN" altLang="en-US" dirty="0"/>
              <a:t>    </a:t>
            </a:r>
            <a:endParaRPr lang="zh-CN" altLang="en-US" dirty="0"/>
          </a:p>
        </p:txBody>
      </p:sp>
      <p:pic>
        <p:nvPicPr>
          <p:cNvPr id="124931" name="图片 131075" descr="C:/Users/Administrator/Desktop/http:/www.people.com.cn/mediafile/200312/26/F2003122608154400000.jpg"/>
          <p:cNvPicPr>
            <a:picLocks noChangeAspect="1"/>
          </p:cNvPicPr>
          <p:nvPr/>
        </p:nvPicPr>
        <p:blipFill>
          <a:blip r:embed="rId1" r:link="rId2"/>
          <a:stretch>
            <a:fillRect/>
          </a:stretch>
        </p:blipFill>
        <p:spPr>
          <a:xfrm>
            <a:off x="7088188" y="1201738"/>
            <a:ext cx="3397250" cy="2549525"/>
          </a:xfrm>
          <a:prstGeom prst="rect">
            <a:avLst/>
          </a:prstGeom>
          <a:noFill/>
          <a:ln w="9525">
            <a:noFill/>
          </a:ln>
        </p:spPr>
      </p:pic>
      <p:pic>
        <p:nvPicPr>
          <p:cNvPr id="124932" name="图片 131076" descr="C:/Users/Administrator/Desktop/http:/www.people.com.cn/mediafile/200312/26/F2003122608230400000.jpg"/>
          <p:cNvPicPr>
            <a:picLocks noChangeAspect="1"/>
          </p:cNvPicPr>
          <p:nvPr/>
        </p:nvPicPr>
        <p:blipFill>
          <a:blip r:embed="rId3" r:link="rId2"/>
          <a:stretch>
            <a:fillRect/>
          </a:stretch>
        </p:blipFill>
        <p:spPr>
          <a:xfrm>
            <a:off x="7088188" y="3957638"/>
            <a:ext cx="3397250" cy="2546350"/>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5953" name="图片 161794" descr="C:/Users/Administrator/Desktop/http:/www.people.com.cn/mediafile/200312/26/F2003122610092500000.jpg"/>
          <p:cNvPicPr>
            <a:picLocks noChangeAspect="1"/>
          </p:cNvPicPr>
          <p:nvPr/>
        </p:nvPicPr>
        <p:blipFill>
          <a:blip r:embed="rId1" r:link="rId2"/>
          <a:stretch>
            <a:fillRect/>
          </a:stretch>
        </p:blipFill>
        <p:spPr>
          <a:xfrm>
            <a:off x="7416800" y="1065213"/>
            <a:ext cx="3254375" cy="2439987"/>
          </a:xfrm>
          <a:prstGeom prst="rect">
            <a:avLst/>
          </a:prstGeom>
          <a:noFill/>
          <a:ln w="9525">
            <a:noFill/>
          </a:ln>
        </p:spPr>
      </p:pic>
      <p:pic>
        <p:nvPicPr>
          <p:cNvPr id="125954" name="图片 161795" descr="C:/Users/Administrator/Desktop/http:/www.people.com.cn/mediafile/200312/26/F2003122610105100000.jpg"/>
          <p:cNvPicPr>
            <a:picLocks noChangeAspect="1"/>
          </p:cNvPicPr>
          <p:nvPr/>
        </p:nvPicPr>
        <p:blipFill>
          <a:blip r:embed="rId3" r:link="rId2"/>
          <a:stretch>
            <a:fillRect/>
          </a:stretch>
        </p:blipFill>
        <p:spPr>
          <a:xfrm>
            <a:off x="7416800" y="3679825"/>
            <a:ext cx="3254375" cy="2443163"/>
          </a:xfrm>
          <a:prstGeom prst="rect">
            <a:avLst/>
          </a:prstGeom>
          <a:noFill/>
          <a:ln w="9525">
            <a:noFill/>
          </a:ln>
        </p:spPr>
      </p:pic>
      <p:sp>
        <p:nvSpPr>
          <p:cNvPr id="125955" name="矩形 161796"/>
          <p:cNvSpPr/>
          <p:nvPr/>
        </p:nvSpPr>
        <p:spPr>
          <a:xfrm>
            <a:off x="623888" y="1065213"/>
            <a:ext cx="6235700" cy="5187950"/>
          </a:xfrm>
          <a:prstGeom prst="rect">
            <a:avLst/>
          </a:prstGeom>
          <a:noFill/>
          <a:ln w="9525">
            <a:noFill/>
          </a:ln>
        </p:spPr>
        <p:txBody>
          <a:bodyPr lIns="59906" tIns="29954" rIns="59906" bIns="29954" anchor="t" anchorCtr="0"/>
          <a:p>
            <a:pPr>
              <a:lnSpc>
                <a:spcPct val="150000"/>
              </a:lnSpc>
              <a:spcBef>
                <a:spcPct val="20000"/>
              </a:spcBef>
              <a:buClr>
                <a:srgbClr val="0595D4"/>
              </a:buClr>
            </a:pPr>
            <a:r>
              <a:rPr lang="en-US" altLang="zh-CN" sz="1800" dirty="0">
                <a:latin typeface="微软雅黑" panose="020B0503020204020204" charset="-122"/>
                <a:ea typeface="微软雅黑" panose="020B0503020204020204" charset="-122"/>
              </a:rPr>
              <a:t>    </a:t>
            </a:r>
            <a:r>
              <a:rPr lang="zh-CN" altLang="en-US" sz="1800" dirty="0">
                <a:latin typeface="微软雅黑" panose="020B0503020204020204" charset="-122"/>
                <a:ea typeface="微软雅黑" panose="020B0503020204020204" charset="-122"/>
              </a:rPr>
              <a:t>四川气田的天然气中普遍含有硫化氢，一般含量为１％到２％，有的甚至高达１６％，此次出事的川东北气矿罗家１６Ｈ井也是如此，井喷时它的硫化氢含量更是惊人，超过正常值的６０００倍以上。</a:t>
            </a:r>
            <a:endParaRPr lang="zh-CN" altLang="en-US" sz="1800" dirty="0">
              <a:latin typeface="微软雅黑" panose="020B0503020204020204" charset="-122"/>
              <a:ea typeface="微软雅黑" panose="020B0503020204020204" charset="-122"/>
            </a:endParaRPr>
          </a:p>
          <a:p>
            <a:pPr>
              <a:lnSpc>
                <a:spcPct val="150000"/>
              </a:lnSpc>
              <a:spcBef>
                <a:spcPct val="20000"/>
              </a:spcBef>
              <a:buClr>
                <a:srgbClr val="0595D4"/>
              </a:buClr>
            </a:pPr>
            <a:r>
              <a:rPr lang="zh-CN" altLang="en-US" sz="1800" dirty="0">
                <a:latin typeface="微软雅黑" panose="020B0503020204020204" charset="-122"/>
                <a:ea typeface="微软雅黑" panose="020B0503020204020204" charset="-122"/>
              </a:rPr>
              <a:t>   硫化氢剧毒，有强烈的刺激作用；能阻碍生物氧化过程，使人体缺氧。当空气中硫化氢浓度较低时主要以腐蚀刺激作用为主。浓度在</a:t>
            </a:r>
            <a:r>
              <a:rPr lang="en-US" altLang="zh-CN" sz="1800" dirty="0">
                <a:latin typeface="微软雅黑" panose="020B0503020204020204" charset="-122"/>
                <a:ea typeface="微软雅黑" panose="020B0503020204020204" charset="-122"/>
              </a:rPr>
              <a:t>0.005-0.01%</a:t>
            </a:r>
            <a:r>
              <a:rPr lang="zh-CN" altLang="en-US" sz="1800" dirty="0">
                <a:latin typeface="微软雅黑" panose="020B0503020204020204" charset="-122"/>
                <a:ea typeface="微软雅黑" panose="020B0503020204020204" charset="-122"/>
              </a:rPr>
              <a:t>，</a:t>
            </a:r>
            <a:r>
              <a:rPr lang="en-US" altLang="zh-CN" sz="1800" dirty="0">
                <a:latin typeface="微软雅黑" panose="020B0503020204020204" charset="-122"/>
                <a:ea typeface="微软雅黑" panose="020B0503020204020204" charset="-122"/>
              </a:rPr>
              <a:t>1-2</a:t>
            </a:r>
            <a:r>
              <a:rPr lang="zh-CN" altLang="en-US" sz="1800" dirty="0">
                <a:latin typeface="微软雅黑" panose="020B0503020204020204" charset="-122"/>
                <a:ea typeface="微软雅黑" panose="020B0503020204020204" charset="-122"/>
              </a:rPr>
              <a:t>小时后出现眼及呼吸道刺激，</a:t>
            </a:r>
            <a:r>
              <a:rPr lang="en-US" altLang="zh-CN" sz="1800" dirty="0">
                <a:latin typeface="微软雅黑" panose="020B0503020204020204" charset="-122"/>
                <a:ea typeface="微软雅黑" panose="020B0503020204020204" charset="-122"/>
              </a:rPr>
              <a:t>0.015-0.02% </a:t>
            </a:r>
            <a:r>
              <a:rPr lang="zh-CN" altLang="en-US" sz="1800" dirty="0">
                <a:latin typeface="微软雅黑" panose="020B0503020204020204" charset="-122"/>
                <a:ea typeface="微软雅黑" panose="020B0503020204020204" charset="-122"/>
              </a:rPr>
              <a:t>能引起人体迅速昏迷或死亡。</a:t>
            </a:r>
            <a:endParaRPr lang="zh-CN" altLang="en-US" sz="1800" dirty="0">
              <a:latin typeface="微软雅黑" panose="020B0503020204020204" charset="-122"/>
              <a:ea typeface="微软雅黑" panose="020B0503020204020204" charset="-122"/>
            </a:endParaRPr>
          </a:p>
          <a:p>
            <a:pPr>
              <a:lnSpc>
                <a:spcPct val="150000"/>
              </a:lnSpc>
              <a:spcBef>
                <a:spcPct val="20000"/>
              </a:spcBef>
              <a:buClr>
                <a:srgbClr val="0595D4"/>
              </a:buClr>
            </a:pPr>
            <a:r>
              <a:rPr lang="zh-CN" altLang="en-US" sz="1800" dirty="0">
                <a:latin typeface="微软雅黑" panose="020B0503020204020204" charset="-122"/>
                <a:ea typeface="微软雅黑" panose="020B0503020204020204" charset="-122"/>
              </a:rPr>
              <a:t>    </a:t>
            </a:r>
            <a:r>
              <a:rPr lang="en-US" altLang="zh-CN" sz="1800" b="1" dirty="0">
                <a:solidFill>
                  <a:srgbClr val="FF0000"/>
                </a:solidFill>
                <a:latin typeface="微软雅黑" panose="020B0503020204020204" charset="-122"/>
                <a:ea typeface="微软雅黑" panose="020B0503020204020204" charset="-122"/>
              </a:rPr>
              <a:t>23</a:t>
            </a:r>
            <a:r>
              <a:rPr lang="zh-CN" altLang="en-US" sz="1800" b="1" dirty="0">
                <a:solidFill>
                  <a:srgbClr val="FF0000"/>
                </a:solidFill>
                <a:latin typeface="微软雅黑" panose="020B0503020204020204" charset="-122"/>
                <a:ea typeface="微软雅黑" panose="020B0503020204020204" charset="-122"/>
              </a:rPr>
              <a:t>日晚井喷事故发生后，时间就是生命，但开县县政府接到钻井队的报告电话已是晚</a:t>
            </a:r>
            <a:r>
              <a:rPr lang="en-US" altLang="zh-CN" sz="1800" b="1" dirty="0">
                <a:solidFill>
                  <a:srgbClr val="FF0000"/>
                </a:solidFill>
                <a:latin typeface="微软雅黑" panose="020B0503020204020204" charset="-122"/>
                <a:ea typeface="微软雅黑" panose="020B0503020204020204" charset="-122"/>
              </a:rPr>
              <a:t>11</a:t>
            </a:r>
            <a:r>
              <a:rPr lang="zh-CN" altLang="en-US" sz="1800" b="1" dirty="0">
                <a:solidFill>
                  <a:srgbClr val="FF0000"/>
                </a:solidFill>
                <a:latin typeface="微软雅黑" panose="020B0503020204020204" charset="-122"/>
                <a:ea typeface="微软雅黑" panose="020B0503020204020204" charset="-122"/>
              </a:rPr>
              <a:t>时</a:t>
            </a:r>
            <a:r>
              <a:rPr lang="en-US" altLang="zh-CN" sz="1800" b="1" dirty="0">
                <a:solidFill>
                  <a:srgbClr val="FF0000"/>
                </a:solidFill>
                <a:latin typeface="微软雅黑" panose="020B0503020204020204" charset="-122"/>
                <a:ea typeface="微软雅黑" panose="020B0503020204020204" charset="-122"/>
              </a:rPr>
              <a:t>25</a:t>
            </a:r>
            <a:r>
              <a:rPr lang="zh-CN" altLang="en-US" sz="1800" b="1" dirty="0">
                <a:solidFill>
                  <a:srgbClr val="FF0000"/>
                </a:solidFill>
                <a:latin typeface="微软雅黑" panose="020B0503020204020204" charset="-122"/>
                <a:ea typeface="微软雅黑" panose="020B0503020204020204" charset="-122"/>
              </a:rPr>
              <a:t>分左右，离井喷时间已过了</a:t>
            </a:r>
            <a:r>
              <a:rPr lang="en-US" altLang="zh-CN" sz="1800" b="1" dirty="0">
                <a:solidFill>
                  <a:srgbClr val="FF0000"/>
                </a:solidFill>
                <a:latin typeface="微软雅黑" panose="020B0503020204020204" charset="-122"/>
                <a:ea typeface="微软雅黑" panose="020B0503020204020204" charset="-122"/>
              </a:rPr>
              <a:t>1</a:t>
            </a:r>
            <a:r>
              <a:rPr lang="zh-CN" altLang="en-US" sz="1800" b="1" dirty="0">
                <a:solidFill>
                  <a:srgbClr val="FF0000"/>
                </a:solidFill>
                <a:latin typeface="微软雅黑" panose="020B0503020204020204" charset="-122"/>
                <a:ea typeface="微软雅黑" panose="020B0503020204020204" charset="-122"/>
              </a:rPr>
              <a:t>个半小时，而受害最深的高桥镇却一直没有接到钻井队的电话。</a:t>
            </a:r>
            <a:endParaRPr lang="zh-CN" altLang="en-US" sz="1800" b="1" dirty="0">
              <a:solidFill>
                <a:srgbClr val="FF0000"/>
              </a:solidFill>
              <a:latin typeface="微软雅黑" panose="020B0503020204020204" charset="-122"/>
              <a:ea typeface="微软雅黑" panose="020B0503020204020204" charset="-122"/>
            </a:endParaRPr>
          </a:p>
        </p:txBody>
      </p:sp>
      <p:sp>
        <p:nvSpPr>
          <p:cNvPr id="161798" name="矩形 161797"/>
          <p:cNvSpPr/>
          <p:nvPr/>
        </p:nvSpPr>
        <p:spPr>
          <a:xfrm>
            <a:off x="833438" y="58738"/>
            <a:ext cx="5151438" cy="519113"/>
          </a:xfrm>
          <a:prstGeom prst="rect">
            <a:avLst/>
          </a:prstGeom>
          <a:noFill/>
          <a:ln w="9525">
            <a:noFill/>
          </a:ln>
        </p:spPr>
        <p:txBody>
          <a:bodyPr lIns="59906" tIns="29954" rIns="59906" bIns="29954" anchor="ctr"/>
          <a:lstStyle>
            <a:lvl1pPr marL="0" lvl="0" indent="0" algn="l" defTabSz="913130" rtl="0" eaLnBrk="1" fontAlgn="base" latinLnBrk="0" hangingPunct="1">
              <a:lnSpc>
                <a:spcPct val="100000"/>
              </a:lnSpc>
              <a:spcBef>
                <a:spcPct val="0"/>
              </a:spcBef>
              <a:spcAft>
                <a:spcPct val="0"/>
              </a:spcAft>
              <a:buNone/>
              <a:defRPr sz="4800" u="none" kern="1200" baseline="0">
                <a:solidFill>
                  <a:srgbClr val="5B161B"/>
                </a:solidFill>
                <a:latin typeface="Arial" panose="020B0604020202020204" pitchFamily="34" charset="0"/>
                <a:ea typeface="黑体" panose="02010609060101010101" pitchFamily="2" charset="-122"/>
              </a:defRPr>
            </a:lvl1pPr>
          </a:lstStyle>
          <a:p>
            <a:pPr lvl="0" fontAlgn="base"/>
            <a:r>
              <a:rPr lang="zh-CN" altLang="en-US" sz="2885" strike="noStrike" noProof="1" dirty="0">
                <a:latin typeface="微软雅黑" panose="020B0503020204020204" charset="-122"/>
                <a:ea typeface="微软雅黑" panose="020B0503020204020204" charset="-122"/>
                <a:cs typeface="微软雅黑" panose="020B0503020204020204" charset="-122"/>
              </a:rPr>
              <a:t>中石油“</a:t>
            </a:r>
            <a:r>
              <a:rPr lang="en-US" altLang="zh-CN" sz="2885" strike="noStrike" noProof="1" dirty="0">
                <a:latin typeface="微软雅黑" panose="020B0503020204020204" charset="-122"/>
                <a:ea typeface="微软雅黑" panose="020B0503020204020204" charset="-122"/>
                <a:cs typeface="微软雅黑" panose="020B0503020204020204" charset="-122"/>
              </a:rPr>
              <a:t>12.23”</a:t>
            </a:r>
            <a:r>
              <a:rPr lang="zh-CN" altLang="en-US" sz="2885" strike="noStrike" noProof="1" dirty="0">
                <a:latin typeface="微软雅黑" panose="020B0503020204020204" charset="-122"/>
                <a:ea typeface="微软雅黑" panose="020B0503020204020204" charset="-122"/>
                <a:cs typeface="微软雅黑" panose="020B0503020204020204" charset="-122"/>
              </a:rPr>
              <a:t>特大井喷事故</a:t>
            </a:r>
            <a:endParaRPr lang="zh-CN" altLang="en-US" sz="2885" strike="noStrike" noProof="1"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7" name="文本占位符 162818"/>
          <p:cNvSpPr>
            <a:spLocks noGrp="1"/>
          </p:cNvSpPr>
          <p:nvPr>
            <p:ph type="body" idx="4294967295"/>
          </p:nvPr>
        </p:nvSpPr>
        <p:spPr>
          <a:xfrm>
            <a:off x="773113" y="1236663"/>
            <a:ext cx="10739437" cy="4576762"/>
          </a:xfrm>
          <a:prstGeom prst="rect">
            <a:avLst/>
          </a:prstGeom>
          <a:noFill/>
          <a:ln w="9525">
            <a:noFill/>
          </a:ln>
        </p:spPr>
        <p:txBody>
          <a:bodyPr lIns="59906" tIns="29954" rIns="59906" bIns="29954" anchor="t" anchorCtr="0"/>
          <a:p>
            <a:pPr marL="0" indent="0">
              <a:buNone/>
            </a:pPr>
            <a:r>
              <a:rPr lang="en-US" altLang="zh-CN" sz="1800" b="1" dirty="0">
                <a:solidFill>
                  <a:srgbClr val="FF0000"/>
                </a:solidFill>
                <a:latin typeface="微软雅黑" panose="020B0503020204020204" charset="-122"/>
              </a:rPr>
              <a:t>2004</a:t>
            </a:r>
            <a:r>
              <a:rPr lang="zh-CN" altLang="en-US" sz="1800" b="1" dirty="0">
                <a:solidFill>
                  <a:srgbClr val="FF0000"/>
                </a:solidFill>
                <a:latin typeface="微软雅黑" panose="020B0503020204020204" charset="-122"/>
              </a:rPr>
              <a:t>年</a:t>
            </a:r>
            <a:r>
              <a:rPr lang="en-US" altLang="zh-CN" sz="1800" b="1" dirty="0">
                <a:solidFill>
                  <a:srgbClr val="FF0000"/>
                </a:solidFill>
                <a:latin typeface="微软雅黑" panose="020B0503020204020204" charset="-122"/>
              </a:rPr>
              <a:t>1</a:t>
            </a:r>
            <a:r>
              <a:rPr lang="zh-CN" altLang="en-US" sz="1800" b="1" dirty="0">
                <a:solidFill>
                  <a:srgbClr val="FF0000"/>
                </a:solidFill>
                <a:latin typeface="微软雅黑" panose="020B0503020204020204" charset="-122"/>
              </a:rPr>
              <a:t>月</a:t>
            </a:r>
            <a:r>
              <a:rPr lang="en-US" altLang="zh-CN" sz="1800" b="1" dirty="0">
                <a:solidFill>
                  <a:srgbClr val="FF0000"/>
                </a:solidFill>
                <a:latin typeface="微软雅黑" panose="020B0503020204020204" charset="-122"/>
              </a:rPr>
              <a:t>2</a:t>
            </a:r>
            <a:r>
              <a:rPr lang="zh-CN" altLang="en-US" sz="1800" b="1" dirty="0">
                <a:solidFill>
                  <a:srgbClr val="FF0000"/>
                </a:solidFill>
                <a:latin typeface="微软雅黑" panose="020B0503020204020204" charset="-122"/>
              </a:rPr>
              <a:t>日，国务院调查组认定这次事故是一起重大责任事故。</a:t>
            </a:r>
            <a:endParaRPr lang="zh-CN" altLang="en-US"/>
          </a:p>
          <a:p>
            <a:pPr marL="0" indent="0">
              <a:buNone/>
            </a:pPr>
            <a:r>
              <a:rPr lang="zh-CN" altLang="en-US" dirty="0"/>
              <a:t>查明的事故原因有：</a:t>
            </a:r>
            <a:endParaRPr lang="zh-CN" altLang="en-US"/>
          </a:p>
          <a:p>
            <a:pPr marL="0" indent="0">
              <a:buNone/>
            </a:pPr>
            <a:r>
              <a:rPr lang="en-US" altLang="zh-CN" dirty="0"/>
              <a:t>1</a:t>
            </a:r>
            <a:r>
              <a:rPr lang="zh-CN" altLang="en-US" dirty="0"/>
              <a:t>、有关人员对罗家</a:t>
            </a:r>
            <a:r>
              <a:rPr lang="en-US" altLang="zh-CN" dirty="0"/>
              <a:t>16</a:t>
            </a:r>
            <a:r>
              <a:rPr lang="zh-CN" altLang="en-US" dirty="0"/>
              <a:t>Ｈ井的特高出气量估计不足； </a:t>
            </a:r>
            <a:endParaRPr lang="zh-CN" altLang="en-US" dirty="0"/>
          </a:p>
          <a:p>
            <a:pPr marL="0" indent="0">
              <a:buNone/>
            </a:pPr>
            <a:r>
              <a:rPr lang="en-US" altLang="zh-CN" dirty="0"/>
              <a:t>2</a:t>
            </a:r>
            <a:r>
              <a:rPr lang="zh-CN" altLang="en-US" dirty="0"/>
              <a:t>、高含硫高产天然气水平井的钻井工艺不成熟； </a:t>
            </a:r>
            <a:endParaRPr lang="zh-CN" altLang="en-US" dirty="0"/>
          </a:p>
          <a:p>
            <a:pPr marL="0" indent="0">
              <a:buNone/>
            </a:pPr>
            <a:r>
              <a:rPr lang="en-US" altLang="zh-CN" dirty="0"/>
              <a:t>3</a:t>
            </a:r>
            <a:r>
              <a:rPr lang="zh-CN" altLang="en-US" dirty="0"/>
              <a:t>、在起钻前，钻井液循环时间严重不够； </a:t>
            </a:r>
            <a:endParaRPr lang="zh-CN" altLang="en-US" dirty="0"/>
          </a:p>
          <a:p>
            <a:pPr marL="0" indent="0">
              <a:buNone/>
            </a:pPr>
            <a:r>
              <a:rPr lang="en-US" altLang="zh-CN" dirty="0"/>
              <a:t>4</a:t>
            </a:r>
            <a:r>
              <a:rPr lang="zh-CN" altLang="en-US" dirty="0"/>
              <a:t>、在起钻过程中，违章操作，钻井液灌注不符合规定； </a:t>
            </a:r>
            <a:endParaRPr lang="zh-CN" altLang="en-US" dirty="0"/>
          </a:p>
          <a:p>
            <a:pPr marL="0" indent="0">
              <a:buNone/>
            </a:pPr>
            <a:r>
              <a:rPr lang="en-US" altLang="zh-CN" dirty="0"/>
              <a:t>5</a:t>
            </a:r>
            <a:r>
              <a:rPr lang="zh-CN" altLang="en-US" dirty="0"/>
              <a:t>、未能及时发现溢流征兆，这些都是导致井喷的主要因素； </a:t>
            </a:r>
            <a:endParaRPr lang="zh-CN" altLang="en-US" dirty="0"/>
          </a:p>
          <a:p>
            <a:pPr marL="0" indent="0">
              <a:buNone/>
            </a:pPr>
            <a:r>
              <a:rPr lang="en-US" altLang="zh-CN" dirty="0"/>
              <a:t>6</a:t>
            </a:r>
            <a:r>
              <a:rPr lang="zh-CN" altLang="en-US" dirty="0"/>
              <a:t>、有关人员违章卸掉钻柱上的回压阀，是导致井喷失控的直接原因； </a:t>
            </a:r>
            <a:endParaRPr lang="zh-CN" altLang="en-US" dirty="0"/>
          </a:p>
          <a:p>
            <a:pPr marL="0" indent="0">
              <a:buNone/>
            </a:pPr>
            <a:r>
              <a:rPr lang="en-US" altLang="zh-CN" dirty="0"/>
              <a:t>7</a:t>
            </a:r>
            <a:r>
              <a:rPr lang="zh-CN" altLang="en-US" dirty="0"/>
              <a:t>、没有及时采取放喷管线点火措施，大量含有高浓度硫化氢的天然气喷出扩散，周围群众疏散不及时，导致大量人员中毒伤亡。 </a:t>
            </a:r>
            <a:endParaRPr lang="zh-CN" altLang="en-US" dirty="0"/>
          </a:p>
        </p:txBody>
      </p:sp>
      <p:sp>
        <p:nvSpPr>
          <p:cNvPr id="162820" name="矩形 162819"/>
          <p:cNvSpPr/>
          <p:nvPr/>
        </p:nvSpPr>
        <p:spPr>
          <a:xfrm>
            <a:off x="773113" y="41275"/>
            <a:ext cx="6051550" cy="519113"/>
          </a:xfrm>
          <a:prstGeom prst="rect">
            <a:avLst/>
          </a:prstGeom>
          <a:noFill/>
          <a:ln w="9525">
            <a:noFill/>
          </a:ln>
        </p:spPr>
        <p:txBody>
          <a:bodyPr lIns="59906" tIns="29954" rIns="59906" bIns="29954" anchor="ctr"/>
          <a:lstStyle>
            <a:lvl1pPr marL="0" lvl="0" indent="0" algn="l" defTabSz="913130" rtl="0" eaLnBrk="1" fontAlgn="base" latinLnBrk="0" hangingPunct="1">
              <a:lnSpc>
                <a:spcPct val="100000"/>
              </a:lnSpc>
              <a:spcBef>
                <a:spcPct val="0"/>
              </a:spcBef>
              <a:spcAft>
                <a:spcPct val="0"/>
              </a:spcAft>
              <a:buNone/>
              <a:defRPr sz="4800" u="none" kern="1200" baseline="0">
                <a:solidFill>
                  <a:srgbClr val="5B161B"/>
                </a:solidFill>
                <a:latin typeface="Arial" panose="020B0604020202020204" pitchFamily="34" charset="0"/>
                <a:ea typeface="黑体" panose="02010609060101010101" pitchFamily="2" charset="-122"/>
              </a:defRPr>
            </a:lvl1pPr>
          </a:lstStyle>
          <a:p>
            <a:pPr lvl="0" fontAlgn="base"/>
            <a:r>
              <a:rPr lang="zh-CN" altLang="en-US" sz="2885" strike="noStrike" noProof="1" dirty="0">
                <a:latin typeface="微软雅黑" panose="020B0503020204020204" charset="-122"/>
                <a:ea typeface="微软雅黑" panose="020B0503020204020204" charset="-122"/>
                <a:cs typeface="微软雅黑" panose="020B0503020204020204" charset="-122"/>
              </a:rPr>
              <a:t>中石油“</a:t>
            </a:r>
            <a:r>
              <a:rPr lang="en-US" altLang="zh-CN" sz="2885" strike="noStrike" noProof="1" dirty="0">
                <a:latin typeface="微软雅黑" panose="020B0503020204020204" charset="-122"/>
                <a:ea typeface="微软雅黑" panose="020B0503020204020204" charset="-122"/>
                <a:cs typeface="微软雅黑" panose="020B0503020204020204" charset="-122"/>
              </a:rPr>
              <a:t>12.23”</a:t>
            </a:r>
            <a:r>
              <a:rPr lang="zh-CN" altLang="en-US" sz="2885" strike="noStrike" noProof="1" dirty="0">
                <a:latin typeface="微软雅黑" panose="020B0503020204020204" charset="-122"/>
                <a:ea typeface="微软雅黑" panose="020B0503020204020204" charset="-122"/>
                <a:cs typeface="微软雅黑" panose="020B0503020204020204" charset="-122"/>
              </a:rPr>
              <a:t>特大井喷事故原因</a:t>
            </a:r>
            <a:endParaRPr lang="zh-CN" altLang="en-US" sz="2885" strike="noStrike" noProof="1"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矩形 60417"/>
          <p:cNvSpPr/>
          <p:nvPr/>
        </p:nvSpPr>
        <p:spPr>
          <a:xfrm>
            <a:off x="744538" y="63500"/>
            <a:ext cx="3962400" cy="534988"/>
          </a:xfrm>
          <a:prstGeom prst="rect">
            <a:avLst/>
          </a:prstGeom>
          <a:noFill/>
          <a:ln w="9525">
            <a:noFill/>
          </a:ln>
        </p:spPr>
        <p:txBody>
          <a:bodyPr lIns="91434" tIns="45716" rIns="91434" bIns="45716">
            <a:spAutoFit/>
          </a:bodyPr>
          <a:p>
            <a:pPr algn="ctr" defTabSz="1395730" fontAlgn="base"/>
            <a:r>
              <a:rPr lang="zh-CN" altLang="en-US" sz="2885" strike="noStrike" noProof="1" dirty="0">
                <a:solidFill>
                  <a:srgbClr val="5B161B"/>
                </a:solidFill>
                <a:latin typeface="微软雅黑" panose="020B0503020204020204" charset="-122"/>
                <a:ea typeface="微软雅黑" panose="020B0503020204020204" charset="-122"/>
                <a:cs typeface="微软雅黑" panose="020B0503020204020204" charset="-122"/>
              </a:rPr>
              <a:t>事故问责的主要依据</a:t>
            </a:r>
            <a:endParaRPr lang="zh-CN" altLang="en-US" sz="2885" strike="noStrike" noProof="1" dirty="0">
              <a:solidFill>
                <a:srgbClr val="5B161B"/>
              </a:solidFill>
              <a:latin typeface="微软雅黑" panose="020B0503020204020204" charset="-122"/>
              <a:ea typeface="微软雅黑" panose="020B0503020204020204" charset="-122"/>
              <a:cs typeface="微软雅黑" panose="020B0503020204020204" charset="-122"/>
            </a:endParaRPr>
          </a:p>
        </p:txBody>
      </p:sp>
      <p:grpSp>
        <p:nvGrpSpPr>
          <p:cNvPr id="128002" name="组合 1"/>
          <p:cNvGrpSpPr/>
          <p:nvPr/>
        </p:nvGrpSpPr>
        <p:grpSpPr>
          <a:xfrm>
            <a:off x="965200" y="971550"/>
            <a:ext cx="10766425" cy="5243513"/>
            <a:chOff x="2763" y="1983"/>
            <a:chExt cx="13665" cy="8256"/>
          </a:xfrm>
        </p:grpSpPr>
        <p:sp>
          <p:nvSpPr>
            <p:cNvPr id="60419" name="矩形 60418"/>
            <p:cNvSpPr/>
            <p:nvPr/>
          </p:nvSpPr>
          <p:spPr>
            <a:xfrm>
              <a:off x="2988" y="4435"/>
              <a:ext cx="13440" cy="5804"/>
            </a:xfrm>
            <a:prstGeom prst="rect">
              <a:avLst/>
            </a:prstGeom>
            <a:noFill/>
            <a:ln w="9525">
              <a:noFill/>
            </a:ln>
          </p:spPr>
          <p:txBody>
            <a:bodyPr lIns="91434" tIns="45716" rIns="91434" bIns="45716">
              <a:spAutoFit/>
            </a:bodyPr>
            <a:p>
              <a:pPr marL="736600" indent="-736600" defTabSz="1395730" fontAlgn="base">
                <a:spcBef>
                  <a:spcPct val="50000"/>
                </a:spcBef>
                <a:buClr>
                  <a:srgbClr val="0000FF"/>
                </a:buClr>
                <a:buFont typeface="Wingdings" panose="05000000000000000000" pitchFamily="2" charset="2"/>
                <a:buChar char="v"/>
              </a:pPr>
              <a:r>
                <a:rPr lang="zh-CN" altLang="en-US" sz="2360" b="1" strike="noStrike" noProof="1" dirty="0">
                  <a:solidFill>
                    <a:srgbClr val="0000FF"/>
                  </a:solidFill>
                  <a:latin typeface="微软雅黑" panose="020B0503020204020204" charset="-122"/>
                  <a:ea typeface="微软雅黑" panose="020B0503020204020204" charset="-122"/>
                  <a:cs typeface="微软雅黑" panose="020B0503020204020204" charset="-122"/>
                </a:rPr>
                <a:t>重大责任事故罪</a:t>
              </a:r>
              <a:endParaRPr lang="zh-CN" altLang="en-US" sz="2360" b="1" strike="noStrike" noProof="1" dirty="0">
                <a:solidFill>
                  <a:srgbClr val="0000FF"/>
                </a:solidFill>
                <a:latin typeface="微软雅黑" panose="020B0503020204020204" charset="-122"/>
                <a:ea typeface="微软雅黑" panose="020B0503020204020204" charset="-122"/>
                <a:cs typeface="微软雅黑" panose="020B0503020204020204" charset="-122"/>
              </a:endParaRPr>
            </a:p>
            <a:p>
              <a:pPr marL="736600" indent="-736600" defTabSz="1395730" fontAlgn="base">
                <a:spcBef>
                  <a:spcPct val="50000"/>
                </a:spcBef>
                <a:buClr>
                  <a:srgbClr val="0000FF"/>
                </a:buClr>
                <a:buFont typeface="Wingdings" panose="05000000000000000000" pitchFamily="2" charset="2"/>
                <a:buChar char="v"/>
              </a:pPr>
              <a:r>
                <a:rPr lang="en-US" altLang="zh-CN" sz="1835" b="1" strike="noStrike" noProof="1">
                  <a:latin typeface="微软雅黑" panose="020B0503020204020204" charset="-122"/>
                  <a:ea typeface="微软雅黑" panose="020B0503020204020204" charset="-122"/>
                  <a:cs typeface="微软雅黑" panose="020B0503020204020204" charset="-122"/>
                </a:rPr>
                <a:t>——</a:t>
              </a:r>
              <a:r>
                <a:rPr lang="zh-CN" altLang="en-US" sz="1835" b="1" strike="noStrike" noProof="1" dirty="0">
                  <a:latin typeface="微软雅黑" panose="020B0503020204020204" charset="-122"/>
                  <a:ea typeface="微软雅黑" panose="020B0503020204020204" charset="-122"/>
                  <a:cs typeface="微软雅黑" panose="020B0503020204020204" charset="-122"/>
                </a:rPr>
                <a:t>工厂、矿山、林场、建筑企业或者其他企业、事业单位的职工，由于不服管理、违反规章制度，或者强令工人违章冒险作业，因而发生伤亡事故或者造成其他严重后果的，处</a:t>
              </a:r>
              <a:r>
                <a:rPr lang="en-US" altLang="zh-CN" sz="1835" b="1" strike="noStrike" noProof="1" dirty="0">
                  <a:latin typeface="微软雅黑" panose="020B0503020204020204" charset="-122"/>
                  <a:ea typeface="微软雅黑" panose="020B0503020204020204" charset="-122"/>
                  <a:cs typeface="微软雅黑" panose="020B0503020204020204" charset="-122"/>
                </a:rPr>
                <a:t>3</a:t>
              </a:r>
              <a:r>
                <a:rPr lang="zh-CN" altLang="en-US" sz="1835" b="1" strike="noStrike" noProof="1" dirty="0">
                  <a:latin typeface="微软雅黑" panose="020B0503020204020204" charset="-122"/>
                  <a:ea typeface="微软雅黑" panose="020B0503020204020204" charset="-122"/>
                  <a:cs typeface="微软雅黑" panose="020B0503020204020204" charset="-122"/>
                </a:rPr>
                <a:t>年以下有期徒刑或者拘役；情节特别恶劣的，处</a:t>
              </a:r>
              <a:r>
                <a:rPr lang="en-US" altLang="zh-CN" sz="1835" b="1" strike="noStrike" noProof="1" dirty="0">
                  <a:latin typeface="微软雅黑" panose="020B0503020204020204" charset="-122"/>
                  <a:ea typeface="微软雅黑" panose="020B0503020204020204" charset="-122"/>
                  <a:cs typeface="微软雅黑" panose="020B0503020204020204" charset="-122"/>
                </a:rPr>
                <a:t>3</a:t>
              </a:r>
              <a:r>
                <a:rPr lang="zh-CN" altLang="en-US" sz="1835" b="1" strike="noStrike" noProof="1" dirty="0">
                  <a:latin typeface="微软雅黑" panose="020B0503020204020204" charset="-122"/>
                  <a:ea typeface="微软雅黑" panose="020B0503020204020204" charset="-122"/>
                  <a:cs typeface="微软雅黑" panose="020B0503020204020204" charset="-122"/>
                </a:rPr>
                <a:t>年以上</a:t>
              </a:r>
              <a:r>
                <a:rPr lang="en-US" altLang="zh-CN" sz="1835" b="1" strike="noStrike" noProof="1" dirty="0">
                  <a:latin typeface="微软雅黑" panose="020B0503020204020204" charset="-122"/>
                  <a:ea typeface="微软雅黑" panose="020B0503020204020204" charset="-122"/>
                  <a:cs typeface="微软雅黑" panose="020B0503020204020204" charset="-122"/>
                </a:rPr>
                <a:t>7</a:t>
              </a:r>
              <a:r>
                <a:rPr lang="zh-CN" altLang="en-US" sz="1835" b="1" strike="noStrike" noProof="1" dirty="0">
                  <a:latin typeface="微软雅黑" panose="020B0503020204020204" charset="-122"/>
                  <a:ea typeface="微软雅黑" panose="020B0503020204020204" charset="-122"/>
                  <a:cs typeface="微软雅黑" panose="020B0503020204020204" charset="-122"/>
                </a:rPr>
                <a:t>年以下有期徒刑。</a:t>
              </a:r>
              <a:endParaRPr lang="zh-CN" altLang="en-US" sz="1835" b="1" strike="noStrike" noProof="1" dirty="0">
                <a:latin typeface="微软雅黑" panose="020B0503020204020204" charset="-122"/>
                <a:ea typeface="微软雅黑" panose="020B0503020204020204" charset="-122"/>
                <a:cs typeface="微软雅黑" panose="020B0503020204020204" charset="-122"/>
              </a:endParaRPr>
            </a:p>
            <a:p>
              <a:pPr marL="736600" indent="-736600" defTabSz="1395730" fontAlgn="base">
                <a:spcBef>
                  <a:spcPct val="20000"/>
                </a:spcBef>
                <a:buClr>
                  <a:srgbClr val="0000FF"/>
                </a:buClr>
                <a:buFont typeface="Wingdings" panose="05000000000000000000" pitchFamily="2" charset="2"/>
                <a:buChar char="v"/>
              </a:pPr>
              <a:r>
                <a:rPr lang="zh-CN" altLang="en-US" sz="2360" b="1" strike="noStrike" noProof="1" dirty="0">
                  <a:solidFill>
                    <a:srgbClr val="0000FF"/>
                  </a:solidFill>
                  <a:latin typeface="微软雅黑" panose="020B0503020204020204" charset="-122"/>
                  <a:ea typeface="微软雅黑" panose="020B0503020204020204" charset="-122"/>
                  <a:cs typeface="微软雅黑" panose="020B0503020204020204" charset="-122"/>
                </a:rPr>
                <a:t>玩忽职守罪</a:t>
              </a:r>
              <a:endParaRPr lang="en-US" altLang="zh-CN" sz="2360" b="1" strike="noStrike" noProof="1">
                <a:solidFill>
                  <a:srgbClr val="0000FF"/>
                </a:solidFill>
                <a:latin typeface="微软雅黑" panose="020B0503020204020204" charset="-122"/>
                <a:ea typeface="微软雅黑" panose="020B0503020204020204" charset="-122"/>
                <a:cs typeface="微软雅黑" panose="020B0503020204020204" charset="-122"/>
              </a:endParaRPr>
            </a:p>
            <a:p>
              <a:pPr marL="736600" indent="-736600" defTabSz="1395730" fontAlgn="base">
                <a:spcBef>
                  <a:spcPct val="20000"/>
                </a:spcBef>
                <a:buFont typeface="Wingdings" panose="05000000000000000000" pitchFamily="2" charset="2"/>
              </a:pPr>
              <a:r>
                <a:rPr lang="en-US" altLang="zh-CN" sz="1835" b="1" strike="noStrike" noProof="1">
                  <a:latin typeface="微软雅黑" panose="020B0503020204020204" charset="-122"/>
                  <a:ea typeface="微软雅黑" panose="020B0503020204020204" charset="-122"/>
                  <a:cs typeface="微软雅黑" panose="020B0503020204020204" charset="-122"/>
                </a:rPr>
                <a:t>——</a:t>
              </a:r>
              <a:r>
                <a:rPr lang="en-US" altLang="zh-CN" sz="1835" b="1" strike="noStrike" noProof="1" dirty="0">
                  <a:latin typeface="微软雅黑" panose="020B0503020204020204" charset="-122"/>
                  <a:ea typeface="微软雅黑" panose="020B0503020204020204" charset="-122"/>
                  <a:cs typeface="微软雅黑" panose="020B0503020204020204" charset="-122"/>
                </a:rPr>
                <a:t> </a:t>
              </a:r>
              <a:r>
                <a:rPr lang="zh-CN" altLang="en-US" sz="1835" b="1" strike="noStrike" noProof="1" dirty="0">
                  <a:latin typeface="微软雅黑" panose="020B0503020204020204" charset="-122"/>
                  <a:ea typeface="微软雅黑" panose="020B0503020204020204" charset="-122"/>
                  <a:cs typeface="微软雅黑" panose="020B0503020204020204" charset="-122"/>
                </a:rPr>
                <a:t>国家机关工作人员滥用职权或者玩忽职守，致使公共财产、国家和人民利益遭受重大损失的，处</a:t>
              </a:r>
              <a:r>
                <a:rPr lang="en-US" altLang="zh-CN" sz="1835" b="1" strike="noStrike" noProof="1" dirty="0">
                  <a:latin typeface="微软雅黑" panose="020B0503020204020204" charset="-122"/>
                  <a:ea typeface="微软雅黑" panose="020B0503020204020204" charset="-122"/>
                  <a:cs typeface="微软雅黑" panose="020B0503020204020204" charset="-122"/>
                </a:rPr>
                <a:t>3</a:t>
              </a:r>
              <a:r>
                <a:rPr lang="zh-CN" altLang="en-US" sz="1835" b="1" strike="noStrike" noProof="1" dirty="0">
                  <a:latin typeface="微软雅黑" panose="020B0503020204020204" charset="-122"/>
                  <a:ea typeface="微软雅黑" panose="020B0503020204020204" charset="-122"/>
                  <a:cs typeface="微软雅黑" panose="020B0503020204020204" charset="-122"/>
                </a:rPr>
                <a:t>年以下有期徒刑或者拘役；情节特别恶劣的，处</a:t>
              </a:r>
              <a:r>
                <a:rPr lang="en-US" altLang="zh-CN" sz="1835" b="1" strike="noStrike" noProof="1" dirty="0">
                  <a:latin typeface="微软雅黑" panose="020B0503020204020204" charset="-122"/>
                  <a:ea typeface="微软雅黑" panose="020B0503020204020204" charset="-122"/>
                  <a:cs typeface="微软雅黑" panose="020B0503020204020204" charset="-122"/>
                </a:rPr>
                <a:t>3</a:t>
              </a:r>
              <a:r>
                <a:rPr lang="zh-CN" altLang="en-US" sz="1835" b="1" strike="noStrike" noProof="1" dirty="0">
                  <a:latin typeface="微软雅黑" panose="020B0503020204020204" charset="-122"/>
                  <a:ea typeface="微软雅黑" panose="020B0503020204020204" charset="-122"/>
                  <a:cs typeface="微软雅黑" panose="020B0503020204020204" charset="-122"/>
                </a:rPr>
                <a:t>年以上</a:t>
              </a:r>
              <a:r>
                <a:rPr lang="en-US" altLang="zh-CN" sz="1835" b="1" strike="noStrike" noProof="1" dirty="0">
                  <a:latin typeface="微软雅黑" panose="020B0503020204020204" charset="-122"/>
                  <a:ea typeface="微软雅黑" panose="020B0503020204020204" charset="-122"/>
                  <a:cs typeface="微软雅黑" panose="020B0503020204020204" charset="-122"/>
                </a:rPr>
                <a:t>7</a:t>
              </a:r>
              <a:r>
                <a:rPr lang="zh-CN" altLang="en-US" sz="1835" b="1" strike="noStrike" noProof="1" dirty="0">
                  <a:latin typeface="微软雅黑" panose="020B0503020204020204" charset="-122"/>
                  <a:ea typeface="微软雅黑" panose="020B0503020204020204" charset="-122"/>
                  <a:cs typeface="微软雅黑" panose="020B0503020204020204" charset="-122"/>
                </a:rPr>
                <a:t>年以下有期徒刑。本法另有规定的，依照规定执行。</a:t>
              </a:r>
              <a:endParaRPr lang="zh-CN" altLang="en-US" sz="1835" b="1" strike="noStrike" noProof="1" dirty="0">
                <a:solidFill>
                  <a:srgbClr val="0000FF"/>
                </a:solidFill>
                <a:latin typeface="微软雅黑" panose="020B0503020204020204" charset="-122"/>
                <a:ea typeface="微软雅黑" panose="020B0503020204020204" charset="-122"/>
                <a:cs typeface="微软雅黑" panose="020B0503020204020204" charset="-122"/>
              </a:endParaRPr>
            </a:p>
            <a:p>
              <a:pPr marL="736600" indent="-736600" defTabSz="1395730" fontAlgn="base">
                <a:spcBef>
                  <a:spcPct val="20000"/>
                </a:spcBef>
                <a:buClr>
                  <a:srgbClr val="0000FF"/>
                </a:buClr>
                <a:buFont typeface="Wingdings" panose="05000000000000000000" pitchFamily="2" charset="2"/>
                <a:buChar char="v"/>
              </a:pPr>
              <a:r>
                <a:rPr lang="zh-CN" altLang="en-US" sz="2360" b="1" strike="noStrike" noProof="1" dirty="0">
                  <a:solidFill>
                    <a:srgbClr val="0000FF"/>
                  </a:solidFill>
                  <a:latin typeface="微软雅黑" panose="020B0503020204020204" charset="-122"/>
                  <a:ea typeface="微软雅黑" panose="020B0503020204020204" charset="-122"/>
                  <a:cs typeface="微软雅黑" panose="020B0503020204020204" charset="-122"/>
                </a:rPr>
                <a:t>重大劳动安全事故罪、工程重大事故罪、消防责任事故罪</a:t>
              </a:r>
              <a:endParaRPr lang="zh-CN" altLang="en-US" sz="2360" b="1" strike="noStrike" noProof="1" dirty="0">
                <a:solidFill>
                  <a:srgbClr val="0000FF"/>
                </a:solidFill>
                <a:latin typeface="微软雅黑" panose="020B0503020204020204" charset="-122"/>
                <a:ea typeface="微软雅黑" panose="020B0503020204020204" charset="-122"/>
                <a:cs typeface="微软雅黑" panose="020B0503020204020204" charset="-122"/>
              </a:endParaRPr>
            </a:p>
            <a:p>
              <a:pPr marL="736600" indent="-736600" defTabSz="1395730" fontAlgn="base">
                <a:spcBef>
                  <a:spcPct val="50000"/>
                </a:spcBef>
                <a:buClr>
                  <a:srgbClr val="0000FF"/>
                </a:buClr>
                <a:buFont typeface="Wingdings" panose="05000000000000000000" pitchFamily="2" charset="2"/>
                <a:buChar char="v"/>
              </a:pPr>
              <a:r>
                <a:rPr lang="en-US" altLang="zh-CN" sz="2030" b="1" strike="noStrike" noProof="1">
                  <a:latin typeface="微软雅黑" panose="020B0503020204020204" charset="-122"/>
                  <a:ea typeface="微软雅黑" panose="020B0503020204020204" charset="-122"/>
                  <a:cs typeface="微软雅黑" panose="020B0503020204020204" charset="-122"/>
                </a:rPr>
                <a:t>……</a:t>
              </a:r>
              <a:endParaRPr lang="en-US" altLang="zh-CN" sz="2030" b="1" strike="noStrike" noProof="1">
                <a:latin typeface="微软雅黑" panose="020B0503020204020204" charset="-122"/>
                <a:ea typeface="微软雅黑" panose="020B0503020204020204" charset="-122"/>
                <a:cs typeface="微软雅黑" panose="020B0503020204020204" charset="-122"/>
              </a:endParaRPr>
            </a:p>
          </p:txBody>
        </p:sp>
        <p:sp>
          <p:nvSpPr>
            <p:cNvPr id="60420" name="矩形 60419"/>
            <p:cNvSpPr/>
            <p:nvPr/>
          </p:nvSpPr>
          <p:spPr>
            <a:xfrm>
              <a:off x="2763" y="1983"/>
              <a:ext cx="13613" cy="2558"/>
            </a:xfrm>
            <a:prstGeom prst="rect">
              <a:avLst/>
            </a:prstGeom>
            <a:noFill/>
            <a:ln w="9525">
              <a:noFill/>
            </a:ln>
          </p:spPr>
          <p:txBody>
            <a:bodyPr lIns="91434" tIns="45716" rIns="91434" bIns="45716">
              <a:spAutoFit/>
            </a:bodyPr>
            <a:p>
              <a:pPr marL="727075" indent="-727075" defTabSz="1395730" fontAlgn="base">
                <a:spcBef>
                  <a:spcPct val="50000"/>
                </a:spcBef>
                <a:buFont typeface="Wingdings" panose="05000000000000000000" pitchFamily="2" charset="2"/>
              </a:pPr>
              <a:r>
                <a:rPr lang="en-US" altLang="zh-CN" sz="2360" b="1" strike="noStrike" noProof="1" dirty="0">
                  <a:solidFill>
                    <a:srgbClr val="0000FF"/>
                  </a:solidFill>
                  <a:latin typeface="微软雅黑" panose="020B0503020204020204" charset="-122"/>
                  <a:ea typeface="微软雅黑" panose="020B0503020204020204" charset="-122"/>
                  <a:cs typeface="微软雅黑" panose="020B0503020204020204" charset="-122"/>
                </a:rPr>
                <a:t>A</a:t>
              </a:r>
              <a:r>
                <a:rPr lang="zh-CN" altLang="en-US" sz="2360" b="1" strike="noStrike" noProof="1" dirty="0">
                  <a:solidFill>
                    <a:srgbClr val="0000FF"/>
                  </a:solidFill>
                  <a:latin typeface="微软雅黑" panose="020B0503020204020204" charset="-122"/>
                  <a:ea typeface="微软雅黑" panose="020B0503020204020204" charset="-122"/>
                  <a:cs typeface="微软雅黑" panose="020B0503020204020204" charset="-122"/>
                </a:rPr>
                <a:t>、</a:t>
              </a:r>
              <a:r>
                <a:rPr lang="en-US" altLang="zh-CN" sz="2360" b="1" strike="noStrike" noProof="1" dirty="0">
                  <a:solidFill>
                    <a:srgbClr val="0000FF"/>
                  </a:solidFill>
                  <a:latin typeface="微软雅黑" panose="020B0503020204020204" charset="-122"/>
                  <a:ea typeface="微软雅黑" panose="020B0503020204020204" charset="-122"/>
                  <a:cs typeface="微软雅黑" panose="020B0503020204020204" charset="-122"/>
                </a:rPr>
                <a:t>《</a:t>
              </a:r>
              <a:r>
                <a:rPr lang="zh-CN" altLang="en-US" sz="2360" b="1" strike="noStrike" noProof="1" dirty="0">
                  <a:solidFill>
                    <a:srgbClr val="0000FF"/>
                  </a:solidFill>
                  <a:latin typeface="微软雅黑" panose="020B0503020204020204" charset="-122"/>
                  <a:ea typeface="微软雅黑" panose="020B0503020204020204" charset="-122"/>
                  <a:cs typeface="微软雅黑" panose="020B0503020204020204" charset="-122"/>
                </a:rPr>
                <a:t>安全生产法</a:t>
              </a:r>
              <a:r>
                <a:rPr lang="en-US" altLang="zh-CN" sz="2360" b="1" strike="noStrike" noProof="1">
                  <a:solidFill>
                    <a:srgbClr val="0000FF"/>
                  </a:solidFill>
                  <a:latin typeface="微软雅黑" panose="020B0503020204020204" charset="-122"/>
                  <a:ea typeface="微软雅黑" panose="020B0503020204020204" charset="-122"/>
                  <a:cs typeface="微软雅黑" panose="020B0503020204020204" charset="-122"/>
                </a:rPr>
                <a:t>》</a:t>
              </a:r>
              <a:endParaRPr lang="en-US" altLang="zh-CN" sz="2360" b="1" strike="noStrike" noProof="1">
                <a:solidFill>
                  <a:srgbClr val="0000FF"/>
                </a:solidFill>
                <a:latin typeface="微软雅黑" panose="020B0503020204020204" charset="-122"/>
                <a:ea typeface="微软雅黑" panose="020B0503020204020204" charset="-122"/>
                <a:cs typeface="微软雅黑" panose="020B0503020204020204" charset="-122"/>
              </a:endParaRPr>
            </a:p>
            <a:p>
              <a:pPr marL="727075" indent="-727075" defTabSz="1395730" fontAlgn="base">
                <a:spcBef>
                  <a:spcPct val="50000"/>
                </a:spcBef>
                <a:buFont typeface="Wingdings" panose="05000000000000000000" pitchFamily="2" charset="2"/>
              </a:pPr>
              <a:r>
                <a:rPr lang="en-US" altLang="zh-CN" sz="1835" b="1" strike="noStrike" noProof="1">
                  <a:latin typeface="微软雅黑" panose="020B0503020204020204" charset="-122"/>
                  <a:ea typeface="微软雅黑" panose="020B0503020204020204" charset="-122"/>
                  <a:cs typeface="微软雅黑" panose="020B0503020204020204" charset="-122"/>
                </a:rPr>
                <a:t>——</a:t>
              </a:r>
              <a:r>
                <a:rPr lang="en-US" altLang="zh-CN" sz="1835" b="1" strike="noStrike" noProof="1" dirty="0">
                  <a:latin typeface="微软雅黑" panose="020B0503020204020204" charset="-122"/>
                  <a:ea typeface="微软雅黑" panose="020B0503020204020204" charset="-122"/>
                  <a:cs typeface="微软雅黑" panose="020B0503020204020204" charset="-122"/>
                </a:rPr>
                <a:t> </a:t>
              </a:r>
              <a:r>
                <a:rPr lang="zh-CN" altLang="en-US" sz="1835" b="1" strike="noStrike" noProof="1" dirty="0">
                  <a:latin typeface="微软雅黑" panose="020B0503020204020204" charset="-122"/>
                  <a:ea typeface="微软雅黑" panose="020B0503020204020204" charset="-122"/>
                  <a:cs typeface="微软雅黑" panose="020B0503020204020204" charset="-122"/>
                </a:rPr>
                <a:t>国家实行生产安全事故责任追究制度，依照本法和有关法律、法规的规定，追究生产安全事故责任人员的法律责任。</a:t>
              </a:r>
              <a:r>
                <a:rPr lang="zh-CN" altLang="en-US" sz="2030" b="1" strike="noStrike" noProof="1" dirty="0">
                  <a:latin typeface="微软雅黑" panose="020B0503020204020204" charset="-122"/>
                  <a:ea typeface="微软雅黑" panose="020B0503020204020204" charset="-122"/>
                  <a:cs typeface="微软雅黑" panose="020B0503020204020204" charset="-122"/>
                </a:rPr>
                <a:t> </a:t>
              </a:r>
              <a:endParaRPr lang="zh-CN" altLang="en-US" sz="2030" b="1" strike="noStrike" noProof="1" dirty="0">
                <a:latin typeface="微软雅黑" panose="020B0503020204020204" charset="-122"/>
                <a:ea typeface="微软雅黑" panose="020B0503020204020204" charset="-122"/>
                <a:cs typeface="微软雅黑" panose="020B0503020204020204" charset="-122"/>
              </a:endParaRPr>
            </a:p>
            <a:p>
              <a:pPr marL="727075" indent="-727075" defTabSz="1395730" fontAlgn="base">
                <a:spcBef>
                  <a:spcPct val="20000"/>
                </a:spcBef>
                <a:buFont typeface="Wingdings" panose="05000000000000000000" pitchFamily="2" charset="2"/>
              </a:pPr>
              <a:r>
                <a:rPr lang="en-US" altLang="zh-CN" sz="2360" b="1" strike="noStrike" noProof="1" dirty="0">
                  <a:solidFill>
                    <a:srgbClr val="0000FF"/>
                  </a:solidFill>
                  <a:latin typeface="微软雅黑" panose="020B0503020204020204" charset="-122"/>
                  <a:ea typeface="微软雅黑" panose="020B0503020204020204" charset="-122"/>
                  <a:cs typeface="微软雅黑" panose="020B0503020204020204" charset="-122"/>
                </a:rPr>
                <a:t>B</a:t>
              </a:r>
              <a:r>
                <a:rPr lang="zh-CN" altLang="en-US" sz="2360" b="1" strike="noStrike" noProof="1" dirty="0">
                  <a:solidFill>
                    <a:srgbClr val="0000FF"/>
                  </a:solidFill>
                  <a:latin typeface="微软雅黑" panose="020B0503020204020204" charset="-122"/>
                  <a:ea typeface="微软雅黑" panose="020B0503020204020204" charset="-122"/>
                  <a:cs typeface="微软雅黑" panose="020B0503020204020204" charset="-122"/>
                </a:rPr>
                <a:t>、</a:t>
              </a:r>
              <a:r>
                <a:rPr lang="en-US" altLang="zh-CN" sz="2360" b="1" strike="noStrike" noProof="1" dirty="0">
                  <a:solidFill>
                    <a:srgbClr val="0000FF"/>
                  </a:solidFill>
                  <a:latin typeface="微软雅黑" panose="020B0503020204020204" charset="-122"/>
                  <a:ea typeface="微软雅黑" panose="020B0503020204020204" charset="-122"/>
                  <a:cs typeface="微软雅黑" panose="020B0503020204020204" charset="-122"/>
                </a:rPr>
                <a:t>《</a:t>
              </a:r>
              <a:r>
                <a:rPr lang="zh-CN" altLang="en-US" sz="2360" b="1" strike="noStrike" noProof="1" dirty="0">
                  <a:solidFill>
                    <a:srgbClr val="0000FF"/>
                  </a:solidFill>
                  <a:latin typeface="微软雅黑" panose="020B0503020204020204" charset="-122"/>
                  <a:ea typeface="微软雅黑" panose="020B0503020204020204" charset="-122"/>
                  <a:cs typeface="微软雅黑" panose="020B0503020204020204" charset="-122"/>
                </a:rPr>
                <a:t>刑法</a:t>
              </a:r>
              <a:r>
                <a:rPr lang="en-US" altLang="zh-CN" sz="2360" b="1" strike="noStrike" noProof="1">
                  <a:solidFill>
                    <a:srgbClr val="0000FF"/>
                  </a:solidFill>
                  <a:latin typeface="微软雅黑" panose="020B0503020204020204" charset="-122"/>
                  <a:ea typeface="微软雅黑" panose="020B0503020204020204" charset="-122"/>
                  <a:cs typeface="微软雅黑" panose="020B0503020204020204" charset="-122"/>
                </a:rPr>
                <a:t>》</a:t>
              </a:r>
              <a:endParaRPr lang="en-US" altLang="zh-CN" sz="2360" b="1" strike="noStrike" noProof="1">
                <a:solidFill>
                  <a:srgbClr val="0000FF"/>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矩形 62465"/>
          <p:cNvSpPr/>
          <p:nvPr/>
        </p:nvSpPr>
        <p:spPr>
          <a:xfrm>
            <a:off x="731838" y="833438"/>
            <a:ext cx="9034463" cy="463550"/>
          </a:xfrm>
          <a:prstGeom prst="rect">
            <a:avLst/>
          </a:prstGeom>
          <a:noFill/>
          <a:ln w="9525">
            <a:noFill/>
          </a:ln>
        </p:spPr>
        <p:txBody>
          <a:bodyPr wrap="square" lIns="91434" tIns="45716" rIns="91434" bIns="45716">
            <a:spAutoFit/>
          </a:bodyPr>
          <a:p>
            <a:pPr marL="825500" indent="-825500" defTabSz="1395730" fontAlgn="base">
              <a:spcBef>
                <a:spcPct val="50000"/>
              </a:spcBef>
              <a:buFont typeface="Wingdings" panose="05000000000000000000" pitchFamily="2" charset="2"/>
              <a:buChar char="l"/>
            </a:pPr>
            <a:r>
              <a:rPr lang="zh-CN" altLang="en-US" sz="2425" b="1" strike="noStrike" noProof="1" dirty="0">
                <a:solidFill>
                  <a:srgbClr val="0000FF"/>
                </a:solidFill>
                <a:latin typeface="微软雅黑" panose="020B0503020204020204" charset="-122"/>
                <a:ea typeface="微软雅黑" panose="020B0503020204020204" charset="-122"/>
                <a:cs typeface="微软雅黑" panose="020B0503020204020204" charset="-122"/>
              </a:rPr>
              <a:t>事故发生单位主要负责人在事故发生后的违法行为处罚</a:t>
            </a:r>
            <a:endParaRPr lang="zh-CN" altLang="en-US" sz="2425" b="1" strike="noStrike" noProof="1" dirty="0">
              <a:solidFill>
                <a:srgbClr val="0000FF"/>
              </a:solidFill>
              <a:latin typeface="微软雅黑" panose="020B0503020204020204" charset="-122"/>
              <a:ea typeface="微软雅黑" panose="020B0503020204020204" charset="-122"/>
              <a:cs typeface="微软雅黑" panose="020B0503020204020204" charset="-122"/>
            </a:endParaRPr>
          </a:p>
        </p:txBody>
      </p:sp>
      <p:graphicFrame>
        <p:nvGraphicFramePr>
          <p:cNvPr id="62495" name="内容占位符 62494"/>
          <p:cNvGraphicFramePr/>
          <p:nvPr>
            <p:ph idx="4294967295"/>
          </p:nvPr>
        </p:nvGraphicFramePr>
        <p:xfrm>
          <a:off x="906463" y="1581150"/>
          <a:ext cx="10621963" cy="4199890"/>
        </p:xfrm>
        <a:graphic>
          <a:graphicData uri="http://schemas.openxmlformats.org/drawingml/2006/table">
            <a:tbl>
              <a:tblPr/>
              <a:tblGrid>
                <a:gridCol w="3453130"/>
                <a:gridCol w="2383155"/>
                <a:gridCol w="2733675"/>
                <a:gridCol w="2051685"/>
              </a:tblGrid>
              <a:tr h="1007745">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algn="ctr" defTabSz="914400">
                        <a:lnSpc>
                          <a:spcPct val="150000"/>
                        </a:lnSpc>
                        <a:spcBef>
                          <a:spcPct val="0"/>
                        </a:spcBef>
                        <a:buNone/>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违法行为</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p>
                      <a:pPr marL="0" lvl="0" indent="0" algn="ctr" defTabSz="914400" eaLnBrk="0" hangingPunct="0">
                        <a:lnSpc>
                          <a:spcPct val="150000"/>
                        </a:lnSpc>
                        <a:spcBef>
                          <a:spcPct val="0"/>
                        </a:spcBef>
                        <a:buClrTx/>
                        <a:buNone/>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的种类</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algn="ctr" defTabSz="914400">
                        <a:lnSpc>
                          <a:spcPct val="150000"/>
                        </a:lnSpc>
                        <a:spcBef>
                          <a:spcPct val="0"/>
                        </a:spcBef>
                        <a:buNone/>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违法行为</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p>
                      <a:pPr marL="0" lvl="0" indent="0" algn="ctr" defTabSz="914400">
                        <a:lnSpc>
                          <a:spcPct val="150000"/>
                        </a:lnSpc>
                        <a:spcBef>
                          <a:spcPct val="0"/>
                        </a:spcBef>
                        <a:buNone/>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主体</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algn="ctr" defTabSz="914400">
                        <a:lnSpc>
                          <a:spcPct val="150000"/>
                        </a:lnSpc>
                        <a:spcBef>
                          <a:spcPct val="0"/>
                        </a:spcBef>
                        <a:buNone/>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法律责任</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p>
                      <a:pPr marL="0" lvl="0" indent="0" algn="ctr" defTabSz="914400" eaLnBrk="0" hangingPunct="0">
                        <a:lnSpc>
                          <a:spcPct val="150000"/>
                        </a:lnSpc>
                        <a:spcBef>
                          <a:spcPct val="0"/>
                        </a:spcBef>
                        <a:buClrTx/>
                        <a:buNone/>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的种类</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algn="ctr" defTabSz="914400">
                        <a:lnSpc>
                          <a:spcPct val="150000"/>
                        </a:lnSpc>
                        <a:spcBef>
                          <a:spcPct val="0"/>
                        </a:spcBef>
                        <a:buNone/>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幅度</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r h="1420495">
                <a:tc rowSpan="2">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defTabSz="914400">
                        <a:lnSpc>
                          <a:spcPct val="150000"/>
                        </a:lnSpc>
                        <a:spcBef>
                          <a:spcPct val="0"/>
                        </a:spcBef>
                        <a:buNone/>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（一）不立即组织事故抢救；</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p>
                      <a:pPr marL="0" lvl="0" indent="0" defTabSz="914400" eaLnBrk="0" hangingPunct="0">
                        <a:lnSpc>
                          <a:spcPct val="150000"/>
                        </a:lnSpc>
                        <a:spcBef>
                          <a:spcPct val="0"/>
                        </a:spcBef>
                        <a:buClrTx/>
                        <a:buNone/>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（二）迟报或者漏报事故；</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p>
                      <a:pPr marL="0" lvl="0" indent="0" defTabSz="914400" eaLnBrk="0" hangingPunct="0">
                        <a:lnSpc>
                          <a:spcPct val="150000"/>
                        </a:lnSpc>
                        <a:spcBef>
                          <a:spcPct val="0"/>
                        </a:spcBef>
                        <a:buClrTx/>
                        <a:buNone/>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（三）在事故调查处理期间擅离职守。</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defTabSz="914400">
                        <a:lnSpc>
                          <a:spcPct val="150000"/>
                        </a:lnSpc>
                        <a:spcBef>
                          <a:spcPct val="0"/>
                        </a:spcBef>
                        <a:buNone/>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事故发生单位主要负责人</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defTabSz="914400">
                        <a:lnSpc>
                          <a:spcPct val="150000"/>
                        </a:lnSpc>
                        <a:spcBef>
                          <a:spcPct val="0"/>
                        </a:spcBef>
                        <a:buClr>
                          <a:srgbClr val="0000FF"/>
                        </a:buClr>
                        <a:buFont typeface="Wingdings" panose="05000000000000000000" pitchFamily="2" charset="2"/>
                        <a:buChar char="l"/>
                        <a:tabLst>
                          <a:tab pos="266700" algn="l"/>
                        </a:tabLst>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罚款</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p>
                      <a:pPr marL="0" lvl="0" indent="0" defTabSz="914400" eaLnBrk="0" hangingPunct="0">
                        <a:lnSpc>
                          <a:spcPct val="150000"/>
                        </a:lnSpc>
                        <a:spcBef>
                          <a:spcPct val="0"/>
                        </a:spcBef>
                        <a:buClr>
                          <a:srgbClr val="0000FF"/>
                        </a:buClr>
                        <a:buFont typeface="Wingdings" panose="05000000000000000000" pitchFamily="2" charset="2"/>
                        <a:buChar char=""/>
                        <a:tabLst>
                          <a:tab pos="266700" algn="l"/>
                        </a:tabLst>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追究刑事责任</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defTabSz="914400">
                        <a:lnSpc>
                          <a:spcPct val="150000"/>
                        </a:lnSpc>
                        <a:spcBef>
                          <a:spcPct val="0"/>
                        </a:spcBef>
                        <a:buNone/>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年收入</a:t>
                      </a:r>
                      <a:r>
                        <a:rPr lang="en-US" altLang="zh-CN" sz="2000" dirty="0">
                          <a:solidFill>
                            <a:srgbClr val="0000FF"/>
                          </a:solidFill>
                          <a:latin typeface="微软雅黑" panose="020B0503020204020204" charset="-122"/>
                          <a:ea typeface="微软雅黑" panose="020B0503020204020204" charset="-122"/>
                          <a:cs typeface="微软雅黑" panose="020B0503020204020204" charset="-122"/>
                        </a:rPr>
                        <a:t>40%</a:t>
                      </a: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至</a:t>
                      </a:r>
                      <a:r>
                        <a:rPr lang="en-US" altLang="zh-CN" sz="2000">
                          <a:solidFill>
                            <a:srgbClr val="0000FF"/>
                          </a:solidFill>
                          <a:latin typeface="微软雅黑" panose="020B0503020204020204" charset="-122"/>
                          <a:ea typeface="微软雅黑" panose="020B0503020204020204" charset="-122"/>
                          <a:cs typeface="微软雅黑" panose="020B0503020204020204" charset="-122"/>
                        </a:rPr>
                        <a:t>80%</a:t>
                      </a:r>
                      <a:endParaRPr lang="en-US" altLang="zh-CN" sz="200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r h="177165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defTabSz="914400">
                        <a:lnSpc>
                          <a:spcPct val="150000"/>
                        </a:lnSpc>
                        <a:spcBef>
                          <a:spcPct val="0"/>
                        </a:spcBef>
                        <a:buNone/>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国家工作人员</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defTabSz="914400">
                        <a:lnSpc>
                          <a:spcPct val="150000"/>
                        </a:lnSpc>
                        <a:spcBef>
                          <a:spcPct val="0"/>
                        </a:spcBef>
                        <a:buClr>
                          <a:srgbClr val="0000FF"/>
                        </a:buClr>
                        <a:buFont typeface="Wingdings" panose="05000000000000000000" pitchFamily="2" charset="2"/>
                        <a:buChar char="l"/>
                        <a:tabLst>
                          <a:tab pos="266700" algn="l"/>
                        </a:tabLst>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处分；</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p>
                      <a:pPr marL="0" lvl="0" indent="0" defTabSz="914400" eaLnBrk="0" hangingPunct="0">
                        <a:lnSpc>
                          <a:spcPct val="150000"/>
                        </a:lnSpc>
                        <a:spcBef>
                          <a:spcPct val="0"/>
                        </a:spcBef>
                        <a:buClr>
                          <a:srgbClr val="0000FF"/>
                        </a:buClr>
                        <a:buFont typeface="Wingdings" panose="05000000000000000000" pitchFamily="2" charset="2"/>
                        <a:buChar char=""/>
                        <a:tabLst>
                          <a:tab pos="266700" algn="l"/>
                        </a:tabLst>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追究刑事责任</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defTabSz="914400">
                        <a:lnSpc>
                          <a:spcPct val="150000"/>
                        </a:lnSpc>
                        <a:buNone/>
                      </a:pP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bl>
          </a:graphicData>
        </a:graphic>
      </p:graphicFrame>
      <p:sp>
        <p:nvSpPr>
          <p:cNvPr id="62488" name="矩形 62487"/>
          <p:cNvSpPr/>
          <p:nvPr/>
        </p:nvSpPr>
        <p:spPr>
          <a:xfrm>
            <a:off x="731838" y="69850"/>
            <a:ext cx="6134100" cy="533400"/>
          </a:xfrm>
          <a:prstGeom prst="rect">
            <a:avLst/>
          </a:prstGeom>
          <a:noFill/>
          <a:ln w="9525">
            <a:noFill/>
          </a:ln>
        </p:spPr>
        <p:txBody>
          <a:bodyPr wrap="square" lIns="91434" tIns="45716" rIns="91434" bIns="45716">
            <a:spAutoFit/>
          </a:bodyPr>
          <a:p>
            <a:pPr algn="ctr" defTabSz="1395730" fontAlgn="base"/>
            <a:r>
              <a:rPr lang="en-US" altLang="zh-CN" sz="2885" strike="noStrike" noProof="1" dirty="0">
                <a:solidFill>
                  <a:srgbClr val="5B161B"/>
                </a:solidFill>
                <a:latin typeface="微软雅黑" panose="020B0503020204020204" charset="-122"/>
                <a:ea typeface="微软雅黑" panose="020B0503020204020204" charset="-122"/>
                <a:cs typeface="微软雅黑" panose="020B0503020204020204" charset="-122"/>
              </a:rPr>
              <a:t>《</a:t>
            </a:r>
            <a:r>
              <a:rPr lang="zh-CN" altLang="en-US" sz="2885" strike="noStrike" noProof="1" dirty="0">
                <a:solidFill>
                  <a:srgbClr val="5B161B"/>
                </a:solidFill>
                <a:latin typeface="微软雅黑" panose="020B0503020204020204" charset="-122"/>
                <a:ea typeface="微软雅黑" panose="020B0503020204020204" charset="-122"/>
                <a:cs typeface="微软雅黑" panose="020B0503020204020204" charset="-122"/>
              </a:rPr>
              <a:t>生产安全事故报告和调查处理条例</a:t>
            </a:r>
            <a:r>
              <a:rPr lang="en-US" altLang="zh-CN" sz="2885" strike="noStrike" noProof="1">
                <a:solidFill>
                  <a:srgbClr val="5B161B"/>
                </a:solidFill>
                <a:latin typeface="微软雅黑" panose="020B0503020204020204" charset="-122"/>
                <a:ea typeface="微软雅黑" panose="020B0503020204020204" charset="-122"/>
                <a:cs typeface="微软雅黑" panose="020B0503020204020204" charset="-122"/>
              </a:rPr>
              <a:t>》</a:t>
            </a:r>
            <a:endParaRPr lang="en-US" altLang="zh-CN" sz="2885" strike="noStrike" noProof="1">
              <a:solidFill>
                <a:srgbClr val="5B161B"/>
              </a:solidFill>
              <a:latin typeface="微软雅黑" panose="020B0503020204020204" charset="-122"/>
              <a:ea typeface="微软雅黑" panose="020B0503020204020204" charset="-122"/>
              <a:cs typeface="微软雅黑" panose="020B0503020204020204" charset="-122"/>
            </a:endParaRPr>
          </a:p>
        </p:txBody>
      </p:sp>
      <p:sp>
        <p:nvSpPr>
          <p:cNvPr id="62494" name="矩形 62493"/>
          <p:cNvSpPr/>
          <p:nvPr/>
        </p:nvSpPr>
        <p:spPr>
          <a:xfrm>
            <a:off x="6865938" y="130175"/>
            <a:ext cx="2517775" cy="412750"/>
          </a:xfrm>
          <a:prstGeom prst="rect">
            <a:avLst/>
          </a:prstGeom>
          <a:noFill/>
          <a:ln w="9525">
            <a:noFill/>
          </a:ln>
        </p:spPr>
        <p:txBody>
          <a:bodyPr wrap="none" anchor="t">
            <a:spAutoFit/>
          </a:bodyPr>
          <a:p>
            <a:pPr defTabSz="913130" fontAlgn="base"/>
            <a:r>
              <a:rPr lang="zh-CN" altLang="en-US" sz="2095" strike="noStrike" noProof="1" dirty="0">
                <a:solidFill>
                  <a:srgbClr val="5B161B"/>
                </a:solidFill>
                <a:latin typeface="微软雅黑" panose="020B0503020204020204" charset="-122"/>
                <a:ea typeface="微软雅黑" panose="020B0503020204020204" charset="-122"/>
                <a:cs typeface="微软雅黑" panose="020B0503020204020204" charset="-122"/>
              </a:rPr>
              <a:t>（国务院</a:t>
            </a:r>
            <a:r>
              <a:rPr lang="en-US" altLang="zh-CN" sz="2095" strike="noStrike" noProof="1" dirty="0">
                <a:solidFill>
                  <a:srgbClr val="5B161B"/>
                </a:solidFill>
                <a:latin typeface="微软雅黑" panose="020B0503020204020204" charset="-122"/>
                <a:ea typeface="微软雅黑" panose="020B0503020204020204" charset="-122"/>
                <a:cs typeface="微软雅黑" panose="020B0503020204020204" charset="-122"/>
              </a:rPr>
              <a:t>493</a:t>
            </a:r>
            <a:r>
              <a:rPr lang="zh-CN" altLang="en-US" sz="2095" strike="noStrike" noProof="1" dirty="0">
                <a:solidFill>
                  <a:srgbClr val="5B161B"/>
                </a:solidFill>
                <a:latin typeface="微软雅黑" panose="020B0503020204020204" charset="-122"/>
                <a:ea typeface="微软雅黑" panose="020B0503020204020204" charset="-122"/>
                <a:cs typeface="微软雅黑" panose="020B0503020204020204" charset="-122"/>
              </a:rPr>
              <a:t>号令）</a:t>
            </a:r>
            <a:endParaRPr lang="zh-CN" altLang="en-US" sz="2095" strike="noStrike" noProof="1" dirty="0">
              <a:solidFill>
                <a:srgbClr val="5B161B"/>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矩形 63489"/>
          <p:cNvSpPr/>
          <p:nvPr/>
        </p:nvSpPr>
        <p:spPr>
          <a:xfrm>
            <a:off x="696913" y="26988"/>
            <a:ext cx="5732463" cy="533400"/>
          </a:xfrm>
          <a:prstGeom prst="rect">
            <a:avLst/>
          </a:prstGeom>
          <a:noFill/>
          <a:ln w="9525">
            <a:noFill/>
          </a:ln>
        </p:spPr>
        <p:txBody>
          <a:bodyPr wrap="square" lIns="91434" tIns="45716" rIns="91434" bIns="45716">
            <a:spAutoFit/>
          </a:bodyPr>
          <a:p>
            <a:pPr marL="825500" indent="-825500" defTabSz="1395730" fontAlgn="base">
              <a:spcBef>
                <a:spcPct val="50000"/>
              </a:spcBef>
              <a:buFont typeface="Wingdings" panose="05000000000000000000" pitchFamily="2" charset="2"/>
            </a:pPr>
            <a:r>
              <a:rPr lang="zh-CN" altLang="en-US" sz="2885" strike="noStrike" noProof="1" dirty="0">
                <a:solidFill>
                  <a:srgbClr val="5B161B"/>
                </a:solidFill>
                <a:latin typeface="微软雅黑" panose="020B0503020204020204" charset="-122"/>
                <a:ea typeface="微软雅黑" panose="020B0503020204020204" charset="-122"/>
                <a:cs typeface="微软雅黑" panose="020B0503020204020204" charset="-122"/>
              </a:rPr>
              <a:t>事故单位及其有关人员责任的规定</a:t>
            </a:r>
            <a:endParaRPr lang="en-US" altLang="zh-CN" sz="2885" strike="noStrike" noProof="1">
              <a:solidFill>
                <a:srgbClr val="5B161B"/>
              </a:solidFill>
              <a:latin typeface="微软雅黑" panose="020B0503020204020204" charset="-122"/>
              <a:ea typeface="微软雅黑" panose="020B0503020204020204" charset="-122"/>
              <a:cs typeface="微软雅黑" panose="020B0503020204020204" charset="-122"/>
            </a:endParaRPr>
          </a:p>
        </p:txBody>
      </p:sp>
      <p:graphicFrame>
        <p:nvGraphicFramePr>
          <p:cNvPr id="63523" name="内容占位符 63522"/>
          <p:cNvGraphicFramePr/>
          <p:nvPr>
            <p:ph idx="4294967295"/>
          </p:nvPr>
        </p:nvGraphicFramePr>
        <p:xfrm>
          <a:off x="696913" y="854075"/>
          <a:ext cx="11002963" cy="4759325"/>
        </p:xfrm>
        <a:graphic>
          <a:graphicData uri="http://schemas.openxmlformats.org/drawingml/2006/table">
            <a:tbl>
              <a:tblPr/>
              <a:tblGrid>
                <a:gridCol w="4363720"/>
                <a:gridCol w="2000885"/>
                <a:gridCol w="2213610"/>
                <a:gridCol w="2424430"/>
              </a:tblGrid>
              <a:tr h="810260">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algn="ctr" defTabSz="914400">
                        <a:spcBef>
                          <a:spcPct val="0"/>
                        </a:spcBef>
                        <a:buNone/>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违法行为</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p>
                      <a:pPr marL="0" lvl="0" indent="0" algn="ctr" defTabSz="914400" eaLnBrk="0" hangingPunct="0">
                        <a:spcBef>
                          <a:spcPct val="0"/>
                        </a:spcBef>
                        <a:buClrTx/>
                        <a:buNone/>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的种类</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algn="ctr" defTabSz="914400">
                        <a:spcBef>
                          <a:spcPct val="0"/>
                        </a:spcBef>
                        <a:buNone/>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违法行为</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p>
                      <a:pPr marL="0" lvl="0" indent="0" algn="ctr" defTabSz="914400">
                        <a:spcBef>
                          <a:spcPct val="0"/>
                        </a:spcBef>
                        <a:buNone/>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主体</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lvl="0" algn="ctr">
                        <a:spcBef>
                          <a:spcPct val="0"/>
                        </a:spcBef>
                        <a:buNone/>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法律责任</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p>
                      <a:pPr lvl="0" algn="ctr" eaLnBrk="0" hangingPunct="0">
                        <a:spcBef>
                          <a:spcPct val="0"/>
                        </a:spcBef>
                        <a:buClrTx/>
                        <a:buNone/>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的种类</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lvl="0" algn="ctr">
                        <a:spcBef>
                          <a:spcPct val="0"/>
                        </a:spcBef>
                        <a:buNone/>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幅度</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r h="949325">
                <a:tc rowSpan="3">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defTabSz="914400">
                        <a:spcBef>
                          <a:spcPct val="0"/>
                        </a:spcBef>
                        <a:buNone/>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（一）谎报或者瞒报事故；</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p>
                      <a:pPr marL="0" lvl="0" indent="0" defTabSz="914400" eaLnBrk="0" hangingPunct="0">
                        <a:spcBef>
                          <a:spcPct val="0"/>
                        </a:spcBef>
                        <a:buClrTx/>
                        <a:buNone/>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（二）伪造或者故意破坏事故现场；</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p>
                      <a:pPr marL="0" lvl="0" indent="0" defTabSz="914400" eaLnBrk="0" hangingPunct="0">
                        <a:spcBef>
                          <a:spcPct val="0"/>
                        </a:spcBef>
                        <a:buClrTx/>
                        <a:buNone/>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（三）转移、隐匿资金、财产，或者销毁有关证据、资料；</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p>
                      <a:pPr marL="0" lvl="0" indent="0" defTabSz="914400" eaLnBrk="0" hangingPunct="0">
                        <a:spcBef>
                          <a:spcPct val="0"/>
                        </a:spcBef>
                        <a:buClrTx/>
                        <a:buNone/>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（四）拒绝接受调查或者拒绝提供有关情况和资料；</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p>
                      <a:pPr marL="0" lvl="0" indent="0" defTabSz="914400" eaLnBrk="0" hangingPunct="0">
                        <a:spcBef>
                          <a:spcPct val="0"/>
                        </a:spcBef>
                        <a:buClrTx/>
                        <a:buNone/>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（五）在事故调查中作伪证或者指使他人作伪证；</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p>
                      <a:pPr marL="0" lvl="0" indent="0" defTabSz="914400" eaLnBrk="0" hangingPunct="0">
                        <a:spcBef>
                          <a:spcPct val="0"/>
                        </a:spcBef>
                        <a:buClrTx/>
                        <a:buNone/>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（六）事故发生后逃匿。</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defTabSz="914400">
                        <a:spcBef>
                          <a:spcPct val="0"/>
                        </a:spcBef>
                        <a:buNone/>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事故发生单位</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342900" lvl="0" indent="-342900" defTabSz="914400">
                        <a:spcBef>
                          <a:spcPct val="0"/>
                        </a:spcBef>
                        <a:buClr>
                          <a:srgbClr val="0000FF"/>
                        </a:buClr>
                        <a:buFont typeface="Wingdings" panose="05000000000000000000" pitchFamily="2" charset="2"/>
                        <a:buChar char="l"/>
                        <a:tabLst>
                          <a:tab pos="266700" algn="l"/>
                        </a:tabLst>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罚款</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defTabSz="914400">
                        <a:spcBef>
                          <a:spcPct val="0"/>
                        </a:spcBef>
                        <a:buNone/>
                      </a:pPr>
                      <a:r>
                        <a:rPr lang="en-US" altLang="zh-CN" sz="2000" dirty="0">
                          <a:solidFill>
                            <a:srgbClr val="0000FF"/>
                          </a:solidFill>
                          <a:latin typeface="微软雅黑" panose="020B0503020204020204" charset="-122"/>
                          <a:ea typeface="微软雅黑" panose="020B0503020204020204" charset="-122"/>
                          <a:cs typeface="微软雅黑" panose="020B0503020204020204" charset="-122"/>
                        </a:rPr>
                        <a:t>100</a:t>
                      </a: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万元～</a:t>
                      </a:r>
                      <a:r>
                        <a:rPr lang="en-US" altLang="zh-CN" sz="2000" dirty="0">
                          <a:solidFill>
                            <a:srgbClr val="0000FF"/>
                          </a:solidFill>
                          <a:latin typeface="微软雅黑" panose="020B0503020204020204" charset="-122"/>
                          <a:ea typeface="微软雅黑" panose="020B0503020204020204" charset="-122"/>
                          <a:cs typeface="微软雅黑" panose="020B0503020204020204" charset="-122"/>
                        </a:rPr>
                        <a:t>500</a:t>
                      </a: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万元</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r h="164719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defTabSz="914400">
                        <a:spcBef>
                          <a:spcPct val="0"/>
                        </a:spcBef>
                        <a:buNone/>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事故单位主要负责人、直接负责的主管人员和其他直接责任人员</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342900" lvl="0" indent="-342900" defTabSz="914400">
                        <a:spcBef>
                          <a:spcPct val="0"/>
                        </a:spcBef>
                        <a:buClr>
                          <a:srgbClr val="0000FF"/>
                        </a:buClr>
                        <a:buFont typeface="Wingdings" panose="05000000000000000000" pitchFamily="2" charset="2"/>
                        <a:buChar char="l"/>
                        <a:tabLst>
                          <a:tab pos="266700" algn="l"/>
                        </a:tabLst>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罚款</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p>
                      <a:pPr marL="342900" lvl="0" indent="-342900" defTabSz="914400" eaLnBrk="0" hangingPunct="0">
                        <a:spcBef>
                          <a:spcPct val="0"/>
                        </a:spcBef>
                        <a:buClr>
                          <a:srgbClr val="0000FF"/>
                        </a:buClr>
                        <a:buFont typeface="Wingdings" panose="05000000000000000000" pitchFamily="2" charset="2"/>
                        <a:buChar char="l"/>
                        <a:tabLst>
                          <a:tab pos="266700" algn="l"/>
                        </a:tabLst>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治安管理处罚</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p>
                      <a:pPr marL="342900" lvl="0" indent="-342900" defTabSz="914400" eaLnBrk="0" hangingPunct="0">
                        <a:spcBef>
                          <a:spcPct val="0"/>
                        </a:spcBef>
                        <a:buClr>
                          <a:srgbClr val="0000FF"/>
                        </a:buClr>
                        <a:buFont typeface="Wingdings" panose="05000000000000000000" pitchFamily="2" charset="2"/>
                        <a:buChar char="l"/>
                        <a:tabLst>
                          <a:tab pos="266700" algn="l"/>
                        </a:tabLst>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追究刑事责任</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defTabSz="914400">
                        <a:spcBef>
                          <a:spcPct val="0"/>
                        </a:spcBef>
                        <a:buNone/>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年收入</a:t>
                      </a:r>
                      <a:r>
                        <a:rPr lang="en-US" altLang="zh-CN" sz="2000" dirty="0">
                          <a:solidFill>
                            <a:srgbClr val="0000FF"/>
                          </a:solidFill>
                          <a:latin typeface="微软雅黑" panose="020B0503020204020204" charset="-122"/>
                          <a:ea typeface="微软雅黑" panose="020B0503020204020204" charset="-122"/>
                          <a:cs typeface="微软雅黑" panose="020B0503020204020204" charset="-122"/>
                        </a:rPr>
                        <a:t>60%</a:t>
                      </a: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至</a:t>
                      </a:r>
                      <a:r>
                        <a:rPr lang="en-US" altLang="zh-CN" sz="2000">
                          <a:solidFill>
                            <a:srgbClr val="0000FF"/>
                          </a:solidFill>
                          <a:latin typeface="微软雅黑" panose="020B0503020204020204" charset="-122"/>
                          <a:ea typeface="微软雅黑" panose="020B0503020204020204" charset="-122"/>
                          <a:cs typeface="微软雅黑" panose="020B0503020204020204" charset="-122"/>
                        </a:rPr>
                        <a:t>100%</a:t>
                      </a:r>
                      <a:endParaRPr lang="en-US" altLang="zh-CN" sz="200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r h="135255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defTabSz="914400">
                        <a:spcBef>
                          <a:spcPct val="0"/>
                        </a:spcBef>
                        <a:buNone/>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国家工作人员</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342900" lvl="0" indent="-342900" defTabSz="914400">
                        <a:spcBef>
                          <a:spcPct val="0"/>
                        </a:spcBef>
                        <a:buClr>
                          <a:srgbClr val="0000FF"/>
                        </a:buClr>
                        <a:buFont typeface="Wingdings" panose="05000000000000000000" pitchFamily="2" charset="2"/>
                        <a:buChar char="l"/>
                        <a:tabLst>
                          <a:tab pos="266700" algn="l"/>
                        </a:tabLst>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处分；</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p>
                      <a:pPr marL="342900" lvl="0" indent="-342900" defTabSz="914400">
                        <a:spcBef>
                          <a:spcPct val="0"/>
                        </a:spcBef>
                        <a:buClr>
                          <a:srgbClr val="0000FF"/>
                        </a:buClr>
                        <a:buFont typeface="Wingdings" panose="05000000000000000000" pitchFamily="2" charset="2"/>
                        <a:buChar char="l"/>
                        <a:tabLst>
                          <a:tab pos="266700" algn="l"/>
                        </a:tabLst>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治安管理处罚</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p>
                      <a:pPr marL="342900" lvl="0" indent="-342900" defTabSz="914400" eaLnBrk="0" hangingPunct="0">
                        <a:spcBef>
                          <a:spcPct val="0"/>
                        </a:spcBef>
                        <a:buClr>
                          <a:srgbClr val="0000FF"/>
                        </a:buClr>
                        <a:buFont typeface="Wingdings" panose="05000000000000000000" pitchFamily="2" charset="2"/>
                        <a:buChar char="l"/>
                        <a:tabLst>
                          <a:tab pos="266700" algn="l"/>
                        </a:tabLst>
                      </a:pPr>
                      <a:r>
                        <a:rPr lang="zh-CN" altLang="en-US" sz="2000" dirty="0">
                          <a:solidFill>
                            <a:srgbClr val="0000FF"/>
                          </a:solidFill>
                          <a:latin typeface="微软雅黑" panose="020B0503020204020204" charset="-122"/>
                          <a:ea typeface="微软雅黑" panose="020B0503020204020204" charset="-122"/>
                          <a:cs typeface="微软雅黑" panose="020B0503020204020204" charset="-122"/>
                        </a:rPr>
                        <a:t>追究刑事责任</a:t>
                      </a: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defTabSz="914400">
                        <a:buNone/>
                      </a:pPr>
                      <a:endParaRPr lang="zh-CN" altLang="en-US" sz="2000"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文本框 64513"/>
          <p:cNvSpPr txBox="1"/>
          <p:nvPr/>
        </p:nvSpPr>
        <p:spPr>
          <a:xfrm>
            <a:off x="720725" y="33338"/>
            <a:ext cx="7874000" cy="533400"/>
          </a:xfrm>
          <a:prstGeom prst="rect">
            <a:avLst/>
          </a:prstGeom>
          <a:noFill/>
          <a:ln w="9525">
            <a:noFill/>
          </a:ln>
        </p:spPr>
        <p:txBody>
          <a:bodyPr wrap="square" lIns="91434" tIns="45716" rIns="91434" bIns="45716">
            <a:spAutoFit/>
          </a:bodyPr>
          <a:p>
            <a:pPr marL="290830" defTabSz="1395730">
              <a:spcBef>
                <a:spcPct val="50000"/>
              </a:spcBef>
              <a:buFont typeface="Wingdings" panose="05000000000000000000" pitchFamily="2" charset="2"/>
            </a:pPr>
            <a:r>
              <a:rPr lang="zh-CN" altLang="en-US" sz="2885" noProof="1" dirty="0">
                <a:solidFill>
                  <a:srgbClr val="5B161B"/>
                </a:solidFill>
                <a:latin typeface="微软雅黑" panose="020B0503020204020204" charset="-122"/>
                <a:ea typeface="微软雅黑" panose="020B0503020204020204" charset="-122"/>
                <a:cs typeface="微软雅黑" panose="020B0503020204020204" charset="-122"/>
              </a:rPr>
              <a:t>事故单位和主要负责人的处罚规定</a:t>
            </a:r>
            <a:r>
              <a:rPr lang="en-US" altLang="zh-CN" sz="2885" noProof="1">
                <a:solidFill>
                  <a:srgbClr val="5B161B"/>
                </a:solidFill>
                <a:latin typeface="微软雅黑" panose="020B0503020204020204" charset="-122"/>
                <a:ea typeface="微软雅黑" panose="020B0503020204020204" charset="-122"/>
                <a:cs typeface="微软雅黑" panose="020B0503020204020204" charset="-122"/>
              </a:rPr>
              <a:t>(NO.37,38)</a:t>
            </a:r>
            <a:endParaRPr lang="en-US" altLang="zh-CN" sz="2885" noProof="1">
              <a:solidFill>
                <a:srgbClr val="5B161B"/>
              </a:solidFill>
              <a:latin typeface="微软雅黑" panose="020B0503020204020204" charset="-122"/>
              <a:ea typeface="微软雅黑" panose="020B0503020204020204" charset="-122"/>
              <a:cs typeface="微软雅黑" panose="020B0503020204020204" charset="-122"/>
            </a:endParaRPr>
          </a:p>
        </p:txBody>
      </p:sp>
      <p:graphicFrame>
        <p:nvGraphicFramePr>
          <p:cNvPr id="64584" name="内容占位符 64583"/>
          <p:cNvGraphicFramePr/>
          <p:nvPr>
            <p:ph idx="4294967295"/>
          </p:nvPr>
        </p:nvGraphicFramePr>
        <p:xfrm>
          <a:off x="720725" y="827088"/>
          <a:ext cx="11118850" cy="5417185"/>
        </p:xfrm>
        <a:graphic>
          <a:graphicData uri="http://schemas.openxmlformats.org/drawingml/2006/table">
            <a:tbl>
              <a:tblPr/>
              <a:tblGrid>
                <a:gridCol w="2204085"/>
                <a:gridCol w="3988435"/>
                <a:gridCol w="2682240"/>
                <a:gridCol w="2242820"/>
              </a:tblGrid>
              <a:tr h="332105">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lvl="0" algn="ctr">
                        <a:spcBef>
                          <a:spcPct val="0"/>
                        </a:spcBef>
                        <a:buNone/>
                      </a:pPr>
                      <a:r>
                        <a:rPr lang="zh-CN" altLang="en-US" sz="1575" b="1" dirty="0">
                          <a:solidFill>
                            <a:srgbClr val="0000FF"/>
                          </a:solidFill>
                          <a:latin typeface="微软雅黑" panose="020B0503020204020204" charset="-122"/>
                          <a:ea typeface="微软雅黑" panose="020B0503020204020204" charset="-122"/>
                          <a:cs typeface="微软雅黑" panose="020B0503020204020204" charset="-122"/>
                        </a:rPr>
                        <a:t>违法行为的种类</a:t>
                      </a:r>
                      <a:endParaRPr lang="zh-CN" altLang="en-US" sz="1575"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lvl="0" algn="ctr">
                        <a:spcBef>
                          <a:spcPct val="0"/>
                        </a:spcBef>
                        <a:buNone/>
                      </a:pPr>
                      <a:r>
                        <a:rPr lang="zh-CN" altLang="en-US" sz="1575" b="1" dirty="0">
                          <a:solidFill>
                            <a:srgbClr val="0000FF"/>
                          </a:solidFill>
                          <a:latin typeface="微软雅黑" panose="020B0503020204020204" charset="-122"/>
                          <a:ea typeface="微软雅黑" panose="020B0503020204020204" charset="-122"/>
                          <a:cs typeface="微软雅黑" panose="020B0503020204020204" charset="-122"/>
                        </a:rPr>
                        <a:t>违法行为主体</a:t>
                      </a:r>
                      <a:endParaRPr lang="zh-CN" altLang="en-US" sz="1575"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lvl="0" algn="ctr">
                        <a:spcBef>
                          <a:spcPct val="0"/>
                        </a:spcBef>
                        <a:buNone/>
                      </a:pPr>
                      <a:r>
                        <a:rPr lang="zh-CN" altLang="en-US" sz="1575" b="1" dirty="0">
                          <a:solidFill>
                            <a:srgbClr val="0000FF"/>
                          </a:solidFill>
                          <a:latin typeface="微软雅黑" panose="020B0503020204020204" charset="-122"/>
                          <a:ea typeface="微软雅黑" panose="020B0503020204020204" charset="-122"/>
                          <a:cs typeface="微软雅黑" panose="020B0503020204020204" charset="-122"/>
                        </a:rPr>
                        <a:t>法律责任的种类</a:t>
                      </a:r>
                      <a:endParaRPr lang="zh-CN" altLang="en-US" sz="1575"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lvl="0" algn="ctr">
                        <a:spcBef>
                          <a:spcPct val="0"/>
                        </a:spcBef>
                        <a:buNone/>
                      </a:pPr>
                      <a:r>
                        <a:rPr lang="zh-CN" altLang="en-US" sz="1575" b="1" dirty="0">
                          <a:solidFill>
                            <a:srgbClr val="0000FF"/>
                          </a:solidFill>
                          <a:latin typeface="微软雅黑" panose="020B0503020204020204" charset="-122"/>
                          <a:ea typeface="微软雅黑" panose="020B0503020204020204" charset="-122"/>
                          <a:cs typeface="微软雅黑" panose="020B0503020204020204" charset="-122"/>
                        </a:rPr>
                        <a:t>幅度</a:t>
                      </a:r>
                      <a:endParaRPr lang="zh-CN" altLang="en-US" sz="1575"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r h="290830">
                <a:tc rowSpan="3">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lvl="0" algn="ctr">
                        <a:spcBef>
                          <a:spcPct val="0"/>
                        </a:spcBef>
                        <a:buNone/>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发生一般事故</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lvl="0">
                        <a:spcBef>
                          <a:spcPct val="0"/>
                        </a:spcBef>
                        <a:buNone/>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事故发生单位</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342900" lvl="0" indent="-342900" defTabSz="914400">
                        <a:spcBef>
                          <a:spcPct val="0"/>
                        </a:spcBef>
                        <a:buClr>
                          <a:srgbClr val="0000FF"/>
                        </a:buClr>
                        <a:buFont typeface="Wingdings" panose="05000000000000000000" pitchFamily="2" charset="2"/>
                        <a:buChar char="l"/>
                        <a:tabLst>
                          <a:tab pos="266700" algn="l"/>
                        </a:tabLst>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罚款</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lvl="0">
                        <a:spcBef>
                          <a:spcPct val="0"/>
                        </a:spcBef>
                        <a:buNone/>
                      </a:pPr>
                      <a:r>
                        <a:rPr lang="en-US" altLang="zh-CN" sz="1310" b="1" dirty="0">
                          <a:solidFill>
                            <a:srgbClr val="0000FF"/>
                          </a:solidFill>
                          <a:latin typeface="微软雅黑" panose="020B0503020204020204" charset="-122"/>
                          <a:ea typeface="微软雅黑" panose="020B0503020204020204" charset="-122"/>
                          <a:cs typeface="微软雅黑" panose="020B0503020204020204" charset="-122"/>
                        </a:rPr>
                        <a:t>10</a:t>
                      </a: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万元～</a:t>
                      </a:r>
                      <a:r>
                        <a:rPr lang="en-US" altLang="zh-CN" sz="1310" b="1" dirty="0">
                          <a:solidFill>
                            <a:srgbClr val="0000FF"/>
                          </a:solidFill>
                          <a:latin typeface="微软雅黑" panose="020B0503020204020204" charset="-122"/>
                          <a:ea typeface="微软雅黑" panose="020B0503020204020204" charset="-122"/>
                          <a:cs typeface="微软雅黑" panose="020B0503020204020204" charset="-122"/>
                        </a:rPr>
                        <a:t>20</a:t>
                      </a: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万元</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r h="49022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lvl="0">
                        <a:spcBef>
                          <a:spcPct val="0"/>
                        </a:spcBef>
                        <a:buNone/>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事故发生单位主要负责人</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342900" lvl="0" indent="-342900" defTabSz="914400">
                        <a:spcBef>
                          <a:spcPct val="0"/>
                        </a:spcBef>
                        <a:buClr>
                          <a:srgbClr val="0000FF"/>
                        </a:buClr>
                        <a:buFont typeface="Wingdings" panose="05000000000000000000" pitchFamily="2" charset="2"/>
                        <a:buChar char="l"/>
                        <a:tabLst>
                          <a:tab pos="266700" algn="l"/>
                        </a:tabLst>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罚款</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p>
                      <a:pPr marL="342900" lvl="0" indent="-342900" defTabSz="914400" eaLnBrk="0" hangingPunct="0">
                        <a:spcBef>
                          <a:spcPct val="0"/>
                        </a:spcBef>
                        <a:buClr>
                          <a:srgbClr val="0000FF"/>
                        </a:buClr>
                        <a:buFont typeface="Wingdings" panose="05000000000000000000" pitchFamily="2" charset="2"/>
                        <a:buChar char="l"/>
                        <a:tabLst>
                          <a:tab pos="266700" algn="l"/>
                        </a:tabLst>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追究刑事责任</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lvl="0">
                        <a:spcBef>
                          <a:spcPct val="0"/>
                        </a:spcBef>
                        <a:buNone/>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年收入</a:t>
                      </a:r>
                      <a:r>
                        <a:rPr lang="en-US" altLang="zh-CN" sz="1310" b="1">
                          <a:solidFill>
                            <a:srgbClr val="0000FF"/>
                          </a:solidFill>
                          <a:latin typeface="微软雅黑" panose="020B0503020204020204" charset="-122"/>
                          <a:ea typeface="微软雅黑" panose="020B0503020204020204" charset="-122"/>
                          <a:cs typeface="微软雅黑" panose="020B0503020204020204" charset="-122"/>
                        </a:rPr>
                        <a:t>30%</a:t>
                      </a:r>
                      <a:endParaRPr lang="zh-CN" altLang="en-US" sz="1310" b="1">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r h="49022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lvl="0">
                        <a:spcBef>
                          <a:spcPct val="0"/>
                        </a:spcBef>
                        <a:buNone/>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国家工作人员</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342900" lvl="0" indent="-342900" defTabSz="914400">
                        <a:spcBef>
                          <a:spcPct val="0"/>
                        </a:spcBef>
                        <a:buClr>
                          <a:srgbClr val="0000FF"/>
                        </a:buClr>
                        <a:buFont typeface="Wingdings" panose="05000000000000000000" pitchFamily="2" charset="2"/>
                        <a:buChar char="l"/>
                        <a:tabLst>
                          <a:tab pos="266700" algn="l"/>
                        </a:tabLst>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处分； </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p>
                      <a:pPr marL="342900" lvl="0" indent="-342900" defTabSz="914400" eaLnBrk="0" hangingPunct="0">
                        <a:spcBef>
                          <a:spcPct val="0"/>
                        </a:spcBef>
                        <a:buClr>
                          <a:srgbClr val="0000FF"/>
                        </a:buClr>
                        <a:buFont typeface="Wingdings" panose="05000000000000000000" pitchFamily="2" charset="2"/>
                        <a:buChar char="l"/>
                        <a:tabLst>
                          <a:tab pos="266700" algn="l"/>
                        </a:tabLst>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追究刑事责任</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defTabSz="914400">
                        <a:buNone/>
                      </a:pP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r h="290830">
                <a:tc rowSpan="3">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lvl="0" algn="ctr">
                        <a:spcBef>
                          <a:spcPct val="0"/>
                        </a:spcBef>
                        <a:buNone/>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发生较大事故</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lvl="0">
                        <a:spcBef>
                          <a:spcPct val="0"/>
                        </a:spcBef>
                        <a:buNone/>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事故发生单位</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342900" lvl="0" indent="-342900" defTabSz="914400">
                        <a:spcBef>
                          <a:spcPct val="0"/>
                        </a:spcBef>
                        <a:buClr>
                          <a:srgbClr val="0000FF"/>
                        </a:buClr>
                        <a:buFont typeface="Wingdings" panose="05000000000000000000" pitchFamily="2" charset="2"/>
                        <a:buChar char="l"/>
                        <a:tabLst>
                          <a:tab pos="266700" algn="l"/>
                        </a:tabLst>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罚款</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lvl="0" algn="ctr">
                        <a:spcBef>
                          <a:spcPct val="0"/>
                        </a:spcBef>
                        <a:buNone/>
                      </a:pPr>
                      <a:r>
                        <a:rPr lang="en-US" altLang="zh-CN" sz="1310" b="1" dirty="0">
                          <a:solidFill>
                            <a:srgbClr val="0000FF"/>
                          </a:solidFill>
                          <a:latin typeface="微软雅黑" panose="020B0503020204020204" charset="-122"/>
                          <a:ea typeface="微软雅黑" panose="020B0503020204020204" charset="-122"/>
                          <a:cs typeface="微软雅黑" panose="020B0503020204020204" charset="-122"/>
                        </a:rPr>
                        <a:t>20</a:t>
                      </a: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万元～ </a:t>
                      </a:r>
                      <a:r>
                        <a:rPr lang="en-US" altLang="zh-CN" sz="1310" b="1" dirty="0">
                          <a:solidFill>
                            <a:srgbClr val="0000FF"/>
                          </a:solidFill>
                          <a:latin typeface="微软雅黑" panose="020B0503020204020204" charset="-122"/>
                          <a:ea typeface="微软雅黑" panose="020B0503020204020204" charset="-122"/>
                          <a:cs typeface="微软雅黑" panose="020B0503020204020204" charset="-122"/>
                        </a:rPr>
                        <a:t>50</a:t>
                      </a: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万元</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r h="49022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lvl="0">
                        <a:spcBef>
                          <a:spcPct val="0"/>
                        </a:spcBef>
                        <a:buNone/>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事故发生单位主要负责人</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342900" lvl="0" indent="-342900" defTabSz="914400">
                        <a:spcBef>
                          <a:spcPct val="0"/>
                        </a:spcBef>
                        <a:buClr>
                          <a:srgbClr val="0000FF"/>
                        </a:buClr>
                        <a:buFont typeface="Wingdings" panose="05000000000000000000" pitchFamily="2" charset="2"/>
                        <a:buChar char="l"/>
                        <a:tabLst>
                          <a:tab pos="266700" algn="l"/>
                        </a:tabLst>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罚款</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p>
                      <a:pPr marL="342900" lvl="0" indent="-342900" defTabSz="914400" eaLnBrk="0" hangingPunct="0">
                        <a:spcBef>
                          <a:spcPct val="0"/>
                        </a:spcBef>
                        <a:buClr>
                          <a:srgbClr val="0000FF"/>
                        </a:buClr>
                        <a:buFont typeface="Wingdings" panose="05000000000000000000" pitchFamily="2" charset="2"/>
                        <a:buChar char="l"/>
                        <a:tabLst>
                          <a:tab pos="266700" algn="l"/>
                        </a:tabLst>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追究刑事责任</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lvl="0" algn="ctr">
                        <a:spcBef>
                          <a:spcPct val="0"/>
                        </a:spcBef>
                        <a:buNone/>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年收入</a:t>
                      </a:r>
                      <a:r>
                        <a:rPr lang="en-US" altLang="zh-CN" sz="1310" b="1">
                          <a:solidFill>
                            <a:srgbClr val="0000FF"/>
                          </a:solidFill>
                          <a:latin typeface="微软雅黑" panose="020B0503020204020204" charset="-122"/>
                          <a:ea typeface="微软雅黑" panose="020B0503020204020204" charset="-122"/>
                          <a:cs typeface="微软雅黑" panose="020B0503020204020204" charset="-122"/>
                        </a:rPr>
                        <a:t>40%</a:t>
                      </a:r>
                      <a:endParaRPr lang="zh-CN" altLang="en-US" sz="1310" b="1">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r h="49022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lvl="0">
                        <a:spcBef>
                          <a:spcPct val="0"/>
                        </a:spcBef>
                        <a:buNone/>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国家工作人员</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342900" lvl="0" indent="-342900" defTabSz="914400">
                        <a:spcBef>
                          <a:spcPct val="0"/>
                        </a:spcBef>
                        <a:buClr>
                          <a:srgbClr val="0000FF"/>
                        </a:buClr>
                        <a:buFont typeface="Wingdings" panose="05000000000000000000" pitchFamily="2" charset="2"/>
                        <a:buChar char="l"/>
                        <a:tabLst>
                          <a:tab pos="266700" algn="l"/>
                        </a:tabLst>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处分； </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p>
                      <a:pPr marL="342900" lvl="0" indent="-342900" defTabSz="914400" eaLnBrk="0" hangingPunct="0">
                        <a:spcBef>
                          <a:spcPct val="0"/>
                        </a:spcBef>
                        <a:buClr>
                          <a:srgbClr val="0000FF"/>
                        </a:buClr>
                        <a:buFont typeface="Wingdings" panose="05000000000000000000" pitchFamily="2" charset="2"/>
                        <a:buChar char="l"/>
                        <a:tabLst>
                          <a:tab pos="266700" algn="l"/>
                        </a:tabLst>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追究刑事责任</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defTabSz="914400">
                        <a:buNone/>
                      </a:pP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r h="290830">
                <a:tc rowSpan="3">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lvl="0" algn="ctr">
                        <a:spcBef>
                          <a:spcPct val="0"/>
                        </a:spcBef>
                        <a:buNone/>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发生重大事故</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lvl="0">
                        <a:spcBef>
                          <a:spcPct val="0"/>
                        </a:spcBef>
                        <a:buNone/>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事故发生单位</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342900" lvl="0" indent="-342900" defTabSz="914400">
                        <a:spcBef>
                          <a:spcPct val="0"/>
                        </a:spcBef>
                        <a:buClr>
                          <a:srgbClr val="0000FF"/>
                        </a:buClr>
                        <a:buFont typeface="Wingdings" panose="05000000000000000000" pitchFamily="2" charset="2"/>
                        <a:buChar char="l"/>
                        <a:tabLst>
                          <a:tab pos="266700" algn="l"/>
                        </a:tabLst>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罚款</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lvl="0" algn="ctr">
                        <a:spcBef>
                          <a:spcPct val="0"/>
                        </a:spcBef>
                        <a:buNone/>
                      </a:pPr>
                      <a:r>
                        <a:rPr lang="en-US" altLang="zh-CN" sz="1310" b="1" dirty="0">
                          <a:solidFill>
                            <a:srgbClr val="0000FF"/>
                          </a:solidFill>
                          <a:latin typeface="微软雅黑" panose="020B0503020204020204" charset="-122"/>
                          <a:ea typeface="微软雅黑" panose="020B0503020204020204" charset="-122"/>
                          <a:cs typeface="微软雅黑" panose="020B0503020204020204" charset="-122"/>
                        </a:rPr>
                        <a:t>50</a:t>
                      </a: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万元～ </a:t>
                      </a:r>
                      <a:r>
                        <a:rPr lang="en-US" altLang="zh-CN" sz="1310" b="1" dirty="0">
                          <a:solidFill>
                            <a:srgbClr val="0000FF"/>
                          </a:solidFill>
                          <a:latin typeface="微软雅黑" panose="020B0503020204020204" charset="-122"/>
                          <a:ea typeface="微软雅黑" panose="020B0503020204020204" charset="-122"/>
                          <a:cs typeface="微软雅黑" panose="020B0503020204020204" charset="-122"/>
                        </a:rPr>
                        <a:t>200</a:t>
                      </a: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万元</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r h="49022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lvl="0">
                        <a:spcBef>
                          <a:spcPct val="0"/>
                        </a:spcBef>
                        <a:buNone/>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事故发生单位主要负责人</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342900" lvl="0" indent="-342900" defTabSz="914400">
                        <a:spcBef>
                          <a:spcPct val="0"/>
                        </a:spcBef>
                        <a:buClr>
                          <a:srgbClr val="0000FF"/>
                        </a:buClr>
                        <a:buFont typeface="Wingdings" panose="05000000000000000000" pitchFamily="2" charset="2"/>
                        <a:buChar char="l"/>
                        <a:tabLst>
                          <a:tab pos="266700" algn="l"/>
                        </a:tabLst>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罚款</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p>
                      <a:pPr marL="342900" lvl="0" indent="-342900" defTabSz="914400" eaLnBrk="0" hangingPunct="0">
                        <a:spcBef>
                          <a:spcPct val="0"/>
                        </a:spcBef>
                        <a:buClr>
                          <a:srgbClr val="0000FF"/>
                        </a:buClr>
                        <a:buFont typeface="Wingdings" panose="05000000000000000000" pitchFamily="2" charset="2"/>
                        <a:buChar char="l"/>
                        <a:tabLst>
                          <a:tab pos="266700" algn="l"/>
                        </a:tabLst>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追究刑事责任</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lvl="0" algn="ctr">
                        <a:spcBef>
                          <a:spcPct val="0"/>
                        </a:spcBef>
                        <a:buNone/>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年收入</a:t>
                      </a:r>
                      <a:r>
                        <a:rPr lang="en-US" altLang="zh-CN" sz="1310" b="1">
                          <a:solidFill>
                            <a:srgbClr val="0000FF"/>
                          </a:solidFill>
                          <a:latin typeface="微软雅黑" panose="020B0503020204020204" charset="-122"/>
                          <a:ea typeface="微软雅黑" panose="020B0503020204020204" charset="-122"/>
                          <a:cs typeface="微软雅黑" panose="020B0503020204020204" charset="-122"/>
                        </a:rPr>
                        <a:t>60%</a:t>
                      </a:r>
                      <a:endParaRPr lang="zh-CN" altLang="en-US" sz="1310" b="1">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r h="49022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lvl="0">
                        <a:spcBef>
                          <a:spcPct val="0"/>
                        </a:spcBef>
                        <a:buNone/>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国家工作人员</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342900" lvl="0" indent="-342900" defTabSz="914400">
                        <a:spcBef>
                          <a:spcPct val="0"/>
                        </a:spcBef>
                        <a:buClr>
                          <a:srgbClr val="0000FF"/>
                        </a:buClr>
                        <a:buFont typeface="Wingdings" panose="05000000000000000000" pitchFamily="2" charset="2"/>
                        <a:buChar char="l"/>
                        <a:tabLst>
                          <a:tab pos="266700" algn="l"/>
                        </a:tabLst>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处分； </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p>
                      <a:pPr marL="342900" lvl="0" indent="-342900" defTabSz="914400" eaLnBrk="0" hangingPunct="0">
                        <a:spcBef>
                          <a:spcPct val="0"/>
                        </a:spcBef>
                        <a:buClr>
                          <a:srgbClr val="0000FF"/>
                        </a:buClr>
                        <a:buFont typeface="Wingdings" panose="05000000000000000000" pitchFamily="2" charset="2"/>
                        <a:buChar char="l"/>
                        <a:tabLst>
                          <a:tab pos="266700" algn="l"/>
                        </a:tabLst>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追究刑事责任</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defTabSz="914400">
                        <a:buNone/>
                      </a:pP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r h="290830">
                <a:tc rowSpan="3">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lvl="0" algn="ctr">
                        <a:spcBef>
                          <a:spcPct val="0"/>
                        </a:spcBef>
                        <a:buNone/>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发生特别重大事故</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lvl="0">
                        <a:spcBef>
                          <a:spcPct val="0"/>
                        </a:spcBef>
                        <a:buNone/>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事故发生单位</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342900" lvl="0" indent="-342900" defTabSz="914400">
                        <a:spcBef>
                          <a:spcPct val="0"/>
                        </a:spcBef>
                        <a:buClr>
                          <a:srgbClr val="0000FF"/>
                        </a:buClr>
                        <a:buFont typeface="Wingdings" panose="05000000000000000000" pitchFamily="2" charset="2"/>
                        <a:buChar char="l"/>
                        <a:tabLst>
                          <a:tab pos="266700" algn="l"/>
                        </a:tabLst>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罚款</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lvl="0" algn="ctr">
                        <a:spcBef>
                          <a:spcPct val="0"/>
                        </a:spcBef>
                        <a:buNone/>
                      </a:pPr>
                      <a:r>
                        <a:rPr lang="en-US" altLang="zh-CN" sz="1310" b="1" dirty="0">
                          <a:solidFill>
                            <a:srgbClr val="0000FF"/>
                          </a:solidFill>
                          <a:latin typeface="微软雅黑" panose="020B0503020204020204" charset="-122"/>
                          <a:ea typeface="微软雅黑" panose="020B0503020204020204" charset="-122"/>
                          <a:cs typeface="微软雅黑" panose="020B0503020204020204" charset="-122"/>
                        </a:rPr>
                        <a:t>200</a:t>
                      </a: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万元～ </a:t>
                      </a:r>
                      <a:r>
                        <a:rPr lang="en-US" altLang="zh-CN" sz="1310" b="1" dirty="0">
                          <a:solidFill>
                            <a:srgbClr val="0000FF"/>
                          </a:solidFill>
                          <a:latin typeface="微软雅黑" panose="020B0503020204020204" charset="-122"/>
                          <a:ea typeface="微软雅黑" panose="020B0503020204020204" charset="-122"/>
                          <a:cs typeface="微软雅黑" panose="020B0503020204020204" charset="-122"/>
                        </a:rPr>
                        <a:t>500</a:t>
                      </a: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万元</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r h="49022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lvl="0">
                        <a:spcBef>
                          <a:spcPct val="0"/>
                        </a:spcBef>
                        <a:buNone/>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事故发生单位主要负责人</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342900" lvl="0" indent="-342900" defTabSz="914400">
                        <a:spcBef>
                          <a:spcPct val="0"/>
                        </a:spcBef>
                        <a:buClr>
                          <a:srgbClr val="0000FF"/>
                        </a:buClr>
                        <a:buFont typeface="Wingdings" panose="05000000000000000000" pitchFamily="2" charset="2"/>
                        <a:buChar char="l"/>
                        <a:tabLst>
                          <a:tab pos="266700" algn="l"/>
                        </a:tabLst>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罚款</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p>
                      <a:pPr marL="342900" lvl="0" indent="-342900" defTabSz="914400" eaLnBrk="0" hangingPunct="0">
                        <a:spcBef>
                          <a:spcPct val="0"/>
                        </a:spcBef>
                        <a:buClr>
                          <a:srgbClr val="0000FF"/>
                        </a:buClr>
                        <a:buFont typeface="Wingdings" panose="05000000000000000000" pitchFamily="2" charset="2"/>
                        <a:buChar char="l"/>
                        <a:tabLst>
                          <a:tab pos="266700" algn="l"/>
                        </a:tabLst>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追究刑事责任</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lvl="0" algn="ctr">
                        <a:spcBef>
                          <a:spcPct val="0"/>
                        </a:spcBef>
                        <a:buNone/>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年收入</a:t>
                      </a:r>
                      <a:r>
                        <a:rPr lang="en-US" altLang="zh-CN" sz="1310" b="1">
                          <a:solidFill>
                            <a:srgbClr val="0000FF"/>
                          </a:solidFill>
                          <a:latin typeface="微软雅黑" panose="020B0503020204020204" charset="-122"/>
                          <a:ea typeface="微软雅黑" panose="020B0503020204020204" charset="-122"/>
                          <a:cs typeface="微软雅黑" panose="020B0503020204020204" charset="-122"/>
                        </a:rPr>
                        <a:t>80%</a:t>
                      </a:r>
                      <a:endParaRPr lang="zh-CN" altLang="en-US" sz="1310" b="1">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r h="49022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lvl="0">
                        <a:spcBef>
                          <a:spcPct val="0"/>
                        </a:spcBef>
                        <a:buNone/>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国家工作人员</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342900" lvl="0" indent="-342900" defTabSz="914400">
                        <a:spcBef>
                          <a:spcPct val="0"/>
                        </a:spcBef>
                        <a:buClr>
                          <a:srgbClr val="0000FF"/>
                        </a:buClr>
                        <a:buFont typeface="Wingdings" panose="05000000000000000000" pitchFamily="2" charset="2"/>
                        <a:buChar char="l"/>
                        <a:tabLst>
                          <a:tab pos="266700" algn="l"/>
                        </a:tabLst>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处分； </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p>
                      <a:pPr marL="342900" lvl="0" indent="-342900" defTabSz="914400" eaLnBrk="0" hangingPunct="0">
                        <a:spcBef>
                          <a:spcPct val="0"/>
                        </a:spcBef>
                        <a:buClr>
                          <a:srgbClr val="0000FF"/>
                        </a:buClr>
                        <a:buFont typeface="Wingdings" panose="05000000000000000000" pitchFamily="2" charset="2"/>
                        <a:buChar char="l"/>
                        <a:tabLst>
                          <a:tab pos="266700" algn="l"/>
                        </a:tabLst>
                      </a:pPr>
                      <a:r>
                        <a:rPr lang="zh-CN" altLang="en-US" sz="1310" b="1" dirty="0">
                          <a:solidFill>
                            <a:srgbClr val="0000FF"/>
                          </a:solidFill>
                          <a:latin typeface="微软雅黑" panose="020B0503020204020204" charset="-122"/>
                          <a:ea typeface="微软雅黑" panose="020B0503020204020204" charset="-122"/>
                          <a:cs typeface="微软雅黑" panose="020B0503020204020204" charset="-122"/>
                        </a:rPr>
                        <a:t>追究刑事责任</a:t>
                      </a: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defTabSz="914400">
                        <a:buNone/>
                      </a:pPr>
                      <a:endParaRPr lang="zh-CN" altLang="en-US" sz="131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Freeform 5"/>
          <p:cNvSpPr/>
          <p:nvPr/>
        </p:nvSpPr>
        <p:spPr bwMode="auto">
          <a:xfrm>
            <a:off x="3375025" y="2168525"/>
            <a:ext cx="2597150" cy="3327400"/>
          </a:xfrm>
          <a:custGeom>
            <a:avLst/>
            <a:gdLst>
              <a:gd name="T0" fmla="*/ 915 w 1244"/>
              <a:gd name="T1" fmla="*/ 1278 h 1593"/>
              <a:gd name="T2" fmla="*/ 0 w 1244"/>
              <a:gd name="T3" fmla="*/ 1593 h 1593"/>
              <a:gd name="T4" fmla="*/ 1244 w 1244"/>
              <a:gd name="T5" fmla="*/ 0 h 1593"/>
              <a:gd name="T6" fmla="*/ 915 w 1244"/>
              <a:gd name="T7" fmla="*/ 1278 h 1593"/>
            </a:gdLst>
            <a:ahLst/>
            <a:cxnLst>
              <a:cxn ang="0">
                <a:pos x="T0" y="T1"/>
              </a:cxn>
              <a:cxn ang="0">
                <a:pos x="T2" y="T3"/>
              </a:cxn>
              <a:cxn ang="0">
                <a:pos x="T4" y="T5"/>
              </a:cxn>
              <a:cxn ang="0">
                <a:pos x="T6" y="T7"/>
              </a:cxn>
            </a:cxnLst>
            <a:rect l="0" t="0" r="r" b="b"/>
            <a:pathLst>
              <a:path w="1244" h="1593">
                <a:moveTo>
                  <a:pt x="915" y="1278"/>
                </a:moveTo>
                <a:lnTo>
                  <a:pt x="0" y="1593"/>
                </a:lnTo>
                <a:lnTo>
                  <a:pt x="1244" y="0"/>
                </a:lnTo>
                <a:lnTo>
                  <a:pt x="915" y="1278"/>
                </a:lnTo>
                <a:close/>
              </a:path>
            </a:pathLst>
          </a:custGeom>
          <a:solidFill>
            <a:schemeClr val="tx1"/>
          </a:solidFill>
          <a:ln>
            <a:noFill/>
          </a:ln>
        </p:spPr>
        <p:txBody>
          <a:bodyPr vert="horz" wrap="square" lIns="121913" tIns="60956" rIns="121913" bIns="60956" numCol="1" anchor="t" anchorCtr="0" compatLnSpc="1"/>
          <a:lstStyle/>
          <a:p>
            <a:pPr fontAlgn="base"/>
            <a:endParaRPr lang="zh-CN" altLang="en-US" sz="1705" strike="noStrike" noProof="1">
              <a:latin typeface="微软雅黑" panose="020B0503020204020204" charset="-122"/>
              <a:cs typeface="微软雅黑" panose="020B0503020204020204" charset="-122"/>
            </a:endParaRPr>
          </a:p>
        </p:txBody>
      </p:sp>
      <p:sp>
        <p:nvSpPr>
          <p:cNvPr id="6" name="Rectangle 6"/>
          <p:cNvSpPr>
            <a:spLocks noChangeArrowheads="1"/>
          </p:cNvSpPr>
          <p:nvPr/>
        </p:nvSpPr>
        <p:spPr bwMode="auto">
          <a:xfrm>
            <a:off x="0" y="0"/>
            <a:ext cx="4678363" cy="6858000"/>
          </a:xfrm>
          <a:prstGeom prst="rect">
            <a:avLst/>
          </a:prstGeom>
          <a:solidFill>
            <a:srgbClr val="004898"/>
          </a:solidFill>
          <a:ln>
            <a:noFill/>
          </a:ln>
        </p:spPr>
        <p:txBody>
          <a:bodyPr vert="horz" wrap="square" lIns="121913" tIns="60956" rIns="121913" bIns="60956" numCol="1" anchor="t" anchorCtr="0" compatLnSpc="1"/>
          <a:lstStyle/>
          <a:p>
            <a:pPr fontAlgn="base"/>
            <a:endParaRPr lang="zh-CN" altLang="en-US" sz="1705" strike="noStrike" noProof="1">
              <a:latin typeface="微软雅黑" panose="020B0503020204020204" charset="-122"/>
              <a:cs typeface="微软雅黑" panose="020B0503020204020204" charset="-122"/>
            </a:endParaRPr>
          </a:p>
        </p:txBody>
      </p:sp>
      <p:grpSp>
        <p:nvGrpSpPr>
          <p:cNvPr id="94211" name="组合 1"/>
          <p:cNvGrpSpPr/>
          <p:nvPr/>
        </p:nvGrpSpPr>
        <p:grpSpPr>
          <a:xfrm>
            <a:off x="331788" y="1865313"/>
            <a:ext cx="5640387" cy="2971800"/>
            <a:chOff x="350533" y="1967772"/>
            <a:chExt cx="5948658" cy="3134002"/>
          </a:xfrm>
        </p:grpSpPr>
        <p:sp>
          <p:nvSpPr>
            <p:cNvPr id="7" name="Freeform 7"/>
            <p:cNvSpPr/>
            <p:nvPr/>
          </p:nvSpPr>
          <p:spPr bwMode="auto">
            <a:xfrm>
              <a:off x="500296" y="2287119"/>
              <a:ext cx="5798895" cy="2814655"/>
            </a:xfrm>
            <a:custGeom>
              <a:avLst/>
              <a:gdLst>
                <a:gd name="T0" fmla="*/ 2304 w 2633"/>
                <a:gd name="T1" fmla="*/ 1278 h 1278"/>
                <a:gd name="T2" fmla="*/ 343 w 2633"/>
                <a:gd name="T3" fmla="*/ 1276 h 1278"/>
                <a:gd name="T4" fmla="*/ 0 w 2633"/>
                <a:gd name="T5" fmla="*/ 13 h 1278"/>
                <a:gd name="T6" fmla="*/ 2633 w 2633"/>
                <a:gd name="T7" fmla="*/ 0 h 1278"/>
                <a:gd name="T8" fmla="*/ 2304 w 2633"/>
                <a:gd name="T9" fmla="*/ 1278 h 1278"/>
              </a:gdLst>
              <a:ahLst/>
              <a:cxnLst>
                <a:cxn ang="0">
                  <a:pos x="T0" y="T1"/>
                </a:cxn>
                <a:cxn ang="0">
                  <a:pos x="T2" y="T3"/>
                </a:cxn>
                <a:cxn ang="0">
                  <a:pos x="T4" y="T5"/>
                </a:cxn>
                <a:cxn ang="0">
                  <a:pos x="T6" y="T7"/>
                </a:cxn>
                <a:cxn ang="0">
                  <a:pos x="T8" y="T9"/>
                </a:cxn>
              </a:cxnLst>
              <a:rect l="0" t="0" r="r" b="b"/>
              <a:pathLst>
                <a:path w="2633" h="1278">
                  <a:moveTo>
                    <a:pt x="2304" y="1278"/>
                  </a:moveTo>
                  <a:lnTo>
                    <a:pt x="343" y="1276"/>
                  </a:lnTo>
                  <a:lnTo>
                    <a:pt x="0" y="13"/>
                  </a:lnTo>
                  <a:lnTo>
                    <a:pt x="2633" y="0"/>
                  </a:lnTo>
                  <a:lnTo>
                    <a:pt x="2304" y="1278"/>
                  </a:lnTo>
                  <a:close/>
                </a:path>
              </a:pathLst>
            </a:custGeom>
            <a:solidFill>
              <a:srgbClr val="E60012"/>
            </a:solidFill>
            <a:ln>
              <a:noFill/>
            </a:ln>
          </p:spPr>
          <p:txBody>
            <a:bodyPr vert="horz" wrap="square" lIns="121913" tIns="60956" rIns="121913" bIns="60956" numCol="1" anchor="t" anchorCtr="0" compatLnSpc="1"/>
            <a:lstStyle/>
            <a:p>
              <a:pPr fontAlgn="base"/>
              <a:endParaRPr lang="zh-CN" altLang="en-US" sz="1705" strike="noStrike" noProof="1">
                <a:latin typeface="微软雅黑" panose="020B0503020204020204" charset="-122"/>
                <a:cs typeface="微软雅黑" panose="020B0503020204020204" charset="-122"/>
              </a:endParaRPr>
            </a:p>
          </p:txBody>
        </p:sp>
        <p:sp>
          <p:nvSpPr>
            <p:cNvPr id="8" name="Freeform 8"/>
            <p:cNvSpPr/>
            <p:nvPr/>
          </p:nvSpPr>
          <p:spPr bwMode="auto">
            <a:xfrm>
              <a:off x="535534" y="2313549"/>
              <a:ext cx="740003" cy="2783821"/>
            </a:xfrm>
            <a:custGeom>
              <a:avLst/>
              <a:gdLst>
                <a:gd name="T0" fmla="*/ 0 w 336"/>
                <a:gd name="T1" fmla="*/ 7 h 1264"/>
                <a:gd name="T2" fmla="*/ 336 w 336"/>
                <a:gd name="T3" fmla="*/ 0 h 1264"/>
                <a:gd name="T4" fmla="*/ 327 w 336"/>
                <a:gd name="T5" fmla="*/ 1264 h 1264"/>
                <a:gd name="T6" fmla="*/ 0 w 336"/>
                <a:gd name="T7" fmla="*/ 7 h 1264"/>
              </a:gdLst>
              <a:ahLst/>
              <a:cxnLst>
                <a:cxn ang="0">
                  <a:pos x="T0" y="T1"/>
                </a:cxn>
                <a:cxn ang="0">
                  <a:pos x="T2" y="T3"/>
                </a:cxn>
                <a:cxn ang="0">
                  <a:pos x="T4" y="T5"/>
                </a:cxn>
                <a:cxn ang="0">
                  <a:pos x="T6" y="T7"/>
                </a:cxn>
              </a:cxnLst>
              <a:rect l="0" t="0" r="r" b="b"/>
              <a:pathLst>
                <a:path w="336" h="1264">
                  <a:moveTo>
                    <a:pt x="0" y="7"/>
                  </a:moveTo>
                  <a:lnTo>
                    <a:pt x="336" y="0"/>
                  </a:lnTo>
                  <a:lnTo>
                    <a:pt x="327" y="1264"/>
                  </a:lnTo>
                  <a:lnTo>
                    <a:pt x="0" y="7"/>
                  </a:lnTo>
                  <a:close/>
                </a:path>
              </a:pathLst>
            </a:custGeom>
            <a:solidFill>
              <a:schemeClr val="tx1">
                <a:lumMod val="95000"/>
                <a:lumOff val="5000"/>
              </a:schemeClr>
            </a:solidFill>
            <a:ln>
              <a:noFill/>
            </a:ln>
          </p:spPr>
          <p:txBody>
            <a:bodyPr vert="horz" wrap="square" lIns="121913" tIns="60956" rIns="121913" bIns="60956" numCol="1" anchor="t" anchorCtr="0" compatLnSpc="1"/>
            <a:lstStyle/>
            <a:p>
              <a:pPr fontAlgn="base"/>
              <a:endParaRPr lang="zh-CN" altLang="en-US" sz="1705" strike="noStrike" noProof="1" dirty="0">
                <a:latin typeface="微软雅黑" panose="020B0503020204020204" charset="-122"/>
                <a:cs typeface="微软雅黑" panose="020B0503020204020204" charset="-122"/>
              </a:endParaRPr>
            </a:p>
          </p:txBody>
        </p:sp>
        <p:sp>
          <p:nvSpPr>
            <p:cNvPr id="9" name="Freeform 9"/>
            <p:cNvSpPr/>
            <p:nvPr/>
          </p:nvSpPr>
          <p:spPr bwMode="auto">
            <a:xfrm>
              <a:off x="350533" y="1967772"/>
              <a:ext cx="905183" cy="3129598"/>
            </a:xfrm>
            <a:custGeom>
              <a:avLst/>
              <a:gdLst>
                <a:gd name="T0" fmla="*/ 0 w 411"/>
                <a:gd name="T1" fmla="*/ 197 h 1421"/>
                <a:gd name="T2" fmla="*/ 296 w 411"/>
                <a:gd name="T3" fmla="*/ 0 h 1421"/>
                <a:gd name="T4" fmla="*/ 411 w 411"/>
                <a:gd name="T5" fmla="*/ 1421 h 1421"/>
                <a:gd name="T6" fmla="*/ 0 w 411"/>
                <a:gd name="T7" fmla="*/ 197 h 1421"/>
              </a:gdLst>
              <a:ahLst/>
              <a:cxnLst>
                <a:cxn ang="0">
                  <a:pos x="T0" y="T1"/>
                </a:cxn>
                <a:cxn ang="0">
                  <a:pos x="T2" y="T3"/>
                </a:cxn>
                <a:cxn ang="0">
                  <a:pos x="T4" y="T5"/>
                </a:cxn>
                <a:cxn ang="0">
                  <a:pos x="T6" y="T7"/>
                </a:cxn>
              </a:cxnLst>
              <a:rect l="0" t="0" r="r" b="b"/>
              <a:pathLst>
                <a:path w="411" h="1421">
                  <a:moveTo>
                    <a:pt x="0" y="197"/>
                  </a:moveTo>
                  <a:lnTo>
                    <a:pt x="296" y="0"/>
                  </a:lnTo>
                  <a:lnTo>
                    <a:pt x="411" y="1421"/>
                  </a:lnTo>
                  <a:lnTo>
                    <a:pt x="0" y="197"/>
                  </a:lnTo>
                  <a:close/>
                </a:path>
              </a:pathLst>
            </a:custGeom>
            <a:solidFill>
              <a:srgbClr val="E60012"/>
            </a:solidFill>
            <a:ln>
              <a:noFill/>
            </a:ln>
          </p:spPr>
          <p:txBody>
            <a:bodyPr vert="horz" wrap="square" lIns="121913" tIns="60956" rIns="121913" bIns="60956" numCol="1" anchor="t" anchorCtr="0" compatLnSpc="1"/>
            <a:lstStyle/>
            <a:p>
              <a:pPr fontAlgn="base"/>
              <a:endParaRPr lang="zh-CN" altLang="en-US" sz="1705" strike="noStrike" noProof="1">
                <a:latin typeface="微软雅黑" panose="020B0503020204020204" charset="-122"/>
                <a:cs typeface="微软雅黑" panose="020B0503020204020204" charset="-122"/>
              </a:endParaRPr>
            </a:p>
          </p:txBody>
        </p:sp>
      </p:grpSp>
      <p:sp>
        <p:nvSpPr>
          <p:cNvPr id="94215" name="矩形 19"/>
          <p:cNvSpPr/>
          <p:nvPr/>
        </p:nvSpPr>
        <p:spPr>
          <a:xfrm>
            <a:off x="2243138" y="2724150"/>
            <a:ext cx="1927225" cy="1016000"/>
          </a:xfrm>
          <a:prstGeom prst="rect">
            <a:avLst/>
          </a:prstGeom>
          <a:noFill/>
          <a:ln w="9525">
            <a:noFill/>
          </a:ln>
        </p:spPr>
        <p:txBody>
          <a:bodyPr wrap="none" lIns="0" tIns="0" rIns="0" bIns="0" anchor="t" anchorCtr="0">
            <a:spAutoFit/>
          </a:bodyPr>
          <a:p>
            <a:pPr algn="ctr"/>
            <a:r>
              <a:rPr lang="zh-CN" altLang="en-US" sz="6600" b="1" dirty="0">
                <a:solidFill>
                  <a:schemeClr val="bg1"/>
                </a:solidFill>
                <a:latin typeface="微软雅黑" panose="020B0503020204020204" charset="-122"/>
                <a:ea typeface="微软雅黑" panose="020B0503020204020204" charset="-122"/>
                <a:sym typeface="Arial" panose="020B0604020202020204" pitchFamily="34" charset="0"/>
              </a:rPr>
              <a:t>目 录</a:t>
            </a:r>
            <a:endParaRPr lang="zh-CN" altLang="en-US" sz="6600" b="1"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21" name="矩形 20"/>
          <p:cNvSpPr/>
          <p:nvPr/>
        </p:nvSpPr>
        <p:spPr>
          <a:xfrm>
            <a:off x="2262188" y="3770313"/>
            <a:ext cx="1889125" cy="407988"/>
          </a:xfrm>
          <a:prstGeom prst="rect">
            <a:avLst/>
          </a:prstGeom>
        </p:spPr>
        <p:txBody>
          <a:bodyPr wrap="none" lIns="0" tIns="0" rIns="0" bIns="0">
            <a:spAutoFit/>
          </a:bodyPr>
          <a:lstStyle/>
          <a:p>
            <a:pPr algn="ctr" fontAlgn="base"/>
            <a:r>
              <a:rPr lang="en-US" altLang="zh-CN" sz="2655" b="1" strike="noStrike" noProof="1" dirty="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CONTENTS</a:t>
            </a:r>
            <a:endParaRPr lang="en-US" altLang="zh-CN" sz="2655" b="1" strike="noStrike" noProof="1" dirty="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94217" name="Rectangle 6"/>
          <p:cNvSpPr txBox="1"/>
          <p:nvPr/>
        </p:nvSpPr>
        <p:spPr>
          <a:xfrm>
            <a:off x="6305550" y="681038"/>
            <a:ext cx="885825" cy="641350"/>
          </a:xfrm>
          <a:prstGeom prst="rect">
            <a:avLst/>
          </a:prstGeom>
          <a:solidFill>
            <a:srgbClr val="E60012"/>
          </a:solidFill>
          <a:ln w="9525">
            <a:noFill/>
          </a:ln>
        </p:spPr>
        <p:txBody>
          <a:bodyPr anchor="t" anchorCtr="0"/>
          <a:p>
            <a:pPr algn="ctr">
              <a:spcBef>
                <a:spcPct val="20000"/>
              </a:spcBef>
            </a:pPr>
            <a:r>
              <a:rPr lang="en-US" altLang="zh-CN" sz="4000" dirty="0">
                <a:solidFill>
                  <a:schemeClr val="bg1"/>
                </a:solidFill>
                <a:latin typeface="微软雅黑" panose="020B0503020204020204" charset="-122"/>
                <a:ea typeface="微软雅黑" panose="020B0503020204020204" charset="-122"/>
                <a:sym typeface="Arial" panose="020B0604020202020204" pitchFamily="34" charset="0"/>
              </a:rPr>
              <a:t>01</a:t>
            </a:r>
            <a:endParaRPr lang="en-US" altLang="zh-CN" sz="4000"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94218" name="Rectangle 10"/>
          <p:cNvSpPr/>
          <p:nvPr/>
        </p:nvSpPr>
        <p:spPr>
          <a:xfrm>
            <a:off x="7539038" y="479425"/>
            <a:ext cx="4233862" cy="1044575"/>
          </a:xfrm>
          <a:prstGeom prst="rect">
            <a:avLst/>
          </a:prstGeom>
          <a:noFill/>
          <a:ln w="9525">
            <a:noFill/>
          </a:ln>
        </p:spPr>
        <p:txBody>
          <a:bodyPr anchor="ctr" anchorCtr="0"/>
          <a:p>
            <a:r>
              <a:rPr lang="zh-CN" altLang="en-US" sz="2400" dirty="0">
                <a:latin typeface="微软雅黑" panose="020B0503020204020204" charset="-122"/>
                <a:ea typeface="微软雅黑" panose="020B0503020204020204" charset="-122"/>
                <a:sym typeface="Arial" panose="020B0604020202020204" pitchFamily="34" charset="0"/>
              </a:rPr>
              <a:t>安全管理基础知识</a:t>
            </a:r>
            <a:endParaRPr lang="zh-CN" altLang="en-US" sz="2400" dirty="0">
              <a:latin typeface="微软雅黑" panose="020B0503020204020204" charset="-122"/>
              <a:ea typeface="微软雅黑" panose="020B0503020204020204" charset="-122"/>
              <a:sym typeface="Arial" panose="020B0604020202020204" pitchFamily="34" charset="0"/>
            </a:endParaRPr>
          </a:p>
        </p:txBody>
      </p:sp>
      <p:sp>
        <p:nvSpPr>
          <p:cNvPr id="94219" name="Rectangle 13"/>
          <p:cNvSpPr/>
          <p:nvPr/>
        </p:nvSpPr>
        <p:spPr>
          <a:xfrm>
            <a:off x="7521575" y="1524000"/>
            <a:ext cx="4113213" cy="1046163"/>
          </a:xfrm>
          <a:prstGeom prst="rect">
            <a:avLst/>
          </a:prstGeom>
          <a:noFill/>
          <a:ln w="9525">
            <a:noFill/>
          </a:ln>
        </p:spPr>
        <p:txBody>
          <a:bodyPr anchor="ctr" anchorCtr="0"/>
          <a:p>
            <a:r>
              <a:rPr lang="zh-CN" altLang="en-US" sz="2400" dirty="0">
                <a:latin typeface="微软雅黑" panose="020B0503020204020204" charset="-122"/>
                <a:ea typeface="微软雅黑" panose="020B0503020204020204" charset="-122"/>
                <a:sym typeface="Arial" panose="020B0604020202020204" pitchFamily="34" charset="0"/>
              </a:rPr>
              <a:t>法律法规对企业安全生产工作的要求</a:t>
            </a:r>
            <a:endParaRPr lang="zh-CN" altLang="en-US" sz="2400" dirty="0">
              <a:latin typeface="微软雅黑" panose="020B0503020204020204" charset="-122"/>
              <a:ea typeface="微软雅黑" panose="020B0503020204020204" charset="-122"/>
              <a:sym typeface="Arial" panose="020B0604020202020204" pitchFamily="34" charset="0"/>
            </a:endParaRPr>
          </a:p>
        </p:txBody>
      </p:sp>
      <p:sp>
        <p:nvSpPr>
          <p:cNvPr id="94220" name="Rectangle 16"/>
          <p:cNvSpPr/>
          <p:nvPr/>
        </p:nvSpPr>
        <p:spPr>
          <a:xfrm>
            <a:off x="7496175" y="2544763"/>
            <a:ext cx="4137025" cy="1046162"/>
          </a:xfrm>
          <a:prstGeom prst="rect">
            <a:avLst/>
          </a:prstGeom>
          <a:noFill/>
          <a:ln w="9525">
            <a:noFill/>
          </a:ln>
        </p:spPr>
        <p:txBody>
          <a:bodyPr anchor="ctr" anchorCtr="0"/>
          <a:p>
            <a:r>
              <a:rPr lang="zh-CN" altLang="zh-CN" sz="2400" dirty="0">
                <a:latin typeface="微软雅黑" panose="020B0503020204020204" charset="-122"/>
                <a:ea typeface="微软雅黑" panose="020B0503020204020204" charset="-122"/>
                <a:sym typeface="Arial" panose="020B0604020202020204" pitchFamily="34" charset="0"/>
              </a:rPr>
              <a:t>安全生产事故问责制</a:t>
            </a:r>
            <a:endParaRPr lang="zh-CN" altLang="zh-CN" sz="2400" dirty="0">
              <a:latin typeface="微软雅黑" panose="020B0503020204020204" charset="-122"/>
              <a:ea typeface="微软雅黑" panose="020B0503020204020204" charset="-122"/>
              <a:sym typeface="Arial" panose="020B0604020202020204" pitchFamily="34" charset="0"/>
            </a:endParaRPr>
          </a:p>
        </p:txBody>
      </p:sp>
      <p:sp>
        <p:nvSpPr>
          <p:cNvPr id="94221" name="Rectangle 21"/>
          <p:cNvSpPr/>
          <p:nvPr/>
        </p:nvSpPr>
        <p:spPr>
          <a:xfrm>
            <a:off x="7521575" y="3641725"/>
            <a:ext cx="4095750" cy="1044575"/>
          </a:xfrm>
          <a:prstGeom prst="rect">
            <a:avLst/>
          </a:prstGeom>
          <a:noFill/>
          <a:ln w="9525">
            <a:noFill/>
          </a:ln>
        </p:spPr>
        <p:txBody>
          <a:bodyPr anchor="ctr" anchorCtr="0"/>
          <a:p>
            <a:r>
              <a:rPr lang="zh-CN" altLang="zh-CN" sz="2400" dirty="0">
                <a:latin typeface="微软雅黑" panose="020B0503020204020204" charset="-122"/>
                <a:ea typeface="微软雅黑" panose="020B0503020204020204" charset="-122"/>
                <a:sym typeface="微软雅黑" panose="020B0503020204020204" charset="-122"/>
              </a:rPr>
              <a:t>事故案例分析</a:t>
            </a:r>
            <a:endParaRPr lang="zh-CN" altLang="zh-CN" sz="2400" dirty="0">
              <a:latin typeface="微软雅黑" panose="020B0503020204020204" charset="-122"/>
              <a:ea typeface="微软雅黑" panose="020B0503020204020204" charset="-122"/>
              <a:sym typeface="微软雅黑" panose="020B0503020204020204" charset="-122"/>
            </a:endParaRPr>
          </a:p>
        </p:txBody>
      </p:sp>
      <p:sp>
        <p:nvSpPr>
          <p:cNvPr id="94222" name="Rectangle 6"/>
          <p:cNvSpPr txBox="1"/>
          <p:nvPr/>
        </p:nvSpPr>
        <p:spPr>
          <a:xfrm>
            <a:off x="6305550" y="1720850"/>
            <a:ext cx="885825" cy="639763"/>
          </a:xfrm>
          <a:prstGeom prst="rect">
            <a:avLst/>
          </a:prstGeom>
          <a:solidFill>
            <a:srgbClr val="2F5EB0"/>
          </a:solidFill>
          <a:ln w="9525">
            <a:noFill/>
          </a:ln>
        </p:spPr>
        <p:txBody>
          <a:bodyPr anchor="t" anchorCtr="0"/>
          <a:p>
            <a:pPr algn="ctr">
              <a:spcBef>
                <a:spcPct val="20000"/>
              </a:spcBef>
            </a:pPr>
            <a:r>
              <a:rPr lang="en-US" altLang="zh-CN" sz="4000" dirty="0">
                <a:solidFill>
                  <a:schemeClr val="bg1"/>
                </a:solidFill>
                <a:latin typeface="微软雅黑" panose="020B0503020204020204" charset="-122"/>
                <a:ea typeface="微软雅黑" panose="020B0503020204020204" charset="-122"/>
                <a:sym typeface="Arial" panose="020B0604020202020204" pitchFamily="34" charset="0"/>
              </a:rPr>
              <a:t>02</a:t>
            </a:r>
            <a:endParaRPr lang="en-US" altLang="zh-CN" sz="4000"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94223" name="Rectangle 6"/>
          <p:cNvSpPr txBox="1"/>
          <p:nvPr/>
        </p:nvSpPr>
        <p:spPr>
          <a:xfrm>
            <a:off x="6310313" y="2759075"/>
            <a:ext cx="882650" cy="641350"/>
          </a:xfrm>
          <a:prstGeom prst="rect">
            <a:avLst/>
          </a:prstGeom>
          <a:solidFill>
            <a:srgbClr val="E60012"/>
          </a:solidFill>
          <a:ln w="9525" cap="flat" cmpd="sng">
            <a:solidFill>
              <a:srgbClr val="E60012"/>
            </a:solidFill>
            <a:prstDash val="solid"/>
            <a:round/>
            <a:headEnd type="none" w="med" len="med"/>
            <a:tailEnd type="none" w="med" len="med"/>
          </a:ln>
        </p:spPr>
        <p:txBody>
          <a:bodyPr anchor="t" anchorCtr="0"/>
          <a:p>
            <a:pPr algn="ctr">
              <a:spcBef>
                <a:spcPct val="20000"/>
              </a:spcBef>
            </a:pPr>
            <a:r>
              <a:rPr lang="en-US" altLang="zh-CN" sz="4000" dirty="0">
                <a:solidFill>
                  <a:schemeClr val="bg1"/>
                </a:solidFill>
                <a:latin typeface="微软雅黑" panose="020B0503020204020204" charset="-122"/>
                <a:ea typeface="微软雅黑" panose="020B0503020204020204" charset="-122"/>
                <a:sym typeface="Arial" panose="020B0604020202020204" pitchFamily="34" charset="0"/>
              </a:rPr>
              <a:t>03</a:t>
            </a:r>
            <a:endParaRPr lang="en-US" altLang="zh-CN" sz="4000"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94224" name="Rectangle 6"/>
          <p:cNvSpPr txBox="1"/>
          <p:nvPr/>
        </p:nvSpPr>
        <p:spPr>
          <a:xfrm>
            <a:off x="6308725" y="3843338"/>
            <a:ext cx="882650" cy="641350"/>
          </a:xfrm>
          <a:prstGeom prst="rect">
            <a:avLst/>
          </a:prstGeom>
          <a:solidFill>
            <a:srgbClr val="2F5EB0"/>
          </a:solidFill>
          <a:ln w="9525">
            <a:noFill/>
          </a:ln>
        </p:spPr>
        <p:txBody>
          <a:bodyPr anchor="t" anchorCtr="0"/>
          <a:p>
            <a:pPr algn="ctr">
              <a:spcBef>
                <a:spcPct val="20000"/>
              </a:spcBef>
            </a:pPr>
            <a:r>
              <a:rPr lang="en-US" altLang="zh-CN" sz="4000" dirty="0">
                <a:solidFill>
                  <a:schemeClr val="bg1"/>
                </a:solidFill>
                <a:latin typeface="微软雅黑" panose="020B0503020204020204" charset="-122"/>
                <a:ea typeface="微软雅黑" panose="020B0503020204020204" charset="-122"/>
                <a:sym typeface="Arial" panose="020B0604020202020204" pitchFamily="34" charset="0"/>
              </a:rPr>
              <a:t>04</a:t>
            </a:r>
            <a:endParaRPr lang="en-US" altLang="zh-CN" sz="4000"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94225" name="Rectangle 16"/>
          <p:cNvSpPr/>
          <p:nvPr/>
        </p:nvSpPr>
        <p:spPr>
          <a:xfrm>
            <a:off x="7480300" y="4752975"/>
            <a:ext cx="4137025" cy="1044575"/>
          </a:xfrm>
          <a:prstGeom prst="rect">
            <a:avLst/>
          </a:prstGeom>
          <a:noFill/>
          <a:ln w="9525">
            <a:noFill/>
          </a:ln>
        </p:spPr>
        <p:txBody>
          <a:bodyPr anchor="ctr" anchorCtr="0"/>
          <a:p>
            <a:r>
              <a:rPr lang="zh-CN" altLang="zh-CN" sz="2400" dirty="0">
                <a:latin typeface="微软雅黑" panose="020B0503020204020204" charset="-122"/>
                <a:ea typeface="微软雅黑" panose="020B0503020204020204" charset="-122"/>
                <a:sym typeface="Arial" panose="020B0604020202020204" pitchFamily="34" charset="0"/>
              </a:rPr>
              <a:t>国家对安全生产工作的要求</a:t>
            </a:r>
            <a:endParaRPr lang="zh-CN" altLang="zh-CN" sz="2400" dirty="0">
              <a:latin typeface="微软雅黑" panose="020B0503020204020204" charset="-122"/>
              <a:ea typeface="微软雅黑" panose="020B0503020204020204" charset="-122"/>
              <a:sym typeface="Arial" panose="020B0604020202020204" pitchFamily="34" charset="0"/>
            </a:endParaRPr>
          </a:p>
        </p:txBody>
      </p:sp>
      <p:sp>
        <p:nvSpPr>
          <p:cNvPr id="94226" name="Rectangle 6"/>
          <p:cNvSpPr txBox="1"/>
          <p:nvPr/>
        </p:nvSpPr>
        <p:spPr>
          <a:xfrm>
            <a:off x="6294438" y="4967288"/>
            <a:ext cx="882650" cy="641350"/>
          </a:xfrm>
          <a:prstGeom prst="rect">
            <a:avLst/>
          </a:prstGeom>
          <a:solidFill>
            <a:srgbClr val="E60012"/>
          </a:solidFill>
          <a:ln w="9525" cap="flat" cmpd="sng">
            <a:solidFill>
              <a:srgbClr val="E60012"/>
            </a:solidFill>
            <a:prstDash val="solid"/>
            <a:round/>
            <a:headEnd type="none" w="med" len="med"/>
            <a:tailEnd type="none" w="med" len="med"/>
          </a:ln>
        </p:spPr>
        <p:txBody>
          <a:bodyPr anchor="t" anchorCtr="0"/>
          <a:p>
            <a:pPr algn="ctr">
              <a:spcBef>
                <a:spcPct val="20000"/>
              </a:spcBef>
            </a:pPr>
            <a:r>
              <a:rPr lang="en-US" altLang="zh-CN" sz="4000" dirty="0">
                <a:solidFill>
                  <a:schemeClr val="bg1"/>
                </a:solidFill>
                <a:latin typeface="微软雅黑" panose="020B0503020204020204" charset="-122"/>
                <a:ea typeface="微软雅黑" panose="020B0503020204020204" charset="-122"/>
                <a:sym typeface="Arial" panose="020B0604020202020204" pitchFamily="34" charset="0"/>
              </a:rPr>
              <a:t>05</a:t>
            </a:r>
            <a:endParaRPr lang="en-US" altLang="zh-CN" sz="4000" dirty="0">
              <a:solidFill>
                <a:schemeClr val="bg1"/>
              </a:solidFill>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p:transition>
    <p:cut/>
    <p:sndAc>
      <p:stSnd>
        <p:snd r:embed="rId1" name="click.wav"/>
      </p:stSnd>
    </p:sndAc>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矩形 65537"/>
          <p:cNvSpPr/>
          <p:nvPr/>
        </p:nvSpPr>
        <p:spPr>
          <a:xfrm>
            <a:off x="758825" y="42863"/>
            <a:ext cx="7942263" cy="533400"/>
          </a:xfrm>
          <a:prstGeom prst="rect">
            <a:avLst/>
          </a:prstGeom>
          <a:noFill/>
          <a:ln w="9525">
            <a:noFill/>
          </a:ln>
        </p:spPr>
        <p:txBody>
          <a:bodyPr wrap="square" lIns="91434" tIns="45716" rIns="91434" bIns="45716">
            <a:spAutoFit/>
          </a:bodyPr>
          <a:p>
            <a:pPr marL="825500" indent="-825500" defTabSz="1395730" fontAlgn="base">
              <a:spcBef>
                <a:spcPct val="50000"/>
              </a:spcBef>
              <a:buFont typeface="Wingdings" panose="05000000000000000000" pitchFamily="2" charset="2"/>
            </a:pPr>
            <a:r>
              <a:rPr lang="zh-CN" altLang="en-US" sz="2885" strike="noStrike" noProof="1" dirty="0">
                <a:solidFill>
                  <a:srgbClr val="5B161B"/>
                </a:solidFill>
                <a:latin typeface="微软雅黑" panose="020B0503020204020204" charset="-122"/>
                <a:ea typeface="微软雅黑" panose="020B0503020204020204" charset="-122"/>
                <a:cs typeface="微软雅黑" panose="020B0503020204020204" charset="-122"/>
              </a:rPr>
              <a:t>事故发生单位有关责任人员的资格罚</a:t>
            </a:r>
            <a:r>
              <a:rPr lang="en-US" altLang="zh-CN" sz="2885" strike="noStrike" noProof="1">
                <a:solidFill>
                  <a:srgbClr val="5B161B"/>
                </a:solidFill>
                <a:latin typeface="微软雅黑" panose="020B0503020204020204" charset="-122"/>
                <a:ea typeface="微软雅黑" panose="020B0503020204020204" charset="-122"/>
                <a:cs typeface="微软雅黑" panose="020B0503020204020204" charset="-122"/>
              </a:rPr>
              <a:t>(NO.40)</a:t>
            </a:r>
            <a:endParaRPr lang="en-US" altLang="zh-CN" sz="2885" strike="noStrike" noProof="1">
              <a:solidFill>
                <a:srgbClr val="5B161B"/>
              </a:solidFill>
              <a:latin typeface="微软雅黑" panose="020B0503020204020204" charset="-122"/>
              <a:ea typeface="微软雅黑" panose="020B0503020204020204" charset="-122"/>
              <a:cs typeface="微软雅黑" panose="020B0503020204020204" charset="-122"/>
            </a:endParaRPr>
          </a:p>
        </p:txBody>
      </p:sp>
      <p:graphicFrame>
        <p:nvGraphicFramePr>
          <p:cNvPr id="65564" name="内容占位符 65563"/>
          <p:cNvGraphicFramePr/>
          <p:nvPr>
            <p:ph idx="4294967295"/>
          </p:nvPr>
        </p:nvGraphicFramePr>
        <p:xfrm>
          <a:off x="758825" y="1236663"/>
          <a:ext cx="11073765" cy="4041775"/>
        </p:xfrm>
        <a:graphic>
          <a:graphicData uri="http://schemas.openxmlformats.org/drawingml/2006/table">
            <a:tbl>
              <a:tblPr/>
              <a:tblGrid>
                <a:gridCol w="2048510"/>
                <a:gridCol w="4034155"/>
                <a:gridCol w="4991100"/>
              </a:tblGrid>
              <a:tr h="756920">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algn="ctr" defTabSz="914400">
                        <a:spcBef>
                          <a:spcPct val="0"/>
                        </a:spcBef>
                        <a:buNone/>
                      </a:pPr>
                      <a:r>
                        <a:rPr lang="zh-CN" altLang="en-US" sz="1600" b="1" dirty="0">
                          <a:solidFill>
                            <a:srgbClr val="0000FF"/>
                          </a:solidFill>
                          <a:latin typeface="微软雅黑" panose="020B0503020204020204" charset="-122"/>
                          <a:ea typeface="微软雅黑" panose="020B0503020204020204" charset="-122"/>
                          <a:cs typeface="微软雅黑" panose="020B0503020204020204" charset="-122"/>
                        </a:rPr>
                        <a:t>违法行为</a:t>
                      </a:r>
                      <a:endParaRPr lang="zh-CN" altLang="en-US" sz="1600" b="1" dirty="0">
                        <a:solidFill>
                          <a:srgbClr val="0000FF"/>
                        </a:solidFill>
                        <a:latin typeface="微软雅黑" panose="020B0503020204020204" charset="-122"/>
                        <a:ea typeface="微软雅黑" panose="020B0503020204020204" charset="-122"/>
                        <a:cs typeface="微软雅黑" panose="020B0503020204020204" charset="-122"/>
                      </a:endParaRPr>
                    </a:p>
                    <a:p>
                      <a:pPr marL="0" lvl="0" indent="0" algn="ctr" defTabSz="914400" eaLnBrk="0" hangingPunct="0">
                        <a:spcBef>
                          <a:spcPct val="0"/>
                        </a:spcBef>
                        <a:buClrTx/>
                        <a:buNone/>
                      </a:pPr>
                      <a:r>
                        <a:rPr lang="zh-CN" altLang="en-US" sz="1600" b="1" dirty="0">
                          <a:solidFill>
                            <a:srgbClr val="0000FF"/>
                          </a:solidFill>
                          <a:latin typeface="微软雅黑" panose="020B0503020204020204" charset="-122"/>
                          <a:ea typeface="微软雅黑" panose="020B0503020204020204" charset="-122"/>
                          <a:cs typeface="微软雅黑" panose="020B0503020204020204" charset="-122"/>
                        </a:rPr>
                        <a:t>的种类</a:t>
                      </a:r>
                      <a:endParaRPr lang="zh-CN" altLang="en-US" sz="160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lvl="0" algn="ctr">
                        <a:spcBef>
                          <a:spcPct val="0"/>
                        </a:spcBef>
                        <a:buNone/>
                      </a:pPr>
                      <a:r>
                        <a:rPr lang="zh-CN" altLang="en-US" sz="1600" b="1" dirty="0">
                          <a:solidFill>
                            <a:srgbClr val="0000FF"/>
                          </a:solidFill>
                          <a:latin typeface="微软雅黑" panose="020B0503020204020204" charset="-122"/>
                          <a:ea typeface="微软雅黑" panose="020B0503020204020204" charset="-122"/>
                          <a:cs typeface="微软雅黑" panose="020B0503020204020204" charset="-122"/>
                        </a:rPr>
                        <a:t>违法行为主体</a:t>
                      </a:r>
                      <a:endParaRPr lang="zh-CN" altLang="en-US" sz="160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lvl="0" algn="ctr">
                        <a:spcBef>
                          <a:spcPct val="0"/>
                        </a:spcBef>
                        <a:buNone/>
                      </a:pPr>
                      <a:r>
                        <a:rPr lang="zh-CN" altLang="en-US" sz="1600" b="1" dirty="0">
                          <a:solidFill>
                            <a:srgbClr val="0000FF"/>
                          </a:solidFill>
                          <a:latin typeface="微软雅黑" panose="020B0503020204020204" charset="-122"/>
                          <a:ea typeface="微软雅黑" panose="020B0503020204020204" charset="-122"/>
                          <a:cs typeface="微软雅黑" panose="020B0503020204020204" charset="-122"/>
                        </a:rPr>
                        <a:t>法律责任</a:t>
                      </a:r>
                      <a:endParaRPr lang="zh-CN" altLang="en-US" sz="1600" b="1" dirty="0">
                        <a:solidFill>
                          <a:srgbClr val="0000FF"/>
                        </a:solidFill>
                        <a:latin typeface="微软雅黑" panose="020B0503020204020204" charset="-122"/>
                        <a:ea typeface="微软雅黑" panose="020B0503020204020204" charset="-122"/>
                        <a:cs typeface="微软雅黑" panose="020B0503020204020204" charset="-122"/>
                      </a:endParaRPr>
                    </a:p>
                    <a:p>
                      <a:pPr lvl="0" algn="ctr" eaLnBrk="0" hangingPunct="0">
                        <a:spcBef>
                          <a:spcPct val="0"/>
                        </a:spcBef>
                        <a:buClrTx/>
                        <a:buNone/>
                      </a:pPr>
                      <a:r>
                        <a:rPr lang="zh-CN" altLang="en-US" sz="1600" b="1" dirty="0">
                          <a:solidFill>
                            <a:srgbClr val="0000FF"/>
                          </a:solidFill>
                          <a:latin typeface="微软雅黑" panose="020B0503020204020204" charset="-122"/>
                          <a:ea typeface="微软雅黑" panose="020B0503020204020204" charset="-122"/>
                          <a:cs typeface="微软雅黑" panose="020B0503020204020204" charset="-122"/>
                        </a:rPr>
                        <a:t>的种类</a:t>
                      </a:r>
                      <a:endParaRPr lang="zh-CN" altLang="en-US" sz="160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r h="373380">
                <a:tc rowSpan="3">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algn="ctr" defTabSz="914400">
                        <a:spcBef>
                          <a:spcPct val="0"/>
                        </a:spcBef>
                        <a:buNone/>
                      </a:pPr>
                      <a:r>
                        <a:rPr lang="zh-CN" altLang="en-US" sz="1600" b="1" dirty="0">
                          <a:solidFill>
                            <a:srgbClr val="0000FF"/>
                          </a:solidFill>
                          <a:latin typeface="微软雅黑" panose="020B0503020204020204" charset="-122"/>
                          <a:ea typeface="微软雅黑" panose="020B0503020204020204" charset="-122"/>
                          <a:cs typeface="微软雅黑" panose="020B0503020204020204" charset="-122"/>
                        </a:rPr>
                        <a:t>对事故发生负有责任</a:t>
                      </a:r>
                      <a:endParaRPr lang="zh-CN" altLang="en-US" sz="160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lvl="0" algn="ctr">
                        <a:spcBef>
                          <a:spcPct val="0"/>
                        </a:spcBef>
                        <a:buNone/>
                      </a:pPr>
                      <a:r>
                        <a:rPr lang="zh-CN" altLang="en-US" sz="1600" b="1" dirty="0">
                          <a:solidFill>
                            <a:srgbClr val="0000FF"/>
                          </a:solidFill>
                          <a:latin typeface="微软雅黑" panose="020B0503020204020204" charset="-122"/>
                          <a:ea typeface="微软雅黑" panose="020B0503020204020204" charset="-122"/>
                          <a:cs typeface="微软雅黑" panose="020B0503020204020204" charset="-122"/>
                        </a:rPr>
                        <a:t>事故发生单位</a:t>
                      </a:r>
                      <a:endParaRPr lang="zh-CN" altLang="en-US" sz="160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defTabSz="914400">
                        <a:spcBef>
                          <a:spcPct val="0"/>
                        </a:spcBef>
                        <a:buNone/>
                      </a:pPr>
                      <a:r>
                        <a:rPr lang="zh-CN" altLang="en-US" sz="1600" b="1" dirty="0">
                          <a:solidFill>
                            <a:srgbClr val="0000FF"/>
                          </a:solidFill>
                          <a:latin typeface="微软雅黑" panose="020B0503020204020204" charset="-122"/>
                          <a:ea typeface="微软雅黑" panose="020B0503020204020204" charset="-122"/>
                          <a:cs typeface="微软雅黑" panose="020B0503020204020204" charset="-122"/>
                        </a:rPr>
                        <a:t>由有关部门依法暂扣或者吊销其有关证照</a:t>
                      </a:r>
                      <a:endParaRPr lang="zh-CN" altLang="en-US" sz="160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r h="76517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lvl="0">
                        <a:spcBef>
                          <a:spcPct val="0"/>
                        </a:spcBef>
                        <a:buNone/>
                      </a:pPr>
                      <a:r>
                        <a:rPr lang="zh-CN" altLang="en-US" sz="1600" b="1" dirty="0">
                          <a:solidFill>
                            <a:srgbClr val="0000FF"/>
                          </a:solidFill>
                          <a:latin typeface="微软雅黑" panose="020B0503020204020204" charset="-122"/>
                          <a:ea typeface="微软雅黑" panose="020B0503020204020204" charset="-122"/>
                          <a:cs typeface="微软雅黑" panose="020B0503020204020204" charset="-122"/>
                        </a:rPr>
                        <a:t>负有事故责任的有关人员</a:t>
                      </a:r>
                      <a:endParaRPr lang="zh-CN" altLang="en-US" sz="160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defTabSz="914400">
                        <a:spcBef>
                          <a:spcPct val="0"/>
                        </a:spcBef>
                        <a:buNone/>
                      </a:pPr>
                      <a:r>
                        <a:rPr lang="zh-CN" altLang="en-US" sz="1600" b="1" dirty="0">
                          <a:solidFill>
                            <a:srgbClr val="0000FF"/>
                          </a:solidFill>
                          <a:latin typeface="微软雅黑" panose="020B0503020204020204" charset="-122"/>
                          <a:ea typeface="微软雅黑" panose="020B0503020204020204" charset="-122"/>
                          <a:cs typeface="微软雅黑" panose="020B0503020204020204" charset="-122"/>
                        </a:rPr>
                        <a:t>暂停或者撤销其与安全生产有关的执业资格、岗位证书</a:t>
                      </a:r>
                      <a:endParaRPr lang="zh-CN" altLang="en-US" sz="160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r h="92583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lvl="0">
                        <a:spcBef>
                          <a:spcPct val="0"/>
                        </a:spcBef>
                        <a:buNone/>
                      </a:pPr>
                      <a:r>
                        <a:rPr lang="zh-CN" altLang="en-US" sz="1600" b="1" dirty="0">
                          <a:solidFill>
                            <a:srgbClr val="0000FF"/>
                          </a:solidFill>
                          <a:latin typeface="微软雅黑" panose="020B0503020204020204" charset="-122"/>
                          <a:ea typeface="微软雅黑" panose="020B0503020204020204" charset="-122"/>
                          <a:cs typeface="微软雅黑" panose="020B0503020204020204" charset="-122"/>
                        </a:rPr>
                        <a:t>事故发生单位主要负责人</a:t>
                      </a:r>
                      <a:endParaRPr lang="zh-CN" altLang="en-US" sz="160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defTabSz="914400">
                        <a:spcBef>
                          <a:spcPct val="0"/>
                        </a:spcBef>
                        <a:buNone/>
                      </a:pPr>
                      <a:r>
                        <a:rPr lang="zh-CN" altLang="en-US" sz="1600" b="1" dirty="0">
                          <a:solidFill>
                            <a:srgbClr val="0000FF"/>
                          </a:solidFill>
                          <a:latin typeface="微软雅黑" panose="020B0503020204020204" charset="-122"/>
                          <a:ea typeface="微软雅黑" panose="020B0503020204020204" charset="-122"/>
                          <a:cs typeface="微软雅黑" panose="020B0503020204020204" charset="-122"/>
                        </a:rPr>
                        <a:t>受到刑事处罚或者撤职处分的，自刑罚执行完毕或者受处分之日起，</a:t>
                      </a:r>
                      <a:r>
                        <a:rPr lang="en-US" altLang="zh-CN" sz="1600" b="1" dirty="0">
                          <a:solidFill>
                            <a:srgbClr val="0000FF"/>
                          </a:solidFill>
                          <a:latin typeface="微软雅黑" panose="020B0503020204020204" charset="-122"/>
                          <a:ea typeface="微软雅黑" panose="020B0503020204020204" charset="-122"/>
                          <a:cs typeface="微软雅黑" panose="020B0503020204020204" charset="-122"/>
                        </a:rPr>
                        <a:t>5</a:t>
                      </a:r>
                      <a:r>
                        <a:rPr lang="zh-CN" altLang="en-US" sz="1600" b="1" dirty="0">
                          <a:solidFill>
                            <a:srgbClr val="0000FF"/>
                          </a:solidFill>
                          <a:latin typeface="微软雅黑" panose="020B0503020204020204" charset="-122"/>
                          <a:ea typeface="微软雅黑" panose="020B0503020204020204" charset="-122"/>
                          <a:cs typeface="微软雅黑" panose="020B0503020204020204" charset="-122"/>
                        </a:rPr>
                        <a:t>年内不得担任任何生产经营单位的主要负责人</a:t>
                      </a:r>
                      <a:endParaRPr lang="zh-CN" altLang="en-US" sz="160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r h="1220470">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0" lvl="0" indent="0" defTabSz="914400">
                        <a:buNone/>
                      </a:pPr>
                      <a:endParaRPr lang="zh-CN" altLang="en-US"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lvl="0">
                        <a:spcBef>
                          <a:spcPct val="0"/>
                        </a:spcBef>
                        <a:buNone/>
                      </a:pPr>
                      <a:r>
                        <a:rPr lang="zh-CN" altLang="en-US" sz="1600" b="1" dirty="0">
                          <a:solidFill>
                            <a:srgbClr val="0000FF"/>
                          </a:solidFill>
                          <a:latin typeface="微软雅黑" panose="020B0503020204020204" charset="-122"/>
                          <a:ea typeface="微软雅黑" panose="020B0503020204020204" charset="-122"/>
                          <a:cs typeface="微软雅黑" panose="020B0503020204020204" charset="-122"/>
                        </a:rPr>
                        <a:t>为发生事故的单位提供虚假证明的中介机构</a:t>
                      </a:r>
                      <a:endParaRPr lang="zh-CN" altLang="en-US" sz="160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4805" lvl="0" indent="-344805" algn="l" defTabSz="913130" rtl="0" eaLnBrk="1" fontAlgn="base" latinLnBrk="0" hangingPunct="1">
                        <a:lnSpc>
                          <a:spcPct val="100000"/>
                        </a:lnSpc>
                        <a:spcBef>
                          <a:spcPct val="20000"/>
                        </a:spcBef>
                        <a:spcAft>
                          <a:spcPct val="0"/>
                        </a:spcAft>
                        <a:buClr>
                          <a:srgbClr val="0595D4"/>
                        </a:buClr>
                        <a:buSzTx/>
                        <a:buFontTx/>
                        <a:buChar char="•"/>
                        <a:defRPr sz="29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SzTx/>
                        <a:buFontTx/>
                        <a:buChar char="»"/>
                        <a:defRPr sz="2100" b="0" i="0" u="none" kern="1200" baseline="0">
                          <a:solidFill>
                            <a:srgbClr val="5B161B"/>
                          </a:solidFill>
                          <a:latin typeface="黑体" panose="02010609060101010101" pitchFamily="2" charset="-122"/>
                          <a:ea typeface="黑体" panose="02010609060101010101" pitchFamily="2" charset="-122"/>
                        </a:defRPr>
                      </a:lvl5pPr>
                    </a:lstStyle>
                    <a:p>
                      <a:pPr marL="342900" lvl="0" indent="-342900" defTabSz="914400">
                        <a:spcBef>
                          <a:spcPct val="0"/>
                        </a:spcBef>
                        <a:buClr>
                          <a:srgbClr val="0000FF"/>
                        </a:buClr>
                        <a:buFont typeface="Wingdings" panose="05000000000000000000" pitchFamily="2" charset="2"/>
                        <a:buChar char="l"/>
                        <a:tabLst>
                          <a:tab pos="266700" algn="l"/>
                        </a:tabLst>
                      </a:pPr>
                      <a:r>
                        <a:rPr lang="zh-CN" altLang="en-US" sz="1600" b="1" dirty="0">
                          <a:solidFill>
                            <a:srgbClr val="0000FF"/>
                          </a:solidFill>
                          <a:latin typeface="微软雅黑" panose="020B0503020204020204" charset="-122"/>
                          <a:ea typeface="微软雅黑" panose="020B0503020204020204" charset="-122"/>
                          <a:cs typeface="微软雅黑" panose="020B0503020204020204" charset="-122"/>
                        </a:rPr>
                        <a:t>由有关部门依法暂扣或者吊销其有关证照及其相关人员的执业资格；</a:t>
                      </a:r>
                      <a:endParaRPr lang="zh-CN" altLang="en-US" sz="1600" b="1" dirty="0">
                        <a:solidFill>
                          <a:srgbClr val="0000FF"/>
                        </a:solidFill>
                        <a:latin typeface="微软雅黑" panose="020B0503020204020204" charset="-122"/>
                        <a:ea typeface="微软雅黑" panose="020B0503020204020204" charset="-122"/>
                        <a:cs typeface="微软雅黑" panose="020B0503020204020204" charset="-122"/>
                      </a:endParaRPr>
                    </a:p>
                    <a:p>
                      <a:pPr marL="342900" lvl="0" indent="-342900" defTabSz="914400" eaLnBrk="0" hangingPunct="0">
                        <a:spcBef>
                          <a:spcPct val="0"/>
                        </a:spcBef>
                        <a:buClr>
                          <a:srgbClr val="0000FF"/>
                        </a:buClr>
                        <a:buFont typeface="Wingdings" panose="05000000000000000000" pitchFamily="2" charset="2"/>
                        <a:buChar char="l"/>
                        <a:tabLst>
                          <a:tab pos="266700" algn="l"/>
                        </a:tabLst>
                      </a:pPr>
                      <a:r>
                        <a:rPr lang="zh-CN" altLang="en-US" sz="1600" b="1" dirty="0">
                          <a:solidFill>
                            <a:srgbClr val="0000FF"/>
                          </a:solidFill>
                          <a:latin typeface="微软雅黑" panose="020B0503020204020204" charset="-122"/>
                          <a:ea typeface="微软雅黑" panose="020B0503020204020204" charset="-122"/>
                          <a:cs typeface="微软雅黑" panose="020B0503020204020204" charset="-122"/>
                        </a:rPr>
                        <a:t>追究刑事责任。</a:t>
                      </a:r>
                      <a:endParaRPr lang="zh-CN" altLang="en-US" sz="1600" b="1" dirty="0">
                        <a:solidFill>
                          <a:srgbClr val="0000FF"/>
                        </a:solidFill>
                        <a:latin typeface="微软雅黑" panose="020B0503020204020204" charset="-122"/>
                        <a:ea typeface="微软雅黑" panose="020B0503020204020204" charset="-122"/>
                        <a:cs typeface="微软雅黑" panose="020B0503020204020204" charset="-122"/>
                      </a:endParaRPr>
                    </a:p>
                  </a:txBody>
                  <a:tcPr marL="91434" marR="91434" marT="45716" marB="4571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矩形 67585"/>
          <p:cNvSpPr/>
          <p:nvPr/>
        </p:nvSpPr>
        <p:spPr>
          <a:xfrm>
            <a:off x="723900" y="47625"/>
            <a:ext cx="4870450" cy="533400"/>
          </a:xfrm>
          <a:prstGeom prst="rect">
            <a:avLst/>
          </a:prstGeom>
          <a:noFill/>
          <a:ln w="9525">
            <a:noFill/>
          </a:ln>
        </p:spPr>
        <p:txBody>
          <a:bodyPr lIns="91434" tIns="45716" rIns="91434" bIns="45716">
            <a:spAutoFit/>
          </a:bodyPr>
          <a:p>
            <a:pPr defTabSz="1395730" fontAlgn="base"/>
            <a:r>
              <a:rPr lang="zh-CN" altLang="en-US" sz="2885" strike="noStrike" noProof="1" dirty="0">
                <a:solidFill>
                  <a:srgbClr val="5B161B"/>
                </a:solidFill>
                <a:latin typeface="微软雅黑" panose="020B0503020204020204" charset="-122"/>
                <a:ea typeface="微软雅黑" panose="020B0503020204020204" charset="-122"/>
                <a:cs typeface="微软雅黑" panose="020B0503020204020204" charset="-122"/>
              </a:rPr>
              <a:t>事故问责的主要类型</a:t>
            </a:r>
            <a:endParaRPr lang="zh-CN" altLang="en-US" sz="2885" strike="noStrike" noProof="1">
              <a:solidFill>
                <a:srgbClr val="5B161B"/>
              </a:solidFill>
              <a:latin typeface="微软雅黑" panose="020B0503020204020204" charset="-122"/>
              <a:ea typeface="微软雅黑" panose="020B0503020204020204" charset="-122"/>
              <a:cs typeface="微软雅黑" panose="020B0503020204020204" charset="-122"/>
            </a:endParaRPr>
          </a:p>
        </p:txBody>
      </p:sp>
      <p:grpSp>
        <p:nvGrpSpPr>
          <p:cNvPr id="133122" name="组合 1"/>
          <p:cNvGrpSpPr/>
          <p:nvPr/>
        </p:nvGrpSpPr>
        <p:grpSpPr>
          <a:xfrm>
            <a:off x="723900" y="1196975"/>
            <a:ext cx="10914063" cy="4324350"/>
            <a:chOff x="3478" y="1885"/>
            <a:chExt cx="11519" cy="6810"/>
          </a:xfrm>
        </p:grpSpPr>
        <p:sp>
          <p:nvSpPr>
            <p:cNvPr id="67587" name="矩形 67586"/>
            <p:cNvSpPr/>
            <p:nvPr/>
          </p:nvSpPr>
          <p:spPr>
            <a:xfrm>
              <a:off x="3478" y="1885"/>
              <a:ext cx="11400" cy="3672"/>
            </a:xfrm>
            <a:prstGeom prst="rect">
              <a:avLst/>
            </a:prstGeom>
            <a:noFill/>
            <a:ln w="9525">
              <a:noFill/>
            </a:ln>
          </p:spPr>
          <p:txBody>
            <a:bodyPr lIns="91434" tIns="45716" rIns="91434" bIns="45716">
              <a:spAutoFit/>
            </a:bodyPr>
            <a:p>
              <a:pPr marL="736600" indent="-736600" algn="just" defTabSz="1395730" fontAlgn="base">
                <a:lnSpc>
                  <a:spcPct val="150000"/>
                </a:lnSpc>
                <a:buFont typeface="Wingdings" panose="05000000000000000000" pitchFamily="2" charset="2"/>
                <a:buBlip>
                  <a:blip r:embed="rId1"/>
                </a:buBlip>
              </a:pPr>
              <a:r>
                <a:rPr lang="zh-CN" altLang="en-US" sz="2425" b="1" strike="noStrike" noProof="1" dirty="0">
                  <a:solidFill>
                    <a:srgbClr val="0000FF"/>
                  </a:solidFill>
                  <a:latin typeface="微软雅黑" panose="020B0503020204020204" charset="-122"/>
                  <a:ea typeface="微软雅黑" panose="020B0503020204020204" charset="-122"/>
                  <a:cs typeface="微软雅黑" panose="020B0503020204020204" charset="-122"/>
                </a:rPr>
                <a:t>直接责任者</a:t>
              </a:r>
              <a:endParaRPr lang="zh-CN" altLang="en-US" sz="2425" b="1" strike="noStrike" noProof="1" dirty="0">
                <a:solidFill>
                  <a:srgbClr val="0000FF"/>
                </a:solidFill>
                <a:latin typeface="微软雅黑" panose="020B0503020204020204" charset="-122"/>
                <a:ea typeface="微软雅黑" panose="020B0503020204020204" charset="-122"/>
                <a:cs typeface="微软雅黑" panose="020B0503020204020204" charset="-122"/>
              </a:endParaRPr>
            </a:p>
            <a:p>
              <a:pPr marL="736600" indent="-736600" algn="just" defTabSz="1395730" fontAlgn="base">
                <a:lnSpc>
                  <a:spcPct val="150000"/>
                </a:lnSpc>
                <a:buFont typeface="Wingdings" panose="05000000000000000000" pitchFamily="2" charset="2"/>
                <a:buNone/>
              </a:pPr>
              <a:r>
                <a:rPr lang="zh-CN" altLang="en-US" sz="2425" b="1" strike="noStrike" noProof="1" dirty="0">
                  <a:solidFill>
                    <a:schemeClr val="bg1"/>
                  </a:solidFill>
                  <a:latin typeface="微软雅黑" panose="020B0503020204020204" charset="-122"/>
                  <a:ea typeface="微软雅黑" panose="020B0503020204020204" charset="-122"/>
                  <a:cs typeface="微软雅黑" panose="020B0503020204020204" charset="-122"/>
                </a:rPr>
                <a:t>      </a:t>
              </a:r>
              <a:r>
                <a:rPr lang="en-US" altLang="zh-CN" sz="2425" b="1" strike="noStrike" noProof="1">
                  <a:latin typeface="微软雅黑" panose="020B0503020204020204" charset="-122"/>
                  <a:ea typeface="微软雅黑" panose="020B0503020204020204" charset="-122"/>
                  <a:cs typeface="微软雅黑" panose="020B0503020204020204" charset="-122"/>
                </a:rPr>
                <a:t>—</a:t>
              </a:r>
              <a:r>
                <a:rPr lang="en-US" altLang="zh-CN" sz="2425" b="1" strike="noStrike" noProof="1" dirty="0">
                  <a:latin typeface="微软雅黑" panose="020B0503020204020204" charset="-122"/>
                  <a:ea typeface="微软雅黑" panose="020B0503020204020204" charset="-122"/>
                  <a:cs typeface="微软雅黑" panose="020B0503020204020204" charset="-122"/>
                </a:rPr>
                <a:t> </a:t>
              </a:r>
              <a:r>
                <a:rPr lang="zh-CN" altLang="en-US" sz="2425" b="1" strike="noStrike" noProof="1" dirty="0">
                  <a:latin typeface="微软雅黑" panose="020B0503020204020204" charset="-122"/>
                  <a:ea typeface="微软雅黑" panose="020B0503020204020204" charset="-122"/>
                  <a:cs typeface="微软雅黑" panose="020B0503020204020204" charset="-122"/>
                </a:rPr>
                <a:t>指其行为与事故的发生有直接关系的人员</a:t>
              </a:r>
              <a:endParaRPr lang="zh-CN" altLang="en-US" sz="2425" b="1" strike="noStrike" noProof="1" dirty="0">
                <a:latin typeface="微软雅黑" panose="020B0503020204020204" charset="-122"/>
                <a:ea typeface="微软雅黑" panose="020B0503020204020204" charset="-122"/>
                <a:cs typeface="微软雅黑" panose="020B0503020204020204" charset="-122"/>
              </a:endParaRPr>
            </a:p>
            <a:p>
              <a:pPr marL="736600" indent="-736600" algn="just" defTabSz="1395730" fontAlgn="base">
                <a:lnSpc>
                  <a:spcPct val="150000"/>
                </a:lnSpc>
                <a:buFont typeface="Wingdings" panose="05000000000000000000" pitchFamily="2" charset="2"/>
                <a:buBlip>
                  <a:blip r:embed="rId1"/>
                </a:buBlip>
              </a:pPr>
              <a:r>
                <a:rPr lang="zh-CN" altLang="en-US" sz="2425" b="1" strike="noStrike" noProof="1" dirty="0">
                  <a:solidFill>
                    <a:srgbClr val="0000FF"/>
                  </a:solidFill>
                  <a:latin typeface="微软雅黑" panose="020B0503020204020204" charset="-122"/>
                  <a:ea typeface="微软雅黑" panose="020B0503020204020204" charset="-122"/>
                  <a:cs typeface="微软雅黑" panose="020B0503020204020204" charset="-122"/>
                </a:rPr>
                <a:t>主要责任者</a:t>
              </a:r>
              <a:endParaRPr lang="zh-CN" altLang="en-US" sz="2425" b="1" strike="noStrike" noProof="1" dirty="0">
                <a:solidFill>
                  <a:srgbClr val="0000FF"/>
                </a:solidFill>
                <a:latin typeface="微软雅黑" panose="020B0503020204020204" charset="-122"/>
                <a:ea typeface="微软雅黑" panose="020B0503020204020204" charset="-122"/>
                <a:cs typeface="微软雅黑" panose="020B0503020204020204" charset="-122"/>
              </a:endParaRPr>
            </a:p>
            <a:p>
              <a:pPr marL="736600" indent="-736600" algn="just" defTabSz="1395730" fontAlgn="base">
                <a:lnSpc>
                  <a:spcPct val="150000"/>
                </a:lnSpc>
                <a:buFont typeface="Wingdings" panose="05000000000000000000" pitchFamily="2" charset="2"/>
                <a:buNone/>
              </a:pPr>
              <a:r>
                <a:rPr lang="zh-CN" altLang="en-US" sz="2425" b="1" strike="noStrike" noProof="1" dirty="0">
                  <a:latin typeface="微软雅黑" panose="020B0503020204020204" charset="-122"/>
                  <a:ea typeface="微软雅黑" panose="020B0503020204020204" charset="-122"/>
                  <a:cs typeface="微软雅黑" panose="020B0503020204020204" charset="-122"/>
                </a:rPr>
                <a:t>      </a:t>
              </a:r>
              <a:r>
                <a:rPr lang="en-US" altLang="zh-CN" sz="2425" b="1" strike="noStrike" noProof="1">
                  <a:latin typeface="微软雅黑" panose="020B0503020204020204" charset="-122"/>
                  <a:ea typeface="微软雅黑" panose="020B0503020204020204" charset="-122"/>
                  <a:cs typeface="微软雅黑" panose="020B0503020204020204" charset="-122"/>
                </a:rPr>
                <a:t>—</a:t>
              </a:r>
              <a:r>
                <a:rPr lang="en-US" altLang="zh-CN" sz="2425" b="1" strike="noStrike" noProof="1" dirty="0">
                  <a:latin typeface="微软雅黑" panose="020B0503020204020204" charset="-122"/>
                  <a:ea typeface="微软雅黑" panose="020B0503020204020204" charset="-122"/>
                  <a:cs typeface="微软雅黑" panose="020B0503020204020204" charset="-122"/>
                </a:rPr>
                <a:t> </a:t>
              </a:r>
              <a:r>
                <a:rPr lang="zh-CN" altLang="en-US" sz="2425" b="1" strike="noStrike" noProof="1" dirty="0">
                  <a:latin typeface="微软雅黑" panose="020B0503020204020204" charset="-122"/>
                  <a:ea typeface="微软雅黑" panose="020B0503020204020204" charset="-122"/>
                  <a:cs typeface="微软雅黑" panose="020B0503020204020204" charset="-122"/>
                </a:rPr>
                <a:t>指对事故的发生起主要作用的人员</a:t>
              </a:r>
              <a:endParaRPr lang="zh-CN" altLang="en-US" sz="2425" b="1" strike="noStrike" noProof="1" dirty="0">
                <a:latin typeface="微软雅黑" panose="020B0503020204020204" charset="-122"/>
                <a:ea typeface="微软雅黑" panose="020B0503020204020204" charset="-122"/>
                <a:cs typeface="微软雅黑" panose="020B0503020204020204" charset="-122"/>
              </a:endParaRPr>
            </a:p>
          </p:txBody>
        </p:sp>
        <p:sp>
          <p:nvSpPr>
            <p:cNvPr id="67588" name="矩形 67587"/>
            <p:cNvSpPr/>
            <p:nvPr/>
          </p:nvSpPr>
          <p:spPr>
            <a:xfrm>
              <a:off x="4077" y="5605"/>
              <a:ext cx="10920" cy="3090"/>
            </a:xfrm>
            <a:prstGeom prst="rect">
              <a:avLst/>
            </a:prstGeom>
            <a:noFill/>
            <a:ln w="9525">
              <a:noFill/>
            </a:ln>
          </p:spPr>
          <p:txBody>
            <a:bodyPr lIns="91434" tIns="45716" rIns="91434" bIns="45716">
              <a:spAutoFit/>
            </a:bodyPr>
            <a:p>
              <a:pPr marL="736600" indent="-736600" defTabSz="1395730" fontAlgn="base">
                <a:lnSpc>
                  <a:spcPct val="150000"/>
                </a:lnSpc>
                <a:buFont typeface="Wingdings" panose="05000000000000000000" pitchFamily="2" charset="2"/>
                <a:buBlip>
                  <a:blip r:embed="rId2"/>
                </a:buBlip>
              </a:pPr>
              <a:r>
                <a:rPr lang="zh-CN" altLang="en-US" sz="2030" b="1" strike="noStrike" noProof="1" dirty="0">
                  <a:latin typeface="微软雅黑" panose="020B0503020204020204" charset="-122"/>
                  <a:ea typeface="微软雅黑" panose="020B0503020204020204" charset="-122"/>
                  <a:cs typeface="微软雅黑" panose="020B0503020204020204" charset="-122"/>
                </a:rPr>
                <a:t>违章指挥或违章作业、冒险作业造成事故的；</a:t>
              </a:r>
              <a:endParaRPr lang="zh-CN" altLang="en-US" sz="2030" b="1" strike="noStrike" noProof="1" dirty="0">
                <a:latin typeface="微软雅黑" panose="020B0503020204020204" charset="-122"/>
                <a:ea typeface="微软雅黑" panose="020B0503020204020204" charset="-122"/>
                <a:cs typeface="微软雅黑" panose="020B0503020204020204" charset="-122"/>
              </a:endParaRPr>
            </a:p>
            <a:p>
              <a:pPr marL="736600" indent="-736600" defTabSz="1395730" fontAlgn="base">
                <a:lnSpc>
                  <a:spcPct val="150000"/>
                </a:lnSpc>
                <a:buFont typeface="Wingdings" panose="05000000000000000000" pitchFamily="2" charset="2"/>
                <a:buBlip>
                  <a:blip r:embed="rId2"/>
                </a:buBlip>
              </a:pPr>
              <a:r>
                <a:rPr lang="zh-CN" altLang="en-US" sz="2030" b="1" strike="noStrike" noProof="1" dirty="0">
                  <a:latin typeface="微软雅黑" panose="020B0503020204020204" charset="-122"/>
                  <a:ea typeface="微软雅黑" panose="020B0503020204020204" charset="-122"/>
                  <a:cs typeface="微软雅黑" panose="020B0503020204020204" charset="-122"/>
                </a:rPr>
                <a:t>违反安全生产责任制和操作规程，造成伤亡事故的；</a:t>
              </a:r>
              <a:endParaRPr lang="zh-CN" altLang="en-US" sz="2030" b="1" strike="noStrike" noProof="1" dirty="0">
                <a:latin typeface="微软雅黑" panose="020B0503020204020204" charset="-122"/>
                <a:ea typeface="微软雅黑" panose="020B0503020204020204" charset="-122"/>
                <a:cs typeface="微软雅黑" panose="020B0503020204020204" charset="-122"/>
              </a:endParaRPr>
            </a:p>
            <a:p>
              <a:pPr marL="736600" indent="-736600" defTabSz="1395730" fontAlgn="base">
                <a:lnSpc>
                  <a:spcPct val="150000"/>
                </a:lnSpc>
                <a:buFont typeface="Wingdings" panose="05000000000000000000" pitchFamily="2" charset="2"/>
                <a:buBlip>
                  <a:blip r:embed="rId2"/>
                </a:buBlip>
              </a:pPr>
              <a:r>
                <a:rPr lang="zh-CN" altLang="en-US" sz="2030" b="1" strike="noStrike" noProof="1" dirty="0">
                  <a:latin typeface="微软雅黑" panose="020B0503020204020204" charset="-122"/>
                  <a:ea typeface="微软雅黑" panose="020B0503020204020204" charset="-122"/>
                  <a:cs typeface="微软雅黑" panose="020B0503020204020204" charset="-122"/>
                </a:rPr>
                <a:t>违反劳动纪律、擅自开动机械设备或擅自更改、拆除、毁坏、挪用安全装置和设备、造成事故的</a:t>
              </a:r>
              <a:endParaRPr lang="zh-CN" altLang="en-US" sz="2030" b="1" strike="noStrike" noProof="1" dirty="0">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4145" name="组合 1"/>
          <p:cNvGrpSpPr/>
          <p:nvPr/>
        </p:nvGrpSpPr>
        <p:grpSpPr>
          <a:xfrm>
            <a:off x="342900" y="1308100"/>
            <a:ext cx="11506200" cy="3649663"/>
            <a:chOff x="3120" y="1800"/>
            <a:chExt cx="12943" cy="5747"/>
          </a:xfrm>
        </p:grpSpPr>
        <p:sp>
          <p:nvSpPr>
            <p:cNvPr id="68610" name="矩形 68609"/>
            <p:cNvSpPr/>
            <p:nvPr/>
          </p:nvSpPr>
          <p:spPr>
            <a:xfrm>
              <a:off x="3120" y="1800"/>
              <a:ext cx="11400" cy="1907"/>
            </a:xfrm>
            <a:prstGeom prst="rect">
              <a:avLst/>
            </a:prstGeom>
            <a:noFill/>
            <a:ln w="9525">
              <a:noFill/>
            </a:ln>
          </p:spPr>
          <p:txBody>
            <a:bodyPr lIns="91434" tIns="45716" rIns="91434" bIns="45716">
              <a:spAutoFit/>
            </a:bodyPr>
            <a:p>
              <a:pPr algn="just" defTabSz="1395730" fontAlgn="base">
                <a:lnSpc>
                  <a:spcPct val="150000"/>
                </a:lnSpc>
                <a:buFont typeface="Wingdings" panose="05000000000000000000" pitchFamily="2" charset="2"/>
                <a:buBlip>
                  <a:blip r:embed="rId1"/>
                </a:buBlip>
              </a:pPr>
              <a:r>
                <a:rPr lang="en-US" altLang="zh-CN" sz="2425" b="1" strike="noStrike" noProof="1" dirty="0">
                  <a:solidFill>
                    <a:srgbClr val="0000FF"/>
                  </a:solidFill>
                  <a:latin typeface="微软雅黑" panose="020B0503020204020204" charset="-122"/>
                  <a:ea typeface="微软雅黑" panose="020B0503020204020204" charset="-122"/>
                  <a:cs typeface="微软雅黑" panose="020B0503020204020204" charset="-122"/>
                </a:rPr>
                <a:t>  </a:t>
              </a:r>
              <a:r>
                <a:rPr lang="zh-CN" altLang="en-US" sz="2425" b="1" strike="noStrike" noProof="1" dirty="0">
                  <a:solidFill>
                    <a:srgbClr val="0000FF"/>
                  </a:solidFill>
                  <a:latin typeface="微软雅黑" panose="020B0503020204020204" charset="-122"/>
                  <a:ea typeface="微软雅黑" panose="020B0503020204020204" charset="-122"/>
                  <a:cs typeface="微软雅黑" panose="020B0503020204020204" charset="-122"/>
                </a:rPr>
                <a:t>领导责任者</a:t>
              </a:r>
              <a:endParaRPr lang="zh-CN" altLang="en-US" sz="2425" b="1" strike="noStrike" noProof="1" dirty="0">
                <a:solidFill>
                  <a:srgbClr val="0000FF"/>
                </a:solidFill>
                <a:latin typeface="微软雅黑" panose="020B0503020204020204" charset="-122"/>
                <a:ea typeface="微软雅黑" panose="020B0503020204020204" charset="-122"/>
                <a:cs typeface="微软雅黑" panose="020B0503020204020204" charset="-122"/>
              </a:endParaRPr>
            </a:p>
            <a:p>
              <a:pPr algn="just" defTabSz="1395730" fontAlgn="base">
                <a:lnSpc>
                  <a:spcPct val="150000"/>
                </a:lnSpc>
                <a:buFont typeface="Wingdings" panose="05000000000000000000" pitchFamily="2" charset="2"/>
                <a:buNone/>
              </a:pPr>
              <a:r>
                <a:rPr lang="zh-CN" altLang="en-US" sz="2425" b="1" strike="noStrike" noProof="1" dirty="0">
                  <a:solidFill>
                    <a:srgbClr val="0000FF"/>
                  </a:solidFill>
                  <a:latin typeface="微软雅黑" panose="020B0503020204020204" charset="-122"/>
                  <a:ea typeface="微软雅黑" panose="020B0503020204020204" charset="-122"/>
                  <a:cs typeface="微软雅黑" panose="020B0503020204020204" charset="-122"/>
                </a:rPr>
                <a:t>  </a:t>
              </a:r>
              <a:r>
                <a:rPr lang="en-US" altLang="zh-CN" sz="2425" b="1" strike="noStrike" noProof="1">
                  <a:solidFill>
                    <a:srgbClr val="0000FF"/>
                  </a:solidFill>
                  <a:latin typeface="微软雅黑" panose="020B0503020204020204" charset="-122"/>
                  <a:ea typeface="微软雅黑" panose="020B0503020204020204" charset="-122"/>
                  <a:cs typeface="微软雅黑" panose="020B0503020204020204" charset="-122"/>
                </a:rPr>
                <a:t>—</a:t>
              </a:r>
              <a:r>
                <a:rPr lang="en-US" altLang="zh-CN" sz="2425" b="1" strike="noStrike" noProof="1" dirty="0">
                  <a:solidFill>
                    <a:srgbClr val="0000FF"/>
                  </a:solidFill>
                  <a:latin typeface="微软雅黑" panose="020B0503020204020204" charset="-122"/>
                  <a:ea typeface="微软雅黑" panose="020B0503020204020204" charset="-122"/>
                  <a:cs typeface="微软雅黑" panose="020B0503020204020204" charset="-122"/>
                </a:rPr>
                <a:t> </a:t>
              </a:r>
              <a:r>
                <a:rPr lang="zh-CN" altLang="en-US" sz="2425" b="1" strike="noStrike" noProof="1" dirty="0">
                  <a:solidFill>
                    <a:srgbClr val="0000FF"/>
                  </a:solidFill>
                  <a:latin typeface="微软雅黑" panose="020B0503020204020204" charset="-122"/>
                  <a:ea typeface="微软雅黑" panose="020B0503020204020204" charset="-122"/>
                  <a:cs typeface="微软雅黑" panose="020B0503020204020204" charset="-122"/>
                </a:rPr>
                <a:t>指对事故的发生负有领导责任</a:t>
              </a:r>
              <a:endParaRPr lang="zh-CN" altLang="en-US" sz="2425" b="1" strike="noStrike" noProof="1" dirty="0">
                <a:solidFill>
                  <a:srgbClr val="0000FF"/>
                </a:solidFill>
                <a:latin typeface="微软雅黑" panose="020B0503020204020204" charset="-122"/>
                <a:ea typeface="微软雅黑" panose="020B0503020204020204" charset="-122"/>
                <a:cs typeface="微软雅黑" panose="020B0503020204020204" charset="-122"/>
              </a:endParaRPr>
            </a:p>
          </p:txBody>
        </p:sp>
        <p:sp>
          <p:nvSpPr>
            <p:cNvPr id="68611" name="矩形 68610"/>
            <p:cNvSpPr/>
            <p:nvPr/>
          </p:nvSpPr>
          <p:spPr>
            <a:xfrm>
              <a:off x="3600" y="3720"/>
              <a:ext cx="12463" cy="3827"/>
            </a:xfrm>
            <a:prstGeom prst="rect">
              <a:avLst/>
            </a:prstGeom>
            <a:noFill/>
            <a:ln w="9525">
              <a:noFill/>
            </a:ln>
          </p:spPr>
          <p:txBody>
            <a:bodyPr lIns="91434" tIns="45716" rIns="91434" bIns="45716">
              <a:spAutoFit/>
            </a:bodyPr>
            <a:p>
              <a:pPr marL="589280" indent="-589280" defTabSz="1395730" fontAlgn="base">
                <a:lnSpc>
                  <a:spcPct val="150000"/>
                </a:lnSpc>
                <a:buFont typeface="Wingdings" panose="05000000000000000000" pitchFamily="2" charset="2"/>
                <a:buChar char="ü"/>
              </a:pPr>
              <a:r>
                <a:rPr lang="zh-CN" altLang="en-US" sz="2030" b="1" strike="noStrike" noProof="1" dirty="0">
                  <a:latin typeface="微软雅黑" panose="020B0503020204020204" charset="-122"/>
                  <a:ea typeface="微软雅黑" panose="020B0503020204020204" charset="-122"/>
                  <a:cs typeface="微软雅黑" panose="020B0503020204020204" charset="-122"/>
                </a:rPr>
                <a:t>由于安全生产责任制、安全生产规章和操作规程不健全，职工无章可循，造成伤亡事故的；</a:t>
              </a:r>
              <a:endParaRPr lang="zh-CN" altLang="en-US" sz="2030" b="1" strike="noStrike" noProof="1" dirty="0">
                <a:latin typeface="微软雅黑" panose="020B0503020204020204" charset="-122"/>
                <a:ea typeface="微软雅黑" panose="020B0503020204020204" charset="-122"/>
                <a:cs typeface="微软雅黑" panose="020B0503020204020204" charset="-122"/>
              </a:endParaRPr>
            </a:p>
            <a:p>
              <a:pPr marL="589280" indent="-589280" defTabSz="1395730" fontAlgn="base">
                <a:lnSpc>
                  <a:spcPct val="150000"/>
                </a:lnSpc>
                <a:buFont typeface="Wingdings" panose="05000000000000000000" pitchFamily="2" charset="2"/>
                <a:buChar char="ü"/>
              </a:pPr>
              <a:r>
                <a:rPr lang="zh-CN" altLang="en-US" sz="2030" b="1" strike="noStrike" noProof="1" dirty="0">
                  <a:latin typeface="微软雅黑" panose="020B0503020204020204" charset="-122"/>
                  <a:ea typeface="微软雅黑" panose="020B0503020204020204" charset="-122"/>
                  <a:cs typeface="微软雅黑" panose="020B0503020204020204" charset="-122"/>
                </a:rPr>
                <a:t>未按规定对职工进行安全教育和技术培训，或职工未经考试合格上岗操作造成伤亡事故的；</a:t>
              </a:r>
              <a:endParaRPr lang="zh-CN" altLang="en-US" sz="2030" b="1" strike="noStrike" noProof="1" dirty="0">
                <a:latin typeface="微软雅黑" panose="020B0503020204020204" charset="-122"/>
                <a:ea typeface="微软雅黑" panose="020B0503020204020204" charset="-122"/>
                <a:cs typeface="微软雅黑" panose="020B0503020204020204" charset="-122"/>
              </a:endParaRPr>
            </a:p>
            <a:p>
              <a:pPr marL="589280" indent="-589280" defTabSz="1395730" fontAlgn="base">
                <a:lnSpc>
                  <a:spcPct val="150000"/>
                </a:lnSpc>
                <a:buFont typeface="Wingdings" panose="05000000000000000000" pitchFamily="2" charset="2"/>
                <a:buChar char="ü"/>
              </a:pPr>
              <a:r>
                <a:rPr lang="zh-CN" altLang="en-US" sz="2030" b="1" strike="noStrike" noProof="1" dirty="0">
                  <a:latin typeface="微软雅黑" panose="020B0503020204020204" charset="-122"/>
                  <a:ea typeface="微软雅黑" panose="020B0503020204020204" charset="-122"/>
                  <a:cs typeface="微软雅黑" panose="020B0503020204020204" charset="-122"/>
                </a:rPr>
                <a:t>机械设备超过检修期限或超负荷运行，或因设备有缺陷又不采取措施，造成伤亡事故的；</a:t>
              </a:r>
              <a:endParaRPr lang="zh-CN" altLang="en-US" sz="2030" b="1" strike="noStrike" noProof="1" dirty="0">
                <a:latin typeface="微软雅黑" panose="020B0503020204020204" charset="-122"/>
                <a:ea typeface="微软雅黑" panose="020B0503020204020204" charset="-122"/>
                <a:cs typeface="微软雅黑" panose="020B0503020204020204" charset="-122"/>
              </a:endParaRPr>
            </a:p>
            <a:p>
              <a:pPr marL="589280" indent="-589280" defTabSz="1395730" fontAlgn="base">
                <a:lnSpc>
                  <a:spcPct val="150000"/>
                </a:lnSpc>
                <a:buFont typeface="Wingdings" panose="05000000000000000000" pitchFamily="2" charset="2"/>
                <a:buChar char="ü"/>
              </a:pPr>
              <a:r>
                <a:rPr lang="zh-CN" altLang="en-US" sz="2030" b="1" strike="noStrike" noProof="1" dirty="0">
                  <a:latin typeface="微软雅黑" panose="020B0503020204020204" charset="-122"/>
                  <a:ea typeface="微软雅黑" panose="020B0503020204020204" charset="-122"/>
                  <a:cs typeface="微软雅黑" panose="020B0503020204020204" charset="-122"/>
                </a:rPr>
                <a:t>作业环境不安全，又未采取措施，造成伤亡事故的；</a:t>
              </a:r>
              <a:endParaRPr lang="zh-CN" altLang="en-US" sz="2030" b="1" strike="noStrike" noProof="1" dirty="0">
                <a:latin typeface="微软雅黑" panose="020B0503020204020204" charset="-122"/>
                <a:ea typeface="微软雅黑" panose="020B0503020204020204" charset="-122"/>
                <a:cs typeface="微软雅黑" panose="020B0503020204020204" charset="-122"/>
              </a:endParaRPr>
            </a:p>
            <a:p>
              <a:pPr marL="589280" indent="-589280" defTabSz="1395730" fontAlgn="base">
                <a:lnSpc>
                  <a:spcPct val="150000"/>
                </a:lnSpc>
                <a:buFont typeface="Wingdings" panose="05000000000000000000" pitchFamily="2" charset="2"/>
                <a:buChar char="ü"/>
              </a:pPr>
              <a:r>
                <a:rPr lang="zh-CN" altLang="en-US" sz="2030" b="1" strike="noStrike" noProof="1" dirty="0">
                  <a:latin typeface="微软雅黑" panose="020B0503020204020204" charset="-122"/>
                  <a:ea typeface="微软雅黑" panose="020B0503020204020204" charset="-122"/>
                  <a:cs typeface="微软雅黑" panose="020B0503020204020204" charset="-122"/>
                </a:rPr>
                <a:t>新、改、扩工程项目不执行“三同时”的规定，造成伤亡事故的。</a:t>
              </a:r>
              <a:endParaRPr lang="zh-CN" altLang="en-US" sz="2030" b="1" strike="noStrike" noProof="1" dirty="0">
                <a:latin typeface="微软雅黑" panose="020B0503020204020204" charset="-122"/>
                <a:ea typeface="微软雅黑" panose="020B0503020204020204" charset="-122"/>
                <a:cs typeface="微软雅黑" panose="020B0503020204020204" charset="-122"/>
              </a:endParaRPr>
            </a:p>
          </p:txBody>
        </p:sp>
      </p:grpSp>
      <p:sp>
        <p:nvSpPr>
          <p:cNvPr id="68612" name="矩形 68611"/>
          <p:cNvSpPr/>
          <p:nvPr/>
        </p:nvSpPr>
        <p:spPr>
          <a:xfrm>
            <a:off x="741363" y="47625"/>
            <a:ext cx="4870450" cy="533400"/>
          </a:xfrm>
          <a:prstGeom prst="rect">
            <a:avLst/>
          </a:prstGeom>
          <a:noFill/>
          <a:ln w="9525">
            <a:noFill/>
          </a:ln>
        </p:spPr>
        <p:txBody>
          <a:bodyPr lIns="91434" tIns="45716" rIns="91434" bIns="45716">
            <a:spAutoFit/>
          </a:bodyPr>
          <a:p>
            <a:pPr defTabSz="1395730" fontAlgn="base"/>
            <a:r>
              <a:rPr lang="zh-CN" altLang="en-US" sz="2885" strike="noStrike" noProof="1" dirty="0">
                <a:solidFill>
                  <a:srgbClr val="5B161B"/>
                </a:solidFill>
                <a:latin typeface="微软雅黑" panose="020B0503020204020204" charset="-122"/>
                <a:ea typeface="微软雅黑" panose="020B0503020204020204" charset="-122"/>
                <a:cs typeface="微软雅黑" panose="020B0503020204020204" charset="-122"/>
              </a:rPr>
              <a:t>事故问责的主要类型</a:t>
            </a:r>
            <a:endParaRPr lang="zh-CN" altLang="en-US" sz="2885" strike="noStrike" noProof="1">
              <a:solidFill>
                <a:srgbClr val="5B161B"/>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6914" name="标题 166913"/>
          <p:cNvSpPr>
            <a:spLocks noGrp="1"/>
          </p:cNvSpPr>
          <p:nvPr>
            <p:ph type="title" idx="4294967295"/>
          </p:nvPr>
        </p:nvSpPr>
        <p:spPr>
          <a:xfrm>
            <a:off x="687388" y="76200"/>
            <a:ext cx="6502400" cy="520700"/>
          </a:xfrm>
          <a:prstGeom prst="rect">
            <a:avLst/>
          </a:prstGeom>
        </p:spPr>
        <p:txBody>
          <a:bodyPr lIns="59906" tIns="29954" rIns="59906" bIns="29954" anchor="ctr"/>
          <a:p>
            <a:pPr marL="0" marR="0" indent="0" algn="l" defTabSz="914400" rtl="0" eaLnBrk="1" fontAlgn="auto" latinLnBrk="0" hangingPunct="1">
              <a:lnSpc>
                <a:spcPct val="100000"/>
              </a:lnSpc>
              <a:spcBef>
                <a:spcPct val="0"/>
              </a:spcBef>
              <a:spcAft>
                <a:spcPct val="0"/>
              </a:spcAft>
              <a:buClrTx/>
              <a:buSzTx/>
              <a:buFontTx/>
              <a:buNone/>
            </a:pPr>
            <a:r>
              <a:rPr kumimoji="0" lang="zh-CN" altLang="en-US" sz="2885" b="1" i="0" u="none" strike="noStrike" kern="1200" cap="none" spc="200" normalizeH="0" baseline="0" noProof="1" dirty="0">
                <a:solidFill>
                  <a:schemeClr val="tx1"/>
                </a:solidFill>
                <a:uFillTx/>
                <a:latin typeface="+mj-lt"/>
                <a:ea typeface="+mj-ea"/>
                <a:cs typeface="+mj-cs"/>
              </a:rPr>
              <a:t>国家对安全生产工作的要求</a:t>
            </a:r>
            <a:endParaRPr kumimoji="0" lang="zh-CN" altLang="en-US" sz="2885" b="1" i="0" u="none" strike="noStrike" kern="1200" cap="none" spc="200" normalizeH="0" baseline="0" noProof="1" dirty="0">
              <a:solidFill>
                <a:schemeClr val="tx1"/>
              </a:solidFill>
              <a:uFillTx/>
              <a:latin typeface="+mj-lt"/>
              <a:ea typeface="+mj-ea"/>
              <a:cs typeface="+mj-cs"/>
            </a:endParaRPr>
          </a:p>
        </p:txBody>
      </p:sp>
      <p:sp>
        <p:nvSpPr>
          <p:cNvPr id="135170" name="文本占位符 166914"/>
          <p:cNvSpPr>
            <a:spLocks noGrp="1"/>
          </p:cNvSpPr>
          <p:nvPr>
            <p:ph type="body" idx="4294967295"/>
          </p:nvPr>
        </p:nvSpPr>
        <p:spPr>
          <a:xfrm>
            <a:off x="687388" y="1217613"/>
            <a:ext cx="10829925" cy="4576762"/>
          </a:xfrm>
          <a:prstGeom prst="rect">
            <a:avLst/>
          </a:prstGeom>
          <a:noFill/>
          <a:ln w="9525">
            <a:noFill/>
          </a:ln>
        </p:spPr>
        <p:txBody>
          <a:bodyPr lIns="59906" tIns="29954" rIns="59906" bIns="29954" anchor="t" anchorCtr="0"/>
          <a:p>
            <a:pPr marL="0" indent="0">
              <a:buNone/>
            </a:pPr>
            <a:r>
              <a:rPr lang="en-US" altLang="zh-CN" sz="2400" dirty="0"/>
              <a:t>    </a:t>
            </a:r>
            <a:r>
              <a:rPr lang="zh-CN" altLang="en-US" sz="2400" dirty="0"/>
              <a:t>今年我们的国家经历了太多的事，不容许我们在安全生产工作上再出任何差错。任何企业，不管是她的经营业绩有多好，只要是出了生产安全责任事故就必定会从严从重处罚。</a:t>
            </a:r>
            <a:endParaRPr lang="zh-CN" altLang="en-US" sz="2400" dirty="0"/>
          </a:p>
          <a:p>
            <a:pPr marL="0" indent="0" algn="ctr">
              <a:buNone/>
            </a:pPr>
            <a:r>
              <a:rPr lang="zh-CN" altLang="en-US" sz="2400" b="1" dirty="0">
                <a:solidFill>
                  <a:srgbClr val="FF0000"/>
                </a:solidFill>
              </a:rPr>
              <a:t>        </a:t>
            </a:r>
            <a:endParaRPr lang="zh-CN" altLang="en-US" sz="2400" b="1" dirty="0">
              <a:solidFill>
                <a:srgbClr val="FF0000"/>
              </a:solidFill>
            </a:endParaRPr>
          </a:p>
          <a:p>
            <a:pPr marL="0" indent="0">
              <a:buNone/>
            </a:pPr>
            <a:r>
              <a:rPr lang="zh-CN" altLang="en-US" sz="2400" b="1">
                <a:solidFill>
                  <a:srgbClr val="FF0000"/>
                </a:solidFill>
              </a:rPr>
              <a:t>  </a:t>
            </a:r>
            <a:r>
              <a:rPr lang="en-US" altLang="zh-CN" sz="2400" b="1">
                <a:solidFill>
                  <a:srgbClr val="FF0000"/>
                </a:solidFill>
                <a:latin typeface="微软雅黑" panose="020B0503020204020204" charset="-122"/>
              </a:rPr>
              <a:t>——</a:t>
            </a:r>
            <a:r>
              <a:rPr lang="zh-CN" altLang="en-US" sz="2400" b="1" dirty="0">
                <a:solidFill>
                  <a:srgbClr val="FF0000"/>
                </a:solidFill>
              </a:rPr>
              <a:t>安全生产既是“帽子”，也是“票子”。</a:t>
            </a:r>
            <a:endParaRPr lang="zh-CN" altLang="en-US" sz="2400" b="1" dirty="0">
              <a:solidFill>
                <a:srgbClr val="FF0000"/>
              </a:solidFill>
            </a:endParaRPr>
          </a:p>
          <a:p>
            <a:pPr marL="0" indent="0">
              <a:buNone/>
            </a:pPr>
            <a:endParaRPr lang="zh-CN" altLang="en-US" sz="2400" b="1" dirty="0">
              <a:solidFill>
                <a:srgbClr val="FF0000"/>
              </a:solidFill>
            </a:endParaRPr>
          </a:p>
          <a:p>
            <a:pPr marL="0" indent="0">
              <a:buNone/>
            </a:pPr>
            <a:r>
              <a:rPr lang="zh-CN" altLang="en-US" sz="2400" b="1">
                <a:solidFill>
                  <a:srgbClr val="FF0000"/>
                </a:solidFill>
              </a:rPr>
              <a:t>  </a:t>
            </a:r>
            <a:r>
              <a:rPr lang="en-US" altLang="zh-CN" sz="2400" b="1">
                <a:solidFill>
                  <a:srgbClr val="FF0000"/>
                </a:solidFill>
                <a:latin typeface="微软雅黑" panose="020B0503020204020204" charset="-122"/>
              </a:rPr>
              <a:t>——</a:t>
            </a:r>
            <a:r>
              <a:rPr lang="zh-CN" altLang="en-US" sz="2400" b="1" dirty="0">
                <a:solidFill>
                  <a:srgbClr val="FF0000"/>
                </a:solidFill>
              </a:rPr>
              <a:t>谁让企业不安全，法律就让谁不安全。</a:t>
            </a:r>
            <a:endParaRPr lang="zh-CN" altLang="en-US" dirty="0"/>
          </a:p>
          <a:p>
            <a:pPr marL="0" indent="0">
              <a:buNone/>
            </a:pPr>
            <a:endParaRPr lang="zh-CN" altLang="en-US" dirty="0"/>
          </a:p>
          <a:p>
            <a:pPr marL="0" indent="0">
              <a:buNone/>
            </a:pPr>
            <a:endParaRPr lang="zh-CN" altLang="en-US" dirty="0"/>
          </a:p>
          <a:p>
            <a:pPr marL="0" indent="0">
              <a:buNone/>
            </a:pPr>
            <a:endParaRPr lang="zh-CN"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5890" name="标题 165889"/>
          <p:cNvSpPr>
            <a:spLocks noGrp="1"/>
          </p:cNvSpPr>
          <p:nvPr>
            <p:ph type="title" idx="4294967295"/>
          </p:nvPr>
        </p:nvSpPr>
        <p:spPr>
          <a:xfrm>
            <a:off x="644525" y="23813"/>
            <a:ext cx="6557963" cy="519113"/>
          </a:xfrm>
          <a:prstGeom prst="rect">
            <a:avLst/>
          </a:prstGeom>
        </p:spPr>
        <p:txBody>
          <a:bodyPr lIns="59906" tIns="29954" rIns="59906" bIns="29954" anchor="ctr"/>
          <a:p>
            <a:pPr marL="0" marR="0" indent="0" algn="l" defTabSz="914400" rtl="0" eaLnBrk="1" fontAlgn="auto" latinLnBrk="0" hangingPunct="1">
              <a:lnSpc>
                <a:spcPct val="100000"/>
              </a:lnSpc>
              <a:spcBef>
                <a:spcPct val="0"/>
              </a:spcBef>
              <a:spcAft>
                <a:spcPct val="0"/>
              </a:spcAft>
              <a:buClrTx/>
              <a:buSzTx/>
              <a:buFontTx/>
              <a:buNone/>
            </a:pPr>
            <a:r>
              <a:rPr kumimoji="0" lang="zh-CN" altLang="en-US" sz="2885" b="1" i="0" u="none" strike="noStrike" kern="1200" cap="none" spc="200" normalizeH="0" baseline="0" noProof="1" dirty="0">
                <a:solidFill>
                  <a:schemeClr val="tx1"/>
                </a:solidFill>
                <a:uFillTx/>
                <a:latin typeface="+mj-lt"/>
                <a:ea typeface="+mj-ea"/>
                <a:cs typeface="+mj-cs"/>
              </a:rPr>
              <a:t>沪东中华造船</a:t>
            </a:r>
            <a:r>
              <a:rPr kumimoji="0" lang="en-US" altLang="zh-CN" sz="2885" b="1" i="0" u="none" strike="noStrike" kern="1200" cap="none" spc="200" normalizeH="0" baseline="0" noProof="1" dirty="0">
                <a:solidFill>
                  <a:schemeClr val="tx1"/>
                </a:solidFill>
                <a:uFillTx/>
                <a:latin typeface="+mj-lt"/>
                <a:ea typeface="+mj-ea"/>
                <a:cs typeface="+mj-cs"/>
              </a:rPr>
              <a:t>(</a:t>
            </a:r>
            <a:r>
              <a:rPr kumimoji="0" lang="zh-CN" altLang="en-US" sz="2885" b="1" i="0" u="none" strike="noStrike" kern="1200" cap="none" spc="200" normalizeH="0" baseline="0" noProof="1" dirty="0">
                <a:solidFill>
                  <a:schemeClr val="tx1"/>
                </a:solidFill>
                <a:uFillTx/>
                <a:latin typeface="+mj-lt"/>
                <a:ea typeface="+mj-ea"/>
                <a:cs typeface="+mj-cs"/>
              </a:rPr>
              <a:t>集团</a:t>
            </a:r>
            <a:r>
              <a:rPr kumimoji="0" lang="en-US" altLang="zh-CN" sz="2885" b="1" i="0" u="none" strike="noStrike" kern="1200" cap="none" spc="200" normalizeH="0" baseline="0" noProof="1" dirty="0">
                <a:solidFill>
                  <a:schemeClr val="tx1"/>
                </a:solidFill>
                <a:uFillTx/>
                <a:latin typeface="+mj-lt"/>
                <a:ea typeface="+mj-ea"/>
                <a:cs typeface="+mj-cs"/>
              </a:rPr>
              <a:t>)</a:t>
            </a:r>
            <a:r>
              <a:rPr kumimoji="0" lang="zh-CN" altLang="en-US" sz="2885" b="1" i="0" u="none" strike="noStrike" kern="1200" cap="none" spc="200" normalizeH="0" baseline="0" noProof="1" dirty="0">
                <a:solidFill>
                  <a:schemeClr val="tx1"/>
                </a:solidFill>
                <a:uFillTx/>
                <a:latin typeface="+mj-lt"/>
                <a:ea typeface="+mj-ea"/>
                <a:cs typeface="+mj-cs"/>
              </a:rPr>
              <a:t>有限公司事故</a:t>
            </a:r>
            <a:endParaRPr kumimoji="0" lang="zh-CN" altLang="en-US" sz="2885" b="1" i="0" u="none" strike="noStrike" kern="1200" cap="none" spc="200" normalizeH="0" baseline="0" noProof="1" dirty="0">
              <a:solidFill>
                <a:schemeClr val="tx1"/>
              </a:solidFill>
              <a:uFillTx/>
              <a:latin typeface="+mj-lt"/>
              <a:ea typeface="+mj-ea"/>
              <a:cs typeface="+mj-cs"/>
            </a:endParaRPr>
          </a:p>
        </p:txBody>
      </p:sp>
      <p:sp>
        <p:nvSpPr>
          <p:cNvPr id="136194" name="文本占位符 165890"/>
          <p:cNvSpPr>
            <a:spLocks noGrp="1"/>
          </p:cNvSpPr>
          <p:nvPr>
            <p:ph type="body" idx="4294967295"/>
          </p:nvPr>
        </p:nvSpPr>
        <p:spPr>
          <a:xfrm>
            <a:off x="644525" y="955675"/>
            <a:ext cx="10987088" cy="4629150"/>
          </a:xfrm>
          <a:prstGeom prst="rect">
            <a:avLst/>
          </a:prstGeom>
          <a:noFill/>
          <a:ln w="9525">
            <a:noFill/>
          </a:ln>
        </p:spPr>
        <p:txBody>
          <a:bodyPr lIns="59906" tIns="29954" rIns="59906" bIns="29954" anchor="t" anchorCtr="0"/>
          <a:p>
            <a:pPr marL="0" indent="0">
              <a:lnSpc>
                <a:spcPct val="150000"/>
              </a:lnSpc>
              <a:buNone/>
            </a:pPr>
            <a:r>
              <a:rPr lang="en-US" altLang="zh-CN" sz="1800" dirty="0"/>
              <a:t>   2001</a:t>
            </a:r>
            <a:r>
              <a:rPr lang="zh-CN" altLang="en-US" sz="1800" dirty="0"/>
              <a:t>年</a:t>
            </a:r>
            <a:r>
              <a:rPr lang="en-US" altLang="zh-CN" sz="1800" dirty="0"/>
              <a:t>7</a:t>
            </a:r>
            <a:r>
              <a:rPr lang="zh-CN" altLang="en-US" sz="1800" dirty="0"/>
              <a:t>月</a:t>
            </a:r>
            <a:r>
              <a:rPr lang="en-US" altLang="zh-CN" sz="1800" dirty="0"/>
              <a:t>17</a:t>
            </a:r>
            <a:r>
              <a:rPr lang="zh-CN" altLang="en-US" sz="1800" dirty="0"/>
              <a:t>日早晨</a:t>
            </a:r>
            <a:r>
              <a:rPr lang="en-US" altLang="zh-CN" sz="1800" dirty="0"/>
              <a:t>8</a:t>
            </a:r>
            <a:r>
              <a:rPr lang="zh-CN" altLang="en-US" sz="1800" dirty="0"/>
              <a:t>时，在中国船舶工业集团公司所属沪东中华造船</a:t>
            </a:r>
            <a:r>
              <a:rPr lang="en-US" altLang="zh-CN" sz="1800" dirty="0"/>
              <a:t>(</a:t>
            </a:r>
            <a:r>
              <a:rPr lang="zh-CN" altLang="en-US" sz="1800" dirty="0"/>
              <a:t>集团</a:t>
            </a:r>
            <a:r>
              <a:rPr lang="en-US" altLang="zh-CN" sz="1800" dirty="0"/>
              <a:t>)</a:t>
            </a:r>
            <a:r>
              <a:rPr lang="zh-CN" altLang="en-US" sz="1800" dirty="0"/>
              <a:t>有限公司船坞工地上，由国家电力公司所属上海电力建筑工程公司承担安装的大型龙门吊在吊装过程中，突然发生整体倒塌事故，</a:t>
            </a:r>
            <a:r>
              <a:rPr lang="en-US" altLang="zh-CN" sz="1800" dirty="0"/>
              <a:t>3000</a:t>
            </a:r>
            <a:r>
              <a:rPr lang="zh-CN" altLang="en-US" sz="1800" dirty="0"/>
              <a:t>多吨的重量在十几秒中砸向地面，</a:t>
            </a:r>
            <a:r>
              <a:rPr lang="zh-CN" altLang="en-US" sz="1800" b="1" dirty="0">
                <a:solidFill>
                  <a:srgbClr val="FF0000"/>
                </a:solidFill>
              </a:rPr>
              <a:t>造成</a:t>
            </a:r>
            <a:r>
              <a:rPr lang="en-US" altLang="zh-CN" sz="1800" b="1" dirty="0">
                <a:solidFill>
                  <a:srgbClr val="FF0000"/>
                </a:solidFill>
              </a:rPr>
              <a:t>36</a:t>
            </a:r>
            <a:r>
              <a:rPr lang="zh-CN" altLang="en-US" sz="1800" b="1" dirty="0">
                <a:solidFill>
                  <a:srgbClr val="FF0000"/>
                </a:solidFill>
              </a:rPr>
              <a:t>人死亡，</a:t>
            </a:r>
            <a:r>
              <a:rPr lang="en-US" altLang="zh-CN" sz="1800" b="1" dirty="0">
                <a:solidFill>
                  <a:srgbClr val="FF0000"/>
                </a:solidFill>
              </a:rPr>
              <a:t>3</a:t>
            </a:r>
            <a:r>
              <a:rPr lang="zh-CN" altLang="en-US" sz="1800" b="1" dirty="0">
                <a:solidFill>
                  <a:srgbClr val="FF0000"/>
                </a:solidFill>
              </a:rPr>
              <a:t>人受伤。</a:t>
            </a:r>
            <a:r>
              <a:rPr lang="zh-CN" altLang="en-US" sz="1800" dirty="0"/>
              <a:t>死者中，包括同济大学</a:t>
            </a:r>
            <a:r>
              <a:rPr lang="en-US" altLang="zh-CN" sz="1800" dirty="0"/>
              <a:t>5</a:t>
            </a:r>
            <a:r>
              <a:rPr lang="zh-CN" altLang="en-US" sz="1800" dirty="0"/>
              <a:t>位教师和</a:t>
            </a:r>
            <a:r>
              <a:rPr lang="en-US" altLang="zh-CN" sz="1800" dirty="0"/>
              <a:t>2</a:t>
            </a:r>
            <a:r>
              <a:rPr lang="zh-CN" altLang="en-US" sz="1800" dirty="0"/>
              <a:t>位博士后。事故造成经济损失约</a:t>
            </a:r>
            <a:r>
              <a:rPr lang="en-US" altLang="zh-CN" sz="1800" dirty="0"/>
              <a:t>1</a:t>
            </a:r>
            <a:r>
              <a:rPr lang="zh-CN" altLang="en-US" sz="1800" dirty="0"/>
              <a:t>亿元，其中直接经济损失</a:t>
            </a:r>
            <a:r>
              <a:rPr lang="en-US" altLang="zh-CN" sz="1800" dirty="0"/>
              <a:t>8000</a:t>
            </a:r>
            <a:r>
              <a:rPr lang="zh-CN" altLang="en-US" sz="1800" dirty="0"/>
              <a:t>多万元。事故原因：刚性腿在缆风绳调整过程中受力失衡，施工作业中违规指挥，吊装工程方案不完善、审批把关不严。</a:t>
            </a:r>
            <a:endParaRPr lang="zh-CN" altLang="en-US" sz="1800" dirty="0"/>
          </a:p>
          <a:p>
            <a:pPr marL="0" indent="0">
              <a:lnSpc>
                <a:spcPct val="150000"/>
              </a:lnSpc>
              <a:buNone/>
            </a:pPr>
            <a:r>
              <a:rPr lang="zh-CN" altLang="en-US" sz="1800" dirty="0"/>
              <a:t>    无独有偶，</a:t>
            </a:r>
            <a:r>
              <a:rPr lang="en-US" altLang="zh-CN" sz="1800" dirty="0"/>
              <a:t>2008</a:t>
            </a:r>
            <a:r>
              <a:rPr lang="zh-CN" altLang="en-US" sz="1800" dirty="0"/>
              <a:t>年</a:t>
            </a:r>
            <a:r>
              <a:rPr lang="en-US" altLang="zh-CN" sz="1800" dirty="0"/>
              <a:t>5</a:t>
            </a:r>
            <a:r>
              <a:rPr lang="zh-CN" altLang="en-US" sz="1800" dirty="0"/>
              <a:t>月</a:t>
            </a:r>
            <a:r>
              <a:rPr lang="en-US" altLang="zh-CN" sz="1800" dirty="0"/>
              <a:t>30</a:t>
            </a:r>
            <a:r>
              <a:rPr lang="zh-CN" altLang="en-US" sz="1800" dirty="0"/>
              <a:t>日凌晨，沪东中华造船（集团）有限公司发生意外，两架约</a:t>
            </a:r>
            <a:r>
              <a:rPr lang="en-US" altLang="zh-CN" sz="1800" dirty="0"/>
              <a:t>70</a:t>
            </a:r>
            <a:r>
              <a:rPr lang="zh-CN" altLang="en-US" sz="1800" dirty="0"/>
              <a:t>米高的龙门塔吊在生产工作中垮塌，事故造成</a:t>
            </a:r>
            <a:r>
              <a:rPr lang="en-US" altLang="zh-CN" sz="1800" dirty="0"/>
              <a:t>3</a:t>
            </a:r>
            <a:r>
              <a:rPr lang="zh-CN" altLang="en-US" sz="1800" dirty="0"/>
              <a:t>名工人当场身亡，</a:t>
            </a:r>
            <a:r>
              <a:rPr lang="en-US" altLang="zh-CN" sz="1800" dirty="0"/>
              <a:t>2</a:t>
            </a:r>
            <a:r>
              <a:rPr lang="zh-CN" altLang="en-US" sz="1800" dirty="0"/>
              <a:t>名工人受伤。事故初步原因查明：系龙门吊的一根柔性腿断裂所致。</a:t>
            </a:r>
            <a:endParaRPr lang="zh-CN" altLang="en-US" sz="1800" dirty="0"/>
          </a:p>
          <a:p>
            <a:pPr marL="0" indent="0">
              <a:lnSpc>
                <a:spcPct val="150000"/>
              </a:lnSpc>
              <a:buNone/>
            </a:pPr>
            <a:r>
              <a:rPr lang="zh-CN" altLang="en-US" sz="1800" dirty="0"/>
              <a:t>   </a:t>
            </a:r>
            <a:r>
              <a:rPr lang="zh-CN" altLang="en-US" sz="1800" dirty="0">
                <a:solidFill>
                  <a:srgbClr val="FF0000"/>
                </a:solidFill>
              </a:rPr>
              <a:t>国家安全生产监督管理总局、国资委业绩考核局对中国船舶工业集团公司董事长和总经理实行月谈制度，每月汇报一次安全生产工作。</a:t>
            </a:r>
            <a:endParaRPr lang="zh-CN" altLang="en-US" sz="1800" dirty="0">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4866" name="标题 164865"/>
          <p:cNvSpPr>
            <a:spLocks noGrp="1"/>
          </p:cNvSpPr>
          <p:nvPr>
            <p:ph type="title" idx="4294967295"/>
          </p:nvPr>
        </p:nvSpPr>
        <p:spPr>
          <a:xfrm>
            <a:off x="687388" y="41275"/>
            <a:ext cx="2179638" cy="520700"/>
          </a:xfrm>
          <a:prstGeom prst="rect">
            <a:avLst/>
          </a:prstGeom>
        </p:spPr>
        <p:txBody>
          <a:bodyPr lIns="59906" tIns="29954" rIns="59906" bIns="29954" anchor="ctr"/>
          <a:p>
            <a:pPr marL="0" marR="0" indent="0" algn="l" defTabSz="914400" rtl="0" eaLnBrk="1" fontAlgn="auto" latinLnBrk="0" hangingPunct="1">
              <a:lnSpc>
                <a:spcPct val="100000"/>
              </a:lnSpc>
              <a:spcBef>
                <a:spcPct val="0"/>
              </a:spcBef>
              <a:spcAft>
                <a:spcPct val="0"/>
              </a:spcAft>
              <a:buClrTx/>
              <a:buSzTx/>
              <a:buFontTx/>
              <a:buNone/>
            </a:pPr>
            <a:r>
              <a:rPr kumimoji="0" lang="zh-CN" altLang="en-US" sz="2885" b="1" i="0" u="none" strike="noStrike" kern="1200" cap="none" spc="200" normalizeH="0" baseline="0" noProof="1" dirty="0">
                <a:solidFill>
                  <a:schemeClr val="tx1"/>
                </a:solidFill>
                <a:uFillTx/>
                <a:latin typeface="+mj-lt"/>
                <a:ea typeface="+mj-ea"/>
                <a:cs typeface="+mj-cs"/>
              </a:rPr>
              <a:t>安全与生产</a:t>
            </a:r>
            <a:endParaRPr kumimoji="0" lang="zh-CN" altLang="en-US" sz="2885" b="1" i="0" u="none" strike="noStrike" kern="1200" cap="none" spc="200" normalizeH="0" baseline="0" noProof="1" dirty="0">
              <a:solidFill>
                <a:schemeClr val="tx1"/>
              </a:solidFill>
              <a:uFillTx/>
              <a:latin typeface="+mj-lt"/>
              <a:ea typeface="+mj-ea"/>
              <a:cs typeface="+mj-cs"/>
            </a:endParaRPr>
          </a:p>
        </p:txBody>
      </p:sp>
      <p:sp>
        <p:nvSpPr>
          <p:cNvPr id="137218" name="文本占位符 164866"/>
          <p:cNvSpPr>
            <a:spLocks noGrp="1"/>
          </p:cNvSpPr>
          <p:nvPr>
            <p:ph type="body" idx="4294967295"/>
          </p:nvPr>
        </p:nvSpPr>
        <p:spPr>
          <a:xfrm>
            <a:off x="1404938" y="1600200"/>
            <a:ext cx="4935537" cy="919163"/>
          </a:xfrm>
          <a:prstGeom prst="rect">
            <a:avLst/>
          </a:prstGeom>
          <a:noFill/>
          <a:ln w="9525">
            <a:noFill/>
          </a:ln>
        </p:spPr>
        <p:txBody>
          <a:bodyPr lIns="59906" tIns="29954" rIns="59906" bIns="29954" anchor="t" anchorCtr="0"/>
          <a:p>
            <a:pPr marL="0" indent="0">
              <a:lnSpc>
                <a:spcPct val="150000"/>
              </a:lnSpc>
              <a:buNone/>
            </a:pPr>
            <a:r>
              <a:rPr lang="zh-CN" altLang="en-US" sz="2000" dirty="0"/>
              <a:t>安全与生产是相互促进，相辅相成的，只有生产安全了，才谈得上发展。</a:t>
            </a:r>
            <a:endParaRPr lang="zh-CN" altLang="en-US" sz="2000" dirty="0"/>
          </a:p>
        </p:txBody>
      </p:sp>
      <p:pic>
        <p:nvPicPr>
          <p:cNvPr id="137219" name="图片 164867" descr="携手并进"/>
          <p:cNvPicPr>
            <a:picLocks noChangeAspect="1"/>
          </p:cNvPicPr>
          <p:nvPr/>
        </p:nvPicPr>
        <p:blipFill>
          <a:blip r:embed="rId1"/>
          <a:stretch>
            <a:fillRect/>
          </a:stretch>
        </p:blipFill>
        <p:spPr>
          <a:xfrm>
            <a:off x="7651750" y="1249363"/>
            <a:ext cx="3082925" cy="4502150"/>
          </a:xfrm>
          <a:prstGeom prst="rect">
            <a:avLst/>
          </a:prstGeom>
          <a:noFill/>
          <a:ln w="9525">
            <a:noFill/>
          </a:ln>
        </p:spPr>
      </p:pic>
      <p:grpSp>
        <p:nvGrpSpPr>
          <p:cNvPr id="137220" name="组合 1"/>
          <p:cNvGrpSpPr/>
          <p:nvPr/>
        </p:nvGrpSpPr>
        <p:grpSpPr>
          <a:xfrm>
            <a:off x="2079625" y="3648075"/>
            <a:ext cx="2924175" cy="1776413"/>
            <a:chOff x="3433" y="7705"/>
            <a:chExt cx="4606" cy="2798"/>
          </a:xfrm>
        </p:grpSpPr>
        <p:grpSp>
          <p:nvGrpSpPr>
            <p:cNvPr id="137221" name="组合 164888"/>
            <p:cNvGrpSpPr/>
            <p:nvPr/>
          </p:nvGrpSpPr>
          <p:grpSpPr>
            <a:xfrm>
              <a:off x="3432" y="8212"/>
              <a:ext cx="2425" cy="2290"/>
              <a:chOff x="631" y="5014"/>
              <a:chExt cx="1480" cy="1398"/>
            </a:xfrm>
          </p:grpSpPr>
          <p:grpSp>
            <p:nvGrpSpPr>
              <p:cNvPr id="137222" name="组合 164869"/>
              <p:cNvGrpSpPr/>
              <p:nvPr/>
            </p:nvGrpSpPr>
            <p:grpSpPr>
              <a:xfrm>
                <a:off x="631" y="5014"/>
                <a:ext cx="1480" cy="1398"/>
                <a:chOff x="1948" y="1915"/>
                <a:chExt cx="791" cy="791"/>
              </a:xfrm>
            </p:grpSpPr>
            <p:grpSp>
              <p:nvGrpSpPr>
                <p:cNvPr id="137223" name="组合 164870"/>
                <p:cNvGrpSpPr/>
                <p:nvPr/>
              </p:nvGrpSpPr>
              <p:grpSpPr>
                <a:xfrm>
                  <a:off x="1948" y="1915"/>
                  <a:ext cx="791" cy="791"/>
                  <a:chOff x="3400" y="3056"/>
                  <a:chExt cx="768" cy="768"/>
                </a:xfrm>
              </p:grpSpPr>
              <p:sp>
                <p:nvSpPr>
                  <p:cNvPr id="164872" name="矩形 164871"/>
                  <p:cNvSpPr/>
                  <p:nvPr/>
                </p:nvSpPr>
                <p:spPr>
                  <a:xfrm>
                    <a:off x="3712" y="3056"/>
                    <a:ext cx="144" cy="768"/>
                  </a:xfrm>
                  <a:prstGeom prst="rect">
                    <a:avLst/>
                  </a:prstGeom>
                  <a:solidFill>
                    <a:srgbClr val="777777"/>
                  </a:solidFill>
                  <a:ln w="6350">
                    <a:noFill/>
                  </a:ln>
                </p:spPr>
                <p:txBody>
                  <a:bodyPr/>
                  <a:p>
                    <a:pPr fontAlgn="base"/>
                    <a:endParaRPr lang="zh-CN" altLang="en-US" sz="2095" strike="noStrike" noProof="1">
                      <a:latin typeface="微软雅黑" panose="020B0503020204020204" charset="-122"/>
                      <a:ea typeface="微软雅黑" panose="020B0503020204020204" charset="-122"/>
                      <a:cs typeface="微软雅黑" panose="020B0503020204020204" charset="-122"/>
                    </a:endParaRPr>
                  </a:p>
                </p:txBody>
              </p:sp>
              <p:sp>
                <p:nvSpPr>
                  <p:cNvPr id="164873" name="矩形 164872"/>
                  <p:cNvSpPr/>
                  <p:nvPr/>
                </p:nvSpPr>
                <p:spPr>
                  <a:xfrm rot="-5400000">
                    <a:off x="3712" y="3056"/>
                    <a:ext cx="144" cy="768"/>
                  </a:xfrm>
                  <a:prstGeom prst="rect">
                    <a:avLst/>
                  </a:prstGeom>
                  <a:solidFill>
                    <a:srgbClr val="777777"/>
                  </a:solidFill>
                  <a:ln w="6350">
                    <a:noFill/>
                  </a:ln>
                </p:spPr>
                <p:txBody>
                  <a:bodyPr/>
                  <a:p>
                    <a:pPr fontAlgn="base"/>
                    <a:endParaRPr lang="zh-CN" altLang="en-US" sz="2095" strike="noStrike" noProof="1">
                      <a:latin typeface="微软雅黑" panose="020B0503020204020204" charset="-122"/>
                      <a:ea typeface="微软雅黑" panose="020B0503020204020204" charset="-122"/>
                      <a:cs typeface="微软雅黑" panose="020B0503020204020204" charset="-122"/>
                    </a:endParaRPr>
                  </a:p>
                </p:txBody>
              </p:sp>
              <p:sp>
                <p:nvSpPr>
                  <p:cNvPr id="164874" name="矩形 164873"/>
                  <p:cNvSpPr/>
                  <p:nvPr/>
                </p:nvSpPr>
                <p:spPr>
                  <a:xfrm rot="-3026637">
                    <a:off x="3712" y="3056"/>
                    <a:ext cx="144" cy="768"/>
                  </a:xfrm>
                  <a:prstGeom prst="rect">
                    <a:avLst/>
                  </a:prstGeom>
                  <a:solidFill>
                    <a:srgbClr val="777777"/>
                  </a:solidFill>
                  <a:ln w="6350">
                    <a:noFill/>
                  </a:ln>
                </p:spPr>
                <p:txBody>
                  <a:bodyPr/>
                  <a:p>
                    <a:pPr fontAlgn="base"/>
                    <a:endParaRPr lang="zh-CN" altLang="en-US" sz="2095" strike="noStrike" noProof="1">
                      <a:latin typeface="微软雅黑" panose="020B0503020204020204" charset="-122"/>
                      <a:ea typeface="微软雅黑" panose="020B0503020204020204" charset="-122"/>
                      <a:cs typeface="微软雅黑" panose="020B0503020204020204" charset="-122"/>
                    </a:endParaRPr>
                  </a:p>
                </p:txBody>
              </p:sp>
              <p:sp>
                <p:nvSpPr>
                  <p:cNvPr id="164875" name="矩形 164874"/>
                  <p:cNvSpPr/>
                  <p:nvPr/>
                </p:nvSpPr>
                <p:spPr>
                  <a:xfrm rot="2373363">
                    <a:off x="3712" y="3056"/>
                    <a:ext cx="144" cy="768"/>
                  </a:xfrm>
                  <a:prstGeom prst="rect">
                    <a:avLst/>
                  </a:prstGeom>
                  <a:solidFill>
                    <a:srgbClr val="777777"/>
                  </a:solidFill>
                  <a:ln w="6350">
                    <a:noFill/>
                  </a:ln>
                </p:spPr>
                <p:txBody>
                  <a:bodyPr/>
                  <a:p>
                    <a:pPr fontAlgn="base"/>
                    <a:endParaRPr lang="zh-CN" altLang="en-US" sz="2095" strike="noStrike" noProof="1">
                      <a:latin typeface="微软雅黑" panose="020B0503020204020204" charset="-122"/>
                      <a:ea typeface="微软雅黑" panose="020B0503020204020204" charset="-122"/>
                      <a:cs typeface="微软雅黑" panose="020B0503020204020204" charset="-122"/>
                    </a:endParaRPr>
                  </a:p>
                </p:txBody>
              </p:sp>
            </p:grpSp>
            <p:sp>
              <p:nvSpPr>
                <p:cNvPr id="164876" name="椭圆 164875"/>
                <p:cNvSpPr/>
                <p:nvPr/>
              </p:nvSpPr>
              <p:spPr>
                <a:xfrm>
                  <a:off x="2047" y="2014"/>
                  <a:ext cx="593" cy="593"/>
                </a:xfrm>
                <a:prstGeom prst="ellipse">
                  <a:avLst/>
                </a:prstGeom>
                <a:solidFill>
                  <a:srgbClr val="777777"/>
                </a:solidFill>
                <a:ln w="6350">
                  <a:noFill/>
                </a:ln>
              </p:spPr>
              <p:txBody>
                <a:bodyPr/>
                <a:p>
                  <a:pPr fontAlgn="base"/>
                  <a:endParaRPr lang="zh-CN" altLang="en-US" sz="2095" strike="noStrike" noProof="1">
                    <a:latin typeface="微软雅黑" panose="020B0503020204020204" charset="-122"/>
                    <a:ea typeface="微软雅黑" panose="020B0503020204020204" charset="-122"/>
                    <a:cs typeface="微软雅黑" panose="020B0503020204020204" charset="-122"/>
                  </a:endParaRPr>
                </a:p>
              </p:txBody>
            </p:sp>
            <p:sp>
              <p:nvSpPr>
                <p:cNvPr id="164877" name="椭圆 164876"/>
                <p:cNvSpPr/>
                <p:nvPr/>
              </p:nvSpPr>
              <p:spPr>
                <a:xfrm>
                  <a:off x="2248" y="2215"/>
                  <a:ext cx="191" cy="191"/>
                </a:xfrm>
                <a:prstGeom prst="ellipse">
                  <a:avLst/>
                </a:prstGeom>
                <a:solidFill>
                  <a:schemeClr val="accent1"/>
                </a:solidFill>
                <a:ln w="6350">
                  <a:noFill/>
                </a:ln>
              </p:spPr>
              <p:txBody>
                <a:bodyPr/>
                <a:p>
                  <a:pPr fontAlgn="base"/>
                  <a:endParaRPr lang="zh-CN" altLang="en-US" sz="2095" strike="noStrike" noProof="1">
                    <a:latin typeface="微软雅黑" panose="020B0503020204020204" charset="-122"/>
                    <a:ea typeface="微软雅黑" panose="020B0503020204020204" charset="-122"/>
                    <a:cs typeface="微软雅黑" panose="020B0503020204020204" charset="-122"/>
                  </a:endParaRPr>
                </a:p>
              </p:txBody>
            </p:sp>
          </p:grpSp>
          <p:sp>
            <p:nvSpPr>
              <p:cNvPr id="164886" name="文本框 164885"/>
              <p:cNvSpPr txBox="1"/>
              <p:nvPr/>
            </p:nvSpPr>
            <p:spPr>
              <a:xfrm>
                <a:off x="986" y="5514"/>
                <a:ext cx="771" cy="398"/>
              </a:xfrm>
              <a:prstGeom prst="rect">
                <a:avLst/>
              </a:prstGeom>
              <a:noFill/>
              <a:ln w="9525">
                <a:noFill/>
              </a:ln>
            </p:spPr>
            <p:txBody>
              <a:bodyPr>
                <a:spAutoFit/>
              </a:bodyPr>
              <a:p>
                <a:pPr defTabSz="913130">
                  <a:spcBef>
                    <a:spcPct val="50000"/>
                  </a:spcBef>
                </a:pPr>
                <a:r>
                  <a:rPr lang="zh-CN" altLang="en-US" sz="2095" noProof="1" dirty="0">
                    <a:latin typeface="微软雅黑" panose="020B0503020204020204" charset="-122"/>
                    <a:ea typeface="微软雅黑" panose="020B0503020204020204" charset="-122"/>
                    <a:cs typeface="微软雅黑" panose="020B0503020204020204" charset="-122"/>
                  </a:rPr>
                  <a:t>安全</a:t>
                </a:r>
                <a:endParaRPr lang="zh-CN" altLang="en-US" sz="2095" noProof="1" dirty="0">
                  <a:latin typeface="微软雅黑" panose="020B0503020204020204" charset="-122"/>
                  <a:ea typeface="微软雅黑" panose="020B0503020204020204" charset="-122"/>
                  <a:cs typeface="微软雅黑" panose="020B0503020204020204" charset="-122"/>
                </a:endParaRPr>
              </a:p>
            </p:txBody>
          </p:sp>
        </p:grpSp>
        <p:grpSp>
          <p:nvGrpSpPr>
            <p:cNvPr id="137231" name="组合 164887"/>
            <p:cNvGrpSpPr/>
            <p:nvPr/>
          </p:nvGrpSpPr>
          <p:grpSpPr>
            <a:xfrm>
              <a:off x="5615" y="7705"/>
              <a:ext cx="2425" cy="2290"/>
              <a:chOff x="1963" y="4703"/>
              <a:chExt cx="1480" cy="1398"/>
            </a:xfrm>
          </p:grpSpPr>
          <p:grpSp>
            <p:nvGrpSpPr>
              <p:cNvPr id="137232" name="组合 164877"/>
              <p:cNvGrpSpPr/>
              <p:nvPr/>
            </p:nvGrpSpPr>
            <p:grpSpPr>
              <a:xfrm>
                <a:off x="1963" y="4703"/>
                <a:ext cx="1480" cy="1398"/>
                <a:chOff x="1948" y="1915"/>
                <a:chExt cx="791" cy="791"/>
              </a:xfrm>
            </p:grpSpPr>
            <p:grpSp>
              <p:nvGrpSpPr>
                <p:cNvPr id="137233" name="组合 164878"/>
                <p:cNvGrpSpPr/>
                <p:nvPr/>
              </p:nvGrpSpPr>
              <p:grpSpPr>
                <a:xfrm>
                  <a:off x="1948" y="1915"/>
                  <a:ext cx="791" cy="791"/>
                  <a:chOff x="3400" y="3056"/>
                  <a:chExt cx="768" cy="768"/>
                </a:xfrm>
              </p:grpSpPr>
              <p:sp>
                <p:nvSpPr>
                  <p:cNvPr id="164880" name="矩形 164879"/>
                  <p:cNvSpPr/>
                  <p:nvPr/>
                </p:nvSpPr>
                <p:spPr>
                  <a:xfrm>
                    <a:off x="3712" y="3056"/>
                    <a:ext cx="144" cy="768"/>
                  </a:xfrm>
                  <a:prstGeom prst="rect">
                    <a:avLst/>
                  </a:prstGeom>
                  <a:solidFill>
                    <a:srgbClr val="969696"/>
                  </a:solidFill>
                  <a:ln w="6350">
                    <a:noFill/>
                  </a:ln>
                </p:spPr>
                <p:txBody>
                  <a:bodyPr/>
                  <a:p>
                    <a:pPr fontAlgn="base"/>
                    <a:endParaRPr lang="zh-CN" altLang="en-US" sz="2095" strike="noStrike" noProof="1">
                      <a:latin typeface="微软雅黑" panose="020B0503020204020204" charset="-122"/>
                      <a:ea typeface="微软雅黑" panose="020B0503020204020204" charset="-122"/>
                      <a:cs typeface="微软雅黑" panose="020B0503020204020204" charset="-122"/>
                    </a:endParaRPr>
                  </a:p>
                </p:txBody>
              </p:sp>
              <p:sp>
                <p:nvSpPr>
                  <p:cNvPr id="164881" name="矩形 164880"/>
                  <p:cNvSpPr/>
                  <p:nvPr/>
                </p:nvSpPr>
                <p:spPr>
                  <a:xfrm rot="-5400000">
                    <a:off x="3712" y="3056"/>
                    <a:ext cx="144" cy="768"/>
                  </a:xfrm>
                  <a:prstGeom prst="rect">
                    <a:avLst/>
                  </a:prstGeom>
                  <a:solidFill>
                    <a:srgbClr val="969696"/>
                  </a:solidFill>
                  <a:ln w="6350">
                    <a:noFill/>
                  </a:ln>
                </p:spPr>
                <p:txBody>
                  <a:bodyPr/>
                  <a:p>
                    <a:pPr fontAlgn="base"/>
                    <a:endParaRPr lang="zh-CN" altLang="en-US" sz="2095" strike="noStrike" noProof="1">
                      <a:latin typeface="微软雅黑" panose="020B0503020204020204" charset="-122"/>
                      <a:ea typeface="微软雅黑" panose="020B0503020204020204" charset="-122"/>
                      <a:cs typeface="微软雅黑" panose="020B0503020204020204" charset="-122"/>
                    </a:endParaRPr>
                  </a:p>
                </p:txBody>
              </p:sp>
              <p:sp>
                <p:nvSpPr>
                  <p:cNvPr id="164882" name="矩形 164881"/>
                  <p:cNvSpPr/>
                  <p:nvPr/>
                </p:nvSpPr>
                <p:spPr>
                  <a:xfrm rot="-3026637">
                    <a:off x="3712" y="3056"/>
                    <a:ext cx="144" cy="768"/>
                  </a:xfrm>
                  <a:prstGeom prst="rect">
                    <a:avLst/>
                  </a:prstGeom>
                  <a:solidFill>
                    <a:srgbClr val="969696"/>
                  </a:solidFill>
                  <a:ln w="6350">
                    <a:noFill/>
                  </a:ln>
                </p:spPr>
                <p:txBody>
                  <a:bodyPr/>
                  <a:p>
                    <a:pPr fontAlgn="base"/>
                    <a:endParaRPr lang="zh-CN" altLang="en-US" sz="2095" strike="noStrike" noProof="1">
                      <a:latin typeface="微软雅黑" panose="020B0503020204020204" charset="-122"/>
                      <a:ea typeface="微软雅黑" panose="020B0503020204020204" charset="-122"/>
                      <a:cs typeface="微软雅黑" panose="020B0503020204020204" charset="-122"/>
                    </a:endParaRPr>
                  </a:p>
                </p:txBody>
              </p:sp>
              <p:sp>
                <p:nvSpPr>
                  <p:cNvPr id="164883" name="矩形 164882"/>
                  <p:cNvSpPr/>
                  <p:nvPr/>
                </p:nvSpPr>
                <p:spPr>
                  <a:xfrm rot="2373363">
                    <a:off x="3712" y="3056"/>
                    <a:ext cx="144" cy="768"/>
                  </a:xfrm>
                  <a:prstGeom prst="rect">
                    <a:avLst/>
                  </a:prstGeom>
                  <a:solidFill>
                    <a:srgbClr val="969696"/>
                  </a:solidFill>
                  <a:ln w="6350">
                    <a:noFill/>
                  </a:ln>
                </p:spPr>
                <p:txBody>
                  <a:bodyPr/>
                  <a:p>
                    <a:pPr fontAlgn="base"/>
                    <a:endParaRPr lang="zh-CN" altLang="en-US" sz="2095" strike="noStrike" noProof="1">
                      <a:latin typeface="微软雅黑" panose="020B0503020204020204" charset="-122"/>
                      <a:ea typeface="微软雅黑" panose="020B0503020204020204" charset="-122"/>
                      <a:cs typeface="微软雅黑" panose="020B0503020204020204" charset="-122"/>
                    </a:endParaRPr>
                  </a:p>
                </p:txBody>
              </p:sp>
            </p:grpSp>
            <p:sp>
              <p:nvSpPr>
                <p:cNvPr id="164884" name="椭圆 164883"/>
                <p:cNvSpPr/>
                <p:nvPr/>
              </p:nvSpPr>
              <p:spPr>
                <a:xfrm>
                  <a:off x="2047" y="2014"/>
                  <a:ext cx="593" cy="593"/>
                </a:xfrm>
                <a:prstGeom prst="ellipse">
                  <a:avLst/>
                </a:prstGeom>
                <a:solidFill>
                  <a:srgbClr val="969696"/>
                </a:solidFill>
                <a:ln w="6350">
                  <a:noFill/>
                </a:ln>
              </p:spPr>
              <p:txBody>
                <a:bodyPr/>
                <a:p>
                  <a:pPr fontAlgn="base"/>
                  <a:endParaRPr lang="zh-CN" altLang="en-US" sz="2095" strike="noStrike" noProof="1">
                    <a:latin typeface="微软雅黑" panose="020B0503020204020204" charset="-122"/>
                    <a:ea typeface="微软雅黑" panose="020B0503020204020204" charset="-122"/>
                    <a:cs typeface="微软雅黑" panose="020B0503020204020204" charset="-122"/>
                  </a:endParaRPr>
                </a:p>
              </p:txBody>
            </p:sp>
            <p:sp>
              <p:nvSpPr>
                <p:cNvPr id="164885" name="椭圆 164884"/>
                <p:cNvSpPr/>
                <p:nvPr/>
              </p:nvSpPr>
              <p:spPr>
                <a:xfrm>
                  <a:off x="2248" y="2215"/>
                  <a:ext cx="191" cy="191"/>
                </a:xfrm>
                <a:prstGeom prst="ellipse">
                  <a:avLst/>
                </a:prstGeom>
                <a:solidFill>
                  <a:schemeClr val="accent1"/>
                </a:solidFill>
                <a:ln w="6350">
                  <a:noFill/>
                </a:ln>
              </p:spPr>
              <p:txBody>
                <a:bodyPr/>
                <a:p>
                  <a:pPr fontAlgn="base"/>
                  <a:endParaRPr lang="zh-CN" altLang="en-US" sz="2095" strike="noStrike" noProof="1">
                    <a:latin typeface="微软雅黑" panose="020B0503020204020204" charset="-122"/>
                    <a:ea typeface="微软雅黑" panose="020B0503020204020204" charset="-122"/>
                    <a:cs typeface="微软雅黑" panose="020B0503020204020204" charset="-122"/>
                  </a:endParaRPr>
                </a:p>
              </p:txBody>
            </p:sp>
          </p:grpSp>
          <p:sp>
            <p:nvSpPr>
              <p:cNvPr id="164887" name="文本框 164886"/>
              <p:cNvSpPr txBox="1"/>
              <p:nvPr/>
            </p:nvSpPr>
            <p:spPr>
              <a:xfrm>
                <a:off x="2524" y="5140"/>
                <a:ext cx="525" cy="709"/>
              </a:xfrm>
              <a:prstGeom prst="rect">
                <a:avLst/>
              </a:prstGeom>
              <a:noFill/>
              <a:ln w="9525">
                <a:noFill/>
              </a:ln>
            </p:spPr>
            <p:txBody>
              <a:bodyPr wrap="square">
                <a:spAutoFit/>
              </a:bodyPr>
              <a:p>
                <a:pPr defTabSz="913130">
                  <a:spcBef>
                    <a:spcPct val="50000"/>
                  </a:spcBef>
                </a:pPr>
                <a:r>
                  <a:rPr lang="zh-CN" altLang="en-US" sz="2095" noProof="1" dirty="0">
                    <a:latin typeface="微软雅黑" panose="020B0503020204020204" charset="-122"/>
                    <a:ea typeface="微软雅黑" panose="020B0503020204020204" charset="-122"/>
                    <a:cs typeface="微软雅黑" panose="020B0503020204020204" charset="-122"/>
                  </a:rPr>
                  <a:t>生产</a:t>
                </a:r>
                <a:endParaRPr lang="zh-CN" altLang="en-US" sz="2095" noProof="1" dirty="0">
                  <a:latin typeface="微软雅黑" panose="020B0503020204020204" charset="-122"/>
                  <a:ea typeface="微软雅黑" panose="020B0503020204020204" charset="-122"/>
                  <a:cs typeface="微软雅黑" panose="020B0503020204020204" charset="-122"/>
                </a:endParaRPr>
              </a:p>
            </p:txBody>
          </p:sp>
        </p:gr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标题 52225"/>
          <p:cNvSpPr>
            <a:spLocks noGrp="1"/>
          </p:cNvSpPr>
          <p:nvPr>
            <p:ph type="title" idx="4294967295"/>
          </p:nvPr>
        </p:nvSpPr>
        <p:spPr>
          <a:xfrm>
            <a:off x="687388" y="50800"/>
            <a:ext cx="1436688" cy="519113"/>
          </a:xfrm>
          <a:prstGeom prst="rect">
            <a:avLst/>
          </a:prstGeom>
        </p:spPr>
        <p:txBody>
          <a:bodyPr lIns="59906" tIns="29954" rIns="59906" bIns="29954" anchor="ctr"/>
          <a:p>
            <a:pPr marL="0" marR="0" indent="0" algn="l" defTabSz="914400" rtl="0" eaLnBrk="1" fontAlgn="auto" latinLnBrk="0" hangingPunct="1">
              <a:lnSpc>
                <a:spcPct val="100000"/>
              </a:lnSpc>
              <a:spcBef>
                <a:spcPct val="0"/>
              </a:spcBef>
              <a:spcAft>
                <a:spcPct val="0"/>
              </a:spcAft>
              <a:buClrTx/>
              <a:buSzTx/>
              <a:buFontTx/>
              <a:buNone/>
            </a:pPr>
            <a:r>
              <a:rPr kumimoji="0" lang="zh-CN" altLang="en-US" sz="2885" b="1" i="0" u="none" strike="noStrike" kern="1200" cap="none" spc="200" normalizeH="0" baseline="0" noProof="1" dirty="0">
                <a:solidFill>
                  <a:schemeClr val="tx1"/>
                </a:solidFill>
                <a:uFillTx/>
                <a:latin typeface="+mj-lt"/>
                <a:ea typeface="+mj-ea"/>
                <a:cs typeface="+mj-cs"/>
              </a:rPr>
              <a:t>结束语</a:t>
            </a:r>
            <a:endParaRPr kumimoji="0" lang="zh-CN" altLang="en-US" sz="2885" b="1" i="0" u="none" strike="noStrike" kern="1200" cap="none" spc="200" normalizeH="0" baseline="0" noProof="1" dirty="0">
              <a:solidFill>
                <a:schemeClr val="tx1"/>
              </a:solidFill>
              <a:uFillTx/>
              <a:latin typeface="+mj-lt"/>
              <a:ea typeface="+mj-ea"/>
              <a:cs typeface="+mj-cs"/>
            </a:endParaRPr>
          </a:p>
        </p:txBody>
      </p:sp>
      <p:sp>
        <p:nvSpPr>
          <p:cNvPr id="138242" name="文本占位符 52227"/>
          <p:cNvSpPr>
            <a:spLocks noGrp="1"/>
          </p:cNvSpPr>
          <p:nvPr>
            <p:ph type="body" idx="4294967295"/>
          </p:nvPr>
        </p:nvSpPr>
        <p:spPr>
          <a:xfrm>
            <a:off x="698500" y="949325"/>
            <a:ext cx="10795000" cy="5480050"/>
          </a:xfrm>
          <a:prstGeom prst="rect">
            <a:avLst/>
          </a:prstGeom>
          <a:noFill/>
          <a:ln w="9525">
            <a:noFill/>
          </a:ln>
        </p:spPr>
        <p:txBody>
          <a:bodyPr vert="horz" wrap="square" lIns="59906" tIns="29954" rIns="59906" bIns="29954" anchor="t" anchorCtr="0"/>
          <a:p>
            <a:pPr marL="0" indent="0">
              <a:buNone/>
            </a:pPr>
            <a:r>
              <a:rPr lang="zh-CN" altLang="en-US" sz="2400" b="1" dirty="0"/>
              <a:t>安全生产方针：安全第一，预防为主，综合治理。</a:t>
            </a:r>
            <a:endParaRPr lang="zh-CN" altLang="en-US" sz="2400" b="1" dirty="0"/>
          </a:p>
          <a:p>
            <a:pPr marL="0" indent="0">
              <a:buNone/>
            </a:pPr>
            <a:r>
              <a:rPr lang="zh-CN" altLang="en-US" sz="2400" b="1" dirty="0"/>
              <a:t>安全生产理念：</a:t>
            </a:r>
            <a:endParaRPr lang="zh-CN" altLang="en-US" sz="2400" b="1" dirty="0"/>
          </a:p>
          <a:p>
            <a:pPr marL="0" indent="0">
              <a:buNone/>
            </a:pPr>
            <a:r>
              <a:rPr lang="zh-CN" altLang="en-US" sz="2400" b="1" dirty="0"/>
              <a:t>    安全生产是良心工程，安全生产工作只有起点没有终点。</a:t>
            </a:r>
            <a:endParaRPr lang="zh-CN" altLang="en-US" sz="2400" b="1" dirty="0"/>
          </a:p>
          <a:p>
            <a:pPr marL="0" indent="0">
              <a:buNone/>
            </a:pPr>
            <a:r>
              <a:rPr lang="zh-CN" altLang="en-US" sz="2400" b="1" dirty="0"/>
              <a:t>    安全生产不是一点一处之事，而是生产全方位；</a:t>
            </a:r>
            <a:endParaRPr lang="zh-CN" altLang="en-US" sz="2400" b="1" dirty="0"/>
          </a:p>
          <a:p>
            <a:pPr marL="0" indent="0">
              <a:buNone/>
            </a:pPr>
            <a:r>
              <a:rPr lang="zh-CN" altLang="en-US" sz="2400" b="1" dirty="0"/>
              <a:t>    安全生产不是一时一日之事，而是一年中的时时刻刻；</a:t>
            </a:r>
            <a:endParaRPr lang="zh-CN" altLang="en-US" sz="2400" b="1" dirty="0"/>
          </a:p>
          <a:p>
            <a:pPr marL="0" indent="0">
              <a:buNone/>
            </a:pPr>
            <a:r>
              <a:rPr lang="zh-CN" altLang="en-US" sz="2400" b="1" dirty="0"/>
              <a:t>    安全生产不是一人一部之事，而需要全员参与，人人有责。</a:t>
            </a:r>
            <a:endParaRPr lang="zh-CN" altLang="en-US" sz="2400" b="1" dirty="0"/>
          </a:p>
          <a:p>
            <a:pPr marL="0" indent="0">
              <a:buNone/>
            </a:pPr>
            <a:r>
              <a:rPr lang="zh-CN" altLang="en-US" sz="2400" b="1" dirty="0"/>
              <a:t>安全管理的关键：</a:t>
            </a:r>
            <a:endParaRPr lang="zh-CN" altLang="en-US" sz="2400" b="1" dirty="0"/>
          </a:p>
          <a:p>
            <a:pPr marL="0" indent="0">
              <a:buNone/>
            </a:pPr>
            <a:r>
              <a:rPr lang="zh-CN" altLang="en-US" sz="2400" b="1" dirty="0"/>
              <a:t>    重在一把手重视、重在全员参与、重在资金保障、重在制度完善；</a:t>
            </a:r>
            <a:endParaRPr lang="zh-CN" altLang="en-US" sz="2400" b="1" dirty="0"/>
          </a:p>
          <a:p>
            <a:pPr marL="0" indent="0">
              <a:buNone/>
            </a:pPr>
            <a:r>
              <a:rPr lang="zh-CN" altLang="en-US" sz="2400" b="1" dirty="0"/>
              <a:t>    严在制度和流程、严在基层和现场、严在细节和小事、严在全过程控制。</a:t>
            </a:r>
            <a:endParaRPr lang="zh-CN" altLang="en-US" sz="2400"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标题 38913"/>
          <p:cNvSpPr>
            <a:spLocks noGrp="1"/>
          </p:cNvSpPr>
          <p:nvPr>
            <p:ph type="title" idx="4294967295"/>
          </p:nvPr>
        </p:nvSpPr>
        <p:spPr>
          <a:xfrm>
            <a:off x="666750" y="50800"/>
            <a:ext cx="5151438" cy="519113"/>
          </a:xfrm>
          <a:prstGeom prst="rect">
            <a:avLst/>
          </a:prstGeom>
        </p:spPr>
        <p:txBody>
          <a:bodyPr lIns="59906" tIns="29954" rIns="59906" bIns="29954" anchor="ctr"/>
          <a:p>
            <a:pPr marL="0" marR="0" indent="0" algn="l" defTabSz="914400" rtl="0" eaLnBrk="1" fontAlgn="auto" latinLnBrk="0" hangingPunct="1">
              <a:lnSpc>
                <a:spcPct val="100000"/>
              </a:lnSpc>
              <a:spcBef>
                <a:spcPct val="0"/>
              </a:spcBef>
              <a:spcAft>
                <a:spcPct val="0"/>
              </a:spcAft>
              <a:buClrTx/>
              <a:buSzTx/>
              <a:buFontTx/>
              <a:buNone/>
            </a:pPr>
            <a:r>
              <a:rPr kumimoji="0" lang="en-US" altLang="zh-CN" sz="2885" b="1" i="0" u="none" strike="noStrike" kern="1200" cap="none" spc="200" normalizeH="0" baseline="0" noProof="1" dirty="0">
                <a:solidFill>
                  <a:schemeClr val="tx1"/>
                </a:solidFill>
                <a:uFillTx/>
                <a:latin typeface="+mj-lt"/>
                <a:ea typeface="+mj-ea"/>
                <a:cs typeface="+mj-cs"/>
              </a:rPr>
              <a:t>1.</a:t>
            </a:r>
            <a:r>
              <a:rPr kumimoji="0" lang="zh-CN" altLang="en-US" sz="2885" b="1" i="0" u="none" strike="noStrike" kern="1200" cap="none" spc="200" normalizeH="0" baseline="0" noProof="1" dirty="0">
                <a:solidFill>
                  <a:schemeClr val="tx1"/>
                </a:solidFill>
                <a:uFillTx/>
                <a:latin typeface="+mj-lt"/>
                <a:ea typeface="+mj-ea"/>
                <a:cs typeface="+mj-cs"/>
              </a:rPr>
              <a:t>安全管理基础知识</a:t>
            </a:r>
            <a:endParaRPr kumimoji="0" lang="zh-CN" altLang="en-US" sz="2885" b="1" i="0" u="none" strike="noStrike" kern="1200" cap="none" spc="200" normalizeH="0" baseline="0" noProof="1" dirty="0">
              <a:solidFill>
                <a:schemeClr val="tx1"/>
              </a:solidFill>
              <a:uFillTx/>
              <a:latin typeface="+mj-lt"/>
              <a:ea typeface="+mj-ea"/>
              <a:cs typeface="+mj-cs"/>
            </a:endParaRPr>
          </a:p>
        </p:txBody>
      </p:sp>
      <p:grpSp>
        <p:nvGrpSpPr>
          <p:cNvPr id="96258" name="组合 1"/>
          <p:cNvGrpSpPr/>
          <p:nvPr/>
        </p:nvGrpSpPr>
        <p:grpSpPr>
          <a:xfrm>
            <a:off x="1176338" y="1479550"/>
            <a:ext cx="9839325" cy="4411663"/>
            <a:chOff x="3210" y="2650"/>
            <a:chExt cx="11978" cy="6934"/>
          </a:xfrm>
        </p:grpSpPr>
        <p:sp>
          <p:nvSpPr>
            <p:cNvPr id="38928" name="五边形 38927"/>
            <p:cNvSpPr/>
            <p:nvPr/>
          </p:nvSpPr>
          <p:spPr>
            <a:xfrm>
              <a:off x="3225" y="4445"/>
              <a:ext cx="2289" cy="1361"/>
            </a:xfrm>
            <a:prstGeom prst="homePlate">
              <a:avLst>
                <a:gd name="adj" fmla="val 22010"/>
              </a:avLst>
            </a:prstGeom>
            <a:solidFill>
              <a:schemeClr val="accent2"/>
            </a:solidFill>
            <a:ln w="6350">
              <a:noFill/>
            </a:ln>
            <a:effectLst>
              <a:outerShdw dist="35921" dir="2699999" algn="ctr" rotWithShape="0">
                <a:schemeClr val="bg2"/>
              </a:outerShdw>
            </a:effectLst>
          </p:spPr>
          <p:txBody>
            <a:bodyPr/>
            <a:p>
              <a:pPr fontAlgn="base"/>
              <a:endParaRPr lang="zh-CN" altLang="en-US" sz="2095" strike="noStrike" noProof="1">
                <a:latin typeface="微软雅黑" panose="020B0503020204020204" charset="-122"/>
                <a:ea typeface="微软雅黑" panose="020B0503020204020204" charset="-122"/>
                <a:cs typeface="微软雅黑" panose="020B0503020204020204" charset="-122"/>
              </a:endParaRPr>
            </a:p>
          </p:txBody>
        </p:sp>
        <p:sp>
          <p:nvSpPr>
            <p:cNvPr id="38929" name="文本框 38928"/>
            <p:cNvSpPr txBox="1"/>
            <p:nvPr/>
          </p:nvSpPr>
          <p:spPr>
            <a:xfrm>
              <a:off x="3448" y="4889"/>
              <a:ext cx="1784" cy="507"/>
            </a:xfrm>
            <a:prstGeom prst="rect">
              <a:avLst/>
            </a:prstGeom>
            <a:noFill/>
            <a:ln w="6350">
              <a:noFill/>
            </a:ln>
          </p:spPr>
          <p:txBody>
            <a:bodyPr lIns="0" tIns="0" rIns="0" bIns="0" anchor="ctr">
              <a:spAutoFit/>
            </a:bodyPr>
            <a:p>
              <a:pPr eaLnBrk="0" hangingPunct="0"/>
              <a:r>
                <a:rPr lang="zh-CN" altLang="en-US" sz="2095" b="1" noProof="1" dirty="0">
                  <a:solidFill>
                    <a:schemeClr val="bg1"/>
                  </a:solidFill>
                  <a:latin typeface="微软雅黑" panose="020B0503020204020204" charset="-122"/>
                  <a:ea typeface="微软雅黑" panose="020B0503020204020204" charset="-122"/>
                  <a:cs typeface="微软雅黑" panose="020B0503020204020204" charset="-122"/>
                </a:rPr>
                <a:t>问题二</a:t>
              </a:r>
              <a:endParaRPr lang="zh-CN" altLang="en-US" sz="2095" b="1" noProof="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38930" name="任意多边形 38929"/>
            <p:cNvSpPr/>
            <p:nvPr/>
          </p:nvSpPr>
          <p:spPr>
            <a:xfrm>
              <a:off x="5454" y="4445"/>
              <a:ext cx="9733" cy="1361"/>
            </a:xfrm>
            <a:custGeom>
              <a:avLst/>
              <a:gdLst/>
              <a:ahLst/>
              <a:cxnLst/>
              <a:pathLst>
                <a:path w="4538" h="1080">
                  <a:moveTo>
                    <a:pt x="4538" y="0"/>
                  </a:moveTo>
                  <a:lnTo>
                    <a:pt x="0" y="0"/>
                  </a:lnTo>
                  <a:lnTo>
                    <a:pt x="105" y="541"/>
                  </a:lnTo>
                  <a:lnTo>
                    <a:pt x="0" y="1080"/>
                  </a:lnTo>
                  <a:lnTo>
                    <a:pt x="4538" y="1080"/>
                  </a:lnTo>
                  <a:lnTo>
                    <a:pt x="4538" y="0"/>
                  </a:lnTo>
                </a:path>
              </a:pathLst>
            </a:custGeom>
            <a:noFill/>
            <a:ln w="6350" cap="flat" cmpd="sng">
              <a:solidFill>
                <a:srgbClr val="000000"/>
              </a:solidFill>
              <a:prstDash val="solid"/>
              <a:headEnd type="none" w="med" len="med"/>
              <a:tailEnd type="none" w="med" len="med"/>
            </a:ln>
          </p:spPr>
          <p:txBody>
            <a:bodyPr/>
            <a:p>
              <a:pPr fontAlgn="base"/>
              <a:endParaRPr lang="zh-CN" altLang="en-US" sz="2095" strike="noStrike" noProof="1">
                <a:latin typeface="微软雅黑" panose="020B0503020204020204" charset="-122"/>
                <a:ea typeface="微软雅黑" panose="020B0503020204020204" charset="-122"/>
                <a:cs typeface="微软雅黑" panose="020B0503020204020204" charset="-122"/>
              </a:endParaRPr>
            </a:p>
          </p:txBody>
        </p:sp>
        <p:sp>
          <p:nvSpPr>
            <p:cNvPr id="38931" name="矩形 38930"/>
            <p:cNvSpPr/>
            <p:nvPr/>
          </p:nvSpPr>
          <p:spPr>
            <a:xfrm>
              <a:off x="5736" y="4595"/>
              <a:ext cx="9086" cy="773"/>
            </a:xfrm>
            <a:prstGeom prst="rect">
              <a:avLst/>
            </a:prstGeom>
            <a:noFill/>
            <a:ln w="6350">
              <a:noFill/>
            </a:ln>
          </p:spPr>
          <p:txBody>
            <a:bodyPr lIns="0" tIns="0" rIns="0" bIns="0" anchor="ctr">
              <a:spAutoFit/>
            </a:bodyPr>
            <a:lstStyle>
              <a:lvl1pPr marL="344805" lvl="0" indent="-344805" algn="l" defTabSz="913130" rtl="0" eaLnBrk="1" fontAlgn="base" latinLnBrk="0" hangingPunct="1">
                <a:lnSpc>
                  <a:spcPct val="100000"/>
                </a:lnSpc>
                <a:spcBef>
                  <a:spcPct val="20000"/>
                </a:spcBef>
                <a:spcAft>
                  <a:spcPct val="0"/>
                </a:spcAft>
                <a:buClr>
                  <a:srgbClr val="0595D4"/>
                </a:buClr>
                <a:buChar char="•"/>
                <a:defRPr sz="32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Char char="–"/>
                <a:defRPr sz="24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Char char="•"/>
                <a:defRPr sz="24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Char char="–"/>
                <a:defRPr sz="24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Char char="»"/>
                <a:defRPr sz="2400" b="0" i="0" u="none" kern="1200" baseline="0">
                  <a:solidFill>
                    <a:srgbClr val="5B161B"/>
                  </a:solidFill>
                  <a:latin typeface="黑体" panose="02010609060101010101" pitchFamily="2" charset="-122"/>
                  <a:ea typeface="黑体" panose="02010609060101010101" pitchFamily="2" charset="-122"/>
                </a:defRPr>
              </a:lvl5pPr>
            </a:lstStyle>
            <a:p>
              <a:pPr marL="0" lvl="0" indent="0" defTabSz="330200" fontAlgn="base">
                <a:buNone/>
                <a:tabLst>
                  <a:tab pos="8521700" algn="r"/>
                </a:tabLst>
              </a:pPr>
              <a:r>
                <a:rPr lang="zh-CN" altLang="en-US" strike="noStrike" noProof="1" dirty="0">
                  <a:solidFill>
                    <a:schemeClr val="tx1"/>
                  </a:solidFill>
                  <a:latin typeface="微软雅黑" panose="020B0503020204020204" charset="-122"/>
                  <a:ea typeface="微软雅黑" panose="020B0503020204020204" charset="-122"/>
                  <a:cs typeface="微软雅黑" panose="020B0503020204020204" charset="-122"/>
                </a:rPr>
                <a:t>什么是危险（风险）？</a:t>
              </a:r>
              <a:endParaRPr lang="en-US" altLang="de-DE" sz="1575" strike="noStrike" noProof="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8932" name="五边形 38931"/>
            <p:cNvSpPr/>
            <p:nvPr/>
          </p:nvSpPr>
          <p:spPr>
            <a:xfrm>
              <a:off x="3210" y="6291"/>
              <a:ext cx="2289" cy="1361"/>
            </a:xfrm>
            <a:prstGeom prst="homePlate">
              <a:avLst>
                <a:gd name="adj" fmla="val 22010"/>
              </a:avLst>
            </a:prstGeom>
            <a:solidFill>
              <a:schemeClr val="accent2"/>
            </a:solidFill>
            <a:ln w="6350">
              <a:noFill/>
            </a:ln>
            <a:effectLst>
              <a:outerShdw dist="35921" dir="2699999" algn="ctr" rotWithShape="0">
                <a:schemeClr val="bg2"/>
              </a:outerShdw>
            </a:effectLst>
          </p:spPr>
          <p:txBody>
            <a:bodyPr/>
            <a:p>
              <a:pPr fontAlgn="base"/>
              <a:endParaRPr lang="zh-CN" altLang="en-US" sz="2095" strike="noStrike" noProof="1">
                <a:latin typeface="微软雅黑" panose="020B0503020204020204" charset="-122"/>
                <a:ea typeface="微软雅黑" panose="020B0503020204020204" charset="-122"/>
                <a:cs typeface="微软雅黑" panose="020B0503020204020204" charset="-122"/>
              </a:endParaRPr>
            </a:p>
          </p:txBody>
        </p:sp>
        <p:sp>
          <p:nvSpPr>
            <p:cNvPr id="38933" name="文本框 38932"/>
            <p:cNvSpPr txBox="1"/>
            <p:nvPr/>
          </p:nvSpPr>
          <p:spPr>
            <a:xfrm>
              <a:off x="3433" y="6735"/>
              <a:ext cx="1784" cy="507"/>
            </a:xfrm>
            <a:prstGeom prst="rect">
              <a:avLst/>
            </a:prstGeom>
            <a:noFill/>
            <a:ln w="6350">
              <a:noFill/>
            </a:ln>
          </p:spPr>
          <p:txBody>
            <a:bodyPr lIns="0" tIns="0" rIns="0" bIns="0" anchor="ctr">
              <a:spAutoFit/>
            </a:bodyPr>
            <a:p>
              <a:pPr eaLnBrk="0" hangingPunct="0"/>
              <a:r>
                <a:rPr lang="zh-CN" altLang="en-US" sz="2095" b="1" noProof="1" dirty="0">
                  <a:solidFill>
                    <a:schemeClr val="bg1"/>
                  </a:solidFill>
                  <a:latin typeface="微软雅黑" panose="020B0503020204020204" charset="-122"/>
                  <a:ea typeface="微软雅黑" panose="020B0503020204020204" charset="-122"/>
                  <a:cs typeface="微软雅黑" panose="020B0503020204020204" charset="-122"/>
                </a:rPr>
                <a:t>问题三</a:t>
              </a:r>
              <a:endParaRPr lang="zh-CN" altLang="en-US" sz="2095" b="1" noProof="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38934" name="任意多边形 38933"/>
            <p:cNvSpPr/>
            <p:nvPr/>
          </p:nvSpPr>
          <p:spPr>
            <a:xfrm>
              <a:off x="5440" y="6291"/>
              <a:ext cx="9733" cy="1361"/>
            </a:xfrm>
            <a:custGeom>
              <a:avLst/>
              <a:gdLst/>
              <a:ahLst/>
              <a:cxnLst/>
              <a:pathLst>
                <a:path w="4538" h="1080">
                  <a:moveTo>
                    <a:pt x="4538" y="0"/>
                  </a:moveTo>
                  <a:lnTo>
                    <a:pt x="0" y="0"/>
                  </a:lnTo>
                  <a:lnTo>
                    <a:pt x="105" y="541"/>
                  </a:lnTo>
                  <a:lnTo>
                    <a:pt x="0" y="1080"/>
                  </a:lnTo>
                  <a:lnTo>
                    <a:pt x="4538" y="1080"/>
                  </a:lnTo>
                  <a:lnTo>
                    <a:pt x="4538" y="0"/>
                  </a:lnTo>
                </a:path>
              </a:pathLst>
            </a:custGeom>
            <a:noFill/>
            <a:ln w="6350" cap="flat" cmpd="sng">
              <a:solidFill>
                <a:srgbClr val="000000"/>
              </a:solidFill>
              <a:prstDash val="solid"/>
              <a:headEnd type="none" w="med" len="med"/>
              <a:tailEnd type="none" w="med" len="med"/>
            </a:ln>
          </p:spPr>
          <p:txBody>
            <a:bodyPr/>
            <a:p>
              <a:pPr fontAlgn="base"/>
              <a:endParaRPr lang="zh-CN" altLang="en-US" sz="2095" strike="noStrike" noProof="1">
                <a:latin typeface="微软雅黑" panose="020B0503020204020204" charset="-122"/>
                <a:ea typeface="微软雅黑" panose="020B0503020204020204" charset="-122"/>
                <a:cs typeface="微软雅黑" panose="020B0503020204020204" charset="-122"/>
              </a:endParaRPr>
            </a:p>
          </p:txBody>
        </p:sp>
        <p:sp>
          <p:nvSpPr>
            <p:cNvPr id="38935" name="矩形 38934"/>
            <p:cNvSpPr/>
            <p:nvPr/>
          </p:nvSpPr>
          <p:spPr>
            <a:xfrm>
              <a:off x="5736" y="6586"/>
              <a:ext cx="9086" cy="507"/>
            </a:xfrm>
            <a:prstGeom prst="rect">
              <a:avLst/>
            </a:prstGeom>
            <a:noFill/>
            <a:ln w="6350">
              <a:noFill/>
            </a:ln>
          </p:spPr>
          <p:txBody>
            <a:bodyPr lIns="0" tIns="0" rIns="0" bIns="0" anchor="ctr">
              <a:spAutoFit/>
            </a:bodyPr>
            <a:lstStyle>
              <a:lvl1pPr marL="344805" lvl="0" indent="-344805" algn="l" defTabSz="913130" rtl="0" eaLnBrk="1" fontAlgn="base" latinLnBrk="0" hangingPunct="1">
                <a:lnSpc>
                  <a:spcPct val="100000"/>
                </a:lnSpc>
                <a:spcBef>
                  <a:spcPct val="20000"/>
                </a:spcBef>
                <a:spcAft>
                  <a:spcPct val="0"/>
                </a:spcAft>
                <a:buClr>
                  <a:srgbClr val="0595D4"/>
                </a:buClr>
                <a:buChar char="•"/>
                <a:defRPr sz="32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Char char="–"/>
                <a:defRPr sz="24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Char char="•"/>
                <a:defRPr sz="24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Char char="–"/>
                <a:defRPr sz="24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Char char="»"/>
                <a:defRPr sz="2400" b="0" i="0" u="none" kern="1200" baseline="0">
                  <a:solidFill>
                    <a:srgbClr val="5B161B"/>
                  </a:solidFill>
                  <a:latin typeface="黑体" panose="02010609060101010101" pitchFamily="2" charset="-122"/>
                  <a:ea typeface="黑体" panose="02010609060101010101" pitchFamily="2" charset="-122"/>
                </a:defRPr>
              </a:lvl5pPr>
            </a:lstStyle>
            <a:p>
              <a:pPr marL="190500" lvl="1" indent="-188595" defTabSz="330200" fontAlgn="base">
                <a:buNone/>
                <a:tabLst>
                  <a:tab pos="8521700" algn="r"/>
                </a:tabLst>
              </a:pPr>
              <a:r>
                <a:rPr lang="zh-CN" altLang="en-US" sz="2095" strike="noStrike" noProof="1" dirty="0">
                  <a:solidFill>
                    <a:schemeClr val="tx1"/>
                  </a:solidFill>
                  <a:latin typeface="微软雅黑" panose="020B0503020204020204" charset="-122"/>
                  <a:ea typeface="微软雅黑" panose="020B0503020204020204" charset="-122"/>
                  <a:cs typeface="微软雅黑" panose="020B0503020204020204" charset="-122"/>
                </a:rPr>
                <a:t>什么是事故，事故是如何发生的？</a:t>
              </a:r>
              <a:endParaRPr lang="zh-CN" altLang="en-US" sz="2095" strike="noStrike" noProof="1"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8936" name="五边形 38935"/>
            <p:cNvSpPr/>
            <p:nvPr/>
          </p:nvSpPr>
          <p:spPr>
            <a:xfrm>
              <a:off x="3210" y="8223"/>
              <a:ext cx="2289" cy="1361"/>
            </a:xfrm>
            <a:prstGeom prst="homePlate">
              <a:avLst>
                <a:gd name="adj" fmla="val 22010"/>
              </a:avLst>
            </a:prstGeom>
            <a:solidFill>
              <a:schemeClr val="accent2"/>
            </a:solidFill>
            <a:ln w="6350">
              <a:noFill/>
            </a:ln>
            <a:effectLst>
              <a:outerShdw dist="35921" dir="2699999" algn="ctr" rotWithShape="0">
                <a:schemeClr val="bg2"/>
              </a:outerShdw>
            </a:effectLst>
          </p:spPr>
          <p:txBody>
            <a:bodyPr/>
            <a:p>
              <a:pPr fontAlgn="base"/>
              <a:endParaRPr lang="zh-CN" altLang="en-US" sz="2095" strike="noStrike" noProof="1">
                <a:latin typeface="微软雅黑" panose="020B0503020204020204" charset="-122"/>
                <a:ea typeface="微软雅黑" panose="020B0503020204020204" charset="-122"/>
                <a:cs typeface="微软雅黑" panose="020B0503020204020204" charset="-122"/>
              </a:endParaRPr>
            </a:p>
          </p:txBody>
        </p:sp>
        <p:sp>
          <p:nvSpPr>
            <p:cNvPr id="38937" name="文本框 38936"/>
            <p:cNvSpPr txBox="1"/>
            <p:nvPr/>
          </p:nvSpPr>
          <p:spPr>
            <a:xfrm>
              <a:off x="3433" y="8593"/>
              <a:ext cx="1784" cy="507"/>
            </a:xfrm>
            <a:prstGeom prst="rect">
              <a:avLst/>
            </a:prstGeom>
            <a:noFill/>
            <a:ln w="6350">
              <a:noFill/>
            </a:ln>
          </p:spPr>
          <p:txBody>
            <a:bodyPr lIns="0" tIns="0" rIns="0" bIns="0" anchor="ctr">
              <a:spAutoFit/>
            </a:bodyPr>
            <a:p>
              <a:pPr eaLnBrk="0" hangingPunct="0"/>
              <a:r>
                <a:rPr lang="zh-CN" altLang="en-US" sz="2095" b="1" noProof="1" dirty="0">
                  <a:solidFill>
                    <a:schemeClr val="bg1"/>
                  </a:solidFill>
                  <a:latin typeface="微软雅黑" panose="020B0503020204020204" charset="-122"/>
                  <a:ea typeface="微软雅黑" panose="020B0503020204020204" charset="-122"/>
                  <a:cs typeface="微软雅黑" panose="020B0503020204020204" charset="-122"/>
                </a:rPr>
                <a:t>问题四</a:t>
              </a:r>
              <a:endParaRPr lang="zh-CN" altLang="en-US" sz="2095" b="1" noProof="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38938" name="任意多边形 38937"/>
            <p:cNvSpPr/>
            <p:nvPr/>
          </p:nvSpPr>
          <p:spPr>
            <a:xfrm>
              <a:off x="5440" y="8223"/>
              <a:ext cx="9733" cy="1361"/>
            </a:xfrm>
            <a:custGeom>
              <a:avLst/>
              <a:gdLst/>
              <a:ahLst/>
              <a:cxnLst/>
              <a:pathLst>
                <a:path w="4538" h="1080">
                  <a:moveTo>
                    <a:pt x="4538" y="0"/>
                  </a:moveTo>
                  <a:lnTo>
                    <a:pt x="0" y="0"/>
                  </a:lnTo>
                  <a:lnTo>
                    <a:pt x="105" y="541"/>
                  </a:lnTo>
                  <a:lnTo>
                    <a:pt x="0" y="1080"/>
                  </a:lnTo>
                  <a:lnTo>
                    <a:pt x="4538" y="1080"/>
                  </a:lnTo>
                  <a:lnTo>
                    <a:pt x="4538" y="0"/>
                  </a:lnTo>
                </a:path>
              </a:pathLst>
            </a:custGeom>
            <a:noFill/>
            <a:ln w="6350" cap="flat" cmpd="sng">
              <a:solidFill>
                <a:srgbClr val="000000"/>
              </a:solidFill>
              <a:prstDash val="solid"/>
              <a:headEnd type="none" w="med" len="med"/>
              <a:tailEnd type="none" w="med" len="med"/>
            </a:ln>
          </p:spPr>
          <p:txBody>
            <a:bodyPr/>
            <a:p>
              <a:pPr fontAlgn="base"/>
              <a:endParaRPr lang="zh-CN" altLang="en-US" sz="2095" strike="noStrike" noProof="1">
                <a:latin typeface="微软雅黑" panose="020B0503020204020204" charset="-122"/>
                <a:ea typeface="微软雅黑" panose="020B0503020204020204" charset="-122"/>
                <a:cs typeface="微软雅黑" panose="020B0503020204020204" charset="-122"/>
              </a:endParaRPr>
            </a:p>
          </p:txBody>
        </p:sp>
        <p:sp>
          <p:nvSpPr>
            <p:cNvPr id="38939" name="矩形 38938"/>
            <p:cNvSpPr/>
            <p:nvPr/>
          </p:nvSpPr>
          <p:spPr>
            <a:xfrm>
              <a:off x="5810" y="8593"/>
              <a:ext cx="9086" cy="507"/>
            </a:xfrm>
            <a:prstGeom prst="rect">
              <a:avLst/>
            </a:prstGeom>
            <a:noFill/>
            <a:ln w="6350">
              <a:noFill/>
            </a:ln>
          </p:spPr>
          <p:txBody>
            <a:bodyPr lIns="0" tIns="0" rIns="0" bIns="0" anchor="ctr">
              <a:spAutoFit/>
            </a:bodyPr>
            <a:lstStyle>
              <a:lvl1pPr marL="344805" lvl="0" indent="-344805" algn="l" defTabSz="913130" rtl="0" eaLnBrk="1" fontAlgn="base" latinLnBrk="0" hangingPunct="1">
                <a:lnSpc>
                  <a:spcPct val="100000"/>
                </a:lnSpc>
                <a:spcBef>
                  <a:spcPct val="20000"/>
                </a:spcBef>
                <a:spcAft>
                  <a:spcPct val="0"/>
                </a:spcAft>
                <a:buClr>
                  <a:srgbClr val="0595D4"/>
                </a:buClr>
                <a:buChar char="•"/>
                <a:defRPr sz="32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Char char="–"/>
                <a:defRPr sz="24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Char char="•"/>
                <a:defRPr sz="24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Char char="–"/>
                <a:defRPr sz="24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Char char="»"/>
                <a:defRPr sz="2400" b="0" i="0" u="none" kern="1200" baseline="0">
                  <a:solidFill>
                    <a:srgbClr val="5B161B"/>
                  </a:solidFill>
                  <a:latin typeface="黑体" panose="02010609060101010101" pitchFamily="2" charset="-122"/>
                  <a:ea typeface="黑体" panose="02010609060101010101" pitchFamily="2" charset="-122"/>
                </a:defRPr>
              </a:lvl5pPr>
            </a:lstStyle>
            <a:p>
              <a:pPr marL="190500" lvl="1" indent="-188595" defTabSz="330200" fontAlgn="base">
                <a:buNone/>
                <a:tabLst>
                  <a:tab pos="8521700" algn="r"/>
                </a:tabLst>
              </a:pPr>
              <a:r>
                <a:rPr lang="zh-CN" altLang="en-US" sz="2095" strike="noStrike" noProof="1" dirty="0">
                  <a:solidFill>
                    <a:schemeClr val="tx1"/>
                  </a:solidFill>
                  <a:latin typeface="微软雅黑" panose="020B0503020204020204" charset="-122"/>
                  <a:ea typeface="微软雅黑" panose="020B0503020204020204" charset="-122"/>
                  <a:cs typeface="微软雅黑" panose="020B0503020204020204" charset="-122"/>
                </a:rPr>
                <a:t>如何保证生产安全？</a:t>
              </a:r>
              <a:endParaRPr lang="zh-CN" altLang="en-US" sz="2095" strike="noStrike" noProof="1"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8940" name="五边形 38939"/>
            <p:cNvSpPr/>
            <p:nvPr/>
          </p:nvSpPr>
          <p:spPr>
            <a:xfrm>
              <a:off x="3210" y="2650"/>
              <a:ext cx="2289" cy="1361"/>
            </a:xfrm>
            <a:prstGeom prst="homePlate">
              <a:avLst>
                <a:gd name="adj" fmla="val 22010"/>
              </a:avLst>
            </a:prstGeom>
            <a:solidFill>
              <a:schemeClr val="accent2"/>
            </a:solidFill>
            <a:ln w="6350">
              <a:noFill/>
            </a:ln>
            <a:effectLst>
              <a:outerShdw dist="35921" dir="2699999" algn="ctr" rotWithShape="0">
                <a:schemeClr val="bg2"/>
              </a:outerShdw>
            </a:effectLst>
          </p:spPr>
          <p:txBody>
            <a:bodyPr/>
            <a:p>
              <a:pPr fontAlgn="base"/>
              <a:endParaRPr lang="zh-CN" altLang="en-US" sz="2095" strike="noStrike" noProof="1">
                <a:latin typeface="微软雅黑" panose="020B0503020204020204" charset="-122"/>
                <a:ea typeface="微软雅黑" panose="020B0503020204020204" charset="-122"/>
                <a:cs typeface="微软雅黑" panose="020B0503020204020204" charset="-122"/>
              </a:endParaRPr>
            </a:p>
          </p:txBody>
        </p:sp>
        <p:sp>
          <p:nvSpPr>
            <p:cNvPr id="38941" name="文本框 38940"/>
            <p:cNvSpPr txBox="1"/>
            <p:nvPr/>
          </p:nvSpPr>
          <p:spPr>
            <a:xfrm>
              <a:off x="3433" y="3020"/>
              <a:ext cx="1784" cy="507"/>
            </a:xfrm>
            <a:prstGeom prst="rect">
              <a:avLst/>
            </a:prstGeom>
            <a:noFill/>
            <a:ln w="6350">
              <a:noFill/>
            </a:ln>
          </p:spPr>
          <p:txBody>
            <a:bodyPr lIns="0" tIns="0" rIns="0" bIns="0" anchor="ctr">
              <a:spAutoFit/>
            </a:bodyPr>
            <a:p>
              <a:pPr eaLnBrk="0" hangingPunct="0"/>
              <a:r>
                <a:rPr lang="zh-CN" altLang="en-US" sz="2095" b="1" noProof="1" dirty="0">
                  <a:solidFill>
                    <a:schemeClr val="bg1"/>
                  </a:solidFill>
                  <a:latin typeface="微软雅黑" panose="020B0503020204020204" charset="-122"/>
                  <a:ea typeface="微软雅黑" panose="020B0503020204020204" charset="-122"/>
                  <a:cs typeface="微软雅黑" panose="020B0503020204020204" charset="-122"/>
                </a:rPr>
                <a:t>问题一</a:t>
              </a:r>
              <a:endParaRPr lang="zh-CN" altLang="en-US" sz="2095" b="1" noProof="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38942" name="任意多边形 38941"/>
            <p:cNvSpPr/>
            <p:nvPr/>
          </p:nvSpPr>
          <p:spPr>
            <a:xfrm>
              <a:off x="5440" y="2650"/>
              <a:ext cx="9733" cy="1361"/>
            </a:xfrm>
            <a:custGeom>
              <a:avLst/>
              <a:gdLst/>
              <a:ahLst/>
              <a:cxnLst/>
              <a:pathLst>
                <a:path w="4538" h="1080">
                  <a:moveTo>
                    <a:pt x="4538" y="0"/>
                  </a:moveTo>
                  <a:lnTo>
                    <a:pt x="0" y="0"/>
                  </a:lnTo>
                  <a:lnTo>
                    <a:pt x="105" y="541"/>
                  </a:lnTo>
                  <a:lnTo>
                    <a:pt x="0" y="1080"/>
                  </a:lnTo>
                  <a:lnTo>
                    <a:pt x="4538" y="1080"/>
                  </a:lnTo>
                  <a:lnTo>
                    <a:pt x="4538" y="0"/>
                  </a:lnTo>
                </a:path>
              </a:pathLst>
            </a:custGeom>
            <a:noFill/>
            <a:ln w="6350" cap="flat" cmpd="sng">
              <a:solidFill>
                <a:srgbClr val="000000"/>
              </a:solidFill>
              <a:prstDash val="solid"/>
              <a:headEnd type="none" w="med" len="med"/>
              <a:tailEnd type="none" w="med" len="med"/>
            </a:ln>
          </p:spPr>
          <p:txBody>
            <a:bodyPr/>
            <a:p>
              <a:pPr fontAlgn="base"/>
              <a:endParaRPr lang="zh-CN" altLang="en-US" sz="2095" strike="noStrike" noProof="1">
                <a:latin typeface="微软雅黑" panose="020B0503020204020204" charset="-122"/>
                <a:ea typeface="微软雅黑" panose="020B0503020204020204" charset="-122"/>
                <a:cs typeface="微软雅黑" panose="020B0503020204020204" charset="-122"/>
              </a:endParaRPr>
            </a:p>
          </p:txBody>
        </p:sp>
        <p:sp>
          <p:nvSpPr>
            <p:cNvPr id="38943" name="矩形 38942"/>
            <p:cNvSpPr/>
            <p:nvPr/>
          </p:nvSpPr>
          <p:spPr>
            <a:xfrm>
              <a:off x="5810" y="3020"/>
              <a:ext cx="9086" cy="507"/>
            </a:xfrm>
            <a:prstGeom prst="rect">
              <a:avLst/>
            </a:prstGeom>
            <a:noFill/>
            <a:ln w="6350">
              <a:noFill/>
            </a:ln>
          </p:spPr>
          <p:txBody>
            <a:bodyPr lIns="0" tIns="0" rIns="0" bIns="0" anchor="ctr">
              <a:spAutoFit/>
            </a:bodyPr>
            <a:lstStyle>
              <a:lvl1pPr marL="344805" lvl="0" indent="-344805" algn="l" defTabSz="913130" rtl="0" eaLnBrk="1" fontAlgn="base" latinLnBrk="0" hangingPunct="1">
                <a:lnSpc>
                  <a:spcPct val="100000"/>
                </a:lnSpc>
                <a:spcBef>
                  <a:spcPct val="20000"/>
                </a:spcBef>
                <a:spcAft>
                  <a:spcPct val="0"/>
                </a:spcAft>
                <a:buClr>
                  <a:srgbClr val="0595D4"/>
                </a:buClr>
                <a:buChar char="•"/>
                <a:defRPr sz="3200" u="none" kern="1200" baseline="0">
                  <a:solidFill>
                    <a:srgbClr val="5B161B"/>
                  </a:solidFill>
                  <a:latin typeface="黑体" panose="02010609060101010101" pitchFamily="2" charset="-122"/>
                  <a:ea typeface="黑体" panose="02010609060101010101" pitchFamily="2" charset="-122"/>
                </a:defRPr>
              </a:lvl1pPr>
              <a:lvl2pPr marL="744855" lvl="1" indent="-287655" algn="l" defTabSz="913130" rtl="0" eaLnBrk="1" fontAlgn="base" latinLnBrk="0" hangingPunct="1">
                <a:lnSpc>
                  <a:spcPct val="100000"/>
                </a:lnSpc>
                <a:spcBef>
                  <a:spcPct val="20000"/>
                </a:spcBef>
                <a:spcAft>
                  <a:spcPct val="0"/>
                </a:spcAft>
                <a:buClr>
                  <a:srgbClr val="0595D4"/>
                </a:buClr>
                <a:buChar char="–"/>
                <a:defRPr sz="2400" b="0" i="0" u="none" kern="1200" baseline="0">
                  <a:solidFill>
                    <a:srgbClr val="5B161B"/>
                  </a:solidFill>
                  <a:latin typeface="黑体" panose="02010609060101010101" pitchFamily="2" charset="-122"/>
                  <a:ea typeface="黑体" panose="02010609060101010101" pitchFamily="2" charset="-122"/>
                </a:defRPr>
              </a:lvl2pPr>
              <a:lvl3pPr marL="1143000" lvl="2" indent="-229870" algn="l" defTabSz="913130" rtl="0" eaLnBrk="1" fontAlgn="base" latinLnBrk="0" hangingPunct="1">
                <a:lnSpc>
                  <a:spcPct val="100000"/>
                </a:lnSpc>
                <a:spcBef>
                  <a:spcPct val="20000"/>
                </a:spcBef>
                <a:spcAft>
                  <a:spcPct val="0"/>
                </a:spcAft>
                <a:buClr>
                  <a:srgbClr val="0595D4"/>
                </a:buClr>
                <a:buChar char="•"/>
                <a:defRPr sz="2400" b="0" i="0" u="none" kern="1200" baseline="0">
                  <a:solidFill>
                    <a:srgbClr val="5B161B"/>
                  </a:solidFill>
                  <a:latin typeface="黑体" panose="02010609060101010101" pitchFamily="2" charset="-122"/>
                  <a:ea typeface="黑体" panose="02010609060101010101" pitchFamily="2" charset="-122"/>
                </a:defRPr>
              </a:lvl3pPr>
              <a:lvl4pPr marL="1598930" lvl="3" indent="-227330" algn="l" defTabSz="913130" rtl="0" eaLnBrk="1" fontAlgn="base" latinLnBrk="0" hangingPunct="1">
                <a:lnSpc>
                  <a:spcPct val="100000"/>
                </a:lnSpc>
                <a:spcBef>
                  <a:spcPct val="20000"/>
                </a:spcBef>
                <a:spcAft>
                  <a:spcPct val="0"/>
                </a:spcAft>
                <a:buClr>
                  <a:srgbClr val="0595D4"/>
                </a:buClr>
                <a:buChar char="–"/>
                <a:defRPr sz="2400" b="0" i="0" u="none" kern="1200" baseline="0">
                  <a:solidFill>
                    <a:srgbClr val="5B161B"/>
                  </a:solidFill>
                  <a:latin typeface="黑体" panose="02010609060101010101" pitchFamily="2" charset="-122"/>
                  <a:ea typeface="黑体" panose="02010609060101010101" pitchFamily="2" charset="-122"/>
                </a:defRPr>
              </a:lvl4pPr>
              <a:lvl5pPr marL="2057400" lvl="4" indent="-228600" algn="l" defTabSz="913130" rtl="0" eaLnBrk="1" fontAlgn="base" latinLnBrk="0" hangingPunct="1">
                <a:lnSpc>
                  <a:spcPct val="100000"/>
                </a:lnSpc>
                <a:spcBef>
                  <a:spcPct val="20000"/>
                </a:spcBef>
                <a:spcAft>
                  <a:spcPct val="0"/>
                </a:spcAft>
                <a:buClr>
                  <a:srgbClr val="0595D4"/>
                </a:buClr>
                <a:buChar char="»"/>
                <a:defRPr sz="2400" b="0" i="0" u="none" kern="1200" baseline="0">
                  <a:solidFill>
                    <a:srgbClr val="5B161B"/>
                  </a:solidFill>
                  <a:latin typeface="黑体" panose="02010609060101010101" pitchFamily="2" charset="-122"/>
                  <a:ea typeface="黑体" panose="02010609060101010101" pitchFamily="2" charset="-122"/>
                </a:defRPr>
              </a:lvl5pPr>
            </a:lstStyle>
            <a:p>
              <a:pPr marL="190500" lvl="1" indent="-188595" defTabSz="330200" fontAlgn="base">
                <a:buNone/>
                <a:tabLst>
                  <a:tab pos="8521700" algn="r"/>
                </a:tabLst>
              </a:pPr>
              <a:r>
                <a:rPr lang="zh-CN" altLang="en-US" sz="2095" strike="noStrike" noProof="1" dirty="0">
                  <a:solidFill>
                    <a:schemeClr val="tx1"/>
                  </a:solidFill>
                  <a:latin typeface="微软雅黑" panose="020B0503020204020204" charset="-122"/>
                  <a:ea typeface="微软雅黑" panose="020B0503020204020204" charset="-122"/>
                  <a:cs typeface="微软雅黑" panose="020B0503020204020204" charset="-122"/>
                </a:rPr>
                <a:t>什么是安全？</a:t>
              </a:r>
              <a:endParaRPr lang="zh-CN" altLang="en-US" sz="2095" strike="noStrike" noProof="1" dirty="0">
                <a:solidFill>
                  <a:schemeClr val="tx1"/>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82" name="标题 174081"/>
          <p:cNvSpPr>
            <a:spLocks noGrp="1"/>
          </p:cNvSpPr>
          <p:nvPr>
            <p:ph type="title" idx="4294967295"/>
          </p:nvPr>
        </p:nvSpPr>
        <p:spPr>
          <a:xfrm>
            <a:off x="722313" y="60325"/>
            <a:ext cx="5710238" cy="519113"/>
          </a:xfrm>
          <a:prstGeom prst="rect">
            <a:avLst/>
          </a:prstGeom>
        </p:spPr>
        <p:txBody>
          <a:bodyPr lIns="59906" tIns="29954" rIns="59906" bIns="29954" anchor="ctr"/>
          <a:p>
            <a:pPr marL="0" marR="0" indent="0" algn="l" defTabSz="914400" rtl="0" eaLnBrk="1" fontAlgn="auto" latinLnBrk="0" hangingPunct="1">
              <a:lnSpc>
                <a:spcPct val="100000"/>
              </a:lnSpc>
              <a:spcBef>
                <a:spcPct val="0"/>
              </a:spcBef>
              <a:spcAft>
                <a:spcPct val="0"/>
              </a:spcAft>
              <a:buClrTx/>
              <a:buSzTx/>
              <a:buFontTx/>
              <a:buNone/>
            </a:pPr>
            <a:r>
              <a:rPr kumimoji="0" lang="zh-CN" altLang="en-US" sz="2885" b="1" i="0" u="none" strike="noStrike" kern="1200" cap="none" spc="200" normalizeH="0" baseline="0" noProof="1" dirty="0">
                <a:solidFill>
                  <a:schemeClr val="tx1"/>
                </a:solidFill>
                <a:uFillTx/>
                <a:latin typeface="+mj-lt"/>
                <a:ea typeface="+mj-ea"/>
                <a:cs typeface="+mj-cs"/>
              </a:rPr>
              <a:t>什么是安全？</a:t>
            </a:r>
            <a:endParaRPr kumimoji="0" lang="zh-CN" altLang="en-US" sz="2885" b="1" i="0" u="none" strike="noStrike" kern="1200" cap="none" spc="200" normalizeH="0" baseline="0" noProof="1" dirty="0">
              <a:solidFill>
                <a:schemeClr val="tx1"/>
              </a:solidFill>
              <a:uFillTx/>
              <a:latin typeface="+mj-lt"/>
              <a:ea typeface="+mj-ea"/>
              <a:cs typeface="+mj-cs"/>
            </a:endParaRPr>
          </a:p>
        </p:txBody>
      </p:sp>
      <p:sp>
        <p:nvSpPr>
          <p:cNvPr id="174083" name="文本占位符 174082"/>
          <p:cNvSpPr>
            <a:spLocks noGrp="1"/>
          </p:cNvSpPr>
          <p:nvPr>
            <p:ph type="body" idx="4294967295"/>
          </p:nvPr>
        </p:nvSpPr>
        <p:spPr>
          <a:xfrm>
            <a:off x="722313" y="1706563"/>
            <a:ext cx="6457950" cy="3475037"/>
          </a:xfrm>
          <a:prstGeom prst="rect">
            <a:avLst/>
          </a:prstGeom>
          <a:noFill/>
          <a:ln w="9525">
            <a:noFill/>
          </a:ln>
        </p:spPr>
        <p:txBody>
          <a:bodyPr lIns="59906" tIns="29954" rIns="59906" bIns="29954" anchor="t" anchorCtr="0"/>
          <a:p>
            <a:pPr marL="0" lvl="1" indent="0" defTabSz="914400" fontAlgn="ctr">
              <a:lnSpc>
                <a:spcPct val="150000"/>
              </a:lnSpc>
              <a:buNone/>
              <a:tabLst>
                <a:tab pos="1609725" algn="l"/>
                <a:tab pos="1609725" algn="l"/>
              </a:tabLst>
            </a:pPr>
            <a:r>
              <a:rPr lang="zh-CN" altLang="en-US" sz="2400" b="1" dirty="0"/>
              <a:t>A.多年来一直没有发生事故</a:t>
            </a:r>
            <a:endParaRPr lang="zh-CN" altLang="en-US" sz="3200" b="1" dirty="0"/>
          </a:p>
          <a:p>
            <a:pPr marL="0" indent="0" defTabSz="914400" fontAlgn="ctr">
              <a:lnSpc>
                <a:spcPct val="150000"/>
              </a:lnSpc>
              <a:buNone/>
              <a:tabLst>
                <a:tab pos="1609725" algn="l"/>
                <a:tab pos="1609725" algn="l"/>
              </a:tabLst>
            </a:pPr>
            <a:r>
              <a:rPr lang="en-US" altLang="zh-CN" sz="2400" b="1" dirty="0"/>
              <a:t>B.</a:t>
            </a:r>
            <a:r>
              <a:rPr lang="zh-CN" altLang="en-US" sz="2400" b="1" dirty="0"/>
              <a:t>生产经营条件达到法律法规要求</a:t>
            </a:r>
            <a:endParaRPr lang="zh-CN" altLang="en-US" sz="2400" b="1" dirty="0"/>
          </a:p>
          <a:p>
            <a:pPr marL="0" indent="0" defTabSz="914400" fontAlgn="ctr">
              <a:lnSpc>
                <a:spcPct val="150000"/>
              </a:lnSpc>
              <a:buNone/>
              <a:tabLst>
                <a:tab pos="1609725" algn="l"/>
                <a:tab pos="1609725" algn="l"/>
              </a:tabLst>
            </a:pPr>
            <a:r>
              <a:rPr lang="en-US" altLang="zh-CN" sz="2400" b="1" dirty="0"/>
              <a:t>C.</a:t>
            </a:r>
            <a:r>
              <a:rPr lang="zh-CN" altLang="en-US" sz="2400" b="1" dirty="0"/>
              <a:t>建立并保持了职业安全健康管理体系</a:t>
            </a:r>
            <a:endParaRPr lang="zh-CN" altLang="en-US" sz="2400" b="1" dirty="0"/>
          </a:p>
          <a:p>
            <a:pPr marL="0" indent="0" defTabSz="914400" fontAlgn="ctr">
              <a:lnSpc>
                <a:spcPct val="150000"/>
              </a:lnSpc>
              <a:buNone/>
              <a:tabLst>
                <a:tab pos="1609725" algn="l"/>
                <a:tab pos="1609725" algn="l"/>
              </a:tabLst>
            </a:pPr>
            <a:r>
              <a:rPr lang="en-US" altLang="zh-CN" sz="2400" b="1" dirty="0"/>
              <a:t>D.</a:t>
            </a:r>
            <a:r>
              <a:rPr lang="zh-CN" altLang="en-US" sz="2400" b="1" dirty="0"/>
              <a:t>为员工和企业财产购置了保险</a:t>
            </a:r>
            <a:endParaRPr lang="zh-CN" altLang="en-US" sz="2400" b="1" dirty="0"/>
          </a:p>
          <a:p>
            <a:pPr marL="0" indent="0" defTabSz="914400" fontAlgn="ctr">
              <a:lnSpc>
                <a:spcPct val="150000"/>
              </a:lnSpc>
              <a:buNone/>
              <a:tabLst>
                <a:tab pos="1609725" algn="l"/>
                <a:tab pos="1609725" algn="l"/>
              </a:tabLst>
            </a:pPr>
            <a:r>
              <a:rPr lang="en-US" altLang="zh-CN" sz="2400" b="1" dirty="0"/>
              <a:t>E.</a:t>
            </a:r>
            <a:r>
              <a:rPr lang="zh-CN" altLang="en-US" sz="2400" b="1" dirty="0"/>
              <a:t>不可接受风险得到有效控制</a:t>
            </a:r>
            <a:endParaRPr lang="zh-CN" altLang="en-US" sz="2400" b="1" dirty="0"/>
          </a:p>
        </p:txBody>
      </p:sp>
      <p:sp>
        <p:nvSpPr>
          <p:cNvPr id="174084" name="矩形 174083"/>
          <p:cNvSpPr/>
          <p:nvPr/>
        </p:nvSpPr>
        <p:spPr>
          <a:xfrm>
            <a:off x="9848850" y="2592388"/>
            <a:ext cx="990600" cy="1982788"/>
          </a:xfrm>
          <a:prstGeom prst="rect">
            <a:avLst/>
          </a:prstGeom>
          <a:solidFill>
            <a:srgbClr val="008000"/>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008000"/>
            </a:extrusionClr>
          </a:sp3d>
        </p:spPr>
        <p:txBody>
          <a:bodyPr lIns="0" tIns="0" rIns="0" bIns="0" anchor="ctr">
            <a:flatTx/>
          </a:bodyPr>
          <a:p>
            <a:pPr algn="ctr" fontAlgn="base"/>
            <a:r>
              <a:rPr lang="zh-CN" altLang="en-US" sz="2095" strike="noStrike" noProof="1" dirty="0">
                <a:solidFill>
                  <a:srgbClr val="FFFF00"/>
                </a:solidFill>
                <a:latin typeface="微软雅黑" panose="020B0503020204020204" charset="-122"/>
                <a:ea typeface="微软雅黑" panose="020B0503020204020204" charset="-122"/>
                <a:cs typeface="微软雅黑" panose="020B0503020204020204" charset="-122"/>
              </a:rPr>
              <a:t>安全就是免受不可接受风险的伤害</a:t>
            </a:r>
            <a:endParaRPr lang="zh-CN" altLang="en-US" sz="2095" strike="noStrike" noProof="1" dirty="0">
              <a:solidFill>
                <a:srgbClr val="FFFF00"/>
              </a:solidFill>
              <a:latin typeface="微软雅黑" panose="020B0503020204020204" charset="-122"/>
              <a:ea typeface="微软雅黑" panose="020B0503020204020204" charset="-122"/>
              <a:cs typeface="微软雅黑" panose="020B0503020204020204" charset="-122"/>
            </a:endParaRPr>
          </a:p>
        </p:txBody>
      </p:sp>
      <p:pic>
        <p:nvPicPr>
          <p:cNvPr id="97284" name="图片 174084" descr="安全生产保障"/>
          <p:cNvPicPr>
            <a:picLocks noChangeAspect="1"/>
          </p:cNvPicPr>
          <p:nvPr/>
        </p:nvPicPr>
        <p:blipFill>
          <a:blip r:embed="rId1"/>
          <a:stretch>
            <a:fillRect/>
          </a:stretch>
        </p:blipFill>
        <p:spPr>
          <a:xfrm>
            <a:off x="6432550" y="2020888"/>
            <a:ext cx="2241550" cy="30051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4083">
                                            <p:txEl>
                                              <p:charRg st="0" end="14"/>
                                            </p:txEl>
                                          </p:spTgt>
                                        </p:tgtEl>
                                        <p:attrNameLst>
                                          <p:attrName>style.visibility</p:attrName>
                                        </p:attrNameLst>
                                      </p:cBhvr>
                                      <p:to>
                                        <p:strVal val="visible"/>
                                      </p:to>
                                    </p:set>
                                    <p:anim calcmode="discrete" valueType="clr">
                                      <p:cBhvr override="childStyle">
                                        <p:cTn id="7" dur="80"/>
                                        <p:tgtEl>
                                          <p:spTgt spid="174083">
                                            <p:txEl>
                                              <p:charRg st="0" end="1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083">
                                            <p:txEl>
                                              <p:charRg st="0" end="14"/>
                                            </p:txEl>
                                          </p:spTgt>
                                        </p:tgtEl>
                                        <p:attrNameLst>
                                          <p:attrName>fillcolor</p:attrName>
                                        </p:attrNameLst>
                                      </p:cBhvr>
                                      <p:tavLst>
                                        <p:tav tm="0">
                                          <p:val>
                                            <p:clrVal>
                                              <a:schemeClr val="accent2"/>
                                            </p:clrVal>
                                          </p:val>
                                        </p:tav>
                                        <p:tav tm="50000">
                                          <p:val>
                                            <p:clrVal>
                                              <a:schemeClr val="hlink"/>
                                            </p:clrVal>
                                          </p:val>
                                        </p:tav>
                                      </p:tavLst>
                                    </p:anim>
                                    <p:set>
                                      <p:cBhvr>
                                        <p:cTn id="9" dur="80"/>
                                        <p:tgtEl>
                                          <p:spTgt spid="174083">
                                            <p:txEl>
                                              <p:charRg st="0" end="14"/>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74083">
                                            <p:txEl>
                                              <p:charRg st="14" end="32"/>
                                            </p:txEl>
                                          </p:spTgt>
                                        </p:tgtEl>
                                        <p:attrNameLst>
                                          <p:attrName>style.visibility</p:attrName>
                                        </p:attrNameLst>
                                      </p:cBhvr>
                                      <p:to>
                                        <p:strVal val="visible"/>
                                      </p:to>
                                    </p:set>
                                    <p:anim calcmode="discrete" valueType="clr">
                                      <p:cBhvr override="childStyle">
                                        <p:cTn id="14" dur="80"/>
                                        <p:tgtEl>
                                          <p:spTgt spid="174083">
                                            <p:txEl>
                                              <p:charRg st="14" end="3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74083">
                                            <p:txEl>
                                              <p:charRg st="14" end="32"/>
                                            </p:txEl>
                                          </p:spTgt>
                                        </p:tgtEl>
                                        <p:attrNameLst>
                                          <p:attrName>fillcolor</p:attrName>
                                        </p:attrNameLst>
                                      </p:cBhvr>
                                      <p:tavLst>
                                        <p:tav tm="0">
                                          <p:val>
                                            <p:clrVal>
                                              <a:schemeClr val="accent2"/>
                                            </p:clrVal>
                                          </p:val>
                                        </p:tav>
                                        <p:tav tm="50000">
                                          <p:val>
                                            <p:clrVal>
                                              <a:schemeClr val="hlink"/>
                                            </p:clrVal>
                                          </p:val>
                                        </p:tav>
                                      </p:tavLst>
                                    </p:anim>
                                    <p:set>
                                      <p:cBhvr>
                                        <p:cTn id="16" dur="80"/>
                                        <p:tgtEl>
                                          <p:spTgt spid="174083">
                                            <p:txEl>
                                              <p:charRg st="14" end="3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74083">
                                            <p:txEl>
                                              <p:charRg st="32" end="52"/>
                                            </p:txEl>
                                          </p:spTgt>
                                        </p:tgtEl>
                                        <p:attrNameLst>
                                          <p:attrName>style.visibility</p:attrName>
                                        </p:attrNameLst>
                                      </p:cBhvr>
                                      <p:to>
                                        <p:strVal val="visible"/>
                                      </p:to>
                                    </p:set>
                                    <p:anim calcmode="discrete" valueType="clr">
                                      <p:cBhvr override="childStyle">
                                        <p:cTn id="21" dur="80"/>
                                        <p:tgtEl>
                                          <p:spTgt spid="174083">
                                            <p:txEl>
                                              <p:charRg st="32" end="5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74083">
                                            <p:txEl>
                                              <p:charRg st="32" end="52"/>
                                            </p:txEl>
                                          </p:spTgt>
                                        </p:tgtEl>
                                        <p:attrNameLst>
                                          <p:attrName>fillcolor</p:attrName>
                                        </p:attrNameLst>
                                      </p:cBhvr>
                                      <p:tavLst>
                                        <p:tav tm="0">
                                          <p:val>
                                            <p:clrVal>
                                              <a:schemeClr val="accent2"/>
                                            </p:clrVal>
                                          </p:val>
                                        </p:tav>
                                        <p:tav tm="50000">
                                          <p:val>
                                            <p:clrVal>
                                              <a:schemeClr val="hlink"/>
                                            </p:clrVal>
                                          </p:val>
                                        </p:tav>
                                      </p:tavLst>
                                    </p:anim>
                                    <p:set>
                                      <p:cBhvr>
                                        <p:cTn id="23" dur="80"/>
                                        <p:tgtEl>
                                          <p:spTgt spid="174083">
                                            <p:txEl>
                                              <p:charRg st="32" end="5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74083">
                                            <p:txEl>
                                              <p:charRg st="52" end="69"/>
                                            </p:txEl>
                                          </p:spTgt>
                                        </p:tgtEl>
                                        <p:attrNameLst>
                                          <p:attrName>style.visibility</p:attrName>
                                        </p:attrNameLst>
                                      </p:cBhvr>
                                      <p:to>
                                        <p:strVal val="visible"/>
                                      </p:to>
                                    </p:set>
                                    <p:anim calcmode="discrete" valueType="clr">
                                      <p:cBhvr override="childStyle">
                                        <p:cTn id="28" dur="80"/>
                                        <p:tgtEl>
                                          <p:spTgt spid="174083">
                                            <p:txEl>
                                              <p:charRg st="52" end="6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74083">
                                            <p:txEl>
                                              <p:charRg st="52" end="69"/>
                                            </p:txEl>
                                          </p:spTgt>
                                        </p:tgtEl>
                                        <p:attrNameLst>
                                          <p:attrName>fillcolor</p:attrName>
                                        </p:attrNameLst>
                                      </p:cBhvr>
                                      <p:tavLst>
                                        <p:tav tm="0">
                                          <p:val>
                                            <p:clrVal>
                                              <a:schemeClr val="accent2"/>
                                            </p:clrVal>
                                          </p:val>
                                        </p:tav>
                                        <p:tav tm="50000">
                                          <p:val>
                                            <p:clrVal>
                                              <a:schemeClr val="hlink"/>
                                            </p:clrVal>
                                          </p:val>
                                        </p:tav>
                                      </p:tavLst>
                                    </p:anim>
                                    <p:set>
                                      <p:cBhvr>
                                        <p:cTn id="30" dur="80"/>
                                        <p:tgtEl>
                                          <p:spTgt spid="174083">
                                            <p:txEl>
                                              <p:charRg st="52" end="69"/>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74083">
                                            <p:txEl>
                                              <p:charRg st="69" end="85"/>
                                            </p:txEl>
                                          </p:spTgt>
                                        </p:tgtEl>
                                        <p:attrNameLst>
                                          <p:attrName>style.visibility</p:attrName>
                                        </p:attrNameLst>
                                      </p:cBhvr>
                                      <p:to>
                                        <p:strVal val="visible"/>
                                      </p:to>
                                    </p:set>
                                    <p:anim calcmode="discrete" valueType="clr">
                                      <p:cBhvr override="childStyle">
                                        <p:cTn id="35" dur="80"/>
                                        <p:tgtEl>
                                          <p:spTgt spid="174083">
                                            <p:txEl>
                                              <p:charRg st="69" end="8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74083">
                                            <p:txEl>
                                              <p:charRg st="69" end="85"/>
                                            </p:txEl>
                                          </p:spTgt>
                                        </p:tgtEl>
                                        <p:attrNameLst>
                                          <p:attrName>fillcolor</p:attrName>
                                        </p:attrNameLst>
                                      </p:cBhvr>
                                      <p:tavLst>
                                        <p:tav tm="0">
                                          <p:val>
                                            <p:clrVal>
                                              <a:schemeClr val="accent2"/>
                                            </p:clrVal>
                                          </p:val>
                                        </p:tav>
                                        <p:tav tm="50000">
                                          <p:val>
                                            <p:clrVal>
                                              <a:schemeClr val="hlink"/>
                                            </p:clrVal>
                                          </p:val>
                                        </p:tav>
                                      </p:tavLst>
                                    </p:anim>
                                    <p:set>
                                      <p:cBhvr>
                                        <p:cTn id="37" dur="80"/>
                                        <p:tgtEl>
                                          <p:spTgt spid="174083">
                                            <p:txEl>
                                              <p:charRg st="69" end="85"/>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74084"/>
                                        </p:tgtEl>
                                        <p:attrNameLst>
                                          <p:attrName>style.visibility</p:attrName>
                                        </p:attrNameLst>
                                      </p:cBhvr>
                                      <p:to>
                                        <p:strVal val="visible"/>
                                      </p:to>
                                    </p:set>
                                    <p:anim calcmode="lin" valueType="num">
                                      <p:cBhvr>
                                        <p:cTn id="42" dur="1000" fill="hold"/>
                                        <p:tgtEl>
                                          <p:spTgt spid="174084"/>
                                        </p:tgtEl>
                                        <p:attrNameLst>
                                          <p:attrName>ppt_w</p:attrName>
                                        </p:attrNameLst>
                                      </p:cBhvr>
                                      <p:tavLst>
                                        <p:tav tm="0">
                                          <p:val>
                                            <p:strVal val="#ppt_w*0.70"/>
                                          </p:val>
                                        </p:tav>
                                        <p:tav tm="100000">
                                          <p:val>
                                            <p:strVal val="#ppt_w"/>
                                          </p:val>
                                        </p:tav>
                                      </p:tavLst>
                                    </p:anim>
                                    <p:anim calcmode="lin" valueType="num">
                                      <p:cBhvr>
                                        <p:cTn id="43" dur="1000" fill="hold"/>
                                        <p:tgtEl>
                                          <p:spTgt spid="174084"/>
                                        </p:tgtEl>
                                        <p:attrNameLst>
                                          <p:attrName>ppt_h</p:attrName>
                                        </p:attrNameLst>
                                      </p:cBhvr>
                                      <p:tavLst>
                                        <p:tav tm="0">
                                          <p:val>
                                            <p:strVal val="#ppt_h"/>
                                          </p:val>
                                        </p:tav>
                                        <p:tav tm="100000">
                                          <p:val>
                                            <p:strVal val="#ppt_h"/>
                                          </p:val>
                                        </p:tav>
                                      </p:tavLst>
                                    </p:anim>
                                    <p:animEffect transition="in" filter="fade">
                                      <p:cBhvr>
                                        <p:cTn id="44" dur="1000"/>
                                        <p:tgtEl>
                                          <p:spTgt spid="174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P spid="17408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3058" name="标题 173057"/>
          <p:cNvSpPr>
            <a:spLocks noGrp="1"/>
          </p:cNvSpPr>
          <p:nvPr>
            <p:ph type="title" idx="4294967295"/>
          </p:nvPr>
        </p:nvSpPr>
        <p:spPr>
          <a:xfrm>
            <a:off x="763588" y="50800"/>
            <a:ext cx="5710238" cy="519113"/>
          </a:xfrm>
          <a:prstGeom prst="rect">
            <a:avLst/>
          </a:prstGeom>
        </p:spPr>
        <p:txBody>
          <a:bodyPr lIns="59906" tIns="29954" rIns="59906" bIns="29954" anchor="ctr"/>
          <a:p>
            <a:pPr marL="0" marR="0" indent="0" algn="l" defTabSz="914400" rtl="0" eaLnBrk="1" fontAlgn="auto" latinLnBrk="0" hangingPunct="1">
              <a:lnSpc>
                <a:spcPct val="100000"/>
              </a:lnSpc>
              <a:spcBef>
                <a:spcPct val="0"/>
              </a:spcBef>
              <a:spcAft>
                <a:spcPct val="0"/>
              </a:spcAft>
              <a:buClrTx/>
              <a:buSzTx/>
              <a:buFontTx/>
              <a:buNone/>
            </a:pPr>
            <a:r>
              <a:rPr kumimoji="0" lang="zh-CN" altLang="en-US" sz="2885" b="1" i="0" u="none" strike="noStrike" kern="1200" cap="none" spc="200" normalizeH="0" baseline="0" noProof="1" dirty="0">
                <a:solidFill>
                  <a:schemeClr val="tx1"/>
                </a:solidFill>
                <a:uFillTx/>
                <a:latin typeface="+mj-lt"/>
                <a:ea typeface="+mj-ea"/>
                <a:cs typeface="+mj-cs"/>
              </a:rPr>
              <a:t>什么是风险（危险）？</a:t>
            </a:r>
            <a:endParaRPr kumimoji="0" lang="zh-CN" altLang="en-US" sz="2885" b="1" i="0" u="none" strike="noStrike" kern="1200" cap="none" spc="200" normalizeH="0" baseline="0" noProof="1" dirty="0">
              <a:solidFill>
                <a:schemeClr val="tx1"/>
              </a:solidFill>
              <a:uFillTx/>
              <a:latin typeface="+mj-lt"/>
              <a:ea typeface="+mj-ea"/>
              <a:cs typeface="+mj-cs"/>
            </a:endParaRPr>
          </a:p>
        </p:txBody>
      </p:sp>
      <p:sp>
        <p:nvSpPr>
          <p:cNvPr id="98306" name="文本占位符 173058"/>
          <p:cNvSpPr>
            <a:spLocks noGrp="1"/>
          </p:cNvSpPr>
          <p:nvPr>
            <p:ph type="body" idx="4294967295"/>
          </p:nvPr>
        </p:nvSpPr>
        <p:spPr>
          <a:xfrm>
            <a:off x="1254125" y="1643063"/>
            <a:ext cx="4041775" cy="1509712"/>
          </a:xfrm>
          <a:prstGeom prst="rect">
            <a:avLst/>
          </a:prstGeom>
          <a:noFill/>
          <a:ln w="9525">
            <a:noFill/>
          </a:ln>
        </p:spPr>
        <p:txBody>
          <a:bodyPr lIns="59906" tIns="29954" rIns="59906" bIns="29954" anchor="t" anchorCtr="0"/>
          <a:p>
            <a:pPr marL="0" indent="0">
              <a:buNone/>
            </a:pPr>
            <a:r>
              <a:rPr lang="zh-CN" altLang="en-US" sz="2000" b="1" dirty="0">
                <a:latin typeface="微软雅黑" panose="020B0503020204020204" charset="-122"/>
              </a:rPr>
              <a:t>风险是特定危害性事件发生的</a:t>
            </a:r>
            <a:r>
              <a:rPr lang="zh-CN" altLang="en-US" sz="2000" b="1" dirty="0">
                <a:solidFill>
                  <a:srgbClr val="FF0000"/>
                </a:solidFill>
                <a:latin typeface="微软雅黑" panose="020B0503020204020204" charset="-122"/>
              </a:rPr>
              <a:t>可能性</a:t>
            </a:r>
            <a:r>
              <a:rPr lang="zh-CN" altLang="en-US" sz="2000" b="1" dirty="0">
                <a:latin typeface="微软雅黑" panose="020B0503020204020204" charset="-122"/>
              </a:rPr>
              <a:t>与</a:t>
            </a:r>
            <a:r>
              <a:rPr lang="zh-CN" altLang="en-US" sz="2000" b="1" dirty="0">
                <a:solidFill>
                  <a:srgbClr val="FF0000"/>
                </a:solidFill>
                <a:latin typeface="微软雅黑" panose="020B0503020204020204" charset="-122"/>
              </a:rPr>
              <a:t>后果</a:t>
            </a:r>
            <a:r>
              <a:rPr lang="zh-CN" altLang="en-US" sz="2000" b="1" dirty="0">
                <a:latin typeface="微软雅黑" panose="020B0503020204020204" charset="-122"/>
              </a:rPr>
              <a:t>的结合。</a:t>
            </a:r>
            <a:endParaRPr lang="zh-CN" altLang="en-US" sz="2000" b="1" dirty="0">
              <a:latin typeface="微软雅黑" panose="020B0503020204020204" charset="-122"/>
            </a:endParaRPr>
          </a:p>
          <a:p>
            <a:pPr marL="0" indent="0">
              <a:buNone/>
            </a:pPr>
            <a:r>
              <a:rPr lang="zh-CN" altLang="en-US" sz="2000" b="1" dirty="0">
                <a:latin typeface="微软雅黑" panose="020B0503020204020204" charset="-122"/>
              </a:rPr>
              <a:t>可能性和后果两个因素缺一不可。</a:t>
            </a:r>
            <a:endParaRPr lang="zh-CN" altLang="en-US" sz="2000" b="1" dirty="0">
              <a:latin typeface="微软雅黑" panose="020B0503020204020204" charset="-122"/>
            </a:endParaRPr>
          </a:p>
        </p:txBody>
      </p:sp>
      <p:grpSp>
        <p:nvGrpSpPr>
          <p:cNvPr id="173071" name="组合 173070"/>
          <p:cNvGrpSpPr/>
          <p:nvPr/>
        </p:nvGrpSpPr>
        <p:grpSpPr>
          <a:xfrm>
            <a:off x="7751763" y="1446213"/>
            <a:ext cx="2974975" cy="2646362"/>
            <a:chOff x="4214" y="3387"/>
            <a:chExt cx="2860" cy="2543"/>
          </a:xfrm>
        </p:grpSpPr>
        <p:grpSp>
          <p:nvGrpSpPr>
            <p:cNvPr id="98308" name="组合 173059"/>
            <p:cNvGrpSpPr/>
            <p:nvPr/>
          </p:nvGrpSpPr>
          <p:grpSpPr>
            <a:xfrm>
              <a:off x="4214" y="3387"/>
              <a:ext cx="2860" cy="2543"/>
              <a:chOff x="2234" y="1940"/>
              <a:chExt cx="1860" cy="1700"/>
            </a:xfrm>
          </p:grpSpPr>
          <p:sp>
            <p:nvSpPr>
              <p:cNvPr id="173061" name="任意多边形 173060"/>
              <p:cNvSpPr/>
              <p:nvPr/>
            </p:nvSpPr>
            <p:spPr>
              <a:xfrm>
                <a:off x="2377" y="1940"/>
                <a:ext cx="1717" cy="887"/>
              </a:xfrm>
              <a:custGeom>
                <a:avLst/>
                <a:gdLst/>
                <a:ahLst/>
                <a:cxnLst/>
                <a:pathLst>
                  <a:path w="1717" h="887">
                    <a:moveTo>
                      <a:pt x="1606" y="646"/>
                    </a:moveTo>
                    <a:lnTo>
                      <a:pt x="1591" y="589"/>
                    </a:lnTo>
                    <a:lnTo>
                      <a:pt x="1573" y="534"/>
                    </a:lnTo>
                    <a:lnTo>
                      <a:pt x="1551" y="480"/>
                    </a:lnTo>
                    <a:lnTo>
                      <a:pt x="1525" y="428"/>
                    </a:lnTo>
                    <a:lnTo>
                      <a:pt x="1495" y="378"/>
                    </a:lnTo>
                    <a:lnTo>
                      <a:pt x="1463" y="330"/>
                    </a:lnTo>
                    <a:lnTo>
                      <a:pt x="1426" y="284"/>
                    </a:lnTo>
                    <a:lnTo>
                      <a:pt x="1386" y="241"/>
                    </a:lnTo>
                    <a:lnTo>
                      <a:pt x="1344" y="201"/>
                    </a:lnTo>
                    <a:lnTo>
                      <a:pt x="1298" y="165"/>
                    </a:lnTo>
                    <a:lnTo>
                      <a:pt x="1251" y="131"/>
                    </a:lnTo>
                    <a:lnTo>
                      <a:pt x="1201" y="102"/>
                    </a:lnTo>
                    <a:lnTo>
                      <a:pt x="1149" y="75"/>
                    </a:lnTo>
                    <a:lnTo>
                      <a:pt x="1095" y="52"/>
                    </a:lnTo>
                    <a:lnTo>
                      <a:pt x="1039" y="34"/>
                    </a:lnTo>
                    <a:lnTo>
                      <a:pt x="983" y="20"/>
                    </a:lnTo>
                    <a:lnTo>
                      <a:pt x="926" y="9"/>
                    </a:lnTo>
                    <a:lnTo>
                      <a:pt x="867" y="2"/>
                    </a:lnTo>
                    <a:lnTo>
                      <a:pt x="809" y="0"/>
                    </a:lnTo>
                    <a:lnTo>
                      <a:pt x="752" y="2"/>
                    </a:lnTo>
                    <a:lnTo>
                      <a:pt x="694" y="9"/>
                    </a:lnTo>
                    <a:lnTo>
                      <a:pt x="636" y="19"/>
                    </a:lnTo>
                    <a:lnTo>
                      <a:pt x="579" y="33"/>
                    </a:lnTo>
                    <a:lnTo>
                      <a:pt x="523" y="51"/>
                    </a:lnTo>
                    <a:lnTo>
                      <a:pt x="470" y="74"/>
                    </a:lnTo>
                    <a:lnTo>
                      <a:pt x="418" y="99"/>
                    </a:lnTo>
                    <a:lnTo>
                      <a:pt x="367" y="130"/>
                    </a:lnTo>
                    <a:lnTo>
                      <a:pt x="320" y="163"/>
                    </a:lnTo>
                    <a:lnTo>
                      <a:pt x="275" y="199"/>
                    </a:lnTo>
                    <a:lnTo>
                      <a:pt x="231" y="239"/>
                    </a:lnTo>
                    <a:lnTo>
                      <a:pt x="192" y="282"/>
                    </a:lnTo>
                    <a:lnTo>
                      <a:pt x="155" y="326"/>
                    </a:lnTo>
                    <a:lnTo>
                      <a:pt x="122" y="374"/>
                    </a:lnTo>
                    <a:lnTo>
                      <a:pt x="93" y="425"/>
                    </a:lnTo>
                    <a:lnTo>
                      <a:pt x="66" y="477"/>
                    </a:lnTo>
                    <a:lnTo>
                      <a:pt x="44" y="530"/>
                    </a:lnTo>
                    <a:lnTo>
                      <a:pt x="25" y="586"/>
                    </a:lnTo>
                    <a:lnTo>
                      <a:pt x="11" y="643"/>
                    </a:lnTo>
                    <a:lnTo>
                      <a:pt x="0" y="699"/>
                    </a:lnTo>
                    <a:lnTo>
                      <a:pt x="120" y="623"/>
                    </a:lnTo>
                    <a:lnTo>
                      <a:pt x="237" y="543"/>
                    </a:lnTo>
                    <a:lnTo>
                      <a:pt x="426" y="697"/>
                    </a:lnTo>
                    <a:lnTo>
                      <a:pt x="442" y="660"/>
                    </a:lnTo>
                    <a:lnTo>
                      <a:pt x="461" y="624"/>
                    </a:lnTo>
                    <a:lnTo>
                      <a:pt x="484" y="591"/>
                    </a:lnTo>
                    <a:lnTo>
                      <a:pt x="510" y="560"/>
                    </a:lnTo>
                    <a:lnTo>
                      <a:pt x="540" y="531"/>
                    </a:lnTo>
                    <a:lnTo>
                      <a:pt x="572" y="506"/>
                    </a:lnTo>
                    <a:lnTo>
                      <a:pt x="605" y="485"/>
                    </a:lnTo>
                    <a:lnTo>
                      <a:pt x="641" y="466"/>
                    </a:lnTo>
                    <a:lnTo>
                      <a:pt x="679" y="451"/>
                    </a:lnTo>
                    <a:lnTo>
                      <a:pt x="718" y="440"/>
                    </a:lnTo>
                    <a:lnTo>
                      <a:pt x="758" y="432"/>
                    </a:lnTo>
                    <a:lnTo>
                      <a:pt x="798" y="429"/>
                    </a:lnTo>
                    <a:lnTo>
                      <a:pt x="839" y="430"/>
                    </a:lnTo>
                    <a:lnTo>
                      <a:pt x="879" y="435"/>
                    </a:lnTo>
                    <a:lnTo>
                      <a:pt x="919" y="444"/>
                    </a:lnTo>
                    <a:lnTo>
                      <a:pt x="958" y="456"/>
                    </a:lnTo>
                    <a:lnTo>
                      <a:pt x="995" y="473"/>
                    </a:lnTo>
                    <a:lnTo>
                      <a:pt x="1030" y="493"/>
                    </a:lnTo>
                    <a:lnTo>
                      <a:pt x="1063" y="516"/>
                    </a:lnTo>
                    <a:lnTo>
                      <a:pt x="1094" y="543"/>
                    </a:lnTo>
                    <a:lnTo>
                      <a:pt x="1121" y="573"/>
                    </a:lnTo>
                    <a:lnTo>
                      <a:pt x="1146" y="605"/>
                    </a:lnTo>
                    <a:lnTo>
                      <a:pt x="1168" y="640"/>
                    </a:lnTo>
                    <a:lnTo>
                      <a:pt x="1171" y="646"/>
                    </a:lnTo>
                    <a:lnTo>
                      <a:pt x="1041" y="646"/>
                    </a:lnTo>
                    <a:lnTo>
                      <a:pt x="1382" y="886"/>
                    </a:lnTo>
                    <a:lnTo>
                      <a:pt x="1716" y="646"/>
                    </a:lnTo>
                    <a:lnTo>
                      <a:pt x="1606" y="646"/>
                    </a:lnTo>
                  </a:path>
                </a:pathLst>
              </a:custGeom>
              <a:solidFill>
                <a:schemeClr val="accent1"/>
              </a:solidFill>
              <a:ln w="12700" cap="rnd" cmpd="sng">
                <a:solidFill>
                  <a:schemeClr val="tx1">
                    <a:alpha val="100000"/>
                  </a:schemeClr>
                </a:solidFill>
                <a:prstDash val="solid"/>
                <a:headEnd type="none" w="med" len="med"/>
                <a:tailEnd type="none" w="med" len="med"/>
              </a:ln>
            </p:spPr>
            <p:txBody>
              <a:bodyPr/>
              <a:p>
                <a:pPr fontAlgn="base"/>
                <a:endParaRPr lang="zh-CN" altLang="en-US" sz="2095" strike="noStrike" noProof="1">
                  <a:latin typeface="微软雅黑" panose="020B0503020204020204" charset="-122"/>
                  <a:ea typeface="微软雅黑" panose="020B0503020204020204" charset="-122"/>
                  <a:cs typeface="微软雅黑" panose="020B0503020204020204" charset="-122"/>
                </a:endParaRPr>
              </a:p>
            </p:txBody>
          </p:sp>
          <p:sp>
            <p:nvSpPr>
              <p:cNvPr id="173062" name="任意多边形 173061"/>
              <p:cNvSpPr/>
              <p:nvPr/>
            </p:nvSpPr>
            <p:spPr>
              <a:xfrm>
                <a:off x="2234" y="2545"/>
                <a:ext cx="1776" cy="1095"/>
              </a:xfrm>
              <a:custGeom>
                <a:avLst/>
                <a:gdLst/>
                <a:ahLst/>
                <a:cxnLst/>
                <a:pathLst>
                  <a:path w="1776" h="1095">
                    <a:moveTo>
                      <a:pt x="1361" y="222"/>
                    </a:moveTo>
                    <a:lnTo>
                      <a:pt x="1365" y="265"/>
                    </a:lnTo>
                    <a:lnTo>
                      <a:pt x="1365" y="306"/>
                    </a:lnTo>
                    <a:lnTo>
                      <a:pt x="1360" y="349"/>
                    </a:lnTo>
                    <a:lnTo>
                      <a:pt x="1351" y="389"/>
                    </a:lnTo>
                    <a:lnTo>
                      <a:pt x="1337" y="429"/>
                    </a:lnTo>
                    <a:lnTo>
                      <a:pt x="1321" y="468"/>
                    </a:lnTo>
                    <a:lnTo>
                      <a:pt x="1299" y="504"/>
                    </a:lnTo>
                    <a:lnTo>
                      <a:pt x="1275" y="539"/>
                    </a:lnTo>
                    <a:lnTo>
                      <a:pt x="1247" y="569"/>
                    </a:lnTo>
                    <a:lnTo>
                      <a:pt x="1216" y="597"/>
                    </a:lnTo>
                    <a:lnTo>
                      <a:pt x="1183" y="624"/>
                    </a:lnTo>
                    <a:lnTo>
                      <a:pt x="1146" y="644"/>
                    </a:lnTo>
                    <a:lnTo>
                      <a:pt x="1108" y="663"/>
                    </a:lnTo>
                    <a:lnTo>
                      <a:pt x="1069" y="676"/>
                    </a:lnTo>
                    <a:lnTo>
                      <a:pt x="1028" y="686"/>
                    </a:lnTo>
                    <a:lnTo>
                      <a:pt x="986" y="691"/>
                    </a:lnTo>
                    <a:lnTo>
                      <a:pt x="945" y="692"/>
                    </a:lnTo>
                    <a:lnTo>
                      <a:pt x="902" y="689"/>
                    </a:lnTo>
                    <a:lnTo>
                      <a:pt x="861" y="682"/>
                    </a:lnTo>
                    <a:lnTo>
                      <a:pt x="820" y="670"/>
                    </a:lnTo>
                    <a:lnTo>
                      <a:pt x="782" y="655"/>
                    </a:lnTo>
                    <a:lnTo>
                      <a:pt x="744" y="636"/>
                    </a:lnTo>
                    <a:lnTo>
                      <a:pt x="709" y="613"/>
                    </a:lnTo>
                    <a:lnTo>
                      <a:pt x="676" y="585"/>
                    </a:lnTo>
                    <a:lnTo>
                      <a:pt x="647" y="556"/>
                    </a:lnTo>
                    <a:lnTo>
                      <a:pt x="621" y="523"/>
                    </a:lnTo>
                    <a:lnTo>
                      <a:pt x="598" y="488"/>
                    </a:lnTo>
                    <a:lnTo>
                      <a:pt x="578" y="451"/>
                    </a:lnTo>
                    <a:lnTo>
                      <a:pt x="563" y="412"/>
                    </a:lnTo>
                    <a:lnTo>
                      <a:pt x="552" y="372"/>
                    </a:lnTo>
                    <a:lnTo>
                      <a:pt x="544" y="330"/>
                    </a:lnTo>
                    <a:lnTo>
                      <a:pt x="542" y="288"/>
                    </a:lnTo>
                    <a:lnTo>
                      <a:pt x="543" y="246"/>
                    </a:lnTo>
                    <a:lnTo>
                      <a:pt x="680" y="246"/>
                    </a:lnTo>
                    <a:lnTo>
                      <a:pt x="379" y="0"/>
                    </a:lnTo>
                    <a:lnTo>
                      <a:pt x="0" y="237"/>
                    </a:lnTo>
                    <a:lnTo>
                      <a:pt x="134" y="238"/>
                    </a:lnTo>
                    <a:lnTo>
                      <a:pt x="134" y="297"/>
                    </a:lnTo>
                    <a:lnTo>
                      <a:pt x="138" y="357"/>
                    </a:lnTo>
                    <a:lnTo>
                      <a:pt x="146" y="415"/>
                    </a:lnTo>
                    <a:lnTo>
                      <a:pt x="158" y="473"/>
                    </a:lnTo>
                    <a:lnTo>
                      <a:pt x="175" y="530"/>
                    </a:lnTo>
                    <a:lnTo>
                      <a:pt x="195" y="585"/>
                    </a:lnTo>
                    <a:lnTo>
                      <a:pt x="219" y="640"/>
                    </a:lnTo>
                    <a:lnTo>
                      <a:pt x="248" y="691"/>
                    </a:lnTo>
                    <a:lnTo>
                      <a:pt x="280" y="741"/>
                    </a:lnTo>
                    <a:lnTo>
                      <a:pt x="315" y="788"/>
                    </a:lnTo>
                    <a:lnTo>
                      <a:pt x="355" y="833"/>
                    </a:lnTo>
                    <a:lnTo>
                      <a:pt x="396" y="875"/>
                    </a:lnTo>
                    <a:lnTo>
                      <a:pt x="441" y="914"/>
                    </a:lnTo>
                    <a:lnTo>
                      <a:pt x="489" y="949"/>
                    </a:lnTo>
                    <a:lnTo>
                      <a:pt x="538" y="980"/>
                    </a:lnTo>
                    <a:lnTo>
                      <a:pt x="590" y="1009"/>
                    </a:lnTo>
                    <a:lnTo>
                      <a:pt x="645" y="1033"/>
                    </a:lnTo>
                    <a:lnTo>
                      <a:pt x="699" y="1053"/>
                    </a:lnTo>
                    <a:lnTo>
                      <a:pt x="757" y="1070"/>
                    </a:lnTo>
                    <a:lnTo>
                      <a:pt x="815" y="1082"/>
                    </a:lnTo>
                    <a:lnTo>
                      <a:pt x="873" y="1089"/>
                    </a:lnTo>
                    <a:lnTo>
                      <a:pt x="932" y="1094"/>
                    </a:lnTo>
                    <a:lnTo>
                      <a:pt x="992" y="1093"/>
                    </a:lnTo>
                    <a:lnTo>
                      <a:pt x="1051" y="1088"/>
                    </a:lnTo>
                    <a:lnTo>
                      <a:pt x="1108" y="1080"/>
                    </a:lnTo>
                    <a:lnTo>
                      <a:pt x="1166" y="1067"/>
                    </a:lnTo>
                    <a:lnTo>
                      <a:pt x="1223" y="1049"/>
                    </a:lnTo>
                    <a:lnTo>
                      <a:pt x="1279" y="1027"/>
                    </a:lnTo>
                    <a:lnTo>
                      <a:pt x="1332" y="1002"/>
                    </a:lnTo>
                    <a:lnTo>
                      <a:pt x="1383" y="973"/>
                    </a:lnTo>
                    <a:lnTo>
                      <a:pt x="1432" y="940"/>
                    </a:lnTo>
                    <a:lnTo>
                      <a:pt x="1479" y="904"/>
                    </a:lnTo>
                    <a:lnTo>
                      <a:pt x="1523" y="865"/>
                    </a:lnTo>
                    <a:lnTo>
                      <a:pt x="1564" y="822"/>
                    </a:lnTo>
                    <a:lnTo>
                      <a:pt x="1602" y="776"/>
                    </a:lnTo>
                    <a:lnTo>
                      <a:pt x="1636" y="728"/>
                    </a:lnTo>
                    <a:lnTo>
                      <a:pt x="1668" y="678"/>
                    </a:lnTo>
                    <a:lnTo>
                      <a:pt x="1695" y="626"/>
                    </a:lnTo>
                    <a:lnTo>
                      <a:pt x="1719" y="571"/>
                    </a:lnTo>
                    <a:lnTo>
                      <a:pt x="1738" y="516"/>
                    </a:lnTo>
                    <a:lnTo>
                      <a:pt x="1754" y="459"/>
                    </a:lnTo>
                    <a:lnTo>
                      <a:pt x="1765" y="400"/>
                    </a:lnTo>
                    <a:lnTo>
                      <a:pt x="1772" y="342"/>
                    </a:lnTo>
                    <a:lnTo>
                      <a:pt x="1775" y="282"/>
                    </a:lnTo>
                    <a:lnTo>
                      <a:pt x="1774" y="223"/>
                    </a:lnTo>
                    <a:lnTo>
                      <a:pt x="1767" y="164"/>
                    </a:lnTo>
                    <a:lnTo>
                      <a:pt x="1529" y="342"/>
                    </a:lnTo>
                    <a:lnTo>
                      <a:pt x="1361" y="222"/>
                    </a:lnTo>
                  </a:path>
                </a:pathLst>
              </a:custGeom>
              <a:solidFill>
                <a:schemeClr val="accent1"/>
              </a:solidFill>
              <a:ln w="12700" cap="rnd" cmpd="sng">
                <a:solidFill>
                  <a:schemeClr val="tx1">
                    <a:alpha val="100000"/>
                  </a:schemeClr>
                </a:solidFill>
                <a:prstDash val="solid"/>
                <a:headEnd type="none" w="med" len="med"/>
                <a:tailEnd type="none" w="med" len="med"/>
              </a:ln>
            </p:spPr>
            <p:txBody>
              <a:bodyPr/>
              <a:p>
                <a:pPr fontAlgn="base"/>
                <a:endParaRPr lang="zh-CN" altLang="en-US" sz="2095" strike="noStrike" noProof="1">
                  <a:latin typeface="微软雅黑" panose="020B0503020204020204" charset="-122"/>
                  <a:ea typeface="微软雅黑" panose="020B0503020204020204" charset="-122"/>
                  <a:cs typeface="微软雅黑" panose="020B0503020204020204" charset="-122"/>
                </a:endParaRPr>
              </a:p>
            </p:txBody>
          </p:sp>
        </p:grpSp>
        <p:sp>
          <p:nvSpPr>
            <p:cNvPr id="98311" name="矩形 173062"/>
            <p:cNvSpPr/>
            <p:nvPr/>
          </p:nvSpPr>
          <p:spPr>
            <a:xfrm>
              <a:off x="5069" y="3473"/>
              <a:ext cx="1203" cy="473"/>
            </a:xfrm>
            <a:prstGeom prst="rect">
              <a:avLst/>
            </a:prstGeom>
            <a:noFill/>
            <a:ln w="9525">
              <a:noFill/>
            </a:ln>
          </p:spPr>
          <p:txBody>
            <a:bodyPr lIns="0" tIns="0" rIns="0" bIns="0" anchor="ctr" anchorCtr="1">
              <a:spAutoFit/>
            </a:bodyPr>
            <a:p>
              <a:pPr algn="ctr" defTabSz="787400">
                <a:spcBef>
                  <a:spcPct val="20000"/>
                </a:spcBef>
                <a:buClr>
                  <a:srgbClr val="0595D4"/>
                </a:buClr>
              </a:pPr>
              <a:r>
                <a:rPr lang="zh-CN" altLang="en-US" dirty="0">
                  <a:solidFill>
                    <a:srgbClr val="5B161B"/>
                  </a:solidFill>
                  <a:latin typeface="微软雅黑" panose="020B0503020204020204" charset="-122"/>
                  <a:ea typeface="微软雅黑" panose="020B0503020204020204" charset="-122"/>
                </a:rPr>
                <a:t>安全</a:t>
              </a:r>
              <a:endParaRPr lang="zh-CN" altLang="en-US" dirty="0">
                <a:solidFill>
                  <a:srgbClr val="5B161B"/>
                </a:solidFill>
                <a:latin typeface="微软雅黑" panose="020B0503020204020204" charset="-122"/>
                <a:ea typeface="微软雅黑" panose="020B0503020204020204" charset="-122"/>
              </a:endParaRPr>
            </a:p>
          </p:txBody>
        </p:sp>
        <p:sp>
          <p:nvSpPr>
            <p:cNvPr id="98312" name="矩形 173063"/>
            <p:cNvSpPr/>
            <p:nvPr/>
          </p:nvSpPr>
          <p:spPr>
            <a:xfrm>
              <a:off x="5069" y="5391"/>
              <a:ext cx="1203" cy="473"/>
            </a:xfrm>
            <a:prstGeom prst="rect">
              <a:avLst/>
            </a:prstGeom>
            <a:noFill/>
            <a:ln w="9525">
              <a:noFill/>
            </a:ln>
          </p:spPr>
          <p:txBody>
            <a:bodyPr lIns="0" tIns="0" rIns="0" bIns="0" anchor="ctr" anchorCtr="1">
              <a:spAutoFit/>
            </a:bodyPr>
            <a:p>
              <a:pPr algn="ctr" defTabSz="787400">
                <a:spcBef>
                  <a:spcPct val="20000"/>
                </a:spcBef>
                <a:buClr>
                  <a:srgbClr val="0595D4"/>
                </a:buClr>
              </a:pPr>
              <a:r>
                <a:rPr lang="zh-CN" altLang="en-US" dirty="0">
                  <a:solidFill>
                    <a:srgbClr val="5B161B"/>
                  </a:solidFill>
                  <a:latin typeface="微软雅黑" panose="020B0503020204020204" charset="-122"/>
                  <a:ea typeface="微软雅黑" panose="020B0503020204020204" charset="-122"/>
                </a:rPr>
                <a:t>危险</a:t>
              </a:r>
              <a:endParaRPr lang="zh-CN" altLang="en-US" dirty="0">
                <a:solidFill>
                  <a:srgbClr val="5B161B"/>
                </a:solidFill>
                <a:latin typeface="微软雅黑" panose="020B0503020204020204" charset="-122"/>
                <a:ea typeface="微软雅黑" panose="020B0503020204020204" charset="-122"/>
              </a:endParaRPr>
            </a:p>
          </p:txBody>
        </p:sp>
      </p:grpSp>
      <p:grpSp>
        <p:nvGrpSpPr>
          <p:cNvPr id="173075" name="组合 173074"/>
          <p:cNvGrpSpPr/>
          <p:nvPr/>
        </p:nvGrpSpPr>
        <p:grpSpPr>
          <a:xfrm>
            <a:off x="1179513" y="3570288"/>
            <a:ext cx="3803650" cy="2740025"/>
            <a:chOff x="359" y="3433"/>
            <a:chExt cx="3657" cy="2634"/>
          </a:xfrm>
        </p:grpSpPr>
        <p:grpSp>
          <p:nvGrpSpPr>
            <p:cNvPr id="98314" name="组合 173064"/>
            <p:cNvGrpSpPr/>
            <p:nvPr/>
          </p:nvGrpSpPr>
          <p:grpSpPr>
            <a:xfrm>
              <a:off x="359" y="3433"/>
              <a:ext cx="3657" cy="2634"/>
              <a:chOff x="898" y="920"/>
              <a:chExt cx="3657" cy="2634"/>
            </a:xfrm>
          </p:grpSpPr>
          <p:sp>
            <p:nvSpPr>
              <p:cNvPr id="173066" name="任意多边形 173065"/>
              <p:cNvSpPr/>
              <p:nvPr/>
            </p:nvSpPr>
            <p:spPr>
              <a:xfrm>
                <a:off x="898" y="2282"/>
                <a:ext cx="3656" cy="1272"/>
              </a:xfrm>
              <a:custGeom>
                <a:avLst/>
                <a:gdLst/>
                <a:ahLst/>
                <a:cxnLst/>
                <a:pathLst>
                  <a:path w="3656" h="1272">
                    <a:moveTo>
                      <a:pt x="0" y="283"/>
                    </a:moveTo>
                    <a:lnTo>
                      <a:pt x="0" y="941"/>
                    </a:lnTo>
                    <a:lnTo>
                      <a:pt x="3303" y="938"/>
                    </a:lnTo>
                    <a:lnTo>
                      <a:pt x="3303" y="1271"/>
                    </a:lnTo>
                    <a:lnTo>
                      <a:pt x="3655" y="0"/>
                    </a:lnTo>
                    <a:lnTo>
                      <a:pt x="3303" y="0"/>
                    </a:lnTo>
                    <a:lnTo>
                      <a:pt x="3102" y="616"/>
                    </a:lnTo>
                    <a:lnTo>
                      <a:pt x="3102" y="286"/>
                    </a:lnTo>
                    <a:lnTo>
                      <a:pt x="0" y="283"/>
                    </a:lnTo>
                  </a:path>
                </a:pathLst>
              </a:custGeom>
              <a:solidFill>
                <a:schemeClr val="accent2">
                  <a:alpha val="100000"/>
                </a:schemeClr>
              </a:solidFill>
              <a:ln w="12700" cap="rnd" cmpd="sng">
                <a:prstDash val="solid"/>
                <a:headEnd type="none" w="med" len="med"/>
                <a:tailEnd type="none" w="med" len="med"/>
              </a:ln>
              <a:scene3d>
                <a:camera prst="legacyObliqueTopLeft">
                  <a:rot lat="0" lon="0" rev="0"/>
                </a:camera>
                <a:lightRig rig="legacyFlat2" dir="t"/>
              </a:scene3d>
              <a:sp3d extrusionH="176200" contourW="12700" prstMaterial="legacyMatte">
                <a:bevelT w="13500" h="13500" prst="angle"/>
                <a:bevelB w="13500" h="13500" prst="angle"/>
                <a:extrusionClr>
                  <a:schemeClr val="accent2"/>
                </a:extrusionClr>
              </a:sp3d>
            </p:spPr>
            <p:txBody>
              <a:bodyPr/>
              <a:p>
                <a:pPr fontAlgn="base"/>
                <a:endParaRPr lang="zh-CN" altLang="en-US" sz="2095" strike="noStrike" noProof="1">
                  <a:latin typeface="微软雅黑" panose="020B0503020204020204" charset="-122"/>
                  <a:ea typeface="微软雅黑" panose="020B0503020204020204" charset="-122"/>
                  <a:cs typeface="微软雅黑" panose="020B0503020204020204" charset="-122"/>
                </a:endParaRPr>
              </a:p>
            </p:txBody>
          </p:sp>
          <p:sp>
            <p:nvSpPr>
              <p:cNvPr id="173067" name="任意多边形 173066"/>
              <p:cNvSpPr/>
              <p:nvPr/>
            </p:nvSpPr>
            <p:spPr>
              <a:xfrm>
                <a:off x="899" y="920"/>
                <a:ext cx="3656" cy="1272"/>
              </a:xfrm>
              <a:custGeom>
                <a:avLst/>
                <a:gdLst/>
                <a:ahLst/>
                <a:cxnLst/>
                <a:pathLst>
                  <a:path w="3656" h="1272">
                    <a:moveTo>
                      <a:pt x="0" y="987"/>
                    </a:moveTo>
                    <a:lnTo>
                      <a:pt x="0" y="329"/>
                    </a:lnTo>
                    <a:lnTo>
                      <a:pt x="3303" y="331"/>
                    </a:lnTo>
                    <a:lnTo>
                      <a:pt x="3303" y="0"/>
                    </a:lnTo>
                    <a:lnTo>
                      <a:pt x="3655" y="1271"/>
                    </a:lnTo>
                    <a:lnTo>
                      <a:pt x="3303" y="1271"/>
                    </a:lnTo>
                    <a:lnTo>
                      <a:pt x="3102" y="654"/>
                    </a:lnTo>
                    <a:lnTo>
                      <a:pt x="3102" y="985"/>
                    </a:lnTo>
                    <a:lnTo>
                      <a:pt x="0" y="987"/>
                    </a:lnTo>
                  </a:path>
                </a:pathLst>
              </a:custGeom>
              <a:solidFill>
                <a:schemeClr val="accent2">
                  <a:alpha val="100000"/>
                </a:schemeClr>
              </a:solidFill>
              <a:ln w="12700" cap="rnd" cmpd="sng">
                <a:prstDash val="solid"/>
                <a:headEnd type="none" w="med" len="med"/>
                <a:tailEnd type="none" w="med" len="med"/>
              </a:ln>
              <a:scene3d>
                <a:camera prst="legacyObliqueTopLeft">
                  <a:rot lat="0" lon="0" rev="0"/>
                </a:camera>
                <a:lightRig rig="legacyFlat2" dir="t"/>
              </a:scene3d>
              <a:sp3d extrusionH="176200" contourW="12700" prstMaterial="legacyMatte">
                <a:bevelT w="13500" h="13500" prst="angle"/>
                <a:bevelB w="13500" h="13500" prst="angle"/>
                <a:extrusionClr>
                  <a:schemeClr val="accent2"/>
                </a:extrusionClr>
              </a:sp3d>
            </p:spPr>
            <p:txBody>
              <a:bodyPr/>
              <a:p>
                <a:pPr fontAlgn="base"/>
                <a:endParaRPr lang="zh-CN" altLang="en-US" sz="2095" strike="noStrike" noProof="1">
                  <a:latin typeface="微软雅黑" panose="020B0503020204020204" charset="-122"/>
                  <a:ea typeface="微软雅黑" panose="020B0503020204020204" charset="-122"/>
                  <a:cs typeface="微软雅黑" panose="020B0503020204020204" charset="-122"/>
                </a:endParaRPr>
              </a:p>
            </p:txBody>
          </p:sp>
        </p:grpSp>
        <p:sp>
          <p:nvSpPr>
            <p:cNvPr id="173068" name="矩形 173067"/>
            <p:cNvSpPr/>
            <p:nvPr/>
          </p:nvSpPr>
          <p:spPr>
            <a:xfrm>
              <a:off x="631" y="3886"/>
              <a:ext cx="2501" cy="318"/>
            </a:xfrm>
            <a:prstGeom prst="rect">
              <a:avLst/>
            </a:prstGeom>
            <a:noFill/>
            <a:ln w="9525">
              <a:noFill/>
            </a:ln>
          </p:spPr>
          <p:txBody>
            <a:bodyPr lIns="0" tIns="0" rIns="0" bIns="0"/>
            <a:p>
              <a:pPr defTabSz="787400" fontAlgn="base">
                <a:buSzPct val="120000"/>
              </a:pPr>
              <a:r>
                <a:rPr lang="zh-CN" altLang="en-US" sz="2095" b="1" strike="noStrike" noProof="1" dirty="0">
                  <a:solidFill>
                    <a:schemeClr val="bg1"/>
                  </a:solidFill>
                  <a:latin typeface="微软雅黑" panose="020B0503020204020204" charset="-122"/>
                  <a:ea typeface="微软雅黑" panose="020B0503020204020204" charset="-122"/>
                  <a:cs typeface="微软雅黑" panose="020B0503020204020204" charset="-122"/>
                </a:rPr>
                <a:t>安全是相对的</a:t>
              </a:r>
              <a:endParaRPr lang="zh-CN" altLang="en-US" sz="2095" b="1" strike="noStrike" noProof="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73070" name="矩形 173069"/>
            <p:cNvSpPr/>
            <p:nvPr/>
          </p:nvSpPr>
          <p:spPr>
            <a:xfrm>
              <a:off x="676" y="5202"/>
              <a:ext cx="2501" cy="362"/>
            </a:xfrm>
            <a:prstGeom prst="rect">
              <a:avLst/>
            </a:prstGeom>
            <a:noFill/>
            <a:ln w="9525">
              <a:noFill/>
            </a:ln>
          </p:spPr>
          <p:txBody>
            <a:bodyPr lIns="0" tIns="0" rIns="0" bIns="0"/>
            <a:p>
              <a:pPr defTabSz="787400" fontAlgn="base">
                <a:buSzPct val="120000"/>
              </a:pPr>
              <a:r>
                <a:rPr lang="zh-CN" altLang="en-US" sz="2095" b="1" strike="noStrike" noProof="1" dirty="0">
                  <a:solidFill>
                    <a:schemeClr val="bg1"/>
                  </a:solidFill>
                  <a:latin typeface="微软雅黑" panose="020B0503020204020204" charset="-122"/>
                  <a:ea typeface="微软雅黑" panose="020B0503020204020204" charset="-122"/>
                  <a:cs typeface="微软雅黑" panose="020B0503020204020204" charset="-122"/>
                </a:rPr>
                <a:t>危险是绝对的</a:t>
              </a:r>
              <a:endParaRPr lang="zh-CN" altLang="en-US" sz="2095" b="1" strike="noStrike" noProof="1" dirty="0">
                <a:solidFill>
                  <a:schemeClr val="bg1"/>
                </a:solidFill>
                <a:latin typeface="微软雅黑" panose="020B0503020204020204" charset="-122"/>
                <a:ea typeface="微软雅黑" panose="020B0503020204020204" charset="-122"/>
                <a:cs typeface="微软雅黑" panose="020B0503020204020204" charset="-122"/>
              </a:endParaRPr>
            </a:p>
          </p:txBody>
        </p:sp>
      </p:grpSp>
      <p:sp>
        <p:nvSpPr>
          <p:cNvPr id="173072" name="矩形 173071"/>
          <p:cNvSpPr/>
          <p:nvPr/>
        </p:nvSpPr>
        <p:spPr>
          <a:xfrm>
            <a:off x="6186488" y="3589338"/>
            <a:ext cx="779463" cy="1379538"/>
          </a:xfrm>
          <a:prstGeom prst="rect">
            <a:avLst/>
          </a:prstGeom>
          <a:solidFill>
            <a:schemeClr val="accent2"/>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chemeClr val="accent2"/>
            </a:extrusionClr>
          </a:sp3d>
        </p:spPr>
        <p:txBody>
          <a:bodyPr lIns="0" tIns="0" rIns="0" bIns="0" anchor="ctr">
            <a:flatTx/>
          </a:bodyPr>
          <a:p>
            <a:pPr algn="ctr" fontAlgn="base"/>
            <a:r>
              <a:rPr lang="zh-CN" altLang="en-US" sz="2095" strike="noStrike" noProof="1" dirty="0">
                <a:solidFill>
                  <a:schemeClr val="bg1"/>
                </a:solidFill>
                <a:latin typeface="微软雅黑" panose="020B0503020204020204" charset="-122"/>
                <a:ea typeface="微软雅黑" panose="020B0503020204020204" charset="-122"/>
                <a:cs typeface="微软雅黑" panose="020B0503020204020204" charset="-122"/>
              </a:rPr>
              <a:t>安全第一预防为主</a:t>
            </a:r>
            <a:endParaRPr lang="zh-CN" altLang="en-US" sz="2095" strike="noStrike" noProof="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73074" name="文本框 173073"/>
          <p:cNvSpPr txBox="1"/>
          <p:nvPr/>
        </p:nvSpPr>
        <p:spPr>
          <a:xfrm>
            <a:off x="7980363" y="4762500"/>
            <a:ext cx="2741613" cy="1382713"/>
          </a:xfrm>
          <a:prstGeom prst="rect">
            <a:avLst/>
          </a:prstGeom>
          <a:noFill/>
          <a:ln w="9525">
            <a:noFill/>
          </a:ln>
        </p:spPr>
        <p:txBody>
          <a:bodyPr wrap="square">
            <a:spAutoFit/>
          </a:bodyPr>
          <a:p>
            <a:pPr defTabSz="913130">
              <a:spcBef>
                <a:spcPct val="50000"/>
              </a:spcBef>
            </a:pPr>
            <a:r>
              <a:rPr lang="zh-CN" altLang="en-US" sz="2095" noProof="1" dirty="0">
                <a:latin typeface="微软雅黑" panose="020B0503020204020204" charset="-122"/>
                <a:ea typeface="微软雅黑" panose="020B0503020204020204" charset="-122"/>
                <a:cs typeface="微软雅黑" panose="020B0503020204020204" charset="-122"/>
              </a:rPr>
              <a:t>对于一个系统而言，安全性和危险性是互补的，但是安全性永远也达不到</a:t>
            </a:r>
            <a:r>
              <a:rPr lang="en-US" altLang="zh-CN" sz="2095" noProof="1">
                <a:latin typeface="微软雅黑" panose="020B0503020204020204" charset="-122"/>
                <a:ea typeface="微软雅黑" panose="020B0503020204020204" charset="-122"/>
                <a:cs typeface="微软雅黑" panose="020B0503020204020204" charset="-122"/>
              </a:rPr>
              <a:t>100%</a:t>
            </a:r>
            <a:endParaRPr lang="en-US" altLang="zh-CN" sz="2095" noProof="1">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173075"/>
                                        </p:tgtEl>
                                        <p:attrNameLst>
                                          <p:attrName>style.visibility</p:attrName>
                                        </p:attrNameLst>
                                      </p:cBhvr>
                                      <p:to>
                                        <p:strVal val="visible"/>
                                      </p:to>
                                    </p:set>
                                    <p:animEffect transition="in" filter="strips(upRight)">
                                      <p:cBhvr>
                                        <p:cTn id="7" dur="500"/>
                                        <p:tgtEl>
                                          <p:spTgt spid="17307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3072"/>
                                        </p:tgtEl>
                                        <p:attrNameLst>
                                          <p:attrName>style.visibility</p:attrName>
                                        </p:attrNameLst>
                                      </p:cBhvr>
                                      <p:to>
                                        <p:strVal val="visible"/>
                                      </p:to>
                                    </p:set>
                                    <p:animEffect transition="in" filter="box(in)">
                                      <p:cBhvr>
                                        <p:cTn id="12" dur="500"/>
                                        <p:tgtEl>
                                          <p:spTgt spid="173072"/>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173071"/>
                                        </p:tgtEl>
                                        <p:attrNameLst>
                                          <p:attrName>style.visibility</p:attrName>
                                        </p:attrNameLst>
                                      </p:cBhvr>
                                      <p:to>
                                        <p:strVal val="visible"/>
                                      </p:to>
                                    </p:set>
                                    <p:anim calcmode="lin" valueType="num">
                                      <p:cBhvr>
                                        <p:cTn id="17" dur="1000" fill="hold"/>
                                        <p:tgtEl>
                                          <p:spTgt spid="173071"/>
                                        </p:tgtEl>
                                        <p:attrNameLst>
                                          <p:attrName>ppt_w</p:attrName>
                                        </p:attrNameLst>
                                      </p:cBhvr>
                                      <p:tavLst>
                                        <p:tav tm="0">
                                          <p:val>
                                            <p:strVal val="#ppt_w*0.70"/>
                                          </p:val>
                                        </p:tav>
                                        <p:tav tm="100000">
                                          <p:val>
                                            <p:strVal val="#ppt_w"/>
                                          </p:val>
                                        </p:tav>
                                      </p:tavLst>
                                    </p:anim>
                                    <p:anim calcmode="lin" valueType="num">
                                      <p:cBhvr>
                                        <p:cTn id="18" dur="1000" fill="hold"/>
                                        <p:tgtEl>
                                          <p:spTgt spid="173071"/>
                                        </p:tgtEl>
                                        <p:attrNameLst>
                                          <p:attrName>ppt_h</p:attrName>
                                        </p:attrNameLst>
                                      </p:cBhvr>
                                      <p:tavLst>
                                        <p:tav tm="0">
                                          <p:val>
                                            <p:strVal val="#ppt_h"/>
                                          </p:val>
                                        </p:tav>
                                        <p:tav tm="100000">
                                          <p:val>
                                            <p:strVal val="#ppt_h"/>
                                          </p:val>
                                        </p:tav>
                                      </p:tavLst>
                                    </p:anim>
                                    <p:animEffect transition="in" filter="fade">
                                      <p:cBhvr>
                                        <p:cTn id="19" dur="1000"/>
                                        <p:tgtEl>
                                          <p:spTgt spid="173071"/>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73074"/>
                                        </p:tgtEl>
                                        <p:attrNameLst>
                                          <p:attrName>style.visibility</p:attrName>
                                        </p:attrNameLst>
                                      </p:cBhvr>
                                      <p:to>
                                        <p:strVal val="visible"/>
                                      </p:to>
                                    </p:set>
                                    <p:animEffect transition="in" filter="blinds(horizontal)">
                                      <p:cBhvr>
                                        <p:cTn id="24" dur="500"/>
                                        <p:tgtEl>
                                          <p:spTgt spid="17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72" grpId="0" bldLvl="0" animBg="1"/>
      <p:bldP spid="1730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8962" name="标题 168961"/>
          <p:cNvSpPr>
            <a:spLocks noGrp="1"/>
          </p:cNvSpPr>
          <p:nvPr>
            <p:ph type="title" idx="4294967295"/>
          </p:nvPr>
        </p:nvSpPr>
        <p:spPr>
          <a:xfrm>
            <a:off x="681038" y="50800"/>
            <a:ext cx="5649913" cy="519113"/>
          </a:xfrm>
          <a:prstGeom prst="rect">
            <a:avLst/>
          </a:prstGeom>
        </p:spPr>
        <p:txBody>
          <a:bodyPr lIns="59906" tIns="29954" rIns="59906" bIns="29954" anchor="ctr"/>
          <a:p>
            <a:pPr marL="0" marR="0" indent="0" algn="l" defTabSz="914400" rtl="0" eaLnBrk="1" fontAlgn="auto" latinLnBrk="0" hangingPunct="1">
              <a:lnSpc>
                <a:spcPct val="100000"/>
              </a:lnSpc>
              <a:spcBef>
                <a:spcPct val="0"/>
              </a:spcBef>
              <a:spcAft>
                <a:spcPct val="0"/>
              </a:spcAft>
              <a:buClrTx/>
              <a:buSzTx/>
              <a:buFontTx/>
              <a:buNone/>
            </a:pPr>
            <a:r>
              <a:rPr kumimoji="0" lang="zh-CN" altLang="en-US" sz="2885" b="1" i="0" u="none" strike="noStrike" kern="1200" cap="none" spc="200" normalizeH="0" baseline="0" noProof="1" dirty="0">
                <a:solidFill>
                  <a:schemeClr val="tx1"/>
                </a:solidFill>
                <a:uFillTx/>
                <a:latin typeface="+mj-lt"/>
                <a:ea typeface="+mj-ea"/>
                <a:cs typeface="+mj-cs"/>
              </a:rPr>
              <a:t>什么是事故，发生事故的原因</a:t>
            </a:r>
            <a:endParaRPr kumimoji="0" lang="zh-CN" altLang="en-US" sz="2885" b="1" i="0" u="none" strike="noStrike" kern="1200" cap="none" spc="200" normalizeH="0" baseline="0" noProof="1" dirty="0">
              <a:solidFill>
                <a:schemeClr val="tx1"/>
              </a:solidFill>
              <a:uFillTx/>
              <a:latin typeface="+mj-lt"/>
              <a:ea typeface="+mj-ea"/>
              <a:cs typeface="+mj-cs"/>
            </a:endParaRPr>
          </a:p>
        </p:txBody>
      </p:sp>
      <p:grpSp>
        <p:nvGrpSpPr>
          <p:cNvPr id="99330" name="组合 1"/>
          <p:cNvGrpSpPr/>
          <p:nvPr/>
        </p:nvGrpSpPr>
        <p:grpSpPr>
          <a:xfrm>
            <a:off x="3051175" y="1808163"/>
            <a:ext cx="5330825" cy="4387850"/>
            <a:chOff x="7148" y="2279"/>
            <a:chExt cx="8395" cy="6909"/>
          </a:xfrm>
        </p:grpSpPr>
        <p:grpSp>
          <p:nvGrpSpPr>
            <p:cNvPr id="99331" name="组合 168976"/>
            <p:cNvGrpSpPr/>
            <p:nvPr/>
          </p:nvGrpSpPr>
          <p:grpSpPr>
            <a:xfrm>
              <a:off x="10401" y="2278"/>
              <a:ext cx="1726" cy="2437"/>
              <a:chOff x="4885" y="1391"/>
              <a:chExt cx="1054" cy="1488"/>
            </a:xfrm>
          </p:grpSpPr>
          <p:sp>
            <p:nvSpPr>
              <p:cNvPr id="168966" name="右箭头 168965"/>
              <p:cNvSpPr/>
              <p:nvPr>
                <p:custDataLst>
                  <p:tags r:id="rId1"/>
                </p:custDataLst>
              </p:nvPr>
            </p:nvSpPr>
            <p:spPr>
              <a:xfrm rot="5400000">
                <a:off x="4668" y="1608"/>
                <a:ext cx="1488" cy="1054"/>
              </a:xfrm>
              <a:prstGeom prst="rightArrow">
                <a:avLst>
                  <a:gd name="adj1" fmla="val 67805"/>
                  <a:gd name="adj2" fmla="val 28954"/>
                </a:avLst>
              </a:prstGeom>
              <a:solidFill>
                <a:schemeClr val="accent2"/>
              </a:solidFill>
              <a:ln w="9525" cap="flat" cmpd="sng">
                <a:prstDash val="solid"/>
                <a:miter/>
                <a:headEnd type="none" w="med" len="med"/>
                <a:tailEnd type="none" w="med" len="med"/>
              </a:ln>
              <a:scene3d>
                <a:camera prst="legacyObliqueTopRight">
                  <a:rot lat="0" lon="0" rev="0"/>
                </a:camera>
                <a:lightRig rig="legacyFlat2" dir="t"/>
              </a:scene3d>
              <a:sp3d extrusionH="176200" prstMaterial="legacyMatte">
                <a:bevelT w="13500" h="13500" prst="angle"/>
                <a:bevelB w="13500" h="13500" prst="angle"/>
                <a:extrusionClr>
                  <a:schemeClr val="accent2"/>
                </a:extrusionClr>
              </a:sp3d>
            </p:spPr>
            <p:txBody>
              <a:bodyPr rot="10800000" vert="eaVert" tIns="59913" rIns="0" bIns="0">
                <a:flatTx/>
              </a:bodyPr>
              <a:p>
                <a:pPr defTabSz="993775" eaLnBrk="0" fontAlgn="base" hangingPunct="0"/>
                <a:endParaRPr sz="785" strike="noStrike" noProof="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68968" name="矩形 168967"/>
              <p:cNvSpPr/>
              <p:nvPr>
                <p:custDataLst>
                  <p:tags r:id="rId2"/>
                </p:custDataLst>
              </p:nvPr>
            </p:nvSpPr>
            <p:spPr>
              <a:xfrm>
                <a:off x="5167" y="1573"/>
                <a:ext cx="556" cy="860"/>
              </a:xfrm>
              <a:prstGeom prst="rect">
                <a:avLst/>
              </a:prstGeom>
              <a:noFill/>
              <a:ln w="9525">
                <a:noFill/>
              </a:ln>
            </p:spPr>
            <p:txBody>
              <a:bodyPr lIns="0" tIns="0" rIns="0" bIns="0" anchor="ctr" anchorCtr="1"/>
              <a:p>
                <a:pPr fontAlgn="base">
                  <a:buSzPct val="120000"/>
                </a:pPr>
                <a:r>
                  <a:rPr lang="zh-CN" altLang="en-US" sz="2095" strike="noStrike" noProof="1" dirty="0">
                    <a:solidFill>
                      <a:schemeClr val="bg1"/>
                    </a:solidFill>
                    <a:latin typeface="微软雅黑" panose="020B0503020204020204" charset="-122"/>
                    <a:ea typeface="微软雅黑" panose="020B0503020204020204" charset="-122"/>
                    <a:cs typeface="微软雅黑" panose="020B0503020204020204" charset="-122"/>
                  </a:rPr>
                  <a:t>管理上的缺陷</a:t>
                </a:r>
                <a:endParaRPr lang="zh-CN" altLang="en-US" sz="2095" strike="noStrike" noProof="1" dirty="0">
                  <a:solidFill>
                    <a:schemeClr val="bg1"/>
                  </a:solidFill>
                  <a:latin typeface="微软雅黑" panose="020B0503020204020204" charset="-122"/>
                  <a:ea typeface="微软雅黑" panose="020B0503020204020204" charset="-122"/>
                  <a:cs typeface="微软雅黑" panose="020B0503020204020204" charset="-122"/>
                </a:endParaRPr>
              </a:p>
            </p:txBody>
          </p:sp>
        </p:grpSp>
        <p:grpSp>
          <p:nvGrpSpPr>
            <p:cNvPr id="99334" name="组合 168974"/>
            <p:cNvGrpSpPr/>
            <p:nvPr/>
          </p:nvGrpSpPr>
          <p:grpSpPr>
            <a:xfrm>
              <a:off x="7148" y="4806"/>
              <a:ext cx="2502" cy="1728"/>
              <a:chOff x="2899" y="2934"/>
              <a:chExt cx="1528" cy="1055"/>
            </a:xfrm>
          </p:grpSpPr>
          <p:sp>
            <p:nvSpPr>
              <p:cNvPr id="168965" name="右箭头 168964"/>
              <p:cNvSpPr/>
              <p:nvPr>
                <p:custDataLst>
                  <p:tags r:id="rId3"/>
                </p:custDataLst>
              </p:nvPr>
            </p:nvSpPr>
            <p:spPr>
              <a:xfrm flipV="1">
                <a:off x="2899" y="2934"/>
                <a:ext cx="1528" cy="1055"/>
              </a:xfrm>
              <a:prstGeom prst="rightArrow">
                <a:avLst>
                  <a:gd name="adj1" fmla="val 67805"/>
                  <a:gd name="adj2" fmla="val 29704"/>
                </a:avLst>
              </a:prstGeom>
              <a:solidFill>
                <a:schemeClr val="accent2"/>
              </a:solidFill>
              <a:ln w="9525" cap="flat" cmpd="sng">
                <a:prstDash val="solid"/>
                <a:miter/>
                <a:headEnd type="none" w="med" len="med"/>
                <a:tailEnd type="none" w="med" len="med"/>
              </a:ln>
              <a:scene3d>
                <a:camera prst="legacyObliqueTopRight">
                  <a:rot lat="0" lon="0" rev="0"/>
                </a:camera>
                <a:lightRig rig="legacyFlat2" dir="t"/>
              </a:scene3d>
              <a:sp3d extrusionH="176200" prstMaterial="legacyMatte">
                <a:bevelT w="13500" h="13500" prst="angle"/>
                <a:bevelB w="13500" h="13500" prst="angle"/>
                <a:extrusionClr>
                  <a:schemeClr val="accent2"/>
                </a:extrusionClr>
              </a:sp3d>
            </p:spPr>
            <p:txBody>
              <a:bodyPr rot="10800000" tIns="59913" rIns="0" bIns="0">
                <a:flatTx/>
              </a:bodyPr>
              <a:p>
                <a:pPr defTabSz="993775" eaLnBrk="0" fontAlgn="base" hangingPunct="0"/>
                <a:endParaRPr sz="785" strike="noStrike" noProof="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68969" name="矩形 168968"/>
              <p:cNvSpPr/>
              <p:nvPr>
                <p:custDataLst>
                  <p:tags r:id="rId4"/>
                </p:custDataLst>
              </p:nvPr>
            </p:nvSpPr>
            <p:spPr>
              <a:xfrm>
                <a:off x="3080" y="3160"/>
                <a:ext cx="1193" cy="545"/>
              </a:xfrm>
              <a:prstGeom prst="rect">
                <a:avLst/>
              </a:prstGeom>
              <a:noFill/>
              <a:ln w="9525">
                <a:noFill/>
              </a:ln>
            </p:spPr>
            <p:txBody>
              <a:bodyPr lIns="0" tIns="0" rIns="0" bIns="0" anchor="ctr" anchorCtr="1"/>
              <a:p>
                <a:pPr fontAlgn="base">
                  <a:buSzPct val="120000"/>
                </a:pPr>
                <a:r>
                  <a:rPr lang="zh-CN" altLang="en-US" sz="2095" strike="noStrike" noProof="1" dirty="0">
                    <a:solidFill>
                      <a:schemeClr val="bg1"/>
                    </a:solidFill>
                    <a:latin typeface="微软雅黑" panose="020B0503020204020204" charset="-122"/>
                    <a:ea typeface="微软雅黑" panose="020B0503020204020204" charset="-122"/>
                    <a:cs typeface="微软雅黑" panose="020B0503020204020204" charset="-122"/>
                  </a:rPr>
                  <a:t>人的不安全行为</a:t>
                </a:r>
                <a:endParaRPr lang="zh-CN" altLang="en-US" sz="2095" strike="noStrike" noProof="1" dirty="0">
                  <a:solidFill>
                    <a:schemeClr val="bg1"/>
                  </a:solidFill>
                  <a:latin typeface="微软雅黑" panose="020B0503020204020204" charset="-122"/>
                  <a:ea typeface="微软雅黑" panose="020B0503020204020204" charset="-122"/>
                  <a:cs typeface="微软雅黑" panose="020B0503020204020204" charset="-122"/>
                </a:endParaRPr>
              </a:p>
            </p:txBody>
          </p:sp>
        </p:grpSp>
        <p:sp>
          <p:nvSpPr>
            <p:cNvPr id="168970" name="矩形 168969"/>
            <p:cNvSpPr/>
            <p:nvPr/>
          </p:nvSpPr>
          <p:spPr>
            <a:xfrm>
              <a:off x="9970" y="4879"/>
              <a:ext cx="2547" cy="1695"/>
            </a:xfrm>
            <a:prstGeom prst="rect">
              <a:avLst/>
            </a:prstGeom>
            <a:solidFill>
              <a:srgbClr val="FFFF00"/>
            </a:solidFill>
            <a:ln w="12700" cap="flat" cmpd="sng">
              <a:prstDash val="solid"/>
              <a:miter/>
              <a:headEnd type="none" w="med" len="med"/>
              <a:tailEnd type="none" w="med" len="med"/>
            </a:ln>
            <a:scene3d>
              <a:camera prst="legacyObliqueTopRight">
                <a:rot lat="0" lon="0" rev="0"/>
              </a:camera>
              <a:lightRig rig="legacyFlat2" dir="t"/>
            </a:scene3d>
            <a:sp3d extrusionH="176200" prstMaterial="legacyMatte">
              <a:bevelT w="13500" h="13500" prst="angle"/>
              <a:bevelB w="13500" h="13500" prst="angle"/>
              <a:extrusionClr>
                <a:srgbClr val="FFFF00"/>
              </a:extrusionClr>
            </a:sp3d>
          </p:spPr>
          <p:txBody>
            <a:bodyPr anchor="ctr">
              <a:flatTx/>
            </a:bodyPr>
            <a:p>
              <a:pPr algn="ctr" defTabSz="993775" eaLnBrk="0" fontAlgn="base" hangingPunct="0"/>
              <a:r>
                <a:rPr lang="zh-CN" altLang="en-US" sz="2360" b="1" strike="noStrike" noProof="1" dirty="0">
                  <a:solidFill>
                    <a:srgbClr val="FF0000"/>
                  </a:solidFill>
                  <a:latin typeface="微软雅黑" panose="020B0503020204020204" charset="-122"/>
                  <a:ea typeface="微软雅黑" panose="020B0503020204020204" charset="-122"/>
                  <a:cs typeface="微软雅黑" panose="020B0503020204020204" charset="-122"/>
                </a:rPr>
                <a:t>事故</a:t>
              </a:r>
              <a:endParaRPr lang="zh-CN" altLang="en-US" sz="2360" strike="noStrike" noProof="1" dirty="0">
                <a:solidFill>
                  <a:srgbClr val="FF0000"/>
                </a:solidFill>
                <a:latin typeface="微软雅黑" panose="020B0503020204020204" charset="-122"/>
                <a:ea typeface="微软雅黑" panose="020B0503020204020204" charset="-122"/>
                <a:cs typeface="微软雅黑" panose="020B0503020204020204" charset="-122"/>
              </a:endParaRPr>
            </a:p>
          </p:txBody>
        </p:sp>
        <p:grpSp>
          <p:nvGrpSpPr>
            <p:cNvPr id="99338" name="组合 168975"/>
            <p:cNvGrpSpPr/>
            <p:nvPr/>
          </p:nvGrpSpPr>
          <p:grpSpPr>
            <a:xfrm>
              <a:off x="12668" y="4863"/>
              <a:ext cx="2874" cy="1728"/>
              <a:chOff x="6269" y="2969"/>
              <a:chExt cx="1755" cy="1055"/>
            </a:xfrm>
          </p:grpSpPr>
          <p:sp>
            <p:nvSpPr>
              <p:cNvPr id="168964" name="右箭头 168963"/>
              <p:cNvSpPr/>
              <p:nvPr>
                <p:custDataLst>
                  <p:tags r:id="rId5"/>
                </p:custDataLst>
              </p:nvPr>
            </p:nvSpPr>
            <p:spPr>
              <a:xfrm flipH="1" flipV="1">
                <a:off x="6269" y="2969"/>
                <a:ext cx="1755" cy="1055"/>
              </a:xfrm>
              <a:prstGeom prst="rightArrow">
                <a:avLst>
                  <a:gd name="adj1" fmla="val 67805"/>
                  <a:gd name="adj2" fmla="val 34117"/>
                </a:avLst>
              </a:prstGeom>
              <a:solidFill>
                <a:schemeClr val="accent2"/>
              </a:solidFill>
              <a:ln w="9525" cap="flat" cmpd="sng">
                <a:prstDash val="solid"/>
                <a:miter/>
                <a:headEnd type="none" w="med" len="med"/>
                <a:tailEnd type="none" w="med" len="med"/>
              </a:ln>
              <a:scene3d>
                <a:camera prst="legacyObliqueTopRight">
                  <a:rot lat="0" lon="0" rev="0"/>
                </a:camera>
                <a:lightRig rig="legacyFlat2" dir="t"/>
              </a:scene3d>
              <a:sp3d extrusionH="176200" prstMaterial="legacyMatte">
                <a:bevelT w="13500" h="13500" prst="angle"/>
                <a:bevelB w="13500" h="13500" prst="angle"/>
                <a:extrusionClr>
                  <a:schemeClr val="accent2"/>
                </a:extrusionClr>
              </a:sp3d>
            </p:spPr>
            <p:txBody>
              <a:bodyPr rot="10800000" tIns="59913" rIns="0" bIns="0">
                <a:flatTx/>
              </a:bodyPr>
              <a:p>
                <a:pPr defTabSz="993775" eaLnBrk="0" fontAlgn="base" hangingPunct="0"/>
                <a:endParaRPr sz="785" strike="noStrike" noProof="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68971" name="矩形 168970"/>
              <p:cNvSpPr/>
              <p:nvPr>
                <p:custDataLst>
                  <p:tags r:id="rId6"/>
                </p:custDataLst>
              </p:nvPr>
            </p:nvSpPr>
            <p:spPr>
              <a:xfrm>
                <a:off x="6800" y="3251"/>
                <a:ext cx="1088" cy="454"/>
              </a:xfrm>
              <a:prstGeom prst="rect">
                <a:avLst/>
              </a:prstGeom>
              <a:noFill/>
              <a:ln w="9525">
                <a:noFill/>
              </a:ln>
            </p:spPr>
            <p:txBody>
              <a:bodyPr lIns="0" tIns="0" rIns="0" bIns="0" anchor="ctr" anchorCtr="1"/>
              <a:p>
                <a:pPr fontAlgn="base">
                  <a:buSzPct val="120000"/>
                </a:pPr>
                <a:r>
                  <a:rPr lang="zh-CN" altLang="en-US" sz="2095" strike="noStrike" noProof="1" dirty="0">
                    <a:solidFill>
                      <a:schemeClr val="bg1"/>
                    </a:solidFill>
                    <a:latin typeface="微软雅黑" panose="020B0503020204020204" charset="-122"/>
                    <a:ea typeface="微软雅黑" panose="020B0503020204020204" charset="-122"/>
                    <a:cs typeface="微软雅黑" panose="020B0503020204020204" charset="-122"/>
                  </a:rPr>
                  <a:t>物的不安全状态</a:t>
                </a:r>
                <a:endParaRPr lang="zh-CN" altLang="en-US" sz="2095" strike="noStrike" noProof="1" dirty="0">
                  <a:solidFill>
                    <a:schemeClr val="bg1"/>
                  </a:solidFill>
                  <a:latin typeface="微软雅黑" panose="020B0503020204020204" charset="-122"/>
                  <a:ea typeface="微软雅黑" panose="020B0503020204020204" charset="-122"/>
                  <a:cs typeface="微软雅黑" panose="020B0503020204020204" charset="-122"/>
                </a:endParaRPr>
              </a:p>
            </p:txBody>
          </p:sp>
        </p:grpSp>
        <p:grpSp>
          <p:nvGrpSpPr>
            <p:cNvPr id="99341" name="组合 168977"/>
            <p:cNvGrpSpPr/>
            <p:nvPr/>
          </p:nvGrpSpPr>
          <p:grpSpPr>
            <a:xfrm>
              <a:off x="10398" y="6732"/>
              <a:ext cx="1728" cy="2457"/>
              <a:chOff x="4883" y="4110"/>
              <a:chExt cx="1055" cy="1500"/>
            </a:xfrm>
          </p:grpSpPr>
          <p:sp>
            <p:nvSpPr>
              <p:cNvPr id="168967" name="右箭头 168966"/>
              <p:cNvSpPr/>
              <p:nvPr>
                <p:custDataLst>
                  <p:tags r:id="rId7"/>
                </p:custDataLst>
              </p:nvPr>
            </p:nvSpPr>
            <p:spPr>
              <a:xfrm rot="-5400000" flipV="1">
                <a:off x="4656" y="4328"/>
                <a:ext cx="1500" cy="1055"/>
              </a:xfrm>
              <a:prstGeom prst="rightArrow">
                <a:avLst>
                  <a:gd name="adj1" fmla="val 67805"/>
                  <a:gd name="adj2" fmla="val 29160"/>
                </a:avLst>
              </a:prstGeom>
              <a:solidFill>
                <a:schemeClr val="accent2"/>
              </a:solidFill>
              <a:ln w="9525" cap="flat" cmpd="sng">
                <a:prstDash val="solid"/>
                <a:miter/>
                <a:headEnd type="none" w="med" len="med"/>
                <a:tailEnd type="none" w="med" len="med"/>
              </a:ln>
              <a:scene3d>
                <a:camera prst="legacyObliqueTopRight">
                  <a:rot lat="0" lon="0" rev="0"/>
                </a:camera>
                <a:lightRig rig="legacyFlat2" dir="t"/>
              </a:scene3d>
              <a:sp3d extrusionH="176200" prstMaterial="legacyMatte">
                <a:bevelT w="13500" h="13500" prst="angle"/>
                <a:bevelB w="13500" h="13500" prst="angle"/>
                <a:extrusionClr>
                  <a:schemeClr val="accent2"/>
                </a:extrusionClr>
              </a:sp3d>
            </p:spPr>
            <p:txBody>
              <a:bodyPr rot="10800000" vert="eaVert" tIns="59913" rIns="0" bIns="0">
                <a:flatTx/>
              </a:bodyPr>
              <a:p>
                <a:pPr defTabSz="993775" eaLnBrk="0" fontAlgn="base" hangingPunct="0"/>
                <a:endParaRPr sz="785" strike="noStrike" noProof="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68972" name="矩形 168971"/>
              <p:cNvSpPr/>
              <p:nvPr>
                <p:custDataLst>
                  <p:tags r:id="rId8"/>
                </p:custDataLst>
              </p:nvPr>
            </p:nvSpPr>
            <p:spPr>
              <a:xfrm>
                <a:off x="5167" y="4521"/>
                <a:ext cx="535" cy="865"/>
              </a:xfrm>
              <a:prstGeom prst="rect">
                <a:avLst/>
              </a:prstGeom>
              <a:noFill/>
              <a:ln w="9525">
                <a:noFill/>
              </a:ln>
            </p:spPr>
            <p:txBody>
              <a:bodyPr lIns="0" tIns="0" rIns="0" bIns="0" anchor="ctr" anchorCtr="1"/>
              <a:p>
                <a:pPr fontAlgn="base">
                  <a:buSzPct val="120000"/>
                </a:pPr>
                <a:r>
                  <a:rPr lang="zh-CN" altLang="en-US" sz="2095" strike="noStrike" noProof="1" dirty="0">
                    <a:solidFill>
                      <a:schemeClr val="bg1"/>
                    </a:solidFill>
                    <a:latin typeface="微软雅黑" panose="020B0503020204020204" charset="-122"/>
                    <a:ea typeface="微软雅黑" panose="020B0503020204020204" charset="-122"/>
                    <a:cs typeface="微软雅黑" panose="020B0503020204020204" charset="-122"/>
                  </a:rPr>
                  <a:t>环境的不安全条件</a:t>
                </a:r>
                <a:endParaRPr lang="zh-CN" altLang="en-US" sz="2095" strike="noStrike" noProof="1" dirty="0">
                  <a:solidFill>
                    <a:schemeClr val="bg1"/>
                  </a:solidFill>
                  <a:latin typeface="微软雅黑" panose="020B0503020204020204" charset="-122"/>
                  <a:ea typeface="微软雅黑" panose="020B0503020204020204" charset="-122"/>
                  <a:cs typeface="微软雅黑" panose="020B0503020204020204" charset="-122"/>
                </a:endParaRPr>
              </a:p>
            </p:txBody>
          </p:sp>
        </p:grpSp>
      </p:grpSp>
      <p:sp>
        <p:nvSpPr>
          <p:cNvPr id="99344" name="文本占位符 168973"/>
          <p:cNvSpPr>
            <a:spLocks noGrp="1"/>
          </p:cNvSpPr>
          <p:nvPr>
            <p:ph type="body" idx="4294967295"/>
          </p:nvPr>
        </p:nvSpPr>
        <p:spPr>
          <a:xfrm>
            <a:off x="681038" y="890588"/>
            <a:ext cx="9971087" cy="557212"/>
          </a:xfrm>
          <a:prstGeom prst="rect">
            <a:avLst/>
          </a:prstGeom>
          <a:noFill/>
          <a:ln w="9525">
            <a:noFill/>
          </a:ln>
        </p:spPr>
        <p:txBody>
          <a:bodyPr lIns="59906" tIns="29954" rIns="59906" bIns="29954" anchor="t" anchorCtr="0"/>
          <a:p>
            <a:pPr marL="0" indent="0">
              <a:buNone/>
            </a:pPr>
            <a:r>
              <a:rPr lang="en-US" altLang="zh-CN" sz="2400" dirty="0">
                <a:latin typeface="微软雅黑" panose="020B0503020204020204" charset="-122"/>
              </a:rPr>
              <a:t>   </a:t>
            </a:r>
            <a:r>
              <a:rPr lang="zh-CN" altLang="en-US" sz="2400" dirty="0">
                <a:solidFill>
                  <a:srgbClr val="FF0000"/>
                </a:solidFill>
                <a:latin typeface="微软雅黑" panose="020B0503020204020204" charset="-122"/>
              </a:rPr>
              <a:t>事故</a:t>
            </a:r>
            <a:r>
              <a:rPr lang="zh-CN" altLang="en-US" sz="2400" dirty="0">
                <a:latin typeface="微软雅黑" panose="020B0503020204020204" charset="-122"/>
              </a:rPr>
              <a:t>是指造成死亡、疾病、伤害、财产损失或其它损失的</a:t>
            </a:r>
            <a:r>
              <a:rPr lang="zh-CN" altLang="en-US" sz="2400" dirty="0">
                <a:solidFill>
                  <a:srgbClr val="FF0000"/>
                </a:solidFill>
                <a:latin typeface="微软雅黑" panose="020B0503020204020204" charset="-122"/>
              </a:rPr>
              <a:t>意外事件</a:t>
            </a:r>
            <a:r>
              <a:rPr lang="zh-CN" altLang="en-US" dirty="0"/>
              <a:t>。</a:t>
            </a:r>
            <a:endParaRPr lang="zh-CN" altLang="en-US" dirty="0"/>
          </a:p>
          <a:p>
            <a:pPr marL="0" indent="0">
              <a:buNone/>
            </a:pP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9202" name="标题 179201"/>
          <p:cNvSpPr>
            <a:spLocks noGrp="1"/>
          </p:cNvSpPr>
          <p:nvPr>
            <p:ph type="title" idx="4294967295"/>
          </p:nvPr>
        </p:nvSpPr>
        <p:spPr>
          <a:xfrm>
            <a:off x="666750" y="50800"/>
            <a:ext cx="5710238" cy="519113"/>
          </a:xfrm>
          <a:prstGeom prst="rect">
            <a:avLst/>
          </a:prstGeom>
        </p:spPr>
        <p:txBody>
          <a:bodyPr lIns="59906" tIns="29954" rIns="59906" bIns="29954" anchor="ctr"/>
          <a:p>
            <a:pPr marL="0" marR="0" indent="0" algn="l" defTabSz="914400" rtl="0" eaLnBrk="1" fontAlgn="auto" latinLnBrk="0" hangingPunct="1">
              <a:lnSpc>
                <a:spcPct val="100000"/>
              </a:lnSpc>
              <a:spcBef>
                <a:spcPct val="0"/>
              </a:spcBef>
              <a:spcAft>
                <a:spcPct val="0"/>
              </a:spcAft>
              <a:buClrTx/>
              <a:buSzTx/>
              <a:buFontTx/>
              <a:buNone/>
            </a:pPr>
            <a:r>
              <a:rPr kumimoji="0" lang="zh-CN" altLang="en-US" sz="2885" b="1" i="0" u="none" strike="noStrike" kern="1200" cap="none" spc="200" normalizeH="0" baseline="0" noProof="1" dirty="0">
                <a:solidFill>
                  <a:schemeClr val="tx1"/>
                </a:solidFill>
                <a:uFillTx/>
                <a:latin typeface="+mj-lt"/>
                <a:ea typeface="+mj-ea"/>
                <a:cs typeface="+mj-cs"/>
              </a:rPr>
              <a:t>人的不安全行为</a:t>
            </a:r>
            <a:endParaRPr kumimoji="0" lang="zh-CN" altLang="en-US" sz="2885" b="1" i="0" u="none" strike="noStrike" kern="1200" cap="none" spc="200" normalizeH="0" baseline="0" noProof="1" dirty="0">
              <a:solidFill>
                <a:schemeClr val="tx1"/>
              </a:solidFill>
              <a:uFillTx/>
              <a:latin typeface="+mj-lt"/>
              <a:ea typeface="+mj-ea"/>
              <a:cs typeface="+mj-cs"/>
            </a:endParaRPr>
          </a:p>
        </p:txBody>
      </p:sp>
      <p:sp>
        <p:nvSpPr>
          <p:cNvPr id="100354" name="文本占位符 179202"/>
          <p:cNvSpPr>
            <a:spLocks noGrp="1"/>
          </p:cNvSpPr>
          <p:nvPr>
            <p:ph type="body" idx="4294967295"/>
          </p:nvPr>
        </p:nvSpPr>
        <p:spPr>
          <a:xfrm>
            <a:off x="2736850" y="1047750"/>
            <a:ext cx="6718300" cy="4576763"/>
          </a:xfrm>
          <a:prstGeom prst="rect">
            <a:avLst/>
          </a:prstGeom>
          <a:noFill/>
          <a:ln w="9525">
            <a:noFill/>
          </a:ln>
        </p:spPr>
        <p:txBody>
          <a:bodyPr lIns="59906" tIns="29954" rIns="59906" bIns="29954" anchor="t" anchorCtr="0"/>
          <a:p>
            <a:pPr marL="0" indent="0">
              <a:lnSpc>
                <a:spcPct val="90000"/>
              </a:lnSpc>
              <a:buNone/>
            </a:pPr>
            <a:r>
              <a:rPr lang="en-US" altLang="zh-CN" b="1">
                <a:latin typeface="微软雅黑" panose="020B0503020204020204" charset="-122"/>
              </a:rPr>
              <a:t>—</a:t>
            </a:r>
            <a:r>
              <a:rPr lang="en-US" altLang="zh-CN" b="1" dirty="0">
                <a:latin typeface="微软雅黑" panose="020B0503020204020204" charset="-122"/>
              </a:rPr>
              <a:t> </a:t>
            </a:r>
            <a:r>
              <a:rPr lang="zh-CN" altLang="en-US" b="1" dirty="0">
                <a:latin typeface="微软雅黑" panose="020B0503020204020204" charset="-122"/>
              </a:rPr>
              <a:t>操作错误、忽视安全、忽视警告 </a:t>
            </a:r>
            <a:endParaRPr lang="zh-CN" altLang="en-US" b="1" dirty="0">
              <a:latin typeface="微软雅黑" panose="020B0503020204020204" charset="-122"/>
            </a:endParaRPr>
          </a:p>
          <a:p>
            <a:pPr marL="0" indent="0">
              <a:lnSpc>
                <a:spcPct val="90000"/>
              </a:lnSpc>
              <a:buNone/>
            </a:pPr>
            <a:r>
              <a:rPr lang="en-US" altLang="zh-CN" b="1">
                <a:latin typeface="微软雅黑" panose="020B0503020204020204" charset="-122"/>
              </a:rPr>
              <a:t>—</a:t>
            </a:r>
            <a:r>
              <a:rPr lang="en-US" altLang="zh-CN" b="1" dirty="0">
                <a:latin typeface="微软雅黑" panose="020B0503020204020204" charset="-122"/>
              </a:rPr>
              <a:t> </a:t>
            </a:r>
            <a:r>
              <a:rPr lang="zh-CN" altLang="en-US" b="1" dirty="0">
                <a:latin typeface="微软雅黑" panose="020B0503020204020204" charset="-122"/>
              </a:rPr>
              <a:t>造成安全装置失灵</a:t>
            </a:r>
            <a:endParaRPr lang="zh-CN" altLang="en-US" b="1" dirty="0">
              <a:latin typeface="微软雅黑" panose="020B0503020204020204" charset="-122"/>
            </a:endParaRPr>
          </a:p>
          <a:p>
            <a:pPr marL="0" indent="0">
              <a:lnSpc>
                <a:spcPct val="90000"/>
              </a:lnSpc>
              <a:buNone/>
            </a:pPr>
            <a:r>
              <a:rPr lang="en-US" altLang="zh-CN" b="1">
                <a:latin typeface="微软雅黑" panose="020B0503020204020204" charset="-122"/>
              </a:rPr>
              <a:t>—</a:t>
            </a:r>
            <a:r>
              <a:rPr lang="en-US" altLang="zh-CN" b="1" dirty="0">
                <a:latin typeface="微软雅黑" panose="020B0503020204020204" charset="-122"/>
              </a:rPr>
              <a:t> </a:t>
            </a:r>
            <a:r>
              <a:rPr lang="zh-CN" altLang="en-US" b="1" dirty="0">
                <a:latin typeface="微软雅黑" panose="020B0503020204020204" charset="-122"/>
              </a:rPr>
              <a:t>使用不安全设备</a:t>
            </a:r>
            <a:endParaRPr lang="zh-CN" altLang="en-US" b="1" dirty="0">
              <a:latin typeface="微软雅黑" panose="020B0503020204020204" charset="-122"/>
            </a:endParaRPr>
          </a:p>
          <a:p>
            <a:pPr marL="0" indent="0">
              <a:lnSpc>
                <a:spcPct val="90000"/>
              </a:lnSpc>
              <a:buNone/>
            </a:pPr>
            <a:r>
              <a:rPr lang="en-US" altLang="zh-CN" b="1">
                <a:latin typeface="微软雅黑" panose="020B0503020204020204" charset="-122"/>
              </a:rPr>
              <a:t>—</a:t>
            </a:r>
            <a:r>
              <a:rPr lang="en-US" altLang="zh-CN" b="1" dirty="0">
                <a:latin typeface="微软雅黑" panose="020B0503020204020204" charset="-122"/>
              </a:rPr>
              <a:t> </a:t>
            </a:r>
            <a:r>
              <a:rPr lang="zh-CN" altLang="en-US" b="1" dirty="0">
                <a:latin typeface="微软雅黑" panose="020B0503020204020204" charset="-122"/>
              </a:rPr>
              <a:t>手替代工具操作</a:t>
            </a:r>
            <a:endParaRPr lang="zh-CN" altLang="en-US" b="1" dirty="0">
              <a:latin typeface="微软雅黑" panose="020B0503020204020204" charset="-122"/>
            </a:endParaRPr>
          </a:p>
          <a:p>
            <a:pPr marL="0" indent="0">
              <a:lnSpc>
                <a:spcPct val="90000"/>
              </a:lnSpc>
              <a:buNone/>
            </a:pPr>
            <a:r>
              <a:rPr lang="en-US" altLang="zh-CN" b="1">
                <a:latin typeface="微软雅黑" panose="020B0503020204020204" charset="-122"/>
              </a:rPr>
              <a:t>—</a:t>
            </a:r>
            <a:r>
              <a:rPr lang="en-US" altLang="zh-CN" b="1" dirty="0">
                <a:latin typeface="微软雅黑" panose="020B0503020204020204" charset="-122"/>
              </a:rPr>
              <a:t> </a:t>
            </a:r>
            <a:r>
              <a:rPr lang="zh-CN" altLang="en-US" b="1" dirty="0">
                <a:latin typeface="微软雅黑" panose="020B0503020204020204" charset="-122"/>
              </a:rPr>
              <a:t>物体存放不当</a:t>
            </a:r>
            <a:endParaRPr lang="zh-CN" altLang="en-US" b="1" dirty="0">
              <a:latin typeface="微软雅黑" panose="020B0503020204020204" charset="-122"/>
            </a:endParaRPr>
          </a:p>
          <a:p>
            <a:pPr marL="0" indent="0">
              <a:lnSpc>
                <a:spcPct val="90000"/>
              </a:lnSpc>
              <a:buNone/>
            </a:pPr>
            <a:r>
              <a:rPr lang="en-US" altLang="zh-CN" b="1">
                <a:latin typeface="微软雅黑" panose="020B0503020204020204" charset="-122"/>
              </a:rPr>
              <a:t>—</a:t>
            </a:r>
            <a:r>
              <a:rPr lang="en-US" altLang="zh-CN" b="1" dirty="0">
                <a:latin typeface="微软雅黑" panose="020B0503020204020204" charset="-122"/>
              </a:rPr>
              <a:t> </a:t>
            </a:r>
            <a:r>
              <a:rPr lang="zh-CN" altLang="en-US" b="1" dirty="0">
                <a:latin typeface="微软雅黑" panose="020B0503020204020204" charset="-122"/>
              </a:rPr>
              <a:t>冒险进入危险场所</a:t>
            </a:r>
            <a:endParaRPr lang="zh-CN" altLang="en-US" b="1" dirty="0">
              <a:latin typeface="微软雅黑" panose="020B0503020204020204" charset="-122"/>
            </a:endParaRPr>
          </a:p>
          <a:p>
            <a:pPr marL="0" indent="0">
              <a:lnSpc>
                <a:spcPct val="90000"/>
              </a:lnSpc>
              <a:buNone/>
            </a:pPr>
            <a:r>
              <a:rPr lang="en-US" altLang="zh-CN" b="1">
                <a:latin typeface="微软雅黑" panose="020B0503020204020204" charset="-122"/>
              </a:rPr>
              <a:t>—</a:t>
            </a:r>
            <a:r>
              <a:rPr lang="en-US" altLang="zh-CN" b="1" dirty="0">
                <a:latin typeface="微软雅黑" panose="020B0503020204020204" charset="-122"/>
              </a:rPr>
              <a:t> </a:t>
            </a:r>
            <a:r>
              <a:rPr lang="zh-CN" altLang="en-US" b="1" dirty="0">
                <a:latin typeface="微软雅黑" panose="020B0503020204020204" charset="-122"/>
              </a:rPr>
              <a:t>攀登不安全装置</a:t>
            </a:r>
            <a:endParaRPr lang="zh-CN" altLang="en-US" b="1" dirty="0">
              <a:latin typeface="微软雅黑" panose="020B0503020204020204" charset="-122"/>
            </a:endParaRPr>
          </a:p>
          <a:p>
            <a:pPr marL="0" indent="0">
              <a:lnSpc>
                <a:spcPct val="90000"/>
              </a:lnSpc>
              <a:buNone/>
            </a:pPr>
            <a:r>
              <a:rPr lang="en-US" altLang="zh-CN" b="1">
                <a:latin typeface="微软雅黑" panose="020B0503020204020204" charset="-122"/>
              </a:rPr>
              <a:t>—</a:t>
            </a:r>
            <a:r>
              <a:rPr lang="en-US" altLang="zh-CN" b="1" dirty="0">
                <a:latin typeface="微软雅黑" panose="020B0503020204020204" charset="-122"/>
              </a:rPr>
              <a:t> </a:t>
            </a:r>
            <a:r>
              <a:rPr lang="zh-CN" altLang="en-US" b="1" dirty="0">
                <a:latin typeface="微软雅黑" panose="020B0503020204020204" charset="-122"/>
              </a:rPr>
              <a:t>在起吊物下作业</a:t>
            </a:r>
            <a:endParaRPr lang="zh-CN" altLang="en-US" b="1" dirty="0">
              <a:latin typeface="微软雅黑" panose="020B0503020204020204" charset="-122"/>
            </a:endParaRPr>
          </a:p>
          <a:p>
            <a:pPr marL="0" indent="0">
              <a:lnSpc>
                <a:spcPct val="90000"/>
              </a:lnSpc>
              <a:buNone/>
            </a:pPr>
            <a:r>
              <a:rPr lang="en-US" altLang="zh-CN" b="1">
                <a:latin typeface="微软雅黑" panose="020B0503020204020204" charset="-122"/>
              </a:rPr>
              <a:t>—</a:t>
            </a:r>
            <a:r>
              <a:rPr lang="en-US" altLang="zh-CN" b="1" dirty="0">
                <a:latin typeface="微软雅黑" panose="020B0503020204020204" charset="-122"/>
              </a:rPr>
              <a:t> </a:t>
            </a:r>
            <a:r>
              <a:rPr lang="zh-CN" altLang="en-US" b="1" dirty="0">
                <a:latin typeface="微软雅黑" panose="020B0503020204020204" charset="-122"/>
              </a:rPr>
              <a:t>机器运转时加油、修理、检查、调整、焊接、清扫等工作 </a:t>
            </a:r>
            <a:endParaRPr lang="zh-CN" altLang="en-US" b="1" dirty="0">
              <a:latin typeface="微软雅黑" panose="020B0503020204020204" charset="-122"/>
            </a:endParaRPr>
          </a:p>
          <a:p>
            <a:pPr marL="0" indent="0">
              <a:lnSpc>
                <a:spcPct val="90000"/>
              </a:lnSpc>
              <a:buNone/>
            </a:pPr>
            <a:r>
              <a:rPr lang="en-US" altLang="zh-CN" b="1">
                <a:latin typeface="微软雅黑" panose="020B0503020204020204" charset="-122"/>
              </a:rPr>
              <a:t>—</a:t>
            </a:r>
            <a:r>
              <a:rPr lang="en-US" altLang="zh-CN" b="1" dirty="0">
                <a:latin typeface="微软雅黑" panose="020B0503020204020204" charset="-122"/>
              </a:rPr>
              <a:t> </a:t>
            </a:r>
            <a:r>
              <a:rPr lang="zh-CN" altLang="en-US" b="1" dirty="0">
                <a:latin typeface="微软雅黑" panose="020B0503020204020204" charset="-122"/>
              </a:rPr>
              <a:t>有分散注意力行为 </a:t>
            </a:r>
            <a:endParaRPr lang="zh-CN" altLang="en-US" b="1" dirty="0">
              <a:latin typeface="微软雅黑" panose="020B0503020204020204" charset="-122"/>
            </a:endParaRPr>
          </a:p>
          <a:p>
            <a:pPr marL="0" indent="0">
              <a:lnSpc>
                <a:spcPct val="90000"/>
              </a:lnSpc>
              <a:buNone/>
            </a:pPr>
            <a:r>
              <a:rPr lang="en-US" altLang="zh-CN" b="1">
                <a:latin typeface="微软雅黑" panose="020B0503020204020204" charset="-122"/>
              </a:rPr>
              <a:t>—</a:t>
            </a:r>
            <a:r>
              <a:rPr lang="en-US" altLang="zh-CN" b="1" dirty="0">
                <a:latin typeface="微软雅黑" panose="020B0503020204020204" charset="-122"/>
              </a:rPr>
              <a:t> </a:t>
            </a:r>
            <a:r>
              <a:rPr lang="zh-CN" altLang="en-US" b="1" dirty="0">
                <a:latin typeface="微软雅黑" panose="020B0503020204020204" charset="-122"/>
              </a:rPr>
              <a:t>在必须使用个人防护用品用具的作业或场合中，忽视其使用 </a:t>
            </a:r>
            <a:endParaRPr lang="zh-CN" altLang="en-US" b="1" dirty="0">
              <a:latin typeface="微软雅黑" panose="020B0503020204020204" charset="-122"/>
            </a:endParaRPr>
          </a:p>
          <a:p>
            <a:pPr marL="0" indent="0">
              <a:lnSpc>
                <a:spcPct val="90000"/>
              </a:lnSpc>
              <a:buNone/>
            </a:pPr>
            <a:r>
              <a:rPr lang="en-US" altLang="zh-CN" b="1">
                <a:latin typeface="微软雅黑" panose="020B0503020204020204" charset="-122"/>
              </a:rPr>
              <a:t>—</a:t>
            </a:r>
            <a:r>
              <a:rPr lang="en-US" altLang="zh-CN" b="1" dirty="0">
                <a:latin typeface="微软雅黑" panose="020B0503020204020204" charset="-122"/>
              </a:rPr>
              <a:t> </a:t>
            </a:r>
            <a:r>
              <a:rPr lang="zh-CN" altLang="en-US" b="1" dirty="0">
                <a:latin typeface="微软雅黑" panose="020B0503020204020204" charset="-122"/>
              </a:rPr>
              <a:t>不安全装束 </a:t>
            </a:r>
            <a:endParaRPr lang="zh-CN" altLang="en-US" b="1" dirty="0">
              <a:latin typeface="微软雅黑" panose="020B0503020204020204" charset="-122"/>
            </a:endParaRPr>
          </a:p>
          <a:p>
            <a:pPr marL="0" indent="0">
              <a:lnSpc>
                <a:spcPct val="90000"/>
              </a:lnSpc>
              <a:buNone/>
            </a:pPr>
            <a:r>
              <a:rPr lang="en-US" altLang="zh-CN" b="1">
                <a:latin typeface="微软雅黑" panose="020B0503020204020204" charset="-122"/>
              </a:rPr>
              <a:t>—</a:t>
            </a:r>
            <a:r>
              <a:rPr lang="en-US" altLang="zh-CN" b="1" dirty="0">
                <a:latin typeface="微软雅黑" panose="020B0503020204020204" charset="-122"/>
              </a:rPr>
              <a:t> </a:t>
            </a:r>
            <a:r>
              <a:rPr lang="zh-CN" altLang="en-US" b="1" dirty="0">
                <a:latin typeface="微软雅黑" panose="020B0503020204020204" charset="-122"/>
              </a:rPr>
              <a:t>对易燃、易爆等危险物品处理错误</a:t>
            </a:r>
            <a:endParaRPr lang="zh-CN" altLang="en-US" b="1" dirty="0">
              <a:latin typeface="微软雅黑" panose="020B0503020204020204" charset="-122"/>
            </a:endParaRPr>
          </a:p>
        </p:txBody>
      </p:sp>
      <p:sp>
        <p:nvSpPr>
          <p:cNvPr id="179204" name="矩形 179203"/>
          <p:cNvSpPr/>
          <p:nvPr/>
        </p:nvSpPr>
        <p:spPr>
          <a:xfrm>
            <a:off x="2152650" y="5903913"/>
            <a:ext cx="8569325" cy="463550"/>
          </a:xfrm>
          <a:prstGeom prst="rect">
            <a:avLst/>
          </a:prstGeom>
          <a:solidFill>
            <a:srgbClr val="99CC00"/>
          </a:solidFill>
          <a:ln w="9525">
            <a:noFill/>
          </a:ln>
        </p:spPr>
        <p:txBody>
          <a:bodyPr wrap="square" lIns="91434" tIns="45716" rIns="91434" bIns="45716" anchor="ctr">
            <a:spAutoFit/>
          </a:bodyPr>
          <a:p>
            <a:pPr algn="ctr" defTabSz="1395730" eaLnBrk="0" fontAlgn="base" hangingPunct="0"/>
            <a:r>
              <a:rPr lang="en-US" altLang="zh-CN" sz="2425" b="1" strike="noStrike" noProof="1">
                <a:latin typeface="微软雅黑" panose="020B0503020204020204" charset="-122"/>
                <a:ea typeface="微软雅黑" panose="020B0503020204020204" charset="-122"/>
                <a:cs typeface="微软雅黑" panose="020B0503020204020204" charset="-122"/>
              </a:rPr>
              <a:t>——</a:t>
            </a:r>
            <a:r>
              <a:rPr lang="en-US" altLang="zh-CN" sz="2425" b="1" strike="noStrike" noProof="1" dirty="0">
                <a:latin typeface="微软雅黑" panose="020B0503020204020204" charset="-122"/>
                <a:ea typeface="微软雅黑" panose="020B0503020204020204" charset="-122"/>
                <a:cs typeface="微软雅黑" panose="020B0503020204020204" charset="-122"/>
              </a:rPr>
              <a:t>《</a:t>
            </a:r>
            <a:r>
              <a:rPr lang="zh-CN" altLang="en-US" sz="2425" b="1" strike="noStrike" noProof="1" dirty="0">
                <a:latin typeface="微软雅黑" panose="020B0503020204020204" charset="-122"/>
                <a:ea typeface="微软雅黑" panose="020B0503020204020204" charset="-122"/>
                <a:cs typeface="微软雅黑" panose="020B0503020204020204" charset="-122"/>
              </a:rPr>
              <a:t>企业职工伤亡事故分类标准</a:t>
            </a:r>
            <a:r>
              <a:rPr lang="en-US" altLang="zh-CN" sz="2425" b="1" strike="noStrike" noProof="1" dirty="0">
                <a:latin typeface="微软雅黑" panose="020B0503020204020204" charset="-122"/>
                <a:ea typeface="微软雅黑" panose="020B0503020204020204" charset="-122"/>
                <a:cs typeface="微软雅黑" panose="020B0503020204020204" charset="-122"/>
              </a:rPr>
              <a:t>》</a:t>
            </a:r>
            <a:r>
              <a:rPr lang="zh-CN" altLang="en-US" sz="2425" b="1" strike="noStrike" noProof="1" dirty="0">
                <a:latin typeface="微软雅黑" panose="020B0503020204020204" charset="-122"/>
                <a:ea typeface="微软雅黑" panose="020B0503020204020204" charset="-122"/>
                <a:cs typeface="微软雅黑" panose="020B0503020204020204" charset="-122"/>
              </a:rPr>
              <a:t>（</a:t>
            </a:r>
            <a:r>
              <a:rPr lang="en-US" altLang="zh-CN" sz="2425" b="1" strike="noStrike" noProof="1" dirty="0">
                <a:latin typeface="微软雅黑" panose="020B0503020204020204" charset="-122"/>
                <a:ea typeface="微软雅黑" panose="020B0503020204020204" charset="-122"/>
                <a:cs typeface="微软雅黑" panose="020B0503020204020204" charset="-122"/>
              </a:rPr>
              <a:t>GB6441-1986</a:t>
            </a:r>
            <a:r>
              <a:rPr lang="zh-CN" altLang="en-US" sz="2425" b="1" strike="noStrike" noProof="1" dirty="0">
                <a:latin typeface="微软雅黑" panose="020B0503020204020204" charset="-122"/>
                <a:ea typeface="微软雅黑" panose="020B0503020204020204" charset="-122"/>
                <a:cs typeface="微软雅黑" panose="020B0503020204020204" charset="-122"/>
              </a:rPr>
              <a:t>）</a:t>
            </a:r>
            <a:endParaRPr lang="zh-CN" altLang="en-US" sz="2425" b="1" strike="noStrike" noProof="1"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9204"/>
                                        </p:tgtEl>
                                        <p:attrNameLst>
                                          <p:attrName>style.visibility</p:attrName>
                                        </p:attrNameLst>
                                      </p:cBhvr>
                                      <p:to>
                                        <p:strVal val="visible"/>
                                      </p:to>
                                    </p:set>
                                    <p:animEffect transition="in" filter="blinds(horizontal)">
                                      <p:cBhvr>
                                        <p:cTn id="7" dur="500"/>
                                        <p:tgtEl>
                                          <p:spTgt spid="179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4"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15.xml><?xml version="1.0" encoding="utf-8"?>
<p:tagLst xmlns:p="http://schemas.openxmlformats.org/presentationml/2006/main">
  <p:tag name="MH" val="20160830110547"/>
  <p:tag name="MH_LIBRARY" val="CONTENTS"/>
  <p:tag name="MH_TYPE" val="OTHERS"/>
  <p:tag name="ID" val="545840"/>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22.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23.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24.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5.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6.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7.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xml><?xml version="1.0" encoding="utf-8"?>
<p:tagLst xmlns:p="http://schemas.openxmlformats.org/presentationml/2006/main">
  <p:tag name="KSO_WM_SPECIAL_SOURCE" val="bdnul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SLIDE_MODEL_TYPE" val="cover"/>
</p:tagLst>
</file>

<file path=ppt/tags/tag31.xml><?xml version="1.0" encoding="utf-8"?>
<p:tagLst xmlns:p="http://schemas.openxmlformats.org/presentationml/2006/main">
  <p:tag name="NAME" val="Arrow"/>
</p:tagLst>
</file>

<file path=ppt/tags/tag32.xml><?xml version="1.0" encoding="utf-8"?>
<p:tagLst xmlns:p="http://schemas.openxmlformats.org/presentationml/2006/main">
  <p:tag name="LEFT" val=" 143.875"/>
  <p:tag name="TOP" val=" 207"/>
</p:tagLst>
</file>

<file path=ppt/tags/tag33.xml><?xml version="1.0" encoding="utf-8"?>
<p:tagLst xmlns:p="http://schemas.openxmlformats.org/presentationml/2006/main">
  <p:tag name="NAME" val="Arrow"/>
</p:tagLst>
</file>

<file path=ppt/tags/tag34.xml><?xml version="1.0" encoding="utf-8"?>
<p:tagLst xmlns:p="http://schemas.openxmlformats.org/presentationml/2006/main">
  <p:tag name="LEFT" val=" 143.875"/>
  <p:tag name="TOP" val=" 207"/>
</p:tagLst>
</file>

<file path=ppt/tags/tag35.xml><?xml version="1.0" encoding="utf-8"?>
<p:tagLst xmlns:p="http://schemas.openxmlformats.org/presentationml/2006/main">
  <p:tag name="NAME" val="Arrow"/>
</p:tagLst>
</file>

<file path=ppt/tags/tag36.xml><?xml version="1.0" encoding="utf-8"?>
<p:tagLst xmlns:p="http://schemas.openxmlformats.org/presentationml/2006/main">
  <p:tag name="TOP" val=" 207"/>
  <p:tag name="LEFT" val=" 143.875"/>
</p:tagLst>
</file>

<file path=ppt/tags/tag37.xml><?xml version="1.0" encoding="utf-8"?>
<p:tagLst xmlns:p="http://schemas.openxmlformats.org/presentationml/2006/main">
  <p:tag name="NAME" val="Arrow"/>
</p:tagLst>
</file>

<file path=ppt/tags/tag38.xml><?xml version="1.0" encoding="utf-8"?>
<p:tagLst xmlns:p="http://schemas.openxmlformats.org/presentationml/2006/main">
  <p:tag name="TOP" val=" 207"/>
  <p:tag name="LEFT" val=" 143.875"/>
</p:tagLst>
</file>

<file path=ppt/tags/tag39.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42.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43.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44.xml><?xml version="1.0" encoding="utf-8"?>
<p:tagLst xmlns:p="http://schemas.openxmlformats.org/presentationml/2006/main">
  <p:tag name="commondata" val="eyJoZGlkIjoiM2Q4Y2M0MTAxMGRmZTZkMWUzZjg0NGZmZDVmMDc3NjUifQ=="/>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博富特">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95000"/>
          </a:schemeClr>
        </a:solidFill>
        <a:ln w="9525" cap="flat" cmpd="sng" algn="ctr">
          <a:solidFill>
            <a:schemeClr val="tx2">
              <a:lumMod val="60000"/>
              <a:lumOff val="40000"/>
            </a:schemeClr>
          </a:solidFill>
          <a:prstDash val="solid"/>
          <a:round/>
          <a:headEnd type="none" w="med" len="med"/>
          <a:tailEnd type="none" w="med" len="med"/>
        </a:ln>
      </a:spPr>
      <a:bodyPr vert="horz" wrap="square" lIns="179705" tIns="71755" rIns="179705" bIns="71755" numCol="1" rtlCol="0" anchor="ctr" anchorCtr="0" compatLnSpc="1">
        <a:spAutoFit/>
      </a:bodyPr>
      <a:lstStyle>
        <a:defPPr algn="just" eaLnBrk="1" latinLnBrk="0" hangingPunct="1">
          <a:lnSpc>
            <a:spcPct val="150000"/>
          </a:lnSpc>
          <a:spcBef>
            <a:spcPts val="0"/>
          </a:spcBef>
          <a:spcAft>
            <a:spcPts val="0"/>
          </a:spcAft>
          <a:defRPr sz="1800" spc="100">
            <a:solidFill>
              <a:srgbClr val="FF0000"/>
            </a:solidFill>
            <a:uFillTx/>
            <a:latin typeface="微软雅黑" panose="020B0503020204020204" charset="-122"/>
            <a:ea typeface="微软雅黑" panose="020B0503020204020204" charset="-122"/>
            <a:cs typeface="+mn-ea"/>
            <a:sym typeface="微软雅黑 Light" pitchFamily="34" charset="-122"/>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8784</Words>
  <Application>WPS 演示</Application>
  <PresentationFormat>自定义</PresentationFormat>
  <Paragraphs>931</Paragraphs>
  <Slides>47</Slides>
  <Notes>0</Notes>
  <HiddenSlides>0</HiddenSlides>
  <MMClips>0</MMClips>
  <ScaleCrop>false</ScaleCrop>
  <HeadingPairs>
    <vt:vector size="8" baseType="variant">
      <vt:variant>
        <vt:lpstr>已用的字体</vt:lpstr>
      </vt:variant>
      <vt:variant>
        <vt:i4>10</vt:i4>
      </vt:variant>
      <vt:variant>
        <vt:lpstr>主题</vt:lpstr>
      </vt:variant>
      <vt:variant>
        <vt:i4>3</vt:i4>
      </vt:variant>
      <vt:variant>
        <vt:lpstr>嵌入 OLE 服务器</vt:lpstr>
      </vt:variant>
      <vt:variant>
        <vt:i4>1</vt:i4>
      </vt:variant>
      <vt:variant>
        <vt:lpstr>幻灯片标题</vt:lpstr>
      </vt:variant>
      <vt:variant>
        <vt:i4>47</vt:i4>
      </vt:variant>
    </vt:vector>
  </HeadingPairs>
  <TitlesOfParts>
    <vt:vector size="61" baseType="lpstr">
      <vt:lpstr>Arial</vt:lpstr>
      <vt:lpstr>宋体</vt:lpstr>
      <vt:lpstr>Wingdings</vt:lpstr>
      <vt:lpstr>Times New Roman</vt:lpstr>
      <vt:lpstr>黑体</vt:lpstr>
      <vt:lpstr>微软雅黑</vt:lpstr>
      <vt:lpstr>微软雅黑 Light</vt:lpstr>
      <vt:lpstr>汉仪旗黑-85S</vt:lpstr>
      <vt:lpstr>楷体</vt:lpstr>
      <vt:lpstr>Arial Unicode MS</vt:lpstr>
      <vt:lpstr>博富特</vt:lpstr>
      <vt:lpstr>1_自定义设计方案</vt:lpstr>
      <vt:lpstr>2_自定义设计方案</vt:lpstr>
      <vt:lpstr>MS_ClipArt_Gallery.2</vt:lpstr>
      <vt:lpstr>安全管理必备 工具--TPM概论</vt:lpstr>
      <vt:lpstr>PowerPoint 演示文稿</vt:lpstr>
      <vt:lpstr>PowerPoint 演示文稿</vt:lpstr>
      <vt:lpstr>PowerPoint 演示文稿</vt:lpstr>
      <vt:lpstr>1.安全管理基础知识</vt:lpstr>
      <vt:lpstr>什么是安全？</vt:lpstr>
      <vt:lpstr>什么是风险（危险）？</vt:lpstr>
      <vt:lpstr>什么是事故，发生事故的原因</vt:lpstr>
      <vt:lpstr>人的不安全行为</vt:lpstr>
      <vt:lpstr>物的不安全状态</vt:lpstr>
      <vt:lpstr>防护、保险、信号等装置缺乏或有缺陷 </vt:lpstr>
      <vt:lpstr>设备、设施、工具、附件有缺陷</vt:lpstr>
      <vt:lpstr>个人防护用品用具－－防护服、手套 </vt:lpstr>
      <vt:lpstr>管理上的缺陷 </vt:lpstr>
      <vt:lpstr>环境的不良条件</vt:lpstr>
      <vt:lpstr>保证安全的对策措施</vt:lpstr>
      <vt:lpstr>安全技术对策</vt:lpstr>
      <vt:lpstr>安全教育对策</vt:lpstr>
      <vt:lpstr>安全管理对策</vt:lpstr>
      <vt:lpstr>安全生产管理工作内容与分类</vt:lpstr>
      <vt:lpstr>法律法规对企业安全生产工作的要求</vt:lpstr>
      <vt:lpstr>PowerPoint 演示文稿</vt:lpstr>
      <vt:lpstr>安全生产法律体系基本框架</vt:lpstr>
      <vt:lpstr>安全生产法律范畴</vt:lpstr>
      <vt:lpstr>安全生产法</vt:lpstr>
      <vt:lpstr>PowerPoint 演示文稿</vt:lpstr>
      <vt:lpstr>PowerPoint 演示文稿</vt:lpstr>
      <vt:lpstr>PowerPoint 演示文稿</vt:lpstr>
      <vt:lpstr>企业应落实安全责任,实现安全发展</vt:lpstr>
      <vt:lpstr>控制事故风险 严格推行问责制</vt:lpstr>
      <vt:lpstr>渤海二号沉船事故</vt:lpstr>
      <vt:lpstr>河南洛阳东都商厦“12.25”特大火灾事故</vt:lpstr>
      <vt:lpstr>中石油“12.23”特大井喷事故</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国家对安全生产工作的要求</vt:lpstr>
      <vt:lpstr>沪东中华造船(集团)有限公司事故</vt:lpstr>
      <vt:lpstr>安全与生产</vt:lpstr>
      <vt:lpstr>结束语</vt:lpstr>
      <vt:lpstr>感谢聆听</vt:lpstr>
    </vt:vector>
  </TitlesOfParts>
  <Company>jujumao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安全生产法律法规培训</dc:title>
  <dc:creator/>
  <cp:lastModifiedBy>玲俐</cp:lastModifiedBy>
  <cp:revision>89</cp:revision>
  <dcterms:created xsi:type="dcterms:W3CDTF">2006-12-20T06:32:00Z</dcterms:created>
  <dcterms:modified xsi:type="dcterms:W3CDTF">2024-06-28T05:10:06Z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A9B3F14C8D074D5C9ABE73A7316308C1_13</vt:lpwstr>
  </property>
</Properties>
</file>